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28" r:id="rId5"/>
  </p:sldMasterIdLst>
  <p:notesMasterIdLst>
    <p:notesMasterId r:id="rId46"/>
  </p:notesMasterIdLst>
  <p:handoutMasterIdLst>
    <p:handoutMasterId r:id="rId47"/>
  </p:handoutMasterIdLst>
  <p:sldIdLst>
    <p:sldId id="283" r:id="rId6"/>
    <p:sldId id="284" r:id="rId7"/>
    <p:sldId id="285" r:id="rId8"/>
    <p:sldId id="329" r:id="rId9"/>
    <p:sldId id="286" r:id="rId10"/>
    <p:sldId id="288" r:id="rId11"/>
    <p:sldId id="289" r:id="rId12"/>
    <p:sldId id="290" r:id="rId13"/>
    <p:sldId id="330" r:id="rId14"/>
    <p:sldId id="331" r:id="rId15"/>
    <p:sldId id="332" r:id="rId16"/>
    <p:sldId id="333" r:id="rId17"/>
    <p:sldId id="334" r:id="rId18"/>
    <p:sldId id="335" r:id="rId19"/>
    <p:sldId id="350" r:id="rId20"/>
    <p:sldId id="307" r:id="rId21"/>
    <p:sldId id="294" r:id="rId22"/>
    <p:sldId id="296" r:id="rId23"/>
    <p:sldId id="297" r:id="rId24"/>
    <p:sldId id="298" r:id="rId25"/>
    <p:sldId id="299" r:id="rId26"/>
    <p:sldId id="301" r:id="rId27"/>
    <p:sldId id="303" r:id="rId28"/>
    <p:sldId id="304" r:id="rId29"/>
    <p:sldId id="305" r:id="rId30"/>
    <p:sldId id="306" r:id="rId31"/>
    <p:sldId id="308" r:id="rId32"/>
    <p:sldId id="309" r:id="rId33"/>
    <p:sldId id="310" r:id="rId34"/>
    <p:sldId id="311" r:id="rId35"/>
    <p:sldId id="287" r:id="rId36"/>
    <p:sldId id="349" r:id="rId37"/>
    <p:sldId id="348" r:id="rId38"/>
    <p:sldId id="312" r:id="rId39"/>
    <p:sldId id="320" r:id="rId40"/>
    <p:sldId id="328" r:id="rId41"/>
    <p:sldId id="322" r:id="rId42"/>
    <p:sldId id="324" r:id="rId43"/>
    <p:sldId id="351" r:id="rId44"/>
    <p:sldId id="326" r:id="rId4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varScale="1">
        <p:scale>
          <a:sx n="113" d="100"/>
          <a:sy n="113" d="100"/>
        </p:scale>
        <p:origin x="-96" y="-22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5556"/>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FBA076-C547-41D2-869B-C552E38F8FC4}" type="doc">
      <dgm:prSet loTypeId="urn:microsoft.com/office/officeart/2005/8/layout/hList1" loCatId="list" qsTypeId="urn:microsoft.com/office/officeart/2005/8/quickstyle/simple4" qsCatId="simple" csTypeId="urn:microsoft.com/office/officeart/2005/8/colors/colorful4" csCatId="colorful" phldr="1"/>
      <dgm:spPr/>
      <dgm:t>
        <a:bodyPr/>
        <a:lstStyle/>
        <a:p>
          <a:endParaRPr lang="en-US"/>
        </a:p>
      </dgm:t>
    </dgm:pt>
    <dgm:pt modelId="{CCDF0442-0581-4C44-862D-395D3791A8EF}">
      <dgm:prSet phldrT="[Text]"/>
      <dgm:spPr/>
      <dgm:t>
        <a:bodyPr/>
        <a:lstStyle/>
        <a:p>
          <a:r>
            <a:rPr lang="en-US" dirty="0" smtClean="0">
              <a:solidFill>
                <a:schemeClr val="bg1"/>
              </a:solidFill>
            </a:rPr>
            <a:t>Local</a:t>
          </a:r>
          <a:endParaRPr lang="en-US" dirty="0">
            <a:solidFill>
              <a:schemeClr val="bg1"/>
            </a:solidFill>
          </a:endParaRPr>
        </a:p>
      </dgm:t>
    </dgm:pt>
    <dgm:pt modelId="{01736806-6790-4E4C-8529-F72E2DFB62E5}" type="parTrans" cxnId="{21B355E0-472F-4FB1-9F7B-A0CA1D38EAE9}">
      <dgm:prSet/>
      <dgm:spPr/>
      <dgm:t>
        <a:bodyPr/>
        <a:lstStyle/>
        <a:p>
          <a:endParaRPr lang="en-US"/>
        </a:p>
      </dgm:t>
    </dgm:pt>
    <dgm:pt modelId="{9E6D7C86-2BC5-4C9F-88B2-60A863DBD19F}" type="sibTrans" cxnId="{21B355E0-472F-4FB1-9F7B-A0CA1D38EAE9}">
      <dgm:prSet/>
      <dgm:spPr/>
      <dgm:t>
        <a:bodyPr/>
        <a:lstStyle/>
        <a:p>
          <a:endParaRPr lang="en-US"/>
        </a:p>
      </dgm:t>
    </dgm:pt>
    <dgm:pt modelId="{A90A1ED4-2D3F-476D-89A7-7DEC91A40B36}">
      <dgm:prSet phldrT="[Text]" custT="1"/>
      <dgm:spPr/>
      <dgm:t>
        <a:bodyPr/>
        <a:lstStyle/>
        <a:p>
          <a:r>
            <a:rPr lang="en-US" sz="2000" b="1" dirty="0" smtClean="0"/>
            <a:t>Distributed</a:t>
          </a:r>
          <a:r>
            <a:rPr lang="en-US" sz="2000" dirty="0" smtClean="0"/>
            <a:t> – retrieve from other clients in </a:t>
          </a:r>
          <a:br>
            <a:rPr lang="en-US" sz="2000" dirty="0" smtClean="0"/>
          </a:br>
          <a:r>
            <a:rPr lang="en-US" sz="2000" dirty="0" smtClean="0"/>
            <a:t>the branch </a:t>
          </a:r>
          <a:endParaRPr lang="en-US" sz="2000" dirty="0"/>
        </a:p>
      </dgm:t>
    </dgm:pt>
    <dgm:pt modelId="{4D98D023-3526-464F-BF75-F2EE2CB02992}" type="parTrans" cxnId="{DF3F6679-403E-476B-9EF2-C6C152A90442}">
      <dgm:prSet/>
      <dgm:spPr/>
      <dgm:t>
        <a:bodyPr/>
        <a:lstStyle/>
        <a:p>
          <a:endParaRPr lang="en-US"/>
        </a:p>
      </dgm:t>
    </dgm:pt>
    <dgm:pt modelId="{4770F690-53DD-4221-AB31-5A2960B93B8C}" type="sibTrans" cxnId="{DF3F6679-403E-476B-9EF2-C6C152A90442}">
      <dgm:prSet/>
      <dgm:spPr/>
      <dgm:t>
        <a:bodyPr/>
        <a:lstStyle/>
        <a:p>
          <a:endParaRPr lang="en-US"/>
        </a:p>
      </dgm:t>
    </dgm:pt>
    <dgm:pt modelId="{3E41D779-75D1-4BC4-979E-708586BC20DA}">
      <dgm:prSet phldrT="[Text]" custT="1"/>
      <dgm:spPr/>
      <dgm:t>
        <a:bodyPr/>
        <a:lstStyle/>
        <a:p>
          <a:r>
            <a:rPr lang="en-US" sz="2000" b="1" dirty="0" smtClean="0"/>
            <a:t>Centralized</a:t>
          </a:r>
          <a:r>
            <a:rPr lang="en-US" sz="2000" dirty="0" smtClean="0"/>
            <a:t> – retrieve from a “hosted cache” in the branch</a:t>
          </a:r>
          <a:endParaRPr lang="en-US" sz="2000" dirty="0"/>
        </a:p>
      </dgm:t>
    </dgm:pt>
    <dgm:pt modelId="{768367A3-A88D-48D0-9588-B0D89D7A50A4}" type="parTrans" cxnId="{9935A38D-9C4E-4EE3-87C6-F0B9C71804E8}">
      <dgm:prSet/>
      <dgm:spPr/>
      <dgm:t>
        <a:bodyPr/>
        <a:lstStyle/>
        <a:p>
          <a:endParaRPr lang="en-US"/>
        </a:p>
      </dgm:t>
    </dgm:pt>
    <dgm:pt modelId="{9B6A2CDC-96CA-4017-B410-B3603219445F}" type="sibTrans" cxnId="{9935A38D-9C4E-4EE3-87C6-F0B9C71804E8}">
      <dgm:prSet/>
      <dgm:spPr/>
      <dgm:t>
        <a:bodyPr/>
        <a:lstStyle/>
        <a:p>
          <a:endParaRPr lang="en-US"/>
        </a:p>
      </dgm:t>
    </dgm:pt>
    <dgm:pt modelId="{770E8E64-207C-4E10-8B84-7D026FE934CF}">
      <dgm:prSet phldrT="[Text]"/>
      <dgm:spPr/>
      <dgm:t>
        <a:bodyPr/>
        <a:lstStyle/>
        <a:p>
          <a:r>
            <a:rPr lang="en-US" dirty="0" smtClean="0">
              <a:solidFill>
                <a:schemeClr val="bg1"/>
              </a:solidFill>
            </a:rPr>
            <a:t>Secured</a:t>
          </a:r>
          <a:endParaRPr lang="en-US" dirty="0">
            <a:solidFill>
              <a:schemeClr val="bg1"/>
            </a:solidFill>
          </a:endParaRPr>
        </a:p>
      </dgm:t>
    </dgm:pt>
    <dgm:pt modelId="{35063E9C-11BD-4E07-A95B-ABF08EBD48F8}" type="parTrans" cxnId="{7F7F974C-3CC9-4827-8125-17287533FF08}">
      <dgm:prSet/>
      <dgm:spPr/>
      <dgm:t>
        <a:bodyPr/>
        <a:lstStyle/>
        <a:p>
          <a:endParaRPr lang="en-US"/>
        </a:p>
      </dgm:t>
    </dgm:pt>
    <dgm:pt modelId="{4C6FA3F3-5B44-4936-B5AD-962E05C2BF08}" type="sibTrans" cxnId="{7F7F974C-3CC9-4827-8125-17287533FF08}">
      <dgm:prSet/>
      <dgm:spPr/>
      <dgm:t>
        <a:bodyPr/>
        <a:lstStyle/>
        <a:p>
          <a:endParaRPr lang="en-US"/>
        </a:p>
      </dgm:t>
    </dgm:pt>
    <dgm:pt modelId="{F7B9D566-5168-41AD-9CA8-BBA351F66638}">
      <dgm:prSet phldrT="[Text]" custT="1"/>
      <dgm:spPr/>
      <dgm:t>
        <a:bodyPr/>
        <a:lstStyle/>
        <a:p>
          <a:r>
            <a:rPr lang="en-US" sz="2000" dirty="0" smtClean="0"/>
            <a:t>Client can only retrieve content locally if authorized by the </a:t>
          </a:r>
          <a:br>
            <a:rPr lang="en-US" sz="2000" dirty="0" smtClean="0"/>
          </a:br>
          <a:r>
            <a:rPr lang="en-US" sz="2000" dirty="0" smtClean="0"/>
            <a:t>content server</a:t>
          </a:r>
          <a:endParaRPr lang="en-US" sz="2000" dirty="0"/>
        </a:p>
      </dgm:t>
    </dgm:pt>
    <dgm:pt modelId="{0B7CF00F-FF9D-41FB-B038-D7DF286A75F4}" type="parTrans" cxnId="{C975379F-F6C4-469C-A187-E0D8001EDCE1}">
      <dgm:prSet/>
      <dgm:spPr/>
      <dgm:t>
        <a:bodyPr/>
        <a:lstStyle/>
        <a:p>
          <a:endParaRPr lang="en-US"/>
        </a:p>
      </dgm:t>
    </dgm:pt>
    <dgm:pt modelId="{5BDF7A17-F8E4-456D-A3B4-6FBCC576A8E3}" type="sibTrans" cxnId="{C975379F-F6C4-469C-A187-E0D8001EDCE1}">
      <dgm:prSet/>
      <dgm:spPr/>
      <dgm:t>
        <a:bodyPr/>
        <a:lstStyle/>
        <a:p>
          <a:endParaRPr lang="en-US"/>
        </a:p>
      </dgm:t>
    </dgm:pt>
    <dgm:pt modelId="{16F0CC26-A985-4142-9E70-E131187ABA2C}">
      <dgm:prSet phldrT="[Text]" custT="1"/>
      <dgm:spPr/>
      <dgm:t>
        <a:bodyPr/>
        <a:lstStyle/>
        <a:p>
          <a:r>
            <a:rPr lang="en-US" sz="2000" dirty="0" smtClean="0"/>
            <a:t>All data transfers in the branch </a:t>
          </a:r>
          <a:br>
            <a:rPr lang="en-US" sz="2000" dirty="0" smtClean="0"/>
          </a:br>
          <a:r>
            <a:rPr lang="en-US" sz="2000" dirty="0" smtClean="0"/>
            <a:t>are encrypted</a:t>
          </a:r>
          <a:endParaRPr lang="en-US" sz="2000" dirty="0"/>
        </a:p>
      </dgm:t>
    </dgm:pt>
    <dgm:pt modelId="{ED783775-B50D-4ED2-B9D9-09DE47693964}" type="parTrans" cxnId="{9A78E3C5-3C1F-4ECD-82C2-5C24C2F4163D}">
      <dgm:prSet/>
      <dgm:spPr/>
      <dgm:t>
        <a:bodyPr/>
        <a:lstStyle/>
        <a:p>
          <a:endParaRPr lang="en-US"/>
        </a:p>
      </dgm:t>
    </dgm:pt>
    <dgm:pt modelId="{B3C61B0A-1D86-47A9-B71B-BAA132498214}" type="sibTrans" cxnId="{9A78E3C5-3C1F-4ECD-82C2-5C24C2F4163D}">
      <dgm:prSet/>
      <dgm:spPr/>
      <dgm:t>
        <a:bodyPr/>
        <a:lstStyle/>
        <a:p>
          <a:endParaRPr lang="en-US"/>
        </a:p>
      </dgm:t>
    </dgm:pt>
    <dgm:pt modelId="{C4C825A7-07B2-4A78-9CBC-1838066EC60E}">
      <dgm:prSet phldrT="[Text]"/>
      <dgm:spPr/>
      <dgm:t>
        <a:bodyPr/>
        <a:lstStyle/>
        <a:p>
          <a:r>
            <a:rPr lang="en-US" dirty="0" smtClean="0">
              <a:solidFill>
                <a:schemeClr val="bg1"/>
              </a:solidFill>
            </a:rPr>
            <a:t>End to End</a:t>
          </a:r>
          <a:endParaRPr lang="en-US" dirty="0">
            <a:solidFill>
              <a:schemeClr val="bg1"/>
            </a:solidFill>
          </a:endParaRPr>
        </a:p>
      </dgm:t>
    </dgm:pt>
    <dgm:pt modelId="{BF344EF4-1E5C-47D1-853A-F1820B0F780C}" type="parTrans" cxnId="{EC039E32-F76B-4849-90EE-398874E46176}">
      <dgm:prSet/>
      <dgm:spPr/>
      <dgm:t>
        <a:bodyPr/>
        <a:lstStyle/>
        <a:p>
          <a:endParaRPr lang="en-US"/>
        </a:p>
      </dgm:t>
    </dgm:pt>
    <dgm:pt modelId="{D0FEA1C1-4312-4DD2-90E8-53EC1CE58D5B}" type="sibTrans" cxnId="{EC039E32-F76B-4849-90EE-398874E46176}">
      <dgm:prSet/>
      <dgm:spPr/>
      <dgm:t>
        <a:bodyPr/>
        <a:lstStyle/>
        <a:p>
          <a:endParaRPr lang="en-US"/>
        </a:p>
      </dgm:t>
    </dgm:pt>
    <dgm:pt modelId="{18E9832E-A01D-40EA-ACBA-3385D6F79523}">
      <dgm:prSet phldrT="[Text]" custT="1"/>
      <dgm:spPr/>
      <dgm:t>
        <a:bodyPr/>
        <a:lstStyle/>
        <a:p>
          <a:r>
            <a:rPr lang="en-US" sz="2000" dirty="0" smtClean="0"/>
            <a:t>Maintains </a:t>
          </a:r>
          <a:br>
            <a:rPr lang="en-US" sz="2000" dirty="0" smtClean="0"/>
          </a:br>
          <a:r>
            <a:rPr lang="en-US" sz="2000" dirty="0" smtClean="0"/>
            <a:t>protocol integrity</a:t>
          </a:r>
          <a:endParaRPr lang="en-US" sz="2000" dirty="0"/>
        </a:p>
      </dgm:t>
    </dgm:pt>
    <dgm:pt modelId="{55DB3D6A-DA08-4505-81D1-8E63284C3B34}" type="parTrans" cxnId="{C51E8550-702A-4EFC-A7DB-A5907D366D6E}">
      <dgm:prSet/>
      <dgm:spPr/>
      <dgm:t>
        <a:bodyPr/>
        <a:lstStyle/>
        <a:p>
          <a:endParaRPr lang="en-US"/>
        </a:p>
      </dgm:t>
    </dgm:pt>
    <dgm:pt modelId="{C7E25D0A-7078-4D2D-9E04-3562AF7314F2}" type="sibTrans" cxnId="{C51E8550-702A-4EFC-A7DB-A5907D366D6E}">
      <dgm:prSet/>
      <dgm:spPr/>
      <dgm:t>
        <a:bodyPr/>
        <a:lstStyle/>
        <a:p>
          <a:endParaRPr lang="en-US"/>
        </a:p>
      </dgm:t>
    </dgm:pt>
    <dgm:pt modelId="{3F89693A-FCB2-4E65-B7DA-775F7F147A21}">
      <dgm:prSet phldrT="[Text]" custT="1"/>
      <dgm:spPr/>
      <dgm:t>
        <a:bodyPr/>
        <a:lstStyle/>
        <a:p>
          <a:r>
            <a:rPr lang="en-US" sz="2000" dirty="0" smtClean="0"/>
            <a:t>Optimizes SSL, IPsec, SMB signing, HTTP, SMB</a:t>
          </a:r>
          <a:endParaRPr lang="en-US" sz="2000" dirty="0"/>
        </a:p>
      </dgm:t>
    </dgm:pt>
    <dgm:pt modelId="{5BADE819-5F31-471A-87DF-EE8D1F0F723D}" type="parTrans" cxnId="{9F6C7E66-699C-45B1-ADCE-752B69493A5E}">
      <dgm:prSet/>
      <dgm:spPr/>
      <dgm:t>
        <a:bodyPr/>
        <a:lstStyle/>
        <a:p>
          <a:endParaRPr lang="en-US"/>
        </a:p>
      </dgm:t>
    </dgm:pt>
    <dgm:pt modelId="{86EA7A41-6AF3-4DA5-A8C9-23CD55AF5A3B}" type="sibTrans" cxnId="{9F6C7E66-699C-45B1-ADCE-752B69493A5E}">
      <dgm:prSet/>
      <dgm:spPr/>
      <dgm:t>
        <a:bodyPr/>
        <a:lstStyle/>
        <a:p>
          <a:endParaRPr lang="en-US"/>
        </a:p>
      </dgm:t>
    </dgm:pt>
    <dgm:pt modelId="{24455254-2D1F-4F62-B8AE-44ADE92B6398}">
      <dgm:prSet phldrT="[Text]" custT="1"/>
      <dgm:spPr/>
      <dgm:t>
        <a:bodyPr/>
        <a:lstStyle/>
        <a:p>
          <a:r>
            <a:rPr lang="en-US" sz="2000" dirty="0" smtClean="0"/>
            <a:t>Benefits from protocol optimizations</a:t>
          </a:r>
          <a:endParaRPr lang="en-US" sz="2000" dirty="0"/>
        </a:p>
      </dgm:t>
    </dgm:pt>
    <dgm:pt modelId="{D5CFB709-F67D-458C-86F9-22F937784CC4}" type="parTrans" cxnId="{F82603F6-3934-4526-BA77-FC197F7991D9}">
      <dgm:prSet/>
      <dgm:spPr/>
      <dgm:t>
        <a:bodyPr/>
        <a:lstStyle/>
        <a:p>
          <a:endParaRPr lang="en-US"/>
        </a:p>
      </dgm:t>
    </dgm:pt>
    <dgm:pt modelId="{DBEAA38C-37A9-44ED-B2FF-F56B326B0D6B}" type="sibTrans" cxnId="{F82603F6-3934-4526-BA77-FC197F7991D9}">
      <dgm:prSet/>
      <dgm:spPr/>
      <dgm:t>
        <a:bodyPr/>
        <a:lstStyle/>
        <a:p>
          <a:endParaRPr lang="en-US"/>
        </a:p>
      </dgm:t>
    </dgm:pt>
    <dgm:pt modelId="{03DBA68D-F26B-4302-9321-5F024FE5BE13}">
      <dgm:prSet phldrT="[Text]" custT="1"/>
      <dgm:spPr/>
      <dgm:t>
        <a:bodyPr/>
        <a:lstStyle/>
        <a:p>
          <a:endParaRPr lang="en-US" sz="2000" dirty="0"/>
        </a:p>
      </dgm:t>
    </dgm:pt>
    <dgm:pt modelId="{F0F9A114-51D1-491F-AB33-370CC73D542A}" type="parTrans" cxnId="{D0D1E625-1F99-41D7-94C1-D5BA9F40F43D}">
      <dgm:prSet/>
      <dgm:spPr/>
      <dgm:t>
        <a:bodyPr/>
        <a:lstStyle/>
        <a:p>
          <a:endParaRPr lang="en-US"/>
        </a:p>
      </dgm:t>
    </dgm:pt>
    <dgm:pt modelId="{BABC3E07-041A-4795-82F0-F80945C5E966}" type="sibTrans" cxnId="{D0D1E625-1F99-41D7-94C1-D5BA9F40F43D}">
      <dgm:prSet/>
      <dgm:spPr/>
      <dgm:t>
        <a:bodyPr/>
        <a:lstStyle/>
        <a:p>
          <a:endParaRPr lang="en-US"/>
        </a:p>
      </dgm:t>
    </dgm:pt>
    <dgm:pt modelId="{B9C45ACA-3297-4116-A84A-B92850F03A4B}">
      <dgm:prSet phldrT="[Text]" custT="1"/>
      <dgm:spPr/>
      <dgm:t>
        <a:bodyPr/>
        <a:lstStyle/>
        <a:p>
          <a:endParaRPr lang="en-US" sz="2000" dirty="0"/>
        </a:p>
      </dgm:t>
    </dgm:pt>
    <dgm:pt modelId="{FAF52CEB-D593-422A-BB2B-1289A356E72E}" type="parTrans" cxnId="{3E68ACDC-F57E-47F7-8D7F-80120B71598C}">
      <dgm:prSet/>
      <dgm:spPr/>
      <dgm:t>
        <a:bodyPr/>
        <a:lstStyle/>
        <a:p>
          <a:endParaRPr lang="en-US"/>
        </a:p>
      </dgm:t>
    </dgm:pt>
    <dgm:pt modelId="{07BECF98-ADEC-4477-9526-6FCA2B359525}" type="sibTrans" cxnId="{3E68ACDC-F57E-47F7-8D7F-80120B71598C}">
      <dgm:prSet/>
      <dgm:spPr/>
      <dgm:t>
        <a:bodyPr/>
        <a:lstStyle/>
        <a:p>
          <a:endParaRPr lang="en-US"/>
        </a:p>
      </dgm:t>
    </dgm:pt>
    <dgm:pt modelId="{526EC353-94C3-4D42-A218-378B80BF3D25}">
      <dgm:prSet phldrT="[Text]" custT="1"/>
      <dgm:spPr/>
      <dgm:t>
        <a:bodyPr/>
        <a:lstStyle/>
        <a:p>
          <a:endParaRPr lang="en-US" sz="2000" dirty="0"/>
        </a:p>
      </dgm:t>
    </dgm:pt>
    <dgm:pt modelId="{211DA8A1-6E70-4917-876D-200839F0BC61}" type="parTrans" cxnId="{70D8610D-6116-43AB-8A0B-F858958350FD}">
      <dgm:prSet/>
      <dgm:spPr/>
      <dgm:t>
        <a:bodyPr/>
        <a:lstStyle/>
        <a:p>
          <a:endParaRPr lang="en-US"/>
        </a:p>
      </dgm:t>
    </dgm:pt>
    <dgm:pt modelId="{C486B825-2B24-4B88-B7D8-F93D29DE3CC7}" type="sibTrans" cxnId="{70D8610D-6116-43AB-8A0B-F858958350FD}">
      <dgm:prSet/>
      <dgm:spPr/>
      <dgm:t>
        <a:bodyPr/>
        <a:lstStyle/>
        <a:p>
          <a:endParaRPr lang="en-US"/>
        </a:p>
      </dgm:t>
    </dgm:pt>
    <dgm:pt modelId="{7339D37A-2549-4F6B-A9BD-063B2B2C4412}">
      <dgm:prSet phldrT="[Text]" custT="1"/>
      <dgm:spPr/>
      <dgm:t>
        <a:bodyPr/>
        <a:lstStyle/>
        <a:p>
          <a:endParaRPr lang="en-US" sz="2000" dirty="0"/>
        </a:p>
      </dgm:t>
    </dgm:pt>
    <dgm:pt modelId="{4FBE7D41-A380-4694-B84C-371E5352E01E}" type="parTrans" cxnId="{18F4F432-D373-4080-AC4F-9514C1565DA3}">
      <dgm:prSet/>
      <dgm:spPr/>
      <dgm:t>
        <a:bodyPr/>
        <a:lstStyle/>
        <a:p>
          <a:endParaRPr lang="en-US"/>
        </a:p>
      </dgm:t>
    </dgm:pt>
    <dgm:pt modelId="{2FD9C92B-91E4-46EA-B34A-54EA43C27188}" type="sibTrans" cxnId="{18F4F432-D373-4080-AC4F-9514C1565DA3}">
      <dgm:prSet/>
      <dgm:spPr/>
      <dgm:t>
        <a:bodyPr/>
        <a:lstStyle/>
        <a:p>
          <a:endParaRPr lang="en-US"/>
        </a:p>
      </dgm:t>
    </dgm:pt>
    <dgm:pt modelId="{E9C0156C-A968-45FA-98CC-6306C28EC193}" type="pres">
      <dgm:prSet presAssocID="{E8FBA076-C547-41D2-869B-C552E38F8FC4}" presName="Name0" presStyleCnt="0">
        <dgm:presLayoutVars>
          <dgm:dir/>
          <dgm:animLvl val="lvl"/>
          <dgm:resizeHandles val="exact"/>
        </dgm:presLayoutVars>
      </dgm:prSet>
      <dgm:spPr/>
      <dgm:t>
        <a:bodyPr/>
        <a:lstStyle/>
        <a:p>
          <a:endParaRPr lang="en-US"/>
        </a:p>
      </dgm:t>
    </dgm:pt>
    <dgm:pt modelId="{75D930BB-474A-4C9E-AC62-B6774920332B}" type="pres">
      <dgm:prSet presAssocID="{CCDF0442-0581-4C44-862D-395D3791A8EF}" presName="composite" presStyleCnt="0"/>
      <dgm:spPr/>
    </dgm:pt>
    <dgm:pt modelId="{4C0D79EE-A8C2-48C0-B3B8-B6C69CFE62CB}" type="pres">
      <dgm:prSet presAssocID="{CCDF0442-0581-4C44-862D-395D3791A8EF}" presName="parTx" presStyleLbl="alignNode1" presStyleIdx="0" presStyleCnt="3" custLinFactNeighborX="-3465" custLinFactNeighborY="-4572">
        <dgm:presLayoutVars>
          <dgm:chMax val="0"/>
          <dgm:chPref val="0"/>
          <dgm:bulletEnabled val="1"/>
        </dgm:presLayoutVars>
      </dgm:prSet>
      <dgm:spPr/>
      <dgm:t>
        <a:bodyPr/>
        <a:lstStyle/>
        <a:p>
          <a:endParaRPr lang="en-US"/>
        </a:p>
      </dgm:t>
    </dgm:pt>
    <dgm:pt modelId="{F244C30E-FA46-48F5-A72C-DDD639509944}" type="pres">
      <dgm:prSet presAssocID="{CCDF0442-0581-4C44-862D-395D3791A8EF}" presName="desTx" presStyleLbl="alignAccFollowNode1" presStyleIdx="0" presStyleCnt="3">
        <dgm:presLayoutVars>
          <dgm:bulletEnabled val="1"/>
        </dgm:presLayoutVars>
      </dgm:prSet>
      <dgm:spPr/>
      <dgm:t>
        <a:bodyPr/>
        <a:lstStyle/>
        <a:p>
          <a:endParaRPr lang="en-US"/>
        </a:p>
      </dgm:t>
    </dgm:pt>
    <dgm:pt modelId="{9C6E54CB-42DC-412E-877B-C830E67447B0}" type="pres">
      <dgm:prSet presAssocID="{9E6D7C86-2BC5-4C9F-88B2-60A863DBD19F}" presName="space" presStyleCnt="0"/>
      <dgm:spPr/>
    </dgm:pt>
    <dgm:pt modelId="{4B968B18-76DD-422F-9816-21A0CC90F305}" type="pres">
      <dgm:prSet presAssocID="{770E8E64-207C-4E10-8B84-7D026FE934CF}" presName="composite" presStyleCnt="0"/>
      <dgm:spPr/>
    </dgm:pt>
    <dgm:pt modelId="{DECE1C30-37E9-4DEC-997D-5BB8344A6E88}" type="pres">
      <dgm:prSet presAssocID="{770E8E64-207C-4E10-8B84-7D026FE934CF}" presName="parTx" presStyleLbl="alignNode1" presStyleIdx="1" presStyleCnt="3">
        <dgm:presLayoutVars>
          <dgm:chMax val="0"/>
          <dgm:chPref val="0"/>
          <dgm:bulletEnabled val="1"/>
        </dgm:presLayoutVars>
      </dgm:prSet>
      <dgm:spPr/>
      <dgm:t>
        <a:bodyPr/>
        <a:lstStyle/>
        <a:p>
          <a:endParaRPr lang="en-US"/>
        </a:p>
      </dgm:t>
    </dgm:pt>
    <dgm:pt modelId="{3D6967E5-34FF-4FEB-A201-2DEB166604F8}" type="pres">
      <dgm:prSet presAssocID="{770E8E64-207C-4E10-8B84-7D026FE934CF}" presName="desTx" presStyleLbl="alignAccFollowNode1" presStyleIdx="1" presStyleCnt="3">
        <dgm:presLayoutVars>
          <dgm:bulletEnabled val="1"/>
        </dgm:presLayoutVars>
      </dgm:prSet>
      <dgm:spPr/>
      <dgm:t>
        <a:bodyPr/>
        <a:lstStyle/>
        <a:p>
          <a:endParaRPr lang="en-US"/>
        </a:p>
      </dgm:t>
    </dgm:pt>
    <dgm:pt modelId="{DD9039D4-3CCB-488C-A770-6ED71B544DEB}" type="pres">
      <dgm:prSet presAssocID="{4C6FA3F3-5B44-4936-B5AD-962E05C2BF08}" presName="space" presStyleCnt="0"/>
      <dgm:spPr/>
    </dgm:pt>
    <dgm:pt modelId="{89FCFB0E-D519-4B62-A352-A0F52DE7F7EA}" type="pres">
      <dgm:prSet presAssocID="{C4C825A7-07B2-4A78-9CBC-1838066EC60E}" presName="composite" presStyleCnt="0"/>
      <dgm:spPr/>
    </dgm:pt>
    <dgm:pt modelId="{7AB01B2A-426B-4E02-B396-9A5F5671BC9A}" type="pres">
      <dgm:prSet presAssocID="{C4C825A7-07B2-4A78-9CBC-1838066EC60E}" presName="parTx" presStyleLbl="alignNode1" presStyleIdx="2" presStyleCnt="3">
        <dgm:presLayoutVars>
          <dgm:chMax val="0"/>
          <dgm:chPref val="0"/>
          <dgm:bulletEnabled val="1"/>
        </dgm:presLayoutVars>
      </dgm:prSet>
      <dgm:spPr/>
      <dgm:t>
        <a:bodyPr/>
        <a:lstStyle/>
        <a:p>
          <a:endParaRPr lang="en-US"/>
        </a:p>
      </dgm:t>
    </dgm:pt>
    <dgm:pt modelId="{8FB565CD-846E-4FB4-B2D1-2E2FAAF9DD82}" type="pres">
      <dgm:prSet presAssocID="{C4C825A7-07B2-4A78-9CBC-1838066EC60E}" presName="desTx" presStyleLbl="alignAccFollowNode1" presStyleIdx="2" presStyleCnt="3">
        <dgm:presLayoutVars>
          <dgm:bulletEnabled val="1"/>
        </dgm:presLayoutVars>
      </dgm:prSet>
      <dgm:spPr/>
      <dgm:t>
        <a:bodyPr/>
        <a:lstStyle/>
        <a:p>
          <a:endParaRPr lang="en-US"/>
        </a:p>
      </dgm:t>
    </dgm:pt>
  </dgm:ptLst>
  <dgm:cxnLst>
    <dgm:cxn modelId="{7F7F974C-3CC9-4827-8125-17287533FF08}" srcId="{E8FBA076-C547-41D2-869B-C552E38F8FC4}" destId="{770E8E64-207C-4E10-8B84-7D026FE934CF}" srcOrd="1" destOrd="0" parTransId="{35063E9C-11BD-4E07-A95B-ABF08EBD48F8}" sibTransId="{4C6FA3F3-5B44-4936-B5AD-962E05C2BF08}"/>
    <dgm:cxn modelId="{2EE1A903-BE92-4239-B3E8-6A3C52951039}" type="presOf" srcId="{03DBA68D-F26B-4302-9321-5F024FE5BE13}" destId="{3D6967E5-34FF-4FEB-A201-2DEB166604F8}" srcOrd="0" destOrd="1" presId="urn:microsoft.com/office/officeart/2005/8/layout/hList1"/>
    <dgm:cxn modelId="{1A7A7975-2C64-4143-ACED-C3861C99831E}" type="presOf" srcId="{A90A1ED4-2D3F-476D-89A7-7DEC91A40B36}" destId="{F244C30E-FA46-48F5-A72C-DDD639509944}" srcOrd="0" destOrd="0" presId="urn:microsoft.com/office/officeart/2005/8/layout/hList1"/>
    <dgm:cxn modelId="{227CCF9F-E16B-4B10-A7E7-A6954EC63019}" type="presOf" srcId="{E8FBA076-C547-41D2-869B-C552E38F8FC4}" destId="{E9C0156C-A968-45FA-98CC-6306C28EC193}" srcOrd="0" destOrd="0" presId="urn:microsoft.com/office/officeart/2005/8/layout/hList1"/>
    <dgm:cxn modelId="{C975379F-F6C4-469C-A187-E0D8001EDCE1}" srcId="{770E8E64-207C-4E10-8B84-7D026FE934CF}" destId="{F7B9D566-5168-41AD-9CA8-BBA351F66638}" srcOrd="0" destOrd="0" parTransId="{0B7CF00F-FF9D-41FB-B038-D7DF286A75F4}" sibTransId="{5BDF7A17-F8E4-456D-A3B4-6FBCC576A8E3}"/>
    <dgm:cxn modelId="{EC039E32-F76B-4849-90EE-398874E46176}" srcId="{E8FBA076-C547-41D2-869B-C552E38F8FC4}" destId="{C4C825A7-07B2-4A78-9CBC-1838066EC60E}" srcOrd="2" destOrd="0" parTransId="{BF344EF4-1E5C-47D1-853A-F1820B0F780C}" sibTransId="{D0FEA1C1-4312-4DD2-90E8-53EC1CE58D5B}"/>
    <dgm:cxn modelId="{9935A38D-9C4E-4EE3-87C6-F0B9C71804E8}" srcId="{CCDF0442-0581-4C44-862D-395D3791A8EF}" destId="{3E41D779-75D1-4BC4-979E-708586BC20DA}" srcOrd="2" destOrd="0" parTransId="{768367A3-A88D-48D0-9588-B0D89D7A50A4}" sibTransId="{9B6A2CDC-96CA-4017-B410-B3603219445F}"/>
    <dgm:cxn modelId="{3E68ACDC-F57E-47F7-8D7F-80120B71598C}" srcId="{C4C825A7-07B2-4A78-9CBC-1838066EC60E}" destId="{B9C45ACA-3297-4116-A84A-B92850F03A4B}" srcOrd="1" destOrd="0" parTransId="{FAF52CEB-D593-422A-BB2B-1289A356E72E}" sibTransId="{07BECF98-ADEC-4477-9526-6FCA2B359525}"/>
    <dgm:cxn modelId="{D328DB75-6965-48A4-926D-69DF429027F0}" type="presOf" srcId="{CCDF0442-0581-4C44-862D-395D3791A8EF}" destId="{4C0D79EE-A8C2-48C0-B3B8-B6C69CFE62CB}" srcOrd="0" destOrd="0" presId="urn:microsoft.com/office/officeart/2005/8/layout/hList1"/>
    <dgm:cxn modelId="{F82603F6-3934-4526-BA77-FC197F7991D9}" srcId="{C4C825A7-07B2-4A78-9CBC-1838066EC60E}" destId="{24455254-2D1F-4F62-B8AE-44ADE92B6398}" srcOrd="2" destOrd="0" parTransId="{D5CFB709-F67D-458C-86F9-22F937784CC4}" sibTransId="{DBEAA38C-37A9-44ED-B2FF-F56B326B0D6B}"/>
    <dgm:cxn modelId="{18F4F432-D373-4080-AC4F-9514C1565DA3}" srcId="{CCDF0442-0581-4C44-862D-395D3791A8EF}" destId="{7339D37A-2549-4F6B-A9BD-063B2B2C4412}" srcOrd="1" destOrd="0" parTransId="{4FBE7D41-A380-4694-B84C-371E5352E01E}" sibTransId="{2FD9C92B-91E4-46EA-B34A-54EA43C27188}"/>
    <dgm:cxn modelId="{AF84EFEA-5D68-4824-8EC6-319A7055F0C5}" type="presOf" srcId="{F7B9D566-5168-41AD-9CA8-BBA351F66638}" destId="{3D6967E5-34FF-4FEB-A201-2DEB166604F8}" srcOrd="0" destOrd="0" presId="urn:microsoft.com/office/officeart/2005/8/layout/hList1"/>
    <dgm:cxn modelId="{1101CAF3-3537-4110-AD0C-400086DAD545}" type="presOf" srcId="{526EC353-94C3-4D42-A218-378B80BF3D25}" destId="{8FB565CD-846E-4FB4-B2D1-2E2FAAF9DD82}" srcOrd="0" destOrd="3" presId="urn:microsoft.com/office/officeart/2005/8/layout/hList1"/>
    <dgm:cxn modelId="{347E3C02-66C3-4358-8EF7-8DC635760916}" type="presOf" srcId="{B9C45ACA-3297-4116-A84A-B92850F03A4B}" destId="{8FB565CD-846E-4FB4-B2D1-2E2FAAF9DD82}" srcOrd="0" destOrd="1" presId="urn:microsoft.com/office/officeart/2005/8/layout/hList1"/>
    <dgm:cxn modelId="{C51E8550-702A-4EFC-A7DB-A5907D366D6E}" srcId="{C4C825A7-07B2-4A78-9CBC-1838066EC60E}" destId="{18E9832E-A01D-40EA-ACBA-3385D6F79523}" srcOrd="0" destOrd="0" parTransId="{55DB3D6A-DA08-4505-81D1-8E63284C3B34}" sibTransId="{C7E25D0A-7078-4D2D-9E04-3562AF7314F2}"/>
    <dgm:cxn modelId="{18A4D8B5-3152-4C80-81D8-344066FDE943}" type="presOf" srcId="{7339D37A-2549-4F6B-A9BD-063B2B2C4412}" destId="{F244C30E-FA46-48F5-A72C-DDD639509944}" srcOrd="0" destOrd="1" presId="urn:microsoft.com/office/officeart/2005/8/layout/hList1"/>
    <dgm:cxn modelId="{DF3F6679-403E-476B-9EF2-C6C152A90442}" srcId="{CCDF0442-0581-4C44-862D-395D3791A8EF}" destId="{A90A1ED4-2D3F-476D-89A7-7DEC91A40B36}" srcOrd="0" destOrd="0" parTransId="{4D98D023-3526-464F-BF75-F2EE2CB02992}" sibTransId="{4770F690-53DD-4221-AB31-5A2960B93B8C}"/>
    <dgm:cxn modelId="{70D8610D-6116-43AB-8A0B-F858958350FD}" srcId="{C4C825A7-07B2-4A78-9CBC-1838066EC60E}" destId="{526EC353-94C3-4D42-A218-378B80BF3D25}" srcOrd="3" destOrd="0" parTransId="{211DA8A1-6E70-4917-876D-200839F0BC61}" sibTransId="{C486B825-2B24-4B88-B7D8-F93D29DE3CC7}"/>
    <dgm:cxn modelId="{60C09BA3-3FEB-4D84-9D4B-DC6FFCA3F2F1}" type="presOf" srcId="{16F0CC26-A985-4142-9E70-E131187ABA2C}" destId="{3D6967E5-34FF-4FEB-A201-2DEB166604F8}" srcOrd="0" destOrd="2" presId="urn:microsoft.com/office/officeart/2005/8/layout/hList1"/>
    <dgm:cxn modelId="{F4493724-8E6D-4312-BA7E-4EF2EF22CEA1}" type="presOf" srcId="{770E8E64-207C-4E10-8B84-7D026FE934CF}" destId="{DECE1C30-37E9-4DEC-997D-5BB8344A6E88}" srcOrd="0" destOrd="0" presId="urn:microsoft.com/office/officeart/2005/8/layout/hList1"/>
    <dgm:cxn modelId="{2FE4506C-159A-40E7-A0DF-0B72FB94F0FB}" type="presOf" srcId="{24455254-2D1F-4F62-B8AE-44ADE92B6398}" destId="{8FB565CD-846E-4FB4-B2D1-2E2FAAF9DD82}" srcOrd="0" destOrd="2" presId="urn:microsoft.com/office/officeart/2005/8/layout/hList1"/>
    <dgm:cxn modelId="{471D117E-2F73-45CB-BAEA-788C6248F480}" type="presOf" srcId="{18E9832E-A01D-40EA-ACBA-3385D6F79523}" destId="{8FB565CD-846E-4FB4-B2D1-2E2FAAF9DD82}" srcOrd="0" destOrd="0" presId="urn:microsoft.com/office/officeart/2005/8/layout/hList1"/>
    <dgm:cxn modelId="{21B355E0-472F-4FB1-9F7B-A0CA1D38EAE9}" srcId="{E8FBA076-C547-41D2-869B-C552E38F8FC4}" destId="{CCDF0442-0581-4C44-862D-395D3791A8EF}" srcOrd="0" destOrd="0" parTransId="{01736806-6790-4E4C-8529-F72E2DFB62E5}" sibTransId="{9E6D7C86-2BC5-4C9F-88B2-60A863DBD19F}"/>
    <dgm:cxn modelId="{B13371E8-1AEC-4C59-90DE-4B852D94C83B}" type="presOf" srcId="{C4C825A7-07B2-4A78-9CBC-1838066EC60E}" destId="{7AB01B2A-426B-4E02-B396-9A5F5671BC9A}" srcOrd="0" destOrd="0" presId="urn:microsoft.com/office/officeart/2005/8/layout/hList1"/>
    <dgm:cxn modelId="{9F6C7E66-699C-45B1-ADCE-752B69493A5E}" srcId="{C4C825A7-07B2-4A78-9CBC-1838066EC60E}" destId="{3F89693A-FCB2-4E65-B7DA-775F7F147A21}" srcOrd="4" destOrd="0" parTransId="{5BADE819-5F31-471A-87DF-EE8D1F0F723D}" sibTransId="{86EA7A41-6AF3-4DA5-A8C9-23CD55AF5A3B}"/>
    <dgm:cxn modelId="{27B63E6C-D51D-49CD-8840-81D1257D0189}" type="presOf" srcId="{3E41D779-75D1-4BC4-979E-708586BC20DA}" destId="{F244C30E-FA46-48F5-A72C-DDD639509944}" srcOrd="0" destOrd="2" presId="urn:microsoft.com/office/officeart/2005/8/layout/hList1"/>
    <dgm:cxn modelId="{D0D1E625-1F99-41D7-94C1-D5BA9F40F43D}" srcId="{770E8E64-207C-4E10-8B84-7D026FE934CF}" destId="{03DBA68D-F26B-4302-9321-5F024FE5BE13}" srcOrd="1" destOrd="0" parTransId="{F0F9A114-51D1-491F-AB33-370CC73D542A}" sibTransId="{BABC3E07-041A-4795-82F0-F80945C5E966}"/>
    <dgm:cxn modelId="{9A78E3C5-3C1F-4ECD-82C2-5C24C2F4163D}" srcId="{770E8E64-207C-4E10-8B84-7D026FE934CF}" destId="{16F0CC26-A985-4142-9E70-E131187ABA2C}" srcOrd="2" destOrd="0" parTransId="{ED783775-B50D-4ED2-B9D9-09DE47693964}" sibTransId="{B3C61B0A-1D86-47A9-B71B-BAA132498214}"/>
    <dgm:cxn modelId="{824CA7AA-CF1E-4801-B828-A0DFA2085EB8}" type="presOf" srcId="{3F89693A-FCB2-4E65-B7DA-775F7F147A21}" destId="{8FB565CD-846E-4FB4-B2D1-2E2FAAF9DD82}" srcOrd="0" destOrd="4" presId="urn:microsoft.com/office/officeart/2005/8/layout/hList1"/>
    <dgm:cxn modelId="{1F2F4246-D961-4682-8F3C-3660C58EEF0A}" type="presParOf" srcId="{E9C0156C-A968-45FA-98CC-6306C28EC193}" destId="{75D930BB-474A-4C9E-AC62-B6774920332B}" srcOrd="0" destOrd="0" presId="urn:microsoft.com/office/officeart/2005/8/layout/hList1"/>
    <dgm:cxn modelId="{CEFE5355-82C8-446D-8091-212D05592AA2}" type="presParOf" srcId="{75D930BB-474A-4C9E-AC62-B6774920332B}" destId="{4C0D79EE-A8C2-48C0-B3B8-B6C69CFE62CB}" srcOrd="0" destOrd="0" presId="urn:microsoft.com/office/officeart/2005/8/layout/hList1"/>
    <dgm:cxn modelId="{56ECBB36-FE16-40A5-B906-02A926FE2C5C}" type="presParOf" srcId="{75D930BB-474A-4C9E-AC62-B6774920332B}" destId="{F244C30E-FA46-48F5-A72C-DDD639509944}" srcOrd="1" destOrd="0" presId="urn:microsoft.com/office/officeart/2005/8/layout/hList1"/>
    <dgm:cxn modelId="{4D2F182D-F5DB-4B5F-92FE-971EAE46FB80}" type="presParOf" srcId="{E9C0156C-A968-45FA-98CC-6306C28EC193}" destId="{9C6E54CB-42DC-412E-877B-C830E67447B0}" srcOrd="1" destOrd="0" presId="urn:microsoft.com/office/officeart/2005/8/layout/hList1"/>
    <dgm:cxn modelId="{DE5A579C-47C4-4D71-AB22-40679F50BECC}" type="presParOf" srcId="{E9C0156C-A968-45FA-98CC-6306C28EC193}" destId="{4B968B18-76DD-422F-9816-21A0CC90F305}" srcOrd="2" destOrd="0" presId="urn:microsoft.com/office/officeart/2005/8/layout/hList1"/>
    <dgm:cxn modelId="{78F9D15E-2176-4549-A92F-EF7675A3D688}" type="presParOf" srcId="{4B968B18-76DD-422F-9816-21A0CC90F305}" destId="{DECE1C30-37E9-4DEC-997D-5BB8344A6E88}" srcOrd="0" destOrd="0" presId="urn:microsoft.com/office/officeart/2005/8/layout/hList1"/>
    <dgm:cxn modelId="{C73C346F-4A58-4B58-8B19-45961BCDF9DF}" type="presParOf" srcId="{4B968B18-76DD-422F-9816-21A0CC90F305}" destId="{3D6967E5-34FF-4FEB-A201-2DEB166604F8}" srcOrd="1" destOrd="0" presId="urn:microsoft.com/office/officeart/2005/8/layout/hList1"/>
    <dgm:cxn modelId="{160AB9EF-3385-4E79-A7BB-9EA2C3E6BE63}" type="presParOf" srcId="{E9C0156C-A968-45FA-98CC-6306C28EC193}" destId="{DD9039D4-3CCB-488C-A770-6ED71B544DEB}" srcOrd="3" destOrd="0" presId="urn:microsoft.com/office/officeart/2005/8/layout/hList1"/>
    <dgm:cxn modelId="{3F2B2D56-E6E2-496C-91AC-AB6B0D543DEE}" type="presParOf" srcId="{E9C0156C-A968-45FA-98CC-6306C28EC193}" destId="{89FCFB0E-D519-4B62-A352-A0F52DE7F7EA}" srcOrd="4" destOrd="0" presId="urn:microsoft.com/office/officeart/2005/8/layout/hList1"/>
    <dgm:cxn modelId="{CBEDE837-A869-4F65-86F7-F7E59E8675A2}" type="presParOf" srcId="{89FCFB0E-D519-4B62-A352-A0F52DE7F7EA}" destId="{7AB01B2A-426B-4E02-B396-9A5F5671BC9A}" srcOrd="0" destOrd="0" presId="urn:microsoft.com/office/officeart/2005/8/layout/hList1"/>
    <dgm:cxn modelId="{1692651A-C4FF-4F04-AA1B-6B9F37ED9DBD}" type="presParOf" srcId="{89FCFB0E-D519-4B62-A352-A0F52DE7F7EA}" destId="{8FB565CD-846E-4FB4-B2D1-2E2FAAF9DD82}"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1D01FA-3DFB-4A6D-8AE5-64D24895BFB8}" type="doc">
      <dgm:prSet loTypeId="urn:microsoft.com/office/officeart/2005/8/layout/vProcess5" loCatId="process" qsTypeId="urn:microsoft.com/office/officeart/2005/8/quickstyle/3d1" qsCatId="3D" csTypeId="urn:microsoft.com/office/officeart/2005/8/colors/colorful1" csCatId="colorful" phldr="1"/>
      <dgm:spPr/>
      <dgm:t>
        <a:bodyPr/>
        <a:lstStyle/>
        <a:p>
          <a:endParaRPr lang="en-US"/>
        </a:p>
      </dgm:t>
    </dgm:pt>
    <dgm:pt modelId="{EA28CEB4-DB68-4758-A98B-3ED0354A711E}">
      <dgm:prSet phldrT="[Text]"/>
      <dgm:spPr/>
      <dgm:t>
        <a:bodyPr/>
        <a:lstStyle/>
        <a:p>
          <a:r>
            <a:rPr lang="en-US" b="1" dirty="0" smtClean="0"/>
            <a:t>Identify the “branch”</a:t>
          </a:r>
          <a:endParaRPr lang="en-US" b="1" dirty="0"/>
        </a:p>
      </dgm:t>
    </dgm:pt>
    <dgm:pt modelId="{E7B285CB-1C70-4B51-93B5-CBD3A76ABDFD}" type="parTrans" cxnId="{DA36B65F-81BB-4C60-AF62-A3CF2E0658FF}">
      <dgm:prSet/>
      <dgm:spPr/>
      <dgm:t>
        <a:bodyPr/>
        <a:lstStyle/>
        <a:p>
          <a:endParaRPr lang="en-US"/>
        </a:p>
      </dgm:t>
    </dgm:pt>
    <dgm:pt modelId="{ED0A91BC-733A-4A2E-BF90-531145030047}" type="sibTrans" cxnId="{DA36B65F-81BB-4C60-AF62-A3CF2E0658FF}">
      <dgm:prSet/>
      <dgm:spPr/>
      <dgm:t>
        <a:bodyPr/>
        <a:lstStyle/>
        <a:p>
          <a:endParaRPr lang="en-US"/>
        </a:p>
      </dgm:t>
    </dgm:pt>
    <dgm:pt modelId="{97F066DD-1E4B-488B-8309-D32C1FAD3306}">
      <dgm:prSet phldrT="[Text]"/>
      <dgm:spPr/>
      <dgm:t>
        <a:bodyPr/>
        <a:lstStyle/>
        <a:p>
          <a:r>
            <a:rPr lang="en-US" dirty="0" smtClean="0"/>
            <a:t>An Active Directory Site</a:t>
          </a:r>
          <a:endParaRPr lang="en-US" dirty="0"/>
        </a:p>
      </dgm:t>
    </dgm:pt>
    <dgm:pt modelId="{1AA72CFA-1ED2-47C7-BF1D-E71AFBB4D882}" type="parTrans" cxnId="{2F25FF52-EAF0-4B2D-8C83-DD87F7B9BD26}">
      <dgm:prSet/>
      <dgm:spPr/>
      <dgm:t>
        <a:bodyPr/>
        <a:lstStyle/>
        <a:p>
          <a:endParaRPr lang="en-US"/>
        </a:p>
      </dgm:t>
    </dgm:pt>
    <dgm:pt modelId="{2ED9FB83-0823-4B12-8680-AE007935E438}" type="sibTrans" cxnId="{2F25FF52-EAF0-4B2D-8C83-DD87F7B9BD26}">
      <dgm:prSet/>
      <dgm:spPr/>
      <dgm:t>
        <a:bodyPr/>
        <a:lstStyle/>
        <a:p>
          <a:endParaRPr lang="en-US"/>
        </a:p>
      </dgm:t>
    </dgm:pt>
    <dgm:pt modelId="{92524100-2513-41F8-9960-A57EC0F0E478}">
      <dgm:prSet phldrT="[Text]"/>
      <dgm:spPr/>
      <dgm:t>
        <a:bodyPr/>
        <a:lstStyle/>
        <a:p>
          <a:r>
            <a:rPr lang="en-US" b="1" dirty="0" smtClean="0"/>
            <a:t>Choose how to deploy</a:t>
          </a:r>
          <a:endParaRPr lang="en-US" b="1" dirty="0"/>
        </a:p>
      </dgm:t>
    </dgm:pt>
    <dgm:pt modelId="{11F9237B-6C9F-459B-90BB-4A7F2F96D5D7}" type="parTrans" cxnId="{10A4F910-BDB6-4B8D-9FA0-2CBC44CECB97}">
      <dgm:prSet/>
      <dgm:spPr/>
      <dgm:t>
        <a:bodyPr/>
        <a:lstStyle/>
        <a:p>
          <a:endParaRPr lang="en-US"/>
        </a:p>
      </dgm:t>
    </dgm:pt>
    <dgm:pt modelId="{B09D05E0-6E0A-476F-AFC9-5C337C736C93}" type="sibTrans" cxnId="{10A4F910-BDB6-4B8D-9FA0-2CBC44CECB97}">
      <dgm:prSet/>
      <dgm:spPr/>
      <dgm:t>
        <a:bodyPr/>
        <a:lstStyle/>
        <a:p>
          <a:endParaRPr lang="en-US"/>
        </a:p>
      </dgm:t>
    </dgm:pt>
    <dgm:pt modelId="{F5F94AF2-C59A-49B7-A5F3-90919509D32B}">
      <dgm:prSet phldrT="[Text]"/>
      <dgm:spPr/>
      <dgm:t>
        <a:bodyPr/>
        <a:lstStyle/>
        <a:p>
          <a:r>
            <a:rPr lang="en-US" dirty="0" smtClean="0"/>
            <a:t>Group Policy</a:t>
          </a:r>
          <a:endParaRPr lang="en-US" dirty="0"/>
        </a:p>
      </dgm:t>
    </dgm:pt>
    <dgm:pt modelId="{B5CA4326-E03C-41D5-ADDD-AFC06ACB37ED}" type="parTrans" cxnId="{5A11A0CF-C01F-4317-90ED-49FCC7FE50FB}">
      <dgm:prSet/>
      <dgm:spPr/>
      <dgm:t>
        <a:bodyPr/>
        <a:lstStyle/>
        <a:p>
          <a:endParaRPr lang="en-US"/>
        </a:p>
      </dgm:t>
    </dgm:pt>
    <dgm:pt modelId="{4870C5BB-95EF-4BCE-BC33-02318A3755FA}" type="sibTrans" cxnId="{5A11A0CF-C01F-4317-90ED-49FCC7FE50FB}">
      <dgm:prSet/>
      <dgm:spPr/>
      <dgm:t>
        <a:bodyPr/>
        <a:lstStyle/>
        <a:p>
          <a:endParaRPr lang="en-US"/>
        </a:p>
      </dgm:t>
    </dgm:pt>
    <dgm:pt modelId="{A90EFFB0-4428-4D71-992B-AADA149668BD}">
      <dgm:prSet phldrT="[Text]"/>
      <dgm:spPr/>
      <dgm:t>
        <a:bodyPr/>
        <a:lstStyle/>
        <a:p>
          <a:r>
            <a:rPr lang="en-US" dirty="0" err="1" smtClean="0"/>
            <a:t>netsh</a:t>
          </a:r>
          <a:endParaRPr lang="en-US" dirty="0"/>
        </a:p>
      </dgm:t>
    </dgm:pt>
    <dgm:pt modelId="{8935ED55-55A4-4360-B88E-633C9DAD8331}" type="parTrans" cxnId="{B848BA8E-4CED-4C40-AD3F-5D58A2719B24}">
      <dgm:prSet/>
      <dgm:spPr/>
      <dgm:t>
        <a:bodyPr/>
        <a:lstStyle/>
        <a:p>
          <a:endParaRPr lang="en-US"/>
        </a:p>
      </dgm:t>
    </dgm:pt>
    <dgm:pt modelId="{D75B9628-3CC3-405D-A5BB-0CB5F7DF0111}" type="sibTrans" cxnId="{B848BA8E-4CED-4C40-AD3F-5D58A2719B24}">
      <dgm:prSet/>
      <dgm:spPr/>
      <dgm:t>
        <a:bodyPr/>
        <a:lstStyle/>
        <a:p>
          <a:endParaRPr lang="en-US"/>
        </a:p>
      </dgm:t>
    </dgm:pt>
    <dgm:pt modelId="{B2AC9702-9F2F-4DD3-8D21-3606EA7AD7B5}">
      <dgm:prSet phldrT="[Text]"/>
      <dgm:spPr/>
      <dgm:t>
        <a:bodyPr/>
        <a:lstStyle/>
        <a:p>
          <a:r>
            <a:rPr lang="en-US" b="1" dirty="0" smtClean="0"/>
            <a:t>Deploy to clients!</a:t>
          </a:r>
          <a:endParaRPr lang="en-US" b="1" dirty="0"/>
        </a:p>
      </dgm:t>
    </dgm:pt>
    <dgm:pt modelId="{9E0F70D4-F8B1-4C1F-9CE0-D483D09021DA}" type="parTrans" cxnId="{C1684510-67A5-43D5-8FB2-3FC180E1B29B}">
      <dgm:prSet/>
      <dgm:spPr/>
      <dgm:t>
        <a:bodyPr/>
        <a:lstStyle/>
        <a:p>
          <a:endParaRPr lang="en-US"/>
        </a:p>
      </dgm:t>
    </dgm:pt>
    <dgm:pt modelId="{5CCBCA61-AE37-43FD-B4DA-F83C45F1734A}" type="sibTrans" cxnId="{C1684510-67A5-43D5-8FB2-3FC180E1B29B}">
      <dgm:prSet/>
      <dgm:spPr/>
      <dgm:t>
        <a:bodyPr/>
        <a:lstStyle/>
        <a:p>
          <a:endParaRPr lang="en-US"/>
        </a:p>
      </dgm:t>
    </dgm:pt>
    <dgm:pt modelId="{B190CB28-B5D5-4ACD-AD7D-FA982C6F3657}">
      <dgm:prSet phldrT="[Text]"/>
      <dgm:spPr/>
      <dgm:t>
        <a:bodyPr/>
        <a:lstStyle/>
        <a:p>
          <a:r>
            <a:rPr lang="en-US" dirty="0" smtClean="0"/>
            <a:t>Group policy: Use built-in ADMX files</a:t>
          </a:r>
          <a:endParaRPr lang="en-US" dirty="0"/>
        </a:p>
      </dgm:t>
    </dgm:pt>
    <dgm:pt modelId="{7664E0B4-92CB-4614-99B4-AC656A6AC9D4}" type="parTrans" cxnId="{3AB441FF-CC1E-4CE0-8CCC-81D06F44DA54}">
      <dgm:prSet/>
      <dgm:spPr/>
      <dgm:t>
        <a:bodyPr/>
        <a:lstStyle/>
        <a:p>
          <a:endParaRPr lang="en-US"/>
        </a:p>
      </dgm:t>
    </dgm:pt>
    <dgm:pt modelId="{050D2D2F-6FD1-472D-B15D-50FF40AD3961}" type="sibTrans" cxnId="{3AB441FF-CC1E-4CE0-8CCC-81D06F44DA54}">
      <dgm:prSet/>
      <dgm:spPr/>
      <dgm:t>
        <a:bodyPr/>
        <a:lstStyle/>
        <a:p>
          <a:endParaRPr lang="en-US"/>
        </a:p>
      </dgm:t>
    </dgm:pt>
    <dgm:pt modelId="{A9BC5186-B558-420B-B851-719DB9144BFF}">
      <dgm:prSet phldrT="[Text]"/>
      <dgm:spPr/>
      <dgm:t>
        <a:bodyPr/>
        <a:lstStyle/>
        <a:p>
          <a:r>
            <a:rPr lang="en-US" dirty="0" err="1" smtClean="0"/>
            <a:t>netsh</a:t>
          </a:r>
          <a:r>
            <a:rPr lang="en-US" dirty="0" smtClean="0"/>
            <a:t>: Run </a:t>
          </a:r>
          <a:r>
            <a:rPr lang="en-US" i="1" dirty="0" err="1" smtClean="0">
              <a:latin typeface="Courier New" pitchFamily="49" charset="0"/>
              <a:cs typeface="Courier New" pitchFamily="49" charset="0"/>
            </a:rPr>
            <a:t>netsh</a:t>
          </a:r>
          <a:r>
            <a:rPr lang="en-US" i="1" dirty="0" smtClean="0">
              <a:latin typeface="Courier New" pitchFamily="49" charset="0"/>
              <a:cs typeface="Courier New" pitchFamily="49" charset="0"/>
            </a:rPr>
            <a:t> </a:t>
          </a:r>
          <a:r>
            <a:rPr lang="en-US" i="1" dirty="0" err="1" smtClean="0">
              <a:latin typeface="Courier New" pitchFamily="49" charset="0"/>
              <a:cs typeface="Courier New" pitchFamily="49" charset="0"/>
            </a:rPr>
            <a:t>branchcache</a:t>
          </a:r>
          <a:r>
            <a:rPr lang="en-US" i="1" dirty="0" smtClean="0">
              <a:latin typeface="Courier New" pitchFamily="49" charset="0"/>
              <a:cs typeface="Courier New" pitchFamily="49" charset="0"/>
            </a:rPr>
            <a:t> set service distributed</a:t>
          </a:r>
          <a:r>
            <a:rPr lang="en-US" i="1" dirty="0" smtClean="0"/>
            <a:t> </a:t>
          </a:r>
          <a:r>
            <a:rPr lang="en-US" dirty="0" smtClean="0"/>
            <a:t>on all relevant clients</a:t>
          </a:r>
          <a:endParaRPr lang="en-US" dirty="0"/>
        </a:p>
      </dgm:t>
    </dgm:pt>
    <dgm:pt modelId="{74E46A28-9628-4FFE-AFF2-34C2C0225D1F}" type="parTrans" cxnId="{B464605E-AB67-49A5-A3E6-3AB287449F90}">
      <dgm:prSet/>
      <dgm:spPr/>
      <dgm:t>
        <a:bodyPr/>
        <a:lstStyle/>
        <a:p>
          <a:endParaRPr lang="en-US"/>
        </a:p>
      </dgm:t>
    </dgm:pt>
    <dgm:pt modelId="{D2330F36-68D7-4F92-8137-ED6B83552EAD}" type="sibTrans" cxnId="{B464605E-AB67-49A5-A3E6-3AB287449F90}">
      <dgm:prSet/>
      <dgm:spPr/>
      <dgm:t>
        <a:bodyPr/>
        <a:lstStyle/>
        <a:p>
          <a:endParaRPr lang="en-US"/>
        </a:p>
      </dgm:t>
    </dgm:pt>
    <dgm:pt modelId="{47AF87A4-B0BD-4845-B206-7AA330558ECA}">
      <dgm:prSet phldrT="[Text]"/>
      <dgm:spPr/>
      <dgm:t>
        <a:bodyPr/>
        <a:lstStyle/>
        <a:p>
          <a:r>
            <a:rPr lang="en-US" dirty="0" smtClean="0"/>
            <a:t>An IP address range</a:t>
          </a:r>
          <a:endParaRPr lang="en-US" dirty="0"/>
        </a:p>
      </dgm:t>
    </dgm:pt>
    <dgm:pt modelId="{0997194C-F802-43A8-B06C-F5BB5894E9C7}" type="parTrans" cxnId="{B050A75B-D882-4EEF-A72C-E0A97A50CAF9}">
      <dgm:prSet/>
      <dgm:spPr/>
      <dgm:t>
        <a:bodyPr/>
        <a:lstStyle/>
        <a:p>
          <a:endParaRPr lang="en-US"/>
        </a:p>
      </dgm:t>
    </dgm:pt>
    <dgm:pt modelId="{15895489-FAD7-423F-A6ED-5F86AB682447}" type="sibTrans" cxnId="{B050A75B-D882-4EEF-A72C-E0A97A50CAF9}">
      <dgm:prSet/>
      <dgm:spPr/>
      <dgm:t>
        <a:bodyPr/>
        <a:lstStyle/>
        <a:p>
          <a:endParaRPr lang="en-US"/>
        </a:p>
      </dgm:t>
    </dgm:pt>
    <dgm:pt modelId="{A3CFE9E0-AC26-41E8-9E6C-1D3824110005}">
      <dgm:prSet phldrT="[Text]"/>
      <dgm:spPr/>
      <dgm:t>
        <a:bodyPr/>
        <a:lstStyle/>
        <a:p>
          <a:r>
            <a:rPr lang="en-US" dirty="0" smtClean="0"/>
            <a:t>A collection of specific client computers</a:t>
          </a:r>
          <a:endParaRPr lang="en-US" dirty="0"/>
        </a:p>
      </dgm:t>
    </dgm:pt>
    <dgm:pt modelId="{3E8DC25B-B124-4713-9316-78554874C7E5}" type="parTrans" cxnId="{90DB7859-ADB1-4B37-B87E-49796E04F504}">
      <dgm:prSet/>
      <dgm:spPr/>
      <dgm:t>
        <a:bodyPr/>
        <a:lstStyle/>
        <a:p>
          <a:endParaRPr lang="en-US"/>
        </a:p>
      </dgm:t>
    </dgm:pt>
    <dgm:pt modelId="{CEE1A750-4996-4821-89F7-9860174F23FD}" type="sibTrans" cxnId="{90DB7859-ADB1-4B37-B87E-49796E04F504}">
      <dgm:prSet/>
      <dgm:spPr/>
      <dgm:t>
        <a:bodyPr/>
        <a:lstStyle/>
        <a:p>
          <a:endParaRPr lang="en-US"/>
        </a:p>
      </dgm:t>
    </dgm:pt>
    <dgm:pt modelId="{80A12352-E41F-4C54-B55C-80C8DB51C535}" type="pres">
      <dgm:prSet presAssocID="{C11D01FA-3DFB-4A6D-8AE5-64D24895BFB8}" presName="outerComposite" presStyleCnt="0">
        <dgm:presLayoutVars>
          <dgm:chMax val="5"/>
          <dgm:dir/>
          <dgm:resizeHandles val="exact"/>
        </dgm:presLayoutVars>
      </dgm:prSet>
      <dgm:spPr/>
      <dgm:t>
        <a:bodyPr/>
        <a:lstStyle/>
        <a:p>
          <a:endParaRPr lang="en-US"/>
        </a:p>
      </dgm:t>
    </dgm:pt>
    <dgm:pt modelId="{DF80E6F2-462D-45AC-B01D-422BF62E4E88}" type="pres">
      <dgm:prSet presAssocID="{C11D01FA-3DFB-4A6D-8AE5-64D24895BFB8}" presName="dummyMaxCanvas" presStyleCnt="0">
        <dgm:presLayoutVars/>
      </dgm:prSet>
      <dgm:spPr/>
    </dgm:pt>
    <dgm:pt modelId="{FC219B85-43CE-4274-9192-7EAFD24A2287}" type="pres">
      <dgm:prSet presAssocID="{C11D01FA-3DFB-4A6D-8AE5-64D24895BFB8}" presName="ThreeNodes_1" presStyleLbl="node1" presStyleIdx="0" presStyleCnt="3">
        <dgm:presLayoutVars>
          <dgm:bulletEnabled val="1"/>
        </dgm:presLayoutVars>
      </dgm:prSet>
      <dgm:spPr/>
      <dgm:t>
        <a:bodyPr/>
        <a:lstStyle/>
        <a:p>
          <a:endParaRPr lang="en-US"/>
        </a:p>
      </dgm:t>
    </dgm:pt>
    <dgm:pt modelId="{1B841559-78CA-46B4-A481-D1BE7A2C6762}" type="pres">
      <dgm:prSet presAssocID="{C11D01FA-3DFB-4A6D-8AE5-64D24895BFB8}" presName="ThreeNodes_2" presStyleLbl="node1" presStyleIdx="1" presStyleCnt="3">
        <dgm:presLayoutVars>
          <dgm:bulletEnabled val="1"/>
        </dgm:presLayoutVars>
      </dgm:prSet>
      <dgm:spPr/>
      <dgm:t>
        <a:bodyPr/>
        <a:lstStyle/>
        <a:p>
          <a:endParaRPr lang="en-US"/>
        </a:p>
      </dgm:t>
    </dgm:pt>
    <dgm:pt modelId="{C069897D-2146-48B4-B136-E55C4F3395D5}" type="pres">
      <dgm:prSet presAssocID="{C11D01FA-3DFB-4A6D-8AE5-64D24895BFB8}" presName="ThreeNodes_3" presStyleLbl="node1" presStyleIdx="2" presStyleCnt="3">
        <dgm:presLayoutVars>
          <dgm:bulletEnabled val="1"/>
        </dgm:presLayoutVars>
      </dgm:prSet>
      <dgm:spPr/>
      <dgm:t>
        <a:bodyPr/>
        <a:lstStyle/>
        <a:p>
          <a:endParaRPr lang="en-US"/>
        </a:p>
      </dgm:t>
    </dgm:pt>
    <dgm:pt modelId="{DB661868-795F-4615-A0E5-3BDBB8867498}" type="pres">
      <dgm:prSet presAssocID="{C11D01FA-3DFB-4A6D-8AE5-64D24895BFB8}" presName="ThreeConn_1-2" presStyleLbl="fgAccFollowNode1" presStyleIdx="0" presStyleCnt="2">
        <dgm:presLayoutVars>
          <dgm:bulletEnabled val="1"/>
        </dgm:presLayoutVars>
      </dgm:prSet>
      <dgm:spPr/>
      <dgm:t>
        <a:bodyPr/>
        <a:lstStyle/>
        <a:p>
          <a:endParaRPr lang="en-US"/>
        </a:p>
      </dgm:t>
    </dgm:pt>
    <dgm:pt modelId="{740732ED-E1D8-4484-A9DB-C1B133F610AD}" type="pres">
      <dgm:prSet presAssocID="{C11D01FA-3DFB-4A6D-8AE5-64D24895BFB8}" presName="ThreeConn_2-3" presStyleLbl="fgAccFollowNode1" presStyleIdx="1" presStyleCnt="2">
        <dgm:presLayoutVars>
          <dgm:bulletEnabled val="1"/>
        </dgm:presLayoutVars>
      </dgm:prSet>
      <dgm:spPr/>
      <dgm:t>
        <a:bodyPr/>
        <a:lstStyle/>
        <a:p>
          <a:endParaRPr lang="en-US"/>
        </a:p>
      </dgm:t>
    </dgm:pt>
    <dgm:pt modelId="{C1620D21-7F3D-48DD-A6DC-18A3EE91CC07}" type="pres">
      <dgm:prSet presAssocID="{C11D01FA-3DFB-4A6D-8AE5-64D24895BFB8}" presName="ThreeNodes_1_text" presStyleLbl="node1" presStyleIdx="2" presStyleCnt="3">
        <dgm:presLayoutVars>
          <dgm:bulletEnabled val="1"/>
        </dgm:presLayoutVars>
      </dgm:prSet>
      <dgm:spPr/>
      <dgm:t>
        <a:bodyPr/>
        <a:lstStyle/>
        <a:p>
          <a:endParaRPr lang="en-US"/>
        </a:p>
      </dgm:t>
    </dgm:pt>
    <dgm:pt modelId="{7F3FA890-B451-4C2C-93C1-E82D3092AF62}" type="pres">
      <dgm:prSet presAssocID="{C11D01FA-3DFB-4A6D-8AE5-64D24895BFB8}" presName="ThreeNodes_2_text" presStyleLbl="node1" presStyleIdx="2" presStyleCnt="3">
        <dgm:presLayoutVars>
          <dgm:bulletEnabled val="1"/>
        </dgm:presLayoutVars>
      </dgm:prSet>
      <dgm:spPr/>
      <dgm:t>
        <a:bodyPr/>
        <a:lstStyle/>
        <a:p>
          <a:endParaRPr lang="en-US"/>
        </a:p>
      </dgm:t>
    </dgm:pt>
    <dgm:pt modelId="{0B34380D-D5BF-43A3-ACDA-CECA6C777B47}" type="pres">
      <dgm:prSet presAssocID="{C11D01FA-3DFB-4A6D-8AE5-64D24895BFB8}" presName="ThreeNodes_3_text" presStyleLbl="node1" presStyleIdx="2" presStyleCnt="3">
        <dgm:presLayoutVars>
          <dgm:bulletEnabled val="1"/>
        </dgm:presLayoutVars>
      </dgm:prSet>
      <dgm:spPr/>
      <dgm:t>
        <a:bodyPr/>
        <a:lstStyle/>
        <a:p>
          <a:endParaRPr lang="en-US"/>
        </a:p>
      </dgm:t>
    </dgm:pt>
  </dgm:ptLst>
  <dgm:cxnLst>
    <dgm:cxn modelId="{4FEF4912-85A0-49C1-957A-E343CE764276}" type="presOf" srcId="{EA28CEB4-DB68-4758-A98B-3ED0354A711E}" destId="{FC219B85-43CE-4274-9192-7EAFD24A2287}" srcOrd="0" destOrd="0" presId="urn:microsoft.com/office/officeart/2005/8/layout/vProcess5"/>
    <dgm:cxn modelId="{BE10798D-A95D-4E1A-8D95-DF4FAB308B9C}" type="presOf" srcId="{A3CFE9E0-AC26-41E8-9E6C-1D3824110005}" destId="{FC219B85-43CE-4274-9192-7EAFD24A2287}" srcOrd="0" destOrd="3" presId="urn:microsoft.com/office/officeart/2005/8/layout/vProcess5"/>
    <dgm:cxn modelId="{C80C4C5F-394E-4475-A45D-A3AA117E1C4F}" type="presOf" srcId="{47AF87A4-B0BD-4845-B206-7AA330558ECA}" destId="{FC219B85-43CE-4274-9192-7EAFD24A2287}" srcOrd="0" destOrd="2" presId="urn:microsoft.com/office/officeart/2005/8/layout/vProcess5"/>
    <dgm:cxn modelId="{C1684510-67A5-43D5-8FB2-3FC180E1B29B}" srcId="{C11D01FA-3DFB-4A6D-8AE5-64D24895BFB8}" destId="{B2AC9702-9F2F-4DD3-8D21-3606EA7AD7B5}" srcOrd="2" destOrd="0" parTransId="{9E0F70D4-F8B1-4C1F-9CE0-D483D09021DA}" sibTransId="{5CCBCA61-AE37-43FD-B4DA-F83C45F1734A}"/>
    <dgm:cxn modelId="{DF0DEFAC-3A00-4EBF-9512-A384BBC2A5E6}" type="presOf" srcId="{92524100-2513-41F8-9960-A57EC0F0E478}" destId="{1B841559-78CA-46B4-A481-D1BE7A2C6762}" srcOrd="0" destOrd="0" presId="urn:microsoft.com/office/officeart/2005/8/layout/vProcess5"/>
    <dgm:cxn modelId="{167E34BF-5645-4941-95A8-04031AFCAB1D}" type="presOf" srcId="{92524100-2513-41F8-9960-A57EC0F0E478}" destId="{7F3FA890-B451-4C2C-93C1-E82D3092AF62}" srcOrd="1" destOrd="0" presId="urn:microsoft.com/office/officeart/2005/8/layout/vProcess5"/>
    <dgm:cxn modelId="{B848BA8E-4CED-4C40-AD3F-5D58A2719B24}" srcId="{92524100-2513-41F8-9960-A57EC0F0E478}" destId="{A90EFFB0-4428-4D71-992B-AADA149668BD}" srcOrd="1" destOrd="0" parTransId="{8935ED55-55A4-4360-B88E-633C9DAD8331}" sibTransId="{D75B9628-3CC3-405D-A5BB-0CB5F7DF0111}"/>
    <dgm:cxn modelId="{CBAABE7F-2EAA-4B22-B6E5-B7316AC9B36D}" type="presOf" srcId="{A3CFE9E0-AC26-41E8-9E6C-1D3824110005}" destId="{C1620D21-7F3D-48DD-A6DC-18A3EE91CC07}" srcOrd="1" destOrd="3" presId="urn:microsoft.com/office/officeart/2005/8/layout/vProcess5"/>
    <dgm:cxn modelId="{2437DF48-55A6-46D1-B5CD-B5A033E7572F}" type="presOf" srcId="{ED0A91BC-733A-4A2E-BF90-531145030047}" destId="{DB661868-795F-4615-A0E5-3BDBB8867498}" srcOrd="0" destOrd="0" presId="urn:microsoft.com/office/officeart/2005/8/layout/vProcess5"/>
    <dgm:cxn modelId="{E4B458F2-6543-4658-B2E7-60C65DF623A1}" type="presOf" srcId="{F5F94AF2-C59A-49B7-A5F3-90919509D32B}" destId="{7F3FA890-B451-4C2C-93C1-E82D3092AF62}" srcOrd="1" destOrd="1" presId="urn:microsoft.com/office/officeart/2005/8/layout/vProcess5"/>
    <dgm:cxn modelId="{10A4F910-BDB6-4B8D-9FA0-2CBC44CECB97}" srcId="{C11D01FA-3DFB-4A6D-8AE5-64D24895BFB8}" destId="{92524100-2513-41F8-9960-A57EC0F0E478}" srcOrd="1" destOrd="0" parTransId="{11F9237B-6C9F-459B-90BB-4A7F2F96D5D7}" sibTransId="{B09D05E0-6E0A-476F-AFC9-5C337C736C93}"/>
    <dgm:cxn modelId="{BC0372A1-230B-43EA-8C71-0B406AE6A466}" type="presOf" srcId="{B190CB28-B5D5-4ACD-AD7D-FA982C6F3657}" destId="{0B34380D-D5BF-43A3-ACDA-CECA6C777B47}" srcOrd="1" destOrd="1" presId="urn:microsoft.com/office/officeart/2005/8/layout/vProcess5"/>
    <dgm:cxn modelId="{413D8B39-B8F2-435B-BA6E-DE86A4C12698}" type="presOf" srcId="{C11D01FA-3DFB-4A6D-8AE5-64D24895BFB8}" destId="{80A12352-E41F-4C54-B55C-80C8DB51C535}" srcOrd="0" destOrd="0" presId="urn:microsoft.com/office/officeart/2005/8/layout/vProcess5"/>
    <dgm:cxn modelId="{DA36B65F-81BB-4C60-AF62-A3CF2E0658FF}" srcId="{C11D01FA-3DFB-4A6D-8AE5-64D24895BFB8}" destId="{EA28CEB4-DB68-4758-A98B-3ED0354A711E}" srcOrd="0" destOrd="0" parTransId="{E7B285CB-1C70-4B51-93B5-CBD3A76ABDFD}" sibTransId="{ED0A91BC-733A-4A2E-BF90-531145030047}"/>
    <dgm:cxn modelId="{BA9EBDE0-E0F5-4C58-8073-29853182A235}" type="presOf" srcId="{F5F94AF2-C59A-49B7-A5F3-90919509D32B}" destId="{1B841559-78CA-46B4-A481-D1BE7A2C6762}" srcOrd="0" destOrd="1" presId="urn:microsoft.com/office/officeart/2005/8/layout/vProcess5"/>
    <dgm:cxn modelId="{DAC8CA39-2602-4E13-8249-D007B9963B83}" type="presOf" srcId="{EA28CEB4-DB68-4758-A98B-3ED0354A711E}" destId="{C1620D21-7F3D-48DD-A6DC-18A3EE91CC07}" srcOrd="1" destOrd="0" presId="urn:microsoft.com/office/officeart/2005/8/layout/vProcess5"/>
    <dgm:cxn modelId="{B999F139-01FA-4D12-8447-059D35B48074}" type="presOf" srcId="{A9BC5186-B558-420B-B851-719DB9144BFF}" destId="{C069897D-2146-48B4-B136-E55C4F3395D5}" srcOrd="0" destOrd="2" presId="urn:microsoft.com/office/officeart/2005/8/layout/vProcess5"/>
    <dgm:cxn modelId="{0787232A-E50E-42F6-A154-EB72B9A8D346}" type="presOf" srcId="{B2AC9702-9F2F-4DD3-8D21-3606EA7AD7B5}" destId="{C069897D-2146-48B4-B136-E55C4F3395D5}" srcOrd="0" destOrd="0" presId="urn:microsoft.com/office/officeart/2005/8/layout/vProcess5"/>
    <dgm:cxn modelId="{6E9BB3CC-FE41-41C3-ADE0-32B086A558D2}" type="presOf" srcId="{A90EFFB0-4428-4D71-992B-AADA149668BD}" destId="{1B841559-78CA-46B4-A481-D1BE7A2C6762}" srcOrd="0" destOrd="2" presId="urn:microsoft.com/office/officeart/2005/8/layout/vProcess5"/>
    <dgm:cxn modelId="{F8291264-97C1-4E31-94F4-14508C423F9D}" type="presOf" srcId="{97F066DD-1E4B-488B-8309-D32C1FAD3306}" destId="{FC219B85-43CE-4274-9192-7EAFD24A2287}" srcOrd="0" destOrd="1" presId="urn:microsoft.com/office/officeart/2005/8/layout/vProcess5"/>
    <dgm:cxn modelId="{5320FE09-AA06-4CE2-AAD3-DAF2AA3BECF3}" type="presOf" srcId="{B09D05E0-6E0A-476F-AFC9-5C337C736C93}" destId="{740732ED-E1D8-4484-A9DB-C1B133F610AD}" srcOrd="0" destOrd="0" presId="urn:microsoft.com/office/officeart/2005/8/layout/vProcess5"/>
    <dgm:cxn modelId="{5A11A0CF-C01F-4317-90ED-49FCC7FE50FB}" srcId="{92524100-2513-41F8-9960-A57EC0F0E478}" destId="{F5F94AF2-C59A-49B7-A5F3-90919509D32B}" srcOrd="0" destOrd="0" parTransId="{B5CA4326-E03C-41D5-ADDD-AFC06ACB37ED}" sibTransId="{4870C5BB-95EF-4BCE-BC33-02318A3755FA}"/>
    <dgm:cxn modelId="{3EF480FE-41FF-4880-8939-41723E1961A2}" type="presOf" srcId="{B190CB28-B5D5-4ACD-AD7D-FA982C6F3657}" destId="{C069897D-2146-48B4-B136-E55C4F3395D5}" srcOrd="0" destOrd="1" presId="urn:microsoft.com/office/officeart/2005/8/layout/vProcess5"/>
    <dgm:cxn modelId="{3AB441FF-CC1E-4CE0-8CCC-81D06F44DA54}" srcId="{B2AC9702-9F2F-4DD3-8D21-3606EA7AD7B5}" destId="{B190CB28-B5D5-4ACD-AD7D-FA982C6F3657}" srcOrd="0" destOrd="0" parTransId="{7664E0B4-92CB-4614-99B4-AC656A6AC9D4}" sibTransId="{050D2D2F-6FD1-472D-B15D-50FF40AD3961}"/>
    <dgm:cxn modelId="{B050A75B-D882-4EEF-A72C-E0A97A50CAF9}" srcId="{EA28CEB4-DB68-4758-A98B-3ED0354A711E}" destId="{47AF87A4-B0BD-4845-B206-7AA330558ECA}" srcOrd="1" destOrd="0" parTransId="{0997194C-F802-43A8-B06C-F5BB5894E9C7}" sibTransId="{15895489-FAD7-423F-A6ED-5F86AB682447}"/>
    <dgm:cxn modelId="{1399E90F-8C29-4C28-80E0-52FD7DA6B162}" type="presOf" srcId="{A9BC5186-B558-420B-B851-719DB9144BFF}" destId="{0B34380D-D5BF-43A3-ACDA-CECA6C777B47}" srcOrd="1" destOrd="2" presId="urn:microsoft.com/office/officeart/2005/8/layout/vProcess5"/>
    <dgm:cxn modelId="{90DB7859-ADB1-4B37-B87E-49796E04F504}" srcId="{EA28CEB4-DB68-4758-A98B-3ED0354A711E}" destId="{A3CFE9E0-AC26-41E8-9E6C-1D3824110005}" srcOrd="2" destOrd="0" parTransId="{3E8DC25B-B124-4713-9316-78554874C7E5}" sibTransId="{CEE1A750-4996-4821-89F7-9860174F23FD}"/>
    <dgm:cxn modelId="{4309FC5B-DA86-454B-985E-25B75E186FD6}" type="presOf" srcId="{B2AC9702-9F2F-4DD3-8D21-3606EA7AD7B5}" destId="{0B34380D-D5BF-43A3-ACDA-CECA6C777B47}" srcOrd="1" destOrd="0" presId="urn:microsoft.com/office/officeart/2005/8/layout/vProcess5"/>
    <dgm:cxn modelId="{2F25FF52-EAF0-4B2D-8C83-DD87F7B9BD26}" srcId="{EA28CEB4-DB68-4758-A98B-3ED0354A711E}" destId="{97F066DD-1E4B-488B-8309-D32C1FAD3306}" srcOrd="0" destOrd="0" parTransId="{1AA72CFA-1ED2-47C7-BF1D-E71AFBB4D882}" sibTransId="{2ED9FB83-0823-4B12-8680-AE007935E438}"/>
    <dgm:cxn modelId="{E0A909A4-9E4E-43E4-A66B-D85EB1F669C6}" type="presOf" srcId="{47AF87A4-B0BD-4845-B206-7AA330558ECA}" destId="{C1620D21-7F3D-48DD-A6DC-18A3EE91CC07}" srcOrd="1" destOrd="2" presId="urn:microsoft.com/office/officeart/2005/8/layout/vProcess5"/>
    <dgm:cxn modelId="{B464605E-AB67-49A5-A3E6-3AB287449F90}" srcId="{B2AC9702-9F2F-4DD3-8D21-3606EA7AD7B5}" destId="{A9BC5186-B558-420B-B851-719DB9144BFF}" srcOrd="1" destOrd="0" parTransId="{74E46A28-9628-4FFE-AFF2-34C2C0225D1F}" sibTransId="{D2330F36-68D7-4F92-8137-ED6B83552EAD}"/>
    <dgm:cxn modelId="{EBB3E23C-C41F-4AC0-854E-EF0331EF077B}" type="presOf" srcId="{A90EFFB0-4428-4D71-992B-AADA149668BD}" destId="{7F3FA890-B451-4C2C-93C1-E82D3092AF62}" srcOrd="1" destOrd="2" presId="urn:microsoft.com/office/officeart/2005/8/layout/vProcess5"/>
    <dgm:cxn modelId="{873A3F0F-CA3D-4459-B358-38AB7C9D54C9}" type="presOf" srcId="{97F066DD-1E4B-488B-8309-D32C1FAD3306}" destId="{C1620D21-7F3D-48DD-A6DC-18A3EE91CC07}" srcOrd="1" destOrd="1" presId="urn:microsoft.com/office/officeart/2005/8/layout/vProcess5"/>
    <dgm:cxn modelId="{EDE45735-C5D8-4BDD-A427-9E9C694E6530}" type="presParOf" srcId="{80A12352-E41F-4C54-B55C-80C8DB51C535}" destId="{DF80E6F2-462D-45AC-B01D-422BF62E4E88}" srcOrd="0" destOrd="0" presId="urn:microsoft.com/office/officeart/2005/8/layout/vProcess5"/>
    <dgm:cxn modelId="{C8B54691-8FA8-4D0D-92B3-CB1D16591101}" type="presParOf" srcId="{80A12352-E41F-4C54-B55C-80C8DB51C535}" destId="{FC219B85-43CE-4274-9192-7EAFD24A2287}" srcOrd="1" destOrd="0" presId="urn:microsoft.com/office/officeart/2005/8/layout/vProcess5"/>
    <dgm:cxn modelId="{5442AA1B-2F42-4F04-AFAD-998B800120F1}" type="presParOf" srcId="{80A12352-E41F-4C54-B55C-80C8DB51C535}" destId="{1B841559-78CA-46B4-A481-D1BE7A2C6762}" srcOrd="2" destOrd="0" presId="urn:microsoft.com/office/officeart/2005/8/layout/vProcess5"/>
    <dgm:cxn modelId="{A432B65A-C083-4154-ADF2-A6181A63B3D6}" type="presParOf" srcId="{80A12352-E41F-4C54-B55C-80C8DB51C535}" destId="{C069897D-2146-48B4-B136-E55C4F3395D5}" srcOrd="3" destOrd="0" presId="urn:microsoft.com/office/officeart/2005/8/layout/vProcess5"/>
    <dgm:cxn modelId="{4910E10E-9C3C-4E01-AF7F-197507CD6B4F}" type="presParOf" srcId="{80A12352-E41F-4C54-B55C-80C8DB51C535}" destId="{DB661868-795F-4615-A0E5-3BDBB8867498}" srcOrd="4" destOrd="0" presId="urn:microsoft.com/office/officeart/2005/8/layout/vProcess5"/>
    <dgm:cxn modelId="{14B71A5D-3009-48E0-8163-D278095B8C04}" type="presParOf" srcId="{80A12352-E41F-4C54-B55C-80C8DB51C535}" destId="{740732ED-E1D8-4484-A9DB-C1B133F610AD}" srcOrd="5" destOrd="0" presId="urn:microsoft.com/office/officeart/2005/8/layout/vProcess5"/>
    <dgm:cxn modelId="{0908A834-C802-48B5-A091-80B8813EB516}" type="presParOf" srcId="{80A12352-E41F-4C54-B55C-80C8DB51C535}" destId="{C1620D21-7F3D-48DD-A6DC-18A3EE91CC07}" srcOrd="6" destOrd="0" presId="urn:microsoft.com/office/officeart/2005/8/layout/vProcess5"/>
    <dgm:cxn modelId="{8C63ECD6-02B5-4DA1-90A3-9127680301A0}" type="presParOf" srcId="{80A12352-E41F-4C54-B55C-80C8DB51C535}" destId="{7F3FA890-B451-4C2C-93C1-E82D3092AF62}" srcOrd="7" destOrd="0" presId="urn:microsoft.com/office/officeart/2005/8/layout/vProcess5"/>
    <dgm:cxn modelId="{977623C5-1551-4C46-8ECF-DE99FFCF20F5}" type="presParOf" srcId="{80A12352-E41F-4C54-B55C-80C8DB51C535}" destId="{0B34380D-D5BF-43A3-ACDA-CECA6C777B47}"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1D01FA-3DFB-4A6D-8AE5-64D24895BFB8}" type="doc">
      <dgm:prSet loTypeId="urn:microsoft.com/office/officeart/2005/8/layout/vProcess5" loCatId="process" qsTypeId="urn:microsoft.com/office/officeart/2005/8/quickstyle/3d1" qsCatId="3D" csTypeId="urn:microsoft.com/office/officeart/2005/8/colors/colorful3" csCatId="colorful" phldr="1"/>
      <dgm:spPr/>
      <dgm:t>
        <a:bodyPr/>
        <a:lstStyle/>
        <a:p>
          <a:endParaRPr lang="en-US"/>
        </a:p>
      </dgm:t>
    </dgm:pt>
    <dgm:pt modelId="{EA28CEB4-DB68-4758-A98B-3ED0354A711E}">
      <dgm:prSet phldrT="[Text]" custT="1"/>
      <dgm:spPr/>
      <dgm:t>
        <a:bodyPr/>
        <a:lstStyle/>
        <a:p>
          <a:pPr algn="l"/>
          <a:r>
            <a:rPr lang="en-US" sz="2000" b="1" dirty="0" smtClean="0">
              <a:solidFill>
                <a:srgbClr val="FFFF00"/>
              </a:solidFill>
            </a:rPr>
            <a:t>Setup the hosted cache</a:t>
          </a:r>
          <a:endParaRPr lang="en-US" sz="2000" b="1" dirty="0">
            <a:solidFill>
              <a:srgbClr val="FFFF00"/>
            </a:solidFill>
          </a:endParaRPr>
        </a:p>
      </dgm:t>
    </dgm:pt>
    <dgm:pt modelId="{E7B285CB-1C70-4B51-93B5-CBD3A76ABDFD}" type="parTrans" cxnId="{DA36B65F-81BB-4C60-AF62-A3CF2E0658FF}">
      <dgm:prSet/>
      <dgm:spPr/>
      <dgm:t>
        <a:bodyPr/>
        <a:lstStyle/>
        <a:p>
          <a:endParaRPr lang="en-US"/>
        </a:p>
      </dgm:t>
    </dgm:pt>
    <dgm:pt modelId="{ED0A91BC-733A-4A2E-BF90-531145030047}" type="sibTrans" cxnId="{DA36B65F-81BB-4C60-AF62-A3CF2E0658FF}">
      <dgm:prSet/>
      <dgm:spPr/>
      <dgm:t>
        <a:bodyPr/>
        <a:lstStyle/>
        <a:p>
          <a:endParaRPr lang="en-US"/>
        </a:p>
      </dgm:t>
    </dgm:pt>
    <dgm:pt modelId="{92524100-2513-41F8-9960-A57EC0F0E478}">
      <dgm:prSet phldrT="[Text]" custT="1"/>
      <dgm:spPr/>
      <dgm:t>
        <a:bodyPr/>
        <a:lstStyle/>
        <a:p>
          <a:r>
            <a:rPr lang="en-US" sz="2000" b="1" dirty="0" smtClean="0">
              <a:solidFill>
                <a:schemeClr val="bg1"/>
              </a:solidFill>
            </a:rPr>
            <a:t>Choose how to deploy</a:t>
          </a:r>
          <a:endParaRPr lang="en-US" sz="2000" b="1" dirty="0">
            <a:solidFill>
              <a:schemeClr val="bg1"/>
            </a:solidFill>
          </a:endParaRPr>
        </a:p>
      </dgm:t>
    </dgm:pt>
    <dgm:pt modelId="{11F9237B-6C9F-459B-90BB-4A7F2F96D5D7}" type="parTrans" cxnId="{10A4F910-BDB6-4B8D-9FA0-2CBC44CECB97}">
      <dgm:prSet/>
      <dgm:spPr/>
      <dgm:t>
        <a:bodyPr/>
        <a:lstStyle/>
        <a:p>
          <a:endParaRPr lang="en-US"/>
        </a:p>
      </dgm:t>
    </dgm:pt>
    <dgm:pt modelId="{B09D05E0-6E0A-476F-AFC9-5C337C736C93}" type="sibTrans" cxnId="{10A4F910-BDB6-4B8D-9FA0-2CBC44CECB97}">
      <dgm:prSet/>
      <dgm:spPr/>
      <dgm:t>
        <a:bodyPr/>
        <a:lstStyle/>
        <a:p>
          <a:endParaRPr lang="en-US"/>
        </a:p>
      </dgm:t>
    </dgm:pt>
    <dgm:pt modelId="{B2AC9702-9F2F-4DD3-8D21-3606EA7AD7B5}">
      <dgm:prSet phldrT="[Text]" custT="1"/>
      <dgm:spPr/>
      <dgm:t>
        <a:bodyPr/>
        <a:lstStyle/>
        <a:p>
          <a:r>
            <a:rPr lang="en-US" sz="2000" b="1" dirty="0" smtClean="0">
              <a:solidFill>
                <a:schemeClr val="bg1"/>
              </a:solidFill>
            </a:rPr>
            <a:t>Deploy to clients!</a:t>
          </a:r>
          <a:endParaRPr lang="en-US" sz="2000" b="1" dirty="0">
            <a:solidFill>
              <a:schemeClr val="bg1"/>
            </a:solidFill>
          </a:endParaRPr>
        </a:p>
      </dgm:t>
    </dgm:pt>
    <dgm:pt modelId="{9E0F70D4-F8B1-4C1F-9CE0-D483D09021DA}" type="parTrans" cxnId="{C1684510-67A5-43D5-8FB2-3FC180E1B29B}">
      <dgm:prSet/>
      <dgm:spPr/>
      <dgm:t>
        <a:bodyPr/>
        <a:lstStyle/>
        <a:p>
          <a:endParaRPr lang="en-US"/>
        </a:p>
      </dgm:t>
    </dgm:pt>
    <dgm:pt modelId="{5CCBCA61-AE37-43FD-B4DA-F83C45F1734A}" type="sibTrans" cxnId="{C1684510-67A5-43D5-8FB2-3FC180E1B29B}">
      <dgm:prSet/>
      <dgm:spPr/>
      <dgm:t>
        <a:bodyPr/>
        <a:lstStyle/>
        <a:p>
          <a:endParaRPr lang="en-US"/>
        </a:p>
      </dgm:t>
    </dgm:pt>
    <dgm:pt modelId="{B190CB28-B5D5-4ACD-AD7D-FA982C6F3657}">
      <dgm:prSet phldrT="[Text]" custT="1"/>
      <dgm:spPr/>
      <dgm:t>
        <a:bodyPr/>
        <a:lstStyle/>
        <a:p>
          <a:r>
            <a:rPr lang="en-US" sz="1800" dirty="0" smtClean="0">
              <a:solidFill>
                <a:schemeClr val="bg1"/>
              </a:solidFill>
            </a:rPr>
            <a:t>Group policy: Use built-in ADMX files</a:t>
          </a:r>
          <a:endParaRPr lang="en-US" sz="1800" dirty="0">
            <a:solidFill>
              <a:schemeClr val="bg1"/>
            </a:solidFill>
          </a:endParaRPr>
        </a:p>
      </dgm:t>
    </dgm:pt>
    <dgm:pt modelId="{7664E0B4-92CB-4614-99B4-AC656A6AC9D4}" type="parTrans" cxnId="{3AB441FF-CC1E-4CE0-8CCC-81D06F44DA54}">
      <dgm:prSet/>
      <dgm:spPr/>
      <dgm:t>
        <a:bodyPr/>
        <a:lstStyle/>
        <a:p>
          <a:endParaRPr lang="en-US"/>
        </a:p>
      </dgm:t>
    </dgm:pt>
    <dgm:pt modelId="{050D2D2F-6FD1-472D-B15D-50FF40AD3961}" type="sibTrans" cxnId="{3AB441FF-CC1E-4CE0-8CCC-81D06F44DA54}">
      <dgm:prSet/>
      <dgm:spPr/>
      <dgm:t>
        <a:bodyPr/>
        <a:lstStyle/>
        <a:p>
          <a:endParaRPr lang="en-US"/>
        </a:p>
      </dgm:t>
    </dgm:pt>
    <dgm:pt modelId="{A9BC5186-B558-420B-B851-719DB9144BFF}">
      <dgm:prSet phldrT="[Text]" custT="1"/>
      <dgm:spPr/>
      <dgm:t>
        <a:bodyPr/>
        <a:lstStyle/>
        <a:p>
          <a:r>
            <a:rPr lang="en-US" sz="1800" dirty="0" err="1" smtClean="0">
              <a:solidFill>
                <a:schemeClr val="bg1"/>
              </a:solidFill>
            </a:rPr>
            <a:t>netsh</a:t>
          </a:r>
          <a:r>
            <a:rPr lang="en-US" sz="1800" dirty="0" smtClean="0">
              <a:solidFill>
                <a:schemeClr val="bg1"/>
              </a:solidFill>
            </a:rPr>
            <a:t>: Run </a:t>
          </a:r>
          <a:r>
            <a:rPr lang="en-US" sz="1800" i="1" dirty="0" err="1" smtClean="0">
              <a:solidFill>
                <a:schemeClr val="bg1"/>
              </a:solidFill>
              <a:latin typeface="Courier New" pitchFamily="49" charset="0"/>
              <a:cs typeface="Courier New" pitchFamily="49" charset="0"/>
            </a:rPr>
            <a:t>netsh</a:t>
          </a:r>
          <a:r>
            <a:rPr lang="en-US" sz="1800" i="1" dirty="0" smtClean="0">
              <a:solidFill>
                <a:schemeClr val="bg1"/>
              </a:solidFill>
              <a:latin typeface="Courier New" pitchFamily="49" charset="0"/>
              <a:cs typeface="Courier New" pitchFamily="49" charset="0"/>
            </a:rPr>
            <a:t> </a:t>
          </a:r>
          <a:r>
            <a:rPr lang="en-US" sz="1800" i="1" dirty="0" err="1" smtClean="0">
              <a:solidFill>
                <a:schemeClr val="bg1"/>
              </a:solidFill>
              <a:latin typeface="Courier New" pitchFamily="49" charset="0"/>
              <a:cs typeface="Courier New" pitchFamily="49" charset="0"/>
            </a:rPr>
            <a:t>branchcache</a:t>
          </a:r>
          <a:r>
            <a:rPr lang="en-US" sz="1800" i="1" dirty="0" smtClean="0">
              <a:solidFill>
                <a:schemeClr val="bg1"/>
              </a:solidFill>
              <a:latin typeface="Courier New" pitchFamily="49" charset="0"/>
              <a:cs typeface="Courier New" pitchFamily="49" charset="0"/>
            </a:rPr>
            <a:t> set service </a:t>
          </a:r>
          <a:r>
            <a:rPr lang="en-US" sz="1800" i="1" dirty="0" err="1" smtClean="0">
              <a:solidFill>
                <a:schemeClr val="bg1"/>
              </a:solidFill>
              <a:latin typeface="Courier New" pitchFamily="49" charset="0"/>
              <a:cs typeface="Courier New" pitchFamily="49" charset="0"/>
            </a:rPr>
            <a:t>hostedclient</a:t>
          </a:r>
          <a:r>
            <a:rPr lang="en-US" sz="1800" i="1" dirty="0" smtClean="0">
              <a:solidFill>
                <a:schemeClr val="bg1"/>
              </a:solidFill>
              <a:latin typeface="Courier New" pitchFamily="49" charset="0"/>
              <a:cs typeface="Courier New" pitchFamily="49" charset="0"/>
            </a:rPr>
            <a:t> location=&lt;&gt; </a:t>
          </a:r>
          <a:r>
            <a:rPr lang="en-US" sz="1800" dirty="0" smtClean="0">
              <a:solidFill>
                <a:schemeClr val="bg1"/>
              </a:solidFill>
            </a:rPr>
            <a:t>on all clients</a:t>
          </a:r>
          <a:endParaRPr lang="en-US" sz="1800" dirty="0">
            <a:solidFill>
              <a:schemeClr val="bg1"/>
            </a:solidFill>
          </a:endParaRPr>
        </a:p>
      </dgm:t>
    </dgm:pt>
    <dgm:pt modelId="{74E46A28-9628-4FFE-AFF2-34C2C0225D1F}" type="parTrans" cxnId="{B464605E-AB67-49A5-A3E6-3AB287449F90}">
      <dgm:prSet/>
      <dgm:spPr/>
      <dgm:t>
        <a:bodyPr/>
        <a:lstStyle/>
        <a:p>
          <a:endParaRPr lang="en-US"/>
        </a:p>
      </dgm:t>
    </dgm:pt>
    <dgm:pt modelId="{D2330F36-68D7-4F92-8137-ED6B83552EAD}" type="sibTrans" cxnId="{B464605E-AB67-49A5-A3E6-3AB287449F90}">
      <dgm:prSet/>
      <dgm:spPr/>
      <dgm:t>
        <a:bodyPr/>
        <a:lstStyle/>
        <a:p>
          <a:endParaRPr lang="en-US"/>
        </a:p>
      </dgm:t>
    </dgm:pt>
    <dgm:pt modelId="{47AF87A4-B0BD-4845-B206-7AA330558ECA}">
      <dgm:prSet phldrT="[Text]" custT="1"/>
      <dgm:spPr/>
      <dgm:t>
        <a:bodyPr/>
        <a:lstStyle/>
        <a:p>
          <a:pPr algn="l"/>
          <a:r>
            <a:rPr lang="en-US" sz="1800" dirty="0" smtClean="0"/>
            <a:t>Run </a:t>
          </a:r>
          <a:r>
            <a:rPr lang="en-US" sz="1800" dirty="0" err="1" smtClean="0">
              <a:latin typeface="Courier New" pitchFamily="49" charset="0"/>
              <a:cs typeface="Courier New" pitchFamily="49" charset="0"/>
            </a:rPr>
            <a:t>netsh</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branchcache</a:t>
          </a:r>
          <a:r>
            <a:rPr lang="en-US" sz="1800" dirty="0" smtClean="0">
              <a:latin typeface="Courier New" pitchFamily="49" charset="0"/>
              <a:cs typeface="Courier New" pitchFamily="49" charset="0"/>
            </a:rPr>
            <a:t> set service </a:t>
          </a:r>
          <a:r>
            <a:rPr lang="en-US" sz="1800" dirty="0" err="1" smtClean="0">
              <a:latin typeface="Courier New" pitchFamily="49" charset="0"/>
              <a:cs typeface="Courier New" pitchFamily="49" charset="0"/>
            </a:rPr>
            <a:t>hostedserver</a:t>
          </a:r>
          <a:r>
            <a:rPr lang="en-US" sz="1800" dirty="0" smtClean="0">
              <a:latin typeface="Courier New" pitchFamily="49" charset="0"/>
              <a:cs typeface="Courier New" pitchFamily="49" charset="0"/>
            </a:rPr>
            <a:t> </a:t>
          </a:r>
          <a:r>
            <a:rPr lang="en-US" sz="1800" dirty="0" smtClean="0">
              <a:latin typeface="+mj-lt"/>
              <a:cs typeface="Courier New" pitchFamily="49" charset="0"/>
            </a:rPr>
            <a:t>on the hosted cache</a:t>
          </a:r>
          <a:endParaRPr lang="en-US" sz="1800" dirty="0">
            <a:latin typeface="+mj-lt"/>
            <a:cs typeface="Courier New" pitchFamily="49" charset="0"/>
          </a:endParaRPr>
        </a:p>
      </dgm:t>
    </dgm:pt>
    <dgm:pt modelId="{0997194C-F802-43A8-B06C-F5BB5894E9C7}" type="parTrans" cxnId="{B050A75B-D882-4EEF-A72C-E0A97A50CAF9}">
      <dgm:prSet/>
      <dgm:spPr/>
      <dgm:t>
        <a:bodyPr/>
        <a:lstStyle/>
        <a:p>
          <a:endParaRPr lang="en-US"/>
        </a:p>
      </dgm:t>
    </dgm:pt>
    <dgm:pt modelId="{15895489-FAD7-423F-A6ED-5F86AB682447}" type="sibTrans" cxnId="{B050A75B-D882-4EEF-A72C-E0A97A50CAF9}">
      <dgm:prSet/>
      <dgm:spPr/>
      <dgm:t>
        <a:bodyPr/>
        <a:lstStyle/>
        <a:p>
          <a:endParaRPr lang="en-US"/>
        </a:p>
      </dgm:t>
    </dgm:pt>
    <dgm:pt modelId="{60306D03-D690-49B6-AB54-F6F479895ED5}">
      <dgm:prSet phldrT="[Text]" custT="1"/>
      <dgm:spPr/>
      <dgm:t>
        <a:bodyPr/>
        <a:lstStyle/>
        <a:p>
          <a:pPr algn="l"/>
          <a:r>
            <a:rPr lang="en-US" sz="1800" dirty="0" smtClean="0"/>
            <a:t>Install the BranchCache feature on an R2 server</a:t>
          </a:r>
          <a:endParaRPr lang="en-US" sz="1800" dirty="0"/>
        </a:p>
      </dgm:t>
    </dgm:pt>
    <dgm:pt modelId="{1C95C2FE-73AA-4D97-A86D-5EE26E5048B1}" type="parTrans" cxnId="{70DA92EA-158F-4C85-B0AD-F08F675FCD78}">
      <dgm:prSet/>
      <dgm:spPr/>
      <dgm:t>
        <a:bodyPr/>
        <a:lstStyle/>
        <a:p>
          <a:endParaRPr lang="en-US"/>
        </a:p>
      </dgm:t>
    </dgm:pt>
    <dgm:pt modelId="{06E9FAEE-723B-4522-A37C-43D4622947AD}" type="sibTrans" cxnId="{70DA92EA-158F-4C85-B0AD-F08F675FCD78}">
      <dgm:prSet/>
      <dgm:spPr/>
      <dgm:t>
        <a:bodyPr/>
        <a:lstStyle/>
        <a:p>
          <a:endParaRPr lang="en-US"/>
        </a:p>
      </dgm:t>
    </dgm:pt>
    <dgm:pt modelId="{E803A8DB-53E4-4940-82CF-1C6B54686D52}">
      <dgm:prSet phldrT="[Text]" custT="1"/>
      <dgm:spPr/>
      <dgm:t>
        <a:bodyPr/>
        <a:lstStyle/>
        <a:p>
          <a:pPr algn="l"/>
          <a:r>
            <a:rPr lang="en-US" sz="1800" dirty="0" smtClean="0"/>
            <a:t>Install a server-auth certificate for use with SSL</a:t>
          </a:r>
          <a:endParaRPr lang="en-US" sz="1800" dirty="0"/>
        </a:p>
      </dgm:t>
    </dgm:pt>
    <dgm:pt modelId="{3C55AA49-30A2-4310-862D-83FD2C9BEE5C}" type="parTrans" cxnId="{8DE5A7E5-BD94-404A-962C-13075D17754D}">
      <dgm:prSet/>
      <dgm:spPr/>
      <dgm:t>
        <a:bodyPr/>
        <a:lstStyle/>
        <a:p>
          <a:endParaRPr lang="en-US"/>
        </a:p>
      </dgm:t>
    </dgm:pt>
    <dgm:pt modelId="{0B302A13-3019-418A-87BD-BF82BDF80A23}" type="sibTrans" cxnId="{8DE5A7E5-BD94-404A-962C-13075D17754D}">
      <dgm:prSet/>
      <dgm:spPr/>
      <dgm:t>
        <a:bodyPr/>
        <a:lstStyle/>
        <a:p>
          <a:endParaRPr lang="en-US"/>
        </a:p>
      </dgm:t>
    </dgm:pt>
    <dgm:pt modelId="{ED44D476-9A3C-471D-A369-A8F9F3E3C6B5}">
      <dgm:prSet custT="1"/>
      <dgm:spPr/>
      <dgm:t>
        <a:bodyPr/>
        <a:lstStyle/>
        <a:p>
          <a:r>
            <a:rPr lang="en-US" sz="2000" b="1" dirty="0" smtClean="0">
              <a:solidFill>
                <a:schemeClr val="bg1"/>
              </a:solidFill>
            </a:rPr>
            <a:t>Identify Branch</a:t>
          </a:r>
        </a:p>
      </dgm:t>
    </dgm:pt>
    <dgm:pt modelId="{9CDE606D-4B5E-45ED-BCA8-C680C5AE2877}" type="parTrans" cxnId="{6C307A6B-B55F-4F38-90CC-F3719CD4B0EF}">
      <dgm:prSet/>
      <dgm:spPr/>
      <dgm:t>
        <a:bodyPr/>
        <a:lstStyle/>
        <a:p>
          <a:endParaRPr lang="en-US"/>
        </a:p>
      </dgm:t>
    </dgm:pt>
    <dgm:pt modelId="{689A2CDF-8A2B-4F1F-9A50-B953FA3AD41B}" type="sibTrans" cxnId="{6C307A6B-B55F-4F38-90CC-F3719CD4B0EF}">
      <dgm:prSet/>
      <dgm:spPr/>
      <dgm:t>
        <a:bodyPr/>
        <a:lstStyle/>
        <a:p>
          <a:endParaRPr lang="en-US"/>
        </a:p>
      </dgm:t>
    </dgm:pt>
    <dgm:pt modelId="{80A12352-E41F-4C54-B55C-80C8DB51C535}" type="pres">
      <dgm:prSet presAssocID="{C11D01FA-3DFB-4A6D-8AE5-64D24895BFB8}" presName="outerComposite" presStyleCnt="0">
        <dgm:presLayoutVars>
          <dgm:chMax val="5"/>
          <dgm:dir/>
          <dgm:resizeHandles val="exact"/>
        </dgm:presLayoutVars>
      </dgm:prSet>
      <dgm:spPr/>
      <dgm:t>
        <a:bodyPr/>
        <a:lstStyle/>
        <a:p>
          <a:endParaRPr lang="en-US"/>
        </a:p>
      </dgm:t>
    </dgm:pt>
    <dgm:pt modelId="{DF80E6F2-462D-45AC-B01D-422BF62E4E88}" type="pres">
      <dgm:prSet presAssocID="{C11D01FA-3DFB-4A6D-8AE5-64D24895BFB8}" presName="dummyMaxCanvas" presStyleCnt="0">
        <dgm:presLayoutVars/>
      </dgm:prSet>
      <dgm:spPr/>
    </dgm:pt>
    <dgm:pt modelId="{E9F2B9DD-0679-47F2-9FED-7061456E0B14}" type="pres">
      <dgm:prSet presAssocID="{C11D01FA-3DFB-4A6D-8AE5-64D24895BFB8}" presName="FourNodes_1" presStyleLbl="node1" presStyleIdx="0" presStyleCnt="4" custScaleX="102145" custScaleY="134861" custLinFactNeighborY="34412">
        <dgm:presLayoutVars>
          <dgm:bulletEnabled val="1"/>
        </dgm:presLayoutVars>
      </dgm:prSet>
      <dgm:spPr/>
      <dgm:t>
        <a:bodyPr/>
        <a:lstStyle/>
        <a:p>
          <a:endParaRPr lang="en-US"/>
        </a:p>
      </dgm:t>
    </dgm:pt>
    <dgm:pt modelId="{06621EDA-330B-4632-8C26-4525837C7543}" type="pres">
      <dgm:prSet presAssocID="{C11D01FA-3DFB-4A6D-8AE5-64D24895BFB8}" presName="FourNodes_2" presStyleLbl="node1" presStyleIdx="1" presStyleCnt="4" custScaleX="102435" custScaleY="38518" custLinFactNeighborX="-2997" custLinFactNeighborY="28785">
        <dgm:presLayoutVars>
          <dgm:bulletEnabled val="1"/>
        </dgm:presLayoutVars>
      </dgm:prSet>
      <dgm:spPr/>
      <dgm:t>
        <a:bodyPr/>
        <a:lstStyle/>
        <a:p>
          <a:endParaRPr lang="en-US"/>
        </a:p>
      </dgm:t>
    </dgm:pt>
    <dgm:pt modelId="{BBF7CCC9-8F0B-4A0A-9939-74AE8D1D1626}" type="pres">
      <dgm:prSet presAssocID="{C11D01FA-3DFB-4A6D-8AE5-64D24895BFB8}" presName="FourNodes_3" presStyleLbl="node1" presStyleIdx="2" presStyleCnt="4" custScaleX="106055" custScaleY="38055" custLinFactNeighborX="-5351" custLinFactNeighborY="-23542">
        <dgm:presLayoutVars>
          <dgm:bulletEnabled val="1"/>
        </dgm:presLayoutVars>
      </dgm:prSet>
      <dgm:spPr/>
      <dgm:t>
        <a:bodyPr/>
        <a:lstStyle/>
        <a:p>
          <a:endParaRPr lang="en-US"/>
        </a:p>
      </dgm:t>
    </dgm:pt>
    <dgm:pt modelId="{EB26DB46-8B0B-41D6-982E-035987FCD5F1}" type="pres">
      <dgm:prSet presAssocID="{C11D01FA-3DFB-4A6D-8AE5-64D24895BFB8}" presName="FourNodes_4" presStyleLbl="node1" presStyleIdx="3" presStyleCnt="4" custScaleX="104727" custScaleY="124333" custLinFactNeighborX="-5779" custLinFactNeighborY="-34715">
        <dgm:presLayoutVars>
          <dgm:bulletEnabled val="1"/>
        </dgm:presLayoutVars>
      </dgm:prSet>
      <dgm:spPr/>
      <dgm:t>
        <a:bodyPr/>
        <a:lstStyle/>
        <a:p>
          <a:endParaRPr lang="en-US"/>
        </a:p>
      </dgm:t>
    </dgm:pt>
    <dgm:pt modelId="{FF56281B-315B-4A4A-9B40-68FDF2C8E617}" type="pres">
      <dgm:prSet presAssocID="{C11D01FA-3DFB-4A6D-8AE5-64D24895BFB8}" presName="FourConn_1-2" presStyleLbl="fgAccFollowNode1" presStyleIdx="0" presStyleCnt="3" custLinFactNeighborX="-19464" custLinFactNeighborY="88284">
        <dgm:presLayoutVars>
          <dgm:bulletEnabled val="1"/>
        </dgm:presLayoutVars>
      </dgm:prSet>
      <dgm:spPr/>
      <dgm:t>
        <a:bodyPr/>
        <a:lstStyle/>
        <a:p>
          <a:endParaRPr lang="en-US"/>
        </a:p>
      </dgm:t>
    </dgm:pt>
    <dgm:pt modelId="{31FD9976-E841-4C75-B9D6-7CB27D2DE93F}" type="pres">
      <dgm:prSet presAssocID="{C11D01FA-3DFB-4A6D-8AE5-64D24895BFB8}" presName="FourConn_2-3" presStyleLbl="fgAccFollowNode1" presStyleIdx="1" presStyleCnt="3" custScaleY="100000" custLinFactNeighborX="-19932" custLinFactNeighborY="11262">
        <dgm:presLayoutVars>
          <dgm:bulletEnabled val="1"/>
        </dgm:presLayoutVars>
      </dgm:prSet>
      <dgm:spPr/>
      <dgm:t>
        <a:bodyPr/>
        <a:lstStyle/>
        <a:p>
          <a:endParaRPr lang="en-US"/>
        </a:p>
      </dgm:t>
    </dgm:pt>
    <dgm:pt modelId="{FFFB7F76-343A-4C77-8B2C-96B6A1C785A1}" type="pres">
      <dgm:prSet presAssocID="{C11D01FA-3DFB-4A6D-8AE5-64D24895BFB8}" presName="FourConn_3-4" presStyleLbl="fgAccFollowNode1" presStyleIdx="2" presStyleCnt="3" custScaleY="100000" custLinFactNeighborX="-18394" custLinFactNeighborY="-70884">
        <dgm:presLayoutVars>
          <dgm:bulletEnabled val="1"/>
        </dgm:presLayoutVars>
      </dgm:prSet>
      <dgm:spPr/>
      <dgm:t>
        <a:bodyPr/>
        <a:lstStyle/>
        <a:p>
          <a:endParaRPr lang="en-US"/>
        </a:p>
      </dgm:t>
    </dgm:pt>
    <dgm:pt modelId="{540F6CCE-F19D-455C-AF8A-1672B09F3AC5}" type="pres">
      <dgm:prSet presAssocID="{C11D01FA-3DFB-4A6D-8AE5-64D24895BFB8}" presName="FourNodes_1_text" presStyleLbl="node1" presStyleIdx="3" presStyleCnt="4">
        <dgm:presLayoutVars>
          <dgm:bulletEnabled val="1"/>
        </dgm:presLayoutVars>
      </dgm:prSet>
      <dgm:spPr/>
      <dgm:t>
        <a:bodyPr/>
        <a:lstStyle/>
        <a:p>
          <a:endParaRPr lang="en-US"/>
        </a:p>
      </dgm:t>
    </dgm:pt>
    <dgm:pt modelId="{EB0F0B97-9311-450B-B051-0CF7306C5174}" type="pres">
      <dgm:prSet presAssocID="{C11D01FA-3DFB-4A6D-8AE5-64D24895BFB8}" presName="FourNodes_2_text" presStyleLbl="node1" presStyleIdx="3" presStyleCnt="4">
        <dgm:presLayoutVars>
          <dgm:bulletEnabled val="1"/>
        </dgm:presLayoutVars>
      </dgm:prSet>
      <dgm:spPr/>
      <dgm:t>
        <a:bodyPr/>
        <a:lstStyle/>
        <a:p>
          <a:endParaRPr lang="en-US"/>
        </a:p>
      </dgm:t>
    </dgm:pt>
    <dgm:pt modelId="{CFC369B8-7692-4848-BF65-8E6740EF1534}" type="pres">
      <dgm:prSet presAssocID="{C11D01FA-3DFB-4A6D-8AE5-64D24895BFB8}" presName="FourNodes_3_text" presStyleLbl="node1" presStyleIdx="3" presStyleCnt="4">
        <dgm:presLayoutVars>
          <dgm:bulletEnabled val="1"/>
        </dgm:presLayoutVars>
      </dgm:prSet>
      <dgm:spPr/>
      <dgm:t>
        <a:bodyPr/>
        <a:lstStyle/>
        <a:p>
          <a:endParaRPr lang="en-US"/>
        </a:p>
      </dgm:t>
    </dgm:pt>
    <dgm:pt modelId="{0F70A1F3-953A-4C62-9999-5BFE4167457F}" type="pres">
      <dgm:prSet presAssocID="{C11D01FA-3DFB-4A6D-8AE5-64D24895BFB8}" presName="FourNodes_4_text" presStyleLbl="node1" presStyleIdx="3" presStyleCnt="4">
        <dgm:presLayoutVars>
          <dgm:bulletEnabled val="1"/>
        </dgm:presLayoutVars>
      </dgm:prSet>
      <dgm:spPr/>
      <dgm:t>
        <a:bodyPr/>
        <a:lstStyle/>
        <a:p>
          <a:endParaRPr lang="en-US"/>
        </a:p>
      </dgm:t>
    </dgm:pt>
  </dgm:ptLst>
  <dgm:cxnLst>
    <dgm:cxn modelId="{53EA9993-8845-4D45-82E7-019523A0F3D1}" type="presOf" srcId="{47AF87A4-B0BD-4845-B206-7AA330558ECA}" destId="{540F6CCE-F19D-455C-AF8A-1672B09F3AC5}" srcOrd="1" destOrd="3" presId="urn:microsoft.com/office/officeart/2005/8/layout/vProcess5"/>
    <dgm:cxn modelId="{962D8B4D-BB44-466E-A1EB-F64A0BE9B4BD}" type="presOf" srcId="{47AF87A4-B0BD-4845-B206-7AA330558ECA}" destId="{E9F2B9DD-0679-47F2-9FED-7061456E0B14}" srcOrd="0" destOrd="3" presId="urn:microsoft.com/office/officeart/2005/8/layout/vProcess5"/>
    <dgm:cxn modelId="{F6DDFE81-F6F2-4110-B65F-42617DBF3D2C}" type="presOf" srcId="{B09D05E0-6E0A-476F-AFC9-5C337C736C93}" destId="{FFFB7F76-343A-4C77-8B2C-96B6A1C785A1}" srcOrd="0" destOrd="0" presId="urn:microsoft.com/office/officeart/2005/8/layout/vProcess5"/>
    <dgm:cxn modelId="{0EA1099C-ABB2-4602-885F-FC143B6C928F}" type="presOf" srcId="{B190CB28-B5D5-4ACD-AD7D-FA982C6F3657}" destId="{0F70A1F3-953A-4C62-9999-5BFE4167457F}" srcOrd="1" destOrd="1" presId="urn:microsoft.com/office/officeart/2005/8/layout/vProcess5"/>
    <dgm:cxn modelId="{C1684510-67A5-43D5-8FB2-3FC180E1B29B}" srcId="{C11D01FA-3DFB-4A6D-8AE5-64D24895BFB8}" destId="{B2AC9702-9F2F-4DD3-8D21-3606EA7AD7B5}" srcOrd="3" destOrd="0" parTransId="{9E0F70D4-F8B1-4C1F-9CE0-D483D09021DA}" sibTransId="{5CCBCA61-AE37-43FD-B4DA-F83C45F1734A}"/>
    <dgm:cxn modelId="{C06087AF-D597-44FC-8B61-8A6C204B07FE}" type="presOf" srcId="{92524100-2513-41F8-9960-A57EC0F0E478}" destId="{BBF7CCC9-8F0B-4A0A-9939-74AE8D1D1626}" srcOrd="0" destOrd="0" presId="urn:microsoft.com/office/officeart/2005/8/layout/vProcess5"/>
    <dgm:cxn modelId="{7EF095DD-C3F4-485B-B3E9-CF9E50A9E108}" type="presOf" srcId="{92524100-2513-41F8-9960-A57EC0F0E478}" destId="{CFC369B8-7692-4848-BF65-8E6740EF1534}" srcOrd="1" destOrd="0" presId="urn:microsoft.com/office/officeart/2005/8/layout/vProcess5"/>
    <dgm:cxn modelId="{7C47F297-46BA-4E17-870F-7D34211D6DFC}" type="presOf" srcId="{E803A8DB-53E4-4940-82CF-1C6B54686D52}" destId="{540F6CCE-F19D-455C-AF8A-1672B09F3AC5}" srcOrd="1" destOrd="2" presId="urn:microsoft.com/office/officeart/2005/8/layout/vProcess5"/>
    <dgm:cxn modelId="{F6D425D5-28F4-4391-9D97-144B734A55DF}" type="presOf" srcId="{C11D01FA-3DFB-4A6D-8AE5-64D24895BFB8}" destId="{80A12352-E41F-4C54-B55C-80C8DB51C535}" srcOrd="0" destOrd="0" presId="urn:microsoft.com/office/officeart/2005/8/layout/vProcess5"/>
    <dgm:cxn modelId="{7A822B06-DC5A-46FB-BFBA-A1353B860F5D}" type="presOf" srcId="{ED44D476-9A3C-471D-A369-A8F9F3E3C6B5}" destId="{06621EDA-330B-4632-8C26-4525837C7543}" srcOrd="0" destOrd="0" presId="urn:microsoft.com/office/officeart/2005/8/layout/vProcess5"/>
    <dgm:cxn modelId="{10A4F910-BDB6-4B8D-9FA0-2CBC44CECB97}" srcId="{C11D01FA-3DFB-4A6D-8AE5-64D24895BFB8}" destId="{92524100-2513-41F8-9960-A57EC0F0E478}" srcOrd="2" destOrd="0" parTransId="{11F9237B-6C9F-459B-90BB-4A7F2F96D5D7}" sibTransId="{B09D05E0-6E0A-476F-AFC9-5C337C736C93}"/>
    <dgm:cxn modelId="{52B4794B-F202-48D1-82D7-53416F432253}" type="presOf" srcId="{B2AC9702-9F2F-4DD3-8D21-3606EA7AD7B5}" destId="{EB26DB46-8B0B-41D6-982E-035987FCD5F1}" srcOrd="0" destOrd="0" presId="urn:microsoft.com/office/officeart/2005/8/layout/vProcess5"/>
    <dgm:cxn modelId="{3B1CFED1-FB92-40DF-8A46-9ED41228C00A}" type="presOf" srcId="{60306D03-D690-49B6-AB54-F6F479895ED5}" destId="{E9F2B9DD-0679-47F2-9FED-7061456E0B14}" srcOrd="0" destOrd="1" presId="urn:microsoft.com/office/officeart/2005/8/layout/vProcess5"/>
    <dgm:cxn modelId="{DA36B65F-81BB-4C60-AF62-A3CF2E0658FF}" srcId="{C11D01FA-3DFB-4A6D-8AE5-64D24895BFB8}" destId="{EA28CEB4-DB68-4758-A98B-3ED0354A711E}" srcOrd="0" destOrd="0" parTransId="{E7B285CB-1C70-4B51-93B5-CBD3A76ABDFD}" sibTransId="{ED0A91BC-733A-4A2E-BF90-531145030047}"/>
    <dgm:cxn modelId="{A5461588-F84D-45D3-A7D6-97CFFEDD25D5}" type="presOf" srcId="{A9BC5186-B558-420B-B851-719DB9144BFF}" destId="{0F70A1F3-953A-4C62-9999-5BFE4167457F}" srcOrd="1" destOrd="2" presId="urn:microsoft.com/office/officeart/2005/8/layout/vProcess5"/>
    <dgm:cxn modelId="{6C307A6B-B55F-4F38-90CC-F3719CD4B0EF}" srcId="{C11D01FA-3DFB-4A6D-8AE5-64D24895BFB8}" destId="{ED44D476-9A3C-471D-A369-A8F9F3E3C6B5}" srcOrd="1" destOrd="0" parTransId="{9CDE606D-4B5E-45ED-BCA8-C680C5AE2877}" sibTransId="{689A2CDF-8A2B-4F1F-9A50-B953FA3AD41B}"/>
    <dgm:cxn modelId="{C4FD18D5-B839-4F7C-B8F4-F01EA1639B2B}" type="presOf" srcId="{EA28CEB4-DB68-4758-A98B-3ED0354A711E}" destId="{540F6CCE-F19D-455C-AF8A-1672B09F3AC5}" srcOrd="1" destOrd="0" presId="urn:microsoft.com/office/officeart/2005/8/layout/vProcess5"/>
    <dgm:cxn modelId="{09BB89BC-80F8-4584-9A0D-006C3C32988D}" type="presOf" srcId="{60306D03-D690-49B6-AB54-F6F479895ED5}" destId="{540F6CCE-F19D-455C-AF8A-1672B09F3AC5}" srcOrd="1" destOrd="1" presId="urn:microsoft.com/office/officeart/2005/8/layout/vProcess5"/>
    <dgm:cxn modelId="{E60CD87B-2958-49E6-9BA3-A23C6EE62233}" type="presOf" srcId="{B190CB28-B5D5-4ACD-AD7D-FA982C6F3657}" destId="{EB26DB46-8B0B-41D6-982E-035987FCD5F1}" srcOrd="0" destOrd="1" presId="urn:microsoft.com/office/officeart/2005/8/layout/vProcess5"/>
    <dgm:cxn modelId="{70DA92EA-158F-4C85-B0AD-F08F675FCD78}" srcId="{EA28CEB4-DB68-4758-A98B-3ED0354A711E}" destId="{60306D03-D690-49B6-AB54-F6F479895ED5}" srcOrd="0" destOrd="0" parTransId="{1C95C2FE-73AA-4D97-A86D-5EE26E5048B1}" sibTransId="{06E9FAEE-723B-4522-A37C-43D4622947AD}"/>
    <dgm:cxn modelId="{CD1C6149-A9A9-4B29-988E-E870A7654CD3}" type="presOf" srcId="{B2AC9702-9F2F-4DD3-8D21-3606EA7AD7B5}" destId="{0F70A1F3-953A-4C62-9999-5BFE4167457F}" srcOrd="1" destOrd="0" presId="urn:microsoft.com/office/officeart/2005/8/layout/vProcess5"/>
    <dgm:cxn modelId="{3AB441FF-CC1E-4CE0-8CCC-81D06F44DA54}" srcId="{B2AC9702-9F2F-4DD3-8D21-3606EA7AD7B5}" destId="{B190CB28-B5D5-4ACD-AD7D-FA982C6F3657}" srcOrd="0" destOrd="0" parTransId="{7664E0B4-92CB-4614-99B4-AC656A6AC9D4}" sibTransId="{050D2D2F-6FD1-472D-B15D-50FF40AD3961}"/>
    <dgm:cxn modelId="{B050A75B-D882-4EEF-A72C-E0A97A50CAF9}" srcId="{EA28CEB4-DB68-4758-A98B-3ED0354A711E}" destId="{47AF87A4-B0BD-4845-B206-7AA330558ECA}" srcOrd="2" destOrd="0" parTransId="{0997194C-F802-43A8-B06C-F5BB5894E9C7}" sibTransId="{15895489-FAD7-423F-A6ED-5F86AB682447}"/>
    <dgm:cxn modelId="{29C3F110-1820-41F6-8661-ACE87B34124B}" type="presOf" srcId="{ED0A91BC-733A-4A2E-BF90-531145030047}" destId="{FF56281B-315B-4A4A-9B40-68FDF2C8E617}" srcOrd="0" destOrd="0" presId="urn:microsoft.com/office/officeart/2005/8/layout/vProcess5"/>
    <dgm:cxn modelId="{B464605E-AB67-49A5-A3E6-3AB287449F90}" srcId="{B2AC9702-9F2F-4DD3-8D21-3606EA7AD7B5}" destId="{A9BC5186-B558-420B-B851-719DB9144BFF}" srcOrd="1" destOrd="0" parTransId="{74E46A28-9628-4FFE-AFF2-34C2C0225D1F}" sibTransId="{D2330F36-68D7-4F92-8137-ED6B83552EAD}"/>
    <dgm:cxn modelId="{3F4376A7-8AE6-469C-8CCA-74D484C0C342}" type="presOf" srcId="{ED44D476-9A3C-471D-A369-A8F9F3E3C6B5}" destId="{EB0F0B97-9311-450B-B051-0CF7306C5174}" srcOrd="1" destOrd="0" presId="urn:microsoft.com/office/officeart/2005/8/layout/vProcess5"/>
    <dgm:cxn modelId="{F048F7DB-A360-4545-B42A-4BFC40B0AA71}" type="presOf" srcId="{E803A8DB-53E4-4940-82CF-1C6B54686D52}" destId="{E9F2B9DD-0679-47F2-9FED-7061456E0B14}" srcOrd="0" destOrd="2" presId="urn:microsoft.com/office/officeart/2005/8/layout/vProcess5"/>
    <dgm:cxn modelId="{4EDCB9EB-40C4-4C6E-827A-6ECD52088471}" type="presOf" srcId="{EA28CEB4-DB68-4758-A98B-3ED0354A711E}" destId="{E9F2B9DD-0679-47F2-9FED-7061456E0B14}" srcOrd="0" destOrd="0" presId="urn:microsoft.com/office/officeart/2005/8/layout/vProcess5"/>
    <dgm:cxn modelId="{8DE5A7E5-BD94-404A-962C-13075D17754D}" srcId="{EA28CEB4-DB68-4758-A98B-3ED0354A711E}" destId="{E803A8DB-53E4-4940-82CF-1C6B54686D52}" srcOrd="1" destOrd="0" parTransId="{3C55AA49-30A2-4310-862D-83FD2C9BEE5C}" sibTransId="{0B302A13-3019-418A-87BD-BF82BDF80A23}"/>
    <dgm:cxn modelId="{961410C2-1633-4B17-BB6B-B6308B1570C8}" type="presOf" srcId="{A9BC5186-B558-420B-B851-719DB9144BFF}" destId="{EB26DB46-8B0B-41D6-982E-035987FCD5F1}" srcOrd="0" destOrd="2" presId="urn:microsoft.com/office/officeart/2005/8/layout/vProcess5"/>
    <dgm:cxn modelId="{F12038FF-A096-46B3-A4C1-5E826660AAAD}" type="presOf" srcId="{689A2CDF-8A2B-4F1F-9A50-B953FA3AD41B}" destId="{31FD9976-E841-4C75-B9D6-7CB27D2DE93F}" srcOrd="0" destOrd="0" presId="urn:microsoft.com/office/officeart/2005/8/layout/vProcess5"/>
    <dgm:cxn modelId="{EFF03D1E-E0E8-4DD8-BCBB-5175F8B09FBB}" type="presParOf" srcId="{80A12352-E41F-4C54-B55C-80C8DB51C535}" destId="{DF80E6F2-462D-45AC-B01D-422BF62E4E88}" srcOrd="0" destOrd="0" presId="urn:microsoft.com/office/officeart/2005/8/layout/vProcess5"/>
    <dgm:cxn modelId="{77578805-A22A-42C3-BFA6-A30D48F480E6}" type="presParOf" srcId="{80A12352-E41F-4C54-B55C-80C8DB51C535}" destId="{E9F2B9DD-0679-47F2-9FED-7061456E0B14}" srcOrd="1" destOrd="0" presId="urn:microsoft.com/office/officeart/2005/8/layout/vProcess5"/>
    <dgm:cxn modelId="{C20F83ED-7BAD-4E08-88DB-F7F0AE7534C5}" type="presParOf" srcId="{80A12352-E41F-4C54-B55C-80C8DB51C535}" destId="{06621EDA-330B-4632-8C26-4525837C7543}" srcOrd="2" destOrd="0" presId="urn:microsoft.com/office/officeart/2005/8/layout/vProcess5"/>
    <dgm:cxn modelId="{1FBF59A7-16B0-49AC-A844-8F874D68AB01}" type="presParOf" srcId="{80A12352-E41F-4C54-B55C-80C8DB51C535}" destId="{BBF7CCC9-8F0B-4A0A-9939-74AE8D1D1626}" srcOrd="3" destOrd="0" presId="urn:microsoft.com/office/officeart/2005/8/layout/vProcess5"/>
    <dgm:cxn modelId="{8DF3491B-770A-414C-8D9D-A8F11C456BE5}" type="presParOf" srcId="{80A12352-E41F-4C54-B55C-80C8DB51C535}" destId="{EB26DB46-8B0B-41D6-982E-035987FCD5F1}" srcOrd="4" destOrd="0" presId="urn:microsoft.com/office/officeart/2005/8/layout/vProcess5"/>
    <dgm:cxn modelId="{6AD018E2-9928-4595-89C9-9712796310D3}" type="presParOf" srcId="{80A12352-E41F-4C54-B55C-80C8DB51C535}" destId="{FF56281B-315B-4A4A-9B40-68FDF2C8E617}" srcOrd="5" destOrd="0" presId="urn:microsoft.com/office/officeart/2005/8/layout/vProcess5"/>
    <dgm:cxn modelId="{21A07E6B-A7AB-40D9-BD16-750716CD8540}" type="presParOf" srcId="{80A12352-E41F-4C54-B55C-80C8DB51C535}" destId="{31FD9976-E841-4C75-B9D6-7CB27D2DE93F}" srcOrd="6" destOrd="0" presId="urn:microsoft.com/office/officeart/2005/8/layout/vProcess5"/>
    <dgm:cxn modelId="{09622CAD-47B8-43DF-933F-86AD99F3FE08}" type="presParOf" srcId="{80A12352-E41F-4C54-B55C-80C8DB51C535}" destId="{FFFB7F76-343A-4C77-8B2C-96B6A1C785A1}" srcOrd="7" destOrd="0" presId="urn:microsoft.com/office/officeart/2005/8/layout/vProcess5"/>
    <dgm:cxn modelId="{66903C50-C946-4D7E-A99E-D70C4E794FDC}" type="presParOf" srcId="{80A12352-E41F-4C54-B55C-80C8DB51C535}" destId="{540F6CCE-F19D-455C-AF8A-1672B09F3AC5}" srcOrd="8" destOrd="0" presId="urn:microsoft.com/office/officeart/2005/8/layout/vProcess5"/>
    <dgm:cxn modelId="{A97EBE84-046E-4854-A04D-1720147C1455}" type="presParOf" srcId="{80A12352-E41F-4C54-B55C-80C8DB51C535}" destId="{EB0F0B97-9311-450B-B051-0CF7306C5174}" srcOrd="9" destOrd="0" presId="urn:microsoft.com/office/officeart/2005/8/layout/vProcess5"/>
    <dgm:cxn modelId="{631DFB68-D3EB-4922-BC81-C2EF5803E025}" type="presParOf" srcId="{80A12352-E41F-4C54-B55C-80C8DB51C535}" destId="{CFC369B8-7692-4848-BF65-8E6740EF1534}" srcOrd="10" destOrd="0" presId="urn:microsoft.com/office/officeart/2005/8/layout/vProcess5"/>
    <dgm:cxn modelId="{B53934DE-482A-4691-BE0D-1FE879A10BDE}" type="presParOf" srcId="{80A12352-E41F-4C54-B55C-80C8DB51C535}" destId="{0F70A1F3-953A-4C62-9999-5BFE4167457F}" srcOrd="1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0D79EE-A8C2-48C0-B3B8-B6C69CFE62CB}">
      <dsp:nvSpPr>
        <dsp:cNvPr id="0" name=""/>
        <dsp:cNvSpPr/>
      </dsp:nvSpPr>
      <dsp:spPr>
        <a:xfrm>
          <a:off x="0" y="230009"/>
          <a:ext cx="2553890" cy="1021556"/>
        </a:xfrm>
        <a:prstGeom prst="rect">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w="9525" cap="flat" cmpd="sng" algn="ctr">
          <a:solidFill>
            <a:schemeClr val="accent4">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US" sz="3600" kern="1200" dirty="0" smtClean="0">
              <a:solidFill>
                <a:schemeClr val="bg1"/>
              </a:solidFill>
            </a:rPr>
            <a:t>Local</a:t>
          </a:r>
          <a:endParaRPr lang="en-US" sz="3600" kern="1200" dirty="0">
            <a:solidFill>
              <a:schemeClr val="bg1"/>
            </a:solidFill>
          </a:endParaRPr>
        </a:p>
      </dsp:txBody>
      <dsp:txXfrm>
        <a:off x="0" y="230009"/>
        <a:ext cx="2553890" cy="1021556"/>
      </dsp:txXfrm>
    </dsp:sp>
    <dsp:sp modelId="{F244C30E-FA46-48F5-A72C-DDD639509944}">
      <dsp:nvSpPr>
        <dsp:cNvPr id="0" name=""/>
        <dsp:cNvSpPr/>
      </dsp:nvSpPr>
      <dsp:spPr>
        <a:xfrm>
          <a:off x="2619" y="1298271"/>
          <a:ext cx="2553890" cy="3279588"/>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smtClean="0"/>
            <a:t>Distributed</a:t>
          </a:r>
          <a:r>
            <a:rPr lang="en-US" sz="2000" kern="1200" dirty="0" smtClean="0"/>
            <a:t> – retrieve from other clients in </a:t>
          </a:r>
          <a:br>
            <a:rPr lang="en-US" sz="2000" kern="1200" dirty="0" smtClean="0"/>
          </a:br>
          <a:r>
            <a:rPr lang="en-US" sz="2000" kern="1200" dirty="0" smtClean="0"/>
            <a:t>the branch </a:t>
          </a:r>
          <a:endParaRPr lang="en-US" sz="2000" kern="1200" dirty="0"/>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en-US" sz="2000" b="1" kern="1200" dirty="0" smtClean="0"/>
            <a:t>Centralized</a:t>
          </a:r>
          <a:r>
            <a:rPr lang="en-US" sz="2000" kern="1200" dirty="0" smtClean="0"/>
            <a:t> – retrieve from a “hosted cache” in the branch</a:t>
          </a:r>
          <a:endParaRPr lang="en-US" sz="2000" kern="1200" dirty="0"/>
        </a:p>
      </dsp:txBody>
      <dsp:txXfrm>
        <a:off x="2619" y="1298271"/>
        <a:ext cx="2553890" cy="3279588"/>
      </dsp:txXfrm>
    </dsp:sp>
    <dsp:sp modelId="{DECE1C30-37E9-4DEC-997D-5BB8344A6E88}">
      <dsp:nvSpPr>
        <dsp:cNvPr id="0" name=""/>
        <dsp:cNvSpPr/>
      </dsp:nvSpPr>
      <dsp:spPr>
        <a:xfrm>
          <a:off x="2914054" y="276715"/>
          <a:ext cx="2553890" cy="1021556"/>
        </a:xfrm>
        <a:prstGeom prst="rect">
          <a:avLst/>
        </a:prstGeom>
        <a:gradFill rotWithShape="0">
          <a:gsLst>
            <a:gs pos="0">
              <a:schemeClr val="accent4">
                <a:hueOff val="962768"/>
                <a:satOff val="4255"/>
                <a:lumOff val="-293"/>
                <a:alphaOff val="0"/>
                <a:shade val="15000"/>
                <a:satMod val="180000"/>
              </a:schemeClr>
            </a:gs>
            <a:gs pos="50000">
              <a:schemeClr val="accent4">
                <a:hueOff val="962768"/>
                <a:satOff val="4255"/>
                <a:lumOff val="-293"/>
                <a:alphaOff val="0"/>
                <a:shade val="45000"/>
                <a:satMod val="170000"/>
              </a:schemeClr>
            </a:gs>
            <a:gs pos="70000">
              <a:schemeClr val="accent4">
                <a:hueOff val="962768"/>
                <a:satOff val="4255"/>
                <a:lumOff val="-293"/>
                <a:alphaOff val="0"/>
                <a:tint val="99000"/>
                <a:shade val="65000"/>
                <a:satMod val="155000"/>
              </a:schemeClr>
            </a:gs>
            <a:gs pos="100000">
              <a:schemeClr val="accent4">
                <a:hueOff val="962768"/>
                <a:satOff val="4255"/>
                <a:lumOff val="-293"/>
                <a:alphaOff val="0"/>
                <a:tint val="95500"/>
                <a:shade val="100000"/>
                <a:satMod val="155000"/>
              </a:schemeClr>
            </a:gs>
          </a:gsLst>
          <a:lin ang="16200000" scaled="0"/>
        </a:gradFill>
        <a:ln w="9525" cap="flat" cmpd="sng" algn="ctr">
          <a:solidFill>
            <a:schemeClr val="accent4">
              <a:hueOff val="962768"/>
              <a:satOff val="4255"/>
              <a:lumOff val="-293"/>
              <a:alphaOff val="0"/>
            </a:schemeClr>
          </a:solidFill>
          <a:prstDash val="solid"/>
        </a:ln>
        <a:effectLst>
          <a:outerShdw blurRad="508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US" sz="3600" kern="1200" dirty="0" smtClean="0">
              <a:solidFill>
                <a:schemeClr val="bg1"/>
              </a:solidFill>
            </a:rPr>
            <a:t>Secured</a:t>
          </a:r>
          <a:endParaRPr lang="en-US" sz="3600" kern="1200" dirty="0">
            <a:solidFill>
              <a:schemeClr val="bg1"/>
            </a:solidFill>
          </a:endParaRPr>
        </a:p>
      </dsp:txBody>
      <dsp:txXfrm>
        <a:off x="2914054" y="276715"/>
        <a:ext cx="2553890" cy="1021556"/>
      </dsp:txXfrm>
    </dsp:sp>
    <dsp:sp modelId="{3D6967E5-34FF-4FEB-A201-2DEB166604F8}">
      <dsp:nvSpPr>
        <dsp:cNvPr id="0" name=""/>
        <dsp:cNvSpPr/>
      </dsp:nvSpPr>
      <dsp:spPr>
        <a:xfrm>
          <a:off x="2914054" y="1298271"/>
          <a:ext cx="2553890" cy="3279588"/>
        </a:xfrm>
        <a:prstGeom prst="rect">
          <a:avLst/>
        </a:prstGeom>
        <a:solidFill>
          <a:schemeClr val="accent4">
            <a:tint val="40000"/>
            <a:alpha val="90000"/>
            <a:hueOff val="1332958"/>
            <a:satOff val="7193"/>
            <a:lumOff val="343"/>
            <a:alphaOff val="0"/>
          </a:schemeClr>
        </a:solidFill>
        <a:ln w="9525" cap="flat" cmpd="sng" algn="ctr">
          <a:solidFill>
            <a:schemeClr val="accent4">
              <a:tint val="40000"/>
              <a:alpha val="90000"/>
              <a:hueOff val="1332958"/>
              <a:satOff val="7193"/>
              <a:lumOff val="34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Client can only retrieve content locally if authorized by the </a:t>
          </a:r>
          <a:br>
            <a:rPr lang="en-US" sz="2000" kern="1200" dirty="0" smtClean="0"/>
          </a:br>
          <a:r>
            <a:rPr lang="en-US" sz="2000" kern="1200" dirty="0" smtClean="0"/>
            <a:t>content server</a:t>
          </a:r>
          <a:endParaRPr lang="en-US" sz="2000" kern="1200" dirty="0"/>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en-US" sz="2000" kern="1200" dirty="0" smtClean="0"/>
            <a:t>All data transfers in the branch </a:t>
          </a:r>
          <a:br>
            <a:rPr lang="en-US" sz="2000" kern="1200" dirty="0" smtClean="0"/>
          </a:br>
          <a:r>
            <a:rPr lang="en-US" sz="2000" kern="1200" dirty="0" smtClean="0"/>
            <a:t>are encrypted</a:t>
          </a:r>
          <a:endParaRPr lang="en-US" sz="2000" kern="1200" dirty="0"/>
        </a:p>
      </dsp:txBody>
      <dsp:txXfrm>
        <a:off x="2914054" y="1298271"/>
        <a:ext cx="2553890" cy="3279588"/>
      </dsp:txXfrm>
    </dsp:sp>
    <dsp:sp modelId="{7AB01B2A-426B-4E02-B396-9A5F5671BC9A}">
      <dsp:nvSpPr>
        <dsp:cNvPr id="0" name=""/>
        <dsp:cNvSpPr/>
      </dsp:nvSpPr>
      <dsp:spPr>
        <a:xfrm>
          <a:off x="5825490" y="276715"/>
          <a:ext cx="2553890" cy="1021556"/>
        </a:xfrm>
        <a:prstGeom prst="rect">
          <a:avLst/>
        </a:prstGeom>
        <a:gradFill rotWithShape="0">
          <a:gsLst>
            <a:gs pos="0">
              <a:schemeClr val="accent4">
                <a:hueOff val="1925535"/>
                <a:satOff val="8510"/>
                <a:lumOff val="-586"/>
                <a:alphaOff val="0"/>
                <a:shade val="15000"/>
                <a:satMod val="180000"/>
              </a:schemeClr>
            </a:gs>
            <a:gs pos="50000">
              <a:schemeClr val="accent4">
                <a:hueOff val="1925535"/>
                <a:satOff val="8510"/>
                <a:lumOff val="-586"/>
                <a:alphaOff val="0"/>
                <a:shade val="45000"/>
                <a:satMod val="170000"/>
              </a:schemeClr>
            </a:gs>
            <a:gs pos="70000">
              <a:schemeClr val="accent4">
                <a:hueOff val="1925535"/>
                <a:satOff val="8510"/>
                <a:lumOff val="-586"/>
                <a:alphaOff val="0"/>
                <a:tint val="99000"/>
                <a:shade val="65000"/>
                <a:satMod val="155000"/>
              </a:schemeClr>
            </a:gs>
            <a:gs pos="100000">
              <a:schemeClr val="accent4">
                <a:hueOff val="1925535"/>
                <a:satOff val="8510"/>
                <a:lumOff val="-586"/>
                <a:alphaOff val="0"/>
                <a:tint val="95500"/>
                <a:shade val="100000"/>
                <a:satMod val="155000"/>
              </a:schemeClr>
            </a:gs>
          </a:gsLst>
          <a:lin ang="16200000" scaled="0"/>
        </a:gradFill>
        <a:ln w="9525" cap="flat" cmpd="sng" algn="ctr">
          <a:solidFill>
            <a:schemeClr val="accent4">
              <a:hueOff val="1925535"/>
              <a:satOff val="8510"/>
              <a:lumOff val="-586"/>
              <a:alphaOff val="0"/>
            </a:schemeClr>
          </a:solidFill>
          <a:prstDash val="solid"/>
        </a:ln>
        <a:effectLst>
          <a:outerShdw blurRad="50800" dist="381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US" sz="3600" kern="1200" dirty="0" smtClean="0">
              <a:solidFill>
                <a:schemeClr val="bg1"/>
              </a:solidFill>
            </a:rPr>
            <a:t>End to End</a:t>
          </a:r>
          <a:endParaRPr lang="en-US" sz="3600" kern="1200" dirty="0">
            <a:solidFill>
              <a:schemeClr val="bg1"/>
            </a:solidFill>
          </a:endParaRPr>
        </a:p>
      </dsp:txBody>
      <dsp:txXfrm>
        <a:off x="5825490" y="276715"/>
        <a:ext cx="2553890" cy="1021556"/>
      </dsp:txXfrm>
    </dsp:sp>
    <dsp:sp modelId="{8FB565CD-846E-4FB4-B2D1-2E2FAAF9DD82}">
      <dsp:nvSpPr>
        <dsp:cNvPr id="0" name=""/>
        <dsp:cNvSpPr/>
      </dsp:nvSpPr>
      <dsp:spPr>
        <a:xfrm>
          <a:off x="5825490" y="1298271"/>
          <a:ext cx="2553890" cy="3279588"/>
        </a:xfrm>
        <a:prstGeom prst="rect">
          <a:avLst/>
        </a:prstGeom>
        <a:solidFill>
          <a:schemeClr val="accent4">
            <a:tint val="40000"/>
            <a:alpha val="90000"/>
            <a:hueOff val="2665916"/>
            <a:satOff val="14385"/>
            <a:lumOff val="685"/>
            <a:alphaOff val="0"/>
          </a:schemeClr>
        </a:solidFill>
        <a:ln w="9525" cap="flat" cmpd="sng" algn="ctr">
          <a:solidFill>
            <a:schemeClr val="accent4">
              <a:tint val="40000"/>
              <a:alpha val="90000"/>
              <a:hueOff val="2665916"/>
              <a:satOff val="14385"/>
              <a:lumOff val="68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Maintains </a:t>
          </a:r>
          <a:br>
            <a:rPr lang="en-US" sz="2000" kern="1200" dirty="0" smtClean="0"/>
          </a:br>
          <a:r>
            <a:rPr lang="en-US" sz="2000" kern="1200" dirty="0" smtClean="0"/>
            <a:t>protocol integrity</a:t>
          </a:r>
          <a:endParaRPr lang="en-US" sz="2000" kern="1200" dirty="0"/>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en-US" sz="2000" kern="1200" dirty="0" smtClean="0"/>
            <a:t>Benefits from protocol optimizations</a:t>
          </a:r>
          <a:endParaRPr lang="en-US" sz="2000" kern="1200" dirty="0"/>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en-US" sz="2000" kern="1200" dirty="0" smtClean="0"/>
            <a:t>Optimizes SSL, IPsec, SMB signing, HTTP, SMB</a:t>
          </a:r>
          <a:endParaRPr lang="en-US" sz="2000" kern="1200" dirty="0"/>
        </a:p>
      </dsp:txBody>
      <dsp:txXfrm>
        <a:off x="5825490" y="1298271"/>
        <a:ext cx="2553890" cy="327958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219B85-43CE-4274-9192-7EAFD24A2287}">
      <dsp:nvSpPr>
        <dsp:cNvPr id="0" name=""/>
        <dsp:cNvSpPr/>
      </dsp:nvSpPr>
      <dsp:spPr>
        <a:xfrm>
          <a:off x="0" y="0"/>
          <a:ext cx="7092315" cy="1585912"/>
        </a:xfrm>
        <a:prstGeom prst="roundRect">
          <a:avLst>
            <a:gd name="adj" fmla="val 10000"/>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t>Identify the “branch”</a:t>
          </a:r>
          <a:endParaRPr lang="en-US" sz="2300" b="1" kern="1200" dirty="0"/>
        </a:p>
        <a:p>
          <a:pPr marL="171450" lvl="1" indent="-171450" algn="l" defTabSz="800100">
            <a:lnSpc>
              <a:spcPct val="90000"/>
            </a:lnSpc>
            <a:spcBef>
              <a:spcPct val="0"/>
            </a:spcBef>
            <a:spcAft>
              <a:spcPct val="15000"/>
            </a:spcAft>
            <a:buChar char="••"/>
          </a:pPr>
          <a:r>
            <a:rPr lang="en-US" sz="1800" kern="1200" dirty="0" smtClean="0"/>
            <a:t>An Active Directory Site</a:t>
          </a:r>
          <a:endParaRPr lang="en-US" sz="1800" kern="1200" dirty="0"/>
        </a:p>
        <a:p>
          <a:pPr marL="171450" lvl="1" indent="-171450" algn="l" defTabSz="800100">
            <a:lnSpc>
              <a:spcPct val="90000"/>
            </a:lnSpc>
            <a:spcBef>
              <a:spcPct val="0"/>
            </a:spcBef>
            <a:spcAft>
              <a:spcPct val="15000"/>
            </a:spcAft>
            <a:buChar char="••"/>
          </a:pPr>
          <a:r>
            <a:rPr lang="en-US" sz="1800" kern="1200" dirty="0" smtClean="0"/>
            <a:t>An IP address range</a:t>
          </a:r>
          <a:endParaRPr lang="en-US" sz="1800" kern="1200" dirty="0"/>
        </a:p>
        <a:p>
          <a:pPr marL="171450" lvl="1" indent="-171450" algn="l" defTabSz="800100">
            <a:lnSpc>
              <a:spcPct val="90000"/>
            </a:lnSpc>
            <a:spcBef>
              <a:spcPct val="0"/>
            </a:spcBef>
            <a:spcAft>
              <a:spcPct val="15000"/>
            </a:spcAft>
            <a:buChar char="••"/>
          </a:pPr>
          <a:r>
            <a:rPr lang="en-US" sz="1800" kern="1200" dirty="0" smtClean="0"/>
            <a:t>A collection of specific client computers</a:t>
          </a:r>
          <a:endParaRPr lang="en-US" sz="1800" kern="1200" dirty="0"/>
        </a:p>
      </dsp:txBody>
      <dsp:txXfrm>
        <a:off x="0" y="0"/>
        <a:ext cx="5473891" cy="1585912"/>
      </dsp:txXfrm>
    </dsp:sp>
    <dsp:sp modelId="{1B841559-78CA-46B4-A481-D1BE7A2C6762}">
      <dsp:nvSpPr>
        <dsp:cNvPr id="0" name=""/>
        <dsp:cNvSpPr/>
      </dsp:nvSpPr>
      <dsp:spPr>
        <a:xfrm>
          <a:off x="625792" y="1850231"/>
          <a:ext cx="7092315" cy="1585912"/>
        </a:xfrm>
        <a:prstGeom prst="roundRect">
          <a:avLst>
            <a:gd name="adj" fmla="val 1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t>Choose how to deploy</a:t>
          </a:r>
          <a:endParaRPr lang="en-US" sz="2300" b="1" kern="1200" dirty="0"/>
        </a:p>
        <a:p>
          <a:pPr marL="171450" lvl="1" indent="-171450" algn="l" defTabSz="800100">
            <a:lnSpc>
              <a:spcPct val="90000"/>
            </a:lnSpc>
            <a:spcBef>
              <a:spcPct val="0"/>
            </a:spcBef>
            <a:spcAft>
              <a:spcPct val="15000"/>
            </a:spcAft>
            <a:buChar char="••"/>
          </a:pPr>
          <a:r>
            <a:rPr lang="en-US" sz="1800" kern="1200" dirty="0" smtClean="0"/>
            <a:t>Group Policy</a:t>
          </a:r>
          <a:endParaRPr lang="en-US" sz="1800" kern="1200" dirty="0"/>
        </a:p>
        <a:p>
          <a:pPr marL="171450" lvl="1" indent="-171450" algn="l" defTabSz="800100">
            <a:lnSpc>
              <a:spcPct val="90000"/>
            </a:lnSpc>
            <a:spcBef>
              <a:spcPct val="0"/>
            </a:spcBef>
            <a:spcAft>
              <a:spcPct val="15000"/>
            </a:spcAft>
            <a:buChar char="••"/>
          </a:pPr>
          <a:r>
            <a:rPr lang="en-US" sz="1800" kern="1200" dirty="0" err="1" smtClean="0"/>
            <a:t>netsh</a:t>
          </a:r>
          <a:endParaRPr lang="en-US" sz="1800" kern="1200" dirty="0"/>
        </a:p>
      </dsp:txBody>
      <dsp:txXfrm>
        <a:off x="625792" y="1850231"/>
        <a:ext cx="5435679" cy="1585912"/>
      </dsp:txXfrm>
    </dsp:sp>
    <dsp:sp modelId="{C069897D-2146-48B4-B136-E55C4F3395D5}">
      <dsp:nvSpPr>
        <dsp:cNvPr id="0" name=""/>
        <dsp:cNvSpPr/>
      </dsp:nvSpPr>
      <dsp:spPr>
        <a:xfrm>
          <a:off x="1251584" y="3700462"/>
          <a:ext cx="7092315" cy="1585912"/>
        </a:xfrm>
        <a:prstGeom prst="roundRect">
          <a:avLst>
            <a:gd name="adj" fmla="val 10000"/>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1" kern="1200" dirty="0" smtClean="0"/>
            <a:t>Deploy to clients!</a:t>
          </a:r>
          <a:endParaRPr lang="en-US" sz="2300" b="1" kern="1200" dirty="0"/>
        </a:p>
        <a:p>
          <a:pPr marL="171450" lvl="1" indent="-171450" algn="l" defTabSz="800100">
            <a:lnSpc>
              <a:spcPct val="90000"/>
            </a:lnSpc>
            <a:spcBef>
              <a:spcPct val="0"/>
            </a:spcBef>
            <a:spcAft>
              <a:spcPct val="15000"/>
            </a:spcAft>
            <a:buChar char="••"/>
          </a:pPr>
          <a:r>
            <a:rPr lang="en-US" sz="1800" kern="1200" dirty="0" smtClean="0"/>
            <a:t>Group policy: Use built-in ADMX files</a:t>
          </a:r>
          <a:endParaRPr lang="en-US" sz="1800" kern="1200" dirty="0"/>
        </a:p>
        <a:p>
          <a:pPr marL="171450" lvl="1" indent="-171450" algn="l" defTabSz="800100">
            <a:lnSpc>
              <a:spcPct val="90000"/>
            </a:lnSpc>
            <a:spcBef>
              <a:spcPct val="0"/>
            </a:spcBef>
            <a:spcAft>
              <a:spcPct val="15000"/>
            </a:spcAft>
            <a:buChar char="••"/>
          </a:pPr>
          <a:r>
            <a:rPr lang="en-US" sz="1800" kern="1200" dirty="0" err="1" smtClean="0"/>
            <a:t>netsh</a:t>
          </a:r>
          <a:r>
            <a:rPr lang="en-US" sz="1800" kern="1200" dirty="0" smtClean="0"/>
            <a:t>: Run </a:t>
          </a:r>
          <a:r>
            <a:rPr lang="en-US" sz="1800" i="1" kern="1200" dirty="0" err="1" smtClean="0">
              <a:latin typeface="Courier New" pitchFamily="49" charset="0"/>
              <a:cs typeface="Courier New" pitchFamily="49" charset="0"/>
            </a:rPr>
            <a:t>netsh</a:t>
          </a:r>
          <a:r>
            <a:rPr lang="en-US" sz="1800" i="1" kern="1200" dirty="0" smtClean="0">
              <a:latin typeface="Courier New" pitchFamily="49" charset="0"/>
              <a:cs typeface="Courier New" pitchFamily="49" charset="0"/>
            </a:rPr>
            <a:t> </a:t>
          </a:r>
          <a:r>
            <a:rPr lang="en-US" sz="1800" i="1" kern="1200" dirty="0" err="1" smtClean="0">
              <a:latin typeface="Courier New" pitchFamily="49" charset="0"/>
              <a:cs typeface="Courier New" pitchFamily="49" charset="0"/>
            </a:rPr>
            <a:t>branchcache</a:t>
          </a:r>
          <a:r>
            <a:rPr lang="en-US" sz="1800" i="1" kern="1200" dirty="0" smtClean="0">
              <a:latin typeface="Courier New" pitchFamily="49" charset="0"/>
              <a:cs typeface="Courier New" pitchFamily="49" charset="0"/>
            </a:rPr>
            <a:t> set service distributed</a:t>
          </a:r>
          <a:r>
            <a:rPr lang="en-US" sz="1800" i="1" kern="1200" dirty="0" smtClean="0"/>
            <a:t> </a:t>
          </a:r>
          <a:r>
            <a:rPr lang="en-US" sz="1800" kern="1200" dirty="0" smtClean="0"/>
            <a:t>on all relevant clients</a:t>
          </a:r>
          <a:endParaRPr lang="en-US" sz="1800" kern="1200" dirty="0"/>
        </a:p>
      </dsp:txBody>
      <dsp:txXfrm>
        <a:off x="1251584" y="3700462"/>
        <a:ext cx="5435679" cy="1585912"/>
      </dsp:txXfrm>
    </dsp:sp>
    <dsp:sp modelId="{DB661868-795F-4615-A0E5-3BDBB8867498}">
      <dsp:nvSpPr>
        <dsp:cNvPr id="0" name=""/>
        <dsp:cNvSpPr/>
      </dsp:nvSpPr>
      <dsp:spPr>
        <a:xfrm>
          <a:off x="6061471" y="1202650"/>
          <a:ext cx="1030843" cy="1030843"/>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061471" y="1202650"/>
        <a:ext cx="1030843" cy="1030843"/>
      </dsp:txXfrm>
    </dsp:sp>
    <dsp:sp modelId="{740732ED-E1D8-4484-A9DB-C1B133F610AD}">
      <dsp:nvSpPr>
        <dsp:cNvPr id="0" name=""/>
        <dsp:cNvSpPr/>
      </dsp:nvSpPr>
      <dsp:spPr>
        <a:xfrm>
          <a:off x="6687264" y="3042308"/>
          <a:ext cx="1030843" cy="1030843"/>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687264" y="3042308"/>
        <a:ext cx="1030843" cy="103084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9F2B9DD-0679-47F2-9FED-7061456E0B14}">
      <dsp:nvSpPr>
        <dsp:cNvPr id="0" name=""/>
        <dsp:cNvSpPr/>
      </dsp:nvSpPr>
      <dsp:spPr>
        <a:xfrm>
          <a:off x="-114678" y="237969"/>
          <a:ext cx="6818301" cy="1636260"/>
        </a:xfrm>
        <a:prstGeom prst="roundRect">
          <a:avLst>
            <a:gd name="adj" fmla="val 10000"/>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solidFill>
                <a:srgbClr val="FFFF00"/>
              </a:solidFill>
            </a:rPr>
            <a:t>Setup the hosted cache</a:t>
          </a:r>
          <a:endParaRPr lang="en-US" sz="2000" b="1" kern="1200" dirty="0">
            <a:solidFill>
              <a:srgbClr val="FFFF00"/>
            </a:solidFill>
          </a:endParaRPr>
        </a:p>
        <a:p>
          <a:pPr marL="171450" lvl="1" indent="-171450" algn="l" defTabSz="800100">
            <a:lnSpc>
              <a:spcPct val="90000"/>
            </a:lnSpc>
            <a:spcBef>
              <a:spcPct val="0"/>
            </a:spcBef>
            <a:spcAft>
              <a:spcPct val="15000"/>
            </a:spcAft>
            <a:buChar char="••"/>
          </a:pPr>
          <a:r>
            <a:rPr lang="en-US" sz="1800" kern="1200" dirty="0" smtClean="0"/>
            <a:t>Install the BranchCache feature on an R2 server</a:t>
          </a:r>
          <a:endParaRPr lang="en-US" sz="1800" kern="1200" dirty="0"/>
        </a:p>
        <a:p>
          <a:pPr marL="171450" lvl="1" indent="-171450" algn="l" defTabSz="800100">
            <a:lnSpc>
              <a:spcPct val="90000"/>
            </a:lnSpc>
            <a:spcBef>
              <a:spcPct val="0"/>
            </a:spcBef>
            <a:spcAft>
              <a:spcPct val="15000"/>
            </a:spcAft>
            <a:buChar char="••"/>
          </a:pPr>
          <a:r>
            <a:rPr lang="en-US" sz="1800" kern="1200" dirty="0" smtClean="0"/>
            <a:t>Install a server-auth certificate for use with SSL</a:t>
          </a:r>
          <a:endParaRPr lang="en-US" sz="1800" kern="1200" dirty="0"/>
        </a:p>
        <a:p>
          <a:pPr marL="171450" lvl="1" indent="-171450" algn="l" defTabSz="800100">
            <a:lnSpc>
              <a:spcPct val="90000"/>
            </a:lnSpc>
            <a:spcBef>
              <a:spcPct val="0"/>
            </a:spcBef>
            <a:spcAft>
              <a:spcPct val="15000"/>
            </a:spcAft>
            <a:buChar char="••"/>
          </a:pPr>
          <a:r>
            <a:rPr lang="en-US" sz="1800" kern="1200" dirty="0" smtClean="0"/>
            <a:t>Run </a:t>
          </a:r>
          <a:r>
            <a:rPr lang="en-US" sz="1800" kern="1200" dirty="0" err="1" smtClean="0">
              <a:latin typeface="Courier New" pitchFamily="49" charset="0"/>
              <a:cs typeface="Courier New" pitchFamily="49" charset="0"/>
            </a:rPr>
            <a:t>netsh</a:t>
          </a:r>
          <a:r>
            <a:rPr lang="en-US" sz="1800" kern="1200" dirty="0" smtClean="0">
              <a:latin typeface="Courier New" pitchFamily="49" charset="0"/>
              <a:cs typeface="Courier New" pitchFamily="49" charset="0"/>
            </a:rPr>
            <a:t> </a:t>
          </a:r>
          <a:r>
            <a:rPr lang="en-US" sz="1800" kern="1200" dirty="0" err="1" smtClean="0">
              <a:latin typeface="Courier New" pitchFamily="49" charset="0"/>
              <a:cs typeface="Courier New" pitchFamily="49" charset="0"/>
            </a:rPr>
            <a:t>branchcache</a:t>
          </a:r>
          <a:r>
            <a:rPr lang="en-US" sz="1800" kern="1200" dirty="0" smtClean="0">
              <a:latin typeface="Courier New" pitchFamily="49" charset="0"/>
              <a:cs typeface="Courier New" pitchFamily="49" charset="0"/>
            </a:rPr>
            <a:t> set service </a:t>
          </a:r>
          <a:r>
            <a:rPr lang="en-US" sz="1800" kern="1200" dirty="0" err="1" smtClean="0">
              <a:latin typeface="Courier New" pitchFamily="49" charset="0"/>
              <a:cs typeface="Courier New" pitchFamily="49" charset="0"/>
            </a:rPr>
            <a:t>hostedserver</a:t>
          </a:r>
          <a:r>
            <a:rPr lang="en-US" sz="1800" kern="1200" dirty="0" smtClean="0">
              <a:latin typeface="Courier New" pitchFamily="49" charset="0"/>
              <a:cs typeface="Courier New" pitchFamily="49" charset="0"/>
            </a:rPr>
            <a:t> </a:t>
          </a:r>
          <a:r>
            <a:rPr lang="en-US" sz="1800" kern="1200" dirty="0" smtClean="0">
              <a:latin typeface="+mj-lt"/>
              <a:cs typeface="Courier New" pitchFamily="49" charset="0"/>
            </a:rPr>
            <a:t>on the hosted cache</a:t>
          </a:r>
          <a:endParaRPr lang="en-US" sz="1800" kern="1200" dirty="0">
            <a:latin typeface="+mj-lt"/>
            <a:cs typeface="Courier New" pitchFamily="49" charset="0"/>
          </a:endParaRPr>
        </a:p>
      </dsp:txBody>
      <dsp:txXfrm>
        <a:off x="-114678" y="237969"/>
        <a:ext cx="5448853" cy="1636260"/>
      </dsp:txXfrm>
    </dsp:sp>
    <dsp:sp modelId="{06621EDA-330B-4632-8C26-4525837C7543}">
      <dsp:nvSpPr>
        <dsp:cNvPr id="0" name=""/>
        <dsp:cNvSpPr/>
      </dsp:nvSpPr>
      <dsp:spPr>
        <a:xfrm>
          <a:off x="234630" y="2188051"/>
          <a:ext cx="6837659" cy="467336"/>
        </a:xfrm>
        <a:prstGeom prst="roundRect">
          <a:avLst>
            <a:gd name="adj" fmla="val 10000"/>
          </a:avLst>
        </a:prstGeom>
        <a:gradFill rotWithShape="0">
          <a:gsLst>
            <a:gs pos="0">
              <a:schemeClr val="accent3">
                <a:hueOff val="-3545059"/>
                <a:satOff val="6465"/>
                <a:lumOff val="3922"/>
                <a:alphaOff val="0"/>
                <a:shade val="15000"/>
                <a:satMod val="180000"/>
              </a:schemeClr>
            </a:gs>
            <a:gs pos="50000">
              <a:schemeClr val="accent3">
                <a:hueOff val="-3545059"/>
                <a:satOff val="6465"/>
                <a:lumOff val="3922"/>
                <a:alphaOff val="0"/>
                <a:shade val="45000"/>
                <a:satMod val="170000"/>
              </a:schemeClr>
            </a:gs>
            <a:gs pos="70000">
              <a:schemeClr val="accent3">
                <a:hueOff val="-3545059"/>
                <a:satOff val="6465"/>
                <a:lumOff val="3922"/>
                <a:alphaOff val="0"/>
                <a:tint val="99000"/>
                <a:shade val="65000"/>
                <a:satMod val="155000"/>
              </a:schemeClr>
            </a:gs>
            <a:gs pos="100000">
              <a:schemeClr val="accent3">
                <a:hueOff val="-3545059"/>
                <a:satOff val="6465"/>
                <a:lumOff val="3922"/>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solidFill>
                <a:schemeClr val="bg1"/>
              </a:solidFill>
            </a:rPr>
            <a:t>Identify Branch</a:t>
          </a:r>
        </a:p>
      </dsp:txBody>
      <dsp:txXfrm>
        <a:off x="234630" y="2188051"/>
        <a:ext cx="5457160" cy="467336"/>
      </dsp:txXfrm>
    </dsp:sp>
    <dsp:sp modelId="{BBF7CCC9-8F0B-4A0A-9939-74AE8D1D1626}">
      <dsp:nvSpPr>
        <dsp:cNvPr id="0" name=""/>
        <dsp:cNvSpPr/>
      </dsp:nvSpPr>
      <dsp:spPr>
        <a:xfrm>
          <a:off x="507375" y="2989873"/>
          <a:ext cx="7079298" cy="461718"/>
        </a:xfrm>
        <a:prstGeom prst="roundRect">
          <a:avLst>
            <a:gd name="adj" fmla="val 10000"/>
          </a:avLst>
        </a:prstGeom>
        <a:gradFill rotWithShape="0">
          <a:gsLst>
            <a:gs pos="0">
              <a:schemeClr val="accent3">
                <a:hueOff val="-7090118"/>
                <a:satOff val="12929"/>
                <a:lumOff val="7843"/>
                <a:alphaOff val="0"/>
                <a:shade val="15000"/>
                <a:satMod val="180000"/>
              </a:schemeClr>
            </a:gs>
            <a:gs pos="50000">
              <a:schemeClr val="accent3">
                <a:hueOff val="-7090118"/>
                <a:satOff val="12929"/>
                <a:lumOff val="7843"/>
                <a:alphaOff val="0"/>
                <a:shade val="45000"/>
                <a:satMod val="170000"/>
              </a:schemeClr>
            </a:gs>
            <a:gs pos="70000">
              <a:schemeClr val="accent3">
                <a:hueOff val="-7090118"/>
                <a:satOff val="12929"/>
                <a:lumOff val="7843"/>
                <a:alphaOff val="0"/>
                <a:tint val="99000"/>
                <a:shade val="65000"/>
                <a:satMod val="155000"/>
              </a:schemeClr>
            </a:gs>
            <a:gs pos="100000">
              <a:schemeClr val="accent3">
                <a:hueOff val="-7090118"/>
                <a:satOff val="12929"/>
                <a:lumOff val="7843"/>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solidFill>
                <a:schemeClr val="bg1"/>
              </a:solidFill>
            </a:rPr>
            <a:t>Choose how to deploy</a:t>
          </a:r>
          <a:endParaRPr lang="en-US" sz="2000" b="1" kern="1200" dirty="0">
            <a:solidFill>
              <a:schemeClr val="bg1"/>
            </a:solidFill>
          </a:endParaRPr>
        </a:p>
      </dsp:txBody>
      <dsp:txXfrm>
        <a:off x="507375" y="2989873"/>
        <a:ext cx="5658863" cy="461718"/>
      </dsp:txXfrm>
    </dsp:sp>
    <dsp:sp modelId="{EB26DB46-8B0B-41D6-982E-035987FCD5F1}">
      <dsp:nvSpPr>
        <dsp:cNvPr id="0" name=""/>
        <dsp:cNvSpPr/>
      </dsp:nvSpPr>
      <dsp:spPr>
        <a:xfrm>
          <a:off x="1082170" y="3764801"/>
          <a:ext cx="6990652" cy="1508524"/>
        </a:xfrm>
        <a:prstGeom prst="roundRect">
          <a:avLst>
            <a:gd name="adj" fmla="val 10000"/>
          </a:avLst>
        </a:prstGeom>
        <a:gradFill rotWithShape="0">
          <a:gsLst>
            <a:gs pos="0">
              <a:schemeClr val="accent3">
                <a:hueOff val="-10635177"/>
                <a:satOff val="19394"/>
                <a:lumOff val="11765"/>
                <a:alphaOff val="0"/>
                <a:shade val="15000"/>
                <a:satMod val="180000"/>
              </a:schemeClr>
            </a:gs>
            <a:gs pos="50000">
              <a:schemeClr val="accent3">
                <a:hueOff val="-10635177"/>
                <a:satOff val="19394"/>
                <a:lumOff val="11765"/>
                <a:alphaOff val="0"/>
                <a:shade val="45000"/>
                <a:satMod val="170000"/>
              </a:schemeClr>
            </a:gs>
            <a:gs pos="70000">
              <a:schemeClr val="accent3">
                <a:hueOff val="-10635177"/>
                <a:satOff val="19394"/>
                <a:lumOff val="11765"/>
                <a:alphaOff val="0"/>
                <a:tint val="99000"/>
                <a:shade val="65000"/>
                <a:satMod val="155000"/>
              </a:schemeClr>
            </a:gs>
            <a:gs pos="100000">
              <a:schemeClr val="accent3">
                <a:hueOff val="-10635177"/>
                <a:satOff val="19394"/>
                <a:lumOff val="11765"/>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solidFill>
                <a:schemeClr val="bg1"/>
              </a:solidFill>
            </a:rPr>
            <a:t>Deploy to clients!</a:t>
          </a:r>
          <a:endParaRPr lang="en-US" sz="2000" b="1" kern="1200" dirty="0">
            <a:solidFill>
              <a:schemeClr val="bg1"/>
            </a:solidFill>
          </a:endParaRPr>
        </a:p>
        <a:p>
          <a:pPr marL="171450" lvl="1" indent="-171450" algn="l" defTabSz="800100">
            <a:lnSpc>
              <a:spcPct val="90000"/>
            </a:lnSpc>
            <a:spcBef>
              <a:spcPct val="0"/>
            </a:spcBef>
            <a:spcAft>
              <a:spcPct val="15000"/>
            </a:spcAft>
            <a:buChar char="••"/>
          </a:pPr>
          <a:r>
            <a:rPr lang="en-US" sz="1800" kern="1200" dirty="0" smtClean="0">
              <a:solidFill>
                <a:schemeClr val="bg1"/>
              </a:solidFill>
            </a:rPr>
            <a:t>Group policy: Use built-in ADMX files</a:t>
          </a:r>
          <a:endParaRPr lang="en-US" sz="1800" kern="1200" dirty="0">
            <a:solidFill>
              <a:schemeClr val="bg1"/>
            </a:solidFill>
          </a:endParaRPr>
        </a:p>
        <a:p>
          <a:pPr marL="171450" lvl="1" indent="-171450" algn="l" defTabSz="800100">
            <a:lnSpc>
              <a:spcPct val="90000"/>
            </a:lnSpc>
            <a:spcBef>
              <a:spcPct val="0"/>
            </a:spcBef>
            <a:spcAft>
              <a:spcPct val="15000"/>
            </a:spcAft>
            <a:buChar char="••"/>
          </a:pPr>
          <a:r>
            <a:rPr lang="en-US" sz="1800" kern="1200" dirty="0" err="1" smtClean="0">
              <a:solidFill>
                <a:schemeClr val="bg1"/>
              </a:solidFill>
            </a:rPr>
            <a:t>netsh</a:t>
          </a:r>
          <a:r>
            <a:rPr lang="en-US" sz="1800" kern="1200" dirty="0" smtClean="0">
              <a:solidFill>
                <a:schemeClr val="bg1"/>
              </a:solidFill>
            </a:rPr>
            <a:t>: Run </a:t>
          </a:r>
          <a:r>
            <a:rPr lang="en-US" sz="1800" i="1" kern="1200" dirty="0" err="1" smtClean="0">
              <a:solidFill>
                <a:schemeClr val="bg1"/>
              </a:solidFill>
              <a:latin typeface="Courier New" pitchFamily="49" charset="0"/>
              <a:cs typeface="Courier New" pitchFamily="49" charset="0"/>
            </a:rPr>
            <a:t>netsh</a:t>
          </a:r>
          <a:r>
            <a:rPr lang="en-US" sz="1800" i="1" kern="1200" dirty="0" smtClean="0">
              <a:solidFill>
                <a:schemeClr val="bg1"/>
              </a:solidFill>
              <a:latin typeface="Courier New" pitchFamily="49" charset="0"/>
              <a:cs typeface="Courier New" pitchFamily="49" charset="0"/>
            </a:rPr>
            <a:t> </a:t>
          </a:r>
          <a:r>
            <a:rPr lang="en-US" sz="1800" i="1" kern="1200" dirty="0" err="1" smtClean="0">
              <a:solidFill>
                <a:schemeClr val="bg1"/>
              </a:solidFill>
              <a:latin typeface="Courier New" pitchFamily="49" charset="0"/>
              <a:cs typeface="Courier New" pitchFamily="49" charset="0"/>
            </a:rPr>
            <a:t>branchcache</a:t>
          </a:r>
          <a:r>
            <a:rPr lang="en-US" sz="1800" i="1" kern="1200" dirty="0" smtClean="0">
              <a:solidFill>
                <a:schemeClr val="bg1"/>
              </a:solidFill>
              <a:latin typeface="Courier New" pitchFamily="49" charset="0"/>
              <a:cs typeface="Courier New" pitchFamily="49" charset="0"/>
            </a:rPr>
            <a:t> set service </a:t>
          </a:r>
          <a:r>
            <a:rPr lang="en-US" sz="1800" i="1" kern="1200" dirty="0" err="1" smtClean="0">
              <a:solidFill>
                <a:schemeClr val="bg1"/>
              </a:solidFill>
              <a:latin typeface="Courier New" pitchFamily="49" charset="0"/>
              <a:cs typeface="Courier New" pitchFamily="49" charset="0"/>
            </a:rPr>
            <a:t>hostedclient</a:t>
          </a:r>
          <a:r>
            <a:rPr lang="en-US" sz="1800" i="1" kern="1200" dirty="0" smtClean="0">
              <a:solidFill>
                <a:schemeClr val="bg1"/>
              </a:solidFill>
              <a:latin typeface="Courier New" pitchFamily="49" charset="0"/>
              <a:cs typeface="Courier New" pitchFamily="49" charset="0"/>
            </a:rPr>
            <a:t> location=&lt;&gt; </a:t>
          </a:r>
          <a:r>
            <a:rPr lang="en-US" sz="1800" kern="1200" dirty="0" smtClean="0">
              <a:solidFill>
                <a:schemeClr val="bg1"/>
              </a:solidFill>
            </a:rPr>
            <a:t>on all clients</a:t>
          </a:r>
          <a:endParaRPr lang="en-US" sz="1800" kern="1200" dirty="0">
            <a:solidFill>
              <a:schemeClr val="bg1"/>
            </a:solidFill>
          </a:endParaRPr>
        </a:p>
      </dsp:txBody>
      <dsp:txXfrm>
        <a:off x="1082170" y="3764801"/>
        <a:ext cx="5579265" cy="1508524"/>
      </dsp:txXfrm>
    </dsp:sp>
    <dsp:sp modelId="{FF56281B-315B-4A4A-9B40-68FDF2C8E617}">
      <dsp:nvSpPr>
        <dsp:cNvPr id="0" name=""/>
        <dsp:cNvSpPr/>
      </dsp:nvSpPr>
      <dsp:spPr>
        <a:xfrm>
          <a:off x="5689890" y="1657450"/>
          <a:ext cx="788640" cy="788640"/>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5689890" y="1657450"/>
        <a:ext cx="788640" cy="788640"/>
      </dsp:txXfrm>
    </dsp:sp>
    <dsp:sp modelId="{31FD9976-E841-4C75-B9D6-7CB27D2DE93F}">
      <dsp:nvSpPr>
        <dsp:cNvPr id="0" name=""/>
        <dsp:cNvSpPr/>
      </dsp:nvSpPr>
      <dsp:spPr>
        <a:xfrm>
          <a:off x="6245240" y="2483916"/>
          <a:ext cx="788640" cy="788640"/>
        </a:xfrm>
        <a:prstGeom prst="downArrow">
          <a:avLst>
            <a:gd name="adj1" fmla="val 55000"/>
            <a:gd name="adj2" fmla="val 45000"/>
          </a:avLst>
        </a:prstGeom>
        <a:solidFill>
          <a:schemeClr val="accent3">
            <a:tint val="40000"/>
            <a:alpha val="90000"/>
            <a:hueOff val="-6032614"/>
            <a:satOff val="25476"/>
            <a:lumOff val="2030"/>
            <a:alphaOff val="0"/>
          </a:schemeClr>
        </a:solidFill>
        <a:ln w="9525" cap="flat" cmpd="sng" algn="ctr">
          <a:solidFill>
            <a:schemeClr val="accent3">
              <a:tint val="40000"/>
              <a:alpha val="90000"/>
              <a:hueOff val="-6032614"/>
              <a:satOff val="25476"/>
              <a:lumOff val="203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6245240" y="2483916"/>
        <a:ext cx="788640" cy="788640"/>
      </dsp:txXfrm>
    </dsp:sp>
    <dsp:sp modelId="{FFFB7F76-343A-4C77-8B2C-96B6A1C785A1}">
      <dsp:nvSpPr>
        <dsp:cNvPr id="0" name=""/>
        <dsp:cNvSpPr/>
      </dsp:nvSpPr>
      <dsp:spPr>
        <a:xfrm>
          <a:off x="6808067" y="3269971"/>
          <a:ext cx="788640" cy="788640"/>
        </a:xfrm>
        <a:prstGeom prst="downArrow">
          <a:avLst>
            <a:gd name="adj1" fmla="val 55000"/>
            <a:gd name="adj2" fmla="val 45000"/>
          </a:avLst>
        </a:prstGeom>
        <a:solidFill>
          <a:schemeClr val="accent3">
            <a:tint val="40000"/>
            <a:alpha val="90000"/>
            <a:hueOff val="-12065228"/>
            <a:satOff val="50952"/>
            <a:lumOff val="4060"/>
            <a:alphaOff val="0"/>
          </a:schemeClr>
        </a:solidFill>
        <a:ln w="9525" cap="flat" cmpd="sng" algn="ctr">
          <a:solidFill>
            <a:schemeClr val="accent3">
              <a:tint val="40000"/>
              <a:alpha val="90000"/>
              <a:hueOff val="-12065228"/>
              <a:satOff val="50952"/>
              <a:lumOff val="406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6808067" y="3269971"/>
        <a:ext cx="788640" cy="78864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svr306_rao.pptx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07/7/12/main" val="12985583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6" r:id="rId11"/>
    <p:sldLayoutId id="2147483727"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5.png"/><Relationship Id="rId3" Type="http://schemas.openxmlformats.org/officeDocument/2006/relationships/image" Target="../media/image18.png"/><Relationship Id="rId7" Type="http://schemas.openxmlformats.org/officeDocument/2006/relationships/image" Target="../media/image20.png"/><Relationship Id="rId12"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17.png"/><Relationship Id="rId5" Type="http://schemas.openxmlformats.org/officeDocument/2006/relationships/image" Target="../media/image7.png"/><Relationship Id="rId10" Type="http://schemas.openxmlformats.org/officeDocument/2006/relationships/image" Target="../media/image22.png"/><Relationship Id="rId4" Type="http://schemas.openxmlformats.org/officeDocument/2006/relationships/image" Target="../media/image6.png"/><Relationship Id="rId9"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hyperlink" Target="http://msdn.microsoft.com/en-us/library/cc246482(PROT.13).aspx" TargetMode="External"/><Relationship Id="rId13" Type="http://schemas.openxmlformats.org/officeDocument/2006/relationships/hyperlink" Target="http://technet.microsoft.com/library/ee649232(WS.10).aspx" TargetMode="External"/><Relationship Id="rId3" Type="http://schemas.openxmlformats.org/officeDocument/2006/relationships/hyperlink" Target="http://msdn.microsoft.com/en-us/library/dd303704(PROT.10).aspx" TargetMode="External"/><Relationship Id="rId7" Type="http://schemas.openxmlformats.org/officeDocument/2006/relationships/hyperlink" Target="http://msdn.microsoft.com/en-us/library/dd304322(PROT.10).aspx" TargetMode="External"/><Relationship Id="rId12" Type="http://schemas.openxmlformats.org/officeDocument/2006/relationships/hyperlink" Target="http://www.microsoft.com/downloads/details.aspx?displaylang=en&amp;FamilyID=449be4b1-5f87-47f1-945b-ccd4b196b34f" TargetMode="External"/><Relationship Id="rId17" Type="http://schemas.openxmlformats.org/officeDocument/2006/relationships/hyperlink" Target="http://www.branchcache.com/" TargetMode="External"/><Relationship Id="rId2" Type="http://schemas.openxmlformats.org/officeDocument/2006/relationships/notesSlide" Target="../notesSlides/notesSlide36.xml"/><Relationship Id="rId16" Type="http://schemas.openxmlformats.org/officeDocument/2006/relationships/hyperlink" Target="mailto:branch@microsoft.com" TargetMode="External"/><Relationship Id="rId1" Type="http://schemas.openxmlformats.org/officeDocument/2006/relationships/slideLayout" Target="../slideLayouts/slideLayout5.xml"/><Relationship Id="rId6" Type="http://schemas.openxmlformats.org/officeDocument/2006/relationships/hyperlink" Target="http://msdn.microsoft.com/en-us/library/dd303737(PROT.10).aspx" TargetMode="External"/><Relationship Id="rId11" Type="http://schemas.openxmlformats.org/officeDocument/2006/relationships/hyperlink" Target="http://www.microsoft.com/downloads/details.aspx?displaylang=en&amp;FamilyID=ee07308f-7c53-4c76-9ed9-670bc25a4c9d" TargetMode="External"/><Relationship Id="rId5" Type="http://schemas.openxmlformats.org/officeDocument/2006/relationships/hyperlink" Target="http://msdn.microsoft.com/en-us/library/dd340715(PROT.10).aspx" TargetMode="External"/><Relationship Id="rId15" Type="http://schemas.openxmlformats.org/officeDocument/2006/relationships/hyperlink" Target="http://www.microsoft.com/casestudies/Case_Study_Detail.aspx?casestudyid=4000004998" TargetMode="External"/><Relationship Id="rId10" Type="http://schemas.openxmlformats.org/officeDocument/2006/relationships/hyperlink" Target="http://go.microsoft.com/fwlink/?LinkId=137760" TargetMode="External"/><Relationship Id="rId4" Type="http://schemas.openxmlformats.org/officeDocument/2006/relationships/hyperlink" Target="http://msdn.microsoft.com/en-us/library/dd357279(PROT.10).aspx" TargetMode="External"/><Relationship Id="rId9" Type="http://schemas.openxmlformats.org/officeDocument/2006/relationships/hyperlink" Target="http://www.codeplex.com/NMParsers" TargetMode="External"/><Relationship Id="rId14" Type="http://schemas.openxmlformats.org/officeDocument/2006/relationships/hyperlink" Target="http://www.microsoft.com/casestudies/Case_Study_Detail.aspx?CaseStudyID=4000004044"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7.png"/><Relationship Id="rId7" Type="http://schemas.openxmlformats.org/officeDocument/2006/relationships/image" Target="../media/image29.png"/><Relationship Id="rId12" Type="http://schemas.openxmlformats.org/officeDocument/2006/relationships/image" Target="../media/image32.emf"/><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1.png"/><Relationship Id="rId5" Type="http://schemas.openxmlformats.org/officeDocument/2006/relationships/hyperlink" Target="http://microsoft.com/technet" TargetMode="External"/><Relationship Id="rId10" Type="http://schemas.openxmlformats.org/officeDocument/2006/relationships/image" Target="../media/image30.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www.microsoft.com/WindowsServer2008R2" TargetMode="External"/><Relationship Id="rId2" Type="http://schemas.openxmlformats.org/officeDocument/2006/relationships/notesSlide" Target="../notesSlides/notesSlide38.xml"/><Relationship Id="rId1" Type="http://schemas.openxmlformats.org/officeDocument/2006/relationships/slideLayout" Target="../slideLayouts/slideLayout11.xml"/><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Configuration Manager &amp; WSUS</a:t>
            </a:r>
            <a:endParaRPr lang="en-US" dirty="0"/>
          </a:p>
        </p:txBody>
      </p:sp>
      <p:sp>
        <p:nvSpPr>
          <p:cNvPr id="4" name="Text Placeholder 3"/>
          <p:cNvSpPr>
            <a:spLocks noGrp="1"/>
          </p:cNvSpPr>
          <p:nvPr>
            <p:ph type="body" sz="quarter" idx="10"/>
          </p:nvPr>
        </p:nvSpPr>
        <p:spPr>
          <a:xfrm>
            <a:off x="311332" y="1283961"/>
            <a:ext cx="8382000" cy="5084783"/>
          </a:xfrm>
        </p:spPr>
        <p:txBody>
          <a:bodyPr/>
          <a:lstStyle/>
          <a:p>
            <a:r>
              <a:rPr lang="en-US" sz="2400" dirty="0" smtClean="0"/>
              <a:t>Goals</a:t>
            </a:r>
          </a:p>
          <a:p>
            <a:pPr lvl="1"/>
            <a:r>
              <a:rPr lang="en-US" sz="2200" dirty="0" smtClean="0"/>
              <a:t>Reduce WAN utilization in the remote office scenario</a:t>
            </a:r>
          </a:p>
          <a:p>
            <a:pPr lvl="1"/>
            <a:r>
              <a:rPr lang="en-US" sz="2200" dirty="0" smtClean="0"/>
              <a:t>Reduce the number of actively managed Distribution Points</a:t>
            </a:r>
          </a:p>
          <a:p>
            <a:pPr lvl="1"/>
            <a:r>
              <a:rPr lang="en-US" sz="2200" dirty="0" smtClean="0"/>
              <a:t>For users, transfer content faster and with less restrictions in the remote office scenario</a:t>
            </a:r>
          </a:p>
          <a:p>
            <a:r>
              <a:rPr lang="en-US" dirty="0" smtClean="0"/>
              <a:t>Integration</a:t>
            </a:r>
          </a:p>
          <a:p>
            <a:pPr lvl="1"/>
            <a:r>
              <a:rPr lang="en-US" sz="2200" dirty="0" smtClean="0"/>
              <a:t>Distribution Points (DPs) run on Windows Server 2008 R2</a:t>
            </a:r>
          </a:p>
          <a:p>
            <a:pPr lvl="1"/>
            <a:r>
              <a:rPr lang="en-US" sz="2200" dirty="0" smtClean="0"/>
              <a:t>Download packages  (apps, updates etc) once into a branch office, get it from other clients or the Hosted Cache after that</a:t>
            </a:r>
          </a:p>
          <a:p>
            <a:pPr lvl="2"/>
            <a:endParaRPr lang="en-US" sz="1800" dirty="0" smtClean="0"/>
          </a:p>
          <a:p>
            <a:r>
              <a:rPr lang="en-US" sz="2800" dirty="0" smtClean="0"/>
              <a:t>Support for Configuration Manager (and WSUS) clients available on Windows Vista, Windows Server 2008 R2</a:t>
            </a:r>
            <a:endParaRPr lang="en-US" sz="2800" u="sng"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Virtualization (</a:t>
            </a:r>
            <a:r>
              <a:rPr lang="en-US" dirty="0" err="1" smtClean="0"/>
              <a:t>AppV</a:t>
            </a:r>
            <a:r>
              <a:rPr lang="en-US" dirty="0" smtClean="0"/>
              <a:t>)</a:t>
            </a:r>
            <a:endParaRPr lang="en-US" dirty="0"/>
          </a:p>
        </p:txBody>
      </p:sp>
      <p:sp>
        <p:nvSpPr>
          <p:cNvPr id="3" name="Text Placeholder 2"/>
          <p:cNvSpPr>
            <a:spLocks noGrp="1"/>
          </p:cNvSpPr>
          <p:nvPr>
            <p:ph type="body" sz="quarter" idx="10"/>
          </p:nvPr>
        </p:nvSpPr>
        <p:spPr>
          <a:xfrm>
            <a:off x="381000" y="1411551"/>
            <a:ext cx="8382000" cy="4497929"/>
          </a:xfrm>
        </p:spPr>
        <p:txBody>
          <a:bodyPr/>
          <a:lstStyle/>
          <a:p>
            <a:r>
              <a:rPr lang="en-US" sz="2400" dirty="0" smtClean="0"/>
              <a:t>Goals</a:t>
            </a:r>
          </a:p>
          <a:p>
            <a:pPr lvl="1"/>
            <a:r>
              <a:rPr lang="en-US" sz="2000" dirty="0" smtClean="0"/>
              <a:t>Make users productive quickly in branch offices</a:t>
            </a:r>
          </a:p>
          <a:p>
            <a:pPr lvl="1"/>
            <a:r>
              <a:rPr lang="en-US" sz="2000" dirty="0" smtClean="0"/>
              <a:t>Save on the need for deploying IT infrastructure in branch offices</a:t>
            </a:r>
          </a:p>
          <a:p>
            <a:pPr lvl="1"/>
            <a:r>
              <a:rPr lang="en-US" sz="2000" dirty="0" smtClean="0"/>
              <a:t>Reduce bandwidth utilization over the WAN link to save costs</a:t>
            </a:r>
          </a:p>
          <a:p>
            <a:r>
              <a:rPr lang="en-US" sz="2400" dirty="0" smtClean="0"/>
              <a:t>Integration</a:t>
            </a:r>
          </a:p>
          <a:p>
            <a:pPr lvl="1"/>
            <a:r>
              <a:rPr lang="en-US" sz="2000" dirty="0" smtClean="0"/>
              <a:t>HTTP Streaming in </a:t>
            </a:r>
            <a:r>
              <a:rPr lang="en-US" sz="2000" dirty="0" err="1" smtClean="0"/>
              <a:t>AppV</a:t>
            </a:r>
            <a:r>
              <a:rPr lang="en-US" sz="2000" dirty="0" smtClean="0"/>
              <a:t> optimized using BranchCache</a:t>
            </a:r>
          </a:p>
          <a:p>
            <a:pPr lvl="1"/>
            <a:r>
              <a:rPr lang="en-US" sz="2000" dirty="0" smtClean="0"/>
              <a:t>Virtual applications only have to traverse the WAN link once</a:t>
            </a:r>
          </a:p>
          <a:p>
            <a:pPr lvl="1"/>
            <a:r>
              <a:rPr lang="en-US" sz="2000" dirty="0" smtClean="0"/>
              <a:t>Eliminate IIS Servers (</a:t>
            </a:r>
            <a:r>
              <a:rPr lang="en-US" sz="2000" dirty="0" err="1" smtClean="0"/>
              <a:t>AppV</a:t>
            </a:r>
            <a:r>
              <a:rPr lang="en-US" sz="2000" dirty="0" smtClean="0"/>
              <a:t> staging servers) from the branch office</a:t>
            </a:r>
          </a:p>
          <a:p>
            <a:pPr lvl="1"/>
            <a:endParaRPr lang="en-US" sz="2000" dirty="0" smtClean="0"/>
          </a:p>
          <a:p>
            <a:r>
              <a:rPr lang="en-US" sz="2800" dirty="0" smtClean="0"/>
              <a:t>Support available on Windows 7 and Windows Server 2008 R2</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&amp; IIS</a:t>
            </a:r>
            <a:endParaRPr lang="en-US" dirty="0"/>
          </a:p>
        </p:txBody>
      </p:sp>
      <p:sp>
        <p:nvSpPr>
          <p:cNvPr id="3" name="Text Placeholder 2"/>
          <p:cNvSpPr>
            <a:spLocks noGrp="1"/>
          </p:cNvSpPr>
          <p:nvPr>
            <p:ph type="body" sz="quarter" idx="10"/>
          </p:nvPr>
        </p:nvSpPr>
        <p:spPr>
          <a:xfrm>
            <a:off x="381000" y="1411551"/>
            <a:ext cx="8382000" cy="4497929"/>
          </a:xfrm>
        </p:spPr>
        <p:txBody>
          <a:bodyPr/>
          <a:lstStyle/>
          <a:p>
            <a:r>
              <a:rPr lang="en-US" sz="2800" dirty="0" smtClean="0"/>
              <a:t>Goals</a:t>
            </a:r>
          </a:p>
          <a:p>
            <a:pPr lvl="1"/>
            <a:r>
              <a:rPr lang="en-US" sz="2400" dirty="0" smtClean="0"/>
              <a:t>Improve SharePoint, IIS responsiveness in branch offices without requiring separate branch infrastructure</a:t>
            </a:r>
          </a:p>
          <a:p>
            <a:pPr lvl="1"/>
            <a:r>
              <a:rPr lang="en-US" sz="2400" dirty="0" smtClean="0"/>
              <a:t>Enable Office Web Applications to see improved performance in branch offices</a:t>
            </a:r>
          </a:p>
          <a:p>
            <a:r>
              <a:rPr lang="en-US" sz="2800" dirty="0" smtClean="0"/>
              <a:t>Integration</a:t>
            </a:r>
          </a:p>
          <a:p>
            <a:pPr lvl="1"/>
            <a:r>
              <a:rPr lang="en-US" sz="2400" dirty="0" smtClean="0"/>
              <a:t>IIS and SharePoint need to run on Windows Server 2008 R2</a:t>
            </a:r>
          </a:p>
          <a:p>
            <a:pPr lvl="1"/>
            <a:r>
              <a:rPr lang="en-US" sz="2400" dirty="0" smtClean="0"/>
              <a:t>Users never get stale content; if content is updated, the content identifiers change</a:t>
            </a:r>
          </a:p>
          <a:p>
            <a:endParaRPr lang="en-US" sz="1200" dirty="0" smtClean="0"/>
          </a:p>
          <a:p>
            <a:r>
              <a:rPr lang="en-US" sz="2800" dirty="0" smtClean="0"/>
              <a:t>Support available for Windows 7 and </a:t>
            </a:r>
            <a:r>
              <a:rPr lang="en-US" sz="2800" dirty="0" smtClean="0"/>
              <a:t/>
            </a:r>
            <a:br>
              <a:rPr lang="en-US" sz="2800" dirty="0" smtClean="0"/>
            </a:br>
            <a:r>
              <a:rPr lang="en-US" sz="2800" dirty="0" smtClean="0"/>
              <a:t>Windows </a:t>
            </a:r>
            <a:r>
              <a:rPr lang="en-US" sz="2800" dirty="0" smtClean="0"/>
              <a:t>2008 R2</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Servers</a:t>
            </a:r>
            <a:endParaRPr lang="en-US" dirty="0"/>
          </a:p>
        </p:txBody>
      </p:sp>
      <p:sp>
        <p:nvSpPr>
          <p:cNvPr id="3" name="Text Placeholder 2"/>
          <p:cNvSpPr>
            <a:spLocks noGrp="1"/>
          </p:cNvSpPr>
          <p:nvPr>
            <p:ph type="body" sz="quarter" idx="10"/>
          </p:nvPr>
        </p:nvSpPr>
        <p:spPr>
          <a:xfrm>
            <a:off x="381000" y="1411551"/>
            <a:ext cx="8382000" cy="4484281"/>
          </a:xfrm>
        </p:spPr>
        <p:txBody>
          <a:bodyPr/>
          <a:lstStyle/>
          <a:p>
            <a:r>
              <a:rPr lang="en-US" sz="2400" dirty="0" smtClean="0"/>
              <a:t>Goals</a:t>
            </a:r>
          </a:p>
          <a:p>
            <a:pPr lvl="1"/>
            <a:r>
              <a:rPr lang="en-US" sz="2000" dirty="0" smtClean="0"/>
              <a:t>Improve the SMB protocol to reduce chattiness over the WAN link, and be aware of common application behaviors</a:t>
            </a:r>
          </a:p>
          <a:p>
            <a:pPr lvl="1"/>
            <a:r>
              <a:rPr lang="en-US" sz="2000" dirty="0" smtClean="0"/>
              <a:t>Reduce bandwidth utilization over the WAN link, and improve performance of applications (</a:t>
            </a:r>
            <a:r>
              <a:rPr lang="en-US" sz="2000" dirty="0" err="1" smtClean="0"/>
              <a:t>Robocopy</a:t>
            </a:r>
            <a:r>
              <a:rPr lang="en-US" sz="2000" dirty="0" smtClean="0"/>
              <a:t>, Office etc) in branch offices</a:t>
            </a:r>
          </a:p>
          <a:p>
            <a:r>
              <a:rPr lang="en-US" sz="2400" dirty="0" smtClean="0"/>
              <a:t>Integration</a:t>
            </a:r>
          </a:p>
          <a:p>
            <a:pPr lvl="1"/>
            <a:r>
              <a:rPr lang="en-US" sz="2000" dirty="0" smtClean="0"/>
              <a:t>SMB 2.1 introduces “Leasing and </a:t>
            </a:r>
            <a:r>
              <a:rPr lang="en-US" sz="2000" dirty="0" err="1" smtClean="0"/>
              <a:t>OpLocks</a:t>
            </a:r>
            <a:r>
              <a:rPr lang="en-US" sz="2000" dirty="0" smtClean="0"/>
              <a:t>” – mechanisms to improve protocol behavior over the WAN link</a:t>
            </a:r>
          </a:p>
          <a:p>
            <a:pPr lvl="1"/>
            <a:r>
              <a:rPr lang="en-US" sz="2000" dirty="0" smtClean="0"/>
              <a:t>BranchCache integration ensures that data needs to move over the WAN link only once</a:t>
            </a:r>
          </a:p>
          <a:p>
            <a:pPr lvl="1"/>
            <a:r>
              <a:rPr lang="en-US" sz="2000" dirty="0" smtClean="0"/>
              <a:t>SMB Transparent Caching enables better road-warrior scenarios</a:t>
            </a:r>
          </a:p>
          <a:p>
            <a:pPr lvl="1"/>
            <a:r>
              <a:rPr lang="en-US" sz="2000" dirty="0" smtClean="0"/>
              <a:t>Offline Files enables file access even when WAN link is down</a:t>
            </a:r>
          </a:p>
          <a:p>
            <a:pPr lvl="1"/>
            <a:r>
              <a:rPr lang="en-US" sz="2000" dirty="0" smtClean="0"/>
              <a:t>All application semantics around locking are automatically maintained</a:t>
            </a:r>
          </a:p>
          <a:p>
            <a:pPr lvl="1"/>
            <a:endParaRPr lang="en-US" sz="1050" dirty="0" smtClean="0"/>
          </a:p>
          <a:p>
            <a:r>
              <a:rPr lang="en-US" sz="2400" dirty="0" smtClean="0"/>
              <a:t>Available on Windows 7 and Windows Server 2008 R2</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585718" cy="664797"/>
          </a:xfrm>
        </p:spPr>
        <p:txBody>
          <a:bodyPr/>
          <a:lstStyle/>
          <a:p>
            <a:r>
              <a:rPr lang="en-US" dirty="0" err="1" smtClean="0"/>
              <a:t>DirectAccess</a:t>
            </a:r>
            <a:r>
              <a:rPr lang="en-US" dirty="0" smtClean="0"/>
              <a:t> , SSL, </a:t>
            </a:r>
            <a:r>
              <a:rPr lang="en-US" dirty="0" err="1" smtClean="0"/>
              <a:t>IPsec</a:t>
            </a:r>
            <a:r>
              <a:rPr lang="en-US" dirty="0" smtClean="0"/>
              <a:t>, SMB Signing</a:t>
            </a:r>
            <a:endParaRPr lang="en-US" dirty="0"/>
          </a:p>
        </p:txBody>
      </p:sp>
      <p:sp>
        <p:nvSpPr>
          <p:cNvPr id="3" name="Text Placeholder 2"/>
          <p:cNvSpPr>
            <a:spLocks noGrp="1"/>
          </p:cNvSpPr>
          <p:nvPr>
            <p:ph type="body" sz="quarter" idx="10"/>
          </p:nvPr>
        </p:nvSpPr>
        <p:spPr/>
        <p:txBody>
          <a:bodyPr/>
          <a:lstStyle/>
          <a:p>
            <a:r>
              <a:rPr lang="en-US" sz="2800" dirty="0" smtClean="0"/>
              <a:t>Scenarios requiring end-to-end secure, encrypted transports “just work” with BranchCache</a:t>
            </a:r>
          </a:p>
          <a:p>
            <a:endParaRPr lang="en-US" sz="2800" dirty="0" smtClean="0"/>
          </a:p>
          <a:p>
            <a:r>
              <a:rPr lang="en-US" sz="2800" dirty="0" smtClean="0"/>
              <a:t>As a result, DirectAccess, </a:t>
            </a:r>
            <a:r>
              <a:rPr lang="en-US" sz="2800" dirty="0" err="1" smtClean="0"/>
              <a:t>IPsec</a:t>
            </a:r>
            <a:r>
              <a:rPr lang="en-US" sz="2800" dirty="0" smtClean="0"/>
              <a:t> scenarios (such as Server/Domain Isolation) and even point to point VPNs automatically work</a:t>
            </a:r>
          </a:p>
          <a:p>
            <a:endParaRPr lang="en-US" sz="2800" dirty="0" smtClean="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Framework</a:t>
            </a:r>
            <a:endParaRPr lang="en-US" dirty="0"/>
          </a:p>
        </p:txBody>
      </p:sp>
      <p:sp>
        <p:nvSpPr>
          <p:cNvPr id="3" name="Rounded Rectangle 2"/>
          <p:cNvSpPr/>
          <p:nvPr/>
        </p:nvSpPr>
        <p:spPr>
          <a:xfrm>
            <a:off x="8119550" y="3215972"/>
            <a:ext cx="685800" cy="457200"/>
          </a:xfrm>
          <a:prstGeom prst="roundRect">
            <a:avLst/>
          </a:prstGeom>
          <a:gradFill>
            <a:gsLst>
              <a:gs pos="0">
                <a:srgbClr val="5E9EFF"/>
              </a:gs>
              <a:gs pos="39999">
                <a:srgbClr val="85C2FF"/>
              </a:gs>
              <a:gs pos="70000">
                <a:srgbClr val="C4D6EB"/>
              </a:gs>
              <a:gs pos="100000">
                <a:srgbClr val="FFEBFA"/>
              </a:gs>
            </a:gsLst>
            <a:lin ang="54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b="1" dirty="0" smtClean="0">
                <a:solidFill>
                  <a:schemeClr val="bg1"/>
                </a:solidFill>
                <a:latin typeface="+mj-lt"/>
              </a:rPr>
              <a:t>IE</a:t>
            </a:r>
            <a:endParaRPr lang="en-US" sz="1000" b="1" dirty="0">
              <a:solidFill>
                <a:schemeClr val="bg1"/>
              </a:solidFill>
              <a:latin typeface="+mj-lt"/>
            </a:endParaRPr>
          </a:p>
        </p:txBody>
      </p:sp>
      <p:sp>
        <p:nvSpPr>
          <p:cNvPr id="4" name="Rounded Rectangle 3"/>
          <p:cNvSpPr/>
          <p:nvPr/>
        </p:nvSpPr>
        <p:spPr>
          <a:xfrm>
            <a:off x="3097763" y="3765122"/>
            <a:ext cx="5705491" cy="381000"/>
          </a:xfrm>
          <a:prstGeom prst="roundRect">
            <a:avLst/>
          </a:prstGeom>
          <a:gradFill>
            <a:gsLst>
              <a:gs pos="0">
                <a:srgbClr val="5E9EFF"/>
              </a:gs>
              <a:gs pos="39999">
                <a:srgbClr val="85C2FF"/>
              </a:gs>
              <a:gs pos="70000">
                <a:srgbClr val="C4D6EB"/>
              </a:gs>
              <a:gs pos="100000">
                <a:srgbClr val="FFEBFA"/>
              </a:gs>
            </a:gsLst>
            <a:lin ang="162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bg1"/>
                </a:solidFill>
                <a:latin typeface="+mj-lt"/>
              </a:rPr>
              <a:t>HTTP/1.1 </a:t>
            </a:r>
            <a:endParaRPr lang="en-US" sz="1400" b="1" dirty="0">
              <a:solidFill>
                <a:schemeClr val="bg1"/>
              </a:solidFill>
              <a:latin typeface="+mj-lt"/>
            </a:endParaRPr>
          </a:p>
        </p:txBody>
      </p:sp>
      <p:sp>
        <p:nvSpPr>
          <p:cNvPr id="5" name="Rounded Rectangle 4"/>
          <p:cNvSpPr/>
          <p:nvPr/>
        </p:nvSpPr>
        <p:spPr>
          <a:xfrm>
            <a:off x="330808" y="4236390"/>
            <a:ext cx="8482384" cy="533400"/>
          </a:xfrm>
          <a:prstGeom prst="roundRect">
            <a:avLst/>
          </a:prstGeom>
          <a:gradFill>
            <a:gsLst>
              <a:gs pos="0">
                <a:srgbClr val="5E9EFF"/>
              </a:gs>
              <a:gs pos="39999">
                <a:srgbClr val="85C2FF"/>
              </a:gs>
              <a:gs pos="70000">
                <a:srgbClr val="C4D6EB"/>
              </a:gs>
              <a:gs pos="100000">
                <a:srgbClr val="FFEBFA"/>
              </a:gs>
            </a:gsLst>
            <a:lin ang="162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dirty="0" smtClean="0">
                <a:solidFill>
                  <a:schemeClr val="bg1"/>
                </a:solidFill>
                <a:latin typeface="+mj-lt"/>
              </a:rPr>
              <a:t>BranchCache™</a:t>
            </a:r>
            <a:endParaRPr lang="en-US" sz="2400" b="1" dirty="0">
              <a:solidFill>
                <a:schemeClr val="bg1"/>
              </a:solidFill>
              <a:latin typeface="+mj-lt"/>
            </a:endParaRPr>
          </a:p>
        </p:txBody>
      </p:sp>
      <p:sp>
        <p:nvSpPr>
          <p:cNvPr id="6" name="Rounded Rectangle 5"/>
          <p:cNvSpPr/>
          <p:nvPr/>
        </p:nvSpPr>
        <p:spPr>
          <a:xfrm>
            <a:off x="1077823" y="3765122"/>
            <a:ext cx="1935967" cy="381000"/>
          </a:xfrm>
          <a:prstGeom prst="roundRect">
            <a:avLst/>
          </a:prstGeom>
          <a:gradFill>
            <a:gsLst>
              <a:gs pos="0">
                <a:srgbClr val="5E9EFF"/>
              </a:gs>
              <a:gs pos="39999">
                <a:srgbClr val="85C2FF"/>
              </a:gs>
              <a:gs pos="70000">
                <a:srgbClr val="C4D6EB"/>
              </a:gs>
              <a:gs pos="100000">
                <a:srgbClr val="FFEBFA"/>
              </a:gs>
            </a:gsLst>
            <a:lin ang="162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bg1"/>
                </a:solidFill>
                <a:latin typeface="+mj-lt"/>
              </a:rPr>
              <a:t>SMB2.1</a:t>
            </a:r>
            <a:endParaRPr lang="en-US" sz="1400" b="1" dirty="0">
              <a:solidFill>
                <a:schemeClr val="bg1"/>
              </a:solidFill>
              <a:latin typeface="+mj-lt"/>
            </a:endParaRPr>
          </a:p>
        </p:txBody>
      </p:sp>
      <p:sp>
        <p:nvSpPr>
          <p:cNvPr id="8" name="Rounded Rectangle 7"/>
          <p:cNvSpPr/>
          <p:nvPr/>
        </p:nvSpPr>
        <p:spPr>
          <a:xfrm>
            <a:off x="422405" y="2677886"/>
            <a:ext cx="542875" cy="1468236"/>
          </a:xfrm>
          <a:prstGeom prst="roundRect">
            <a:avLst/>
          </a:prstGeom>
          <a:gradFill>
            <a:gsLst>
              <a:gs pos="0">
                <a:srgbClr val="DDEBCF"/>
              </a:gs>
              <a:gs pos="50000">
                <a:srgbClr val="9CB86E"/>
              </a:gs>
              <a:gs pos="100000">
                <a:srgbClr val="156B13"/>
              </a:gs>
            </a:gsLst>
            <a:lin ang="16200000" scaled="0"/>
          </a:gradFill>
        </p:spPr>
        <p:style>
          <a:lnRef idx="1">
            <a:schemeClr val="accent5"/>
          </a:lnRef>
          <a:fillRef idx="3">
            <a:schemeClr val="accent5"/>
          </a:fillRef>
          <a:effectRef idx="2">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000" dirty="0">
              <a:solidFill>
                <a:schemeClr val="bg1"/>
              </a:solidFill>
              <a:latin typeface="+mj-lt"/>
            </a:endParaRPr>
          </a:p>
        </p:txBody>
      </p:sp>
      <p:sp>
        <p:nvSpPr>
          <p:cNvPr id="9" name="Rounded Rectangle 8"/>
          <p:cNvSpPr/>
          <p:nvPr/>
        </p:nvSpPr>
        <p:spPr>
          <a:xfrm>
            <a:off x="346048" y="2011159"/>
            <a:ext cx="8439423" cy="533400"/>
          </a:xfrm>
          <a:prstGeom prst="roundRect">
            <a:avLst/>
          </a:prstGeom>
          <a:gradFill>
            <a:gsLst>
              <a:gs pos="0">
                <a:srgbClr val="DDEBCF"/>
              </a:gs>
              <a:gs pos="50000">
                <a:srgbClr val="9CB86E"/>
              </a:gs>
              <a:gs pos="100000">
                <a:srgbClr val="156B13"/>
              </a:gs>
            </a:gsLst>
            <a:lin ang="16200000" scaled="0"/>
          </a:gradFill>
        </p:spPr>
        <p:style>
          <a:lnRef idx="1">
            <a:schemeClr val="accent5"/>
          </a:lnRef>
          <a:fillRef idx="3">
            <a:schemeClr val="accent5"/>
          </a:fillRef>
          <a:effectRef idx="2">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bg1"/>
                </a:solidFill>
                <a:latin typeface="+mj-lt"/>
              </a:rPr>
              <a:t>3</a:t>
            </a:r>
            <a:r>
              <a:rPr lang="en-US" b="1" baseline="30000" dirty="0" smtClean="0">
                <a:solidFill>
                  <a:schemeClr val="bg1"/>
                </a:solidFill>
                <a:latin typeface="+mj-lt"/>
              </a:rPr>
              <a:t>rd</a:t>
            </a:r>
            <a:r>
              <a:rPr lang="en-US" b="1" dirty="0" smtClean="0">
                <a:solidFill>
                  <a:schemeClr val="bg1"/>
                </a:solidFill>
                <a:latin typeface="+mj-lt"/>
              </a:rPr>
              <a:t> Party Applications</a:t>
            </a:r>
            <a:endParaRPr lang="en-US" b="1" dirty="0">
              <a:solidFill>
                <a:schemeClr val="bg1"/>
              </a:solidFill>
              <a:latin typeface="+mj-lt"/>
            </a:endParaRPr>
          </a:p>
        </p:txBody>
      </p:sp>
      <p:sp>
        <p:nvSpPr>
          <p:cNvPr id="10" name="Rounded Rectangle 9"/>
          <p:cNvSpPr/>
          <p:nvPr/>
        </p:nvSpPr>
        <p:spPr>
          <a:xfrm>
            <a:off x="3142807" y="2659224"/>
            <a:ext cx="478305" cy="1024925"/>
          </a:xfrm>
          <a:prstGeom prst="roundRect">
            <a:avLst/>
          </a:prstGeom>
          <a:gradFill>
            <a:gsLst>
              <a:gs pos="0">
                <a:srgbClr val="DDEBCF"/>
              </a:gs>
              <a:gs pos="50000">
                <a:srgbClr val="9CB86E"/>
              </a:gs>
              <a:gs pos="100000">
                <a:srgbClr val="156B13"/>
              </a:gs>
            </a:gsLst>
            <a:lin ang="16200000" scaled="0"/>
          </a:gradFill>
        </p:spPr>
        <p:style>
          <a:lnRef idx="1">
            <a:schemeClr val="accent5"/>
          </a:lnRef>
          <a:fillRef idx="3">
            <a:schemeClr val="accent5"/>
          </a:fillRef>
          <a:effectRef idx="2">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000" b="1" dirty="0">
              <a:solidFill>
                <a:schemeClr val="bg1"/>
              </a:solidFill>
              <a:latin typeface="+mj-lt"/>
            </a:endParaRPr>
          </a:p>
        </p:txBody>
      </p:sp>
      <p:sp>
        <p:nvSpPr>
          <p:cNvPr id="11" name="Rounded Rectangle 10"/>
          <p:cNvSpPr/>
          <p:nvPr/>
        </p:nvSpPr>
        <p:spPr>
          <a:xfrm>
            <a:off x="2383977" y="3229378"/>
            <a:ext cx="636814" cy="457200"/>
          </a:xfrm>
          <a:prstGeom prst="roundRect">
            <a:avLst/>
          </a:prstGeom>
          <a:gradFill>
            <a:gsLst>
              <a:gs pos="0">
                <a:srgbClr val="5E9EFF"/>
              </a:gs>
              <a:gs pos="39999">
                <a:srgbClr val="85C2FF"/>
              </a:gs>
              <a:gs pos="70000">
                <a:srgbClr val="C4D6EB"/>
              </a:gs>
              <a:gs pos="100000">
                <a:srgbClr val="FFEBFA"/>
              </a:gs>
            </a:gsLst>
            <a:lin ang="54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b="1" dirty="0" err="1" smtClean="0">
                <a:solidFill>
                  <a:schemeClr val="bg1"/>
                </a:solidFill>
                <a:latin typeface="+mj-lt"/>
              </a:rPr>
              <a:t>Robocopy</a:t>
            </a:r>
            <a:endParaRPr lang="en-US" sz="1400" b="1" dirty="0">
              <a:solidFill>
                <a:schemeClr val="bg1"/>
              </a:solidFill>
              <a:latin typeface="+mj-lt"/>
            </a:endParaRPr>
          </a:p>
        </p:txBody>
      </p:sp>
      <p:sp>
        <p:nvSpPr>
          <p:cNvPr id="12" name="Rounded Rectangle 11"/>
          <p:cNvSpPr/>
          <p:nvPr/>
        </p:nvSpPr>
        <p:spPr>
          <a:xfrm>
            <a:off x="1659988" y="3235100"/>
            <a:ext cx="691330" cy="439397"/>
          </a:xfrm>
          <a:prstGeom prst="roundRect">
            <a:avLst/>
          </a:prstGeom>
          <a:gradFill>
            <a:gsLst>
              <a:gs pos="0">
                <a:srgbClr val="5E9EFF"/>
              </a:gs>
              <a:gs pos="39999">
                <a:srgbClr val="85C2FF"/>
              </a:gs>
              <a:gs pos="70000">
                <a:srgbClr val="C4D6EB"/>
              </a:gs>
              <a:gs pos="100000">
                <a:srgbClr val="FFEBFA"/>
              </a:gs>
            </a:gsLst>
            <a:lin ang="54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b="1" dirty="0" smtClean="0">
                <a:solidFill>
                  <a:schemeClr val="bg1"/>
                </a:solidFill>
                <a:latin typeface="+mj-lt"/>
              </a:rPr>
              <a:t>Office</a:t>
            </a:r>
            <a:endParaRPr lang="en-US" sz="1000" b="1" dirty="0">
              <a:solidFill>
                <a:schemeClr val="bg1"/>
              </a:solidFill>
              <a:latin typeface="+mj-lt"/>
            </a:endParaRPr>
          </a:p>
        </p:txBody>
      </p:sp>
      <p:sp>
        <p:nvSpPr>
          <p:cNvPr id="13" name="Rounded Rectangle 12"/>
          <p:cNvSpPr/>
          <p:nvPr/>
        </p:nvSpPr>
        <p:spPr>
          <a:xfrm>
            <a:off x="7357530" y="3227692"/>
            <a:ext cx="685800" cy="457200"/>
          </a:xfrm>
          <a:prstGeom prst="roundRect">
            <a:avLst/>
          </a:prstGeom>
          <a:gradFill>
            <a:gsLst>
              <a:gs pos="0">
                <a:srgbClr val="5E9EFF"/>
              </a:gs>
              <a:gs pos="39999">
                <a:srgbClr val="85C2FF"/>
              </a:gs>
              <a:gs pos="70000">
                <a:srgbClr val="C4D6EB"/>
              </a:gs>
              <a:gs pos="100000">
                <a:srgbClr val="FFEBFA"/>
              </a:gs>
            </a:gsLst>
            <a:lin ang="54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b="1" dirty="0" smtClean="0">
                <a:solidFill>
                  <a:schemeClr val="bg1"/>
                </a:solidFill>
                <a:latin typeface="+mj-lt"/>
              </a:rPr>
              <a:t>WMP</a:t>
            </a:r>
            <a:endParaRPr lang="en-US" sz="1000" b="1" dirty="0">
              <a:solidFill>
                <a:schemeClr val="bg1"/>
              </a:solidFill>
              <a:latin typeface="+mj-lt"/>
            </a:endParaRPr>
          </a:p>
        </p:txBody>
      </p:sp>
      <p:sp>
        <p:nvSpPr>
          <p:cNvPr id="14" name="Rounded Rectangle 13"/>
          <p:cNvSpPr/>
          <p:nvPr/>
        </p:nvSpPr>
        <p:spPr>
          <a:xfrm>
            <a:off x="5206482" y="3227692"/>
            <a:ext cx="2077176" cy="457200"/>
          </a:xfrm>
          <a:prstGeom prst="roundRect">
            <a:avLst/>
          </a:prstGeom>
          <a:gradFill flip="none" rotWithShape="1">
            <a:gsLst>
              <a:gs pos="0">
                <a:srgbClr val="5E9EFF"/>
              </a:gs>
              <a:gs pos="39999">
                <a:srgbClr val="85C2FF"/>
              </a:gs>
              <a:gs pos="70000">
                <a:srgbClr val="C4D6EB"/>
              </a:gs>
              <a:gs pos="100000">
                <a:srgbClr val="FFEBFA"/>
              </a:gs>
            </a:gsLst>
            <a:lin ang="5400000" scaled="0"/>
            <a:tileRect/>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bg1"/>
                </a:solidFill>
                <a:latin typeface="+mj-lt"/>
              </a:rPr>
              <a:t>BITS</a:t>
            </a:r>
            <a:endParaRPr lang="en-US" b="1" dirty="0">
              <a:solidFill>
                <a:schemeClr val="bg1"/>
              </a:solidFill>
              <a:latin typeface="+mj-lt"/>
            </a:endParaRPr>
          </a:p>
        </p:txBody>
      </p:sp>
      <p:sp>
        <p:nvSpPr>
          <p:cNvPr id="16" name="Rounded Rectangle 15"/>
          <p:cNvSpPr/>
          <p:nvPr/>
        </p:nvSpPr>
        <p:spPr>
          <a:xfrm>
            <a:off x="4442851" y="3239419"/>
            <a:ext cx="689274" cy="457200"/>
          </a:xfrm>
          <a:prstGeom prst="roundRect">
            <a:avLst/>
          </a:prstGeom>
          <a:gradFill>
            <a:gsLst>
              <a:gs pos="0">
                <a:srgbClr val="5E9EFF"/>
              </a:gs>
              <a:gs pos="39999">
                <a:srgbClr val="85C2FF"/>
              </a:gs>
              <a:gs pos="70000">
                <a:srgbClr val="C4D6EB"/>
              </a:gs>
              <a:gs pos="100000">
                <a:srgbClr val="FFEBFA"/>
              </a:gs>
            </a:gsLst>
            <a:lin ang="54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b="1" dirty="0" smtClean="0">
                <a:solidFill>
                  <a:schemeClr val="bg1"/>
                </a:solidFill>
                <a:latin typeface="+mj-lt"/>
              </a:rPr>
              <a:t>SharePoint</a:t>
            </a:r>
            <a:endParaRPr lang="en-US" sz="1400" b="1" dirty="0">
              <a:solidFill>
                <a:schemeClr val="bg1"/>
              </a:solidFill>
              <a:latin typeface="+mj-lt"/>
            </a:endParaRPr>
          </a:p>
        </p:txBody>
      </p:sp>
      <p:sp>
        <p:nvSpPr>
          <p:cNvPr id="17" name="Rounded Rectangle 16"/>
          <p:cNvSpPr/>
          <p:nvPr/>
        </p:nvSpPr>
        <p:spPr>
          <a:xfrm>
            <a:off x="1120026" y="2687216"/>
            <a:ext cx="493872" cy="979840"/>
          </a:xfrm>
          <a:prstGeom prst="roundRect">
            <a:avLst/>
          </a:prstGeom>
          <a:gradFill>
            <a:gsLst>
              <a:gs pos="0">
                <a:srgbClr val="DDEBCF"/>
              </a:gs>
              <a:gs pos="50000">
                <a:srgbClr val="9CB86E"/>
              </a:gs>
              <a:gs pos="100000">
                <a:srgbClr val="156B13"/>
              </a:gs>
            </a:gsLst>
            <a:lin ang="16200000" scaled="0"/>
          </a:gradFill>
        </p:spPr>
        <p:style>
          <a:lnRef idx="1">
            <a:schemeClr val="accent5"/>
          </a:lnRef>
          <a:fillRef idx="3">
            <a:schemeClr val="accent5"/>
          </a:fillRef>
          <a:effectRef idx="2">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000" b="1" dirty="0">
              <a:solidFill>
                <a:schemeClr val="bg1"/>
              </a:solidFill>
              <a:latin typeface="+mj-lt"/>
            </a:endParaRPr>
          </a:p>
        </p:txBody>
      </p:sp>
      <p:sp>
        <p:nvSpPr>
          <p:cNvPr id="18" name="Rounded Rectangle 17"/>
          <p:cNvSpPr/>
          <p:nvPr/>
        </p:nvSpPr>
        <p:spPr>
          <a:xfrm>
            <a:off x="3695623" y="3244334"/>
            <a:ext cx="689274" cy="457200"/>
          </a:xfrm>
          <a:prstGeom prst="roundRect">
            <a:avLst/>
          </a:prstGeom>
          <a:gradFill>
            <a:gsLst>
              <a:gs pos="0">
                <a:srgbClr val="5E9EFF"/>
              </a:gs>
              <a:gs pos="39999">
                <a:srgbClr val="85C2FF"/>
              </a:gs>
              <a:gs pos="70000">
                <a:srgbClr val="C4D6EB"/>
              </a:gs>
              <a:gs pos="100000">
                <a:srgbClr val="FFEBFA"/>
              </a:gs>
            </a:gsLst>
            <a:lin ang="54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b="1" dirty="0" err="1" smtClean="0">
                <a:solidFill>
                  <a:schemeClr val="bg1"/>
                </a:solidFill>
                <a:latin typeface="+mj-lt"/>
              </a:rPr>
              <a:t>AppV</a:t>
            </a:r>
            <a:endParaRPr lang="en-US" sz="1600" b="1" dirty="0" smtClean="0">
              <a:solidFill>
                <a:schemeClr val="bg1"/>
              </a:solidFill>
              <a:latin typeface="+mj-lt"/>
            </a:endParaRPr>
          </a:p>
        </p:txBody>
      </p:sp>
      <p:sp>
        <p:nvSpPr>
          <p:cNvPr id="19" name="Rounded Rectangle 18"/>
          <p:cNvSpPr/>
          <p:nvPr/>
        </p:nvSpPr>
        <p:spPr>
          <a:xfrm>
            <a:off x="6567538" y="2661635"/>
            <a:ext cx="685800" cy="457200"/>
          </a:xfrm>
          <a:prstGeom prst="roundRect">
            <a:avLst/>
          </a:prstGeom>
          <a:gradFill>
            <a:gsLst>
              <a:gs pos="0">
                <a:srgbClr val="5E9EFF"/>
              </a:gs>
              <a:gs pos="39999">
                <a:srgbClr val="85C2FF"/>
              </a:gs>
              <a:gs pos="70000">
                <a:srgbClr val="C4D6EB"/>
              </a:gs>
              <a:gs pos="100000">
                <a:srgbClr val="FFEBFA"/>
              </a:gs>
            </a:gsLst>
            <a:lin ang="54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b="1" dirty="0" smtClean="0">
                <a:solidFill>
                  <a:schemeClr val="bg1"/>
                </a:solidFill>
                <a:latin typeface="+mj-lt"/>
              </a:rPr>
              <a:t>SCCM</a:t>
            </a:r>
            <a:endParaRPr lang="en-US" sz="1000" b="1" dirty="0">
              <a:solidFill>
                <a:schemeClr val="bg1"/>
              </a:solidFill>
              <a:latin typeface="+mj-lt"/>
            </a:endParaRPr>
          </a:p>
        </p:txBody>
      </p:sp>
      <p:sp>
        <p:nvSpPr>
          <p:cNvPr id="20" name="Rounded Rectangle 19"/>
          <p:cNvSpPr/>
          <p:nvPr/>
        </p:nvSpPr>
        <p:spPr>
          <a:xfrm>
            <a:off x="5821089" y="2652304"/>
            <a:ext cx="685800" cy="457200"/>
          </a:xfrm>
          <a:prstGeom prst="roundRect">
            <a:avLst/>
          </a:prstGeom>
          <a:gradFill>
            <a:gsLst>
              <a:gs pos="0">
                <a:srgbClr val="5E9EFF"/>
              </a:gs>
              <a:gs pos="39999">
                <a:srgbClr val="85C2FF"/>
              </a:gs>
              <a:gs pos="70000">
                <a:srgbClr val="C4D6EB"/>
              </a:gs>
              <a:gs pos="100000">
                <a:srgbClr val="FFEBFA"/>
              </a:gs>
            </a:gsLst>
            <a:lin ang="5400000" scaled="0"/>
          </a:gradFill>
        </p:spPr>
        <p:style>
          <a:lnRef idx="1">
            <a:schemeClr val="accent2"/>
          </a:lnRef>
          <a:fillRef idx="3">
            <a:schemeClr val="accent2"/>
          </a:fillRef>
          <a:effectRef idx="2">
            <a:schemeClr val="accent2"/>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b="1" dirty="0" smtClean="0">
                <a:solidFill>
                  <a:schemeClr val="bg1"/>
                </a:solidFill>
                <a:latin typeface="+mj-lt"/>
              </a:rPr>
              <a:t>WSUS</a:t>
            </a:r>
            <a:endParaRPr lang="en-US" sz="1000" b="1" dirty="0">
              <a:solidFill>
                <a:schemeClr val="bg1"/>
              </a:solidFill>
              <a:latin typeface="+mj-lt"/>
            </a:endParaRPr>
          </a:p>
        </p:txBody>
      </p:sp>
      <p:sp>
        <p:nvSpPr>
          <p:cNvPr id="21" name="Rounded Rectangle 20"/>
          <p:cNvSpPr/>
          <p:nvPr/>
        </p:nvSpPr>
        <p:spPr>
          <a:xfrm>
            <a:off x="3713584" y="2668072"/>
            <a:ext cx="2036883" cy="423596"/>
          </a:xfrm>
          <a:prstGeom prst="roundRect">
            <a:avLst/>
          </a:prstGeom>
          <a:gradFill>
            <a:gsLst>
              <a:gs pos="0">
                <a:srgbClr val="DDEBCF"/>
              </a:gs>
              <a:gs pos="50000">
                <a:srgbClr val="9CB86E"/>
              </a:gs>
              <a:gs pos="100000">
                <a:srgbClr val="156B13"/>
              </a:gs>
            </a:gsLst>
            <a:lin ang="16200000" scaled="0"/>
          </a:gradFill>
        </p:spPr>
        <p:style>
          <a:lnRef idx="1">
            <a:schemeClr val="accent5"/>
          </a:lnRef>
          <a:fillRef idx="3">
            <a:schemeClr val="accent5"/>
          </a:fillRef>
          <a:effectRef idx="2">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000" b="1" dirty="0">
              <a:solidFill>
                <a:schemeClr val="bg1"/>
              </a:solidFill>
              <a:latin typeface="+mj-lt"/>
            </a:endParaRPr>
          </a:p>
        </p:txBody>
      </p:sp>
      <p:sp>
        <p:nvSpPr>
          <p:cNvPr id="22" name="Rounded Rectangle 21"/>
          <p:cNvSpPr/>
          <p:nvPr/>
        </p:nvSpPr>
        <p:spPr>
          <a:xfrm>
            <a:off x="1679513" y="2661852"/>
            <a:ext cx="1321536" cy="423596"/>
          </a:xfrm>
          <a:prstGeom prst="roundRect">
            <a:avLst/>
          </a:prstGeom>
          <a:gradFill>
            <a:gsLst>
              <a:gs pos="0">
                <a:srgbClr val="DDEBCF"/>
              </a:gs>
              <a:gs pos="50000">
                <a:srgbClr val="9CB86E"/>
              </a:gs>
              <a:gs pos="100000">
                <a:srgbClr val="156B13"/>
              </a:gs>
            </a:gsLst>
            <a:lin ang="16200000" scaled="0"/>
          </a:gradFill>
        </p:spPr>
        <p:style>
          <a:lnRef idx="1">
            <a:schemeClr val="accent5"/>
          </a:lnRef>
          <a:fillRef idx="3">
            <a:schemeClr val="accent5"/>
          </a:fillRef>
          <a:effectRef idx="2">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000" b="1" dirty="0">
              <a:solidFill>
                <a:schemeClr val="bg1"/>
              </a:solidFill>
              <a:latin typeface="+mj-lt"/>
            </a:endParaRPr>
          </a:p>
        </p:txBody>
      </p:sp>
      <p:sp>
        <p:nvSpPr>
          <p:cNvPr id="23" name="Rounded Rectangle 22"/>
          <p:cNvSpPr/>
          <p:nvPr/>
        </p:nvSpPr>
        <p:spPr>
          <a:xfrm>
            <a:off x="7336970" y="2655632"/>
            <a:ext cx="1415143" cy="423596"/>
          </a:xfrm>
          <a:prstGeom prst="roundRect">
            <a:avLst/>
          </a:prstGeom>
          <a:gradFill>
            <a:gsLst>
              <a:gs pos="0">
                <a:srgbClr val="DDEBCF"/>
              </a:gs>
              <a:gs pos="50000">
                <a:srgbClr val="9CB86E"/>
              </a:gs>
              <a:gs pos="100000">
                <a:srgbClr val="156B13"/>
              </a:gs>
            </a:gsLst>
            <a:lin ang="16200000" scaled="0"/>
          </a:gradFill>
        </p:spPr>
        <p:style>
          <a:lnRef idx="1">
            <a:schemeClr val="accent5"/>
          </a:lnRef>
          <a:fillRef idx="3">
            <a:schemeClr val="accent5"/>
          </a:fillRef>
          <a:effectRef idx="2">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000" b="1" dirty="0">
              <a:solidFill>
                <a:schemeClr val="bg1"/>
              </a:solidFill>
              <a:latin typeface="+mj-lt"/>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is SSL Optimized?</a:t>
            </a:r>
            <a:endParaRPr lang="en-US" dirty="0"/>
          </a:p>
        </p:txBody>
      </p:sp>
      <p:sp>
        <p:nvSpPr>
          <p:cNvPr id="4" name="Rounded Rectangle 3"/>
          <p:cNvSpPr/>
          <p:nvPr/>
        </p:nvSpPr>
        <p:spPr bwMode="auto">
          <a:xfrm>
            <a:off x="352097" y="4616205"/>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Sockets</a:t>
            </a:r>
          </a:p>
        </p:txBody>
      </p:sp>
      <p:sp>
        <p:nvSpPr>
          <p:cNvPr id="5" name="Rounded Rectangle 4"/>
          <p:cNvSpPr/>
          <p:nvPr/>
        </p:nvSpPr>
        <p:spPr bwMode="auto">
          <a:xfrm>
            <a:off x="320565" y="3670716"/>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SSL</a:t>
            </a:r>
          </a:p>
        </p:txBody>
      </p:sp>
      <p:sp>
        <p:nvSpPr>
          <p:cNvPr id="6" name="Rounded Rectangle 5"/>
          <p:cNvSpPr/>
          <p:nvPr/>
        </p:nvSpPr>
        <p:spPr bwMode="auto">
          <a:xfrm>
            <a:off x="336331" y="2737931"/>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HTTP</a:t>
            </a:r>
          </a:p>
        </p:txBody>
      </p:sp>
      <p:sp>
        <p:nvSpPr>
          <p:cNvPr id="7" name="Rounded Rectangle 6"/>
          <p:cNvSpPr/>
          <p:nvPr/>
        </p:nvSpPr>
        <p:spPr bwMode="auto">
          <a:xfrm>
            <a:off x="353787" y="1787689"/>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IE</a:t>
            </a:r>
          </a:p>
        </p:txBody>
      </p:sp>
      <p:sp>
        <p:nvSpPr>
          <p:cNvPr id="17" name="Down Arrow 16"/>
          <p:cNvSpPr/>
          <p:nvPr/>
        </p:nvSpPr>
        <p:spPr bwMode="auto">
          <a:xfrm flipV="1">
            <a:off x="1261240" y="4248776"/>
            <a:ext cx="186559" cy="402045"/>
          </a:xfrm>
          <a:prstGeom prst="downArrow">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18" name="Down Arrow 17"/>
          <p:cNvSpPr/>
          <p:nvPr/>
        </p:nvSpPr>
        <p:spPr bwMode="auto">
          <a:xfrm flipV="1">
            <a:off x="1182415" y="2351314"/>
            <a:ext cx="254500" cy="376120"/>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19" name="Down Arrow 18"/>
          <p:cNvSpPr/>
          <p:nvPr/>
        </p:nvSpPr>
        <p:spPr bwMode="auto">
          <a:xfrm flipV="1">
            <a:off x="1245476" y="3326523"/>
            <a:ext cx="189186" cy="362607"/>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4" name="Oval 23"/>
          <p:cNvSpPr/>
          <p:nvPr/>
        </p:nvSpPr>
        <p:spPr bwMode="auto">
          <a:xfrm>
            <a:off x="4490361" y="2609371"/>
            <a:ext cx="1371600" cy="838200"/>
          </a:xfrm>
          <a:prstGeom prst="ellipse">
            <a:avLst/>
          </a:prstGeom>
          <a:solidFill>
            <a:schemeClr val="accent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rPr>
              <a:t>BranchCache</a:t>
            </a:r>
          </a:p>
        </p:txBody>
      </p:sp>
      <p:sp>
        <p:nvSpPr>
          <p:cNvPr id="25" name="Oval 24"/>
          <p:cNvSpPr/>
          <p:nvPr/>
        </p:nvSpPr>
        <p:spPr bwMode="auto">
          <a:xfrm>
            <a:off x="2843048" y="2614442"/>
            <a:ext cx="1371600" cy="838200"/>
          </a:xfrm>
          <a:prstGeom prst="ellipse">
            <a:avLst/>
          </a:prstGeom>
          <a:solidFill>
            <a:schemeClr val="accent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solidFill>
                  <a:schemeClr val="bg1"/>
                </a:solidFill>
                <a:effectLst>
                  <a:outerShdw blurRad="38100" dist="38100" dir="2700000" algn="tl">
                    <a:srgbClr val="000000">
                      <a:alpha val="43137"/>
                    </a:srgbClr>
                  </a:outerShdw>
                </a:effectLst>
                <a:latin typeface="Segoe" pitchFamily="34" charset="0"/>
              </a:rPr>
              <a:t>BranchCache</a:t>
            </a:r>
          </a:p>
        </p:txBody>
      </p:sp>
      <p:cxnSp>
        <p:nvCxnSpPr>
          <p:cNvPr id="27" name="Straight Connector 26"/>
          <p:cNvCxnSpPr>
            <a:stCxn id="6" idx="3"/>
            <a:endCxn id="25" idx="2"/>
          </p:cNvCxnSpPr>
          <p:nvPr/>
        </p:nvCxnSpPr>
        <p:spPr>
          <a:xfrm flipV="1">
            <a:off x="2393731" y="3033542"/>
            <a:ext cx="449317" cy="9189"/>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416268" y="4272418"/>
            <a:ext cx="2209800" cy="400110"/>
          </a:xfrm>
          <a:prstGeom prst="rect">
            <a:avLst/>
          </a:prstGeom>
        </p:spPr>
        <p:txBody>
          <a:bodyPr wrap="square" rtlCol="0">
            <a:spAutoFit/>
          </a:bodyPr>
          <a:lstStyle/>
          <a:p>
            <a:r>
              <a:rPr lang="en-US" sz="2000" b="1" dirty="0" smtClean="0">
                <a:solidFill>
                  <a:srgbClr val="FF0000"/>
                </a:solidFill>
              </a:rPr>
              <a:t>Data encrypted</a:t>
            </a:r>
          </a:p>
        </p:txBody>
      </p:sp>
      <p:sp>
        <p:nvSpPr>
          <p:cNvPr id="31" name="TextBox 30"/>
          <p:cNvSpPr txBox="1"/>
          <p:nvPr/>
        </p:nvSpPr>
        <p:spPr>
          <a:xfrm>
            <a:off x="1371600" y="3310757"/>
            <a:ext cx="1947038" cy="400110"/>
          </a:xfrm>
          <a:prstGeom prst="rect">
            <a:avLst/>
          </a:prstGeom>
        </p:spPr>
        <p:txBody>
          <a:bodyPr wrap="square" rtlCol="0">
            <a:spAutoFit/>
          </a:bodyPr>
          <a:lstStyle/>
          <a:p>
            <a:r>
              <a:rPr lang="en-US" sz="2000" b="1" dirty="0" smtClean="0">
                <a:solidFill>
                  <a:schemeClr val="bg2">
                    <a:lumMod val="50000"/>
                  </a:schemeClr>
                </a:solidFill>
              </a:rPr>
              <a:t>Data in clear</a:t>
            </a:r>
          </a:p>
        </p:txBody>
      </p:sp>
      <p:sp>
        <p:nvSpPr>
          <p:cNvPr id="32" name="TextBox 31"/>
          <p:cNvSpPr txBox="1"/>
          <p:nvPr/>
        </p:nvSpPr>
        <p:spPr>
          <a:xfrm>
            <a:off x="1397872" y="2409484"/>
            <a:ext cx="1981200" cy="400110"/>
          </a:xfrm>
          <a:prstGeom prst="rect">
            <a:avLst/>
          </a:prstGeom>
        </p:spPr>
        <p:txBody>
          <a:bodyPr wrap="square" rtlCol="0">
            <a:spAutoFit/>
          </a:bodyPr>
          <a:lstStyle/>
          <a:p>
            <a:r>
              <a:rPr lang="en-US" sz="2000" b="1" dirty="0" smtClean="0">
                <a:solidFill>
                  <a:schemeClr val="bg2">
                    <a:lumMod val="50000"/>
                  </a:schemeClr>
                </a:solidFill>
              </a:rPr>
              <a:t>Data in clear</a:t>
            </a:r>
          </a:p>
        </p:txBody>
      </p:sp>
      <p:sp>
        <p:nvSpPr>
          <p:cNvPr id="34" name="Left Arrow 33"/>
          <p:cNvSpPr/>
          <p:nvPr/>
        </p:nvSpPr>
        <p:spPr bwMode="auto">
          <a:xfrm>
            <a:off x="2432956" y="5771614"/>
            <a:ext cx="3761023" cy="302612"/>
          </a:xfrm>
          <a:prstGeom prst="leftArrow">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5" name="TextBox 34"/>
          <p:cNvSpPr txBox="1"/>
          <p:nvPr/>
        </p:nvSpPr>
        <p:spPr>
          <a:xfrm>
            <a:off x="408215" y="1183533"/>
            <a:ext cx="1894114" cy="461665"/>
          </a:xfrm>
          <a:prstGeom prst="rect">
            <a:avLst/>
          </a:prstGeom>
          <a:noFill/>
        </p:spPr>
        <p:txBody>
          <a:bodyPr wrap="square" rtlCol="0">
            <a:spAutoFit/>
          </a:bodyPr>
          <a:lstStyle/>
          <a:p>
            <a:pPr algn="ctr"/>
            <a:r>
              <a:rPr lang="en-US" sz="2400" b="1" dirty="0" smtClean="0"/>
              <a:t>Client</a:t>
            </a:r>
            <a:endParaRPr lang="en-US" sz="2400" b="1" dirty="0"/>
          </a:p>
        </p:txBody>
      </p:sp>
      <p:sp>
        <p:nvSpPr>
          <p:cNvPr id="36" name="TextBox 35"/>
          <p:cNvSpPr txBox="1"/>
          <p:nvPr/>
        </p:nvSpPr>
        <p:spPr>
          <a:xfrm>
            <a:off x="5900074" y="1188978"/>
            <a:ext cx="1894114" cy="461665"/>
          </a:xfrm>
          <a:prstGeom prst="rect">
            <a:avLst/>
          </a:prstGeom>
          <a:noFill/>
        </p:spPr>
        <p:txBody>
          <a:bodyPr wrap="square" rtlCol="0">
            <a:spAutoFit/>
          </a:bodyPr>
          <a:lstStyle/>
          <a:p>
            <a:pPr algn="ctr"/>
            <a:r>
              <a:rPr lang="en-US" sz="2400" b="1" dirty="0" smtClean="0"/>
              <a:t>Server</a:t>
            </a:r>
            <a:endParaRPr lang="en-US" sz="2400" b="1" dirty="0"/>
          </a:p>
        </p:txBody>
      </p:sp>
      <p:sp>
        <p:nvSpPr>
          <p:cNvPr id="33" name="TextBox 32"/>
          <p:cNvSpPr txBox="1"/>
          <p:nvPr/>
        </p:nvSpPr>
        <p:spPr>
          <a:xfrm>
            <a:off x="3108960" y="5962238"/>
            <a:ext cx="2209800" cy="400110"/>
          </a:xfrm>
          <a:prstGeom prst="rect">
            <a:avLst/>
          </a:prstGeom>
        </p:spPr>
        <p:txBody>
          <a:bodyPr wrap="square" rtlCol="0">
            <a:spAutoFit/>
          </a:bodyPr>
          <a:lstStyle/>
          <a:p>
            <a:r>
              <a:rPr lang="en-US" sz="2000" b="1" dirty="0" smtClean="0">
                <a:solidFill>
                  <a:schemeClr val="tx2"/>
                </a:solidFill>
              </a:rPr>
              <a:t>Data encrypted</a:t>
            </a:r>
          </a:p>
        </p:txBody>
      </p:sp>
      <p:sp>
        <p:nvSpPr>
          <p:cNvPr id="37" name="Rounded Rectangle 36"/>
          <p:cNvSpPr/>
          <p:nvPr/>
        </p:nvSpPr>
        <p:spPr bwMode="auto">
          <a:xfrm>
            <a:off x="331076" y="5572647"/>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IPsec</a:t>
            </a:r>
          </a:p>
        </p:txBody>
      </p:sp>
      <p:sp>
        <p:nvSpPr>
          <p:cNvPr id="44" name="Down Arrow 43"/>
          <p:cNvSpPr/>
          <p:nvPr/>
        </p:nvSpPr>
        <p:spPr bwMode="auto">
          <a:xfrm flipV="1">
            <a:off x="1271750" y="5189452"/>
            <a:ext cx="186559" cy="402045"/>
          </a:xfrm>
          <a:prstGeom prst="downArrow">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72" name="Rounded Rectangle 71"/>
          <p:cNvSpPr/>
          <p:nvPr/>
        </p:nvSpPr>
        <p:spPr bwMode="auto">
          <a:xfrm>
            <a:off x="6245596" y="4616204"/>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Sockets</a:t>
            </a:r>
          </a:p>
        </p:txBody>
      </p:sp>
      <p:sp>
        <p:nvSpPr>
          <p:cNvPr id="73" name="Rounded Rectangle 72"/>
          <p:cNvSpPr/>
          <p:nvPr/>
        </p:nvSpPr>
        <p:spPr bwMode="auto">
          <a:xfrm>
            <a:off x="6214064" y="3670715"/>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SSL</a:t>
            </a:r>
          </a:p>
        </p:txBody>
      </p:sp>
      <p:sp>
        <p:nvSpPr>
          <p:cNvPr id="74" name="Rounded Rectangle 73"/>
          <p:cNvSpPr/>
          <p:nvPr/>
        </p:nvSpPr>
        <p:spPr bwMode="auto">
          <a:xfrm>
            <a:off x="6229830" y="2737930"/>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HTTP</a:t>
            </a:r>
          </a:p>
        </p:txBody>
      </p:sp>
      <p:sp>
        <p:nvSpPr>
          <p:cNvPr id="75" name="Rounded Rectangle 74"/>
          <p:cNvSpPr/>
          <p:nvPr/>
        </p:nvSpPr>
        <p:spPr bwMode="auto">
          <a:xfrm>
            <a:off x="6198299" y="1771359"/>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IIS</a:t>
            </a:r>
          </a:p>
        </p:txBody>
      </p:sp>
      <p:sp>
        <p:nvSpPr>
          <p:cNvPr id="80" name="TextBox 79"/>
          <p:cNvSpPr txBox="1"/>
          <p:nvPr/>
        </p:nvSpPr>
        <p:spPr>
          <a:xfrm>
            <a:off x="5333958" y="4256088"/>
            <a:ext cx="2209800" cy="400110"/>
          </a:xfrm>
          <a:prstGeom prst="rect">
            <a:avLst/>
          </a:prstGeom>
        </p:spPr>
        <p:txBody>
          <a:bodyPr wrap="square" rtlCol="0">
            <a:spAutoFit/>
          </a:bodyPr>
          <a:lstStyle/>
          <a:p>
            <a:r>
              <a:rPr lang="en-US" sz="2000" b="1" dirty="0" smtClean="0">
                <a:solidFill>
                  <a:srgbClr val="FF0000"/>
                </a:solidFill>
              </a:rPr>
              <a:t>Data encrypted</a:t>
            </a:r>
          </a:p>
        </p:txBody>
      </p:sp>
      <p:sp>
        <p:nvSpPr>
          <p:cNvPr id="81" name="TextBox 80"/>
          <p:cNvSpPr txBox="1"/>
          <p:nvPr/>
        </p:nvSpPr>
        <p:spPr>
          <a:xfrm>
            <a:off x="5632199" y="3310756"/>
            <a:ext cx="1947038" cy="400110"/>
          </a:xfrm>
          <a:prstGeom prst="rect">
            <a:avLst/>
          </a:prstGeom>
        </p:spPr>
        <p:txBody>
          <a:bodyPr wrap="square" rtlCol="0">
            <a:spAutoFit/>
          </a:bodyPr>
          <a:lstStyle/>
          <a:p>
            <a:r>
              <a:rPr lang="en-US" sz="2000" b="1" dirty="0" smtClean="0">
                <a:solidFill>
                  <a:schemeClr val="bg2">
                    <a:lumMod val="50000"/>
                  </a:schemeClr>
                </a:solidFill>
              </a:rPr>
              <a:t>Data in clear</a:t>
            </a:r>
          </a:p>
        </p:txBody>
      </p:sp>
      <p:sp>
        <p:nvSpPr>
          <p:cNvPr id="82" name="TextBox 81"/>
          <p:cNvSpPr txBox="1"/>
          <p:nvPr/>
        </p:nvSpPr>
        <p:spPr>
          <a:xfrm>
            <a:off x="5642183" y="2327840"/>
            <a:ext cx="1981200" cy="400110"/>
          </a:xfrm>
          <a:prstGeom prst="rect">
            <a:avLst/>
          </a:prstGeom>
        </p:spPr>
        <p:txBody>
          <a:bodyPr wrap="square" rtlCol="0">
            <a:spAutoFit/>
          </a:bodyPr>
          <a:lstStyle/>
          <a:p>
            <a:r>
              <a:rPr lang="en-US" sz="2000" b="1" dirty="0" smtClean="0">
                <a:solidFill>
                  <a:schemeClr val="bg2">
                    <a:lumMod val="50000"/>
                  </a:schemeClr>
                </a:solidFill>
              </a:rPr>
              <a:t>Data in clear</a:t>
            </a:r>
          </a:p>
        </p:txBody>
      </p:sp>
      <p:sp>
        <p:nvSpPr>
          <p:cNvPr id="83" name="Rounded Rectangle 82"/>
          <p:cNvSpPr/>
          <p:nvPr/>
        </p:nvSpPr>
        <p:spPr bwMode="auto">
          <a:xfrm>
            <a:off x="6224575" y="5572646"/>
            <a:ext cx="20574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IPsec</a:t>
            </a:r>
          </a:p>
        </p:txBody>
      </p:sp>
      <p:sp>
        <p:nvSpPr>
          <p:cNvPr id="85" name="Down Arrow 84"/>
          <p:cNvSpPr/>
          <p:nvPr/>
        </p:nvSpPr>
        <p:spPr bwMode="auto">
          <a:xfrm>
            <a:off x="7082472" y="2373647"/>
            <a:ext cx="232727" cy="369552"/>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87" name="Down Arrow 86"/>
          <p:cNvSpPr/>
          <p:nvPr/>
        </p:nvSpPr>
        <p:spPr bwMode="auto">
          <a:xfrm>
            <a:off x="7104240" y="3326168"/>
            <a:ext cx="232727" cy="369552"/>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88" name="Down Arrow 87"/>
          <p:cNvSpPr/>
          <p:nvPr/>
        </p:nvSpPr>
        <p:spPr bwMode="auto">
          <a:xfrm>
            <a:off x="7128717" y="4264366"/>
            <a:ext cx="251875" cy="405594"/>
          </a:xfrm>
          <a:prstGeom prst="downArrow">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90" name="Down Arrow 89"/>
          <p:cNvSpPr/>
          <p:nvPr/>
        </p:nvSpPr>
        <p:spPr bwMode="auto">
          <a:xfrm>
            <a:off x="7150485" y="5184229"/>
            <a:ext cx="251875" cy="405594"/>
          </a:xfrm>
          <a:prstGeom prst="downArrow">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cxnSp>
        <p:nvCxnSpPr>
          <p:cNvPr id="91" name="Straight Connector 90"/>
          <p:cNvCxnSpPr/>
          <p:nvPr/>
        </p:nvCxnSpPr>
        <p:spPr>
          <a:xfrm flipV="1">
            <a:off x="5795517" y="3006327"/>
            <a:ext cx="449317" cy="9189"/>
          </a:xfrm>
          <a:prstGeom prst="line">
            <a:avLst/>
          </a:prstGeom>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5339402" y="5143274"/>
            <a:ext cx="2209800" cy="400110"/>
          </a:xfrm>
          <a:prstGeom prst="rect">
            <a:avLst/>
          </a:prstGeom>
        </p:spPr>
        <p:txBody>
          <a:bodyPr wrap="square" rtlCol="0">
            <a:spAutoFit/>
          </a:bodyPr>
          <a:lstStyle/>
          <a:p>
            <a:r>
              <a:rPr lang="en-US" sz="2000" b="1" dirty="0" smtClean="0">
                <a:solidFill>
                  <a:srgbClr val="FF0000"/>
                </a:solidFill>
              </a:rPr>
              <a:t>Data encrypted</a:t>
            </a:r>
          </a:p>
        </p:txBody>
      </p:sp>
      <p:sp>
        <p:nvSpPr>
          <p:cNvPr id="93" name="TextBox 92"/>
          <p:cNvSpPr txBox="1"/>
          <p:nvPr/>
        </p:nvSpPr>
        <p:spPr>
          <a:xfrm>
            <a:off x="1389049" y="5143294"/>
            <a:ext cx="2209800" cy="400110"/>
          </a:xfrm>
          <a:prstGeom prst="rect">
            <a:avLst/>
          </a:prstGeom>
        </p:spPr>
        <p:txBody>
          <a:bodyPr wrap="square" rtlCol="0">
            <a:spAutoFit/>
          </a:bodyPr>
          <a:lstStyle/>
          <a:p>
            <a:r>
              <a:rPr lang="en-US" sz="2000" b="1" dirty="0" smtClean="0">
                <a:solidFill>
                  <a:srgbClr val="FF0000"/>
                </a:solidFill>
              </a:rPr>
              <a:t>Data encrypted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blinds(horizontal)">
                                      <p:cBhvr>
                                        <p:cTn id="7" dur="500"/>
                                        <p:tgtEl>
                                          <p:spTgt spid="8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2"/>
                                        </p:tgtEl>
                                        <p:attrNameLst>
                                          <p:attrName>style.visibility</p:attrName>
                                        </p:attrNameLst>
                                      </p:cBhvr>
                                      <p:to>
                                        <p:strVal val="visible"/>
                                      </p:to>
                                    </p:set>
                                    <p:animEffect transition="in" filter="blinds(horizontal)">
                                      <p:cBhvr>
                                        <p:cTn id="10" dur="500"/>
                                        <p:tgtEl>
                                          <p:spTgt spid="8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7"/>
                                        </p:tgtEl>
                                        <p:attrNameLst>
                                          <p:attrName>style.visibility</p:attrName>
                                        </p:attrNameLst>
                                      </p:cBhvr>
                                      <p:to>
                                        <p:strVal val="visible"/>
                                      </p:to>
                                    </p:set>
                                    <p:animEffect transition="in" filter="blinds(horizontal)">
                                      <p:cBhvr>
                                        <p:cTn id="15" dur="500"/>
                                        <p:tgtEl>
                                          <p:spTgt spid="8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1"/>
                                        </p:tgtEl>
                                        <p:attrNameLst>
                                          <p:attrName>style.visibility</p:attrName>
                                        </p:attrNameLst>
                                      </p:cBhvr>
                                      <p:to>
                                        <p:strVal val="visible"/>
                                      </p:to>
                                    </p:set>
                                    <p:animEffect transition="in" filter="blinds(horizontal)">
                                      <p:cBhvr>
                                        <p:cTn id="18" dur="500"/>
                                        <p:tgtEl>
                                          <p:spTgt spid="81"/>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blinds(horizontal)">
                                      <p:cBhvr>
                                        <p:cTn id="23" dur="500"/>
                                        <p:tgtEl>
                                          <p:spTgt spid="88"/>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blinds(horizontal)">
                                      <p:cBhvr>
                                        <p:cTn id="26" dur="500"/>
                                        <p:tgtEl>
                                          <p:spTgt spid="80"/>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blinds(horizontal)">
                                      <p:cBhvr>
                                        <p:cTn id="31" dur="500"/>
                                        <p:tgtEl>
                                          <p:spTgt spid="90"/>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blinds(horizontal)">
                                      <p:cBhvr>
                                        <p:cTn id="34" dur="500"/>
                                        <p:tgtEl>
                                          <p:spTgt spid="92"/>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blinds(horizontal)">
                                      <p:cBhvr>
                                        <p:cTn id="39" dur="500"/>
                                        <p:tgtEl>
                                          <p:spTgt spid="34"/>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blinds(horizontal)">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blinds(horizontal)">
                                      <p:cBhvr>
                                        <p:cTn id="47" dur="500"/>
                                        <p:tgtEl>
                                          <p:spTgt spid="44"/>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93"/>
                                        </p:tgtEl>
                                        <p:attrNameLst>
                                          <p:attrName>style.visibility</p:attrName>
                                        </p:attrNameLst>
                                      </p:cBhvr>
                                      <p:to>
                                        <p:strVal val="visible"/>
                                      </p:to>
                                    </p:set>
                                    <p:animEffect transition="in" filter="blinds(horizontal)">
                                      <p:cBhvr>
                                        <p:cTn id="50" dur="500"/>
                                        <p:tgtEl>
                                          <p:spTgt spid="93"/>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blinds(horizontal)">
                                      <p:cBhvr>
                                        <p:cTn id="55" dur="500"/>
                                        <p:tgtEl>
                                          <p:spTgt spid="17"/>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blinds(horizontal)">
                                      <p:cBhvr>
                                        <p:cTn id="58" dur="500"/>
                                        <p:tgtEl>
                                          <p:spTgt spid="30"/>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blinds(horizontal)">
                                      <p:cBhvr>
                                        <p:cTn id="63" dur="500"/>
                                        <p:tgtEl>
                                          <p:spTgt spid="19"/>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blinds(horizontal)">
                                      <p:cBhvr>
                                        <p:cTn id="66" dur="500"/>
                                        <p:tgtEl>
                                          <p:spTgt spid="31"/>
                                        </p:tgtEl>
                                      </p:cBhvr>
                                    </p:animEffect>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blinds(horizontal)">
                                      <p:cBhvr>
                                        <p:cTn id="71" dur="500"/>
                                        <p:tgtEl>
                                          <p:spTgt spid="18"/>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blinds(horizontal)">
                                      <p:cBhvr>
                                        <p:cTn id="74" dur="500"/>
                                        <p:tgtEl>
                                          <p:spTgt spid="32"/>
                                        </p:tgtEl>
                                      </p:cBhvr>
                                    </p:animEffect>
                                  </p:childTnLst>
                                </p:cTn>
                              </p:par>
                            </p:childTnLst>
                          </p:cTn>
                        </p:par>
                      </p:childTnLst>
                    </p:cTn>
                  </p:par>
                  <p:par>
                    <p:cTn id="75" fill="hold">
                      <p:stCondLst>
                        <p:cond delay="indefinite"/>
                      </p:stCondLst>
                      <p:childTnLst>
                        <p:par>
                          <p:cTn id="76" fill="hold">
                            <p:stCondLst>
                              <p:cond delay="0"/>
                            </p:stCondLst>
                            <p:childTnLst>
                              <p:par>
                                <p:cTn id="77" presetID="3" presetClass="entr" presetSubtype="10" fill="hold" nodeType="click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blinds(horizontal)">
                                      <p:cBhvr>
                                        <p:cTn id="79" dur="500"/>
                                        <p:tgtEl>
                                          <p:spTgt spid="27"/>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blinds(horizontal)">
                                      <p:cBhvr>
                                        <p:cTn id="82" dur="500"/>
                                        <p:tgtEl>
                                          <p:spTgt spid="25"/>
                                        </p:tgtEl>
                                      </p:cBhvr>
                                    </p:animEffect>
                                  </p:childTnLst>
                                </p:cTn>
                              </p:par>
                              <p:par>
                                <p:cTn id="83" presetID="3" presetClass="entr" presetSubtype="10" fill="hold" nodeType="withEffect">
                                  <p:stCondLst>
                                    <p:cond delay="0"/>
                                  </p:stCondLst>
                                  <p:childTnLst>
                                    <p:set>
                                      <p:cBhvr>
                                        <p:cTn id="84" dur="1" fill="hold">
                                          <p:stCondLst>
                                            <p:cond delay="0"/>
                                          </p:stCondLst>
                                        </p:cTn>
                                        <p:tgtEl>
                                          <p:spTgt spid="91"/>
                                        </p:tgtEl>
                                        <p:attrNameLst>
                                          <p:attrName>style.visibility</p:attrName>
                                        </p:attrNameLst>
                                      </p:cBhvr>
                                      <p:to>
                                        <p:strVal val="visible"/>
                                      </p:to>
                                    </p:set>
                                    <p:animEffect transition="in" filter="blinds(horizontal)">
                                      <p:cBhvr>
                                        <p:cTn id="85" dur="500"/>
                                        <p:tgtEl>
                                          <p:spTgt spid="91"/>
                                        </p:tgtEl>
                                      </p:cBhvr>
                                    </p:animEffect>
                                  </p:childTnLst>
                                </p:cTn>
                              </p:par>
                              <p:par>
                                <p:cTn id="86" presetID="3" presetClass="entr" presetSubtype="10"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blinds(horizontal)">
                                      <p:cBhvr>
                                        <p:cTn id="8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4" grpId="0" animBg="1"/>
      <p:bldP spid="25" grpId="0" animBg="1"/>
      <p:bldP spid="30" grpId="0"/>
      <p:bldP spid="31" grpId="0"/>
      <p:bldP spid="32" grpId="0"/>
      <p:bldP spid="34" grpId="0" animBg="1"/>
      <p:bldP spid="33" grpId="0"/>
      <p:bldP spid="44" grpId="0" animBg="1"/>
      <p:bldP spid="80" grpId="0"/>
      <p:bldP spid="81" grpId="0"/>
      <p:bldP spid="82" grpId="0"/>
      <p:bldP spid="85" grpId="0" animBg="1"/>
      <p:bldP spid="87" grpId="0" animBg="1"/>
      <p:bldP spid="88" grpId="0" animBg="1"/>
      <p:bldP spid="90" grpId="0" animBg="1"/>
      <p:bldP spid="92" grpId="0"/>
      <p:bldP spid="9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Deployment</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Deployment - Content server</a:t>
            </a:r>
            <a:endParaRPr lang="en-US" dirty="0"/>
          </a:p>
        </p:txBody>
      </p:sp>
      <p:sp>
        <p:nvSpPr>
          <p:cNvPr id="3" name="Content Placeholder 2"/>
          <p:cNvSpPr>
            <a:spLocks noGrp="1"/>
          </p:cNvSpPr>
          <p:nvPr>
            <p:ph idx="1"/>
          </p:nvPr>
        </p:nvSpPr>
        <p:spPr/>
        <p:txBody>
          <a:bodyPr/>
          <a:lstStyle/>
          <a:p>
            <a:r>
              <a:rPr lang="en-US" dirty="0" smtClean="0"/>
              <a:t>HTTP server (IIS) </a:t>
            </a:r>
          </a:p>
          <a:p>
            <a:pPr lvl="1"/>
            <a:r>
              <a:rPr lang="en-US" dirty="0" smtClean="0"/>
              <a:t>Install the BranchCache feature from Server Manager</a:t>
            </a:r>
          </a:p>
          <a:p>
            <a:endParaRPr lang="en-US" dirty="0" smtClean="0"/>
          </a:p>
          <a:p>
            <a:r>
              <a:rPr lang="en-US" dirty="0" smtClean="0"/>
              <a:t>SMB server (File server) </a:t>
            </a:r>
          </a:p>
          <a:p>
            <a:pPr lvl="1"/>
            <a:r>
              <a:rPr lang="en-US" dirty="0" smtClean="0"/>
              <a:t>Install the BranchCache role service feature within the file server role using Server Manager</a:t>
            </a:r>
          </a:p>
          <a:p>
            <a:pPr lvl="1"/>
            <a:r>
              <a:rPr lang="en-US" dirty="0" smtClean="0"/>
              <a:t>Enable on whole machine or specific share</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Deployment - Client</a:t>
            </a:r>
            <a:endParaRPr lang="en-US" dirty="0"/>
          </a:p>
        </p:txBody>
      </p:sp>
      <p:graphicFrame>
        <p:nvGraphicFramePr>
          <p:cNvPr id="8" name="Diagram 7"/>
          <p:cNvGraphicFramePr/>
          <p:nvPr/>
        </p:nvGraphicFramePr>
        <p:xfrm>
          <a:off x="585789" y="1171578"/>
          <a:ext cx="8343900" cy="5286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FC219B85-43CE-4274-9192-7EAFD24A2287}"/>
                                            </p:graphicEl>
                                          </p:spTgt>
                                        </p:tgtEl>
                                        <p:attrNameLst>
                                          <p:attrName>style.visibility</p:attrName>
                                        </p:attrNameLst>
                                      </p:cBhvr>
                                      <p:to>
                                        <p:strVal val="visible"/>
                                      </p:to>
                                    </p:set>
                                    <p:animEffect transition="in" filter="fade">
                                      <p:cBhvr>
                                        <p:cTn id="7" dur="2000"/>
                                        <p:tgtEl>
                                          <p:spTgt spid="8">
                                            <p:graphicEl>
                                              <a:dgm id="{FC219B85-43CE-4274-9192-7EAFD24A228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dgm id="{DB661868-795F-4615-A0E5-3BDBB8867498}"/>
                                            </p:graphicEl>
                                          </p:spTgt>
                                        </p:tgtEl>
                                        <p:attrNameLst>
                                          <p:attrName>style.visibility</p:attrName>
                                        </p:attrNameLst>
                                      </p:cBhvr>
                                      <p:to>
                                        <p:strVal val="visible"/>
                                      </p:to>
                                    </p:set>
                                    <p:animEffect transition="in" filter="fade">
                                      <p:cBhvr>
                                        <p:cTn id="12" dur="2000"/>
                                        <p:tgtEl>
                                          <p:spTgt spid="8">
                                            <p:graphicEl>
                                              <a:dgm id="{DB661868-795F-4615-A0E5-3BDBB8867498}"/>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graphicEl>
                                              <a:dgm id="{1B841559-78CA-46B4-A481-D1BE7A2C6762}"/>
                                            </p:graphicEl>
                                          </p:spTgt>
                                        </p:tgtEl>
                                        <p:attrNameLst>
                                          <p:attrName>style.visibility</p:attrName>
                                        </p:attrNameLst>
                                      </p:cBhvr>
                                      <p:to>
                                        <p:strVal val="visible"/>
                                      </p:to>
                                    </p:set>
                                    <p:animEffect transition="in" filter="fade">
                                      <p:cBhvr>
                                        <p:cTn id="15" dur="2000"/>
                                        <p:tgtEl>
                                          <p:spTgt spid="8">
                                            <p:graphicEl>
                                              <a:dgm id="{1B841559-78CA-46B4-A481-D1BE7A2C6762}"/>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graphicEl>
                                              <a:dgm id="{740732ED-E1D8-4484-A9DB-C1B133F610AD}"/>
                                            </p:graphicEl>
                                          </p:spTgt>
                                        </p:tgtEl>
                                        <p:attrNameLst>
                                          <p:attrName>style.visibility</p:attrName>
                                        </p:attrNameLst>
                                      </p:cBhvr>
                                      <p:to>
                                        <p:strVal val="visible"/>
                                      </p:to>
                                    </p:set>
                                    <p:animEffect transition="in" filter="fade">
                                      <p:cBhvr>
                                        <p:cTn id="20" dur="2000"/>
                                        <p:tgtEl>
                                          <p:spTgt spid="8">
                                            <p:graphicEl>
                                              <a:dgm id="{740732ED-E1D8-4484-A9DB-C1B133F610AD}"/>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graphicEl>
                                              <a:dgm id="{C069897D-2146-48B4-B136-E55C4F3395D5}"/>
                                            </p:graphicEl>
                                          </p:spTgt>
                                        </p:tgtEl>
                                        <p:attrNameLst>
                                          <p:attrName>style.visibility</p:attrName>
                                        </p:attrNameLst>
                                      </p:cBhvr>
                                      <p:to>
                                        <p:strVal val="visible"/>
                                      </p:to>
                                    </p:set>
                                    <p:animEffect transition="in" filter="fade">
                                      <p:cBhvr>
                                        <p:cTn id="23" dur="2000"/>
                                        <p:tgtEl>
                                          <p:spTgt spid="8">
                                            <p:graphicEl>
                                              <a:dgm id="{C069897D-2146-48B4-B136-E55C4F3395D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BranchCache Deep Dive – An IT Administrator’s Primer (SVR 306)</a:t>
            </a:r>
            <a:endParaRPr lang="en-US" sz="3600" dirty="0"/>
          </a:p>
        </p:txBody>
      </p:sp>
      <p:sp>
        <p:nvSpPr>
          <p:cNvPr id="3" name="Subtitle 2"/>
          <p:cNvSpPr>
            <a:spLocks noGrp="1"/>
          </p:cNvSpPr>
          <p:nvPr>
            <p:ph type="subTitle" idx="1"/>
          </p:nvPr>
        </p:nvSpPr>
        <p:spPr/>
        <p:txBody>
          <a:bodyPr/>
          <a:lstStyle/>
          <a:p>
            <a:r>
              <a:rPr lang="en-US" dirty="0" smtClean="0"/>
              <a:t>Ravi Rao</a:t>
            </a:r>
          </a:p>
          <a:p>
            <a:r>
              <a:rPr lang="en-US" dirty="0" smtClean="0"/>
              <a:t>Senior Program Manager</a:t>
            </a:r>
          </a:p>
          <a:p>
            <a:r>
              <a:rPr lang="en-US" dirty="0" smtClean="0"/>
              <a:t>Microsoft</a:t>
            </a:r>
          </a:p>
          <a:p>
            <a:r>
              <a:rPr lang="en-US" dirty="0" smtClean="0"/>
              <a:t>Session </a:t>
            </a:r>
            <a:r>
              <a:rPr lang="en-US" dirty="0" smtClean="0"/>
              <a:t>Code: SVR306</a:t>
            </a:r>
            <a:endParaRPr lang="en-US"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Deployment – Hosted Cache</a:t>
            </a:r>
            <a:endParaRPr lang="en-US" dirty="0"/>
          </a:p>
        </p:txBody>
      </p:sp>
      <p:graphicFrame>
        <p:nvGraphicFramePr>
          <p:cNvPr id="8" name="Diagram 7"/>
          <p:cNvGraphicFramePr/>
          <p:nvPr/>
        </p:nvGraphicFramePr>
        <p:xfrm>
          <a:off x="585789" y="1100138"/>
          <a:ext cx="8343900" cy="55149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E9F2B9DD-0679-47F2-9FED-7061456E0B14}"/>
                                            </p:graphicEl>
                                          </p:spTgt>
                                        </p:tgtEl>
                                        <p:attrNameLst>
                                          <p:attrName>style.visibility</p:attrName>
                                        </p:attrNameLst>
                                      </p:cBhvr>
                                      <p:to>
                                        <p:strVal val="visible"/>
                                      </p:to>
                                    </p:set>
                                    <p:animEffect transition="in" filter="fade">
                                      <p:cBhvr>
                                        <p:cTn id="7" dur="2000"/>
                                        <p:tgtEl>
                                          <p:spTgt spid="8">
                                            <p:graphicEl>
                                              <a:dgm id="{E9F2B9DD-0679-47F2-9FED-7061456E0B1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dgm id="{FF56281B-315B-4A4A-9B40-68FDF2C8E617}"/>
                                            </p:graphicEl>
                                          </p:spTgt>
                                        </p:tgtEl>
                                        <p:attrNameLst>
                                          <p:attrName>style.visibility</p:attrName>
                                        </p:attrNameLst>
                                      </p:cBhvr>
                                      <p:to>
                                        <p:strVal val="visible"/>
                                      </p:to>
                                    </p:set>
                                    <p:animEffect transition="in" filter="fade">
                                      <p:cBhvr>
                                        <p:cTn id="12" dur="2000"/>
                                        <p:tgtEl>
                                          <p:spTgt spid="8">
                                            <p:graphicEl>
                                              <a:dgm id="{FF56281B-315B-4A4A-9B40-68FDF2C8E617}"/>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graphicEl>
                                              <a:dgm id="{06621EDA-330B-4632-8C26-4525837C7543}"/>
                                            </p:graphicEl>
                                          </p:spTgt>
                                        </p:tgtEl>
                                        <p:attrNameLst>
                                          <p:attrName>style.visibility</p:attrName>
                                        </p:attrNameLst>
                                      </p:cBhvr>
                                      <p:to>
                                        <p:strVal val="visible"/>
                                      </p:to>
                                    </p:set>
                                    <p:animEffect transition="in" filter="fade">
                                      <p:cBhvr>
                                        <p:cTn id="15" dur="2000"/>
                                        <p:tgtEl>
                                          <p:spTgt spid="8">
                                            <p:graphicEl>
                                              <a:dgm id="{06621EDA-330B-4632-8C26-4525837C7543}"/>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graphicEl>
                                              <a:dgm id="{31FD9976-E841-4C75-B9D6-7CB27D2DE93F}"/>
                                            </p:graphicEl>
                                          </p:spTgt>
                                        </p:tgtEl>
                                        <p:attrNameLst>
                                          <p:attrName>style.visibility</p:attrName>
                                        </p:attrNameLst>
                                      </p:cBhvr>
                                      <p:to>
                                        <p:strVal val="visible"/>
                                      </p:to>
                                    </p:set>
                                    <p:animEffect transition="in" filter="fade">
                                      <p:cBhvr>
                                        <p:cTn id="20" dur="2000"/>
                                        <p:tgtEl>
                                          <p:spTgt spid="8">
                                            <p:graphicEl>
                                              <a:dgm id="{31FD9976-E841-4C75-B9D6-7CB27D2DE93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graphicEl>
                                              <a:dgm id="{BBF7CCC9-8F0B-4A0A-9939-74AE8D1D1626}"/>
                                            </p:graphicEl>
                                          </p:spTgt>
                                        </p:tgtEl>
                                        <p:attrNameLst>
                                          <p:attrName>style.visibility</p:attrName>
                                        </p:attrNameLst>
                                      </p:cBhvr>
                                      <p:to>
                                        <p:strVal val="visible"/>
                                      </p:to>
                                    </p:set>
                                    <p:animEffect transition="in" filter="fade">
                                      <p:cBhvr>
                                        <p:cTn id="23" dur="2000"/>
                                        <p:tgtEl>
                                          <p:spTgt spid="8">
                                            <p:graphicEl>
                                              <a:dgm id="{BBF7CCC9-8F0B-4A0A-9939-74AE8D1D162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graphicEl>
                                              <a:dgm id="{FFFB7F76-343A-4C77-8B2C-96B6A1C785A1}"/>
                                            </p:graphicEl>
                                          </p:spTgt>
                                        </p:tgtEl>
                                        <p:attrNameLst>
                                          <p:attrName>style.visibility</p:attrName>
                                        </p:attrNameLst>
                                      </p:cBhvr>
                                      <p:to>
                                        <p:strVal val="visible"/>
                                      </p:to>
                                    </p:set>
                                    <p:animEffect transition="in" filter="fade">
                                      <p:cBhvr>
                                        <p:cTn id="28" dur="2000"/>
                                        <p:tgtEl>
                                          <p:spTgt spid="8">
                                            <p:graphicEl>
                                              <a:dgm id="{FFFB7F76-343A-4C77-8B2C-96B6A1C785A1}"/>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graphicEl>
                                              <a:dgm id="{EB26DB46-8B0B-41D6-982E-035987FCD5F1}"/>
                                            </p:graphicEl>
                                          </p:spTgt>
                                        </p:tgtEl>
                                        <p:attrNameLst>
                                          <p:attrName>style.visibility</p:attrName>
                                        </p:attrNameLst>
                                      </p:cBhvr>
                                      <p:to>
                                        <p:strVal val="visible"/>
                                      </p:to>
                                    </p:set>
                                    <p:animEffect transition="in" filter="fade">
                                      <p:cBhvr>
                                        <p:cTn id="31" dur="2000"/>
                                        <p:tgtEl>
                                          <p:spTgt spid="8">
                                            <p:graphicEl>
                                              <a:dgm id="{EB26DB46-8B0B-41D6-982E-035987FCD5F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37" descr="blue sphere 4 copy"/>
          <p:cNvPicPr>
            <a:picLocks noChangeAspect="1" noChangeArrowheads="1"/>
          </p:cNvPicPr>
          <p:nvPr/>
        </p:nvPicPr>
        <p:blipFill>
          <a:blip r:embed="rId3" cstate="print"/>
          <a:srcRect/>
          <a:stretch>
            <a:fillRect/>
          </a:stretch>
        </p:blipFill>
        <p:spPr bwMode="auto">
          <a:xfrm>
            <a:off x="2438400" y="1850241"/>
            <a:ext cx="2494684" cy="1197759"/>
          </a:xfrm>
          <a:prstGeom prst="rect">
            <a:avLst/>
          </a:prstGeom>
          <a:noFill/>
        </p:spPr>
      </p:pic>
      <p:pic>
        <p:nvPicPr>
          <p:cNvPr id="19" name="Picture 67" descr="clear bubble"/>
          <p:cNvPicPr>
            <a:picLocks noChangeAspect="1" noChangeArrowheads="1"/>
          </p:cNvPicPr>
          <p:nvPr/>
        </p:nvPicPr>
        <p:blipFill>
          <a:blip r:embed="rId4" cstate="print"/>
          <a:srcRect/>
          <a:stretch>
            <a:fillRect/>
          </a:stretch>
        </p:blipFill>
        <p:spPr bwMode="auto">
          <a:xfrm>
            <a:off x="152400" y="3984813"/>
            <a:ext cx="4810439" cy="2526957"/>
          </a:xfrm>
          <a:prstGeom prst="rect">
            <a:avLst/>
          </a:prstGeom>
          <a:noFill/>
        </p:spPr>
      </p:pic>
      <p:pic>
        <p:nvPicPr>
          <p:cNvPr id="46" name="Picture 24" descr="application server"/>
          <p:cNvPicPr>
            <a:picLocks noChangeAspect="1" noChangeArrowheads="1"/>
          </p:cNvPicPr>
          <p:nvPr/>
        </p:nvPicPr>
        <p:blipFill>
          <a:blip r:embed="rId5" cstate="print"/>
          <a:srcRect/>
          <a:stretch>
            <a:fillRect/>
          </a:stretch>
        </p:blipFill>
        <p:spPr bwMode="auto">
          <a:xfrm>
            <a:off x="1752600" y="4289613"/>
            <a:ext cx="820264" cy="869159"/>
          </a:xfrm>
          <a:prstGeom prst="rect">
            <a:avLst/>
          </a:prstGeom>
          <a:noFill/>
        </p:spPr>
      </p:pic>
      <p:pic>
        <p:nvPicPr>
          <p:cNvPr id="10" name="Picture 24" descr="application server"/>
          <p:cNvPicPr>
            <a:picLocks noChangeAspect="1" noChangeArrowheads="1"/>
          </p:cNvPicPr>
          <p:nvPr/>
        </p:nvPicPr>
        <p:blipFill>
          <a:blip r:embed="rId5" cstate="print"/>
          <a:srcRect/>
          <a:stretch>
            <a:fillRect/>
          </a:stretch>
        </p:blipFill>
        <p:spPr bwMode="auto">
          <a:xfrm>
            <a:off x="990600" y="4594413"/>
            <a:ext cx="742263" cy="786508"/>
          </a:xfrm>
          <a:prstGeom prst="rect">
            <a:avLst/>
          </a:prstGeom>
          <a:noFill/>
        </p:spPr>
      </p:pic>
      <p:pic>
        <p:nvPicPr>
          <p:cNvPr id="45" name="Picture 24" descr="application server"/>
          <p:cNvPicPr>
            <a:picLocks noChangeAspect="1" noChangeArrowheads="1"/>
          </p:cNvPicPr>
          <p:nvPr/>
        </p:nvPicPr>
        <p:blipFill>
          <a:blip r:embed="rId5" cstate="print"/>
          <a:srcRect/>
          <a:stretch>
            <a:fillRect/>
          </a:stretch>
        </p:blipFill>
        <p:spPr bwMode="auto">
          <a:xfrm>
            <a:off x="2743200" y="4670613"/>
            <a:ext cx="1090719" cy="1155735"/>
          </a:xfrm>
          <a:prstGeom prst="rect">
            <a:avLst/>
          </a:prstGeom>
          <a:noFill/>
        </p:spPr>
      </p:pic>
      <p:pic>
        <p:nvPicPr>
          <p:cNvPr id="47" name="Picture 23" descr="XP icon my computer"/>
          <p:cNvPicPr>
            <a:picLocks noChangeAspect="1" noChangeArrowheads="1"/>
          </p:cNvPicPr>
          <p:nvPr/>
        </p:nvPicPr>
        <p:blipFill>
          <a:blip r:embed="rId6" cstate="print"/>
          <a:srcRect/>
          <a:stretch>
            <a:fillRect/>
          </a:stretch>
        </p:blipFill>
        <p:spPr bwMode="auto">
          <a:xfrm>
            <a:off x="3141156" y="2057400"/>
            <a:ext cx="465195" cy="348987"/>
          </a:xfrm>
          <a:prstGeom prst="rect">
            <a:avLst/>
          </a:prstGeom>
          <a:noFill/>
        </p:spPr>
      </p:pic>
      <p:pic>
        <p:nvPicPr>
          <p:cNvPr id="9" name="Picture 23" descr="XP icon my computer"/>
          <p:cNvPicPr>
            <a:picLocks noChangeAspect="1" noChangeArrowheads="1"/>
          </p:cNvPicPr>
          <p:nvPr/>
        </p:nvPicPr>
        <p:blipFill>
          <a:blip r:embed="rId7" cstate="print"/>
          <a:srcRect/>
          <a:stretch>
            <a:fillRect/>
          </a:stretch>
        </p:blipFill>
        <p:spPr bwMode="auto">
          <a:xfrm>
            <a:off x="3674556" y="2209800"/>
            <a:ext cx="491175" cy="368477"/>
          </a:xfrm>
          <a:prstGeom prst="rect">
            <a:avLst/>
          </a:prstGeom>
          <a:noFill/>
        </p:spPr>
      </p:pic>
      <p:pic>
        <p:nvPicPr>
          <p:cNvPr id="18" name="Picture 6" descr="laptop"/>
          <p:cNvPicPr>
            <a:picLocks noChangeAspect="1" noChangeArrowheads="1"/>
          </p:cNvPicPr>
          <p:nvPr/>
        </p:nvPicPr>
        <p:blipFill>
          <a:blip r:embed="rId8" cstate="print"/>
          <a:srcRect/>
          <a:stretch>
            <a:fillRect/>
          </a:stretch>
        </p:blipFill>
        <p:spPr bwMode="auto">
          <a:xfrm>
            <a:off x="3064956" y="2362200"/>
            <a:ext cx="623726" cy="365019"/>
          </a:xfrm>
          <a:prstGeom prst="rect">
            <a:avLst/>
          </a:prstGeom>
          <a:noFill/>
        </p:spPr>
      </p:pic>
      <p:sp>
        <p:nvSpPr>
          <p:cNvPr id="22" name="TextBox 21"/>
          <p:cNvSpPr txBox="1"/>
          <p:nvPr/>
        </p:nvSpPr>
        <p:spPr>
          <a:xfrm rot="21118437">
            <a:off x="3631748" y="2702482"/>
            <a:ext cx="1165604" cy="128285"/>
          </a:xfrm>
          <a:prstGeom prst="rect">
            <a:avLst/>
          </a:prstGeom>
          <a:noFill/>
        </p:spPr>
        <p:txBody>
          <a:bodyPr wrap="square" rtlCol="0">
            <a:prstTxWarp prst="textArchDown">
              <a:avLst/>
            </a:prstTxWarp>
            <a:spAutoFit/>
          </a:bodyPr>
          <a:lstStyle/>
          <a:p>
            <a:pPr algn="ctr"/>
            <a:r>
              <a:rPr lang="en-US" sz="1400" b="1" dirty="0" smtClean="0">
                <a:solidFill>
                  <a:schemeClr val="bg1"/>
                </a:solidFill>
                <a:latin typeface="+mj-lt"/>
              </a:rPr>
              <a:t>Branch</a:t>
            </a:r>
            <a:r>
              <a:rPr lang="en-US" sz="1400" b="1" dirty="0" smtClean="0">
                <a:solidFill>
                  <a:schemeClr val="accent1">
                    <a:lumMod val="20000"/>
                    <a:lumOff val="80000"/>
                  </a:schemeClr>
                </a:solidFill>
                <a:latin typeface="+mj-lt"/>
              </a:rPr>
              <a:t> </a:t>
            </a:r>
            <a:r>
              <a:rPr lang="en-US" sz="1400" b="1" dirty="0" smtClean="0">
                <a:solidFill>
                  <a:schemeClr val="bg1"/>
                </a:solidFill>
                <a:latin typeface="+mj-lt"/>
              </a:rPr>
              <a:t>Office</a:t>
            </a:r>
            <a:endParaRPr lang="en-US" sz="1400" b="1" dirty="0">
              <a:solidFill>
                <a:schemeClr val="bg1"/>
              </a:solidFill>
              <a:latin typeface="+mj-lt"/>
            </a:endParaRPr>
          </a:p>
        </p:txBody>
      </p:sp>
      <p:sp>
        <p:nvSpPr>
          <p:cNvPr id="23" name="TextBox 22"/>
          <p:cNvSpPr txBox="1"/>
          <p:nvPr/>
        </p:nvSpPr>
        <p:spPr>
          <a:xfrm>
            <a:off x="1993557" y="5090742"/>
            <a:ext cx="391454" cy="338554"/>
          </a:xfrm>
          <a:prstGeom prst="rect">
            <a:avLst/>
          </a:prstGeom>
          <a:noFill/>
        </p:spPr>
        <p:txBody>
          <a:bodyPr wrap="none" rtlCol="0">
            <a:spAutoFit/>
          </a:bodyPr>
          <a:lstStyle/>
          <a:p>
            <a:r>
              <a:rPr lang="en-US" sz="1600" b="1" dirty="0" smtClean="0">
                <a:latin typeface="+mj-lt"/>
              </a:rPr>
              <a:t>IIS</a:t>
            </a:r>
            <a:endParaRPr lang="en-US" sz="1600" b="1" dirty="0">
              <a:latin typeface="+mj-lt"/>
            </a:endParaRPr>
          </a:p>
        </p:txBody>
      </p:sp>
      <p:sp>
        <p:nvSpPr>
          <p:cNvPr id="25" name="TextBox 24"/>
          <p:cNvSpPr txBox="1"/>
          <p:nvPr/>
        </p:nvSpPr>
        <p:spPr>
          <a:xfrm>
            <a:off x="945011" y="5292570"/>
            <a:ext cx="1075807" cy="338554"/>
          </a:xfrm>
          <a:prstGeom prst="rect">
            <a:avLst/>
          </a:prstGeom>
          <a:noFill/>
        </p:spPr>
        <p:txBody>
          <a:bodyPr wrap="none" rtlCol="0">
            <a:spAutoFit/>
          </a:bodyPr>
          <a:lstStyle/>
          <a:p>
            <a:r>
              <a:rPr lang="en-US" sz="1600" b="1" dirty="0" smtClean="0">
                <a:latin typeface="+mj-lt"/>
              </a:rPr>
              <a:t>File Server</a:t>
            </a:r>
            <a:endParaRPr lang="en-US" sz="1600" b="1" dirty="0">
              <a:latin typeface="+mj-lt"/>
            </a:endParaRPr>
          </a:p>
        </p:txBody>
      </p:sp>
      <p:sp>
        <p:nvSpPr>
          <p:cNvPr id="26" name="TextBox 25"/>
          <p:cNvSpPr txBox="1"/>
          <p:nvPr/>
        </p:nvSpPr>
        <p:spPr>
          <a:xfrm>
            <a:off x="2691696" y="5749770"/>
            <a:ext cx="1323504" cy="584775"/>
          </a:xfrm>
          <a:prstGeom prst="rect">
            <a:avLst/>
          </a:prstGeom>
          <a:noFill/>
        </p:spPr>
        <p:txBody>
          <a:bodyPr wrap="none" rtlCol="0">
            <a:spAutoFit/>
          </a:bodyPr>
          <a:lstStyle/>
          <a:p>
            <a:pPr algn="ctr"/>
            <a:r>
              <a:rPr lang="en-US" sz="1600" b="1" dirty="0" smtClean="0">
                <a:latin typeface="+mj-lt"/>
              </a:rPr>
              <a:t>Group Policy</a:t>
            </a:r>
          </a:p>
          <a:p>
            <a:pPr algn="ctr"/>
            <a:r>
              <a:rPr lang="en-US" sz="1600" b="1" dirty="0" smtClean="0">
                <a:latin typeface="+mj-lt"/>
              </a:rPr>
              <a:t>Management</a:t>
            </a:r>
            <a:endParaRPr lang="en-US" sz="1600" b="1" dirty="0">
              <a:latin typeface="+mj-lt"/>
            </a:endParaRPr>
          </a:p>
        </p:txBody>
      </p:sp>
      <p:pic>
        <p:nvPicPr>
          <p:cNvPr id="27" name="Picture 37" descr="blue sphere 4 copy"/>
          <p:cNvPicPr>
            <a:picLocks noChangeAspect="1" noChangeArrowheads="1"/>
          </p:cNvPicPr>
          <p:nvPr/>
        </p:nvPicPr>
        <p:blipFill>
          <a:blip r:embed="rId9" cstate="print"/>
          <a:srcRect/>
          <a:stretch>
            <a:fillRect/>
          </a:stretch>
        </p:blipFill>
        <p:spPr bwMode="auto">
          <a:xfrm>
            <a:off x="4858864" y="3222813"/>
            <a:ext cx="4285136" cy="2057400"/>
          </a:xfrm>
          <a:prstGeom prst="rect">
            <a:avLst/>
          </a:prstGeom>
          <a:noFill/>
        </p:spPr>
      </p:pic>
      <p:pic>
        <p:nvPicPr>
          <p:cNvPr id="28" name="Picture 23" descr="XP icon my computer"/>
          <p:cNvPicPr>
            <a:picLocks noChangeAspect="1" noChangeArrowheads="1"/>
          </p:cNvPicPr>
          <p:nvPr/>
        </p:nvPicPr>
        <p:blipFill>
          <a:blip r:embed="rId10" cstate="print"/>
          <a:srcRect/>
          <a:stretch>
            <a:fillRect/>
          </a:stretch>
        </p:blipFill>
        <p:spPr bwMode="auto">
          <a:xfrm>
            <a:off x="7086600" y="3766143"/>
            <a:ext cx="596204" cy="447270"/>
          </a:xfrm>
          <a:prstGeom prst="rect">
            <a:avLst/>
          </a:prstGeom>
          <a:noFill/>
        </p:spPr>
      </p:pic>
      <p:pic>
        <p:nvPicPr>
          <p:cNvPr id="29" name="Picture 23" descr="XP icon my computer"/>
          <p:cNvPicPr>
            <a:picLocks noChangeAspect="1" noChangeArrowheads="1"/>
          </p:cNvPicPr>
          <p:nvPr/>
        </p:nvPicPr>
        <p:blipFill>
          <a:blip r:embed="rId11" cstate="print"/>
          <a:srcRect/>
          <a:stretch>
            <a:fillRect/>
          </a:stretch>
        </p:blipFill>
        <p:spPr bwMode="auto">
          <a:xfrm>
            <a:off x="7373385" y="3908613"/>
            <a:ext cx="999122" cy="749537"/>
          </a:xfrm>
          <a:prstGeom prst="rect">
            <a:avLst/>
          </a:prstGeom>
          <a:noFill/>
        </p:spPr>
      </p:pic>
      <p:pic>
        <p:nvPicPr>
          <p:cNvPr id="30" name="Picture 6" descr="laptop"/>
          <p:cNvPicPr>
            <a:picLocks noChangeAspect="1" noChangeArrowheads="1"/>
          </p:cNvPicPr>
          <p:nvPr/>
        </p:nvPicPr>
        <p:blipFill>
          <a:blip r:embed="rId12" cstate="print"/>
          <a:srcRect/>
          <a:stretch>
            <a:fillRect/>
          </a:stretch>
        </p:blipFill>
        <p:spPr bwMode="auto">
          <a:xfrm>
            <a:off x="6684330" y="4100143"/>
            <a:ext cx="544062" cy="318397"/>
          </a:xfrm>
          <a:prstGeom prst="rect">
            <a:avLst/>
          </a:prstGeom>
          <a:noFill/>
        </p:spPr>
      </p:pic>
      <p:pic>
        <p:nvPicPr>
          <p:cNvPr id="33" name="Picture 6" descr="laptop"/>
          <p:cNvPicPr>
            <a:picLocks noChangeAspect="1" noChangeArrowheads="1"/>
          </p:cNvPicPr>
          <p:nvPr/>
        </p:nvPicPr>
        <p:blipFill>
          <a:blip r:embed="rId13" cstate="print"/>
          <a:srcRect/>
          <a:stretch>
            <a:fillRect/>
          </a:stretch>
        </p:blipFill>
        <p:spPr bwMode="auto">
          <a:xfrm>
            <a:off x="6835807" y="4213413"/>
            <a:ext cx="963502" cy="563863"/>
          </a:xfrm>
          <a:prstGeom prst="rect">
            <a:avLst/>
          </a:prstGeom>
          <a:noFill/>
        </p:spPr>
      </p:pic>
      <p:sp>
        <p:nvSpPr>
          <p:cNvPr id="35" name="TextBox 34"/>
          <p:cNvSpPr txBox="1"/>
          <p:nvPr/>
        </p:nvSpPr>
        <p:spPr>
          <a:xfrm>
            <a:off x="76200" y="3352800"/>
            <a:ext cx="3124200" cy="707886"/>
          </a:xfrm>
          <a:prstGeom prst="rect">
            <a:avLst/>
          </a:prstGeom>
          <a:noFill/>
        </p:spPr>
        <p:txBody>
          <a:bodyPr wrap="square" rtlCol="0">
            <a:spAutoFit/>
          </a:bodyPr>
          <a:lstStyle/>
          <a:p>
            <a:r>
              <a:rPr lang="en-US" sz="2000" b="1" dirty="0" smtClean="0">
                <a:latin typeface="+mj-lt"/>
              </a:rPr>
              <a:t>Install BranchCache™ feature on an R2 server</a:t>
            </a:r>
          </a:p>
        </p:txBody>
      </p:sp>
      <p:pic>
        <p:nvPicPr>
          <p:cNvPr id="41" name="Picture 37" descr="blue sphere 4 copy"/>
          <p:cNvPicPr>
            <a:picLocks noChangeAspect="1" noChangeArrowheads="1"/>
          </p:cNvPicPr>
          <p:nvPr/>
        </p:nvPicPr>
        <p:blipFill>
          <a:blip r:embed="rId3" cstate="print"/>
          <a:srcRect/>
          <a:stretch>
            <a:fillRect/>
          </a:stretch>
        </p:blipFill>
        <p:spPr bwMode="auto">
          <a:xfrm>
            <a:off x="6248400" y="1622613"/>
            <a:ext cx="2494684" cy="1197759"/>
          </a:xfrm>
          <a:prstGeom prst="rect">
            <a:avLst/>
          </a:prstGeom>
          <a:noFill/>
        </p:spPr>
      </p:pic>
      <p:pic>
        <p:nvPicPr>
          <p:cNvPr id="42" name="Picture 23" descr="XP icon my computer"/>
          <p:cNvPicPr>
            <a:picLocks noChangeAspect="1" noChangeArrowheads="1"/>
          </p:cNvPicPr>
          <p:nvPr/>
        </p:nvPicPr>
        <p:blipFill>
          <a:blip r:embed="rId6" cstate="print"/>
          <a:srcRect/>
          <a:stretch>
            <a:fillRect/>
          </a:stretch>
        </p:blipFill>
        <p:spPr bwMode="auto">
          <a:xfrm>
            <a:off x="7010400" y="1851213"/>
            <a:ext cx="465195" cy="348987"/>
          </a:xfrm>
          <a:prstGeom prst="rect">
            <a:avLst/>
          </a:prstGeom>
          <a:noFill/>
        </p:spPr>
      </p:pic>
      <p:pic>
        <p:nvPicPr>
          <p:cNvPr id="43" name="Picture 23" descr="XP icon my computer"/>
          <p:cNvPicPr>
            <a:picLocks noChangeAspect="1" noChangeArrowheads="1"/>
          </p:cNvPicPr>
          <p:nvPr/>
        </p:nvPicPr>
        <p:blipFill>
          <a:blip r:embed="rId7" cstate="print"/>
          <a:srcRect/>
          <a:stretch>
            <a:fillRect/>
          </a:stretch>
        </p:blipFill>
        <p:spPr bwMode="auto">
          <a:xfrm>
            <a:off x="7543800" y="2003613"/>
            <a:ext cx="491175" cy="368477"/>
          </a:xfrm>
          <a:prstGeom prst="rect">
            <a:avLst/>
          </a:prstGeom>
          <a:noFill/>
        </p:spPr>
      </p:pic>
      <p:pic>
        <p:nvPicPr>
          <p:cNvPr id="44" name="Picture 6" descr="laptop"/>
          <p:cNvPicPr>
            <a:picLocks noChangeAspect="1" noChangeArrowheads="1"/>
          </p:cNvPicPr>
          <p:nvPr/>
        </p:nvPicPr>
        <p:blipFill>
          <a:blip r:embed="rId8" cstate="print"/>
          <a:srcRect/>
          <a:stretch>
            <a:fillRect/>
          </a:stretch>
        </p:blipFill>
        <p:spPr bwMode="auto">
          <a:xfrm>
            <a:off x="6934200" y="2156013"/>
            <a:ext cx="623726" cy="365019"/>
          </a:xfrm>
          <a:prstGeom prst="rect">
            <a:avLst/>
          </a:prstGeom>
          <a:noFill/>
        </p:spPr>
      </p:pic>
      <p:sp>
        <p:nvSpPr>
          <p:cNvPr id="49" name="TextBox 48"/>
          <p:cNvSpPr txBox="1"/>
          <p:nvPr/>
        </p:nvSpPr>
        <p:spPr>
          <a:xfrm>
            <a:off x="76200" y="1589310"/>
            <a:ext cx="3505200" cy="830997"/>
          </a:xfrm>
          <a:prstGeom prst="rect">
            <a:avLst/>
          </a:prstGeom>
          <a:noFill/>
        </p:spPr>
        <p:txBody>
          <a:bodyPr wrap="square" rtlCol="0">
            <a:spAutoFit/>
          </a:bodyPr>
          <a:lstStyle/>
          <a:p>
            <a:r>
              <a:rPr lang="en-US" sz="2400" b="1" dirty="0" smtClean="0">
                <a:latin typeface="+mj-lt"/>
              </a:rPr>
              <a:t>Group Policy to enable  clients</a:t>
            </a:r>
          </a:p>
        </p:txBody>
      </p:sp>
      <p:pic>
        <p:nvPicPr>
          <p:cNvPr id="51" name="Picture 24" descr="application server"/>
          <p:cNvPicPr>
            <a:picLocks noChangeAspect="1" noChangeArrowheads="1"/>
          </p:cNvPicPr>
          <p:nvPr/>
        </p:nvPicPr>
        <p:blipFill>
          <a:blip r:embed="rId5" cstate="print"/>
          <a:srcRect/>
          <a:stretch>
            <a:fillRect/>
          </a:stretch>
        </p:blipFill>
        <p:spPr bwMode="auto">
          <a:xfrm>
            <a:off x="5715000" y="3756213"/>
            <a:ext cx="820264" cy="869159"/>
          </a:xfrm>
          <a:prstGeom prst="rect">
            <a:avLst/>
          </a:prstGeom>
          <a:noFill/>
        </p:spPr>
      </p:pic>
      <p:sp>
        <p:nvSpPr>
          <p:cNvPr id="52" name="TextBox 51"/>
          <p:cNvSpPr txBox="1"/>
          <p:nvPr/>
        </p:nvSpPr>
        <p:spPr>
          <a:xfrm>
            <a:off x="5776070" y="4518213"/>
            <a:ext cx="785792" cy="584775"/>
          </a:xfrm>
          <a:prstGeom prst="rect">
            <a:avLst/>
          </a:prstGeom>
          <a:noFill/>
        </p:spPr>
        <p:txBody>
          <a:bodyPr wrap="none" rtlCol="0">
            <a:spAutoFit/>
          </a:bodyPr>
          <a:lstStyle/>
          <a:p>
            <a:pPr algn="ctr"/>
            <a:r>
              <a:rPr lang="en-US" sz="1600" b="1" dirty="0" smtClean="0">
                <a:solidFill>
                  <a:schemeClr val="bg1"/>
                </a:solidFill>
                <a:latin typeface="+mj-lt"/>
              </a:rPr>
              <a:t>Hosted</a:t>
            </a:r>
          </a:p>
          <a:p>
            <a:pPr algn="ctr"/>
            <a:r>
              <a:rPr lang="en-US" sz="1600" b="1" dirty="0" smtClean="0">
                <a:solidFill>
                  <a:schemeClr val="bg1"/>
                </a:solidFill>
                <a:latin typeface="+mj-lt"/>
              </a:rPr>
              <a:t>Cache</a:t>
            </a:r>
            <a:endParaRPr lang="en-US" sz="1600" b="1" dirty="0">
              <a:solidFill>
                <a:schemeClr val="bg1"/>
              </a:solidFill>
              <a:latin typeface="+mj-lt"/>
            </a:endParaRPr>
          </a:p>
        </p:txBody>
      </p:sp>
      <p:sp>
        <p:nvSpPr>
          <p:cNvPr id="53" name="TextBox 52"/>
          <p:cNvSpPr txBox="1"/>
          <p:nvPr/>
        </p:nvSpPr>
        <p:spPr>
          <a:xfrm>
            <a:off x="5253446" y="5271505"/>
            <a:ext cx="3733800" cy="1384995"/>
          </a:xfrm>
          <a:prstGeom prst="rect">
            <a:avLst/>
          </a:prstGeom>
          <a:noFill/>
        </p:spPr>
        <p:txBody>
          <a:bodyPr wrap="square" rtlCol="0">
            <a:spAutoFit/>
          </a:bodyPr>
          <a:lstStyle/>
          <a:p>
            <a:pPr marL="0" lvl="1"/>
            <a:r>
              <a:rPr lang="en-US" sz="2400" b="1" dirty="0" smtClean="0">
                <a:latin typeface="+mj-lt"/>
              </a:rPr>
              <a:t>Optionally, install a hosted cache in your branch. </a:t>
            </a:r>
          </a:p>
          <a:p>
            <a:r>
              <a:rPr lang="en-US" sz="1600" dirty="0" smtClean="0">
                <a:latin typeface="+mj-lt"/>
              </a:rPr>
              <a:t>  </a:t>
            </a:r>
          </a:p>
          <a:p>
            <a:endParaRPr lang="en-US" sz="2000" dirty="0">
              <a:latin typeface="+mj-lt"/>
            </a:endParaRPr>
          </a:p>
        </p:txBody>
      </p:sp>
      <p:cxnSp>
        <p:nvCxnSpPr>
          <p:cNvPr id="55" name="Straight Connector 54"/>
          <p:cNvCxnSpPr>
            <a:endCxn id="20" idx="2"/>
          </p:cNvCxnSpPr>
          <p:nvPr/>
        </p:nvCxnSpPr>
        <p:spPr>
          <a:xfrm rot="5400000" flipH="1" flipV="1">
            <a:off x="2403652" y="3616151"/>
            <a:ext cx="1850241" cy="713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3733800" y="2537015"/>
            <a:ext cx="2514602" cy="2209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3834716" y="4378170"/>
            <a:ext cx="1171141" cy="533400"/>
          </a:xfrm>
          <a:prstGeom prst="line">
            <a:avLst/>
          </a:prstGeom>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rot="21118437">
            <a:off x="7537000" y="2505550"/>
            <a:ext cx="1165604" cy="128285"/>
          </a:xfrm>
          <a:prstGeom prst="rect">
            <a:avLst/>
          </a:prstGeom>
          <a:noFill/>
        </p:spPr>
        <p:txBody>
          <a:bodyPr wrap="square" rtlCol="0">
            <a:prstTxWarp prst="textArchDown">
              <a:avLst/>
            </a:prstTxWarp>
            <a:spAutoFit/>
          </a:bodyPr>
          <a:lstStyle/>
          <a:p>
            <a:pPr algn="ctr"/>
            <a:r>
              <a:rPr lang="en-US" sz="1400" b="1" dirty="0" smtClean="0">
                <a:solidFill>
                  <a:schemeClr val="bg1"/>
                </a:solidFill>
                <a:latin typeface="+mj-lt"/>
              </a:rPr>
              <a:t>Branch Office</a:t>
            </a:r>
            <a:endParaRPr lang="en-US" sz="1400" b="1" dirty="0">
              <a:solidFill>
                <a:schemeClr val="bg1"/>
              </a:solidFill>
              <a:latin typeface="+mj-lt"/>
            </a:endParaRPr>
          </a:p>
        </p:txBody>
      </p:sp>
      <p:sp>
        <p:nvSpPr>
          <p:cNvPr id="50" name="TextBox 49"/>
          <p:cNvSpPr txBox="1"/>
          <p:nvPr/>
        </p:nvSpPr>
        <p:spPr>
          <a:xfrm rot="21055130">
            <a:off x="7540031" y="4804365"/>
            <a:ext cx="1352195" cy="159486"/>
          </a:xfrm>
          <a:prstGeom prst="rect">
            <a:avLst/>
          </a:prstGeom>
          <a:noFill/>
        </p:spPr>
        <p:txBody>
          <a:bodyPr wrap="square" rtlCol="0">
            <a:prstTxWarp prst="textArchDown">
              <a:avLst/>
            </a:prstTxWarp>
            <a:spAutoFit/>
          </a:bodyPr>
          <a:lstStyle/>
          <a:p>
            <a:pPr algn="ctr"/>
            <a:r>
              <a:rPr lang="en-US" b="1" dirty="0" smtClean="0">
                <a:solidFill>
                  <a:schemeClr val="bg1"/>
                </a:solidFill>
                <a:latin typeface="+mj-lt"/>
              </a:rPr>
              <a:t>Branch Office</a:t>
            </a:r>
            <a:endParaRPr lang="en-US" b="1" dirty="0">
              <a:solidFill>
                <a:schemeClr val="bg1"/>
              </a:solidFill>
              <a:latin typeface="+mj-lt"/>
            </a:endParaRPr>
          </a:p>
        </p:txBody>
      </p:sp>
      <p:sp>
        <p:nvSpPr>
          <p:cNvPr id="54" name="TextBox 53"/>
          <p:cNvSpPr txBox="1"/>
          <p:nvPr/>
        </p:nvSpPr>
        <p:spPr>
          <a:xfrm rot="859601">
            <a:off x="151107" y="5902233"/>
            <a:ext cx="1352195" cy="159486"/>
          </a:xfrm>
          <a:prstGeom prst="rect">
            <a:avLst/>
          </a:prstGeom>
          <a:noFill/>
        </p:spPr>
        <p:txBody>
          <a:bodyPr wrap="square" rtlCol="0">
            <a:prstTxWarp prst="textArchDown">
              <a:avLst/>
            </a:prstTxWarp>
            <a:spAutoFit/>
          </a:bodyPr>
          <a:lstStyle/>
          <a:p>
            <a:pPr algn="ctr"/>
            <a:r>
              <a:rPr lang="en-US" b="1" dirty="0" smtClean="0">
                <a:solidFill>
                  <a:srgbClr val="FFFFFF"/>
                </a:solidFill>
                <a:latin typeface="+mj-lt"/>
              </a:rPr>
              <a:t>Main Office</a:t>
            </a:r>
            <a:endParaRPr lang="en-US" b="1" dirty="0">
              <a:solidFill>
                <a:srgbClr val="FFFFFF"/>
              </a:solidFill>
              <a:latin typeface="+mj-lt"/>
            </a:endParaRPr>
          </a:p>
        </p:txBody>
      </p:sp>
      <p:sp>
        <p:nvSpPr>
          <p:cNvPr id="37" name="Title 36"/>
          <p:cNvSpPr>
            <a:spLocks noGrp="1"/>
          </p:cNvSpPr>
          <p:nvPr>
            <p:ph type="title"/>
          </p:nvPr>
        </p:nvSpPr>
        <p:spPr>
          <a:xfrm>
            <a:off x="381000" y="230188"/>
            <a:ext cx="8382000" cy="747897"/>
          </a:xfrm>
        </p:spPr>
        <p:txBody>
          <a:bodyPr/>
          <a:lstStyle/>
          <a:p>
            <a:r>
              <a:rPr lang="en-US" sz="5400" dirty="0" smtClean="0"/>
              <a:t>Deployment - Summary</a:t>
            </a:r>
            <a:endParaRPr lang="en-US" sz="5400"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Monitoring</a:t>
            </a:r>
            <a:endParaRPr lang="en-US" dirty="0"/>
          </a:p>
        </p:txBody>
      </p:sp>
      <p:sp>
        <p:nvSpPr>
          <p:cNvPr id="3" name="Content Placeholder 2"/>
          <p:cNvSpPr>
            <a:spLocks noGrp="1"/>
          </p:cNvSpPr>
          <p:nvPr>
            <p:ph idx="1"/>
          </p:nvPr>
        </p:nvSpPr>
        <p:spPr/>
        <p:txBody>
          <a:bodyPr/>
          <a:lstStyle/>
          <a:p>
            <a:r>
              <a:rPr lang="en-US" sz="2800" dirty="0" smtClean="0"/>
              <a:t>Event logs - Operational logs &amp; Audit logs</a:t>
            </a:r>
          </a:p>
          <a:p>
            <a:endParaRPr lang="en-US" sz="2800" dirty="0" smtClean="0"/>
          </a:p>
          <a:p>
            <a:r>
              <a:rPr lang="en-US" sz="2800" dirty="0" err="1" smtClean="0"/>
              <a:t>Perfmon</a:t>
            </a:r>
            <a:r>
              <a:rPr lang="en-US" sz="2800" dirty="0" smtClean="0"/>
              <a:t> counters - Client, hosted cache and Content Server</a:t>
            </a:r>
          </a:p>
          <a:p>
            <a:endParaRPr lang="en-US" sz="2800" dirty="0" smtClean="0"/>
          </a:p>
          <a:p>
            <a:r>
              <a:rPr lang="en-US" sz="2800" dirty="0" err="1" smtClean="0"/>
              <a:t>netsh</a:t>
            </a:r>
            <a:r>
              <a:rPr lang="en-US" sz="2800" dirty="0" smtClean="0"/>
              <a:t> for querying the infrastructure for potential problems</a:t>
            </a:r>
          </a:p>
          <a:p>
            <a:pPr lvl="1"/>
            <a:r>
              <a:rPr lang="en-US" sz="2400" dirty="0" smtClean="0"/>
              <a:t>Cache size too small, firewall issues, certificate problems etc</a:t>
            </a:r>
          </a:p>
          <a:p>
            <a:pPr lvl="1"/>
            <a:endParaRPr lang="en-US" sz="2400" dirty="0" smtClean="0"/>
          </a:p>
          <a:p>
            <a:r>
              <a:rPr lang="en-US" sz="2800" dirty="0" smtClean="0"/>
              <a:t>SCOM pack - for rolling all the information up</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Going Deeper…</a:t>
            </a:r>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Identifiers</a:t>
            </a:r>
            <a:endParaRPr lang="en-US" dirty="0"/>
          </a:p>
        </p:txBody>
      </p:sp>
      <p:sp>
        <p:nvSpPr>
          <p:cNvPr id="593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p:nvPr/>
        </p:nvSpPr>
        <p:spPr bwMode="auto">
          <a:xfrm>
            <a:off x="2438400" y="5353696"/>
            <a:ext cx="64008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6" name="Up Arrow 5"/>
          <p:cNvSpPr/>
          <p:nvPr/>
        </p:nvSpPr>
        <p:spPr bwMode="auto">
          <a:xfrm>
            <a:off x="4343400" y="4749784"/>
            <a:ext cx="381000" cy="533400"/>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8" name="Rectangle 7"/>
          <p:cNvSpPr/>
          <p:nvPr/>
        </p:nvSpPr>
        <p:spPr bwMode="auto">
          <a:xfrm>
            <a:off x="2438400" y="3911584"/>
            <a:ext cx="2133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800" dirty="0" smtClean="0">
                <a:solidFill>
                  <a:schemeClr val="tx2"/>
                </a:solidFill>
                <a:effectLst>
                  <a:outerShdw blurRad="38100" dist="38100" dir="2700000" algn="tl">
                    <a:srgbClr val="000000">
                      <a:alpha val="43137"/>
                    </a:srgbClr>
                  </a:outerShdw>
                </a:effectLst>
                <a:latin typeface="Segoe" pitchFamily="34" charset="0"/>
              </a:rPr>
              <a:t>S1</a:t>
            </a:r>
          </a:p>
        </p:txBody>
      </p:sp>
      <p:sp>
        <p:nvSpPr>
          <p:cNvPr id="9" name="Rectangle 8"/>
          <p:cNvSpPr/>
          <p:nvPr/>
        </p:nvSpPr>
        <p:spPr bwMode="auto">
          <a:xfrm>
            <a:off x="4572000" y="3911584"/>
            <a:ext cx="2133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800" dirty="0" smtClean="0">
                <a:solidFill>
                  <a:schemeClr val="tx2"/>
                </a:solidFill>
                <a:effectLst>
                  <a:outerShdw blurRad="38100" dist="38100" dir="2700000" algn="tl">
                    <a:srgbClr val="000000">
                      <a:alpha val="43137"/>
                    </a:srgbClr>
                  </a:outerShdw>
                </a:effectLst>
                <a:latin typeface="Segoe" pitchFamily="34" charset="0"/>
              </a:rPr>
              <a:t>S2</a:t>
            </a:r>
          </a:p>
        </p:txBody>
      </p:sp>
      <p:sp>
        <p:nvSpPr>
          <p:cNvPr id="10" name="Rectangle 9"/>
          <p:cNvSpPr/>
          <p:nvPr/>
        </p:nvSpPr>
        <p:spPr bwMode="auto">
          <a:xfrm>
            <a:off x="6705600" y="3911584"/>
            <a:ext cx="2133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2800" dirty="0" smtClean="0">
                <a:solidFill>
                  <a:schemeClr val="tx2"/>
                </a:solidFill>
                <a:effectLst>
                  <a:outerShdw blurRad="38100" dist="38100" dir="2700000" algn="tl">
                    <a:srgbClr val="000000">
                      <a:alpha val="43137"/>
                    </a:srgbClr>
                  </a:outerShdw>
                </a:effectLst>
                <a:latin typeface="Segoe" pitchFamily="34" charset="0"/>
              </a:rPr>
              <a:t>S3</a:t>
            </a:r>
          </a:p>
        </p:txBody>
      </p:sp>
      <p:sp>
        <p:nvSpPr>
          <p:cNvPr id="11" name="Up Arrow 10"/>
          <p:cNvSpPr/>
          <p:nvPr/>
        </p:nvSpPr>
        <p:spPr bwMode="auto">
          <a:xfrm>
            <a:off x="4343400" y="3234254"/>
            <a:ext cx="381000" cy="533400"/>
          </a:xfrm>
          <a:prstGeom prst="up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1" name="Rectangle 20"/>
          <p:cNvSpPr/>
          <p:nvPr/>
        </p:nvSpPr>
        <p:spPr bwMode="auto">
          <a:xfrm>
            <a:off x="24384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B1</a:t>
            </a:r>
            <a:endParaRPr kumimoji="0" lang="en-US" sz="24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2" name="Rectangle 21"/>
          <p:cNvSpPr/>
          <p:nvPr/>
        </p:nvSpPr>
        <p:spPr bwMode="auto">
          <a:xfrm>
            <a:off x="26670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B2</a:t>
            </a: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3" name="Rectangle 22"/>
          <p:cNvSpPr/>
          <p:nvPr/>
        </p:nvSpPr>
        <p:spPr bwMode="auto">
          <a:xfrm>
            <a:off x="28956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4" name="Rectangle 23"/>
          <p:cNvSpPr/>
          <p:nvPr/>
        </p:nvSpPr>
        <p:spPr bwMode="auto">
          <a:xfrm>
            <a:off x="31242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5" name="Rectangle 24"/>
          <p:cNvSpPr/>
          <p:nvPr/>
        </p:nvSpPr>
        <p:spPr bwMode="auto">
          <a:xfrm>
            <a:off x="33528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6" name="Rectangle 25"/>
          <p:cNvSpPr/>
          <p:nvPr/>
        </p:nvSpPr>
        <p:spPr bwMode="auto">
          <a:xfrm>
            <a:off x="35814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7" name="Rectangle 26"/>
          <p:cNvSpPr/>
          <p:nvPr/>
        </p:nvSpPr>
        <p:spPr bwMode="auto">
          <a:xfrm>
            <a:off x="38100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8" name="Rectangle 27"/>
          <p:cNvSpPr/>
          <p:nvPr/>
        </p:nvSpPr>
        <p:spPr bwMode="auto">
          <a:xfrm>
            <a:off x="40386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0" name="Rectangle 29"/>
          <p:cNvSpPr/>
          <p:nvPr/>
        </p:nvSpPr>
        <p:spPr bwMode="auto">
          <a:xfrm>
            <a:off x="44958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dirty="0" smtClean="0">
                <a:solidFill>
                  <a:schemeClr val="tx2"/>
                </a:solidFill>
                <a:effectLst>
                  <a:outerShdw blurRad="38100" dist="38100" dir="2700000" algn="tl">
                    <a:srgbClr val="000000">
                      <a:alpha val="43137"/>
                    </a:srgbClr>
                  </a:outerShdw>
                </a:effectLst>
                <a:latin typeface="Segoe" pitchFamily="34" charset="0"/>
              </a:rPr>
              <a:t>B1</a:t>
            </a:r>
            <a:endParaRPr lang="en-US" sz="360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1" name="Rectangle 30"/>
          <p:cNvSpPr/>
          <p:nvPr/>
        </p:nvSpPr>
        <p:spPr bwMode="auto">
          <a:xfrm>
            <a:off x="47244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B2</a:t>
            </a: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2" name="Rectangle 31"/>
          <p:cNvSpPr/>
          <p:nvPr/>
        </p:nvSpPr>
        <p:spPr bwMode="auto">
          <a:xfrm>
            <a:off x="49530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bwMode="auto">
          <a:xfrm>
            <a:off x="51816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4" name="Rectangle 33"/>
          <p:cNvSpPr/>
          <p:nvPr/>
        </p:nvSpPr>
        <p:spPr bwMode="auto">
          <a:xfrm>
            <a:off x="54102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5" name="Rectangle 34"/>
          <p:cNvSpPr/>
          <p:nvPr/>
        </p:nvSpPr>
        <p:spPr bwMode="auto">
          <a:xfrm>
            <a:off x="56388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6" name="Rectangle 35"/>
          <p:cNvSpPr/>
          <p:nvPr/>
        </p:nvSpPr>
        <p:spPr bwMode="auto">
          <a:xfrm>
            <a:off x="58674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7" name="Rectangle 36"/>
          <p:cNvSpPr/>
          <p:nvPr/>
        </p:nvSpPr>
        <p:spPr bwMode="auto">
          <a:xfrm>
            <a:off x="60960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8" name="Rectangle 37"/>
          <p:cNvSpPr/>
          <p:nvPr/>
        </p:nvSpPr>
        <p:spPr bwMode="auto">
          <a:xfrm>
            <a:off x="63246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9" name="Rectangle 38"/>
          <p:cNvSpPr/>
          <p:nvPr/>
        </p:nvSpPr>
        <p:spPr bwMode="auto">
          <a:xfrm>
            <a:off x="65532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solidFill>
                  <a:schemeClr val="tx2"/>
                </a:solidFill>
                <a:effectLst>
                  <a:outerShdw blurRad="38100" dist="38100" dir="2700000" algn="tl">
                    <a:srgbClr val="000000">
                      <a:alpha val="43137"/>
                    </a:srgbClr>
                  </a:outerShdw>
                </a:effectLst>
                <a:latin typeface="Segoe" pitchFamily="34" charset="0"/>
              </a:rPr>
              <a:t>Bn</a:t>
            </a:r>
            <a:endParaRPr kumimoji="0" lang="en-US"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0" name="Rectangle 39"/>
          <p:cNvSpPr/>
          <p:nvPr/>
        </p:nvSpPr>
        <p:spPr bwMode="auto">
          <a:xfrm>
            <a:off x="67818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B1</a:t>
            </a: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1" name="Rectangle 40"/>
          <p:cNvSpPr/>
          <p:nvPr/>
        </p:nvSpPr>
        <p:spPr bwMode="auto">
          <a:xfrm>
            <a:off x="70104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B2</a:t>
            </a: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2" name="Rectangle 41"/>
          <p:cNvSpPr/>
          <p:nvPr/>
        </p:nvSpPr>
        <p:spPr bwMode="auto">
          <a:xfrm>
            <a:off x="72390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3" name="Rectangle 42"/>
          <p:cNvSpPr/>
          <p:nvPr/>
        </p:nvSpPr>
        <p:spPr bwMode="auto">
          <a:xfrm>
            <a:off x="74676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4" name="Rectangle 43"/>
          <p:cNvSpPr/>
          <p:nvPr/>
        </p:nvSpPr>
        <p:spPr bwMode="auto">
          <a:xfrm>
            <a:off x="76962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5" name="Rectangle 44"/>
          <p:cNvSpPr/>
          <p:nvPr/>
        </p:nvSpPr>
        <p:spPr bwMode="auto">
          <a:xfrm>
            <a:off x="79248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6" name="Rectangle 45"/>
          <p:cNvSpPr/>
          <p:nvPr/>
        </p:nvSpPr>
        <p:spPr bwMode="auto">
          <a:xfrm>
            <a:off x="81534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7" name="Rectangle 46"/>
          <p:cNvSpPr/>
          <p:nvPr/>
        </p:nvSpPr>
        <p:spPr bwMode="auto">
          <a:xfrm>
            <a:off x="83820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8" name="Rectangle 47"/>
          <p:cNvSpPr/>
          <p:nvPr/>
        </p:nvSpPr>
        <p:spPr bwMode="auto">
          <a:xfrm>
            <a:off x="86106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solidFill>
                  <a:schemeClr val="tx2"/>
                </a:solidFill>
                <a:effectLst>
                  <a:outerShdw blurRad="38100" dist="38100" dir="2700000" algn="tl">
                    <a:srgbClr val="000000">
                      <a:alpha val="43137"/>
                    </a:srgbClr>
                  </a:outerShdw>
                </a:effectLst>
                <a:latin typeface="Segoe" pitchFamily="34" charset="0"/>
              </a:rPr>
              <a:t>Bn</a:t>
            </a:r>
            <a:endParaRPr kumimoji="0" lang="en-US"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50" name="TextBox 49"/>
          <p:cNvSpPr txBox="1"/>
          <p:nvPr/>
        </p:nvSpPr>
        <p:spPr>
          <a:xfrm>
            <a:off x="228600" y="5443544"/>
            <a:ext cx="1676400" cy="523220"/>
          </a:xfrm>
          <a:prstGeom prst="rect">
            <a:avLst/>
          </a:prstGeom>
        </p:spPr>
        <p:txBody>
          <a:bodyPr wrap="square" rtlCol="0">
            <a:spAutoFit/>
          </a:bodyPr>
          <a:lstStyle/>
          <a:p>
            <a:r>
              <a:rPr lang="en-US" sz="2800" dirty="0" smtClean="0">
                <a:solidFill>
                  <a:srgbClr val="FFFF00"/>
                </a:solidFill>
              </a:rPr>
              <a:t>Content</a:t>
            </a:r>
          </a:p>
        </p:txBody>
      </p:sp>
      <p:sp>
        <p:nvSpPr>
          <p:cNvPr id="51" name="TextBox 50"/>
          <p:cNvSpPr txBox="1"/>
          <p:nvPr/>
        </p:nvSpPr>
        <p:spPr>
          <a:xfrm>
            <a:off x="152400" y="3911584"/>
            <a:ext cx="2209800" cy="800219"/>
          </a:xfrm>
          <a:prstGeom prst="rect">
            <a:avLst/>
          </a:prstGeom>
        </p:spPr>
        <p:txBody>
          <a:bodyPr wrap="square" rtlCol="0">
            <a:spAutoFit/>
          </a:bodyPr>
          <a:lstStyle/>
          <a:p>
            <a:r>
              <a:rPr lang="en-US" sz="2800" dirty="0" smtClean="0">
                <a:solidFill>
                  <a:srgbClr val="FFFF00"/>
                </a:solidFill>
              </a:rPr>
              <a:t>Segments</a:t>
            </a:r>
          </a:p>
          <a:p>
            <a:r>
              <a:rPr lang="en-US" dirty="0" smtClean="0"/>
              <a:t>Unit of discovery</a:t>
            </a:r>
          </a:p>
        </p:txBody>
      </p:sp>
      <p:sp>
        <p:nvSpPr>
          <p:cNvPr id="52" name="TextBox 51"/>
          <p:cNvSpPr txBox="1"/>
          <p:nvPr/>
        </p:nvSpPr>
        <p:spPr>
          <a:xfrm>
            <a:off x="228600" y="2472254"/>
            <a:ext cx="2362200" cy="830997"/>
          </a:xfrm>
          <a:prstGeom prst="rect">
            <a:avLst/>
          </a:prstGeom>
        </p:spPr>
        <p:txBody>
          <a:bodyPr wrap="square" rtlCol="0">
            <a:spAutoFit/>
          </a:bodyPr>
          <a:lstStyle/>
          <a:p>
            <a:r>
              <a:rPr lang="en-US" sz="2800" dirty="0" smtClean="0">
                <a:solidFill>
                  <a:srgbClr val="FFFF00"/>
                </a:solidFill>
              </a:rPr>
              <a:t>Blocks</a:t>
            </a:r>
          </a:p>
          <a:p>
            <a:r>
              <a:rPr lang="en-US" sz="2000" dirty="0" smtClean="0"/>
              <a:t>Unit of download</a:t>
            </a:r>
          </a:p>
        </p:txBody>
      </p:sp>
      <p:sp>
        <p:nvSpPr>
          <p:cNvPr id="53" name="TextBox 52"/>
          <p:cNvSpPr txBox="1"/>
          <p:nvPr/>
        </p:nvSpPr>
        <p:spPr>
          <a:xfrm>
            <a:off x="228600" y="1167131"/>
            <a:ext cx="2362200" cy="830997"/>
          </a:xfrm>
          <a:prstGeom prst="rect">
            <a:avLst/>
          </a:prstGeom>
        </p:spPr>
        <p:txBody>
          <a:bodyPr wrap="square" rtlCol="0">
            <a:spAutoFit/>
          </a:bodyPr>
          <a:lstStyle/>
          <a:p>
            <a:r>
              <a:rPr lang="en-US" sz="2800" dirty="0" smtClean="0">
                <a:solidFill>
                  <a:srgbClr val="FFFF00"/>
                </a:solidFill>
              </a:rPr>
              <a:t>Hashes</a:t>
            </a:r>
          </a:p>
          <a:p>
            <a:r>
              <a:rPr lang="en-US" sz="2000" dirty="0" smtClean="0"/>
              <a:t>Returned by server</a:t>
            </a:r>
          </a:p>
        </p:txBody>
      </p:sp>
      <p:sp>
        <p:nvSpPr>
          <p:cNvPr id="54" name="TextBox 53"/>
          <p:cNvSpPr txBox="1"/>
          <p:nvPr/>
        </p:nvSpPr>
        <p:spPr>
          <a:xfrm>
            <a:off x="2590800" y="1159928"/>
            <a:ext cx="6248400" cy="954107"/>
          </a:xfrm>
          <a:prstGeom prst="rect">
            <a:avLst/>
          </a:prstGeom>
        </p:spPr>
        <p:txBody>
          <a:bodyPr wrap="square" rtlCol="0">
            <a:spAutoFit/>
          </a:bodyPr>
          <a:lstStyle/>
          <a:p>
            <a:r>
              <a:rPr lang="en-US" sz="2800" dirty="0" smtClean="0">
                <a:solidFill>
                  <a:srgbClr val="FFFF00"/>
                </a:solidFill>
              </a:rPr>
              <a:t>Segment hashes, Block hashes</a:t>
            </a:r>
          </a:p>
          <a:p>
            <a:r>
              <a:rPr lang="en-US" sz="2800" dirty="0" smtClean="0">
                <a:solidFill>
                  <a:srgbClr val="FFFF00"/>
                </a:solidFill>
              </a:rPr>
              <a:t>up to ~2000x data reduction</a:t>
            </a:r>
            <a:endParaRPr lang="en-US" sz="2000" dirty="0" smtClean="0"/>
          </a:p>
        </p:txBody>
      </p:sp>
      <p:sp>
        <p:nvSpPr>
          <p:cNvPr id="58" name="Rectangle 57"/>
          <p:cNvSpPr/>
          <p:nvPr/>
        </p:nvSpPr>
        <p:spPr bwMode="auto">
          <a:xfrm>
            <a:off x="4267200" y="2396054"/>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solidFill>
                  <a:schemeClr val="tx2"/>
                </a:solidFill>
                <a:effectLst>
                  <a:outerShdw blurRad="38100" dist="38100" dir="2700000" algn="tl">
                    <a:srgbClr val="000000">
                      <a:alpha val="43137"/>
                    </a:srgbClr>
                  </a:outerShdw>
                </a:effectLst>
                <a:latin typeface="Segoe" pitchFamily="34" charset="0"/>
              </a:rPr>
              <a:t>Bn</a:t>
            </a: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cxnSp>
        <p:nvCxnSpPr>
          <p:cNvPr id="65" name="Straight Connector 64"/>
          <p:cNvCxnSpPr/>
          <p:nvPr/>
        </p:nvCxnSpPr>
        <p:spPr>
          <a:xfrm rot="5400000">
            <a:off x="6400800" y="2777054"/>
            <a:ext cx="762794" cy="794"/>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4114800" y="2777054"/>
            <a:ext cx="762794" cy="794"/>
          </a:xfrm>
          <a:prstGeom prst="line">
            <a:avLst/>
          </a:prstGeom>
          <a:ln w="25400" cmpd="sng"/>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2"/>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8"/>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5"/>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6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53"/>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P spid="11" grpId="0" animBg="1"/>
      <p:bldP spid="21" grpId="0" animBg="1"/>
      <p:bldP spid="22" grpId="0" animBg="1"/>
      <p:bldP spid="23" grpId="0" animBg="1"/>
      <p:bldP spid="24" grpId="0" animBg="1"/>
      <p:bldP spid="25" grpId="0" animBg="1"/>
      <p:bldP spid="26" grpId="0" animBg="1"/>
      <p:bldP spid="27" grpId="0" animBg="1"/>
      <p:bldP spid="28"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50" grpId="0"/>
      <p:bldP spid="51" grpId="0"/>
      <p:bldP spid="52" grpId="0"/>
      <p:bldP spid="53" grpId="0"/>
      <p:bldP spid="54" grpId="0"/>
      <p:bldP spid="5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HTTP/HTTPS Integration</a:t>
            </a:r>
            <a:endParaRPr lang="en-US" dirty="0"/>
          </a:p>
        </p:txBody>
      </p:sp>
      <p:sp>
        <p:nvSpPr>
          <p:cNvPr id="15" name="Right Arrow 14"/>
          <p:cNvSpPr/>
          <p:nvPr/>
        </p:nvSpPr>
        <p:spPr>
          <a:xfrm>
            <a:off x="3657600" y="2895600"/>
            <a:ext cx="1828800" cy="152400"/>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FF0000"/>
              </a:solidFill>
              <a:latin typeface="+mj-lt"/>
            </a:endParaRPr>
          </a:p>
        </p:txBody>
      </p:sp>
      <p:sp>
        <p:nvSpPr>
          <p:cNvPr id="16" name="Rounded Rectangle 15"/>
          <p:cNvSpPr/>
          <p:nvPr/>
        </p:nvSpPr>
        <p:spPr>
          <a:xfrm>
            <a:off x="5486400" y="2819400"/>
            <a:ext cx="1066800" cy="533400"/>
          </a:xfrm>
          <a:prstGeom prst="roundRect">
            <a:avLst/>
          </a:prstGeom>
          <a:solidFill>
            <a:schemeClr val="accent2"/>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latin typeface="+mj-lt"/>
              </a:rPr>
              <a:t>http.sys</a:t>
            </a:r>
            <a:endParaRPr lang="en-US" dirty="0">
              <a:solidFill>
                <a:schemeClr val="tx1"/>
              </a:solidFill>
              <a:latin typeface="+mj-lt"/>
            </a:endParaRPr>
          </a:p>
        </p:txBody>
      </p:sp>
      <p:sp>
        <p:nvSpPr>
          <p:cNvPr id="17" name="Rounded Rectangle 16"/>
          <p:cNvSpPr/>
          <p:nvPr/>
        </p:nvSpPr>
        <p:spPr>
          <a:xfrm>
            <a:off x="5486400" y="1905000"/>
            <a:ext cx="1066800" cy="533400"/>
          </a:xfrm>
          <a:prstGeom prst="roundRect">
            <a:avLst/>
          </a:prstGeom>
          <a:solidFill>
            <a:schemeClr val="accent2"/>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latin typeface="+mj-lt"/>
              </a:rPr>
              <a:t>IIS</a:t>
            </a:r>
            <a:endParaRPr lang="en-US" dirty="0">
              <a:solidFill>
                <a:schemeClr val="tx1"/>
              </a:solidFill>
              <a:latin typeface="+mj-lt"/>
            </a:endParaRPr>
          </a:p>
        </p:txBody>
      </p:sp>
      <p:sp>
        <p:nvSpPr>
          <p:cNvPr id="19" name="Rounded Rectangle 18"/>
          <p:cNvSpPr/>
          <p:nvPr/>
        </p:nvSpPr>
        <p:spPr>
          <a:xfrm>
            <a:off x="5458408" y="3715138"/>
            <a:ext cx="1066800" cy="533400"/>
          </a:xfrm>
          <a:prstGeom prst="roundRect">
            <a:avLst/>
          </a:prstGeom>
          <a:solidFill>
            <a:schemeClr val="accent2"/>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700" dirty="0" smtClean="0">
                <a:solidFill>
                  <a:schemeClr val="tx1"/>
                </a:solidFill>
                <a:latin typeface="+mj-lt"/>
              </a:rPr>
              <a:t>BranchCache</a:t>
            </a:r>
            <a:endParaRPr lang="en-US" sz="1700" dirty="0">
              <a:solidFill>
                <a:schemeClr val="tx1"/>
              </a:solidFill>
              <a:latin typeface="+mj-lt"/>
            </a:endParaRPr>
          </a:p>
        </p:txBody>
      </p:sp>
      <p:sp>
        <p:nvSpPr>
          <p:cNvPr id="20" name="Down Arrow 19"/>
          <p:cNvSpPr/>
          <p:nvPr/>
        </p:nvSpPr>
        <p:spPr>
          <a:xfrm>
            <a:off x="5715000" y="2438400"/>
            <a:ext cx="152400" cy="38100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rgbClr val="FF0000"/>
              </a:solidFill>
              <a:latin typeface="+mj-lt"/>
            </a:endParaRPr>
          </a:p>
        </p:txBody>
      </p:sp>
      <p:sp>
        <p:nvSpPr>
          <p:cNvPr id="21" name="Up Arrow 20"/>
          <p:cNvSpPr/>
          <p:nvPr/>
        </p:nvSpPr>
        <p:spPr>
          <a:xfrm>
            <a:off x="6172200" y="2438400"/>
            <a:ext cx="152400" cy="381000"/>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rgbClr val="FF0000"/>
              </a:solidFill>
              <a:latin typeface="+mj-lt"/>
            </a:endParaRPr>
          </a:p>
        </p:txBody>
      </p:sp>
      <p:sp>
        <p:nvSpPr>
          <p:cNvPr id="23" name="Up Arrow 22"/>
          <p:cNvSpPr/>
          <p:nvPr/>
        </p:nvSpPr>
        <p:spPr>
          <a:xfrm>
            <a:off x="6172200" y="3352800"/>
            <a:ext cx="152400" cy="381000"/>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rgbClr val="FF0000"/>
              </a:solidFill>
              <a:latin typeface="+mj-lt"/>
            </a:endParaRPr>
          </a:p>
        </p:txBody>
      </p:sp>
      <p:sp>
        <p:nvSpPr>
          <p:cNvPr id="24" name="Down Arrow 23"/>
          <p:cNvSpPr/>
          <p:nvPr/>
        </p:nvSpPr>
        <p:spPr>
          <a:xfrm>
            <a:off x="5715000" y="3352800"/>
            <a:ext cx="152400" cy="38100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rgbClr val="FF0000"/>
              </a:solidFill>
              <a:latin typeface="+mj-lt"/>
            </a:endParaRPr>
          </a:p>
        </p:txBody>
      </p:sp>
      <p:sp>
        <p:nvSpPr>
          <p:cNvPr id="30" name="Left Arrow 29"/>
          <p:cNvSpPr/>
          <p:nvPr/>
        </p:nvSpPr>
        <p:spPr>
          <a:xfrm>
            <a:off x="3733800" y="3124200"/>
            <a:ext cx="1752600" cy="160020"/>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rgbClr val="FF0000"/>
              </a:solidFill>
              <a:latin typeface="+mj-lt"/>
            </a:endParaRPr>
          </a:p>
        </p:txBody>
      </p:sp>
      <p:sp>
        <p:nvSpPr>
          <p:cNvPr id="11" name="Down Arrow 10"/>
          <p:cNvSpPr/>
          <p:nvPr/>
        </p:nvSpPr>
        <p:spPr>
          <a:xfrm>
            <a:off x="2895600" y="2462212"/>
            <a:ext cx="152400" cy="357187"/>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FF0000"/>
              </a:solidFill>
              <a:latin typeface="+mj-lt"/>
            </a:endParaRPr>
          </a:p>
        </p:txBody>
      </p:sp>
      <p:sp>
        <p:nvSpPr>
          <p:cNvPr id="12" name="Rounded Rectangle 11"/>
          <p:cNvSpPr/>
          <p:nvPr/>
        </p:nvSpPr>
        <p:spPr>
          <a:xfrm>
            <a:off x="2667000" y="2819400"/>
            <a:ext cx="1051560" cy="533400"/>
          </a:xfrm>
          <a:prstGeom prst="roundRect">
            <a:avLst/>
          </a:prstGeom>
          <a:solidFill>
            <a:schemeClr val="accent1"/>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dirty="0" err="1" smtClean="0">
                <a:solidFill>
                  <a:schemeClr val="bg1"/>
                </a:solidFill>
                <a:latin typeface="+mj-lt"/>
              </a:rPr>
              <a:t>wininet</a:t>
            </a:r>
            <a:endParaRPr lang="en-US" dirty="0">
              <a:solidFill>
                <a:schemeClr val="bg1"/>
              </a:solidFill>
              <a:latin typeface="+mj-lt"/>
            </a:endParaRPr>
          </a:p>
        </p:txBody>
      </p:sp>
      <p:sp>
        <p:nvSpPr>
          <p:cNvPr id="13" name="Down Arrow 12"/>
          <p:cNvSpPr/>
          <p:nvPr/>
        </p:nvSpPr>
        <p:spPr>
          <a:xfrm>
            <a:off x="2895600" y="3371850"/>
            <a:ext cx="152400" cy="34290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FF0000"/>
              </a:solidFill>
              <a:latin typeface="+mj-lt"/>
            </a:endParaRPr>
          </a:p>
        </p:txBody>
      </p:sp>
      <p:sp>
        <p:nvSpPr>
          <p:cNvPr id="22" name="Up Arrow 21"/>
          <p:cNvSpPr/>
          <p:nvPr/>
        </p:nvSpPr>
        <p:spPr>
          <a:xfrm>
            <a:off x="3276600" y="2452688"/>
            <a:ext cx="152400" cy="338137"/>
          </a:xfrm>
          <a:prstGeom prst="up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FF0000"/>
              </a:solidFill>
              <a:latin typeface="+mj-lt"/>
            </a:endParaRPr>
          </a:p>
        </p:txBody>
      </p:sp>
      <p:sp>
        <p:nvSpPr>
          <p:cNvPr id="25" name="Down Arrow 24"/>
          <p:cNvSpPr/>
          <p:nvPr/>
        </p:nvSpPr>
        <p:spPr>
          <a:xfrm flipV="1">
            <a:off x="3276600" y="3367088"/>
            <a:ext cx="152400" cy="347662"/>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FF0000"/>
              </a:solidFill>
              <a:latin typeface="+mj-lt"/>
            </a:endParaRPr>
          </a:p>
        </p:txBody>
      </p:sp>
      <p:sp>
        <p:nvSpPr>
          <p:cNvPr id="41" name="TextBox 40"/>
          <p:cNvSpPr txBox="1"/>
          <p:nvPr/>
        </p:nvSpPr>
        <p:spPr>
          <a:xfrm>
            <a:off x="2405742" y="2401277"/>
            <a:ext cx="914400" cy="523220"/>
          </a:xfrm>
          <a:prstGeom prst="rect">
            <a:avLst/>
          </a:prstGeom>
          <a:noFill/>
        </p:spPr>
        <p:txBody>
          <a:bodyPr wrap="square" rtlCol="0">
            <a:spAutoFit/>
          </a:bodyPr>
          <a:lstStyle/>
          <a:p>
            <a:r>
              <a:rPr lang="en-US" sz="1400" b="1" dirty="0" smtClean="0">
                <a:latin typeface="+mj-lt"/>
              </a:rPr>
              <a:t>Open </a:t>
            </a:r>
          </a:p>
          <a:p>
            <a:r>
              <a:rPr lang="en-US" sz="1400" b="1" dirty="0" smtClean="0">
                <a:latin typeface="+mj-lt"/>
              </a:rPr>
              <a:t>URL</a:t>
            </a:r>
            <a:endParaRPr lang="en-US" sz="1400" b="1" dirty="0">
              <a:latin typeface="+mj-lt"/>
            </a:endParaRPr>
          </a:p>
        </p:txBody>
      </p:sp>
      <p:sp>
        <p:nvSpPr>
          <p:cNvPr id="42" name="TextBox 41"/>
          <p:cNvSpPr txBox="1"/>
          <p:nvPr/>
        </p:nvSpPr>
        <p:spPr>
          <a:xfrm>
            <a:off x="3916680" y="2481942"/>
            <a:ext cx="1645920" cy="523220"/>
          </a:xfrm>
          <a:prstGeom prst="rect">
            <a:avLst/>
          </a:prstGeom>
          <a:noFill/>
        </p:spPr>
        <p:txBody>
          <a:bodyPr wrap="square" rtlCol="0">
            <a:spAutoFit/>
          </a:bodyPr>
          <a:lstStyle/>
          <a:p>
            <a:r>
              <a:rPr lang="en-US" sz="1400" b="1" dirty="0" smtClean="0">
                <a:latin typeface="+mj-lt"/>
              </a:rPr>
              <a:t>“Branch Cache Capable”</a:t>
            </a:r>
            <a:endParaRPr lang="en-US" sz="1400" b="1" dirty="0">
              <a:latin typeface="+mj-lt"/>
            </a:endParaRPr>
          </a:p>
        </p:txBody>
      </p:sp>
      <p:sp>
        <p:nvSpPr>
          <p:cNvPr id="43" name="TextBox 42"/>
          <p:cNvSpPr txBox="1"/>
          <p:nvPr/>
        </p:nvSpPr>
        <p:spPr>
          <a:xfrm>
            <a:off x="6248400" y="2590800"/>
            <a:ext cx="914400" cy="307777"/>
          </a:xfrm>
          <a:prstGeom prst="rect">
            <a:avLst/>
          </a:prstGeom>
          <a:noFill/>
        </p:spPr>
        <p:txBody>
          <a:bodyPr wrap="square" rtlCol="0">
            <a:spAutoFit/>
          </a:bodyPr>
          <a:lstStyle/>
          <a:p>
            <a:r>
              <a:rPr lang="en-US" sz="1400" b="1" dirty="0" smtClean="0">
                <a:latin typeface="+mj-lt"/>
              </a:rPr>
              <a:t>Get</a:t>
            </a:r>
            <a:r>
              <a:rPr lang="en-US" sz="1200" b="1" dirty="0" smtClean="0">
                <a:latin typeface="+mj-lt"/>
              </a:rPr>
              <a:t> </a:t>
            </a:r>
            <a:r>
              <a:rPr lang="en-US" sz="1400" b="1" dirty="0" smtClean="0">
                <a:latin typeface="+mj-lt"/>
              </a:rPr>
              <a:t>data</a:t>
            </a:r>
            <a:endParaRPr lang="en-US" sz="1400" b="1" dirty="0">
              <a:latin typeface="+mj-lt"/>
            </a:endParaRPr>
          </a:p>
        </p:txBody>
      </p:sp>
      <p:sp>
        <p:nvSpPr>
          <p:cNvPr id="44" name="TextBox 43"/>
          <p:cNvSpPr txBox="1"/>
          <p:nvPr/>
        </p:nvSpPr>
        <p:spPr>
          <a:xfrm>
            <a:off x="5334000" y="2451556"/>
            <a:ext cx="533400" cy="307777"/>
          </a:xfrm>
          <a:prstGeom prst="rect">
            <a:avLst/>
          </a:prstGeom>
          <a:noFill/>
        </p:spPr>
        <p:txBody>
          <a:bodyPr wrap="square" rtlCol="0">
            <a:spAutoFit/>
          </a:bodyPr>
          <a:lstStyle/>
          <a:p>
            <a:r>
              <a:rPr lang="en-US" sz="1400" b="1" dirty="0" smtClean="0">
                <a:latin typeface="+mj-lt"/>
              </a:rPr>
              <a:t>Data</a:t>
            </a:r>
            <a:endParaRPr lang="en-US" sz="1400" b="1" dirty="0">
              <a:latin typeface="+mj-lt"/>
            </a:endParaRPr>
          </a:p>
        </p:txBody>
      </p:sp>
      <p:sp>
        <p:nvSpPr>
          <p:cNvPr id="45" name="TextBox 44"/>
          <p:cNvSpPr txBox="1"/>
          <p:nvPr/>
        </p:nvSpPr>
        <p:spPr>
          <a:xfrm>
            <a:off x="5295897" y="3365956"/>
            <a:ext cx="533400" cy="307777"/>
          </a:xfrm>
          <a:prstGeom prst="rect">
            <a:avLst/>
          </a:prstGeom>
          <a:noFill/>
        </p:spPr>
        <p:txBody>
          <a:bodyPr wrap="square" rtlCol="0">
            <a:spAutoFit/>
          </a:bodyPr>
          <a:lstStyle/>
          <a:p>
            <a:r>
              <a:rPr lang="en-US" sz="1400" b="1" dirty="0" smtClean="0">
                <a:latin typeface="+mj-lt"/>
              </a:rPr>
              <a:t>Data</a:t>
            </a:r>
            <a:endParaRPr lang="en-US" sz="1400" b="1" dirty="0">
              <a:latin typeface="+mj-lt"/>
            </a:endParaRPr>
          </a:p>
        </p:txBody>
      </p:sp>
      <p:sp>
        <p:nvSpPr>
          <p:cNvPr id="46" name="Rectangle 45"/>
          <p:cNvSpPr/>
          <p:nvPr/>
        </p:nvSpPr>
        <p:spPr>
          <a:xfrm>
            <a:off x="5257800" y="4876800"/>
            <a:ext cx="1905000" cy="228600"/>
          </a:xfrm>
          <a:prstGeom prst="rect">
            <a:avLst/>
          </a:prstGeom>
          <a:solidFill>
            <a:schemeClr val="accent2"/>
          </a:solidFill>
          <a:ln>
            <a:solidFill>
              <a:schemeClr val="bg1"/>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rgbClr val="FF0000"/>
              </a:solidFill>
              <a:latin typeface="+mj-lt"/>
            </a:endParaRPr>
          </a:p>
        </p:txBody>
      </p:sp>
      <p:sp>
        <p:nvSpPr>
          <p:cNvPr id="47" name="TextBox 46"/>
          <p:cNvSpPr txBox="1"/>
          <p:nvPr/>
        </p:nvSpPr>
        <p:spPr>
          <a:xfrm>
            <a:off x="4343400" y="4876800"/>
            <a:ext cx="762000" cy="307777"/>
          </a:xfrm>
          <a:prstGeom prst="rect">
            <a:avLst/>
          </a:prstGeom>
          <a:noFill/>
        </p:spPr>
        <p:txBody>
          <a:bodyPr wrap="square" rtlCol="0">
            <a:spAutoFit/>
          </a:bodyPr>
          <a:lstStyle/>
          <a:p>
            <a:r>
              <a:rPr lang="en-US" sz="1400" b="1" dirty="0" smtClean="0">
                <a:latin typeface="+mj-lt"/>
              </a:rPr>
              <a:t>Data</a:t>
            </a:r>
            <a:endParaRPr lang="en-US" sz="1400" b="1" dirty="0">
              <a:latin typeface="+mj-lt"/>
            </a:endParaRPr>
          </a:p>
        </p:txBody>
      </p:sp>
      <p:sp>
        <p:nvSpPr>
          <p:cNvPr id="48" name="Down Arrow 47"/>
          <p:cNvSpPr/>
          <p:nvPr/>
        </p:nvSpPr>
        <p:spPr>
          <a:xfrm>
            <a:off x="5943600" y="4343400"/>
            <a:ext cx="152400" cy="38100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rgbClr val="FF0000"/>
              </a:solidFill>
              <a:latin typeface="+mj-lt"/>
            </a:endParaRPr>
          </a:p>
        </p:txBody>
      </p:sp>
      <p:cxnSp>
        <p:nvCxnSpPr>
          <p:cNvPr id="52" name="Straight Connector 51"/>
          <p:cNvCxnSpPr/>
          <p:nvPr/>
        </p:nvCxnSpPr>
        <p:spPr>
          <a:xfrm rot="5400000">
            <a:off x="5497830" y="4994910"/>
            <a:ext cx="22860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894864" y="5001736"/>
            <a:ext cx="22860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314281" y="4992211"/>
            <a:ext cx="213360" cy="53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697980" y="4991100"/>
            <a:ext cx="220980" cy="76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16200000" flipH="1">
            <a:off x="5191919" y="5172869"/>
            <a:ext cx="304800" cy="16986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5374005" y="5172075"/>
            <a:ext cx="300990" cy="17526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5553075" y="5172075"/>
            <a:ext cx="297180" cy="17907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5747385" y="5149215"/>
            <a:ext cx="304800" cy="21717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6200000" flipH="1">
            <a:off x="5932170" y="5170170"/>
            <a:ext cx="316230" cy="16383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5400000">
            <a:off x="6136005" y="5137785"/>
            <a:ext cx="308610" cy="23622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368415" y="5149215"/>
            <a:ext cx="312420" cy="20955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570345" y="5172075"/>
            <a:ext cx="297180" cy="17907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6758940" y="5158740"/>
            <a:ext cx="297180" cy="20574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a:off x="6932295" y="5183505"/>
            <a:ext cx="304800" cy="1485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5265420" y="5410200"/>
            <a:ext cx="381000" cy="276999"/>
          </a:xfrm>
          <a:prstGeom prst="rect">
            <a:avLst/>
          </a:prstGeom>
          <a:solidFill>
            <a:schemeClr val="accent2"/>
          </a:solidFill>
        </p:spPr>
        <p:txBody>
          <a:bodyPr wrap="square" rtlCol="0">
            <a:spAutoFit/>
          </a:bodyPr>
          <a:lstStyle/>
          <a:p>
            <a:r>
              <a:rPr lang="en-US" sz="1200" b="1" dirty="0" smtClean="0">
                <a:latin typeface="+mj-lt"/>
              </a:rPr>
              <a:t>H1</a:t>
            </a:r>
            <a:endParaRPr lang="en-US" sz="1200" b="1" dirty="0">
              <a:latin typeface="+mj-lt"/>
            </a:endParaRPr>
          </a:p>
        </p:txBody>
      </p:sp>
      <p:sp>
        <p:nvSpPr>
          <p:cNvPr id="87" name="TextBox 86"/>
          <p:cNvSpPr txBox="1"/>
          <p:nvPr/>
        </p:nvSpPr>
        <p:spPr>
          <a:xfrm>
            <a:off x="5638800" y="5410200"/>
            <a:ext cx="381000" cy="276999"/>
          </a:xfrm>
          <a:prstGeom prst="rect">
            <a:avLst/>
          </a:prstGeom>
          <a:solidFill>
            <a:schemeClr val="accent2"/>
          </a:solidFill>
        </p:spPr>
        <p:txBody>
          <a:bodyPr wrap="square" rtlCol="0">
            <a:spAutoFit/>
          </a:bodyPr>
          <a:lstStyle/>
          <a:p>
            <a:r>
              <a:rPr lang="en-US" sz="1200" b="1" dirty="0" smtClean="0">
                <a:latin typeface="+mj-lt"/>
              </a:rPr>
              <a:t>H2</a:t>
            </a:r>
            <a:endParaRPr lang="en-US" sz="1200" b="1" dirty="0">
              <a:latin typeface="+mj-lt"/>
            </a:endParaRPr>
          </a:p>
        </p:txBody>
      </p:sp>
      <p:sp>
        <p:nvSpPr>
          <p:cNvPr id="89" name="TextBox 88"/>
          <p:cNvSpPr txBox="1"/>
          <p:nvPr/>
        </p:nvSpPr>
        <p:spPr>
          <a:xfrm>
            <a:off x="6363786" y="5410200"/>
            <a:ext cx="381000" cy="276999"/>
          </a:xfrm>
          <a:prstGeom prst="rect">
            <a:avLst/>
          </a:prstGeom>
          <a:solidFill>
            <a:schemeClr val="accent2"/>
          </a:solidFill>
        </p:spPr>
        <p:txBody>
          <a:bodyPr wrap="square" rtlCol="0">
            <a:spAutoFit/>
          </a:bodyPr>
          <a:lstStyle/>
          <a:p>
            <a:r>
              <a:rPr lang="en-US" sz="1200" b="1" dirty="0" smtClean="0">
                <a:latin typeface="+mj-lt"/>
              </a:rPr>
              <a:t>H4</a:t>
            </a:r>
            <a:endParaRPr lang="en-US" sz="1200" b="1" dirty="0">
              <a:latin typeface="+mj-lt"/>
            </a:endParaRPr>
          </a:p>
        </p:txBody>
      </p:sp>
      <p:sp>
        <p:nvSpPr>
          <p:cNvPr id="90" name="TextBox 89"/>
          <p:cNvSpPr txBox="1"/>
          <p:nvPr/>
        </p:nvSpPr>
        <p:spPr>
          <a:xfrm>
            <a:off x="6743697" y="5410200"/>
            <a:ext cx="381000" cy="276999"/>
          </a:xfrm>
          <a:prstGeom prst="rect">
            <a:avLst/>
          </a:prstGeom>
          <a:solidFill>
            <a:schemeClr val="accent2"/>
          </a:solidFill>
        </p:spPr>
        <p:txBody>
          <a:bodyPr wrap="square" rtlCol="0">
            <a:spAutoFit/>
          </a:bodyPr>
          <a:lstStyle/>
          <a:p>
            <a:r>
              <a:rPr lang="en-US" sz="1200" b="1" dirty="0" smtClean="0">
                <a:latin typeface="+mj-lt"/>
              </a:rPr>
              <a:t>H5</a:t>
            </a:r>
            <a:endParaRPr lang="en-US" sz="1200" b="1" dirty="0">
              <a:latin typeface="+mj-lt"/>
            </a:endParaRPr>
          </a:p>
        </p:txBody>
      </p:sp>
      <p:sp>
        <p:nvSpPr>
          <p:cNvPr id="91" name="TextBox 90"/>
          <p:cNvSpPr txBox="1"/>
          <p:nvPr/>
        </p:nvSpPr>
        <p:spPr>
          <a:xfrm>
            <a:off x="4343400" y="5410200"/>
            <a:ext cx="914400" cy="307777"/>
          </a:xfrm>
          <a:prstGeom prst="rect">
            <a:avLst/>
          </a:prstGeom>
          <a:noFill/>
        </p:spPr>
        <p:txBody>
          <a:bodyPr wrap="square" rtlCol="0">
            <a:spAutoFit/>
          </a:bodyPr>
          <a:lstStyle/>
          <a:p>
            <a:r>
              <a:rPr lang="en-US" sz="1400" b="1" dirty="0" smtClean="0">
                <a:latin typeface="+mj-lt"/>
              </a:rPr>
              <a:t>Hashlist</a:t>
            </a:r>
            <a:endParaRPr lang="en-US" sz="1400" b="1" dirty="0">
              <a:latin typeface="+mj-lt"/>
            </a:endParaRPr>
          </a:p>
        </p:txBody>
      </p:sp>
      <p:sp>
        <p:nvSpPr>
          <p:cNvPr id="92" name="TextBox 91"/>
          <p:cNvSpPr txBox="1"/>
          <p:nvPr/>
        </p:nvSpPr>
        <p:spPr>
          <a:xfrm>
            <a:off x="6248400" y="3518356"/>
            <a:ext cx="838200" cy="307777"/>
          </a:xfrm>
          <a:prstGeom prst="rect">
            <a:avLst/>
          </a:prstGeom>
          <a:noFill/>
        </p:spPr>
        <p:txBody>
          <a:bodyPr wrap="square" rtlCol="0">
            <a:spAutoFit/>
          </a:bodyPr>
          <a:lstStyle/>
          <a:p>
            <a:r>
              <a:rPr lang="en-US" sz="1400" b="1" dirty="0" smtClean="0">
                <a:latin typeface="+mj-lt"/>
              </a:rPr>
              <a:t>Hashlist</a:t>
            </a:r>
            <a:endParaRPr lang="en-US" sz="1400" b="1" dirty="0">
              <a:latin typeface="+mj-lt"/>
            </a:endParaRPr>
          </a:p>
        </p:txBody>
      </p:sp>
      <p:sp>
        <p:nvSpPr>
          <p:cNvPr id="94" name="TextBox 93"/>
          <p:cNvSpPr txBox="1"/>
          <p:nvPr/>
        </p:nvSpPr>
        <p:spPr>
          <a:xfrm>
            <a:off x="4495800" y="3213556"/>
            <a:ext cx="914400" cy="307777"/>
          </a:xfrm>
          <a:prstGeom prst="rect">
            <a:avLst/>
          </a:prstGeom>
          <a:noFill/>
        </p:spPr>
        <p:txBody>
          <a:bodyPr wrap="square" rtlCol="0">
            <a:spAutoFit/>
          </a:bodyPr>
          <a:lstStyle/>
          <a:p>
            <a:r>
              <a:rPr lang="en-US" sz="1400" b="1" dirty="0" smtClean="0">
                <a:latin typeface="+mj-lt"/>
              </a:rPr>
              <a:t>Hashlist</a:t>
            </a:r>
            <a:endParaRPr lang="en-US" sz="1400" b="1" dirty="0">
              <a:latin typeface="+mj-lt"/>
            </a:endParaRPr>
          </a:p>
        </p:txBody>
      </p:sp>
      <p:sp>
        <p:nvSpPr>
          <p:cNvPr id="95" name="TextBox 94"/>
          <p:cNvSpPr txBox="1"/>
          <p:nvPr/>
        </p:nvSpPr>
        <p:spPr>
          <a:xfrm>
            <a:off x="2133600" y="3352800"/>
            <a:ext cx="914400" cy="307777"/>
          </a:xfrm>
          <a:prstGeom prst="rect">
            <a:avLst/>
          </a:prstGeom>
          <a:noFill/>
        </p:spPr>
        <p:txBody>
          <a:bodyPr wrap="square" rtlCol="0">
            <a:spAutoFit/>
          </a:bodyPr>
          <a:lstStyle/>
          <a:p>
            <a:r>
              <a:rPr lang="en-US" sz="1400" b="1" dirty="0" smtClean="0">
                <a:latin typeface="+mj-lt"/>
              </a:rPr>
              <a:t>Hashlist</a:t>
            </a:r>
            <a:endParaRPr lang="en-US" sz="1400" b="1" dirty="0">
              <a:latin typeface="+mj-lt"/>
            </a:endParaRPr>
          </a:p>
        </p:txBody>
      </p:sp>
      <p:cxnSp>
        <p:nvCxnSpPr>
          <p:cNvPr id="100" name="Straight Connector 99"/>
          <p:cNvCxnSpPr/>
          <p:nvPr/>
        </p:nvCxnSpPr>
        <p:spPr>
          <a:xfrm rot="5400000" flipH="1" flipV="1">
            <a:off x="1690687" y="2014538"/>
            <a:ext cx="1066800" cy="1000125"/>
          </a:xfrm>
          <a:prstGeom prst="line">
            <a:avLst/>
          </a:prstGeom>
          <a:ln/>
        </p:spPr>
        <p:style>
          <a:lnRef idx="2">
            <a:schemeClr val="accent5"/>
          </a:lnRef>
          <a:fillRef idx="0">
            <a:schemeClr val="accent5"/>
          </a:fillRef>
          <a:effectRef idx="1">
            <a:schemeClr val="accent5"/>
          </a:effectRef>
          <a:fontRef idx="minor">
            <a:schemeClr val="tx1"/>
          </a:fontRef>
        </p:style>
      </p:cxnSp>
      <p:cxnSp>
        <p:nvCxnSpPr>
          <p:cNvPr id="103" name="Straight Connector 102"/>
          <p:cNvCxnSpPr/>
          <p:nvPr/>
        </p:nvCxnSpPr>
        <p:spPr>
          <a:xfrm rot="16200000" flipH="1">
            <a:off x="1619250" y="3105149"/>
            <a:ext cx="1171575" cy="1057275"/>
          </a:xfrm>
          <a:prstGeom prst="line">
            <a:avLst/>
          </a:prstGeom>
          <a:ln/>
        </p:spPr>
        <p:style>
          <a:lnRef idx="2">
            <a:schemeClr val="accent5"/>
          </a:lnRef>
          <a:fillRef idx="0">
            <a:schemeClr val="accent5"/>
          </a:fillRef>
          <a:effectRef idx="1">
            <a:schemeClr val="accent5"/>
          </a:effectRef>
          <a:fontRef idx="minor">
            <a:schemeClr val="tx1"/>
          </a:fontRef>
        </p:style>
      </p:cxnSp>
      <p:pic>
        <p:nvPicPr>
          <p:cNvPr id="111" name="Picture 3" descr="E:\Program Files\Microsoft Office\MEDIA\CAGCAT10\j0285750.wmf"/>
          <p:cNvPicPr>
            <a:picLocks noChangeAspect="1" noChangeArrowheads="1"/>
          </p:cNvPicPr>
          <p:nvPr/>
        </p:nvPicPr>
        <p:blipFill>
          <a:blip r:embed="rId3" cstate="print"/>
          <a:stretch>
            <a:fillRect/>
          </a:stretch>
        </p:blipFill>
        <p:spPr bwMode="auto">
          <a:xfrm>
            <a:off x="765871" y="2230016"/>
            <a:ext cx="681168" cy="515030"/>
          </a:xfrm>
          <a:prstGeom prst="rect">
            <a:avLst/>
          </a:prstGeom>
          <a:noFill/>
        </p:spPr>
      </p:pic>
      <p:pic>
        <p:nvPicPr>
          <p:cNvPr id="112" name="Picture 3" descr="E:\Program Files\Microsoft Office\MEDIA\CAGCAT10\j0285750.wmf"/>
          <p:cNvPicPr>
            <a:picLocks noChangeAspect="1" noChangeArrowheads="1"/>
          </p:cNvPicPr>
          <p:nvPr/>
        </p:nvPicPr>
        <p:blipFill>
          <a:blip r:embed="rId3" cstate="print"/>
          <a:stretch>
            <a:fillRect/>
          </a:stretch>
        </p:blipFill>
        <p:spPr bwMode="auto">
          <a:xfrm>
            <a:off x="126724" y="2903084"/>
            <a:ext cx="681168" cy="515030"/>
          </a:xfrm>
          <a:prstGeom prst="rect">
            <a:avLst/>
          </a:prstGeom>
          <a:noFill/>
        </p:spPr>
      </p:pic>
      <p:pic>
        <p:nvPicPr>
          <p:cNvPr id="113" name="Picture 3" descr="E:\Program Files\Microsoft Office\MEDIA\CAGCAT10\j0285750.wmf"/>
          <p:cNvPicPr>
            <a:picLocks noChangeAspect="1" noChangeArrowheads="1"/>
          </p:cNvPicPr>
          <p:nvPr/>
        </p:nvPicPr>
        <p:blipFill>
          <a:blip r:embed="rId3" cstate="print"/>
          <a:stretch>
            <a:fillRect/>
          </a:stretch>
        </p:blipFill>
        <p:spPr bwMode="auto">
          <a:xfrm>
            <a:off x="604141" y="3704253"/>
            <a:ext cx="681168" cy="515030"/>
          </a:xfrm>
          <a:prstGeom prst="rect">
            <a:avLst/>
          </a:prstGeom>
          <a:noFill/>
        </p:spPr>
      </p:pic>
      <p:pic>
        <p:nvPicPr>
          <p:cNvPr id="116" name="Picture 5" descr="C:\Program Files\Microsoft Resource DVD Artwork\DVD_ART\Artwork_Imagery\HARDWARE_IMAGERY\Illustration - Misc Hardware\Windows Vista Illustration Icons\Server.png"/>
          <p:cNvPicPr>
            <a:picLocks noChangeAspect="1" noChangeArrowheads="1"/>
          </p:cNvPicPr>
          <p:nvPr/>
        </p:nvPicPr>
        <p:blipFill>
          <a:blip r:embed="rId4" cstate="print"/>
          <a:stretch>
            <a:fillRect/>
          </a:stretch>
        </p:blipFill>
        <p:spPr bwMode="auto">
          <a:xfrm>
            <a:off x="7822164" y="2628539"/>
            <a:ext cx="908299" cy="968406"/>
          </a:xfrm>
          <a:prstGeom prst="rect">
            <a:avLst/>
          </a:prstGeom>
          <a:noFill/>
          <a:effectLst>
            <a:outerShdw blurRad="63500" sx="102000" sy="102000" algn="ctr" rotWithShape="0">
              <a:prstClr val="black">
                <a:alpha val="40000"/>
              </a:prstClr>
            </a:outerShdw>
          </a:effectLst>
        </p:spPr>
      </p:pic>
      <p:cxnSp>
        <p:nvCxnSpPr>
          <p:cNvPr id="117" name="Straight Connector 116"/>
          <p:cNvCxnSpPr/>
          <p:nvPr/>
        </p:nvCxnSpPr>
        <p:spPr>
          <a:xfrm rot="5400000" flipH="1" flipV="1">
            <a:off x="6477000" y="3276600"/>
            <a:ext cx="990600" cy="838200"/>
          </a:xfrm>
          <a:prstGeom prst="line">
            <a:avLst/>
          </a:prstGeom>
          <a:ln/>
        </p:spPr>
        <p:style>
          <a:lnRef idx="2">
            <a:schemeClr val="accent2"/>
          </a:lnRef>
          <a:fillRef idx="0">
            <a:schemeClr val="accent2"/>
          </a:fillRef>
          <a:effectRef idx="1">
            <a:schemeClr val="accent2"/>
          </a:effectRef>
          <a:fontRef idx="minor">
            <a:schemeClr val="tx1"/>
          </a:fontRef>
        </p:style>
      </p:cxnSp>
      <p:cxnSp>
        <p:nvCxnSpPr>
          <p:cNvPr id="119" name="Straight Connector 118"/>
          <p:cNvCxnSpPr/>
          <p:nvPr/>
        </p:nvCxnSpPr>
        <p:spPr>
          <a:xfrm rot="16200000" flipH="1">
            <a:off x="6324600" y="2209800"/>
            <a:ext cx="1295400" cy="838200"/>
          </a:xfrm>
          <a:prstGeom prst="line">
            <a:avLst/>
          </a:prstGeom>
          <a:ln/>
        </p:spPr>
        <p:style>
          <a:lnRef idx="2">
            <a:schemeClr val="accent2"/>
          </a:lnRef>
          <a:fillRef idx="0">
            <a:schemeClr val="accent2"/>
          </a:fillRef>
          <a:effectRef idx="1">
            <a:schemeClr val="accent2"/>
          </a:effectRef>
          <a:fontRef idx="minor">
            <a:schemeClr val="tx1"/>
          </a:fontRef>
        </p:style>
      </p:cxnSp>
      <p:sp>
        <p:nvSpPr>
          <p:cNvPr id="124" name="Flowchart: Magnetic Disk 123"/>
          <p:cNvSpPr/>
          <p:nvPr/>
        </p:nvSpPr>
        <p:spPr>
          <a:xfrm>
            <a:off x="1219200" y="2362200"/>
            <a:ext cx="304800" cy="381000"/>
          </a:xfrm>
          <a:prstGeom prst="flowChartMagneticDisk">
            <a:avLst/>
          </a:prstGeom>
          <a:ln>
            <a:solidFill>
              <a:schemeClr val="bg1"/>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a:solidFill>
                <a:schemeClr val="accent6"/>
              </a:solidFill>
              <a:latin typeface="+mj-lt"/>
            </a:endParaRPr>
          </a:p>
        </p:txBody>
      </p:sp>
      <p:sp>
        <p:nvSpPr>
          <p:cNvPr id="125" name="Flowchart: Magnetic Disk 124"/>
          <p:cNvSpPr/>
          <p:nvPr/>
        </p:nvSpPr>
        <p:spPr>
          <a:xfrm>
            <a:off x="533400" y="2913970"/>
            <a:ext cx="304800" cy="381000"/>
          </a:xfrm>
          <a:prstGeom prst="flowChartMagneticDisk">
            <a:avLst/>
          </a:prstGeom>
          <a:ln>
            <a:solidFill>
              <a:schemeClr val="bg1"/>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a:solidFill>
                <a:schemeClr val="accent6"/>
              </a:solidFill>
              <a:latin typeface="+mj-lt"/>
            </a:endParaRPr>
          </a:p>
        </p:txBody>
      </p:sp>
      <p:sp>
        <p:nvSpPr>
          <p:cNvPr id="126" name="Flowchart: Magnetic Disk 125"/>
          <p:cNvSpPr/>
          <p:nvPr/>
        </p:nvSpPr>
        <p:spPr>
          <a:xfrm>
            <a:off x="1066800" y="3657600"/>
            <a:ext cx="304800" cy="381000"/>
          </a:xfrm>
          <a:prstGeom prst="flowChartMagneticDisk">
            <a:avLst/>
          </a:prstGeom>
          <a:ln>
            <a:solidFill>
              <a:schemeClr val="bg1"/>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a:solidFill>
                <a:schemeClr val="accent6"/>
              </a:solidFill>
              <a:latin typeface="+mj-lt"/>
            </a:endParaRPr>
          </a:p>
        </p:txBody>
      </p:sp>
      <p:sp>
        <p:nvSpPr>
          <p:cNvPr id="127" name="Flowchart: Magnetic Disk 126"/>
          <p:cNvSpPr/>
          <p:nvPr/>
        </p:nvSpPr>
        <p:spPr>
          <a:xfrm>
            <a:off x="3886200" y="3810000"/>
            <a:ext cx="304800" cy="381000"/>
          </a:xfrm>
          <a:prstGeom prst="flowChartMagneticDisk">
            <a:avLst/>
          </a:prstGeom>
          <a:ln>
            <a:solidFill>
              <a:schemeClr val="bg1"/>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a:solidFill>
                <a:schemeClr val="accent6"/>
              </a:solidFill>
              <a:latin typeface="+mj-lt"/>
            </a:endParaRPr>
          </a:p>
        </p:txBody>
      </p:sp>
      <p:sp>
        <p:nvSpPr>
          <p:cNvPr id="128" name="TextBox 127"/>
          <p:cNvSpPr txBox="1"/>
          <p:nvPr/>
        </p:nvSpPr>
        <p:spPr>
          <a:xfrm>
            <a:off x="3352800" y="3505200"/>
            <a:ext cx="533400" cy="307777"/>
          </a:xfrm>
          <a:prstGeom prst="rect">
            <a:avLst/>
          </a:prstGeom>
          <a:noFill/>
        </p:spPr>
        <p:txBody>
          <a:bodyPr wrap="square" rtlCol="0">
            <a:spAutoFit/>
          </a:bodyPr>
          <a:lstStyle/>
          <a:p>
            <a:r>
              <a:rPr lang="en-US" sz="1400" b="1" dirty="0" smtClean="0">
                <a:latin typeface="+mj-lt"/>
              </a:rPr>
              <a:t>Data</a:t>
            </a:r>
            <a:endParaRPr lang="en-US" sz="1400" b="1" dirty="0">
              <a:latin typeface="+mj-lt"/>
            </a:endParaRPr>
          </a:p>
        </p:txBody>
      </p:sp>
      <p:sp>
        <p:nvSpPr>
          <p:cNvPr id="129" name="TextBox 128"/>
          <p:cNvSpPr txBox="1"/>
          <p:nvPr/>
        </p:nvSpPr>
        <p:spPr>
          <a:xfrm>
            <a:off x="3352800" y="2590800"/>
            <a:ext cx="533400" cy="307777"/>
          </a:xfrm>
          <a:prstGeom prst="rect">
            <a:avLst/>
          </a:prstGeom>
          <a:noFill/>
        </p:spPr>
        <p:txBody>
          <a:bodyPr wrap="square" rtlCol="0">
            <a:spAutoFit/>
          </a:bodyPr>
          <a:lstStyle/>
          <a:p>
            <a:r>
              <a:rPr lang="en-US" sz="1400" b="1" dirty="0" smtClean="0">
                <a:latin typeface="+mj-lt"/>
              </a:rPr>
              <a:t>Data</a:t>
            </a:r>
            <a:endParaRPr lang="en-US" sz="1400" b="1" dirty="0">
              <a:latin typeface="+mj-lt"/>
            </a:endParaRPr>
          </a:p>
        </p:txBody>
      </p:sp>
      <p:sp>
        <p:nvSpPr>
          <p:cNvPr id="134" name="Block Arc 133"/>
          <p:cNvSpPr/>
          <p:nvPr/>
        </p:nvSpPr>
        <p:spPr>
          <a:xfrm rot="16200000">
            <a:off x="1238250" y="2952750"/>
            <a:ext cx="152400" cy="190500"/>
          </a:xfrm>
          <a:prstGeom prst="blockArc">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latin typeface="+mj-lt"/>
            </a:endParaRPr>
          </a:p>
        </p:txBody>
      </p:sp>
      <p:sp>
        <p:nvSpPr>
          <p:cNvPr id="135" name="Block Arc 134"/>
          <p:cNvSpPr/>
          <p:nvPr/>
        </p:nvSpPr>
        <p:spPr>
          <a:xfrm rot="16200000">
            <a:off x="1009651" y="2952750"/>
            <a:ext cx="304800" cy="190500"/>
          </a:xfrm>
          <a:prstGeom prst="blockArc">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latin typeface="+mj-lt"/>
            </a:endParaRPr>
          </a:p>
        </p:txBody>
      </p:sp>
      <p:sp>
        <p:nvSpPr>
          <p:cNvPr id="136" name="Block Arc 135"/>
          <p:cNvSpPr/>
          <p:nvPr/>
        </p:nvSpPr>
        <p:spPr>
          <a:xfrm rot="16200000">
            <a:off x="800100" y="2933700"/>
            <a:ext cx="457200" cy="228600"/>
          </a:xfrm>
          <a:prstGeom prst="blockArc">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latin typeface="+mj-lt"/>
            </a:endParaRPr>
          </a:p>
        </p:txBody>
      </p:sp>
      <p:cxnSp>
        <p:nvCxnSpPr>
          <p:cNvPr id="147" name="Straight Connector 146"/>
          <p:cNvCxnSpPr>
            <a:stCxn id="125" idx="0"/>
          </p:cNvCxnSpPr>
          <p:nvPr/>
        </p:nvCxnSpPr>
        <p:spPr>
          <a:xfrm rot="16200000" flipH="1">
            <a:off x="1139485" y="2587285"/>
            <a:ext cx="7030" cy="914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a:endCxn id="126" idx="1"/>
          </p:cNvCxnSpPr>
          <p:nvPr/>
        </p:nvCxnSpPr>
        <p:spPr>
          <a:xfrm rot="5400000">
            <a:off x="915194" y="3352006"/>
            <a:ext cx="60960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800100" y="2857500"/>
            <a:ext cx="38100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rot="5400000">
            <a:off x="1257300" y="3314700"/>
            <a:ext cx="457200" cy="228600"/>
          </a:xfrm>
          <a:prstGeom prst="line">
            <a:avLst/>
          </a:prstGeom>
          <a:ln w="38100" cmpd="sng">
            <a:solidFill>
              <a:schemeClr val="tx1">
                <a:alpha val="75000"/>
              </a:schemeClr>
            </a:solidFill>
            <a:beve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a:endCxn id="124" idx="4"/>
          </p:cNvCxnSpPr>
          <p:nvPr/>
        </p:nvCxnSpPr>
        <p:spPr>
          <a:xfrm rot="16200000" flipV="1">
            <a:off x="1447800" y="2628900"/>
            <a:ext cx="342900" cy="190500"/>
          </a:xfrm>
          <a:prstGeom prst="line">
            <a:avLst/>
          </a:prstGeom>
          <a:ln w="38100" cmpd="sng">
            <a:solidFill>
              <a:schemeClr val="tx1">
                <a:alpha val="75000"/>
              </a:schemeClr>
            </a:solidFill>
            <a:bevel/>
            <a:headEnd type="diamond"/>
            <a:tailEnd type="diamond"/>
          </a:ln>
        </p:spPr>
        <p:style>
          <a:lnRef idx="1">
            <a:schemeClr val="accent1"/>
          </a:lnRef>
          <a:fillRef idx="0">
            <a:schemeClr val="accent1"/>
          </a:fillRef>
          <a:effectRef idx="0">
            <a:schemeClr val="accent1"/>
          </a:effectRef>
          <a:fontRef idx="minor">
            <a:schemeClr val="tx1"/>
          </a:fontRef>
        </p:style>
      </p:cxnSp>
      <p:sp>
        <p:nvSpPr>
          <p:cNvPr id="169" name="Right Arrow 168"/>
          <p:cNvSpPr/>
          <p:nvPr/>
        </p:nvSpPr>
        <p:spPr>
          <a:xfrm>
            <a:off x="3657600" y="3962400"/>
            <a:ext cx="228600" cy="152400"/>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FF0000"/>
              </a:solidFill>
              <a:latin typeface="+mj-lt"/>
            </a:endParaRPr>
          </a:p>
        </p:txBody>
      </p:sp>
      <p:sp>
        <p:nvSpPr>
          <p:cNvPr id="83" name="TextBox 82"/>
          <p:cNvSpPr txBox="1"/>
          <p:nvPr/>
        </p:nvSpPr>
        <p:spPr>
          <a:xfrm>
            <a:off x="6000750" y="5406390"/>
            <a:ext cx="381000" cy="276999"/>
          </a:xfrm>
          <a:prstGeom prst="rect">
            <a:avLst/>
          </a:prstGeom>
          <a:solidFill>
            <a:schemeClr val="accent2"/>
          </a:solidFill>
        </p:spPr>
        <p:txBody>
          <a:bodyPr wrap="square" rtlCol="0">
            <a:spAutoFit/>
          </a:bodyPr>
          <a:lstStyle/>
          <a:p>
            <a:r>
              <a:rPr lang="en-US" sz="1200" b="1" dirty="0" smtClean="0">
                <a:latin typeface="+mj-lt"/>
              </a:rPr>
              <a:t>H3</a:t>
            </a:r>
            <a:endParaRPr lang="en-US" sz="1200" b="1" dirty="0">
              <a:latin typeface="+mj-lt"/>
            </a:endParaRPr>
          </a:p>
        </p:txBody>
      </p:sp>
      <p:pic>
        <p:nvPicPr>
          <p:cNvPr id="97" name="Picture 3" descr="E:\Program Files\Microsoft Office\MEDIA\CAGCAT10\j0285750.wmf"/>
          <p:cNvPicPr>
            <a:picLocks noChangeAspect="1" noChangeArrowheads="1"/>
          </p:cNvPicPr>
          <p:nvPr/>
        </p:nvPicPr>
        <p:blipFill>
          <a:blip r:embed="rId3" cstate="print"/>
          <a:stretch>
            <a:fillRect/>
          </a:stretch>
        </p:blipFill>
        <p:spPr bwMode="auto">
          <a:xfrm>
            <a:off x="1450116" y="2819400"/>
            <a:ext cx="681168" cy="515030"/>
          </a:xfrm>
          <a:prstGeom prst="rect">
            <a:avLst/>
          </a:prstGeom>
          <a:noFill/>
        </p:spPr>
      </p:pic>
      <p:pic>
        <p:nvPicPr>
          <p:cNvPr id="115" name="Picture 5" descr="C:\Program Files\Microsoft Resource DVD Artwork\DVD_ART\Artwork_Imagery\HARDWARE_IMAGERY\Illustration - Misc Hardware\Windows Vista Illustration Icons\Server.png"/>
          <p:cNvPicPr>
            <a:picLocks noChangeAspect="1" noChangeArrowheads="1"/>
          </p:cNvPicPr>
          <p:nvPr/>
        </p:nvPicPr>
        <p:blipFill>
          <a:blip r:embed="rId4" cstate="print"/>
          <a:stretch>
            <a:fillRect/>
          </a:stretch>
        </p:blipFill>
        <p:spPr bwMode="auto">
          <a:xfrm>
            <a:off x="7181461" y="2871134"/>
            <a:ext cx="908299" cy="968406"/>
          </a:xfrm>
          <a:prstGeom prst="rect">
            <a:avLst/>
          </a:prstGeom>
          <a:noFill/>
          <a:effectLst>
            <a:outerShdw blurRad="63500" sx="102000" sy="102000" algn="ctr" rotWithShape="0">
              <a:prstClr val="black">
                <a:alpha val="40000"/>
              </a:prstClr>
            </a:outerShdw>
          </a:effectLst>
        </p:spPr>
      </p:pic>
      <p:sp>
        <p:nvSpPr>
          <p:cNvPr id="14" name="Rounded Rectangle 13"/>
          <p:cNvSpPr/>
          <p:nvPr/>
        </p:nvSpPr>
        <p:spPr>
          <a:xfrm>
            <a:off x="2667000" y="3733800"/>
            <a:ext cx="1051560" cy="533400"/>
          </a:xfrm>
          <a:prstGeom prst="roundRect">
            <a:avLst/>
          </a:prstGeom>
          <a:solidFill>
            <a:schemeClr val="accent1"/>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700" dirty="0" smtClean="0">
                <a:solidFill>
                  <a:schemeClr val="bg1"/>
                </a:solidFill>
                <a:latin typeface="+mj-lt"/>
              </a:rPr>
              <a:t>BranchCache</a:t>
            </a:r>
            <a:endParaRPr lang="en-US" sz="1700" dirty="0">
              <a:solidFill>
                <a:schemeClr val="bg1"/>
              </a:solidFill>
              <a:latin typeface="+mj-lt"/>
            </a:endParaRPr>
          </a:p>
        </p:txBody>
      </p:sp>
      <p:sp>
        <p:nvSpPr>
          <p:cNvPr id="10" name="Rounded Rectangle 9"/>
          <p:cNvSpPr/>
          <p:nvPr/>
        </p:nvSpPr>
        <p:spPr>
          <a:xfrm>
            <a:off x="2667000" y="1905000"/>
            <a:ext cx="1051560" cy="533400"/>
          </a:xfrm>
          <a:prstGeom prst="roundRect">
            <a:avLst/>
          </a:prstGeom>
          <a:solidFill>
            <a:schemeClr val="accent1"/>
          </a:soli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dirty="0" smtClean="0">
                <a:solidFill>
                  <a:schemeClr val="bg1"/>
                </a:solidFill>
                <a:latin typeface="+mj-lt"/>
              </a:rPr>
              <a:t>IE</a:t>
            </a:r>
            <a:endParaRPr lang="en-US" dirty="0">
              <a:solidFill>
                <a:schemeClr val="bg1"/>
              </a:solidFill>
              <a:latin typeface="+mj-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linds(horizontal)">
                                      <p:cBhvr>
                                        <p:cTn id="7" dur="500"/>
                                        <p:tgtEl>
                                          <p:spTgt spid="100"/>
                                        </p:tgtEl>
                                      </p:cBhvr>
                                    </p:animEffect>
                                  </p:childTnLst>
                                </p:cTn>
                              </p:par>
                              <p:par>
                                <p:cTn id="8" presetID="3" presetClass="entr" presetSubtype="10" fill="hold"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blinds(horizontal)">
                                      <p:cBhvr>
                                        <p:cTn id="10" dur="500"/>
                                        <p:tgtEl>
                                          <p:spTgt spid="103"/>
                                        </p:tgtEl>
                                      </p:cBhvr>
                                    </p:animEffect>
                                  </p:childTnLst>
                                </p:cTn>
                              </p:par>
                              <p:par>
                                <p:cTn id="11" presetID="3" presetClass="entr" presetSubtype="10" fill="hold" nodeType="withEffect">
                                  <p:stCondLst>
                                    <p:cond delay="0"/>
                                  </p:stCondLst>
                                  <p:childTnLst>
                                    <p:set>
                                      <p:cBhvr>
                                        <p:cTn id="12" dur="1" fill="hold">
                                          <p:stCondLst>
                                            <p:cond delay="0"/>
                                          </p:stCondLst>
                                        </p:cTn>
                                        <p:tgtEl>
                                          <p:spTgt spid="119"/>
                                        </p:tgtEl>
                                        <p:attrNameLst>
                                          <p:attrName>style.visibility</p:attrName>
                                        </p:attrNameLst>
                                      </p:cBhvr>
                                      <p:to>
                                        <p:strVal val="visible"/>
                                      </p:to>
                                    </p:set>
                                    <p:animEffect transition="in" filter="blinds(horizontal)">
                                      <p:cBhvr>
                                        <p:cTn id="13" dur="500"/>
                                        <p:tgtEl>
                                          <p:spTgt spid="119"/>
                                        </p:tgtEl>
                                      </p:cBhvr>
                                    </p:animEffect>
                                  </p:childTnLst>
                                </p:cTn>
                              </p:par>
                              <p:par>
                                <p:cTn id="14" presetID="3" presetClass="entr" presetSubtype="10" fill="hold"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blinds(horizontal)">
                                      <p:cBhvr>
                                        <p:cTn id="16" dur="500"/>
                                        <p:tgtEl>
                                          <p:spTgt spid="11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linds(horizontal)">
                                      <p:cBhvr>
                                        <p:cTn id="25" dur="500"/>
                                        <p:tgtEl>
                                          <p:spTgt spid="14"/>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linds(horizontal)">
                                      <p:cBhvr>
                                        <p:cTn id="28" dur="500"/>
                                        <p:tgtEl>
                                          <p:spTgt spid="17"/>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linds(horizontal)">
                                      <p:cBhvr>
                                        <p:cTn id="31" dur="500"/>
                                        <p:tgtEl>
                                          <p:spTgt spid="16"/>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blinds(horizontal)">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55"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1000" fill="hold"/>
                                        <p:tgtEl>
                                          <p:spTgt spid="11"/>
                                        </p:tgtEl>
                                        <p:attrNameLst>
                                          <p:attrName>ppt_w</p:attrName>
                                        </p:attrNameLst>
                                      </p:cBhvr>
                                      <p:tavLst>
                                        <p:tav tm="0">
                                          <p:val>
                                            <p:strVal val="#ppt_w*0.70"/>
                                          </p:val>
                                        </p:tav>
                                        <p:tav tm="100000">
                                          <p:val>
                                            <p:strVal val="#ppt_w"/>
                                          </p:val>
                                        </p:tav>
                                      </p:tavLst>
                                    </p:anim>
                                    <p:anim calcmode="lin" valueType="num">
                                      <p:cBhvr>
                                        <p:cTn id="40" dur="1000" fill="hold"/>
                                        <p:tgtEl>
                                          <p:spTgt spid="11"/>
                                        </p:tgtEl>
                                        <p:attrNameLst>
                                          <p:attrName>ppt_h</p:attrName>
                                        </p:attrNameLst>
                                      </p:cBhvr>
                                      <p:tavLst>
                                        <p:tav tm="0">
                                          <p:val>
                                            <p:strVal val="#ppt_h"/>
                                          </p:val>
                                        </p:tav>
                                        <p:tav tm="100000">
                                          <p:val>
                                            <p:strVal val="#ppt_h"/>
                                          </p:val>
                                        </p:tav>
                                      </p:tavLst>
                                    </p:anim>
                                    <p:animEffect transition="in" filter="fade">
                                      <p:cBhvr>
                                        <p:cTn id="41" dur="1000"/>
                                        <p:tgtEl>
                                          <p:spTgt spid="11"/>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p:cTn id="44" dur="1000" fill="hold"/>
                                        <p:tgtEl>
                                          <p:spTgt spid="41"/>
                                        </p:tgtEl>
                                        <p:attrNameLst>
                                          <p:attrName>ppt_w</p:attrName>
                                        </p:attrNameLst>
                                      </p:cBhvr>
                                      <p:tavLst>
                                        <p:tav tm="0">
                                          <p:val>
                                            <p:strVal val="#ppt_w*0.70"/>
                                          </p:val>
                                        </p:tav>
                                        <p:tav tm="100000">
                                          <p:val>
                                            <p:strVal val="#ppt_w"/>
                                          </p:val>
                                        </p:tav>
                                      </p:tavLst>
                                    </p:anim>
                                    <p:anim calcmode="lin" valueType="num">
                                      <p:cBhvr>
                                        <p:cTn id="45" dur="1000" fill="hold"/>
                                        <p:tgtEl>
                                          <p:spTgt spid="41"/>
                                        </p:tgtEl>
                                        <p:attrNameLst>
                                          <p:attrName>ppt_h</p:attrName>
                                        </p:attrNameLst>
                                      </p:cBhvr>
                                      <p:tavLst>
                                        <p:tav tm="0">
                                          <p:val>
                                            <p:strVal val="#ppt_h"/>
                                          </p:val>
                                        </p:tav>
                                        <p:tav tm="100000">
                                          <p:val>
                                            <p:strVal val="#ppt_h"/>
                                          </p:val>
                                        </p:tav>
                                      </p:tavLst>
                                    </p:anim>
                                    <p:animEffect transition="in" filter="fade">
                                      <p:cBhvr>
                                        <p:cTn id="46" dur="1000"/>
                                        <p:tgtEl>
                                          <p:spTgt spid="41"/>
                                        </p:tgtEl>
                                      </p:cBhvr>
                                    </p:animEffect>
                                  </p:childTnLst>
                                </p:cTn>
                              </p:par>
                            </p:childTnLst>
                          </p:cTn>
                        </p:par>
                      </p:childTnLst>
                    </p:cTn>
                  </p:par>
                  <p:par>
                    <p:cTn id="47" fill="hold">
                      <p:stCondLst>
                        <p:cond delay="indefinite"/>
                      </p:stCondLst>
                      <p:childTnLst>
                        <p:par>
                          <p:cTn id="48" fill="hold">
                            <p:stCondLst>
                              <p:cond delay="0"/>
                            </p:stCondLst>
                            <p:childTnLst>
                              <p:par>
                                <p:cTn id="49" presetID="55"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1000" fill="hold"/>
                                        <p:tgtEl>
                                          <p:spTgt spid="15"/>
                                        </p:tgtEl>
                                        <p:attrNameLst>
                                          <p:attrName>ppt_w</p:attrName>
                                        </p:attrNameLst>
                                      </p:cBhvr>
                                      <p:tavLst>
                                        <p:tav tm="0">
                                          <p:val>
                                            <p:strVal val="#ppt_w*0.70"/>
                                          </p:val>
                                        </p:tav>
                                        <p:tav tm="100000">
                                          <p:val>
                                            <p:strVal val="#ppt_w"/>
                                          </p:val>
                                        </p:tav>
                                      </p:tavLst>
                                    </p:anim>
                                    <p:anim calcmode="lin" valueType="num">
                                      <p:cBhvr>
                                        <p:cTn id="52" dur="1000" fill="hold"/>
                                        <p:tgtEl>
                                          <p:spTgt spid="15"/>
                                        </p:tgtEl>
                                        <p:attrNameLst>
                                          <p:attrName>ppt_h</p:attrName>
                                        </p:attrNameLst>
                                      </p:cBhvr>
                                      <p:tavLst>
                                        <p:tav tm="0">
                                          <p:val>
                                            <p:strVal val="#ppt_h"/>
                                          </p:val>
                                        </p:tav>
                                        <p:tav tm="100000">
                                          <p:val>
                                            <p:strVal val="#ppt_h"/>
                                          </p:val>
                                        </p:tav>
                                      </p:tavLst>
                                    </p:anim>
                                    <p:animEffect transition="in" filter="fade">
                                      <p:cBhvr>
                                        <p:cTn id="53" dur="1000"/>
                                        <p:tgtEl>
                                          <p:spTgt spid="15"/>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p:cTn id="56" dur="1000" fill="hold"/>
                                        <p:tgtEl>
                                          <p:spTgt spid="42"/>
                                        </p:tgtEl>
                                        <p:attrNameLst>
                                          <p:attrName>ppt_w</p:attrName>
                                        </p:attrNameLst>
                                      </p:cBhvr>
                                      <p:tavLst>
                                        <p:tav tm="0">
                                          <p:val>
                                            <p:strVal val="#ppt_w*0.70"/>
                                          </p:val>
                                        </p:tav>
                                        <p:tav tm="100000">
                                          <p:val>
                                            <p:strVal val="#ppt_w"/>
                                          </p:val>
                                        </p:tav>
                                      </p:tavLst>
                                    </p:anim>
                                    <p:anim calcmode="lin" valueType="num">
                                      <p:cBhvr>
                                        <p:cTn id="57" dur="1000" fill="hold"/>
                                        <p:tgtEl>
                                          <p:spTgt spid="42"/>
                                        </p:tgtEl>
                                        <p:attrNameLst>
                                          <p:attrName>ppt_h</p:attrName>
                                        </p:attrNameLst>
                                      </p:cBhvr>
                                      <p:tavLst>
                                        <p:tav tm="0">
                                          <p:val>
                                            <p:strVal val="#ppt_h"/>
                                          </p:val>
                                        </p:tav>
                                        <p:tav tm="100000">
                                          <p:val>
                                            <p:strVal val="#ppt_h"/>
                                          </p:val>
                                        </p:tav>
                                      </p:tavLst>
                                    </p:anim>
                                    <p:animEffect transition="in" filter="fade">
                                      <p:cBhvr>
                                        <p:cTn id="58" dur="1000"/>
                                        <p:tgtEl>
                                          <p:spTgt spid="42"/>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p:cTn id="63" dur="1000" fill="hold"/>
                                        <p:tgtEl>
                                          <p:spTgt spid="43"/>
                                        </p:tgtEl>
                                        <p:attrNameLst>
                                          <p:attrName>ppt_w</p:attrName>
                                        </p:attrNameLst>
                                      </p:cBhvr>
                                      <p:tavLst>
                                        <p:tav tm="0">
                                          <p:val>
                                            <p:strVal val="#ppt_w*0.70"/>
                                          </p:val>
                                        </p:tav>
                                        <p:tav tm="100000">
                                          <p:val>
                                            <p:strVal val="#ppt_w"/>
                                          </p:val>
                                        </p:tav>
                                      </p:tavLst>
                                    </p:anim>
                                    <p:anim calcmode="lin" valueType="num">
                                      <p:cBhvr>
                                        <p:cTn id="64" dur="1000" fill="hold"/>
                                        <p:tgtEl>
                                          <p:spTgt spid="43"/>
                                        </p:tgtEl>
                                        <p:attrNameLst>
                                          <p:attrName>ppt_h</p:attrName>
                                        </p:attrNameLst>
                                      </p:cBhvr>
                                      <p:tavLst>
                                        <p:tav tm="0">
                                          <p:val>
                                            <p:strVal val="#ppt_h"/>
                                          </p:val>
                                        </p:tav>
                                        <p:tav tm="100000">
                                          <p:val>
                                            <p:strVal val="#ppt_h"/>
                                          </p:val>
                                        </p:tav>
                                      </p:tavLst>
                                    </p:anim>
                                    <p:animEffect transition="in" filter="fade">
                                      <p:cBhvr>
                                        <p:cTn id="65" dur="1000"/>
                                        <p:tgtEl>
                                          <p:spTgt spid="43"/>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1000" fill="hold"/>
                                        <p:tgtEl>
                                          <p:spTgt spid="21"/>
                                        </p:tgtEl>
                                        <p:attrNameLst>
                                          <p:attrName>ppt_w</p:attrName>
                                        </p:attrNameLst>
                                      </p:cBhvr>
                                      <p:tavLst>
                                        <p:tav tm="0">
                                          <p:val>
                                            <p:strVal val="#ppt_w*0.70"/>
                                          </p:val>
                                        </p:tav>
                                        <p:tav tm="100000">
                                          <p:val>
                                            <p:strVal val="#ppt_w"/>
                                          </p:val>
                                        </p:tav>
                                      </p:tavLst>
                                    </p:anim>
                                    <p:anim calcmode="lin" valueType="num">
                                      <p:cBhvr>
                                        <p:cTn id="69" dur="1000" fill="hold"/>
                                        <p:tgtEl>
                                          <p:spTgt spid="21"/>
                                        </p:tgtEl>
                                        <p:attrNameLst>
                                          <p:attrName>ppt_h</p:attrName>
                                        </p:attrNameLst>
                                      </p:cBhvr>
                                      <p:tavLst>
                                        <p:tav tm="0">
                                          <p:val>
                                            <p:strVal val="#ppt_h"/>
                                          </p:val>
                                        </p:tav>
                                        <p:tav tm="100000">
                                          <p:val>
                                            <p:strVal val="#ppt_h"/>
                                          </p:val>
                                        </p:tav>
                                      </p:tavLst>
                                    </p:anim>
                                    <p:animEffect transition="in" filter="fade">
                                      <p:cBhvr>
                                        <p:cTn id="70" dur="1000"/>
                                        <p:tgtEl>
                                          <p:spTgt spid="21"/>
                                        </p:tgtEl>
                                      </p:cBhvr>
                                    </p:animEffect>
                                  </p:childTnLst>
                                </p:cTn>
                              </p:par>
                            </p:childTnLst>
                          </p:cTn>
                        </p:par>
                      </p:childTnLst>
                    </p:cTn>
                  </p:par>
                  <p:par>
                    <p:cTn id="71" fill="hold">
                      <p:stCondLst>
                        <p:cond delay="indefinite"/>
                      </p:stCondLst>
                      <p:childTnLst>
                        <p:par>
                          <p:cTn id="72" fill="hold">
                            <p:stCondLst>
                              <p:cond delay="0"/>
                            </p:stCondLst>
                            <p:childTnLst>
                              <p:par>
                                <p:cTn id="73" presetID="55" presetClass="entr" presetSubtype="0" fill="hold" grpId="0" nodeType="click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p:cTn id="75" dur="1000" fill="hold"/>
                                        <p:tgtEl>
                                          <p:spTgt spid="44"/>
                                        </p:tgtEl>
                                        <p:attrNameLst>
                                          <p:attrName>ppt_w</p:attrName>
                                        </p:attrNameLst>
                                      </p:cBhvr>
                                      <p:tavLst>
                                        <p:tav tm="0">
                                          <p:val>
                                            <p:strVal val="#ppt_w*0.70"/>
                                          </p:val>
                                        </p:tav>
                                        <p:tav tm="100000">
                                          <p:val>
                                            <p:strVal val="#ppt_w"/>
                                          </p:val>
                                        </p:tav>
                                      </p:tavLst>
                                    </p:anim>
                                    <p:anim calcmode="lin" valueType="num">
                                      <p:cBhvr>
                                        <p:cTn id="76" dur="1000" fill="hold"/>
                                        <p:tgtEl>
                                          <p:spTgt spid="44"/>
                                        </p:tgtEl>
                                        <p:attrNameLst>
                                          <p:attrName>ppt_h</p:attrName>
                                        </p:attrNameLst>
                                      </p:cBhvr>
                                      <p:tavLst>
                                        <p:tav tm="0">
                                          <p:val>
                                            <p:strVal val="#ppt_h"/>
                                          </p:val>
                                        </p:tav>
                                        <p:tav tm="100000">
                                          <p:val>
                                            <p:strVal val="#ppt_h"/>
                                          </p:val>
                                        </p:tav>
                                      </p:tavLst>
                                    </p:anim>
                                    <p:animEffect transition="in" filter="fade">
                                      <p:cBhvr>
                                        <p:cTn id="77" dur="1000"/>
                                        <p:tgtEl>
                                          <p:spTgt spid="44"/>
                                        </p:tgtEl>
                                      </p:cBhvr>
                                    </p:animEffect>
                                  </p:childTnLst>
                                </p:cTn>
                              </p:par>
                              <p:par>
                                <p:cTn id="78" presetID="55" presetClass="entr" presetSubtype="0"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p:cTn id="80" dur="1000" fill="hold"/>
                                        <p:tgtEl>
                                          <p:spTgt spid="20"/>
                                        </p:tgtEl>
                                        <p:attrNameLst>
                                          <p:attrName>ppt_w</p:attrName>
                                        </p:attrNameLst>
                                      </p:cBhvr>
                                      <p:tavLst>
                                        <p:tav tm="0">
                                          <p:val>
                                            <p:strVal val="#ppt_w*0.70"/>
                                          </p:val>
                                        </p:tav>
                                        <p:tav tm="100000">
                                          <p:val>
                                            <p:strVal val="#ppt_w"/>
                                          </p:val>
                                        </p:tav>
                                      </p:tavLst>
                                    </p:anim>
                                    <p:anim calcmode="lin" valueType="num">
                                      <p:cBhvr>
                                        <p:cTn id="81" dur="1000" fill="hold"/>
                                        <p:tgtEl>
                                          <p:spTgt spid="20"/>
                                        </p:tgtEl>
                                        <p:attrNameLst>
                                          <p:attrName>ppt_h</p:attrName>
                                        </p:attrNameLst>
                                      </p:cBhvr>
                                      <p:tavLst>
                                        <p:tav tm="0">
                                          <p:val>
                                            <p:strVal val="#ppt_h"/>
                                          </p:val>
                                        </p:tav>
                                        <p:tav tm="100000">
                                          <p:val>
                                            <p:strVal val="#ppt_h"/>
                                          </p:val>
                                        </p:tav>
                                      </p:tavLst>
                                    </p:anim>
                                    <p:animEffect transition="in" filter="fade">
                                      <p:cBhvr>
                                        <p:cTn id="82" dur="10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55" presetClass="entr" presetSubtype="0" fill="hold" grpId="0" nodeType="clickEffect">
                                  <p:stCondLst>
                                    <p:cond delay="0"/>
                                  </p:stCondLst>
                                  <p:childTnLst>
                                    <p:set>
                                      <p:cBhvr>
                                        <p:cTn id="86" dur="1" fill="hold">
                                          <p:stCondLst>
                                            <p:cond delay="0"/>
                                          </p:stCondLst>
                                        </p:cTn>
                                        <p:tgtEl>
                                          <p:spTgt spid="45"/>
                                        </p:tgtEl>
                                        <p:attrNameLst>
                                          <p:attrName>style.visibility</p:attrName>
                                        </p:attrNameLst>
                                      </p:cBhvr>
                                      <p:to>
                                        <p:strVal val="visible"/>
                                      </p:to>
                                    </p:set>
                                    <p:anim calcmode="lin" valueType="num">
                                      <p:cBhvr>
                                        <p:cTn id="87" dur="1000" fill="hold"/>
                                        <p:tgtEl>
                                          <p:spTgt spid="45"/>
                                        </p:tgtEl>
                                        <p:attrNameLst>
                                          <p:attrName>ppt_w</p:attrName>
                                        </p:attrNameLst>
                                      </p:cBhvr>
                                      <p:tavLst>
                                        <p:tav tm="0">
                                          <p:val>
                                            <p:strVal val="#ppt_w*0.70"/>
                                          </p:val>
                                        </p:tav>
                                        <p:tav tm="100000">
                                          <p:val>
                                            <p:strVal val="#ppt_w"/>
                                          </p:val>
                                        </p:tav>
                                      </p:tavLst>
                                    </p:anim>
                                    <p:anim calcmode="lin" valueType="num">
                                      <p:cBhvr>
                                        <p:cTn id="88" dur="1000" fill="hold"/>
                                        <p:tgtEl>
                                          <p:spTgt spid="45"/>
                                        </p:tgtEl>
                                        <p:attrNameLst>
                                          <p:attrName>ppt_h</p:attrName>
                                        </p:attrNameLst>
                                      </p:cBhvr>
                                      <p:tavLst>
                                        <p:tav tm="0">
                                          <p:val>
                                            <p:strVal val="#ppt_h"/>
                                          </p:val>
                                        </p:tav>
                                        <p:tav tm="100000">
                                          <p:val>
                                            <p:strVal val="#ppt_h"/>
                                          </p:val>
                                        </p:tav>
                                      </p:tavLst>
                                    </p:anim>
                                    <p:animEffect transition="in" filter="fade">
                                      <p:cBhvr>
                                        <p:cTn id="89" dur="1000"/>
                                        <p:tgtEl>
                                          <p:spTgt spid="45"/>
                                        </p:tgtEl>
                                      </p:cBhvr>
                                    </p:animEffect>
                                  </p:childTnLst>
                                </p:cTn>
                              </p:par>
                              <p:par>
                                <p:cTn id="90" presetID="55" presetClass="entr" presetSubtype="0" fill="hold" grpId="0" nodeType="with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p:cTn id="92" dur="1000" fill="hold"/>
                                        <p:tgtEl>
                                          <p:spTgt spid="24"/>
                                        </p:tgtEl>
                                        <p:attrNameLst>
                                          <p:attrName>ppt_w</p:attrName>
                                        </p:attrNameLst>
                                      </p:cBhvr>
                                      <p:tavLst>
                                        <p:tav tm="0">
                                          <p:val>
                                            <p:strVal val="#ppt_w*0.70"/>
                                          </p:val>
                                        </p:tav>
                                        <p:tav tm="100000">
                                          <p:val>
                                            <p:strVal val="#ppt_w"/>
                                          </p:val>
                                        </p:tav>
                                      </p:tavLst>
                                    </p:anim>
                                    <p:anim calcmode="lin" valueType="num">
                                      <p:cBhvr>
                                        <p:cTn id="93" dur="1000" fill="hold"/>
                                        <p:tgtEl>
                                          <p:spTgt spid="24"/>
                                        </p:tgtEl>
                                        <p:attrNameLst>
                                          <p:attrName>ppt_h</p:attrName>
                                        </p:attrNameLst>
                                      </p:cBhvr>
                                      <p:tavLst>
                                        <p:tav tm="0">
                                          <p:val>
                                            <p:strVal val="#ppt_h"/>
                                          </p:val>
                                        </p:tav>
                                        <p:tav tm="100000">
                                          <p:val>
                                            <p:strVal val="#ppt_h"/>
                                          </p:val>
                                        </p:tav>
                                      </p:tavLst>
                                    </p:anim>
                                    <p:animEffect transition="in" filter="fade">
                                      <p:cBhvr>
                                        <p:cTn id="94" dur="1000"/>
                                        <p:tgtEl>
                                          <p:spTgt spid="24"/>
                                        </p:tgtEl>
                                      </p:cBhvr>
                                    </p:animEffect>
                                  </p:childTnLst>
                                </p:cTn>
                              </p:par>
                            </p:childTnLst>
                          </p:cTn>
                        </p:par>
                      </p:childTnLst>
                    </p:cTn>
                  </p:par>
                  <p:par>
                    <p:cTn id="95" fill="hold">
                      <p:stCondLst>
                        <p:cond delay="indefinite"/>
                      </p:stCondLst>
                      <p:childTnLst>
                        <p:par>
                          <p:cTn id="96" fill="hold">
                            <p:stCondLst>
                              <p:cond delay="0"/>
                            </p:stCondLst>
                            <p:childTnLst>
                              <p:par>
                                <p:cTn id="97" presetID="55" presetClass="entr" presetSubtype="0" fill="hold" grpId="0" nodeType="clickEffect">
                                  <p:stCondLst>
                                    <p:cond delay="0"/>
                                  </p:stCondLst>
                                  <p:childTnLst>
                                    <p:set>
                                      <p:cBhvr>
                                        <p:cTn id="98" dur="1" fill="hold">
                                          <p:stCondLst>
                                            <p:cond delay="0"/>
                                          </p:stCondLst>
                                        </p:cTn>
                                        <p:tgtEl>
                                          <p:spTgt spid="48"/>
                                        </p:tgtEl>
                                        <p:attrNameLst>
                                          <p:attrName>style.visibility</p:attrName>
                                        </p:attrNameLst>
                                      </p:cBhvr>
                                      <p:to>
                                        <p:strVal val="visible"/>
                                      </p:to>
                                    </p:set>
                                    <p:anim calcmode="lin" valueType="num">
                                      <p:cBhvr>
                                        <p:cTn id="99" dur="1000" fill="hold"/>
                                        <p:tgtEl>
                                          <p:spTgt spid="48"/>
                                        </p:tgtEl>
                                        <p:attrNameLst>
                                          <p:attrName>ppt_w</p:attrName>
                                        </p:attrNameLst>
                                      </p:cBhvr>
                                      <p:tavLst>
                                        <p:tav tm="0">
                                          <p:val>
                                            <p:strVal val="#ppt_w*0.70"/>
                                          </p:val>
                                        </p:tav>
                                        <p:tav tm="100000">
                                          <p:val>
                                            <p:strVal val="#ppt_w"/>
                                          </p:val>
                                        </p:tav>
                                      </p:tavLst>
                                    </p:anim>
                                    <p:anim calcmode="lin" valueType="num">
                                      <p:cBhvr>
                                        <p:cTn id="100" dur="1000" fill="hold"/>
                                        <p:tgtEl>
                                          <p:spTgt spid="48"/>
                                        </p:tgtEl>
                                        <p:attrNameLst>
                                          <p:attrName>ppt_h</p:attrName>
                                        </p:attrNameLst>
                                      </p:cBhvr>
                                      <p:tavLst>
                                        <p:tav tm="0">
                                          <p:val>
                                            <p:strVal val="#ppt_h"/>
                                          </p:val>
                                        </p:tav>
                                        <p:tav tm="100000">
                                          <p:val>
                                            <p:strVal val="#ppt_h"/>
                                          </p:val>
                                        </p:tav>
                                      </p:tavLst>
                                    </p:anim>
                                    <p:animEffect transition="in" filter="fade">
                                      <p:cBhvr>
                                        <p:cTn id="101" dur="1000"/>
                                        <p:tgtEl>
                                          <p:spTgt spid="48"/>
                                        </p:tgtEl>
                                      </p:cBhvr>
                                    </p:animEffect>
                                  </p:childTnLst>
                                </p:cTn>
                              </p:par>
                              <p:par>
                                <p:cTn id="102" presetID="55" presetClass="entr" presetSubtype="0"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 calcmode="lin" valueType="num">
                                      <p:cBhvr>
                                        <p:cTn id="104" dur="1000" fill="hold"/>
                                        <p:tgtEl>
                                          <p:spTgt spid="46"/>
                                        </p:tgtEl>
                                        <p:attrNameLst>
                                          <p:attrName>ppt_w</p:attrName>
                                        </p:attrNameLst>
                                      </p:cBhvr>
                                      <p:tavLst>
                                        <p:tav tm="0">
                                          <p:val>
                                            <p:strVal val="#ppt_w*0.70"/>
                                          </p:val>
                                        </p:tav>
                                        <p:tav tm="100000">
                                          <p:val>
                                            <p:strVal val="#ppt_w"/>
                                          </p:val>
                                        </p:tav>
                                      </p:tavLst>
                                    </p:anim>
                                    <p:anim calcmode="lin" valueType="num">
                                      <p:cBhvr>
                                        <p:cTn id="105" dur="1000" fill="hold"/>
                                        <p:tgtEl>
                                          <p:spTgt spid="46"/>
                                        </p:tgtEl>
                                        <p:attrNameLst>
                                          <p:attrName>ppt_h</p:attrName>
                                        </p:attrNameLst>
                                      </p:cBhvr>
                                      <p:tavLst>
                                        <p:tav tm="0">
                                          <p:val>
                                            <p:strVal val="#ppt_h"/>
                                          </p:val>
                                        </p:tav>
                                        <p:tav tm="100000">
                                          <p:val>
                                            <p:strVal val="#ppt_h"/>
                                          </p:val>
                                        </p:tav>
                                      </p:tavLst>
                                    </p:anim>
                                    <p:animEffect transition="in" filter="fade">
                                      <p:cBhvr>
                                        <p:cTn id="106" dur="1000"/>
                                        <p:tgtEl>
                                          <p:spTgt spid="46"/>
                                        </p:tgtEl>
                                      </p:cBhvr>
                                    </p:animEffect>
                                  </p:childTnLst>
                                </p:cTn>
                              </p:par>
                              <p:par>
                                <p:cTn id="107" presetID="55" presetClass="entr" presetSubtype="0" fill="hold" grpId="0" nodeType="withEffect">
                                  <p:stCondLst>
                                    <p:cond delay="0"/>
                                  </p:stCondLst>
                                  <p:childTnLst>
                                    <p:set>
                                      <p:cBhvr>
                                        <p:cTn id="108" dur="1" fill="hold">
                                          <p:stCondLst>
                                            <p:cond delay="0"/>
                                          </p:stCondLst>
                                        </p:cTn>
                                        <p:tgtEl>
                                          <p:spTgt spid="47"/>
                                        </p:tgtEl>
                                        <p:attrNameLst>
                                          <p:attrName>style.visibility</p:attrName>
                                        </p:attrNameLst>
                                      </p:cBhvr>
                                      <p:to>
                                        <p:strVal val="visible"/>
                                      </p:to>
                                    </p:set>
                                    <p:anim calcmode="lin" valueType="num">
                                      <p:cBhvr>
                                        <p:cTn id="109" dur="1000" fill="hold"/>
                                        <p:tgtEl>
                                          <p:spTgt spid="47"/>
                                        </p:tgtEl>
                                        <p:attrNameLst>
                                          <p:attrName>ppt_w</p:attrName>
                                        </p:attrNameLst>
                                      </p:cBhvr>
                                      <p:tavLst>
                                        <p:tav tm="0">
                                          <p:val>
                                            <p:strVal val="#ppt_w*0.70"/>
                                          </p:val>
                                        </p:tav>
                                        <p:tav tm="100000">
                                          <p:val>
                                            <p:strVal val="#ppt_w"/>
                                          </p:val>
                                        </p:tav>
                                      </p:tavLst>
                                    </p:anim>
                                    <p:anim calcmode="lin" valueType="num">
                                      <p:cBhvr>
                                        <p:cTn id="110" dur="1000" fill="hold"/>
                                        <p:tgtEl>
                                          <p:spTgt spid="47"/>
                                        </p:tgtEl>
                                        <p:attrNameLst>
                                          <p:attrName>ppt_h</p:attrName>
                                        </p:attrNameLst>
                                      </p:cBhvr>
                                      <p:tavLst>
                                        <p:tav tm="0">
                                          <p:val>
                                            <p:strVal val="#ppt_h"/>
                                          </p:val>
                                        </p:tav>
                                        <p:tav tm="100000">
                                          <p:val>
                                            <p:strVal val="#ppt_h"/>
                                          </p:val>
                                        </p:tav>
                                      </p:tavLst>
                                    </p:anim>
                                    <p:animEffect transition="in" filter="fade">
                                      <p:cBhvr>
                                        <p:cTn id="111" dur="1000"/>
                                        <p:tgtEl>
                                          <p:spTgt spid="47"/>
                                        </p:tgtEl>
                                      </p:cBhvr>
                                    </p:animEffect>
                                  </p:childTnLst>
                                </p:cTn>
                              </p:par>
                            </p:childTnLst>
                          </p:cTn>
                        </p:par>
                      </p:childTnLst>
                    </p:cTn>
                  </p:par>
                  <p:par>
                    <p:cTn id="112" fill="hold">
                      <p:stCondLst>
                        <p:cond delay="indefinite"/>
                      </p:stCondLst>
                      <p:childTnLst>
                        <p:par>
                          <p:cTn id="113" fill="hold">
                            <p:stCondLst>
                              <p:cond delay="0"/>
                            </p:stCondLst>
                            <p:childTnLst>
                              <p:par>
                                <p:cTn id="114" presetID="55" presetClass="entr" presetSubtype="0" fill="hold" nodeType="clickEffect">
                                  <p:stCondLst>
                                    <p:cond delay="0"/>
                                  </p:stCondLst>
                                  <p:childTnLst>
                                    <p:set>
                                      <p:cBhvr>
                                        <p:cTn id="115" dur="1" fill="hold">
                                          <p:stCondLst>
                                            <p:cond delay="0"/>
                                          </p:stCondLst>
                                        </p:cTn>
                                        <p:tgtEl>
                                          <p:spTgt spid="52"/>
                                        </p:tgtEl>
                                        <p:attrNameLst>
                                          <p:attrName>style.visibility</p:attrName>
                                        </p:attrNameLst>
                                      </p:cBhvr>
                                      <p:to>
                                        <p:strVal val="visible"/>
                                      </p:to>
                                    </p:set>
                                    <p:anim calcmode="lin" valueType="num">
                                      <p:cBhvr>
                                        <p:cTn id="116" dur="1000" fill="hold"/>
                                        <p:tgtEl>
                                          <p:spTgt spid="52"/>
                                        </p:tgtEl>
                                        <p:attrNameLst>
                                          <p:attrName>ppt_w</p:attrName>
                                        </p:attrNameLst>
                                      </p:cBhvr>
                                      <p:tavLst>
                                        <p:tav tm="0">
                                          <p:val>
                                            <p:strVal val="#ppt_w*0.70"/>
                                          </p:val>
                                        </p:tav>
                                        <p:tav tm="100000">
                                          <p:val>
                                            <p:strVal val="#ppt_w"/>
                                          </p:val>
                                        </p:tav>
                                      </p:tavLst>
                                    </p:anim>
                                    <p:anim calcmode="lin" valueType="num">
                                      <p:cBhvr>
                                        <p:cTn id="117" dur="1000" fill="hold"/>
                                        <p:tgtEl>
                                          <p:spTgt spid="52"/>
                                        </p:tgtEl>
                                        <p:attrNameLst>
                                          <p:attrName>ppt_h</p:attrName>
                                        </p:attrNameLst>
                                      </p:cBhvr>
                                      <p:tavLst>
                                        <p:tav tm="0">
                                          <p:val>
                                            <p:strVal val="#ppt_h"/>
                                          </p:val>
                                        </p:tav>
                                        <p:tav tm="100000">
                                          <p:val>
                                            <p:strVal val="#ppt_h"/>
                                          </p:val>
                                        </p:tav>
                                      </p:tavLst>
                                    </p:anim>
                                    <p:animEffect transition="in" filter="fade">
                                      <p:cBhvr>
                                        <p:cTn id="118" dur="1000"/>
                                        <p:tgtEl>
                                          <p:spTgt spid="52"/>
                                        </p:tgtEl>
                                      </p:cBhvr>
                                    </p:animEffect>
                                  </p:childTnLst>
                                </p:cTn>
                              </p:par>
                              <p:par>
                                <p:cTn id="119" presetID="55" presetClass="entr" presetSubtype="0" fill="hold" nodeType="withEffect">
                                  <p:stCondLst>
                                    <p:cond delay="0"/>
                                  </p:stCondLst>
                                  <p:childTnLst>
                                    <p:set>
                                      <p:cBhvr>
                                        <p:cTn id="120" dur="1" fill="hold">
                                          <p:stCondLst>
                                            <p:cond delay="0"/>
                                          </p:stCondLst>
                                        </p:cTn>
                                        <p:tgtEl>
                                          <p:spTgt spid="53"/>
                                        </p:tgtEl>
                                        <p:attrNameLst>
                                          <p:attrName>style.visibility</p:attrName>
                                        </p:attrNameLst>
                                      </p:cBhvr>
                                      <p:to>
                                        <p:strVal val="visible"/>
                                      </p:to>
                                    </p:set>
                                    <p:anim calcmode="lin" valueType="num">
                                      <p:cBhvr>
                                        <p:cTn id="121" dur="1000" fill="hold"/>
                                        <p:tgtEl>
                                          <p:spTgt spid="53"/>
                                        </p:tgtEl>
                                        <p:attrNameLst>
                                          <p:attrName>ppt_w</p:attrName>
                                        </p:attrNameLst>
                                      </p:cBhvr>
                                      <p:tavLst>
                                        <p:tav tm="0">
                                          <p:val>
                                            <p:strVal val="#ppt_w*0.70"/>
                                          </p:val>
                                        </p:tav>
                                        <p:tav tm="100000">
                                          <p:val>
                                            <p:strVal val="#ppt_w"/>
                                          </p:val>
                                        </p:tav>
                                      </p:tavLst>
                                    </p:anim>
                                    <p:anim calcmode="lin" valueType="num">
                                      <p:cBhvr>
                                        <p:cTn id="122" dur="1000" fill="hold"/>
                                        <p:tgtEl>
                                          <p:spTgt spid="53"/>
                                        </p:tgtEl>
                                        <p:attrNameLst>
                                          <p:attrName>ppt_h</p:attrName>
                                        </p:attrNameLst>
                                      </p:cBhvr>
                                      <p:tavLst>
                                        <p:tav tm="0">
                                          <p:val>
                                            <p:strVal val="#ppt_h"/>
                                          </p:val>
                                        </p:tav>
                                        <p:tav tm="100000">
                                          <p:val>
                                            <p:strVal val="#ppt_h"/>
                                          </p:val>
                                        </p:tav>
                                      </p:tavLst>
                                    </p:anim>
                                    <p:animEffect transition="in" filter="fade">
                                      <p:cBhvr>
                                        <p:cTn id="123" dur="1000"/>
                                        <p:tgtEl>
                                          <p:spTgt spid="53"/>
                                        </p:tgtEl>
                                      </p:cBhvr>
                                    </p:animEffect>
                                  </p:childTnLst>
                                </p:cTn>
                              </p:par>
                              <p:par>
                                <p:cTn id="124" presetID="55" presetClass="entr" presetSubtype="0" fill="hold" nodeType="withEffect">
                                  <p:stCondLst>
                                    <p:cond delay="0"/>
                                  </p:stCondLst>
                                  <p:childTnLst>
                                    <p:set>
                                      <p:cBhvr>
                                        <p:cTn id="125" dur="1" fill="hold">
                                          <p:stCondLst>
                                            <p:cond delay="0"/>
                                          </p:stCondLst>
                                        </p:cTn>
                                        <p:tgtEl>
                                          <p:spTgt spid="54"/>
                                        </p:tgtEl>
                                        <p:attrNameLst>
                                          <p:attrName>style.visibility</p:attrName>
                                        </p:attrNameLst>
                                      </p:cBhvr>
                                      <p:to>
                                        <p:strVal val="visible"/>
                                      </p:to>
                                    </p:set>
                                    <p:anim calcmode="lin" valueType="num">
                                      <p:cBhvr>
                                        <p:cTn id="126" dur="1000" fill="hold"/>
                                        <p:tgtEl>
                                          <p:spTgt spid="54"/>
                                        </p:tgtEl>
                                        <p:attrNameLst>
                                          <p:attrName>ppt_w</p:attrName>
                                        </p:attrNameLst>
                                      </p:cBhvr>
                                      <p:tavLst>
                                        <p:tav tm="0">
                                          <p:val>
                                            <p:strVal val="#ppt_w*0.70"/>
                                          </p:val>
                                        </p:tav>
                                        <p:tav tm="100000">
                                          <p:val>
                                            <p:strVal val="#ppt_w"/>
                                          </p:val>
                                        </p:tav>
                                      </p:tavLst>
                                    </p:anim>
                                    <p:anim calcmode="lin" valueType="num">
                                      <p:cBhvr>
                                        <p:cTn id="127" dur="1000" fill="hold"/>
                                        <p:tgtEl>
                                          <p:spTgt spid="54"/>
                                        </p:tgtEl>
                                        <p:attrNameLst>
                                          <p:attrName>ppt_h</p:attrName>
                                        </p:attrNameLst>
                                      </p:cBhvr>
                                      <p:tavLst>
                                        <p:tav tm="0">
                                          <p:val>
                                            <p:strVal val="#ppt_h"/>
                                          </p:val>
                                        </p:tav>
                                        <p:tav tm="100000">
                                          <p:val>
                                            <p:strVal val="#ppt_h"/>
                                          </p:val>
                                        </p:tav>
                                      </p:tavLst>
                                    </p:anim>
                                    <p:animEffect transition="in" filter="fade">
                                      <p:cBhvr>
                                        <p:cTn id="128" dur="1000"/>
                                        <p:tgtEl>
                                          <p:spTgt spid="54"/>
                                        </p:tgtEl>
                                      </p:cBhvr>
                                    </p:animEffect>
                                  </p:childTnLst>
                                </p:cTn>
                              </p:par>
                              <p:par>
                                <p:cTn id="129" presetID="55" presetClass="entr" presetSubtype="0" fill="hold" nodeType="withEffect">
                                  <p:stCondLst>
                                    <p:cond delay="0"/>
                                  </p:stCondLst>
                                  <p:childTnLst>
                                    <p:set>
                                      <p:cBhvr>
                                        <p:cTn id="130" dur="1" fill="hold">
                                          <p:stCondLst>
                                            <p:cond delay="0"/>
                                          </p:stCondLst>
                                        </p:cTn>
                                        <p:tgtEl>
                                          <p:spTgt spid="55"/>
                                        </p:tgtEl>
                                        <p:attrNameLst>
                                          <p:attrName>style.visibility</p:attrName>
                                        </p:attrNameLst>
                                      </p:cBhvr>
                                      <p:to>
                                        <p:strVal val="visible"/>
                                      </p:to>
                                    </p:set>
                                    <p:anim calcmode="lin" valueType="num">
                                      <p:cBhvr>
                                        <p:cTn id="131" dur="1000" fill="hold"/>
                                        <p:tgtEl>
                                          <p:spTgt spid="55"/>
                                        </p:tgtEl>
                                        <p:attrNameLst>
                                          <p:attrName>ppt_w</p:attrName>
                                        </p:attrNameLst>
                                      </p:cBhvr>
                                      <p:tavLst>
                                        <p:tav tm="0">
                                          <p:val>
                                            <p:strVal val="#ppt_w*0.70"/>
                                          </p:val>
                                        </p:tav>
                                        <p:tav tm="100000">
                                          <p:val>
                                            <p:strVal val="#ppt_w"/>
                                          </p:val>
                                        </p:tav>
                                      </p:tavLst>
                                    </p:anim>
                                    <p:anim calcmode="lin" valueType="num">
                                      <p:cBhvr>
                                        <p:cTn id="132" dur="1000" fill="hold"/>
                                        <p:tgtEl>
                                          <p:spTgt spid="55"/>
                                        </p:tgtEl>
                                        <p:attrNameLst>
                                          <p:attrName>ppt_h</p:attrName>
                                        </p:attrNameLst>
                                      </p:cBhvr>
                                      <p:tavLst>
                                        <p:tav tm="0">
                                          <p:val>
                                            <p:strVal val="#ppt_h"/>
                                          </p:val>
                                        </p:tav>
                                        <p:tav tm="100000">
                                          <p:val>
                                            <p:strVal val="#ppt_h"/>
                                          </p:val>
                                        </p:tav>
                                      </p:tavLst>
                                    </p:anim>
                                    <p:animEffect transition="in" filter="fade">
                                      <p:cBhvr>
                                        <p:cTn id="133" dur="1000"/>
                                        <p:tgtEl>
                                          <p:spTgt spid="55"/>
                                        </p:tgtEl>
                                      </p:cBhvr>
                                    </p:animEffect>
                                  </p:childTnLst>
                                </p:cTn>
                              </p:par>
                              <p:par>
                                <p:cTn id="134" presetID="55" presetClass="entr" presetSubtype="0" fill="hold" grpId="0" nodeType="withEffect">
                                  <p:stCondLst>
                                    <p:cond delay="0"/>
                                  </p:stCondLst>
                                  <p:childTnLst>
                                    <p:set>
                                      <p:cBhvr>
                                        <p:cTn id="135" dur="1" fill="hold">
                                          <p:stCondLst>
                                            <p:cond delay="0"/>
                                          </p:stCondLst>
                                        </p:cTn>
                                        <p:tgtEl>
                                          <p:spTgt spid="91"/>
                                        </p:tgtEl>
                                        <p:attrNameLst>
                                          <p:attrName>style.visibility</p:attrName>
                                        </p:attrNameLst>
                                      </p:cBhvr>
                                      <p:to>
                                        <p:strVal val="visible"/>
                                      </p:to>
                                    </p:set>
                                    <p:anim calcmode="lin" valueType="num">
                                      <p:cBhvr>
                                        <p:cTn id="136" dur="1000" fill="hold"/>
                                        <p:tgtEl>
                                          <p:spTgt spid="91"/>
                                        </p:tgtEl>
                                        <p:attrNameLst>
                                          <p:attrName>ppt_w</p:attrName>
                                        </p:attrNameLst>
                                      </p:cBhvr>
                                      <p:tavLst>
                                        <p:tav tm="0">
                                          <p:val>
                                            <p:strVal val="#ppt_w*0.70"/>
                                          </p:val>
                                        </p:tav>
                                        <p:tav tm="100000">
                                          <p:val>
                                            <p:strVal val="#ppt_w"/>
                                          </p:val>
                                        </p:tav>
                                      </p:tavLst>
                                    </p:anim>
                                    <p:anim calcmode="lin" valueType="num">
                                      <p:cBhvr>
                                        <p:cTn id="137" dur="1000" fill="hold"/>
                                        <p:tgtEl>
                                          <p:spTgt spid="91"/>
                                        </p:tgtEl>
                                        <p:attrNameLst>
                                          <p:attrName>ppt_h</p:attrName>
                                        </p:attrNameLst>
                                      </p:cBhvr>
                                      <p:tavLst>
                                        <p:tav tm="0">
                                          <p:val>
                                            <p:strVal val="#ppt_h"/>
                                          </p:val>
                                        </p:tav>
                                        <p:tav tm="100000">
                                          <p:val>
                                            <p:strVal val="#ppt_h"/>
                                          </p:val>
                                        </p:tav>
                                      </p:tavLst>
                                    </p:anim>
                                    <p:animEffect transition="in" filter="fade">
                                      <p:cBhvr>
                                        <p:cTn id="138" dur="1000"/>
                                        <p:tgtEl>
                                          <p:spTgt spid="91"/>
                                        </p:tgtEl>
                                      </p:cBhvr>
                                    </p:animEffect>
                                  </p:childTnLst>
                                </p:cTn>
                              </p:par>
                              <p:par>
                                <p:cTn id="139" presetID="55" presetClass="entr" presetSubtype="0" fill="hold" grpId="0" nodeType="withEffect">
                                  <p:stCondLst>
                                    <p:cond delay="0"/>
                                  </p:stCondLst>
                                  <p:childTnLst>
                                    <p:set>
                                      <p:cBhvr>
                                        <p:cTn id="140" dur="1" fill="hold">
                                          <p:stCondLst>
                                            <p:cond delay="0"/>
                                          </p:stCondLst>
                                        </p:cTn>
                                        <p:tgtEl>
                                          <p:spTgt spid="86"/>
                                        </p:tgtEl>
                                        <p:attrNameLst>
                                          <p:attrName>style.visibility</p:attrName>
                                        </p:attrNameLst>
                                      </p:cBhvr>
                                      <p:to>
                                        <p:strVal val="visible"/>
                                      </p:to>
                                    </p:set>
                                    <p:anim calcmode="lin" valueType="num">
                                      <p:cBhvr>
                                        <p:cTn id="141" dur="1000" fill="hold"/>
                                        <p:tgtEl>
                                          <p:spTgt spid="86"/>
                                        </p:tgtEl>
                                        <p:attrNameLst>
                                          <p:attrName>ppt_w</p:attrName>
                                        </p:attrNameLst>
                                      </p:cBhvr>
                                      <p:tavLst>
                                        <p:tav tm="0">
                                          <p:val>
                                            <p:strVal val="#ppt_w*0.70"/>
                                          </p:val>
                                        </p:tav>
                                        <p:tav tm="100000">
                                          <p:val>
                                            <p:strVal val="#ppt_w"/>
                                          </p:val>
                                        </p:tav>
                                      </p:tavLst>
                                    </p:anim>
                                    <p:anim calcmode="lin" valueType="num">
                                      <p:cBhvr>
                                        <p:cTn id="142" dur="1000" fill="hold"/>
                                        <p:tgtEl>
                                          <p:spTgt spid="86"/>
                                        </p:tgtEl>
                                        <p:attrNameLst>
                                          <p:attrName>ppt_h</p:attrName>
                                        </p:attrNameLst>
                                      </p:cBhvr>
                                      <p:tavLst>
                                        <p:tav tm="0">
                                          <p:val>
                                            <p:strVal val="#ppt_h"/>
                                          </p:val>
                                        </p:tav>
                                        <p:tav tm="100000">
                                          <p:val>
                                            <p:strVal val="#ppt_h"/>
                                          </p:val>
                                        </p:tav>
                                      </p:tavLst>
                                    </p:anim>
                                    <p:animEffect transition="in" filter="fade">
                                      <p:cBhvr>
                                        <p:cTn id="143" dur="1000"/>
                                        <p:tgtEl>
                                          <p:spTgt spid="86"/>
                                        </p:tgtEl>
                                      </p:cBhvr>
                                    </p:animEffect>
                                  </p:childTnLst>
                                </p:cTn>
                              </p:par>
                              <p:par>
                                <p:cTn id="144" presetID="55" presetClass="entr" presetSubtype="0" fill="hold" grpId="0" nodeType="withEffect">
                                  <p:stCondLst>
                                    <p:cond delay="0"/>
                                  </p:stCondLst>
                                  <p:childTnLst>
                                    <p:set>
                                      <p:cBhvr>
                                        <p:cTn id="145" dur="1" fill="hold">
                                          <p:stCondLst>
                                            <p:cond delay="0"/>
                                          </p:stCondLst>
                                        </p:cTn>
                                        <p:tgtEl>
                                          <p:spTgt spid="87"/>
                                        </p:tgtEl>
                                        <p:attrNameLst>
                                          <p:attrName>style.visibility</p:attrName>
                                        </p:attrNameLst>
                                      </p:cBhvr>
                                      <p:to>
                                        <p:strVal val="visible"/>
                                      </p:to>
                                    </p:set>
                                    <p:anim calcmode="lin" valueType="num">
                                      <p:cBhvr>
                                        <p:cTn id="146" dur="1000" fill="hold"/>
                                        <p:tgtEl>
                                          <p:spTgt spid="87"/>
                                        </p:tgtEl>
                                        <p:attrNameLst>
                                          <p:attrName>ppt_w</p:attrName>
                                        </p:attrNameLst>
                                      </p:cBhvr>
                                      <p:tavLst>
                                        <p:tav tm="0">
                                          <p:val>
                                            <p:strVal val="#ppt_w*0.70"/>
                                          </p:val>
                                        </p:tav>
                                        <p:tav tm="100000">
                                          <p:val>
                                            <p:strVal val="#ppt_w"/>
                                          </p:val>
                                        </p:tav>
                                      </p:tavLst>
                                    </p:anim>
                                    <p:anim calcmode="lin" valueType="num">
                                      <p:cBhvr>
                                        <p:cTn id="147" dur="1000" fill="hold"/>
                                        <p:tgtEl>
                                          <p:spTgt spid="87"/>
                                        </p:tgtEl>
                                        <p:attrNameLst>
                                          <p:attrName>ppt_h</p:attrName>
                                        </p:attrNameLst>
                                      </p:cBhvr>
                                      <p:tavLst>
                                        <p:tav tm="0">
                                          <p:val>
                                            <p:strVal val="#ppt_h"/>
                                          </p:val>
                                        </p:tav>
                                        <p:tav tm="100000">
                                          <p:val>
                                            <p:strVal val="#ppt_h"/>
                                          </p:val>
                                        </p:tav>
                                      </p:tavLst>
                                    </p:anim>
                                    <p:animEffect transition="in" filter="fade">
                                      <p:cBhvr>
                                        <p:cTn id="148" dur="1000"/>
                                        <p:tgtEl>
                                          <p:spTgt spid="87"/>
                                        </p:tgtEl>
                                      </p:cBhvr>
                                    </p:animEffect>
                                  </p:childTnLst>
                                </p:cTn>
                              </p:par>
                              <p:par>
                                <p:cTn id="149" presetID="55" presetClass="entr" presetSubtype="0" fill="hold" grpId="0" nodeType="withEffect">
                                  <p:stCondLst>
                                    <p:cond delay="0"/>
                                  </p:stCondLst>
                                  <p:childTnLst>
                                    <p:set>
                                      <p:cBhvr>
                                        <p:cTn id="150" dur="1" fill="hold">
                                          <p:stCondLst>
                                            <p:cond delay="0"/>
                                          </p:stCondLst>
                                        </p:cTn>
                                        <p:tgtEl>
                                          <p:spTgt spid="83"/>
                                        </p:tgtEl>
                                        <p:attrNameLst>
                                          <p:attrName>style.visibility</p:attrName>
                                        </p:attrNameLst>
                                      </p:cBhvr>
                                      <p:to>
                                        <p:strVal val="visible"/>
                                      </p:to>
                                    </p:set>
                                    <p:anim calcmode="lin" valueType="num">
                                      <p:cBhvr>
                                        <p:cTn id="151" dur="1000" fill="hold"/>
                                        <p:tgtEl>
                                          <p:spTgt spid="83"/>
                                        </p:tgtEl>
                                        <p:attrNameLst>
                                          <p:attrName>ppt_w</p:attrName>
                                        </p:attrNameLst>
                                      </p:cBhvr>
                                      <p:tavLst>
                                        <p:tav tm="0">
                                          <p:val>
                                            <p:strVal val="#ppt_w*0.70"/>
                                          </p:val>
                                        </p:tav>
                                        <p:tav tm="100000">
                                          <p:val>
                                            <p:strVal val="#ppt_w"/>
                                          </p:val>
                                        </p:tav>
                                      </p:tavLst>
                                    </p:anim>
                                    <p:anim calcmode="lin" valueType="num">
                                      <p:cBhvr>
                                        <p:cTn id="152" dur="1000" fill="hold"/>
                                        <p:tgtEl>
                                          <p:spTgt spid="83"/>
                                        </p:tgtEl>
                                        <p:attrNameLst>
                                          <p:attrName>ppt_h</p:attrName>
                                        </p:attrNameLst>
                                      </p:cBhvr>
                                      <p:tavLst>
                                        <p:tav tm="0">
                                          <p:val>
                                            <p:strVal val="#ppt_h"/>
                                          </p:val>
                                        </p:tav>
                                        <p:tav tm="100000">
                                          <p:val>
                                            <p:strVal val="#ppt_h"/>
                                          </p:val>
                                        </p:tav>
                                      </p:tavLst>
                                    </p:anim>
                                    <p:animEffect transition="in" filter="fade">
                                      <p:cBhvr>
                                        <p:cTn id="153" dur="1000"/>
                                        <p:tgtEl>
                                          <p:spTgt spid="83"/>
                                        </p:tgtEl>
                                      </p:cBhvr>
                                    </p:animEffect>
                                  </p:childTnLst>
                                </p:cTn>
                              </p:par>
                              <p:par>
                                <p:cTn id="154" presetID="55" presetClass="entr" presetSubtype="0" fill="hold" grpId="0" nodeType="withEffect">
                                  <p:stCondLst>
                                    <p:cond delay="0"/>
                                  </p:stCondLst>
                                  <p:childTnLst>
                                    <p:set>
                                      <p:cBhvr>
                                        <p:cTn id="155" dur="1" fill="hold">
                                          <p:stCondLst>
                                            <p:cond delay="0"/>
                                          </p:stCondLst>
                                        </p:cTn>
                                        <p:tgtEl>
                                          <p:spTgt spid="89"/>
                                        </p:tgtEl>
                                        <p:attrNameLst>
                                          <p:attrName>style.visibility</p:attrName>
                                        </p:attrNameLst>
                                      </p:cBhvr>
                                      <p:to>
                                        <p:strVal val="visible"/>
                                      </p:to>
                                    </p:set>
                                    <p:anim calcmode="lin" valueType="num">
                                      <p:cBhvr>
                                        <p:cTn id="156" dur="1000" fill="hold"/>
                                        <p:tgtEl>
                                          <p:spTgt spid="89"/>
                                        </p:tgtEl>
                                        <p:attrNameLst>
                                          <p:attrName>ppt_w</p:attrName>
                                        </p:attrNameLst>
                                      </p:cBhvr>
                                      <p:tavLst>
                                        <p:tav tm="0">
                                          <p:val>
                                            <p:strVal val="#ppt_w*0.70"/>
                                          </p:val>
                                        </p:tav>
                                        <p:tav tm="100000">
                                          <p:val>
                                            <p:strVal val="#ppt_w"/>
                                          </p:val>
                                        </p:tav>
                                      </p:tavLst>
                                    </p:anim>
                                    <p:anim calcmode="lin" valueType="num">
                                      <p:cBhvr>
                                        <p:cTn id="157" dur="1000" fill="hold"/>
                                        <p:tgtEl>
                                          <p:spTgt spid="89"/>
                                        </p:tgtEl>
                                        <p:attrNameLst>
                                          <p:attrName>ppt_h</p:attrName>
                                        </p:attrNameLst>
                                      </p:cBhvr>
                                      <p:tavLst>
                                        <p:tav tm="0">
                                          <p:val>
                                            <p:strVal val="#ppt_h"/>
                                          </p:val>
                                        </p:tav>
                                        <p:tav tm="100000">
                                          <p:val>
                                            <p:strVal val="#ppt_h"/>
                                          </p:val>
                                        </p:tav>
                                      </p:tavLst>
                                    </p:anim>
                                    <p:animEffect transition="in" filter="fade">
                                      <p:cBhvr>
                                        <p:cTn id="158" dur="1000"/>
                                        <p:tgtEl>
                                          <p:spTgt spid="89"/>
                                        </p:tgtEl>
                                      </p:cBhvr>
                                    </p:animEffect>
                                  </p:childTnLst>
                                </p:cTn>
                              </p:par>
                              <p:par>
                                <p:cTn id="159" presetID="55" presetClass="entr" presetSubtype="0" fill="hold" grpId="0" nodeType="with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p:cTn id="161" dur="1000" fill="hold"/>
                                        <p:tgtEl>
                                          <p:spTgt spid="90"/>
                                        </p:tgtEl>
                                        <p:attrNameLst>
                                          <p:attrName>ppt_w</p:attrName>
                                        </p:attrNameLst>
                                      </p:cBhvr>
                                      <p:tavLst>
                                        <p:tav tm="0">
                                          <p:val>
                                            <p:strVal val="#ppt_w*0.70"/>
                                          </p:val>
                                        </p:tav>
                                        <p:tav tm="100000">
                                          <p:val>
                                            <p:strVal val="#ppt_w"/>
                                          </p:val>
                                        </p:tav>
                                      </p:tavLst>
                                    </p:anim>
                                    <p:anim calcmode="lin" valueType="num">
                                      <p:cBhvr>
                                        <p:cTn id="162" dur="1000" fill="hold"/>
                                        <p:tgtEl>
                                          <p:spTgt spid="90"/>
                                        </p:tgtEl>
                                        <p:attrNameLst>
                                          <p:attrName>ppt_h</p:attrName>
                                        </p:attrNameLst>
                                      </p:cBhvr>
                                      <p:tavLst>
                                        <p:tav tm="0">
                                          <p:val>
                                            <p:strVal val="#ppt_h"/>
                                          </p:val>
                                        </p:tav>
                                        <p:tav tm="100000">
                                          <p:val>
                                            <p:strVal val="#ppt_h"/>
                                          </p:val>
                                        </p:tav>
                                      </p:tavLst>
                                    </p:anim>
                                    <p:animEffect transition="in" filter="fade">
                                      <p:cBhvr>
                                        <p:cTn id="163" dur="1000"/>
                                        <p:tgtEl>
                                          <p:spTgt spid="90"/>
                                        </p:tgtEl>
                                      </p:cBhvr>
                                    </p:animEffect>
                                  </p:childTnLst>
                                </p:cTn>
                              </p:par>
                              <p:par>
                                <p:cTn id="164" presetID="55" presetClass="entr" presetSubtype="0" fill="hold" nodeType="withEffect">
                                  <p:stCondLst>
                                    <p:cond delay="0"/>
                                  </p:stCondLst>
                                  <p:childTnLst>
                                    <p:set>
                                      <p:cBhvr>
                                        <p:cTn id="165" dur="1" fill="hold">
                                          <p:stCondLst>
                                            <p:cond delay="0"/>
                                          </p:stCondLst>
                                        </p:cTn>
                                        <p:tgtEl>
                                          <p:spTgt spid="84"/>
                                        </p:tgtEl>
                                        <p:attrNameLst>
                                          <p:attrName>style.visibility</p:attrName>
                                        </p:attrNameLst>
                                      </p:cBhvr>
                                      <p:to>
                                        <p:strVal val="visible"/>
                                      </p:to>
                                    </p:set>
                                    <p:anim calcmode="lin" valueType="num">
                                      <p:cBhvr>
                                        <p:cTn id="166" dur="1000" fill="hold"/>
                                        <p:tgtEl>
                                          <p:spTgt spid="84"/>
                                        </p:tgtEl>
                                        <p:attrNameLst>
                                          <p:attrName>ppt_w</p:attrName>
                                        </p:attrNameLst>
                                      </p:cBhvr>
                                      <p:tavLst>
                                        <p:tav tm="0">
                                          <p:val>
                                            <p:strVal val="#ppt_w*0.70"/>
                                          </p:val>
                                        </p:tav>
                                        <p:tav tm="100000">
                                          <p:val>
                                            <p:strVal val="#ppt_w"/>
                                          </p:val>
                                        </p:tav>
                                      </p:tavLst>
                                    </p:anim>
                                    <p:anim calcmode="lin" valueType="num">
                                      <p:cBhvr>
                                        <p:cTn id="167" dur="1000" fill="hold"/>
                                        <p:tgtEl>
                                          <p:spTgt spid="84"/>
                                        </p:tgtEl>
                                        <p:attrNameLst>
                                          <p:attrName>ppt_h</p:attrName>
                                        </p:attrNameLst>
                                      </p:cBhvr>
                                      <p:tavLst>
                                        <p:tav tm="0">
                                          <p:val>
                                            <p:strVal val="#ppt_h"/>
                                          </p:val>
                                        </p:tav>
                                        <p:tav tm="100000">
                                          <p:val>
                                            <p:strVal val="#ppt_h"/>
                                          </p:val>
                                        </p:tav>
                                      </p:tavLst>
                                    </p:anim>
                                    <p:animEffect transition="in" filter="fade">
                                      <p:cBhvr>
                                        <p:cTn id="168" dur="1000"/>
                                        <p:tgtEl>
                                          <p:spTgt spid="84"/>
                                        </p:tgtEl>
                                      </p:cBhvr>
                                    </p:animEffect>
                                  </p:childTnLst>
                                </p:cTn>
                              </p:par>
                              <p:par>
                                <p:cTn id="169" presetID="55" presetClass="entr" presetSubtype="0" fill="hold" nodeType="withEffect">
                                  <p:stCondLst>
                                    <p:cond delay="0"/>
                                  </p:stCondLst>
                                  <p:childTnLst>
                                    <p:set>
                                      <p:cBhvr>
                                        <p:cTn id="170" dur="1" fill="hold">
                                          <p:stCondLst>
                                            <p:cond delay="0"/>
                                          </p:stCondLst>
                                        </p:cTn>
                                        <p:tgtEl>
                                          <p:spTgt spid="81"/>
                                        </p:tgtEl>
                                        <p:attrNameLst>
                                          <p:attrName>style.visibility</p:attrName>
                                        </p:attrNameLst>
                                      </p:cBhvr>
                                      <p:to>
                                        <p:strVal val="visible"/>
                                      </p:to>
                                    </p:set>
                                    <p:anim calcmode="lin" valueType="num">
                                      <p:cBhvr>
                                        <p:cTn id="171" dur="1000" fill="hold"/>
                                        <p:tgtEl>
                                          <p:spTgt spid="81"/>
                                        </p:tgtEl>
                                        <p:attrNameLst>
                                          <p:attrName>ppt_w</p:attrName>
                                        </p:attrNameLst>
                                      </p:cBhvr>
                                      <p:tavLst>
                                        <p:tav tm="0">
                                          <p:val>
                                            <p:strVal val="#ppt_w*0.70"/>
                                          </p:val>
                                        </p:tav>
                                        <p:tav tm="100000">
                                          <p:val>
                                            <p:strVal val="#ppt_w"/>
                                          </p:val>
                                        </p:tav>
                                      </p:tavLst>
                                    </p:anim>
                                    <p:anim calcmode="lin" valueType="num">
                                      <p:cBhvr>
                                        <p:cTn id="172" dur="1000" fill="hold"/>
                                        <p:tgtEl>
                                          <p:spTgt spid="81"/>
                                        </p:tgtEl>
                                        <p:attrNameLst>
                                          <p:attrName>ppt_h</p:attrName>
                                        </p:attrNameLst>
                                      </p:cBhvr>
                                      <p:tavLst>
                                        <p:tav tm="0">
                                          <p:val>
                                            <p:strVal val="#ppt_h"/>
                                          </p:val>
                                        </p:tav>
                                        <p:tav tm="100000">
                                          <p:val>
                                            <p:strVal val="#ppt_h"/>
                                          </p:val>
                                        </p:tav>
                                      </p:tavLst>
                                    </p:anim>
                                    <p:animEffect transition="in" filter="fade">
                                      <p:cBhvr>
                                        <p:cTn id="173" dur="1000"/>
                                        <p:tgtEl>
                                          <p:spTgt spid="81"/>
                                        </p:tgtEl>
                                      </p:cBhvr>
                                    </p:animEffect>
                                  </p:childTnLst>
                                </p:cTn>
                              </p:par>
                              <p:par>
                                <p:cTn id="174" presetID="55" presetClass="entr" presetSubtype="0" fill="hold" nodeType="withEffect">
                                  <p:stCondLst>
                                    <p:cond delay="0"/>
                                  </p:stCondLst>
                                  <p:childTnLst>
                                    <p:set>
                                      <p:cBhvr>
                                        <p:cTn id="175" dur="1" fill="hold">
                                          <p:stCondLst>
                                            <p:cond delay="0"/>
                                          </p:stCondLst>
                                        </p:cTn>
                                        <p:tgtEl>
                                          <p:spTgt spid="79"/>
                                        </p:tgtEl>
                                        <p:attrNameLst>
                                          <p:attrName>style.visibility</p:attrName>
                                        </p:attrNameLst>
                                      </p:cBhvr>
                                      <p:to>
                                        <p:strVal val="visible"/>
                                      </p:to>
                                    </p:set>
                                    <p:anim calcmode="lin" valueType="num">
                                      <p:cBhvr>
                                        <p:cTn id="176" dur="1000" fill="hold"/>
                                        <p:tgtEl>
                                          <p:spTgt spid="79"/>
                                        </p:tgtEl>
                                        <p:attrNameLst>
                                          <p:attrName>ppt_w</p:attrName>
                                        </p:attrNameLst>
                                      </p:cBhvr>
                                      <p:tavLst>
                                        <p:tav tm="0">
                                          <p:val>
                                            <p:strVal val="#ppt_w*0.70"/>
                                          </p:val>
                                        </p:tav>
                                        <p:tav tm="100000">
                                          <p:val>
                                            <p:strVal val="#ppt_w"/>
                                          </p:val>
                                        </p:tav>
                                      </p:tavLst>
                                    </p:anim>
                                    <p:anim calcmode="lin" valueType="num">
                                      <p:cBhvr>
                                        <p:cTn id="177" dur="1000" fill="hold"/>
                                        <p:tgtEl>
                                          <p:spTgt spid="79"/>
                                        </p:tgtEl>
                                        <p:attrNameLst>
                                          <p:attrName>ppt_h</p:attrName>
                                        </p:attrNameLst>
                                      </p:cBhvr>
                                      <p:tavLst>
                                        <p:tav tm="0">
                                          <p:val>
                                            <p:strVal val="#ppt_h"/>
                                          </p:val>
                                        </p:tav>
                                        <p:tav tm="100000">
                                          <p:val>
                                            <p:strVal val="#ppt_h"/>
                                          </p:val>
                                        </p:tav>
                                      </p:tavLst>
                                    </p:anim>
                                    <p:animEffect transition="in" filter="fade">
                                      <p:cBhvr>
                                        <p:cTn id="178" dur="1000"/>
                                        <p:tgtEl>
                                          <p:spTgt spid="79"/>
                                        </p:tgtEl>
                                      </p:cBhvr>
                                    </p:animEffect>
                                  </p:childTnLst>
                                </p:cTn>
                              </p:par>
                              <p:par>
                                <p:cTn id="179" presetID="55" presetClass="entr" presetSubtype="0" fill="hold" nodeType="withEffect">
                                  <p:stCondLst>
                                    <p:cond delay="0"/>
                                  </p:stCondLst>
                                  <p:childTnLst>
                                    <p:set>
                                      <p:cBhvr>
                                        <p:cTn id="180" dur="1" fill="hold">
                                          <p:stCondLst>
                                            <p:cond delay="0"/>
                                          </p:stCondLst>
                                        </p:cTn>
                                        <p:tgtEl>
                                          <p:spTgt spid="76"/>
                                        </p:tgtEl>
                                        <p:attrNameLst>
                                          <p:attrName>style.visibility</p:attrName>
                                        </p:attrNameLst>
                                      </p:cBhvr>
                                      <p:to>
                                        <p:strVal val="visible"/>
                                      </p:to>
                                    </p:set>
                                    <p:anim calcmode="lin" valueType="num">
                                      <p:cBhvr>
                                        <p:cTn id="181" dur="1000" fill="hold"/>
                                        <p:tgtEl>
                                          <p:spTgt spid="76"/>
                                        </p:tgtEl>
                                        <p:attrNameLst>
                                          <p:attrName>ppt_w</p:attrName>
                                        </p:attrNameLst>
                                      </p:cBhvr>
                                      <p:tavLst>
                                        <p:tav tm="0">
                                          <p:val>
                                            <p:strVal val="#ppt_w*0.70"/>
                                          </p:val>
                                        </p:tav>
                                        <p:tav tm="100000">
                                          <p:val>
                                            <p:strVal val="#ppt_w"/>
                                          </p:val>
                                        </p:tav>
                                      </p:tavLst>
                                    </p:anim>
                                    <p:anim calcmode="lin" valueType="num">
                                      <p:cBhvr>
                                        <p:cTn id="182" dur="1000" fill="hold"/>
                                        <p:tgtEl>
                                          <p:spTgt spid="76"/>
                                        </p:tgtEl>
                                        <p:attrNameLst>
                                          <p:attrName>ppt_h</p:attrName>
                                        </p:attrNameLst>
                                      </p:cBhvr>
                                      <p:tavLst>
                                        <p:tav tm="0">
                                          <p:val>
                                            <p:strVal val="#ppt_h"/>
                                          </p:val>
                                        </p:tav>
                                        <p:tav tm="100000">
                                          <p:val>
                                            <p:strVal val="#ppt_h"/>
                                          </p:val>
                                        </p:tav>
                                      </p:tavLst>
                                    </p:anim>
                                    <p:animEffect transition="in" filter="fade">
                                      <p:cBhvr>
                                        <p:cTn id="183" dur="1000"/>
                                        <p:tgtEl>
                                          <p:spTgt spid="76"/>
                                        </p:tgtEl>
                                      </p:cBhvr>
                                    </p:animEffect>
                                  </p:childTnLst>
                                </p:cTn>
                              </p:par>
                              <p:par>
                                <p:cTn id="184" presetID="55" presetClass="entr" presetSubtype="0" fill="hold" nodeType="withEffect">
                                  <p:stCondLst>
                                    <p:cond delay="0"/>
                                  </p:stCondLst>
                                  <p:childTnLst>
                                    <p:set>
                                      <p:cBhvr>
                                        <p:cTn id="185" dur="1" fill="hold">
                                          <p:stCondLst>
                                            <p:cond delay="0"/>
                                          </p:stCondLst>
                                        </p:cTn>
                                        <p:tgtEl>
                                          <p:spTgt spid="68"/>
                                        </p:tgtEl>
                                        <p:attrNameLst>
                                          <p:attrName>style.visibility</p:attrName>
                                        </p:attrNameLst>
                                      </p:cBhvr>
                                      <p:to>
                                        <p:strVal val="visible"/>
                                      </p:to>
                                    </p:set>
                                    <p:anim calcmode="lin" valueType="num">
                                      <p:cBhvr>
                                        <p:cTn id="186" dur="1000" fill="hold"/>
                                        <p:tgtEl>
                                          <p:spTgt spid="68"/>
                                        </p:tgtEl>
                                        <p:attrNameLst>
                                          <p:attrName>ppt_w</p:attrName>
                                        </p:attrNameLst>
                                      </p:cBhvr>
                                      <p:tavLst>
                                        <p:tav tm="0">
                                          <p:val>
                                            <p:strVal val="#ppt_w*0.70"/>
                                          </p:val>
                                        </p:tav>
                                        <p:tav tm="100000">
                                          <p:val>
                                            <p:strVal val="#ppt_w"/>
                                          </p:val>
                                        </p:tav>
                                      </p:tavLst>
                                    </p:anim>
                                    <p:anim calcmode="lin" valueType="num">
                                      <p:cBhvr>
                                        <p:cTn id="187" dur="1000" fill="hold"/>
                                        <p:tgtEl>
                                          <p:spTgt spid="68"/>
                                        </p:tgtEl>
                                        <p:attrNameLst>
                                          <p:attrName>ppt_h</p:attrName>
                                        </p:attrNameLst>
                                      </p:cBhvr>
                                      <p:tavLst>
                                        <p:tav tm="0">
                                          <p:val>
                                            <p:strVal val="#ppt_h"/>
                                          </p:val>
                                        </p:tav>
                                        <p:tav tm="100000">
                                          <p:val>
                                            <p:strVal val="#ppt_h"/>
                                          </p:val>
                                        </p:tav>
                                      </p:tavLst>
                                    </p:anim>
                                    <p:animEffect transition="in" filter="fade">
                                      <p:cBhvr>
                                        <p:cTn id="188" dur="1000"/>
                                        <p:tgtEl>
                                          <p:spTgt spid="68"/>
                                        </p:tgtEl>
                                      </p:cBhvr>
                                    </p:animEffect>
                                  </p:childTnLst>
                                </p:cTn>
                              </p:par>
                              <p:par>
                                <p:cTn id="189" presetID="55" presetClass="entr" presetSubtype="0" fill="hold" nodeType="withEffect">
                                  <p:stCondLst>
                                    <p:cond delay="0"/>
                                  </p:stCondLst>
                                  <p:childTnLst>
                                    <p:set>
                                      <p:cBhvr>
                                        <p:cTn id="190" dur="1" fill="hold">
                                          <p:stCondLst>
                                            <p:cond delay="0"/>
                                          </p:stCondLst>
                                        </p:cTn>
                                        <p:tgtEl>
                                          <p:spTgt spid="65"/>
                                        </p:tgtEl>
                                        <p:attrNameLst>
                                          <p:attrName>style.visibility</p:attrName>
                                        </p:attrNameLst>
                                      </p:cBhvr>
                                      <p:to>
                                        <p:strVal val="visible"/>
                                      </p:to>
                                    </p:set>
                                    <p:anim calcmode="lin" valueType="num">
                                      <p:cBhvr>
                                        <p:cTn id="191" dur="1000" fill="hold"/>
                                        <p:tgtEl>
                                          <p:spTgt spid="65"/>
                                        </p:tgtEl>
                                        <p:attrNameLst>
                                          <p:attrName>ppt_w</p:attrName>
                                        </p:attrNameLst>
                                      </p:cBhvr>
                                      <p:tavLst>
                                        <p:tav tm="0">
                                          <p:val>
                                            <p:strVal val="#ppt_w*0.70"/>
                                          </p:val>
                                        </p:tav>
                                        <p:tav tm="100000">
                                          <p:val>
                                            <p:strVal val="#ppt_w"/>
                                          </p:val>
                                        </p:tav>
                                      </p:tavLst>
                                    </p:anim>
                                    <p:anim calcmode="lin" valueType="num">
                                      <p:cBhvr>
                                        <p:cTn id="192" dur="1000" fill="hold"/>
                                        <p:tgtEl>
                                          <p:spTgt spid="65"/>
                                        </p:tgtEl>
                                        <p:attrNameLst>
                                          <p:attrName>ppt_h</p:attrName>
                                        </p:attrNameLst>
                                      </p:cBhvr>
                                      <p:tavLst>
                                        <p:tav tm="0">
                                          <p:val>
                                            <p:strVal val="#ppt_h"/>
                                          </p:val>
                                        </p:tav>
                                        <p:tav tm="100000">
                                          <p:val>
                                            <p:strVal val="#ppt_h"/>
                                          </p:val>
                                        </p:tav>
                                      </p:tavLst>
                                    </p:anim>
                                    <p:animEffect transition="in" filter="fade">
                                      <p:cBhvr>
                                        <p:cTn id="193" dur="1000"/>
                                        <p:tgtEl>
                                          <p:spTgt spid="65"/>
                                        </p:tgtEl>
                                      </p:cBhvr>
                                    </p:animEffect>
                                  </p:childTnLst>
                                </p:cTn>
                              </p:par>
                              <p:par>
                                <p:cTn id="194" presetID="55" presetClass="entr" presetSubtype="0" fill="hold" nodeType="withEffect">
                                  <p:stCondLst>
                                    <p:cond delay="0"/>
                                  </p:stCondLst>
                                  <p:childTnLst>
                                    <p:set>
                                      <p:cBhvr>
                                        <p:cTn id="195" dur="1" fill="hold">
                                          <p:stCondLst>
                                            <p:cond delay="0"/>
                                          </p:stCondLst>
                                        </p:cTn>
                                        <p:tgtEl>
                                          <p:spTgt spid="63"/>
                                        </p:tgtEl>
                                        <p:attrNameLst>
                                          <p:attrName>style.visibility</p:attrName>
                                        </p:attrNameLst>
                                      </p:cBhvr>
                                      <p:to>
                                        <p:strVal val="visible"/>
                                      </p:to>
                                    </p:set>
                                    <p:anim calcmode="lin" valueType="num">
                                      <p:cBhvr>
                                        <p:cTn id="196" dur="1000" fill="hold"/>
                                        <p:tgtEl>
                                          <p:spTgt spid="63"/>
                                        </p:tgtEl>
                                        <p:attrNameLst>
                                          <p:attrName>ppt_w</p:attrName>
                                        </p:attrNameLst>
                                      </p:cBhvr>
                                      <p:tavLst>
                                        <p:tav tm="0">
                                          <p:val>
                                            <p:strVal val="#ppt_w*0.70"/>
                                          </p:val>
                                        </p:tav>
                                        <p:tav tm="100000">
                                          <p:val>
                                            <p:strVal val="#ppt_w"/>
                                          </p:val>
                                        </p:tav>
                                      </p:tavLst>
                                    </p:anim>
                                    <p:anim calcmode="lin" valueType="num">
                                      <p:cBhvr>
                                        <p:cTn id="197" dur="1000" fill="hold"/>
                                        <p:tgtEl>
                                          <p:spTgt spid="63"/>
                                        </p:tgtEl>
                                        <p:attrNameLst>
                                          <p:attrName>ppt_h</p:attrName>
                                        </p:attrNameLst>
                                      </p:cBhvr>
                                      <p:tavLst>
                                        <p:tav tm="0">
                                          <p:val>
                                            <p:strVal val="#ppt_h"/>
                                          </p:val>
                                        </p:tav>
                                        <p:tav tm="100000">
                                          <p:val>
                                            <p:strVal val="#ppt_h"/>
                                          </p:val>
                                        </p:tav>
                                      </p:tavLst>
                                    </p:anim>
                                    <p:animEffect transition="in" filter="fade">
                                      <p:cBhvr>
                                        <p:cTn id="198" dur="1000"/>
                                        <p:tgtEl>
                                          <p:spTgt spid="63"/>
                                        </p:tgtEl>
                                      </p:cBhvr>
                                    </p:animEffect>
                                  </p:childTnLst>
                                </p:cTn>
                              </p:par>
                              <p:par>
                                <p:cTn id="199" presetID="55" presetClass="entr" presetSubtype="0" fill="hold" nodeType="withEffect">
                                  <p:stCondLst>
                                    <p:cond delay="0"/>
                                  </p:stCondLst>
                                  <p:childTnLst>
                                    <p:set>
                                      <p:cBhvr>
                                        <p:cTn id="200" dur="1" fill="hold">
                                          <p:stCondLst>
                                            <p:cond delay="0"/>
                                          </p:stCondLst>
                                        </p:cTn>
                                        <p:tgtEl>
                                          <p:spTgt spid="61"/>
                                        </p:tgtEl>
                                        <p:attrNameLst>
                                          <p:attrName>style.visibility</p:attrName>
                                        </p:attrNameLst>
                                      </p:cBhvr>
                                      <p:to>
                                        <p:strVal val="visible"/>
                                      </p:to>
                                    </p:set>
                                    <p:anim calcmode="lin" valueType="num">
                                      <p:cBhvr>
                                        <p:cTn id="201" dur="1000" fill="hold"/>
                                        <p:tgtEl>
                                          <p:spTgt spid="61"/>
                                        </p:tgtEl>
                                        <p:attrNameLst>
                                          <p:attrName>ppt_w</p:attrName>
                                        </p:attrNameLst>
                                      </p:cBhvr>
                                      <p:tavLst>
                                        <p:tav tm="0">
                                          <p:val>
                                            <p:strVal val="#ppt_w*0.70"/>
                                          </p:val>
                                        </p:tav>
                                        <p:tav tm="100000">
                                          <p:val>
                                            <p:strVal val="#ppt_w"/>
                                          </p:val>
                                        </p:tav>
                                      </p:tavLst>
                                    </p:anim>
                                    <p:anim calcmode="lin" valueType="num">
                                      <p:cBhvr>
                                        <p:cTn id="202" dur="1000" fill="hold"/>
                                        <p:tgtEl>
                                          <p:spTgt spid="61"/>
                                        </p:tgtEl>
                                        <p:attrNameLst>
                                          <p:attrName>ppt_h</p:attrName>
                                        </p:attrNameLst>
                                      </p:cBhvr>
                                      <p:tavLst>
                                        <p:tav tm="0">
                                          <p:val>
                                            <p:strVal val="#ppt_h"/>
                                          </p:val>
                                        </p:tav>
                                        <p:tav tm="100000">
                                          <p:val>
                                            <p:strVal val="#ppt_h"/>
                                          </p:val>
                                        </p:tav>
                                      </p:tavLst>
                                    </p:anim>
                                    <p:animEffect transition="in" filter="fade">
                                      <p:cBhvr>
                                        <p:cTn id="203" dur="1000"/>
                                        <p:tgtEl>
                                          <p:spTgt spid="61"/>
                                        </p:tgtEl>
                                      </p:cBhvr>
                                    </p:animEffect>
                                  </p:childTnLst>
                                </p:cTn>
                              </p:par>
                              <p:par>
                                <p:cTn id="204" presetID="55" presetClass="entr" presetSubtype="0" fill="hold" nodeType="withEffect">
                                  <p:stCondLst>
                                    <p:cond delay="0"/>
                                  </p:stCondLst>
                                  <p:childTnLst>
                                    <p:set>
                                      <p:cBhvr>
                                        <p:cTn id="205" dur="1" fill="hold">
                                          <p:stCondLst>
                                            <p:cond delay="0"/>
                                          </p:stCondLst>
                                        </p:cTn>
                                        <p:tgtEl>
                                          <p:spTgt spid="59"/>
                                        </p:tgtEl>
                                        <p:attrNameLst>
                                          <p:attrName>style.visibility</p:attrName>
                                        </p:attrNameLst>
                                      </p:cBhvr>
                                      <p:to>
                                        <p:strVal val="visible"/>
                                      </p:to>
                                    </p:set>
                                    <p:anim calcmode="lin" valueType="num">
                                      <p:cBhvr>
                                        <p:cTn id="206" dur="1000" fill="hold"/>
                                        <p:tgtEl>
                                          <p:spTgt spid="59"/>
                                        </p:tgtEl>
                                        <p:attrNameLst>
                                          <p:attrName>ppt_w</p:attrName>
                                        </p:attrNameLst>
                                      </p:cBhvr>
                                      <p:tavLst>
                                        <p:tav tm="0">
                                          <p:val>
                                            <p:strVal val="#ppt_w*0.70"/>
                                          </p:val>
                                        </p:tav>
                                        <p:tav tm="100000">
                                          <p:val>
                                            <p:strVal val="#ppt_w"/>
                                          </p:val>
                                        </p:tav>
                                      </p:tavLst>
                                    </p:anim>
                                    <p:anim calcmode="lin" valueType="num">
                                      <p:cBhvr>
                                        <p:cTn id="207" dur="1000" fill="hold"/>
                                        <p:tgtEl>
                                          <p:spTgt spid="59"/>
                                        </p:tgtEl>
                                        <p:attrNameLst>
                                          <p:attrName>ppt_h</p:attrName>
                                        </p:attrNameLst>
                                      </p:cBhvr>
                                      <p:tavLst>
                                        <p:tav tm="0">
                                          <p:val>
                                            <p:strVal val="#ppt_h"/>
                                          </p:val>
                                        </p:tav>
                                        <p:tav tm="100000">
                                          <p:val>
                                            <p:strVal val="#ppt_h"/>
                                          </p:val>
                                        </p:tav>
                                      </p:tavLst>
                                    </p:anim>
                                    <p:animEffect transition="in" filter="fade">
                                      <p:cBhvr>
                                        <p:cTn id="208" dur="1000"/>
                                        <p:tgtEl>
                                          <p:spTgt spid="59"/>
                                        </p:tgtEl>
                                      </p:cBhvr>
                                    </p:animEffect>
                                  </p:childTnLst>
                                </p:cTn>
                              </p:par>
                              <p:par>
                                <p:cTn id="209" presetID="55" presetClass="entr" presetSubtype="0" fill="hold" nodeType="withEffect">
                                  <p:stCondLst>
                                    <p:cond delay="0"/>
                                  </p:stCondLst>
                                  <p:childTnLst>
                                    <p:set>
                                      <p:cBhvr>
                                        <p:cTn id="210" dur="1" fill="hold">
                                          <p:stCondLst>
                                            <p:cond delay="0"/>
                                          </p:stCondLst>
                                        </p:cTn>
                                        <p:tgtEl>
                                          <p:spTgt spid="56"/>
                                        </p:tgtEl>
                                        <p:attrNameLst>
                                          <p:attrName>style.visibility</p:attrName>
                                        </p:attrNameLst>
                                      </p:cBhvr>
                                      <p:to>
                                        <p:strVal val="visible"/>
                                      </p:to>
                                    </p:set>
                                    <p:anim calcmode="lin" valueType="num">
                                      <p:cBhvr>
                                        <p:cTn id="211" dur="1000" fill="hold"/>
                                        <p:tgtEl>
                                          <p:spTgt spid="56"/>
                                        </p:tgtEl>
                                        <p:attrNameLst>
                                          <p:attrName>ppt_w</p:attrName>
                                        </p:attrNameLst>
                                      </p:cBhvr>
                                      <p:tavLst>
                                        <p:tav tm="0">
                                          <p:val>
                                            <p:strVal val="#ppt_w*0.70"/>
                                          </p:val>
                                        </p:tav>
                                        <p:tav tm="100000">
                                          <p:val>
                                            <p:strVal val="#ppt_w"/>
                                          </p:val>
                                        </p:tav>
                                      </p:tavLst>
                                    </p:anim>
                                    <p:anim calcmode="lin" valueType="num">
                                      <p:cBhvr>
                                        <p:cTn id="212" dur="1000" fill="hold"/>
                                        <p:tgtEl>
                                          <p:spTgt spid="56"/>
                                        </p:tgtEl>
                                        <p:attrNameLst>
                                          <p:attrName>ppt_h</p:attrName>
                                        </p:attrNameLst>
                                      </p:cBhvr>
                                      <p:tavLst>
                                        <p:tav tm="0">
                                          <p:val>
                                            <p:strVal val="#ppt_h"/>
                                          </p:val>
                                        </p:tav>
                                        <p:tav tm="100000">
                                          <p:val>
                                            <p:strVal val="#ppt_h"/>
                                          </p:val>
                                        </p:tav>
                                      </p:tavLst>
                                    </p:anim>
                                    <p:animEffect transition="in" filter="fade">
                                      <p:cBhvr>
                                        <p:cTn id="213" dur="1000"/>
                                        <p:tgtEl>
                                          <p:spTgt spid="56"/>
                                        </p:tgtEl>
                                      </p:cBhvr>
                                    </p:animEffect>
                                  </p:childTnLst>
                                </p:cTn>
                              </p:par>
                            </p:childTnLst>
                          </p:cTn>
                        </p:par>
                      </p:childTnLst>
                    </p:cTn>
                  </p:par>
                  <p:par>
                    <p:cTn id="214" fill="hold">
                      <p:stCondLst>
                        <p:cond delay="indefinite"/>
                      </p:stCondLst>
                      <p:childTnLst>
                        <p:par>
                          <p:cTn id="215" fill="hold">
                            <p:stCondLst>
                              <p:cond delay="0"/>
                            </p:stCondLst>
                            <p:childTnLst>
                              <p:par>
                                <p:cTn id="216" presetID="55" presetClass="entr" presetSubtype="0" fill="hold" grpId="0" nodeType="clickEffect">
                                  <p:stCondLst>
                                    <p:cond delay="0"/>
                                  </p:stCondLst>
                                  <p:childTnLst>
                                    <p:set>
                                      <p:cBhvr>
                                        <p:cTn id="217" dur="1" fill="hold">
                                          <p:stCondLst>
                                            <p:cond delay="0"/>
                                          </p:stCondLst>
                                        </p:cTn>
                                        <p:tgtEl>
                                          <p:spTgt spid="92"/>
                                        </p:tgtEl>
                                        <p:attrNameLst>
                                          <p:attrName>style.visibility</p:attrName>
                                        </p:attrNameLst>
                                      </p:cBhvr>
                                      <p:to>
                                        <p:strVal val="visible"/>
                                      </p:to>
                                    </p:set>
                                    <p:anim calcmode="lin" valueType="num">
                                      <p:cBhvr>
                                        <p:cTn id="218" dur="1000" fill="hold"/>
                                        <p:tgtEl>
                                          <p:spTgt spid="92"/>
                                        </p:tgtEl>
                                        <p:attrNameLst>
                                          <p:attrName>ppt_w</p:attrName>
                                        </p:attrNameLst>
                                      </p:cBhvr>
                                      <p:tavLst>
                                        <p:tav tm="0">
                                          <p:val>
                                            <p:strVal val="#ppt_w*0.70"/>
                                          </p:val>
                                        </p:tav>
                                        <p:tav tm="100000">
                                          <p:val>
                                            <p:strVal val="#ppt_w"/>
                                          </p:val>
                                        </p:tav>
                                      </p:tavLst>
                                    </p:anim>
                                    <p:anim calcmode="lin" valueType="num">
                                      <p:cBhvr>
                                        <p:cTn id="219" dur="1000" fill="hold"/>
                                        <p:tgtEl>
                                          <p:spTgt spid="92"/>
                                        </p:tgtEl>
                                        <p:attrNameLst>
                                          <p:attrName>ppt_h</p:attrName>
                                        </p:attrNameLst>
                                      </p:cBhvr>
                                      <p:tavLst>
                                        <p:tav tm="0">
                                          <p:val>
                                            <p:strVal val="#ppt_h"/>
                                          </p:val>
                                        </p:tav>
                                        <p:tav tm="100000">
                                          <p:val>
                                            <p:strVal val="#ppt_h"/>
                                          </p:val>
                                        </p:tav>
                                      </p:tavLst>
                                    </p:anim>
                                    <p:animEffect transition="in" filter="fade">
                                      <p:cBhvr>
                                        <p:cTn id="220" dur="1000"/>
                                        <p:tgtEl>
                                          <p:spTgt spid="92"/>
                                        </p:tgtEl>
                                      </p:cBhvr>
                                    </p:animEffect>
                                  </p:childTnLst>
                                </p:cTn>
                              </p:par>
                              <p:par>
                                <p:cTn id="221" presetID="55" presetClass="entr" presetSubtype="0" fill="hold" grpId="0" nodeType="withEffect">
                                  <p:stCondLst>
                                    <p:cond delay="0"/>
                                  </p:stCondLst>
                                  <p:childTnLst>
                                    <p:set>
                                      <p:cBhvr>
                                        <p:cTn id="222" dur="1" fill="hold">
                                          <p:stCondLst>
                                            <p:cond delay="0"/>
                                          </p:stCondLst>
                                        </p:cTn>
                                        <p:tgtEl>
                                          <p:spTgt spid="23"/>
                                        </p:tgtEl>
                                        <p:attrNameLst>
                                          <p:attrName>style.visibility</p:attrName>
                                        </p:attrNameLst>
                                      </p:cBhvr>
                                      <p:to>
                                        <p:strVal val="visible"/>
                                      </p:to>
                                    </p:set>
                                    <p:anim calcmode="lin" valueType="num">
                                      <p:cBhvr>
                                        <p:cTn id="223" dur="1000" fill="hold"/>
                                        <p:tgtEl>
                                          <p:spTgt spid="23"/>
                                        </p:tgtEl>
                                        <p:attrNameLst>
                                          <p:attrName>ppt_w</p:attrName>
                                        </p:attrNameLst>
                                      </p:cBhvr>
                                      <p:tavLst>
                                        <p:tav tm="0">
                                          <p:val>
                                            <p:strVal val="#ppt_w*0.70"/>
                                          </p:val>
                                        </p:tav>
                                        <p:tav tm="100000">
                                          <p:val>
                                            <p:strVal val="#ppt_w"/>
                                          </p:val>
                                        </p:tav>
                                      </p:tavLst>
                                    </p:anim>
                                    <p:anim calcmode="lin" valueType="num">
                                      <p:cBhvr>
                                        <p:cTn id="224" dur="1000" fill="hold"/>
                                        <p:tgtEl>
                                          <p:spTgt spid="23"/>
                                        </p:tgtEl>
                                        <p:attrNameLst>
                                          <p:attrName>ppt_h</p:attrName>
                                        </p:attrNameLst>
                                      </p:cBhvr>
                                      <p:tavLst>
                                        <p:tav tm="0">
                                          <p:val>
                                            <p:strVal val="#ppt_h"/>
                                          </p:val>
                                        </p:tav>
                                        <p:tav tm="100000">
                                          <p:val>
                                            <p:strVal val="#ppt_h"/>
                                          </p:val>
                                        </p:tav>
                                      </p:tavLst>
                                    </p:anim>
                                    <p:animEffect transition="in" filter="fade">
                                      <p:cBhvr>
                                        <p:cTn id="225" dur="1000"/>
                                        <p:tgtEl>
                                          <p:spTgt spid="23"/>
                                        </p:tgtEl>
                                      </p:cBhvr>
                                    </p:animEffect>
                                  </p:childTnLst>
                                </p:cTn>
                              </p:par>
                            </p:childTnLst>
                          </p:cTn>
                        </p:par>
                      </p:childTnLst>
                    </p:cTn>
                  </p:par>
                  <p:par>
                    <p:cTn id="226" fill="hold">
                      <p:stCondLst>
                        <p:cond delay="indefinite"/>
                      </p:stCondLst>
                      <p:childTnLst>
                        <p:par>
                          <p:cTn id="227" fill="hold">
                            <p:stCondLst>
                              <p:cond delay="0"/>
                            </p:stCondLst>
                            <p:childTnLst>
                              <p:par>
                                <p:cTn id="228" presetID="55" presetClass="entr" presetSubtype="0" fill="hold" grpId="0" nodeType="clickEffect">
                                  <p:stCondLst>
                                    <p:cond delay="0"/>
                                  </p:stCondLst>
                                  <p:childTnLst>
                                    <p:set>
                                      <p:cBhvr>
                                        <p:cTn id="229" dur="1" fill="hold">
                                          <p:stCondLst>
                                            <p:cond delay="0"/>
                                          </p:stCondLst>
                                        </p:cTn>
                                        <p:tgtEl>
                                          <p:spTgt spid="94"/>
                                        </p:tgtEl>
                                        <p:attrNameLst>
                                          <p:attrName>style.visibility</p:attrName>
                                        </p:attrNameLst>
                                      </p:cBhvr>
                                      <p:to>
                                        <p:strVal val="visible"/>
                                      </p:to>
                                    </p:set>
                                    <p:anim calcmode="lin" valueType="num">
                                      <p:cBhvr>
                                        <p:cTn id="230" dur="1000" fill="hold"/>
                                        <p:tgtEl>
                                          <p:spTgt spid="94"/>
                                        </p:tgtEl>
                                        <p:attrNameLst>
                                          <p:attrName>ppt_w</p:attrName>
                                        </p:attrNameLst>
                                      </p:cBhvr>
                                      <p:tavLst>
                                        <p:tav tm="0">
                                          <p:val>
                                            <p:strVal val="#ppt_w*0.70"/>
                                          </p:val>
                                        </p:tav>
                                        <p:tav tm="100000">
                                          <p:val>
                                            <p:strVal val="#ppt_w"/>
                                          </p:val>
                                        </p:tav>
                                      </p:tavLst>
                                    </p:anim>
                                    <p:anim calcmode="lin" valueType="num">
                                      <p:cBhvr>
                                        <p:cTn id="231" dur="1000" fill="hold"/>
                                        <p:tgtEl>
                                          <p:spTgt spid="94"/>
                                        </p:tgtEl>
                                        <p:attrNameLst>
                                          <p:attrName>ppt_h</p:attrName>
                                        </p:attrNameLst>
                                      </p:cBhvr>
                                      <p:tavLst>
                                        <p:tav tm="0">
                                          <p:val>
                                            <p:strVal val="#ppt_h"/>
                                          </p:val>
                                        </p:tav>
                                        <p:tav tm="100000">
                                          <p:val>
                                            <p:strVal val="#ppt_h"/>
                                          </p:val>
                                        </p:tav>
                                      </p:tavLst>
                                    </p:anim>
                                    <p:animEffect transition="in" filter="fade">
                                      <p:cBhvr>
                                        <p:cTn id="232" dur="1000"/>
                                        <p:tgtEl>
                                          <p:spTgt spid="94"/>
                                        </p:tgtEl>
                                      </p:cBhvr>
                                    </p:animEffect>
                                  </p:childTnLst>
                                </p:cTn>
                              </p:par>
                              <p:par>
                                <p:cTn id="233" presetID="55" presetClass="entr" presetSubtype="0" fill="hold" grpId="0" nodeType="withEffect">
                                  <p:stCondLst>
                                    <p:cond delay="0"/>
                                  </p:stCondLst>
                                  <p:childTnLst>
                                    <p:set>
                                      <p:cBhvr>
                                        <p:cTn id="234" dur="1" fill="hold">
                                          <p:stCondLst>
                                            <p:cond delay="0"/>
                                          </p:stCondLst>
                                        </p:cTn>
                                        <p:tgtEl>
                                          <p:spTgt spid="30"/>
                                        </p:tgtEl>
                                        <p:attrNameLst>
                                          <p:attrName>style.visibility</p:attrName>
                                        </p:attrNameLst>
                                      </p:cBhvr>
                                      <p:to>
                                        <p:strVal val="visible"/>
                                      </p:to>
                                    </p:set>
                                    <p:anim calcmode="lin" valueType="num">
                                      <p:cBhvr>
                                        <p:cTn id="235" dur="1000" fill="hold"/>
                                        <p:tgtEl>
                                          <p:spTgt spid="30"/>
                                        </p:tgtEl>
                                        <p:attrNameLst>
                                          <p:attrName>ppt_w</p:attrName>
                                        </p:attrNameLst>
                                      </p:cBhvr>
                                      <p:tavLst>
                                        <p:tav tm="0">
                                          <p:val>
                                            <p:strVal val="#ppt_w*0.70"/>
                                          </p:val>
                                        </p:tav>
                                        <p:tav tm="100000">
                                          <p:val>
                                            <p:strVal val="#ppt_w"/>
                                          </p:val>
                                        </p:tav>
                                      </p:tavLst>
                                    </p:anim>
                                    <p:anim calcmode="lin" valueType="num">
                                      <p:cBhvr>
                                        <p:cTn id="236" dur="1000" fill="hold"/>
                                        <p:tgtEl>
                                          <p:spTgt spid="30"/>
                                        </p:tgtEl>
                                        <p:attrNameLst>
                                          <p:attrName>ppt_h</p:attrName>
                                        </p:attrNameLst>
                                      </p:cBhvr>
                                      <p:tavLst>
                                        <p:tav tm="0">
                                          <p:val>
                                            <p:strVal val="#ppt_h"/>
                                          </p:val>
                                        </p:tav>
                                        <p:tav tm="100000">
                                          <p:val>
                                            <p:strVal val="#ppt_h"/>
                                          </p:val>
                                        </p:tav>
                                      </p:tavLst>
                                    </p:anim>
                                    <p:animEffect transition="in" filter="fade">
                                      <p:cBhvr>
                                        <p:cTn id="237" dur="1000"/>
                                        <p:tgtEl>
                                          <p:spTgt spid="30"/>
                                        </p:tgtEl>
                                      </p:cBhvr>
                                    </p:animEffect>
                                  </p:childTnLst>
                                </p:cTn>
                              </p:par>
                            </p:childTnLst>
                          </p:cTn>
                        </p:par>
                      </p:childTnLst>
                    </p:cTn>
                  </p:par>
                  <p:par>
                    <p:cTn id="238" fill="hold">
                      <p:stCondLst>
                        <p:cond delay="indefinite"/>
                      </p:stCondLst>
                      <p:childTnLst>
                        <p:par>
                          <p:cTn id="239" fill="hold">
                            <p:stCondLst>
                              <p:cond delay="0"/>
                            </p:stCondLst>
                            <p:childTnLst>
                              <p:par>
                                <p:cTn id="240" presetID="55" presetClass="entr" presetSubtype="0" fill="hold" grpId="0" nodeType="clickEffect">
                                  <p:stCondLst>
                                    <p:cond delay="0"/>
                                  </p:stCondLst>
                                  <p:childTnLst>
                                    <p:set>
                                      <p:cBhvr>
                                        <p:cTn id="241" dur="1" fill="hold">
                                          <p:stCondLst>
                                            <p:cond delay="0"/>
                                          </p:stCondLst>
                                        </p:cTn>
                                        <p:tgtEl>
                                          <p:spTgt spid="95"/>
                                        </p:tgtEl>
                                        <p:attrNameLst>
                                          <p:attrName>style.visibility</p:attrName>
                                        </p:attrNameLst>
                                      </p:cBhvr>
                                      <p:to>
                                        <p:strVal val="visible"/>
                                      </p:to>
                                    </p:set>
                                    <p:anim calcmode="lin" valueType="num">
                                      <p:cBhvr>
                                        <p:cTn id="242" dur="1000" fill="hold"/>
                                        <p:tgtEl>
                                          <p:spTgt spid="95"/>
                                        </p:tgtEl>
                                        <p:attrNameLst>
                                          <p:attrName>ppt_w</p:attrName>
                                        </p:attrNameLst>
                                      </p:cBhvr>
                                      <p:tavLst>
                                        <p:tav tm="0">
                                          <p:val>
                                            <p:strVal val="#ppt_w*0.70"/>
                                          </p:val>
                                        </p:tav>
                                        <p:tav tm="100000">
                                          <p:val>
                                            <p:strVal val="#ppt_w"/>
                                          </p:val>
                                        </p:tav>
                                      </p:tavLst>
                                    </p:anim>
                                    <p:anim calcmode="lin" valueType="num">
                                      <p:cBhvr>
                                        <p:cTn id="243" dur="1000" fill="hold"/>
                                        <p:tgtEl>
                                          <p:spTgt spid="95"/>
                                        </p:tgtEl>
                                        <p:attrNameLst>
                                          <p:attrName>ppt_h</p:attrName>
                                        </p:attrNameLst>
                                      </p:cBhvr>
                                      <p:tavLst>
                                        <p:tav tm="0">
                                          <p:val>
                                            <p:strVal val="#ppt_h"/>
                                          </p:val>
                                        </p:tav>
                                        <p:tav tm="100000">
                                          <p:val>
                                            <p:strVal val="#ppt_h"/>
                                          </p:val>
                                        </p:tav>
                                      </p:tavLst>
                                    </p:anim>
                                    <p:animEffect transition="in" filter="fade">
                                      <p:cBhvr>
                                        <p:cTn id="244" dur="1000"/>
                                        <p:tgtEl>
                                          <p:spTgt spid="95"/>
                                        </p:tgtEl>
                                      </p:cBhvr>
                                    </p:animEffect>
                                  </p:childTnLst>
                                </p:cTn>
                              </p:par>
                              <p:par>
                                <p:cTn id="245" presetID="55" presetClass="entr" presetSubtype="0" fill="hold" grpId="0" nodeType="withEffect">
                                  <p:stCondLst>
                                    <p:cond delay="0"/>
                                  </p:stCondLst>
                                  <p:childTnLst>
                                    <p:set>
                                      <p:cBhvr>
                                        <p:cTn id="246" dur="1" fill="hold">
                                          <p:stCondLst>
                                            <p:cond delay="0"/>
                                          </p:stCondLst>
                                        </p:cTn>
                                        <p:tgtEl>
                                          <p:spTgt spid="13"/>
                                        </p:tgtEl>
                                        <p:attrNameLst>
                                          <p:attrName>style.visibility</p:attrName>
                                        </p:attrNameLst>
                                      </p:cBhvr>
                                      <p:to>
                                        <p:strVal val="visible"/>
                                      </p:to>
                                    </p:set>
                                    <p:anim calcmode="lin" valueType="num">
                                      <p:cBhvr>
                                        <p:cTn id="247" dur="1000" fill="hold"/>
                                        <p:tgtEl>
                                          <p:spTgt spid="13"/>
                                        </p:tgtEl>
                                        <p:attrNameLst>
                                          <p:attrName>ppt_w</p:attrName>
                                        </p:attrNameLst>
                                      </p:cBhvr>
                                      <p:tavLst>
                                        <p:tav tm="0">
                                          <p:val>
                                            <p:strVal val="#ppt_w*0.70"/>
                                          </p:val>
                                        </p:tav>
                                        <p:tav tm="100000">
                                          <p:val>
                                            <p:strVal val="#ppt_w"/>
                                          </p:val>
                                        </p:tav>
                                      </p:tavLst>
                                    </p:anim>
                                    <p:anim calcmode="lin" valueType="num">
                                      <p:cBhvr>
                                        <p:cTn id="248" dur="1000" fill="hold"/>
                                        <p:tgtEl>
                                          <p:spTgt spid="13"/>
                                        </p:tgtEl>
                                        <p:attrNameLst>
                                          <p:attrName>ppt_h</p:attrName>
                                        </p:attrNameLst>
                                      </p:cBhvr>
                                      <p:tavLst>
                                        <p:tav tm="0">
                                          <p:val>
                                            <p:strVal val="#ppt_h"/>
                                          </p:val>
                                        </p:tav>
                                        <p:tav tm="100000">
                                          <p:val>
                                            <p:strVal val="#ppt_h"/>
                                          </p:val>
                                        </p:tav>
                                      </p:tavLst>
                                    </p:anim>
                                    <p:animEffect transition="in" filter="fade">
                                      <p:cBhvr>
                                        <p:cTn id="249" dur="1000"/>
                                        <p:tgtEl>
                                          <p:spTgt spid="13"/>
                                        </p:tgtEl>
                                      </p:cBhvr>
                                    </p:animEffect>
                                  </p:childTnLst>
                                </p:cTn>
                              </p:par>
                            </p:childTnLst>
                          </p:cTn>
                        </p:par>
                      </p:childTnLst>
                    </p:cTn>
                  </p:par>
                  <p:par>
                    <p:cTn id="250" fill="hold">
                      <p:stCondLst>
                        <p:cond delay="indefinite"/>
                      </p:stCondLst>
                      <p:childTnLst>
                        <p:par>
                          <p:cTn id="251" fill="hold">
                            <p:stCondLst>
                              <p:cond delay="0"/>
                            </p:stCondLst>
                            <p:childTnLst>
                              <p:par>
                                <p:cTn id="252" presetID="55" presetClass="entr" presetSubtype="0" fill="hold" grpId="0" nodeType="clickEffect">
                                  <p:stCondLst>
                                    <p:cond delay="0"/>
                                  </p:stCondLst>
                                  <p:childTnLst>
                                    <p:set>
                                      <p:cBhvr>
                                        <p:cTn id="253" dur="1" fill="hold">
                                          <p:stCondLst>
                                            <p:cond delay="0"/>
                                          </p:stCondLst>
                                        </p:cTn>
                                        <p:tgtEl>
                                          <p:spTgt spid="125"/>
                                        </p:tgtEl>
                                        <p:attrNameLst>
                                          <p:attrName>style.visibility</p:attrName>
                                        </p:attrNameLst>
                                      </p:cBhvr>
                                      <p:to>
                                        <p:strVal val="visible"/>
                                      </p:to>
                                    </p:set>
                                    <p:anim calcmode="lin" valueType="num">
                                      <p:cBhvr>
                                        <p:cTn id="254" dur="1000" fill="hold"/>
                                        <p:tgtEl>
                                          <p:spTgt spid="125"/>
                                        </p:tgtEl>
                                        <p:attrNameLst>
                                          <p:attrName>ppt_w</p:attrName>
                                        </p:attrNameLst>
                                      </p:cBhvr>
                                      <p:tavLst>
                                        <p:tav tm="0">
                                          <p:val>
                                            <p:strVal val="#ppt_w*0.70"/>
                                          </p:val>
                                        </p:tav>
                                        <p:tav tm="100000">
                                          <p:val>
                                            <p:strVal val="#ppt_w"/>
                                          </p:val>
                                        </p:tav>
                                      </p:tavLst>
                                    </p:anim>
                                    <p:anim calcmode="lin" valueType="num">
                                      <p:cBhvr>
                                        <p:cTn id="255" dur="1000" fill="hold"/>
                                        <p:tgtEl>
                                          <p:spTgt spid="125"/>
                                        </p:tgtEl>
                                        <p:attrNameLst>
                                          <p:attrName>ppt_h</p:attrName>
                                        </p:attrNameLst>
                                      </p:cBhvr>
                                      <p:tavLst>
                                        <p:tav tm="0">
                                          <p:val>
                                            <p:strVal val="#ppt_h"/>
                                          </p:val>
                                        </p:tav>
                                        <p:tav tm="100000">
                                          <p:val>
                                            <p:strVal val="#ppt_h"/>
                                          </p:val>
                                        </p:tav>
                                      </p:tavLst>
                                    </p:anim>
                                    <p:animEffect transition="in" filter="fade">
                                      <p:cBhvr>
                                        <p:cTn id="256" dur="1000"/>
                                        <p:tgtEl>
                                          <p:spTgt spid="125"/>
                                        </p:tgtEl>
                                      </p:cBhvr>
                                    </p:animEffect>
                                  </p:childTnLst>
                                </p:cTn>
                              </p:par>
                              <p:par>
                                <p:cTn id="257" presetID="55" presetClass="entr" presetSubtype="0" fill="hold" grpId="0" nodeType="withEffect">
                                  <p:stCondLst>
                                    <p:cond delay="0"/>
                                  </p:stCondLst>
                                  <p:childTnLst>
                                    <p:set>
                                      <p:cBhvr>
                                        <p:cTn id="258" dur="1" fill="hold">
                                          <p:stCondLst>
                                            <p:cond delay="0"/>
                                          </p:stCondLst>
                                        </p:cTn>
                                        <p:tgtEl>
                                          <p:spTgt spid="124"/>
                                        </p:tgtEl>
                                        <p:attrNameLst>
                                          <p:attrName>style.visibility</p:attrName>
                                        </p:attrNameLst>
                                      </p:cBhvr>
                                      <p:to>
                                        <p:strVal val="visible"/>
                                      </p:to>
                                    </p:set>
                                    <p:anim calcmode="lin" valueType="num">
                                      <p:cBhvr>
                                        <p:cTn id="259" dur="1000" fill="hold"/>
                                        <p:tgtEl>
                                          <p:spTgt spid="124"/>
                                        </p:tgtEl>
                                        <p:attrNameLst>
                                          <p:attrName>ppt_w</p:attrName>
                                        </p:attrNameLst>
                                      </p:cBhvr>
                                      <p:tavLst>
                                        <p:tav tm="0">
                                          <p:val>
                                            <p:strVal val="#ppt_w*0.70"/>
                                          </p:val>
                                        </p:tav>
                                        <p:tav tm="100000">
                                          <p:val>
                                            <p:strVal val="#ppt_w"/>
                                          </p:val>
                                        </p:tav>
                                      </p:tavLst>
                                    </p:anim>
                                    <p:anim calcmode="lin" valueType="num">
                                      <p:cBhvr>
                                        <p:cTn id="260" dur="1000" fill="hold"/>
                                        <p:tgtEl>
                                          <p:spTgt spid="124"/>
                                        </p:tgtEl>
                                        <p:attrNameLst>
                                          <p:attrName>ppt_h</p:attrName>
                                        </p:attrNameLst>
                                      </p:cBhvr>
                                      <p:tavLst>
                                        <p:tav tm="0">
                                          <p:val>
                                            <p:strVal val="#ppt_h"/>
                                          </p:val>
                                        </p:tav>
                                        <p:tav tm="100000">
                                          <p:val>
                                            <p:strVal val="#ppt_h"/>
                                          </p:val>
                                        </p:tav>
                                      </p:tavLst>
                                    </p:anim>
                                    <p:animEffect transition="in" filter="fade">
                                      <p:cBhvr>
                                        <p:cTn id="261" dur="1000"/>
                                        <p:tgtEl>
                                          <p:spTgt spid="124"/>
                                        </p:tgtEl>
                                      </p:cBhvr>
                                    </p:animEffect>
                                  </p:childTnLst>
                                </p:cTn>
                              </p:par>
                              <p:par>
                                <p:cTn id="262" presetID="55" presetClass="entr" presetSubtype="0" fill="hold" grpId="0" nodeType="withEffect">
                                  <p:stCondLst>
                                    <p:cond delay="0"/>
                                  </p:stCondLst>
                                  <p:childTnLst>
                                    <p:set>
                                      <p:cBhvr>
                                        <p:cTn id="263" dur="1" fill="hold">
                                          <p:stCondLst>
                                            <p:cond delay="0"/>
                                          </p:stCondLst>
                                        </p:cTn>
                                        <p:tgtEl>
                                          <p:spTgt spid="126"/>
                                        </p:tgtEl>
                                        <p:attrNameLst>
                                          <p:attrName>style.visibility</p:attrName>
                                        </p:attrNameLst>
                                      </p:cBhvr>
                                      <p:to>
                                        <p:strVal val="visible"/>
                                      </p:to>
                                    </p:set>
                                    <p:anim calcmode="lin" valueType="num">
                                      <p:cBhvr>
                                        <p:cTn id="264" dur="1000" fill="hold"/>
                                        <p:tgtEl>
                                          <p:spTgt spid="126"/>
                                        </p:tgtEl>
                                        <p:attrNameLst>
                                          <p:attrName>ppt_w</p:attrName>
                                        </p:attrNameLst>
                                      </p:cBhvr>
                                      <p:tavLst>
                                        <p:tav tm="0">
                                          <p:val>
                                            <p:strVal val="#ppt_w*0.70"/>
                                          </p:val>
                                        </p:tav>
                                        <p:tav tm="100000">
                                          <p:val>
                                            <p:strVal val="#ppt_w"/>
                                          </p:val>
                                        </p:tav>
                                      </p:tavLst>
                                    </p:anim>
                                    <p:anim calcmode="lin" valueType="num">
                                      <p:cBhvr>
                                        <p:cTn id="265" dur="1000" fill="hold"/>
                                        <p:tgtEl>
                                          <p:spTgt spid="126"/>
                                        </p:tgtEl>
                                        <p:attrNameLst>
                                          <p:attrName>ppt_h</p:attrName>
                                        </p:attrNameLst>
                                      </p:cBhvr>
                                      <p:tavLst>
                                        <p:tav tm="0">
                                          <p:val>
                                            <p:strVal val="#ppt_h"/>
                                          </p:val>
                                        </p:tav>
                                        <p:tav tm="100000">
                                          <p:val>
                                            <p:strVal val="#ppt_h"/>
                                          </p:val>
                                        </p:tav>
                                      </p:tavLst>
                                    </p:anim>
                                    <p:animEffect transition="in" filter="fade">
                                      <p:cBhvr>
                                        <p:cTn id="266" dur="1000"/>
                                        <p:tgtEl>
                                          <p:spTgt spid="126"/>
                                        </p:tgtEl>
                                      </p:cBhvr>
                                    </p:animEffect>
                                  </p:childTnLst>
                                </p:cTn>
                              </p:par>
                              <p:par>
                                <p:cTn id="267" presetID="55" presetClass="entr" presetSubtype="0" fill="hold" grpId="0" nodeType="withEffect">
                                  <p:stCondLst>
                                    <p:cond delay="0"/>
                                  </p:stCondLst>
                                  <p:childTnLst>
                                    <p:set>
                                      <p:cBhvr>
                                        <p:cTn id="268" dur="1" fill="hold">
                                          <p:stCondLst>
                                            <p:cond delay="0"/>
                                          </p:stCondLst>
                                        </p:cTn>
                                        <p:tgtEl>
                                          <p:spTgt spid="127"/>
                                        </p:tgtEl>
                                        <p:attrNameLst>
                                          <p:attrName>style.visibility</p:attrName>
                                        </p:attrNameLst>
                                      </p:cBhvr>
                                      <p:to>
                                        <p:strVal val="visible"/>
                                      </p:to>
                                    </p:set>
                                    <p:anim calcmode="lin" valueType="num">
                                      <p:cBhvr>
                                        <p:cTn id="269" dur="1000" fill="hold"/>
                                        <p:tgtEl>
                                          <p:spTgt spid="127"/>
                                        </p:tgtEl>
                                        <p:attrNameLst>
                                          <p:attrName>ppt_w</p:attrName>
                                        </p:attrNameLst>
                                      </p:cBhvr>
                                      <p:tavLst>
                                        <p:tav tm="0">
                                          <p:val>
                                            <p:strVal val="#ppt_w*0.70"/>
                                          </p:val>
                                        </p:tav>
                                        <p:tav tm="100000">
                                          <p:val>
                                            <p:strVal val="#ppt_w"/>
                                          </p:val>
                                        </p:tav>
                                      </p:tavLst>
                                    </p:anim>
                                    <p:anim calcmode="lin" valueType="num">
                                      <p:cBhvr>
                                        <p:cTn id="270" dur="1000" fill="hold"/>
                                        <p:tgtEl>
                                          <p:spTgt spid="127"/>
                                        </p:tgtEl>
                                        <p:attrNameLst>
                                          <p:attrName>ppt_h</p:attrName>
                                        </p:attrNameLst>
                                      </p:cBhvr>
                                      <p:tavLst>
                                        <p:tav tm="0">
                                          <p:val>
                                            <p:strVal val="#ppt_h"/>
                                          </p:val>
                                        </p:tav>
                                        <p:tav tm="100000">
                                          <p:val>
                                            <p:strVal val="#ppt_h"/>
                                          </p:val>
                                        </p:tav>
                                      </p:tavLst>
                                    </p:anim>
                                    <p:animEffect transition="in" filter="fade">
                                      <p:cBhvr>
                                        <p:cTn id="271" dur="1000"/>
                                        <p:tgtEl>
                                          <p:spTgt spid="127"/>
                                        </p:tgtEl>
                                      </p:cBhvr>
                                    </p:animEffect>
                                  </p:childTnLst>
                                </p:cTn>
                              </p:par>
                              <p:par>
                                <p:cTn id="272" presetID="55" presetClass="entr" presetSubtype="0" fill="hold" grpId="0" nodeType="withEffect">
                                  <p:stCondLst>
                                    <p:cond delay="0"/>
                                  </p:stCondLst>
                                  <p:childTnLst>
                                    <p:set>
                                      <p:cBhvr>
                                        <p:cTn id="273" dur="1" fill="hold">
                                          <p:stCondLst>
                                            <p:cond delay="0"/>
                                          </p:stCondLst>
                                        </p:cTn>
                                        <p:tgtEl>
                                          <p:spTgt spid="169"/>
                                        </p:tgtEl>
                                        <p:attrNameLst>
                                          <p:attrName>style.visibility</p:attrName>
                                        </p:attrNameLst>
                                      </p:cBhvr>
                                      <p:to>
                                        <p:strVal val="visible"/>
                                      </p:to>
                                    </p:set>
                                    <p:anim calcmode="lin" valueType="num">
                                      <p:cBhvr>
                                        <p:cTn id="274" dur="1000" fill="hold"/>
                                        <p:tgtEl>
                                          <p:spTgt spid="169"/>
                                        </p:tgtEl>
                                        <p:attrNameLst>
                                          <p:attrName>ppt_w</p:attrName>
                                        </p:attrNameLst>
                                      </p:cBhvr>
                                      <p:tavLst>
                                        <p:tav tm="0">
                                          <p:val>
                                            <p:strVal val="#ppt_w*0.70"/>
                                          </p:val>
                                        </p:tav>
                                        <p:tav tm="100000">
                                          <p:val>
                                            <p:strVal val="#ppt_w"/>
                                          </p:val>
                                        </p:tav>
                                      </p:tavLst>
                                    </p:anim>
                                    <p:anim calcmode="lin" valueType="num">
                                      <p:cBhvr>
                                        <p:cTn id="275" dur="1000" fill="hold"/>
                                        <p:tgtEl>
                                          <p:spTgt spid="169"/>
                                        </p:tgtEl>
                                        <p:attrNameLst>
                                          <p:attrName>ppt_h</p:attrName>
                                        </p:attrNameLst>
                                      </p:cBhvr>
                                      <p:tavLst>
                                        <p:tav tm="0">
                                          <p:val>
                                            <p:strVal val="#ppt_h"/>
                                          </p:val>
                                        </p:tav>
                                        <p:tav tm="100000">
                                          <p:val>
                                            <p:strVal val="#ppt_h"/>
                                          </p:val>
                                        </p:tav>
                                      </p:tavLst>
                                    </p:anim>
                                    <p:animEffect transition="in" filter="fade">
                                      <p:cBhvr>
                                        <p:cTn id="276" dur="1000"/>
                                        <p:tgtEl>
                                          <p:spTgt spid="169"/>
                                        </p:tgtEl>
                                      </p:cBhvr>
                                    </p:animEffect>
                                  </p:childTnLst>
                                </p:cTn>
                              </p:par>
                            </p:childTnLst>
                          </p:cTn>
                        </p:par>
                      </p:childTnLst>
                    </p:cTn>
                  </p:par>
                  <p:par>
                    <p:cTn id="277" fill="hold">
                      <p:stCondLst>
                        <p:cond delay="indefinite"/>
                      </p:stCondLst>
                      <p:childTnLst>
                        <p:par>
                          <p:cTn id="278" fill="hold">
                            <p:stCondLst>
                              <p:cond delay="0"/>
                            </p:stCondLst>
                            <p:childTnLst>
                              <p:par>
                                <p:cTn id="279" presetID="55" presetClass="entr" presetSubtype="0" fill="hold" grpId="0" nodeType="clickEffect">
                                  <p:stCondLst>
                                    <p:cond delay="0"/>
                                  </p:stCondLst>
                                  <p:childTnLst>
                                    <p:set>
                                      <p:cBhvr>
                                        <p:cTn id="280" dur="1" fill="hold">
                                          <p:stCondLst>
                                            <p:cond delay="0"/>
                                          </p:stCondLst>
                                        </p:cTn>
                                        <p:tgtEl>
                                          <p:spTgt spid="134"/>
                                        </p:tgtEl>
                                        <p:attrNameLst>
                                          <p:attrName>style.visibility</p:attrName>
                                        </p:attrNameLst>
                                      </p:cBhvr>
                                      <p:to>
                                        <p:strVal val="visible"/>
                                      </p:to>
                                    </p:set>
                                    <p:anim calcmode="lin" valueType="num">
                                      <p:cBhvr>
                                        <p:cTn id="281" dur="1000" fill="hold"/>
                                        <p:tgtEl>
                                          <p:spTgt spid="134"/>
                                        </p:tgtEl>
                                        <p:attrNameLst>
                                          <p:attrName>ppt_w</p:attrName>
                                        </p:attrNameLst>
                                      </p:cBhvr>
                                      <p:tavLst>
                                        <p:tav tm="0">
                                          <p:val>
                                            <p:strVal val="#ppt_w*0.70"/>
                                          </p:val>
                                        </p:tav>
                                        <p:tav tm="100000">
                                          <p:val>
                                            <p:strVal val="#ppt_w"/>
                                          </p:val>
                                        </p:tav>
                                      </p:tavLst>
                                    </p:anim>
                                    <p:anim calcmode="lin" valueType="num">
                                      <p:cBhvr>
                                        <p:cTn id="282" dur="1000" fill="hold"/>
                                        <p:tgtEl>
                                          <p:spTgt spid="134"/>
                                        </p:tgtEl>
                                        <p:attrNameLst>
                                          <p:attrName>ppt_h</p:attrName>
                                        </p:attrNameLst>
                                      </p:cBhvr>
                                      <p:tavLst>
                                        <p:tav tm="0">
                                          <p:val>
                                            <p:strVal val="#ppt_h"/>
                                          </p:val>
                                        </p:tav>
                                        <p:tav tm="100000">
                                          <p:val>
                                            <p:strVal val="#ppt_h"/>
                                          </p:val>
                                        </p:tav>
                                      </p:tavLst>
                                    </p:anim>
                                    <p:animEffect transition="in" filter="fade">
                                      <p:cBhvr>
                                        <p:cTn id="283" dur="1000"/>
                                        <p:tgtEl>
                                          <p:spTgt spid="134"/>
                                        </p:tgtEl>
                                      </p:cBhvr>
                                    </p:animEffect>
                                  </p:childTnLst>
                                </p:cTn>
                              </p:par>
                              <p:par>
                                <p:cTn id="284" presetID="55" presetClass="entr" presetSubtype="0" fill="hold" grpId="0" nodeType="withEffect">
                                  <p:stCondLst>
                                    <p:cond delay="0"/>
                                  </p:stCondLst>
                                  <p:childTnLst>
                                    <p:set>
                                      <p:cBhvr>
                                        <p:cTn id="285" dur="1" fill="hold">
                                          <p:stCondLst>
                                            <p:cond delay="0"/>
                                          </p:stCondLst>
                                        </p:cTn>
                                        <p:tgtEl>
                                          <p:spTgt spid="135"/>
                                        </p:tgtEl>
                                        <p:attrNameLst>
                                          <p:attrName>style.visibility</p:attrName>
                                        </p:attrNameLst>
                                      </p:cBhvr>
                                      <p:to>
                                        <p:strVal val="visible"/>
                                      </p:to>
                                    </p:set>
                                    <p:anim calcmode="lin" valueType="num">
                                      <p:cBhvr>
                                        <p:cTn id="286" dur="1000" fill="hold"/>
                                        <p:tgtEl>
                                          <p:spTgt spid="135"/>
                                        </p:tgtEl>
                                        <p:attrNameLst>
                                          <p:attrName>ppt_w</p:attrName>
                                        </p:attrNameLst>
                                      </p:cBhvr>
                                      <p:tavLst>
                                        <p:tav tm="0">
                                          <p:val>
                                            <p:strVal val="#ppt_w*0.70"/>
                                          </p:val>
                                        </p:tav>
                                        <p:tav tm="100000">
                                          <p:val>
                                            <p:strVal val="#ppt_w"/>
                                          </p:val>
                                        </p:tav>
                                      </p:tavLst>
                                    </p:anim>
                                    <p:anim calcmode="lin" valueType="num">
                                      <p:cBhvr>
                                        <p:cTn id="287" dur="1000" fill="hold"/>
                                        <p:tgtEl>
                                          <p:spTgt spid="135"/>
                                        </p:tgtEl>
                                        <p:attrNameLst>
                                          <p:attrName>ppt_h</p:attrName>
                                        </p:attrNameLst>
                                      </p:cBhvr>
                                      <p:tavLst>
                                        <p:tav tm="0">
                                          <p:val>
                                            <p:strVal val="#ppt_h"/>
                                          </p:val>
                                        </p:tav>
                                        <p:tav tm="100000">
                                          <p:val>
                                            <p:strVal val="#ppt_h"/>
                                          </p:val>
                                        </p:tav>
                                      </p:tavLst>
                                    </p:anim>
                                    <p:animEffect transition="in" filter="fade">
                                      <p:cBhvr>
                                        <p:cTn id="288" dur="1000"/>
                                        <p:tgtEl>
                                          <p:spTgt spid="135"/>
                                        </p:tgtEl>
                                      </p:cBhvr>
                                    </p:animEffect>
                                  </p:childTnLst>
                                </p:cTn>
                              </p:par>
                              <p:par>
                                <p:cTn id="289" presetID="55" presetClass="entr" presetSubtype="0" fill="hold" grpId="0" nodeType="withEffect">
                                  <p:stCondLst>
                                    <p:cond delay="0"/>
                                  </p:stCondLst>
                                  <p:childTnLst>
                                    <p:set>
                                      <p:cBhvr>
                                        <p:cTn id="290" dur="1" fill="hold">
                                          <p:stCondLst>
                                            <p:cond delay="0"/>
                                          </p:stCondLst>
                                        </p:cTn>
                                        <p:tgtEl>
                                          <p:spTgt spid="136"/>
                                        </p:tgtEl>
                                        <p:attrNameLst>
                                          <p:attrName>style.visibility</p:attrName>
                                        </p:attrNameLst>
                                      </p:cBhvr>
                                      <p:to>
                                        <p:strVal val="visible"/>
                                      </p:to>
                                    </p:set>
                                    <p:anim calcmode="lin" valueType="num">
                                      <p:cBhvr>
                                        <p:cTn id="291" dur="1000" fill="hold"/>
                                        <p:tgtEl>
                                          <p:spTgt spid="136"/>
                                        </p:tgtEl>
                                        <p:attrNameLst>
                                          <p:attrName>ppt_w</p:attrName>
                                        </p:attrNameLst>
                                      </p:cBhvr>
                                      <p:tavLst>
                                        <p:tav tm="0">
                                          <p:val>
                                            <p:strVal val="#ppt_w*0.70"/>
                                          </p:val>
                                        </p:tav>
                                        <p:tav tm="100000">
                                          <p:val>
                                            <p:strVal val="#ppt_w"/>
                                          </p:val>
                                        </p:tav>
                                      </p:tavLst>
                                    </p:anim>
                                    <p:anim calcmode="lin" valueType="num">
                                      <p:cBhvr>
                                        <p:cTn id="292" dur="1000" fill="hold"/>
                                        <p:tgtEl>
                                          <p:spTgt spid="136"/>
                                        </p:tgtEl>
                                        <p:attrNameLst>
                                          <p:attrName>ppt_h</p:attrName>
                                        </p:attrNameLst>
                                      </p:cBhvr>
                                      <p:tavLst>
                                        <p:tav tm="0">
                                          <p:val>
                                            <p:strVal val="#ppt_h"/>
                                          </p:val>
                                        </p:tav>
                                        <p:tav tm="100000">
                                          <p:val>
                                            <p:strVal val="#ppt_h"/>
                                          </p:val>
                                        </p:tav>
                                      </p:tavLst>
                                    </p:anim>
                                    <p:animEffect transition="in" filter="fade">
                                      <p:cBhvr>
                                        <p:cTn id="293" dur="1000"/>
                                        <p:tgtEl>
                                          <p:spTgt spid="136"/>
                                        </p:tgtEl>
                                      </p:cBhvr>
                                    </p:animEffect>
                                  </p:childTnLst>
                                </p:cTn>
                              </p:par>
                            </p:childTnLst>
                          </p:cTn>
                        </p:par>
                      </p:childTnLst>
                    </p:cTn>
                  </p:par>
                  <p:par>
                    <p:cTn id="294" fill="hold">
                      <p:stCondLst>
                        <p:cond delay="indefinite"/>
                      </p:stCondLst>
                      <p:childTnLst>
                        <p:par>
                          <p:cTn id="295" fill="hold">
                            <p:stCondLst>
                              <p:cond delay="0"/>
                            </p:stCondLst>
                            <p:childTnLst>
                              <p:par>
                                <p:cTn id="296" presetID="55" presetClass="entr" presetSubtype="0" fill="hold" nodeType="clickEffect">
                                  <p:stCondLst>
                                    <p:cond delay="0"/>
                                  </p:stCondLst>
                                  <p:childTnLst>
                                    <p:set>
                                      <p:cBhvr>
                                        <p:cTn id="297" dur="1" fill="hold">
                                          <p:stCondLst>
                                            <p:cond delay="0"/>
                                          </p:stCondLst>
                                        </p:cTn>
                                        <p:tgtEl>
                                          <p:spTgt spid="164"/>
                                        </p:tgtEl>
                                        <p:attrNameLst>
                                          <p:attrName>style.visibility</p:attrName>
                                        </p:attrNameLst>
                                      </p:cBhvr>
                                      <p:to>
                                        <p:strVal val="visible"/>
                                      </p:to>
                                    </p:set>
                                    <p:anim calcmode="lin" valueType="num">
                                      <p:cBhvr>
                                        <p:cTn id="298" dur="1000" fill="hold"/>
                                        <p:tgtEl>
                                          <p:spTgt spid="164"/>
                                        </p:tgtEl>
                                        <p:attrNameLst>
                                          <p:attrName>ppt_w</p:attrName>
                                        </p:attrNameLst>
                                      </p:cBhvr>
                                      <p:tavLst>
                                        <p:tav tm="0">
                                          <p:val>
                                            <p:strVal val="#ppt_w*0.70"/>
                                          </p:val>
                                        </p:tav>
                                        <p:tav tm="100000">
                                          <p:val>
                                            <p:strVal val="#ppt_w"/>
                                          </p:val>
                                        </p:tav>
                                      </p:tavLst>
                                    </p:anim>
                                    <p:anim calcmode="lin" valueType="num">
                                      <p:cBhvr>
                                        <p:cTn id="299" dur="1000" fill="hold"/>
                                        <p:tgtEl>
                                          <p:spTgt spid="164"/>
                                        </p:tgtEl>
                                        <p:attrNameLst>
                                          <p:attrName>ppt_h</p:attrName>
                                        </p:attrNameLst>
                                      </p:cBhvr>
                                      <p:tavLst>
                                        <p:tav tm="0">
                                          <p:val>
                                            <p:strVal val="#ppt_h"/>
                                          </p:val>
                                        </p:tav>
                                        <p:tav tm="100000">
                                          <p:val>
                                            <p:strVal val="#ppt_h"/>
                                          </p:val>
                                        </p:tav>
                                      </p:tavLst>
                                    </p:anim>
                                    <p:animEffect transition="in" filter="fade">
                                      <p:cBhvr>
                                        <p:cTn id="300" dur="1000"/>
                                        <p:tgtEl>
                                          <p:spTgt spid="164"/>
                                        </p:tgtEl>
                                      </p:cBhvr>
                                    </p:animEffect>
                                  </p:childTnLst>
                                </p:cTn>
                              </p:par>
                              <p:par>
                                <p:cTn id="301" presetID="55" presetClass="entr" presetSubtype="0" fill="hold" nodeType="withEffect">
                                  <p:stCondLst>
                                    <p:cond delay="0"/>
                                  </p:stCondLst>
                                  <p:childTnLst>
                                    <p:set>
                                      <p:cBhvr>
                                        <p:cTn id="302" dur="1" fill="hold">
                                          <p:stCondLst>
                                            <p:cond delay="0"/>
                                          </p:stCondLst>
                                        </p:cTn>
                                        <p:tgtEl>
                                          <p:spTgt spid="161"/>
                                        </p:tgtEl>
                                        <p:attrNameLst>
                                          <p:attrName>style.visibility</p:attrName>
                                        </p:attrNameLst>
                                      </p:cBhvr>
                                      <p:to>
                                        <p:strVal val="visible"/>
                                      </p:to>
                                    </p:set>
                                    <p:anim calcmode="lin" valueType="num">
                                      <p:cBhvr>
                                        <p:cTn id="303" dur="1000" fill="hold"/>
                                        <p:tgtEl>
                                          <p:spTgt spid="161"/>
                                        </p:tgtEl>
                                        <p:attrNameLst>
                                          <p:attrName>ppt_w</p:attrName>
                                        </p:attrNameLst>
                                      </p:cBhvr>
                                      <p:tavLst>
                                        <p:tav tm="0">
                                          <p:val>
                                            <p:strVal val="#ppt_w*0.70"/>
                                          </p:val>
                                        </p:tav>
                                        <p:tav tm="100000">
                                          <p:val>
                                            <p:strVal val="#ppt_w"/>
                                          </p:val>
                                        </p:tav>
                                      </p:tavLst>
                                    </p:anim>
                                    <p:anim calcmode="lin" valueType="num">
                                      <p:cBhvr>
                                        <p:cTn id="304" dur="1000" fill="hold"/>
                                        <p:tgtEl>
                                          <p:spTgt spid="161"/>
                                        </p:tgtEl>
                                        <p:attrNameLst>
                                          <p:attrName>ppt_h</p:attrName>
                                        </p:attrNameLst>
                                      </p:cBhvr>
                                      <p:tavLst>
                                        <p:tav tm="0">
                                          <p:val>
                                            <p:strVal val="#ppt_h"/>
                                          </p:val>
                                        </p:tav>
                                        <p:tav tm="100000">
                                          <p:val>
                                            <p:strVal val="#ppt_h"/>
                                          </p:val>
                                        </p:tav>
                                      </p:tavLst>
                                    </p:anim>
                                    <p:animEffect transition="in" filter="fade">
                                      <p:cBhvr>
                                        <p:cTn id="305" dur="1000"/>
                                        <p:tgtEl>
                                          <p:spTgt spid="161"/>
                                        </p:tgtEl>
                                      </p:cBhvr>
                                    </p:animEffect>
                                  </p:childTnLst>
                                </p:cTn>
                              </p:par>
                            </p:childTnLst>
                          </p:cTn>
                        </p:par>
                      </p:childTnLst>
                    </p:cTn>
                  </p:par>
                  <p:par>
                    <p:cTn id="306" fill="hold">
                      <p:stCondLst>
                        <p:cond delay="indefinite"/>
                      </p:stCondLst>
                      <p:childTnLst>
                        <p:par>
                          <p:cTn id="307" fill="hold">
                            <p:stCondLst>
                              <p:cond delay="0"/>
                            </p:stCondLst>
                            <p:childTnLst>
                              <p:par>
                                <p:cTn id="308" presetID="55" presetClass="entr" presetSubtype="0" fill="hold" grpId="0" nodeType="clickEffect">
                                  <p:stCondLst>
                                    <p:cond delay="0"/>
                                  </p:stCondLst>
                                  <p:childTnLst>
                                    <p:set>
                                      <p:cBhvr>
                                        <p:cTn id="309" dur="1" fill="hold">
                                          <p:stCondLst>
                                            <p:cond delay="0"/>
                                          </p:stCondLst>
                                        </p:cTn>
                                        <p:tgtEl>
                                          <p:spTgt spid="128"/>
                                        </p:tgtEl>
                                        <p:attrNameLst>
                                          <p:attrName>style.visibility</p:attrName>
                                        </p:attrNameLst>
                                      </p:cBhvr>
                                      <p:to>
                                        <p:strVal val="visible"/>
                                      </p:to>
                                    </p:set>
                                    <p:anim calcmode="lin" valueType="num">
                                      <p:cBhvr>
                                        <p:cTn id="310" dur="1000" fill="hold"/>
                                        <p:tgtEl>
                                          <p:spTgt spid="128"/>
                                        </p:tgtEl>
                                        <p:attrNameLst>
                                          <p:attrName>ppt_w</p:attrName>
                                        </p:attrNameLst>
                                      </p:cBhvr>
                                      <p:tavLst>
                                        <p:tav tm="0">
                                          <p:val>
                                            <p:strVal val="#ppt_w*0.70"/>
                                          </p:val>
                                        </p:tav>
                                        <p:tav tm="100000">
                                          <p:val>
                                            <p:strVal val="#ppt_w"/>
                                          </p:val>
                                        </p:tav>
                                      </p:tavLst>
                                    </p:anim>
                                    <p:anim calcmode="lin" valueType="num">
                                      <p:cBhvr>
                                        <p:cTn id="311" dur="1000" fill="hold"/>
                                        <p:tgtEl>
                                          <p:spTgt spid="128"/>
                                        </p:tgtEl>
                                        <p:attrNameLst>
                                          <p:attrName>ppt_h</p:attrName>
                                        </p:attrNameLst>
                                      </p:cBhvr>
                                      <p:tavLst>
                                        <p:tav tm="0">
                                          <p:val>
                                            <p:strVal val="#ppt_h"/>
                                          </p:val>
                                        </p:tav>
                                        <p:tav tm="100000">
                                          <p:val>
                                            <p:strVal val="#ppt_h"/>
                                          </p:val>
                                        </p:tav>
                                      </p:tavLst>
                                    </p:anim>
                                    <p:animEffect transition="in" filter="fade">
                                      <p:cBhvr>
                                        <p:cTn id="312" dur="1000"/>
                                        <p:tgtEl>
                                          <p:spTgt spid="128"/>
                                        </p:tgtEl>
                                      </p:cBhvr>
                                    </p:animEffect>
                                  </p:childTnLst>
                                </p:cTn>
                              </p:par>
                              <p:par>
                                <p:cTn id="313" presetID="55" presetClass="entr" presetSubtype="0" fill="hold" grpId="0" nodeType="withEffect">
                                  <p:stCondLst>
                                    <p:cond delay="0"/>
                                  </p:stCondLst>
                                  <p:childTnLst>
                                    <p:set>
                                      <p:cBhvr>
                                        <p:cTn id="314" dur="1" fill="hold">
                                          <p:stCondLst>
                                            <p:cond delay="0"/>
                                          </p:stCondLst>
                                        </p:cTn>
                                        <p:tgtEl>
                                          <p:spTgt spid="25"/>
                                        </p:tgtEl>
                                        <p:attrNameLst>
                                          <p:attrName>style.visibility</p:attrName>
                                        </p:attrNameLst>
                                      </p:cBhvr>
                                      <p:to>
                                        <p:strVal val="visible"/>
                                      </p:to>
                                    </p:set>
                                    <p:anim calcmode="lin" valueType="num">
                                      <p:cBhvr>
                                        <p:cTn id="315" dur="1000" fill="hold"/>
                                        <p:tgtEl>
                                          <p:spTgt spid="25"/>
                                        </p:tgtEl>
                                        <p:attrNameLst>
                                          <p:attrName>ppt_w</p:attrName>
                                        </p:attrNameLst>
                                      </p:cBhvr>
                                      <p:tavLst>
                                        <p:tav tm="0">
                                          <p:val>
                                            <p:strVal val="#ppt_w*0.70"/>
                                          </p:val>
                                        </p:tav>
                                        <p:tav tm="100000">
                                          <p:val>
                                            <p:strVal val="#ppt_w"/>
                                          </p:val>
                                        </p:tav>
                                      </p:tavLst>
                                    </p:anim>
                                    <p:anim calcmode="lin" valueType="num">
                                      <p:cBhvr>
                                        <p:cTn id="316" dur="1000" fill="hold"/>
                                        <p:tgtEl>
                                          <p:spTgt spid="25"/>
                                        </p:tgtEl>
                                        <p:attrNameLst>
                                          <p:attrName>ppt_h</p:attrName>
                                        </p:attrNameLst>
                                      </p:cBhvr>
                                      <p:tavLst>
                                        <p:tav tm="0">
                                          <p:val>
                                            <p:strVal val="#ppt_h"/>
                                          </p:val>
                                        </p:tav>
                                        <p:tav tm="100000">
                                          <p:val>
                                            <p:strVal val="#ppt_h"/>
                                          </p:val>
                                        </p:tav>
                                      </p:tavLst>
                                    </p:anim>
                                    <p:animEffect transition="in" filter="fade">
                                      <p:cBhvr>
                                        <p:cTn id="317" dur="1000"/>
                                        <p:tgtEl>
                                          <p:spTgt spid="25"/>
                                        </p:tgtEl>
                                      </p:cBhvr>
                                    </p:animEffect>
                                  </p:childTnLst>
                                </p:cTn>
                              </p:par>
                            </p:childTnLst>
                          </p:cTn>
                        </p:par>
                      </p:childTnLst>
                    </p:cTn>
                  </p:par>
                  <p:par>
                    <p:cTn id="318" fill="hold">
                      <p:stCondLst>
                        <p:cond delay="indefinite"/>
                      </p:stCondLst>
                      <p:childTnLst>
                        <p:par>
                          <p:cTn id="319" fill="hold">
                            <p:stCondLst>
                              <p:cond delay="0"/>
                            </p:stCondLst>
                            <p:childTnLst>
                              <p:par>
                                <p:cTn id="320" presetID="55" presetClass="entr" presetSubtype="0" fill="hold" grpId="0" nodeType="clickEffect">
                                  <p:stCondLst>
                                    <p:cond delay="0"/>
                                  </p:stCondLst>
                                  <p:childTnLst>
                                    <p:set>
                                      <p:cBhvr>
                                        <p:cTn id="321" dur="1" fill="hold">
                                          <p:stCondLst>
                                            <p:cond delay="0"/>
                                          </p:stCondLst>
                                        </p:cTn>
                                        <p:tgtEl>
                                          <p:spTgt spid="22"/>
                                        </p:tgtEl>
                                        <p:attrNameLst>
                                          <p:attrName>style.visibility</p:attrName>
                                        </p:attrNameLst>
                                      </p:cBhvr>
                                      <p:to>
                                        <p:strVal val="visible"/>
                                      </p:to>
                                    </p:set>
                                    <p:anim calcmode="lin" valueType="num">
                                      <p:cBhvr>
                                        <p:cTn id="322" dur="1000" fill="hold"/>
                                        <p:tgtEl>
                                          <p:spTgt spid="22"/>
                                        </p:tgtEl>
                                        <p:attrNameLst>
                                          <p:attrName>ppt_w</p:attrName>
                                        </p:attrNameLst>
                                      </p:cBhvr>
                                      <p:tavLst>
                                        <p:tav tm="0">
                                          <p:val>
                                            <p:strVal val="#ppt_w*0.70"/>
                                          </p:val>
                                        </p:tav>
                                        <p:tav tm="100000">
                                          <p:val>
                                            <p:strVal val="#ppt_w"/>
                                          </p:val>
                                        </p:tav>
                                      </p:tavLst>
                                    </p:anim>
                                    <p:anim calcmode="lin" valueType="num">
                                      <p:cBhvr>
                                        <p:cTn id="323" dur="1000" fill="hold"/>
                                        <p:tgtEl>
                                          <p:spTgt spid="22"/>
                                        </p:tgtEl>
                                        <p:attrNameLst>
                                          <p:attrName>ppt_h</p:attrName>
                                        </p:attrNameLst>
                                      </p:cBhvr>
                                      <p:tavLst>
                                        <p:tav tm="0">
                                          <p:val>
                                            <p:strVal val="#ppt_h"/>
                                          </p:val>
                                        </p:tav>
                                        <p:tav tm="100000">
                                          <p:val>
                                            <p:strVal val="#ppt_h"/>
                                          </p:val>
                                        </p:tav>
                                      </p:tavLst>
                                    </p:anim>
                                    <p:animEffect transition="in" filter="fade">
                                      <p:cBhvr>
                                        <p:cTn id="324" dur="1000"/>
                                        <p:tgtEl>
                                          <p:spTgt spid="22"/>
                                        </p:tgtEl>
                                      </p:cBhvr>
                                    </p:animEffect>
                                  </p:childTnLst>
                                </p:cTn>
                              </p:par>
                              <p:par>
                                <p:cTn id="325" presetID="55" presetClass="entr" presetSubtype="0" fill="hold" grpId="0" nodeType="withEffect">
                                  <p:stCondLst>
                                    <p:cond delay="0"/>
                                  </p:stCondLst>
                                  <p:childTnLst>
                                    <p:set>
                                      <p:cBhvr>
                                        <p:cTn id="326" dur="1" fill="hold">
                                          <p:stCondLst>
                                            <p:cond delay="0"/>
                                          </p:stCondLst>
                                        </p:cTn>
                                        <p:tgtEl>
                                          <p:spTgt spid="129"/>
                                        </p:tgtEl>
                                        <p:attrNameLst>
                                          <p:attrName>style.visibility</p:attrName>
                                        </p:attrNameLst>
                                      </p:cBhvr>
                                      <p:to>
                                        <p:strVal val="visible"/>
                                      </p:to>
                                    </p:set>
                                    <p:anim calcmode="lin" valueType="num">
                                      <p:cBhvr>
                                        <p:cTn id="327" dur="1000" fill="hold"/>
                                        <p:tgtEl>
                                          <p:spTgt spid="129"/>
                                        </p:tgtEl>
                                        <p:attrNameLst>
                                          <p:attrName>ppt_w</p:attrName>
                                        </p:attrNameLst>
                                      </p:cBhvr>
                                      <p:tavLst>
                                        <p:tav tm="0">
                                          <p:val>
                                            <p:strVal val="#ppt_w*0.70"/>
                                          </p:val>
                                        </p:tav>
                                        <p:tav tm="100000">
                                          <p:val>
                                            <p:strVal val="#ppt_w"/>
                                          </p:val>
                                        </p:tav>
                                      </p:tavLst>
                                    </p:anim>
                                    <p:anim calcmode="lin" valueType="num">
                                      <p:cBhvr>
                                        <p:cTn id="328" dur="1000" fill="hold"/>
                                        <p:tgtEl>
                                          <p:spTgt spid="129"/>
                                        </p:tgtEl>
                                        <p:attrNameLst>
                                          <p:attrName>ppt_h</p:attrName>
                                        </p:attrNameLst>
                                      </p:cBhvr>
                                      <p:tavLst>
                                        <p:tav tm="0">
                                          <p:val>
                                            <p:strVal val="#ppt_h"/>
                                          </p:val>
                                        </p:tav>
                                        <p:tav tm="100000">
                                          <p:val>
                                            <p:strVal val="#ppt_h"/>
                                          </p:val>
                                        </p:tav>
                                      </p:tavLst>
                                    </p:anim>
                                    <p:animEffect transition="in" filter="fade">
                                      <p:cBhvr>
                                        <p:cTn id="329" dur="1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9" grpId="0" animBg="1"/>
      <p:bldP spid="20" grpId="0" animBg="1"/>
      <p:bldP spid="21" grpId="0" animBg="1"/>
      <p:bldP spid="23" grpId="0" animBg="1"/>
      <p:bldP spid="24" grpId="0" animBg="1"/>
      <p:bldP spid="30" grpId="0" animBg="1"/>
      <p:bldP spid="11" grpId="0" animBg="1"/>
      <p:bldP spid="12" grpId="0" animBg="1"/>
      <p:bldP spid="13" grpId="0" animBg="1"/>
      <p:bldP spid="22" grpId="0" animBg="1"/>
      <p:bldP spid="25" grpId="0" animBg="1"/>
      <p:bldP spid="41" grpId="0"/>
      <p:bldP spid="42" grpId="0"/>
      <p:bldP spid="43" grpId="0"/>
      <p:bldP spid="44" grpId="0"/>
      <p:bldP spid="45" grpId="0"/>
      <p:bldP spid="46" grpId="0" animBg="1"/>
      <p:bldP spid="47" grpId="0"/>
      <p:bldP spid="48" grpId="0" animBg="1"/>
      <p:bldP spid="86" grpId="0" animBg="1"/>
      <p:bldP spid="87" grpId="0" animBg="1"/>
      <p:bldP spid="89" grpId="0" animBg="1"/>
      <p:bldP spid="90" grpId="0" animBg="1"/>
      <p:bldP spid="91" grpId="0"/>
      <p:bldP spid="92" grpId="0"/>
      <p:bldP spid="94" grpId="0"/>
      <p:bldP spid="95" grpId="0"/>
      <p:bldP spid="124" grpId="0" animBg="1"/>
      <p:bldP spid="125" grpId="0" animBg="1"/>
      <p:bldP spid="126" grpId="0" animBg="1"/>
      <p:bldP spid="127" grpId="0" animBg="1"/>
      <p:bldP spid="128" grpId="0"/>
      <p:bldP spid="129" grpId="0"/>
      <p:bldP spid="134" grpId="0" animBg="1"/>
      <p:bldP spid="135" grpId="0" animBg="1"/>
      <p:bldP spid="136" grpId="0" animBg="1"/>
      <p:bldP spid="169" grpId="0" animBg="1"/>
      <p:bldP spid="83" grpId="0" animBg="1"/>
      <p:bldP spid="14"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SMB/SMB Signing Integration</a:t>
            </a:r>
            <a:endParaRPr lang="en-US" b="1" dirty="0"/>
          </a:p>
        </p:txBody>
      </p:sp>
      <p:sp>
        <p:nvSpPr>
          <p:cNvPr id="16" name="Rounded Rectangle 15"/>
          <p:cNvSpPr/>
          <p:nvPr/>
        </p:nvSpPr>
        <p:spPr>
          <a:xfrm>
            <a:off x="5791200" y="4267200"/>
            <a:ext cx="1066800" cy="7620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smtClean="0">
                <a:solidFill>
                  <a:schemeClr val="tx1"/>
                </a:solidFill>
                <a:latin typeface="+mj-lt"/>
              </a:rPr>
              <a:t>SMB Server</a:t>
            </a:r>
          </a:p>
          <a:p>
            <a:pPr algn="ctr"/>
            <a:r>
              <a:rPr lang="en-US" sz="1400" b="1" dirty="0" smtClean="0">
                <a:solidFill>
                  <a:schemeClr val="tx1"/>
                </a:solidFill>
                <a:latin typeface="+mj-lt"/>
              </a:rPr>
              <a:t>Driver</a:t>
            </a:r>
            <a:endParaRPr lang="en-US" sz="1400" b="1" dirty="0">
              <a:solidFill>
                <a:schemeClr val="tx1"/>
              </a:solidFill>
              <a:latin typeface="+mj-lt"/>
            </a:endParaRPr>
          </a:p>
        </p:txBody>
      </p:sp>
      <p:sp>
        <p:nvSpPr>
          <p:cNvPr id="17" name="Rounded Rectangle 16"/>
          <p:cNvSpPr/>
          <p:nvPr/>
        </p:nvSpPr>
        <p:spPr>
          <a:xfrm>
            <a:off x="5257800" y="2438400"/>
            <a:ext cx="1371600" cy="9906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smtClean="0">
                <a:solidFill>
                  <a:schemeClr val="bg1"/>
                </a:solidFill>
                <a:latin typeface="+mj-lt"/>
              </a:rPr>
              <a:t>SMB Hash Generation Service</a:t>
            </a:r>
            <a:endParaRPr lang="en-US" sz="1400" b="1" dirty="0">
              <a:solidFill>
                <a:schemeClr val="bg1"/>
              </a:solidFill>
              <a:latin typeface="+mj-lt"/>
            </a:endParaRPr>
          </a:p>
        </p:txBody>
      </p:sp>
      <p:sp>
        <p:nvSpPr>
          <p:cNvPr id="77" name="Rounded Rectangle 76"/>
          <p:cNvSpPr/>
          <p:nvPr/>
        </p:nvSpPr>
        <p:spPr>
          <a:xfrm>
            <a:off x="7543800" y="2971800"/>
            <a:ext cx="1066800" cy="4572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b="1" dirty="0" err="1" smtClean="0">
                <a:solidFill>
                  <a:schemeClr val="bg1"/>
                </a:solidFill>
                <a:latin typeface="+mj-lt"/>
              </a:rPr>
              <a:t>HashGen</a:t>
            </a:r>
            <a:r>
              <a:rPr lang="en-US" sz="1400" b="1" dirty="0" smtClean="0">
                <a:solidFill>
                  <a:schemeClr val="bg1"/>
                </a:solidFill>
                <a:latin typeface="+mj-lt"/>
              </a:rPr>
              <a:t> Utility</a:t>
            </a:r>
            <a:endParaRPr lang="en-US" sz="1400" b="1" dirty="0">
              <a:solidFill>
                <a:schemeClr val="bg1"/>
              </a:solidFill>
              <a:latin typeface="+mj-lt"/>
            </a:endParaRPr>
          </a:p>
        </p:txBody>
      </p:sp>
      <p:sp>
        <p:nvSpPr>
          <p:cNvPr id="21" name="Up Arrow 20"/>
          <p:cNvSpPr/>
          <p:nvPr/>
        </p:nvSpPr>
        <p:spPr>
          <a:xfrm>
            <a:off x="6248400" y="3429000"/>
            <a:ext cx="152400" cy="846399"/>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b="1">
              <a:solidFill>
                <a:srgbClr val="FF0000"/>
              </a:solidFill>
              <a:latin typeface="+mj-lt"/>
            </a:endParaRPr>
          </a:p>
        </p:txBody>
      </p:sp>
      <p:sp>
        <p:nvSpPr>
          <p:cNvPr id="43" name="TextBox 42"/>
          <p:cNvSpPr txBox="1"/>
          <p:nvPr/>
        </p:nvSpPr>
        <p:spPr>
          <a:xfrm>
            <a:off x="5029200" y="3429000"/>
            <a:ext cx="1219200" cy="461665"/>
          </a:xfrm>
          <a:prstGeom prst="rect">
            <a:avLst/>
          </a:prstGeom>
          <a:noFill/>
        </p:spPr>
        <p:txBody>
          <a:bodyPr wrap="square" rtlCol="0">
            <a:spAutoFit/>
          </a:bodyPr>
          <a:lstStyle/>
          <a:p>
            <a:pPr algn="r"/>
            <a:r>
              <a:rPr lang="en-US" sz="1200" b="1" dirty="0" smtClean="0">
                <a:latin typeface="+mj-lt"/>
              </a:rPr>
              <a:t>Generate or update hash</a:t>
            </a:r>
            <a:endParaRPr lang="en-US" sz="1200" b="1" dirty="0">
              <a:latin typeface="+mj-lt"/>
            </a:endParaRPr>
          </a:p>
        </p:txBody>
      </p:sp>
      <p:sp>
        <p:nvSpPr>
          <p:cNvPr id="80" name="TextBox 79"/>
          <p:cNvSpPr txBox="1"/>
          <p:nvPr/>
        </p:nvSpPr>
        <p:spPr>
          <a:xfrm>
            <a:off x="6477000" y="2738735"/>
            <a:ext cx="1219200" cy="461665"/>
          </a:xfrm>
          <a:prstGeom prst="rect">
            <a:avLst/>
          </a:prstGeom>
          <a:noFill/>
        </p:spPr>
        <p:txBody>
          <a:bodyPr wrap="square" rtlCol="0">
            <a:spAutoFit/>
          </a:bodyPr>
          <a:lstStyle/>
          <a:p>
            <a:pPr algn="ctr"/>
            <a:r>
              <a:rPr lang="en-US" sz="1200" b="1" dirty="0" smtClean="0">
                <a:latin typeface="+mj-lt"/>
              </a:rPr>
              <a:t>Generate or update hash</a:t>
            </a:r>
            <a:endParaRPr lang="en-US" sz="1200" b="1" dirty="0">
              <a:latin typeface="+mj-lt"/>
            </a:endParaRPr>
          </a:p>
        </p:txBody>
      </p:sp>
      <p:sp>
        <p:nvSpPr>
          <p:cNvPr id="82" name="Left Arrow 81"/>
          <p:cNvSpPr/>
          <p:nvPr/>
        </p:nvSpPr>
        <p:spPr>
          <a:xfrm>
            <a:off x="6629400" y="3124200"/>
            <a:ext cx="914400" cy="152400"/>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b="1">
              <a:solidFill>
                <a:srgbClr val="FF0000"/>
              </a:solidFill>
              <a:latin typeface="+mj-lt"/>
            </a:endParaRPr>
          </a:p>
        </p:txBody>
      </p:sp>
      <p:sp>
        <p:nvSpPr>
          <p:cNvPr id="96" name="Rounded Rectangle 95"/>
          <p:cNvSpPr/>
          <p:nvPr/>
        </p:nvSpPr>
        <p:spPr>
          <a:xfrm>
            <a:off x="838200" y="2819400"/>
            <a:ext cx="1295400" cy="389199"/>
          </a:xfrm>
          <a:prstGeom prst="roundRect">
            <a:avLst/>
          </a:prstGeom>
          <a:gradFill>
            <a:gsLst>
              <a:gs pos="0">
                <a:srgbClr val="DDEBCF"/>
              </a:gs>
              <a:gs pos="50000">
                <a:srgbClr val="9CB86E"/>
              </a:gs>
              <a:gs pos="100000">
                <a:srgbClr val="156B13"/>
              </a:gs>
            </a:gsLst>
            <a:lin ang="16200000" scaled="0"/>
          </a:gra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b="1" dirty="0" smtClean="0">
                <a:solidFill>
                  <a:schemeClr val="bg1"/>
                </a:solidFill>
                <a:latin typeface="+mj-lt"/>
              </a:rPr>
              <a:t>Application</a:t>
            </a:r>
            <a:endParaRPr lang="en-US" sz="1400" b="1" dirty="0">
              <a:solidFill>
                <a:schemeClr val="bg1"/>
              </a:solidFill>
              <a:latin typeface="+mj-lt"/>
            </a:endParaRPr>
          </a:p>
        </p:txBody>
      </p:sp>
      <p:sp>
        <p:nvSpPr>
          <p:cNvPr id="98" name="Rounded Rectangle 97"/>
          <p:cNvSpPr/>
          <p:nvPr/>
        </p:nvSpPr>
        <p:spPr>
          <a:xfrm>
            <a:off x="1066800" y="4267200"/>
            <a:ext cx="1051560" cy="457200"/>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b="1" dirty="0" smtClean="0">
                <a:solidFill>
                  <a:schemeClr val="bg1"/>
                </a:solidFill>
                <a:latin typeface="+mj-lt"/>
              </a:rPr>
              <a:t>CSC Driver</a:t>
            </a:r>
            <a:endParaRPr lang="en-US" sz="1400" b="1" dirty="0">
              <a:solidFill>
                <a:schemeClr val="bg1"/>
              </a:solidFill>
              <a:latin typeface="+mj-lt"/>
            </a:endParaRPr>
          </a:p>
        </p:txBody>
      </p:sp>
      <p:sp>
        <p:nvSpPr>
          <p:cNvPr id="99" name="Rounded Rectangle 98"/>
          <p:cNvSpPr/>
          <p:nvPr/>
        </p:nvSpPr>
        <p:spPr>
          <a:xfrm>
            <a:off x="2438400" y="4267200"/>
            <a:ext cx="1432560" cy="457200"/>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b="1" dirty="0" smtClean="0">
                <a:solidFill>
                  <a:schemeClr val="bg1"/>
                </a:solidFill>
                <a:latin typeface="+mj-lt"/>
              </a:rPr>
              <a:t>SMB Client Driver</a:t>
            </a:r>
            <a:endParaRPr lang="en-US" sz="1400" b="1" dirty="0">
              <a:solidFill>
                <a:schemeClr val="bg1"/>
              </a:solidFill>
              <a:latin typeface="+mj-lt"/>
            </a:endParaRPr>
          </a:p>
        </p:txBody>
      </p:sp>
      <p:sp>
        <p:nvSpPr>
          <p:cNvPr id="101" name="Flowchart: Magnetic Disk 100"/>
          <p:cNvSpPr/>
          <p:nvPr/>
        </p:nvSpPr>
        <p:spPr>
          <a:xfrm>
            <a:off x="1066800" y="5334000"/>
            <a:ext cx="838200" cy="685800"/>
          </a:xfrm>
          <a:prstGeom prst="flowChartMagneticDisk">
            <a:avLst/>
          </a:prstGeom>
          <a:ln>
            <a:solidFill>
              <a:schemeClr val="bg1"/>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chemeClr val="tx1"/>
                </a:solidFill>
                <a:latin typeface="+mj-lt"/>
              </a:rPr>
              <a:t>CSC</a:t>
            </a:r>
            <a:br>
              <a:rPr lang="en-US" sz="1400" b="1" dirty="0" smtClean="0">
                <a:solidFill>
                  <a:schemeClr val="tx1"/>
                </a:solidFill>
                <a:latin typeface="+mj-lt"/>
              </a:rPr>
            </a:br>
            <a:r>
              <a:rPr lang="en-US" sz="1400" b="1" dirty="0" smtClean="0">
                <a:solidFill>
                  <a:schemeClr val="tx1"/>
                </a:solidFill>
                <a:latin typeface="+mj-lt"/>
              </a:rPr>
              <a:t>Cache</a:t>
            </a:r>
            <a:endParaRPr lang="en-US" sz="1400" b="1" dirty="0">
              <a:solidFill>
                <a:schemeClr val="tx1"/>
              </a:solidFill>
              <a:latin typeface="+mj-lt"/>
            </a:endParaRPr>
          </a:p>
        </p:txBody>
      </p:sp>
      <p:sp>
        <p:nvSpPr>
          <p:cNvPr id="105" name="Left Arrow 104"/>
          <p:cNvSpPr/>
          <p:nvPr/>
        </p:nvSpPr>
        <p:spPr>
          <a:xfrm>
            <a:off x="3886200" y="4580199"/>
            <a:ext cx="1905000" cy="144201"/>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b="1">
              <a:solidFill>
                <a:srgbClr val="FF0000"/>
              </a:solidFill>
              <a:latin typeface="+mj-lt"/>
            </a:endParaRPr>
          </a:p>
        </p:txBody>
      </p:sp>
      <p:sp>
        <p:nvSpPr>
          <p:cNvPr id="106" name="TextBox 105"/>
          <p:cNvSpPr txBox="1"/>
          <p:nvPr/>
        </p:nvSpPr>
        <p:spPr>
          <a:xfrm>
            <a:off x="4876800" y="4669555"/>
            <a:ext cx="1524000" cy="276999"/>
          </a:xfrm>
          <a:prstGeom prst="rect">
            <a:avLst/>
          </a:prstGeom>
          <a:noFill/>
        </p:spPr>
        <p:txBody>
          <a:bodyPr wrap="square" rtlCol="0">
            <a:spAutoFit/>
          </a:bodyPr>
          <a:lstStyle/>
          <a:p>
            <a:r>
              <a:rPr lang="en-US" sz="1200" b="1" dirty="0" smtClean="0">
                <a:solidFill>
                  <a:schemeClr val="bg1"/>
                </a:solidFill>
                <a:latin typeface="+mj-lt"/>
              </a:rPr>
              <a:t>Hashlist</a:t>
            </a:r>
            <a:endParaRPr lang="en-US" sz="1200" b="1" dirty="0">
              <a:solidFill>
                <a:schemeClr val="bg1"/>
              </a:solidFill>
              <a:latin typeface="+mj-lt"/>
            </a:endParaRPr>
          </a:p>
        </p:txBody>
      </p:sp>
      <p:sp>
        <p:nvSpPr>
          <p:cNvPr id="107" name="Rounded Rectangle 106"/>
          <p:cNvSpPr/>
          <p:nvPr/>
        </p:nvSpPr>
        <p:spPr>
          <a:xfrm>
            <a:off x="2525208" y="2819400"/>
            <a:ext cx="1051560" cy="541599"/>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b="1" dirty="0" smtClean="0">
                <a:solidFill>
                  <a:schemeClr val="bg1"/>
                </a:solidFill>
                <a:latin typeface="+mj-lt"/>
              </a:rPr>
              <a:t>CSC Service</a:t>
            </a:r>
            <a:endParaRPr lang="en-US" sz="1400" b="1" dirty="0">
              <a:solidFill>
                <a:schemeClr val="bg1"/>
              </a:solidFill>
              <a:latin typeface="+mj-lt"/>
            </a:endParaRPr>
          </a:p>
        </p:txBody>
      </p:sp>
      <p:sp>
        <p:nvSpPr>
          <p:cNvPr id="110" name="Rounded Rectangle 109"/>
          <p:cNvSpPr/>
          <p:nvPr/>
        </p:nvSpPr>
        <p:spPr>
          <a:xfrm>
            <a:off x="2590800" y="1447800"/>
            <a:ext cx="822960" cy="533400"/>
          </a:xfrm>
          <a:prstGeom prst="roundRect">
            <a:avLst/>
          </a:prstGeom>
          <a:gradFill>
            <a:gsLst>
              <a:gs pos="0">
                <a:srgbClr val="DDEBCF"/>
              </a:gs>
              <a:gs pos="50000">
                <a:srgbClr val="9CB86E"/>
              </a:gs>
              <a:gs pos="100000">
                <a:srgbClr val="156B13"/>
              </a:gs>
            </a:gsLst>
            <a:lin ang="16200000" scaled="0"/>
          </a:gradFill>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b="1" dirty="0" smtClean="0">
                <a:solidFill>
                  <a:schemeClr val="bg1"/>
                </a:solidFill>
                <a:latin typeface="+mj-lt"/>
              </a:rPr>
              <a:t>Branch</a:t>
            </a:r>
            <a:br>
              <a:rPr lang="en-US" sz="1400" b="1" dirty="0" smtClean="0">
                <a:solidFill>
                  <a:schemeClr val="bg1"/>
                </a:solidFill>
                <a:latin typeface="+mj-lt"/>
              </a:rPr>
            </a:br>
            <a:r>
              <a:rPr lang="en-US" sz="1400" b="1" dirty="0" smtClean="0">
                <a:solidFill>
                  <a:schemeClr val="bg1"/>
                </a:solidFill>
                <a:latin typeface="+mj-lt"/>
              </a:rPr>
              <a:t>Cache</a:t>
            </a:r>
            <a:endParaRPr lang="en-US" sz="1400" b="1" dirty="0">
              <a:solidFill>
                <a:schemeClr val="bg1"/>
              </a:solidFill>
              <a:latin typeface="+mj-lt"/>
            </a:endParaRPr>
          </a:p>
        </p:txBody>
      </p:sp>
      <p:sp>
        <p:nvSpPr>
          <p:cNvPr id="114" name="Flowchart: Magnetic Disk 113"/>
          <p:cNvSpPr/>
          <p:nvPr/>
        </p:nvSpPr>
        <p:spPr>
          <a:xfrm>
            <a:off x="4038600" y="1600200"/>
            <a:ext cx="304800" cy="381000"/>
          </a:xfrm>
          <a:prstGeom prst="flowChartMagneticDisk">
            <a:avLst/>
          </a:prstGeom>
          <a:ln>
            <a:solidFill>
              <a:schemeClr val="bg1"/>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a:solidFill>
                <a:schemeClr val="accent6"/>
              </a:solidFill>
              <a:latin typeface="+mj-lt"/>
            </a:endParaRPr>
          </a:p>
        </p:txBody>
      </p:sp>
      <p:sp>
        <p:nvSpPr>
          <p:cNvPr id="118" name="Right Arrow 117"/>
          <p:cNvSpPr/>
          <p:nvPr/>
        </p:nvSpPr>
        <p:spPr>
          <a:xfrm>
            <a:off x="3429000" y="1752600"/>
            <a:ext cx="609600" cy="152400"/>
          </a:xfrm>
          <a:prstGeom prst="rightArrow">
            <a:avLst/>
          </a:prstGeom>
          <a:solidFill>
            <a:schemeClr val="tx1"/>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b="1">
              <a:solidFill>
                <a:srgbClr val="FF0000"/>
              </a:solidFill>
              <a:latin typeface="+mj-lt"/>
            </a:endParaRPr>
          </a:p>
        </p:txBody>
      </p:sp>
      <p:sp>
        <p:nvSpPr>
          <p:cNvPr id="121" name="Down Arrow 120"/>
          <p:cNvSpPr/>
          <p:nvPr/>
        </p:nvSpPr>
        <p:spPr>
          <a:xfrm rot="10800000" flipV="1">
            <a:off x="3119568" y="1981201"/>
            <a:ext cx="157032" cy="838200"/>
          </a:xfrm>
          <a:prstGeom prst="downArrow">
            <a:avLst/>
          </a:prstGeom>
          <a:solidFill>
            <a:schemeClr val="tx1"/>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b="1">
              <a:solidFill>
                <a:srgbClr val="FF0000"/>
              </a:solidFill>
              <a:latin typeface="+mj-lt"/>
            </a:endParaRPr>
          </a:p>
        </p:txBody>
      </p:sp>
      <p:sp>
        <p:nvSpPr>
          <p:cNvPr id="122" name="TextBox 121"/>
          <p:cNvSpPr txBox="1"/>
          <p:nvPr/>
        </p:nvSpPr>
        <p:spPr>
          <a:xfrm>
            <a:off x="3195768" y="2192808"/>
            <a:ext cx="766632" cy="276999"/>
          </a:xfrm>
          <a:prstGeom prst="rect">
            <a:avLst/>
          </a:prstGeom>
          <a:noFill/>
        </p:spPr>
        <p:txBody>
          <a:bodyPr wrap="square" rtlCol="0">
            <a:spAutoFit/>
          </a:bodyPr>
          <a:lstStyle/>
          <a:p>
            <a:r>
              <a:rPr lang="en-US" sz="1200" b="1" dirty="0" smtClean="0">
                <a:latin typeface="+mj-lt"/>
              </a:rPr>
              <a:t>Data</a:t>
            </a:r>
            <a:endParaRPr lang="en-US" sz="1200" b="1" dirty="0">
              <a:latin typeface="+mj-lt"/>
            </a:endParaRPr>
          </a:p>
        </p:txBody>
      </p:sp>
      <p:sp>
        <p:nvSpPr>
          <p:cNvPr id="120" name="Down Arrow 119"/>
          <p:cNvSpPr/>
          <p:nvPr/>
        </p:nvSpPr>
        <p:spPr>
          <a:xfrm rot="10800000">
            <a:off x="2895600" y="1981200"/>
            <a:ext cx="152400" cy="838200"/>
          </a:xfrm>
          <a:prstGeom prst="downArrow">
            <a:avLst/>
          </a:prstGeom>
          <a:solidFill>
            <a:schemeClr val="tx1"/>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sz="3600" b="1">
              <a:solidFill>
                <a:schemeClr val="tx1"/>
              </a:solidFill>
              <a:latin typeface="+mj-lt"/>
            </a:endParaRPr>
          </a:p>
        </p:txBody>
      </p:sp>
      <p:sp>
        <p:nvSpPr>
          <p:cNvPr id="123" name="TextBox 122"/>
          <p:cNvSpPr txBox="1"/>
          <p:nvPr/>
        </p:nvSpPr>
        <p:spPr>
          <a:xfrm>
            <a:off x="2209800" y="2194689"/>
            <a:ext cx="833568" cy="276999"/>
          </a:xfrm>
          <a:prstGeom prst="rect">
            <a:avLst/>
          </a:prstGeom>
          <a:noFill/>
        </p:spPr>
        <p:txBody>
          <a:bodyPr wrap="square" rtlCol="0">
            <a:spAutoFit/>
          </a:bodyPr>
          <a:lstStyle/>
          <a:p>
            <a:r>
              <a:rPr lang="en-US" sz="1200" b="1" dirty="0" smtClean="0">
                <a:latin typeface="+mj-lt"/>
              </a:rPr>
              <a:t>Hashlist</a:t>
            </a:r>
            <a:endParaRPr lang="en-US" sz="1200" b="1" dirty="0">
              <a:latin typeface="+mj-lt"/>
            </a:endParaRPr>
          </a:p>
        </p:txBody>
      </p:sp>
      <p:sp>
        <p:nvSpPr>
          <p:cNvPr id="131" name="Down Arrow 130"/>
          <p:cNvSpPr/>
          <p:nvPr/>
        </p:nvSpPr>
        <p:spPr>
          <a:xfrm flipV="1">
            <a:off x="3043368" y="3360999"/>
            <a:ext cx="152400" cy="914400"/>
          </a:xfrm>
          <a:prstGeom prst="downArrow">
            <a:avLst/>
          </a:prstGeom>
          <a:solidFill>
            <a:schemeClr val="tx1"/>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b="1">
              <a:solidFill>
                <a:srgbClr val="FF0000"/>
              </a:solidFill>
              <a:latin typeface="+mj-lt"/>
            </a:endParaRPr>
          </a:p>
        </p:txBody>
      </p:sp>
      <p:sp>
        <p:nvSpPr>
          <p:cNvPr id="102" name="Right Arrow 101"/>
          <p:cNvSpPr/>
          <p:nvPr/>
        </p:nvSpPr>
        <p:spPr>
          <a:xfrm>
            <a:off x="3886200" y="4343400"/>
            <a:ext cx="1905000" cy="152400"/>
          </a:xfrm>
          <a:prstGeom prst="rightArrow">
            <a:avLst/>
          </a:prstGeom>
          <a:solidFill>
            <a:schemeClr val="tx1"/>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b="1">
              <a:solidFill>
                <a:srgbClr val="FF0000"/>
              </a:solidFill>
              <a:latin typeface="+mj-lt"/>
            </a:endParaRPr>
          </a:p>
        </p:txBody>
      </p:sp>
      <p:sp>
        <p:nvSpPr>
          <p:cNvPr id="104" name="TextBox 103"/>
          <p:cNvSpPr txBox="1"/>
          <p:nvPr/>
        </p:nvSpPr>
        <p:spPr>
          <a:xfrm>
            <a:off x="3886200" y="3962400"/>
            <a:ext cx="1066800" cy="461665"/>
          </a:xfrm>
          <a:prstGeom prst="rect">
            <a:avLst/>
          </a:prstGeom>
          <a:noFill/>
        </p:spPr>
        <p:txBody>
          <a:bodyPr wrap="square" rtlCol="0">
            <a:spAutoFit/>
          </a:bodyPr>
          <a:lstStyle/>
          <a:p>
            <a:r>
              <a:rPr lang="en-US" sz="1200" b="1" dirty="0" smtClean="0">
                <a:latin typeface="+mj-lt"/>
              </a:rPr>
              <a:t>Request</a:t>
            </a:r>
          </a:p>
          <a:p>
            <a:r>
              <a:rPr lang="en-US" sz="1200" b="1" dirty="0" smtClean="0">
                <a:latin typeface="+mj-lt"/>
              </a:rPr>
              <a:t> Hashes</a:t>
            </a:r>
            <a:endParaRPr lang="en-US" sz="1200" b="1" dirty="0">
              <a:latin typeface="+mj-lt"/>
            </a:endParaRPr>
          </a:p>
        </p:txBody>
      </p:sp>
      <p:sp>
        <p:nvSpPr>
          <p:cNvPr id="130" name="Down Arrow 129"/>
          <p:cNvSpPr/>
          <p:nvPr/>
        </p:nvSpPr>
        <p:spPr>
          <a:xfrm>
            <a:off x="3352800" y="3352800"/>
            <a:ext cx="152400" cy="914400"/>
          </a:xfrm>
          <a:prstGeom prst="downArrow">
            <a:avLst/>
          </a:prstGeom>
          <a:solidFill>
            <a:schemeClr val="tx1"/>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b="1">
              <a:solidFill>
                <a:srgbClr val="FF0000"/>
              </a:solidFill>
              <a:latin typeface="+mj-lt"/>
            </a:endParaRPr>
          </a:p>
        </p:txBody>
      </p:sp>
      <p:sp>
        <p:nvSpPr>
          <p:cNvPr id="137" name="Down Arrow 136"/>
          <p:cNvSpPr/>
          <p:nvPr/>
        </p:nvSpPr>
        <p:spPr>
          <a:xfrm>
            <a:off x="1219200" y="3232411"/>
            <a:ext cx="147768" cy="1034789"/>
          </a:xfrm>
          <a:prstGeom prst="downArrow">
            <a:avLst/>
          </a:prstGeom>
          <a:solidFill>
            <a:schemeClr val="tx1"/>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b="1">
              <a:solidFill>
                <a:srgbClr val="FF0000"/>
              </a:solidFill>
              <a:latin typeface="+mj-lt"/>
            </a:endParaRPr>
          </a:p>
        </p:txBody>
      </p:sp>
      <p:sp>
        <p:nvSpPr>
          <p:cNvPr id="139" name="TextBox 138"/>
          <p:cNvSpPr txBox="1"/>
          <p:nvPr/>
        </p:nvSpPr>
        <p:spPr>
          <a:xfrm>
            <a:off x="457200" y="3284799"/>
            <a:ext cx="914400" cy="276999"/>
          </a:xfrm>
          <a:prstGeom prst="rect">
            <a:avLst/>
          </a:prstGeom>
          <a:noFill/>
        </p:spPr>
        <p:txBody>
          <a:bodyPr wrap="square" rtlCol="0">
            <a:spAutoFit/>
          </a:bodyPr>
          <a:lstStyle/>
          <a:p>
            <a:r>
              <a:rPr lang="en-US" sz="1200" b="1" dirty="0" err="1" smtClean="0">
                <a:latin typeface="+mj-lt"/>
              </a:rPr>
              <a:t>ReadFile</a:t>
            </a:r>
            <a:endParaRPr lang="en-US" sz="1200" b="1" dirty="0">
              <a:latin typeface="+mj-lt"/>
            </a:endParaRPr>
          </a:p>
        </p:txBody>
      </p:sp>
      <p:sp>
        <p:nvSpPr>
          <p:cNvPr id="138" name="Up Arrow 137"/>
          <p:cNvSpPr/>
          <p:nvPr/>
        </p:nvSpPr>
        <p:spPr>
          <a:xfrm>
            <a:off x="1366968" y="3222887"/>
            <a:ext cx="157032" cy="1044313"/>
          </a:xfrm>
          <a:prstGeom prst="upArrow">
            <a:avLst/>
          </a:prstGeom>
          <a:solidFill>
            <a:schemeClr val="tx1"/>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sz="3600" b="1">
              <a:solidFill>
                <a:schemeClr val="tx1"/>
              </a:solidFill>
              <a:latin typeface="+mj-lt"/>
            </a:endParaRPr>
          </a:p>
        </p:txBody>
      </p:sp>
      <p:sp>
        <p:nvSpPr>
          <p:cNvPr id="140" name="TextBox 139"/>
          <p:cNvSpPr txBox="1"/>
          <p:nvPr/>
        </p:nvSpPr>
        <p:spPr>
          <a:xfrm>
            <a:off x="1447800" y="3990201"/>
            <a:ext cx="533400" cy="276999"/>
          </a:xfrm>
          <a:prstGeom prst="rect">
            <a:avLst/>
          </a:prstGeom>
          <a:noFill/>
        </p:spPr>
        <p:txBody>
          <a:bodyPr wrap="square" rtlCol="0">
            <a:spAutoFit/>
          </a:bodyPr>
          <a:lstStyle/>
          <a:p>
            <a:r>
              <a:rPr lang="en-US" sz="1200" b="1" dirty="0" smtClean="0">
                <a:latin typeface="+mj-lt"/>
              </a:rPr>
              <a:t>Data</a:t>
            </a:r>
            <a:endParaRPr lang="en-US" sz="1200" b="1" dirty="0">
              <a:latin typeface="+mj-lt"/>
            </a:endParaRPr>
          </a:p>
        </p:txBody>
      </p:sp>
      <p:sp>
        <p:nvSpPr>
          <p:cNvPr id="145" name="TextBox 144"/>
          <p:cNvSpPr txBox="1"/>
          <p:nvPr/>
        </p:nvSpPr>
        <p:spPr>
          <a:xfrm>
            <a:off x="1600200" y="3429000"/>
            <a:ext cx="838200" cy="461665"/>
          </a:xfrm>
          <a:prstGeom prst="rect">
            <a:avLst/>
          </a:prstGeom>
          <a:noFill/>
        </p:spPr>
        <p:txBody>
          <a:bodyPr wrap="square" rtlCol="0">
            <a:spAutoFit/>
          </a:bodyPr>
          <a:lstStyle/>
          <a:p>
            <a:r>
              <a:rPr lang="en-US" sz="1200" b="1" dirty="0" err="1" smtClean="0">
                <a:latin typeface="+mj-lt"/>
              </a:rPr>
              <a:t>Prefetch</a:t>
            </a:r>
            <a:endParaRPr lang="en-US" sz="1200" b="1" dirty="0" smtClean="0">
              <a:latin typeface="+mj-lt"/>
            </a:endParaRPr>
          </a:p>
          <a:p>
            <a:r>
              <a:rPr lang="en-US" sz="1200" b="1" dirty="0" smtClean="0">
                <a:latin typeface="+mj-lt"/>
              </a:rPr>
              <a:t> File</a:t>
            </a:r>
            <a:endParaRPr lang="en-US" sz="1200" b="1" dirty="0">
              <a:latin typeface="+mj-lt"/>
            </a:endParaRPr>
          </a:p>
        </p:txBody>
      </p:sp>
      <p:sp>
        <p:nvSpPr>
          <p:cNvPr id="148" name="TextBox 147"/>
          <p:cNvSpPr txBox="1"/>
          <p:nvPr/>
        </p:nvSpPr>
        <p:spPr>
          <a:xfrm>
            <a:off x="2514600" y="3581400"/>
            <a:ext cx="609600" cy="276999"/>
          </a:xfrm>
          <a:prstGeom prst="rect">
            <a:avLst/>
          </a:prstGeom>
          <a:noFill/>
        </p:spPr>
        <p:txBody>
          <a:bodyPr wrap="square" rtlCol="0">
            <a:spAutoFit/>
          </a:bodyPr>
          <a:lstStyle/>
          <a:p>
            <a:r>
              <a:rPr lang="en-US" sz="1200" b="1" dirty="0" smtClean="0">
                <a:latin typeface="+mj-lt"/>
              </a:rPr>
              <a:t>Data</a:t>
            </a:r>
            <a:endParaRPr lang="en-US" sz="1200" b="1" dirty="0">
              <a:latin typeface="+mj-lt"/>
            </a:endParaRPr>
          </a:p>
        </p:txBody>
      </p:sp>
      <p:sp>
        <p:nvSpPr>
          <p:cNvPr id="141" name="Down Arrow 140"/>
          <p:cNvSpPr/>
          <p:nvPr/>
        </p:nvSpPr>
        <p:spPr>
          <a:xfrm>
            <a:off x="1371600" y="4724400"/>
            <a:ext cx="76200" cy="609600"/>
          </a:xfrm>
          <a:prstGeom prst="downArrow">
            <a:avLst/>
          </a:prstGeom>
          <a:solidFill>
            <a:schemeClr val="tx1"/>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sz="3600" b="1">
              <a:solidFill>
                <a:schemeClr val="tx1"/>
              </a:solidFill>
              <a:latin typeface="+mj-lt"/>
            </a:endParaRPr>
          </a:p>
        </p:txBody>
      </p:sp>
      <p:sp>
        <p:nvSpPr>
          <p:cNvPr id="149" name="TextBox 148"/>
          <p:cNvSpPr txBox="1"/>
          <p:nvPr/>
        </p:nvSpPr>
        <p:spPr>
          <a:xfrm>
            <a:off x="762000" y="4741333"/>
            <a:ext cx="609600" cy="276999"/>
          </a:xfrm>
          <a:prstGeom prst="rect">
            <a:avLst/>
          </a:prstGeom>
          <a:noFill/>
        </p:spPr>
        <p:txBody>
          <a:bodyPr wrap="square" rtlCol="0">
            <a:spAutoFit/>
          </a:bodyPr>
          <a:lstStyle/>
          <a:p>
            <a:pPr algn="r"/>
            <a:r>
              <a:rPr lang="en-US" sz="1200" b="1" dirty="0" smtClean="0">
                <a:latin typeface="+mj-lt"/>
              </a:rPr>
              <a:t>Data</a:t>
            </a:r>
            <a:endParaRPr lang="en-US" sz="1200" b="1" dirty="0">
              <a:latin typeface="+mj-lt"/>
            </a:endParaRPr>
          </a:p>
        </p:txBody>
      </p:sp>
      <p:sp>
        <p:nvSpPr>
          <p:cNvPr id="150" name="Flowchart: Magnetic Disk 149"/>
          <p:cNvSpPr/>
          <p:nvPr/>
        </p:nvSpPr>
        <p:spPr>
          <a:xfrm>
            <a:off x="7620000" y="4427799"/>
            <a:ext cx="304800" cy="381000"/>
          </a:xfrm>
          <a:prstGeom prst="flowChartMagneticDisk">
            <a:avLst/>
          </a:prstGeom>
          <a:gradFill>
            <a:gsLst>
              <a:gs pos="0">
                <a:srgbClr val="03D4A8"/>
              </a:gs>
              <a:gs pos="25000">
                <a:srgbClr val="21D6E0"/>
              </a:gs>
              <a:gs pos="75000">
                <a:srgbClr val="0087E6"/>
              </a:gs>
              <a:gs pos="100000">
                <a:srgbClr val="005CBF"/>
              </a:gs>
            </a:gsLst>
            <a:lin ang="16200000" scaled="0"/>
          </a:gradFill>
          <a:ln>
            <a:solidFill>
              <a:schemeClr val="bg1"/>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a:solidFill>
                <a:schemeClr val="accent6"/>
              </a:solidFill>
              <a:latin typeface="+mj-lt"/>
            </a:endParaRPr>
          </a:p>
        </p:txBody>
      </p:sp>
      <p:sp>
        <p:nvSpPr>
          <p:cNvPr id="151" name="Left Arrow 150"/>
          <p:cNvSpPr/>
          <p:nvPr/>
        </p:nvSpPr>
        <p:spPr>
          <a:xfrm rot="10800000">
            <a:off x="6858000" y="4503999"/>
            <a:ext cx="762000" cy="152400"/>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3600" b="1">
              <a:solidFill>
                <a:schemeClr val="tx1"/>
              </a:solidFill>
              <a:latin typeface="+mj-lt"/>
            </a:endParaRPr>
          </a:p>
        </p:txBody>
      </p:sp>
      <p:sp>
        <p:nvSpPr>
          <p:cNvPr id="152" name="TextBox 151"/>
          <p:cNvSpPr txBox="1"/>
          <p:nvPr/>
        </p:nvSpPr>
        <p:spPr>
          <a:xfrm>
            <a:off x="6781800" y="4643735"/>
            <a:ext cx="914400" cy="461665"/>
          </a:xfrm>
          <a:prstGeom prst="rect">
            <a:avLst/>
          </a:prstGeom>
          <a:noFill/>
        </p:spPr>
        <p:txBody>
          <a:bodyPr wrap="square" rtlCol="0">
            <a:spAutoFit/>
          </a:bodyPr>
          <a:lstStyle/>
          <a:p>
            <a:pPr algn="ctr"/>
            <a:r>
              <a:rPr lang="en-US" sz="1200" b="1" dirty="0" smtClean="0">
                <a:latin typeface="+mj-lt"/>
              </a:rPr>
              <a:t>Access hashes</a:t>
            </a:r>
            <a:endParaRPr lang="en-US" sz="1200" b="1" dirty="0">
              <a:latin typeface="+mj-lt"/>
            </a:endParaRPr>
          </a:p>
        </p:txBody>
      </p:sp>
      <p:sp>
        <p:nvSpPr>
          <p:cNvPr id="153" name="Left Arrow 152"/>
          <p:cNvSpPr/>
          <p:nvPr/>
        </p:nvSpPr>
        <p:spPr>
          <a:xfrm rot="13265331">
            <a:off x="6490058" y="3852515"/>
            <a:ext cx="1345614" cy="151615"/>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b="1">
              <a:solidFill>
                <a:srgbClr val="FF0000"/>
              </a:solidFill>
              <a:latin typeface="+mj-lt"/>
            </a:endParaRPr>
          </a:p>
        </p:txBody>
      </p:sp>
      <p:sp>
        <p:nvSpPr>
          <p:cNvPr id="155" name="TextBox 154"/>
          <p:cNvSpPr txBox="1"/>
          <p:nvPr/>
        </p:nvSpPr>
        <p:spPr>
          <a:xfrm>
            <a:off x="6858000" y="3576935"/>
            <a:ext cx="1143000" cy="461665"/>
          </a:xfrm>
          <a:prstGeom prst="rect">
            <a:avLst/>
          </a:prstGeom>
          <a:noFill/>
        </p:spPr>
        <p:txBody>
          <a:bodyPr wrap="square" rtlCol="0">
            <a:spAutoFit/>
          </a:bodyPr>
          <a:lstStyle/>
          <a:p>
            <a:pPr algn="r"/>
            <a:r>
              <a:rPr lang="en-US" sz="1200" b="1" dirty="0" smtClean="0">
                <a:latin typeface="+mj-lt"/>
              </a:rPr>
              <a:t>Save</a:t>
            </a:r>
            <a:br>
              <a:rPr lang="en-US" sz="1200" b="1" dirty="0" smtClean="0">
                <a:latin typeface="+mj-lt"/>
              </a:rPr>
            </a:br>
            <a:r>
              <a:rPr lang="en-US" sz="1200" b="1" dirty="0" smtClean="0">
                <a:latin typeface="+mj-lt"/>
              </a:rPr>
              <a:t>hashes</a:t>
            </a:r>
            <a:endParaRPr lang="en-US" sz="1200" b="1" dirty="0">
              <a:latin typeface="+mj-lt"/>
            </a:endParaRPr>
          </a:p>
        </p:txBody>
      </p:sp>
      <p:sp>
        <p:nvSpPr>
          <p:cNvPr id="72" name="Right Arrow 71"/>
          <p:cNvSpPr/>
          <p:nvPr/>
        </p:nvSpPr>
        <p:spPr bwMode="auto">
          <a:xfrm rot="18558729">
            <a:off x="1671472" y="3766780"/>
            <a:ext cx="1131283" cy="129129"/>
          </a:xfrm>
          <a:prstGeom prst="rightArrow">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73" name="Right Arrow 72"/>
          <p:cNvSpPr/>
          <p:nvPr/>
        </p:nvSpPr>
        <p:spPr bwMode="auto">
          <a:xfrm rot="7809083">
            <a:off x="1831935" y="3761365"/>
            <a:ext cx="1132018" cy="135477"/>
          </a:xfrm>
          <a:prstGeom prst="rightArrow">
            <a:avLst/>
          </a:prstGeom>
          <a:solidFill>
            <a:schemeClr val="tx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74" name="TextBox 73"/>
          <p:cNvSpPr txBox="1"/>
          <p:nvPr/>
        </p:nvSpPr>
        <p:spPr>
          <a:xfrm>
            <a:off x="3429000" y="3424535"/>
            <a:ext cx="1828800" cy="461665"/>
          </a:xfrm>
          <a:prstGeom prst="rect">
            <a:avLst/>
          </a:prstGeom>
          <a:noFill/>
        </p:spPr>
        <p:txBody>
          <a:bodyPr wrap="square" rtlCol="0">
            <a:spAutoFit/>
          </a:bodyPr>
          <a:lstStyle/>
          <a:p>
            <a:r>
              <a:rPr lang="en-US" sz="1200" b="1" dirty="0" smtClean="0">
                <a:latin typeface="+mj-lt"/>
              </a:rPr>
              <a:t>Request</a:t>
            </a:r>
          </a:p>
          <a:p>
            <a:r>
              <a:rPr lang="en-US" sz="1200" b="1" dirty="0" smtClean="0">
                <a:latin typeface="+mj-lt"/>
              </a:rPr>
              <a:t> Hashes</a:t>
            </a:r>
            <a:endParaRPr lang="en-US" sz="1200" b="1" dirty="0">
              <a:latin typeface="+mj-lt"/>
            </a:endParaRPr>
          </a:p>
        </p:txBody>
      </p:sp>
      <p:sp>
        <p:nvSpPr>
          <p:cNvPr id="75" name="TextBox 74"/>
          <p:cNvSpPr txBox="1"/>
          <p:nvPr/>
        </p:nvSpPr>
        <p:spPr>
          <a:xfrm>
            <a:off x="2362200" y="3962400"/>
            <a:ext cx="990600" cy="276999"/>
          </a:xfrm>
          <a:prstGeom prst="rect">
            <a:avLst/>
          </a:prstGeom>
          <a:noFill/>
        </p:spPr>
        <p:txBody>
          <a:bodyPr wrap="square" rtlCol="0">
            <a:spAutoFit/>
          </a:bodyPr>
          <a:lstStyle/>
          <a:p>
            <a:r>
              <a:rPr lang="en-US" sz="1200" b="1" dirty="0" err="1" smtClean="0">
                <a:latin typeface="+mj-lt"/>
              </a:rPr>
              <a:t>Hashlist</a:t>
            </a:r>
            <a:endParaRPr lang="en-US" sz="1200" b="1" dirty="0">
              <a:latin typeface="+mj-lt"/>
            </a:endParaRPr>
          </a:p>
        </p:txBody>
      </p:sp>
      <p:sp>
        <p:nvSpPr>
          <p:cNvPr id="45" name="TextBox 44"/>
          <p:cNvSpPr txBox="1"/>
          <p:nvPr/>
        </p:nvSpPr>
        <p:spPr>
          <a:xfrm>
            <a:off x="4323080" y="4673600"/>
            <a:ext cx="990600" cy="276999"/>
          </a:xfrm>
          <a:prstGeom prst="rect">
            <a:avLst/>
          </a:prstGeom>
          <a:noFill/>
        </p:spPr>
        <p:txBody>
          <a:bodyPr wrap="square" rtlCol="0">
            <a:spAutoFit/>
          </a:bodyPr>
          <a:lstStyle/>
          <a:p>
            <a:r>
              <a:rPr lang="en-US" sz="1200" b="1" dirty="0" err="1" smtClean="0">
                <a:latin typeface="+mj-lt"/>
              </a:rPr>
              <a:t>Hashlist</a:t>
            </a:r>
            <a:endParaRPr lang="en-US" sz="1200" b="1" dirty="0">
              <a:latin typeface="+mj-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3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5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5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0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0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3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23"/>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20"/>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12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2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4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73"/>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40"/>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38"/>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49"/>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4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21"/>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3"/>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80"/>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82"/>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53"/>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55"/>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77" grpId="0" animBg="1"/>
      <p:bldP spid="21" grpId="0" animBg="1"/>
      <p:bldP spid="43" grpId="0"/>
      <p:bldP spid="80" grpId="0"/>
      <p:bldP spid="82" grpId="0" animBg="1"/>
      <p:bldP spid="96" grpId="0" animBg="1"/>
      <p:bldP spid="98" grpId="0" animBg="1"/>
      <p:bldP spid="99" grpId="0" animBg="1"/>
      <p:bldP spid="101" grpId="0" animBg="1"/>
      <p:bldP spid="105" grpId="0" animBg="1"/>
      <p:bldP spid="106" grpId="0"/>
      <p:bldP spid="107" grpId="0" animBg="1"/>
      <p:bldP spid="110" grpId="0" animBg="1"/>
      <p:bldP spid="114" grpId="0" animBg="1"/>
      <p:bldP spid="118" grpId="0" animBg="1"/>
      <p:bldP spid="121" grpId="0" animBg="1"/>
      <p:bldP spid="122" grpId="0"/>
      <p:bldP spid="120" grpId="0" animBg="1"/>
      <p:bldP spid="123" grpId="0"/>
      <p:bldP spid="131" grpId="0" animBg="1"/>
      <p:bldP spid="102" grpId="0" animBg="1"/>
      <p:bldP spid="104" grpId="0"/>
      <p:bldP spid="130" grpId="0" animBg="1"/>
      <p:bldP spid="137" grpId="0" animBg="1"/>
      <p:bldP spid="139" grpId="0"/>
      <p:bldP spid="138" grpId="0" animBg="1"/>
      <p:bldP spid="140" grpId="0"/>
      <p:bldP spid="145" grpId="0"/>
      <p:bldP spid="148" grpId="0"/>
      <p:bldP spid="141" grpId="0" animBg="1"/>
      <p:bldP spid="149" grpId="0"/>
      <p:bldP spid="150" grpId="0" animBg="1"/>
      <p:bldP spid="151" grpId="0" animBg="1"/>
      <p:bldP spid="152" grpId="0"/>
      <p:bldP spid="153" grpId="0" animBg="1"/>
      <p:bldP spid="155" grpId="0"/>
      <p:bldP spid="72" grpId="0" animBg="1"/>
      <p:bldP spid="73" grpId="0" animBg="1"/>
      <p:bldP spid="74" grpId="0"/>
      <p:bldP spid="75" grpId="0"/>
      <p:bldP spid="4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ounded Rectangle 90"/>
          <p:cNvSpPr/>
          <p:nvPr/>
        </p:nvSpPr>
        <p:spPr bwMode="auto">
          <a:xfrm>
            <a:off x="152400" y="1295400"/>
            <a:ext cx="8915400" cy="1447800"/>
          </a:xfrm>
          <a:prstGeom prst="roundRect">
            <a:avLst/>
          </a:prstGeom>
          <a:solidFill>
            <a:schemeClr val="bg2">
              <a:lumMod val="2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90" name="Rounded Rectangle 89"/>
          <p:cNvSpPr/>
          <p:nvPr/>
        </p:nvSpPr>
        <p:spPr bwMode="auto">
          <a:xfrm>
            <a:off x="0" y="2819400"/>
            <a:ext cx="9144000" cy="3886200"/>
          </a:xfrm>
          <a:prstGeom prst="roundRect">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p:txBody>
          <a:bodyPr/>
          <a:lstStyle/>
          <a:p>
            <a:r>
              <a:rPr lang="en-US" smtClean="0"/>
              <a:t>Security</a:t>
            </a:r>
            <a:endParaRPr lang="en-US" dirty="0"/>
          </a:p>
        </p:txBody>
      </p:sp>
      <p:sp>
        <p:nvSpPr>
          <p:cNvPr id="4" name="Rectangle 3"/>
          <p:cNvSpPr/>
          <p:nvPr/>
        </p:nvSpPr>
        <p:spPr bwMode="auto">
          <a:xfrm>
            <a:off x="3124200" y="5791200"/>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B1</a:t>
            </a:r>
            <a:endParaRPr kumimoji="0" lang="en-US" sz="24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5" name="Rectangle 4"/>
          <p:cNvSpPr/>
          <p:nvPr/>
        </p:nvSpPr>
        <p:spPr bwMode="auto">
          <a:xfrm>
            <a:off x="3352800" y="5791200"/>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rPr>
              <a:t>B2</a:t>
            </a: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6" name="Rectangle 5"/>
          <p:cNvSpPr/>
          <p:nvPr/>
        </p:nvSpPr>
        <p:spPr bwMode="auto">
          <a:xfrm>
            <a:off x="3581400" y="5791200"/>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7" name="Rectangle 6"/>
          <p:cNvSpPr/>
          <p:nvPr/>
        </p:nvSpPr>
        <p:spPr bwMode="auto">
          <a:xfrm>
            <a:off x="3810000" y="5791200"/>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8" name="Rectangle 7"/>
          <p:cNvSpPr/>
          <p:nvPr/>
        </p:nvSpPr>
        <p:spPr bwMode="auto">
          <a:xfrm>
            <a:off x="4038600" y="5791200"/>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9" name="Rectangle 8"/>
          <p:cNvSpPr/>
          <p:nvPr/>
        </p:nvSpPr>
        <p:spPr bwMode="auto">
          <a:xfrm>
            <a:off x="4267200" y="5791200"/>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10" name="Rectangle 9"/>
          <p:cNvSpPr/>
          <p:nvPr/>
        </p:nvSpPr>
        <p:spPr bwMode="auto">
          <a:xfrm>
            <a:off x="4495800" y="5791200"/>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11" name="Rectangle 10"/>
          <p:cNvSpPr/>
          <p:nvPr/>
        </p:nvSpPr>
        <p:spPr bwMode="auto">
          <a:xfrm>
            <a:off x="4724400" y="5791200"/>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1" name="Rectangle 30"/>
          <p:cNvSpPr/>
          <p:nvPr/>
        </p:nvSpPr>
        <p:spPr bwMode="auto">
          <a:xfrm>
            <a:off x="4953000" y="5791200"/>
            <a:ext cx="228600" cy="762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solidFill>
                  <a:schemeClr val="tx2"/>
                </a:solidFill>
                <a:effectLst>
                  <a:outerShdw blurRad="38100" dist="38100" dir="2700000" algn="tl">
                    <a:srgbClr val="000000">
                      <a:alpha val="43137"/>
                    </a:srgbClr>
                  </a:outerShdw>
                </a:effectLst>
                <a:latin typeface="Segoe" pitchFamily="34" charset="0"/>
              </a:rPr>
              <a:t>Bn</a:t>
            </a: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4" name="Oval 33"/>
          <p:cNvSpPr/>
          <p:nvPr/>
        </p:nvSpPr>
        <p:spPr bwMode="auto">
          <a:xfrm flipH="1">
            <a:off x="3124200" y="5334794"/>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5" name="Oval 34"/>
          <p:cNvSpPr/>
          <p:nvPr/>
        </p:nvSpPr>
        <p:spPr bwMode="auto">
          <a:xfrm flipH="1">
            <a:off x="3352800" y="5334794"/>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6" name="Oval 35"/>
          <p:cNvSpPr/>
          <p:nvPr/>
        </p:nvSpPr>
        <p:spPr bwMode="auto">
          <a:xfrm flipH="1">
            <a:off x="3581400" y="5334794"/>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7" name="Oval 36"/>
          <p:cNvSpPr/>
          <p:nvPr/>
        </p:nvSpPr>
        <p:spPr bwMode="auto">
          <a:xfrm flipH="1">
            <a:off x="3810000" y="5334794"/>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8" name="Oval 37"/>
          <p:cNvSpPr/>
          <p:nvPr/>
        </p:nvSpPr>
        <p:spPr bwMode="auto">
          <a:xfrm flipH="1">
            <a:off x="4038600" y="5334794"/>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39" name="Oval 38"/>
          <p:cNvSpPr/>
          <p:nvPr/>
        </p:nvSpPr>
        <p:spPr bwMode="auto">
          <a:xfrm flipH="1">
            <a:off x="4267200" y="5334794"/>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0" name="Oval 39"/>
          <p:cNvSpPr/>
          <p:nvPr/>
        </p:nvSpPr>
        <p:spPr bwMode="auto">
          <a:xfrm flipH="1">
            <a:off x="4495800" y="5334794"/>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41" name="Oval 40"/>
          <p:cNvSpPr/>
          <p:nvPr/>
        </p:nvSpPr>
        <p:spPr bwMode="auto">
          <a:xfrm flipH="1">
            <a:off x="4724400" y="5334794"/>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50" name="Oval 49"/>
          <p:cNvSpPr/>
          <p:nvPr/>
        </p:nvSpPr>
        <p:spPr bwMode="auto">
          <a:xfrm flipH="1">
            <a:off x="4953000" y="5334794"/>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63" name="Left Brace 62"/>
          <p:cNvSpPr/>
          <p:nvPr/>
        </p:nvSpPr>
        <p:spPr>
          <a:xfrm rot="5400000">
            <a:off x="3886597" y="3962797"/>
            <a:ext cx="456406" cy="1981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Oval 63"/>
          <p:cNvSpPr/>
          <p:nvPr/>
        </p:nvSpPr>
        <p:spPr bwMode="auto">
          <a:xfrm flipH="1">
            <a:off x="4038600" y="4267200"/>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67" name="Oval 66"/>
          <p:cNvSpPr/>
          <p:nvPr/>
        </p:nvSpPr>
        <p:spPr bwMode="auto">
          <a:xfrm flipH="1">
            <a:off x="5638800" y="4267200"/>
            <a:ext cx="152400" cy="304800"/>
          </a:xfrm>
          <a:prstGeom prst="ellipse">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68" name="Left Brace 67"/>
          <p:cNvSpPr/>
          <p:nvPr/>
        </p:nvSpPr>
        <p:spPr>
          <a:xfrm rot="5400000">
            <a:off x="4572000" y="2971800"/>
            <a:ext cx="685800" cy="1600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Oval 68"/>
          <p:cNvSpPr/>
          <p:nvPr/>
        </p:nvSpPr>
        <p:spPr bwMode="auto">
          <a:xfrm flipH="1">
            <a:off x="4876800" y="2971800"/>
            <a:ext cx="152400" cy="304800"/>
          </a:xfrm>
          <a:prstGeom prst="ellipse">
            <a:avLst/>
          </a:pr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70" name="Oval 69"/>
          <p:cNvSpPr/>
          <p:nvPr/>
        </p:nvSpPr>
        <p:spPr bwMode="auto">
          <a:xfrm flipH="1">
            <a:off x="4343400" y="1905000"/>
            <a:ext cx="152400" cy="304800"/>
          </a:xfrm>
          <a:prstGeom prst="ellipse">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72" name="TextBox 71"/>
          <p:cNvSpPr txBox="1"/>
          <p:nvPr/>
        </p:nvSpPr>
        <p:spPr>
          <a:xfrm>
            <a:off x="152400" y="6000690"/>
            <a:ext cx="1219200" cy="400110"/>
          </a:xfrm>
          <a:prstGeom prst="rect">
            <a:avLst/>
          </a:prstGeom>
        </p:spPr>
        <p:txBody>
          <a:bodyPr wrap="square" rtlCol="0">
            <a:spAutoFit/>
          </a:bodyPr>
          <a:lstStyle/>
          <a:p>
            <a:r>
              <a:rPr lang="en-US" sz="2000" b="1" dirty="0" smtClean="0">
                <a:solidFill>
                  <a:srgbClr val="FFFF00"/>
                </a:solidFill>
              </a:rPr>
              <a:t>Blocks</a:t>
            </a:r>
          </a:p>
        </p:txBody>
      </p:sp>
      <p:sp>
        <p:nvSpPr>
          <p:cNvPr id="73" name="TextBox 72"/>
          <p:cNvSpPr txBox="1"/>
          <p:nvPr/>
        </p:nvSpPr>
        <p:spPr>
          <a:xfrm>
            <a:off x="152400" y="5257800"/>
            <a:ext cx="2286000" cy="677108"/>
          </a:xfrm>
          <a:prstGeom prst="rect">
            <a:avLst/>
          </a:prstGeom>
        </p:spPr>
        <p:txBody>
          <a:bodyPr wrap="square" rtlCol="0">
            <a:spAutoFit/>
          </a:bodyPr>
          <a:lstStyle/>
          <a:p>
            <a:r>
              <a:rPr lang="en-US" sz="2000" b="1" dirty="0" smtClean="0">
                <a:solidFill>
                  <a:srgbClr val="FFFF00"/>
                </a:solidFill>
              </a:rPr>
              <a:t>Block hashes</a:t>
            </a:r>
          </a:p>
          <a:p>
            <a:r>
              <a:rPr lang="en-US" i="1" dirty="0" smtClean="0"/>
              <a:t>Hash(block)</a:t>
            </a:r>
          </a:p>
        </p:txBody>
      </p:sp>
      <p:sp>
        <p:nvSpPr>
          <p:cNvPr id="74" name="TextBox 73"/>
          <p:cNvSpPr txBox="1"/>
          <p:nvPr/>
        </p:nvSpPr>
        <p:spPr>
          <a:xfrm>
            <a:off x="152399" y="4191000"/>
            <a:ext cx="2781869" cy="677108"/>
          </a:xfrm>
          <a:prstGeom prst="rect">
            <a:avLst/>
          </a:prstGeom>
        </p:spPr>
        <p:txBody>
          <a:bodyPr wrap="square" rtlCol="0">
            <a:spAutoFit/>
          </a:bodyPr>
          <a:lstStyle/>
          <a:p>
            <a:r>
              <a:rPr lang="en-US" sz="2000" b="1" dirty="0" smtClean="0">
                <a:solidFill>
                  <a:srgbClr val="FFFF00"/>
                </a:solidFill>
              </a:rPr>
              <a:t>Segment hash of data</a:t>
            </a:r>
          </a:p>
          <a:p>
            <a:r>
              <a:rPr lang="en-US" i="1" dirty="0" err="1" smtClean="0"/>
              <a:t>HoD</a:t>
            </a:r>
            <a:r>
              <a:rPr lang="en-US" i="1" dirty="0" smtClean="0"/>
              <a:t> = Hash (</a:t>
            </a:r>
            <a:r>
              <a:rPr lang="en-US" i="1" dirty="0" err="1" smtClean="0"/>
              <a:t>Blockhashes</a:t>
            </a:r>
            <a:r>
              <a:rPr lang="en-US" i="1" dirty="0" smtClean="0"/>
              <a:t>)</a:t>
            </a:r>
          </a:p>
        </p:txBody>
      </p:sp>
      <p:sp>
        <p:nvSpPr>
          <p:cNvPr id="75" name="TextBox 74"/>
          <p:cNvSpPr txBox="1"/>
          <p:nvPr/>
        </p:nvSpPr>
        <p:spPr>
          <a:xfrm>
            <a:off x="6858000" y="4191000"/>
            <a:ext cx="2286000" cy="677108"/>
          </a:xfrm>
          <a:prstGeom prst="rect">
            <a:avLst/>
          </a:prstGeom>
        </p:spPr>
        <p:txBody>
          <a:bodyPr wrap="square" rtlCol="0">
            <a:spAutoFit/>
          </a:bodyPr>
          <a:lstStyle/>
          <a:p>
            <a:r>
              <a:rPr lang="en-US" sz="2000" b="1" dirty="0" smtClean="0">
                <a:solidFill>
                  <a:srgbClr val="FFFF00"/>
                </a:solidFill>
              </a:rPr>
              <a:t>Server secret key</a:t>
            </a:r>
          </a:p>
          <a:p>
            <a:r>
              <a:rPr lang="en-US" i="1" dirty="0" smtClean="0"/>
              <a:t>Ks</a:t>
            </a:r>
            <a:endParaRPr lang="en-US" sz="2000" i="1" dirty="0" smtClean="0"/>
          </a:p>
        </p:txBody>
      </p:sp>
      <p:sp>
        <p:nvSpPr>
          <p:cNvPr id="76" name="TextBox 75"/>
          <p:cNvSpPr txBox="1"/>
          <p:nvPr/>
        </p:nvSpPr>
        <p:spPr>
          <a:xfrm>
            <a:off x="152400" y="2895600"/>
            <a:ext cx="3276600" cy="677108"/>
          </a:xfrm>
          <a:prstGeom prst="rect">
            <a:avLst/>
          </a:prstGeom>
        </p:spPr>
        <p:txBody>
          <a:bodyPr wrap="square" rtlCol="0">
            <a:spAutoFit/>
          </a:bodyPr>
          <a:lstStyle/>
          <a:p>
            <a:r>
              <a:rPr lang="en-US" sz="2000" b="1" dirty="0" smtClean="0">
                <a:solidFill>
                  <a:srgbClr val="FFFF00"/>
                </a:solidFill>
              </a:rPr>
              <a:t>Segment Secret </a:t>
            </a:r>
          </a:p>
          <a:p>
            <a:r>
              <a:rPr lang="en-US" i="1" dirty="0" err="1" smtClean="0"/>
              <a:t>Kp</a:t>
            </a:r>
            <a:r>
              <a:rPr lang="en-US" i="1" dirty="0" smtClean="0"/>
              <a:t> = Hash(</a:t>
            </a:r>
            <a:r>
              <a:rPr lang="en-US" i="1" dirty="0" err="1" smtClean="0"/>
              <a:t>HoD</a:t>
            </a:r>
            <a:r>
              <a:rPr lang="en-US" i="1" dirty="0" smtClean="0"/>
              <a:t>, Ks)</a:t>
            </a:r>
          </a:p>
        </p:txBody>
      </p:sp>
      <p:sp>
        <p:nvSpPr>
          <p:cNvPr id="33" name="Oval 32"/>
          <p:cNvSpPr/>
          <p:nvPr/>
        </p:nvSpPr>
        <p:spPr bwMode="auto">
          <a:xfrm flipH="1">
            <a:off x="5257800" y="1905000"/>
            <a:ext cx="152400" cy="304800"/>
          </a:xfrm>
          <a:prstGeom prst="ellipse">
            <a:avLst/>
          </a:prstGeom>
          <a:solidFill>
            <a:srgbClr val="0070C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cxnSp>
        <p:nvCxnSpPr>
          <p:cNvPr id="43" name="Straight Arrow Connector 42"/>
          <p:cNvCxnSpPr/>
          <p:nvPr/>
        </p:nvCxnSpPr>
        <p:spPr>
          <a:xfrm>
            <a:off x="3505200" y="3124200"/>
            <a:ext cx="9144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52400" y="1828800"/>
            <a:ext cx="2438400" cy="677108"/>
          </a:xfrm>
          <a:prstGeom prst="rect">
            <a:avLst/>
          </a:prstGeom>
        </p:spPr>
        <p:txBody>
          <a:bodyPr wrap="square" rtlCol="0">
            <a:spAutoFit/>
          </a:bodyPr>
          <a:lstStyle/>
          <a:p>
            <a:r>
              <a:rPr lang="en-US" sz="2000" b="1" dirty="0" smtClean="0">
                <a:solidFill>
                  <a:srgbClr val="FFFF00"/>
                </a:solidFill>
              </a:rPr>
              <a:t>Encryption key</a:t>
            </a:r>
          </a:p>
          <a:p>
            <a:r>
              <a:rPr lang="en-US" i="1" dirty="0" err="1" smtClean="0"/>
              <a:t>Ke</a:t>
            </a:r>
            <a:r>
              <a:rPr lang="en-US" i="1" dirty="0" smtClean="0"/>
              <a:t> = </a:t>
            </a:r>
            <a:r>
              <a:rPr lang="en-US" i="1" dirty="0" err="1" smtClean="0"/>
              <a:t>Kp</a:t>
            </a:r>
            <a:endParaRPr lang="en-US" i="1" dirty="0" smtClean="0"/>
          </a:p>
        </p:txBody>
      </p:sp>
      <p:cxnSp>
        <p:nvCxnSpPr>
          <p:cNvPr id="51" name="Straight Arrow Connector 50"/>
          <p:cNvCxnSpPr/>
          <p:nvPr/>
        </p:nvCxnSpPr>
        <p:spPr>
          <a:xfrm>
            <a:off x="2743200" y="4419600"/>
            <a:ext cx="8382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2514600" y="2057400"/>
            <a:ext cx="12954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rot="10800000">
            <a:off x="6019801" y="4419600"/>
            <a:ext cx="685803"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057400" y="5486400"/>
            <a:ext cx="6858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6019800" y="1806714"/>
            <a:ext cx="3048000" cy="984885"/>
          </a:xfrm>
          <a:prstGeom prst="rect">
            <a:avLst/>
          </a:prstGeom>
        </p:spPr>
        <p:txBody>
          <a:bodyPr wrap="square" rtlCol="0">
            <a:spAutoFit/>
          </a:bodyPr>
          <a:lstStyle/>
          <a:p>
            <a:r>
              <a:rPr lang="en-US" sz="2000" b="1" dirty="0" smtClean="0">
                <a:solidFill>
                  <a:srgbClr val="FFFF00"/>
                </a:solidFill>
              </a:rPr>
              <a:t>Segment Id</a:t>
            </a:r>
          </a:p>
          <a:p>
            <a:r>
              <a:rPr lang="en-US" i="1" dirty="0" smtClean="0"/>
              <a:t>Hash(</a:t>
            </a:r>
            <a:r>
              <a:rPr lang="en-US" i="1" dirty="0" err="1" smtClean="0"/>
              <a:t>Kp</a:t>
            </a:r>
            <a:r>
              <a:rPr lang="en-US" i="1" dirty="0" smtClean="0"/>
              <a:t>, </a:t>
            </a:r>
            <a:r>
              <a:rPr lang="en-US" i="1" dirty="0" err="1" smtClean="0"/>
              <a:t>HoD</a:t>
            </a:r>
            <a:r>
              <a:rPr lang="en-US" i="1" dirty="0" smtClean="0"/>
              <a:t> + K)</a:t>
            </a:r>
          </a:p>
          <a:p>
            <a:endParaRPr lang="en-US" sz="2000" dirty="0" smtClean="0"/>
          </a:p>
        </p:txBody>
      </p:sp>
      <p:cxnSp>
        <p:nvCxnSpPr>
          <p:cNvPr id="87" name="Straight Arrow Connector 86"/>
          <p:cNvCxnSpPr/>
          <p:nvPr/>
        </p:nvCxnSpPr>
        <p:spPr>
          <a:xfrm rot="10800000">
            <a:off x="5638800" y="2055812"/>
            <a:ext cx="380999"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6629400" y="1219200"/>
            <a:ext cx="2209800" cy="523220"/>
          </a:xfrm>
          <a:prstGeom prst="rect">
            <a:avLst/>
          </a:prstGeom>
        </p:spPr>
        <p:txBody>
          <a:bodyPr wrap="square" rtlCol="0">
            <a:spAutoFit/>
          </a:bodyPr>
          <a:lstStyle/>
          <a:p>
            <a:pPr algn="r"/>
            <a:r>
              <a:rPr lang="en-US" sz="2800" b="1" dirty="0" smtClean="0"/>
              <a:t>Client</a:t>
            </a:r>
          </a:p>
        </p:txBody>
      </p:sp>
      <p:sp>
        <p:nvSpPr>
          <p:cNvPr id="93" name="TextBox 92"/>
          <p:cNvSpPr txBox="1"/>
          <p:nvPr/>
        </p:nvSpPr>
        <p:spPr>
          <a:xfrm>
            <a:off x="6629400" y="6019800"/>
            <a:ext cx="2209800" cy="523220"/>
          </a:xfrm>
          <a:prstGeom prst="rect">
            <a:avLst/>
          </a:prstGeom>
        </p:spPr>
        <p:txBody>
          <a:bodyPr wrap="square" rtlCol="0">
            <a:spAutoFit/>
          </a:bodyPr>
          <a:lstStyle/>
          <a:p>
            <a:pPr algn="r"/>
            <a:r>
              <a:rPr lang="en-US" sz="2800" b="1" dirty="0" smtClean="0"/>
              <a:t>Server</a:t>
            </a:r>
          </a:p>
        </p:txBody>
      </p:sp>
      <p:cxnSp>
        <p:nvCxnSpPr>
          <p:cNvPr id="94" name="Straight Arrow Connector 93"/>
          <p:cNvCxnSpPr/>
          <p:nvPr/>
        </p:nvCxnSpPr>
        <p:spPr>
          <a:xfrm>
            <a:off x="1447800" y="6248400"/>
            <a:ext cx="11430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6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4"/>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6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5"/>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5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6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6"/>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43"/>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81"/>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87"/>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33"/>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46"/>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52"/>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0" grpId="0" animBg="1"/>
      <p:bldP spid="4" grpId="0" animBg="1"/>
      <p:bldP spid="5" grpId="0" animBg="1"/>
      <p:bldP spid="6" grpId="0" animBg="1"/>
      <p:bldP spid="7" grpId="0" animBg="1"/>
      <p:bldP spid="8" grpId="0" animBg="1"/>
      <p:bldP spid="9" grpId="0" animBg="1"/>
      <p:bldP spid="10" grpId="0" animBg="1"/>
      <p:bldP spid="11" grpId="0" animBg="1"/>
      <p:bldP spid="31" grpId="0" animBg="1"/>
      <p:bldP spid="34" grpId="0" animBg="1"/>
      <p:bldP spid="35" grpId="0" animBg="1"/>
      <p:bldP spid="36" grpId="0" animBg="1"/>
      <p:bldP spid="37" grpId="0" animBg="1"/>
      <p:bldP spid="38" grpId="0" animBg="1"/>
      <p:bldP spid="39" grpId="0" animBg="1"/>
      <p:bldP spid="40" grpId="0" animBg="1"/>
      <p:bldP spid="41" grpId="0" animBg="1"/>
      <p:bldP spid="50" grpId="0" animBg="1"/>
      <p:bldP spid="63" grpId="0" animBg="1"/>
      <p:bldP spid="64" grpId="0" animBg="1"/>
      <p:bldP spid="67" grpId="0" animBg="1"/>
      <p:bldP spid="68" grpId="0" animBg="1"/>
      <p:bldP spid="69" grpId="0" animBg="1"/>
      <p:bldP spid="70" grpId="0" animBg="1"/>
      <p:bldP spid="72" grpId="0"/>
      <p:bldP spid="73" grpId="0"/>
      <p:bldP spid="74" grpId="0"/>
      <p:bldP spid="75" grpId="0"/>
      <p:bldP spid="76" grpId="0"/>
      <p:bldP spid="33" grpId="0" animBg="1"/>
      <p:bldP spid="46" grpId="0"/>
      <p:bldP spid="81" grpId="0"/>
      <p:bldP spid="92" grpId="0"/>
      <p:bldP spid="9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Flow – a Security View</a:t>
            </a:r>
            <a:endParaRPr lang="en-US" dirty="0"/>
          </a:p>
        </p:txBody>
      </p:sp>
      <p:sp>
        <p:nvSpPr>
          <p:cNvPr id="4" name="Text Placeholder 3"/>
          <p:cNvSpPr>
            <a:spLocks noGrp="1"/>
          </p:cNvSpPr>
          <p:nvPr>
            <p:ph idx="1"/>
          </p:nvPr>
        </p:nvSpPr>
        <p:spPr/>
        <p:txBody>
          <a:bodyPr/>
          <a:lstStyle/>
          <a:p>
            <a:r>
              <a:rPr lang="en-US" dirty="0" smtClean="0"/>
              <a:t>Client requests data from the server, and indicates BranchCache capability</a:t>
            </a:r>
          </a:p>
          <a:p>
            <a:pPr lvl="1"/>
            <a:r>
              <a:rPr lang="en-US" dirty="0" smtClean="0"/>
              <a:t>Server authorizes the client</a:t>
            </a:r>
          </a:p>
          <a:p>
            <a:pPr lvl="1"/>
            <a:r>
              <a:rPr lang="en-US" dirty="0" smtClean="0"/>
              <a:t>Server retrieves content identifiers (block hashes, segment hashes, segment secrets) for the data</a:t>
            </a:r>
          </a:p>
          <a:p>
            <a:pPr lvl="1"/>
            <a:r>
              <a:rPr lang="en-US" dirty="0" smtClean="0"/>
              <a:t>Server sends content identifiers on same channel as data</a:t>
            </a:r>
          </a:p>
          <a:p>
            <a:pPr lvl="1"/>
            <a:endParaRPr lang="en-US" dirty="0" smtClean="0"/>
          </a:p>
          <a:p>
            <a:r>
              <a:rPr lang="en-US" dirty="0" smtClean="0"/>
              <a:t>Client computes a segment ID</a:t>
            </a:r>
          </a:p>
          <a:p>
            <a:pPr lvl="1"/>
            <a:r>
              <a:rPr lang="en-US" dirty="0" smtClean="0"/>
              <a:t>Broadcasts on the local network</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Flow, Continued</a:t>
            </a:r>
            <a:endParaRPr lang="en-US" dirty="0"/>
          </a:p>
        </p:txBody>
      </p:sp>
      <p:sp>
        <p:nvSpPr>
          <p:cNvPr id="3" name="Text Placeholder 2"/>
          <p:cNvSpPr>
            <a:spLocks noGrp="1"/>
          </p:cNvSpPr>
          <p:nvPr>
            <p:ph idx="1"/>
          </p:nvPr>
        </p:nvSpPr>
        <p:spPr/>
        <p:txBody>
          <a:bodyPr/>
          <a:lstStyle/>
          <a:p>
            <a:r>
              <a:rPr lang="en-US" sz="2800" dirty="0" smtClean="0"/>
              <a:t>Serving clients receive the broadcast</a:t>
            </a:r>
          </a:p>
          <a:p>
            <a:pPr lvl="1"/>
            <a:r>
              <a:rPr lang="en-US" sz="2400" dirty="0" smtClean="0"/>
              <a:t>Decrypt the segment hash from the segment discovery key</a:t>
            </a:r>
          </a:p>
          <a:p>
            <a:pPr lvl="1"/>
            <a:r>
              <a:rPr lang="en-US" sz="2400" dirty="0" smtClean="0"/>
              <a:t>Respond with data availability</a:t>
            </a:r>
          </a:p>
          <a:p>
            <a:r>
              <a:rPr lang="en-US" sz="2800" dirty="0" smtClean="0"/>
              <a:t>Client requests blocks from the serving client</a:t>
            </a:r>
          </a:p>
          <a:p>
            <a:pPr lvl="1"/>
            <a:r>
              <a:rPr lang="en-US" sz="2400" dirty="0" smtClean="0"/>
              <a:t>Serving client computes encryption key from the segment secret</a:t>
            </a:r>
          </a:p>
          <a:p>
            <a:pPr lvl="1"/>
            <a:r>
              <a:rPr lang="en-US" sz="2400" dirty="0" smtClean="0"/>
              <a:t>Serving client encrypts each block with the encryption key</a:t>
            </a:r>
          </a:p>
          <a:p>
            <a:r>
              <a:rPr lang="en-US" sz="2800" dirty="0" smtClean="0"/>
              <a:t>Client receives the data</a:t>
            </a:r>
          </a:p>
          <a:p>
            <a:pPr lvl="1"/>
            <a:r>
              <a:rPr lang="en-US" sz="2400" dirty="0" smtClean="0"/>
              <a:t>Decrypts the data</a:t>
            </a:r>
          </a:p>
          <a:p>
            <a:pPr lvl="1"/>
            <a:r>
              <a:rPr lang="en-US" sz="2400" dirty="0" smtClean="0"/>
              <a:t>Validates block data against the block hash</a:t>
            </a:r>
          </a:p>
          <a:p>
            <a:pPr lvl="1"/>
            <a:r>
              <a:rPr lang="en-US" sz="2400" dirty="0" smtClean="0"/>
              <a:t>If valid, returns to application</a:t>
            </a:r>
          </a:p>
          <a:p>
            <a:pPr lvl="1"/>
            <a:endParaRPr lang="en-US" sz="24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p:txBody>
          <a:bodyPr/>
          <a:lstStyle/>
          <a:p>
            <a:r>
              <a:rPr lang="en-US" sz="2800" dirty="0" smtClean="0"/>
              <a:t>Problem background</a:t>
            </a:r>
          </a:p>
          <a:p>
            <a:r>
              <a:rPr lang="en-US" sz="2800" dirty="0" smtClean="0"/>
              <a:t>Solution architecture</a:t>
            </a:r>
          </a:p>
          <a:p>
            <a:r>
              <a:rPr lang="en-US" sz="2800" dirty="0" smtClean="0"/>
              <a:t>Demos</a:t>
            </a:r>
          </a:p>
          <a:p>
            <a:r>
              <a:rPr lang="en-US" sz="2800" dirty="0" smtClean="0"/>
              <a:t>Deep Dives</a:t>
            </a:r>
          </a:p>
          <a:p>
            <a:r>
              <a:rPr lang="en-US" sz="2800" dirty="0" smtClean="0"/>
              <a:t>Ecosystem</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of Data at Rest</a:t>
            </a:r>
            <a:endParaRPr lang="en-US" dirty="0"/>
          </a:p>
        </p:txBody>
      </p:sp>
      <p:sp>
        <p:nvSpPr>
          <p:cNvPr id="3" name="Content Placeholder 2"/>
          <p:cNvSpPr>
            <a:spLocks noGrp="1"/>
          </p:cNvSpPr>
          <p:nvPr>
            <p:ph idx="1"/>
          </p:nvPr>
        </p:nvSpPr>
        <p:spPr/>
        <p:txBody>
          <a:bodyPr/>
          <a:lstStyle/>
          <a:p>
            <a:r>
              <a:rPr lang="en-US" sz="2800" dirty="0" smtClean="0"/>
              <a:t>Clients</a:t>
            </a:r>
          </a:p>
          <a:p>
            <a:pPr lvl="1"/>
            <a:r>
              <a:rPr lang="en-US" sz="2400" dirty="0" smtClean="0"/>
              <a:t>Cache only contains content requested by the client</a:t>
            </a:r>
          </a:p>
          <a:p>
            <a:pPr lvl="1"/>
            <a:r>
              <a:rPr lang="en-US" sz="2400" dirty="0" smtClean="0"/>
              <a:t>Data in cache </a:t>
            </a:r>
            <a:r>
              <a:rPr lang="en-US" sz="2400" dirty="0" err="1" smtClean="0"/>
              <a:t>ACL’d</a:t>
            </a:r>
            <a:r>
              <a:rPr lang="en-US" sz="2400" dirty="0" smtClean="0"/>
              <a:t> so that it is only accessible if authorized by the server</a:t>
            </a:r>
          </a:p>
          <a:p>
            <a:pPr lvl="1"/>
            <a:r>
              <a:rPr lang="en-US" sz="2400" dirty="0" smtClean="0"/>
              <a:t>If data leakage is a concern, then use </a:t>
            </a:r>
            <a:r>
              <a:rPr lang="en-US" sz="2400" dirty="0" err="1" smtClean="0"/>
              <a:t>BitLocker</a:t>
            </a:r>
            <a:r>
              <a:rPr lang="en-US" sz="2400" dirty="0" smtClean="0"/>
              <a:t> or EFS</a:t>
            </a:r>
          </a:p>
          <a:p>
            <a:pPr lvl="1"/>
            <a:endParaRPr lang="en-US" sz="2400" dirty="0" smtClean="0"/>
          </a:p>
          <a:p>
            <a:r>
              <a:rPr lang="en-US" sz="2800" dirty="0" smtClean="0"/>
              <a:t>Hosted Cache</a:t>
            </a:r>
          </a:p>
          <a:p>
            <a:pPr lvl="1"/>
            <a:r>
              <a:rPr lang="en-US" sz="2400" dirty="0" smtClean="0"/>
              <a:t>Cache contains content requested by all branch clients </a:t>
            </a:r>
          </a:p>
          <a:p>
            <a:pPr lvl="1"/>
            <a:r>
              <a:rPr lang="en-US" sz="2400" dirty="0" smtClean="0"/>
              <a:t>Use </a:t>
            </a:r>
            <a:r>
              <a:rPr lang="en-US" sz="2400" dirty="0" err="1" smtClean="0"/>
              <a:t>BitLocker</a:t>
            </a:r>
            <a:r>
              <a:rPr lang="en-US" sz="2400" dirty="0" smtClean="0"/>
              <a:t> or EFS to encrypt cache as necessary</a:t>
            </a:r>
          </a:p>
          <a:p>
            <a:pPr lvl="1"/>
            <a:endParaRPr lang="en-US" sz="2400" dirty="0" smtClean="0"/>
          </a:p>
          <a:p>
            <a:r>
              <a:rPr lang="en-US" sz="2800" dirty="0" smtClean="0"/>
              <a:t>All data can be purged from the cache using </a:t>
            </a:r>
            <a:r>
              <a:rPr lang="en-US" sz="2800" dirty="0" err="1" smtClean="0"/>
              <a:t>netsh</a:t>
            </a:r>
            <a:endParaRPr lang="en-US" sz="2800"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Customers say…</a:t>
            </a:r>
            <a:endParaRPr lang="en-US" dirty="0"/>
          </a:p>
        </p:txBody>
      </p:sp>
      <p:sp>
        <p:nvSpPr>
          <p:cNvPr id="3" name="Rectangle 2"/>
          <p:cNvSpPr/>
          <p:nvPr/>
        </p:nvSpPr>
        <p:spPr>
          <a:xfrm>
            <a:off x="477671" y="981840"/>
            <a:ext cx="8052179" cy="2031325"/>
          </a:xfrm>
          <a:prstGeom prst="rect">
            <a:avLst/>
          </a:prstGeom>
        </p:spPr>
        <p:txBody>
          <a:bodyPr wrap="square">
            <a:spAutoFit/>
          </a:bodyPr>
          <a:lstStyle/>
          <a:p>
            <a:r>
              <a:rPr lang="en-US" i="1" dirty="0" smtClean="0"/>
              <a:t>“We are </a:t>
            </a:r>
            <a:r>
              <a:rPr lang="en-US" i="1" dirty="0" smtClean="0">
                <a:solidFill>
                  <a:schemeClr val="accent5"/>
                </a:solidFill>
              </a:rPr>
              <a:t>improving the efficiency of our branch offices and saving bandwidth by using BranchCache</a:t>
            </a:r>
            <a:r>
              <a:rPr lang="en-US" i="1" dirty="0" smtClean="0"/>
              <a:t> in Windows Server 2008 R2 and Windows 7,” said Lukas </a:t>
            </a:r>
            <a:r>
              <a:rPr lang="en-US" i="1" dirty="0" err="1" smtClean="0"/>
              <a:t>Kucera</a:t>
            </a:r>
            <a:r>
              <a:rPr lang="en-US" i="1" dirty="0" smtClean="0"/>
              <a:t>, IT services manager of </a:t>
            </a:r>
            <a:r>
              <a:rPr lang="en-US" i="1" dirty="0" err="1" smtClean="0"/>
              <a:t>Lukoil</a:t>
            </a:r>
            <a:r>
              <a:rPr lang="en-US" i="1" dirty="0" smtClean="0"/>
              <a:t> CEEB, one of the largest integrated oil and gas companies in the world. “Some of our smaller facilities, such as the office in Slovakia and the storage terminal in Belgium, have just five to 10 users, so it’s not efficient to deploy a file server on-site, but it consumes bandwidth to have them continually accessing files from the main servers. </a:t>
            </a:r>
            <a:r>
              <a:rPr lang="en-US" b="1" i="1" dirty="0" smtClean="0">
                <a:solidFill>
                  <a:schemeClr val="accent5"/>
                </a:solidFill>
              </a:rPr>
              <a:t>BranchCache is the perfect solution</a:t>
            </a:r>
            <a:r>
              <a:rPr lang="en-US" i="1" dirty="0" smtClean="0"/>
              <a:t>.”</a:t>
            </a:r>
            <a:endParaRPr lang="en-US" i="1" dirty="0"/>
          </a:p>
        </p:txBody>
      </p:sp>
      <p:sp>
        <p:nvSpPr>
          <p:cNvPr id="4" name="Rectangle 3"/>
          <p:cNvSpPr/>
          <p:nvPr/>
        </p:nvSpPr>
        <p:spPr>
          <a:xfrm>
            <a:off x="900752" y="3167790"/>
            <a:ext cx="8052179" cy="1200329"/>
          </a:xfrm>
          <a:prstGeom prst="rect">
            <a:avLst/>
          </a:prstGeom>
        </p:spPr>
        <p:txBody>
          <a:bodyPr wrap="square">
            <a:spAutoFit/>
          </a:bodyPr>
          <a:lstStyle/>
          <a:p>
            <a:r>
              <a:rPr lang="en-US" i="1" dirty="0" smtClean="0"/>
              <a:t>“Taking advantage of the BranchCache feature in Windows Server 2008 R2, we can </a:t>
            </a:r>
            <a:r>
              <a:rPr lang="en-US" i="1" dirty="0" smtClean="0">
                <a:solidFill>
                  <a:schemeClr val="accent5"/>
                </a:solidFill>
              </a:rPr>
              <a:t>spend $20,000 rather than $50,000 per year on bandwidth by postponing our expansion schedule.</a:t>
            </a:r>
            <a:r>
              <a:rPr lang="en-US" i="1" dirty="0" smtClean="0"/>
              <a:t>”</a:t>
            </a:r>
          </a:p>
          <a:p>
            <a:r>
              <a:rPr lang="en-US" dirty="0" smtClean="0"/>
              <a:t>David Feng, IT Director, </a:t>
            </a:r>
            <a:r>
              <a:rPr lang="en-US" dirty="0" err="1" smtClean="0"/>
              <a:t>Sporton</a:t>
            </a:r>
            <a:r>
              <a:rPr lang="en-US" dirty="0" smtClean="0"/>
              <a:t> International</a:t>
            </a:r>
            <a:endParaRPr lang="en-US" i="1" dirty="0"/>
          </a:p>
        </p:txBody>
      </p:sp>
      <p:sp>
        <p:nvSpPr>
          <p:cNvPr id="5" name="Rectangle 4"/>
          <p:cNvSpPr/>
          <p:nvPr/>
        </p:nvSpPr>
        <p:spPr>
          <a:xfrm>
            <a:off x="313898" y="4467913"/>
            <a:ext cx="7874758" cy="1754326"/>
          </a:xfrm>
          <a:prstGeom prst="rect">
            <a:avLst/>
          </a:prstGeom>
        </p:spPr>
        <p:txBody>
          <a:bodyPr wrap="square">
            <a:spAutoFit/>
          </a:bodyPr>
          <a:lstStyle/>
          <a:p>
            <a:r>
              <a:rPr lang="en-US" i="1" dirty="0" smtClean="0"/>
              <a:t>Convergent Computing (CCO) wanted to improve remote network access for its mobile users. Using the </a:t>
            </a:r>
            <a:r>
              <a:rPr lang="en-US" i="1" dirty="0" err="1" smtClean="0"/>
              <a:t>DirectAccess</a:t>
            </a:r>
            <a:r>
              <a:rPr lang="en-US" i="1" dirty="0" smtClean="0"/>
              <a:t> and BranchCache™ features in Windows Server® 2008 R2 and Windows 7, CCO has simplified remote connection to its network and sped the downloading of important files. It has cut costs by eliminating its virtual private network and has </a:t>
            </a:r>
            <a:r>
              <a:rPr lang="en-US" i="1" dirty="0" smtClean="0">
                <a:solidFill>
                  <a:schemeClr val="accent5"/>
                </a:solidFill>
              </a:rPr>
              <a:t>seen a 43 percent savings in wide area network (WAN) bandwidth.</a:t>
            </a:r>
            <a:endParaRPr lang="en-US" dirty="0">
              <a:solidFill>
                <a:schemeClr val="accent5"/>
              </a:solidFill>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2808" y="561519"/>
            <a:ext cx="7099539" cy="523220"/>
          </a:xfrm>
          <a:prstGeom prst="rect">
            <a:avLst/>
          </a:prstGeom>
        </p:spPr>
        <p:txBody>
          <a:bodyPr wrap="square">
            <a:spAutoFit/>
          </a:bodyPr>
          <a:lstStyle/>
          <a:p>
            <a:pPr algn="ctr"/>
            <a:r>
              <a:rPr lang="en-US" sz="2800" b="1" dirty="0">
                <a:solidFill>
                  <a:srgbClr val="FFFFFF"/>
                </a:solidFill>
                <a:effectLst>
                  <a:outerShdw blurRad="38100" dist="38100" dir="2700000" algn="tl">
                    <a:srgbClr val="000000">
                      <a:alpha val="43137"/>
                    </a:srgbClr>
                  </a:outerShdw>
                </a:effectLst>
                <a:latin typeface="Arial" pitchFamily="34" charset="0"/>
                <a:cs typeface="Arial" pitchFamily="34" charset="0"/>
              </a:rPr>
              <a:t>Microsoft Service Offerings</a:t>
            </a:r>
            <a:endParaRPr lang="en-US" sz="2800" dirty="0">
              <a:solidFill>
                <a:srgbClr val="FFFFFF"/>
              </a:solidFill>
            </a:endParaRPr>
          </a:p>
        </p:txBody>
      </p:sp>
      <p:sp>
        <p:nvSpPr>
          <p:cNvPr id="3" name="Rectangle 2"/>
          <p:cNvSpPr/>
          <p:nvPr/>
        </p:nvSpPr>
        <p:spPr>
          <a:xfrm>
            <a:off x="457201" y="1383327"/>
            <a:ext cx="8160589" cy="4616648"/>
          </a:xfrm>
          <a:prstGeom prst="rect">
            <a:avLst/>
          </a:prstGeom>
        </p:spPr>
        <p:txBody>
          <a:bodyPr wrap="square">
            <a:spAutoFit/>
          </a:bodyPr>
          <a:lstStyle/>
          <a:p>
            <a:pPr marL="285750" indent="-285750">
              <a:buFont typeface="Arial" pitchFamily="34" charset="0"/>
              <a:buChar char="•"/>
            </a:pPr>
            <a:r>
              <a:rPr lang="en-US" sz="2400" b="1" dirty="0">
                <a:solidFill>
                  <a:srgbClr val="FFFFFF"/>
                </a:solidFill>
              </a:rPr>
              <a:t>Microsoft Services: </a:t>
            </a:r>
            <a:r>
              <a:rPr lang="en-US" sz="2000" dirty="0" smtClean="0">
                <a:solidFill>
                  <a:srgbClr val="FFFFFF"/>
                </a:solidFill>
                <a:latin typeface="Arial" pitchFamily="34" charset="0"/>
                <a:cs typeface="Arial" pitchFamily="34" charset="0"/>
              </a:rPr>
              <a:t>It is a part </a:t>
            </a:r>
            <a:r>
              <a:rPr lang="en-US" sz="2000" dirty="0">
                <a:solidFill>
                  <a:srgbClr val="FFFFFF"/>
                </a:solidFill>
                <a:latin typeface="Arial" pitchFamily="34" charset="0"/>
                <a:cs typeface="Arial" pitchFamily="34" charset="0"/>
              </a:rPr>
              <a:t>of the Microsoft commitment to help you be successful with your Microsoft solutions</a:t>
            </a:r>
            <a:endParaRPr lang="en-US" sz="2000" dirty="0">
              <a:solidFill>
                <a:srgbClr val="FFFFFF"/>
              </a:solidFill>
            </a:endParaRPr>
          </a:p>
          <a:p>
            <a:pPr marL="285750" indent="-285750">
              <a:buFont typeface="Arial" pitchFamily="34" charset="0"/>
              <a:buChar char="•"/>
            </a:pPr>
            <a:r>
              <a:rPr lang="en-US" sz="2600" b="1" dirty="0">
                <a:solidFill>
                  <a:srgbClr val="FFFFFF"/>
                </a:solidFill>
              </a:rPr>
              <a:t>Offerings Built using…</a:t>
            </a:r>
          </a:p>
          <a:p>
            <a:pPr marL="742950" lvl="1" indent="-285750">
              <a:buFont typeface="Arial" pitchFamily="34" charset="0"/>
              <a:buChar char="•"/>
            </a:pPr>
            <a:r>
              <a:rPr lang="en-US" sz="2000" dirty="0">
                <a:solidFill>
                  <a:srgbClr val="FFFFFF"/>
                </a:solidFill>
              </a:rPr>
              <a:t>Service Delivery Methodology (SDM)</a:t>
            </a:r>
          </a:p>
          <a:p>
            <a:pPr marL="742950" lvl="1" indent="-285750">
              <a:buFont typeface="Arial" pitchFamily="34" charset="0"/>
              <a:buChar char="•"/>
            </a:pPr>
            <a:r>
              <a:rPr lang="en-US" sz="2000" dirty="0">
                <a:solidFill>
                  <a:srgbClr val="FFFFFF"/>
                </a:solidFill>
              </a:rPr>
              <a:t>Microsoft Operations Framework (MOF)</a:t>
            </a:r>
          </a:p>
          <a:p>
            <a:pPr marL="742950" lvl="1" indent="-285750">
              <a:buFont typeface="Arial" pitchFamily="34" charset="0"/>
              <a:buChar char="•"/>
            </a:pPr>
            <a:r>
              <a:rPr lang="en-US" sz="2000" dirty="0">
                <a:solidFill>
                  <a:srgbClr val="FFFFFF"/>
                </a:solidFill>
              </a:rPr>
              <a:t>IT Infrastructure Library (ITIL)</a:t>
            </a:r>
          </a:p>
          <a:p>
            <a:pPr marL="285750" indent="-285750">
              <a:buFont typeface="Arial" pitchFamily="34" charset="0"/>
              <a:buChar char="•"/>
            </a:pPr>
            <a:r>
              <a:rPr lang="en-US" sz="2600" b="1" dirty="0">
                <a:solidFill>
                  <a:srgbClr val="FFFFFF"/>
                </a:solidFill>
              </a:rPr>
              <a:t>Contain Implementation and Operations IP from…</a:t>
            </a:r>
          </a:p>
          <a:p>
            <a:pPr marL="742950" lvl="1" indent="-285750">
              <a:buFont typeface="Arial" pitchFamily="34" charset="0"/>
              <a:buChar char="•"/>
            </a:pPr>
            <a:r>
              <a:rPr lang="en-US" sz="2000" dirty="0">
                <a:solidFill>
                  <a:srgbClr val="FFFFFF"/>
                </a:solidFill>
              </a:rPr>
              <a:t>Product Groups</a:t>
            </a:r>
          </a:p>
          <a:p>
            <a:pPr marL="742950" lvl="1" indent="-285750">
              <a:buFont typeface="Arial" pitchFamily="34" charset="0"/>
              <a:buChar char="•"/>
            </a:pPr>
            <a:r>
              <a:rPr lang="en-US" sz="2000" dirty="0">
                <a:solidFill>
                  <a:srgbClr val="FFFFFF"/>
                </a:solidFill>
              </a:rPr>
              <a:t>Architects</a:t>
            </a:r>
          </a:p>
          <a:p>
            <a:pPr marL="742950" lvl="1" indent="-285750">
              <a:buFont typeface="Arial" pitchFamily="34" charset="0"/>
              <a:buChar char="•"/>
            </a:pPr>
            <a:r>
              <a:rPr lang="en-US" sz="2000" dirty="0">
                <a:solidFill>
                  <a:srgbClr val="FFFFFF"/>
                </a:solidFill>
              </a:rPr>
              <a:t>Consultants</a:t>
            </a:r>
          </a:p>
          <a:p>
            <a:pPr marL="285750" indent="-285750">
              <a:buFont typeface="Arial" pitchFamily="34" charset="0"/>
              <a:buChar char="•"/>
            </a:pPr>
            <a:r>
              <a:rPr lang="en-US" sz="2600" b="1" dirty="0">
                <a:solidFill>
                  <a:srgbClr val="FFFFFF"/>
                </a:solidFill>
              </a:rPr>
              <a:t>Include best practices from enterprise deployments</a:t>
            </a:r>
          </a:p>
          <a:p>
            <a:pPr marL="285750" indent="-285750">
              <a:buFont typeface="Arial" pitchFamily="34" charset="0"/>
              <a:buChar char="•"/>
            </a:pPr>
            <a:r>
              <a:rPr lang="en-US" sz="2600" b="1" dirty="0">
                <a:solidFill>
                  <a:srgbClr val="FFFFFF"/>
                </a:solidFill>
              </a:rPr>
              <a:t>Ensure quality &amp; consistency</a:t>
            </a:r>
          </a:p>
          <a:p>
            <a:pPr marL="285750" indent="-285750">
              <a:buFont typeface="Arial" pitchFamily="34" charset="0"/>
              <a:buChar char="•"/>
            </a:pPr>
            <a:r>
              <a:rPr lang="en-US" sz="2600" b="1" dirty="0">
                <a:solidFill>
                  <a:srgbClr val="FFFFFF"/>
                </a:solidFill>
              </a:rPr>
              <a:t>Available to partners to deliver</a:t>
            </a:r>
            <a:endParaRPr lang="en-US" dirty="0">
              <a:solidFill>
                <a:srgbClr val="FFFFFF"/>
              </a:solidFill>
            </a:endParaRPr>
          </a:p>
        </p:txBody>
      </p:sp>
    </p:spTree>
    <p:extLst>
      <p:ext uri="{BB962C8B-B14F-4D97-AF65-F5344CB8AC3E}">
        <p14:creationId xmlns="" xmlns:p14="http://schemas.microsoft.com/office/powerpoint/2007/7/12/main" val="137157633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osceles Triangle 2"/>
          <p:cNvSpPr/>
          <p:nvPr/>
        </p:nvSpPr>
        <p:spPr>
          <a:xfrm>
            <a:off x="1219200" y="685800"/>
            <a:ext cx="6858000" cy="4267200"/>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smtClean="0">
              <a:solidFill>
                <a:schemeClr val="lt1"/>
              </a:solidFill>
              <a:latin typeface="+mn-lt"/>
              <a:ea typeface="+mn-ea"/>
              <a:cs typeface="+mn-cs"/>
            </a:endParaRPr>
          </a:p>
        </p:txBody>
      </p:sp>
      <p:sp>
        <p:nvSpPr>
          <p:cNvPr id="4" name="Title 1"/>
          <p:cNvSpPr txBox="1">
            <a:spLocks/>
          </p:cNvSpPr>
          <p:nvPr/>
        </p:nvSpPr>
        <p:spPr>
          <a:xfrm>
            <a:off x="533400" y="217877"/>
            <a:ext cx="8686800" cy="467923"/>
          </a:xfrm>
          <a:prstGeom prst="rect">
            <a:avLst/>
          </a:prstGeom>
        </p:spPr>
        <p:txBody>
          <a:bodyPr>
            <a:noAutofit/>
          </a:bodyPr>
          <a:lst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a:lstStyle>
          <a:p>
            <a:r>
              <a:rPr lang="en-US" sz="2800" dirty="0" smtClean="0">
                <a:solidFill>
                  <a:srgbClr val="FFFFFF"/>
                </a:solidFill>
                <a:effectLst>
                  <a:outerShdw blurRad="38100" dist="38100" dir="2700000" algn="tl">
                    <a:srgbClr val="000000">
                      <a:alpha val="43137"/>
                    </a:srgbClr>
                  </a:outerShdw>
                </a:effectLst>
                <a:latin typeface="Arial" pitchFamily="34" charset="0"/>
                <a:cs typeface="Arial" pitchFamily="34" charset="0"/>
              </a:rPr>
              <a:t>Optimized Branch Infrastructure Solution Framework</a:t>
            </a:r>
            <a:endParaRPr lang="en-US" sz="2800" dirty="0">
              <a:solidFill>
                <a:srgbClr val="FFFFFF"/>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Rectangle 4"/>
          <p:cNvSpPr/>
          <p:nvPr/>
        </p:nvSpPr>
        <p:spPr>
          <a:xfrm>
            <a:off x="1117858" y="3749040"/>
            <a:ext cx="2970816" cy="2756263"/>
          </a:xfrm>
          <a:prstGeom prst="rect">
            <a:avLst/>
          </a:prstGeom>
          <a:solidFill>
            <a:schemeClr val="tx1">
              <a:lumMod val="50000"/>
              <a:alpha val="58000"/>
            </a:schemeClr>
          </a:solidFill>
          <a:ln>
            <a:headEnd type="none" w="med" len="med"/>
            <a:tailEnd type="none" w="med" len="med"/>
          </a:ln>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000D26"/>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Rounded Rectangle 5"/>
          <p:cNvSpPr/>
          <p:nvPr/>
        </p:nvSpPr>
        <p:spPr bwMode="auto">
          <a:xfrm rot="5400000">
            <a:off x="-476795" y="4970417"/>
            <a:ext cx="2934789" cy="283028"/>
          </a:xfrm>
          <a:prstGeom prst="roundRect">
            <a:avLst>
              <a:gd name="adj" fmla="val 50000"/>
            </a:avLst>
          </a:prstGeom>
          <a:solidFill>
            <a:srgbClr val="006025">
              <a:alpha val="60000"/>
            </a:srgbClr>
          </a:solidFill>
          <a:ln>
            <a:headEnd type="none" w="med" len="med"/>
            <a:tailEnd type="none" w="med" len="med"/>
          </a:ln>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Branch Standardization</a:t>
            </a:r>
          </a:p>
        </p:txBody>
      </p:sp>
      <p:sp>
        <p:nvSpPr>
          <p:cNvPr id="7" name="TextBox 6"/>
          <p:cNvSpPr txBox="1"/>
          <p:nvPr/>
        </p:nvSpPr>
        <p:spPr>
          <a:xfrm>
            <a:off x="1132114" y="3988526"/>
            <a:ext cx="2838995" cy="1769715"/>
          </a:xfrm>
          <a:prstGeom prst="rect">
            <a:avLst/>
          </a:prstGeom>
          <a:noFill/>
        </p:spPr>
        <p:txBody>
          <a:bodyPr wrap="square" rtlCol="0">
            <a:spAutoFit/>
          </a:bodyPr>
          <a:lstStyle/>
          <a:p>
            <a:pPr defTabSz="914400">
              <a:spcAft>
                <a:spcPts val="600"/>
              </a:spcAft>
              <a:defRPr/>
            </a:pPr>
            <a:r>
              <a:rPr lang="en-US" sz="1100" b="1" dirty="0" smtClean="0">
                <a:solidFill>
                  <a:srgbClr val="FFFFFF"/>
                </a:solidFill>
                <a:effectLst>
                  <a:outerShdw blurRad="38100" dist="38100" dir="2700000" algn="tl">
                    <a:srgbClr val="000000">
                      <a:alpha val="43137"/>
                    </a:srgbClr>
                  </a:outerShdw>
                </a:effectLst>
                <a:latin typeface="Arial" pitchFamily="34" charset="0"/>
                <a:cs typeface="Arial" pitchFamily="34" charset="0"/>
              </a:rPr>
              <a:t>SCOPE:  </a:t>
            </a:r>
            <a:r>
              <a:rPr lang="en-US" sz="1100" dirty="0" smtClean="0">
                <a:solidFill>
                  <a:srgbClr val="FFFFFF"/>
                </a:solidFill>
                <a:latin typeface="Arial" pitchFamily="34" charset="0"/>
                <a:cs typeface="Arial" pitchFamily="34" charset="0"/>
              </a:rPr>
              <a:t>Build a  basic platform using Windows Client &amp; Server and System Center products</a:t>
            </a:r>
            <a:endParaRPr lang="en-US" sz="1100" b="1" dirty="0" smtClean="0">
              <a:solidFill>
                <a:srgbClr val="FFFFFF"/>
              </a:solidFill>
              <a:effectLst>
                <a:outerShdw blurRad="38100" dist="38100" dir="2700000" algn="tl">
                  <a:srgbClr val="000000">
                    <a:alpha val="43137"/>
                  </a:srgbClr>
                </a:outerShdw>
              </a:effectLst>
              <a:latin typeface="Arial" pitchFamily="34" charset="0"/>
              <a:cs typeface="Arial" pitchFamily="34" charset="0"/>
            </a:endParaRPr>
          </a:p>
          <a:p>
            <a:pPr marL="111125" indent="-111125" defTabSz="914400">
              <a:spcAft>
                <a:spcPts val="600"/>
              </a:spcAft>
              <a:defRPr/>
            </a:pPr>
            <a:r>
              <a:rPr lang="en-US" sz="1100" b="1" dirty="0" smtClean="0">
                <a:solidFill>
                  <a:srgbClr val="FFFFFF"/>
                </a:solidFill>
                <a:effectLst>
                  <a:outerShdw blurRad="38100" dist="38100" dir="2700000" algn="tl">
                    <a:srgbClr val="000000">
                      <a:alpha val="43137"/>
                    </a:srgbClr>
                  </a:outerShdw>
                </a:effectLst>
                <a:latin typeface="Arial" pitchFamily="34" charset="0"/>
                <a:cs typeface="Arial" pitchFamily="34" charset="0"/>
              </a:rPr>
              <a:t>BUSINESS DRIVERS:  </a:t>
            </a:r>
            <a:r>
              <a:rPr lang="en-US" sz="1100" dirty="0" smtClean="0">
                <a:solidFill>
                  <a:srgbClr val="FFFFFF"/>
                </a:solidFill>
                <a:latin typeface="Arial" pitchFamily="34" charset="0"/>
                <a:cs typeface="Arial" pitchFamily="34" charset="0"/>
              </a:rPr>
              <a:t>Cost Reduction, Agility, Manageability, Security</a:t>
            </a:r>
            <a:endParaRPr lang="en-US" sz="1100" b="1" dirty="0" smtClean="0">
              <a:solidFill>
                <a:srgbClr val="FFFFFF"/>
              </a:solidFill>
              <a:effectLst>
                <a:outerShdw blurRad="38100" dist="38100" dir="2700000" algn="tl">
                  <a:srgbClr val="000000">
                    <a:alpha val="43137"/>
                  </a:srgbClr>
                </a:outerShdw>
              </a:effectLst>
              <a:latin typeface="Arial" pitchFamily="34" charset="0"/>
              <a:cs typeface="Arial" pitchFamily="34" charset="0"/>
            </a:endParaRPr>
          </a:p>
          <a:p>
            <a:pPr defTabSz="914400">
              <a:defRPr/>
            </a:pPr>
            <a:r>
              <a:rPr lang="en-US" sz="1100" b="1" dirty="0" smtClean="0">
                <a:solidFill>
                  <a:srgbClr val="FFFFFF"/>
                </a:solidFill>
                <a:effectLst>
                  <a:outerShdw blurRad="38100" dist="38100" dir="2700000" algn="tl">
                    <a:srgbClr val="000000">
                      <a:alpha val="43137"/>
                    </a:srgbClr>
                  </a:outerShdw>
                </a:effectLst>
                <a:latin typeface="Arial" pitchFamily="34" charset="0"/>
                <a:cs typeface="Arial" pitchFamily="34" charset="0"/>
              </a:rPr>
              <a:t>TECHNOLOGIES:  </a:t>
            </a:r>
            <a:r>
              <a:rPr lang="en-US" sz="1100" dirty="0" smtClean="0">
                <a:solidFill>
                  <a:srgbClr val="FFFFFF"/>
                </a:solidFill>
                <a:latin typeface="Arial" pitchFamily="34" charset="0"/>
                <a:cs typeface="Arial" pitchFamily="34" charset="0"/>
              </a:rPr>
              <a:t>Hyper-V, Network Infrastructure, BitLocker, </a:t>
            </a:r>
            <a:r>
              <a:rPr lang="en-US" sz="1100" dirty="0" err="1" smtClean="0">
                <a:solidFill>
                  <a:srgbClr val="FFFFFF"/>
                </a:solidFill>
                <a:latin typeface="Arial" pitchFamily="34" charset="0"/>
                <a:cs typeface="Arial" pitchFamily="34" charset="0"/>
              </a:rPr>
              <a:t>BrachCache</a:t>
            </a:r>
            <a:r>
              <a:rPr lang="en-US" sz="1100" dirty="0" smtClean="0">
                <a:solidFill>
                  <a:srgbClr val="FFFFFF"/>
                </a:solidFill>
                <a:latin typeface="Arial" pitchFamily="34" charset="0"/>
                <a:cs typeface="Arial" pitchFamily="34" charset="0"/>
              </a:rPr>
              <a:t>, SCVMM, File Service, Desktop deployment, W2K8 R2</a:t>
            </a:r>
            <a:r>
              <a:rPr lang="en-US" sz="1100" b="1" dirty="0" smtClean="0">
                <a:solidFill>
                  <a:srgbClr val="FFFFFF"/>
                </a:solidFill>
                <a:latin typeface="Arial" pitchFamily="34" charset="0"/>
                <a:cs typeface="Arial" pitchFamily="34" charset="0"/>
              </a:rPr>
              <a:t>, </a:t>
            </a:r>
            <a:r>
              <a:rPr lang="en-US" sz="1100" dirty="0" smtClean="0">
                <a:solidFill>
                  <a:srgbClr val="FFFFFF"/>
                </a:solidFill>
                <a:latin typeface="Arial" pitchFamily="34" charset="0"/>
                <a:cs typeface="Arial" pitchFamily="34" charset="0"/>
              </a:rPr>
              <a:t>Win7</a:t>
            </a:r>
            <a:endParaRPr lang="en-US" sz="1100" dirty="0">
              <a:solidFill>
                <a:srgbClr val="FFFFFF"/>
              </a:solidFill>
              <a:latin typeface="Arial" pitchFamily="34" charset="0"/>
              <a:cs typeface="Arial" pitchFamily="34" charset="0"/>
            </a:endParaRPr>
          </a:p>
        </p:txBody>
      </p:sp>
      <p:sp>
        <p:nvSpPr>
          <p:cNvPr id="8" name="Rectangle 7"/>
          <p:cNvSpPr/>
          <p:nvPr/>
        </p:nvSpPr>
        <p:spPr>
          <a:xfrm>
            <a:off x="4136569" y="3751224"/>
            <a:ext cx="4706983" cy="846909"/>
          </a:xfrm>
          <a:prstGeom prst="rect">
            <a:avLst/>
          </a:prstGeom>
          <a:solidFill>
            <a:srgbClr val="AFDAF6">
              <a:alpha val="54902"/>
            </a:srgbClr>
          </a:solidFill>
          <a:ln>
            <a:headEnd type="none" w="med" len="med"/>
            <a:tailEnd type="none" w="med" len="med"/>
          </a:ln>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000D26"/>
              </a:solidFill>
              <a:effectLst>
                <a:outerShdw blurRad="38100" dist="38100" dir="2700000" algn="tl">
                  <a:srgbClr val="000000">
                    <a:alpha val="43137"/>
                  </a:srgbClr>
                </a:outerShdw>
              </a:effectLst>
              <a:latin typeface="Arial" pitchFamily="34" charset="0"/>
              <a:cs typeface="Arial" pitchFamily="34" charset="0"/>
            </a:endParaRPr>
          </a:p>
        </p:txBody>
      </p:sp>
      <p:sp>
        <p:nvSpPr>
          <p:cNvPr id="9" name="Rectangle 8"/>
          <p:cNvSpPr/>
          <p:nvPr/>
        </p:nvSpPr>
        <p:spPr>
          <a:xfrm>
            <a:off x="4169868" y="3798770"/>
            <a:ext cx="4647557" cy="769441"/>
          </a:xfrm>
          <a:prstGeom prst="rect">
            <a:avLst/>
          </a:prstGeom>
        </p:spPr>
        <p:txBody>
          <a:bodyPr wrap="square">
            <a:spAutoFit/>
          </a:bodyPr>
          <a:lstStyle/>
          <a:p>
            <a:pPr algn="ctr"/>
            <a:r>
              <a:rPr lang="en-US" sz="1100" b="1" dirty="0" smtClean="0">
                <a:solidFill>
                  <a:srgbClr val="000D26"/>
                </a:solidFill>
                <a:latin typeface="Arial" pitchFamily="34" charset="0"/>
                <a:cs typeface="Arial" pitchFamily="34" charset="0"/>
              </a:rPr>
              <a:t>Server Consolidation and  Service Optimization</a:t>
            </a:r>
          </a:p>
          <a:p>
            <a:pPr defTabSz="914400">
              <a:defRPr/>
            </a:pPr>
            <a:r>
              <a:rPr lang="en-US" sz="1100" b="1" dirty="0" smtClean="0">
                <a:solidFill>
                  <a:srgbClr val="000D26"/>
                </a:solidFill>
                <a:latin typeface="Arial" pitchFamily="34" charset="0"/>
                <a:cs typeface="Arial" pitchFamily="34" charset="0"/>
              </a:rPr>
              <a:t>Scenarios</a:t>
            </a:r>
            <a:r>
              <a:rPr lang="en-US" sz="1100" dirty="0" smtClean="0">
                <a:solidFill>
                  <a:srgbClr val="000D26"/>
                </a:solidFill>
                <a:latin typeface="Arial" pitchFamily="34" charset="0"/>
                <a:cs typeface="Arial" pitchFamily="34" charset="0"/>
              </a:rPr>
              <a:t>: Server, Desktop, and Application Virtualization</a:t>
            </a:r>
          </a:p>
          <a:p>
            <a:pPr defTabSz="914400">
              <a:defRPr/>
            </a:pPr>
            <a:r>
              <a:rPr lang="en-US" sz="1100" b="1" dirty="0" smtClean="0">
                <a:solidFill>
                  <a:srgbClr val="000D26"/>
                </a:solidFill>
                <a:latin typeface="Arial" pitchFamily="34" charset="0"/>
                <a:cs typeface="Arial" pitchFamily="34" charset="0"/>
              </a:rPr>
              <a:t>Technologies: </a:t>
            </a:r>
            <a:r>
              <a:rPr lang="en-US" sz="1100" dirty="0" smtClean="0">
                <a:solidFill>
                  <a:srgbClr val="000D26"/>
                </a:solidFill>
                <a:latin typeface="Arial" pitchFamily="34" charset="0"/>
                <a:cs typeface="Arial" pitchFamily="34" charset="0"/>
              </a:rPr>
              <a:t>High Availability, Active Directory, Exchange, SVAM WMP</a:t>
            </a:r>
          </a:p>
        </p:txBody>
      </p:sp>
      <p:sp>
        <p:nvSpPr>
          <p:cNvPr id="10" name="Rectangle 9"/>
          <p:cNvSpPr/>
          <p:nvPr/>
        </p:nvSpPr>
        <p:spPr>
          <a:xfrm>
            <a:off x="4144420" y="4659090"/>
            <a:ext cx="4698476" cy="905693"/>
          </a:xfrm>
          <a:prstGeom prst="rect">
            <a:avLst/>
          </a:prstGeom>
          <a:solidFill>
            <a:srgbClr val="AFDAF6">
              <a:alpha val="54902"/>
            </a:srgbClr>
          </a:solidFill>
          <a:ln>
            <a:headEnd type="none" w="med" len="med"/>
            <a:tailEnd type="none" w="med" len="med"/>
          </a:ln>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000D26"/>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Rectangle 10"/>
          <p:cNvSpPr/>
          <p:nvPr/>
        </p:nvSpPr>
        <p:spPr>
          <a:xfrm>
            <a:off x="4060369" y="4699202"/>
            <a:ext cx="4730931" cy="769441"/>
          </a:xfrm>
          <a:prstGeom prst="rect">
            <a:avLst/>
          </a:prstGeom>
        </p:spPr>
        <p:txBody>
          <a:bodyPr wrap="square">
            <a:spAutoFit/>
          </a:bodyPr>
          <a:lstStyle/>
          <a:p>
            <a:pPr lvl="0" algn="ctr"/>
            <a:r>
              <a:rPr lang="en-US" sz="1100" b="1" dirty="0" smtClean="0">
                <a:solidFill>
                  <a:srgbClr val="000D26"/>
                </a:solidFill>
                <a:latin typeface="Arial" pitchFamily="34" charset="0"/>
                <a:cs typeface="Arial" pitchFamily="34" charset="0"/>
              </a:rPr>
              <a:t>Centralized  Management and Branch Provisioning</a:t>
            </a:r>
          </a:p>
          <a:p>
            <a:pPr defTabSz="914400">
              <a:defRPr/>
            </a:pPr>
            <a:r>
              <a:rPr lang="en-US" sz="1100" b="1" dirty="0" smtClean="0">
                <a:solidFill>
                  <a:srgbClr val="000D26"/>
                </a:solidFill>
                <a:latin typeface="Arial" pitchFamily="34" charset="0"/>
                <a:cs typeface="Arial" pitchFamily="34" charset="0"/>
              </a:rPr>
              <a:t>Scenarios: </a:t>
            </a:r>
            <a:r>
              <a:rPr lang="en-US" sz="1100" dirty="0" smtClean="0">
                <a:solidFill>
                  <a:srgbClr val="000D26"/>
                </a:solidFill>
                <a:latin typeface="Arial" pitchFamily="34" charset="0"/>
                <a:cs typeface="Arial" pitchFamily="34" charset="0"/>
              </a:rPr>
              <a:t>Provisioning, Patch Mgmt, Server and Configuration Monitoring</a:t>
            </a:r>
          </a:p>
          <a:p>
            <a:pPr defTabSz="914400">
              <a:defRPr/>
            </a:pPr>
            <a:r>
              <a:rPr lang="en-US" sz="1100" b="1" dirty="0" smtClean="0">
                <a:solidFill>
                  <a:srgbClr val="000D26"/>
                </a:solidFill>
                <a:latin typeface="Arial" pitchFamily="34" charset="0"/>
                <a:cs typeface="Arial" pitchFamily="34" charset="0"/>
              </a:rPr>
              <a:t>Technologies</a:t>
            </a:r>
            <a:r>
              <a:rPr lang="en-US" sz="1100" dirty="0" smtClean="0">
                <a:solidFill>
                  <a:srgbClr val="000D26"/>
                </a:solidFill>
                <a:latin typeface="Arial" pitchFamily="34" charset="0"/>
                <a:cs typeface="Arial" pitchFamily="34" charset="0"/>
              </a:rPr>
              <a:t>: SCOM, SCCM, NAP, SCDPM</a:t>
            </a:r>
          </a:p>
        </p:txBody>
      </p:sp>
      <p:sp>
        <p:nvSpPr>
          <p:cNvPr id="12" name="Rectangle 11"/>
          <p:cNvSpPr/>
          <p:nvPr/>
        </p:nvSpPr>
        <p:spPr>
          <a:xfrm>
            <a:off x="4149632" y="5597438"/>
            <a:ext cx="4706983" cy="907869"/>
          </a:xfrm>
          <a:prstGeom prst="rect">
            <a:avLst/>
          </a:prstGeom>
          <a:solidFill>
            <a:srgbClr val="AFDAF6">
              <a:alpha val="54902"/>
            </a:srgbClr>
          </a:solidFill>
          <a:ln>
            <a:headEnd type="none" w="med" len="med"/>
            <a:tailEnd type="none" w="med" len="med"/>
          </a:ln>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000D26"/>
              </a:solidFill>
              <a:effectLst>
                <a:outerShdw blurRad="38100" dist="38100" dir="2700000" algn="tl">
                  <a:srgbClr val="000000">
                    <a:alpha val="43137"/>
                  </a:srgbClr>
                </a:outerShdw>
              </a:effectLst>
              <a:latin typeface="Arial" pitchFamily="34" charset="0"/>
              <a:cs typeface="Arial" pitchFamily="34" charset="0"/>
            </a:endParaRPr>
          </a:p>
        </p:txBody>
      </p:sp>
      <p:sp>
        <p:nvSpPr>
          <p:cNvPr id="13" name="Rectangle 12"/>
          <p:cNvSpPr/>
          <p:nvPr/>
        </p:nvSpPr>
        <p:spPr>
          <a:xfrm>
            <a:off x="4149632" y="5692504"/>
            <a:ext cx="4641669" cy="769441"/>
          </a:xfrm>
          <a:prstGeom prst="rect">
            <a:avLst/>
          </a:prstGeom>
        </p:spPr>
        <p:txBody>
          <a:bodyPr wrap="square">
            <a:spAutoFit/>
          </a:bodyPr>
          <a:lstStyle/>
          <a:p>
            <a:pPr lvl="0" algn="ctr"/>
            <a:r>
              <a:rPr lang="en-US" sz="1100" b="1" dirty="0" smtClean="0">
                <a:solidFill>
                  <a:srgbClr val="000D26"/>
                </a:solidFill>
                <a:latin typeface="Arial" pitchFamily="34" charset="0"/>
                <a:cs typeface="Arial" pitchFamily="34" charset="0"/>
              </a:rPr>
              <a:t>Network Efficiency and Client Productivity</a:t>
            </a:r>
          </a:p>
          <a:p>
            <a:r>
              <a:rPr lang="en-US" sz="1100" b="1" dirty="0" smtClean="0">
                <a:solidFill>
                  <a:srgbClr val="000D26"/>
                </a:solidFill>
                <a:latin typeface="Arial" pitchFamily="34" charset="0"/>
                <a:cs typeface="Arial" pitchFamily="34" charset="0"/>
              </a:rPr>
              <a:t>Scenarios:  </a:t>
            </a:r>
            <a:r>
              <a:rPr lang="en-US" sz="1100" dirty="0" smtClean="0">
                <a:solidFill>
                  <a:srgbClr val="000D26"/>
                </a:solidFill>
                <a:latin typeface="Arial" pitchFamily="34" charset="0"/>
                <a:cs typeface="Arial" pitchFamily="34" charset="0"/>
              </a:rPr>
              <a:t>Identity and Access</a:t>
            </a:r>
            <a:r>
              <a:rPr lang="en-US" sz="1100" b="1" dirty="0" smtClean="0">
                <a:solidFill>
                  <a:srgbClr val="000D26"/>
                </a:solidFill>
                <a:latin typeface="Arial" pitchFamily="34" charset="0"/>
                <a:cs typeface="Arial" pitchFamily="34" charset="0"/>
              </a:rPr>
              <a:t> </a:t>
            </a:r>
            <a:r>
              <a:rPr lang="en-US" sz="1100" dirty="0" smtClean="0">
                <a:solidFill>
                  <a:srgbClr val="000D26"/>
                </a:solidFill>
                <a:latin typeface="Arial" pitchFamily="34" charset="0"/>
                <a:cs typeface="Arial" pitchFamily="34" charset="0"/>
              </a:rPr>
              <a:t>Mgt., Data Security, WAN Optimization</a:t>
            </a:r>
          </a:p>
          <a:p>
            <a:r>
              <a:rPr lang="en-US" sz="1100" b="1" dirty="0" smtClean="0">
                <a:solidFill>
                  <a:srgbClr val="000D26"/>
                </a:solidFill>
                <a:latin typeface="Arial" pitchFamily="34" charset="0"/>
                <a:cs typeface="Arial" pitchFamily="34" charset="0"/>
              </a:rPr>
              <a:t>Technologies</a:t>
            </a:r>
            <a:r>
              <a:rPr lang="en-US" sz="1100" dirty="0" smtClean="0">
                <a:solidFill>
                  <a:srgbClr val="000D26"/>
                </a:solidFill>
                <a:latin typeface="Arial" pitchFamily="34" charset="0"/>
                <a:cs typeface="Arial" pitchFamily="34" charset="0"/>
              </a:rPr>
              <a:t>: </a:t>
            </a:r>
            <a:r>
              <a:rPr lang="en-US" sz="1100" dirty="0" err="1" smtClean="0">
                <a:solidFill>
                  <a:srgbClr val="000D26"/>
                </a:solidFill>
                <a:latin typeface="Arial" pitchFamily="34" charset="0"/>
                <a:cs typeface="Arial" pitchFamily="34" charset="0"/>
              </a:rPr>
              <a:t>BranchCache</a:t>
            </a:r>
            <a:r>
              <a:rPr lang="en-US" sz="1100" dirty="0" smtClean="0">
                <a:solidFill>
                  <a:srgbClr val="000D26"/>
                </a:solidFill>
                <a:latin typeface="Arial" pitchFamily="34" charset="0"/>
                <a:cs typeface="Arial" pitchFamily="34" charset="0"/>
              </a:rPr>
              <a:t>, OS deployment, </a:t>
            </a:r>
            <a:r>
              <a:rPr lang="en-US" sz="1100" dirty="0" err="1" smtClean="0">
                <a:solidFill>
                  <a:srgbClr val="000D26"/>
                </a:solidFill>
                <a:latin typeface="Arial" pitchFamily="34" charset="0"/>
                <a:cs typeface="Arial" pitchFamily="34" charset="0"/>
              </a:rPr>
              <a:t>FileService</a:t>
            </a:r>
            <a:r>
              <a:rPr lang="en-US" sz="1100" dirty="0" smtClean="0">
                <a:solidFill>
                  <a:srgbClr val="000D26"/>
                </a:solidFill>
                <a:latin typeface="Arial" pitchFamily="34" charset="0"/>
                <a:cs typeface="Arial" pitchFamily="34" charset="0"/>
              </a:rPr>
              <a:t>, Win7, Office14</a:t>
            </a:r>
            <a:endParaRPr lang="en-US" sz="1100" b="1" dirty="0" smtClean="0">
              <a:solidFill>
                <a:srgbClr val="000D26"/>
              </a:solidFill>
              <a:latin typeface="Arial" pitchFamily="34" charset="0"/>
              <a:cs typeface="Arial" pitchFamily="34" charset="0"/>
            </a:endParaRPr>
          </a:p>
        </p:txBody>
      </p:sp>
      <p:sp>
        <p:nvSpPr>
          <p:cNvPr id="14" name="Rounded Rectangle 13"/>
          <p:cNvSpPr/>
          <p:nvPr/>
        </p:nvSpPr>
        <p:spPr bwMode="auto">
          <a:xfrm>
            <a:off x="1593647" y="1354186"/>
            <a:ext cx="3657600" cy="365760"/>
          </a:xfrm>
          <a:prstGeom prst="roundRect">
            <a:avLst>
              <a:gd name="adj" fmla="val 9033"/>
            </a:avLst>
          </a:prstGeom>
          <a:solidFill>
            <a:schemeClr val="tx2">
              <a:lumMod val="40000"/>
              <a:lumOff val="60000"/>
              <a:alpha val="94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r>
              <a:rPr lang="en-US" sz="1200" b="1" dirty="0" smtClean="0">
                <a:solidFill>
                  <a:srgbClr val="000D26"/>
                </a:solidFill>
                <a:latin typeface="Arial" pitchFamily="34" charset="0"/>
                <a:cs typeface="Arial" pitchFamily="34" charset="0"/>
              </a:rPr>
              <a:t>Envisioning: </a:t>
            </a:r>
            <a:r>
              <a:rPr lang="en-US" sz="1050" dirty="0" smtClean="0">
                <a:solidFill>
                  <a:srgbClr val="000D26"/>
                </a:solidFill>
                <a:latin typeface="Arial" pitchFamily="34" charset="0"/>
                <a:cs typeface="Arial" pitchFamily="34" charset="0"/>
              </a:rPr>
              <a:t>Discovery &amp; Assessment, Vision &amp; Scope</a:t>
            </a:r>
          </a:p>
        </p:txBody>
      </p:sp>
      <p:grpSp>
        <p:nvGrpSpPr>
          <p:cNvPr id="2" name="Group 14"/>
          <p:cNvGrpSpPr/>
          <p:nvPr/>
        </p:nvGrpSpPr>
        <p:grpSpPr>
          <a:xfrm>
            <a:off x="873034" y="868679"/>
            <a:ext cx="3657600" cy="365761"/>
            <a:chOff x="1447800" y="685800"/>
            <a:chExt cx="3657600" cy="365761"/>
          </a:xfrm>
        </p:grpSpPr>
        <p:sp>
          <p:nvSpPr>
            <p:cNvPr id="16" name="Rounded Rectangle 15"/>
            <p:cNvSpPr/>
            <p:nvPr/>
          </p:nvSpPr>
          <p:spPr bwMode="auto">
            <a:xfrm>
              <a:off x="1447800" y="685801"/>
              <a:ext cx="3657600" cy="365760"/>
            </a:xfrm>
            <a:prstGeom prst="roundRect">
              <a:avLst>
                <a:gd name="adj" fmla="val 9033"/>
              </a:avLst>
            </a:prstGeom>
            <a:solidFill>
              <a:schemeClr val="tx2">
                <a:lumMod val="20000"/>
                <a:lumOff val="80000"/>
              </a:schemeClr>
            </a:solidFill>
            <a:ln>
              <a:headEnd type="none" w="med" len="med"/>
              <a:tailEnd type="none" w="med" len="med"/>
            </a:ln>
            <a:effectLst>
              <a:outerShdw blurRad="50800" dist="38100" dir="5400000" algn="t"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dirty="0" smtClean="0">
                <a:solidFill>
                  <a:srgbClr val="000D26"/>
                </a:solidFill>
                <a:latin typeface="Arial" pitchFamily="34" charset="0"/>
                <a:cs typeface="Arial" pitchFamily="34" charset="0"/>
              </a:endParaRPr>
            </a:p>
          </p:txBody>
        </p:sp>
        <p:sp>
          <p:nvSpPr>
            <p:cNvPr id="17" name="Rectangle 16"/>
            <p:cNvSpPr/>
            <p:nvPr/>
          </p:nvSpPr>
          <p:spPr>
            <a:xfrm>
              <a:off x="1447800" y="685800"/>
              <a:ext cx="3657600" cy="276999"/>
            </a:xfrm>
            <a:prstGeom prst="rect">
              <a:avLst/>
            </a:prstGeom>
          </p:spPr>
          <p:txBody>
            <a:bodyPr wrap="square">
              <a:spAutoFit/>
            </a:bodyPr>
            <a:lstStyle/>
            <a:p>
              <a:pPr defTabSz="914099" fontAlgn="base">
                <a:spcBef>
                  <a:spcPct val="0"/>
                </a:spcBef>
                <a:spcAft>
                  <a:spcPct val="0"/>
                </a:spcAft>
              </a:pPr>
              <a:r>
                <a:rPr lang="en-US" sz="1200" b="1" dirty="0" smtClean="0">
                  <a:solidFill>
                    <a:srgbClr val="000D26"/>
                  </a:solidFill>
                  <a:latin typeface="Arial" pitchFamily="34" charset="0"/>
                  <a:cs typeface="Arial" pitchFamily="34" charset="0"/>
                </a:rPr>
                <a:t>Pre-engagement:  </a:t>
              </a:r>
              <a:r>
                <a:rPr lang="en-US" sz="1050" dirty="0" smtClean="0">
                  <a:solidFill>
                    <a:srgbClr val="000D26"/>
                  </a:solidFill>
                  <a:latin typeface="Arial" pitchFamily="34" charset="0"/>
                  <a:cs typeface="Arial" pitchFamily="34" charset="0"/>
                </a:rPr>
                <a:t>Questionnaire, Engagement Kickoff</a:t>
              </a:r>
            </a:p>
          </p:txBody>
        </p:sp>
      </p:grpSp>
      <p:sp>
        <p:nvSpPr>
          <p:cNvPr id="18" name="Rounded Rectangle 17"/>
          <p:cNvSpPr/>
          <p:nvPr/>
        </p:nvSpPr>
        <p:spPr bwMode="auto">
          <a:xfrm>
            <a:off x="2468889" y="1826626"/>
            <a:ext cx="3657600" cy="365760"/>
          </a:xfrm>
          <a:prstGeom prst="roundRect">
            <a:avLst>
              <a:gd name="adj" fmla="val 9033"/>
            </a:avLst>
          </a:prstGeom>
          <a:solidFill>
            <a:schemeClr val="tx2">
              <a:lumMod val="60000"/>
              <a:lumOff val="40000"/>
            </a:schemeClr>
          </a:solidFill>
          <a:ln>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200" b="1" dirty="0" smtClean="0">
                <a:solidFill>
                  <a:srgbClr val="000D26"/>
                </a:solidFill>
                <a:latin typeface="Arial" pitchFamily="34" charset="0"/>
                <a:cs typeface="Arial" pitchFamily="34" charset="0"/>
              </a:rPr>
              <a:t>Planning: </a:t>
            </a:r>
            <a:r>
              <a:rPr lang="en-US" sz="1050" dirty="0" smtClean="0">
                <a:solidFill>
                  <a:srgbClr val="000D26"/>
                </a:solidFill>
                <a:latin typeface="Arial" pitchFamily="34" charset="0"/>
                <a:cs typeface="Arial" pitchFamily="34" charset="0"/>
              </a:rPr>
              <a:t>Deployment Plan</a:t>
            </a:r>
          </a:p>
        </p:txBody>
      </p:sp>
      <p:sp>
        <p:nvSpPr>
          <p:cNvPr id="19" name="Rounded Rectangle 18"/>
          <p:cNvSpPr/>
          <p:nvPr/>
        </p:nvSpPr>
        <p:spPr bwMode="auto">
          <a:xfrm>
            <a:off x="4132223" y="2758441"/>
            <a:ext cx="3657600" cy="365760"/>
          </a:xfrm>
          <a:prstGeom prst="roundRect">
            <a:avLst>
              <a:gd name="adj" fmla="val 9033"/>
            </a:avLst>
          </a:prstGeom>
          <a:solidFill>
            <a:schemeClr val="accent4">
              <a:lumMod val="40000"/>
              <a:lumOff val="60000"/>
              <a:alpha val="94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r>
              <a:rPr lang="en-US" sz="1200" b="1" dirty="0" smtClean="0">
                <a:solidFill>
                  <a:srgbClr val="000D26"/>
                </a:solidFill>
                <a:latin typeface="Arial" pitchFamily="34" charset="0"/>
                <a:cs typeface="Arial" pitchFamily="34" charset="0"/>
              </a:rPr>
              <a:t>Stabilize: </a:t>
            </a:r>
            <a:r>
              <a:rPr lang="en-US" sz="1050" dirty="0" smtClean="0">
                <a:solidFill>
                  <a:srgbClr val="000D26"/>
                </a:solidFill>
                <a:latin typeface="Arial" pitchFamily="34" charset="0"/>
                <a:cs typeface="Arial" pitchFamily="34" charset="0"/>
              </a:rPr>
              <a:t>Operations Plan</a:t>
            </a:r>
            <a:endParaRPr lang="en-US" sz="1050" dirty="0">
              <a:solidFill>
                <a:srgbClr val="000D26"/>
              </a:solidFill>
              <a:latin typeface="Arial" pitchFamily="34" charset="0"/>
              <a:cs typeface="Arial" pitchFamily="34" charset="0"/>
            </a:endParaRPr>
          </a:p>
        </p:txBody>
      </p:sp>
      <p:grpSp>
        <p:nvGrpSpPr>
          <p:cNvPr id="15" name="Group 19"/>
          <p:cNvGrpSpPr/>
          <p:nvPr/>
        </p:nvGrpSpPr>
        <p:grpSpPr>
          <a:xfrm>
            <a:off x="3304910" y="2299064"/>
            <a:ext cx="3657600" cy="365760"/>
            <a:chOff x="2743200" y="1828800"/>
            <a:chExt cx="3657600" cy="365760"/>
          </a:xfrm>
        </p:grpSpPr>
        <p:sp>
          <p:nvSpPr>
            <p:cNvPr id="21" name="Rounded Rectangle 20"/>
            <p:cNvSpPr/>
            <p:nvPr/>
          </p:nvSpPr>
          <p:spPr bwMode="auto">
            <a:xfrm>
              <a:off x="2743200" y="1828800"/>
              <a:ext cx="3657600" cy="365760"/>
            </a:xfrm>
            <a:prstGeom prst="roundRect">
              <a:avLst>
                <a:gd name="adj" fmla="val 9033"/>
              </a:avLst>
            </a:prstGeom>
            <a:solidFill>
              <a:schemeClr val="accent4">
                <a:lumMod val="20000"/>
                <a:lumOff val="80000"/>
              </a:schemeClr>
            </a:solidFill>
            <a:ln>
              <a:headEnd type="none" w="med" len="med"/>
              <a:tailEnd type="none" w="med" len="med"/>
            </a:ln>
            <a:effectLst>
              <a:outerShdw blurRad="50800" dist="38100" dir="5400000" algn="t"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dirty="0" smtClean="0">
                <a:solidFill>
                  <a:srgbClr val="000D26"/>
                </a:solidFill>
                <a:latin typeface="Arial" pitchFamily="34" charset="0"/>
                <a:cs typeface="Arial" pitchFamily="34" charset="0"/>
              </a:endParaRPr>
            </a:p>
          </p:txBody>
        </p:sp>
        <p:sp>
          <p:nvSpPr>
            <p:cNvPr id="22" name="Rectangle 21"/>
            <p:cNvSpPr/>
            <p:nvPr/>
          </p:nvSpPr>
          <p:spPr>
            <a:xfrm>
              <a:off x="2819400" y="1828800"/>
              <a:ext cx="3352800" cy="276999"/>
            </a:xfrm>
            <a:prstGeom prst="rect">
              <a:avLst/>
            </a:prstGeom>
          </p:spPr>
          <p:txBody>
            <a:bodyPr wrap="square">
              <a:spAutoFit/>
            </a:bodyPr>
            <a:lstStyle/>
            <a:p>
              <a:pPr defTabSz="914099" fontAlgn="base">
                <a:spcBef>
                  <a:spcPct val="0"/>
                </a:spcBef>
                <a:spcAft>
                  <a:spcPct val="0"/>
                </a:spcAft>
              </a:pPr>
              <a:r>
                <a:rPr lang="en-US" sz="1200" b="1" dirty="0" smtClean="0">
                  <a:solidFill>
                    <a:srgbClr val="000D26"/>
                  </a:solidFill>
                  <a:latin typeface="Arial" pitchFamily="34" charset="0"/>
                  <a:cs typeface="Arial" pitchFamily="34" charset="0"/>
                </a:rPr>
                <a:t>Build: </a:t>
              </a:r>
              <a:r>
                <a:rPr lang="en-US" sz="1050" dirty="0" smtClean="0">
                  <a:solidFill>
                    <a:srgbClr val="000D26"/>
                  </a:solidFill>
                  <a:latin typeface="Arial" pitchFamily="34" charset="0"/>
                  <a:cs typeface="Arial" pitchFamily="34" charset="0"/>
                </a:rPr>
                <a:t>Implementation Plan </a:t>
              </a:r>
            </a:p>
          </p:txBody>
        </p:sp>
      </p:grpSp>
      <p:sp>
        <p:nvSpPr>
          <p:cNvPr id="23" name="Rounded Rectangle 22"/>
          <p:cNvSpPr/>
          <p:nvPr/>
        </p:nvSpPr>
        <p:spPr bwMode="auto">
          <a:xfrm>
            <a:off x="5074919" y="3178629"/>
            <a:ext cx="3657600" cy="365760"/>
          </a:xfrm>
          <a:prstGeom prst="roundRect">
            <a:avLst>
              <a:gd name="adj" fmla="val 9033"/>
            </a:avLst>
          </a:prstGeom>
          <a:solidFill>
            <a:schemeClr val="accent4">
              <a:lumMod val="60000"/>
              <a:lumOff val="40000"/>
            </a:schemeClr>
          </a:solidFill>
          <a:ln>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1200" b="1" dirty="0" smtClean="0">
                <a:solidFill>
                  <a:srgbClr val="000D26"/>
                </a:solidFill>
                <a:latin typeface="Arial" pitchFamily="34" charset="0"/>
                <a:cs typeface="Arial" pitchFamily="34" charset="0"/>
              </a:rPr>
              <a:t>Deploy: </a:t>
            </a:r>
            <a:r>
              <a:rPr lang="en-US" sz="1050" dirty="0" smtClean="0">
                <a:solidFill>
                  <a:srgbClr val="000D26"/>
                </a:solidFill>
                <a:latin typeface="Arial" pitchFamily="34" charset="0"/>
                <a:cs typeface="Arial" pitchFamily="34" charset="0"/>
              </a:rPr>
              <a:t>Final Presentation</a:t>
            </a:r>
          </a:p>
        </p:txBody>
      </p:sp>
      <p:pic>
        <p:nvPicPr>
          <p:cNvPr id="24" name="Picture 4" descr="C:\Users\tgerber\Pictures\DVD_Art\DVD_ART36\Artwork_Imagery\Shapes\Arrows\Gold Gradient Collection\arrow 0 gold  arrow 1.png"/>
          <p:cNvPicPr>
            <a:picLocks noChangeAspect="1" noChangeArrowheads="1"/>
          </p:cNvPicPr>
          <p:nvPr/>
        </p:nvPicPr>
        <p:blipFill>
          <a:blip r:embed="rId3" cstate="screen">
            <a:extLst>
              <a:ext uri="28A0092B-C50C-407e-A947-70E740481C1C">
                <a14:useLocalDpi xmlns="" xmlns:a14="http://schemas.microsoft.com/office/drawing/2007/7/7/main" val="0"/>
              </a:ext>
            </a:extLst>
          </a:blip>
          <a:srcRect/>
          <a:stretch>
            <a:fillRect/>
          </a:stretch>
        </p:blipFill>
        <p:spPr bwMode="auto">
          <a:xfrm rot="5400000">
            <a:off x="3950266" y="685444"/>
            <a:ext cx="420818" cy="1241286"/>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Lst>
        </p:spPr>
      </p:pic>
      <p:pic>
        <p:nvPicPr>
          <p:cNvPr id="25" name="Picture 4" descr="C:\Users\tgerber\Pictures\DVD_Art\DVD_ART36\Artwork_Imagery\Shapes\Arrows\Gold Gradient Collection\arrow 0 gold  arrow 1.png"/>
          <p:cNvPicPr>
            <a:picLocks noChangeAspect="1" noChangeArrowheads="1"/>
          </p:cNvPicPr>
          <p:nvPr/>
        </p:nvPicPr>
        <p:blipFill>
          <a:blip r:embed="rId3" cstate="screen">
            <a:extLst>
              <a:ext uri="28A0092B-C50C-407e-A947-70E740481C1C">
                <a14:useLocalDpi xmlns="" xmlns:a14="http://schemas.microsoft.com/office/drawing/2007/7/7/main" val="0"/>
              </a:ext>
            </a:extLst>
          </a:blip>
          <a:srcRect/>
          <a:stretch>
            <a:fillRect/>
          </a:stretch>
        </p:blipFill>
        <p:spPr bwMode="auto">
          <a:xfrm rot="5400000">
            <a:off x="4690501" y="1190545"/>
            <a:ext cx="420818" cy="1241286"/>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Lst>
        </p:spPr>
      </p:pic>
      <p:pic>
        <p:nvPicPr>
          <p:cNvPr id="26" name="Picture 4" descr="C:\Users\tgerber\Pictures\DVD_Art\DVD_ART36\Artwork_Imagery\Shapes\Arrows\Gold Gradient Collection\arrow 0 gold  arrow 1.png"/>
          <p:cNvPicPr>
            <a:picLocks noChangeAspect="1" noChangeArrowheads="1"/>
          </p:cNvPicPr>
          <p:nvPr/>
        </p:nvPicPr>
        <p:blipFill>
          <a:blip r:embed="rId3" cstate="screen">
            <a:extLst>
              <a:ext uri="28A0092B-C50C-407e-A947-70E740481C1C">
                <a14:useLocalDpi xmlns="" xmlns:a14="http://schemas.microsoft.com/office/drawing/2007/7/7/main" val="0"/>
              </a:ext>
            </a:extLst>
          </a:blip>
          <a:srcRect/>
          <a:stretch>
            <a:fillRect/>
          </a:stretch>
        </p:blipFill>
        <p:spPr bwMode="auto">
          <a:xfrm rot="5400000">
            <a:off x="5522177" y="1682583"/>
            <a:ext cx="420818" cy="1241286"/>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Lst>
        </p:spPr>
      </p:pic>
      <p:pic>
        <p:nvPicPr>
          <p:cNvPr id="27" name="Picture 4" descr="C:\Users\tgerber\Pictures\DVD_Art\DVD_ART36\Artwork_Imagery\Shapes\Arrows\Gold Gradient Collection\arrow 0 gold  arrow 1.png"/>
          <p:cNvPicPr>
            <a:picLocks noChangeAspect="1" noChangeArrowheads="1"/>
          </p:cNvPicPr>
          <p:nvPr/>
        </p:nvPicPr>
        <p:blipFill>
          <a:blip r:embed="rId3" cstate="screen">
            <a:extLst>
              <a:ext uri="28A0092B-C50C-407e-A947-70E740481C1C">
                <a14:useLocalDpi xmlns="" xmlns:a14="http://schemas.microsoft.com/office/drawing/2007/7/7/main" val="0"/>
              </a:ext>
            </a:extLst>
          </a:blip>
          <a:srcRect/>
          <a:stretch>
            <a:fillRect/>
          </a:stretch>
        </p:blipFill>
        <p:spPr bwMode="auto">
          <a:xfrm rot="5400000">
            <a:off x="6379979" y="2161558"/>
            <a:ext cx="420818" cy="1241286"/>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Lst>
        </p:spPr>
      </p:pic>
      <p:pic>
        <p:nvPicPr>
          <p:cNvPr id="28" name="Picture 4" descr="C:\Users\tgerber\Pictures\DVD_Art\DVD_ART36\Artwork_Imagery\Shapes\Arrows\Gold Gradient Collection\arrow 0 gold  arrow 1.png"/>
          <p:cNvPicPr>
            <a:picLocks noChangeAspect="1" noChangeArrowheads="1"/>
          </p:cNvPicPr>
          <p:nvPr/>
        </p:nvPicPr>
        <p:blipFill>
          <a:blip r:embed="rId3" cstate="screen">
            <a:extLst>
              <a:ext uri="28A0092B-C50C-407e-A947-70E740481C1C">
                <a14:useLocalDpi xmlns="" xmlns:a14="http://schemas.microsoft.com/office/drawing/2007/7/7/main" val="0"/>
              </a:ext>
            </a:extLst>
          </a:blip>
          <a:srcRect/>
          <a:stretch>
            <a:fillRect/>
          </a:stretch>
        </p:blipFill>
        <p:spPr bwMode="auto">
          <a:xfrm rot="5400000">
            <a:off x="7211655" y="2601344"/>
            <a:ext cx="420818" cy="1241286"/>
          </a:xfrm>
          <a:prstGeom prst="rect">
            <a:avLst/>
          </a:prstGeom>
          <a:extLst>
            <a:ext uri="{909E8E84-426E-40dd-AFC4-6F175D3DCCD1}">
              <a14:hiddenFill xmlns="" xmlns:a14="http://schemas.microsoft.com/office/drawing/2007/7/7/main">
                <a:solidFill>
                  <a:srgbClr xmlns:mc="http://schemas.openxmlformats.org/markup-compatibility/2006" val="FFFFFF" mc:Ignorable=""/>
                </a:solidFill>
              </a14:hiddenFill>
            </a:ext>
          </a:extLst>
        </p:spPr>
      </p:pic>
    </p:spTree>
    <p:extLst>
      <p:ext uri="{BB962C8B-B14F-4D97-AF65-F5344CB8AC3E}">
        <p14:creationId xmlns="" xmlns:p14="http://schemas.microsoft.com/office/powerpoint/2007/7/12/main" val="592257790"/>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Branch Alliance</a:t>
            </a:r>
            <a:endParaRPr lang="en-US" dirty="0"/>
          </a:p>
        </p:txBody>
      </p:sp>
      <p:sp>
        <p:nvSpPr>
          <p:cNvPr id="4" name="Text Placeholder 3"/>
          <p:cNvSpPr>
            <a:spLocks noGrp="1"/>
          </p:cNvSpPr>
          <p:nvPr>
            <p:ph type="body" sz="quarter" idx="10"/>
          </p:nvPr>
        </p:nvSpPr>
        <p:spPr/>
        <p:txBody>
          <a:bodyPr/>
          <a:lstStyle/>
          <a:p>
            <a:r>
              <a:rPr lang="en-US" dirty="0" smtClean="0"/>
              <a:t>announcing</a:t>
            </a:r>
            <a:endParaRPr lang="en-US"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 Summarize</a:t>
            </a:r>
            <a:endParaRPr lang="en-US" dirty="0"/>
          </a:p>
        </p:txBody>
      </p:sp>
      <p:sp>
        <p:nvSpPr>
          <p:cNvPr id="3" name="Content Placeholder 2"/>
          <p:cNvSpPr>
            <a:spLocks noGrp="1"/>
          </p:cNvSpPr>
          <p:nvPr>
            <p:ph idx="1"/>
          </p:nvPr>
        </p:nvSpPr>
        <p:spPr/>
        <p:txBody>
          <a:bodyPr/>
          <a:lstStyle/>
          <a:p>
            <a:r>
              <a:rPr lang="en-US" sz="2200" dirty="0" err="1" smtClean="0"/>
              <a:t>BranchCache</a:t>
            </a:r>
            <a:r>
              <a:rPr lang="en-US" sz="2200" dirty="0" smtClean="0"/>
              <a:t>™ </a:t>
            </a:r>
            <a:r>
              <a:rPr lang="en-US" sz="2200" i="1" u="sng" dirty="0" smtClean="0">
                <a:solidFill>
                  <a:srgbClr val="FFFF00"/>
                </a:solidFill>
              </a:rPr>
              <a:t>reduces WAN bandwidth consumed </a:t>
            </a:r>
            <a:r>
              <a:rPr lang="en-US" sz="2200" dirty="0" smtClean="0"/>
              <a:t>by end users for intranet based HTTP and SMB traffic and </a:t>
            </a:r>
            <a:r>
              <a:rPr lang="en-US" sz="2200" i="1" u="sng" dirty="0" smtClean="0">
                <a:solidFill>
                  <a:srgbClr val="FFFF00"/>
                </a:solidFill>
              </a:rPr>
              <a:t>improves end user experience </a:t>
            </a:r>
          </a:p>
          <a:p>
            <a:endParaRPr lang="en-US" sz="2200" dirty="0" smtClean="0"/>
          </a:p>
          <a:p>
            <a:r>
              <a:rPr lang="en-US" sz="2200" dirty="0" err="1" smtClean="0"/>
              <a:t>BranchCache</a:t>
            </a:r>
            <a:r>
              <a:rPr lang="en-US" sz="2200" dirty="0" smtClean="0"/>
              <a:t>™ </a:t>
            </a:r>
            <a:r>
              <a:rPr lang="en-US" sz="2200" i="1" u="sng" dirty="0" smtClean="0">
                <a:solidFill>
                  <a:srgbClr val="FFFF00"/>
                </a:solidFill>
              </a:rPr>
              <a:t>accelerates delivery of encrypted and signed content </a:t>
            </a:r>
            <a:r>
              <a:rPr lang="en-US" sz="2200" dirty="0" smtClean="0"/>
              <a:t>such as when using HTTPS, </a:t>
            </a:r>
            <a:r>
              <a:rPr lang="en-US" sz="2200" dirty="0" err="1" smtClean="0"/>
              <a:t>IPsec</a:t>
            </a:r>
            <a:r>
              <a:rPr lang="en-US" sz="2200" dirty="0" smtClean="0"/>
              <a:t>, SMB signing and at the same time </a:t>
            </a:r>
            <a:r>
              <a:rPr lang="en-US" sz="2200" i="1" u="sng" dirty="0" smtClean="0">
                <a:solidFill>
                  <a:srgbClr val="FFFF00"/>
                </a:solidFill>
              </a:rPr>
              <a:t>ensures authorization of users </a:t>
            </a:r>
            <a:r>
              <a:rPr lang="en-US" sz="2200" dirty="0" smtClean="0"/>
              <a:t>by the server at the central office. </a:t>
            </a:r>
          </a:p>
          <a:p>
            <a:endParaRPr lang="en-US" sz="2200" dirty="0" smtClean="0"/>
          </a:p>
          <a:p>
            <a:r>
              <a:rPr lang="en-US" sz="2200" dirty="0" err="1" smtClean="0"/>
              <a:t>BranchCache</a:t>
            </a:r>
            <a:r>
              <a:rPr lang="en-US" sz="2200" dirty="0" smtClean="0"/>
              <a:t>™ </a:t>
            </a:r>
            <a:r>
              <a:rPr lang="en-US" sz="2200" i="1" u="sng" dirty="0" smtClean="0">
                <a:solidFill>
                  <a:srgbClr val="FFFF00"/>
                </a:solidFill>
              </a:rPr>
              <a:t>doesn’t require additional equipment </a:t>
            </a:r>
            <a:r>
              <a:rPr lang="en-US" sz="2200" dirty="0" smtClean="0"/>
              <a:t>in the branch offices and can be </a:t>
            </a:r>
            <a:r>
              <a:rPr lang="en-US" sz="2200" i="1" u="sng" dirty="0" smtClean="0">
                <a:solidFill>
                  <a:srgbClr val="FFFF00"/>
                </a:solidFill>
              </a:rPr>
              <a:t>easily managed using existing systems management technology </a:t>
            </a:r>
            <a:r>
              <a:rPr lang="en-US" sz="2200" dirty="0" smtClean="0"/>
              <a:t>such as group policy</a:t>
            </a:r>
          </a:p>
          <a:p>
            <a:endParaRPr lang="en-US" sz="2200" dirty="0" smtClean="0"/>
          </a:p>
          <a:p>
            <a:r>
              <a:rPr lang="en-US" sz="2200" dirty="0" err="1" smtClean="0"/>
              <a:t>BranchCache</a:t>
            </a:r>
            <a:r>
              <a:rPr lang="en-US" sz="2200" dirty="0" smtClean="0"/>
              <a:t> has a </a:t>
            </a:r>
            <a:r>
              <a:rPr lang="en-US" sz="2200" i="1" u="sng" dirty="0" smtClean="0">
                <a:solidFill>
                  <a:srgbClr val="FFFF00"/>
                </a:solidFill>
              </a:rPr>
              <a:t>vibrant and growing ecosystem </a:t>
            </a:r>
            <a:r>
              <a:rPr lang="en-US" sz="2200" dirty="0" smtClean="0"/>
              <a:t>giving customers the choice to pick a solution that works best for their needs</a:t>
            </a:r>
          </a:p>
          <a:p>
            <a:endParaRPr lang="en-US" sz="2200"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dirty="0" smtClean="0"/>
              <a:t>BranchCache Resources</a:t>
            </a:r>
          </a:p>
        </p:txBody>
      </p:sp>
      <p:sp>
        <p:nvSpPr>
          <p:cNvPr id="35843" name="Content Placeholder 2"/>
          <p:cNvSpPr>
            <a:spLocks noGrp="1"/>
          </p:cNvSpPr>
          <p:nvPr>
            <p:ph sz="half" idx="1"/>
          </p:nvPr>
        </p:nvSpPr>
        <p:spPr/>
        <p:txBody>
          <a:bodyPr/>
          <a:lstStyle/>
          <a:p>
            <a:r>
              <a:rPr lang="en-US" sz="2000" dirty="0" smtClean="0"/>
              <a:t>Protocols</a:t>
            </a:r>
          </a:p>
          <a:p>
            <a:pPr lvl="1"/>
            <a:r>
              <a:rPr lang="en-US" sz="1800" dirty="0" smtClean="0">
                <a:hlinkClick r:id="rId3"/>
              </a:rPr>
              <a:t>Content Identification (PCCRC)</a:t>
            </a:r>
            <a:endParaRPr lang="en-US" sz="1800" dirty="0" smtClean="0"/>
          </a:p>
          <a:p>
            <a:pPr lvl="1"/>
            <a:r>
              <a:rPr lang="en-US" sz="1800" dirty="0" smtClean="0">
                <a:hlinkClick r:id="rId4"/>
              </a:rPr>
              <a:t>Discovery (PCCRD)</a:t>
            </a:r>
            <a:endParaRPr lang="en-US" sz="1800" dirty="0" smtClean="0"/>
          </a:p>
          <a:p>
            <a:pPr lvl="1"/>
            <a:r>
              <a:rPr lang="en-US" sz="1800" dirty="0" smtClean="0">
                <a:hlinkClick r:id="rId5"/>
              </a:rPr>
              <a:t>Retrieval (PCCRR)</a:t>
            </a:r>
            <a:endParaRPr lang="en-US" sz="1800" dirty="0" smtClean="0"/>
          </a:p>
          <a:p>
            <a:pPr lvl="1"/>
            <a:r>
              <a:rPr lang="en-US" sz="1800" dirty="0" smtClean="0">
                <a:hlinkClick r:id="rId6"/>
              </a:rPr>
              <a:t>Hosted Cache Offer (PCHC)</a:t>
            </a:r>
            <a:endParaRPr lang="en-US" sz="1800" dirty="0" smtClean="0"/>
          </a:p>
          <a:p>
            <a:pPr lvl="1"/>
            <a:r>
              <a:rPr lang="en-US" sz="1800" dirty="0" smtClean="0">
                <a:hlinkClick r:id="rId7"/>
              </a:rPr>
              <a:t>HTTP extensions for BranchCache (PCCRTP)</a:t>
            </a:r>
            <a:endParaRPr lang="en-US" sz="1800" dirty="0" smtClean="0"/>
          </a:p>
          <a:p>
            <a:pPr lvl="1"/>
            <a:r>
              <a:rPr lang="en-US" sz="1800" dirty="0" smtClean="0">
                <a:hlinkClick r:id="rId8"/>
              </a:rPr>
              <a:t>SMB extensions for BranchCache (SMB2.1)</a:t>
            </a:r>
            <a:endParaRPr lang="en-US" sz="1800" dirty="0" smtClean="0"/>
          </a:p>
          <a:p>
            <a:pPr lvl="1"/>
            <a:endParaRPr lang="en-US" sz="1800" dirty="0" smtClean="0"/>
          </a:p>
          <a:p>
            <a:r>
              <a:rPr lang="en-US" sz="2000" dirty="0" err="1" smtClean="0"/>
              <a:t>Netmon</a:t>
            </a:r>
            <a:r>
              <a:rPr lang="en-US" sz="2000" dirty="0" smtClean="0"/>
              <a:t> Parsers</a:t>
            </a:r>
          </a:p>
          <a:p>
            <a:pPr lvl="1"/>
            <a:r>
              <a:rPr lang="en-US" sz="1800" dirty="0" smtClean="0">
                <a:hlinkClick r:id="rId9"/>
              </a:rPr>
              <a:t>Protocol parsers</a:t>
            </a:r>
            <a:endParaRPr lang="en-US" sz="1800" dirty="0" smtClean="0"/>
          </a:p>
          <a:p>
            <a:pPr lvl="1"/>
            <a:endParaRPr lang="en-US" sz="2000" dirty="0" smtClean="0"/>
          </a:p>
        </p:txBody>
      </p:sp>
      <p:sp>
        <p:nvSpPr>
          <p:cNvPr id="35844" name="Content Placeholder 3"/>
          <p:cNvSpPr>
            <a:spLocks noGrp="1"/>
          </p:cNvSpPr>
          <p:nvPr>
            <p:ph sz="half" idx="2"/>
          </p:nvPr>
        </p:nvSpPr>
        <p:spPr/>
        <p:txBody>
          <a:bodyPr/>
          <a:lstStyle/>
          <a:p>
            <a:r>
              <a:rPr lang="en-US" sz="2000" dirty="0" smtClean="0"/>
              <a:t>Collateral</a:t>
            </a:r>
          </a:p>
          <a:p>
            <a:pPr lvl="1"/>
            <a:r>
              <a:rPr lang="en-US" sz="1800" dirty="0" smtClean="0">
                <a:hlinkClick r:id="rId10"/>
              </a:rPr>
              <a:t>BranchCache Executive Overview  </a:t>
            </a:r>
            <a:endParaRPr lang="en-US" sz="1800" dirty="0" smtClean="0"/>
          </a:p>
          <a:p>
            <a:pPr lvl="1"/>
            <a:r>
              <a:rPr lang="en-US" sz="1800" dirty="0" smtClean="0">
                <a:hlinkClick r:id="rId11"/>
              </a:rPr>
              <a:t>BranchCache Technical Overview </a:t>
            </a:r>
            <a:endParaRPr lang="en-US" sz="1800" dirty="0" smtClean="0"/>
          </a:p>
          <a:p>
            <a:pPr lvl="1"/>
            <a:r>
              <a:rPr lang="en-US" sz="1800" dirty="0" smtClean="0">
                <a:hlinkClick r:id="rId12"/>
              </a:rPr>
              <a:t>BranchCache Security Guide</a:t>
            </a:r>
            <a:endParaRPr lang="en-US" sz="1800" dirty="0" smtClean="0"/>
          </a:p>
          <a:p>
            <a:pPr lvl="1"/>
            <a:r>
              <a:rPr lang="en-US" sz="1800" dirty="0" smtClean="0">
                <a:hlinkClick r:id="rId13"/>
              </a:rPr>
              <a:t>BranchCache Deployment Guide </a:t>
            </a:r>
            <a:endParaRPr lang="en-US" sz="1800" dirty="0" smtClean="0"/>
          </a:p>
          <a:p>
            <a:r>
              <a:rPr lang="en-US" sz="2000" dirty="0" smtClean="0"/>
              <a:t>Case studies (partial)</a:t>
            </a:r>
          </a:p>
          <a:p>
            <a:pPr lvl="1"/>
            <a:r>
              <a:rPr lang="en-US" sz="1800" dirty="0" smtClean="0">
                <a:hlinkClick r:id="rId14"/>
              </a:rPr>
              <a:t> </a:t>
            </a:r>
            <a:r>
              <a:rPr lang="en-US" sz="1800" dirty="0" err="1" smtClean="0">
                <a:hlinkClick r:id="rId14"/>
              </a:rPr>
              <a:t>Sporton</a:t>
            </a:r>
            <a:r>
              <a:rPr lang="en-US" sz="1800" dirty="0" smtClean="0">
                <a:hlinkClick r:id="rId14"/>
              </a:rPr>
              <a:t> International</a:t>
            </a:r>
            <a:endParaRPr lang="en-US" sz="1800" dirty="0" smtClean="0"/>
          </a:p>
          <a:p>
            <a:pPr lvl="1"/>
            <a:r>
              <a:rPr lang="en-US" sz="1800" dirty="0" smtClean="0">
                <a:hlinkClick r:id="rId15"/>
              </a:rPr>
              <a:t>Convergent Computing</a:t>
            </a:r>
            <a:endParaRPr lang="en-US" sz="1800" dirty="0" smtClean="0"/>
          </a:p>
          <a:p>
            <a:r>
              <a:rPr lang="en-US" sz="2000" dirty="0" smtClean="0"/>
              <a:t>Email</a:t>
            </a:r>
          </a:p>
          <a:p>
            <a:pPr lvl="1"/>
            <a:r>
              <a:rPr lang="en-US" sz="1800" dirty="0" smtClean="0">
                <a:hlinkClick r:id="rId16"/>
              </a:rPr>
              <a:t>branch@microsoft.com</a:t>
            </a:r>
            <a:r>
              <a:rPr lang="en-US" sz="1800" dirty="0" smtClean="0"/>
              <a:t> </a:t>
            </a:r>
          </a:p>
          <a:p>
            <a:r>
              <a:rPr lang="en-US" sz="2000" dirty="0" smtClean="0"/>
              <a:t>Website</a:t>
            </a:r>
          </a:p>
          <a:p>
            <a:pPr lvl="1"/>
            <a:r>
              <a:rPr lang="en-US" sz="1800" dirty="0" smtClean="0">
                <a:hlinkClick r:id="rId17"/>
              </a:rPr>
              <a:t>http://www.branchcache.com</a:t>
            </a:r>
            <a:endParaRPr lang="en-US" dirty="0" smtClean="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bwMode="auto">
          <a:xfrm>
            <a:off x="286552" y="5427994"/>
            <a:ext cx="6528121" cy="685800"/>
          </a:xfrm>
          <a:prstGeom prst="rect">
            <a:avLst/>
          </a:prstGeom>
          <a:gradFill flip="none" rotWithShape="1">
            <a:gsLst>
              <a:gs pos="0">
                <a:schemeClr val="tx1">
                  <a:shade val="30000"/>
                  <a:satMod val="115000"/>
                  <a:alpha val="0"/>
                </a:schemeClr>
              </a:gs>
              <a:gs pos="80000">
                <a:schemeClr val="accent2">
                  <a:alpha val="30000"/>
                </a:schemeClr>
              </a:gs>
              <a:gs pos="100000">
                <a:schemeClr val="tx1">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ounded Rectangle 28"/>
          <p:cNvSpPr/>
          <p:nvPr/>
        </p:nvSpPr>
        <p:spPr bwMode="auto">
          <a:xfrm>
            <a:off x="16204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320818"/>
            <a:ext cx="3624263" cy="738032"/>
          </a:xfrm>
          <a:prstGeom prst="rect">
            <a:avLst/>
          </a:prstGeom>
        </p:spPr>
      </p:pic>
      <p:grpSp>
        <p:nvGrpSpPr>
          <p:cNvPr id="2" name="Group 29"/>
          <p:cNvGrpSpPr/>
          <p:nvPr/>
        </p:nvGrpSpPr>
        <p:grpSpPr>
          <a:xfrm>
            <a:off x="276225" y="1227364"/>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124093"/>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188100"/>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082353"/>
            <a:ext cx="2409825" cy="1076325"/>
          </a:xfrm>
          <a:prstGeom prst="rect">
            <a:avLst/>
          </a:prstGeom>
        </p:spPr>
      </p:pic>
      <p:sp>
        <p:nvSpPr>
          <p:cNvPr id="22" name="Rounded Rectangle 21"/>
          <p:cNvSpPr/>
          <p:nvPr/>
        </p:nvSpPr>
        <p:spPr bwMode="auto">
          <a:xfrm>
            <a:off x="461223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296850"/>
            <a:ext cx="1857375" cy="942975"/>
          </a:xfrm>
          <a:prstGeom prst="rect">
            <a:avLst/>
          </a:prstGeom>
        </p:spPr>
      </p:pic>
      <p:sp>
        <p:nvSpPr>
          <p:cNvPr id="28" name="Rectangle 27"/>
          <p:cNvSpPr/>
          <p:nvPr/>
        </p:nvSpPr>
        <p:spPr>
          <a:xfrm>
            <a:off x="5457615" y="4188100"/>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472400"/>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377875"/>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472400"/>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3200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227364"/>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051" name="Rectangle 3"/>
          <p:cNvSpPr>
            <a:spLocks noChangeArrowheads="1"/>
          </p:cNvSpPr>
          <p:nvPr/>
        </p:nvSpPr>
        <p:spPr bwMode="auto">
          <a:xfrm>
            <a:off x="1108355" y="5416951"/>
            <a:ext cx="578734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1F497D"/>
                </a:solidFill>
                <a:effectLst/>
                <a:ea typeface="Calibri" pitchFamily="34" charset="0"/>
                <a:cs typeface="Arial" pitchFamily="34" charset="0"/>
                <a:hlinkClick r:id="rId9"/>
              </a:rPr>
              <a:t>www.microsoft.com/learning</a:t>
            </a:r>
            <a:endParaRPr kumimoji="0" lang="en-US"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ea typeface="Calibri" pitchFamily="34" charset="0"/>
                <a:cs typeface="Arial" pitchFamily="34" charset="0"/>
              </a:rPr>
              <a:t>Microsoft Certification and Training </a:t>
            </a:r>
            <a:r>
              <a:rPr lang="en-US" sz="2000" dirty="0" smtClean="0">
                <a:ea typeface="Calibri" pitchFamily="34" charset="0"/>
                <a:cs typeface="Arial" pitchFamily="34" charset="0"/>
              </a:rPr>
              <a:t>R</a:t>
            </a:r>
            <a:r>
              <a:rPr kumimoji="0" lang="en-US" sz="2000" b="0" i="0" u="none" strike="noStrike" cap="none" normalizeH="0" baseline="0" dirty="0" smtClean="0">
                <a:ln>
                  <a:noFill/>
                </a:ln>
                <a:effectLst/>
                <a:ea typeface="Calibri" pitchFamily="34" charset="0"/>
                <a:cs typeface="Arial" pitchFamily="34" charset="0"/>
              </a:rPr>
              <a:t>esources</a:t>
            </a:r>
            <a:endParaRPr kumimoji="0" lang="en-US" sz="3600" b="0" i="0" u="none" strike="noStrike" cap="none" normalizeH="0" baseline="0" dirty="0" smtClean="0">
              <a:ln>
                <a:noFill/>
              </a:ln>
              <a:effectLst/>
              <a:cs typeface="Arial" pitchFamily="34" charset="0"/>
            </a:endParaRPr>
          </a:p>
        </p:txBody>
      </p:sp>
      <p:sp>
        <p:nvSpPr>
          <p:cNvPr id="57" name="Rectangle 56"/>
          <p:cNvSpPr/>
          <p:nvPr/>
        </p:nvSpPr>
        <p:spPr>
          <a:xfrm>
            <a:off x="4629872" y="2124093"/>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036053"/>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pic>
        <p:nvPicPr>
          <p:cNvPr id="55" name="Picture 54" descr="Tech·Ed_circle_arrow_black.emf"/>
          <p:cNvPicPr>
            <a:picLocks noChangeAspect="1"/>
          </p:cNvPicPr>
          <p:nvPr/>
        </p:nvPicPr>
        <p:blipFill>
          <a:blip r:embed="rId12"/>
          <a:stretch>
            <a:fillRect/>
          </a:stretch>
        </p:blipFill>
        <p:spPr>
          <a:xfrm>
            <a:off x="285588" y="5482865"/>
            <a:ext cx="576059" cy="576059"/>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Windows Server Resources</a:t>
            </a:r>
            <a:endParaRPr lang="en-US" dirty="0"/>
          </a:p>
        </p:txBody>
      </p:sp>
      <p:sp>
        <p:nvSpPr>
          <p:cNvPr id="26" name="Content Placeholder 25"/>
          <p:cNvSpPr>
            <a:spLocks noGrp="1"/>
          </p:cNvSpPr>
          <p:nvPr>
            <p:ph sz="quarter" idx="10"/>
          </p:nvPr>
        </p:nvSpPr>
        <p:spPr>
          <a:xfrm>
            <a:off x="3696788" y="1143000"/>
            <a:ext cx="5069259" cy="2344783"/>
          </a:xfrm>
          <a:prstGeom prst="roundRect">
            <a:avLst>
              <a:gd name="adj" fmla="val 18466"/>
            </a:avLst>
          </a:prstGeom>
        </p:spPr>
        <p:txBody>
          <a:bodyPr lIns="91440" rIns="91440" anchor="t"/>
          <a:lstStyle/>
          <a:p>
            <a:r>
              <a:rPr lang="en-US" sz="3000" dirty="0" smtClean="0"/>
              <a:t>Make sure you pick up your copy of Windows Server 2008 R2 RC from the Materials Distribution Counter</a:t>
            </a:r>
            <a:endParaRPr lang="en-US" sz="3000" dirty="0"/>
          </a:p>
        </p:txBody>
      </p:sp>
      <p:sp>
        <p:nvSpPr>
          <p:cNvPr id="28" name="Content Placeholder 27"/>
          <p:cNvSpPr>
            <a:spLocks noGrp="1"/>
          </p:cNvSpPr>
          <p:nvPr>
            <p:ph sz="quarter" idx="12"/>
          </p:nvPr>
        </p:nvSpPr>
        <p:spPr>
          <a:xfrm>
            <a:off x="394063" y="3397949"/>
            <a:ext cx="8385048" cy="1058860"/>
          </a:xfrm>
        </p:spPr>
        <p:txBody>
          <a:bodyPr/>
          <a:lstStyle/>
          <a:p>
            <a:r>
              <a:rPr sz="3200" smtClean="0"/>
              <a:t>Learn More about Windows Server 2008 R2: </a:t>
            </a:r>
          </a:p>
          <a:p>
            <a:r>
              <a:rPr sz="2400" u="sng" smtClean="0">
                <a:hlinkClick r:id="rId3"/>
              </a:rPr>
              <a:t>www.microsoft.com/WindowsServer2008R2</a:t>
            </a:r>
            <a:r>
              <a:rPr sz="2400" u="sng" smtClean="0"/>
              <a:t> </a:t>
            </a:r>
            <a:endParaRPr sz="2400"/>
          </a:p>
        </p:txBody>
      </p:sp>
      <p:sp>
        <p:nvSpPr>
          <p:cNvPr id="29" name="Content Placeholder 28"/>
          <p:cNvSpPr>
            <a:spLocks noGrp="1"/>
          </p:cNvSpPr>
          <p:nvPr>
            <p:ph sz="quarter" idx="13"/>
          </p:nvPr>
        </p:nvSpPr>
        <p:spPr>
          <a:xfrm>
            <a:off x="364374" y="4555375"/>
            <a:ext cx="8385048" cy="1479665"/>
          </a:xfrm>
        </p:spPr>
        <p:txBody>
          <a:bodyPr/>
          <a:lstStyle/>
          <a:p>
            <a:r>
              <a:rPr sz="3200" smtClean="0"/>
              <a:t>Technical Learning Center (Orange Section): </a:t>
            </a:r>
          </a:p>
          <a:p>
            <a:r>
              <a:rPr sz="2400">
                <a:solidFill>
                  <a:schemeClr val="accent5">
                    <a:lumMod val="60000"/>
                    <a:lumOff val="40000"/>
                  </a:schemeClr>
                </a:solidFill>
              </a:rPr>
              <a:t>Highlighting Windows Server 2008 and R2 technologies</a:t>
            </a:r>
          </a:p>
          <a:p>
            <a:pPr>
              <a:buFont typeface="Arial" pitchFamily="34" charset="0"/>
              <a:buChar char="•"/>
            </a:pPr>
            <a:r>
              <a:rPr sz="2400">
                <a:solidFill>
                  <a:schemeClr val="accent5">
                    <a:lumMod val="60000"/>
                    <a:lumOff val="40000"/>
                  </a:schemeClr>
                </a:solidFill>
              </a:rPr>
              <a:t>Over 15 booths and experts from Microsoft and our partners</a:t>
            </a:r>
            <a:endParaRPr sz="2400">
              <a:solidFill>
                <a:schemeClr val="accent5">
                  <a:lumMod val="60000"/>
                  <a:lumOff val="40000"/>
                </a:schemeClr>
              </a:solidFill>
              <a:hlinkClick r:id="rId3"/>
            </a:endParaRPr>
          </a:p>
        </p:txBody>
      </p:sp>
      <p:pic>
        <p:nvPicPr>
          <p:cNvPr id="1030" name="Picture 6" descr="C:\Users\mleworth\AppData\Local\Temp\WS08-R2_v_rgb_r.png"/>
          <p:cNvPicPr>
            <a:picLocks noChangeAspect="1" noChangeArrowheads="1"/>
          </p:cNvPicPr>
          <p:nvPr/>
        </p:nvPicPr>
        <p:blipFill>
          <a:blip r:embed="rId4"/>
          <a:srcRect/>
          <a:stretch>
            <a:fillRect/>
          </a:stretch>
        </p:blipFill>
        <p:spPr bwMode="auto">
          <a:xfrm>
            <a:off x="396611" y="1503590"/>
            <a:ext cx="3127230" cy="943519"/>
          </a:xfrm>
          <a:prstGeom prst="rect">
            <a:avLst/>
          </a:prstGeom>
          <a:noFill/>
        </p:spPr>
      </p:pic>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943" y="243835"/>
            <a:ext cx="8382000" cy="664797"/>
          </a:xfrm>
        </p:spPr>
        <p:txBody>
          <a:bodyPr/>
          <a:lstStyle/>
          <a:p>
            <a:r>
              <a:rPr lang="en-US" dirty="0" smtClean="0"/>
              <a:t>Branch  – The problem space</a:t>
            </a:r>
            <a:endParaRPr lang="en-US" dirty="0"/>
          </a:p>
        </p:txBody>
      </p:sp>
      <p:grpSp>
        <p:nvGrpSpPr>
          <p:cNvPr id="122" name="Group 121"/>
          <p:cNvGrpSpPr/>
          <p:nvPr/>
        </p:nvGrpSpPr>
        <p:grpSpPr>
          <a:xfrm>
            <a:off x="1860411" y="2697016"/>
            <a:ext cx="4810439" cy="2374557"/>
            <a:chOff x="1860411" y="2697016"/>
            <a:chExt cx="4810439" cy="2374557"/>
          </a:xfrm>
        </p:grpSpPr>
        <p:pic>
          <p:nvPicPr>
            <p:cNvPr id="4" name="Picture 67" descr="clear bubble"/>
            <p:cNvPicPr>
              <a:picLocks noChangeAspect="1" noChangeArrowheads="1"/>
            </p:cNvPicPr>
            <p:nvPr/>
          </p:nvPicPr>
          <p:blipFill>
            <a:blip r:embed="rId3" cstate="print"/>
            <a:srcRect/>
            <a:stretch>
              <a:fillRect/>
            </a:stretch>
          </p:blipFill>
          <p:spPr bwMode="auto">
            <a:xfrm>
              <a:off x="1860411" y="2697016"/>
              <a:ext cx="4810439" cy="2374557"/>
            </a:xfrm>
            <a:prstGeom prst="rect">
              <a:avLst/>
            </a:prstGeom>
            <a:noFill/>
          </p:spPr>
        </p:pic>
        <p:pic>
          <p:nvPicPr>
            <p:cNvPr id="5" name="Picture 24" descr="application server"/>
            <p:cNvPicPr>
              <a:picLocks noChangeAspect="1" noChangeArrowheads="1"/>
            </p:cNvPicPr>
            <p:nvPr/>
          </p:nvPicPr>
          <p:blipFill>
            <a:blip r:embed="rId4" cstate="print"/>
            <a:srcRect/>
            <a:stretch>
              <a:fillRect/>
            </a:stretch>
          </p:blipFill>
          <p:spPr bwMode="auto">
            <a:xfrm>
              <a:off x="4031069" y="2863064"/>
              <a:ext cx="1522199" cy="1612935"/>
            </a:xfrm>
            <a:prstGeom prst="rect">
              <a:avLst/>
            </a:prstGeom>
            <a:noFill/>
          </p:spPr>
        </p:pic>
        <p:pic>
          <p:nvPicPr>
            <p:cNvPr id="6" name="Picture 24" descr="application server"/>
            <p:cNvPicPr>
              <a:picLocks noChangeAspect="1" noChangeArrowheads="1"/>
            </p:cNvPicPr>
            <p:nvPr/>
          </p:nvPicPr>
          <p:blipFill>
            <a:blip r:embed="rId4" cstate="print"/>
            <a:srcRect/>
            <a:stretch>
              <a:fillRect/>
            </a:stretch>
          </p:blipFill>
          <p:spPr bwMode="auto">
            <a:xfrm>
              <a:off x="2886268" y="3015464"/>
              <a:ext cx="1522199" cy="1612935"/>
            </a:xfrm>
            <a:prstGeom prst="rect">
              <a:avLst/>
            </a:prstGeom>
            <a:noFill/>
          </p:spPr>
        </p:pic>
        <p:pic>
          <p:nvPicPr>
            <p:cNvPr id="7" name="Picture 24" descr="application server"/>
            <p:cNvPicPr>
              <a:picLocks noChangeAspect="1" noChangeArrowheads="1"/>
            </p:cNvPicPr>
            <p:nvPr/>
          </p:nvPicPr>
          <p:blipFill>
            <a:blip r:embed="rId4" cstate="print"/>
            <a:srcRect/>
            <a:stretch>
              <a:fillRect/>
            </a:stretch>
          </p:blipFill>
          <p:spPr bwMode="auto">
            <a:xfrm>
              <a:off x="3876868" y="3320264"/>
              <a:ext cx="1522199" cy="1612935"/>
            </a:xfrm>
            <a:prstGeom prst="rect">
              <a:avLst/>
            </a:prstGeom>
            <a:noFill/>
          </p:spPr>
        </p:pic>
      </p:grpSp>
      <p:grpSp>
        <p:nvGrpSpPr>
          <p:cNvPr id="123" name="Group 122"/>
          <p:cNvGrpSpPr/>
          <p:nvPr/>
        </p:nvGrpSpPr>
        <p:grpSpPr>
          <a:xfrm>
            <a:off x="6078922" y="1260144"/>
            <a:ext cx="2829308" cy="1451112"/>
            <a:chOff x="6078922" y="1260144"/>
            <a:chExt cx="2829308" cy="1451112"/>
          </a:xfrm>
        </p:grpSpPr>
        <p:pic>
          <p:nvPicPr>
            <p:cNvPr id="8" name="Picture 37" descr="blue sphere 4 copy"/>
            <p:cNvPicPr>
              <a:picLocks noChangeAspect="1" noChangeArrowheads="1"/>
            </p:cNvPicPr>
            <p:nvPr/>
          </p:nvPicPr>
          <p:blipFill>
            <a:blip r:embed="rId5" cstate="print"/>
            <a:srcRect/>
            <a:stretch>
              <a:fillRect/>
            </a:stretch>
          </p:blipFill>
          <p:spPr bwMode="auto">
            <a:xfrm>
              <a:off x="6078922" y="1260144"/>
              <a:ext cx="2829308" cy="1451112"/>
            </a:xfrm>
            <a:prstGeom prst="rect">
              <a:avLst/>
            </a:prstGeom>
            <a:noFill/>
          </p:spPr>
        </p:pic>
        <p:pic>
          <p:nvPicPr>
            <p:cNvPr id="9" name="Picture 23" descr="XP icon my computer"/>
            <p:cNvPicPr>
              <a:picLocks noChangeAspect="1" noChangeArrowheads="1"/>
            </p:cNvPicPr>
            <p:nvPr/>
          </p:nvPicPr>
          <p:blipFill>
            <a:blip r:embed="rId6" cstate="print"/>
            <a:srcRect/>
            <a:stretch>
              <a:fillRect/>
            </a:stretch>
          </p:blipFill>
          <p:spPr bwMode="auto">
            <a:xfrm>
              <a:off x="6878507" y="1619110"/>
              <a:ext cx="599075" cy="449424"/>
            </a:xfrm>
            <a:prstGeom prst="rect">
              <a:avLst/>
            </a:prstGeom>
            <a:noFill/>
          </p:spPr>
        </p:pic>
        <p:pic>
          <p:nvPicPr>
            <p:cNvPr id="10" name="Picture 23" descr="XP icon my computer"/>
            <p:cNvPicPr>
              <a:picLocks noChangeAspect="1" noChangeArrowheads="1"/>
            </p:cNvPicPr>
            <p:nvPr/>
          </p:nvPicPr>
          <p:blipFill>
            <a:blip r:embed="rId7" cstate="print"/>
            <a:srcRect/>
            <a:stretch>
              <a:fillRect/>
            </a:stretch>
          </p:blipFill>
          <p:spPr bwMode="auto">
            <a:xfrm>
              <a:off x="7437096" y="1584189"/>
              <a:ext cx="779154" cy="584518"/>
            </a:xfrm>
            <a:prstGeom prst="rect">
              <a:avLst/>
            </a:prstGeom>
            <a:noFill/>
          </p:spPr>
        </p:pic>
        <p:pic>
          <p:nvPicPr>
            <p:cNvPr id="11" name="Picture 6" descr="laptop"/>
            <p:cNvPicPr>
              <a:picLocks noChangeAspect="1" noChangeArrowheads="1"/>
            </p:cNvPicPr>
            <p:nvPr/>
          </p:nvPicPr>
          <p:blipFill>
            <a:blip r:embed="rId8" cstate="print"/>
            <a:srcRect/>
            <a:stretch>
              <a:fillRect/>
            </a:stretch>
          </p:blipFill>
          <p:spPr bwMode="auto">
            <a:xfrm>
              <a:off x="6768228" y="1995199"/>
              <a:ext cx="558550" cy="326876"/>
            </a:xfrm>
            <a:prstGeom prst="rect">
              <a:avLst/>
            </a:prstGeom>
            <a:noFill/>
          </p:spPr>
        </p:pic>
        <p:pic>
          <p:nvPicPr>
            <p:cNvPr id="12" name="Picture 6" descr="laptop"/>
            <p:cNvPicPr>
              <a:picLocks noChangeAspect="1" noChangeArrowheads="1"/>
            </p:cNvPicPr>
            <p:nvPr/>
          </p:nvPicPr>
          <p:blipFill>
            <a:blip r:embed="rId9" cstate="print"/>
            <a:srcRect/>
            <a:stretch>
              <a:fillRect/>
            </a:stretch>
          </p:blipFill>
          <p:spPr bwMode="auto">
            <a:xfrm>
              <a:off x="6589098" y="1901309"/>
              <a:ext cx="381382" cy="223193"/>
            </a:xfrm>
            <a:prstGeom prst="rect">
              <a:avLst/>
            </a:prstGeom>
            <a:noFill/>
          </p:spPr>
        </p:pic>
        <p:pic>
          <p:nvPicPr>
            <p:cNvPr id="13" name="Picture 6" descr="laptop"/>
            <p:cNvPicPr>
              <a:picLocks noChangeAspect="1" noChangeArrowheads="1"/>
            </p:cNvPicPr>
            <p:nvPr/>
          </p:nvPicPr>
          <p:blipFill>
            <a:blip r:embed="rId10" cstate="print"/>
            <a:srcRect/>
            <a:stretch>
              <a:fillRect/>
            </a:stretch>
          </p:blipFill>
          <p:spPr bwMode="auto">
            <a:xfrm>
              <a:off x="7243203" y="2084247"/>
              <a:ext cx="653581" cy="382490"/>
            </a:xfrm>
            <a:prstGeom prst="rect">
              <a:avLst/>
            </a:prstGeom>
            <a:noFill/>
          </p:spPr>
        </p:pic>
      </p:grpSp>
      <p:cxnSp>
        <p:nvCxnSpPr>
          <p:cNvPr id="14" name="Straight Connector 13"/>
          <p:cNvCxnSpPr/>
          <p:nvPr/>
        </p:nvCxnSpPr>
        <p:spPr>
          <a:xfrm flipV="1">
            <a:off x="5447237" y="2388357"/>
            <a:ext cx="898972" cy="630319"/>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5718411" y="2483893"/>
            <a:ext cx="464024" cy="368490"/>
          </a:xfrm>
          <a:prstGeom prst="rect">
            <a:avLst/>
          </a:prstGeom>
          <a:noFill/>
        </p:spPr>
        <p:txBody>
          <a:bodyPr wrap="square" rtlCol="0">
            <a:spAutoFit/>
          </a:bodyPr>
          <a:lstStyle/>
          <a:p>
            <a:r>
              <a:rPr lang="en-US" dirty="0" smtClean="0"/>
              <a:t>€€</a:t>
            </a:r>
            <a:endParaRPr lang="en-US" dirty="0"/>
          </a:p>
        </p:txBody>
      </p:sp>
      <p:grpSp>
        <p:nvGrpSpPr>
          <p:cNvPr id="132" name="Group 131"/>
          <p:cNvGrpSpPr/>
          <p:nvPr/>
        </p:nvGrpSpPr>
        <p:grpSpPr>
          <a:xfrm>
            <a:off x="2320119" y="1039631"/>
            <a:ext cx="4251033" cy="1840047"/>
            <a:chOff x="2320119" y="1039631"/>
            <a:chExt cx="4251033" cy="1840047"/>
          </a:xfrm>
        </p:grpSpPr>
        <p:pic>
          <p:nvPicPr>
            <p:cNvPr id="83" name="Picture 37" descr="blue sphere 4 copy"/>
            <p:cNvPicPr>
              <a:picLocks noChangeAspect="1" noChangeArrowheads="1"/>
            </p:cNvPicPr>
            <p:nvPr/>
          </p:nvPicPr>
          <p:blipFill>
            <a:blip r:embed="rId5" cstate="print"/>
            <a:srcRect/>
            <a:stretch>
              <a:fillRect/>
            </a:stretch>
          </p:blipFill>
          <p:spPr bwMode="auto">
            <a:xfrm>
              <a:off x="4867701" y="1039631"/>
              <a:ext cx="882313" cy="452526"/>
            </a:xfrm>
            <a:prstGeom prst="rect">
              <a:avLst/>
            </a:prstGeom>
            <a:noFill/>
          </p:spPr>
        </p:pic>
        <p:pic>
          <p:nvPicPr>
            <p:cNvPr id="84" name="Picture 37" descr="blue sphere 4 copy"/>
            <p:cNvPicPr>
              <a:picLocks noChangeAspect="1" noChangeArrowheads="1"/>
            </p:cNvPicPr>
            <p:nvPr/>
          </p:nvPicPr>
          <p:blipFill>
            <a:blip r:embed="rId5" cstate="print"/>
            <a:srcRect/>
            <a:stretch>
              <a:fillRect/>
            </a:stretch>
          </p:blipFill>
          <p:spPr bwMode="auto">
            <a:xfrm>
              <a:off x="3150358" y="1383101"/>
              <a:ext cx="882313" cy="452526"/>
            </a:xfrm>
            <a:prstGeom prst="rect">
              <a:avLst/>
            </a:prstGeom>
            <a:noFill/>
          </p:spPr>
        </p:pic>
        <p:pic>
          <p:nvPicPr>
            <p:cNvPr id="85" name="Picture 37" descr="blue sphere 4 copy"/>
            <p:cNvPicPr>
              <a:picLocks noChangeAspect="1" noChangeArrowheads="1"/>
            </p:cNvPicPr>
            <p:nvPr/>
          </p:nvPicPr>
          <p:blipFill>
            <a:blip r:embed="rId5" cstate="print"/>
            <a:srcRect/>
            <a:stretch>
              <a:fillRect/>
            </a:stretch>
          </p:blipFill>
          <p:spPr bwMode="auto">
            <a:xfrm>
              <a:off x="5688839" y="1205676"/>
              <a:ext cx="882313" cy="452526"/>
            </a:xfrm>
            <a:prstGeom prst="rect">
              <a:avLst/>
            </a:prstGeom>
            <a:noFill/>
          </p:spPr>
        </p:pic>
        <p:pic>
          <p:nvPicPr>
            <p:cNvPr id="86" name="Picture 37" descr="blue sphere 4 copy"/>
            <p:cNvPicPr>
              <a:picLocks noChangeAspect="1" noChangeArrowheads="1"/>
            </p:cNvPicPr>
            <p:nvPr/>
          </p:nvPicPr>
          <p:blipFill>
            <a:blip r:embed="rId5" cstate="print"/>
            <a:srcRect/>
            <a:stretch>
              <a:fillRect/>
            </a:stretch>
          </p:blipFill>
          <p:spPr bwMode="auto">
            <a:xfrm>
              <a:off x="4135272" y="1399019"/>
              <a:ext cx="882313" cy="452526"/>
            </a:xfrm>
            <a:prstGeom prst="rect">
              <a:avLst/>
            </a:prstGeom>
            <a:noFill/>
          </p:spPr>
        </p:pic>
        <p:pic>
          <p:nvPicPr>
            <p:cNvPr id="87" name="Picture 37" descr="blue sphere 4 copy"/>
            <p:cNvPicPr>
              <a:picLocks noChangeAspect="1" noChangeArrowheads="1"/>
            </p:cNvPicPr>
            <p:nvPr/>
          </p:nvPicPr>
          <p:blipFill>
            <a:blip r:embed="rId5" cstate="print"/>
            <a:srcRect/>
            <a:stretch>
              <a:fillRect/>
            </a:stretch>
          </p:blipFill>
          <p:spPr bwMode="auto">
            <a:xfrm>
              <a:off x="2320119" y="1085122"/>
              <a:ext cx="882313" cy="452526"/>
            </a:xfrm>
            <a:prstGeom prst="rect">
              <a:avLst/>
            </a:prstGeom>
            <a:noFill/>
          </p:spPr>
        </p:pic>
        <p:cxnSp>
          <p:nvCxnSpPr>
            <p:cNvPr id="88" name="Straight Connector 87"/>
            <p:cNvCxnSpPr/>
            <p:nvPr/>
          </p:nvCxnSpPr>
          <p:spPr>
            <a:xfrm rot="16200000" flipH="1">
              <a:off x="2411580" y="1974852"/>
              <a:ext cx="1365858" cy="416503"/>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3278214" y="2145448"/>
              <a:ext cx="888185" cy="252731"/>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16200000" flipH="1">
              <a:off x="4124375" y="2281926"/>
              <a:ext cx="888183" cy="7068"/>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5400000">
              <a:off x="4513336" y="1995568"/>
              <a:ext cx="1229381" cy="293185"/>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5400000">
              <a:off x="4970539" y="1879560"/>
              <a:ext cx="1256673" cy="743563"/>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5459104" y="1937982"/>
              <a:ext cx="464024" cy="368490"/>
            </a:xfrm>
            <a:prstGeom prst="rect">
              <a:avLst/>
            </a:prstGeom>
            <a:noFill/>
          </p:spPr>
          <p:txBody>
            <a:bodyPr wrap="square" rtlCol="0">
              <a:spAutoFit/>
            </a:bodyPr>
            <a:lstStyle/>
            <a:p>
              <a:r>
                <a:rPr lang="en-US" dirty="0" smtClean="0"/>
                <a:t>€€</a:t>
              </a:r>
              <a:endParaRPr lang="en-US" dirty="0"/>
            </a:p>
          </p:txBody>
        </p:sp>
        <p:sp>
          <p:nvSpPr>
            <p:cNvPr id="100" name="TextBox 99"/>
            <p:cNvSpPr txBox="1"/>
            <p:nvPr/>
          </p:nvSpPr>
          <p:spPr>
            <a:xfrm>
              <a:off x="4872251" y="1992573"/>
              <a:ext cx="464024" cy="368490"/>
            </a:xfrm>
            <a:prstGeom prst="rect">
              <a:avLst/>
            </a:prstGeom>
            <a:noFill/>
          </p:spPr>
          <p:txBody>
            <a:bodyPr wrap="square" rtlCol="0">
              <a:spAutoFit/>
            </a:bodyPr>
            <a:lstStyle/>
            <a:p>
              <a:r>
                <a:rPr lang="en-US" dirty="0" smtClean="0"/>
                <a:t>€€</a:t>
              </a:r>
              <a:endParaRPr lang="en-US" dirty="0"/>
            </a:p>
          </p:txBody>
        </p:sp>
        <p:sp>
          <p:nvSpPr>
            <p:cNvPr id="101" name="TextBox 100"/>
            <p:cNvSpPr txBox="1"/>
            <p:nvPr/>
          </p:nvSpPr>
          <p:spPr>
            <a:xfrm>
              <a:off x="4285398" y="2074460"/>
              <a:ext cx="464024" cy="368490"/>
            </a:xfrm>
            <a:prstGeom prst="rect">
              <a:avLst/>
            </a:prstGeom>
            <a:noFill/>
          </p:spPr>
          <p:txBody>
            <a:bodyPr wrap="square" rtlCol="0">
              <a:spAutoFit/>
            </a:bodyPr>
            <a:lstStyle/>
            <a:p>
              <a:r>
                <a:rPr lang="en-US" dirty="0" smtClean="0"/>
                <a:t>€€</a:t>
              </a:r>
              <a:endParaRPr lang="en-US" dirty="0"/>
            </a:p>
          </p:txBody>
        </p:sp>
        <p:sp>
          <p:nvSpPr>
            <p:cNvPr id="102" name="TextBox 101"/>
            <p:cNvSpPr txBox="1"/>
            <p:nvPr/>
          </p:nvSpPr>
          <p:spPr>
            <a:xfrm>
              <a:off x="3493828" y="2060812"/>
              <a:ext cx="464024" cy="368490"/>
            </a:xfrm>
            <a:prstGeom prst="rect">
              <a:avLst/>
            </a:prstGeom>
            <a:noFill/>
          </p:spPr>
          <p:txBody>
            <a:bodyPr wrap="square" rtlCol="0">
              <a:spAutoFit/>
            </a:bodyPr>
            <a:lstStyle/>
            <a:p>
              <a:r>
                <a:rPr lang="en-US" dirty="0" smtClean="0"/>
                <a:t>€€</a:t>
              </a:r>
              <a:endParaRPr lang="en-US" dirty="0"/>
            </a:p>
          </p:txBody>
        </p:sp>
        <p:sp>
          <p:nvSpPr>
            <p:cNvPr id="103" name="TextBox 102"/>
            <p:cNvSpPr txBox="1"/>
            <p:nvPr/>
          </p:nvSpPr>
          <p:spPr>
            <a:xfrm>
              <a:off x="2866031" y="2074460"/>
              <a:ext cx="464024" cy="368490"/>
            </a:xfrm>
            <a:prstGeom prst="rect">
              <a:avLst/>
            </a:prstGeom>
            <a:noFill/>
          </p:spPr>
          <p:txBody>
            <a:bodyPr wrap="square" rtlCol="0">
              <a:spAutoFit/>
            </a:bodyPr>
            <a:lstStyle/>
            <a:p>
              <a:r>
                <a:rPr lang="en-US" dirty="0" smtClean="0"/>
                <a:t>€€</a:t>
              </a:r>
              <a:endParaRPr lang="en-US" dirty="0"/>
            </a:p>
          </p:txBody>
        </p:sp>
      </p:grpSp>
      <p:grpSp>
        <p:nvGrpSpPr>
          <p:cNvPr id="137" name="Group 136"/>
          <p:cNvGrpSpPr/>
          <p:nvPr/>
        </p:nvGrpSpPr>
        <p:grpSpPr>
          <a:xfrm>
            <a:off x="354840" y="1277980"/>
            <a:ext cx="2622647" cy="1726802"/>
            <a:chOff x="354840" y="1277980"/>
            <a:chExt cx="2622647" cy="1726802"/>
          </a:xfrm>
        </p:grpSpPr>
        <p:cxnSp>
          <p:nvCxnSpPr>
            <p:cNvPr id="21" name="Straight Connector 20"/>
            <p:cNvCxnSpPr/>
            <p:nvPr/>
          </p:nvCxnSpPr>
          <p:spPr>
            <a:xfrm>
              <a:off x="2292824" y="2374710"/>
              <a:ext cx="684663" cy="630072"/>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pic>
          <p:nvPicPr>
            <p:cNvPr id="16" name="Picture 37" descr="blue sphere 4 copy"/>
            <p:cNvPicPr>
              <a:picLocks noChangeAspect="1" noChangeArrowheads="1"/>
            </p:cNvPicPr>
            <p:nvPr/>
          </p:nvPicPr>
          <p:blipFill>
            <a:blip r:embed="rId5" cstate="print"/>
            <a:srcRect/>
            <a:stretch>
              <a:fillRect/>
            </a:stretch>
          </p:blipFill>
          <p:spPr bwMode="auto">
            <a:xfrm>
              <a:off x="354840" y="1277980"/>
              <a:ext cx="2373227" cy="1217195"/>
            </a:xfrm>
            <a:prstGeom prst="rect">
              <a:avLst/>
            </a:prstGeom>
            <a:noFill/>
          </p:spPr>
        </p:pic>
        <p:sp>
          <p:nvSpPr>
            <p:cNvPr id="104" name="TextBox 103"/>
            <p:cNvSpPr txBox="1"/>
            <p:nvPr/>
          </p:nvSpPr>
          <p:spPr>
            <a:xfrm>
              <a:off x="2429303" y="2483893"/>
              <a:ext cx="464024" cy="368490"/>
            </a:xfrm>
            <a:prstGeom prst="rect">
              <a:avLst/>
            </a:prstGeom>
            <a:noFill/>
          </p:spPr>
          <p:txBody>
            <a:bodyPr wrap="square" rtlCol="0">
              <a:spAutoFit/>
            </a:bodyPr>
            <a:lstStyle/>
            <a:p>
              <a:r>
                <a:rPr lang="en-US" dirty="0" smtClean="0"/>
                <a:t>€€</a:t>
              </a:r>
              <a:endParaRPr lang="en-US" dirty="0"/>
            </a:p>
          </p:txBody>
        </p:sp>
      </p:grpSp>
      <p:grpSp>
        <p:nvGrpSpPr>
          <p:cNvPr id="138" name="Group 137"/>
          <p:cNvGrpSpPr/>
          <p:nvPr/>
        </p:nvGrpSpPr>
        <p:grpSpPr>
          <a:xfrm>
            <a:off x="9096" y="2579550"/>
            <a:ext cx="2652217" cy="2081158"/>
            <a:chOff x="9096" y="2579550"/>
            <a:chExt cx="2652217" cy="2081158"/>
          </a:xfrm>
        </p:grpSpPr>
        <p:cxnSp>
          <p:nvCxnSpPr>
            <p:cNvPr id="45" name="Straight Connector 44"/>
            <p:cNvCxnSpPr/>
            <p:nvPr/>
          </p:nvCxnSpPr>
          <p:spPr>
            <a:xfrm>
              <a:off x="1957959" y="2982284"/>
              <a:ext cx="703354" cy="320474"/>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pic>
          <p:nvPicPr>
            <p:cNvPr id="35" name="Picture 37" descr="blue sphere 4 copy"/>
            <p:cNvPicPr>
              <a:picLocks noChangeAspect="1" noChangeArrowheads="1"/>
            </p:cNvPicPr>
            <p:nvPr/>
          </p:nvPicPr>
          <p:blipFill>
            <a:blip r:embed="rId5" cstate="print"/>
            <a:srcRect/>
            <a:stretch>
              <a:fillRect/>
            </a:stretch>
          </p:blipFill>
          <p:spPr bwMode="auto">
            <a:xfrm>
              <a:off x="1194176" y="2579550"/>
              <a:ext cx="882313" cy="452526"/>
            </a:xfrm>
            <a:prstGeom prst="rect">
              <a:avLst/>
            </a:prstGeom>
            <a:noFill/>
          </p:spPr>
        </p:pic>
        <p:pic>
          <p:nvPicPr>
            <p:cNvPr id="36" name="Picture 37" descr="blue sphere 4 copy"/>
            <p:cNvPicPr>
              <a:picLocks noChangeAspect="1" noChangeArrowheads="1"/>
            </p:cNvPicPr>
            <p:nvPr/>
          </p:nvPicPr>
          <p:blipFill>
            <a:blip r:embed="rId5" cstate="print"/>
            <a:srcRect/>
            <a:stretch>
              <a:fillRect/>
            </a:stretch>
          </p:blipFill>
          <p:spPr bwMode="auto">
            <a:xfrm>
              <a:off x="9096" y="2609121"/>
              <a:ext cx="882313" cy="452526"/>
            </a:xfrm>
            <a:prstGeom prst="rect">
              <a:avLst/>
            </a:prstGeom>
            <a:noFill/>
          </p:spPr>
        </p:pic>
        <p:pic>
          <p:nvPicPr>
            <p:cNvPr id="37" name="Picture 37" descr="blue sphere 4 copy"/>
            <p:cNvPicPr>
              <a:picLocks noChangeAspect="1" noChangeArrowheads="1"/>
            </p:cNvPicPr>
            <p:nvPr/>
          </p:nvPicPr>
          <p:blipFill>
            <a:blip r:embed="rId5" cstate="print"/>
            <a:srcRect/>
            <a:stretch>
              <a:fillRect/>
            </a:stretch>
          </p:blipFill>
          <p:spPr bwMode="auto">
            <a:xfrm>
              <a:off x="1019029" y="3277860"/>
              <a:ext cx="882313" cy="452526"/>
            </a:xfrm>
            <a:prstGeom prst="rect">
              <a:avLst/>
            </a:prstGeom>
            <a:noFill/>
          </p:spPr>
        </p:pic>
        <p:pic>
          <p:nvPicPr>
            <p:cNvPr id="38" name="Picture 37" descr="blue sphere 4 copy"/>
            <p:cNvPicPr>
              <a:picLocks noChangeAspect="1" noChangeArrowheads="1"/>
            </p:cNvPicPr>
            <p:nvPr/>
          </p:nvPicPr>
          <p:blipFill>
            <a:blip r:embed="rId5" cstate="print"/>
            <a:srcRect/>
            <a:stretch>
              <a:fillRect/>
            </a:stretch>
          </p:blipFill>
          <p:spPr bwMode="auto">
            <a:xfrm>
              <a:off x="243383" y="3594032"/>
              <a:ext cx="882313" cy="452526"/>
            </a:xfrm>
            <a:prstGeom prst="rect">
              <a:avLst/>
            </a:prstGeom>
            <a:noFill/>
          </p:spPr>
        </p:pic>
        <p:pic>
          <p:nvPicPr>
            <p:cNvPr id="39" name="Picture 37" descr="blue sphere 4 copy"/>
            <p:cNvPicPr>
              <a:picLocks noChangeAspect="1" noChangeArrowheads="1"/>
            </p:cNvPicPr>
            <p:nvPr/>
          </p:nvPicPr>
          <p:blipFill>
            <a:blip r:embed="rId5" cstate="print"/>
            <a:srcRect/>
            <a:stretch>
              <a:fillRect/>
            </a:stretch>
          </p:blipFill>
          <p:spPr bwMode="auto">
            <a:xfrm>
              <a:off x="434450" y="4208182"/>
              <a:ext cx="882313" cy="452526"/>
            </a:xfrm>
            <a:prstGeom prst="rect">
              <a:avLst/>
            </a:prstGeom>
            <a:noFill/>
          </p:spPr>
        </p:pic>
        <p:cxnSp>
          <p:nvCxnSpPr>
            <p:cNvPr id="47" name="Straight Connector 46"/>
            <p:cNvCxnSpPr>
              <a:stCxn id="37" idx="3"/>
            </p:cNvCxnSpPr>
            <p:nvPr/>
          </p:nvCxnSpPr>
          <p:spPr>
            <a:xfrm>
              <a:off x="1901342" y="3504123"/>
              <a:ext cx="323243" cy="221716"/>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39" idx="3"/>
            </p:cNvCxnSpPr>
            <p:nvPr/>
          </p:nvCxnSpPr>
          <p:spPr>
            <a:xfrm flipV="1">
              <a:off x="1316763" y="4380931"/>
              <a:ext cx="607571" cy="53514"/>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38" idx="3"/>
            </p:cNvCxnSpPr>
            <p:nvPr/>
          </p:nvCxnSpPr>
          <p:spPr>
            <a:xfrm>
              <a:off x="1125696" y="3820295"/>
              <a:ext cx="866877" cy="233090"/>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827469" y="2943615"/>
              <a:ext cx="1711015" cy="509269"/>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2033518" y="2838735"/>
              <a:ext cx="464024" cy="368490"/>
            </a:xfrm>
            <a:prstGeom prst="rect">
              <a:avLst/>
            </a:prstGeom>
            <a:noFill/>
          </p:spPr>
          <p:txBody>
            <a:bodyPr wrap="square" rtlCol="0">
              <a:spAutoFit/>
            </a:bodyPr>
            <a:lstStyle/>
            <a:p>
              <a:r>
                <a:rPr lang="en-US" dirty="0" smtClean="0"/>
                <a:t>€€</a:t>
              </a:r>
              <a:endParaRPr lang="en-US" dirty="0"/>
            </a:p>
          </p:txBody>
        </p:sp>
        <p:sp>
          <p:nvSpPr>
            <p:cNvPr id="106" name="TextBox 105"/>
            <p:cNvSpPr txBox="1"/>
            <p:nvPr/>
          </p:nvSpPr>
          <p:spPr>
            <a:xfrm>
              <a:off x="1241948" y="2934270"/>
              <a:ext cx="464024" cy="368490"/>
            </a:xfrm>
            <a:prstGeom prst="rect">
              <a:avLst/>
            </a:prstGeom>
            <a:noFill/>
          </p:spPr>
          <p:txBody>
            <a:bodyPr wrap="square" rtlCol="0">
              <a:spAutoFit/>
            </a:bodyPr>
            <a:lstStyle/>
            <a:p>
              <a:r>
                <a:rPr lang="en-US" dirty="0" smtClean="0"/>
                <a:t>€€</a:t>
              </a:r>
              <a:endParaRPr lang="en-US" dirty="0"/>
            </a:p>
          </p:txBody>
        </p:sp>
        <p:sp>
          <p:nvSpPr>
            <p:cNvPr id="107" name="TextBox 106"/>
            <p:cNvSpPr txBox="1"/>
            <p:nvPr/>
          </p:nvSpPr>
          <p:spPr>
            <a:xfrm>
              <a:off x="1774210" y="3370998"/>
              <a:ext cx="464024" cy="368490"/>
            </a:xfrm>
            <a:prstGeom prst="rect">
              <a:avLst/>
            </a:prstGeom>
            <a:noFill/>
          </p:spPr>
          <p:txBody>
            <a:bodyPr wrap="square" rtlCol="0">
              <a:spAutoFit/>
            </a:bodyPr>
            <a:lstStyle/>
            <a:p>
              <a:r>
                <a:rPr lang="en-US" dirty="0" smtClean="0"/>
                <a:t>€€</a:t>
              </a:r>
              <a:endParaRPr lang="en-US" dirty="0"/>
            </a:p>
          </p:txBody>
        </p:sp>
        <p:sp>
          <p:nvSpPr>
            <p:cNvPr id="108" name="TextBox 107"/>
            <p:cNvSpPr txBox="1"/>
            <p:nvPr/>
          </p:nvSpPr>
          <p:spPr>
            <a:xfrm>
              <a:off x="1296538" y="3698545"/>
              <a:ext cx="464024" cy="368490"/>
            </a:xfrm>
            <a:prstGeom prst="rect">
              <a:avLst/>
            </a:prstGeom>
            <a:noFill/>
          </p:spPr>
          <p:txBody>
            <a:bodyPr wrap="square" rtlCol="0">
              <a:spAutoFit/>
            </a:bodyPr>
            <a:lstStyle/>
            <a:p>
              <a:r>
                <a:rPr lang="en-US" dirty="0" smtClean="0"/>
                <a:t>€€</a:t>
              </a:r>
              <a:endParaRPr lang="en-US" dirty="0"/>
            </a:p>
          </p:txBody>
        </p:sp>
        <p:sp>
          <p:nvSpPr>
            <p:cNvPr id="109" name="TextBox 108"/>
            <p:cNvSpPr txBox="1"/>
            <p:nvPr/>
          </p:nvSpPr>
          <p:spPr>
            <a:xfrm>
              <a:off x="1323834" y="4176216"/>
              <a:ext cx="464024" cy="368490"/>
            </a:xfrm>
            <a:prstGeom prst="rect">
              <a:avLst/>
            </a:prstGeom>
            <a:noFill/>
          </p:spPr>
          <p:txBody>
            <a:bodyPr wrap="square" rtlCol="0">
              <a:spAutoFit/>
            </a:bodyPr>
            <a:lstStyle/>
            <a:p>
              <a:r>
                <a:rPr lang="en-US" dirty="0" smtClean="0"/>
                <a:t>€€</a:t>
              </a:r>
              <a:endParaRPr lang="en-US" dirty="0"/>
            </a:p>
          </p:txBody>
        </p:sp>
      </p:grpSp>
      <p:grpSp>
        <p:nvGrpSpPr>
          <p:cNvPr id="124" name="Group 123"/>
          <p:cNvGrpSpPr/>
          <p:nvPr/>
        </p:nvGrpSpPr>
        <p:grpSpPr>
          <a:xfrm>
            <a:off x="0" y="4735773"/>
            <a:ext cx="2197290" cy="1376050"/>
            <a:chOff x="0" y="4735773"/>
            <a:chExt cx="2197290" cy="1376050"/>
          </a:xfrm>
        </p:grpSpPr>
        <p:pic>
          <p:nvPicPr>
            <p:cNvPr id="17" name="Picture 37" descr="blue sphere 4 copy"/>
            <p:cNvPicPr>
              <a:picLocks noChangeAspect="1" noChangeArrowheads="1"/>
            </p:cNvPicPr>
            <p:nvPr/>
          </p:nvPicPr>
          <p:blipFill>
            <a:blip r:embed="rId5" cstate="print"/>
            <a:srcRect/>
            <a:stretch>
              <a:fillRect/>
            </a:stretch>
          </p:blipFill>
          <p:spPr bwMode="auto">
            <a:xfrm>
              <a:off x="0" y="5124859"/>
              <a:ext cx="1924334" cy="986964"/>
            </a:xfrm>
            <a:prstGeom prst="rect">
              <a:avLst/>
            </a:prstGeom>
            <a:noFill/>
          </p:spPr>
        </p:pic>
        <p:cxnSp>
          <p:nvCxnSpPr>
            <p:cNvPr id="19" name="Straight Connector 18"/>
            <p:cNvCxnSpPr/>
            <p:nvPr/>
          </p:nvCxnSpPr>
          <p:spPr>
            <a:xfrm flipV="1">
              <a:off x="1423422" y="4735773"/>
              <a:ext cx="773868" cy="523411"/>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542198" y="4763070"/>
              <a:ext cx="464024" cy="368490"/>
            </a:xfrm>
            <a:prstGeom prst="rect">
              <a:avLst/>
            </a:prstGeom>
            <a:noFill/>
          </p:spPr>
          <p:txBody>
            <a:bodyPr wrap="square" rtlCol="0">
              <a:spAutoFit/>
            </a:bodyPr>
            <a:lstStyle/>
            <a:p>
              <a:r>
                <a:rPr lang="en-US" dirty="0" smtClean="0"/>
                <a:t>€€</a:t>
              </a:r>
              <a:endParaRPr lang="en-US" dirty="0"/>
            </a:p>
          </p:txBody>
        </p:sp>
      </p:grpSp>
      <p:grpSp>
        <p:nvGrpSpPr>
          <p:cNvPr id="127" name="Group 126"/>
          <p:cNvGrpSpPr/>
          <p:nvPr/>
        </p:nvGrpSpPr>
        <p:grpSpPr>
          <a:xfrm>
            <a:off x="2195015" y="4871173"/>
            <a:ext cx="4251033" cy="1222551"/>
            <a:chOff x="2195015" y="4871173"/>
            <a:chExt cx="4251033" cy="1222551"/>
          </a:xfrm>
        </p:grpSpPr>
        <p:pic>
          <p:nvPicPr>
            <p:cNvPr id="40" name="Picture 37" descr="blue sphere 4 copy"/>
            <p:cNvPicPr>
              <a:picLocks noChangeAspect="1" noChangeArrowheads="1"/>
            </p:cNvPicPr>
            <p:nvPr/>
          </p:nvPicPr>
          <p:blipFill>
            <a:blip r:embed="rId5" cstate="print"/>
            <a:srcRect/>
            <a:stretch>
              <a:fillRect/>
            </a:stretch>
          </p:blipFill>
          <p:spPr bwMode="auto">
            <a:xfrm>
              <a:off x="4742597" y="5281810"/>
              <a:ext cx="882313" cy="452526"/>
            </a:xfrm>
            <a:prstGeom prst="rect">
              <a:avLst/>
            </a:prstGeom>
            <a:noFill/>
          </p:spPr>
        </p:pic>
        <p:pic>
          <p:nvPicPr>
            <p:cNvPr id="41" name="Picture 37" descr="blue sphere 4 copy"/>
            <p:cNvPicPr>
              <a:picLocks noChangeAspect="1" noChangeArrowheads="1"/>
            </p:cNvPicPr>
            <p:nvPr/>
          </p:nvPicPr>
          <p:blipFill>
            <a:blip r:embed="rId5" cstate="print"/>
            <a:srcRect/>
            <a:stretch>
              <a:fillRect/>
            </a:stretch>
          </p:blipFill>
          <p:spPr bwMode="auto">
            <a:xfrm>
              <a:off x="3025254" y="5625280"/>
              <a:ext cx="882313" cy="452526"/>
            </a:xfrm>
            <a:prstGeom prst="rect">
              <a:avLst/>
            </a:prstGeom>
            <a:noFill/>
          </p:spPr>
        </p:pic>
        <p:pic>
          <p:nvPicPr>
            <p:cNvPr id="42" name="Picture 37" descr="blue sphere 4 copy"/>
            <p:cNvPicPr>
              <a:picLocks noChangeAspect="1" noChangeArrowheads="1"/>
            </p:cNvPicPr>
            <p:nvPr/>
          </p:nvPicPr>
          <p:blipFill>
            <a:blip r:embed="rId5" cstate="print"/>
            <a:srcRect/>
            <a:stretch>
              <a:fillRect/>
            </a:stretch>
          </p:blipFill>
          <p:spPr bwMode="auto">
            <a:xfrm>
              <a:off x="5563735" y="5447855"/>
              <a:ext cx="882313" cy="452526"/>
            </a:xfrm>
            <a:prstGeom prst="rect">
              <a:avLst/>
            </a:prstGeom>
            <a:noFill/>
          </p:spPr>
        </p:pic>
        <p:pic>
          <p:nvPicPr>
            <p:cNvPr id="43" name="Picture 37" descr="blue sphere 4 copy"/>
            <p:cNvPicPr>
              <a:picLocks noChangeAspect="1" noChangeArrowheads="1"/>
            </p:cNvPicPr>
            <p:nvPr/>
          </p:nvPicPr>
          <p:blipFill>
            <a:blip r:embed="rId5" cstate="print"/>
            <a:srcRect/>
            <a:stretch>
              <a:fillRect/>
            </a:stretch>
          </p:blipFill>
          <p:spPr bwMode="auto">
            <a:xfrm>
              <a:off x="4010168" y="5641198"/>
              <a:ext cx="882313" cy="452526"/>
            </a:xfrm>
            <a:prstGeom prst="rect">
              <a:avLst/>
            </a:prstGeom>
            <a:noFill/>
          </p:spPr>
        </p:pic>
        <p:pic>
          <p:nvPicPr>
            <p:cNvPr id="44" name="Picture 37" descr="blue sphere 4 copy"/>
            <p:cNvPicPr>
              <a:picLocks noChangeAspect="1" noChangeArrowheads="1"/>
            </p:cNvPicPr>
            <p:nvPr/>
          </p:nvPicPr>
          <p:blipFill>
            <a:blip r:embed="rId5" cstate="print"/>
            <a:srcRect/>
            <a:stretch>
              <a:fillRect/>
            </a:stretch>
          </p:blipFill>
          <p:spPr bwMode="auto">
            <a:xfrm>
              <a:off x="2195015" y="5327301"/>
              <a:ext cx="882313" cy="452526"/>
            </a:xfrm>
            <a:prstGeom prst="rect">
              <a:avLst/>
            </a:prstGeom>
            <a:noFill/>
          </p:spPr>
        </p:pic>
        <p:cxnSp>
          <p:nvCxnSpPr>
            <p:cNvPr id="58" name="Straight Connector 57"/>
            <p:cNvCxnSpPr>
              <a:endCxn id="41" idx="0"/>
            </p:cNvCxnSpPr>
            <p:nvPr/>
          </p:nvCxnSpPr>
          <p:spPr>
            <a:xfrm rot="16200000" flipH="1">
              <a:off x="3117252" y="5276120"/>
              <a:ext cx="671143" cy="27175"/>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endCxn id="44" idx="0"/>
            </p:cNvCxnSpPr>
            <p:nvPr/>
          </p:nvCxnSpPr>
          <p:spPr>
            <a:xfrm rot="16200000" flipH="1">
              <a:off x="2383026" y="5074154"/>
              <a:ext cx="456127" cy="50166"/>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endCxn id="40" idx="0"/>
            </p:cNvCxnSpPr>
            <p:nvPr/>
          </p:nvCxnSpPr>
          <p:spPr>
            <a:xfrm rot="16200000" flipH="1">
              <a:off x="4911933" y="5009989"/>
              <a:ext cx="341320" cy="202321"/>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endCxn id="43" idx="0"/>
            </p:cNvCxnSpPr>
            <p:nvPr/>
          </p:nvCxnSpPr>
          <p:spPr>
            <a:xfrm rot="16200000" flipH="1">
              <a:off x="4004362" y="5194234"/>
              <a:ext cx="714353" cy="179574"/>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650173" y="5022375"/>
              <a:ext cx="548185" cy="357117"/>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2374712" y="4913196"/>
              <a:ext cx="464024" cy="368490"/>
            </a:xfrm>
            <a:prstGeom prst="rect">
              <a:avLst/>
            </a:prstGeom>
            <a:noFill/>
          </p:spPr>
          <p:txBody>
            <a:bodyPr wrap="square" rtlCol="0">
              <a:spAutoFit/>
            </a:bodyPr>
            <a:lstStyle/>
            <a:p>
              <a:r>
                <a:rPr lang="en-US" dirty="0" smtClean="0"/>
                <a:t>€€</a:t>
              </a:r>
              <a:endParaRPr lang="en-US" dirty="0"/>
            </a:p>
          </p:txBody>
        </p:sp>
        <p:sp>
          <p:nvSpPr>
            <p:cNvPr id="112" name="TextBox 111"/>
            <p:cNvSpPr txBox="1"/>
            <p:nvPr/>
          </p:nvSpPr>
          <p:spPr>
            <a:xfrm>
              <a:off x="3193577" y="5090617"/>
              <a:ext cx="464024" cy="368490"/>
            </a:xfrm>
            <a:prstGeom prst="rect">
              <a:avLst/>
            </a:prstGeom>
            <a:noFill/>
          </p:spPr>
          <p:txBody>
            <a:bodyPr wrap="square" rtlCol="0">
              <a:spAutoFit/>
            </a:bodyPr>
            <a:lstStyle/>
            <a:p>
              <a:r>
                <a:rPr lang="en-US" dirty="0" smtClean="0"/>
                <a:t>€€</a:t>
              </a:r>
              <a:endParaRPr lang="en-US" dirty="0"/>
            </a:p>
          </p:txBody>
        </p:sp>
        <p:sp>
          <p:nvSpPr>
            <p:cNvPr id="113" name="TextBox 112"/>
            <p:cNvSpPr txBox="1"/>
            <p:nvPr/>
          </p:nvSpPr>
          <p:spPr>
            <a:xfrm>
              <a:off x="4096603" y="5106540"/>
              <a:ext cx="464024" cy="368490"/>
            </a:xfrm>
            <a:prstGeom prst="rect">
              <a:avLst/>
            </a:prstGeom>
            <a:noFill/>
          </p:spPr>
          <p:txBody>
            <a:bodyPr wrap="square" rtlCol="0">
              <a:spAutoFit/>
            </a:bodyPr>
            <a:lstStyle/>
            <a:p>
              <a:r>
                <a:rPr lang="en-US" dirty="0" smtClean="0"/>
                <a:t>€€</a:t>
              </a:r>
              <a:endParaRPr lang="en-US" dirty="0"/>
            </a:p>
          </p:txBody>
        </p:sp>
        <p:sp>
          <p:nvSpPr>
            <p:cNvPr id="114" name="TextBox 113"/>
            <p:cNvSpPr txBox="1"/>
            <p:nvPr/>
          </p:nvSpPr>
          <p:spPr>
            <a:xfrm>
              <a:off x="4822209" y="4945042"/>
              <a:ext cx="464024" cy="368490"/>
            </a:xfrm>
            <a:prstGeom prst="rect">
              <a:avLst/>
            </a:prstGeom>
            <a:noFill/>
          </p:spPr>
          <p:txBody>
            <a:bodyPr wrap="square" rtlCol="0">
              <a:spAutoFit/>
            </a:bodyPr>
            <a:lstStyle/>
            <a:p>
              <a:r>
                <a:rPr lang="en-US" dirty="0" smtClean="0"/>
                <a:t>€€</a:t>
              </a:r>
              <a:endParaRPr lang="en-US" dirty="0"/>
            </a:p>
          </p:txBody>
        </p:sp>
        <p:sp>
          <p:nvSpPr>
            <p:cNvPr id="115" name="TextBox 114"/>
            <p:cNvSpPr txBox="1"/>
            <p:nvPr/>
          </p:nvSpPr>
          <p:spPr>
            <a:xfrm>
              <a:off x="5668370" y="4985985"/>
              <a:ext cx="464024" cy="368490"/>
            </a:xfrm>
            <a:prstGeom prst="rect">
              <a:avLst/>
            </a:prstGeom>
            <a:noFill/>
          </p:spPr>
          <p:txBody>
            <a:bodyPr wrap="square" rtlCol="0">
              <a:spAutoFit/>
            </a:bodyPr>
            <a:lstStyle/>
            <a:p>
              <a:r>
                <a:rPr lang="en-US" dirty="0" smtClean="0"/>
                <a:t>€€</a:t>
              </a:r>
              <a:endParaRPr lang="en-US" dirty="0"/>
            </a:p>
          </p:txBody>
        </p:sp>
      </p:grpSp>
      <p:grpSp>
        <p:nvGrpSpPr>
          <p:cNvPr id="125" name="Group 124"/>
          <p:cNvGrpSpPr/>
          <p:nvPr/>
        </p:nvGrpSpPr>
        <p:grpSpPr>
          <a:xfrm>
            <a:off x="6486741" y="4713274"/>
            <a:ext cx="2454816" cy="1250698"/>
            <a:chOff x="6486741" y="4713274"/>
            <a:chExt cx="2454816" cy="1250698"/>
          </a:xfrm>
        </p:grpSpPr>
        <p:pic>
          <p:nvPicPr>
            <p:cNvPr id="18" name="Picture 37" descr="blue sphere 4 copy"/>
            <p:cNvPicPr>
              <a:picLocks noChangeAspect="1" noChangeArrowheads="1"/>
            </p:cNvPicPr>
            <p:nvPr/>
          </p:nvPicPr>
          <p:blipFill>
            <a:blip r:embed="rId5" cstate="print"/>
            <a:srcRect/>
            <a:stretch>
              <a:fillRect/>
            </a:stretch>
          </p:blipFill>
          <p:spPr bwMode="auto">
            <a:xfrm>
              <a:off x="7017223" y="4977008"/>
              <a:ext cx="1924334" cy="986964"/>
            </a:xfrm>
            <a:prstGeom prst="rect">
              <a:avLst/>
            </a:prstGeom>
            <a:noFill/>
          </p:spPr>
        </p:pic>
        <p:cxnSp>
          <p:nvCxnSpPr>
            <p:cNvPr id="23" name="Straight Connector 22"/>
            <p:cNvCxnSpPr/>
            <p:nvPr/>
          </p:nvCxnSpPr>
          <p:spPr>
            <a:xfrm>
              <a:off x="6486741" y="4713274"/>
              <a:ext cx="828459" cy="472875"/>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6623713" y="4781269"/>
              <a:ext cx="464024" cy="368490"/>
            </a:xfrm>
            <a:prstGeom prst="rect">
              <a:avLst/>
            </a:prstGeom>
            <a:noFill/>
          </p:spPr>
          <p:txBody>
            <a:bodyPr wrap="square" rtlCol="0">
              <a:spAutoFit/>
            </a:bodyPr>
            <a:lstStyle/>
            <a:p>
              <a:r>
                <a:rPr lang="en-US" dirty="0" smtClean="0"/>
                <a:t>€€</a:t>
              </a:r>
              <a:endParaRPr lang="en-US" dirty="0"/>
            </a:p>
          </p:txBody>
        </p:sp>
      </p:grpSp>
      <p:grpSp>
        <p:nvGrpSpPr>
          <p:cNvPr id="133" name="Group 132"/>
          <p:cNvGrpSpPr/>
          <p:nvPr/>
        </p:nvGrpSpPr>
        <p:grpSpPr>
          <a:xfrm>
            <a:off x="6059606" y="2822937"/>
            <a:ext cx="2813470" cy="1999272"/>
            <a:chOff x="6059606" y="2822937"/>
            <a:chExt cx="2813470" cy="1999272"/>
          </a:xfrm>
        </p:grpSpPr>
        <p:pic>
          <p:nvPicPr>
            <p:cNvPr id="34" name="Picture 37" descr="blue sphere 4 copy"/>
            <p:cNvPicPr>
              <a:picLocks noChangeAspect="1" noChangeArrowheads="1"/>
            </p:cNvPicPr>
            <p:nvPr/>
          </p:nvPicPr>
          <p:blipFill>
            <a:blip r:embed="rId5" cstate="print"/>
            <a:srcRect/>
            <a:stretch>
              <a:fillRect/>
            </a:stretch>
          </p:blipFill>
          <p:spPr bwMode="auto">
            <a:xfrm>
              <a:off x="7474424" y="4369683"/>
              <a:ext cx="882313" cy="452526"/>
            </a:xfrm>
            <a:prstGeom prst="rect">
              <a:avLst/>
            </a:prstGeom>
            <a:noFill/>
          </p:spPr>
        </p:pic>
        <p:grpSp>
          <p:nvGrpSpPr>
            <p:cNvPr id="128" name="Group 127"/>
            <p:cNvGrpSpPr/>
            <p:nvPr/>
          </p:nvGrpSpPr>
          <p:grpSpPr>
            <a:xfrm>
              <a:off x="6059606" y="2822937"/>
              <a:ext cx="2813470" cy="1944684"/>
              <a:chOff x="6059606" y="2822937"/>
              <a:chExt cx="2813470" cy="1944684"/>
            </a:xfrm>
          </p:grpSpPr>
          <p:pic>
            <p:nvPicPr>
              <p:cNvPr id="25" name="Picture 37" descr="blue sphere 4 copy"/>
              <p:cNvPicPr>
                <a:picLocks noChangeAspect="1" noChangeArrowheads="1"/>
              </p:cNvPicPr>
              <p:nvPr/>
            </p:nvPicPr>
            <p:blipFill>
              <a:blip r:embed="rId5" cstate="print"/>
              <a:srcRect/>
              <a:stretch>
                <a:fillRect/>
              </a:stretch>
            </p:blipFill>
            <p:spPr bwMode="auto">
              <a:xfrm>
                <a:off x="7824716" y="2822937"/>
                <a:ext cx="882313" cy="452526"/>
              </a:xfrm>
              <a:prstGeom prst="rect">
                <a:avLst/>
              </a:prstGeom>
              <a:noFill/>
            </p:spPr>
          </p:pic>
          <p:pic>
            <p:nvPicPr>
              <p:cNvPr id="31" name="Picture 37" descr="blue sphere 4 copy"/>
              <p:cNvPicPr>
                <a:picLocks noChangeAspect="1" noChangeArrowheads="1"/>
              </p:cNvPicPr>
              <p:nvPr/>
            </p:nvPicPr>
            <p:blipFill>
              <a:blip r:embed="rId5" cstate="print"/>
              <a:srcRect/>
              <a:stretch>
                <a:fillRect/>
              </a:stretch>
            </p:blipFill>
            <p:spPr bwMode="auto">
              <a:xfrm>
                <a:off x="6639636" y="2852508"/>
                <a:ext cx="882313" cy="452526"/>
              </a:xfrm>
              <a:prstGeom prst="rect">
                <a:avLst/>
              </a:prstGeom>
              <a:noFill/>
            </p:spPr>
          </p:pic>
          <p:pic>
            <p:nvPicPr>
              <p:cNvPr id="32" name="Picture 37" descr="blue sphere 4 copy"/>
              <p:cNvPicPr>
                <a:picLocks noChangeAspect="1" noChangeArrowheads="1"/>
              </p:cNvPicPr>
              <p:nvPr/>
            </p:nvPicPr>
            <p:blipFill>
              <a:blip r:embed="rId5" cstate="print"/>
              <a:srcRect/>
              <a:stretch>
                <a:fillRect/>
              </a:stretch>
            </p:blipFill>
            <p:spPr bwMode="auto">
              <a:xfrm>
                <a:off x="7990763" y="3794202"/>
                <a:ext cx="882313" cy="452526"/>
              </a:xfrm>
              <a:prstGeom prst="rect">
                <a:avLst/>
              </a:prstGeom>
              <a:noFill/>
            </p:spPr>
          </p:pic>
          <p:pic>
            <p:nvPicPr>
              <p:cNvPr id="33" name="Picture 37" descr="blue sphere 4 copy"/>
              <p:cNvPicPr>
                <a:picLocks noChangeAspect="1" noChangeArrowheads="1"/>
              </p:cNvPicPr>
              <p:nvPr/>
            </p:nvPicPr>
            <p:blipFill>
              <a:blip r:embed="rId5" cstate="print"/>
              <a:srcRect/>
              <a:stretch>
                <a:fillRect/>
              </a:stretch>
            </p:blipFill>
            <p:spPr bwMode="auto">
              <a:xfrm>
                <a:off x="6887571" y="3550816"/>
                <a:ext cx="882313" cy="452526"/>
              </a:xfrm>
              <a:prstGeom prst="rect">
                <a:avLst/>
              </a:prstGeom>
              <a:noFill/>
            </p:spPr>
          </p:pic>
          <p:cxnSp>
            <p:nvCxnSpPr>
              <p:cNvPr id="71" name="Straight Connector 70"/>
              <p:cNvCxnSpPr/>
              <p:nvPr/>
            </p:nvCxnSpPr>
            <p:spPr>
              <a:xfrm flipV="1">
                <a:off x="6059606" y="3141259"/>
                <a:ext cx="684663" cy="161499"/>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6223379" y="3225421"/>
                <a:ext cx="1737816" cy="363940"/>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6428096" y="3798627"/>
                <a:ext cx="550460" cy="118280"/>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V="1">
                <a:off x="6619164" y="4032914"/>
                <a:ext cx="1453487" cy="334370"/>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6646460" y="4592472"/>
                <a:ext cx="934872" cy="6824"/>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6883020" y="4399131"/>
                <a:ext cx="464024" cy="368490"/>
              </a:xfrm>
              <a:prstGeom prst="rect">
                <a:avLst/>
              </a:prstGeom>
              <a:noFill/>
            </p:spPr>
            <p:txBody>
              <a:bodyPr wrap="square" rtlCol="0">
                <a:spAutoFit/>
              </a:bodyPr>
              <a:lstStyle/>
              <a:p>
                <a:r>
                  <a:rPr lang="en-US" dirty="0" smtClean="0"/>
                  <a:t>€€</a:t>
                </a:r>
                <a:endParaRPr lang="en-US" dirty="0"/>
              </a:p>
            </p:txBody>
          </p:sp>
          <p:sp>
            <p:nvSpPr>
              <p:cNvPr id="118" name="TextBox 117"/>
              <p:cNvSpPr txBox="1"/>
              <p:nvPr/>
            </p:nvSpPr>
            <p:spPr>
              <a:xfrm>
                <a:off x="7183271" y="3989698"/>
                <a:ext cx="464024" cy="368490"/>
              </a:xfrm>
              <a:prstGeom prst="rect">
                <a:avLst/>
              </a:prstGeom>
              <a:noFill/>
            </p:spPr>
            <p:txBody>
              <a:bodyPr wrap="square" rtlCol="0">
                <a:spAutoFit/>
              </a:bodyPr>
              <a:lstStyle/>
              <a:p>
                <a:r>
                  <a:rPr lang="en-US" dirty="0" smtClean="0"/>
                  <a:t>€€</a:t>
                </a:r>
                <a:endParaRPr lang="en-US" dirty="0"/>
              </a:p>
            </p:txBody>
          </p:sp>
          <p:sp>
            <p:nvSpPr>
              <p:cNvPr id="119" name="TextBox 118"/>
              <p:cNvSpPr txBox="1"/>
              <p:nvPr/>
            </p:nvSpPr>
            <p:spPr>
              <a:xfrm>
                <a:off x="6487235" y="3662152"/>
                <a:ext cx="464024" cy="368490"/>
              </a:xfrm>
              <a:prstGeom prst="rect">
                <a:avLst/>
              </a:prstGeom>
              <a:noFill/>
            </p:spPr>
            <p:txBody>
              <a:bodyPr wrap="square" rtlCol="0">
                <a:spAutoFit/>
              </a:bodyPr>
              <a:lstStyle/>
              <a:p>
                <a:r>
                  <a:rPr lang="en-US" dirty="0" smtClean="0"/>
                  <a:t>€€</a:t>
                </a:r>
                <a:endParaRPr lang="en-US" dirty="0"/>
              </a:p>
            </p:txBody>
          </p:sp>
          <p:sp>
            <p:nvSpPr>
              <p:cNvPr id="120" name="TextBox 119"/>
              <p:cNvSpPr txBox="1"/>
              <p:nvPr/>
            </p:nvSpPr>
            <p:spPr>
              <a:xfrm>
                <a:off x="6910316" y="3225423"/>
                <a:ext cx="464024" cy="368490"/>
              </a:xfrm>
              <a:prstGeom prst="rect">
                <a:avLst/>
              </a:prstGeom>
              <a:noFill/>
            </p:spPr>
            <p:txBody>
              <a:bodyPr wrap="square" rtlCol="0">
                <a:spAutoFit/>
              </a:bodyPr>
              <a:lstStyle/>
              <a:p>
                <a:r>
                  <a:rPr lang="en-US" dirty="0" smtClean="0"/>
                  <a:t>€€</a:t>
                </a:r>
                <a:endParaRPr lang="en-US" dirty="0"/>
              </a:p>
            </p:txBody>
          </p:sp>
          <p:sp>
            <p:nvSpPr>
              <p:cNvPr id="121" name="TextBox 120"/>
              <p:cNvSpPr txBox="1"/>
              <p:nvPr/>
            </p:nvSpPr>
            <p:spPr>
              <a:xfrm>
                <a:off x="6132394" y="3048002"/>
                <a:ext cx="464024" cy="368490"/>
              </a:xfrm>
              <a:prstGeom prst="rect">
                <a:avLst/>
              </a:prstGeom>
              <a:noFill/>
            </p:spPr>
            <p:txBody>
              <a:bodyPr wrap="square" rtlCol="0">
                <a:spAutoFit/>
              </a:bodyPr>
              <a:lstStyle/>
              <a:p>
                <a:r>
                  <a:rPr lang="en-US" dirty="0" smtClean="0"/>
                  <a:t>€€</a:t>
                </a:r>
                <a:endParaRPr lang="en-US" dirty="0"/>
              </a:p>
            </p:txBody>
          </p: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fade">
                                      <p:cBhvr>
                                        <p:cTn id="7" dur="20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3"/>
                                        </p:tgtEl>
                                        <p:attrNameLst>
                                          <p:attrName>style.visibility</p:attrName>
                                        </p:attrNameLst>
                                      </p:cBhvr>
                                      <p:to>
                                        <p:strVal val="visible"/>
                                      </p:to>
                                    </p:set>
                                    <p:animEffect transition="in" filter="fade">
                                      <p:cBhvr>
                                        <p:cTn id="12" dur="2000"/>
                                        <p:tgtEl>
                                          <p:spTgt spid="1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2000"/>
                                        <p:tgtEl>
                                          <p:spTgt spid="9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5"/>
                                        </p:tgtEl>
                                        <p:attrNameLst>
                                          <p:attrName>style.visibility</p:attrName>
                                        </p:attrNameLst>
                                      </p:cBhvr>
                                      <p:to>
                                        <p:strVal val="visible"/>
                                      </p:to>
                                    </p:set>
                                    <p:animEffect transition="in" filter="fade">
                                      <p:cBhvr>
                                        <p:cTn id="27" dur="2000"/>
                                        <p:tgtEl>
                                          <p:spTgt spid="125"/>
                                        </p:tgtEl>
                                      </p:cBhvr>
                                    </p:animEffect>
                                  </p:childTnLst>
                                </p:cTn>
                              </p:par>
                              <p:par>
                                <p:cTn id="28" presetID="10" presetClass="entr" presetSubtype="0" fill="hold" nodeType="withEffect">
                                  <p:stCondLst>
                                    <p:cond delay="0"/>
                                  </p:stCondLst>
                                  <p:childTnLst>
                                    <p:set>
                                      <p:cBhvr>
                                        <p:cTn id="29" dur="1" fill="hold">
                                          <p:stCondLst>
                                            <p:cond delay="0"/>
                                          </p:stCondLst>
                                        </p:cTn>
                                        <p:tgtEl>
                                          <p:spTgt spid="124"/>
                                        </p:tgtEl>
                                        <p:attrNameLst>
                                          <p:attrName>style.visibility</p:attrName>
                                        </p:attrNameLst>
                                      </p:cBhvr>
                                      <p:to>
                                        <p:strVal val="visible"/>
                                      </p:to>
                                    </p:set>
                                    <p:animEffect transition="in" filter="fade">
                                      <p:cBhvr>
                                        <p:cTn id="30" dur="2000"/>
                                        <p:tgtEl>
                                          <p:spTgt spid="124"/>
                                        </p:tgtEl>
                                      </p:cBhvr>
                                    </p:animEffect>
                                  </p:childTnLst>
                                </p:cTn>
                              </p:par>
                              <p:par>
                                <p:cTn id="31" presetID="10" presetClass="entr" presetSubtype="0" fill="hold" nodeType="withEffect">
                                  <p:stCondLst>
                                    <p:cond delay="0"/>
                                  </p:stCondLst>
                                  <p:childTnLst>
                                    <p:set>
                                      <p:cBhvr>
                                        <p:cTn id="32" dur="1" fill="hold">
                                          <p:stCondLst>
                                            <p:cond delay="0"/>
                                          </p:stCondLst>
                                        </p:cTn>
                                        <p:tgtEl>
                                          <p:spTgt spid="137"/>
                                        </p:tgtEl>
                                        <p:attrNameLst>
                                          <p:attrName>style.visibility</p:attrName>
                                        </p:attrNameLst>
                                      </p:cBhvr>
                                      <p:to>
                                        <p:strVal val="visible"/>
                                      </p:to>
                                    </p:set>
                                    <p:animEffect transition="in" filter="fade">
                                      <p:cBhvr>
                                        <p:cTn id="33" dur="2000"/>
                                        <p:tgtEl>
                                          <p:spTgt spid="13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33"/>
                                        </p:tgtEl>
                                        <p:attrNameLst>
                                          <p:attrName>style.visibility</p:attrName>
                                        </p:attrNameLst>
                                      </p:cBhvr>
                                      <p:to>
                                        <p:strVal val="visible"/>
                                      </p:to>
                                    </p:set>
                                    <p:animEffect transition="in" filter="fade">
                                      <p:cBhvr>
                                        <p:cTn id="38" dur="2000"/>
                                        <p:tgtEl>
                                          <p:spTgt spid="133"/>
                                        </p:tgtEl>
                                      </p:cBhvr>
                                    </p:animEffect>
                                  </p:childTnLst>
                                </p:cTn>
                              </p:par>
                              <p:par>
                                <p:cTn id="39" presetID="10" presetClass="entr" presetSubtype="0" fill="hold" nodeType="with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2000"/>
                                        <p:tgtEl>
                                          <p:spTgt spid="132"/>
                                        </p:tgtEl>
                                      </p:cBhvr>
                                    </p:animEffect>
                                  </p:childTnLst>
                                </p:cTn>
                              </p:par>
                              <p:par>
                                <p:cTn id="42" presetID="10" presetClass="entr" presetSubtype="0" fill="hold" nodeType="withEffect">
                                  <p:stCondLst>
                                    <p:cond delay="0"/>
                                  </p:stCondLst>
                                  <p:childTnLst>
                                    <p:set>
                                      <p:cBhvr>
                                        <p:cTn id="43" dur="1" fill="hold">
                                          <p:stCondLst>
                                            <p:cond delay="0"/>
                                          </p:stCondLst>
                                        </p:cTn>
                                        <p:tgtEl>
                                          <p:spTgt spid="138"/>
                                        </p:tgtEl>
                                        <p:attrNameLst>
                                          <p:attrName>style.visibility</p:attrName>
                                        </p:attrNameLst>
                                      </p:cBhvr>
                                      <p:to>
                                        <p:strVal val="visible"/>
                                      </p:to>
                                    </p:set>
                                    <p:animEffect transition="in" filter="fade">
                                      <p:cBhvr>
                                        <p:cTn id="44" dur="2000"/>
                                        <p:tgtEl>
                                          <p:spTgt spid="138"/>
                                        </p:tgtEl>
                                      </p:cBhvr>
                                    </p:animEffect>
                                  </p:childTnLst>
                                </p:cTn>
                              </p:par>
                              <p:par>
                                <p:cTn id="45" presetID="10" presetClass="entr" presetSubtype="0" fill="hold" nodeType="withEffect">
                                  <p:stCondLst>
                                    <p:cond delay="0"/>
                                  </p:stCondLst>
                                  <p:childTnLst>
                                    <p:set>
                                      <p:cBhvr>
                                        <p:cTn id="46" dur="1" fill="hold">
                                          <p:stCondLst>
                                            <p:cond delay="0"/>
                                          </p:stCondLst>
                                        </p:cTn>
                                        <p:tgtEl>
                                          <p:spTgt spid="127"/>
                                        </p:tgtEl>
                                        <p:attrNameLst>
                                          <p:attrName>style.visibility</p:attrName>
                                        </p:attrNameLst>
                                      </p:cBhvr>
                                      <p:to>
                                        <p:strVal val="visible"/>
                                      </p:to>
                                    </p:set>
                                    <p:animEffect transition="in" filter="fade">
                                      <p:cBhvr>
                                        <p:cTn id="47" dur="2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a:spLocks noGrp="1"/>
          </p:cNvSpPr>
          <p:nvPr>
            <p:ph type="title"/>
          </p:nvPr>
        </p:nvSpPr>
        <p:spPr/>
        <p:txBody>
          <a:bodyPr/>
          <a:lstStyle/>
          <a:p>
            <a:r>
              <a:rPr lang="en-US" dirty="0" smtClean="0"/>
              <a:t>In other words</a:t>
            </a:r>
            <a:endParaRPr lang="en-US" dirty="0"/>
          </a:p>
        </p:txBody>
      </p:sp>
      <p:sp>
        <p:nvSpPr>
          <p:cNvPr id="23" name="Content Placeholder 22"/>
          <p:cNvSpPr>
            <a:spLocks noGrp="1"/>
          </p:cNvSpPr>
          <p:nvPr>
            <p:ph idx="1"/>
          </p:nvPr>
        </p:nvSpPr>
        <p:spPr/>
        <p:txBody>
          <a:bodyPr/>
          <a:lstStyle/>
          <a:p>
            <a:r>
              <a:rPr lang="en-US" sz="3600" dirty="0" smtClean="0">
                <a:solidFill>
                  <a:schemeClr val="tx1"/>
                </a:solidFill>
              </a:rPr>
              <a:t>WAN links are “thin” and congested</a:t>
            </a:r>
          </a:p>
          <a:p>
            <a:r>
              <a:rPr lang="en-US" sz="3600" dirty="0" smtClean="0">
                <a:solidFill>
                  <a:schemeClr val="tx1"/>
                </a:solidFill>
              </a:rPr>
              <a:t>WAN links lead to loss of productivity</a:t>
            </a:r>
          </a:p>
          <a:p>
            <a:r>
              <a:rPr lang="en-US" sz="3600" dirty="0" smtClean="0">
                <a:solidFill>
                  <a:schemeClr val="tx1"/>
                </a:solidFill>
              </a:rPr>
              <a:t>WAN links are expensive</a:t>
            </a:r>
          </a:p>
          <a:p>
            <a:endParaRPr lang="en-US" sz="3600" dirty="0" smtClean="0">
              <a:solidFill>
                <a:schemeClr val="tx1"/>
              </a:solidFill>
            </a:endParaRPr>
          </a:p>
          <a:p>
            <a:r>
              <a:rPr lang="en-US" sz="3600" dirty="0" smtClean="0">
                <a:solidFill>
                  <a:schemeClr val="tx1"/>
                </a:solidFill>
              </a:rPr>
              <a:t>Data centralization makes the problem worse</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Tenets</a:t>
            </a:r>
            <a:endParaRPr lang="en-US" dirty="0"/>
          </a:p>
        </p:txBody>
      </p:sp>
      <p:graphicFrame>
        <p:nvGraphicFramePr>
          <p:cNvPr id="5" name="Content Placeholder 4"/>
          <p:cNvGraphicFramePr>
            <a:graphicFrameLocks noGrp="1"/>
          </p:cNvGraphicFramePr>
          <p:nvPr>
            <p:ph idx="4294967295"/>
          </p:nvPr>
        </p:nvGraphicFramePr>
        <p:xfrm>
          <a:off x="413657" y="1434646"/>
          <a:ext cx="8382000" cy="4854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7" descr="blue sphere 4 copy"/>
          <p:cNvPicPr>
            <a:picLocks noChangeAspect="1" noChangeArrowheads="1"/>
          </p:cNvPicPr>
          <p:nvPr/>
        </p:nvPicPr>
        <p:blipFill>
          <a:blip r:embed="rId3" cstate="print"/>
          <a:srcRect/>
          <a:stretch>
            <a:fillRect/>
          </a:stretch>
        </p:blipFill>
        <p:spPr bwMode="auto">
          <a:xfrm rot="20127974">
            <a:off x="2100938" y="2967999"/>
            <a:ext cx="6640621" cy="3121680"/>
          </a:xfrm>
          <a:prstGeom prst="rect">
            <a:avLst/>
          </a:prstGeom>
          <a:noFill/>
        </p:spPr>
      </p:pic>
      <p:pic>
        <p:nvPicPr>
          <p:cNvPr id="4" name="Picture 67" descr="clear bubble"/>
          <p:cNvPicPr>
            <a:picLocks noChangeAspect="1" noChangeArrowheads="1"/>
          </p:cNvPicPr>
          <p:nvPr/>
        </p:nvPicPr>
        <p:blipFill>
          <a:blip r:embed="rId4" cstate="print"/>
          <a:srcRect/>
          <a:stretch>
            <a:fillRect/>
          </a:stretch>
        </p:blipFill>
        <p:spPr bwMode="auto">
          <a:xfrm rot="1064680">
            <a:off x="225248" y="963070"/>
            <a:ext cx="3301964" cy="1993557"/>
          </a:xfrm>
          <a:prstGeom prst="rect">
            <a:avLst/>
          </a:prstGeom>
          <a:noFill/>
        </p:spPr>
      </p:pic>
      <p:grpSp>
        <p:nvGrpSpPr>
          <p:cNvPr id="2" name="Group 29"/>
          <p:cNvGrpSpPr/>
          <p:nvPr/>
        </p:nvGrpSpPr>
        <p:grpSpPr>
          <a:xfrm>
            <a:off x="2295944" y="2987732"/>
            <a:ext cx="2096642" cy="1633491"/>
            <a:chOff x="2438400" y="3570303"/>
            <a:chExt cx="2096642" cy="1633491"/>
          </a:xfrm>
        </p:grpSpPr>
        <p:sp>
          <p:nvSpPr>
            <p:cNvPr id="9" name="Freeform 8"/>
            <p:cNvSpPr/>
            <p:nvPr/>
          </p:nvSpPr>
          <p:spPr>
            <a:xfrm>
              <a:off x="2438400" y="3570303"/>
              <a:ext cx="2096642" cy="163349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Lst>
              <a:ahLst/>
              <a:cxnLst>
                <a:cxn ang="0">
                  <a:pos x="connsiteX0" y="connsiteY0"/>
                </a:cxn>
                <a:cxn ang="0">
                  <a:pos x="connsiteX1" y="connsiteY1"/>
                </a:cxn>
              </a:cxnLst>
              <a:rect l="l" t="t" r="r" b="b"/>
              <a:pathLst>
                <a:path w="1572891" h="1633491">
                  <a:moveTo>
                    <a:pt x="1572891" y="1633491"/>
                  </a:moveTo>
                  <a:cubicBezTo>
                    <a:pt x="1008635" y="1435223"/>
                    <a:pt x="304518" y="801949"/>
                    <a:pt x="0" y="0"/>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3" name="TextBox 12"/>
            <p:cNvSpPr txBox="1"/>
            <p:nvPr/>
          </p:nvSpPr>
          <p:spPr>
            <a:xfrm rot="1645353">
              <a:off x="3253757" y="4756963"/>
              <a:ext cx="521681" cy="369332"/>
            </a:xfrm>
            <a:prstGeom prst="rect">
              <a:avLst/>
            </a:prstGeom>
            <a:noFill/>
          </p:spPr>
          <p:txBody>
            <a:bodyPr wrap="none" rtlCol="0">
              <a:spAutoFit/>
            </a:bodyPr>
            <a:lstStyle/>
            <a:p>
              <a:r>
                <a:rPr lang="en-US" dirty="0" smtClean="0"/>
                <a:t>Get</a:t>
              </a:r>
              <a:endParaRPr lang="en-US" dirty="0"/>
            </a:p>
          </p:txBody>
        </p:sp>
      </p:grpSp>
      <p:grpSp>
        <p:nvGrpSpPr>
          <p:cNvPr id="3" name="Group 28"/>
          <p:cNvGrpSpPr/>
          <p:nvPr/>
        </p:nvGrpSpPr>
        <p:grpSpPr>
          <a:xfrm>
            <a:off x="2600743" y="2474434"/>
            <a:ext cx="4016439" cy="827714"/>
            <a:chOff x="2743199" y="3057005"/>
            <a:chExt cx="4016439" cy="827714"/>
          </a:xfrm>
        </p:grpSpPr>
        <p:sp>
          <p:nvSpPr>
            <p:cNvPr id="17" name="Freeform 16"/>
            <p:cNvSpPr/>
            <p:nvPr/>
          </p:nvSpPr>
          <p:spPr>
            <a:xfrm>
              <a:off x="2743199" y="3134448"/>
              <a:ext cx="4016439" cy="7502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3519273 w 3519273"/>
                <a:gd name="connsiteY0" fmla="*/ 1282932 h 1282932"/>
                <a:gd name="connsiteX1" fmla="*/ 0 w 3519273"/>
                <a:gd name="connsiteY1" fmla="*/ 49676 h 1282932"/>
                <a:gd name="connsiteX0" fmla="*/ 3013114 w 3013114"/>
                <a:gd name="connsiteY0" fmla="*/ 789949 h 789949"/>
                <a:gd name="connsiteX1" fmla="*/ 0 w 3013114"/>
                <a:gd name="connsiteY1" fmla="*/ 258029 h 789949"/>
                <a:gd name="connsiteX0" fmla="*/ 3013114 w 3013114"/>
                <a:gd name="connsiteY0" fmla="*/ 581596 h 581596"/>
                <a:gd name="connsiteX1" fmla="*/ 0 w 3013114"/>
                <a:gd name="connsiteY1" fmla="*/ 49676 h 581596"/>
                <a:gd name="connsiteX0" fmla="*/ 3013114 w 3013114"/>
                <a:gd name="connsiteY0" fmla="*/ 581596 h 581596"/>
                <a:gd name="connsiteX1" fmla="*/ 0 w 3013114"/>
                <a:gd name="connsiteY1" fmla="*/ 49676 h 581596"/>
                <a:gd name="connsiteX0" fmla="*/ 3013114 w 3013114"/>
                <a:gd name="connsiteY0" fmla="*/ 625984 h 625984"/>
                <a:gd name="connsiteX1" fmla="*/ 0 w 3013114"/>
                <a:gd name="connsiteY1" fmla="*/ 94064 h 625984"/>
                <a:gd name="connsiteX0" fmla="*/ 3013114 w 3013114"/>
                <a:gd name="connsiteY0" fmla="*/ 759149 h 759149"/>
                <a:gd name="connsiteX1" fmla="*/ 0 w 3013114"/>
                <a:gd name="connsiteY1" fmla="*/ 227229 h 759149"/>
                <a:gd name="connsiteX0" fmla="*/ 3013114 w 3013114"/>
                <a:gd name="connsiteY0" fmla="*/ 750271 h 750271"/>
                <a:gd name="connsiteX1" fmla="*/ 0 w 3013114"/>
                <a:gd name="connsiteY1" fmla="*/ 218351 h 750271"/>
                <a:gd name="connsiteX0" fmla="*/ 3013114 w 3013114"/>
                <a:gd name="connsiteY0" fmla="*/ 750271 h 750271"/>
                <a:gd name="connsiteX1" fmla="*/ 0 w 3013114"/>
                <a:gd name="connsiteY1" fmla="*/ 218351 h 750271"/>
              </a:gdLst>
              <a:ahLst/>
              <a:cxnLst>
                <a:cxn ang="0">
                  <a:pos x="connsiteX0" y="connsiteY0"/>
                </a:cxn>
                <a:cxn ang="0">
                  <a:pos x="connsiteX1" y="connsiteY1"/>
                </a:cxn>
              </a:cxnLst>
              <a:rect l="l" t="t" r="r" b="b"/>
              <a:pathLst>
                <a:path w="3013114" h="750271">
                  <a:moveTo>
                    <a:pt x="3013114" y="750271"/>
                  </a:moveTo>
                  <a:cubicBezTo>
                    <a:pt x="2265414" y="279918"/>
                    <a:pt x="990518" y="0"/>
                    <a:pt x="0" y="21835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8" name="TextBox 17"/>
            <p:cNvSpPr txBox="1"/>
            <p:nvPr/>
          </p:nvSpPr>
          <p:spPr>
            <a:xfrm rot="485127">
              <a:off x="4962173" y="3057005"/>
              <a:ext cx="521681" cy="369332"/>
            </a:xfrm>
            <a:prstGeom prst="rect">
              <a:avLst/>
            </a:prstGeom>
            <a:noFill/>
          </p:spPr>
          <p:txBody>
            <a:bodyPr wrap="none" rtlCol="0">
              <a:spAutoFit/>
            </a:bodyPr>
            <a:lstStyle/>
            <a:p>
              <a:r>
                <a:rPr lang="en-US" dirty="0" smtClean="0"/>
                <a:t>Get</a:t>
              </a:r>
              <a:endParaRPr lang="en-US" dirty="0"/>
            </a:p>
          </p:txBody>
        </p:sp>
      </p:grpSp>
      <p:pic>
        <p:nvPicPr>
          <p:cNvPr id="5" name="Picture 24" descr="application server"/>
          <p:cNvPicPr>
            <a:picLocks noChangeAspect="1" noChangeArrowheads="1"/>
          </p:cNvPicPr>
          <p:nvPr/>
        </p:nvPicPr>
        <p:blipFill>
          <a:blip r:embed="rId5" cstate="print"/>
          <a:srcRect/>
          <a:stretch>
            <a:fillRect/>
          </a:stretch>
        </p:blipFill>
        <p:spPr bwMode="auto">
          <a:xfrm>
            <a:off x="1179577" y="1213385"/>
            <a:ext cx="1277961" cy="1354138"/>
          </a:xfrm>
          <a:prstGeom prst="rect">
            <a:avLst/>
          </a:prstGeom>
          <a:noFill/>
        </p:spPr>
      </p:pic>
      <p:pic>
        <p:nvPicPr>
          <p:cNvPr id="8" name="Picture 6" descr="laptop"/>
          <p:cNvPicPr>
            <a:picLocks noChangeAspect="1" noChangeArrowheads="1"/>
          </p:cNvPicPr>
          <p:nvPr/>
        </p:nvPicPr>
        <p:blipFill>
          <a:blip r:embed="rId6" cstate="print"/>
          <a:srcRect/>
          <a:stretch>
            <a:fillRect/>
          </a:stretch>
        </p:blipFill>
        <p:spPr bwMode="auto">
          <a:xfrm>
            <a:off x="6475794" y="3132361"/>
            <a:ext cx="1466009" cy="857941"/>
          </a:xfrm>
          <a:prstGeom prst="rect">
            <a:avLst/>
          </a:prstGeom>
          <a:noFill/>
        </p:spPr>
      </p:pic>
      <p:grpSp>
        <p:nvGrpSpPr>
          <p:cNvPr id="12" name="Group 14"/>
          <p:cNvGrpSpPr/>
          <p:nvPr/>
        </p:nvGrpSpPr>
        <p:grpSpPr>
          <a:xfrm>
            <a:off x="2201659" y="2454641"/>
            <a:ext cx="330569" cy="381000"/>
            <a:chOff x="916933" y="3052763"/>
            <a:chExt cx="330569" cy="381000"/>
          </a:xfrm>
        </p:grpSpPr>
        <p:pic>
          <p:nvPicPr>
            <p:cNvPr id="10" name="Picture 19" descr="page"/>
            <p:cNvPicPr>
              <a:picLocks noChangeAspect="1" noChangeArrowheads="1"/>
            </p:cNvPicPr>
            <p:nvPr/>
          </p:nvPicPr>
          <p:blipFill>
            <a:blip r:embed="rId7" cstate="print"/>
            <a:srcRect/>
            <a:stretch>
              <a:fillRect/>
            </a:stretch>
          </p:blipFill>
          <p:spPr bwMode="auto">
            <a:xfrm>
              <a:off x="928681" y="3052763"/>
              <a:ext cx="318821" cy="381000"/>
            </a:xfrm>
            <a:prstGeom prst="rect">
              <a:avLst/>
            </a:prstGeom>
            <a:noFill/>
            <a:ln w="9525">
              <a:noFill/>
              <a:miter lim="800000"/>
              <a:headEnd/>
              <a:tailEnd/>
            </a:ln>
          </p:spPr>
        </p:pic>
        <p:sp>
          <p:nvSpPr>
            <p:cNvPr id="11" name="TextBox 10"/>
            <p:cNvSpPr txBox="1"/>
            <p:nvPr/>
          </p:nvSpPr>
          <p:spPr>
            <a:xfrm>
              <a:off x="916933" y="3124200"/>
              <a:ext cx="312906" cy="246221"/>
            </a:xfrm>
            <a:prstGeom prst="rect">
              <a:avLst/>
            </a:prstGeom>
            <a:noFill/>
          </p:spPr>
          <p:txBody>
            <a:bodyPr wrap="none" rtlCol="0">
              <a:spAutoFit/>
            </a:bodyPr>
            <a:lstStyle/>
            <a:p>
              <a:r>
                <a:rPr lang="en-US" sz="1000" dirty="0" smtClean="0">
                  <a:solidFill>
                    <a:schemeClr val="bg1"/>
                  </a:solidFill>
                </a:rPr>
                <a:t>ID</a:t>
              </a:r>
              <a:endParaRPr lang="en-US" sz="1000" dirty="0">
                <a:solidFill>
                  <a:schemeClr val="bg1"/>
                </a:solidFill>
              </a:endParaRPr>
            </a:p>
          </p:txBody>
        </p:sp>
      </p:grpSp>
      <p:grpSp>
        <p:nvGrpSpPr>
          <p:cNvPr id="14" name="Group 31"/>
          <p:cNvGrpSpPr/>
          <p:nvPr/>
        </p:nvGrpSpPr>
        <p:grpSpPr>
          <a:xfrm rot="18881222" flipV="1">
            <a:off x="6502779" y="4377008"/>
            <a:ext cx="1249555" cy="579376"/>
            <a:chOff x="5956187" y="4192908"/>
            <a:chExt cx="1249555" cy="522805"/>
          </a:xfrm>
        </p:grpSpPr>
        <p:sp>
          <p:nvSpPr>
            <p:cNvPr id="22" name="Freeform 21"/>
            <p:cNvSpPr/>
            <p:nvPr/>
          </p:nvSpPr>
          <p:spPr>
            <a:xfrm>
              <a:off x="5956187" y="4450742"/>
              <a:ext cx="1249555" cy="2649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Lst>
              <a:ahLst/>
              <a:cxnLst>
                <a:cxn ang="0">
                  <a:pos x="connsiteX0" y="connsiteY0"/>
                </a:cxn>
                <a:cxn ang="0">
                  <a:pos x="connsiteX1" y="connsiteY1"/>
                </a:cxn>
              </a:cxnLst>
              <a:rect l="l" t="t" r="r" b="b"/>
              <a:pathLst>
                <a:path w="937410" h="264971">
                  <a:moveTo>
                    <a:pt x="937410" y="135320"/>
                  </a:moveTo>
                  <a:cubicBezTo>
                    <a:pt x="626953" y="0"/>
                    <a:pt x="236070" y="94373"/>
                    <a:pt x="0" y="26497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31" name="TextBox 30"/>
            <p:cNvSpPr txBox="1"/>
            <p:nvPr/>
          </p:nvSpPr>
          <p:spPr>
            <a:xfrm rot="21061309">
              <a:off x="6378990" y="4192908"/>
              <a:ext cx="521681" cy="369333"/>
            </a:xfrm>
            <a:prstGeom prst="rect">
              <a:avLst/>
            </a:prstGeom>
            <a:noFill/>
          </p:spPr>
          <p:txBody>
            <a:bodyPr wrap="none" rtlCol="0">
              <a:spAutoFit/>
            </a:bodyPr>
            <a:lstStyle/>
            <a:p>
              <a:r>
                <a:rPr lang="en-US" dirty="0" smtClean="0"/>
                <a:t>Get</a:t>
              </a:r>
              <a:endParaRPr lang="en-US" dirty="0"/>
            </a:p>
          </p:txBody>
        </p:sp>
      </p:grpSp>
      <p:grpSp>
        <p:nvGrpSpPr>
          <p:cNvPr id="15" name="Group 32"/>
          <p:cNvGrpSpPr/>
          <p:nvPr/>
        </p:nvGrpSpPr>
        <p:grpSpPr>
          <a:xfrm>
            <a:off x="2126167" y="2476792"/>
            <a:ext cx="453970" cy="381000"/>
            <a:chOff x="1737383" y="2443162"/>
            <a:chExt cx="453970" cy="381000"/>
          </a:xfrm>
        </p:grpSpPr>
        <p:pic>
          <p:nvPicPr>
            <p:cNvPr id="34" name="Picture 19" descr="page"/>
            <p:cNvPicPr>
              <a:picLocks noChangeAspect="1" noChangeArrowheads="1"/>
            </p:cNvPicPr>
            <p:nvPr/>
          </p:nvPicPr>
          <p:blipFill>
            <a:blip r:embed="rId7" cstate="print"/>
            <a:srcRect/>
            <a:stretch>
              <a:fillRect/>
            </a:stretch>
          </p:blipFill>
          <p:spPr bwMode="auto">
            <a:xfrm>
              <a:off x="1809750" y="2443162"/>
              <a:ext cx="318821" cy="381000"/>
            </a:xfrm>
            <a:prstGeom prst="rect">
              <a:avLst/>
            </a:prstGeom>
            <a:noFill/>
            <a:ln w="9525">
              <a:noFill/>
              <a:miter lim="800000"/>
              <a:headEnd/>
              <a:tailEnd/>
            </a:ln>
          </p:spPr>
        </p:pic>
        <p:sp>
          <p:nvSpPr>
            <p:cNvPr id="35" name="TextBox 34"/>
            <p:cNvSpPr txBox="1"/>
            <p:nvPr/>
          </p:nvSpPr>
          <p:spPr>
            <a:xfrm>
              <a:off x="1737383" y="2514602"/>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pic>
        <p:nvPicPr>
          <p:cNvPr id="7" name="Picture 23" descr="XP icon my computer"/>
          <p:cNvPicPr>
            <a:picLocks noChangeAspect="1" noChangeArrowheads="1"/>
          </p:cNvPicPr>
          <p:nvPr/>
        </p:nvPicPr>
        <p:blipFill>
          <a:blip r:embed="rId8" cstate="print"/>
          <a:srcRect/>
          <a:stretch>
            <a:fillRect/>
          </a:stretch>
        </p:blipFill>
        <p:spPr bwMode="auto">
          <a:xfrm>
            <a:off x="4324526" y="4740674"/>
            <a:ext cx="1403154" cy="1052640"/>
          </a:xfrm>
          <a:prstGeom prst="rect">
            <a:avLst/>
          </a:prstGeom>
          <a:noFill/>
        </p:spPr>
      </p:pic>
      <p:sp>
        <p:nvSpPr>
          <p:cNvPr id="41" name="TextBox 40"/>
          <p:cNvSpPr txBox="1"/>
          <p:nvPr/>
        </p:nvSpPr>
        <p:spPr>
          <a:xfrm rot="19626882">
            <a:off x="7666979" y="4421306"/>
            <a:ext cx="1352195" cy="159486"/>
          </a:xfrm>
          <a:prstGeom prst="rect">
            <a:avLst/>
          </a:prstGeom>
          <a:noFill/>
        </p:spPr>
        <p:txBody>
          <a:bodyPr wrap="square" rtlCol="0">
            <a:prstTxWarp prst="textArchDown">
              <a:avLst/>
            </a:prstTxWarp>
            <a:spAutoFit/>
          </a:bodyPr>
          <a:lstStyle/>
          <a:p>
            <a:pPr algn="ctr"/>
            <a:r>
              <a:rPr lang="en-US" sz="1600" dirty="0" smtClean="0">
                <a:solidFill>
                  <a:schemeClr val="accent1">
                    <a:lumMod val="20000"/>
                    <a:lumOff val="80000"/>
                  </a:schemeClr>
                </a:solidFill>
              </a:rPr>
              <a:t>Branch Office</a:t>
            </a:r>
            <a:endParaRPr lang="en-US" sz="1600" dirty="0">
              <a:solidFill>
                <a:schemeClr val="accent1">
                  <a:lumMod val="20000"/>
                  <a:lumOff val="80000"/>
                </a:schemeClr>
              </a:solidFill>
            </a:endParaRPr>
          </a:p>
        </p:txBody>
      </p:sp>
      <p:sp>
        <p:nvSpPr>
          <p:cNvPr id="42" name="TextBox 41"/>
          <p:cNvSpPr txBox="1"/>
          <p:nvPr/>
        </p:nvSpPr>
        <p:spPr>
          <a:xfrm rot="1775946">
            <a:off x="16107" y="2143450"/>
            <a:ext cx="1352195" cy="159486"/>
          </a:xfrm>
          <a:prstGeom prst="rect">
            <a:avLst/>
          </a:prstGeom>
          <a:noFill/>
        </p:spPr>
        <p:txBody>
          <a:bodyPr wrap="square" rtlCol="0">
            <a:prstTxWarp prst="textArchDown">
              <a:avLst/>
            </a:prstTxWarp>
            <a:spAutoFit/>
          </a:bodyPr>
          <a:lstStyle/>
          <a:p>
            <a:pPr algn="ctr"/>
            <a:r>
              <a:rPr lang="en-US" sz="1600" dirty="0" smtClean="0">
                <a:solidFill>
                  <a:schemeClr val="tx1">
                    <a:lumMod val="85000"/>
                  </a:schemeClr>
                </a:solidFill>
              </a:rPr>
              <a:t>Main Office</a:t>
            </a:r>
            <a:endParaRPr lang="en-US" sz="1600" dirty="0">
              <a:solidFill>
                <a:schemeClr val="tx1">
                  <a:lumMod val="85000"/>
                </a:schemeClr>
              </a:solidFill>
            </a:endParaRPr>
          </a:p>
        </p:txBody>
      </p:sp>
      <p:grpSp>
        <p:nvGrpSpPr>
          <p:cNvPr id="16" name="Group 45"/>
          <p:cNvGrpSpPr/>
          <p:nvPr/>
        </p:nvGrpSpPr>
        <p:grpSpPr>
          <a:xfrm rot="21114929">
            <a:off x="5449160" y="4729993"/>
            <a:ext cx="978383" cy="730939"/>
            <a:chOff x="4691270" y="2128838"/>
            <a:chExt cx="978383" cy="730939"/>
          </a:xfrm>
        </p:grpSpPr>
        <p:sp>
          <p:nvSpPr>
            <p:cNvPr id="37" name="Arc 36"/>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Arc 42"/>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Arc 43"/>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5" name="Title 44"/>
          <p:cNvSpPr>
            <a:spLocks noGrp="1"/>
          </p:cNvSpPr>
          <p:nvPr>
            <p:ph type="title"/>
          </p:nvPr>
        </p:nvSpPr>
        <p:spPr/>
        <p:txBody>
          <a:bodyPr/>
          <a:lstStyle/>
          <a:p>
            <a:r>
              <a:rPr lang="en-US" smtClean="0"/>
              <a:t>Distributed Cache</a:t>
            </a:r>
            <a:endParaRPr lang="en-US" dirty="0"/>
          </a:p>
        </p:txBody>
      </p:sp>
      <p:grpSp>
        <p:nvGrpSpPr>
          <p:cNvPr id="19" name="Group 46"/>
          <p:cNvGrpSpPr/>
          <p:nvPr/>
        </p:nvGrpSpPr>
        <p:grpSpPr>
          <a:xfrm rot="21114929" flipH="1">
            <a:off x="3508828" y="5062065"/>
            <a:ext cx="1198025" cy="730939"/>
            <a:chOff x="4691270" y="2128838"/>
            <a:chExt cx="978383" cy="730939"/>
          </a:xfrm>
        </p:grpSpPr>
        <p:sp>
          <p:nvSpPr>
            <p:cNvPr id="48" name="Arc 47"/>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Arc 48"/>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Arc 49"/>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 name="Group 29"/>
          <p:cNvGrpSpPr/>
          <p:nvPr/>
        </p:nvGrpSpPr>
        <p:grpSpPr>
          <a:xfrm flipH="1" flipV="1">
            <a:off x="2520874" y="2910015"/>
            <a:ext cx="1956754" cy="1524504"/>
            <a:chOff x="4614025" y="2052546"/>
            <a:chExt cx="2294426" cy="1787584"/>
          </a:xfrm>
        </p:grpSpPr>
        <p:sp>
          <p:nvSpPr>
            <p:cNvPr id="52" name="Freeform 51"/>
            <p:cNvSpPr/>
            <p:nvPr/>
          </p:nvSpPr>
          <p:spPr>
            <a:xfrm rot="21446118">
              <a:off x="4614025" y="2052546"/>
              <a:ext cx="2294426" cy="1787584"/>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Lst>
              <a:ahLst/>
              <a:cxnLst>
                <a:cxn ang="0">
                  <a:pos x="connsiteX0" y="connsiteY0"/>
                </a:cxn>
                <a:cxn ang="0">
                  <a:pos x="connsiteX1" y="connsiteY1"/>
                </a:cxn>
              </a:cxnLst>
              <a:rect l="l" t="t" r="r" b="b"/>
              <a:pathLst>
                <a:path w="1572891" h="1633491">
                  <a:moveTo>
                    <a:pt x="1572891" y="1633491"/>
                  </a:moveTo>
                  <a:cubicBezTo>
                    <a:pt x="1008635" y="1435223"/>
                    <a:pt x="304518" y="801949"/>
                    <a:pt x="0" y="0"/>
                  </a:cubicBezTo>
                </a:path>
              </a:pathLst>
            </a:custGeom>
            <a:ln>
              <a:headEnd type="triangle" w="med" len="med"/>
              <a:tailEnd type="oval"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53" name="TextBox 52"/>
            <p:cNvSpPr txBox="1"/>
            <p:nvPr/>
          </p:nvSpPr>
          <p:spPr>
            <a:xfrm rot="13007782">
              <a:off x="4929717" y="2956090"/>
              <a:ext cx="521681" cy="369332"/>
            </a:xfrm>
            <a:prstGeom prst="rect">
              <a:avLst/>
            </a:prstGeom>
            <a:noFill/>
          </p:spPr>
          <p:txBody>
            <a:bodyPr wrap="none" rtlCol="0">
              <a:spAutoFit/>
            </a:bodyPr>
            <a:lstStyle/>
            <a:p>
              <a:r>
                <a:rPr lang="en-US" dirty="0" smtClean="0"/>
                <a:t>Get</a:t>
              </a:r>
              <a:endParaRPr lang="en-US" dirty="0"/>
            </a:p>
          </p:txBody>
        </p:sp>
      </p:grpSp>
      <p:grpSp>
        <p:nvGrpSpPr>
          <p:cNvPr id="21" name="Group 57"/>
          <p:cNvGrpSpPr/>
          <p:nvPr/>
        </p:nvGrpSpPr>
        <p:grpSpPr>
          <a:xfrm rot="21114929" flipH="1">
            <a:off x="5774113" y="3394543"/>
            <a:ext cx="1198025" cy="730939"/>
            <a:chOff x="4691270" y="2128838"/>
            <a:chExt cx="978383" cy="730939"/>
          </a:xfrm>
        </p:grpSpPr>
        <p:sp>
          <p:nvSpPr>
            <p:cNvPr id="59" name="Arc 58"/>
            <p:cNvSpPr/>
            <p:nvPr/>
          </p:nvSpPr>
          <p:spPr>
            <a:xfrm>
              <a:off x="4691270" y="2305877"/>
              <a:ext cx="702365" cy="357809"/>
            </a:xfrm>
            <a:prstGeom prst="arc">
              <a:avLst>
                <a:gd name="adj1" fmla="val 17727811"/>
                <a:gd name="adj2" fmla="val 4183439"/>
              </a:avLst>
            </a:prstGeom>
            <a:ln w="254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Arc 59"/>
            <p:cNvSpPr/>
            <p:nvPr/>
          </p:nvSpPr>
          <p:spPr>
            <a:xfrm>
              <a:off x="4838701" y="2214563"/>
              <a:ext cx="702365" cy="545201"/>
            </a:xfrm>
            <a:prstGeom prst="arc">
              <a:avLst>
                <a:gd name="adj1" fmla="val 17727811"/>
                <a:gd name="adj2" fmla="val 4183439"/>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Arc 60"/>
            <p:cNvSpPr/>
            <p:nvPr/>
          </p:nvSpPr>
          <p:spPr>
            <a:xfrm>
              <a:off x="4967288" y="2128838"/>
              <a:ext cx="702365" cy="730939"/>
            </a:xfrm>
            <a:prstGeom prst="arc">
              <a:avLst>
                <a:gd name="adj1" fmla="val 17727811"/>
                <a:gd name="adj2" fmla="val 4183439"/>
              </a:avLst>
            </a:prstGeom>
            <a:ln w="412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3" name="Group 25"/>
          <p:cNvGrpSpPr/>
          <p:nvPr/>
        </p:nvGrpSpPr>
        <p:grpSpPr>
          <a:xfrm>
            <a:off x="2203402" y="2449877"/>
            <a:ext cx="318821" cy="381000"/>
            <a:chOff x="1504950" y="3033712"/>
            <a:chExt cx="318821" cy="381000"/>
          </a:xfrm>
        </p:grpSpPr>
        <p:pic>
          <p:nvPicPr>
            <p:cNvPr id="27" name="Picture 26" descr="page"/>
            <p:cNvPicPr>
              <a:picLocks noChangeAspect="1" noChangeArrowheads="1"/>
            </p:cNvPicPr>
            <p:nvPr/>
          </p:nvPicPr>
          <p:blipFill>
            <a:blip r:embed="rId7" cstate="print"/>
            <a:srcRect/>
            <a:stretch>
              <a:fillRect/>
            </a:stretch>
          </p:blipFill>
          <p:spPr bwMode="auto">
            <a:xfrm>
              <a:off x="1504950" y="3033712"/>
              <a:ext cx="318821" cy="381000"/>
            </a:xfrm>
            <a:prstGeom prst="rect">
              <a:avLst/>
            </a:prstGeom>
            <a:noFill/>
            <a:ln w="9525">
              <a:noFill/>
              <a:miter lim="800000"/>
              <a:headEnd/>
              <a:tailEnd/>
            </a:ln>
          </p:spPr>
        </p:pic>
        <p:sp>
          <p:nvSpPr>
            <p:cNvPr id="28" name="TextBox 27"/>
            <p:cNvSpPr txBox="1"/>
            <p:nvPr/>
          </p:nvSpPr>
          <p:spPr>
            <a:xfrm>
              <a:off x="1513546" y="3124200"/>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26" name="Group 32"/>
          <p:cNvGrpSpPr/>
          <p:nvPr/>
        </p:nvGrpSpPr>
        <p:grpSpPr>
          <a:xfrm>
            <a:off x="2137730" y="2475529"/>
            <a:ext cx="428322" cy="381000"/>
            <a:chOff x="441979" y="3205162"/>
            <a:chExt cx="428322" cy="381000"/>
          </a:xfrm>
        </p:grpSpPr>
        <p:pic>
          <p:nvPicPr>
            <p:cNvPr id="63" name="Picture 19" descr="page"/>
            <p:cNvPicPr>
              <a:picLocks noChangeAspect="1" noChangeArrowheads="1"/>
            </p:cNvPicPr>
            <p:nvPr/>
          </p:nvPicPr>
          <p:blipFill>
            <a:blip r:embed="rId7" cstate="print"/>
            <a:srcRect/>
            <a:stretch>
              <a:fillRect/>
            </a:stretch>
          </p:blipFill>
          <p:spPr bwMode="auto">
            <a:xfrm>
              <a:off x="514350" y="3205162"/>
              <a:ext cx="318821" cy="381000"/>
            </a:xfrm>
            <a:prstGeom prst="rect">
              <a:avLst/>
            </a:prstGeom>
            <a:noFill/>
            <a:ln w="9525">
              <a:noFill/>
              <a:miter lim="800000"/>
              <a:headEnd/>
              <a:tailEnd/>
            </a:ln>
          </p:spPr>
        </p:pic>
        <p:sp>
          <p:nvSpPr>
            <p:cNvPr id="64" name="TextBox 63"/>
            <p:cNvSpPr txBox="1"/>
            <p:nvPr/>
          </p:nvSpPr>
          <p:spPr>
            <a:xfrm>
              <a:off x="441979" y="3267075"/>
              <a:ext cx="428322" cy="246221"/>
            </a:xfrm>
            <a:prstGeom prst="rect">
              <a:avLst/>
            </a:prstGeom>
            <a:noFill/>
          </p:spPr>
          <p:txBody>
            <a:bodyPr wrap="none" rtlCol="0">
              <a:spAutoFit/>
            </a:bodyPr>
            <a:lstStyle/>
            <a:p>
              <a:r>
                <a:rPr lang="en-US" sz="1000" dirty="0" smtClean="0">
                  <a:solidFill>
                    <a:schemeClr val="bg1"/>
                  </a:solidFill>
                </a:rPr>
                <a:t>Data</a:t>
              </a:r>
              <a:endParaRPr lang="en-US" sz="1000" dirty="0">
                <a:solidFill>
                  <a:schemeClr val="bg1"/>
                </a:solidFill>
              </a:endParaRPr>
            </a:p>
          </p:txBody>
        </p:sp>
      </p:grpSp>
      <p:grpSp>
        <p:nvGrpSpPr>
          <p:cNvPr id="29" name="Group 22"/>
          <p:cNvGrpSpPr/>
          <p:nvPr/>
        </p:nvGrpSpPr>
        <p:grpSpPr>
          <a:xfrm>
            <a:off x="5688527" y="4718773"/>
            <a:ext cx="402674" cy="381000"/>
            <a:chOff x="1818735" y="3243944"/>
            <a:chExt cx="402674" cy="381000"/>
          </a:xfrm>
        </p:grpSpPr>
        <p:pic>
          <p:nvPicPr>
            <p:cNvPr id="24" name="Picture 23" descr="page"/>
            <p:cNvPicPr>
              <a:picLocks noChangeAspect="1" noChangeArrowheads="1"/>
            </p:cNvPicPr>
            <p:nvPr/>
          </p:nvPicPr>
          <p:blipFill>
            <a:blip r:embed="rId7" cstate="print"/>
            <a:srcRect/>
            <a:stretch>
              <a:fillRect/>
            </a:stretch>
          </p:blipFill>
          <p:spPr bwMode="auto">
            <a:xfrm>
              <a:off x="1886339" y="3243944"/>
              <a:ext cx="318821" cy="381000"/>
            </a:xfrm>
            <a:prstGeom prst="rect">
              <a:avLst/>
            </a:prstGeom>
            <a:noFill/>
            <a:ln w="9525">
              <a:noFill/>
              <a:miter lim="800000"/>
              <a:headEnd/>
              <a:tailEnd/>
            </a:ln>
          </p:spPr>
        </p:pic>
        <p:sp>
          <p:nvSpPr>
            <p:cNvPr id="25" name="TextBox 24"/>
            <p:cNvSpPr txBox="1"/>
            <p:nvPr/>
          </p:nvSpPr>
          <p:spPr>
            <a:xfrm>
              <a:off x="1818735" y="3320144"/>
              <a:ext cx="402674" cy="230832"/>
            </a:xfrm>
            <a:prstGeom prst="rect">
              <a:avLst/>
            </a:prstGeom>
            <a:noFill/>
          </p:spPr>
          <p:txBody>
            <a:bodyPr wrap="none" rtlCol="0">
              <a:spAutoFit/>
            </a:bodyPr>
            <a:lstStyle/>
            <a:p>
              <a:r>
                <a:rPr lang="en-US" sz="900" dirty="0" smtClean="0">
                  <a:solidFill>
                    <a:schemeClr val="bg1"/>
                  </a:solidFill>
                </a:rPr>
                <a:t>Data</a:t>
              </a:r>
              <a:endParaRPr lang="en-US" sz="900" dirty="0">
                <a:solidFill>
                  <a:schemeClr val="bg1"/>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157 0.02477 C 0.05851 0.17917 0.10261 0.20718 0.22709 0.27917 " pathEditMode="relative" rAng="0" ptsTypes="ss">
                                      <p:cBhvr>
                                        <p:cTn id="10" dur="500" fill="hold"/>
                                        <p:tgtEl>
                                          <p:spTgt spid="12"/>
                                        </p:tgtEl>
                                        <p:attrNameLst>
                                          <p:attrName>ppt_x</p:attrName>
                                          <p:attrName>ppt_y</p:attrName>
                                        </p:attrNameLst>
                                      </p:cBhvr>
                                      <p:rCtr x="113" y="127"/>
                                    </p:animMotion>
                                  </p:childTnLst>
                                </p:cTn>
                              </p:par>
                            </p:childTnLst>
                          </p:cTn>
                        </p:par>
                      </p:childTnLst>
                    </p:cTn>
                  </p:par>
                  <p:par>
                    <p:cTn id="11" fill="hold">
                      <p:stCondLst>
                        <p:cond delay="indefinite"/>
                      </p:stCondLst>
                      <p:childTnLst>
                        <p:par>
                          <p:cTn id="12" fill="hold">
                            <p:stCondLst>
                              <p:cond delay="0"/>
                            </p:stCondLst>
                            <p:childTnLst>
                              <p:par>
                                <p:cTn id="13" presetID="3" presetClass="entr" presetSubtype="5"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linds(vertical)">
                                      <p:cBhvr>
                                        <p:cTn id="15" dur="500"/>
                                        <p:tgtEl>
                                          <p:spTgt spid="16"/>
                                        </p:tgtEl>
                                      </p:cBhvr>
                                    </p:animEffect>
                                  </p:childTnLst>
                                </p:cTn>
                              </p:par>
                              <p:par>
                                <p:cTn id="16" presetID="3" presetClass="entr" presetSubtype="5"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linds(vertical)">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01909 0.03797 C 0.0401 0.05093 0.10972 0.08102 0.14566 0.11551 C 0.18159 0.15 0.21597 0.21783 0.23437 0.24468 " pathEditMode="relative" rAng="0" ptsTypes="aaa">
                                      <p:cBhvr>
                                        <p:cTn id="26" dur="2000" fill="hold"/>
                                        <p:tgtEl>
                                          <p:spTgt spid="26"/>
                                        </p:tgtEl>
                                        <p:attrNameLst>
                                          <p:attrName>ppt_x</p:attrName>
                                          <p:attrName>ppt_y</p:attrName>
                                        </p:attrNameLst>
                                      </p:cBhvr>
                                      <p:rCtr x="108" y="103"/>
                                    </p:animMotion>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nodeType="clickEffect">
                                  <p:stCondLst>
                                    <p:cond delay="0"/>
                                  </p:stCondLst>
                                  <p:childTnLst>
                                    <p:animMotion origin="layout" path="M 0.0283 0.0044 C 0.22205 -0.02569 0.3493 0.02153 0.46649 0.08773 " pathEditMode="relative" rAng="0" ptsTypes="ss">
                                      <p:cBhvr>
                                        <p:cTn id="34" dur="1000" fill="hold"/>
                                        <p:tgtEl>
                                          <p:spTgt spid="23"/>
                                        </p:tgtEl>
                                        <p:attrNameLst>
                                          <p:attrName>ppt_x</p:attrName>
                                          <p:attrName>ppt_y</p:attrName>
                                        </p:attrNameLst>
                                      </p:cBhvr>
                                      <p:rCtr x="219" y="27"/>
                                    </p:animMotion>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linds(horizontal)">
                                      <p:cBhvr>
                                        <p:cTn id="39" dur="50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29"/>
                                        </p:tgtEl>
                                        <p:attrNameLst>
                                          <p:attrName>style.visibility</p:attrName>
                                        </p:attrNameLst>
                                      </p:cBhvr>
                                      <p:to>
                                        <p:strVal val="visible"/>
                                      </p:to>
                                    </p:set>
                                  </p:childTnLst>
                                </p:cTn>
                              </p:par>
                            </p:childTnLst>
                          </p:cTn>
                        </p:par>
                        <p:par>
                          <p:cTn id="48" fill="hold">
                            <p:stCondLst>
                              <p:cond delay="0"/>
                            </p:stCondLst>
                            <p:childTnLst>
                              <p:par>
                                <p:cTn id="49" presetID="0" presetClass="path" presetSubtype="0" accel="50000" decel="50000" fill="hold" nodeType="afterEffect">
                                  <p:stCondLst>
                                    <p:cond delay="0"/>
                                  </p:stCondLst>
                                  <p:childTnLst>
                                    <p:animMotion origin="layout" path="M 0.04149 0.00463 C 0.10347 -0.00694 0.14045 -0.03171 0.17413 -0.11435 " pathEditMode="relative" rAng="0" ptsTypes="ss">
                                      <p:cBhvr>
                                        <p:cTn id="50" dur="1000" fill="hold"/>
                                        <p:tgtEl>
                                          <p:spTgt spid="29"/>
                                        </p:tgtEl>
                                        <p:attrNameLst>
                                          <p:attrName>ppt_x</p:attrName>
                                          <p:attrName>ppt_y</p:attrName>
                                        </p:attrNameLst>
                                      </p:cBhvr>
                                      <p:rCtr x="66" y="-59"/>
                                    </p:animMotion>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7" descr="blue sphere 4 copy"/>
          <p:cNvPicPr>
            <a:picLocks noChangeAspect="1" noChangeArrowheads="1"/>
          </p:cNvPicPr>
          <p:nvPr/>
        </p:nvPicPr>
        <p:blipFill>
          <a:blip r:embed="rId3" cstate="print"/>
          <a:srcRect/>
          <a:stretch>
            <a:fillRect/>
          </a:stretch>
        </p:blipFill>
        <p:spPr bwMode="auto">
          <a:xfrm rot="20664172">
            <a:off x="3173235" y="2532914"/>
            <a:ext cx="5670596" cy="4359230"/>
          </a:xfrm>
          <a:prstGeom prst="rect">
            <a:avLst/>
          </a:prstGeom>
          <a:noFill/>
        </p:spPr>
      </p:pic>
      <p:pic>
        <p:nvPicPr>
          <p:cNvPr id="4" name="Picture 67" descr="clear bubble"/>
          <p:cNvPicPr>
            <a:picLocks noChangeAspect="1" noChangeArrowheads="1"/>
          </p:cNvPicPr>
          <p:nvPr/>
        </p:nvPicPr>
        <p:blipFill>
          <a:blip r:embed="rId4" cstate="print"/>
          <a:srcRect/>
          <a:stretch>
            <a:fillRect/>
          </a:stretch>
        </p:blipFill>
        <p:spPr bwMode="auto">
          <a:xfrm rot="1064680">
            <a:off x="225248" y="963070"/>
            <a:ext cx="3301964" cy="1993557"/>
          </a:xfrm>
          <a:prstGeom prst="rect">
            <a:avLst/>
          </a:prstGeom>
          <a:noFill/>
        </p:spPr>
      </p:pic>
      <p:grpSp>
        <p:nvGrpSpPr>
          <p:cNvPr id="2" name="Group 29"/>
          <p:cNvGrpSpPr/>
          <p:nvPr/>
        </p:nvGrpSpPr>
        <p:grpSpPr>
          <a:xfrm>
            <a:off x="2295944" y="2987732"/>
            <a:ext cx="2096642" cy="1633491"/>
            <a:chOff x="2438400" y="3570303"/>
            <a:chExt cx="2096642" cy="1633491"/>
          </a:xfrm>
        </p:grpSpPr>
        <p:sp>
          <p:nvSpPr>
            <p:cNvPr id="9" name="Freeform 8"/>
            <p:cNvSpPr/>
            <p:nvPr/>
          </p:nvSpPr>
          <p:spPr>
            <a:xfrm>
              <a:off x="2438400" y="3570303"/>
              <a:ext cx="2096642" cy="163349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Lst>
              <a:ahLst/>
              <a:cxnLst>
                <a:cxn ang="0">
                  <a:pos x="connsiteX0" y="connsiteY0"/>
                </a:cxn>
                <a:cxn ang="0">
                  <a:pos x="connsiteX1" y="connsiteY1"/>
                </a:cxn>
              </a:cxnLst>
              <a:rect l="l" t="t" r="r" b="b"/>
              <a:pathLst>
                <a:path w="1572891" h="1633491">
                  <a:moveTo>
                    <a:pt x="1572891" y="1633491"/>
                  </a:moveTo>
                  <a:cubicBezTo>
                    <a:pt x="1008635" y="1435223"/>
                    <a:pt x="304518" y="801949"/>
                    <a:pt x="0" y="0"/>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3" name="TextBox 12"/>
            <p:cNvSpPr txBox="1"/>
            <p:nvPr/>
          </p:nvSpPr>
          <p:spPr>
            <a:xfrm rot="1645353">
              <a:off x="3253757" y="4756963"/>
              <a:ext cx="521681" cy="369332"/>
            </a:xfrm>
            <a:prstGeom prst="rect">
              <a:avLst/>
            </a:prstGeom>
            <a:noFill/>
          </p:spPr>
          <p:txBody>
            <a:bodyPr wrap="none" rtlCol="0">
              <a:spAutoFit/>
            </a:bodyPr>
            <a:lstStyle/>
            <a:p>
              <a:r>
                <a:rPr lang="en-US" dirty="0" smtClean="0"/>
                <a:t>Get</a:t>
              </a:r>
              <a:endParaRPr lang="en-US" dirty="0"/>
            </a:p>
          </p:txBody>
        </p:sp>
      </p:grpSp>
      <p:grpSp>
        <p:nvGrpSpPr>
          <p:cNvPr id="3" name="Group 28"/>
          <p:cNvGrpSpPr/>
          <p:nvPr/>
        </p:nvGrpSpPr>
        <p:grpSpPr>
          <a:xfrm>
            <a:off x="2600743" y="2474434"/>
            <a:ext cx="3862201" cy="697085"/>
            <a:chOff x="2743199" y="3057005"/>
            <a:chExt cx="4016439" cy="697085"/>
          </a:xfrm>
        </p:grpSpPr>
        <p:sp>
          <p:nvSpPr>
            <p:cNvPr id="17" name="Freeform 16"/>
            <p:cNvSpPr/>
            <p:nvPr/>
          </p:nvSpPr>
          <p:spPr>
            <a:xfrm>
              <a:off x="2743199" y="3134448"/>
              <a:ext cx="4016439" cy="619642"/>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3519273 w 3519273"/>
                <a:gd name="connsiteY0" fmla="*/ 1282932 h 1282932"/>
                <a:gd name="connsiteX1" fmla="*/ 0 w 3519273"/>
                <a:gd name="connsiteY1" fmla="*/ 49676 h 1282932"/>
                <a:gd name="connsiteX0" fmla="*/ 3013114 w 3013114"/>
                <a:gd name="connsiteY0" fmla="*/ 789949 h 789949"/>
                <a:gd name="connsiteX1" fmla="*/ 0 w 3013114"/>
                <a:gd name="connsiteY1" fmla="*/ 258029 h 789949"/>
                <a:gd name="connsiteX0" fmla="*/ 3013114 w 3013114"/>
                <a:gd name="connsiteY0" fmla="*/ 581596 h 581596"/>
                <a:gd name="connsiteX1" fmla="*/ 0 w 3013114"/>
                <a:gd name="connsiteY1" fmla="*/ 49676 h 581596"/>
                <a:gd name="connsiteX0" fmla="*/ 3013114 w 3013114"/>
                <a:gd name="connsiteY0" fmla="*/ 581596 h 581596"/>
                <a:gd name="connsiteX1" fmla="*/ 0 w 3013114"/>
                <a:gd name="connsiteY1" fmla="*/ 49676 h 581596"/>
                <a:gd name="connsiteX0" fmla="*/ 3013114 w 3013114"/>
                <a:gd name="connsiteY0" fmla="*/ 625984 h 625984"/>
                <a:gd name="connsiteX1" fmla="*/ 0 w 3013114"/>
                <a:gd name="connsiteY1" fmla="*/ 94064 h 625984"/>
                <a:gd name="connsiteX0" fmla="*/ 3013114 w 3013114"/>
                <a:gd name="connsiteY0" fmla="*/ 759149 h 759149"/>
                <a:gd name="connsiteX1" fmla="*/ 0 w 3013114"/>
                <a:gd name="connsiteY1" fmla="*/ 227229 h 759149"/>
                <a:gd name="connsiteX0" fmla="*/ 3013114 w 3013114"/>
                <a:gd name="connsiteY0" fmla="*/ 750271 h 750271"/>
                <a:gd name="connsiteX1" fmla="*/ 0 w 3013114"/>
                <a:gd name="connsiteY1" fmla="*/ 218351 h 750271"/>
                <a:gd name="connsiteX0" fmla="*/ 3013114 w 3013114"/>
                <a:gd name="connsiteY0" fmla="*/ 750271 h 750271"/>
                <a:gd name="connsiteX1" fmla="*/ 0 w 3013114"/>
                <a:gd name="connsiteY1" fmla="*/ 218351 h 750271"/>
                <a:gd name="connsiteX0" fmla="*/ 3013114 w 3013114"/>
                <a:gd name="connsiteY0" fmla="*/ 619642 h 619642"/>
                <a:gd name="connsiteX1" fmla="*/ 0 w 3013114"/>
                <a:gd name="connsiteY1" fmla="*/ 218351 h 619642"/>
              </a:gdLst>
              <a:ahLst/>
              <a:cxnLst>
                <a:cxn ang="0">
                  <a:pos x="connsiteX0" y="connsiteY0"/>
                </a:cxn>
                <a:cxn ang="0">
                  <a:pos x="connsiteX1" y="connsiteY1"/>
                </a:cxn>
              </a:cxnLst>
              <a:rect l="l" t="t" r="r" b="b"/>
              <a:pathLst>
                <a:path w="3013114" h="619642">
                  <a:moveTo>
                    <a:pt x="3013114" y="619642"/>
                  </a:moveTo>
                  <a:cubicBezTo>
                    <a:pt x="2265414" y="149289"/>
                    <a:pt x="990518" y="0"/>
                    <a:pt x="0" y="21835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18" name="TextBox 17"/>
            <p:cNvSpPr txBox="1"/>
            <p:nvPr/>
          </p:nvSpPr>
          <p:spPr>
            <a:xfrm rot="485127">
              <a:off x="4962173" y="3057005"/>
              <a:ext cx="521681" cy="369332"/>
            </a:xfrm>
            <a:prstGeom prst="rect">
              <a:avLst/>
            </a:prstGeom>
            <a:noFill/>
          </p:spPr>
          <p:txBody>
            <a:bodyPr wrap="none" rtlCol="0">
              <a:spAutoFit/>
            </a:bodyPr>
            <a:lstStyle/>
            <a:p>
              <a:r>
                <a:rPr lang="en-US" dirty="0" smtClean="0"/>
                <a:t>Get</a:t>
              </a:r>
              <a:endParaRPr lang="en-US" dirty="0"/>
            </a:p>
          </p:txBody>
        </p:sp>
      </p:grpSp>
      <p:pic>
        <p:nvPicPr>
          <p:cNvPr id="5" name="Picture 24" descr="application server"/>
          <p:cNvPicPr>
            <a:picLocks noChangeAspect="1" noChangeArrowheads="1"/>
          </p:cNvPicPr>
          <p:nvPr/>
        </p:nvPicPr>
        <p:blipFill>
          <a:blip r:embed="rId5" cstate="print"/>
          <a:srcRect/>
          <a:stretch>
            <a:fillRect/>
          </a:stretch>
        </p:blipFill>
        <p:spPr bwMode="auto">
          <a:xfrm>
            <a:off x="1179577" y="1213385"/>
            <a:ext cx="1277961" cy="1354138"/>
          </a:xfrm>
          <a:prstGeom prst="rect">
            <a:avLst/>
          </a:prstGeom>
          <a:noFill/>
        </p:spPr>
      </p:pic>
      <p:pic>
        <p:nvPicPr>
          <p:cNvPr id="8" name="Picture 6" descr="laptop"/>
          <p:cNvPicPr>
            <a:picLocks noChangeAspect="1" noChangeArrowheads="1"/>
          </p:cNvPicPr>
          <p:nvPr/>
        </p:nvPicPr>
        <p:blipFill>
          <a:blip r:embed="rId6" cstate="print"/>
          <a:srcRect/>
          <a:stretch>
            <a:fillRect/>
          </a:stretch>
        </p:blipFill>
        <p:spPr bwMode="auto">
          <a:xfrm>
            <a:off x="6287245" y="2814220"/>
            <a:ext cx="1466009" cy="857941"/>
          </a:xfrm>
          <a:prstGeom prst="rect">
            <a:avLst/>
          </a:prstGeom>
          <a:noFill/>
        </p:spPr>
      </p:pic>
      <p:grpSp>
        <p:nvGrpSpPr>
          <p:cNvPr id="12" name="Group 14"/>
          <p:cNvGrpSpPr/>
          <p:nvPr/>
        </p:nvGrpSpPr>
        <p:grpSpPr>
          <a:xfrm>
            <a:off x="2239112" y="2663549"/>
            <a:ext cx="324018" cy="381000"/>
            <a:chOff x="1447800" y="3048000"/>
            <a:chExt cx="324018" cy="381000"/>
          </a:xfrm>
        </p:grpSpPr>
        <p:pic>
          <p:nvPicPr>
            <p:cNvPr id="10" name="Picture 19"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11" name="TextBox 10"/>
            <p:cNvSpPr txBox="1"/>
            <p:nvPr/>
          </p:nvSpPr>
          <p:spPr>
            <a:xfrm>
              <a:off x="1458912" y="3116580"/>
              <a:ext cx="312906" cy="246221"/>
            </a:xfrm>
            <a:prstGeom prst="rect">
              <a:avLst/>
            </a:prstGeom>
            <a:noFill/>
          </p:spPr>
          <p:txBody>
            <a:bodyPr wrap="none" rtlCol="0">
              <a:spAutoFit/>
            </a:bodyPr>
            <a:lstStyle/>
            <a:p>
              <a:r>
                <a:rPr lang="en-US" sz="1000" dirty="0" smtClean="0">
                  <a:solidFill>
                    <a:schemeClr val="bg1"/>
                  </a:solidFill>
                </a:rPr>
                <a:t>ID</a:t>
              </a:r>
              <a:endParaRPr lang="en-US" sz="1000" dirty="0">
                <a:solidFill>
                  <a:schemeClr val="bg1"/>
                </a:solidFill>
              </a:endParaRPr>
            </a:p>
          </p:txBody>
        </p:sp>
      </p:grpSp>
      <p:grpSp>
        <p:nvGrpSpPr>
          <p:cNvPr id="14" name="Group 31"/>
          <p:cNvGrpSpPr/>
          <p:nvPr/>
        </p:nvGrpSpPr>
        <p:grpSpPr>
          <a:xfrm rot="351145" flipH="1" flipV="1">
            <a:off x="5691936" y="5957373"/>
            <a:ext cx="1220530" cy="517646"/>
            <a:chOff x="6043190" y="4268065"/>
            <a:chExt cx="1292782" cy="467103"/>
          </a:xfrm>
        </p:grpSpPr>
        <p:sp>
          <p:nvSpPr>
            <p:cNvPr id="22" name="Freeform 21"/>
            <p:cNvSpPr/>
            <p:nvPr/>
          </p:nvSpPr>
          <p:spPr>
            <a:xfrm>
              <a:off x="6043190" y="4492387"/>
              <a:ext cx="1292782" cy="24278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1098764 w 1098764"/>
                <a:gd name="connsiteY0" fmla="*/ 157400 h 170598"/>
                <a:gd name="connsiteX1" fmla="*/ 0 w 1098764"/>
                <a:gd name="connsiteY1" fmla="*/ 170598 h 170598"/>
                <a:gd name="connsiteX0" fmla="*/ 1098764 w 1098764"/>
                <a:gd name="connsiteY0" fmla="*/ 349447 h 362645"/>
                <a:gd name="connsiteX1" fmla="*/ 0 w 1098764"/>
                <a:gd name="connsiteY1" fmla="*/ 362645 h 362645"/>
                <a:gd name="connsiteX0" fmla="*/ 1238570 w 1238570"/>
                <a:gd name="connsiteY0" fmla="*/ 349447 h 396951"/>
                <a:gd name="connsiteX1" fmla="*/ 0 w 1238570"/>
                <a:gd name="connsiteY1" fmla="*/ 396951 h 396951"/>
                <a:gd name="connsiteX0" fmla="*/ 1238570 w 1238570"/>
                <a:gd name="connsiteY0" fmla="*/ 349447 h 396951"/>
                <a:gd name="connsiteX1" fmla="*/ 0 w 1238570"/>
                <a:gd name="connsiteY1" fmla="*/ 396951 h 396951"/>
                <a:gd name="connsiteX0" fmla="*/ 1088491 w 1088491"/>
                <a:gd name="connsiteY0" fmla="*/ 349447 h 388498"/>
                <a:gd name="connsiteX1" fmla="*/ 0 w 1088491"/>
                <a:gd name="connsiteY1" fmla="*/ 388498 h 388498"/>
                <a:gd name="connsiteX0" fmla="*/ 1088491 w 1088491"/>
                <a:gd name="connsiteY0" fmla="*/ 349447 h 388498"/>
                <a:gd name="connsiteX1" fmla="*/ 0 w 1088491"/>
                <a:gd name="connsiteY1" fmla="*/ 388498 h 388498"/>
                <a:gd name="connsiteX0" fmla="*/ 1088491 w 1088491"/>
                <a:gd name="connsiteY0" fmla="*/ 208525 h 247576"/>
                <a:gd name="connsiteX1" fmla="*/ 0 w 1088491"/>
                <a:gd name="connsiteY1" fmla="*/ 247576 h 247576"/>
                <a:gd name="connsiteX0" fmla="*/ 1024834 w 1024834"/>
                <a:gd name="connsiteY0" fmla="*/ 208525 h 249183"/>
                <a:gd name="connsiteX1" fmla="*/ 0 w 1024834"/>
                <a:gd name="connsiteY1" fmla="*/ 249183 h 249183"/>
                <a:gd name="connsiteX0" fmla="*/ 969839 w 969839"/>
                <a:gd name="connsiteY0" fmla="*/ 208525 h 242782"/>
                <a:gd name="connsiteX1" fmla="*/ 0 w 969839"/>
                <a:gd name="connsiteY1" fmla="*/ 242782 h 242782"/>
              </a:gdLst>
              <a:ahLst/>
              <a:cxnLst>
                <a:cxn ang="0">
                  <a:pos x="connsiteX0" y="connsiteY0"/>
                </a:cxn>
                <a:cxn ang="0">
                  <a:pos x="connsiteX1" y="connsiteY1"/>
                </a:cxn>
              </a:cxnLst>
              <a:rect l="l" t="t" r="r" b="b"/>
              <a:pathLst>
                <a:path w="969839" h="242782">
                  <a:moveTo>
                    <a:pt x="969839" y="208525"/>
                  </a:moveTo>
                  <a:cubicBezTo>
                    <a:pt x="668653" y="0"/>
                    <a:pt x="173219" y="79499"/>
                    <a:pt x="0" y="242782"/>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31" name="TextBox 30"/>
            <p:cNvSpPr txBox="1"/>
            <p:nvPr/>
          </p:nvSpPr>
          <p:spPr>
            <a:xfrm rot="10866129">
              <a:off x="6505991" y="4268065"/>
              <a:ext cx="530915" cy="333270"/>
            </a:xfrm>
            <a:prstGeom prst="rect">
              <a:avLst/>
            </a:prstGeom>
            <a:noFill/>
          </p:spPr>
          <p:txBody>
            <a:bodyPr wrap="none" rtlCol="0">
              <a:spAutoFit/>
            </a:bodyPr>
            <a:lstStyle/>
            <a:p>
              <a:r>
                <a:rPr lang="en-US" dirty="0" smtClean="0"/>
                <a:t>Put</a:t>
              </a:r>
              <a:endParaRPr lang="en-US" dirty="0"/>
            </a:p>
          </p:txBody>
        </p:sp>
      </p:grpSp>
      <p:grpSp>
        <p:nvGrpSpPr>
          <p:cNvPr id="15" name="Group 32"/>
          <p:cNvGrpSpPr/>
          <p:nvPr/>
        </p:nvGrpSpPr>
        <p:grpSpPr>
          <a:xfrm>
            <a:off x="2176244" y="2679715"/>
            <a:ext cx="453970" cy="381000"/>
            <a:chOff x="1380196" y="3048000"/>
            <a:chExt cx="453970" cy="381000"/>
          </a:xfrm>
        </p:grpSpPr>
        <p:pic>
          <p:nvPicPr>
            <p:cNvPr id="34" name="Picture 19"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35" name="TextBox 34"/>
            <p:cNvSpPr txBox="1"/>
            <p:nvPr/>
          </p:nvSpPr>
          <p:spPr>
            <a:xfrm>
              <a:off x="1380196" y="3124200"/>
              <a:ext cx="453970" cy="246221"/>
            </a:xfrm>
            <a:prstGeom prst="rect">
              <a:avLst/>
            </a:prstGeom>
            <a:noFill/>
          </p:spPr>
          <p:txBody>
            <a:bodyPr wrap="none" rtlCol="0">
              <a:spAutoFit/>
            </a:bodyPr>
            <a:lstStyle/>
            <a:p>
              <a:r>
                <a:rPr lang="en-US" sz="1000" dirty="0" smtClean="0">
                  <a:solidFill>
                    <a:schemeClr val="bg2">
                      <a:lumMod val="50000"/>
                    </a:schemeClr>
                  </a:solidFill>
                </a:rPr>
                <a:t>Data</a:t>
              </a:r>
              <a:endParaRPr lang="en-US" sz="1000" dirty="0">
                <a:solidFill>
                  <a:schemeClr val="bg2">
                    <a:lumMod val="50000"/>
                  </a:schemeClr>
                </a:solidFill>
              </a:endParaRPr>
            </a:p>
          </p:txBody>
        </p:sp>
      </p:grpSp>
      <p:pic>
        <p:nvPicPr>
          <p:cNvPr id="7" name="Picture 23" descr="XP icon my computer"/>
          <p:cNvPicPr>
            <a:picLocks noChangeAspect="1" noChangeArrowheads="1"/>
          </p:cNvPicPr>
          <p:nvPr/>
        </p:nvPicPr>
        <p:blipFill>
          <a:blip r:embed="rId8" cstate="print"/>
          <a:srcRect/>
          <a:stretch>
            <a:fillRect/>
          </a:stretch>
        </p:blipFill>
        <p:spPr bwMode="auto">
          <a:xfrm>
            <a:off x="4324526" y="4740674"/>
            <a:ext cx="1403154" cy="1052640"/>
          </a:xfrm>
          <a:prstGeom prst="rect">
            <a:avLst/>
          </a:prstGeom>
          <a:noFill/>
        </p:spPr>
      </p:pic>
      <p:sp>
        <p:nvSpPr>
          <p:cNvPr id="41" name="TextBox 40"/>
          <p:cNvSpPr txBox="1"/>
          <p:nvPr/>
        </p:nvSpPr>
        <p:spPr>
          <a:xfrm>
            <a:off x="4399997" y="6441853"/>
            <a:ext cx="1352195" cy="159486"/>
          </a:xfrm>
          <a:prstGeom prst="rect">
            <a:avLst/>
          </a:prstGeom>
          <a:noFill/>
        </p:spPr>
        <p:txBody>
          <a:bodyPr wrap="square" rtlCol="0">
            <a:prstTxWarp prst="textArchDown">
              <a:avLst/>
            </a:prstTxWarp>
            <a:spAutoFit/>
          </a:bodyPr>
          <a:lstStyle/>
          <a:p>
            <a:pPr algn="ctr"/>
            <a:r>
              <a:rPr lang="en-US" sz="1600" dirty="0" smtClean="0">
                <a:solidFill>
                  <a:schemeClr val="accent1">
                    <a:lumMod val="20000"/>
                    <a:lumOff val="80000"/>
                  </a:schemeClr>
                </a:solidFill>
              </a:rPr>
              <a:t>Branch Office</a:t>
            </a:r>
            <a:endParaRPr lang="en-US" sz="1600" dirty="0">
              <a:solidFill>
                <a:schemeClr val="accent1">
                  <a:lumMod val="20000"/>
                  <a:lumOff val="80000"/>
                </a:schemeClr>
              </a:solidFill>
            </a:endParaRPr>
          </a:p>
        </p:txBody>
      </p:sp>
      <p:sp>
        <p:nvSpPr>
          <p:cNvPr id="42" name="TextBox 41"/>
          <p:cNvSpPr txBox="1"/>
          <p:nvPr/>
        </p:nvSpPr>
        <p:spPr>
          <a:xfrm rot="1775946">
            <a:off x="16107" y="2143450"/>
            <a:ext cx="1352195" cy="159486"/>
          </a:xfrm>
          <a:prstGeom prst="rect">
            <a:avLst/>
          </a:prstGeom>
          <a:noFill/>
        </p:spPr>
        <p:txBody>
          <a:bodyPr wrap="square" rtlCol="0">
            <a:prstTxWarp prst="textArchDown">
              <a:avLst/>
            </a:prstTxWarp>
            <a:spAutoFit/>
          </a:bodyPr>
          <a:lstStyle/>
          <a:p>
            <a:pPr algn="ctr"/>
            <a:r>
              <a:rPr lang="en-US" sz="1600" dirty="0" smtClean="0">
                <a:solidFill>
                  <a:schemeClr val="tx1">
                    <a:lumMod val="85000"/>
                  </a:schemeClr>
                </a:solidFill>
              </a:rPr>
              <a:t>Main Office</a:t>
            </a:r>
            <a:endParaRPr lang="en-US" sz="1600" dirty="0">
              <a:solidFill>
                <a:schemeClr val="tx1">
                  <a:lumMod val="85000"/>
                </a:schemeClr>
              </a:solidFill>
            </a:endParaRPr>
          </a:p>
        </p:txBody>
      </p:sp>
      <p:sp>
        <p:nvSpPr>
          <p:cNvPr id="45" name="Title 44"/>
          <p:cNvSpPr>
            <a:spLocks noGrp="1"/>
          </p:cNvSpPr>
          <p:nvPr>
            <p:ph type="title"/>
          </p:nvPr>
        </p:nvSpPr>
        <p:spPr/>
        <p:txBody>
          <a:bodyPr/>
          <a:lstStyle/>
          <a:p>
            <a:r>
              <a:rPr lang="en-US" smtClean="0"/>
              <a:t>Hosted Cache</a:t>
            </a:r>
            <a:endParaRPr lang="en-US" dirty="0"/>
          </a:p>
        </p:txBody>
      </p:sp>
      <p:grpSp>
        <p:nvGrpSpPr>
          <p:cNvPr id="16" name="Group 29"/>
          <p:cNvGrpSpPr/>
          <p:nvPr/>
        </p:nvGrpSpPr>
        <p:grpSpPr>
          <a:xfrm flipH="1" flipV="1">
            <a:off x="2521305" y="2909611"/>
            <a:ext cx="1974367" cy="1544246"/>
            <a:chOff x="4592866" y="2029871"/>
            <a:chExt cx="2315078" cy="1810733"/>
          </a:xfrm>
        </p:grpSpPr>
        <p:sp>
          <p:nvSpPr>
            <p:cNvPr id="52" name="Freeform 51"/>
            <p:cNvSpPr/>
            <p:nvPr/>
          </p:nvSpPr>
          <p:spPr>
            <a:xfrm rot="21446118">
              <a:off x="4592866" y="2029871"/>
              <a:ext cx="2315078" cy="1810733"/>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318810 w 2318810"/>
                <a:gd name="connsiteY0" fmla="*/ 1766656 h 1766656"/>
                <a:gd name="connsiteX1" fmla="*/ 0 w 2318810"/>
                <a:gd name="connsiteY1" fmla="*/ 0 h 1766656"/>
                <a:gd name="connsiteX0" fmla="*/ 2318810 w 2318810"/>
                <a:gd name="connsiteY0" fmla="*/ 1766656 h 1766656"/>
                <a:gd name="connsiteX1" fmla="*/ 0 w 2318810"/>
                <a:gd name="connsiteY1" fmla="*/ 0 h 1766656"/>
                <a:gd name="connsiteX0" fmla="*/ 2462797 w 2462797"/>
                <a:gd name="connsiteY0" fmla="*/ 1766656 h 1766656"/>
                <a:gd name="connsiteX1" fmla="*/ 1520939 w 2462797"/>
                <a:gd name="connsiteY1" fmla="*/ 1344568 h 1766656"/>
                <a:gd name="connsiteX2" fmla="*/ 143987 w 2462797"/>
                <a:gd name="connsiteY2" fmla="*/ 0 h 1766656"/>
                <a:gd name="connsiteX0" fmla="*/ 2318810 w 2318810"/>
                <a:gd name="connsiteY0" fmla="*/ 1766656 h 1766656"/>
                <a:gd name="connsiteX1" fmla="*/ 0 w 2318810"/>
                <a:gd name="connsiteY1" fmla="*/ 0 h 1766656"/>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572891 w 1572891"/>
                <a:gd name="connsiteY0" fmla="*/ 1633491 h 1633491"/>
                <a:gd name="connsiteX1" fmla="*/ 0 w 1572891"/>
                <a:gd name="connsiteY1" fmla="*/ 0 h 1633491"/>
                <a:gd name="connsiteX0" fmla="*/ 1716212 w 1716212"/>
                <a:gd name="connsiteY0" fmla="*/ 1832486 h 1832486"/>
                <a:gd name="connsiteX1" fmla="*/ 0 w 1716212"/>
                <a:gd name="connsiteY1" fmla="*/ 0 h 1832486"/>
                <a:gd name="connsiteX0" fmla="*/ 1587049 w 1587049"/>
                <a:gd name="connsiteY0" fmla="*/ 1654644 h 1654644"/>
                <a:gd name="connsiteX1" fmla="*/ 0 w 1587049"/>
                <a:gd name="connsiteY1" fmla="*/ 0 h 1654644"/>
              </a:gdLst>
              <a:ahLst/>
              <a:cxnLst>
                <a:cxn ang="0">
                  <a:pos x="connsiteX0" y="connsiteY0"/>
                </a:cxn>
                <a:cxn ang="0">
                  <a:pos x="connsiteX1" y="connsiteY1"/>
                </a:cxn>
              </a:cxnLst>
              <a:rect l="l" t="t" r="r" b="b"/>
              <a:pathLst>
                <a:path w="1587049" h="1654644">
                  <a:moveTo>
                    <a:pt x="1587049" y="1654644"/>
                  </a:moveTo>
                  <a:cubicBezTo>
                    <a:pt x="1022793" y="1456376"/>
                    <a:pt x="304518" y="801949"/>
                    <a:pt x="0" y="0"/>
                  </a:cubicBezTo>
                </a:path>
              </a:pathLst>
            </a:custGeom>
            <a:ln>
              <a:headEnd type="triangle" w="med" len="med"/>
              <a:tailEnd type="oval"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53" name="TextBox 52"/>
            <p:cNvSpPr txBox="1"/>
            <p:nvPr/>
          </p:nvSpPr>
          <p:spPr>
            <a:xfrm rot="13007782">
              <a:off x="4929717" y="2956090"/>
              <a:ext cx="521681" cy="369332"/>
            </a:xfrm>
            <a:prstGeom prst="rect">
              <a:avLst/>
            </a:prstGeom>
            <a:noFill/>
          </p:spPr>
          <p:txBody>
            <a:bodyPr wrap="none" rtlCol="0">
              <a:spAutoFit/>
            </a:bodyPr>
            <a:lstStyle/>
            <a:p>
              <a:r>
                <a:rPr lang="en-US" dirty="0" smtClean="0"/>
                <a:t>Get</a:t>
              </a:r>
              <a:endParaRPr lang="en-US" dirty="0"/>
            </a:p>
          </p:txBody>
        </p:sp>
      </p:grpSp>
      <p:grpSp>
        <p:nvGrpSpPr>
          <p:cNvPr id="19" name="Group 32"/>
          <p:cNvGrpSpPr/>
          <p:nvPr/>
        </p:nvGrpSpPr>
        <p:grpSpPr>
          <a:xfrm>
            <a:off x="2167924" y="2667974"/>
            <a:ext cx="428322" cy="381000"/>
            <a:chOff x="1460206" y="3169920"/>
            <a:chExt cx="428322" cy="381000"/>
          </a:xfrm>
        </p:grpSpPr>
        <p:pic>
          <p:nvPicPr>
            <p:cNvPr id="63" name="Picture 19" descr="page"/>
            <p:cNvPicPr>
              <a:picLocks noChangeAspect="1" noChangeArrowheads="1"/>
            </p:cNvPicPr>
            <p:nvPr/>
          </p:nvPicPr>
          <p:blipFill>
            <a:blip r:embed="rId7" cstate="print"/>
            <a:srcRect/>
            <a:stretch>
              <a:fillRect/>
            </a:stretch>
          </p:blipFill>
          <p:spPr bwMode="auto">
            <a:xfrm>
              <a:off x="1527810" y="3169920"/>
              <a:ext cx="318821" cy="381000"/>
            </a:xfrm>
            <a:prstGeom prst="rect">
              <a:avLst/>
            </a:prstGeom>
            <a:noFill/>
            <a:ln w="9525">
              <a:noFill/>
              <a:miter lim="800000"/>
              <a:headEnd/>
              <a:tailEnd/>
            </a:ln>
          </p:spPr>
        </p:pic>
        <p:sp>
          <p:nvSpPr>
            <p:cNvPr id="64" name="TextBox 63"/>
            <p:cNvSpPr txBox="1"/>
            <p:nvPr/>
          </p:nvSpPr>
          <p:spPr>
            <a:xfrm>
              <a:off x="1460206" y="3246120"/>
              <a:ext cx="428322" cy="246221"/>
            </a:xfrm>
            <a:prstGeom prst="rect">
              <a:avLst/>
            </a:prstGeom>
            <a:noFill/>
          </p:spPr>
          <p:txBody>
            <a:bodyPr wrap="none" rtlCol="0">
              <a:spAutoFit/>
            </a:bodyPr>
            <a:lstStyle/>
            <a:p>
              <a:r>
                <a:rPr lang="en-US" sz="1000" dirty="0" smtClean="0">
                  <a:solidFill>
                    <a:schemeClr val="bg1"/>
                  </a:solidFill>
                </a:rPr>
                <a:t>Data</a:t>
              </a:r>
              <a:endParaRPr lang="en-US" sz="1000" dirty="0">
                <a:solidFill>
                  <a:schemeClr val="bg1"/>
                </a:solidFill>
              </a:endParaRPr>
            </a:p>
          </p:txBody>
        </p:sp>
      </p:grpSp>
      <p:grpSp>
        <p:nvGrpSpPr>
          <p:cNvPr id="20" name="Group 25"/>
          <p:cNvGrpSpPr/>
          <p:nvPr/>
        </p:nvGrpSpPr>
        <p:grpSpPr>
          <a:xfrm>
            <a:off x="2249272" y="2668629"/>
            <a:ext cx="318821" cy="381000"/>
            <a:chOff x="1447800" y="3048000"/>
            <a:chExt cx="318821" cy="381000"/>
          </a:xfrm>
        </p:grpSpPr>
        <p:pic>
          <p:nvPicPr>
            <p:cNvPr id="27" name="Picture 26"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28" name="TextBox 27"/>
            <p:cNvSpPr txBox="1"/>
            <p:nvPr/>
          </p:nvSpPr>
          <p:spPr>
            <a:xfrm>
              <a:off x="1460206" y="3131820"/>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pic>
        <p:nvPicPr>
          <p:cNvPr id="54" name="Picture 24" descr="application server"/>
          <p:cNvPicPr>
            <a:picLocks noChangeAspect="1" noChangeArrowheads="1"/>
          </p:cNvPicPr>
          <p:nvPr/>
        </p:nvPicPr>
        <p:blipFill>
          <a:blip r:embed="rId5" cstate="print"/>
          <a:srcRect/>
          <a:stretch>
            <a:fillRect/>
          </a:stretch>
        </p:blipFill>
        <p:spPr bwMode="auto">
          <a:xfrm>
            <a:off x="7013686" y="4739300"/>
            <a:ext cx="1277961" cy="1354138"/>
          </a:xfrm>
          <a:prstGeom prst="rect">
            <a:avLst/>
          </a:prstGeom>
          <a:noFill/>
        </p:spPr>
      </p:pic>
      <p:grpSp>
        <p:nvGrpSpPr>
          <p:cNvPr id="21" name="Group 31"/>
          <p:cNvGrpSpPr/>
          <p:nvPr/>
        </p:nvGrpSpPr>
        <p:grpSpPr>
          <a:xfrm rot="10507752" flipV="1">
            <a:off x="5750664" y="4224640"/>
            <a:ext cx="1249555" cy="555626"/>
            <a:chOff x="5956187" y="4214339"/>
            <a:chExt cx="1249555" cy="501374"/>
          </a:xfrm>
        </p:grpSpPr>
        <p:sp>
          <p:nvSpPr>
            <p:cNvPr id="62" name="Freeform 61"/>
            <p:cNvSpPr/>
            <p:nvPr/>
          </p:nvSpPr>
          <p:spPr>
            <a:xfrm>
              <a:off x="5956187" y="4450742"/>
              <a:ext cx="1249555" cy="2649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Lst>
              <a:ahLst/>
              <a:cxnLst>
                <a:cxn ang="0">
                  <a:pos x="connsiteX0" y="connsiteY0"/>
                </a:cxn>
                <a:cxn ang="0">
                  <a:pos x="connsiteX1" y="connsiteY1"/>
                </a:cxn>
              </a:cxnLst>
              <a:rect l="l" t="t" r="r" b="b"/>
              <a:pathLst>
                <a:path w="937410" h="264971">
                  <a:moveTo>
                    <a:pt x="937410" y="135320"/>
                  </a:moveTo>
                  <a:cubicBezTo>
                    <a:pt x="626953" y="0"/>
                    <a:pt x="236070" y="94373"/>
                    <a:pt x="0" y="26497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65" name="TextBox 64"/>
            <p:cNvSpPr txBox="1"/>
            <p:nvPr/>
          </p:nvSpPr>
          <p:spPr>
            <a:xfrm rot="21307752">
              <a:off x="6137783" y="4214339"/>
              <a:ext cx="915635" cy="333270"/>
            </a:xfrm>
            <a:prstGeom prst="rect">
              <a:avLst/>
            </a:prstGeom>
            <a:noFill/>
          </p:spPr>
          <p:txBody>
            <a:bodyPr wrap="none" rtlCol="0">
              <a:spAutoFit/>
            </a:bodyPr>
            <a:lstStyle/>
            <a:p>
              <a:r>
                <a:rPr lang="en-US" dirty="0" smtClean="0"/>
                <a:t>Search</a:t>
              </a:r>
              <a:endParaRPr lang="en-US" dirty="0"/>
            </a:p>
          </p:txBody>
        </p:sp>
      </p:grpSp>
      <p:grpSp>
        <p:nvGrpSpPr>
          <p:cNvPr id="23" name="Group 31"/>
          <p:cNvGrpSpPr/>
          <p:nvPr/>
        </p:nvGrpSpPr>
        <p:grpSpPr>
          <a:xfrm rot="15388294" flipV="1">
            <a:off x="7376758" y="3835504"/>
            <a:ext cx="1249555" cy="555626"/>
            <a:chOff x="5956187" y="4214339"/>
            <a:chExt cx="1249555" cy="501374"/>
          </a:xfrm>
        </p:grpSpPr>
        <p:sp>
          <p:nvSpPr>
            <p:cNvPr id="67" name="Freeform 66"/>
            <p:cNvSpPr/>
            <p:nvPr/>
          </p:nvSpPr>
          <p:spPr>
            <a:xfrm>
              <a:off x="5956187" y="4450742"/>
              <a:ext cx="1249555" cy="264971"/>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Lst>
              <a:ahLst/>
              <a:cxnLst>
                <a:cxn ang="0">
                  <a:pos x="connsiteX0" y="connsiteY0"/>
                </a:cxn>
                <a:cxn ang="0">
                  <a:pos x="connsiteX1" y="connsiteY1"/>
                </a:cxn>
              </a:cxnLst>
              <a:rect l="l" t="t" r="r" b="b"/>
              <a:pathLst>
                <a:path w="937410" h="264971">
                  <a:moveTo>
                    <a:pt x="937410" y="135320"/>
                  </a:moveTo>
                  <a:cubicBezTo>
                    <a:pt x="626953" y="0"/>
                    <a:pt x="236070" y="94373"/>
                    <a:pt x="0" y="264971"/>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68" name="TextBox 67"/>
            <p:cNvSpPr txBox="1"/>
            <p:nvPr/>
          </p:nvSpPr>
          <p:spPr>
            <a:xfrm rot="21307752">
              <a:off x="6317319" y="4214339"/>
              <a:ext cx="556563" cy="333270"/>
            </a:xfrm>
            <a:prstGeom prst="rect">
              <a:avLst/>
            </a:prstGeom>
            <a:noFill/>
          </p:spPr>
          <p:txBody>
            <a:bodyPr wrap="none" rtlCol="0">
              <a:spAutoFit/>
            </a:bodyPr>
            <a:lstStyle/>
            <a:p>
              <a:r>
                <a:rPr lang="en-US" dirty="0" smtClean="0"/>
                <a:t>Get</a:t>
              </a:r>
              <a:endParaRPr lang="en-US" dirty="0"/>
            </a:p>
          </p:txBody>
        </p:sp>
      </p:grpSp>
      <p:grpSp>
        <p:nvGrpSpPr>
          <p:cNvPr id="26" name="Group 31"/>
          <p:cNvGrpSpPr/>
          <p:nvPr/>
        </p:nvGrpSpPr>
        <p:grpSpPr>
          <a:xfrm rot="5092459" flipH="1" flipV="1">
            <a:off x="6815381" y="3957467"/>
            <a:ext cx="1021538" cy="506156"/>
            <a:chOff x="6279177" y="4167880"/>
            <a:chExt cx="965581" cy="456739"/>
          </a:xfrm>
        </p:grpSpPr>
        <p:sp>
          <p:nvSpPr>
            <p:cNvPr id="70" name="Freeform 69"/>
            <p:cNvSpPr/>
            <p:nvPr/>
          </p:nvSpPr>
          <p:spPr>
            <a:xfrm>
              <a:off x="6279177" y="4446656"/>
              <a:ext cx="964948" cy="177963"/>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736116 w 736116"/>
                <a:gd name="connsiteY0" fmla="*/ 135320 h 209766"/>
                <a:gd name="connsiteX1" fmla="*/ 0 w 736116"/>
                <a:gd name="connsiteY1" fmla="*/ 209766 h 209766"/>
                <a:gd name="connsiteX0" fmla="*/ 663547 w 663547"/>
                <a:gd name="connsiteY0" fmla="*/ 181787 h 181787"/>
                <a:gd name="connsiteX1" fmla="*/ 0 w 663547"/>
                <a:gd name="connsiteY1" fmla="*/ 170598 h 181787"/>
                <a:gd name="connsiteX0" fmla="*/ 651365 w 651365"/>
                <a:gd name="connsiteY0" fmla="*/ 135320 h 260469"/>
                <a:gd name="connsiteX1" fmla="*/ 0 w 651365"/>
                <a:gd name="connsiteY1" fmla="*/ 260470 h 260469"/>
                <a:gd name="connsiteX0" fmla="*/ 651365 w 651365"/>
                <a:gd name="connsiteY0" fmla="*/ 103516 h 228666"/>
                <a:gd name="connsiteX1" fmla="*/ 0 w 651365"/>
                <a:gd name="connsiteY1" fmla="*/ 228666 h 228666"/>
                <a:gd name="connsiteX0" fmla="*/ 651365 w 692342"/>
                <a:gd name="connsiteY0" fmla="*/ 45448 h 170598"/>
                <a:gd name="connsiteX1" fmla="*/ 692342 w 692342"/>
                <a:gd name="connsiteY1" fmla="*/ 138065 h 170598"/>
                <a:gd name="connsiteX2" fmla="*/ 0 w 692342"/>
                <a:gd name="connsiteY2" fmla="*/ 170598 h 170598"/>
                <a:gd name="connsiteX0" fmla="*/ 682922 w 723899"/>
                <a:gd name="connsiteY0" fmla="*/ 3076 h 177962"/>
                <a:gd name="connsiteX1" fmla="*/ 723899 w 723899"/>
                <a:gd name="connsiteY1" fmla="*/ 95693 h 177962"/>
                <a:gd name="connsiteX2" fmla="*/ 0 w 723899"/>
                <a:gd name="connsiteY2" fmla="*/ 177962 h 177962"/>
                <a:gd name="connsiteX0" fmla="*/ 723899 w 723899"/>
                <a:gd name="connsiteY0" fmla="*/ 95693 h 177962"/>
                <a:gd name="connsiteX1" fmla="*/ 0 w 723899"/>
                <a:gd name="connsiteY1" fmla="*/ 177962 h 177962"/>
              </a:gdLst>
              <a:ahLst/>
              <a:cxnLst>
                <a:cxn ang="0">
                  <a:pos x="connsiteX0" y="connsiteY0"/>
                </a:cxn>
                <a:cxn ang="0">
                  <a:pos x="connsiteX1" y="connsiteY1"/>
                </a:cxn>
              </a:cxnLst>
              <a:rect l="l" t="t" r="r" b="b"/>
              <a:pathLst>
                <a:path w="723899" h="177962">
                  <a:moveTo>
                    <a:pt x="723899" y="95693"/>
                  </a:moveTo>
                  <a:cubicBezTo>
                    <a:pt x="609290" y="0"/>
                    <a:pt x="236070" y="7364"/>
                    <a:pt x="0" y="177962"/>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71" name="TextBox 70"/>
            <p:cNvSpPr txBox="1"/>
            <p:nvPr/>
          </p:nvSpPr>
          <p:spPr>
            <a:xfrm rot="21291787">
              <a:off x="6329123" y="4167880"/>
              <a:ext cx="915635" cy="333273"/>
            </a:xfrm>
            <a:prstGeom prst="rect">
              <a:avLst/>
            </a:prstGeom>
            <a:noFill/>
          </p:spPr>
          <p:txBody>
            <a:bodyPr wrap="none" rtlCol="0">
              <a:spAutoFit/>
            </a:bodyPr>
            <a:lstStyle/>
            <a:p>
              <a:r>
                <a:rPr lang="en-US" dirty="0" smtClean="0"/>
                <a:t>Search</a:t>
              </a:r>
              <a:endParaRPr lang="en-US" dirty="0"/>
            </a:p>
          </p:txBody>
        </p:sp>
      </p:grpSp>
      <p:grpSp>
        <p:nvGrpSpPr>
          <p:cNvPr id="29" name="Group 48"/>
          <p:cNvGrpSpPr/>
          <p:nvPr/>
        </p:nvGrpSpPr>
        <p:grpSpPr>
          <a:xfrm>
            <a:off x="5688951" y="5352700"/>
            <a:ext cx="1212434" cy="499143"/>
            <a:chOff x="5758525" y="5054526"/>
            <a:chExt cx="1212434" cy="499143"/>
          </a:xfrm>
        </p:grpSpPr>
        <p:sp>
          <p:nvSpPr>
            <p:cNvPr id="73" name="Freeform 72"/>
            <p:cNvSpPr/>
            <p:nvPr/>
          </p:nvSpPr>
          <p:spPr>
            <a:xfrm rot="10800000" flipV="1">
              <a:off x="5758525" y="5371974"/>
              <a:ext cx="1201336" cy="181695"/>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736116 w 736116"/>
                <a:gd name="connsiteY0" fmla="*/ 135320 h 209766"/>
                <a:gd name="connsiteX1" fmla="*/ 0 w 736116"/>
                <a:gd name="connsiteY1" fmla="*/ 209766 h 209766"/>
                <a:gd name="connsiteX0" fmla="*/ 663547 w 663547"/>
                <a:gd name="connsiteY0" fmla="*/ 181787 h 181787"/>
                <a:gd name="connsiteX1" fmla="*/ 0 w 663547"/>
                <a:gd name="connsiteY1" fmla="*/ 170598 h 181787"/>
                <a:gd name="connsiteX0" fmla="*/ 651365 w 651365"/>
                <a:gd name="connsiteY0" fmla="*/ 135320 h 260469"/>
                <a:gd name="connsiteX1" fmla="*/ 0 w 651365"/>
                <a:gd name="connsiteY1" fmla="*/ 260470 h 260469"/>
                <a:gd name="connsiteX0" fmla="*/ 651365 w 651365"/>
                <a:gd name="connsiteY0" fmla="*/ 103516 h 228666"/>
                <a:gd name="connsiteX1" fmla="*/ 0 w 651365"/>
                <a:gd name="connsiteY1" fmla="*/ 228666 h 228666"/>
                <a:gd name="connsiteX0" fmla="*/ 651365 w 692342"/>
                <a:gd name="connsiteY0" fmla="*/ 45448 h 170598"/>
                <a:gd name="connsiteX1" fmla="*/ 692342 w 692342"/>
                <a:gd name="connsiteY1" fmla="*/ 138065 h 170598"/>
                <a:gd name="connsiteX2" fmla="*/ 0 w 692342"/>
                <a:gd name="connsiteY2" fmla="*/ 170598 h 170598"/>
                <a:gd name="connsiteX0" fmla="*/ 682922 w 723899"/>
                <a:gd name="connsiteY0" fmla="*/ 3076 h 177962"/>
                <a:gd name="connsiteX1" fmla="*/ 723899 w 723899"/>
                <a:gd name="connsiteY1" fmla="*/ 95693 h 177962"/>
                <a:gd name="connsiteX2" fmla="*/ 0 w 723899"/>
                <a:gd name="connsiteY2" fmla="*/ 177962 h 177962"/>
                <a:gd name="connsiteX0" fmla="*/ 723899 w 723899"/>
                <a:gd name="connsiteY0" fmla="*/ 95693 h 177962"/>
                <a:gd name="connsiteX1" fmla="*/ 0 w 723899"/>
                <a:gd name="connsiteY1" fmla="*/ 177962 h 177962"/>
                <a:gd name="connsiteX0" fmla="*/ 723899 w 723899"/>
                <a:gd name="connsiteY0" fmla="*/ 88329 h 218487"/>
                <a:gd name="connsiteX1" fmla="*/ 310443 w 723899"/>
                <a:gd name="connsiteY1" fmla="*/ 218487 h 218487"/>
                <a:gd name="connsiteX2" fmla="*/ 0 w 723899"/>
                <a:gd name="connsiteY2" fmla="*/ 170598 h 218487"/>
                <a:gd name="connsiteX0" fmla="*/ 723899 w 723899"/>
                <a:gd name="connsiteY0" fmla="*/ 0 h 82269"/>
                <a:gd name="connsiteX1" fmla="*/ 0 w 723899"/>
                <a:gd name="connsiteY1" fmla="*/ 82269 h 82269"/>
                <a:gd name="connsiteX0" fmla="*/ 39511 w 39511"/>
                <a:gd name="connsiteY0" fmla="*/ 0 h 168063"/>
                <a:gd name="connsiteX1" fmla="*/ 0 w 39511"/>
                <a:gd name="connsiteY1" fmla="*/ 168063 h 168063"/>
                <a:gd name="connsiteX0" fmla="*/ 0 w 817468"/>
                <a:gd name="connsiteY0" fmla="*/ 0 h 77222"/>
                <a:gd name="connsiteX1" fmla="*/ 817468 w 817468"/>
                <a:gd name="connsiteY1" fmla="*/ 77222 h 77222"/>
                <a:gd name="connsiteX0" fmla="*/ 0 w 805566"/>
                <a:gd name="connsiteY0" fmla="*/ 43899 h 43899"/>
                <a:gd name="connsiteX1" fmla="*/ 805566 w 805566"/>
                <a:gd name="connsiteY1" fmla="*/ 0 h 43899"/>
                <a:gd name="connsiteX0" fmla="*/ 0 w 805566"/>
                <a:gd name="connsiteY0" fmla="*/ 115566 h 115566"/>
                <a:gd name="connsiteX1" fmla="*/ 805566 w 805566"/>
                <a:gd name="connsiteY1" fmla="*/ 71667 h 115566"/>
                <a:gd name="connsiteX0" fmla="*/ 0 w 805566"/>
                <a:gd name="connsiteY0" fmla="*/ 125153 h 125153"/>
                <a:gd name="connsiteX1" fmla="*/ 805566 w 805566"/>
                <a:gd name="connsiteY1" fmla="*/ 81254 h 125153"/>
                <a:gd name="connsiteX0" fmla="*/ 0 w 805566"/>
                <a:gd name="connsiteY0" fmla="*/ 125153 h 125153"/>
                <a:gd name="connsiteX1" fmla="*/ 805566 w 805566"/>
                <a:gd name="connsiteY1" fmla="*/ 81254 h 125153"/>
                <a:gd name="connsiteX0" fmla="*/ 0 w 728200"/>
                <a:gd name="connsiteY0" fmla="*/ 125153 h 125153"/>
                <a:gd name="connsiteX1" fmla="*/ 728200 w 728200"/>
                <a:gd name="connsiteY1" fmla="*/ 81254 h 125153"/>
                <a:gd name="connsiteX0" fmla="*/ 0 w 861326"/>
                <a:gd name="connsiteY0" fmla="*/ 125153 h 125153"/>
                <a:gd name="connsiteX1" fmla="*/ 861326 w 861326"/>
                <a:gd name="connsiteY1" fmla="*/ 81254 h 125153"/>
                <a:gd name="connsiteX0" fmla="*/ 0 w 861326"/>
                <a:gd name="connsiteY0" fmla="*/ 164605 h 164605"/>
                <a:gd name="connsiteX1" fmla="*/ 861326 w 861326"/>
                <a:gd name="connsiteY1" fmla="*/ 120706 h 164605"/>
                <a:gd name="connsiteX0" fmla="*/ 0 w 810611"/>
                <a:gd name="connsiteY0" fmla="*/ 164605 h 164605"/>
                <a:gd name="connsiteX1" fmla="*/ 810611 w 810611"/>
                <a:gd name="connsiteY1" fmla="*/ 120706 h 164605"/>
                <a:gd name="connsiteX0" fmla="*/ 0 w 810611"/>
                <a:gd name="connsiteY0" fmla="*/ 125153 h 125153"/>
                <a:gd name="connsiteX1" fmla="*/ 810611 w 810611"/>
                <a:gd name="connsiteY1" fmla="*/ 81254 h 125153"/>
                <a:gd name="connsiteX0" fmla="*/ 0 w 810611"/>
                <a:gd name="connsiteY0" fmla="*/ 98274 h 98274"/>
                <a:gd name="connsiteX1" fmla="*/ 810611 w 810611"/>
                <a:gd name="connsiteY1" fmla="*/ 54375 h 98274"/>
                <a:gd name="connsiteX0" fmla="*/ 0 w 766235"/>
                <a:gd name="connsiteY0" fmla="*/ 98274 h 98274"/>
                <a:gd name="connsiteX1" fmla="*/ 766235 w 766235"/>
                <a:gd name="connsiteY1" fmla="*/ 54375 h 98274"/>
              </a:gdLst>
              <a:ahLst/>
              <a:cxnLst>
                <a:cxn ang="0">
                  <a:pos x="connsiteX0" y="connsiteY0"/>
                </a:cxn>
                <a:cxn ang="0">
                  <a:pos x="connsiteX1" y="connsiteY1"/>
                </a:cxn>
              </a:cxnLst>
              <a:rect l="l" t="t" r="r" b="b"/>
              <a:pathLst>
                <a:path w="766235" h="98274">
                  <a:moveTo>
                    <a:pt x="0" y="98274"/>
                  </a:moveTo>
                  <a:cubicBezTo>
                    <a:pt x="220007" y="3554"/>
                    <a:pt x="561107" y="0"/>
                    <a:pt x="766235" y="54375"/>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74" name="TextBox 73"/>
            <p:cNvSpPr txBox="1"/>
            <p:nvPr/>
          </p:nvSpPr>
          <p:spPr>
            <a:xfrm rot="10997524" flipH="1" flipV="1">
              <a:off x="5927083" y="5054526"/>
              <a:ext cx="1043876" cy="369332"/>
            </a:xfrm>
            <a:prstGeom prst="rect">
              <a:avLst/>
            </a:prstGeom>
            <a:noFill/>
          </p:spPr>
          <p:txBody>
            <a:bodyPr wrap="none" rtlCol="0">
              <a:spAutoFit/>
            </a:bodyPr>
            <a:lstStyle/>
            <a:p>
              <a:r>
                <a:rPr lang="en-US" dirty="0" smtClean="0"/>
                <a:t>Request</a:t>
              </a:r>
              <a:endParaRPr lang="en-US" dirty="0"/>
            </a:p>
          </p:txBody>
        </p:sp>
      </p:grpSp>
      <p:grpSp>
        <p:nvGrpSpPr>
          <p:cNvPr id="30" name="Group 31"/>
          <p:cNvGrpSpPr/>
          <p:nvPr/>
        </p:nvGrpSpPr>
        <p:grpSpPr>
          <a:xfrm rot="10507752" flipV="1">
            <a:off x="5761865" y="4852007"/>
            <a:ext cx="1230369" cy="586801"/>
            <a:chOff x="5975373" y="4283748"/>
            <a:chExt cx="1230369" cy="529505"/>
          </a:xfrm>
        </p:grpSpPr>
        <p:sp>
          <p:nvSpPr>
            <p:cNvPr id="51" name="Freeform 50"/>
            <p:cNvSpPr/>
            <p:nvPr/>
          </p:nvSpPr>
          <p:spPr>
            <a:xfrm>
              <a:off x="5975373" y="4450744"/>
              <a:ext cx="1230369" cy="362509"/>
            </a:xfrm>
            <a:custGeom>
              <a:avLst/>
              <a:gdLst>
                <a:gd name="connsiteX0" fmla="*/ 2032986 w 2032986"/>
                <a:gd name="connsiteY0" fmla="*/ 1491448 h 1491448"/>
                <a:gd name="connsiteX1" fmla="*/ 852256 w 2032986"/>
                <a:gd name="connsiteY1" fmla="*/ 142043 h 1491448"/>
                <a:gd name="connsiteX2" fmla="*/ 0 w 2032986"/>
                <a:gd name="connsiteY2" fmla="*/ 639192 h 1491448"/>
                <a:gd name="connsiteX0" fmla="*/ 1804326 w 1804326"/>
                <a:gd name="connsiteY0" fmla="*/ 2288959 h 2288959"/>
                <a:gd name="connsiteX1" fmla="*/ 623596 w 1804326"/>
                <a:gd name="connsiteY1" fmla="*/ 939554 h 2288959"/>
                <a:gd name="connsiteX2" fmla="*/ 0 w 1804326"/>
                <a:gd name="connsiteY2" fmla="*/ 65103 h 2288959"/>
                <a:gd name="connsiteX0" fmla="*/ 1918656 w 1918656"/>
                <a:gd name="connsiteY0" fmla="*/ 2288959 h 2288959"/>
                <a:gd name="connsiteX1" fmla="*/ 623596 w 1918656"/>
                <a:gd name="connsiteY1" fmla="*/ 939554 h 2288959"/>
                <a:gd name="connsiteX2" fmla="*/ 0 w 1918656"/>
                <a:gd name="connsiteY2" fmla="*/ 65103 h 2288959"/>
                <a:gd name="connsiteX0" fmla="*/ 2072155 w 2072155"/>
                <a:gd name="connsiteY0" fmla="*/ 2288959 h 2288959"/>
                <a:gd name="connsiteX1" fmla="*/ 319776 w 2072155"/>
                <a:gd name="connsiteY1" fmla="*/ 1853954 h 2288959"/>
                <a:gd name="connsiteX2" fmla="*/ 153499 w 2072155"/>
                <a:gd name="connsiteY2" fmla="*/ 65103 h 2288959"/>
                <a:gd name="connsiteX0" fmla="*/ 2433140 w 2433140"/>
                <a:gd name="connsiteY0" fmla="*/ 1984159 h 1984159"/>
                <a:gd name="connsiteX1" fmla="*/ 680761 w 2433140"/>
                <a:gd name="connsiteY1" fmla="*/ 1549154 h 1984159"/>
                <a:gd name="connsiteX2" fmla="*/ 0 w 2433140"/>
                <a:gd name="connsiteY2" fmla="*/ 65103 h 1984159"/>
                <a:gd name="connsiteX0" fmla="*/ 2433140 w 2433140"/>
                <a:gd name="connsiteY0" fmla="*/ 1984159 h 2210844"/>
                <a:gd name="connsiteX1" fmla="*/ 680761 w 2433140"/>
                <a:gd name="connsiteY1" fmla="*/ 1549154 h 2210844"/>
                <a:gd name="connsiteX2" fmla="*/ 0 w 2433140"/>
                <a:gd name="connsiteY2" fmla="*/ 65103 h 2210844"/>
                <a:gd name="connsiteX0" fmla="*/ 2433140 w 2433140"/>
                <a:gd name="connsiteY0" fmla="*/ 1984159 h 2210844"/>
                <a:gd name="connsiteX1" fmla="*/ 909421 w 2433140"/>
                <a:gd name="connsiteY1" fmla="*/ 1549154 h 2210844"/>
                <a:gd name="connsiteX2" fmla="*/ 0 w 2433140"/>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844949 w 2844949"/>
                <a:gd name="connsiteY0" fmla="*/ 1984159 h 2210844"/>
                <a:gd name="connsiteX1" fmla="*/ 1321230 w 2844949"/>
                <a:gd name="connsiteY1" fmla="*/ 1549154 h 2210844"/>
                <a:gd name="connsiteX2" fmla="*/ 411809 w 2844949"/>
                <a:gd name="connsiteY2" fmla="*/ 65103 h 2210844"/>
                <a:gd name="connsiteX0" fmla="*/ 2433140 w 2433140"/>
                <a:gd name="connsiteY0" fmla="*/ 1919056 h 1919056"/>
                <a:gd name="connsiteX1" fmla="*/ 0 w 2433140"/>
                <a:gd name="connsiteY1" fmla="*/ 0 h 1919056"/>
                <a:gd name="connsiteX0" fmla="*/ 2433140 w 2433140"/>
                <a:gd name="connsiteY0" fmla="*/ 1919056 h 1919056"/>
                <a:gd name="connsiteX1" fmla="*/ 1150777 w 2433140"/>
                <a:gd name="connsiteY1" fmla="*/ 9062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1919056"/>
                <a:gd name="connsiteX1" fmla="*/ 693458 w 2433140"/>
                <a:gd name="connsiteY1" fmla="*/ 1592068 h 1919056"/>
                <a:gd name="connsiteX2" fmla="*/ 0 w 2433140"/>
                <a:gd name="connsiteY2" fmla="*/ 0 h 1919056"/>
                <a:gd name="connsiteX0" fmla="*/ 2433140 w 2433140"/>
                <a:gd name="connsiteY0" fmla="*/ 1919056 h 2303593"/>
                <a:gd name="connsiteX1" fmla="*/ 693458 w 2433140"/>
                <a:gd name="connsiteY1" fmla="*/ 1592068 h 2303593"/>
                <a:gd name="connsiteX2" fmla="*/ 0 w 2433140"/>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645799 w 2645799"/>
                <a:gd name="connsiteY0" fmla="*/ 1919056 h 2303593"/>
                <a:gd name="connsiteX1" fmla="*/ 906117 w 2645799"/>
                <a:gd name="connsiteY1" fmla="*/ 1592068 h 2303593"/>
                <a:gd name="connsiteX2" fmla="*/ 212659 w 2645799"/>
                <a:gd name="connsiteY2" fmla="*/ 0 h 2303593"/>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433140 w 2433140"/>
                <a:gd name="connsiteY0" fmla="*/ 1919056 h 1919056"/>
                <a:gd name="connsiteX1" fmla="*/ 0 w 2433140"/>
                <a:gd name="connsiteY1" fmla="*/ 0 h 1919056"/>
                <a:gd name="connsiteX0" fmla="*/ 2890459 w 2890459"/>
                <a:gd name="connsiteY0" fmla="*/ 1766656 h 1766656"/>
                <a:gd name="connsiteX1" fmla="*/ 0 w 2890459"/>
                <a:gd name="connsiteY1" fmla="*/ 0 h 1766656"/>
                <a:gd name="connsiteX0" fmla="*/ 2890459 w 2890459"/>
                <a:gd name="connsiteY0" fmla="*/ 1816332 h 1816332"/>
                <a:gd name="connsiteX1" fmla="*/ 0 w 2890459"/>
                <a:gd name="connsiteY1" fmla="*/ 49676 h 1816332"/>
                <a:gd name="connsiteX0" fmla="*/ 2890459 w 2890459"/>
                <a:gd name="connsiteY0" fmla="*/ 1816332 h 1816332"/>
                <a:gd name="connsiteX1" fmla="*/ 0 w 2890459"/>
                <a:gd name="connsiteY1" fmla="*/ 49676 h 1816332"/>
                <a:gd name="connsiteX0" fmla="*/ 2947624 w 2947624"/>
                <a:gd name="connsiteY0" fmla="*/ 1282932 h 1282932"/>
                <a:gd name="connsiteX1" fmla="*/ 0 w 2947624"/>
                <a:gd name="connsiteY1" fmla="*/ 49676 h 1282932"/>
                <a:gd name="connsiteX0" fmla="*/ 3347778 w 3347778"/>
                <a:gd name="connsiteY0" fmla="*/ 978132 h 978132"/>
                <a:gd name="connsiteX1" fmla="*/ 0 w 3347778"/>
                <a:gd name="connsiteY1" fmla="*/ 49676 h 978132"/>
                <a:gd name="connsiteX0" fmla="*/ 3347778 w 3347778"/>
                <a:gd name="connsiteY0" fmla="*/ 982229 h 982229"/>
                <a:gd name="connsiteX1" fmla="*/ 0 w 3347778"/>
                <a:gd name="connsiteY1" fmla="*/ 53773 h 982229"/>
                <a:gd name="connsiteX0" fmla="*/ 3347778 w 3347778"/>
                <a:gd name="connsiteY0" fmla="*/ 978132 h 978132"/>
                <a:gd name="connsiteX1" fmla="*/ 0 w 3347778"/>
                <a:gd name="connsiteY1" fmla="*/ 49676 h 978132"/>
                <a:gd name="connsiteX0" fmla="*/ 3061954 w 3061954"/>
                <a:gd name="connsiteY0" fmla="*/ 978132 h 978132"/>
                <a:gd name="connsiteX1" fmla="*/ 0 w 3061954"/>
                <a:gd name="connsiteY1" fmla="*/ 49676 h 978132"/>
                <a:gd name="connsiteX0" fmla="*/ 3061954 w 3061954"/>
                <a:gd name="connsiteY0" fmla="*/ 978132 h 978132"/>
                <a:gd name="connsiteX1" fmla="*/ 0 w 3061954"/>
                <a:gd name="connsiteY1" fmla="*/ 49676 h 978132"/>
                <a:gd name="connsiteX0" fmla="*/ 1127322 w 1729317"/>
                <a:gd name="connsiteY0" fmla="*/ 789949 h 1385493"/>
                <a:gd name="connsiteX1" fmla="*/ 66139 w 1729317"/>
                <a:gd name="connsiteY1" fmla="*/ 1385493 h 1385493"/>
                <a:gd name="connsiteX0" fmla="*/ 1127322 w 1127322"/>
                <a:gd name="connsiteY0" fmla="*/ 789949 h 1385493"/>
                <a:gd name="connsiteX1" fmla="*/ 66139 w 1127322"/>
                <a:gd name="connsiteY1" fmla="*/ 1385493 h 1385493"/>
                <a:gd name="connsiteX0" fmla="*/ 1093720 w 1093720"/>
                <a:gd name="connsiteY0" fmla="*/ 302839 h 898383"/>
                <a:gd name="connsiteX1" fmla="*/ 32537 w 1093720"/>
                <a:gd name="connsiteY1" fmla="*/ 898383 h 898383"/>
                <a:gd name="connsiteX0" fmla="*/ 1379545 w 1379545"/>
                <a:gd name="connsiteY0" fmla="*/ 302839 h 745983"/>
                <a:gd name="connsiteX1" fmla="*/ 32537 w 1379545"/>
                <a:gd name="connsiteY1" fmla="*/ 745983 h 745983"/>
                <a:gd name="connsiteX0" fmla="*/ 1265215 w 1265215"/>
                <a:gd name="connsiteY0" fmla="*/ 302839 h 745983"/>
                <a:gd name="connsiteX1" fmla="*/ 32537 w 1265215"/>
                <a:gd name="connsiteY1" fmla="*/ 745983 h 745983"/>
                <a:gd name="connsiteX0" fmla="*/ 969947 w 969947"/>
                <a:gd name="connsiteY0" fmla="*/ 302839 h 432490"/>
                <a:gd name="connsiteX1" fmla="*/ 32537 w 969947"/>
                <a:gd name="connsiteY1" fmla="*/ 432490 h 432490"/>
                <a:gd name="connsiteX0" fmla="*/ 937410 w 937410"/>
                <a:gd name="connsiteY0" fmla="*/ 302839 h 432490"/>
                <a:gd name="connsiteX1" fmla="*/ 0 w 937410"/>
                <a:gd name="connsiteY1" fmla="*/ 432490 h 432490"/>
                <a:gd name="connsiteX0" fmla="*/ 937410 w 937410"/>
                <a:gd name="connsiteY0" fmla="*/ 135320 h 264971"/>
                <a:gd name="connsiteX1" fmla="*/ 0 w 937410"/>
                <a:gd name="connsiteY1" fmla="*/ 264971 h 264971"/>
                <a:gd name="connsiteX0" fmla="*/ 923017 w 923017"/>
                <a:gd name="connsiteY0" fmla="*/ 135320 h 362509"/>
                <a:gd name="connsiteX1" fmla="*/ 0 w 923017"/>
                <a:gd name="connsiteY1" fmla="*/ 362509 h 362509"/>
                <a:gd name="connsiteX0" fmla="*/ 923017 w 923017"/>
                <a:gd name="connsiteY0" fmla="*/ 135320 h 362509"/>
                <a:gd name="connsiteX1" fmla="*/ 0 w 923017"/>
                <a:gd name="connsiteY1" fmla="*/ 362509 h 362509"/>
              </a:gdLst>
              <a:ahLst/>
              <a:cxnLst>
                <a:cxn ang="0">
                  <a:pos x="connsiteX0" y="connsiteY0"/>
                </a:cxn>
                <a:cxn ang="0">
                  <a:pos x="connsiteX1" y="connsiteY1"/>
                </a:cxn>
              </a:cxnLst>
              <a:rect l="l" t="t" r="r" b="b"/>
              <a:pathLst>
                <a:path w="923017" h="362509">
                  <a:moveTo>
                    <a:pt x="923017" y="135320"/>
                  </a:moveTo>
                  <a:cubicBezTo>
                    <a:pt x="612560" y="0"/>
                    <a:pt x="159244" y="163782"/>
                    <a:pt x="0" y="362509"/>
                  </a:cubicBezTo>
                </a:path>
              </a:pathLst>
            </a:custGeom>
            <a:ln>
              <a:headEnd type="oval" w="med" len="med"/>
              <a:tailEnd type="triangle" w="med" len="med"/>
            </a:ln>
          </p:spPr>
          <p:style>
            <a:lnRef idx="2">
              <a:schemeClr val="accent4"/>
            </a:lnRef>
            <a:fillRef idx="0">
              <a:schemeClr val="accent4"/>
            </a:fillRef>
            <a:effectRef idx="1">
              <a:schemeClr val="accent4"/>
            </a:effectRef>
            <a:fontRef idx="minor">
              <a:schemeClr val="tx1"/>
            </a:fontRef>
          </p:style>
          <p:txBody>
            <a:bodyPr rtlCol="0" anchor="ctr"/>
            <a:lstStyle/>
            <a:p>
              <a:pPr algn="ctr"/>
              <a:endParaRPr lang="en-US"/>
            </a:p>
          </p:txBody>
        </p:sp>
        <p:sp>
          <p:nvSpPr>
            <p:cNvPr id="55" name="TextBox 54"/>
            <p:cNvSpPr txBox="1"/>
            <p:nvPr/>
          </p:nvSpPr>
          <p:spPr>
            <a:xfrm rot="20923483">
              <a:off x="6165647" y="4283748"/>
              <a:ext cx="693460" cy="333270"/>
            </a:xfrm>
            <a:prstGeom prst="rect">
              <a:avLst/>
            </a:prstGeom>
            <a:noFill/>
          </p:spPr>
          <p:txBody>
            <a:bodyPr wrap="none" rtlCol="0">
              <a:spAutoFit/>
            </a:bodyPr>
            <a:lstStyle/>
            <a:p>
              <a:r>
                <a:rPr lang="en-US" dirty="0" smtClean="0"/>
                <a:t>Offer</a:t>
              </a:r>
              <a:endParaRPr lang="en-US" dirty="0"/>
            </a:p>
          </p:txBody>
        </p:sp>
      </p:grpSp>
      <p:grpSp>
        <p:nvGrpSpPr>
          <p:cNvPr id="32" name="Group 22"/>
          <p:cNvGrpSpPr/>
          <p:nvPr/>
        </p:nvGrpSpPr>
        <p:grpSpPr>
          <a:xfrm>
            <a:off x="5506436" y="4522829"/>
            <a:ext cx="318821" cy="381000"/>
            <a:chOff x="1447800" y="3048000"/>
            <a:chExt cx="318821" cy="381000"/>
          </a:xfrm>
        </p:grpSpPr>
        <p:pic>
          <p:nvPicPr>
            <p:cNvPr id="24" name="Picture 23"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25" name="TextBox 24"/>
            <p:cNvSpPr txBox="1"/>
            <p:nvPr/>
          </p:nvSpPr>
          <p:spPr>
            <a:xfrm>
              <a:off x="1473503" y="3114869"/>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33" name="Group 22"/>
          <p:cNvGrpSpPr/>
          <p:nvPr/>
        </p:nvGrpSpPr>
        <p:grpSpPr>
          <a:xfrm>
            <a:off x="5638957" y="5023099"/>
            <a:ext cx="318821" cy="381000"/>
            <a:chOff x="1447800" y="3048000"/>
            <a:chExt cx="318821" cy="381000"/>
          </a:xfrm>
        </p:grpSpPr>
        <p:pic>
          <p:nvPicPr>
            <p:cNvPr id="57" name="Picture 56"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59" name="TextBox 58"/>
            <p:cNvSpPr txBox="1"/>
            <p:nvPr/>
          </p:nvSpPr>
          <p:spPr>
            <a:xfrm>
              <a:off x="1473503" y="3114869"/>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36" name="Group 22"/>
          <p:cNvGrpSpPr/>
          <p:nvPr/>
        </p:nvGrpSpPr>
        <p:grpSpPr>
          <a:xfrm>
            <a:off x="6785270" y="5592943"/>
            <a:ext cx="318821" cy="381000"/>
            <a:chOff x="1447800" y="3048000"/>
            <a:chExt cx="318821" cy="381000"/>
          </a:xfrm>
        </p:grpSpPr>
        <p:pic>
          <p:nvPicPr>
            <p:cNvPr id="61" name="Picture 60"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72" name="TextBox 71"/>
            <p:cNvSpPr txBox="1"/>
            <p:nvPr/>
          </p:nvSpPr>
          <p:spPr>
            <a:xfrm>
              <a:off x="1473503" y="3114869"/>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37" name="Group 32"/>
          <p:cNvGrpSpPr/>
          <p:nvPr/>
        </p:nvGrpSpPr>
        <p:grpSpPr>
          <a:xfrm>
            <a:off x="5455126" y="5768320"/>
            <a:ext cx="428322" cy="381000"/>
            <a:chOff x="1460206" y="3169920"/>
            <a:chExt cx="428322" cy="381000"/>
          </a:xfrm>
        </p:grpSpPr>
        <p:pic>
          <p:nvPicPr>
            <p:cNvPr id="76" name="Picture 19" descr="page"/>
            <p:cNvPicPr>
              <a:picLocks noChangeAspect="1" noChangeArrowheads="1"/>
            </p:cNvPicPr>
            <p:nvPr/>
          </p:nvPicPr>
          <p:blipFill>
            <a:blip r:embed="rId7" cstate="print"/>
            <a:srcRect/>
            <a:stretch>
              <a:fillRect/>
            </a:stretch>
          </p:blipFill>
          <p:spPr bwMode="auto">
            <a:xfrm>
              <a:off x="1527810" y="3169920"/>
              <a:ext cx="318821" cy="381000"/>
            </a:xfrm>
            <a:prstGeom prst="rect">
              <a:avLst/>
            </a:prstGeom>
            <a:noFill/>
            <a:ln w="9525">
              <a:noFill/>
              <a:miter lim="800000"/>
              <a:headEnd/>
              <a:tailEnd/>
            </a:ln>
          </p:spPr>
        </p:pic>
        <p:sp>
          <p:nvSpPr>
            <p:cNvPr id="77" name="TextBox 76"/>
            <p:cNvSpPr txBox="1"/>
            <p:nvPr/>
          </p:nvSpPr>
          <p:spPr>
            <a:xfrm>
              <a:off x="1460206" y="3246120"/>
              <a:ext cx="428322" cy="246221"/>
            </a:xfrm>
            <a:prstGeom prst="rect">
              <a:avLst/>
            </a:prstGeom>
            <a:noFill/>
          </p:spPr>
          <p:txBody>
            <a:bodyPr wrap="none" rtlCol="0">
              <a:spAutoFit/>
            </a:bodyPr>
            <a:lstStyle/>
            <a:p>
              <a:r>
                <a:rPr lang="en-US" sz="1000" dirty="0" smtClean="0">
                  <a:solidFill>
                    <a:schemeClr val="bg1"/>
                  </a:solidFill>
                </a:rPr>
                <a:t>Data</a:t>
              </a:r>
              <a:endParaRPr lang="en-US" sz="1000" dirty="0">
                <a:solidFill>
                  <a:schemeClr val="bg1"/>
                </a:solidFill>
              </a:endParaRPr>
            </a:p>
          </p:txBody>
        </p:sp>
      </p:grpSp>
      <p:grpSp>
        <p:nvGrpSpPr>
          <p:cNvPr id="38" name="Group 22"/>
          <p:cNvGrpSpPr/>
          <p:nvPr/>
        </p:nvGrpSpPr>
        <p:grpSpPr>
          <a:xfrm>
            <a:off x="7288853" y="3542168"/>
            <a:ext cx="318821" cy="381000"/>
            <a:chOff x="1447800" y="3048000"/>
            <a:chExt cx="318821" cy="381000"/>
          </a:xfrm>
        </p:grpSpPr>
        <p:pic>
          <p:nvPicPr>
            <p:cNvPr id="79" name="Picture 78" descr="page"/>
            <p:cNvPicPr>
              <a:picLocks noChangeAspect="1" noChangeArrowheads="1"/>
            </p:cNvPicPr>
            <p:nvPr/>
          </p:nvPicPr>
          <p:blipFill>
            <a:blip r:embed="rId7" cstate="print"/>
            <a:srcRect/>
            <a:stretch>
              <a:fillRect/>
            </a:stretch>
          </p:blipFill>
          <p:spPr bwMode="auto">
            <a:xfrm>
              <a:off x="1447800" y="3048000"/>
              <a:ext cx="318821" cy="381000"/>
            </a:xfrm>
            <a:prstGeom prst="rect">
              <a:avLst/>
            </a:prstGeom>
            <a:noFill/>
            <a:ln w="9525">
              <a:noFill/>
              <a:miter lim="800000"/>
              <a:headEnd/>
              <a:tailEnd/>
            </a:ln>
          </p:spPr>
        </p:pic>
        <p:sp>
          <p:nvSpPr>
            <p:cNvPr id="80" name="TextBox 79"/>
            <p:cNvSpPr txBox="1"/>
            <p:nvPr/>
          </p:nvSpPr>
          <p:spPr>
            <a:xfrm>
              <a:off x="1473503" y="3114869"/>
              <a:ext cx="284052" cy="230832"/>
            </a:xfrm>
            <a:prstGeom prst="rect">
              <a:avLst/>
            </a:prstGeom>
            <a:noFill/>
          </p:spPr>
          <p:txBody>
            <a:bodyPr wrap="none" rtlCol="0">
              <a:spAutoFit/>
            </a:bodyPr>
            <a:lstStyle/>
            <a:p>
              <a:r>
                <a:rPr lang="en-US" sz="900" dirty="0" smtClean="0">
                  <a:solidFill>
                    <a:schemeClr val="bg1"/>
                  </a:solidFill>
                </a:rPr>
                <a:t>ID</a:t>
              </a:r>
              <a:endParaRPr lang="en-US" sz="900" dirty="0">
                <a:solidFill>
                  <a:schemeClr val="bg1"/>
                </a:solidFill>
              </a:endParaRPr>
            </a:p>
          </p:txBody>
        </p:sp>
      </p:grpSp>
      <p:grpSp>
        <p:nvGrpSpPr>
          <p:cNvPr id="39" name="Group 32"/>
          <p:cNvGrpSpPr/>
          <p:nvPr/>
        </p:nvGrpSpPr>
        <p:grpSpPr>
          <a:xfrm>
            <a:off x="7741125" y="4506051"/>
            <a:ext cx="428322" cy="381000"/>
            <a:chOff x="1460206" y="3169920"/>
            <a:chExt cx="428322" cy="381000"/>
          </a:xfrm>
        </p:grpSpPr>
        <p:pic>
          <p:nvPicPr>
            <p:cNvPr id="82" name="Picture 19" descr="page"/>
            <p:cNvPicPr>
              <a:picLocks noChangeAspect="1" noChangeArrowheads="1"/>
            </p:cNvPicPr>
            <p:nvPr/>
          </p:nvPicPr>
          <p:blipFill>
            <a:blip r:embed="rId7" cstate="print"/>
            <a:srcRect/>
            <a:stretch>
              <a:fillRect/>
            </a:stretch>
          </p:blipFill>
          <p:spPr bwMode="auto">
            <a:xfrm>
              <a:off x="1527810" y="3169920"/>
              <a:ext cx="318821" cy="381000"/>
            </a:xfrm>
            <a:prstGeom prst="rect">
              <a:avLst/>
            </a:prstGeom>
            <a:noFill/>
            <a:ln w="9525">
              <a:noFill/>
              <a:miter lim="800000"/>
              <a:headEnd/>
              <a:tailEnd/>
            </a:ln>
          </p:spPr>
        </p:pic>
        <p:sp>
          <p:nvSpPr>
            <p:cNvPr id="83" name="TextBox 82"/>
            <p:cNvSpPr txBox="1"/>
            <p:nvPr/>
          </p:nvSpPr>
          <p:spPr>
            <a:xfrm>
              <a:off x="1460206" y="3246120"/>
              <a:ext cx="428322" cy="246221"/>
            </a:xfrm>
            <a:prstGeom prst="rect">
              <a:avLst/>
            </a:prstGeom>
            <a:noFill/>
          </p:spPr>
          <p:txBody>
            <a:bodyPr wrap="none" rtlCol="0">
              <a:spAutoFit/>
            </a:bodyPr>
            <a:lstStyle/>
            <a:p>
              <a:r>
                <a:rPr lang="en-US" sz="1000" dirty="0" smtClean="0">
                  <a:solidFill>
                    <a:schemeClr val="bg1"/>
                  </a:solidFill>
                </a:rPr>
                <a:t>Data</a:t>
              </a:r>
              <a:endParaRPr lang="en-US" sz="1000" dirty="0">
                <a:solidFill>
                  <a:schemeClr val="bg1"/>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156 0.02477 C 0.05851 0.17917 0.09601 0.18959 0.22049 0.26158 " pathEditMode="relative" rAng="0" ptsTypes="ss">
                                      <p:cBhvr>
                                        <p:cTn id="10" dur="500" fill="hold"/>
                                        <p:tgtEl>
                                          <p:spTgt spid="12"/>
                                        </p:tgtEl>
                                        <p:attrNameLst>
                                          <p:attrName>ppt_x</p:attrName>
                                          <p:attrName>ppt_y</p:attrName>
                                        </p:attrNameLst>
                                      </p:cBhvr>
                                      <p:rCtr x="109" y="118"/>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nodeType="clickEffect">
                                  <p:stCondLst>
                                    <p:cond delay="0"/>
                                  </p:stCondLst>
                                  <p:childTnLst>
                                    <p:animMotion origin="layout" path="M 0.00937 -0.00185 C 0.03906 -0.025 0.0809 -0.03958 0.14409 0.00116 " pathEditMode="relative" rAng="0" ptsTypes="ss">
                                      <p:cBhvr>
                                        <p:cTn id="20" dur="1000" fill="hold"/>
                                        <p:tgtEl>
                                          <p:spTgt spid="32"/>
                                        </p:tgtEl>
                                        <p:attrNameLst>
                                          <p:attrName>ppt_x</p:attrName>
                                          <p:attrName>ppt_y</p:attrName>
                                        </p:attrNameLst>
                                      </p:cBhvr>
                                      <p:rCtr x="67" y="-17"/>
                                    </p:animMotion>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nodeType="clickEffect">
                                  <p:stCondLst>
                                    <p:cond delay="0"/>
                                  </p:stCondLst>
                                  <p:childTnLst>
                                    <p:animMotion origin="layout" path="M 0.0184 0.01597 C 0.04045 0.03055 0.11337 0.06713 0.15017 0.1037 C 0.18698 0.14028 0.22049 0.2081 0.23889 0.23541 " pathEditMode="relative" rAng="0" ptsTypes="aaa">
                                      <p:cBhvr>
                                        <p:cTn id="28" dur="2000" fill="hold"/>
                                        <p:tgtEl>
                                          <p:spTgt spid="19"/>
                                        </p:tgtEl>
                                        <p:attrNameLst>
                                          <p:attrName>ppt_x</p:attrName>
                                          <p:attrName>ppt_y</p:attrName>
                                        </p:attrNameLst>
                                      </p:cBhvr>
                                      <p:rCtr x="110" y="110"/>
                                    </p:animMotion>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0.00938 -0.00186 C 0.03907 -0.025 0.08837 -0.01528 0.13195 0.01666 " pathEditMode="relative" rAng="0" ptsTypes="ss">
                                      <p:cBhvr>
                                        <p:cTn id="38" dur="1000" fill="hold"/>
                                        <p:tgtEl>
                                          <p:spTgt spid="33"/>
                                        </p:tgtEl>
                                        <p:attrNameLst>
                                          <p:attrName>ppt_x</p:attrName>
                                          <p:attrName>ppt_y</p:attrName>
                                        </p:attrNameLst>
                                      </p:cBhvr>
                                      <p:rCtr x="61" y="-2"/>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nodeType="clickEffect">
                                  <p:stCondLst>
                                    <p:cond delay="0"/>
                                  </p:stCondLst>
                                  <p:childTnLst>
                                    <p:animMotion origin="layout" path="M 0.00122 0.0162 C -0.0184 -0.01875 -0.0967 -0.0331 -0.12708 -0.00278 " pathEditMode="relative" rAng="0" ptsTypes="ss">
                                      <p:cBhvr>
                                        <p:cTn id="48" dur="1000" fill="hold"/>
                                        <p:tgtEl>
                                          <p:spTgt spid="36"/>
                                        </p:tgtEl>
                                        <p:attrNameLst>
                                          <p:attrName>ppt_x</p:attrName>
                                          <p:attrName>ppt_y</p:attrName>
                                        </p:attrNameLst>
                                      </p:cBhvr>
                                      <p:rCtr x="-64" y="-25"/>
                                    </p:animMotion>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nodeType="clickEffect">
                                  <p:stCondLst>
                                    <p:cond delay="0"/>
                                  </p:stCondLst>
                                  <p:childTnLst>
                                    <p:animMotion origin="layout" path="M -0.00399 -0.00671 C 0.00834 -0.00139 0.04653 0.02246 0.06997 0.02523 C 0.09341 0.02801 0.12257 0.01366 0.13629 0.01065 " pathEditMode="relative" rAng="0" ptsTypes="aaa">
                                      <p:cBhvr>
                                        <p:cTn id="58" dur="1000" fill="hold"/>
                                        <p:tgtEl>
                                          <p:spTgt spid="37"/>
                                        </p:tgtEl>
                                        <p:attrNameLst>
                                          <p:attrName>ppt_x</p:attrName>
                                          <p:attrName>ppt_y</p:attrName>
                                        </p:attrNameLst>
                                      </p:cBhvr>
                                      <p:rCtr x="70" y="17"/>
                                    </p:animMotion>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0" presetClass="path" presetSubtype="0" accel="50000" decel="50000" fill="hold" nodeType="clickEffect">
                                  <p:stCondLst>
                                    <p:cond delay="0"/>
                                  </p:stCondLst>
                                  <p:childTnLst>
                                    <p:animMotion origin="layout" path="M 0.03073 -0.01389 C 0.22448 -0.04398 0.32552 -0.01551 0.44618 0.04398 " pathEditMode="relative" rAng="0" ptsTypes="ss">
                                      <p:cBhvr>
                                        <p:cTn id="66" dur="1000" fill="hold"/>
                                        <p:tgtEl>
                                          <p:spTgt spid="20"/>
                                        </p:tgtEl>
                                        <p:attrNameLst>
                                          <p:attrName>ppt_x</p:attrName>
                                          <p:attrName>ppt_y</p:attrName>
                                        </p:attrNameLst>
                                      </p:cBhvr>
                                      <p:rCtr x="208" y="14"/>
                                    </p:animMotion>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6"/>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0" presetClass="path" presetSubtype="0" accel="50000" decel="50000" fill="hold" nodeType="clickEffect">
                                  <p:stCondLst>
                                    <p:cond delay="0"/>
                                  </p:stCondLst>
                                  <p:childTnLst>
                                    <p:animMotion origin="layout" path="M -0.00399 0.0007 C -0.00712 0.00834 -0.00955 0.03449 -0.00625 0.05718 C -0.00295 0.07986 0.01094 0.12037 0.01545 0.13704 " pathEditMode="relative" rAng="0" ptsTypes="sas">
                                      <p:cBhvr>
                                        <p:cTn id="76" dur="1000" fill="hold"/>
                                        <p:tgtEl>
                                          <p:spTgt spid="38"/>
                                        </p:tgtEl>
                                        <p:attrNameLst>
                                          <p:attrName>ppt_x</p:attrName>
                                          <p:attrName>ppt_y</p:attrName>
                                        </p:attrNameLst>
                                      </p:cBhvr>
                                      <p:rCtr x="7" y="68"/>
                                    </p:animMotion>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23"/>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0" presetClass="path" presetSubtype="0" accel="50000" decel="50000" fill="hold" nodeType="clickEffect">
                                  <p:stCondLst>
                                    <p:cond delay="0"/>
                                  </p:stCondLst>
                                  <p:childTnLst>
                                    <p:animMotion origin="layout" path="M -0.00295 0.00949 C -0.00347 0.00533 0.00035 -0.06991 -0.00399 -0.10069 C -0.00833 -0.13148 -0.02378 -0.16018 -0.02899 -0.17592 " pathEditMode="relative" rAng="0" ptsTypes="sas">
                                      <p:cBhvr>
                                        <p:cTn id="86" dur="2000" fill="hold"/>
                                        <p:tgtEl>
                                          <p:spTgt spid="39"/>
                                        </p:tgtEl>
                                        <p:attrNameLst>
                                          <p:attrName>ppt_x</p:attrName>
                                          <p:attrName>ppt_y</p:attrName>
                                        </p:attrNameLst>
                                      </p:cBhvr>
                                      <p:rCtr x="-11"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light up!</a:t>
            </a:r>
            <a:endParaRPr lang="en-US" dirty="0"/>
          </a:p>
        </p:txBody>
      </p:sp>
    </p:spTree>
  </p:cSld>
  <p:clrMapOvr>
    <a:masterClrMapping/>
  </p:clrMapOvr>
  <p:transition>
    <p:fade/>
  </p:transition>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BA3ED776D8C96419AB0266903EB1760" ma:contentTypeVersion="0" ma:contentTypeDescription="Create a new document." ma:contentTypeScope="" ma:versionID="51ae4cb04f30974e0aa5d37cebd520f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839B204-A08E-4DBD-A4B3-241E09D166D2}">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301EEE54-36BE-4A67-A36C-B099560E45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BF45F08D-0531-4CC7-BC2E-83B2D054ECB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257</TotalTime>
  <Words>2099</Words>
  <Application>Microsoft Office PowerPoint</Application>
  <PresentationFormat>On-screen Show (4:3)</PresentationFormat>
  <Paragraphs>448</Paragraphs>
  <Slides>40</Slides>
  <Notes>39</Notes>
  <HiddenSlides>0</HiddenSlides>
  <MMClips>0</MMClip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TechEd_Europe</vt:lpstr>
      <vt:lpstr>TechEd09_Europe template</vt:lpstr>
      <vt:lpstr>Slide 1</vt:lpstr>
      <vt:lpstr>BranchCache Deep Dive – An IT Administrator’s Primer (SVR 306)</vt:lpstr>
      <vt:lpstr>Agenda</vt:lpstr>
      <vt:lpstr>Branch  – The problem space</vt:lpstr>
      <vt:lpstr>In other words</vt:lpstr>
      <vt:lpstr>Solution Tenets</vt:lpstr>
      <vt:lpstr>Distributed Cache</vt:lpstr>
      <vt:lpstr>Hosted Cache</vt:lpstr>
      <vt:lpstr>Applications light up!</vt:lpstr>
      <vt:lpstr>Configuration Manager &amp; WSUS</vt:lpstr>
      <vt:lpstr>Application Virtualization (AppV)</vt:lpstr>
      <vt:lpstr>SharePoint &amp; IIS</vt:lpstr>
      <vt:lpstr>File Servers</vt:lpstr>
      <vt:lpstr>DirectAccess , SSL, IPsec, SMB Signing</vt:lpstr>
      <vt:lpstr>Overall Framework</vt:lpstr>
      <vt:lpstr>How is SSL Optimized?</vt:lpstr>
      <vt:lpstr>Deployment</vt:lpstr>
      <vt:lpstr>Deployment - Content server</vt:lpstr>
      <vt:lpstr>Deployment - Client</vt:lpstr>
      <vt:lpstr>Deployment – Hosted Cache</vt:lpstr>
      <vt:lpstr>Deployment - Summary</vt:lpstr>
      <vt:lpstr>Monitoring</vt:lpstr>
      <vt:lpstr>Going Deeper…</vt:lpstr>
      <vt:lpstr>Content Identifiers</vt:lpstr>
      <vt:lpstr>HTTP/HTTPS Integration</vt:lpstr>
      <vt:lpstr>SMB/SMB Signing Integration</vt:lpstr>
      <vt:lpstr>Security</vt:lpstr>
      <vt:lpstr>Flow – a Security View</vt:lpstr>
      <vt:lpstr>Flow, Continued</vt:lpstr>
      <vt:lpstr>Security of Data at Rest</vt:lpstr>
      <vt:lpstr>Customers say…</vt:lpstr>
      <vt:lpstr>Slide 32</vt:lpstr>
      <vt:lpstr>Slide 33</vt:lpstr>
      <vt:lpstr>Branch Alliance</vt:lpstr>
      <vt:lpstr>To Summarize</vt:lpstr>
      <vt:lpstr>BranchCache Resources</vt:lpstr>
      <vt:lpstr>Resources</vt:lpstr>
      <vt:lpstr>Windows Server Resources</vt:lpstr>
      <vt:lpstr>Slide 39</vt:lpstr>
      <vt:lpstr>Slide 40</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Pennie</dc:creator>
  <dc:description>tech·ed europe 2009</dc:description>
  <cp:lastModifiedBy>cn_user</cp:lastModifiedBy>
  <cp:revision>24</cp:revision>
  <dcterms:created xsi:type="dcterms:W3CDTF">2009-03-17T17:00:19Z</dcterms:created>
  <dcterms:modified xsi:type="dcterms:W3CDTF">2009-11-11T11:34:38Z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0x010100EBA3ED776D8C96419AB0266903EB1760</vt:lpwstr>
  </property>
</Properties>
</file>