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Lst>
  <p:notesMasterIdLst>
    <p:notesMasterId r:id="rId55"/>
  </p:notesMasterIdLst>
  <p:handoutMasterIdLst>
    <p:handoutMasterId r:id="rId56"/>
  </p:handoutMasterIdLst>
  <p:sldIdLst>
    <p:sldId id="283" r:id="rId3"/>
    <p:sldId id="285" r:id="rId4"/>
    <p:sldId id="286" r:id="rId5"/>
    <p:sldId id="339"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36" r:id="rId26"/>
    <p:sldId id="308" r:id="rId27"/>
    <p:sldId id="309" r:id="rId28"/>
    <p:sldId id="310" r:id="rId29"/>
    <p:sldId id="311" r:id="rId30"/>
    <p:sldId id="312" r:id="rId31"/>
    <p:sldId id="313" r:id="rId32"/>
    <p:sldId id="314" r:id="rId33"/>
    <p:sldId id="315" r:id="rId34"/>
    <p:sldId id="316" r:id="rId35"/>
    <p:sldId id="317" r:id="rId36"/>
    <p:sldId id="318" r:id="rId37"/>
    <p:sldId id="325" r:id="rId38"/>
    <p:sldId id="337" r:id="rId39"/>
    <p:sldId id="326" r:id="rId40"/>
    <p:sldId id="327" r:id="rId41"/>
    <p:sldId id="328" r:id="rId42"/>
    <p:sldId id="329" r:id="rId43"/>
    <p:sldId id="330" r:id="rId44"/>
    <p:sldId id="331" r:id="rId45"/>
    <p:sldId id="332" r:id="rId46"/>
    <p:sldId id="333" r:id="rId47"/>
    <p:sldId id="334" r:id="rId48"/>
    <p:sldId id="335" r:id="rId49"/>
    <p:sldId id="274" r:id="rId50"/>
    <p:sldId id="282" r:id="rId51"/>
    <p:sldId id="277" r:id="rId52"/>
    <p:sldId id="340" r:id="rId53"/>
    <p:sldId id="280" r:id="rId5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David Lowe" initials="DL"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svr304_lowe.pptx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378702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14718808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3"/>
          <p:cNvSpPr>
            <a:spLocks noGrp="1" noChangeArrowheads="1"/>
          </p:cNvSpPr>
          <p:nvPr>
            <p:ph type="sldNum" sz="quarter" idx="5"/>
          </p:nvPr>
        </p:nvSpPr>
        <p:spPr>
          <a:noFill/>
        </p:spPr>
        <p:txBody>
          <a:bodyPr/>
          <a:lstStyle/>
          <a:p>
            <a:endParaRPr lang="en-US" smtClean="0"/>
          </a:p>
        </p:txBody>
      </p:sp>
      <p:sp>
        <p:nvSpPr>
          <p:cNvPr id="49154" name="Rectangle 2"/>
          <p:cNvSpPr>
            <a:spLocks noGrp="1" noRot="1" noChangeAspect="1" noChangeArrowheads="1" noTextEdit="1"/>
          </p:cNvSpPr>
          <p:nvPr>
            <p:ph type="sldImg"/>
          </p:nvPr>
        </p:nvSpPr>
        <p:spPr>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Segoe"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a:solidFill>
                <a:schemeClr val="tx1"/>
              </a:solidFill>
              <a:latin typeface="Segoe"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800" kern="1200" dirty="0">
              <a:solidFill>
                <a:schemeClr val="tx1"/>
              </a:solidFill>
              <a:latin typeface="Segoe"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Segoe"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800" kern="1200" dirty="0">
              <a:solidFill>
                <a:schemeClr val="tx1"/>
              </a:solidFill>
              <a:latin typeface="Segoe"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smtClean="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baseline="0" dirty="0" smtClean="0"/>
          </a:p>
        </p:txBody>
      </p:sp>
      <p:sp>
        <p:nvSpPr>
          <p:cNvPr id="4" name="Date Placeholder 3"/>
          <p:cNvSpPr>
            <a:spLocks noGrp="1"/>
          </p:cNvSpPr>
          <p:nvPr>
            <p:ph type="dt" idx="10"/>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8"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7.png"/><Relationship Id="rId4" Type="http://schemas.openxmlformats.org/officeDocument/2006/relationships/image" Target="../media/image35.png"/><Relationship Id="rId9" Type="http://schemas.openxmlformats.org/officeDocument/2006/relationships/image" Target="../media/image4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4.png"/><Relationship Id="rId7" Type="http://schemas.openxmlformats.org/officeDocument/2006/relationships/image" Target="../media/image43.png"/><Relationship Id="rId12"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5.png"/><Relationship Id="rId5" Type="http://schemas.openxmlformats.org/officeDocument/2006/relationships/image" Target="../media/image37.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7.png"/><Relationship Id="rId10" Type="http://schemas.openxmlformats.org/officeDocument/2006/relationships/image" Target="../media/image48.png"/><Relationship Id="rId4" Type="http://schemas.openxmlformats.org/officeDocument/2006/relationships/image" Target="../media/image35.png"/><Relationship Id="rId9" Type="http://schemas.openxmlformats.org/officeDocument/2006/relationships/image" Target="../media/image47.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7.png"/><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4.png"/><Relationship Id="rId7"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7.png"/><Relationship Id="rId4" Type="http://schemas.openxmlformats.org/officeDocument/2006/relationships/image" Target="../media/image35.png"/><Relationship Id="rId9" Type="http://schemas.openxmlformats.org/officeDocument/2006/relationships/image" Target="../media/image52.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4.png"/><Relationship Id="rId18" Type="http://schemas.openxmlformats.org/officeDocument/2006/relationships/image" Target="../media/image18.png"/><Relationship Id="rId3" Type="http://schemas.openxmlformats.org/officeDocument/2006/relationships/image" Target="../media/image6.png"/><Relationship Id="rId21" Type="http://schemas.openxmlformats.org/officeDocument/2006/relationships/image" Target="../media/image21.png"/><Relationship Id="rId7" Type="http://schemas.openxmlformats.org/officeDocument/2006/relationships/image" Target="../media/image10.png"/><Relationship Id="rId12" Type="http://schemas.openxmlformats.org/officeDocument/2006/relationships/image" Target="../media/image13.png"/><Relationship Id="rId17" Type="http://schemas.openxmlformats.org/officeDocument/2006/relationships/hyperlink" Target="http://www.subtextproject.com/Default.aspx" TargetMode="External"/><Relationship Id="rId2" Type="http://schemas.openxmlformats.org/officeDocument/2006/relationships/notesSlide" Target="../notesSlides/notesSlide4.xml"/><Relationship Id="rId16" Type="http://schemas.openxmlformats.org/officeDocument/2006/relationships/image" Target="../media/image17.png"/><Relationship Id="rId20"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image" Target="../media/image8.png"/><Relationship Id="rId15" Type="http://schemas.openxmlformats.org/officeDocument/2006/relationships/image" Target="../media/image16.png"/><Relationship Id="rId10" Type="http://schemas.openxmlformats.org/officeDocument/2006/relationships/hyperlink" Target="http://www.asp.net/" TargetMode="External"/><Relationship Id="rId19" Type="http://schemas.openxmlformats.org/officeDocument/2006/relationships/image" Target="../media/image19.png"/><Relationship Id="rId4" Type="http://schemas.openxmlformats.org/officeDocument/2006/relationships/image" Target="../media/image7.png"/><Relationship Id="rId9" Type="http://schemas.openxmlformats.org/officeDocument/2006/relationships/hyperlink" Target="http://www.iis.net/" TargetMode="External"/><Relationship Id="rId14" Type="http://schemas.openxmlformats.org/officeDocument/2006/relationships/image" Target="../media/image15.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8.png"/><Relationship Id="rId7" Type="http://schemas.openxmlformats.org/officeDocument/2006/relationships/image" Target="../media/image60.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2.png"/><Relationship Id="rId5" Type="http://schemas.openxmlformats.org/officeDocument/2006/relationships/hyperlink" Target="http://microsoft.com/technet" TargetMode="External"/><Relationship Id="rId10" Type="http://schemas.openxmlformats.org/officeDocument/2006/relationships/image" Target="../media/image6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9.xml"/><Relationship Id="rId7"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Extend Your Web Server:</a:t>
            </a:r>
            <a:br>
              <a:rPr lang="en-US" sz="4400" dirty="0" smtClean="0"/>
            </a:br>
            <a:r>
              <a:rPr lang="en-US" sz="4400" dirty="0" smtClean="0"/>
              <a:t>What's New in IIS and the Microsoft Web Platform</a:t>
            </a:r>
            <a:endParaRPr lang="en-US" sz="4400" dirty="0"/>
          </a:p>
        </p:txBody>
      </p:sp>
      <p:sp>
        <p:nvSpPr>
          <p:cNvPr id="3" name="Subtitle 2"/>
          <p:cNvSpPr>
            <a:spLocks noGrp="1"/>
          </p:cNvSpPr>
          <p:nvPr>
            <p:ph type="subTitle" idx="1"/>
          </p:nvPr>
        </p:nvSpPr>
        <p:spPr/>
        <p:txBody>
          <a:bodyPr/>
          <a:lstStyle/>
          <a:p>
            <a:r>
              <a:rPr lang="en-US" dirty="0" smtClean="0"/>
              <a:t>David Lowe</a:t>
            </a:r>
          </a:p>
          <a:p>
            <a:r>
              <a:rPr lang="en-US" dirty="0" smtClean="0"/>
              <a:t>Senior Product Planner</a:t>
            </a:r>
          </a:p>
          <a:p>
            <a:r>
              <a:rPr lang="en-US" dirty="0" smtClean="0"/>
              <a:t>Microsoft </a:t>
            </a:r>
            <a:r>
              <a:rPr lang="en-US" dirty="0" smtClean="0"/>
              <a:t>Corporation</a:t>
            </a:r>
          </a:p>
          <a:p>
            <a:r>
              <a:rPr lang="en-US" dirty="0" smtClean="0"/>
              <a:t>SVR304</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 in Server Core in R2</a:t>
            </a:r>
            <a:endParaRPr lang="en-US" dirty="0"/>
          </a:p>
        </p:txBody>
      </p:sp>
      <p:sp>
        <p:nvSpPr>
          <p:cNvPr id="187394" name="Content Placeholder 2"/>
          <p:cNvSpPr>
            <a:spLocks noGrp="1"/>
          </p:cNvSpPr>
          <p:nvPr>
            <p:ph type="body" sz="quarter" idx="10"/>
          </p:nvPr>
        </p:nvSpPr>
        <p:spPr>
          <a:xfrm>
            <a:off x="381000" y="1411552"/>
            <a:ext cx="8382000" cy="4382738"/>
          </a:xfrm>
        </p:spPr>
        <p:txBody>
          <a:bodyPr/>
          <a:lstStyle/>
          <a:p>
            <a:r>
              <a:rPr lang="en-US" sz="2800" dirty="0" smtClean="0"/>
              <a:t>.NET Framework in Server Core</a:t>
            </a:r>
          </a:p>
          <a:p>
            <a:pPr lvl="1"/>
            <a:r>
              <a:rPr lang="en-US" sz="2400" dirty="0" smtClean="0"/>
              <a:t>Subset of .NET 2.0</a:t>
            </a:r>
          </a:p>
          <a:p>
            <a:pPr lvl="1"/>
            <a:r>
              <a:rPr lang="en-US" sz="2400" dirty="0" smtClean="0"/>
              <a:t>Subset of .NET 3.0</a:t>
            </a:r>
          </a:p>
          <a:p>
            <a:pPr lvl="2"/>
            <a:r>
              <a:rPr lang="en-US" sz="2000" dirty="0" smtClean="0"/>
              <a:t>Windows Communication Framework (WCF)</a:t>
            </a:r>
          </a:p>
          <a:p>
            <a:pPr lvl="2"/>
            <a:r>
              <a:rPr lang="en-US" sz="2000" dirty="0" smtClean="0"/>
              <a:t>Windows Workflow Framework (WF)</a:t>
            </a:r>
          </a:p>
          <a:p>
            <a:pPr lvl="1"/>
            <a:r>
              <a:rPr lang="en-US" sz="2400" dirty="0" smtClean="0"/>
              <a:t>Subset of .NET 3.5</a:t>
            </a:r>
          </a:p>
          <a:p>
            <a:pPr lvl="2"/>
            <a:r>
              <a:rPr lang="en-US" sz="2000" dirty="0" smtClean="0"/>
              <a:t>WF additions from 3.5</a:t>
            </a:r>
          </a:p>
          <a:p>
            <a:pPr lvl="2"/>
            <a:r>
              <a:rPr lang="en-US" sz="2000" dirty="0" smtClean="0"/>
              <a:t>LINQ</a:t>
            </a:r>
          </a:p>
          <a:p>
            <a:r>
              <a:rPr lang="en-US" sz="2800" dirty="0" smtClean="0"/>
              <a:t>Subset of ASP.NET support for IIS</a:t>
            </a:r>
          </a:p>
          <a:p>
            <a:r>
              <a:rPr lang="en-US" sz="2800" dirty="0" smtClean="0"/>
              <a:t>Windows PowerShell support</a:t>
            </a:r>
          </a:p>
          <a:p>
            <a:r>
              <a:rPr lang="en-US" sz="2800" dirty="0" smtClean="0"/>
              <a:t>WoW64 for 32-bit support (R2 is 64-bit only!)</a:t>
            </a:r>
            <a:endParaRPr lang="en-US" sz="2400"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0"/>
          <p:cNvSpPr>
            <a:spLocks noChangeArrowheads="1"/>
          </p:cNvSpPr>
          <p:nvPr/>
        </p:nvSpPr>
        <p:spPr bwMode="auto">
          <a:xfrm>
            <a:off x="5123180" y="1409065"/>
            <a:ext cx="3600450" cy="1470025"/>
          </a:xfrm>
          <a:prstGeom prst="rect">
            <a:avLst/>
          </a:prstGeom>
          <a:gradFill>
            <a:gsLst>
              <a:gs pos="0">
                <a:srgbClr val="04761A"/>
              </a:gs>
              <a:gs pos="55000">
                <a:srgbClr val="168C06"/>
              </a:gs>
              <a:gs pos="100000">
                <a:srgbClr val="08A80C"/>
              </a:gs>
            </a:gsLst>
          </a:gradFill>
          <a:ln>
            <a:solidFill>
              <a:schemeClr val="tx1"/>
            </a:solidFill>
            <a:prstDash val="lgDash"/>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0" rIns="91436" bIns="45718" numCol="1" rtlCol="0" anchor="t" anchorCtr="0" compatLnSpc="1">
            <a:prstTxWarp prst="textNoShape">
              <a:avLst/>
            </a:prstTxWarp>
          </a:bodyPr>
          <a:lstStyle/>
          <a:p>
            <a:pPr algn="ctr" defTabSz="914099" fontAlgn="base">
              <a:spcBef>
                <a:spcPct val="0"/>
              </a:spcBef>
              <a:spcAft>
                <a:spcPct val="0"/>
              </a:spcAft>
            </a:pPr>
            <a:endParaRPr lang="en-GB" sz="2400" b="1">
              <a:solidFill>
                <a:srgbClr val="FFFFFF"/>
              </a:solidFill>
              <a:latin typeface="Calibri"/>
            </a:endParaRPr>
          </a:p>
        </p:txBody>
      </p:sp>
      <p:sp>
        <p:nvSpPr>
          <p:cNvPr id="102402" name="Rectangle 2"/>
          <p:cNvSpPr>
            <a:spLocks noGrp="1" noChangeArrowheads="1"/>
          </p:cNvSpPr>
          <p:nvPr>
            <p:ph type="title"/>
          </p:nvPr>
        </p:nvSpPr>
        <p:spPr>
          <a:xfrm>
            <a:off x="381000" y="230188"/>
            <a:ext cx="8382000" cy="997196"/>
          </a:xfrm>
        </p:spPr>
        <p:txBody>
          <a:bodyPr/>
          <a:lstStyle/>
          <a:p>
            <a:pPr defTabSz="912777">
              <a:defRPr/>
            </a:pPr>
            <a:r>
              <a:rPr sz="3600" smtClean="0"/>
              <a:t>Windows Server 2008 R2</a:t>
            </a:r>
            <a:br>
              <a:rPr sz="3600" smtClean="0"/>
            </a:br>
            <a:r>
              <a:rPr sz="3600" smtClean="0"/>
              <a:t>Server </a:t>
            </a:r>
            <a:r>
              <a:rPr sz="3600"/>
              <a:t>Core Architecture</a:t>
            </a:r>
          </a:p>
        </p:txBody>
      </p:sp>
      <p:sp>
        <p:nvSpPr>
          <p:cNvPr id="48131" name="Rectangle 3"/>
          <p:cNvSpPr>
            <a:spLocks noChangeArrowheads="1"/>
          </p:cNvSpPr>
          <p:nvPr/>
        </p:nvSpPr>
        <p:spPr bwMode="auto">
          <a:xfrm>
            <a:off x="360045" y="2968972"/>
            <a:ext cx="5549900" cy="2075468"/>
          </a:xfrm>
          <a:prstGeom prst="rect">
            <a:avLst/>
          </a:prstGeom>
          <a:gradFill>
            <a:gsLst>
              <a:gs pos="0">
                <a:srgbClr val="04761A"/>
              </a:gs>
              <a:gs pos="55000">
                <a:srgbClr val="168C06"/>
              </a:gs>
              <a:gs pos="100000">
                <a:srgbClr val="08A80C"/>
              </a:gs>
            </a:gsLst>
          </a:gradFill>
          <a:ln>
            <a:solidFill>
              <a:schemeClr val="tx1"/>
            </a:solidFill>
            <a:prstDash val="lgDash"/>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0" rIns="91436" bIns="45718" numCol="1" rtlCol="0" anchor="t" anchorCtr="0" compatLnSpc="1">
            <a:prstTxWarp prst="textNoShape">
              <a:avLst/>
            </a:prstTxWarp>
          </a:bodyPr>
          <a:lstStyle/>
          <a:p>
            <a:pPr algn="ctr" defTabSz="914099" fontAlgn="base">
              <a:spcBef>
                <a:spcPct val="0"/>
              </a:spcBef>
              <a:spcAft>
                <a:spcPct val="0"/>
              </a:spcAft>
            </a:pPr>
            <a:r>
              <a:rPr lang="en-US" sz="2000" b="1" dirty="0">
                <a:solidFill>
                  <a:srgbClr val="FFFFFF"/>
                </a:solidFill>
                <a:latin typeface="Calibri"/>
              </a:rPr>
              <a:t>Server </a:t>
            </a:r>
            <a:r>
              <a:rPr lang="en-US" sz="2000" b="1" dirty="0" smtClean="0">
                <a:solidFill>
                  <a:srgbClr val="FFFFFF"/>
                </a:solidFill>
                <a:latin typeface="Calibri"/>
              </a:rPr>
              <a:t>Core, </a:t>
            </a:r>
            <a:r>
              <a:rPr lang="en-US" sz="2000" b="1" dirty="0">
                <a:solidFill>
                  <a:srgbClr val="FFFFFF"/>
                </a:solidFill>
                <a:latin typeface="Calibri"/>
              </a:rPr>
              <a:t>Server </a:t>
            </a:r>
            <a:r>
              <a:rPr lang="en-US" sz="2000" b="1" dirty="0" smtClean="0">
                <a:solidFill>
                  <a:srgbClr val="FFFFFF"/>
                </a:solidFill>
                <a:latin typeface="Calibri"/>
              </a:rPr>
              <a:t>Roles and Optional Features</a:t>
            </a:r>
            <a:endParaRPr lang="en-US" sz="2000" b="1" dirty="0">
              <a:solidFill>
                <a:srgbClr val="FFFFFF"/>
              </a:solidFill>
              <a:latin typeface="Calibri"/>
            </a:endParaRPr>
          </a:p>
        </p:txBody>
      </p:sp>
      <p:sp>
        <p:nvSpPr>
          <p:cNvPr id="48132" name="Rectangle 4"/>
          <p:cNvSpPr>
            <a:spLocks noChangeArrowheads="1"/>
          </p:cNvSpPr>
          <p:nvPr/>
        </p:nvSpPr>
        <p:spPr bwMode="auto">
          <a:xfrm>
            <a:off x="377825" y="5120640"/>
            <a:ext cx="8388350" cy="1371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b="1" dirty="0">
                <a:solidFill>
                  <a:srgbClr val="FFFFFF"/>
                </a:solidFill>
                <a:latin typeface="Calibri"/>
              </a:rPr>
              <a:t>Server Core</a:t>
            </a:r>
          </a:p>
          <a:p>
            <a:pPr defTabSz="914099" fontAlgn="base">
              <a:spcBef>
                <a:spcPct val="0"/>
              </a:spcBef>
              <a:spcAft>
                <a:spcPct val="0"/>
              </a:spcAft>
            </a:pPr>
            <a:r>
              <a:rPr lang="en-US" sz="2000" dirty="0">
                <a:solidFill>
                  <a:srgbClr val="FFFFFF"/>
                </a:solidFill>
                <a:latin typeface="Calibri"/>
              </a:rPr>
              <a:t>Security, TCP/IP, File Systems, RPC,</a:t>
            </a:r>
            <a:br>
              <a:rPr lang="en-US" sz="2000" dirty="0">
                <a:solidFill>
                  <a:srgbClr val="FFFFFF"/>
                </a:solidFill>
                <a:latin typeface="Calibri"/>
              </a:rPr>
            </a:br>
            <a:r>
              <a:rPr lang="en-US" sz="2000" dirty="0">
                <a:solidFill>
                  <a:srgbClr val="FFFFFF"/>
                </a:solidFill>
                <a:latin typeface="Calibri"/>
              </a:rPr>
              <a:t>plus other Core Server Sub-Systems</a:t>
            </a:r>
          </a:p>
        </p:txBody>
      </p:sp>
      <p:sp>
        <p:nvSpPr>
          <p:cNvPr id="48133" name="Rectangle 5"/>
          <p:cNvSpPr>
            <a:spLocks noChangeArrowheads="1"/>
          </p:cNvSpPr>
          <p:nvPr/>
        </p:nvSpPr>
        <p:spPr bwMode="auto">
          <a:xfrm>
            <a:off x="418783" y="4117340"/>
            <a:ext cx="541337"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DNS</a:t>
            </a:r>
          </a:p>
        </p:txBody>
      </p:sp>
      <p:sp>
        <p:nvSpPr>
          <p:cNvPr id="48134" name="Rectangle 6"/>
          <p:cNvSpPr>
            <a:spLocks noChangeArrowheads="1"/>
          </p:cNvSpPr>
          <p:nvPr/>
        </p:nvSpPr>
        <p:spPr bwMode="auto">
          <a:xfrm>
            <a:off x="1001395" y="4117340"/>
            <a:ext cx="649288"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DHCP</a:t>
            </a:r>
          </a:p>
        </p:txBody>
      </p:sp>
      <p:sp>
        <p:nvSpPr>
          <p:cNvPr id="48135" name="Rectangle 7"/>
          <p:cNvSpPr>
            <a:spLocks noChangeArrowheads="1"/>
          </p:cNvSpPr>
          <p:nvPr/>
        </p:nvSpPr>
        <p:spPr bwMode="auto">
          <a:xfrm>
            <a:off x="2266633" y="4115753"/>
            <a:ext cx="55245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File</a:t>
            </a:r>
          </a:p>
        </p:txBody>
      </p:sp>
      <p:sp>
        <p:nvSpPr>
          <p:cNvPr id="48136" name="Rectangle 8"/>
          <p:cNvSpPr>
            <a:spLocks noChangeArrowheads="1"/>
          </p:cNvSpPr>
          <p:nvPr/>
        </p:nvSpPr>
        <p:spPr bwMode="auto">
          <a:xfrm>
            <a:off x="1687195" y="4117340"/>
            <a:ext cx="542925"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AD</a:t>
            </a:r>
          </a:p>
        </p:txBody>
      </p:sp>
      <p:sp>
        <p:nvSpPr>
          <p:cNvPr id="48137" name="Rectangle 10"/>
          <p:cNvSpPr>
            <a:spLocks noChangeArrowheads="1"/>
          </p:cNvSpPr>
          <p:nvPr/>
        </p:nvSpPr>
        <p:spPr bwMode="auto">
          <a:xfrm>
            <a:off x="6012179" y="2987040"/>
            <a:ext cx="2753995" cy="1981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a:solidFill>
                  <a:srgbClr val="FFFFFF"/>
                </a:solidFill>
                <a:latin typeface="Calibri"/>
              </a:rPr>
              <a:t>Server</a:t>
            </a:r>
          </a:p>
          <a:p>
            <a:pPr algn="ctr" defTabSz="914099" fontAlgn="base">
              <a:spcBef>
                <a:spcPct val="0"/>
              </a:spcBef>
              <a:spcAft>
                <a:spcPct val="0"/>
              </a:spcAft>
            </a:pPr>
            <a:r>
              <a:rPr lang="en-US" sz="2000" dirty="0">
                <a:solidFill>
                  <a:srgbClr val="FFFFFF"/>
                </a:solidFill>
                <a:latin typeface="Calibri"/>
              </a:rPr>
              <a:t>With .</a:t>
            </a:r>
            <a:r>
              <a:rPr lang="en-US" sz="2000" dirty="0" err="1">
                <a:solidFill>
                  <a:srgbClr val="FFFFFF"/>
                </a:solidFill>
                <a:latin typeface="Calibri"/>
              </a:rPr>
              <a:t>NetFx</a:t>
            </a:r>
            <a:r>
              <a:rPr lang="en-US" sz="2000" dirty="0">
                <a:solidFill>
                  <a:srgbClr val="FFFFFF"/>
                </a:solidFill>
                <a:latin typeface="Calibri"/>
              </a:rPr>
              <a:t>, Shell, </a:t>
            </a:r>
            <a:r>
              <a:rPr lang="en-US" sz="2000" dirty="0" smtClean="0">
                <a:solidFill>
                  <a:srgbClr val="FFFFFF"/>
                </a:solidFill>
                <a:latin typeface="Calibri"/>
              </a:rPr>
              <a:t/>
            </a:r>
            <a:br>
              <a:rPr lang="en-US" sz="2000" dirty="0" smtClean="0">
                <a:solidFill>
                  <a:srgbClr val="FFFFFF"/>
                </a:solidFill>
                <a:latin typeface="Calibri"/>
              </a:rPr>
            </a:br>
            <a:r>
              <a:rPr lang="en-US" sz="2000" dirty="0" smtClean="0">
                <a:solidFill>
                  <a:srgbClr val="FFFFFF"/>
                </a:solidFill>
                <a:latin typeface="Calibri"/>
              </a:rPr>
              <a:t>Tools</a:t>
            </a:r>
            <a:r>
              <a:rPr lang="en-US" sz="2000" dirty="0">
                <a:solidFill>
                  <a:srgbClr val="FFFFFF"/>
                </a:solidFill>
                <a:latin typeface="Calibri"/>
              </a:rPr>
              <a:t>, etc.</a:t>
            </a:r>
          </a:p>
        </p:txBody>
      </p:sp>
      <p:sp>
        <p:nvSpPr>
          <p:cNvPr id="48138" name="Rectangle 11"/>
          <p:cNvSpPr>
            <a:spLocks noChangeArrowheads="1"/>
          </p:cNvSpPr>
          <p:nvPr/>
        </p:nvSpPr>
        <p:spPr bwMode="auto">
          <a:xfrm>
            <a:off x="5234305" y="2093278"/>
            <a:ext cx="68580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a:solidFill>
                  <a:srgbClr val="FFFFFF"/>
                </a:solidFill>
                <a:latin typeface="Calibri"/>
              </a:rPr>
              <a:t>TS</a:t>
            </a:r>
          </a:p>
        </p:txBody>
      </p:sp>
      <p:sp>
        <p:nvSpPr>
          <p:cNvPr id="48139" name="Rectangle 12"/>
          <p:cNvSpPr>
            <a:spLocks noChangeArrowheads="1"/>
          </p:cNvSpPr>
          <p:nvPr/>
        </p:nvSpPr>
        <p:spPr bwMode="auto">
          <a:xfrm>
            <a:off x="5920105" y="2093278"/>
            <a:ext cx="68580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latin typeface="Calibri"/>
              </a:rPr>
              <a:t>NAS</a:t>
            </a:r>
            <a:endParaRPr lang="en-US" sz="2000" dirty="0">
              <a:solidFill>
                <a:srgbClr val="FFFFFF"/>
              </a:solidFill>
              <a:latin typeface="Calibri"/>
            </a:endParaRPr>
          </a:p>
        </p:txBody>
      </p:sp>
      <p:sp>
        <p:nvSpPr>
          <p:cNvPr id="48140" name="Rectangle 13"/>
          <p:cNvSpPr>
            <a:spLocks noChangeArrowheads="1"/>
          </p:cNvSpPr>
          <p:nvPr/>
        </p:nvSpPr>
        <p:spPr bwMode="auto">
          <a:xfrm>
            <a:off x="6605905" y="2093278"/>
            <a:ext cx="68580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latin typeface="Calibri"/>
              </a:rPr>
              <a:t>ADFS</a:t>
            </a:r>
            <a:endParaRPr lang="en-US" sz="2000" dirty="0">
              <a:solidFill>
                <a:srgbClr val="FFFFFF"/>
              </a:solidFill>
              <a:latin typeface="Calibri"/>
            </a:endParaRPr>
          </a:p>
        </p:txBody>
      </p:sp>
      <p:sp>
        <p:nvSpPr>
          <p:cNvPr id="48141" name="Rectangle 14"/>
          <p:cNvSpPr>
            <a:spLocks noChangeArrowheads="1"/>
          </p:cNvSpPr>
          <p:nvPr/>
        </p:nvSpPr>
        <p:spPr bwMode="auto">
          <a:xfrm>
            <a:off x="7291705" y="2093278"/>
            <a:ext cx="68580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latin typeface="Calibri"/>
              </a:rPr>
              <a:t>WDS</a:t>
            </a:r>
            <a:endParaRPr lang="en-US" sz="2000" dirty="0">
              <a:solidFill>
                <a:srgbClr val="FFFFFF"/>
              </a:solidFill>
              <a:latin typeface="Calibri"/>
            </a:endParaRPr>
          </a:p>
        </p:txBody>
      </p:sp>
      <p:sp>
        <p:nvSpPr>
          <p:cNvPr id="48142" name="Rectangle 15"/>
          <p:cNvSpPr>
            <a:spLocks noChangeArrowheads="1"/>
          </p:cNvSpPr>
          <p:nvPr/>
        </p:nvSpPr>
        <p:spPr bwMode="auto">
          <a:xfrm>
            <a:off x="7977505" y="2093278"/>
            <a:ext cx="68580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a:solidFill>
                  <a:srgbClr val="FFFFFF"/>
                </a:solidFill>
                <a:latin typeface="Calibri"/>
              </a:rPr>
              <a:t>Etc…</a:t>
            </a:r>
          </a:p>
        </p:txBody>
      </p:sp>
      <p:grpSp>
        <p:nvGrpSpPr>
          <p:cNvPr id="2" name="Group 16"/>
          <p:cNvGrpSpPr>
            <a:grpSpLocks/>
          </p:cNvGrpSpPr>
          <p:nvPr/>
        </p:nvGrpSpPr>
        <p:grpSpPr bwMode="auto">
          <a:xfrm>
            <a:off x="6095998" y="5196840"/>
            <a:ext cx="1219200" cy="1219200"/>
            <a:chOff x="3840" y="3072"/>
            <a:chExt cx="768" cy="768"/>
          </a:xfrm>
        </p:grpSpPr>
        <p:sp>
          <p:nvSpPr>
            <p:cNvPr id="48149" name="Oval 17"/>
            <p:cNvSpPr>
              <a:spLocks noChangeArrowheads="1"/>
            </p:cNvSpPr>
            <p:nvPr/>
          </p:nvSpPr>
          <p:spPr bwMode="auto">
            <a:xfrm>
              <a:off x="3840" y="3072"/>
              <a:ext cx="768" cy="768"/>
            </a:xfrm>
            <a:prstGeom prst="ellipse">
              <a:avLst/>
            </a:prstGeom>
            <a:noFill/>
            <a:ln w="165100">
              <a:solidFill>
                <a:srgbClr val="CC0000"/>
              </a:solidFill>
              <a:round/>
              <a:headEnd/>
              <a:tailEnd/>
            </a:ln>
          </p:spPr>
          <p:txBody>
            <a:bodyPr wrap="none" anchor="ctr"/>
            <a:lstStyle/>
            <a:p>
              <a:pPr algn="ctr" eaLnBrk="0" hangingPunct="0"/>
              <a:endParaRPr lang="en-GB" sz="1800">
                <a:latin typeface="Tahoma" pitchFamily="34" charset="0"/>
                <a:cs typeface="Arial" charset="0"/>
              </a:endParaRPr>
            </a:p>
          </p:txBody>
        </p:sp>
        <p:sp>
          <p:nvSpPr>
            <p:cNvPr id="102418" name="Line 18"/>
            <p:cNvSpPr>
              <a:spLocks noChangeShapeType="1"/>
            </p:cNvSpPr>
            <p:nvPr/>
          </p:nvSpPr>
          <p:spPr bwMode="auto">
            <a:xfrm flipH="1">
              <a:off x="3936" y="3168"/>
              <a:ext cx="576" cy="576"/>
            </a:xfrm>
            <a:prstGeom prst="line">
              <a:avLst/>
            </a:prstGeom>
            <a:noFill/>
            <a:ln w="165100">
              <a:solidFill>
                <a:srgbClr val="CC0000"/>
              </a:solidFill>
              <a:round/>
              <a:headEnd/>
              <a:tailEnd/>
            </a:ln>
            <a:effectLst/>
          </p:spPr>
          <p:txBody>
            <a:bodyPr/>
            <a:lstStyle/>
            <a:p>
              <a:pPr>
                <a:defRPr/>
              </a:pPr>
              <a:endParaRPr lang="en-US">
                <a:effectLst>
                  <a:outerShdw blurRad="38100" dist="38100" dir="2700000" algn="tl">
                    <a:srgbClr val="000000">
                      <a:alpha val="43137"/>
                    </a:srgbClr>
                  </a:outerShdw>
                </a:effectLst>
              </a:endParaRPr>
            </a:p>
          </p:txBody>
        </p:sp>
      </p:grpSp>
      <p:sp>
        <p:nvSpPr>
          <p:cNvPr id="48144" name="Text Box 21"/>
          <p:cNvSpPr txBox="1">
            <a:spLocks noChangeArrowheads="1"/>
          </p:cNvSpPr>
          <p:nvPr/>
        </p:nvSpPr>
        <p:spPr bwMode="auto">
          <a:xfrm>
            <a:off x="4700905" y="1445578"/>
            <a:ext cx="4337050" cy="915987"/>
          </a:xfrm>
          <a:prstGeom prst="rect">
            <a:avLst/>
          </a:prstGeom>
          <a:noFill/>
          <a:ln w="9525">
            <a:noFill/>
            <a:miter lim="800000"/>
            <a:headEnd/>
            <a:tailEnd/>
          </a:ln>
        </p:spPr>
        <p:txBody>
          <a:bodyPr>
            <a:spAutoFit/>
          </a:bodyPr>
          <a:lstStyle/>
          <a:p>
            <a:pPr algn="ctr"/>
            <a:r>
              <a:rPr lang="en-US" sz="1800" b="1" dirty="0">
                <a:solidFill>
                  <a:schemeClr val="bg1"/>
                </a:solidFill>
                <a:latin typeface="Arial" charset="0"/>
                <a:cs typeface="Arial" charset="0"/>
              </a:rPr>
              <a:t>Server, Server Roles </a:t>
            </a:r>
            <a:br>
              <a:rPr lang="en-US" sz="1800" b="1" dirty="0">
                <a:solidFill>
                  <a:schemeClr val="bg1"/>
                </a:solidFill>
                <a:latin typeface="Arial" charset="0"/>
                <a:cs typeface="Arial" charset="0"/>
              </a:rPr>
            </a:br>
            <a:r>
              <a:rPr lang="en-US" sz="1800" b="1" dirty="0">
                <a:solidFill>
                  <a:schemeClr val="bg1"/>
                </a:solidFill>
                <a:latin typeface="Arial" charset="0"/>
                <a:cs typeface="Arial" charset="0"/>
              </a:rPr>
              <a:t>(for example only)</a:t>
            </a:r>
          </a:p>
          <a:p>
            <a:pPr algn="ctr"/>
            <a:endParaRPr lang="en-US" sz="1800" dirty="0">
              <a:solidFill>
                <a:schemeClr val="bg1"/>
              </a:solidFill>
              <a:latin typeface="Arial" charset="0"/>
              <a:cs typeface="Arial" charset="0"/>
            </a:endParaRPr>
          </a:p>
        </p:txBody>
      </p:sp>
      <p:sp>
        <p:nvSpPr>
          <p:cNvPr id="48145" name="Rectangle 22"/>
          <p:cNvSpPr>
            <a:spLocks noChangeArrowheads="1"/>
          </p:cNvSpPr>
          <p:nvPr/>
        </p:nvSpPr>
        <p:spPr bwMode="auto">
          <a:xfrm>
            <a:off x="2852420" y="4115753"/>
            <a:ext cx="542925"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AD</a:t>
            </a:r>
            <a:br>
              <a:rPr lang="en-US" dirty="0">
                <a:solidFill>
                  <a:srgbClr val="FFFFFF"/>
                </a:solidFill>
                <a:latin typeface="Calibri"/>
              </a:rPr>
            </a:br>
            <a:r>
              <a:rPr lang="en-US" dirty="0">
                <a:solidFill>
                  <a:srgbClr val="FFFFFF"/>
                </a:solidFill>
                <a:latin typeface="Calibri"/>
              </a:rPr>
              <a:t>LDS</a:t>
            </a:r>
          </a:p>
        </p:txBody>
      </p:sp>
      <p:sp>
        <p:nvSpPr>
          <p:cNvPr id="48146" name="Rectangle 22"/>
          <p:cNvSpPr>
            <a:spLocks noChangeArrowheads="1"/>
          </p:cNvSpPr>
          <p:nvPr/>
        </p:nvSpPr>
        <p:spPr bwMode="auto">
          <a:xfrm>
            <a:off x="4016812" y="4119683"/>
            <a:ext cx="654884" cy="685045"/>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Media</a:t>
            </a:r>
            <a:br>
              <a:rPr lang="en-US" dirty="0">
                <a:solidFill>
                  <a:srgbClr val="FFFFFF"/>
                </a:solidFill>
                <a:latin typeface="Calibri"/>
              </a:rPr>
            </a:br>
            <a:r>
              <a:rPr lang="en-US" dirty="0">
                <a:solidFill>
                  <a:srgbClr val="FFFFFF"/>
                </a:solidFill>
                <a:latin typeface="Calibri"/>
              </a:rPr>
              <a:t>Server</a:t>
            </a:r>
          </a:p>
        </p:txBody>
      </p:sp>
      <p:sp>
        <p:nvSpPr>
          <p:cNvPr id="48147" name="Rectangle 22"/>
          <p:cNvSpPr>
            <a:spLocks noChangeArrowheads="1"/>
          </p:cNvSpPr>
          <p:nvPr/>
        </p:nvSpPr>
        <p:spPr bwMode="auto">
          <a:xfrm>
            <a:off x="4712970" y="4117340"/>
            <a:ext cx="541338"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IIS 7</a:t>
            </a:r>
            <a:endParaRPr lang="en-US" dirty="0">
              <a:solidFill>
                <a:srgbClr val="FFFFFF"/>
              </a:solidFill>
              <a:latin typeface="Calibri"/>
            </a:endParaRPr>
          </a:p>
        </p:txBody>
      </p:sp>
      <p:sp>
        <p:nvSpPr>
          <p:cNvPr id="48148" name="Rectangle 22"/>
          <p:cNvSpPr>
            <a:spLocks noChangeArrowheads="1"/>
          </p:cNvSpPr>
          <p:nvPr/>
        </p:nvSpPr>
        <p:spPr bwMode="auto">
          <a:xfrm>
            <a:off x="5289233" y="4115753"/>
            <a:ext cx="552450"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latin typeface="Calibri"/>
              </a:rPr>
              <a:t>Hyper-V</a:t>
            </a:r>
            <a:endParaRPr lang="en-US" sz="1200" dirty="0">
              <a:solidFill>
                <a:srgbClr val="FFFFFF"/>
              </a:solidFill>
              <a:latin typeface="Calibri"/>
            </a:endParaRPr>
          </a:p>
        </p:txBody>
      </p:sp>
      <p:sp>
        <p:nvSpPr>
          <p:cNvPr id="48153" name="Rectangle 22"/>
          <p:cNvSpPr>
            <a:spLocks noChangeArrowheads="1"/>
          </p:cNvSpPr>
          <p:nvPr/>
        </p:nvSpPr>
        <p:spPr bwMode="auto">
          <a:xfrm>
            <a:off x="3433445" y="4115753"/>
            <a:ext cx="549275"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Print	</a:t>
            </a:r>
            <a:endParaRPr lang="en-US" dirty="0">
              <a:solidFill>
                <a:srgbClr val="FFFFFF"/>
              </a:solidFill>
              <a:latin typeface="Calibri"/>
            </a:endParaRPr>
          </a:p>
        </p:txBody>
      </p:sp>
      <p:sp>
        <p:nvSpPr>
          <p:cNvPr id="26" name="Rectangle 5"/>
          <p:cNvSpPr>
            <a:spLocks noChangeArrowheads="1"/>
          </p:cNvSpPr>
          <p:nvPr/>
        </p:nvSpPr>
        <p:spPr bwMode="auto">
          <a:xfrm>
            <a:off x="3469585" y="3308206"/>
            <a:ext cx="701789"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a:rPr>
              <a:t>ASP.NET</a:t>
            </a:r>
            <a:endParaRPr lang="en-US" sz="1600" dirty="0">
              <a:solidFill>
                <a:srgbClr val="FFFFFF"/>
              </a:solidFill>
              <a:latin typeface="Calibri"/>
            </a:endParaRPr>
          </a:p>
        </p:txBody>
      </p:sp>
      <p:sp>
        <p:nvSpPr>
          <p:cNvPr id="27" name="Rectangle 5"/>
          <p:cNvSpPr>
            <a:spLocks noChangeArrowheads="1"/>
          </p:cNvSpPr>
          <p:nvPr/>
        </p:nvSpPr>
        <p:spPr bwMode="auto">
          <a:xfrm>
            <a:off x="2819400" y="3308206"/>
            <a:ext cx="541337"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PS</a:t>
            </a:r>
            <a:endParaRPr lang="en-US" dirty="0">
              <a:solidFill>
                <a:srgbClr val="FFFFFF"/>
              </a:solidFill>
              <a:latin typeface="Calibri"/>
            </a:endParaRPr>
          </a:p>
        </p:txBody>
      </p:sp>
      <p:sp>
        <p:nvSpPr>
          <p:cNvPr id="28" name="Rectangle 5"/>
          <p:cNvSpPr>
            <a:spLocks noChangeArrowheads="1"/>
          </p:cNvSpPr>
          <p:nvPr/>
        </p:nvSpPr>
        <p:spPr bwMode="auto">
          <a:xfrm>
            <a:off x="2169215" y="3308206"/>
            <a:ext cx="541337"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.NET</a:t>
            </a:r>
            <a:br>
              <a:rPr lang="en-US" dirty="0" smtClean="0">
                <a:solidFill>
                  <a:srgbClr val="FFFFFF"/>
                </a:solidFill>
                <a:latin typeface="Calibri"/>
              </a:rPr>
            </a:br>
            <a:r>
              <a:rPr lang="en-US" dirty="0" smtClean="0">
                <a:solidFill>
                  <a:srgbClr val="FFFFFF"/>
                </a:solidFill>
                <a:latin typeface="Calibri"/>
              </a:rPr>
              <a:t>3/3.5</a:t>
            </a:r>
            <a:endParaRPr lang="en-US" dirty="0">
              <a:solidFill>
                <a:srgbClr val="FFFFFF"/>
              </a:solidFill>
              <a:latin typeface="Calibri"/>
            </a:endParaRPr>
          </a:p>
        </p:txBody>
      </p:sp>
      <p:sp>
        <p:nvSpPr>
          <p:cNvPr id="29" name="Rectangle 5"/>
          <p:cNvSpPr>
            <a:spLocks noChangeArrowheads="1"/>
          </p:cNvSpPr>
          <p:nvPr/>
        </p:nvSpPr>
        <p:spPr bwMode="auto">
          <a:xfrm>
            <a:off x="1519030" y="3308206"/>
            <a:ext cx="541337"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.NET</a:t>
            </a:r>
            <a:br>
              <a:rPr lang="en-US" dirty="0" smtClean="0">
                <a:solidFill>
                  <a:srgbClr val="FFFFFF"/>
                </a:solidFill>
                <a:latin typeface="Calibri"/>
              </a:rPr>
            </a:br>
            <a:r>
              <a:rPr lang="en-US" dirty="0" smtClean="0">
                <a:solidFill>
                  <a:srgbClr val="FFFFFF"/>
                </a:solidFill>
                <a:latin typeface="Calibri"/>
              </a:rPr>
              <a:t>2.0</a:t>
            </a:r>
            <a:endParaRPr lang="en-US" dirty="0">
              <a:solidFill>
                <a:srgbClr val="FFFFFF"/>
              </a:solidFill>
              <a:latin typeface="Calibri"/>
            </a:endParaRPr>
          </a:p>
        </p:txBody>
      </p:sp>
      <p:sp>
        <p:nvSpPr>
          <p:cNvPr id="30" name="Rectangle 5"/>
          <p:cNvSpPr>
            <a:spLocks noChangeArrowheads="1"/>
          </p:cNvSpPr>
          <p:nvPr/>
        </p:nvSpPr>
        <p:spPr bwMode="auto">
          <a:xfrm>
            <a:off x="4280223" y="3308206"/>
            <a:ext cx="609403" cy="6858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latin typeface="Calibri"/>
              </a:rPr>
              <a:t>WoW64</a:t>
            </a:r>
            <a:endParaRPr lang="en-US" sz="1200" dirty="0">
              <a:solidFill>
                <a:srgbClr val="FFFFFF"/>
              </a:solidFill>
              <a:latin typeface="Calibri"/>
            </a:endParaRPr>
          </a:p>
        </p:txBody>
      </p:sp>
      <p:sp>
        <p:nvSpPr>
          <p:cNvPr id="31" name="Text Box 19"/>
          <p:cNvSpPr txBox="1">
            <a:spLocks noChangeArrowheads="1"/>
          </p:cNvSpPr>
          <p:nvPr/>
        </p:nvSpPr>
        <p:spPr bwMode="auto">
          <a:xfrm>
            <a:off x="6116955" y="5340310"/>
            <a:ext cx="1205778" cy="923330"/>
          </a:xfrm>
          <a:prstGeom prst="rect">
            <a:avLst/>
          </a:prstGeom>
          <a:noFill/>
          <a:ln w="9525">
            <a:noFill/>
            <a:miter lim="800000"/>
            <a:headEnd/>
            <a:tailEnd/>
          </a:ln>
        </p:spPr>
        <p:txBody>
          <a:bodyPr wrap="none">
            <a:spAutoFit/>
          </a:bodyPr>
          <a:lstStyle/>
          <a:p>
            <a:pPr algn="ctr" eaLnBrk="0" hangingPunct="0"/>
            <a:r>
              <a:rPr lang="en-US" sz="1800" dirty="0">
                <a:cs typeface="Arial" charset="0"/>
              </a:rPr>
              <a:t>GUI, </a:t>
            </a:r>
            <a:r>
              <a:rPr lang="en-US" sz="1800" dirty="0" smtClean="0">
                <a:cs typeface="Arial" charset="0"/>
              </a:rPr>
              <a:t>Shell</a:t>
            </a:r>
            <a:r>
              <a:rPr lang="en-US" sz="1800" dirty="0">
                <a:cs typeface="Arial" charset="0"/>
              </a:rPr>
              <a:t>, </a:t>
            </a:r>
            <a:r>
              <a:rPr lang="en-US" sz="1800" dirty="0" smtClean="0">
                <a:cs typeface="Arial" charset="0"/>
              </a:rPr>
              <a:t/>
            </a:r>
            <a:br>
              <a:rPr lang="en-US" sz="1800" dirty="0" smtClean="0">
                <a:cs typeface="Arial" charset="0"/>
              </a:rPr>
            </a:br>
            <a:r>
              <a:rPr lang="en-US" sz="1800" dirty="0" smtClean="0">
                <a:cs typeface="Arial" charset="0"/>
              </a:rPr>
              <a:t>IE</a:t>
            </a:r>
            <a:r>
              <a:rPr lang="en-US" sz="1800" dirty="0">
                <a:cs typeface="Arial" charset="0"/>
              </a:rPr>
              <a:t>, </a:t>
            </a:r>
            <a:r>
              <a:rPr lang="en-US" sz="1800" dirty="0" smtClean="0">
                <a:cs typeface="Arial" charset="0"/>
              </a:rPr>
              <a:t>Media</a:t>
            </a:r>
            <a:r>
              <a:rPr lang="en-US" sz="1800" dirty="0">
                <a:cs typeface="Arial" charset="0"/>
              </a:rPr>
              <a:t>, </a:t>
            </a:r>
            <a:r>
              <a:rPr lang="en-US" sz="1800" dirty="0" smtClean="0">
                <a:cs typeface="Arial" charset="0"/>
              </a:rPr>
              <a:t/>
            </a:r>
            <a:br>
              <a:rPr lang="en-US" sz="1800" dirty="0" smtClean="0">
                <a:cs typeface="Arial" charset="0"/>
              </a:rPr>
            </a:br>
            <a:r>
              <a:rPr lang="en-US" sz="1800" dirty="0" smtClean="0">
                <a:cs typeface="Arial" charset="0"/>
              </a:rPr>
              <a:t>Mail, Etc</a:t>
            </a:r>
            <a:r>
              <a:rPr lang="en-US" sz="1800" dirty="0">
                <a:cs typeface="Arial" charset="0"/>
              </a:rPr>
              <a:t>.</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347981" y="4800600"/>
            <a:ext cx="5664199" cy="1371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CLR 2.0</a:t>
            </a:r>
          </a:p>
        </p:txBody>
      </p:sp>
      <p:sp>
        <p:nvSpPr>
          <p:cNvPr id="9" name="Rectangle 8"/>
          <p:cNvSpPr>
            <a:spLocks noChangeArrowheads="1"/>
          </p:cNvSpPr>
          <p:nvPr/>
        </p:nvSpPr>
        <p:spPr bwMode="auto">
          <a:xfrm>
            <a:off x="4030980" y="2514600"/>
            <a:ext cx="990600" cy="21336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latin typeface="Calibri"/>
              </a:rPr>
              <a:t>ASP.NET</a:t>
            </a:r>
            <a:endParaRPr lang="en-US" b="1" dirty="0">
              <a:solidFill>
                <a:srgbClr val="FFFFFF"/>
              </a:solidFill>
              <a:latin typeface="Calibri"/>
            </a:endParaRPr>
          </a:p>
        </p:txBody>
      </p:sp>
      <p:sp>
        <p:nvSpPr>
          <p:cNvPr id="17" name="Rectangle 16"/>
          <p:cNvSpPr>
            <a:spLocks noChangeAspect="1" noChangeArrowheads="1"/>
          </p:cNvSpPr>
          <p:nvPr/>
        </p:nvSpPr>
        <p:spPr bwMode="auto">
          <a:xfrm>
            <a:off x="2825033" y="2527853"/>
            <a:ext cx="970887" cy="2091141"/>
          </a:xfrm>
          <a:prstGeom prst="rect">
            <a:avLst/>
          </a:prstGeom>
          <a:noFill/>
          <a:ln w="9525">
            <a:solidFill>
              <a:schemeClr val="tx1"/>
            </a:solidFill>
            <a:prstDash val="dash"/>
            <a:miter lim="800000"/>
            <a:headEnd/>
            <a:tailEnd/>
          </a:ln>
        </p:spPr>
        <p:txBody>
          <a:bodyPr wrap="none" anchor="ctr"/>
          <a:lstStyle/>
          <a:p>
            <a:pPr algn="ctr"/>
            <a:r>
              <a:rPr lang="en-US" sz="1800" b="1" dirty="0" smtClean="0">
                <a:latin typeface="Arial" charset="0"/>
                <a:cs typeface="Arial" charset="0"/>
              </a:rPr>
              <a:t>WPF</a:t>
            </a:r>
            <a:endParaRPr lang="en-US" sz="1800" b="1" dirty="0">
              <a:latin typeface="Arial" charset="0"/>
              <a:cs typeface="Arial" charset="0"/>
            </a:endParaRPr>
          </a:p>
        </p:txBody>
      </p:sp>
      <p:sp>
        <p:nvSpPr>
          <p:cNvPr id="2" name="Title 1"/>
          <p:cNvSpPr>
            <a:spLocks noGrp="1"/>
          </p:cNvSpPr>
          <p:nvPr>
            <p:ph type="title"/>
          </p:nvPr>
        </p:nvSpPr>
        <p:spPr/>
        <p:txBody>
          <a:bodyPr/>
          <a:lstStyle/>
          <a:p>
            <a:r>
              <a:rPr smtClean="0"/>
              <a:t>.NET Framework </a:t>
            </a:r>
            <a:endParaRPr lang="en-US" dirty="0"/>
          </a:p>
        </p:txBody>
      </p:sp>
      <p:sp>
        <p:nvSpPr>
          <p:cNvPr id="5" name="Rectangle 4"/>
          <p:cNvSpPr>
            <a:spLocks noChangeArrowheads="1"/>
          </p:cNvSpPr>
          <p:nvPr/>
        </p:nvSpPr>
        <p:spPr bwMode="auto">
          <a:xfrm>
            <a:off x="6240780" y="2514600"/>
            <a:ext cx="1143000" cy="2133600"/>
          </a:xfrm>
          <a:prstGeom prst="rect">
            <a:avLst/>
          </a:prstGeom>
          <a:gradFill>
            <a:gsLst>
              <a:gs pos="0">
                <a:srgbClr val="04761A"/>
              </a:gs>
              <a:gs pos="55000">
                <a:srgbClr val="168C06"/>
              </a:gs>
              <a:gs pos="100000">
                <a:srgbClr val="08A80C"/>
              </a:gs>
            </a:gsLst>
          </a:gradFill>
          <a:ln>
            <a:solidFill>
              <a:srgbClr val="199319"/>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LINQ</a:t>
            </a:r>
            <a:endParaRPr lang="en-US" sz="2000" b="1" dirty="0">
              <a:solidFill>
                <a:srgbClr val="FFFFFF"/>
              </a:solidFill>
              <a:latin typeface="Calibri"/>
            </a:endParaRPr>
          </a:p>
        </p:txBody>
      </p:sp>
      <p:sp>
        <p:nvSpPr>
          <p:cNvPr id="6" name="Rectangle 5"/>
          <p:cNvSpPr>
            <a:spLocks noChangeArrowheads="1"/>
          </p:cNvSpPr>
          <p:nvPr/>
        </p:nvSpPr>
        <p:spPr bwMode="auto">
          <a:xfrm>
            <a:off x="6240781" y="4800600"/>
            <a:ext cx="1142999" cy="1371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CLR 3.0</a:t>
            </a:r>
          </a:p>
          <a:p>
            <a:pPr algn="ctr" defTabSz="914099" fontAlgn="base">
              <a:spcBef>
                <a:spcPct val="0"/>
              </a:spcBef>
              <a:spcAft>
                <a:spcPct val="0"/>
              </a:spcAft>
            </a:pPr>
            <a:r>
              <a:rPr lang="en-US" sz="2000" b="1" dirty="0" smtClean="0">
                <a:solidFill>
                  <a:srgbClr val="FFFFFF"/>
                </a:solidFill>
                <a:latin typeface="Calibri"/>
              </a:rPr>
              <a:t>Additions</a:t>
            </a:r>
          </a:p>
        </p:txBody>
      </p:sp>
      <p:sp>
        <p:nvSpPr>
          <p:cNvPr id="7" name="Rectangle 6"/>
          <p:cNvSpPr>
            <a:spLocks noChangeArrowheads="1"/>
          </p:cNvSpPr>
          <p:nvPr/>
        </p:nvSpPr>
        <p:spPr bwMode="auto">
          <a:xfrm>
            <a:off x="7612381" y="4800600"/>
            <a:ext cx="1142999" cy="1371600"/>
          </a:xfrm>
          <a:prstGeom prst="rect">
            <a:avLst/>
          </a:prstGeom>
          <a:gradFill>
            <a:gsLst>
              <a:gs pos="0">
                <a:srgbClr val="04761A"/>
              </a:gs>
              <a:gs pos="55000">
                <a:srgbClr val="168C06"/>
              </a:gs>
              <a:gs pos="100000">
                <a:srgbClr val="08A80C"/>
              </a:gs>
            </a:gsLst>
          </a:gradFill>
          <a:ln>
            <a:solidFill>
              <a:srgbClr val="199319"/>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CLR 3.5</a:t>
            </a:r>
          </a:p>
          <a:p>
            <a:pPr algn="ctr" defTabSz="914099" fontAlgn="base">
              <a:spcBef>
                <a:spcPct val="0"/>
              </a:spcBef>
              <a:spcAft>
                <a:spcPct val="0"/>
              </a:spcAft>
            </a:pPr>
            <a:r>
              <a:rPr lang="en-US" sz="2000" b="1" dirty="0" smtClean="0">
                <a:solidFill>
                  <a:srgbClr val="FFFFFF"/>
                </a:solidFill>
                <a:latin typeface="Calibri"/>
              </a:rPr>
              <a:t>Additions</a:t>
            </a:r>
          </a:p>
        </p:txBody>
      </p:sp>
      <p:sp>
        <p:nvSpPr>
          <p:cNvPr id="8" name="Rectangle 7"/>
          <p:cNvSpPr>
            <a:spLocks noChangeArrowheads="1"/>
          </p:cNvSpPr>
          <p:nvPr/>
        </p:nvSpPr>
        <p:spPr bwMode="auto">
          <a:xfrm>
            <a:off x="2811780" y="2514600"/>
            <a:ext cx="990600" cy="2133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WPF</a:t>
            </a:r>
            <a:endParaRPr lang="en-US" sz="2000" b="1" dirty="0">
              <a:solidFill>
                <a:srgbClr val="FFFFFF"/>
              </a:solidFill>
              <a:latin typeface="Calibri"/>
            </a:endParaRPr>
          </a:p>
        </p:txBody>
      </p:sp>
      <p:sp>
        <p:nvSpPr>
          <p:cNvPr id="10" name="Rectangle 9"/>
          <p:cNvSpPr>
            <a:spLocks noChangeArrowheads="1"/>
          </p:cNvSpPr>
          <p:nvPr/>
        </p:nvSpPr>
        <p:spPr bwMode="auto">
          <a:xfrm>
            <a:off x="373380" y="2514600"/>
            <a:ext cx="990600" cy="2133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WCF</a:t>
            </a:r>
            <a:endParaRPr lang="en-US" sz="2000" b="1" dirty="0">
              <a:solidFill>
                <a:srgbClr val="FFFFFF"/>
              </a:solidFill>
              <a:latin typeface="Calibri"/>
            </a:endParaRPr>
          </a:p>
        </p:txBody>
      </p:sp>
      <p:sp>
        <p:nvSpPr>
          <p:cNvPr id="11" name="Rectangle 10"/>
          <p:cNvSpPr>
            <a:spLocks noChangeArrowheads="1"/>
          </p:cNvSpPr>
          <p:nvPr/>
        </p:nvSpPr>
        <p:spPr bwMode="auto">
          <a:xfrm>
            <a:off x="1592580" y="2514600"/>
            <a:ext cx="990600" cy="2133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latin typeface="Calibri"/>
              </a:rPr>
              <a:t>WF</a:t>
            </a:r>
            <a:endParaRPr lang="en-US" sz="2000" b="1" dirty="0">
              <a:solidFill>
                <a:srgbClr val="FFFFFF"/>
              </a:solidFill>
              <a:latin typeface="Calibri"/>
            </a:endParaRPr>
          </a:p>
        </p:txBody>
      </p:sp>
      <p:sp>
        <p:nvSpPr>
          <p:cNvPr id="16" name="Rectangle 15"/>
          <p:cNvSpPr>
            <a:spLocks noChangeAspect="1" noChangeArrowheads="1"/>
          </p:cNvSpPr>
          <p:nvPr/>
        </p:nvSpPr>
        <p:spPr bwMode="auto">
          <a:xfrm>
            <a:off x="4044232" y="2527853"/>
            <a:ext cx="969264" cy="147626"/>
          </a:xfrm>
          <a:prstGeom prst="rect">
            <a:avLst/>
          </a:prstGeom>
          <a:solidFill>
            <a:schemeClr val="bg1">
              <a:lumMod val="85000"/>
              <a:lumOff val="15000"/>
            </a:schemeClr>
          </a:solidFill>
          <a:ln w="9525">
            <a:solidFill>
              <a:schemeClr val="tx1"/>
            </a:solidFill>
            <a:prstDash val="dash"/>
            <a:miter lim="800000"/>
            <a:headEnd/>
            <a:tailEnd/>
          </a:ln>
        </p:spPr>
        <p:txBody>
          <a:bodyPr wrap="none" anchor="ctr"/>
          <a:lstStyle/>
          <a:p>
            <a:pPr algn="ctr"/>
            <a:endParaRPr lang="en-US" sz="1800" dirty="0">
              <a:solidFill>
                <a:schemeClr val="bg1"/>
              </a:solidFill>
              <a:latin typeface="Arial" charset="0"/>
              <a:cs typeface="Arial" charset="0"/>
            </a:endParaRPr>
          </a:p>
        </p:txBody>
      </p:sp>
      <p:sp>
        <p:nvSpPr>
          <p:cNvPr id="18" name="Rectangle 17"/>
          <p:cNvSpPr>
            <a:spLocks noChangeAspect="1" noChangeArrowheads="1"/>
          </p:cNvSpPr>
          <p:nvPr/>
        </p:nvSpPr>
        <p:spPr bwMode="auto">
          <a:xfrm>
            <a:off x="4640580" y="4827104"/>
            <a:ext cx="1357884" cy="1330726"/>
          </a:xfrm>
          <a:prstGeom prst="rect">
            <a:avLst/>
          </a:prstGeom>
          <a:solidFill>
            <a:schemeClr val="bg1">
              <a:lumMod val="85000"/>
              <a:lumOff val="15000"/>
            </a:schemeClr>
          </a:solidFill>
          <a:ln w="9525">
            <a:solidFill>
              <a:schemeClr val="tx1"/>
            </a:solidFill>
            <a:prstDash val="dash"/>
            <a:miter lim="800000"/>
            <a:headEnd/>
            <a:tailEnd/>
          </a:ln>
        </p:spPr>
        <p:txBody>
          <a:bodyPr wrap="none" anchor="ctr"/>
          <a:lstStyle/>
          <a:p>
            <a:pPr algn="ctr"/>
            <a:endParaRPr lang="en-US" sz="1800" dirty="0">
              <a:solidFill>
                <a:schemeClr val="bg1"/>
              </a:solidFill>
              <a:latin typeface="Arial" charset="0"/>
              <a:cs typeface="Arial" charset="0"/>
            </a:endParaRPr>
          </a:p>
        </p:txBody>
      </p:sp>
      <p:sp>
        <p:nvSpPr>
          <p:cNvPr id="12" name="Rectangle 11"/>
          <p:cNvSpPr>
            <a:spLocks noChangeArrowheads="1"/>
          </p:cNvSpPr>
          <p:nvPr/>
        </p:nvSpPr>
        <p:spPr bwMode="auto">
          <a:xfrm>
            <a:off x="4030980" y="2514600"/>
            <a:ext cx="990600" cy="228600"/>
          </a:xfrm>
          <a:prstGeom prst="rect">
            <a:avLst/>
          </a:prstGeom>
          <a:gradFill>
            <a:gsLst>
              <a:gs pos="0">
                <a:srgbClr val="C53D81"/>
              </a:gs>
              <a:gs pos="55000">
                <a:srgbClr val="C53D81"/>
              </a:gs>
              <a:gs pos="100000">
                <a:srgbClr val="C53D81"/>
              </a:gs>
            </a:gsLst>
          </a:gradFill>
          <a:ln>
            <a:noFill/>
            <a:headEnd type="none" w="med" len="med"/>
            <a:tailEnd type="none" w="med" len="med"/>
          </a:ln>
          <a:effectLst/>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b="1" dirty="0">
              <a:solidFill>
                <a:srgbClr val="FFFFFF"/>
              </a:solidFill>
              <a:latin typeface="Calibri"/>
            </a:endParaRPr>
          </a:p>
        </p:txBody>
      </p:sp>
      <p:sp>
        <p:nvSpPr>
          <p:cNvPr id="15" name="Rectangle 14"/>
          <p:cNvSpPr>
            <a:spLocks noChangeArrowheads="1"/>
          </p:cNvSpPr>
          <p:nvPr/>
        </p:nvSpPr>
        <p:spPr bwMode="auto">
          <a:xfrm>
            <a:off x="4614076" y="4800600"/>
            <a:ext cx="1463040" cy="137160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b="1" dirty="0">
              <a:solidFill>
                <a:srgbClr val="FFFFFF"/>
              </a:solidFill>
              <a:latin typeface="Calibri"/>
            </a:endParaRPr>
          </a:p>
        </p:txBody>
      </p:sp>
      <p:sp>
        <p:nvSpPr>
          <p:cNvPr id="19" name="TextBox 18"/>
          <p:cNvSpPr txBox="1"/>
          <p:nvPr/>
        </p:nvSpPr>
        <p:spPr>
          <a:xfrm>
            <a:off x="4210581" y="109728"/>
            <a:ext cx="3471976" cy="830997"/>
          </a:xfrm>
          <a:prstGeom prst="rect">
            <a:avLst/>
          </a:prstGeom>
        </p:spPr>
        <p:txBody>
          <a:bodyPr wrap="none" rtlCol="0">
            <a:spAutoFit/>
          </a:bodyPr>
          <a:lstStyle/>
          <a:p>
            <a:r>
              <a:rPr lang="en-US" sz="4800" spc="-125" dirty="0" smtClean="0">
                <a:ln w="3175">
                  <a:noFill/>
                </a:ln>
                <a:solidFill>
                  <a:srgbClr val="CCFFCC"/>
                </a:solidFill>
                <a:latin typeface="+mj-lt"/>
                <a:cs typeface="Arial" charset="0"/>
              </a:rPr>
              <a:t>in Server Core</a:t>
            </a:r>
            <a:endParaRPr lang="en-US" sz="2000" dirty="0" smtClean="0">
              <a:solidFill>
                <a:srgbClr val="CCFFCC"/>
              </a:solidFill>
              <a:latin typeface="+mj-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2000"/>
                                        <p:tgtEl>
                                          <p:spTgt spid="8"/>
                                        </p:tgtEl>
                                      </p:cBhvr>
                                    </p:animEffect>
                                    <p:set>
                                      <p:cBhvr>
                                        <p:cTn id="11" dur="1" fill="hold">
                                          <p:stCondLst>
                                            <p:cond delay="1999"/>
                                          </p:stCondLst>
                                        </p:cTn>
                                        <p:tgtEl>
                                          <p:spTgt spid="8"/>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2000"/>
                                        <p:tgtEl>
                                          <p:spTgt spid="12"/>
                                        </p:tgtEl>
                                      </p:cBhvr>
                                    </p:animEffect>
                                    <p:set>
                                      <p:cBhvr>
                                        <p:cTn id="14" dur="1" fill="hold">
                                          <p:stCondLst>
                                            <p:cond delay="1999"/>
                                          </p:stCondLst>
                                        </p:cTn>
                                        <p:tgtEl>
                                          <p:spTgt spid="12"/>
                                        </p:tgtEl>
                                        <p:attrNameLst>
                                          <p:attrName>style.visibility</p:attrName>
                                        </p:attrNameLst>
                                      </p:cBhvr>
                                      <p:to>
                                        <p:strVal val="hidden"/>
                                      </p:to>
                                    </p:set>
                                  </p:childTnLst>
                                </p:cTn>
                              </p:par>
                              <p:par>
                                <p:cTn id="15" presetID="10" presetClass="exit" presetSubtype="0" fill="hold" grpId="0" nodeType="withEffect">
                                  <p:stCondLst>
                                    <p:cond delay="0"/>
                                  </p:stCondLst>
                                  <p:childTnLst>
                                    <p:animEffect transition="out" filter="fade">
                                      <p:cBhvr>
                                        <p:cTn id="16" dur="2000"/>
                                        <p:tgtEl>
                                          <p:spTgt spid="15"/>
                                        </p:tgtEl>
                                      </p:cBhvr>
                                    </p:animEffect>
                                    <p:set>
                                      <p:cBhvr>
                                        <p:cTn id="17" dur="1" fill="hold">
                                          <p:stCondLst>
                                            <p:cond delay="1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5"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dirty="0" smtClean="0"/>
              <a:t>Install ASP.NET on Server Core</a:t>
            </a:r>
            <a:br>
              <a:rPr lang="en-US" dirty="0" smtClean="0"/>
            </a:br>
            <a:r>
              <a:rPr lang="en-US" sz="4000" dirty="0" smtClean="0">
                <a:solidFill>
                  <a:srgbClr val="99CC99"/>
                </a:solidFill>
              </a:rPr>
              <a:t>(New DISM Command)</a:t>
            </a:r>
            <a:endParaRPr lang="en-US" dirty="0">
              <a:solidFill>
                <a:srgbClr val="99CC99"/>
              </a:solidFill>
            </a:endParaRPr>
          </a:p>
        </p:txBody>
      </p:sp>
      <p:sp>
        <p:nvSpPr>
          <p:cNvPr id="3" name="Text Placeholder 2"/>
          <p:cNvSpPr>
            <a:spLocks noGrp="1"/>
          </p:cNvSpPr>
          <p:nvPr>
            <p:ph type="body" sz="quarter" idx="10"/>
          </p:nvPr>
        </p:nvSpPr>
        <p:spPr/>
        <p:txBody>
          <a:bodyPr/>
          <a:lstStyle/>
          <a:p>
            <a:r>
              <a:rPr lang="en-US" sz="2000" dirty="0" err="1" smtClean="0">
                <a:solidFill>
                  <a:schemeClr val="tx1"/>
                </a:solidFill>
                <a:latin typeface="Consolas" pitchFamily="49" charset="0"/>
                <a:cs typeface="Consolas" pitchFamily="49" charset="0"/>
              </a:rPr>
              <a:t>dism</a:t>
            </a:r>
            <a:r>
              <a:rPr lang="en-US" sz="2000" dirty="0" smtClean="0">
                <a:solidFill>
                  <a:schemeClr val="tx1"/>
                </a:solidFill>
                <a:latin typeface="Consolas" pitchFamily="49" charset="0"/>
                <a:cs typeface="Consolas" pitchFamily="49" charset="0"/>
              </a:rPr>
              <a:t> /online /enable-feature /</a:t>
            </a:r>
            <a:r>
              <a:rPr lang="en-US" sz="2000" dirty="0" err="1" smtClean="0">
                <a:solidFill>
                  <a:schemeClr val="tx1"/>
                </a:solidFill>
                <a:latin typeface="Consolas" pitchFamily="49" charset="0"/>
                <a:cs typeface="Consolas" pitchFamily="49" charset="0"/>
              </a:rPr>
              <a:t>featurename:IIS-WebServerRole</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featurename:IIS-WebServer</a:t>
            </a:r>
            <a:endParaRPr lang="en-US" sz="2000" dirty="0" smtClean="0">
              <a:solidFill>
                <a:schemeClr val="tx1"/>
              </a:solidFill>
              <a:latin typeface="Consolas" pitchFamily="49" charset="0"/>
              <a:cs typeface="Consolas" pitchFamily="49" charset="0"/>
            </a:endParaRPr>
          </a:p>
          <a:p>
            <a:endParaRPr lang="en-US" sz="2000" dirty="0" smtClean="0">
              <a:solidFill>
                <a:schemeClr val="tx1"/>
              </a:solidFill>
              <a:latin typeface="Consolas" pitchFamily="49" charset="0"/>
              <a:cs typeface="Consolas" pitchFamily="49" charset="0"/>
            </a:endParaRPr>
          </a:p>
          <a:p>
            <a:r>
              <a:rPr lang="en-US" sz="2000" dirty="0" err="1" smtClean="0">
                <a:solidFill>
                  <a:schemeClr val="tx1"/>
                </a:solidFill>
                <a:latin typeface="Consolas" pitchFamily="49" charset="0"/>
                <a:cs typeface="Consolas" pitchFamily="49" charset="0"/>
              </a:rPr>
              <a:t>dism</a:t>
            </a:r>
            <a:r>
              <a:rPr lang="en-US" sz="2000" dirty="0" smtClean="0">
                <a:solidFill>
                  <a:schemeClr val="tx1"/>
                </a:solidFill>
                <a:latin typeface="Consolas" pitchFamily="49" charset="0"/>
                <a:cs typeface="Consolas" pitchFamily="49" charset="0"/>
              </a:rPr>
              <a:t> /online /enable-feature /</a:t>
            </a:r>
            <a:r>
              <a:rPr lang="en-US" sz="2000" dirty="0" err="1" smtClean="0">
                <a:solidFill>
                  <a:schemeClr val="tx1"/>
                </a:solidFill>
                <a:latin typeface="Consolas" pitchFamily="49" charset="0"/>
                <a:cs typeface="Consolas" pitchFamily="49" charset="0"/>
              </a:rPr>
              <a:t>featurename</a:t>
            </a:r>
            <a:r>
              <a:rPr lang="en-US" sz="2000" dirty="0" smtClean="0">
                <a:solidFill>
                  <a:schemeClr val="tx1"/>
                </a:solidFill>
                <a:latin typeface="Consolas" pitchFamily="49" charset="0"/>
                <a:cs typeface="Consolas" pitchFamily="49" charset="0"/>
              </a:rPr>
              <a:t>: IIS-</a:t>
            </a:r>
            <a:r>
              <a:rPr lang="en-US" sz="2000" dirty="0" err="1" smtClean="0">
                <a:solidFill>
                  <a:schemeClr val="tx1"/>
                </a:solidFill>
                <a:latin typeface="Consolas" pitchFamily="49" charset="0"/>
                <a:cs typeface="Consolas" pitchFamily="49" charset="0"/>
              </a:rPr>
              <a:t>CommonHttpFeatures</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featurename:IIS-DefaultDocument</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featurename:IIS</a:t>
            </a:r>
            <a:r>
              <a:rPr lang="en-US" sz="2000" dirty="0" smtClean="0">
                <a:solidFill>
                  <a:schemeClr val="tx1"/>
                </a:solidFill>
                <a:latin typeface="Consolas" pitchFamily="49" charset="0"/>
                <a:cs typeface="Consolas" pitchFamily="49" charset="0"/>
              </a:rPr>
              <a:t>-Security /</a:t>
            </a:r>
            <a:r>
              <a:rPr lang="en-US" sz="2000" dirty="0" err="1" smtClean="0">
                <a:solidFill>
                  <a:schemeClr val="tx1"/>
                </a:solidFill>
                <a:latin typeface="Consolas" pitchFamily="49" charset="0"/>
                <a:cs typeface="Consolas" pitchFamily="49" charset="0"/>
              </a:rPr>
              <a:t>featurename:IIS-RequestFiltering</a:t>
            </a:r>
            <a:endParaRPr lang="en-US" sz="2000" dirty="0" smtClean="0">
              <a:solidFill>
                <a:schemeClr val="tx1"/>
              </a:solidFill>
              <a:latin typeface="Consolas" pitchFamily="49" charset="0"/>
              <a:cs typeface="Consolas" pitchFamily="49" charset="0"/>
            </a:endParaRPr>
          </a:p>
          <a:p>
            <a:endParaRPr lang="en-US" sz="2000" dirty="0" smtClean="0">
              <a:solidFill>
                <a:schemeClr val="tx1"/>
              </a:solidFill>
              <a:latin typeface="Consolas" pitchFamily="49" charset="0"/>
              <a:cs typeface="Consolas" pitchFamily="49" charset="0"/>
            </a:endParaRPr>
          </a:p>
          <a:p>
            <a:r>
              <a:rPr lang="en-US" sz="2000" dirty="0" err="1" smtClean="0">
                <a:solidFill>
                  <a:schemeClr val="tx1"/>
                </a:solidFill>
                <a:latin typeface="Consolas" pitchFamily="49" charset="0"/>
                <a:cs typeface="Consolas" pitchFamily="49" charset="0"/>
              </a:rPr>
              <a:t>dism</a:t>
            </a:r>
            <a:r>
              <a:rPr lang="en-US" sz="2000" dirty="0" smtClean="0">
                <a:solidFill>
                  <a:schemeClr val="tx1"/>
                </a:solidFill>
                <a:latin typeface="Consolas" pitchFamily="49" charset="0"/>
                <a:cs typeface="Consolas" pitchFamily="49" charset="0"/>
              </a:rPr>
              <a:t> /online /enable-feature /</a:t>
            </a:r>
            <a:r>
              <a:rPr lang="en-US" sz="2000" dirty="0" err="1" smtClean="0">
                <a:solidFill>
                  <a:schemeClr val="tx1"/>
                </a:solidFill>
                <a:latin typeface="Consolas" pitchFamily="49" charset="0"/>
                <a:cs typeface="Consolas" pitchFamily="49" charset="0"/>
              </a:rPr>
              <a:t>featurename</a:t>
            </a:r>
            <a:r>
              <a:rPr lang="en-US" sz="2000" dirty="0" smtClean="0">
                <a:solidFill>
                  <a:schemeClr val="tx1"/>
                </a:solidFill>
                <a:latin typeface="Consolas" pitchFamily="49" charset="0"/>
                <a:cs typeface="Consolas" pitchFamily="49" charset="0"/>
              </a:rPr>
              <a:t>: IIS-</a:t>
            </a:r>
            <a:r>
              <a:rPr lang="en-US" sz="2000" dirty="0" err="1" smtClean="0">
                <a:solidFill>
                  <a:schemeClr val="tx1"/>
                </a:solidFill>
                <a:latin typeface="Consolas" pitchFamily="49" charset="0"/>
                <a:cs typeface="Consolas" pitchFamily="49" charset="0"/>
              </a:rPr>
              <a:t>ApplicationDevelopment</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featurename:IIS-ISAPIFilter</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featurename:IIS-ISAPIExtensions</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featurename:IIS-NetFxExtensibility</a:t>
            </a:r>
            <a:endParaRPr lang="en-US" sz="2000" dirty="0" smtClean="0">
              <a:solidFill>
                <a:schemeClr val="tx1"/>
              </a:solidFill>
              <a:latin typeface="Consolas" pitchFamily="49" charset="0"/>
              <a:cs typeface="Consolas" pitchFamily="49" charset="0"/>
            </a:endParaRPr>
          </a:p>
          <a:p>
            <a:endParaRPr lang="en-US" sz="2000" dirty="0" smtClean="0">
              <a:solidFill>
                <a:schemeClr val="tx1"/>
              </a:solidFill>
              <a:latin typeface="Consolas" pitchFamily="49" charset="0"/>
              <a:cs typeface="Consolas" pitchFamily="49" charset="0"/>
            </a:endParaRPr>
          </a:p>
          <a:p>
            <a:r>
              <a:rPr lang="en-US" sz="2000" dirty="0" err="1" smtClean="0">
                <a:solidFill>
                  <a:schemeClr val="tx1"/>
                </a:solidFill>
                <a:latin typeface="Consolas" pitchFamily="49" charset="0"/>
                <a:cs typeface="Consolas" pitchFamily="49" charset="0"/>
              </a:rPr>
              <a:t>dism</a:t>
            </a:r>
            <a:r>
              <a:rPr lang="en-US" sz="2000" dirty="0" smtClean="0">
                <a:solidFill>
                  <a:schemeClr val="tx1"/>
                </a:solidFill>
                <a:latin typeface="Consolas" pitchFamily="49" charset="0"/>
                <a:cs typeface="Consolas" pitchFamily="49" charset="0"/>
              </a:rPr>
              <a:t> /online /enable-feature /</a:t>
            </a:r>
            <a:r>
              <a:rPr lang="en-US" sz="2000" dirty="0" err="1" smtClean="0">
                <a:solidFill>
                  <a:schemeClr val="tx1"/>
                </a:solidFill>
                <a:latin typeface="Consolas" pitchFamily="49" charset="0"/>
                <a:cs typeface="Consolas" pitchFamily="49" charset="0"/>
              </a:rPr>
              <a:t>featurename</a:t>
            </a:r>
            <a:r>
              <a:rPr lang="en-US" sz="2000" dirty="0" smtClean="0">
                <a:solidFill>
                  <a:schemeClr val="tx1"/>
                </a:solidFill>
                <a:latin typeface="Consolas" pitchFamily="49" charset="0"/>
                <a:cs typeface="Consolas" pitchFamily="49" charset="0"/>
              </a:rPr>
              <a:t>: IIS-ASPNET</a:t>
            </a:r>
            <a:endParaRPr lang="en-US" sz="2000" dirty="0">
              <a:solidFill>
                <a:schemeClr val="tx1"/>
              </a:solidFill>
              <a:latin typeface="Consolas" pitchFamily="49" charset="0"/>
              <a:cs typeface="Consolas" pitchFamily="49"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ASP.NET on Server Core</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stimation"/>
          <p:cNvPicPr>
            <a:picLocks noChangeAspect="1" noChangeArrowheads="1"/>
          </p:cNvPicPr>
          <p:nvPr/>
        </p:nvPicPr>
        <p:blipFill>
          <a:blip r:embed="rId3"/>
          <a:srcRect/>
          <a:stretch>
            <a:fillRect/>
          </a:stretch>
        </p:blipFill>
        <p:spPr bwMode="auto">
          <a:xfrm>
            <a:off x="2057400" y="604980"/>
            <a:ext cx="4800600" cy="5414820"/>
          </a:xfrm>
          <a:prstGeom prst="rect">
            <a:avLst/>
          </a:prstGeom>
          <a:noFill/>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Remote Management of IIS</a:t>
            </a:r>
            <a:endParaRPr lang="en-US" dirty="0"/>
          </a:p>
        </p:txBody>
      </p:sp>
      <p:sp>
        <p:nvSpPr>
          <p:cNvPr id="3" name="Content Placeholder 2"/>
          <p:cNvSpPr>
            <a:spLocks noGrp="1"/>
          </p:cNvSpPr>
          <p:nvPr>
            <p:ph type="body" sz="quarter" idx="10"/>
          </p:nvPr>
        </p:nvSpPr>
        <p:spPr>
          <a:xfrm>
            <a:off x="381000" y="1411552"/>
            <a:ext cx="8382000" cy="5373779"/>
          </a:xfrm>
        </p:spPr>
        <p:txBody>
          <a:bodyPr/>
          <a:lstStyle/>
          <a:p>
            <a:r>
              <a:rPr lang="en-US" dirty="0" smtClean="0"/>
              <a:t>Install the IIS Management Service</a:t>
            </a:r>
          </a:p>
          <a:p>
            <a:pPr lvl="1"/>
            <a:r>
              <a:rPr lang="en-US" sz="2800" dirty="0" err="1" smtClean="0">
                <a:solidFill>
                  <a:schemeClr val="tx1"/>
                </a:solidFill>
                <a:latin typeface="Consolas" pitchFamily="49" charset="0"/>
              </a:rPr>
              <a:t>dism</a:t>
            </a:r>
            <a:r>
              <a:rPr lang="en-US" sz="2800" dirty="0" smtClean="0">
                <a:solidFill>
                  <a:schemeClr val="tx1"/>
                </a:solidFill>
                <a:latin typeface="Consolas" pitchFamily="49" charset="0"/>
              </a:rPr>
              <a:t> /online /enable-feature /</a:t>
            </a:r>
            <a:r>
              <a:rPr lang="en-US" sz="2800" dirty="0" err="1" smtClean="0">
                <a:solidFill>
                  <a:schemeClr val="tx1"/>
                </a:solidFill>
                <a:latin typeface="Consolas" pitchFamily="49" charset="0"/>
              </a:rPr>
              <a:t>featurename:IIS-ManagementService</a:t>
            </a:r>
            <a:endParaRPr lang="en-US" sz="2800" dirty="0" smtClean="0">
              <a:solidFill>
                <a:schemeClr val="tx1"/>
              </a:solidFill>
              <a:latin typeface="Consolas" pitchFamily="49" charset="0"/>
            </a:endParaRPr>
          </a:p>
          <a:p>
            <a:r>
              <a:rPr lang="en-US" dirty="0" smtClean="0"/>
              <a:t>Enable Remote Management</a:t>
            </a:r>
          </a:p>
          <a:p>
            <a:pPr lvl="1"/>
            <a:r>
              <a:rPr lang="en-US" sz="2400" dirty="0" smtClean="0"/>
              <a:t>HKLM\Software\Microsoft\</a:t>
            </a:r>
            <a:r>
              <a:rPr lang="en-US" sz="2400" dirty="0" err="1" smtClean="0"/>
              <a:t>WebManagement</a:t>
            </a:r>
            <a:r>
              <a:rPr lang="en-US" sz="2400" dirty="0" smtClean="0"/>
              <a:t>\Server</a:t>
            </a:r>
          </a:p>
          <a:p>
            <a:pPr lvl="1"/>
            <a:r>
              <a:rPr lang="en-US" sz="2400" dirty="0" smtClean="0"/>
              <a:t>Set </a:t>
            </a:r>
            <a:r>
              <a:rPr lang="en-US" sz="2400" dirty="0" err="1" smtClean="0"/>
              <a:t>EnableRemoteManagement</a:t>
            </a:r>
            <a:r>
              <a:rPr lang="en-US" sz="2400" dirty="0" smtClean="0"/>
              <a:t> to 1</a:t>
            </a:r>
          </a:p>
          <a:p>
            <a:r>
              <a:rPr lang="en-US" dirty="0" smtClean="0"/>
              <a:t>Start the Management Service</a:t>
            </a:r>
          </a:p>
          <a:p>
            <a:pPr lvl="1"/>
            <a:r>
              <a:rPr lang="en-US" sz="2800" dirty="0" smtClean="0">
                <a:solidFill>
                  <a:schemeClr val="tx1"/>
                </a:solidFill>
                <a:latin typeface="Consolas" pitchFamily="49" charset="0"/>
              </a:rPr>
              <a:t>net start </a:t>
            </a:r>
            <a:r>
              <a:rPr lang="en-US" sz="2800" dirty="0" err="1" smtClean="0">
                <a:solidFill>
                  <a:schemeClr val="tx1"/>
                </a:solidFill>
                <a:latin typeface="Consolas" pitchFamily="49" charset="0"/>
              </a:rPr>
              <a:t>wmsvc</a:t>
            </a:r>
            <a:endParaRPr lang="en-US" sz="2800" dirty="0" smtClean="0">
              <a:solidFill>
                <a:schemeClr val="tx1"/>
              </a:solidFill>
              <a:latin typeface="Consolas" pitchFamily="49" charset="0"/>
            </a:endParaRPr>
          </a:p>
          <a:p>
            <a:r>
              <a:rPr lang="en-US" dirty="0" smtClean="0"/>
              <a:t>Service is not set to start automatically</a:t>
            </a:r>
          </a:p>
          <a:p>
            <a:pPr lvl="1"/>
            <a:r>
              <a:rPr lang="en-US" sz="2800" dirty="0" smtClean="0">
                <a:solidFill>
                  <a:srgbClr val="FFFFFF"/>
                </a:solidFill>
                <a:latin typeface="Consolas" pitchFamily="49" charset="0"/>
              </a:rPr>
              <a:t>sc </a:t>
            </a:r>
            <a:r>
              <a:rPr lang="en-US" sz="2800" dirty="0" err="1" smtClean="0">
                <a:solidFill>
                  <a:srgbClr val="FFFFFF"/>
                </a:solidFill>
                <a:latin typeface="Consolas" pitchFamily="49" charset="0"/>
              </a:rPr>
              <a:t>config</a:t>
            </a:r>
            <a:r>
              <a:rPr lang="en-US" sz="2800" dirty="0" smtClean="0">
                <a:solidFill>
                  <a:srgbClr val="FFFFFF"/>
                </a:solidFill>
                <a:latin typeface="Consolas" pitchFamily="49" charset="0"/>
              </a:rPr>
              <a:t> </a:t>
            </a:r>
            <a:r>
              <a:rPr lang="en-US" sz="2800" dirty="0" err="1" smtClean="0">
                <a:solidFill>
                  <a:srgbClr val="FFFFFF"/>
                </a:solidFill>
                <a:latin typeface="Consolas" pitchFamily="49" charset="0"/>
              </a:rPr>
              <a:t>wmsvc</a:t>
            </a:r>
            <a:r>
              <a:rPr lang="en-US" sz="2800" dirty="0" smtClean="0">
                <a:solidFill>
                  <a:srgbClr val="FFFFFF"/>
                </a:solidFill>
                <a:latin typeface="Consolas" pitchFamily="49" charset="0"/>
              </a:rPr>
              <a:t> start= auto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Remote Management of Server Core</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IIS 7.0 / 7.5 Extensions</a:t>
            </a:r>
            <a:endParaRPr lang="en-US" dirty="0"/>
          </a:p>
        </p:txBody>
      </p:sp>
      <p:sp>
        <p:nvSpPr>
          <p:cNvPr id="3" name="Content Placeholder 2"/>
          <p:cNvSpPr>
            <a:spLocks noGrp="1"/>
          </p:cNvSpPr>
          <p:nvPr>
            <p:ph idx="1"/>
          </p:nvPr>
        </p:nvSpPr>
        <p:spPr>
          <a:xfrm>
            <a:off x="381000" y="1412875"/>
            <a:ext cx="8382000" cy="4011867"/>
          </a:xfrm>
        </p:spPr>
        <p:txBody>
          <a:bodyPr/>
          <a:lstStyle/>
          <a:p>
            <a:r>
              <a:rPr lang="en-US" dirty="0" smtClean="0"/>
              <a:t>New functionality for IIS enabled by modular and extensible architecture</a:t>
            </a:r>
          </a:p>
          <a:p>
            <a:r>
              <a:rPr lang="en-US" dirty="0" smtClean="0"/>
              <a:t>New modules for IIS Manager built using public </a:t>
            </a:r>
            <a:r>
              <a:rPr lang="en-US" dirty="0" err="1" smtClean="0"/>
              <a:t>Microsoft.Web.Administration</a:t>
            </a:r>
            <a:r>
              <a:rPr lang="en-US" dirty="0" smtClean="0"/>
              <a:t> APIs</a:t>
            </a:r>
          </a:p>
          <a:p>
            <a:r>
              <a:rPr lang="en-US" dirty="0" smtClean="0"/>
              <a:t>IIS team develops key Extensions for IIS</a:t>
            </a:r>
          </a:p>
          <a:p>
            <a:pPr lvl="1"/>
            <a:r>
              <a:rPr lang="en-US" dirty="0" smtClean="0"/>
              <a:t>Core runtime</a:t>
            </a:r>
          </a:p>
          <a:p>
            <a:pPr lvl="1"/>
            <a:r>
              <a:rPr lang="en-US" dirty="0" smtClean="0"/>
              <a:t>Web application lifecycle</a:t>
            </a:r>
          </a:p>
          <a:p>
            <a:pPr lvl="1"/>
            <a:r>
              <a:rPr lang="en-US" dirty="0" smtClean="0"/>
              <a:t>Media integration</a:t>
            </a:r>
          </a:p>
          <a:p>
            <a:r>
              <a:rPr lang="en-US" dirty="0" smtClean="0"/>
              <a:t>Official IIS Extensions are free, fully supported and available in four languages (FR, DE, ES, JA)</a:t>
            </a:r>
            <a:endParaRPr lang="en-US" dirty="0"/>
          </a:p>
        </p:txBody>
      </p:sp>
    </p:spTree>
  </p:cSld>
  <p:clrMapOvr>
    <a:masterClrMapping/>
  </p:clrMapOvr>
  <p:transition advClick="0" advTm="150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IIS Extensions Available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789416590"/>
              </p:ext>
            </p:extLst>
          </p:nvPr>
        </p:nvGraphicFramePr>
        <p:xfrm>
          <a:off x="381000" y="1085072"/>
          <a:ext cx="8382001" cy="4970665"/>
        </p:xfrm>
        <a:graphic>
          <a:graphicData uri="http://schemas.openxmlformats.org/drawingml/2006/table">
            <a:tbl>
              <a:tblPr firstRow="1" bandRow="1">
                <a:tableStyleId>{5940675A-B579-460E-94D1-54222C63F5DA}</a:tableStyleId>
              </a:tblPr>
              <a:tblGrid>
                <a:gridCol w="5114827"/>
                <a:gridCol w="1089058"/>
                <a:gridCol w="1089058"/>
                <a:gridCol w="1089058"/>
              </a:tblGrid>
              <a:tr h="340457">
                <a:tc>
                  <a:txBody>
                    <a:bodyPr/>
                    <a:lstStyle/>
                    <a:p>
                      <a:r>
                        <a:rPr lang="en-US" sz="1600" dirty="0" smtClean="0">
                          <a:solidFill>
                            <a:schemeClr val="tx1"/>
                          </a:solidFill>
                        </a:rPr>
                        <a:t>Extension</a:t>
                      </a:r>
                      <a:endParaRPr lang="en-US" sz="16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ctr"/>
                      <a:r>
                        <a:rPr lang="en-US" sz="1600" dirty="0" smtClean="0">
                          <a:solidFill>
                            <a:schemeClr val="tx1"/>
                          </a:solidFill>
                        </a:rPr>
                        <a:t>Beta</a:t>
                      </a:r>
                      <a:endParaRPr lang="en-US" sz="16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ctr"/>
                      <a:r>
                        <a:rPr lang="en-US" sz="1600" dirty="0" smtClean="0">
                          <a:solidFill>
                            <a:schemeClr val="tx1"/>
                          </a:solidFill>
                        </a:rPr>
                        <a:t>RC</a:t>
                      </a:r>
                      <a:endParaRPr lang="en-US" sz="16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ctr"/>
                      <a:r>
                        <a:rPr lang="en-US" sz="1600" dirty="0" smtClean="0">
                          <a:solidFill>
                            <a:schemeClr val="tx1"/>
                          </a:solidFill>
                        </a:rPr>
                        <a:t>RTW</a:t>
                      </a:r>
                      <a:endParaRPr lang="en-US" sz="16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r>
              <a:tr h="289388">
                <a:tc>
                  <a:txBody>
                    <a:bodyPr/>
                    <a:lstStyle/>
                    <a:p>
                      <a:r>
                        <a:rPr lang="en-US" sz="1600" dirty="0" smtClean="0">
                          <a:solidFill>
                            <a:schemeClr val="tx1"/>
                          </a:solidFill>
                        </a:rPr>
                        <a:t>IIS FTP Service 7.5 (for IIS 7.0)</a:t>
                      </a:r>
                      <a:endParaRPr lang="en-US" sz="1600" dirty="0">
                        <a:solidFill>
                          <a:schemeClr val="tx1"/>
                        </a:solidFill>
                      </a:endParaRPr>
                    </a:p>
                  </a:txBody>
                  <a:tcPr marT="18288" marB="18288">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en-US" sz="1600" dirty="0" smtClean="0">
                          <a:solidFill>
                            <a:schemeClr val="tx1"/>
                          </a:solidFill>
                          <a:sym typeface="Wingdings"/>
                        </a:rPr>
                        <a:t></a:t>
                      </a:r>
                      <a:endParaRPr lang="en-US" sz="1600" dirty="0">
                        <a:solidFill>
                          <a:schemeClr val="tx1"/>
                        </a:solidFill>
                      </a:endParaRPr>
                    </a:p>
                  </a:txBody>
                  <a:tcPr marT="18288" marB="18288">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a:t>
                      </a:r>
                      <a:r>
                        <a:rPr lang="en-US" sz="1600" dirty="0" err="1" smtClean="0">
                          <a:solidFill>
                            <a:schemeClr val="tx1"/>
                          </a:solidFill>
                        </a:rPr>
                        <a:t>WebDAV</a:t>
                      </a:r>
                      <a:r>
                        <a:rPr lang="en-US" sz="1600" dirty="0" smtClean="0">
                          <a:solidFill>
                            <a:schemeClr val="tx1"/>
                          </a:solidFill>
                        </a:rPr>
                        <a:t> 7.5 (for IIS 7.0)</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en-US" sz="1600" dirty="0" smtClean="0">
                          <a:solidFill>
                            <a:schemeClr val="tx1"/>
                          </a:solidFill>
                          <a:sym typeface="Wingdings"/>
                        </a:rPr>
                        <a:t></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a:t>
                      </a:r>
                      <a:r>
                        <a:rPr lang="en-US" sz="1600" baseline="0" dirty="0" smtClean="0">
                          <a:solidFill>
                            <a:schemeClr val="tx1"/>
                          </a:solidFill>
                        </a:rPr>
                        <a:t> Manager for Remote Administration</a:t>
                      </a: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en-US" sz="1600" dirty="0" smtClean="0">
                          <a:solidFill>
                            <a:schemeClr val="tx1"/>
                          </a:solidFill>
                          <a:sym typeface="Wingdings"/>
                        </a:rPr>
                        <a:t></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Administration Pack (for IIS 7.0)</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Media Services</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Web Deployment Tool</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Database</a:t>
                      </a:r>
                      <a:r>
                        <a:rPr lang="en-US" sz="1600" baseline="0" dirty="0" smtClean="0">
                          <a:solidFill>
                            <a:schemeClr val="tx1"/>
                          </a:solidFill>
                        </a:rPr>
                        <a:t> Manager</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Advanced Logging</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URL Rewriter</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 (2.0)</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 (1.1)</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Application Request</a:t>
                      </a:r>
                      <a:r>
                        <a:rPr lang="en-US" sz="1600" baseline="0" dirty="0" smtClean="0">
                          <a:solidFill>
                            <a:schemeClr val="tx1"/>
                          </a:solidFill>
                        </a:rPr>
                        <a:t> Routing</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 (2.0)</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 (1.0)</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err="1" smtClean="0">
                          <a:solidFill>
                            <a:schemeClr val="tx1"/>
                          </a:solidFill>
                        </a:rPr>
                        <a:t>UrlScan</a:t>
                      </a:r>
                      <a:r>
                        <a:rPr lang="en-US" sz="1600" dirty="0" smtClean="0">
                          <a:solidFill>
                            <a:schemeClr val="tx1"/>
                          </a:solidFill>
                        </a:rPr>
                        <a:t> 3.1 (for IIS 5.1 / IIS 6.0)</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en-US" sz="1600" dirty="0" smtClean="0">
                          <a:solidFill>
                            <a:schemeClr val="tx1"/>
                          </a:solidFill>
                          <a:sym typeface="Wingdings"/>
                        </a:rPr>
                        <a:t></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Windows</a:t>
                      </a:r>
                      <a:r>
                        <a:rPr lang="en-US" sz="1600" baseline="0" dirty="0" smtClean="0">
                          <a:solidFill>
                            <a:schemeClr val="tx1"/>
                          </a:solidFill>
                        </a:rPr>
                        <a:t> PowerShell Snap-In (for IIS 7.0)</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Windows Cache</a:t>
                      </a:r>
                      <a:r>
                        <a:rPr lang="en-US" sz="1600" baseline="0" dirty="0" smtClean="0">
                          <a:solidFill>
                            <a:schemeClr val="tx1"/>
                          </a:solidFill>
                        </a:rPr>
                        <a:t> Extension for PHP</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Search Engine Optimization Toolkit</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Application Warm-Up</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289388">
                <a:tc>
                  <a:txBody>
                    <a:bodyPr/>
                    <a:lstStyle/>
                    <a:p>
                      <a:r>
                        <a:rPr lang="en-US" sz="1600" dirty="0" smtClean="0">
                          <a:solidFill>
                            <a:schemeClr val="tx1"/>
                          </a:solidFill>
                        </a:rPr>
                        <a:t>IIS Dynamic IP Restrictions</a:t>
                      </a: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sym typeface="Wingdings"/>
                        </a:rPr>
                        <a:t></a:t>
                      </a:r>
                      <a:endParaRPr lang="en-US" sz="1600" dirty="0" smtClean="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ct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1600" dirty="0">
                        <a:solidFill>
                          <a:schemeClr val="tx1"/>
                        </a:solidFill>
                      </a:endParaRPr>
                    </a:p>
                  </a:txBody>
                  <a:tcPr marT="18288" marB="18288">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bl>
          </a:graphicData>
        </a:graphic>
      </p:graphicFrame>
      <p:sp>
        <p:nvSpPr>
          <p:cNvPr id="2" name="TextBox 1"/>
          <p:cNvSpPr txBox="1"/>
          <p:nvPr/>
        </p:nvSpPr>
        <p:spPr>
          <a:xfrm>
            <a:off x="2774842" y="6133378"/>
            <a:ext cx="3594317" cy="523220"/>
          </a:xfrm>
          <a:prstGeom prst="rect">
            <a:avLst/>
          </a:prstGeom>
          <a:noFill/>
        </p:spPr>
        <p:txBody>
          <a:bodyPr wrap="none" rtlCol="0">
            <a:spAutoFit/>
          </a:bodyPr>
          <a:lstStyle/>
          <a:p>
            <a:r>
              <a:rPr lang="en-US" sz="2800" dirty="0" smtClean="0"/>
              <a:t>www.iis.net/extensions</a:t>
            </a:r>
            <a:endParaRPr lang="en-US" sz="2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28600"/>
            <a:ext cx="8382000" cy="609398"/>
          </a:xfrm>
        </p:spPr>
        <p:txBody>
          <a:bodyPr/>
          <a:lstStyle/>
          <a:p>
            <a:r>
              <a:rPr lang="en-US" sz="4400" dirty="0" smtClean="0"/>
              <a:t>Session Objectives And Takeaways</a:t>
            </a:r>
            <a:endParaRPr lang="en-US" sz="4400" dirty="0"/>
          </a:p>
        </p:txBody>
      </p:sp>
      <p:sp>
        <p:nvSpPr>
          <p:cNvPr id="29698" name="Rectangle 9"/>
          <p:cNvSpPr>
            <a:spLocks noGrp="1" noChangeArrowheads="1"/>
          </p:cNvSpPr>
          <p:nvPr>
            <p:ph type="body" sz="quarter" idx="10"/>
          </p:nvPr>
        </p:nvSpPr>
        <p:spPr>
          <a:xfrm>
            <a:off x="381000" y="1447799"/>
            <a:ext cx="8382000" cy="4579715"/>
          </a:xfrm>
        </p:spPr>
        <p:txBody>
          <a:bodyPr/>
          <a:lstStyle/>
          <a:p>
            <a:r>
              <a:rPr lang="en-US" dirty="0" smtClean="0"/>
              <a:t>Session Objective(s):  </a:t>
            </a:r>
          </a:p>
          <a:p>
            <a:pPr lvl="1"/>
            <a:r>
              <a:rPr lang="en-US" dirty="0" smtClean="0"/>
              <a:t>Understand changes and new features in IIS 7.5 in Windows Server 2008 R2</a:t>
            </a:r>
          </a:p>
          <a:p>
            <a:pPr lvl="1"/>
            <a:r>
              <a:rPr lang="en-US" dirty="0" smtClean="0"/>
              <a:t>Learn how IIS and IIS Extensions provide a solid foundation for the Microsoft Web Platform</a:t>
            </a:r>
          </a:p>
          <a:p>
            <a:r>
              <a:rPr lang="en-US" dirty="0" smtClean="0"/>
              <a:t>Web is a key pillar in Windows Server 2008 R2 with IIS 7.5 and .NET </a:t>
            </a:r>
            <a:r>
              <a:rPr lang="en-US" smtClean="0"/>
              <a:t>on Server Core</a:t>
            </a:r>
            <a:endParaRPr lang="en-US" dirty="0" smtClean="0"/>
          </a:p>
          <a:p>
            <a:r>
              <a:rPr lang="en-US" dirty="0" smtClean="0"/>
              <a:t>IIS Extensions deliver additional value to the Microsoft Web Platform for administrators, developers and </a:t>
            </a:r>
            <a:r>
              <a:rPr lang="en-US" dirty="0" err="1" smtClean="0"/>
              <a:t>hosters</a:t>
            </a:r>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IIS Extensions Integrated in R2</a:t>
            </a:r>
            <a:endParaRPr lang="en-US" dirty="0"/>
          </a:p>
        </p:txBody>
      </p:sp>
      <p:sp>
        <p:nvSpPr>
          <p:cNvPr id="5" name="Text Placeholder 4"/>
          <p:cNvSpPr>
            <a:spLocks noGrp="1"/>
          </p:cNvSpPr>
          <p:nvPr>
            <p:ph type="body" sz="quarter" idx="10"/>
          </p:nvPr>
        </p:nvSpPr>
        <p:spPr>
          <a:xfrm>
            <a:off x="381000" y="1447799"/>
            <a:ext cx="8382000" cy="4979825"/>
          </a:xfrm>
        </p:spPr>
        <p:txBody>
          <a:bodyPr/>
          <a:lstStyle/>
          <a:p>
            <a:r>
              <a:rPr lang="en-US" dirty="0" smtClean="0"/>
              <a:t>Windows PowerShell Snap-In for IIS</a:t>
            </a:r>
          </a:p>
          <a:p>
            <a:pPr lvl="1"/>
            <a:r>
              <a:rPr lang="en-US" dirty="0" smtClean="0"/>
              <a:t>Implemented as Web Administration Module</a:t>
            </a:r>
          </a:p>
          <a:p>
            <a:r>
              <a:rPr lang="en-US" dirty="0" smtClean="0"/>
              <a:t>FTP Service 7.5</a:t>
            </a:r>
          </a:p>
          <a:p>
            <a:r>
              <a:rPr lang="en-US" dirty="0" err="1" smtClean="0"/>
              <a:t>WebDAV</a:t>
            </a:r>
            <a:r>
              <a:rPr lang="en-US" dirty="0" smtClean="0"/>
              <a:t> 7.5</a:t>
            </a:r>
          </a:p>
          <a:p>
            <a:r>
              <a:rPr lang="en-US" dirty="0" smtClean="0"/>
              <a:t>IIS Administration Pack Modules</a:t>
            </a:r>
          </a:p>
          <a:p>
            <a:pPr lvl="1"/>
            <a:r>
              <a:rPr lang="en-US" dirty="0" err="1" smtClean="0"/>
              <a:t>FastCGI</a:t>
            </a:r>
            <a:r>
              <a:rPr lang="en-US" dirty="0" smtClean="0"/>
              <a:t> Configuration</a:t>
            </a:r>
          </a:p>
          <a:p>
            <a:pPr lvl="1"/>
            <a:r>
              <a:rPr lang="en-US" dirty="0" smtClean="0"/>
              <a:t>Request Filtering Configuration</a:t>
            </a:r>
          </a:p>
          <a:p>
            <a:pPr lvl="1"/>
            <a:r>
              <a:rPr lang="en-US" dirty="0" smtClean="0"/>
              <a:t>Configuration Editor</a:t>
            </a:r>
          </a:p>
          <a:p>
            <a:pPr lvl="1"/>
            <a:r>
              <a:rPr lang="en-US" dirty="0" smtClean="0"/>
              <a:t>ASP.NET Authorization and Custom Errors</a:t>
            </a:r>
          </a:p>
          <a:p>
            <a:endParaRPr lang="en-US"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16643" y="1924668"/>
            <a:ext cx="4114800" cy="27432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t>Publish securely and easily from IIS Manager via Internet standards</a:t>
            </a:r>
          </a:p>
          <a:p>
            <a:pPr marL="282575" indent="-282575">
              <a:spcAft>
                <a:spcPts val="300"/>
              </a:spcAft>
              <a:buBlip>
                <a:blip r:embed="rId3"/>
              </a:buBlip>
            </a:pPr>
            <a:r>
              <a:rPr lang="en-US" dirty="0" smtClean="0"/>
              <a:t>Simplify hosting through integrated Web and FTP site management</a:t>
            </a:r>
          </a:p>
          <a:p>
            <a:pPr marL="282575" indent="-282575">
              <a:spcAft>
                <a:spcPts val="300"/>
              </a:spcAft>
              <a:buBlip>
                <a:blip r:embed="rId3"/>
              </a:buBlip>
            </a:pPr>
            <a:r>
              <a:rPr lang="en-US" dirty="0" smtClean="0"/>
              <a:t>Improve security and auditing through new authentication providers and enhanced logging</a:t>
            </a:r>
            <a:endParaRPr lang="en-US" dirty="0" smtClean="0">
              <a:effectLst>
                <a:outerShdw blurRad="38100" dist="38100" dir="2700000" algn="tl">
                  <a:srgbClr val="000000">
                    <a:alpha val="43137"/>
                  </a:srgbClr>
                </a:outerShdw>
              </a:effectLst>
              <a:latin typeface="Arial" pitchFamily="34" charset="0"/>
              <a:cs typeface="Arial" pitchFamily="34" charset="0"/>
            </a:endParaRPr>
          </a:p>
        </p:txBody>
      </p:sp>
      <p:sp>
        <p:nvSpPr>
          <p:cNvPr id="11" name="Rounded Rectangle 10"/>
          <p:cNvSpPr/>
          <p:nvPr/>
        </p:nvSpPr>
        <p:spPr bwMode="auto">
          <a:xfrm>
            <a:off x="4608945" y="1924669"/>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lgn="l">
              <a:lnSpc>
                <a:spcPct val="100000"/>
              </a:lnSpc>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Integrated with IIS Manager</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Support for FTP over SSL</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Host FTP and Web content from same site by adding FTP binding </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Support for hosting multiple FTP sites on same IP address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Improved virtual directory support</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Improved user isolation through per-user virtual directories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Improved logging support </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Detailed error messages for end users and event tracing for server-side troubleshooting</a:t>
            </a:r>
          </a:p>
        </p:txBody>
      </p:sp>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710614" y="4763937"/>
            <a:ext cx="1533102" cy="1527410"/>
          </a:xfrm>
          <a:prstGeom prst="rect">
            <a:avLst/>
          </a:prstGeom>
          <a:noFill/>
          <a:effectLst>
            <a:outerShdw blurRad="50800" dist="38100" dir="2700000" algn="tl" rotWithShape="0">
              <a:prstClr val="black">
                <a:alpha val="40000"/>
              </a:prstClr>
            </a:outerShdw>
          </a:effectLst>
        </p:spPr>
      </p:pic>
      <p:pic>
        <p:nvPicPr>
          <p:cNvPr id="6" name="Picture 2" descr="E:\SVN\TechNet Resources\Samples\PPT Graphics\Windows Illustration Icons\Computer.png"/>
          <p:cNvPicPr>
            <a:picLocks noChangeAspect="1" noChangeArrowheads="1"/>
          </p:cNvPicPr>
          <p:nvPr/>
        </p:nvPicPr>
        <p:blipFill>
          <a:blip r:embed="rId5" cstate="print"/>
          <a:srcRect/>
          <a:stretch>
            <a:fillRect/>
          </a:stretch>
        </p:blipFill>
        <p:spPr bwMode="auto">
          <a:xfrm>
            <a:off x="403132" y="5316206"/>
            <a:ext cx="1210015" cy="1205522"/>
          </a:xfrm>
          <a:prstGeom prst="rect">
            <a:avLst/>
          </a:prstGeom>
          <a:noFill/>
          <a:effectLst>
            <a:outerShdw blurRad="50800" dist="38100" dir="2700000" algn="tl" rotWithShape="0">
              <a:prstClr val="black">
                <a:alpha val="40000"/>
              </a:prstClr>
            </a:outerShdw>
          </a:effectLst>
        </p:spPr>
      </p:pic>
      <p:pic>
        <p:nvPicPr>
          <p:cNvPr id="7" name="Rectangle 24598" descr="Server"/>
          <p:cNvPicPr>
            <a:picLocks noChangeAspect="1" noChangeArrowheads="1"/>
          </p:cNvPicPr>
          <p:nvPr/>
        </p:nvPicPr>
        <p:blipFill>
          <a:blip r:embed="rId6" cstate="print"/>
          <a:srcRect/>
          <a:stretch>
            <a:fillRect/>
          </a:stretch>
        </p:blipFill>
        <p:spPr bwMode="auto">
          <a:xfrm>
            <a:off x="3559136" y="4716106"/>
            <a:ext cx="1072652" cy="14603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Title 8"/>
          <p:cNvSpPr>
            <a:spLocks noGrp="1"/>
          </p:cNvSpPr>
          <p:nvPr>
            <p:ph type="title"/>
          </p:nvPr>
        </p:nvSpPr>
        <p:spPr/>
        <p:txBody>
          <a:bodyPr/>
          <a:lstStyle/>
          <a:p>
            <a:r>
              <a:rPr smtClean="0"/>
              <a:t>FTP Service 7.5</a:t>
            </a:r>
            <a:endParaRPr lang="en-US" dirty="0"/>
          </a:p>
        </p:txBody>
      </p:sp>
      <p:sp>
        <p:nvSpPr>
          <p:cNvPr id="12" name="Rounded Rectangle 11"/>
          <p:cNvSpPr/>
          <p:nvPr/>
        </p:nvSpPr>
        <p:spPr bwMode="auto">
          <a:xfrm>
            <a:off x="416643" y="1047214"/>
            <a:ext cx="8284011" cy="80005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Enables Web authors to publish content more easily and securely, and offers improved integration and management for hosters and administrators</a:t>
            </a:r>
          </a:p>
        </p:txBody>
      </p:sp>
      <p:pic>
        <p:nvPicPr>
          <p:cNvPr id="1027" name="Picture 3" descr="C:\Users\davidlo\AppData\Local\Microsoft\Windows\Temporary Internet Files\Content.IE5\17EH7LTQ\MCj04338530000[1].png"/>
          <p:cNvPicPr>
            <a:picLocks noChangeAspect="1" noChangeArrowheads="1"/>
          </p:cNvPicPr>
          <p:nvPr/>
        </p:nvPicPr>
        <p:blipFill>
          <a:blip r:embed="rId7" cstate="print"/>
          <a:srcRect/>
          <a:stretch>
            <a:fillRect/>
          </a:stretch>
        </p:blipFill>
        <p:spPr bwMode="auto">
          <a:xfrm>
            <a:off x="741260" y="5563402"/>
            <a:ext cx="656810" cy="656810"/>
          </a:xfrm>
          <a:prstGeom prst="rect">
            <a:avLst/>
          </a:prstGeom>
          <a:noFill/>
        </p:spPr>
      </p:pic>
      <p:pic>
        <p:nvPicPr>
          <p:cNvPr id="15" name="Picture 3" descr="C:\Users\davidlo\AppData\Local\Microsoft\Windows\Temporary Internet Files\Content.IE5\17EH7LTQ\MCj04338530000[1].png"/>
          <p:cNvPicPr>
            <a:picLocks noChangeAspect="1" noChangeArrowheads="1"/>
          </p:cNvPicPr>
          <p:nvPr/>
        </p:nvPicPr>
        <p:blipFill>
          <a:blip r:embed="rId7" cstate="print"/>
          <a:srcRect/>
          <a:stretch>
            <a:fillRect/>
          </a:stretch>
        </p:blipFill>
        <p:spPr bwMode="auto">
          <a:xfrm>
            <a:off x="3782843" y="4687503"/>
            <a:ext cx="656810" cy="656810"/>
          </a:xfrm>
          <a:prstGeom prst="rect">
            <a:avLst/>
          </a:prstGeom>
          <a:noFill/>
        </p:spPr>
      </p:pic>
      <p:sp>
        <p:nvSpPr>
          <p:cNvPr id="16" name="Notched Right Arrow 15"/>
          <p:cNvSpPr/>
          <p:nvPr/>
        </p:nvSpPr>
        <p:spPr bwMode="auto">
          <a:xfrm rot="20679770">
            <a:off x="1223210" y="5295633"/>
            <a:ext cx="2781355" cy="394636"/>
          </a:xfrm>
          <a:prstGeom prst="notched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16643" y="1924668"/>
            <a:ext cx="4114800" cy="27432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t>Publish securely and easily from IIS Manager</a:t>
            </a:r>
          </a:p>
          <a:p>
            <a:pPr marL="282575" indent="-282575">
              <a:spcAft>
                <a:spcPts val="300"/>
              </a:spcAft>
              <a:buBlip>
                <a:blip r:embed="rId3"/>
              </a:buBlip>
            </a:pPr>
            <a:r>
              <a:rPr lang="en-US" dirty="0" smtClean="0"/>
              <a:t>Configure publishing on a per-site level</a:t>
            </a:r>
          </a:p>
          <a:p>
            <a:pPr marL="282575" indent="-282575">
              <a:spcAft>
                <a:spcPts val="300"/>
              </a:spcAft>
              <a:buBlip>
                <a:blip r:embed="rId3"/>
              </a:buBlip>
            </a:pPr>
            <a:r>
              <a:rPr lang="en-US" dirty="0" smtClean="0"/>
              <a:t>Improve security and auditing through custom authorization support</a:t>
            </a:r>
            <a:endParaRPr lang="en-US" dirty="0" smtClean="0">
              <a:effectLst>
                <a:outerShdw blurRad="38100" dist="38100" dir="2700000" algn="tl">
                  <a:srgbClr val="000000">
                    <a:alpha val="43137"/>
                  </a:srgbClr>
                </a:outerShdw>
              </a:effectLst>
              <a:latin typeface="Arial" pitchFamily="34" charset="0"/>
              <a:cs typeface="Arial" pitchFamily="34" charset="0"/>
            </a:endParaRPr>
          </a:p>
        </p:txBody>
      </p:sp>
      <p:sp>
        <p:nvSpPr>
          <p:cNvPr id="11" name="Rounded Rectangle 10"/>
          <p:cNvSpPr/>
          <p:nvPr/>
        </p:nvSpPr>
        <p:spPr bwMode="auto">
          <a:xfrm>
            <a:off x="4608945" y="1924669"/>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lgn="l">
              <a:lnSpc>
                <a:spcPct val="100000"/>
              </a:lnSpc>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Integrated with IIS Manager</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Support for HTTP over SSL</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Configuration can be done at the site-level rather than at the server-level as in IIS 6.0</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Per-URL authoring rules, allowing administrators to specify custom WebDAV security settings on a per-URL basis </a:t>
            </a:r>
          </a:p>
        </p:txBody>
      </p:sp>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710614" y="4763937"/>
            <a:ext cx="1533102" cy="1527410"/>
          </a:xfrm>
          <a:prstGeom prst="rect">
            <a:avLst/>
          </a:prstGeom>
          <a:noFill/>
          <a:effectLst>
            <a:outerShdw blurRad="50800" dist="38100" dir="2700000" algn="tl" rotWithShape="0">
              <a:prstClr val="black">
                <a:alpha val="40000"/>
              </a:prstClr>
            </a:outerShdw>
          </a:effectLst>
        </p:spPr>
      </p:pic>
      <p:pic>
        <p:nvPicPr>
          <p:cNvPr id="6" name="Picture 2" descr="E:\SVN\TechNet Resources\Samples\PPT Graphics\Windows Illustration Icons\Computer.png"/>
          <p:cNvPicPr>
            <a:picLocks noChangeAspect="1" noChangeArrowheads="1"/>
          </p:cNvPicPr>
          <p:nvPr/>
        </p:nvPicPr>
        <p:blipFill>
          <a:blip r:embed="rId5" cstate="print"/>
          <a:srcRect/>
          <a:stretch>
            <a:fillRect/>
          </a:stretch>
        </p:blipFill>
        <p:spPr bwMode="auto">
          <a:xfrm>
            <a:off x="403132" y="5316206"/>
            <a:ext cx="1210015" cy="1205522"/>
          </a:xfrm>
          <a:prstGeom prst="rect">
            <a:avLst/>
          </a:prstGeom>
          <a:noFill/>
          <a:effectLst>
            <a:outerShdw blurRad="50800" dist="38100" dir="2700000" algn="tl" rotWithShape="0">
              <a:prstClr val="black">
                <a:alpha val="40000"/>
              </a:prstClr>
            </a:outerShdw>
          </a:effectLst>
        </p:spPr>
      </p:pic>
      <p:pic>
        <p:nvPicPr>
          <p:cNvPr id="7" name="Rectangle 24598" descr="Server"/>
          <p:cNvPicPr>
            <a:picLocks noChangeAspect="1" noChangeArrowheads="1"/>
          </p:cNvPicPr>
          <p:nvPr/>
        </p:nvPicPr>
        <p:blipFill>
          <a:blip r:embed="rId6" cstate="print"/>
          <a:srcRect/>
          <a:stretch>
            <a:fillRect/>
          </a:stretch>
        </p:blipFill>
        <p:spPr bwMode="auto">
          <a:xfrm>
            <a:off x="3559136" y="4716106"/>
            <a:ext cx="1072652" cy="14603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Title 8"/>
          <p:cNvSpPr>
            <a:spLocks noGrp="1"/>
          </p:cNvSpPr>
          <p:nvPr>
            <p:ph type="title"/>
          </p:nvPr>
        </p:nvSpPr>
        <p:spPr/>
        <p:txBody>
          <a:bodyPr/>
          <a:lstStyle/>
          <a:p>
            <a:r>
              <a:rPr smtClean="0"/>
              <a:t>WebDAV 7.5</a:t>
            </a:r>
            <a:endParaRPr lang="en-US" dirty="0"/>
          </a:p>
        </p:txBody>
      </p:sp>
      <p:sp>
        <p:nvSpPr>
          <p:cNvPr id="12" name="Rounded Rectangle 11"/>
          <p:cNvSpPr/>
          <p:nvPr/>
        </p:nvSpPr>
        <p:spPr bwMode="auto">
          <a:xfrm>
            <a:off x="416643" y="1047214"/>
            <a:ext cx="8284011" cy="80005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Enables Web authors to publish content more easily and securely, and offers better </a:t>
            </a:r>
            <a:r>
              <a:rPr lang="en-US" dirty="0" smtClean="0"/>
              <a:t>integration, configuration and authorization features</a:t>
            </a:r>
            <a:endParaRPr lang="en-US" dirty="0" smtClean="0">
              <a:effectLst>
                <a:outerShdw blurRad="38100" dist="38100" dir="2700000" algn="tl">
                  <a:srgbClr val="000000">
                    <a:alpha val="43137"/>
                  </a:srgbClr>
                </a:outerShdw>
              </a:effectLst>
              <a:latin typeface="Arial" pitchFamily="34" charset="0"/>
              <a:cs typeface="Arial" pitchFamily="34" charset="0"/>
            </a:endParaRPr>
          </a:p>
        </p:txBody>
      </p:sp>
      <p:pic>
        <p:nvPicPr>
          <p:cNvPr id="1027" name="Picture 3" descr="C:\Users\davidlo\AppData\Local\Microsoft\Windows\Temporary Internet Files\Content.IE5\17EH7LTQ\MCj04338530000[1].png"/>
          <p:cNvPicPr>
            <a:picLocks noChangeAspect="1" noChangeArrowheads="1"/>
          </p:cNvPicPr>
          <p:nvPr/>
        </p:nvPicPr>
        <p:blipFill>
          <a:blip r:embed="rId7" cstate="print"/>
          <a:srcRect/>
          <a:stretch>
            <a:fillRect/>
          </a:stretch>
        </p:blipFill>
        <p:spPr bwMode="auto">
          <a:xfrm>
            <a:off x="741260" y="5563402"/>
            <a:ext cx="656810" cy="656810"/>
          </a:xfrm>
          <a:prstGeom prst="rect">
            <a:avLst/>
          </a:prstGeom>
          <a:noFill/>
        </p:spPr>
      </p:pic>
      <p:pic>
        <p:nvPicPr>
          <p:cNvPr id="15" name="Picture 3" descr="C:\Users\davidlo\AppData\Local\Microsoft\Windows\Temporary Internet Files\Content.IE5\17EH7LTQ\MCj04338530000[1].png"/>
          <p:cNvPicPr>
            <a:picLocks noChangeAspect="1" noChangeArrowheads="1"/>
          </p:cNvPicPr>
          <p:nvPr/>
        </p:nvPicPr>
        <p:blipFill>
          <a:blip r:embed="rId7" cstate="print"/>
          <a:srcRect/>
          <a:stretch>
            <a:fillRect/>
          </a:stretch>
        </p:blipFill>
        <p:spPr bwMode="auto">
          <a:xfrm>
            <a:off x="3782843" y="4687503"/>
            <a:ext cx="656810" cy="656810"/>
          </a:xfrm>
          <a:prstGeom prst="rect">
            <a:avLst/>
          </a:prstGeom>
          <a:noFill/>
        </p:spPr>
      </p:pic>
      <p:sp>
        <p:nvSpPr>
          <p:cNvPr id="16" name="Notched Right Arrow 15"/>
          <p:cNvSpPr/>
          <p:nvPr/>
        </p:nvSpPr>
        <p:spPr bwMode="auto">
          <a:xfrm rot="20679770">
            <a:off x="1223210" y="5295633"/>
            <a:ext cx="2781355" cy="394636"/>
          </a:xfrm>
          <a:prstGeom prst="notched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16643" y="1924668"/>
            <a:ext cx="4114800" cy="27432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t>Manage your configuration files with Configuration Editor</a:t>
            </a:r>
          </a:p>
          <a:p>
            <a:pPr marL="282575" indent="-282575">
              <a:spcAft>
                <a:spcPts val="300"/>
              </a:spcAft>
              <a:buBlip>
                <a:blip r:embed="rId3"/>
              </a:buBlip>
            </a:pPr>
            <a:r>
              <a:rPr lang="en-US" dirty="0" smtClean="0"/>
              <a:t>Manage existing features with IIS Manager UI Extensions</a:t>
            </a:r>
            <a:endParaRPr lang="en-US" dirty="0" smtClean="0">
              <a:effectLst>
                <a:outerShdw blurRad="38100" dist="38100" dir="2700000" algn="tl">
                  <a:srgbClr val="000000">
                    <a:alpha val="43137"/>
                  </a:srgbClr>
                </a:outerShdw>
              </a:effectLst>
              <a:latin typeface="Arial" pitchFamily="34" charset="0"/>
              <a:cs typeface="Arial" pitchFamily="34" charset="0"/>
            </a:endParaRPr>
          </a:p>
        </p:txBody>
      </p:sp>
      <p:sp>
        <p:nvSpPr>
          <p:cNvPr id="11" name="Rounded Rectangle 10"/>
          <p:cNvSpPr/>
          <p:nvPr/>
        </p:nvSpPr>
        <p:spPr bwMode="auto">
          <a:xfrm>
            <a:off x="4608945" y="1924669"/>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Generate code to automate tasks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Scoped searches of the configuration system</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View key statistics about websites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Default reports for administrators or delegated management</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Create custom reports</a:t>
            </a:r>
          </a:p>
          <a:p>
            <a:pPr marL="282575" indent="-282575">
              <a:spcAft>
                <a:spcPts val="300"/>
              </a:spcAft>
              <a:buBlip>
                <a:blip r:embed="rId3"/>
              </a:buBlip>
            </a:pPr>
            <a:r>
              <a:rPr lang="en-US" dirty="0" err="1" smtClean="0">
                <a:effectLst>
                  <a:outerShdw blurRad="38100" dist="38100" dir="2700000" algn="tl">
                    <a:srgbClr val="000000">
                      <a:alpha val="43137"/>
                    </a:srgbClr>
                  </a:outerShdw>
                </a:effectLst>
                <a:latin typeface="Arial" pitchFamily="34" charset="0"/>
                <a:cs typeface="Arial" pitchFamily="34" charset="0"/>
              </a:rPr>
              <a:t>FastCGI</a:t>
            </a:r>
            <a:r>
              <a:rPr lang="en-US" dirty="0" smtClean="0">
                <a:effectLst>
                  <a:outerShdw blurRad="38100" dist="38100" dir="2700000" algn="tl">
                    <a:srgbClr val="000000">
                      <a:alpha val="43137"/>
                    </a:srgbClr>
                  </a:outerShdw>
                </a:effectLst>
                <a:latin typeface="Arial" pitchFamily="34" charset="0"/>
                <a:cs typeface="Arial" pitchFamily="34" charset="0"/>
              </a:rPr>
              <a:t> module allows management of </a:t>
            </a:r>
            <a:r>
              <a:rPr lang="en-US" dirty="0" err="1" smtClean="0">
                <a:effectLst>
                  <a:outerShdw blurRad="38100" dist="38100" dir="2700000" algn="tl">
                    <a:srgbClr val="000000">
                      <a:alpha val="43137"/>
                    </a:srgbClr>
                  </a:outerShdw>
                </a:effectLst>
                <a:latin typeface="Arial" pitchFamily="34" charset="0"/>
                <a:cs typeface="Arial" pitchFamily="34" charset="0"/>
              </a:rPr>
              <a:t>FastCGI</a:t>
            </a:r>
            <a:r>
              <a:rPr lang="en-US" dirty="0" smtClean="0">
                <a:effectLst>
                  <a:outerShdw blurRad="38100" dist="38100" dir="2700000" algn="tl">
                    <a:srgbClr val="000000">
                      <a:alpha val="43137"/>
                    </a:srgbClr>
                  </a:outerShdw>
                </a:effectLst>
                <a:latin typeface="Arial" pitchFamily="34" charset="0"/>
                <a:cs typeface="Arial" pitchFamily="34" charset="0"/>
              </a:rPr>
              <a:t> settings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ASP.NET modules allow management of authorization and custom errors settings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HTTP Request Filtering module</a:t>
            </a:r>
          </a:p>
        </p:txBody>
      </p:sp>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710614" y="4763937"/>
            <a:ext cx="1533102" cy="1527410"/>
          </a:xfrm>
          <a:prstGeom prst="rect">
            <a:avLst/>
          </a:prstGeom>
          <a:noFill/>
          <a:effectLst>
            <a:outerShdw blurRad="50800" dist="38100" dir="2700000" algn="tl" rotWithShape="0">
              <a:prstClr val="black">
                <a:alpha val="40000"/>
              </a:prstClr>
            </a:outerShdw>
          </a:effectLst>
        </p:spPr>
      </p:pic>
      <p:pic>
        <p:nvPicPr>
          <p:cNvPr id="7" name="Rectangle 24598" descr="Server"/>
          <p:cNvPicPr>
            <a:picLocks noChangeAspect="1" noChangeArrowheads="1"/>
          </p:cNvPicPr>
          <p:nvPr/>
        </p:nvPicPr>
        <p:blipFill>
          <a:blip r:embed="rId5" cstate="print"/>
          <a:srcRect/>
          <a:stretch>
            <a:fillRect/>
          </a:stretch>
        </p:blipFill>
        <p:spPr bwMode="auto">
          <a:xfrm>
            <a:off x="3559136" y="4716106"/>
            <a:ext cx="1072652" cy="14603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Title 8"/>
          <p:cNvSpPr>
            <a:spLocks noGrp="1"/>
          </p:cNvSpPr>
          <p:nvPr>
            <p:ph type="title"/>
          </p:nvPr>
        </p:nvSpPr>
        <p:spPr/>
        <p:txBody>
          <a:bodyPr/>
          <a:lstStyle/>
          <a:p>
            <a:r>
              <a:rPr smtClean="0"/>
              <a:t>Administration Pack Modules</a:t>
            </a:r>
            <a:endParaRPr lang="en-US" dirty="0"/>
          </a:p>
        </p:txBody>
      </p:sp>
      <p:sp>
        <p:nvSpPr>
          <p:cNvPr id="12" name="Rounded Rectangle 11"/>
          <p:cNvSpPr/>
          <p:nvPr/>
        </p:nvSpPr>
        <p:spPr bwMode="auto">
          <a:xfrm>
            <a:off x="416643" y="1047214"/>
            <a:ext cx="8284011" cy="80005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A collection of IIS modules that enhance the functionality of IIS Manager to help administer IIS Web servers</a:t>
            </a:r>
          </a:p>
        </p:txBody>
      </p:sp>
      <p:pic>
        <p:nvPicPr>
          <p:cNvPr id="13" name="Picture 2" descr="C:\Program Files\Microsoft Resource DVD Artwork\DVD_ART\Artwork_Imagery\HARDWARE_IMAGERY\Illustration - Misc Hardware\XML Icons\router logical.png"/>
          <p:cNvPicPr>
            <a:picLocks noChangeAspect="1" noChangeArrowheads="1"/>
          </p:cNvPicPr>
          <p:nvPr/>
        </p:nvPicPr>
        <p:blipFill>
          <a:blip r:embed="rId6" cstate="print"/>
          <a:srcRect/>
          <a:stretch>
            <a:fillRect/>
          </a:stretch>
        </p:blipFill>
        <p:spPr bwMode="auto">
          <a:xfrm>
            <a:off x="3932485" y="4788211"/>
            <a:ext cx="476955" cy="353806"/>
          </a:xfrm>
          <a:prstGeom prst="rect">
            <a:avLst/>
          </a:prstGeom>
          <a:noFill/>
          <a:ln w="9525">
            <a:noFill/>
            <a:miter lim="800000"/>
            <a:headEnd/>
            <a:tailEnd/>
          </a:ln>
        </p:spPr>
      </p:pic>
      <p:grpSp>
        <p:nvGrpSpPr>
          <p:cNvPr id="2" name="Group 17"/>
          <p:cNvGrpSpPr/>
          <p:nvPr/>
        </p:nvGrpSpPr>
        <p:grpSpPr>
          <a:xfrm>
            <a:off x="759391" y="5161827"/>
            <a:ext cx="1210015" cy="1205522"/>
            <a:chOff x="415007" y="5304331"/>
            <a:chExt cx="1210015" cy="1205522"/>
          </a:xfrm>
        </p:grpSpPr>
        <p:pic>
          <p:nvPicPr>
            <p:cNvPr id="6" name="Picture 2" descr="E:\SVN\TechNet Resources\Samples\PPT Graphics\Windows Illustration Icons\Computer.png"/>
            <p:cNvPicPr>
              <a:picLocks noChangeAspect="1" noChangeArrowheads="1"/>
            </p:cNvPicPr>
            <p:nvPr/>
          </p:nvPicPr>
          <p:blipFill>
            <a:blip r:embed="rId7" cstate="print"/>
            <a:srcRect/>
            <a:stretch>
              <a:fillRect/>
            </a:stretch>
          </p:blipFill>
          <p:spPr bwMode="auto">
            <a:xfrm>
              <a:off x="415007" y="5304331"/>
              <a:ext cx="1210015" cy="1205522"/>
            </a:xfrm>
            <a:prstGeom prst="rect">
              <a:avLst/>
            </a:prstGeom>
            <a:noFill/>
            <a:effectLst>
              <a:outerShdw blurRad="50800" dist="38100" dir="2700000" algn="tl" rotWithShape="0">
                <a:prstClr val="black">
                  <a:alpha val="40000"/>
                </a:prstClr>
              </a:outerShdw>
            </a:effectLst>
          </p:spPr>
        </p:pic>
        <p:pic>
          <p:nvPicPr>
            <p:cNvPr id="14" name="Picture 2" descr="D:\Aeshen\Templates\Sample Documents\New Graphics\Hardware\Illustration - Misc Hardware\XML Icons\services_shadow.png"/>
            <p:cNvPicPr>
              <a:picLocks noChangeAspect="1" noChangeArrowheads="1"/>
            </p:cNvPicPr>
            <p:nvPr/>
          </p:nvPicPr>
          <p:blipFill>
            <a:blip r:embed="rId8" cstate="print"/>
            <a:srcRect/>
            <a:stretch>
              <a:fillRect/>
            </a:stretch>
          </p:blipFill>
          <p:spPr bwMode="auto">
            <a:xfrm>
              <a:off x="787538" y="5722720"/>
              <a:ext cx="345572" cy="345572"/>
            </a:xfrm>
            <a:prstGeom prst="rect">
              <a:avLst/>
            </a:prstGeom>
            <a:noFill/>
            <a:effectLst>
              <a:outerShdw blurRad="50800" dist="38100" dir="2700000" algn="tl" rotWithShape="0">
                <a:prstClr val="black">
                  <a:alpha val="40000"/>
                </a:prstClr>
              </a:outerShdw>
            </a:effectLst>
          </p:spPr>
        </p:pic>
        <p:pic>
          <p:nvPicPr>
            <p:cNvPr id="17" name="Picture 2" descr="D:\Aeshen\Templates\Sample Documents\New Graphics\Hardware\Illustration - Misc Hardware\XML Icons\services_shadow.png"/>
            <p:cNvPicPr>
              <a:picLocks noChangeAspect="1" noChangeArrowheads="1"/>
            </p:cNvPicPr>
            <p:nvPr/>
          </p:nvPicPr>
          <p:blipFill>
            <a:blip r:embed="rId8" cstate="print"/>
            <a:srcRect/>
            <a:stretch>
              <a:fillRect/>
            </a:stretch>
          </p:blipFill>
          <p:spPr bwMode="auto">
            <a:xfrm>
              <a:off x="1023066" y="5673239"/>
              <a:ext cx="345572" cy="345572"/>
            </a:xfrm>
            <a:prstGeom prst="rect">
              <a:avLst/>
            </a:prstGeom>
            <a:noFill/>
            <a:effectLst>
              <a:outerShdw blurRad="50800" dist="38100" dir="2700000" algn="tl" rotWithShape="0">
                <a:prstClr val="black">
                  <a:alpha val="40000"/>
                </a:prstClr>
              </a:outerShdw>
            </a:effectLst>
          </p:spPr>
        </p:pic>
      </p:grpSp>
      <p:pic>
        <p:nvPicPr>
          <p:cNvPr id="19" name="Picture 3" descr="D:\Aeshen\TechNet 2006\12-December\Msft-longhorn-papers\TDM Deck\Windows Illustration Icons\Female User.png"/>
          <p:cNvPicPr>
            <a:picLocks noChangeAspect="1" noChangeArrowheads="1"/>
          </p:cNvPicPr>
          <p:nvPr/>
        </p:nvPicPr>
        <p:blipFill>
          <a:blip r:embed="rId9" cstate="print"/>
          <a:srcRect/>
          <a:stretch>
            <a:fillRect/>
          </a:stretch>
        </p:blipFill>
        <p:spPr bwMode="auto">
          <a:xfrm>
            <a:off x="21772" y="5249387"/>
            <a:ext cx="1459334" cy="1510639"/>
          </a:xfrm>
          <a:prstGeom prst="rect">
            <a:avLst/>
          </a:prstGeom>
          <a:noFill/>
          <a:effectLst>
            <a:outerShdw blurRad="50800" dist="38100" dir="2700000" algn="tl" rotWithShape="0">
              <a:prstClr val="black">
                <a:alpha val="40000"/>
              </a:prstClr>
            </a:outerShdw>
          </a:effectLst>
        </p:spPr>
      </p:pic>
      <p:sp>
        <p:nvSpPr>
          <p:cNvPr id="16" name="Notched Right Arrow 15"/>
          <p:cNvSpPr/>
          <p:nvPr/>
        </p:nvSpPr>
        <p:spPr bwMode="auto">
          <a:xfrm rot="20679770">
            <a:off x="1609002" y="5148575"/>
            <a:ext cx="2456603" cy="394636"/>
          </a:xfrm>
          <a:prstGeom prst="notched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IIS Extensions Integrated in R2</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16643" y="1924668"/>
            <a:ext cx="4114800" cy="2830212"/>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Simplify the administration of your Web site by scripting tasks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Execute repetitive administrative tasks across servers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Improve your decision making by consolidating metrics from your servers in real-time</a:t>
            </a:r>
          </a:p>
        </p:txBody>
      </p:sp>
      <p:sp>
        <p:nvSpPr>
          <p:cNvPr id="11" name="Rounded Rectangle 10"/>
          <p:cNvSpPr/>
          <p:nvPr/>
        </p:nvSpPr>
        <p:spPr bwMode="auto">
          <a:xfrm>
            <a:off x="4608945" y="1924669"/>
            <a:ext cx="4114800" cy="412889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lgn="l">
              <a:lnSpc>
                <a:spcPct val="100000"/>
              </a:lnSpc>
              <a:spcAft>
                <a:spcPts val="300"/>
              </a:spcAft>
              <a:buBlip>
                <a:blip r:embed="rId3"/>
              </a:buBlip>
            </a:pPr>
            <a:r>
              <a:rPr lang="en-US" dirty="0" smtClean="0">
                <a:effectLst>
                  <a:outerShdw blurRad="38100" dist="38100" dir="2700000" algn="tl">
                    <a:srgbClr val="000000">
                      <a:alpha val="43137"/>
                    </a:srgbClr>
                  </a:outerShdw>
                </a:effectLst>
              </a:rPr>
              <a:t>Seamless integration into the PowerShell environment</a:t>
            </a:r>
          </a:p>
          <a:p>
            <a:pPr marL="282575" indent="-282575" algn="l">
              <a:lnSpc>
                <a:spcPct val="100000"/>
              </a:lnSpc>
              <a:spcAft>
                <a:spcPts val="300"/>
              </a:spcAft>
              <a:buBlip>
                <a:blip r:embed="rId3"/>
              </a:buBlip>
            </a:pPr>
            <a:r>
              <a:rPr lang="en-US" dirty="0" smtClean="0">
                <a:effectLst>
                  <a:outerShdw blurRad="38100" dist="38100" dir="2700000" algn="tl">
                    <a:srgbClr val="000000">
                      <a:alpha val="43137"/>
                    </a:srgbClr>
                  </a:outerShdw>
                </a:effectLst>
              </a:rPr>
              <a:t>Low-level and task-based cmdlets specific to IIS that allows to:</a:t>
            </a:r>
          </a:p>
          <a:p>
            <a:pPr marL="738963" lvl="1" indent="-282575">
              <a:spcAft>
                <a:spcPts val="300"/>
              </a:spcAft>
              <a:buBlip>
                <a:blip r:embed="rId3"/>
              </a:buBlip>
            </a:pPr>
            <a:r>
              <a:rPr lang="en-US" dirty="0" smtClean="0">
                <a:effectLst>
                  <a:outerShdw blurRad="38100" dist="38100" dir="2700000" algn="tl">
                    <a:srgbClr val="000000">
                      <a:alpha val="43137"/>
                    </a:srgbClr>
                  </a:outerShdw>
                </a:effectLst>
              </a:rPr>
              <a:t>Add and change configuration properties of Web-Sites, Web Applications, Virtual Directories and Application Pools</a:t>
            </a:r>
          </a:p>
          <a:p>
            <a:pPr marL="738963" lvl="1" indent="-282575">
              <a:spcAft>
                <a:spcPts val="300"/>
              </a:spcAft>
              <a:buBlip>
                <a:blip r:embed="rId3"/>
              </a:buBlip>
            </a:pPr>
            <a:r>
              <a:rPr lang="en-US" dirty="0" smtClean="0">
                <a:effectLst>
                  <a:outerShdw blurRad="38100" dist="38100" dir="2700000" algn="tl">
                    <a:srgbClr val="000000">
                      <a:alpha val="43137"/>
                    </a:srgbClr>
                  </a:outerShdw>
                </a:effectLst>
              </a:rPr>
              <a:t>Execute advanced configuration tasks</a:t>
            </a:r>
          </a:p>
          <a:p>
            <a:pPr marL="738963" lvl="1" indent="-282575">
              <a:spcAft>
                <a:spcPts val="300"/>
              </a:spcAft>
              <a:buBlip>
                <a:blip r:embed="rId3"/>
              </a:buBlip>
            </a:pPr>
            <a:r>
              <a:rPr lang="en-US" dirty="0" smtClean="0">
                <a:effectLst>
                  <a:outerShdw blurRad="38100" dist="38100" dir="2700000" algn="tl">
                    <a:srgbClr val="000000">
                      <a:alpha val="43137"/>
                    </a:srgbClr>
                  </a:outerShdw>
                </a:effectLst>
              </a:rPr>
              <a:t>Query run-time data </a:t>
            </a:r>
          </a:p>
        </p:txBody>
      </p:sp>
      <p:sp>
        <p:nvSpPr>
          <p:cNvPr id="9" name="Title 8"/>
          <p:cNvSpPr>
            <a:spLocks noGrp="1"/>
          </p:cNvSpPr>
          <p:nvPr>
            <p:ph type="title"/>
          </p:nvPr>
        </p:nvSpPr>
        <p:spPr/>
        <p:txBody>
          <a:bodyPr/>
          <a:lstStyle/>
          <a:p>
            <a:r>
              <a:rPr lang="en-US" dirty="0" smtClean="0"/>
              <a:t>Windows PowerShell Module</a:t>
            </a:r>
            <a:endParaRPr lang="en-US" dirty="0"/>
          </a:p>
        </p:txBody>
      </p:sp>
      <p:sp>
        <p:nvSpPr>
          <p:cNvPr id="12" name="Rounded Rectangle 11"/>
          <p:cNvSpPr/>
          <p:nvPr/>
        </p:nvSpPr>
        <p:spPr bwMode="auto">
          <a:xfrm>
            <a:off x="416643" y="1047214"/>
            <a:ext cx="8284011" cy="80005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Allows IT professionals and hosters to easily automate complex IIS 7.5 administrative tasks effectively increasing the productivity of administrators</a:t>
            </a:r>
          </a:p>
        </p:txBody>
      </p:sp>
      <p:grpSp>
        <p:nvGrpSpPr>
          <p:cNvPr id="2" name="Group 27"/>
          <p:cNvGrpSpPr/>
          <p:nvPr/>
        </p:nvGrpSpPr>
        <p:grpSpPr>
          <a:xfrm>
            <a:off x="1158240" y="4535423"/>
            <a:ext cx="2987040" cy="2322577"/>
            <a:chOff x="685800" y="4352543"/>
            <a:chExt cx="2987040" cy="2322577"/>
          </a:xfrm>
        </p:grpSpPr>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239667" y="4352543"/>
              <a:ext cx="2331231" cy="2322577"/>
            </a:xfrm>
            <a:prstGeom prst="rect">
              <a:avLst/>
            </a:prstGeom>
            <a:noFill/>
            <a:effectLst>
              <a:outerShdw blurRad="50800" dist="38100" dir="2700000" algn="tl" rotWithShape="0">
                <a:prstClr val="black">
                  <a:alpha val="40000"/>
                </a:prstClr>
              </a:outerShdw>
            </a:effectLst>
          </p:spPr>
        </p:pic>
        <p:sp>
          <p:nvSpPr>
            <p:cNvPr id="13" name="Curved Down Arrow 12"/>
            <p:cNvSpPr/>
            <p:nvPr/>
          </p:nvSpPr>
          <p:spPr bwMode="auto">
            <a:xfrm>
              <a:off x="885583" y="4601187"/>
              <a:ext cx="2787257" cy="89740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pic>
          <p:nvPicPr>
            <p:cNvPr id="7" name="Rectangle 24598" descr="Server"/>
            <p:cNvPicPr>
              <a:picLocks noChangeAspect="1" noChangeArrowheads="1"/>
            </p:cNvPicPr>
            <p:nvPr/>
          </p:nvPicPr>
          <p:blipFill>
            <a:blip r:embed="rId5" cstate="print"/>
            <a:srcRect/>
            <a:stretch>
              <a:fillRect/>
            </a:stretch>
          </p:blipFill>
          <p:spPr bwMode="auto">
            <a:xfrm>
              <a:off x="685800" y="4884928"/>
              <a:ext cx="914162" cy="1244608"/>
            </a:xfrm>
            <a:prstGeom prst="rect">
              <a:avLst/>
            </a:prstGeom>
            <a:noFill/>
            <a:ln w="9525">
              <a:noFill/>
              <a:miter lim="800000"/>
              <a:headEnd/>
              <a:tailEnd/>
            </a:ln>
            <a:effectLst>
              <a:outerShdw blurRad="50800" dist="38100" dir="2700000" algn="tl" rotWithShape="0">
                <a:prstClr val="black">
                  <a:alpha val="40000"/>
                </a:prstClr>
              </a:outerShdw>
            </a:effectLst>
          </p:spPr>
        </p:pic>
      </p:grpSp>
      <p:sp>
        <p:nvSpPr>
          <p:cNvPr id="19" name="Curved Down Arrow 18"/>
          <p:cNvSpPr/>
          <p:nvPr/>
        </p:nvSpPr>
        <p:spPr bwMode="auto">
          <a:xfrm rot="10800000">
            <a:off x="1376310" y="5742432"/>
            <a:ext cx="2732394" cy="865816"/>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pic>
        <p:nvPicPr>
          <p:cNvPr id="33" name="Rectangle 24598" descr="Server"/>
          <p:cNvPicPr>
            <a:picLocks noChangeAspect="1" noChangeArrowheads="1"/>
          </p:cNvPicPr>
          <p:nvPr/>
        </p:nvPicPr>
        <p:blipFill>
          <a:blip r:embed="rId5" cstate="print"/>
          <a:srcRect/>
          <a:stretch>
            <a:fillRect/>
          </a:stretch>
        </p:blipFill>
        <p:spPr bwMode="auto">
          <a:xfrm>
            <a:off x="3489001" y="5721945"/>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4"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3585663" y="6108025"/>
            <a:ext cx="392618" cy="391160"/>
          </a:xfrm>
          <a:prstGeom prst="rect">
            <a:avLst/>
          </a:prstGeom>
          <a:noFill/>
          <a:effectLst>
            <a:outerShdw blurRad="50800" dist="38100" dir="2700000" algn="tl" rotWithShape="0">
              <a:prstClr val="black">
                <a:alpha val="40000"/>
              </a:prstClr>
            </a:outerShdw>
          </a:effectLst>
        </p:spPr>
      </p:pic>
      <p:pic>
        <p:nvPicPr>
          <p:cNvPr id="1029" name="Picture 5" descr="C:\Users\raulgonz\AppData\Local\Microsoft\Windows\Temporary Internet Files\Content.IE5\MSI91UN4\MCj04325990000[1].png"/>
          <p:cNvPicPr>
            <a:picLocks noChangeAspect="1" noChangeArrowheads="1"/>
          </p:cNvPicPr>
          <p:nvPr/>
        </p:nvPicPr>
        <p:blipFill>
          <a:blip r:embed="rId7" cstate="print"/>
          <a:srcRect/>
          <a:stretch>
            <a:fillRect/>
          </a:stretch>
        </p:blipFill>
        <p:spPr bwMode="auto">
          <a:xfrm>
            <a:off x="3507129" y="4933332"/>
            <a:ext cx="472092" cy="472092"/>
          </a:xfrm>
          <a:prstGeom prst="rect">
            <a:avLst/>
          </a:prstGeom>
          <a:noFill/>
        </p:spPr>
      </p:pic>
      <p:pic>
        <p:nvPicPr>
          <p:cNvPr id="1031" name="Picture 7" descr="C:\Users\raulgonz\AppData\Local\Microsoft\Windows\Temporary Internet Files\Content.IE5\MSI91UN4\MCj04315840000[1].png"/>
          <p:cNvPicPr>
            <a:picLocks noChangeAspect="1" noChangeArrowheads="1"/>
          </p:cNvPicPr>
          <p:nvPr/>
        </p:nvPicPr>
        <p:blipFill>
          <a:blip r:embed="rId8" cstate="print"/>
          <a:srcRect/>
          <a:stretch>
            <a:fillRect/>
          </a:stretch>
        </p:blipFill>
        <p:spPr bwMode="auto">
          <a:xfrm>
            <a:off x="1863523" y="6144768"/>
            <a:ext cx="528291" cy="528291"/>
          </a:xfrm>
          <a:prstGeom prst="rect">
            <a:avLst/>
          </a:prstGeom>
          <a:noFill/>
        </p:spPr>
      </p:pic>
      <p:grpSp>
        <p:nvGrpSpPr>
          <p:cNvPr id="3" name="Group 22"/>
          <p:cNvGrpSpPr/>
          <p:nvPr/>
        </p:nvGrpSpPr>
        <p:grpSpPr>
          <a:xfrm>
            <a:off x="-170688" y="5547360"/>
            <a:ext cx="1609344" cy="1091184"/>
            <a:chOff x="0" y="5780672"/>
            <a:chExt cx="1186927" cy="857872"/>
          </a:xfrm>
        </p:grpSpPr>
        <p:pic>
          <p:nvPicPr>
            <p:cNvPr id="20" name="Picture 2" descr="E:\SVN\TechNet Resources\Samples\PPT Graphics\Windows Illustration Icons\Computer.png"/>
            <p:cNvPicPr>
              <a:picLocks noChangeAspect="1" noChangeArrowheads="1"/>
            </p:cNvPicPr>
            <p:nvPr/>
          </p:nvPicPr>
          <p:blipFill>
            <a:blip r:embed="rId9" cstate="print"/>
            <a:srcRect/>
            <a:stretch>
              <a:fillRect/>
            </a:stretch>
          </p:blipFill>
          <p:spPr bwMode="auto">
            <a:xfrm>
              <a:off x="532422" y="5866105"/>
              <a:ext cx="654505" cy="652075"/>
            </a:xfrm>
            <a:prstGeom prst="rect">
              <a:avLst/>
            </a:prstGeom>
            <a:noFill/>
            <a:effectLst>
              <a:outerShdw blurRad="50800" dist="38100" dir="2700000" algn="tl" rotWithShape="0">
                <a:prstClr val="black">
                  <a:alpha val="40000"/>
                </a:prstClr>
              </a:outerShdw>
            </a:effectLst>
          </p:spPr>
        </p:pic>
        <p:pic>
          <p:nvPicPr>
            <p:cNvPr id="21" name="Picture 3" descr="D:\Aeshen\TechNet 2006\12-December\Msft-longhorn-papers\TDM Deck\Windows Illustration Icons\Female User.png"/>
            <p:cNvPicPr>
              <a:picLocks noChangeAspect="1" noChangeArrowheads="1"/>
            </p:cNvPicPr>
            <p:nvPr/>
          </p:nvPicPr>
          <p:blipFill>
            <a:blip r:embed="rId10" cstate="print"/>
            <a:srcRect/>
            <a:stretch>
              <a:fillRect/>
            </a:stretch>
          </p:blipFill>
          <p:spPr bwMode="auto">
            <a:xfrm>
              <a:off x="0" y="5780672"/>
              <a:ext cx="828736" cy="857872"/>
            </a:xfrm>
            <a:prstGeom prst="rect">
              <a:avLst/>
            </a:prstGeom>
            <a:noFill/>
            <a:effectLst>
              <a:outerShdw blurRad="50800" dist="38100" dir="2700000" algn="tl" rotWithShape="0">
                <a:prstClr val="black">
                  <a:alpha val="40000"/>
                </a:prstClr>
              </a:outerShdw>
            </a:effectLst>
          </p:spPr>
        </p:pic>
      </p:grpSp>
      <p:pic>
        <p:nvPicPr>
          <p:cNvPr id="22" name="Picture 5" descr="C:\Users\raulgonz\AppData\Local\Microsoft\Windows\Temporary Internet Files\Content.IE5\MSI91UN4\MCj04325990000[1].png"/>
          <p:cNvPicPr>
            <a:picLocks noChangeAspect="1" noChangeArrowheads="1"/>
          </p:cNvPicPr>
          <p:nvPr/>
        </p:nvPicPr>
        <p:blipFill>
          <a:blip r:embed="rId11" cstate="print"/>
          <a:srcRect/>
          <a:stretch>
            <a:fillRect/>
          </a:stretch>
        </p:blipFill>
        <p:spPr bwMode="auto">
          <a:xfrm rot="246301">
            <a:off x="789175" y="5908505"/>
            <a:ext cx="253014" cy="253014"/>
          </a:xfrm>
          <a:prstGeom prst="rect">
            <a:avLst/>
          </a:prstGeom>
          <a:noFill/>
          <a:scene3d>
            <a:camera prst="perspectiveContrastingLeftFacing"/>
            <a:lightRig rig="threePt" dir="t"/>
          </a:scene3d>
        </p:spPr>
      </p:pic>
      <p:pic>
        <p:nvPicPr>
          <p:cNvPr id="24" name="Picture 7" descr="C:\Users\raulgonz\AppData\Local\Microsoft\Windows\Temporary Internet Files\Content.IE5\MSI91UN4\MCj04315840000[1].png"/>
          <p:cNvPicPr>
            <a:picLocks noChangeAspect="1" noChangeArrowheads="1"/>
          </p:cNvPicPr>
          <p:nvPr/>
        </p:nvPicPr>
        <p:blipFill>
          <a:blip r:embed="rId12" cstate="print"/>
          <a:srcRect/>
          <a:stretch>
            <a:fillRect/>
          </a:stretch>
        </p:blipFill>
        <p:spPr bwMode="auto">
          <a:xfrm>
            <a:off x="979917" y="5935305"/>
            <a:ext cx="319043" cy="319043"/>
          </a:xfrm>
          <a:prstGeom prst="rect">
            <a:avLst/>
          </a:prstGeom>
          <a:noFill/>
          <a:scene3d>
            <a:camera prst="perspectiveContrastingLeftFacing"/>
            <a:lightRig rig="threePt" dir="t"/>
          </a:scene3d>
        </p:spPr>
      </p:pic>
      <p:pic>
        <p:nvPicPr>
          <p:cNvPr id="29" name="Rectangle 24598" descr="Server"/>
          <p:cNvPicPr>
            <a:picLocks noChangeAspect="1" noChangeArrowheads="1"/>
          </p:cNvPicPr>
          <p:nvPr/>
        </p:nvPicPr>
        <p:blipFill>
          <a:blip r:embed="rId5" cstate="print"/>
          <a:srcRect/>
          <a:stretch>
            <a:fillRect/>
          </a:stretch>
        </p:blipFill>
        <p:spPr bwMode="auto">
          <a:xfrm>
            <a:off x="4054464" y="5539297"/>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4151126" y="5925377"/>
            <a:ext cx="392618" cy="391160"/>
          </a:xfrm>
          <a:prstGeom prst="rect">
            <a:avLst/>
          </a:prstGeom>
          <a:noFill/>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PowerShell Web Administration</a:t>
            </a:r>
            <a:endParaRPr lang="en-US" dirty="0"/>
          </a:p>
        </p:txBody>
      </p:sp>
      <p:sp>
        <p:nvSpPr>
          <p:cNvPr id="3" name="Content Placeholder 2"/>
          <p:cNvSpPr>
            <a:spLocks noGrp="1"/>
          </p:cNvSpPr>
          <p:nvPr>
            <p:ph type="body" sz="quarter" idx="10"/>
          </p:nvPr>
        </p:nvSpPr>
        <p:spPr>
          <a:xfrm>
            <a:off x="381000" y="1411552"/>
            <a:ext cx="8382000" cy="5239896"/>
          </a:xfrm>
        </p:spPr>
        <p:txBody>
          <a:bodyPr/>
          <a:lstStyle/>
          <a:p>
            <a:r>
              <a:rPr lang="en-US" sz="2800" dirty="0" smtClean="0"/>
              <a:t>To use Web Administration module</a:t>
            </a:r>
          </a:p>
          <a:p>
            <a:pPr lvl="1"/>
            <a:r>
              <a:rPr lang="en-US" sz="2400" dirty="0" smtClean="0">
                <a:solidFill>
                  <a:schemeClr val="tx1"/>
                </a:solidFill>
                <a:latin typeface="Consolas" pitchFamily="49" charset="0"/>
              </a:rPr>
              <a:t>import-module </a:t>
            </a:r>
            <a:r>
              <a:rPr lang="en-US" sz="2400" dirty="0" err="1" smtClean="0">
                <a:solidFill>
                  <a:schemeClr val="tx1"/>
                </a:solidFill>
                <a:latin typeface="Consolas" pitchFamily="49" charset="0"/>
              </a:rPr>
              <a:t>WebAdministration</a:t>
            </a:r>
            <a:endParaRPr lang="en-US" sz="2400" dirty="0" smtClean="0">
              <a:solidFill>
                <a:schemeClr val="tx1"/>
              </a:solidFill>
              <a:latin typeface="Consolas" pitchFamily="49" charset="0"/>
            </a:endParaRPr>
          </a:p>
          <a:p>
            <a:pPr lvl="1"/>
            <a:r>
              <a:rPr lang="en-US" sz="2400" dirty="0" err="1" smtClean="0">
                <a:solidFill>
                  <a:schemeClr val="tx1"/>
                </a:solidFill>
                <a:latin typeface="Consolas" pitchFamily="49" charset="0"/>
              </a:rPr>
              <a:t>cd</a:t>
            </a:r>
            <a:r>
              <a:rPr lang="en-US" sz="2400" dirty="0" smtClean="0">
                <a:solidFill>
                  <a:schemeClr val="tx1"/>
                </a:solidFill>
                <a:latin typeface="Consolas" pitchFamily="49" charset="0"/>
              </a:rPr>
              <a:t> IIS:\</a:t>
            </a:r>
          </a:p>
          <a:p>
            <a:r>
              <a:rPr lang="en-US" sz="2800" dirty="0" smtClean="0"/>
              <a:t>IIS </a:t>
            </a:r>
            <a:r>
              <a:rPr lang="en-US" sz="2800" dirty="0" err="1" smtClean="0"/>
              <a:t>cmdlets</a:t>
            </a:r>
            <a:endParaRPr lang="en-US" sz="2800" dirty="0" smtClean="0"/>
          </a:p>
          <a:p>
            <a:pPr lvl="1"/>
            <a:r>
              <a:rPr lang="en-US" sz="2400" dirty="0" smtClean="0"/>
              <a:t>High-level and low-level </a:t>
            </a:r>
            <a:r>
              <a:rPr lang="en-US" sz="2400" dirty="0" err="1" smtClean="0"/>
              <a:t>cmdlets</a:t>
            </a:r>
            <a:r>
              <a:rPr lang="en-US" sz="2400" dirty="0" smtClean="0"/>
              <a:t> for administration and modifying configuration</a:t>
            </a:r>
            <a:endParaRPr lang="en-US" sz="2000" dirty="0" smtClean="0"/>
          </a:p>
          <a:p>
            <a:pPr lvl="1"/>
            <a:r>
              <a:rPr lang="en-US" sz="2400" dirty="0" smtClean="0"/>
              <a:t>Best Practice Analyzer </a:t>
            </a:r>
            <a:r>
              <a:rPr lang="en-US" sz="2400" dirty="0" err="1" smtClean="0"/>
              <a:t>cmdlets</a:t>
            </a:r>
            <a:endParaRPr lang="en-US" sz="2400" dirty="0" smtClean="0"/>
          </a:p>
          <a:p>
            <a:pPr lvl="2"/>
            <a:r>
              <a:rPr lang="en-US" sz="2400" dirty="0" smtClean="0">
                <a:solidFill>
                  <a:schemeClr val="tx1"/>
                </a:solidFill>
                <a:latin typeface="Consolas" pitchFamily="49" charset="0"/>
              </a:rPr>
              <a:t>Start /w </a:t>
            </a:r>
            <a:r>
              <a:rPr lang="en-US" sz="2400" dirty="0" err="1" smtClean="0">
                <a:solidFill>
                  <a:schemeClr val="tx1"/>
                </a:solidFill>
                <a:latin typeface="Consolas" pitchFamily="49" charset="0"/>
              </a:rPr>
              <a:t>ocsetup</a:t>
            </a:r>
            <a:r>
              <a:rPr lang="en-US" sz="2400" dirty="0" smtClean="0">
                <a:solidFill>
                  <a:schemeClr val="tx1"/>
                </a:solidFill>
                <a:latin typeface="Consolas" pitchFamily="49" charset="0"/>
              </a:rPr>
              <a:t> </a:t>
            </a:r>
            <a:r>
              <a:rPr lang="en-US" sz="2400" dirty="0" err="1" smtClean="0">
                <a:solidFill>
                  <a:schemeClr val="tx1"/>
                </a:solidFill>
                <a:latin typeface="Consolas" pitchFamily="49" charset="0"/>
              </a:rPr>
              <a:t>BestPractices</a:t>
            </a:r>
            <a:r>
              <a:rPr lang="en-US" sz="2400" dirty="0" smtClean="0">
                <a:solidFill>
                  <a:schemeClr val="tx1"/>
                </a:solidFill>
                <a:latin typeface="Consolas" pitchFamily="49" charset="0"/>
              </a:rPr>
              <a:t>-PSH-</a:t>
            </a:r>
            <a:r>
              <a:rPr lang="en-US" sz="2400" dirty="0" err="1" smtClean="0">
                <a:solidFill>
                  <a:schemeClr val="tx1"/>
                </a:solidFill>
                <a:latin typeface="Consolas" pitchFamily="49" charset="0"/>
              </a:rPr>
              <a:t>Cmdlets</a:t>
            </a:r>
            <a:endParaRPr lang="en-US" sz="2400" dirty="0" smtClean="0">
              <a:solidFill>
                <a:schemeClr val="tx1"/>
              </a:solidFill>
              <a:latin typeface="Consolas" pitchFamily="49" charset="0"/>
            </a:endParaRPr>
          </a:p>
          <a:p>
            <a:pPr lvl="2"/>
            <a:r>
              <a:rPr lang="en-US" sz="2400" dirty="0" smtClean="0">
                <a:solidFill>
                  <a:schemeClr val="tx1"/>
                </a:solidFill>
                <a:latin typeface="Consolas" pitchFamily="49" charset="0"/>
              </a:rPr>
              <a:t>import-module </a:t>
            </a:r>
            <a:r>
              <a:rPr lang="en-US" sz="2400" dirty="0" err="1" smtClean="0">
                <a:solidFill>
                  <a:schemeClr val="tx1"/>
                </a:solidFill>
                <a:latin typeface="Consolas" pitchFamily="49" charset="0"/>
              </a:rPr>
              <a:t>BestPractices</a:t>
            </a:r>
            <a:endParaRPr lang="en-US" sz="2400" dirty="0" smtClean="0">
              <a:solidFill>
                <a:schemeClr val="tx1"/>
              </a:solidFill>
              <a:latin typeface="Consolas" pitchFamily="49" charset="0"/>
            </a:endParaRPr>
          </a:p>
          <a:p>
            <a:pPr lvl="1"/>
            <a:r>
              <a:rPr lang="en-US" sz="2300" dirty="0" err="1" smtClean="0"/>
              <a:t>Cmdlets</a:t>
            </a:r>
            <a:r>
              <a:rPr lang="en-US" sz="2300" dirty="0" smtClean="0"/>
              <a:t> are:</a:t>
            </a:r>
          </a:p>
          <a:p>
            <a:pPr lvl="2"/>
            <a:r>
              <a:rPr lang="en-US" sz="2400" dirty="0" smtClean="0">
                <a:solidFill>
                  <a:schemeClr val="tx1"/>
                </a:solidFill>
                <a:latin typeface="Consolas" pitchFamily="49" charset="0"/>
              </a:rPr>
              <a:t>get-</a:t>
            </a:r>
            <a:r>
              <a:rPr lang="en-US" sz="2400" dirty="0" err="1" smtClean="0">
                <a:solidFill>
                  <a:schemeClr val="tx1"/>
                </a:solidFill>
                <a:latin typeface="Consolas" pitchFamily="49" charset="0"/>
              </a:rPr>
              <a:t>bparesult</a:t>
            </a:r>
            <a:endParaRPr lang="en-US" sz="2400" dirty="0" smtClean="0">
              <a:solidFill>
                <a:schemeClr val="tx1"/>
              </a:solidFill>
              <a:latin typeface="Consolas" pitchFamily="49" charset="0"/>
            </a:endParaRPr>
          </a:p>
          <a:p>
            <a:pPr lvl="2"/>
            <a:r>
              <a:rPr lang="en-US" sz="2400" dirty="0" smtClean="0">
                <a:solidFill>
                  <a:schemeClr val="tx1"/>
                </a:solidFill>
                <a:latin typeface="Consolas" pitchFamily="49" charset="0"/>
              </a:rPr>
              <a:t>invoke-</a:t>
            </a:r>
            <a:r>
              <a:rPr lang="en-US" sz="2400" dirty="0" err="1" smtClean="0">
                <a:solidFill>
                  <a:schemeClr val="tx1"/>
                </a:solidFill>
                <a:latin typeface="Consolas" pitchFamily="49" charset="0"/>
              </a:rPr>
              <a:t>bpamodel</a:t>
            </a:r>
            <a:endParaRPr lang="en-US" sz="2400" dirty="0" smtClean="0">
              <a:solidFill>
                <a:schemeClr val="tx1"/>
              </a:solidFill>
              <a:latin typeface="Consolas" pitchFamily="49" charset="0"/>
            </a:endParaRPr>
          </a:p>
          <a:p>
            <a:pPr lvl="2"/>
            <a:r>
              <a:rPr lang="en-US" sz="2400" dirty="0" smtClean="0">
                <a:solidFill>
                  <a:schemeClr val="tx1"/>
                </a:solidFill>
                <a:latin typeface="Consolas" pitchFamily="49" charset="0"/>
              </a:rPr>
              <a:t>set-</a:t>
            </a:r>
            <a:r>
              <a:rPr lang="en-US" sz="2400" dirty="0" err="1" smtClean="0">
                <a:solidFill>
                  <a:schemeClr val="tx1"/>
                </a:solidFill>
                <a:latin typeface="Consolas" pitchFamily="49" charset="0"/>
              </a:rPr>
              <a:t>bparesult</a:t>
            </a:r>
            <a:endParaRPr lang="en-US" sz="2400" dirty="0" smtClean="0">
              <a:solidFill>
                <a:schemeClr val="tx1"/>
              </a:solidFill>
              <a:latin typeface="Consolas" pitchFamily="49" charset="0"/>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Windows PowerShell:</a:t>
            </a:r>
            <a:br>
              <a:rPr lang="en-US" dirty="0" smtClean="0"/>
            </a:br>
            <a:r>
              <a:rPr lang="en-US" dirty="0" smtClean="0"/>
              <a:t>Web Administration on Server Core</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PowerShell Scenarios for IIS(1)</a:t>
            </a:r>
            <a:endParaRPr lang="en-US" dirty="0"/>
          </a:p>
        </p:txBody>
      </p:sp>
      <p:sp>
        <p:nvSpPr>
          <p:cNvPr id="5" name="Content Placeholder 4"/>
          <p:cNvSpPr>
            <a:spLocks noGrp="1"/>
          </p:cNvSpPr>
          <p:nvPr>
            <p:ph sz="half" idx="1"/>
          </p:nvPr>
        </p:nvSpPr>
        <p:spPr>
          <a:xfrm>
            <a:off x="381000" y="1411553"/>
            <a:ext cx="4114800" cy="5244513"/>
          </a:xfrm>
        </p:spPr>
        <p:txBody>
          <a:bodyPr/>
          <a:lstStyle/>
          <a:p>
            <a:r>
              <a:rPr lang="en-US" sz="2400" dirty="0" smtClean="0"/>
              <a:t>Add / remove / change:</a:t>
            </a:r>
          </a:p>
          <a:p>
            <a:pPr lvl="1"/>
            <a:r>
              <a:rPr lang="en-US" sz="1800" dirty="0" smtClean="0"/>
              <a:t>Applications</a:t>
            </a:r>
          </a:p>
          <a:p>
            <a:pPr lvl="1"/>
            <a:r>
              <a:rPr lang="en-US" sz="1800" dirty="0" smtClean="0"/>
              <a:t>Virtual directories</a:t>
            </a:r>
          </a:p>
          <a:p>
            <a:pPr lvl="1"/>
            <a:r>
              <a:rPr lang="en-US" sz="1800" dirty="0" smtClean="0"/>
              <a:t>Sites</a:t>
            </a:r>
          </a:p>
          <a:p>
            <a:pPr lvl="1"/>
            <a:r>
              <a:rPr lang="en-US" sz="1800" dirty="0" smtClean="0"/>
              <a:t>Application pools</a:t>
            </a:r>
          </a:p>
          <a:p>
            <a:r>
              <a:rPr lang="en-US" sz="2400" dirty="0" smtClean="0"/>
              <a:t>Add sites based on template</a:t>
            </a:r>
          </a:p>
          <a:p>
            <a:r>
              <a:rPr lang="en-US" sz="2400" dirty="0" smtClean="0"/>
              <a:t>Copy </a:t>
            </a:r>
            <a:r>
              <a:rPr lang="en-US" sz="2400" dirty="0" err="1" smtClean="0"/>
              <a:t>config</a:t>
            </a:r>
            <a:r>
              <a:rPr lang="en-US" sz="2400" dirty="0" smtClean="0"/>
              <a:t> and content of existing site / </a:t>
            </a:r>
            <a:r>
              <a:rPr lang="en-US" sz="2400" dirty="0" err="1" smtClean="0"/>
              <a:t>vdir</a:t>
            </a:r>
            <a:r>
              <a:rPr lang="en-US" sz="2400" dirty="0" smtClean="0"/>
              <a:t> to other site / </a:t>
            </a:r>
            <a:r>
              <a:rPr lang="en-US" sz="2400" dirty="0" err="1" smtClean="0"/>
              <a:t>vdir</a:t>
            </a:r>
            <a:endParaRPr lang="en-US" sz="2400" dirty="0" smtClean="0"/>
          </a:p>
          <a:p>
            <a:r>
              <a:rPr lang="en-US" sz="2400" dirty="0" smtClean="0"/>
              <a:t>Configure SSL</a:t>
            </a:r>
          </a:p>
          <a:p>
            <a:r>
              <a:rPr lang="en-US" sz="2400" dirty="0" smtClean="0"/>
              <a:t>Find log file directory for site</a:t>
            </a:r>
          </a:p>
          <a:p>
            <a:r>
              <a:rPr lang="en-US" sz="2400" dirty="0" smtClean="0"/>
              <a:t>Change authentication settings of</a:t>
            </a:r>
            <a:br>
              <a:rPr lang="en-US" sz="2400" dirty="0" smtClean="0"/>
            </a:br>
            <a:r>
              <a:rPr lang="en-US" sz="2400" dirty="0" smtClean="0"/>
              <a:t>site / app / </a:t>
            </a:r>
            <a:r>
              <a:rPr lang="en-US" sz="2400" dirty="0" err="1" smtClean="0"/>
              <a:t>vdir</a:t>
            </a:r>
            <a:endParaRPr lang="en-US" sz="2400" dirty="0" smtClean="0"/>
          </a:p>
        </p:txBody>
      </p:sp>
      <p:sp>
        <p:nvSpPr>
          <p:cNvPr id="6" name="Content Placeholder 5"/>
          <p:cNvSpPr>
            <a:spLocks noGrp="1"/>
          </p:cNvSpPr>
          <p:nvPr>
            <p:ph sz="half" idx="2"/>
          </p:nvPr>
        </p:nvSpPr>
        <p:spPr>
          <a:xfrm>
            <a:off x="4648200" y="1411553"/>
            <a:ext cx="4114800" cy="5256824"/>
          </a:xfrm>
        </p:spPr>
        <p:txBody>
          <a:bodyPr/>
          <a:lstStyle/>
          <a:p>
            <a:r>
              <a:rPr lang="en-US" sz="2400" dirty="0" smtClean="0"/>
              <a:t>Set IP restrictions on a site</a:t>
            </a:r>
          </a:p>
          <a:p>
            <a:r>
              <a:rPr lang="en-US" sz="2400" dirty="0" smtClean="0"/>
              <a:t>Recycle:</a:t>
            </a:r>
          </a:p>
          <a:p>
            <a:pPr lvl="1"/>
            <a:r>
              <a:rPr lang="en-US" sz="2000" dirty="0" smtClean="0"/>
              <a:t>Application pools</a:t>
            </a:r>
          </a:p>
          <a:p>
            <a:pPr lvl="1"/>
            <a:r>
              <a:rPr lang="en-US" sz="2000" dirty="0" smtClean="0"/>
              <a:t>IIS (IISRESET)</a:t>
            </a:r>
          </a:p>
          <a:p>
            <a:r>
              <a:rPr lang="en-US" sz="2400" dirty="0" smtClean="0"/>
              <a:t>Backup IIS configuration</a:t>
            </a:r>
          </a:p>
          <a:p>
            <a:r>
              <a:rPr lang="en-US" sz="2400" dirty="0" smtClean="0"/>
              <a:t>Activate sites (start/stop)</a:t>
            </a:r>
          </a:p>
          <a:p>
            <a:r>
              <a:rPr lang="en-US" sz="2400" dirty="0" smtClean="0"/>
              <a:t>Add bindings to existing web-site</a:t>
            </a:r>
          </a:p>
          <a:p>
            <a:r>
              <a:rPr lang="en-US" sz="2400" dirty="0" smtClean="0"/>
              <a:t>Convert folders to applications / </a:t>
            </a:r>
            <a:r>
              <a:rPr lang="en-US" sz="2400" dirty="0" err="1" smtClean="0"/>
              <a:t>vdirs</a:t>
            </a:r>
            <a:endParaRPr lang="en-US" sz="2400" dirty="0" smtClean="0"/>
          </a:p>
          <a:p>
            <a:r>
              <a:rPr lang="en-US" sz="2400" dirty="0" smtClean="0"/>
              <a:t>Change </a:t>
            </a:r>
            <a:r>
              <a:rPr lang="en-US" sz="2400" dirty="0" err="1" smtClean="0"/>
              <a:t>AppPool</a:t>
            </a:r>
            <a:r>
              <a:rPr lang="en-US" sz="2400" dirty="0" smtClean="0"/>
              <a:t> account identities and passwords</a:t>
            </a:r>
          </a:p>
          <a:p>
            <a:r>
              <a:rPr lang="en-US" sz="2400" dirty="0" smtClean="0"/>
              <a:t>Unload web apps</a:t>
            </a:r>
          </a:p>
          <a:p>
            <a:r>
              <a:rPr lang="en-US" sz="2400" dirty="0" smtClean="0"/>
              <a:t>Configure redirection</a:t>
            </a:r>
            <a:endParaRPr lang="en-US" sz="24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PowerShell Scenarios for IIS(2)</a:t>
            </a:r>
            <a:endParaRPr lang="en-US" dirty="0"/>
          </a:p>
        </p:txBody>
      </p:sp>
      <p:sp>
        <p:nvSpPr>
          <p:cNvPr id="5" name="Content Placeholder 4"/>
          <p:cNvSpPr>
            <a:spLocks noGrp="1"/>
          </p:cNvSpPr>
          <p:nvPr>
            <p:ph sz="half" idx="1"/>
          </p:nvPr>
        </p:nvSpPr>
        <p:spPr>
          <a:xfrm>
            <a:off x="381000" y="1411553"/>
            <a:ext cx="4114800" cy="5262979"/>
          </a:xfrm>
        </p:spPr>
        <p:txBody>
          <a:bodyPr/>
          <a:lstStyle/>
          <a:p>
            <a:r>
              <a:rPr lang="en-US" sz="2400" dirty="0" smtClean="0"/>
              <a:t>Add / remove / reorder default document</a:t>
            </a:r>
          </a:p>
          <a:p>
            <a:r>
              <a:rPr lang="en-US" sz="2400" dirty="0" smtClean="0"/>
              <a:t>Change port number / IP address of a site binding</a:t>
            </a:r>
          </a:p>
          <a:p>
            <a:r>
              <a:rPr lang="en-US" sz="2400" dirty="0" smtClean="0"/>
              <a:t>Change physical path of a site</a:t>
            </a:r>
          </a:p>
          <a:p>
            <a:r>
              <a:rPr lang="en-US" sz="2400" dirty="0" smtClean="0"/>
              <a:t>Edit list of allowed Web Service Extensions</a:t>
            </a:r>
          </a:p>
          <a:p>
            <a:r>
              <a:rPr lang="en-US" sz="2400" dirty="0" smtClean="0"/>
              <a:t>Add new custom error page</a:t>
            </a:r>
          </a:p>
          <a:p>
            <a:r>
              <a:rPr lang="en-US" sz="2400" dirty="0" smtClean="0"/>
              <a:t>Register new:</a:t>
            </a:r>
          </a:p>
          <a:p>
            <a:pPr lvl="1"/>
            <a:r>
              <a:rPr lang="en-US" sz="2000" dirty="0" smtClean="0"/>
              <a:t>ISAPI filter / extension</a:t>
            </a:r>
          </a:p>
          <a:p>
            <a:pPr lvl="1"/>
            <a:r>
              <a:rPr lang="en-US" sz="2000" dirty="0" smtClean="0"/>
              <a:t>Native module / handler</a:t>
            </a:r>
          </a:p>
          <a:p>
            <a:pPr lvl="1"/>
            <a:r>
              <a:rPr lang="en-US" sz="2000" dirty="0" smtClean="0"/>
              <a:t>Managed module / handler (integrated pipeline/ISAPI mode)</a:t>
            </a:r>
          </a:p>
        </p:txBody>
      </p:sp>
      <p:sp>
        <p:nvSpPr>
          <p:cNvPr id="6" name="Content Placeholder 5"/>
          <p:cNvSpPr>
            <a:spLocks noGrp="1"/>
          </p:cNvSpPr>
          <p:nvPr>
            <p:ph sz="half" idx="2"/>
          </p:nvPr>
        </p:nvSpPr>
        <p:spPr>
          <a:xfrm>
            <a:off x="4648200" y="1411553"/>
            <a:ext cx="4114800" cy="5256824"/>
          </a:xfrm>
        </p:spPr>
        <p:txBody>
          <a:bodyPr/>
          <a:lstStyle/>
          <a:p>
            <a:r>
              <a:rPr lang="en-US" sz="2400" dirty="0" smtClean="0"/>
              <a:t>Add / remove / change MIME Map</a:t>
            </a:r>
          </a:p>
          <a:p>
            <a:r>
              <a:rPr lang="en-US" sz="2400" dirty="0" smtClean="0"/>
              <a:t>Monitor:</a:t>
            </a:r>
          </a:p>
          <a:p>
            <a:pPr lvl="1"/>
            <a:r>
              <a:rPr lang="en-US" sz="2000" dirty="0" smtClean="0"/>
              <a:t>Site status</a:t>
            </a:r>
          </a:p>
          <a:p>
            <a:pPr lvl="1"/>
            <a:r>
              <a:rPr lang="en-US" sz="2000" dirty="0" smtClean="0"/>
              <a:t>Executing requests </a:t>
            </a:r>
          </a:p>
          <a:p>
            <a:r>
              <a:rPr lang="en-US" sz="2400" dirty="0" smtClean="0"/>
              <a:t>Test site is up and running</a:t>
            </a:r>
          </a:p>
          <a:p>
            <a:r>
              <a:rPr lang="en-US" sz="2400" dirty="0" smtClean="0"/>
              <a:t>Find all stopped sites</a:t>
            </a:r>
          </a:p>
          <a:p>
            <a:r>
              <a:rPr lang="en-US" sz="2400" dirty="0" smtClean="0"/>
              <a:t>Find configuration setting </a:t>
            </a:r>
          </a:p>
          <a:p>
            <a:r>
              <a:rPr lang="en-US" sz="2400" dirty="0" smtClean="0"/>
              <a:t>Move log files</a:t>
            </a:r>
          </a:p>
          <a:p>
            <a:r>
              <a:rPr lang="en-US" sz="2400" dirty="0" smtClean="0"/>
              <a:t>Create new </a:t>
            </a:r>
            <a:r>
              <a:rPr lang="en-US" sz="2400" dirty="0" err="1" smtClean="0"/>
              <a:t>AppPool</a:t>
            </a:r>
            <a:r>
              <a:rPr lang="en-US" sz="2400" dirty="0" smtClean="0"/>
              <a:t> with recycling settings</a:t>
            </a:r>
          </a:p>
          <a:p>
            <a:r>
              <a:rPr lang="en-US" sz="2400" dirty="0" smtClean="0"/>
              <a:t>Lock section or element</a:t>
            </a:r>
          </a:p>
          <a:p>
            <a:r>
              <a:rPr lang="en-US" sz="2400" dirty="0" smtClean="0"/>
              <a:t>Change Application Pool of an application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Agenda</a:t>
            </a:r>
            <a:endParaRPr lang="en-US" dirty="0"/>
          </a:p>
        </p:txBody>
      </p:sp>
      <p:sp>
        <p:nvSpPr>
          <p:cNvPr id="5" name="Text Placeholder 4"/>
          <p:cNvSpPr>
            <a:spLocks noGrp="1"/>
          </p:cNvSpPr>
          <p:nvPr>
            <p:ph type="body" sz="quarter" idx="10"/>
          </p:nvPr>
        </p:nvSpPr>
        <p:spPr/>
        <p:txBody>
          <a:bodyPr/>
          <a:lstStyle/>
          <a:p>
            <a:r>
              <a:rPr lang="en-US" dirty="0" smtClean="0"/>
              <a:t>IIS and the Microsoft Web Platform</a:t>
            </a:r>
          </a:p>
          <a:p>
            <a:r>
              <a:rPr lang="en-US" dirty="0" smtClean="0"/>
              <a:t>IIS 7.5 Enhancements in R2</a:t>
            </a:r>
          </a:p>
          <a:p>
            <a:r>
              <a:rPr lang="en-US" dirty="0" smtClean="0"/>
              <a:t>IIS and ASP.NET on Server Core in R2</a:t>
            </a:r>
          </a:p>
          <a:p>
            <a:r>
              <a:rPr lang="en-US" dirty="0" smtClean="0"/>
              <a:t>Remotely Managing IIS in R2</a:t>
            </a:r>
          </a:p>
          <a:p>
            <a:r>
              <a:rPr lang="en-US" dirty="0" smtClean="0"/>
              <a:t>IIS Extensions for Development and Deployment</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8382000" cy="664797"/>
          </a:xfrm>
        </p:spPr>
        <p:txBody>
          <a:bodyPr/>
          <a:lstStyle/>
          <a:p>
            <a:r>
              <a:rPr lang="en-US" dirty="0" smtClean="0"/>
              <a:t>Running IIS Extensions on R2</a:t>
            </a:r>
            <a:endParaRPr lang="en-US" dirty="0"/>
          </a:p>
        </p:txBody>
      </p:sp>
      <p:sp>
        <p:nvSpPr>
          <p:cNvPr id="5" name="Text Placeholder 4"/>
          <p:cNvSpPr>
            <a:spLocks noGrp="1"/>
          </p:cNvSpPr>
          <p:nvPr>
            <p:ph type="body" sz="quarter" idx="10"/>
          </p:nvPr>
        </p:nvSpPr>
        <p:spPr>
          <a:xfrm>
            <a:off x="381000" y="1447799"/>
            <a:ext cx="8382000" cy="4013406"/>
          </a:xfrm>
        </p:spPr>
        <p:txBody>
          <a:bodyPr/>
          <a:lstStyle/>
          <a:p>
            <a:r>
              <a:rPr lang="en-US" dirty="0" smtClean="0"/>
              <a:t>IIS Web Deployment Tool</a:t>
            </a:r>
          </a:p>
          <a:p>
            <a:pPr lvl="1"/>
            <a:r>
              <a:rPr lang="en-US" dirty="0" smtClean="0"/>
              <a:t>Can be run on full and Server Core installations</a:t>
            </a:r>
          </a:p>
          <a:p>
            <a:r>
              <a:rPr lang="en-US" dirty="0" smtClean="0"/>
              <a:t>IIS URL Rewriter</a:t>
            </a:r>
          </a:p>
          <a:p>
            <a:r>
              <a:rPr lang="en-US" dirty="0" smtClean="0"/>
              <a:t>IIS Application Request Routing</a:t>
            </a:r>
          </a:p>
          <a:p>
            <a:r>
              <a:rPr lang="en-US" dirty="0" smtClean="0"/>
              <a:t>IIS Media Services</a:t>
            </a:r>
          </a:p>
          <a:p>
            <a:r>
              <a:rPr lang="en-US" dirty="0" smtClean="0"/>
              <a:t>IIS Search Engine Optimization Toolkit</a:t>
            </a:r>
          </a:p>
          <a:p>
            <a:endParaRPr lang="en-US" dirty="0" smtClean="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48541" y="2105421"/>
            <a:ext cx="4114800" cy="226456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Synchronize your server farm efficiently</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Package, archive and deploy Web applications more easily</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Migrate Web applications between IIS 6.0 / 7.0 / 7.5 with ease</a:t>
            </a:r>
          </a:p>
        </p:txBody>
      </p:sp>
      <p:sp>
        <p:nvSpPr>
          <p:cNvPr id="11" name="Rounded Rectangle 10"/>
          <p:cNvSpPr/>
          <p:nvPr/>
        </p:nvSpPr>
        <p:spPr bwMode="auto">
          <a:xfrm>
            <a:off x="4640843" y="2105422"/>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16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lgn="l">
              <a:lnSpc>
                <a:spcPct val="100000"/>
              </a:lnSpc>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Integrated with IIS Manager and Visual Studio 2010</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Ability to migrate the entire Web server, Web application or Web site</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Synchronizes only changed data</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Warns of missing dependencies during synchronization</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Automatically gathers content, configuration, certificates, Registry Keys, ASP.NET configuration</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Packages Web app or entire site</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Supports both live servers and zipped packages as source or target apps</a:t>
            </a:r>
          </a:p>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Administrative privileges are not required to deploy Web applications</a:t>
            </a:r>
            <a:endParaRPr lang="en-US" sz="1400" dirty="0" smtClean="0">
              <a:effectLst>
                <a:outerShdw blurRad="38100" dist="38100" dir="2700000" algn="tl">
                  <a:srgbClr val="000000">
                    <a:alpha val="43137"/>
                  </a:srgbClr>
                </a:outerShdw>
              </a:effectLst>
              <a:latin typeface="Arial" pitchFamily="34" charset="0"/>
              <a:cs typeface="Arial" pitchFamily="34" charset="0"/>
            </a:endParaRPr>
          </a:p>
        </p:txBody>
      </p:sp>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476360" y="4522951"/>
            <a:ext cx="1944153" cy="1936935"/>
          </a:xfrm>
          <a:prstGeom prst="rect">
            <a:avLst/>
          </a:prstGeom>
          <a:noFill/>
          <a:effectLst>
            <a:outerShdw blurRad="50800" dist="38100" dir="2700000" algn="tl" rotWithShape="0">
              <a:prstClr val="black">
                <a:alpha val="40000"/>
              </a:prstClr>
            </a:outerShdw>
          </a:effectLst>
        </p:spPr>
      </p:pic>
      <p:sp>
        <p:nvSpPr>
          <p:cNvPr id="9" name="Title 8"/>
          <p:cNvSpPr>
            <a:spLocks noGrp="1"/>
          </p:cNvSpPr>
          <p:nvPr>
            <p:ph type="title"/>
          </p:nvPr>
        </p:nvSpPr>
        <p:spPr/>
        <p:txBody>
          <a:bodyPr/>
          <a:lstStyle/>
          <a:p>
            <a:r>
              <a:rPr smtClean="0"/>
              <a:t>Web Deployment Tool</a:t>
            </a:r>
            <a:endParaRPr lang="en-US" dirty="0"/>
          </a:p>
        </p:txBody>
      </p:sp>
      <p:sp>
        <p:nvSpPr>
          <p:cNvPr id="12" name="Rounded Rectangle 11"/>
          <p:cNvSpPr/>
          <p:nvPr/>
        </p:nvSpPr>
        <p:spPr bwMode="auto">
          <a:xfrm>
            <a:off x="416643" y="1047214"/>
            <a:ext cx="8284011" cy="96233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Simplify the migration, management and deployment of IIS Web Servers, Web applications and Web sites. It can be used to package, synchronize IIS sites including content, configuration certificates and databases.</a:t>
            </a:r>
          </a:p>
        </p:txBody>
      </p:sp>
      <p:sp>
        <p:nvSpPr>
          <p:cNvPr id="13" name="Curved Down Arrow 12"/>
          <p:cNvSpPr/>
          <p:nvPr/>
        </p:nvSpPr>
        <p:spPr bwMode="auto">
          <a:xfrm>
            <a:off x="775856" y="5237018"/>
            <a:ext cx="3328554" cy="785091"/>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grpSp>
        <p:nvGrpSpPr>
          <p:cNvPr id="2" name="Group 23"/>
          <p:cNvGrpSpPr/>
          <p:nvPr/>
        </p:nvGrpSpPr>
        <p:grpSpPr>
          <a:xfrm>
            <a:off x="4114529" y="5233970"/>
            <a:ext cx="539083" cy="777240"/>
            <a:chOff x="4041792" y="4610516"/>
            <a:chExt cx="539083" cy="777240"/>
          </a:xfrm>
        </p:grpSpPr>
        <p:pic>
          <p:nvPicPr>
            <p:cNvPr id="16" name="Rectangle 24598" descr="Server"/>
            <p:cNvPicPr>
              <a:picLocks noChangeAspect="1" noChangeArrowheads="1"/>
            </p:cNvPicPr>
            <p:nvPr/>
          </p:nvPicPr>
          <p:blipFill>
            <a:blip r:embed="rId5" cstate="print"/>
            <a:srcRect/>
            <a:stretch>
              <a:fillRect/>
            </a:stretch>
          </p:blipFill>
          <p:spPr bwMode="auto">
            <a:xfrm>
              <a:off x="4041792" y="4610516"/>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9"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4138454" y="4996596"/>
              <a:ext cx="392618" cy="391160"/>
            </a:xfrm>
            <a:prstGeom prst="rect">
              <a:avLst/>
            </a:prstGeom>
            <a:noFill/>
            <a:effectLst>
              <a:outerShdw blurRad="50800" dist="38100" dir="2700000" algn="tl" rotWithShape="0">
                <a:prstClr val="black">
                  <a:alpha val="40000"/>
                </a:prstClr>
              </a:outerShdw>
            </a:effectLst>
          </p:spPr>
        </p:pic>
      </p:grpSp>
      <p:grpSp>
        <p:nvGrpSpPr>
          <p:cNvPr id="3" name="Group 22"/>
          <p:cNvGrpSpPr/>
          <p:nvPr/>
        </p:nvGrpSpPr>
        <p:grpSpPr>
          <a:xfrm>
            <a:off x="3764701" y="6080760"/>
            <a:ext cx="539083" cy="777240"/>
            <a:chOff x="4066038" y="5330952"/>
            <a:chExt cx="539083" cy="777240"/>
          </a:xfrm>
        </p:grpSpPr>
        <p:pic>
          <p:nvPicPr>
            <p:cNvPr id="14" name="Rectangle 24598" descr="Server"/>
            <p:cNvPicPr>
              <a:picLocks noChangeAspect="1" noChangeArrowheads="1"/>
            </p:cNvPicPr>
            <p:nvPr/>
          </p:nvPicPr>
          <p:blipFill>
            <a:blip r:embed="rId5" cstate="print"/>
            <a:srcRect/>
            <a:stretch>
              <a:fillRect/>
            </a:stretch>
          </p:blipFill>
          <p:spPr bwMode="auto">
            <a:xfrm>
              <a:off x="4066038" y="5330952"/>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4162700" y="5717032"/>
              <a:ext cx="392618" cy="391160"/>
            </a:xfrm>
            <a:prstGeom prst="rect">
              <a:avLst/>
            </a:prstGeom>
            <a:noFill/>
            <a:effectLst>
              <a:outerShdw blurRad="50800" dist="38100" dir="2700000" algn="tl" rotWithShape="0">
                <a:prstClr val="black">
                  <a:alpha val="40000"/>
                </a:prstClr>
              </a:outerShdw>
            </a:effectLst>
          </p:spPr>
        </p:pic>
      </p:grpSp>
      <p:grpSp>
        <p:nvGrpSpPr>
          <p:cNvPr id="4" name="Group 28"/>
          <p:cNvGrpSpPr/>
          <p:nvPr/>
        </p:nvGrpSpPr>
        <p:grpSpPr>
          <a:xfrm>
            <a:off x="3518784" y="4742134"/>
            <a:ext cx="539083" cy="777240"/>
            <a:chOff x="4041792" y="4610516"/>
            <a:chExt cx="539083" cy="777240"/>
          </a:xfrm>
        </p:grpSpPr>
        <p:pic>
          <p:nvPicPr>
            <p:cNvPr id="30" name="Rectangle 24598" descr="Server"/>
            <p:cNvPicPr>
              <a:picLocks noChangeAspect="1" noChangeArrowheads="1"/>
            </p:cNvPicPr>
            <p:nvPr/>
          </p:nvPicPr>
          <p:blipFill>
            <a:blip r:embed="rId5" cstate="print"/>
            <a:srcRect/>
            <a:stretch>
              <a:fillRect/>
            </a:stretch>
          </p:blipFill>
          <p:spPr bwMode="auto">
            <a:xfrm>
              <a:off x="4041792" y="4610516"/>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4138454" y="4996596"/>
              <a:ext cx="392618" cy="391160"/>
            </a:xfrm>
            <a:prstGeom prst="rect">
              <a:avLst/>
            </a:prstGeom>
            <a:noFill/>
            <a:effectLst>
              <a:outerShdw blurRad="50800" dist="38100" dir="2700000" algn="tl" rotWithShape="0">
                <a:prstClr val="black">
                  <a:alpha val="40000"/>
                </a:prstClr>
              </a:outerShdw>
            </a:effectLst>
          </p:spPr>
        </p:pic>
      </p:grpSp>
      <p:pic>
        <p:nvPicPr>
          <p:cNvPr id="33" name="Picture 2" descr="E:\SVN\TechNet Resources\Samples\PPT Graphics\Windows Illustration Icons\Computer.png"/>
          <p:cNvPicPr>
            <a:picLocks noChangeAspect="1" noChangeArrowheads="1"/>
          </p:cNvPicPr>
          <p:nvPr/>
        </p:nvPicPr>
        <p:blipFill>
          <a:blip r:embed="rId7" cstate="print"/>
          <a:srcRect/>
          <a:stretch>
            <a:fillRect/>
          </a:stretch>
        </p:blipFill>
        <p:spPr bwMode="auto">
          <a:xfrm>
            <a:off x="576981" y="5591785"/>
            <a:ext cx="821895" cy="818843"/>
          </a:xfrm>
          <a:prstGeom prst="rect">
            <a:avLst/>
          </a:prstGeom>
          <a:noFill/>
          <a:effectLst>
            <a:outerShdw blurRad="50800" dist="38100" dir="2700000" algn="tl" rotWithShape="0">
              <a:prstClr val="black">
                <a:alpha val="40000"/>
              </a:prstClr>
            </a:outerShdw>
          </a:effectLst>
        </p:spPr>
      </p:pic>
      <p:pic>
        <p:nvPicPr>
          <p:cNvPr id="34" name="Picture 3" descr="D:\Aeshen\TechNet 2006\12-December\Msft-longhorn-papers\TDM Deck\Windows Illustration Icons\Female User.png"/>
          <p:cNvPicPr>
            <a:picLocks noChangeAspect="1" noChangeArrowheads="1"/>
          </p:cNvPicPr>
          <p:nvPr/>
        </p:nvPicPr>
        <p:blipFill>
          <a:blip r:embed="rId8"/>
          <a:srcRect/>
          <a:stretch>
            <a:fillRect/>
          </a:stretch>
        </p:blipFill>
        <p:spPr bwMode="auto">
          <a:xfrm>
            <a:off x="0" y="5506352"/>
            <a:ext cx="1040685" cy="1077272"/>
          </a:xfrm>
          <a:prstGeom prst="rect">
            <a:avLst/>
          </a:prstGeom>
          <a:noFill/>
          <a:effectLst>
            <a:outerShdw blurRad="50800" dist="38100" dir="2700000" algn="tl" rotWithShape="0">
              <a:prstClr val="black">
                <a:alpha val="40000"/>
              </a:prstClr>
            </a:outerShdw>
          </a:effectLst>
        </p:spPr>
      </p:pic>
      <p:grpSp>
        <p:nvGrpSpPr>
          <p:cNvPr id="6" name="Group 44"/>
          <p:cNvGrpSpPr/>
          <p:nvPr/>
        </p:nvGrpSpPr>
        <p:grpSpPr>
          <a:xfrm>
            <a:off x="1912295" y="4559011"/>
            <a:ext cx="921248" cy="927389"/>
            <a:chOff x="1912295" y="4559011"/>
            <a:chExt cx="921248" cy="927389"/>
          </a:xfrm>
        </p:grpSpPr>
        <p:pic>
          <p:nvPicPr>
            <p:cNvPr id="1039" name="Picture 15" descr="C:\Users\raulgonz\AppData\Local\Microsoft\Windows\Temporary Internet Files\Content.IE5\LYG0MXGI\MCj04315730000[1].png"/>
            <p:cNvPicPr>
              <a:picLocks noChangeAspect="1" noChangeArrowheads="1"/>
            </p:cNvPicPr>
            <p:nvPr/>
          </p:nvPicPr>
          <p:blipFill>
            <a:blip r:embed="rId9"/>
            <a:srcRect/>
            <a:stretch>
              <a:fillRect/>
            </a:stretch>
          </p:blipFill>
          <p:spPr bwMode="auto">
            <a:xfrm>
              <a:off x="1912295" y="4559011"/>
              <a:ext cx="921248" cy="927389"/>
            </a:xfrm>
            <a:prstGeom prst="rect">
              <a:avLst/>
            </a:prstGeom>
            <a:noFill/>
          </p:spPr>
        </p:pic>
        <p:pic>
          <p:nvPicPr>
            <p:cNvPr id="44" name="Picture 1" descr="E:\SVN\TechNet Resources\Samples\PPT Graphics\Windows Illustration Icons\Internet.png"/>
            <p:cNvPicPr>
              <a:picLocks noChangeAspect="1" noChangeArrowheads="1"/>
            </p:cNvPicPr>
            <p:nvPr/>
          </p:nvPicPr>
          <p:blipFill>
            <a:blip r:embed="rId10" cstate="print"/>
            <a:srcRect/>
            <a:stretch>
              <a:fillRect/>
            </a:stretch>
          </p:blipFill>
          <p:spPr bwMode="auto">
            <a:xfrm>
              <a:off x="2240857" y="4932128"/>
              <a:ext cx="248635" cy="247711"/>
            </a:xfrm>
            <a:prstGeom prst="rect">
              <a:avLst/>
            </a:prstGeom>
            <a:noFill/>
            <a:effectLst>
              <a:outerShdw blurRad="50800" dist="38100" dir="2700000" algn="tl" rotWithShape="0">
                <a:prstClr val="black">
                  <a:alpha val="40000"/>
                </a:prstClr>
              </a:outerShdw>
            </a:effectLst>
            <a:scene3d>
              <a:camera prst="perspectiveContrastingRightFacing"/>
              <a:lightRig rig="threePt" dir="t"/>
            </a:scene3d>
          </p:spPr>
        </p:pic>
      </p:gr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Web Deployment Tool</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16643" y="1924668"/>
            <a:ext cx="4114800" cy="27432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Easily define rules matching URLs and HTTP headers to generate more friendly and consistent URLs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Protect content and assets from unauthorized linking and scanning</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Integrate with existing IIS features for management and performance</a:t>
            </a:r>
          </a:p>
        </p:txBody>
      </p:sp>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519180" y="4696178"/>
            <a:ext cx="1944153" cy="1936935"/>
          </a:xfrm>
          <a:prstGeom prst="rect">
            <a:avLst/>
          </a:prstGeom>
          <a:noFill/>
          <a:effectLst>
            <a:outerShdw blurRad="50800" dist="38100" dir="2700000" algn="tl" rotWithShape="0">
              <a:prstClr val="black">
                <a:alpha val="40000"/>
              </a:prstClr>
            </a:outerShdw>
          </a:effectLst>
        </p:spPr>
      </p:pic>
      <p:sp>
        <p:nvSpPr>
          <p:cNvPr id="11" name="Rounded Rectangle 10"/>
          <p:cNvSpPr/>
          <p:nvPr/>
        </p:nvSpPr>
        <p:spPr bwMode="auto">
          <a:xfrm>
            <a:off x="4608945" y="1924669"/>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Integrated user interface</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Regular expression and wildcard pattern matching</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Global and distributed rules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Access to server variables and HTTP headers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Various rule actions including redirect and request abort</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Support for IIS kernel mode and user mode output caching</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Lower case conversion function</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Rewrite maps and rule templates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Import Apache </a:t>
            </a:r>
            <a:r>
              <a:rPr lang="en-US" dirty="0" err="1" smtClean="0">
                <a:effectLst>
                  <a:outerShdw blurRad="38100" dist="38100" dir="2700000" algn="tl">
                    <a:srgbClr val="000000">
                      <a:alpha val="43137"/>
                    </a:srgbClr>
                  </a:outerShdw>
                </a:effectLst>
                <a:latin typeface="Arial" pitchFamily="34" charset="0"/>
                <a:cs typeface="Arial" pitchFamily="34" charset="0"/>
              </a:rPr>
              <a:t>mod_rewrite</a:t>
            </a:r>
            <a:r>
              <a:rPr lang="en-US" dirty="0" smtClean="0">
                <a:effectLst>
                  <a:outerShdw blurRad="38100" dist="38100" dir="2700000" algn="tl">
                    <a:srgbClr val="000000">
                      <a:alpha val="43137"/>
                    </a:srgbClr>
                  </a:outerShdw>
                </a:effectLst>
                <a:latin typeface="Arial" pitchFamily="34" charset="0"/>
                <a:cs typeface="Arial" pitchFamily="34" charset="0"/>
              </a:rPr>
              <a:t> rules</a:t>
            </a:r>
          </a:p>
          <a:p>
            <a:pPr marL="282575" indent="-282575">
              <a:spcAft>
                <a:spcPts val="300"/>
              </a:spcAft>
              <a:buBlip>
                <a:blip r:embed="rId3"/>
              </a:buBlip>
            </a:pPr>
            <a:endParaRPr lang="en-US" dirty="0" smtClean="0">
              <a:effectLst>
                <a:outerShdw blurRad="38100" dist="38100" dir="2700000" algn="tl">
                  <a:srgbClr val="000000">
                    <a:alpha val="43137"/>
                  </a:srgbClr>
                </a:outerShdw>
              </a:effectLst>
              <a:latin typeface="Arial" pitchFamily="34" charset="0"/>
              <a:cs typeface="Arial" pitchFamily="34" charset="0"/>
            </a:endParaRPr>
          </a:p>
          <a:p>
            <a:pPr marL="282575" indent="-282575" algn="l">
              <a:lnSpc>
                <a:spcPct val="100000"/>
              </a:lnSpc>
              <a:spcAft>
                <a:spcPts val="300"/>
              </a:spcAft>
              <a:buBlip>
                <a:blip r:embed="rId3"/>
              </a:buBlip>
            </a:pPr>
            <a:endParaRPr lang="en-US" dirty="0" smtClean="0">
              <a:effectLst>
                <a:outerShdw blurRad="38100" dist="38100" dir="2700000" algn="tl">
                  <a:srgbClr val="000000">
                    <a:alpha val="43137"/>
                  </a:srgbClr>
                </a:outerShdw>
              </a:effectLst>
              <a:latin typeface="Arial" pitchFamily="34" charset="0"/>
              <a:cs typeface="Arial" pitchFamily="34" charset="0"/>
            </a:endParaRPr>
          </a:p>
        </p:txBody>
      </p:sp>
      <p:pic>
        <p:nvPicPr>
          <p:cNvPr id="7" name="Rectangle 24598" descr="Server"/>
          <p:cNvPicPr>
            <a:picLocks noChangeAspect="1" noChangeArrowheads="1"/>
          </p:cNvPicPr>
          <p:nvPr/>
        </p:nvPicPr>
        <p:blipFill>
          <a:blip r:embed="rId5" cstate="print"/>
          <a:srcRect/>
          <a:stretch>
            <a:fillRect/>
          </a:stretch>
        </p:blipFill>
        <p:spPr bwMode="auto">
          <a:xfrm>
            <a:off x="3844925" y="5125155"/>
            <a:ext cx="779418" cy="106115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Title 8"/>
          <p:cNvSpPr>
            <a:spLocks noGrp="1"/>
          </p:cNvSpPr>
          <p:nvPr>
            <p:ph type="title"/>
          </p:nvPr>
        </p:nvSpPr>
        <p:spPr/>
        <p:txBody>
          <a:bodyPr/>
          <a:lstStyle/>
          <a:p>
            <a:r>
              <a:rPr smtClean="0"/>
              <a:t>IIS URL Rewriter</a:t>
            </a:r>
            <a:endParaRPr lang="en-US" dirty="0"/>
          </a:p>
        </p:txBody>
      </p:sp>
      <p:sp>
        <p:nvSpPr>
          <p:cNvPr id="12" name="Rounded Rectangle 11"/>
          <p:cNvSpPr/>
          <p:nvPr/>
        </p:nvSpPr>
        <p:spPr bwMode="auto">
          <a:xfrm>
            <a:off x="416643" y="1047214"/>
            <a:ext cx="8284011" cy="80005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Enables server administrators to create powerful rules to implement URLs that are easier for users to remember and easier for search engines to find.</a:t>
            </a:r>
          </a:p>
        </p:txBody>
      </p:sp>
      <p:pic>
        <p:nvPicPr>
          <p:cNvPr id="19" name="Picture 2" descr="E:\SVN\TechNet Resources\Samples\PPT Graphics\Windows Illustration Icons\Computer.png"/>
          <p:cNvPicPr>
            <a:picLocks noChangeAspect="1" noChangeArrowheads="1"/>
          </p:cNvPicPr>
          <p:nvPr/>
        </p:nvPicPr>
        <p:blipFill>
          <a:blip r:embed="rId6" cstate="print"/>
          <a:srcRect/>
          <a:stretch>
            <a:fillRect/>
          </a:stretch>
        </p:blipFill>
        <p:spPr bwMode="auto">
          <a:xfrm>
            <a:off x="359589" y="5165534"/>
            <a:ext cx="956597" cy="953045"/>
          </a:xfrm>
          <a:prstGeom prst="rect">
            <a:avLst/>
          </a:prstGeom>
          <a:noFill/>
          <a:effectLst>
            <a:outerShdw blurRad="50800" dist="38100" dir="2700000" algn="tl" rotWithShape="0">
              <a:prstClr val="black">
                <a:alpha val="40000"/>
              </a:prstClr>
            </a:outerShdw>
          </a:effectLst>
        </p:spPr>
      </p:pic>
      <p:sp>
        <p:nvSpPr>
          <p:cNvPr id="16" name="AutoShape 3"/>
          <p:cNvSpPr>
            <a:spLocks noChangeArrowheads="1"/>
          </p:cNvSpPr>
          <p:nvPr/>
        </p:nvSpPr>
        <p:spPr bwMode="invGray">
          <a:xfrm>
            <a:off x="406400" y="4726440"/>
            <a:ext cx="4120444" cy="329103"/>
          </a:xfrm>
          <a:prstGeom prst="roundRect">
            <a:avLst>
              <a:gd name="adj" fmla="val 16667"/>
            </a:avLst>
          </a:prstGeom>
          <a:gradFill rotWithShape="1">
            <a:gsLst>
              <a:gs pos="0">
                <a:schemeClr val="bg2">
                  <a:alpha val="60000"/>
                </a:schemeClr>
              </a:gs>
              <a:gs pos="100000">
                <a:schemeClr val="bg2">
                  <a:lumMod val="65000"/>
                  <a:alpha val="75000"/>
                </a:schemeClr>
              </a:gs>
            </a:gsLst>
            <a:lin ang="5400000" scaled="1"/>
          </a:gradFill>
          <a:ln w="12700" algn="ctr">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defRPr/>
            </a:pPr>
            <a:r>
              <a:rPr lang="en-US" sz="1200" b="1" dirty="0" smtClean="0">
                <a:latin typeface="+mn-lt"/>
              </a:rPr>
              <a:t>http://www.site.com/photos.aspx?user=ben&amp;id=5</a:t>
            </a:r>
            <a:endParaRPr lang="en-US" sz="1200" b="1" dirty="0">
              <a:solidFill>
                <a:schemeClr val="tx1"/>
              </a:solidFill>
              <a:latin typeface="+mn-lt"/>
            </a:endParaRPr>
          </a:p>
        </p:txBody>
      </p:sp>
      <p:sp>
        <p:nvSpPr>
          <p:cNvPr id="24" name="AutoShape 3"/>
          <p:cNvSpPr>
            <a:spLocks noChangeArrowheads="1"/>
          </p:cNvSpPr>
          <p:nvPr/>
        </p:nvSpPr>
        <p:spPr bwMode="invGray">
          <a:xfrm>
            <a:off x="406400" y="6227862"/>
            <a:ext cx="4120444" cy="329103"/>
          </a:xfrm>
          <a:prstGeom prst="roundRect">
            <a:avLst>
              <a:gd name="adj" fmla="val 16667"/>
            </a:avLst>
          </a:prstGeom>
          <a:gradFill rotWithShape="1">
            <a:gsLst>
              <a:gs pos="0">
                <a:schemeClr val="bg2">
                  <a:alpha val="60000"/>
                </a:schemeClr>
              </a:gs>
              <a:gs pos="100000">
                <a:schemeClr val="bg2">
                  <a:lumMod val="65000"/>
                  <a:alpha val="75000"/>
                </a:schemeClr>
              </a:gs>
            </a:gsLst>
            <a:lin ang="5400000" scaled="1"/>
          </a:gradFill>
          <a:ln w="12700" algn="ctr">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defRPr/>
            </a:pPr>
            <a:r>
              <a:rPr lang="en-US" sz="1200" b="1" dirty="0" smtClean="0">
                <a:latin typeface="+mn-lt"/>
              </a:rPr>
              <a:t>http://www.site.com/photos/ben/5/</a:t>
            </a:r>
            <a:endParaRPr lang="en-US" sz="1200" b="1" dirty="0">
              <a:solidFill>
                <a:schemeClr val="tx1"/>
              </a:solidFill>
              <a:latin typeface="+mn-lt"/>
            </a:endParaRPr>
          </a:p>
        </p:txBody>
      </p:sp>
      <p:sp>
        <p:nvSpPr>
          <p:cNvPr id="22" name="Curved Down Arrow 21"/>
          <p:cNvSpPr/>
          <p:nvPr/>
        </p:nvSpPr>
        <p:spPr bwMode="auto">
          <a:xfrm>
            <a:off x="775855" y="4967112"/>
            <a:ext cx="3592945" cy="67117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5" name="Curved Down Arrow 24"/>
          <p:cNvSpPr/>
          <p:nvPr/>
        </p:nvSpPr>
        <p:spPr bwMode="auto">
          <a:xfrm flipH="1" flipV="1">
            <a:off x="685543" y="5655735"/>
            <a:ext cx="3592945" cy="67117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100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Effect transition="in" filter="fade">
                                      <p:cBhvr>
                                        <p:cTn id="9" dur="1000"/>
                                        <p:tgtEl>
                                          <p:spTgt spid="16"/>
                                        </p:tgtEl>
                                      </p:cBhvr>
                                    </p:animEffect>
                                  </p:childTnLst>
                                </p:cTn>
                              </p:par>
                              <p:par>
                                <p:cTn id="10" presetID="53"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1000" fill="hold"/>
                                        <p:tgtEl>
                                          <p:spTgt spid="24"/>
                                        </p:tgtEl>
                                        <p:attrNameLst>
                                          <p:attrName>ppt_w</p:attrName>
                                        </p:attrNameLst>
                                      </p:cBhvr>
                                      <p:tavLst>
                                        <p:tav tm="0">
                                          <p:val>
                                            <p:fltVal val="0"/>
                                          </p:val>
                                        </p:tav>
                                        <p:tav tm="100000">
                                          <p:val>
                                            <p:strVal val="#ppt_w"/>
                                          </p:val>
                                        </p:tav>
                                      </p:tavLst>
                                    </p:anim>
                                    <p:anim calcmode="lin" valueType="num">
                                      <p:cBhvr>
                                        <p:cTn id="13" dur="1000" fill="hold"/>
                                        <p:tgtEl>
                                          <p:spTgt spid="24"/>
                                        </p:tgtEl>
                                        <p:attrNameLst>
                                          <p:attrName>ppt_h</p:attrName>
                                        </p:attrNameLst>
                                      </p:cBhvr>
                                      <p:tavLst>
                                        <p:tav tm="0">
                                          <p:val>
                                            <p:fltVal val="0"/>
                                          </p:val>
                                        </p:tav>
                                        <p:tav tm="100000">
                                          <p:val>
                                            <p:strVal val="#ppt_h"/>
                                          </p:val>
                                        </p:tav>
                                      </p:tavLst>
                                    </p:anim>
                                    <p:animEffect transition="in" filter="fade">
                                      <p:cBhvr>
                                        <p:cTn id="1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16643" y="1924668"/>
            <a:ext cx="4114800" cy="27432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Balance loads across servers to maximize resource utilization</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Manage and monitor multiple servers and Web farms more easily through IIS Manager</a:t>
            </a:r>
          </a:p>
          <a:p>
            <a:pPr marL="282575" indent="-282575">
              <a:spcAft>
                <a:spcPts val="300"/>
              </a:spcAft>
              <a:buBlip>
                <a:blip r:embed="rId3"/>
              </a:buBlip>
            </a:pPr>
            <a:r>
              <a:rPr lang="en-US" dirty="0" smtClean="0">
                <a:effectLst>
                  <a:outerShdw blurRad="38100" dist="38100" dir="2700000" algn="tl">
                    <a:srgbClr val="000000">
                      <a:alpha val="43137"/>
                    </a:srgbClr>
                  </a:outerShdw>
                </a:effectLst>
              </a:rPr>
              <a:t>Create affinity for server requests by client or host name</a:t>
            </a:r>
          </a:p>
        </p:txBody>
      </p:sp>
      <p:sp>
        <p:nvSpPr>
          <p:cNvPr id="11" name="Rounded Rectangle 10"/>
          <p:cNvSpPr/>
          <p:nvPr/>
        </p:nvSpPr>
        <p:spPr bwMode="auto">
          <a:xfrm>
            <a:off x="4608945" y="1924669"/>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Features</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Rules-based routing engine examines HTTP requests</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Load balancing algorithms pick appropriate content server </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Health monitoring to determine the health of content servers </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Client affinity to direct all requests from a client to a specific server </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Host name affinity to streamline administration for content servers </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Management of server groups through IIS Manager </a:t>
            </a:r>
          </a:p>
          <a:p>
            <a:pPr marL="282575" lvl="0"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Supports Failed Request Tracing</a:t>
            </a:r>
          </a:p>
        </p:txBody>
      </p:sp>
      <p:sp>
        <p:nvSpPr>
          <p:cNvPr id="9" name="Title 8"/>
          <p:cNvSpPr>
            <a:spLocks noGrp="1"/>
          </p:cNvSpPr>
          <p:nvPr>
            <p:ph type="title"/>
          </p:nvPr>
        </p:nvSpPr>
        <p:spPr/>
        <p:txBody>
          <a:bodyPr/>
          <a:lstStyle/>
          <a:p>
            <a:r>
              <a:rPr smtClean="0"/>
              <a:t>IIS Application Request Routing</a:t>
            </a:r>
            <a:endParaRPr lang="en-US" dirty="0"/>
          </a:p>
        </p:txBody>
      </p:sp>
      <p:sp>
        <p:nvSpPr>
          <p:cNvPr id="12" name="Rounded Rectangle 11"/>
          <p:cNvSpPr/>
          <p:nvPr/>
        </p:nvSpPr>
        <p:spPr bwMode="auto">
          <a:xfrm>
            <a:off x="416643" y="1047214"/>
            <a:ext cx="8284011" cy="80005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Increases application and server availability by using load-balancing algorithms to implement proxy-based routing for incoming HTTP requests</a:t>
            </a:r>
          </a:p>
        </p:txBody>
      </p:sp>
      <p:pic>
        <p:nvPicPr>
          <p:cNvPr id="38" name="Rectangle 47127"/>
          <p:cNvPicPr>
            <a:picLocks noChangeAspect="1" noChangeArrowheads="1"/>
          </p:cNvPicPr>
          <p:nvPr/>
        </p:nvPicPr>
        <p:blipFill>
          <a:blip r:embed="rId4"/>
          <a:srcRect/>
          <a:stretch>
            <a:fillRect/>
          </a:stretch>
        </p:blipFill>
        <p:spPr bwMode="auto">
          <a:xfrm>
            <a:off x="3064476" y="4466371"/>
            <a:ext cx="1607885" cy="95482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2" name="Rectangle 24598" descr="Server"/>
          <p:cNvPicPr>
            <a:picLocks noChangeAspect="1" noChangeArrowheads="1"/>
          </p:cNvPicPr>
          <p:nvPr/>
        </p:nvPicPr>
        <p:blipFill>
          <a:blip r:embed="rId5" cstate="print"/>
          <a:srcRect/>
          <a:stretch>
            <a:fillRect/>
          </a:stretch>
        </p:blipFill>
        <p:spPr bwMode="auto">
          <a:xfrm>
            <a:off x="3314222" y="4190698"/>
            <a:ext cx="577889" cy="75426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3" name="Rectangle 24598" descr="Server"/>
          <p:cNvPicPr>
            <a:picLocks noChangeAspect="1" noChangeArrowheads="1"/>
          </p:cNvPicPr>
          <p:nvPr/>
        </p:nvPicPr>
        <p:blipFill>
          <a:blip r:embed="rId5" cstate="print"/>
          <a:srcRect/>
          <a:stretch>
            <a:fillRect/>
          </a:stretch>
        </p:blipFill>
        <p:spPr bwMode="auto">
          <a:xfrm>
            <a:off x="3593405" y="4264947"/>
            <a:ext cx="577889" cy="75426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4" name="Rectangle 24598" descr="Server"/>
          <p:cNvPicPr>
            <a:picLocks noChangeAspect="1" noChangeArrowheads="1"/>
          </p:cNvPicPr>
          <p:nvPr/>
        </p:nvPicPr>
        <p:blipFill>
          <a:blip r:embed="rId5" cstate="print"/>
          <a:srcRect/>
          <a:stretch>
            <a:fillRect/>
          </a:stretch>
        </p:blipFill>
        <p:spPr bwMode="auto">
          <a:xfrm>
            <a:off x="3895259" y="4350021"/>
            <a:ext cx="577889" cy="75426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7" name="Rectangle 24598" descr="Server"/>
          <p:cNvPicPr>
            <a:picLocks noChangeAspect="1" noChangeArrowheads="1"/>
          </p:cNvPicPr>
          <p:nvPr/>
        </p:nvPicPr>
        <p:blipFill>
          <a:blip r:embed="rId6" cstate="print"/>
          <a:srcRect/>
          <a:stretch>
            <a:fillRect/>
          </a:stretch>
        </p:blipFill>
        <p:spPr bwMode="auto">
          <a:xfrm>
            <a:off x="2767915" y="4688036"/>
            <a:ext cx="962814" cy="1197871"/>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58" name="Straight Connector 57"/>
          <p:cNvCxnSpPr/>
          <p:nvPr/>
        </p:nvCxnSpPr>
        <p:spPr>
          <a:xfrm flipV="1">
            <a:off x="2298357" y="5115697"/>
            <a:ext cx="914400" cy="481917"/>
          </a:xfrm>
          <a:prstGeom prst="line">
            <a:avLst/>
          </a:prstGeom>
        </p:spPr>
        <p:style>
          <a:lnRef idx="3">
            <a:schemeClr val="accent1"/>
          </a:lnRef>
          <a:fillRef idx="0">
            <a:schemeClr val="accent1"/>
          </a:fillRef>
          <a:effectRef idx="2">
            <a:schemeClr val="accent1"/>
          </a:effectRef>
          <a:fontRef idx="minor">
            <a:schemeClr val="tx1"/>
          </a:fontRef>
        </p:style>
      </p:cxnSp>
      <p:cxnSp>
        <p:nvCxnSpPr>
          <p:cNvPr id="52" name="Straight Connector 51"/>
          <p:cNvCxnSpPr/>
          <p:nvPr/>
        </p:nvCxnSpPr>
        <p:spPr>
          <a:xfrm flipV="1">
            <a:off x="2286000" y="5041558"/>
            <a:ext cx="939114" cy="457199"/>
          </a:xfrm>
          <a:prstGeom prst="line">
            <a:avLst/>
          </a:prstGeom>
        </p:spPr>
        <p:style>
          <a:lnRef idx="2">
            <a:schemeClr val="accent4"/>
          </a:lnRef>
          <a:fillRef idx="0">
            <a:schemeClr val="accent4"/>
          </a:fillRef>
          <a:effectRef idx="1">
            <a:schemeClr val="accent4"/>
          </a:effectRef>
          <a:fontRef idx="minor">
            <a:schemeClr val="tx1"/>
          </a:fontRef>
        </p:style>
      </p:cxnSp>
      <p:pic>
        <p:nvPicPr>
          <p:cNvPr id="45" name="Picture 1" descr="E:\SVN\TechNet Resources\Samples\PPT Graphics\Windows Illustration Icons\Internet.png"/>
          <p:cNvPicPr>
            <a:picLocks noChangeAspect="1" noChangeArrowheads="1"/>
          </p:cNvPicPr>
          <p:nvPr/>
        </p:nvPicPr>
        <p:blipFill>
          <a:blip r:embed="rId7" cstate="print"/>
          <a:srcRect/>
          <a:stretch>
            <a:fillRect/>
          </a:stretch>
        </p:blipFill>
        <p:spPr bwMode="auto">
          <a:xfrm>
            <a:off x="1747684" y="5085211"/>
            <a:ext cx="1047629" cy="1043739"/>
          </a:xfrm>
          <a:prstGeom prst="rect">
            <a:avLst/>
          </a:prstGeom>
          <a:noFill/>
          <a:effectLst>
            <a:outerShdw blurRad="50800" dist="38100" dir="2700000" algn="tl" rotWithShape="0">
              <a:prstClr val="black">
                <a:alpha val="40000"/>
              </a:prstClr>
            </a:outerShdw>
          </a:effectLst>
        </p:spPr>
      </p:pic>
      <p:pic>
        <p:nvPicPr>
          <p:cNvPr id="46" name="Picture 2" descr="E:\SVN\TechNet Resources\Samples\PPT Graphics\Windows Illustration Icons\Computer.png"/>
          <p:cNvPicPr>
            <a:picLocks noChangeAspect="1" noChangeArrowheads="1"/>
          </p:cNvPicPr>
          <p:nvPr/>
        </p:nvPicPr>
        <p:blipFill>
          <a:blip r:embed="rId8" cstate="print"/>
          <a:srcRect/>
          <a:stretch>
            <a:fillRect/>
          </a:stretch>
        </p:blipFill>
        <p:spPr bwMode="auto">
          <a:xfrm>
            <a:off x="413402" y="4939404"/>
            <a:ext cx="821895" cy="818843"/>
          </a:xfrm>
          <a:prstGeom prst="rect">
            <a:avLst/>
          </a:prstGeom>
          <a:noFill/>
          <a:effectLst>
            <a:outerShdw blurRad="50800" dist="38100" dir="2700000" algn="tl" rotWithShape="0">
              <a:prstClr val="black">
                <a:alpha val="40000"/>
              </a:prstClr>
            </a:outerShdw>
          </a:effectLst>
        </p:spPr>
      </p:pic>
      <p:pic>
        <p:nvPicPr>
          <p:cNvPr id="48" name="Picture 2" descr="E:\SVN\TechNet Resources\Samples\PPT Graphics\Windows Illustration Icons\Computer.png"/>
          <p:cNvPicPr>
            <a:picLocks noChangeAspect="1" noChangeArrowheads="1"/>
          </p:cNvPicPr>
          <p:nvPr/>
        </p:nvPicPr>
        <p:blipFill>
          <a:blip r:embed="rId8" cstate="print"/>
          <a:srcRect/>
          <a:stretch>
            <a:fillRect/>
          </a:stretch>
        </p:blipFill>
        <p:spPr bwMode="auto">
          <a:xfrm>
            <a:off x="985932" y="5672572"/>
            <a:ext cx="821895" cy="818843"/>
          </a:xfrm>
          <a:prstGeom prst="rect">
            <a:avLst/>
          </a:prstGeom>
          <a:noFill/>
          <a:effectLst>
            <a:outerShdw blurRad="50800" dist="38100" dir="2700000" algn="tl" rotWithShape="0">
              <a:prstClr val="black">
                <a:alpha val="40000"/>
              </a:prstClr>
            </a:outerShdw>
          </a:effectLst>
        </p:spPr>
      </p:pic>
      <p:cxnSp>
        <p:nvCxnSpPr>
          <p:cNvPr id="50" name="Straight Connector 49"/>
          <p:cNvCxnSpPr/>
          <p:nvPr/>
        </p:nvCxnSpPr>
        <p:spPr>
          <a:xfrm>
            <a:off x="939114" y="5375189"/>
            <a:ext cx="1223318" cy="135925"/>
          </a:xfrm>
          <a:prstGeom prst="line">
            <a:avLst/>
          </a:prstGeom>
        </p:spPr>
        <p:style>
          <a:lnRef idx="2">
            <a:schemeClr val="accent4"/>
          </a:lnRef>
          <a:fillRef idx="0">
            <a:schemeClr val="accent4"/>
          </a:fillRef>
          <a:effectRef idx="1">
            <a:schemeClr val="accent4"/>
          </a:effectRef>
          <a:fontRef idx="minor">
            <a:schemeClr val="tx1"/>
          </a:fontRef>
        </p:style>
      </p:cxnSp>
      <p:cxnSp>
        <p:nvCxnSpPr>
          <p:cNvPr id="54" name="Straight Arrow Connector 53"/>
          <p:cNvCxnSpPr/>
          <p:nvPr/>
        </p:nvCxnSpPr>
        <p:spPr>
          <a:xfrm rot="5400000" flipH="1" flipV="1">
            <a:off x="2984158" y="4590539"/>
            <a:ext cx="679621" cy="222417"/>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6" name="Straight Connector 55"/>
          <p:cNvCxnSpPr/>
          <p:nvPr/>
        </p:nvCxnSpPr>
        <p:spPr>
          <a:xfrm flipV="1">
            <a:off x="1507524" y="5659395"/>
            <a:ext cx="667265" cy="407774"/>
          </a:xfrm>
          <a:prstGeom prst="line">
            <a:avLst/>
          </a:prstGeom>
        </p:spPr>
        <p:style>
          <a:lnRef idx="3">
            <a:schemeClr val="accent1"/>
          </a:lnRef>
          <a:fillRef idx="0">
            <a:schemeClr val="accent1"/>
          </a:fillRef>
          <a:effectRef idx="2">
            <a:schemeClr val="accent1"/>
          </a:effectRef>
          <a:fontRef idx="minor">
            <a:schemeClr val="tx1"/>
          </a:fontRef>
        </p:style>
      </p:cxnSp>
      <p:cxnSp>
        <p:nvCxnSpPr>
          <p:cNvPr id="60" name="Straight Arrow Connector 59"/>
          <p:cNvCxnSpPr/>
          <p:nvPr/>
        </p:nvCxnSpPr>
        <p:spPr>
          <a:xfrm flipV="1">
            <a:off x="3200400" y="4757354"/>
            <a:ext cx="1013254" cy="3707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2" name="Straight Arrow Connector 81"/>
          <p:cNvCxnSpPr/>
          <p:nvPr/>
        </p:nvCxnSpPr>
        <p:spPr>
          <a:xfrm flipV="1">
            <a:off x="3200399" y="4534930"/>
            <a:ext cx="605482" cy="53134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V2 RC Versions Now Available</a:t>
            </a:r>
            <a:endParaRPr lang="en-US" dirty="0"/>
          </a:p>
        </p:txBody>
      </p:sp>
      <p:sp>
        <p:nvSpPr>
          <p:cNvPr id="4" name="Content Placeholder 3"/>
          <p:cNvSpPr>
            <a:spLocks noGrp="1"/>
          </p:cNvSpPr>
          <p:nvPr>
            <p:ph idx="1"/>
          </p:nvPr>
        </p:nvSpPr>
        <p:spPr>
          <a:xfrm>
            <a:off x="381000" y="1447799"/>
            <a:ext cx="8382000" cy="5773888"/>
          </a:xfrm>
        </p:spPr>
        <p:txBody>
          <a:bodyPr/>
          <a:lstStyle/>
          <a:p>
            <a:r>
              <a:rPr lang="en-US" dirty="0" smtClean="0"/>
              <a:t>IIS URL Rewriter V2 RC</a:t>
            </a:r>
          </a:p>
          <a:p>
            <a:pPr lvl="1"/>
            <a:r>
              <a:rPr lang="en-US" dirty="0" smtClean="0"/>
              <a:t>Rules-based response rewriting engine.</a:t>
            </a:r>
          </a:p>
          <a:p>
            <a:pPr lvl="1"/>
            <a:r>
              <a:rPr lang="en-US" dirty="0" smtClean="0"/>
              <a:t>Rewriting within the content of specific HTML tags.</a:t>
            </a:r>
          </a:p>
          <a:p>
            <a:pPr lvl="1"/>
            <a:r>
              <a:rPr lang="en-US" dirty="0" smtClean="0"/>
              <a:t>Pre-conditions for outbound rules. </a:t>
            </a:r>
          </a:p>
          <a:p>
            <a:pPr lvl="1"/>
            <a:r>
              <a:rPr lang="en-US" dirty="0" smtClean="0"/>
              <a:t>Setting of server variables and HTTP headers. </a:t>
            </a:r>
          </a:p>
          <a:p>
            <a:pPr lvl="1"/>
            <a:r>
              <a:rPr lang="en-US" dirty="0" smtClean="0"/>
              <a:t>Tracking capture groups across rule conditions. </a:t>
            </a:r>
          </a:p>
          <a:p>
            <a:pPr lvl="1"/>
            <a:r>
              <a:rPr lang="en-US" dirty="0" smtClean="0"/>
              <a:t>Logging of rewritten URLs. </a:t>
            </a:r>
          </a:p>
          <a:p>
            <a:r>
              <a:rPr lang="en-US" dirty="0" smtClean="0"/>
              <a:t>IIS Application Request Routing V2 RC</a:t>
            </a:r>
          </a:p>
          <a:p>
            <a:pPr lvl="1"/>
            <a:r>
              <a:rPr lang="en-US" dirty="0" smtClean="0"/>
              <a:t>Enhance ARR v1.0 scenarios with disk cache. </a:t>
            </a:r>
          </a:p>
          <a:p>
            <a:pPr lvl="1"/>
            <a:r>
              <a:rPr lang="en-US" dirty="0" smtClean="0"/>
              <a:t>Use ARR as a cache proxy as an edge cache. </a:t>
            </a:r>
          </a:p>
          <a:p>
            <a:pPr lvl="1"/>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48541" y="2105421"/>
            <a:ext cx="4114800" cy="226456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2000" dirty="0" smtClean="0">
                <a:effectLst>
                  <a:outerShdw blurRad="38100" dist="38100" dir="2700000" algn="tl">
                    <a:srgbClr val="000000">
                      <a:alpha val="43137"/>
                    </a:srgbClr>
                  </a:outerShdw>
                </a:effectLst>
                <a:latin typeface="Arial" pitchFamily="34" charset="0"/>
                <a:cs typeface="Arial" pitchFamily="34" charset="0"/>
              </a:rPr>
              <a:t>Benefits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Improve the volume and traffic to your site from search engines</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Control how search engines access and display Web content</a:t>
            </a:r>
          </a:p>
          <a:p>
            <a:pPr marL="282575" indent="-282575">
              <a:spcAft>
                <a:spcPts val="300"/>
              </a:spcAft>
              <a:buBlip>
                <a:blip r:embed="rId3"/>
              </a:buBlip>
            </a:pPr>
            <a:r>
              <a:rPr lang="en-US" dirty="0" smtClean="0">
                <a:effectLst>
                  <a:outerShdw blurRad="38100" dist="38100" dir="2700000" algn="tl">
                    <a:srgbClr val="000000">
                      <a:alpha val="43137"/>
                    </a:srgbClr>
                  </a:outerShdw>
                </a:effectLst>
                <a:latin typeface="Arial" pitchFamily="34" charset="0"/>
                <a:cs typeface="Arial" pitchFamily="34" charset="0"/>
              </a:rPr>
              <a:t>Inform search engines about locations available for indexing</a:t>
            </a:r>
          </a:p>
        </p:txBody>
      </p:sp>
      <p:sp>
        <p:nvSpPr>
          <p:cNvPr id="11" name="Rounded Rectangle 10"/>
          <p:cNvSpPr/>
          <p:nvPr/>
        </p:nvSpPr>
        <p:spPr bwMode="auto">
          <a:xfrm>
            <a:off x="4640843" y="2105422"/>
            <a:ext cx="4114800" cy="4572000"/>
          </a:xfrm>
          <a:prstGeom prst="roundRect">
            <a:avLst>
              <a:gd name="adj" fmla="val 7558"/>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lgn="l">
              <a:lnSpc>
                <a:spcPct val="100000"/>
              </a:lnSpc>
              <a:spcAft>
                <a:spcPts val="300"/>
              </a:spcAft>
            </a:pPr>
            <a:r>
              <a:rPr lang="en-US" sz="1600" dirty="0" smtClean="0">
                <a:effectLst>
                  <a:outerShdw blurRad="38100" dist="38100" dir="2700000" algn="tl">
                    <a:srgbClr val="000000">
                      <a:alpha val="43137"/>
                    </a:srgbClr>
                  </a:outerShdw>
                </a:effectLst>
                <a:latin typeface="Arial" pitchFamily="34" charset="0"/>
                <a:cs typeface="Arial" pitchFamily="34" charset="0"/>
              </a:rPr>
              <a:t>Features</a:t>
            </a:r>
          </a:p>
          <a:p>
            <a:pPr marL="282575" indent="-282575" algn="l">
              <a:lnSpc>
                <a:spcPct val="100000"/>
              </a:lnSpc>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Site Analysis Features</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Fully-featured crawl engine</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View detailed summaries of analysis</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Rich Query Builder interface</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Detailed route analysis</a:t>
            </a:r>
          </a:p>
          <a:p>
            <a:pPr marL="282575" indent="-282575" algn="l">
              <a:lnSpc>
                <a:spcPct val="100000"/>
              </a:lnSpc>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Robots Exclusion Features</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Robots display in friendly UI</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Support for filtering, grouping and sorting</a:t>
            </a:r>
          </a:p>
          <a:p>
            <a:pPr marL="461963" lvl="1" indent="-173038">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Ability to add sitemap locations</a:t>
            </a:r>
          </a:p>
          <a:p>
            <a:pPr marL="282575" indent="-282575" algn="l">
              <a:lnSpc>
                <a:spcPct val="100000"/>
              </a:lnSpc>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Sitemap and Sitemap Index Features</a:t>
            </a:r>
          </a:p>
          <a:p>
            <a:pPr marL="461963" lvl="1" indent="-173038">
              <a:spcAft>
                <a:spcPts val="300"/>
              </a:spcAft>
              <a:buBlip>
                <a:blip r:embed="rId3"/>
              </a:buBlip>
            </a:pPr>
            <a:r>
              <a:rPr lang="en-US" sz="1400" dirty="0" smtClean="0">
                <a:effectLst>
                  <a:outerShdw blurRad="38100" dist="38100" dir="2700000" algn="tl">
                    <a:srgbClr val="000000">
                      <a:alpha val="43137"/>
                    </a:srgbClr>
                  </a:outerShdw>
                </a:effectLst>
                <a:latin typeface="Arial" pitchFamily="34" charset="0"/>
                <a:cs typeface="Arial" pitchFamily="34" charset="0"/>
              </a:rPr>
              <a:t>Display of sitemaps in simple UI</a:t>
            </a:r>
          </a:p>
          <a:p>
            <a:pPr marL="461963" lvl="1" indent="-173038">
              <a:spcAft>
                <a:spcPts val="300"/>
              </a:spcAft>
              <a:buBlip>
                <a:blip r:embed="rId3"/>
              </a:buBlip>
            </a:pPr>
            <a:r>
              <a:rPr lang="en-US" sz="1400" dirty="0" smtClean="0">
                <a:effectLst>
                  <a:outerShdw blurRad="38100" dist="38100" dir="2700000" algn="tl">
                    <a:srgbClr val="000000">
                      <a:alpha val="43137"/>
                    </a:srgbClr>
                  </a:outerShdw>
                </a:effectLst>
                <a:latin typeface="Arial" pitchFamily="34" charset="0"/>
                <a:cs typeface="Arial" pitchFamily="34" charset="0"/>
              </a:rPr>
              <a:t>Ability to add / remove /edit index files and new URLs in physical / logical views</a:t>
            </a:r>
          </a:p>
        </p:txBody>
      </p:sp>
      <p:pic>
        <p:nvPicPr>
          <p:cNvPr id="5" name="Picture 1" descr="E:\SVN\TechNet Resources\Samples\PPT Graphics\Windows Illustration Icons\Internet.png"/>
          <p:cNvPicPr>
            <a:picLocks noChangeAspect="1" noChangeArrowheads="1"/>
          </p:cNvPicPr>
          <p:nvPr/>
        </p:nvPicPr>
        <p:blipFill>
          <a:blip r:embed="rId4" cstate="print"/>
          <a:srcRect/>
          <a:stretch>
            <a:fillRect/>
          </a:stretch>
        </p:blipFill>
        <p:spPr bwMode="auto">
          <a:xfrm>
            <a:off x="1476360" y="4522951"/>
            <a:ext cx="1944153" cy="1936935"/>
          </a:xfrm>
          <a:prstGeom prst="rect">
            <a:avLst/>
          </a:prstGeom>
          <a:noFill/>
          <a:effectLst>
            <a:outerShdw blurRad="50800" dist="38100" dir="2700000" algn="tl" rotWithShape="0">
              <a:prstClr val="black">
                <a:alpha val="40000"/>
              </a:prstClr>
            </a:outerShdw>
          </a:effectLst>
        </p:spPr>
      </p:pic>
      <p:sp>
        <p:nvSpPr>
          <p:cNvPr id="9" name="Title 8"/>
          <p:cNvSpPr>
            <a:spLocks noGrp="1"/>
          </p:cNvSpPr>
          <p:nvPr>
            <p:ph type="title"/>
          </p:nvPr>
        </p:nvSpPr>
        <p:spPr/>
        <p:txBody>
          <a:bodyPr/>
          <a:lstStyle/>
          <a:p>
            <a:r>
              <a:rPr smtClean="0"/>
              <a:t>Search Engine Optimization</a:t>
            </a:r>
            <a:endParaRPr lang="en-US" dirty="0"/>
          </a:p>
        </p:txBody>
      </p:sp>
      <p:sp>
        <p:nvSpPr>
          <p:cNvPr id="12" name="Rounded Rectangle 11"/>
          <p:cNvSpPr/>
          <p:nvPr/>
        </p:nvSpPr>
        <p:spPr bwMode="auto">
          <a:xfrm>
            <a:off x="416643" y="1047214"/>
            <a:ext cx="8284011" cy="962339"/>
          </a:xfrm>
          <a:prstGeom prst="roundRect">
            <a:avLst>
              <a:gd name="adj" fmla="val 26029"/>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t" anchorCtr="0" compatLnSpc="1">
            <a:prstTxWarp prst="textNoShape">
              <a:avLst/>
            </a:prstTxWarp>
            <a:flatTx/>
          </a:bodyPr>
          <a:lstStyle/>
          <a:p>
            <a:pPr marL="282575" indent="-282575">
              <a:spcAft>
                <a:spcPts val="300"/>
              </a:spcAft>
              <a:buBlip>
                <a:blip r:embed="rId3"/>
              </a:buBlip>
            </a:pPr>
            <a:r>
              <a:rPr lang="en-US" sz="1600" dirty="0" smtClean="0">
                <a:effectLst>
                  <a:outerShdw blurRad="38100" dist="38100" dir="2700000" algn="tl">
                    <a:srgbClr val="000000">
                      <a:alpha val="43137"/>
                    </a:srgbClr>
                  </a:outerShdw>
                </a:effectLst>
                <a:latin typeface="Arial" pitchFamily="34" charset="0"/>
                <a:cs typeface="Arial" pitchFamily="34" charset="0"/>
              </a:rPr>
              <a:t>Helps Web developers, hosting providers, and Web server administrators improve Web site relevance in search results by making site content more search engine-friendly. Use the Site Analysis module to see recommendations for optimization.</a:t>
            </a:r>
          </a:p>
        </p:txBody>
      </p:sp>
      <p:grpSp>
        <p:nvGrpSpPr>
          <p:cNvPr id="2" name="Group 22"/>
          <p:cNvGrpSpPr/>
          <p:nvPr/>
        </p:nvGrpSpPr>
        <p:grpSpPr>
          <a:xfrm>
            <a:off x="3505200" y="5562600"/>
            <a:ext cx="539083" cy="777240"/>
            <a:chOff x="4066038" y="5330952"/>
            <a:chExt cx="539083" cy="777240"/>
          </a:xfrm>
        </p:grpSpPr>
        <p:pic>
          <p:nvPicPr>
            <p:cNvPr id="14" name="Rectangle 24598" descr="Server"/>
            <p:cNvPicPr>
              <a:picLocks noChangeAspect="1" noChangeArrowheads="1"/>
            </p:cNvPicPr>
            <p:nvPr/>
          </p:nvPicPr>
          <p:blipFill>
            <a:blip r:embed="rId5" cstate="print"/>
            <a:srcRect/>
            <a:stretch>
              <a:fillRect/>
            </a:stretch>
          </p:blipFill>
          <p:spPr bwMode="auto">
            <a:xfrm>
              <a:off x="4066038" y="5330952"/>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4162700" y="5717032"/>
              <a:ext cx="392618" cy="391160"/>
            </a:xfrm>
            <a:prstGeom prst="rect">
              <a:avLst/>
            </a:prstGeom>
            <a:noFill/>
            <a:effectLst>
              <a:outerShdw blurRad="50800" dist="38100" dir="2700000" algn="tl" rotWithShape="0">
                <a:prstClr val="black">
                  <a:alpha val="40000"/>
                </a:prstClr>
              </a:outerShdw>
            </a:effectLst>
          </p:spPr>
        </p:pic>
      </p:grpSp>
      <p:grpSp>
        <p:nvGrpSpPr>
          <p:cNvPr id="3" name="Group 28"/>
          <p:cNvGrpSpPr/>
          <p:nvPr/>
        </p:nvGrpSpPr>
        <p:grpSpPr>
          <a:xfrm>
            <a:off x="3505200" y="4742134"/>
            <a:ext cx="539083" cy="777240"/>
            <a:chOff x="4041792" y="4610516"/>
            <a:chExt cx="539083" cy="777240"/>
          </a:xfrm>
        </p:grpSpPr>
        <p:pic>
          <p:nvPicPr>
            <p:cNvPr id="30" name="Rectangle 24598" descr="Server"/>
            <p:cNvPicPr>
              <a:picLocks noChangeAspect="1" noChangeArrowheads="1"/>
            </p:cNvPicPr>
            <p:nvPr/>
          </p:nvPicPr>
          <p:blipFill>
            <a:blip r:embed="rId5" cstate="print"/>
            <a:srcRect/>
            <a:stretch>
              <a:fillRect/>
            </a:stretch>
          </p:blipFill>
          <p:spPr bwMode="auto">
            <a:xfrm>
              <a:off x="4041792" y="4610516"/>
              <a:ext cx="539083" cy="73394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 name="Picture 1" descr="E:\SVN\TechNet Resources\Samples\PPT Graphics\Windows Illustration Icons\Internet.png"/>
            <p:cNvPicPr>
              <a:picLocks noChangeAspect="1" noChangeArrowheads="1"/>
            </p:cNvPicPr>
            <p:nvPr/>
          </p:nvPicPr>
          <p:blipFill>
            <a:blip r:embed="rId6" cstate="print"/>
            <a:srcRect/>
            <a:stretch>
              <a:fillRect/>
            </a:stretch>
          </p:blipFill>
          <p:spPr bwMode="auto">
            <a:xfrm>
              <a:off x="4138454" y="4996596"/>
              <a:ext cx="392618" cy="391160"/>
            </a:xfrm>
            <a:prstGeom prst="rect">
              <a:avLst/>
            </a:prstGeom>
            <a:noFill/>
            <a:effectLst>
              <a:outerShdw blurRad="50800" dist="38100" dir="2700000" algn="tl" rotWithShape="0">
                <a:prstClr val="black">
                  <a:alpha val="40000"/>
                </a:prstClr>
              </a:outerShdw>
            </a:effectLst>
          </p:spPr>
        </p:pic>
      </p:grpSp>
      <p:pic>
        <p:nvPicPr>
          <p:cNvPr id="33" name="Picture 2" descr="E:\SVN\TechNet Resources\Samples\PPT Graphics\Windows Illustration Icons\Computer.png"/>
          <p:cNvPicPr>
            <a:picLocks noChangeAspect="1" noChangeArrowheads="1"/>
          </p:cNvPicPr>
          <p:nvPr/>
        </p:nvPicPr>
        <p:blipFill>
          <a:blip r:embed="rId7" cstate="print"/>
          <a:srcRect/>
          <a:stretch>
            <a:fillRect/>
          </a:stretch>
        </p:blipFill>
        <p:spPr bwMode="auto">
          <a:xfrm>
            <a:off x="576981" y="5591785"/>
            <a:ext cx="821895" cy="818843"/>
          </a:xfrm>
          <a:prstGeom prst="rect">
            <a:avLst/>
          </a:prstGeom>
          <a:noFill/>
          <a:effectLst>
            <a:outerShdw blurRad="50800" dist="38100" dir="2700000" algn="tl" rotWithShape="0">
              <a:prstClr val="black">
                <a:alpha val="40000"/>
              </a:prstClr>
            </a:outerShdw>
          </a:effectLst>
        </p:spPr>
      </p:pic>
      <p:pic>
        <p:nvPicPr>
          <p:cNvPr id="34" name="Picture 3" descr="D:\Aeshen\TechNet 2006\12-December\Msft-longhorn-papers\TDM Deck\Windows Illustration Icons\Female User.png"/>
          <p:cNvPicPr>
            <a:picLocks noChangeAspect="1" noChangeArrowheads="1"/>
          </p:cNvPicPr>
          <p:nvPr/>
        </p:nvPicPr>
        <p:blipFill>
          <a:blip r:embed="rId8"/>
          <a:srcRect/>
          <a:stretch>
            <a:fillRect/>
          </a:stretch>
        </p:blipFill>
        <p:spPr bwMode="auto">
          <a:xfrm>
            <a:off x="0" y="5506352"/>
            <a:ext cx="1040685" cy="1077272"/>
          </a:xfrm>
          <a:prstGeom prst="rect">
            <a:avLst/>
          </a:prstGeom>
          <a:noFill/>
          <a:effectLst>
            <a:outerShdw blurRad="50800" dist="38100" dir="2700000" algn="tl" rotWithShape="0">
              <a:prstClr val="black">
                <a:alpha val="40000"/>
              </a:prstClr>
            </a:outerShdw>
          </a:effectLst>
        </p:spPr>
      </p:pic>
      <p:sp>
        <p:nvSpPr>
          <p:cNvPr id="24" name="Left Arrow 23"/>
          <p:cNvSpPr/>
          <p:nvPr/>
        </p:nvSpPr>
        <p:spPr bwMode="auto">
          <a:xfrm rot="20696198">
            <a:off x="1140080" y="5471628"/>
            <a:ext cx="2475336" cy="304800"/>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5" name="Left Arrow 24"/>
          <p:cNvSpPr/>
          <p:nvPr/>
        </p:nvSpPr>
        <p:spPr bwMode="auto">
          <a:xfrm rot="21278510">
            <a:off x="1151233" y="5848935"/>
            <a:ext cx="2437381" cy="304800"/>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pic>
        <p:nvPicPr>
          <p:cNvPr id="26" name="Picture 1" descr="D:\Aeshen\Templates\Sample Documents\New Graphics\Shapes and Graphics\trustworthy computing - security\detection tool magnifier.png"/>
          <p:cNvPicPr>
            <a:picLocks noChangeAspect="1" noChangeArrowheads="1"/>
          </p:cNvPicPr>
          <p:nvPr/>
        </p:nvPicPr>
        <p:blipFill>
          <a:blip r:embed="rId9"/>
          <a:srcRect/>
          <a:stretch>
            <a:fillRect/>
          </a:stretch>
        </p:blipFill>
        <p:spPr bwMode="auto">
          <a:xfrm>
            <a:off x="762000" y="5486400"/>
            <a:ext cx="928914" cy="1219200"/>
          </a:xfrm>
          <a:prstGeom prst="rect">
            <a:avLst/>
          </a:prstGeom>
          <a:noFill/>
          <a:effectLst/>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Search Engine Optimization Toolkit</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Additional IIS Enhancements</a:t>
            </a:r>
            <a:endParaRPr lang="en-US" dirty="0"/>
          </a:p>
        </p:txBody>
      </p:sp>
      <p:sp>
        <p:nvSpPr>
          <p:cNvPr id="3" name="Text Placeholder 2"/>
          <p:cNvSpPr>
            <a:spLocks noGrp="1"/>
          </p:cNvSpPr>
          <p:nvPr>
            <p:ph type="body" sz="quarter" idx="10"/>
          </p:nvPr>
        </p:nvSpPr>
        <p:spPr>
          <a:xfrm>
            <a:off x="381000" y="1411552"/>
            <a:ext cx="8382000" cy="3053144"/>
          </a:xfrm>
        </p:spPr>
        <p:txBody>
          <a:bodyPr/>
          <a:lstStyle/>
          <a:p>
            <a:r>
              <a:rPr lang="en-US" dirty="0" smtClean="0"/>
              <a:t>IIS Application Warm-Up</a:t>
            </a:r>
          </a:p>
          <a:p>
            <a:r>
              <a:rPr lang="en-US" dirty="0" smtClean="0"/>
              <a:t>CLR Settings per Application Pool</a:t>
            </a:r>
          </a:p>
          <a:p>
            <a:r>
              <a:rPr lang="en-US" dirty="0" smtClean="0"/>
              <a:t>Configuration Logging and Tracing</a:t>
            </a:r>
          </a:p>
          <a:p>
            <a:r>
              <a:rPr lang="en-US" dirty="0" smtClean="0"/>
              <a:t>New Application Pool Identities and Managed Service Accounts</a:t>
            </a:r>
          </a:p>
          <a:p>
            <a:r>
              <a:rPr lang="en-US" dirty="0" smtClean="0"/>
              <a:t>Best Practices Analyzer</a:t>
            </a:r>
            <a:endParaRPr 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IIS Application Warm-Up</a:t>
            </a:r>
            <a:endParaRPr lang="en-US" dirty="0"/>
          </a:p>
        </p:txBody>
      </p:sp>
      <p:sp>
        <p:nvSpPr>
          <p:cNvPr id="3" name="Text Placeholder 2"/>
          <p:cNvSpPr>
            <a:spLocks noGrp="1"/>
          </p:cNvSpPr>
          <p:nvPr>
            <p:ph type="body" sz="quarter" idx="10"/>
          </p:nvPr>
        </p:nvSpPr>
        <p:spPr>
          <a:xfrm>
            <a:off x="381000" y="1411552"/>
            <a:ext cx="8382000" cy="5193729"/>
          </a:xfrm>
        </p:spPr>
        <p:txBody>
          <a:bodyPr/>
          <a:lstStyle/>
          <a:p>
            <a:r>
              <a:rPr lang="en-US" sz="2400" dirty="0" smtClean="0"/>
              <a:t>IIS process model is request driven</a:t>
            </a:r>
          </a:p>
          <a:p>
            <a:r>
              <a:rPr lang="en-US" sz="2400" dirty="0" smtClean="0"/>
              <a:t>To instantiate critical infrastructure and be more responsive certain applications need to be pre-loaded</a:t>
            </a:r>
          </a:p>
          <a:p>
            <a:r>
              <a:rPr lang="en-US" sz="2400" dirty="0" smtClean="0"/>
              <a:t>Application preload feature in IIS 7.5 allows applications to automatically start without a request</a:t>
            </a:r>
          </a:p>
          <a:p>
            <a:r>
              <a:rPr lang="en-US" sz="2400" dirty="0" smtClean="0"/>
              <a:t>Requires IIS Application Warm-Up extension</a:t>
            </a:r>
          </a:p>
          <a:p>
            <a:r>
              <a:rPr lang="en-US" sz="2400" dirty="0" smtClean="0"/>
              <a:t>See article on learn.iis.net for full instructions</a:t>
            </a:r>
            <a:endParaRPr lang="en-US" sz="2100" dirty="0">
              <a:solidFill>
                <a:schemeClr val="tx1"/>
              </a:solidFill>
              <a:latin typeface="Consolas" pitchFamily="49" charset="0"/>
              <a:cs typeface="Consolas" pitchFamily="49"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Microsoft Web Platform</a:t>
            </a:r>
            <a:endParaRPr lang="en-US" dirty="0"/>
          </a:p>
        </p:txBody>
      </p:sp>
      <p:pic>
        <p:nvPicPr>
          <p:cNvPr id="5" name="Rectangle 881665"/>
          <p:cNvPicPr>
            <a:picLocks noChangeAspect="1" noChangeArrowheads="1"/>
          </p:cNvPicPr>
          <p:nvPr/>
        </p:nvPicPr>
        <p:blipFill>
          <a:blip r:embed="rId3" cstate="print"/>
          <a:srcRect/>
          <a:stretch>
            <a:fillRect/>
          </a:stretch>
        </p:blipFill>
        <p:spPr bwMode="ltGray">
          <a:xfrm>
            <a:off x="503783" y="785004"/>
            <a:ext cx="8074855" cy="5374256"/>
          </a:xfrm>
          <a:prstGeom prst="rect">
            <a:avLst/>
          </a:prstGeom>
          <a:noFill/>
          <a:ln w="9525">
            <a:noFill/>
            <a:miter lim="800000"/>
            <a:headEnd/>
            <a:tailEnd/>
          </a:ln>
        </p:spPr>
      </p:pic>
      <p:pic>
        <p:nvPicPr>
          <p:cNvPr id="7" name="Rectangle 881666"/>
          <p:cNvPicPr>
            <a:picLocks noChangeArrowheads="1"/>
          </p:cNvPicPr>
          <p:nvPr/>
        </p:nvPicPr>
        <p:blipFill>
          <a:blip r:embed="rId3" cstate="print"/>
          <a:srcRect/>
          <a:stretch>
            <a:fillRect/>
          </a:stretch>
        </p:blipFill>
        <p:spPr bwMode="ltGray">
          <a:xfrm>
            <a:off x="3088258" y="1561381"/>
            <a:ext cx="2907102" cy="750495"/>
          </a:xfrm>
          <a:prstGeom prst="rect">
            <a:avLst/>
          </a:prstGeom>
          <a:noFill/>
          <a:ln w="9525">
            <a:noFill/>
            <a:miter lim="800000"/>
            <a:headEnd/>
            <a:tailEnd/>
          </a:ln>
        </p:spPr>
      </p:pic>
      <p:pic>
        <p:nvPicPr>
          <p:cNvPr id="11" name="Picture 10"/>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627409" y="1687450"/>
            <a:ext cx="1841740" cy="561591"/>
          </a:xfrm>
          <a:prstGeom prst="rect">
            <a:avLst/>
          </a:prstGeom>
        </p:spPr>
      </p:pic>
      <p:grpSp>
        <p:nvGrpSpPr>
          <p:cNvPr id="27" name="Group 26"/>
          <p:cNvGrpSpPr/>
          <p:nvPr/>
        </p:nvGrpSpPr>
        <p:grpSpPr>
          <a:xfrm>
            <a:off x="3088258" y="2268741"/>
            <a:ext cx="2907102" cy="3001993"/>
            <a:chOff x="3088258" y="2165229"/>
            <a:chExt cx="2907102" cy="3001993"/>
          </a:xfrm>
        </p:grpSpPr>
        <p:pic>
          <p:nvPicPr>
            <p:cNvPr id="6" name="Rectangle 881666"/>
            <p:cNvPicPr>
              <a:picLocks noChangeArrowheads="1"/>
            </p:cNvPicPr>
            <p:nvPr/>
          </p:nvPicPr>
          <p:blipFill>
            <a:blip r:embed="rId3" cstate="print"/>
            <a:srcRect/>
            <a:stretch>
              <a:fillRect/>
            </a:stretch>
          </p:blipFill>
          <p:spPr bwMode="ltGray">
            <a:xfrm>
              <a:off x="3088258" y="2165229"/>
              <a:ext cx="2907102" cy="3001993"/>
            </a:xfrm>
            <a:prstGeom prst="rect">
              <a:avLst/>
            </a:prstGeom>
            <a:noFill/>
            <a:ln w="9525">
              <a:noFill/>
              <a:miter lim="800000"/>
              <a:headEnd/>
              <a:tailEnd/>
            </a:ln>
          </p:spPr>
        </p:pic>
        <p:pic>
          <p:nvPicPr>
            <p:cNvPr id="12" name="Picture 11" descr="WS-IntInfoSrv_h_rgb_r.png"/>
            <p:cNvPicPr>
              <a:picLocks noChangeAspect="1"/>
            </p:cNvPicPr>
            <p:nvPr/>
          </p:nvPicPr>
          <p:blipFill>
            <a:blip r:embed="rId5"/>
            <a:stretch>
              <a:fillRect/>
            </a:stretch>
          </p:blipFill>
          <p:spPr>
            <a:xfrm>
              <a:off x="3349925" y="3325482"/>
              <a:ext cx="2386642" cy="488025"/>
            </a:xfrm>
            <a:prstGeom prst="rect">
              <a:avLst/>
            </a:prstGeom>
          </p:spPr>
        </p:pic>
        <p:pic>
          <p:nvPicPr>
            <p:cNvPr id="13" name="Picture 12" descr="WS08-R2_v_rgb_r.png"/>
            <p:cNvPicPr>
              <a:picLocks noChangeAspect="1"/>
            </p:cNvPicPr>
            <p:nvPr/>
          </p:nvPicPr>
          <p:blipFill>
            <a:blip r:embed="rId6" cstate="print"/>
            <a:stretch>
              <a:fillRect/>
            </a:stretch>
          </p:blipFill>
          <p:spPr>
            <a:xfrm>
              <a:off x="3326329" y="4034971"/>
              <a:ext cx="2427490" cy="732400"/>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357473" y="2725499"/>
              <a:ext cx="1749365" cy="356488"/>
            </a:xfrm>
            <a:prstGeom prst="rect">
              <a:avLst/>
            </a:prstGeom>
          </p:spPr>
        </p:pic>
        <p:pic>
          <p:nvPicPr>
            <p:cNvPr id="19" name="Picture 18" descr="phplogo.png"/>
            <p:cNvPicPr>
              <a:picLocks noChangeAspect="1"/>
            </p:cNvPicPr>
            <p:nvPr/>
          </p:nvPicPr>
          <p:blipFill>
            <a:blip r:embed="rId8" cstate="print"/>
            <a:stretch>
              <a:fillRect/>
            </a:stretch>
          </p:blipFill>
          <p:spPr>
            <a:xfrm>
              <a:off x="5213231" y="2759304"/>
              <a:ext cx="523335" cy="278115"/>
            </a:xfrm>
            <a:prstGeom prst="rect">
              <a:avLst/>
            </a:prstGeom>
            <a:ln>
              <a:noFill/>
            </a:ln>
            <a:effectLst>
              <a:outerShdw blurRad="292100" dist="139700" dir="2700000" algn="tl" rotWithShape="0">
                <a:srgbClr val="333333">
                  <a:alpha val="65000"/>
                </a:srgbClr>
              </a:outerShdw>
            </a:effectLst>
          </p:spPr>
        </p:pic>
      </p:grpSp>
      <p:grpSp>
        <p:nvGrpSpPr>
          <p:cNvPr id="26" name="Group 25"/>
          <p:cNvGrpSpPr/>
          <p:nvPr/>
        </p:nvGrpSpPr>
        <p:grpSpPr>
          <a:xfrm>
            <a:off x="6357666" y="1466491"/>
            <a:ext cx="1751163" cy="3830497"/>
            <a:chOff x="6357666" y="1527244"/>
            <a:chExt cx="1751163" cy="3769744"/>
          </a:xfrm>
        </p:grpSpPr>
        <p:pic>
          <p:nvPicPr>
            <p:cNvPr id="9" name="Rectangle 881666"/>
            <p:cNvPicPr>
              <a:picLocks noChangeArrowheads="1"/>
            </p:cNvPicPr>
            <p:nvPr/>
          </p:nvPicPr>
          <p:blipFill>
            <a:blip r:embed="rId3" cstate="print"/>
            <a:srcRect/>
            <a:stretch>
              <a:fillRect/>
            </a:stretch>
          </p:blipFill>
          <p:spPr bwMode="ltGray">
            <a:xfrm>
              <a:off x="6357666" y="1527244"/>
              <a:ext cx="1751163" cy="3769744"/>
            </a:xfrm>
            <a:prstGeom prst="rect">
              <a:avLst/>
            </a:prstGeom>
            <a:noFill/>
            <a:ln w="9525">
              <a:noFill/>
              <a:miter lim="800000"/>
              <a:headEnd/>
              <a:tailEnd/>
            </a:ln>
          </p:spPr>
        </p:pic>
        <p:sp>
          <p:nvSpPr>
            <p:cNvPr id="25" name="TextBox 24"/>
            <p:cNvSpPr txBox="1"/>
            <p:nvPr/>
          </p:nvSpPr>
          <p:spPr>
            <a:xfrm>
              <a:off x="6383547" y="2820728"/>
              <a:ext cx="1682151" cy="2246769"/>
            </a:xfrm>
            <a:prstGeom prst="rect">
              <a:avLst/>
            </a:prstGeom>
            <a:noFill/>
          </p:spPr>
          <p:txBody>
            <a:bodyPr wrap="square" rtlCol="0">
              <a:spAutoFit/>
            </a:bodyPr>
            <a:lstStyle/>
            <a:p>
              <a:pPr algn="ctr"/>
              <a:r>
                <a:rPr lang="en-US" sz="1400" dirty="0" smtClean="0">
                  <a:hlinkClick r:id="rId9"/>
                </a:rPr>
                <a:t>www.iis.net</a:t>
              </a:r>
              <a:endParaRPr lang="en-US" sz="1400" dirty="0" smtClean="0"/>
            </a:p>
            <a:p>
              <a:pPr algn="ctr"/>
              <a:r>
                <a:rPr lang="en-US" sz="1400" dirty="0" smtClean="0"/>
                <a:t>IIS.net Community</a:t>
              </a:r>
            </a:p>
            <a:p>
              <a:pPr algn="ctr"/>
              <a:endParaRPr lang="en-US" sz="1400" dirty="0" smtClean="0"/>
            </a:p>
            <a:p>
              <a:pPr algn="ctr"/>
              <a:endParaRPr lang="en-US" sz="1400" dirty="0"/>
            </a:p>
            <a:p>
              <a:pPr algn="ctr"/>
              <a:endParaRPr lang="en-US" sz="1400" dirty="0" smtClean="0"/>
            </a:p>
            <a:p>
              <a:pPr algn="ctr"/>
              <a:endParaRPr lang="en-US" sz="1400" dirty="0"/>
            </a:p>
            <a:p>
              <a:pPr algn="ctr"/>
              <a:endParaRPr lang="en-US" sz="1400" dirty="0" smtClean="0"/>
            </a:p>
            <a:p>
              <a:pPr algn="ctr"/>
              <a:endParaRPr lang="en-US" sz="1400" dirty="0" smtClean="0"/>
            </a:p>
            <a:p>
              <a:pPr algn="ctr"/>
              <a:r>
                <a:rPr lang="en-US" sz="1400" dirty="0" smtClean="0">
                  <a:hlinkClick r:id="rId10"/>
                </a:rPr>
                <a:t>www.asp.net</a:t>
              </a:r>
              <a:endParaRPr lang="en-US" sz="1400" dirty="0" smtClean="0"/>
            </a:p>
            <a:p>
              <a:pPr algn="ctr"/>
              <a:r>
                <a:rPr lang="en-US" sz="1400" dirty="0" smtClean="0"/>
                <a:t>ASP.net Community</a:t>
              </a:r>
              <a:endParaRPr lang="en-US" sz="1400" dirty="0"/>
            </a:p>
          </p:txBody>
        </p:sp>
        <p:pic>
          <p:nvPicPr>
            <p:cNvPr id="1026" name="Picture 2"/>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6456008" y="3489750"/>
              <a:ext cx="1554480" cy="1003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2">
              <a:extLst>
                <a:ext uri="{28A0092B-C50C-407E-A947-70E740481C1C}">
                  <a14:useLocalDpi xmlns:a14="http://schemas.microsoft.com/office/drawing/2010/main" xmlns="" val="0"/>
                </a:ext>
              </a:extLst>
            </a:blip>
            <a:srcRect/>
            <a:stretch>
              <a:fillRect/>
            </a:stretch>
          </p:blipFill>
          <p:spPr bwMode="auto">
            <a:xfrm>
              <a:off x="6456008" y="1809667"/>
              <a:ext cx="1554480" cy="1003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3" name="Picture 2"/>
          <p:cNvPicPr>
            <a:picLocks noChangeAspect="1"/>
          </p:cNvPicPr>
          <p:nvPr/>
        </p:nvPicPr>
        <p:blipFill>
          <a:blip r:embed="rId13">
            <a:extLst>
              <a:ext uri="{28A0092B-C50C-407E-A947-70E740481C1C}">
                <a14:useLocalDpi xmlns:a14="http://schemas.microsoft.com/office/drawing/2010/main" xmlns="" val="0"/>
              </a:ext>
            </a:extLst>
          </a:blip>
          <a:stretch>
            <a:fillRect/>
          </a:stretch>
        </p:blipFill>
        <p:spPr>
          <a:xfrm>
            <a:off x="3133995" y="5362136"/>
            <a:ext cx="2857594" cy="460694"/>
          </a:xfrm>
          <a:prstGeom prst="rect">
            <a:avLst/>
          </a:prstGeom>
        </p:spPr>
      </p:pic>
      <p:grpSp>
        <p:nvGrpSpPr>
          <p:cNvPr id="14" name="Group 13"/>
          <p:cNvGrpSpPr/>
          <p:nvPr/>
        </p:nvGrpSpPr>
        <p:grpSpPr>
          <a:xfrm>
            <a:off x="966157" y="1527243"/>
            <a:ext cx="1751163" cy="2242499"/>
            <a:chOff x="966157" y="1527243"/>
            <a:chExt cx="1751163" cy="2242499"/>
          </a:xfrm>
        </p:grpSpPr>
        <p:pic>
          <p:nvPicPr>
            <p:cNvPr id="8" name="Rectangle 881666"/>
            <p:cNvPicPr>
              <a:picLocks noChangeArrowheads="1"/>
            </p:cNvPicPr>
            <p:nvPr/>
          </p:nvPicPr>
          <p:blipFill>
            <a:blip r:embed="rId3" cstate="print"/>
            <a:srcRect/>
            <a:stretch>
              <a:fillRect/>
            </a:stretch>
          </p:blipFill>
          <p:spPr bwMode="ltGray">
            <a:xfrm>
              <a:off x="966157" y="1527243"/>
              <a:ext cx="1751163" cy="2242499"/>
            </a:xfrm>
            <a:prstGeom prst="rect">
              <a:avLst/>
            </a:prstGeom>
            <a:noFill/>
            <a:ln w="9525">
              <a:noFill/>
              <a:miter lim="800000"/>
              <a:headEnd/>
              <a:tailEnd/>
            </a:ln>
          </p:spPr>
        </p:pic>
        <p:pic>
          <p:nvPicPr>
            <p:cNvPr id="16" name="Picture 15" descr="drupal.png"/>
            <p:cNvPicPr>
              <a:picLocks noChangeAspect="1"/>
            </p:cNvPicPr>
            <p:nvPr/>
          </p:nvPicPr>
          <p:blipFill>
            <a:blip r:embed="rId14"/>
            <a:stretch>
              <a:fillRect/>
            </a:stretch>
          </p:blipFill>
          <p:spPr>
            <a:xfrm>
              <a:off x="1257671" y="1763341"/>
              <a:ext cx="390971" cy="551311"/>
            </a:xfrm>
            <a:prstGeom prst="rect">
              <a:avLst/>
            </a:prstGeom>
          </p:spPr>
        </p:pic>
        <p:pic>
          <p:nvPicPr>
            <p:cNvPr id="17" name="Picture 16" descr="nuke.png"/>
            <p:cNvPicPr>
              <a:picLocks noChangeAspect="1"/>
            </p:cNvPicPr>
            <p:nvPr/>
          </p:nvPicPr>
          <p:blipFill>
            <a:blip r:embed="rId15"/>
            <a:stretch>
              <a:fillRect/>
            </a:stretch>
          </p:blipFill>
          <p:spPr>
            <a:xfrm>
              <a:off x="1061187" y="2389413"/>
              <a:ext cx="1558510" cy="392760"/>
            </a:xfrm>
            <a:prstGeom prst="rect">
              <a:avLst/>
            </a:prstGeom>
          </p:spPr>
        </p:pic>
        <p:pic>
          <p:nvPicPr>
            <p:cNvPr id="18" name="Picture 17" descr="wordpress.png"/>
            <p:cNvPicPr>
              <a:picLocks noChangeAspect="1"/>
            </p:cNvPicPr>
            <p:nvPr/>
          </p:nvPicPr>
          <p:blipFill>
            <a:blip r:embed="rId16"/>
            <a:stretch>
              <a:fillRect/>
            </a:stretch>
          </p:blipFill>
          <p:spPr>
            <a:xfrm>
              <a:off x="1942768" y="1796763"/>
              <a:ext cx="438122" cy="438121"/>
            </a:xfrm>
            <a:prstGeom prst="rect">
              <a:avLst/>
            </a:prstGeom>
          </p:spPr>
        </p:pic>
        <p:sp>
          <p:nvSpPr>
            <p:cNvPr id="2" name="TextBox 1"/>
            <p:cNvSpPr txBox="1"/>
            <p:nvPr/>
          </p:nvSpPr>
          <p:spPr>
            <a:xfrm>
              <a:off x="1069674" y="3282628"/>
              <a:ext cx="1552755" cy="307777"/>
            </a:xfrm>
            <a:prstGeom prst="rect">
              <a:avLst/>
            </a:prstGeom>
            <a:noFill/>
          </p:spPr>
          <p:txBody>
            <a:bodyPr wrap="square" rtlCol="0">
              <a:spAutoFit/>
            </a:bodyPr>
            <a:lstStyle/>
            <a:p>
              <a:pPr algn="ctr"/>
              <a:r>
                <a:rPr lang="en-US" sz="1400" dirty="0" smtClean="0"/>
                <a:t>Web App Gallery</a:t>
              </a:r>
              <a:endParaRPr lang="en-US" sz="1400" dirty="0"/>
            </a:p>
          </p:txBody>
        </p:sp>
        <p:pic>
          <p:nvPicPr>
            <p:cNvPr id="1029" name="Picture 5" descr="Subtext Project">
              <a:hlinkClick r:id="rId17" tooltip="Subtext Project"/>
            </p:cNvPr>
            <p:cNvPicPr>
              <a:picLocks noChangeAspect="1" noChangeArrowheads="1"/>
            </p:cNvPicPr>
            <p:nvPr/>
          </p:nvPicPr>
          <p:blipFill>
            <a:blip r:embed="rId18">
              <a:extLst>
                <a:ext uri="{28A0092B-C50C-407E-A947-70E740481C1C}">
                  <a14:useLocalDpi xmlns:a14="http://schemas.microsoft.com/office/drawing/2010/main" xmlns="" val="0"/>
                </a:ext>
              </a:extLst>
            </a:blip>
            <a:srcRect/>
            <a:stretch>
              <a:fillRect/>
            </a:stretch>
          </p:blipFill>
          <p:spPr bwMode="auto">
            <a:xfrm>
              <a:off x="1131676" y="2855232"/>
              <a:ext cx="1428750" cy="4667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pic>
        <p:nvPicPr>
          <p:cNvPr id="23" name="Picture 22"/>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1017914" y="5412447"/>
            <a:ext cx="1871934" cy="410445"/>
          </a:xfrm>
          <a:prstGeom prst="rect">
            <a:avLst/>
          </a:prstGeom>
        </p:spPr>
      </p:pic>
      <p:pic>
        <p:nvPicPr>
          <p:cNvPr id="24" name="Picture 23"/>
          <p:cNvPicPr>
            <a:picLocks noChangeAspect="1"/>
          </p:cNvPicPr>
          <p:nvPr/>
        </p:nvPicPr>
        <p:blipFill>
          <a:blip r:embed="rId20">
            <a:extLst>
              <a:ext uri="{28A0092B-C50C-407E-A947-70E740481C1C}">
                <a14:useLocalDpi xmlns:a14="http://schemas.microsoft.com/office/drawing/2010/main" xmlns="" val="0"/>
              </a:ext>
            </a:extLst>
          </a:blip>
          <a:stretch>
            <a:fillRect/>
          </a:stretch>
        </p:blipFill>
        <p:spPr>
          <a:xfrm>
            <a:off x="6383547" y="5317815"/>
            <a:ext cx="1708204" cy="522269"/>
          </a:xfrm>
          <a:prstGeom prst="rect">
            <a:avLst/>
          </a:prstGeom>
        </p:spPr>
      </p:pic>
      <p:grpSp>
        <p:nvGrpSpPr>
          <p:cNvPr id="28" name="Group 27"/>
          <p:cNvGrpSpPr/>
          <p:nvPr/>
        </p:nvGrpSpPr>
        <p:grpSpPr>
          <a:xfrm>
            <a:off x="966157" y="3743865"/>
            <a:ext cx="1751163" cy="1475117"/>
            <a:chOff x="966157" y="3743865"/>
            <a:chExt cx="1751163" cy="1475117"/>
          </a:xfrm>
        </p:grpSpPr>
        <p:grpSp>
          <p:nvGrpSpPr>
            <p:cNvPr id="10" name="Group 9"/>
            <p:cNvGrpSpPr/>
            <p:nvPr/>
          </p:nvGrpSpPr>
          <p:grpSpPr>
            <a:xfrm>
              <a:off x="966157" y="3743865"/>
              <a:ext cx="1751163" cy="1475117"/>
              <a:chOff x="966157" y="3683478"/>
              <a:chExt cx="1751163" cy="1820173"/>
            </a:xfrm>
          </p:grpSpPr>
          <p:pic>
            <p:nvPicPr>
              <p:cNvPr id="21" name="Rectangle 881666"/>
              <p:cNvPicPr>
                <a:picLocks noChangeArrowheads="1"/>
              </p:cNvPicPr>
              <p:nvPr/>
            </p:nvPicPr>
            <p:blipFill>
              <a:blip r:embed="rId3" cstate="print"/>
              <a:srcRect/>
              <a:stretch>
                <a:fillRect/>
              </a:stretch>
            </p:blipFill>
            <p:spPr bwMode="ltGray">
              <a:xfrm>
                <a:off x="966157" y="3683478"/>
                <a:ext cx="1751163" cy="1820173"/>
              </a:xfrm>
              <a:prstGeom prst="rect">
                <a:avLst/>
              </a:prstGeom>
              <a:noFill/>
              <a:ln w="9525">
                <a:noFill/>
                <a:miter lim="800000"/>
                <a:headEnd/>
                <a:tailEnd/>
              </a:ln>
            </p:spPr>
          </p:pic>
          <p:sp>
            <p:nvSpPr>
              <p:cNvPr id="20" name="TextBox 19"/>
              <p:cNvSpPr txBox="1"/>
              <p:nvPr/>
            </p:nvSpPr>
            <p:spPr>
              <a:xfrm>
                <a:off x="1069674" y="4788947"/>
                <a:ext cx="1552755" cy="523221"/>
              </a:xfrm>
              <a:prstGeom prst="rect">
                <a:avLst/>
              </a:prstGeom>
              <a:noFill/>
            </p:spPr>
            <p:txBody>
              <a:bodyPr wrap="square" rtlCol="0">
                <a:spAutoFit/>
              </a:bodyPr>
              <a:lstStyle/>
              <a:p>
                <a:pPr algn="ctr"/>
                <a:r>
                  <a:rPr lang="en-US" sz="1400" dirty="0" smtClean="0"/>
                  <a:t>Web Platform Installer</a:t>
                </a:r>
                <a:endParaRPr lang="en-US" sz="1400" dirty="0"/>
              </a:p>
            </p:txBody>
          </p:sp>
        </p:grpSp>
        <p:pic>
          <p:nvPicPr>
            <p:cNvPr id="1031" name="Picture 7" descr="http://www.microsoft.com/web/media/icons/webpi-free-icon.png"/>
            <p:cNvPicPr>
              <a:picLocks noChangeAspect="1" noChangeArrowheads="1"/>
            </p:cNvPicPr>
            <p:nvPr/>
          </p:nvPicPr>
          <p:blipFill>
            <a:blip r:embed="rId21">
              <a:extLst>
                <a:ext uri="{28A0092B-C50C-407E-A947-70E740481C1C}">
                  <a14:useLocalDpi xmlns:a14="http://schemas.microsoft.com/office/drawing/2010/main" xmlns="" val="0"/>
                </a:ext>
              </a:extLst>
            </a:blip>
            <a:srcRect/>
            <a:stretch>
              <a:fillRect/>
            </a:stretch>
          </p:blipFill>
          <p:spPr bwMode="auto">
            <a:xfrm>
              <a:off x="1574588" y="3987878"/>
              <a:ext cx="542925" cy="62865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spTree>
    <p:extLst>
      <p:ext uri="{BB962C8B-B14F-4D97-AF65-F5344CB8AC3E}">
        <p14:creationId xmlns:p14="http://schemas.microsoft.com/office/powerpoint/2010/main" xmlns="" val="42507206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CLR Settings per App Pool</a:t>
            </a:r>
            <a:endParaRPr lang="en-US" dirty="0"/>
          </a:p>
        </p:txBody>
      </p:sp>
      <p:sp>
        <p:nvSpPr>
          <p:cNvPr id="3" name="Text Placeholder 2"/>
          <p:cNvSpPr>
            <a:spLocks noGrp="1"/>
          </p:cNvSpPr>
          <p:nvPr>
            <p:ph type="body" sz="quarter" idx="10"/>
          </p:nvPr>
        </p:nvSpPr>
        <p:spPr>
          <a:xfrm>
            <a:off x="381000" y="1411552"/>
            <a:ext cx="8603512" cy="4610493"/>
          </a:xfrm>
        </p:spPr>
        <p:txBody>
          <a:bodyPr/>
          <a:lstStyle/>
          <a:p>
            <a:r>
              <a:rPr lang="en-US" sz="2800" dirty="0" smtClean="0"/>
              <a:t>ASP.NET settings stored in global </a:t>
            </a:r>
            <a:r>
              <a:rPr lang="en-US" sz="2800" dirty="0" err="1" smtClean="0"/>
              <a:t>ASPNET.config</a:t>
            </a:r>
            <a:endParaRPr lang="en-US" sz="2800" dirty="0" smtClean="0"/>
          </a:p>
          <a:p>
            <a:r>
              <a:rPr lang="en-US" sz="2800" dirty="0" smtClean="0"/>
              <a:t>Can now create custom </a:t>
            </a:r>
            <a:r>
              <a:rPr lang="en-US" sz="2800" dirty="0" err="1" smtClean="0"/>
              <a:t>ASPNET.config</a:t>
            </a:r>
            <a:r>
              <a:rPr lang="en-US" sz="2800" dirty="0" smtClean="0"/>
              <a:t> files</a:t>
            </a:r>
          </a:p>
          <a:p>
            <a:pPr lvl="1"/>
            <a:r>
              <a:rPr lang="en-US" sz="2400" dirty="0" smtClean="0"/>
              <a:t>Specify location in </a:t>
            </a:r>
            <a:r>
              <a:rPr lang="en-US" sz="2400" dirty="0" err="1" smtClean="0"/>
              <a:t>applicationHost.config</a:t>
            </a:r>
            <a:endParaRPr lang="en-US" sz="2400" dirty="0" smtClean="0"/>
          </a:p>
          <a:p>
            <a:pPr lvl="1"/>
            <a:r>
              <a:rPr lang="en-US" sz="2400" dirty="0" smtClean="0"/>
              <a:t>Local settings honored at runtime – can be UNC path</a:t>
            </a:r>
          </a:p>
          <a:p>
            <a:pPr lvl="1"/>
            <a:r>
              <a:rPr lang="en-US" sz="2400" dirty="0" smtClean="0"/>
              <a:t>E.g. set maximum number of threads, maximum number of requests or garbage collection settings</a:t>
            </a:r>
          </a:p>
          <a:p>
            <a:r>
              <a:rPr lang="en-US" sz="2800" dirty="0" smtClean="0"/>
              <a:t>Add the following in </a:t>
            </a:r>
            <a:r>
              <a:rPr lang="en-US" sz="2800" dirty="0" err="1" smtClean="0"/>
              <a:t>applicationHost.config</a:t>
            </a:r>
            <a:r>
              <a:rPr lang="en-US" sz="2800" dirty="0" smtClean="0"/>
              <a:t> file:</a:t>
            </a:r>
          </a:p>
          <a:p>
            <a:pPr lvl="1"/>
            <a:r>
              <a:rPr lang="en-US" sz="2000" dirty="0" smtClean="0">
                <a:solidFill>
                  <a:schemeClr val="tx1"/>
                </a:solidFill>
                <a:latin typeface="Consolas" pitchFamily="49" charset="0"/>
                <a:cs typeface="Consolas" pitchFamily="49" charset="0"/>
              </a:rPr>
              <a:t>&lt;</a:t>
            </a:r>
            <a:r>
              <a:rPr lang="en-US" sz="2000" dirty="0" err="1" smtClean="0">
                <a:solidFill>
                  <a:schemeClr val="tx1"/>
                </a:solidFill>
                <a:latin typeface="Consolas" pitchFamily="49" charset="0"/>
                <a:cs typeface="Consolas" pitchFamily="49" charset="0"/>
              </a:rPr>
              <a:t>applicationPools</a:t>
            </a:r>
            <a:r>
              <a:rPr lang="en-US" sz="2000" dirty="0" smtClean="0">
                <a:solidFill>
                  <a:schemeClr val="tx1"/>
                </a:solidFill>
                <a:latin typeface="Consolas" pitchFamily="49" charset="0"/>
                <a:cs typeface="Consolas" pitchFamily="49" charset="0"/>
              </a:rPr>
              <a:t>&gt;</a:t>
            </a:r>
            <a:br>
              <a:rPr lang="en-US" sz="2000" dirty="0" smtClean="0">
                <a:solidFill>
                  <a:schemeClr val="tx1"/>
                </a:solidFill>
                <a:latin typeface="Consolas" pitchFamily="49" charset="0"/>
                <a:cs typeface="Consolas" pitchFamily="49" charset="0"/>
              </a:rPr>
            </a:br>
            <a:r>
              <a:rPr lang="en-US" sz="2000" dirty="0" smtClean="0">
                <a:solidFill>
                  <a:schemeClr val="tx1"/>
                </a:solidFill>
                <a:latin typeface="Consolas" pitchFamily="49" charset="0"/>
                <a:cs typeface="Consolas" pitchFamily="49" charset="0"/>
              </a:rPr>
              <a:t>	&lt;add name="</a:t>
            </a:r>
            <a:r>
              <a:rPr lang="en-US" sz="2000" dirty="0" err="1" smtClean="0">
                <a:solidFill>
                  <a:schemeClr val="tx1"/>
                </a:solidFill>
                <a:latin typeface="Consolas" pitchFamily="49" charset="0"/>
                <a:cs typeface="Consolas" pitchFamily="49" charset="0"/>
              </a:rPr>
              <a:t>DefaultAppPool</a:t>
            </a:r>
            <a:r>
              <a:rPr lang="en-US" sz="2000" dirty="0" smtClean="0">
                <a:solidFill>
                  <a:schemeClr val="tx1"/>
                </a:solidFill>
                <a:latin typeface="Consolas" pitchFamily="49" charset="0"/>
                <a:cs typeface="Consolas" pitchFamily="49" charset="0"/>
              </a:rPr>
              <a:t>" 	</a:t>
            </a:r>
            <a:r>
              <a:rPr lang="en-US" sz="2000" b="1" dirty="0" err="1" smtClean="0">
                <a:solidFill>
                  <a:schemeClr val="tx1"/>
                </a:solidFill>
                <a:latin typeface="Consolas" pitchFamily="49" charset="0"/>
                <a:cs typeface="Consolas" pitchFamily="49" charset="0"/>
              </a:rPr>
              <a:t>CLRConfigFile</a:t>
            </a:r>
            <a:r>
              <a:rPr lang="en-US" sz="2000" b="1" dirty="0" smtClean="0">
                <a:solidFill>
                  <a:schemeClr val="tx1"/>
                </a:solidFill>
                <a:latin typeface="Consolas" pitchFamily="49" charset="0"/>
                <a:cs typeface="Consolas" pitchFamily="49" charset="0"/>
              </a:rPr>
              <a:t>=</a:t>
            </a:r>
            <a:r>
              <a:rPr lang="en-US" sz="2000" dirty="0" smtClean="0">
                <a:solidFill>
                  <a:schemeClr val="tx1"/>
                </a:solidFill>
                <a:latin typeface="Consolas" pitchFamily="49" charset="0"/>
                <a:cs typeface="Consolas" pitchFamily="49" charset="0"/>
              </a:rPr>
              <a:t>"</a:t>
            </a:r>
            <a:r>
              <a:rPr lang="en-US" sz="2000" b="1" dirty="0" smtClean="0">
                <a:solidFill>
                  <a:schemeClr val="tx1"/>
                </a:solidFill>
                <a:latin typeface="Consolas" pitchFamily="49" charset="0"/>
                <a:cs typeface="Consolas" pitchFamily="49" charset="0"/>
              </a:rPr>
              <a:t>c:\myConfig\CLRConfigFile.txt</a:t>
            </a:r>
            <a:r>
              <a:rPr lang="en-US" sz="2000" dirty="0" smtClean="0">
                <a:solidFill>
                  <a:schemeClr val="tx1"/>
                </a:solidFill>
                <a:latin typeface="Consolas" pitchFamily="49" charset="0"/>
                <a:cs typeface="Consolas" pitchFamily="49" charset="0"/>
              </a:rPr>
              <a:t>"</a:t>
            </a:r>
            <a:r>
              <a:rPr lang="en-US" sz="2000" b="1" dirty="0" smtClean="0">
                <a:solidFill>
                  <a:schemeClr val="tx1"/>
                </a:solidFill>
                <a:latin typeface="Consolas" pitchFamily="49" charset="0"/>
                <a:cs typeface="Consolas" pitchFamily="49" charset="0"/>
              </a:rPr>
              <a:t> /&gt;</a:t>
            </a:r>
            <a:br>
              <a:rPr lang="en-US" sz="2000" b="1" dirty="0" smtClean="0">
                <a:solidFill>
                  <a:schemeClr val="tx1"/>
                </a:solidFill>
                <a:latin typeface="Consolas" pitchFamily="49" charset="0"/>
                <a:cs typeface="Consolas" pitchFamily="49" charset="0"/>
              </a:rPr>
            </a:br>
            <a:r>
              <a:rPr lang="en-US" sz="2000" b="1" dirty="0" smtClean="0">
                <a:solidFill>
                  <a:schemeClr val="tx1"/>
                </a:solidFill>
                <a:latin typeface="Consolas" pitchFamily="49" charset="0"/>
                <a:cs typeface="Consolas" pitchFamily="49" charset="0"/>
              </a:rPr>
              <a:t>	</a:t>
            </a:r>
            <a:r>
              <a:rPr lang="en-US" sz="2000" dirty="0" smtClean="0">
                <a:solidFill>
                  <a:schemeClr val="tx1"/>
                </a:solidFill>
                <a:latin typeface="Consolas" pitchFamily="49" charset="0"/>
                <a:cs typeface="Consolas" pitchFamily="49" charset="0"/>
              </a:rPr>
              <a:t>&lt;add name="Classic .NET </a:t>
            </a:r>
            <a:r>
              <a:rPr lang="en-US" sz="2000" dirty="0" err="1" smtClean="0">
                <a:solidFill>
                  <a:schemeClr val="tx1"/>
                </a:solidFill>
                <a:latin typeface="Consolas" pitchFamily="49" charset="0"/>
                <a:cs typeface="Consolas" pitchFamily="49" charset="0"/>
              </a:rPr>
              <a:t>AppPool</a:t>
            </a:r>
            <a:r>
              <a:rPr lang="en-US" sz="2000" dirty="0" smtClean="0">
                <a:solidFill>
                  <a:schemeClr val="tx1"/>
                </a:solidFill>
                <a:latin typeface="Consolas" pitchFamily="49" charset="0"/>
                <a:cs typeface="Consolas" pitchFamily="49" charset="0"/>
              </a:rPr>
              <a:t>" 	</a:t>
            </a:r>
            <a:r>
              <a:rPr lang="en-US" sz="2000" dirty="0" err="1" smtClean="0">
                <a:solidFill>
                  <a:schemeClr val="tx1"/>
                </a:solidFill>
                <a:latin typeface="Consolas" pitchFamily="49" charset="0"/>
                <a:cs typeface="Consolas" pitchFamily="49" charset="0"/>
              </a:rPr>
              <a:t>managedPipelineMode</a:t>
            </a:r>
            <a:r>
              <a:rPr lang="en-US" sz="2000" dirty="0" smtClean="0">
                <a:solidFill>
                  <a:schemeClr val="tx1"/>
                </a:solidFill>
                <a:latin typeface="Consolas" pitchFamily="49" charset="0"/>
                <a:cs typeface="Consolas" pitchFamily="49" charset="0"/>
              </a:rPr>
              <a:t>="Classic" /&gt;</a:t>
            </a:r>
            <a:br>
              <a:rPr lang="en-US" sz="2000" dirty="0" smtClean="0">
                <a:solidFill>
                  <a:schemeClr val="tx1"/>
                </a:solidFill>
                <a:latin typeface="Consolas" pitchFamily="49" charset="0"/>
                <a:cs typeface="Consolas" pitchFamily="49" charset="0"/>
              </a:rPr>
            </a:br>
            <a:r>
              <a:rPr lang="en-US" sz="2000" dirty="0" smtClean="0">
                <a:solidFill>
                  <a:schemeClr val="tx1"/>
                </a:solidFill>
                <a:latin typeface="Consolas" pitchFamily="49" charset="0"/>
                <a:cs typeface="Consolas" pitchFamily="49" charset="0"/>
              </a:rPr>
              <a:t>&lt;</a:t>
            </a:r>
            <a:r>
              <a:rPr lang="en-US" sz="2000" dirty="0" err="1" smtClean="0">
                <a:solidFill>
                  <a:schemeClr val="tx1"/>
                </a:solidFill>
                <a:latin typeface="Consolas" pitchFamily="49" charset="0"/>
                <a:cs typeface="Consolas" pitchFamily="49" charset="0"/>
              </a:rPr>
              <a:t>applicationPools</a:t>
            </a:r>
            <a:r>
              <a:rPr lang="en-US" sz="2000" dirty="0" smtClean="0">
                <a:solidFill>
                  <a:schemeClr val="tx1"/>
                </a:solidFill>
                <a:latin typeface="Consolas" pitchFamily="49" charset="0"/>
                <a:cs typeface="Consolas" pitchFamily="49" charset="0"/>
              </a:rPr>
              <a:t>&gt;</a:t>
            </a:r>
            <a:endParaRPr lang="en-US" sz="2000" dirty="0">
              <a:solidFill>
                <a:schemeClr val="tx1"/>
              </a:solidFill>
              <a:latin typeface="Consolas" pitchFamily="49" charset="0"/>
              <a:cs typeface="Consolas" pitchFamily="49" charset="0"/>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Configuration Logging Tracing</a:t>
            </a:r>
            <a:endParaRPr lang="en-US" dirty="0"/>
          </a:p>
        </p:txBody>
      </p:sp>
      <p:sp>
        <p:nvSpPr>
          <p:cNvPr id="3" name="Text Placeholder 2"/>
          <p:cNvSpPr>
            <a:spLocks noGrp="1"/>
          </p:cNvSpPr>
          <p:nvPr>
            <p:ph type="body" sz="quarter" idx="10"/>
          </p:nvPr>
        </p:nvSpPr>
        <p:spPr>
          <a:xfrm>
            <a:off x="381000" y="1411552"/>
            <a:ext cx="8382000" cy="4959819"/>
          </a:xfrm>
        </p:spPr>
        <p:txBody>
          <a:bodyPr/>
          <a:lstStyle/>
          <a:p>
            <a:r>
              <a:rPr lang="en-US" sz="2800" dirty="0" smtClean="0"/>
              <a:t>IIS 7.0 does not include any built-in tracing mechanism for configuration changes</a:t>
            </a:r>
          </a:p>
          <a:p>
            <a:r>
              <a:rPr lang="en-US" sz="2800" dirty="0" smtClean="0"/>
              <a:t>IIS in Windows Server 2008 R2 provides:</a:t>
            </a:r>
          </a:p>
          <a:p>
            <a:pPr lvl="1"/>
            <a:r>
              <a:rPr lang="en-US" sz="2400" dirty="0" smtClean="0"/>
              <a:t>Read / write auditing of configuration system </a:t>
            </a:r>
          </a:p>
          <a:p>
            <a:pPr lvl="1"/>
            <a:r>
              <a:rPr lang="en-US" sz="2400" dirty="0" smtClean="0"/>
              <a:t>Logging of events unrelated to Reads / Writes</a:t>
            </a:r>
          </a:p>
          <a:p>
            <a:r>
              <a:rPr lang="en-US" sz="2800" dirty="0" smtClean="0"/>
              <a:t>Logs kept under Applications and Services</a:t>
            </a:r>
          </a:p>
          <a:p>
            <a:pPr lvl="1"/>
            <a:r>
              <a:rPr lang="en-US" sz="2400" dirty="0" smtClean="0"/>
              <a:t>Applications and Services Logs &gt; Microsoft &gt; Windows &gt; IIS-Configuration</a:t>
            </a:r>
          </a:p>
          <a:p>
            <a:r>
              <a:rPr lang="en-US" sz="2800" dirty="0" smtClean="0"/>
              <a:t>Four logs:</a:t>
            </a:r>
          </a:p>
          <a:p>
            <a:pPr lvl="1"/>
            <a:r>
              <a:rPr lang="en-US" sz="2400" dirty="0" smtClean="0"/>
              <a:t>Administrative, Analytic, Debug, </a:t>
            </a:r>
            <a:r>
              <a:rPr lang="en-US" sz="2400" dirty="0" err="1" smtClean="0"/>
              <a:t>WriteAuditing</a:t>
            </a:r>
            <a:endParaRPr lang="en-US" sz="2400" dirty="0" smtClean="0"/>
          </a:p>
          <a:p>
            <a:r>
              <a:rPr lang="en-US" sz="2800" dirty="0" smtClean="0"/>
              <a:t>By default, all logging is disabled</a:t>
            </a:r>
            <a:endParaRPr lang="en-US" sz="2800"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Application Pool Identities</a:t>
            </a:r>
            <a:endParaRPr lang="en-US" dirty="0"/>
          </a:p>
        </p:txBody>
      </p:sp>
      <p:sp>
        <p:nvSpPr>
          <p:cNvPr id="3" name="Text Placeholder 2"/>
          <p:cNvSpPr>
            <a:spLocks noGrp="1"/>
          </p:cNvSpPr>
          <p:nvPr>
            <p:ph type="body" sz="quarter" idx="10"/>
          </p:nvPr>
        </p:nvSpPr>
        <p:spPr>
          <a:xfrm>
            <a:off x="381000" y="1411552"/>
            <a:ext cx="8382000" cy="4925964"/>
          </a:xfrm>
        </p:spPr>
        <p:txBody>
          <a:bodyPr/>
          <a:lstStyle/>
          <a:p>
            <a:r>
              <a:rPr lang="en-US" dirty="0" smtClean="0"/>
              <a:t>All application pools run as </a:t>
            </a:r>
            <a:r>
              <a:rPr lang="en-US" dirty="0" err="1" smtClean="0"/>
              <a:t>NetworkService</a:t>
            </a:r>
            <a:endParaRPr lang="en-US" dirty="0" smtClean="0"/>
          </a:p>
          <a:p>
            <a:r>
              <a:rPr lang="en-US" dirty="0" smtClean="0"/>
              <a:t>IIS in R2 (and </a:t>
            </a:r>
            <a:r>
              <a:rPr lang="en-US" dirty="0" err="1" smtClean="0"/>
              <a:t>backported</a:t>
            </a:r>
            <a:r>
              <a:rPr lang="en-US" dirty="0" smtClean="0"/>
              <a:t> to IIS 7.0) allows use of new “</a:t>
            </a:r>
            <a:r>
              <a:rPr lang="en-US" dirty="0" err="1" smtClean="0"/>
              <a:t>AppPool</a:t>
            </a:r>
            <a:r>
              <a:rPr lang="en-US" dirty="0" smtClean="0"/>
              <a:t>” identity</a:t>
            </a:r>
          </a:p>
          <a:p>
            <a:r>
              <a:rPr lang="en-US" dirty="0" smtClean="0"/>
              <a:t>IIS in R2 allows domain accounts for running services without management of passwords – Managed Service Accounts</a:t>
            </a:r>
          </a:p>
          <a:p>
            <a:r>
              <a:rPr lang="en-US" dirty="0" smtClean="0"/>
              <a:t>Identity type in IIS in R2 is set by default to 4 (App Pool Identity) versus 2 (Network Service) – </a:t>
            </a:r>
            <a:r>
              <a:rPr lang="en-US" dirty="0" smtClean="0">
                <a:solidFill>
                  <a:schemeClr val="accent1"/>
                </a:solidFill>
              </a:rPr>
              <a:t>NOT in IIS 7.0 / WS08</a:t>
            </a:r>
            <a:endParaRPr lang="en-US" dirty="0">
              <a:solidFill>
                <a:schemeClr val="accent1"/>
              </a:solidFill>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Best Practices Analyzer</a:t>
            </a:r>
            <a:endParaRPr lang="en-US" dirty="0"/>
          </a:p>
        </p:txBody>
      </p:sp>
      <p:sp>
        <p:nvSpPr>
          <p:cNvPr id="3" name="Text Placeholder 2"/>
          <p:cNvSpPr>
            <a:spLocks noGrp="1"/>
          </p:cNvSpPr>
          <p:nvPr>
            <p:ph type="body" sz="quarter" idx="10"/>
          </p:nvPr>
        </p:nvSpPr>
        <p:spPr>
          <a:xfrm>
            <a:off x="381000" y="1411552"/>
            <a:ext cx="8382000" cy="964880"/>
          </a:xfrm>
        </p:spPr>
        <p:txBody>
          <a:bodyPr/>
          <a:lstStyle/>
          <a:p>
            <a:r>
              <a:rPr lang="en-US" dirty="0" smtClean="0"/>
              <a:t>Seven criteria are checked for compliance</a:t>
            </a:r>
          </a:p>
          <a:p>
            <a:pPr lvl="1"/>
            <a:r>
              <a:rPr lang="en-US" dirty="0" smtClean="0"/>
              <a:t>1-7</a:t>
            </a:r>
            <a:endParaRPr lang="en-US" dirty="0"/>
          </a:p>
        </p:txBody>
      </p:sp>
      <p:pic>
        <p:nvPicPr>
          <p:cNvPr id="1026" name="Picture 2"/>
          <p:cNvPicPr>
            <a:picLocks noChangeAspect="1" noChangeArrowheads="1"/>
          </p:cNvPicPr>
          <p:nvPr/>
        </p:nvPicPr>
        <p:blipFill>
          <a:blip r:embed="rId3"/>
          <a:srcRect/>
          <a:stretch>
            <a:fillRect/>
          </a:stretch>
        </p:blipFill>
        <p:spPr bwMode="auto">
          <a:xfrm>
            <a:off x="408548" y="1976879"/>
            <a:ext cx="8384578" cy="2750814"/>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Best Practices Analyzer</a:t>
            </a:r>
            <a:endParaRPr lang="en-US" dirty="0"/>
          </a:p>
        </p:txBody>
      </p:sp>
      <p:sp>
        <p:nvSpPr>
          <p:cNvPr id="9" name="Subtitle 8"/>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6841958" y="3110163"/>
            <a:ext cx="2069432" cy="65461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flatTx/>
          </a:bodyPr>
          <a:lstStyle/>
          <a:p>
            <a:pPr marL="0" marR="0" indent="0" algn="ctr" defTabSz="914400" rtl="0" eaLnBrk="0" fontAlgn="base" latinLnBrk="0" hangingPunct="0">
              <a:lnSpc>
                <a:spcPct val="85000"/>
              </a:lnSpc>
              <a:spcBef>
                <a:spcPct val="20000"/>
              </a:spcBef>
              <a:spcAft>
                <a:spcPct val="0"/>
              </a:spcAft>
              <a:buClrTx/>
              <a:buSzTx/>
              <a:buFontTx/>
              <a:buNone/>
              <a:tabLst/>
            </a:pPr>
            <a:r>
              <a:rPr lang="en-US" b="1" dirty="0" smtClean="0">
                <a:solidFill>
                  <a:schemeClr val="bg1"/>
                </a:solidFill>
              </a:rPr>
              <a:t>Reduced cost for Web scenarios</a:t>
            </a:r>
            <a:endParaRPr kumimoji="0" lang="en-US" sz="1800" b="1" i="0" u="none" strike="noStrike" cap="none" normalizeH="0" baseline="0" dirty="0" smtClean="0">
              <a:ln>
                <a:noFill/>
              </a:ln>
              <a:solidFill>
                <a:schemeClr val="bg1"/>
              </a:solidFill>
            </a:endParaRPr>
          </a:p>
        </p:txBody>
      </p:sp>
      <p:sp>
        <p:nvSpPr>
          <p:cNvPr id="21" name="Rounded Rectangle 20"/>
          <p:cNvSpPr/>
          <p:nvPr/>
        </p:nvSpPr>
        <p:spPr bwMode="auto">
          <a:xfrm>
            <a:off x="6849979" y="3893218"/>
            <a:ext cx="2069432" cy="65461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flatTx/>
          </a:bodyPr>
          <a:lstStyle/>
          <a:p>
            <a:pPr marL="0" marR="0" indent="0" algn="ctr" defTabSz="914400" rtl="0" eaLnBrk="0" fontAlgn="base" latinLnBrk="0" hangingPunct="0">
              <a:lnSpc>
                <a:spcPct val="85000"/>
              </a:lnSpc>
              <a:spcBef>
                <a:spcPct val="20000"/>
              </a:spcBef>
              <a:spcAft>
                <a:spcPct val="0"/>
              </a:spcAft>
              <a:buClrTx/>
              <a:buSzTx/>
              <a:buFontTx/>
              <a:buNone/>
              <a:tabLst/>
            </a:pPr>
            <a:r>
              <a:rPr kumimoji="0" lang="en-US" sz="1800" b="1" i="0" u="none" strike="noStrike" cap="none" normalizeH="0" baseline="0" dirty="0" smtClean="0">
                <a:ln>
                  <a:noFill/>
                </a:ln>
                <a:solidFill>
                  <a:schemeClr val="bg1"/>
                </a:solidFill>
              </a:rPr>
              <a:t>Dedicated Web and DNS server</a:t>
            </a:r>
          </a:p>
        </p:txBody>
      </p:sp>
      <p:sp>
        <p:nvSpPr>
          <p:cNvPr id="22" name="Rounded Rectangle 21"/>
          <p:cNvSpPr/>
          <p:nvPr/>
        </p:nvSpPr>
        <p:spPr bwMode="auto">
          <a:xfrm>
            <a:off x="6858000" y="4676273"/>
            <a:ext cx="2069432" cy="65461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flatTx/>
          </a:bodyPr>
          <a:lstStyle/>
          <a:p>
            <a:pPr marL="0" marR="0" indent="0" algn="ctr" defTabSz="914400" rtl="0" eaLnBrk="0" fontAlgn="base" latinLnBrk="0" hangingPunct="0">
              <a:lnSpc>
                <a:spcPct val="85000"/>
              </a:lnSpc>
              <a:spcBef>
                <a:spcPct val="20000"/>
              </a:spcBef>
              <a:spcAft>
                <a:spcPct val="0"/>
              </a:spcAft>
              <a:buClrTx/>
              <a:buSzTx/>
              <a:buFontTx/>
              <a:buNone/>
              <a:tabLst/>
            </a:pPr>
            <a:r>
              <a:rPr lang="en-US" b="1" dirty="0" smtClean="0">
                <a:solidFill>
                  <a:schemeClr val="bg1"/>
                </a:solidFill>
              </a:rPr>
              <a:t>Simplified licensing</a:t>
            </a:r>
            <a:endParaRPr kumimoji="0" lang="en-US" sz="1800" b="1" i="0" u="none" strike="noStrike" cap="none" normalizeH="0" baseline="0" dirty="0" smtClean="0">
              <a:ln>
                <a:noFill/>
              </a:ln>
              <a:solidFill>
                <a:schemeClr val="bg1"/>
              </a:solidFill>
            </a:endParaRPr>
          </a:p>
        </p:txBody>
      </p:sp>
      <p:sp>
        <p:nvSpPr>
          <p:cNvPr id="23" name="Rounded Rectangle 22"/>
          <p:cNvSpPr/>
          <p:nvPr/>
        </p:nvSpPr>
        <p:spPr bwMode="auto">
          <a:xfrm>
            <a:off x="537601" y="5562600"/>
            <a:ext cx="8061158" cy="830179"/>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flatTx/>
          </a:bodyPr>
          <a:lstStyle/>
          <a:p>
            <a:pPr marL="0" marR="0" indent="0" algn="ctr" defTabSz="914400" rtl="0" eaLnBrk="0" fontAlgn="base" latinLnBrk="0" hangingPunct="0">
              <a:lnSpc>
                <a:spcPct val="85000"/>
              </a:lnSpc>
              <a:spcBef>
                <a:spcPct val="20000"/>
              </a:spcBef>
              <a:spcAft>
                <a:spcPct val="0"/>
              </a:spcAft>
              <a:buClrTx/>
              <a:buSzTx/>
              <a:buFontTx/>
              <a:buNone/>
              <a:tabLst/>
            </a:pPr>
            <a:r>
              <a:rPr kumimoji="0" lang="en-US" sz="2000" b="1" i="1" u="none" strike="noStrike" cap="none" normalizeH="0" baseline="0" dirty="0" smtClean="0">
                <a:ln>
                  <a:noFill/>
                </a:ln>
                <a:solidFill>
                  <a:schemeClr val="accent2">
                    <a:lumMod val="75000"/>
                  </a:schemeClr>
                </a:solidFill>
                <a:effectLst/>
                <a:latin typeface="Arial" charset="0"/>
              </a:rPr>
              <a:t>Supports 4</a:t>
            </a:r>
            <a:r>
              <a:rPr kumimoji="0" lang="en-US" sz="2000" b="1" i="1" u="none" strike="noStrike" cap="none" normalizeH="0" dirty="0" smtClean="0">
                <a:ln>
                  <a:noFill/>
                </a:ln>
                <a:solidFill>
                  <a:schemeClr val="accent2">
                    <a:lumMod val="75000"/>
                  </a:schemeClr>
                </a:solidFill>
                <a:effectLst/>
                <a:latin typeface="Arial" charset="0"/>
              </a:rPr>
              <a:t> processors and 32 GB RAM (64 bit)</a:t>
            </a:r>
            <a:endParaRPr kumimoji="0" lang="en-US" sz="2000" b="1" i="1" u="none" strike="noStrike" cap="none" normalizeH="0" baseline="0" dirty="0" smtClean="0">
              <a:ln>
                <a:noFill/>
              </a:ln>
              <a:solidFill>
                <a:schemeClr val="accent2">
                  <a:lumMod val="75000"/>
                </a:schemeClr>
              </a:solidFill>
              <a:effectLst/>
              <a:latin typeface="Arial" charset="0"/>
            </a:endParaRPr>
          </a:p>
        </p:txBody>
      </p:sp>
      <p:sp>
        <p:nvSpPr>
          <p:cNvPr id="12" name="Content Placeholder 11"/>
          <p:cNvSpPr>
            <a:spLocks noGrp="1"/>
          </p:cNvSpPr>
          <p:nvPr>
            <p:ph idx="1"/>
          </p:nvPr>
        </p:nvSpPr>
        <p:spPr>
          <a:xfrm>
            <a:off x="381000" y="1411552"/>
            <a:ext cx="8382000" cy="3964162"/>
          </a:xfrm>
        </p:spPr>
        <p:txBody>
          <a:bodyPr/>
          <a:lstStyle/>
          <a:p>
            <a:r>
              <a:rPr lang="en-US" sz="2400" dirty="0" smtClean="0"/>
              <a:t>Web edition of Windows Server 2008 R2</a:t>
            </a:r>
          </a:p>
          <a:p>
            <a:pPr lvl="1"/>
            <a:r>
              <a:rPr lang="en-US" sz="2000" dirty="0" smtClean="0"/>
              <a:t>Will include Web Server (IIS) and DNS roles</a:t>
            </a:r>
          </a:p>
          <a:p>
            <a:pPr lvl="1"/>
            <a:r>
              <a:rPr lang="en-US" sz="2000" dirty="0" smtClean="0"/>
              <a:t>Server Core installation supports ASP.NET</a:t>
            </a:r>
          </a:p>
          <a:p>
            <a:pPr lvl="0"/>
            <a:r>
              <a:rPr lang="en-US" sz="2400" dirty="0" smtClean="0"/>
              <a:t>Optimized for Internet-facing Web-serving</a:t>
            </a:r>
            <a:br>
              <a:rPr lang="en-US" sz="2400" dirty="0" smtClean="0"/>
            </a:br>
            <a:r>
              <a:rPr lang="en-US" sz="2400" dirty="0" smtClean="0"/>
              <a:t>environments not requiring authentication</a:t>
            </a:r>
          </a:p>
          <a:p>
            <a:pPr lvl="0"/>
            <a:r>
              <a:rPr lang="en-US" sz="2400" dirty="0" smtClean="0"/>
              <a:t>Can run Windows Media Services 2008, </a:t>
            </a:r>
            <a:br>
              <a:rPr lang="en-US" sz="2400" dirty="0" smtClean="0"/>
            </a:br>
            <a:r>
              <a:rPr lang="en-US" sz="2400" dirty="0" smtClean="0"/>
              <a:t>Windows SharePoint Services,</a:t>
            </a:r>
            <a:br>
              <a:rPr lang="en-US" sz="2400" dirty="0" smtClean="0"/>
            </a:br>
            <a:r>
              <a:rPr lang="en-US" sz="2400" dirty="0" smtClean="0"/>
              <a:t>Office SharePoint Server and SQL Server</a:t>
            </a:r>
          </a:p>
          <a:p>
            <a:pPr lvl="0"/>
            <a:r>
              <a:rPr lang="en-US" sz="2400" dirty="0" smtClean="0"/>
              <a:t>Does not require purchase of Client Access</a:t>
            </a:r>
            <a:br>
              <a:rPr lang="en-US" sz="2400" dirty="0" smtClean="0"/>
            </a:br>
            <a:r>
              <a:rPr lang="en-US" sz="2400" dirty="0" smtClean="0"/>
              <a:t>Licenses (CALs) or External Connector</a:t>
            </a:r>
          </a:p>
          <a:p>
            <a:endParaRPr lang="en-US" sz="2400" dirty="0"/>
          </a:p>
        </p:txBody>
      </p:sp>
      <p:pic>
        <p:nvPicPr>
          <p:cNvPr id="25" name="Picture 24" descr="Svr08_Web_3DS.png"/>
          <p:cNvPicPr>
            <a:picLocks noChangeAspect="1"/>
          </p:cNvPicPr>
          <p:nvPr/>
        </p:nvPicPr>
        <p:blipFill>
          <a:blip r:embed="rId3" cstate="print"/>
          <a:stretch>
            <a:fillRect/>
          </a:stretch>
        </p:blipFill>
        <p:spPr>
          <a:xfrm>
            <a:off x="6934200" y="609600"/>
            <a:ext cx="2209800" cy="2441829"/>
          </a:xfrm>
          <a:prstGeom prst="rect">
            <a:avLst/>
          </a:prstGeom>
        </p:spPr>
      </p:pic>
      <p:pic>
        <p:nvPicPr>
          <p:cNvPr id="14" name="Picture 13" descr="WS-WebSvr08-R2_h_rgb_r.png"/>
          <p:cNvPicPr>
            <a:picLocks noChangeAspect="1"/>
          </p:cNvPicPr>
          <p:nvPr/>
        </p:nvPicPr>
        <p:blipFill>
          <a:blip r:embed="rId4"/>
          <a:stretch>
            <a:fillRect/>
          </a:stretch>
        </p:blipFill>
        <p:spPr>
          <a:xfrm>
            <a:off x="342900" y="223208"/>
            <a:ext cx="6221802" cy="727224"/>
          </a:xfrm>
          <a:prstGeom prst="rect">
            <a:avLst/>
          </a:prstGeom>
        </p:spPr>
      </p:pic>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Summary</a:t>
            </a:r>
            <a:endParaRPr lang="en-US" dirty="0"/>
          </a:p>
        </p:txBody>
      </p:sp>
      <p:sp>
        <p:nvSpPr>
          <p:cNvPr id="5" name="Text Placeholder 4"/>
          <p:cNvSpPr>
            <a:spLocks noGrp="1"/>
          </p:cNvSpPr>
          <p:nvPr>
            <p:ph type="body" sz="quarter" idx="10"/>
          </p:nvPr>
        </p:nvSpPr>
        <p:spPr>
          <a:xfrm>
            <a:off x="381000" y="1411552"/>
            <a:ext cx="8382000" cy="2132892"/>
          </a:xfrm>
        </p:spPr>
        <p:txBody>
          <a:bodyPr/>
          <a:lstStyle/>
          <a:p>
            <a:r>
              <a:rPr lang="en-US" dirty="0" smtClean="0"/>
              <a:t>IIS is enhanced </a:t>
            </a:r>
            <a:r>
              <a:rPr lang="en-US" smtClean="0"/>
              <a:t>as IIS 7.5 in </a:t>
            </a:r>
            <a:r>
              <a:rPr lang="en-US" dirty="0" smtClean="0"/>
              <a:t>R2</a:t>
            </a:r>
          </a:p>
          <a:p>
            <a:r>
              <a:rPr lang="en-US" dirty="0" smtClean="0"/>
              <a:t>Mostly integration of IIS Extensions</a:t>
            </a:r>
          </a:p>
          <a:p>
            <a:r>
              <a:rPr lang="en-US" dirty="0" smtClean="0"/>
              <a:t>.NET on Server Core is biggest change</a:t>
            </a:r>
          </a:p>
          <a:p>
            <a:r>
              <a:rPr lang="en-US" dirty="0" smtClean="0"/>
              <a:t>IIS team continues to invest in Extensions</a:t>
            </a:r>
            <a:endParaRPr lang="en-US"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Online Resources at MSCOM and IIS.net</a:t>
            </a:r>
            <a:br>
              <a:rPr lang="en-US" dirty="0" smtClean="0"/>
            </a:br>
            <a:endParaRPr lang="en-US" dirty="0"/>
          </a:p>
        </p:txBody>
      </p:sp>
      <p:pic>
        <p:nvPicPr>
          <p:cNvPr id="63489" name="Picture 2" descr="image004"/>
          <p:cNvPicPr>
            <a:picLocks noGrp="1" noChangeAspect="1" noChangeArrowheads="1"/>
          </p:cNvPicPr>
          <p:nvPr>
            <p:ph idx="1"/>
          </p:nvPr>
        </p:nvPicPr>
        <p:blipFill>
          <a:blip r:embed="rId3" cstate="print"/>
          <a:srcRect/>
          <a:stretch>
            <a:fillRect/>
          </a:stretch>
        </p:blipFill>
        <p:spPr>
          <a:xfrm>
            <a:off x="533400" y="1759788"/>
            <a:ext cx="4800600" cy="3533775"/>
          </a:xfrm>
        </p:spPr>
      </p:pic>
      <p:pic>
        <p:nvPicPr>
          <p:cNvPr id="63491" name="Picture 3" descr="image006"/>
          <p:cNvPicPr>
            <a:picLocks noChangeAspect="1" noChangeArrowheads="1"/>
          </p:cNvPicPr>
          <p:nvPr/>
        </p:nvPicPr>
        <p:blipFill>
          <a:blip r:embed="rId4" cstate="print"/>
          <a:srcRect/>
          <a:stretch>
            <a:fillRect/>
          </a:stretch>
        </p:blipFill>
        <p:spPr bwMode="auto">
          <a:xfrm>
            <a:off x="4038600" y="2978988"/>
            <a:ext cx="4800600" cy="3533775"/>
          </a:xfrm>
          <a:prstGeom prst="rect">
            <a:avLst/>
          </a:prstGeom>
          <a:noFill/>
          <a:ln w="9525">
            <a:noFill/>
            <a:miter lim="800000"/>
            <a:headEnd/>
            <a:tailEnd/>
          </a:ln>
        </p:spPr>
      </p:pic>
      <p:sp>
        <p:nvSpPr>
          <p:cNvPr id="11" name="Rounded Rectangle 10"/>
          <p:cNvSpPr/>
          <p:nvPr/>
        </p:nvSpPr>
        <p:spPr bwMode="auto">
          <a:xfrm>
            <a:off x="5562600" y="2445588"/>
            <a:ext cx="3200400" cy="990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rgbClr val="FFFFFF"/>
                </a:solidFill>
                <a:effectLst>
                  <a:outerShdw blurRad="38100" dist="38100" dir="2700000" algn="tl">
                    <a:srgbClr val="000000">
                      <a:alpha val="43137"/>
                    </a:srgbClr>
                  </a:outerShdw>
                </a:effectLst>
                <a:latin typeface="Segoe" pitchFamily="34" charset="0"/>
              </a:rPr>
              <a:t>IIS 7.0 Content Articles, </a:t>
            </a:r>
          </a:p>
          <a:p>
            <a:pPr algn="ctr" defTabSz="914099"/>
            <a:r>
              <a:rPr lang="en-US" sz="1600" dirty="0" smtClean="0">
                <a:solidFill>
                  <a:srgbClr val="FFFFFF"/>
                </a:solidFill>
                <a:effectLst>
                  <a:outerShdw blurRad="38100" dist="38100" dir="2700000" algn="tl">
                    <a:srgbClr val="000000">
                      <a:alpha val="43137"/>
                    </a:srgbClr>
                  </a:outerShdw>
                </a:effectLst>
                <a:latin typeface="Segoe" pitchFamily="34" charset="0"/>
              </a:rPr>
              <a:t>Walkthroughs, Blogs</a:t>
            </a:r>
          </a:p>
          <a:p>
            <a:pPr algn="ctr" defTabSz="914099"/>
            <a:r>
              <a:rPr lang="en-US" sz="1600" dirty="0" smtClean="0">
                <a:solidFill>
                  <a:srgbClr val="FFFFFF"/>
                </a:solidFill>
                <a:effectLst>
                  <a:outerShdw blurRad="38100" dist="38100" dir="2700000" algn="tl">
                    <a:srgbClr val="000000">
                      <a:alpha val="43137"/>
                    </a:srgbClr>
                  </a:outerShdw>
                </a:effectLst>
                <a:latin typeface="Segoe" pitchFamily="34" charset="0"/>
              </a:rPr>
              <a:t>Downloads, Webcasts, Forums</a:t>
            </a:r>
          </a:p>
        </p:txBody>
      </p:sp>
      <p:sp>
        <p:nvSpPr>
          <p:cNvPr id="12" name="Rounded Rectangle 11"/>
          <p:cNvSpPr/>
          <p:nvPr/>
        </p:nvSpPr>
        <p:spPr bwMode="auto">
          <a:xfrm>
            <a:off x="685800" y="4960188"/>
            <a:ext cx="3200400" cy="990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rgbClr val="FFFFFF"/>
                </a:solidFill>
                <a:effectLst>
                  <a:outerShdw blurRad="38100" dist="38100" dir="2700000" algn="tl">
                    <a:srgbClr val="000000">
                      <a:alpha val="43137"/>
                    </a:srgbClr>
                  </a:outerShdw>
                </a:effectLst>
                <a:latin typeface="Segoe" pitchFamily="34" charset="0"/>
              </a:rPr>
              <a:t>Customer Perspectives,</a:t>
            </a:r>
            <a:br>
              <a:rPr lang="en-US" sz="1600" dirty="0" smtClean="0">
                <a:solidFill>
                  <a:srgbClr val="FFFFFF"/>
                </a:solidFill>
                <a:effectLst>
                  <a:outerShdw blurRad="38100" dist="38100" dir="2700000" algn="tl">
                    <a:srgbClr val="000000">
                      <a:alpha val="43137"/>
                    </a:srgbClr>
                  </a:outerShdw>
                </a:effectLst>
                <a:latin typeface="Segoe" pitchFamily="34" charset="0"/>
              </a:rPr>
            </a:br>
            <a:r>
              <a:rPr lang="en-US" sz="1600" dirty="0" smtClean="0">
                <a:solidFill>
                  <a:srgbClr val="FFFFFF"/>
                </a:solidFill>
                <a:effectLst>
                  <a:outerShdw blurRad="38100" dist="38100" dir="2700000" algn="tl">
                    <a:srgbClr val="000000">
                      <a:alpha val="43137"/>
                    </a:srgbClr>
                  </a:outerShdw>
                </a:effectLst>
                <a:latin typeface="Segoe" pitchFamily="34" charset="0"/>
              </a:rPr>
              <a:t>Technical Resources, Links to Community Resources</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Platform Installer</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07774" y="956633"/>
            <a:ext cx="6899287" cy="5271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2556833" y="6202386"/>
            <a:ext cx="4030334" cy="523220"/>
          </a:xfrm>
          <a:prstGeom prst="rect">
            <a:avLst/>
          </a:prstGeom>
          <a:noFill/>
        </p:spPr>
        <p:txBody>
          <a:bodyPr wrap="none" rtlCol="0">
            <a:spAutoFit/>
          </a:bodyPr>
          <a:lstStyle/>
          <a:p>
            <a:r>
              <a:rPr lang="en-US" sz="2800" dirty="0" smtClean="0"/>
              <a:t>www.microsoft.com/web</a:t>
            </a: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up)">
                                      <p:cBhvr>
                                        <p:cTn id="7" dur="500"/>
                                        <p:tgtEl>
                                          <p:spTgt spid="205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nchor="t"/>
          <a:lstStyle/>
          <a:p>
            <a:r>
              <a:rPr dirty="0" smtClean="0"/>
              <a:t>Breakout Sessions (session codes and titles)</a:t>
            </a:r>
          </a:p>
          <a:p>
            <a:r>
              <a:rPr lang="en-US" dirty="0" smtClean="0"/>
              <a:t>WIA 201: Microsoft Web Platform Overview</a:t>
            </a:r>
          </a:p>
          <a:p>
            <a:r>
              <a:rPr lang="en-US" dirty="0" smtClean="0"/>
              <a:t>WIA 203: Streaming with IIS and Windows Media Services</a:t>
            </a:r>
          </a:p>
          <a:p>
            <a:r>
              <a:rPr lang="en-US" dirty="0" smtClean="0"/>
              <a:t>WIA 302: Architecting a Scalable Web Hosting Platform with IIS</a:t>
            </a:r>
          </a:p>
          <a:p>
            <a:endParaRPr dirty="0" smtClean="0"/>
          </a:p>
        </p:txBody>
      </p:sp>
      <p:sp>
        <p:nvSpPr>
          <p:cNvPr id="19" name="Content Placeholder 18"/>
          <p:cNvSpPr>
            <a:spLocks noGrp="1"/>
          </p:cNvSpPr>
          <p:nvPr>
            <p:ph sz="quarter" idx="12"/>
          </p:nvPr>
        </p:nvSpPr>
        <p:spPr/>
        <p:txBody>
          <a:bodyPr anchor="t"/>
          <a:lstStyle/>
          <a:p>
            <a:r>
              <a:rPr dirty="0" smtClean="0"/>
              <a:t>Hands-on Labs (session codes and titles)</a:t>
            </a:r>
          </a:p>
          <a:p>
            <a:r>
              <a:rPr lang="en-US" dirty="0" smtClean="0"/>
              <a:t>WUX07-HOL: Diagnosing and Troubleshooting Web Applications in IIS 7.0</a:t>
            </a:r>
          </a:p>
          <a:p>
            <a:r>
              <a:rPr lang="en-US" dirty="0" smtClean="0"/>
              <a:t>WUX11-HOL: Scaling Out Your Web Infrastructure by Using Application Request Routing</a:t>
            </a:r>
          </a:p>
          <a:p>
            <a:r>
              <a:rPr lang="en-US" dirty="0" smtClean="0"/>
              <a:t>WSV15-HOL: Deploying and Managing ASP.NET Using IIS 7.5 on Server Core</a:t>
            </a:r>
            <a:endParaRPr dirty="0" smtClean="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Web Platform Installer V2.0</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381144" y="1688379"/>
          <a:ext cx="8381712" cy="4891465"/>
        </p:xfrm>
        <a:graphic>
          <a:graphicData uri="http://schemas.openxmlformats.org/drawingml/2006/table">
            <a:tbl>
              <a:tblPr firstRow="1" bandCol="1">
                <a:tableStyleId>{284E427A-3D55-4303-BF80-6455036E1DE7}</a:tableStyleId>
              </a:tblPr>
              <a:tblGrid>
                <a:gridCol w="2095248"/>
                <a:gridCol w="2095248"/>
                <a:gridCol w="2095968"/>
                <a:gridCol w="2095248"/>
              </a:tblGrid>
              <a:tr h="337216">
                <a:tc>
                  <a:txBody>
                    <a:bodyPr/>
                    <a:lstStyle/>
                    <a:p>
                      <a:pPr marL="0" marR="0" algn="ctr">
                        <a:spcBef>
                          <a:spcPts val="0"/>
                        </a:spcBef>
                        <a:spcAft>
                          <a:spcPts val="0"/>
                        </a:spcAft>
                      </a:pPr>
                      <a:r>
                        <a:rPr lang="en-US" sz="1800" dirty="0"/>
                        <a:t>More Reliable</a:t>
                      </a:r>
                      <a:endParaRPr lang="en-US" sz="1800" dirty="0">
                        <a:latin typeface="Calibri"/>
                        <a:ea typeface="Calibri"/>
                        <a:cs typeface="Times New Roman"/>
                      </a:endParaRPr>
                    </a:p>
                  </a:txBody>
                  <a:tcPr marL="77655" marR="77655" marT="0" marB="0"/>
                </a:tc>
                <a:tc>
                  <a:txBody>
                    <a:bodyPr/>
                    <a:lstStyle/>
                    <a:p>
                      <a:pPr marL="0" marR="0" algn="ctr">
                        <a:spcBef>
                          <a:spcPts val="0"/>
                        </a:spcBef>
                        <a:spcAft>
                          <a:spcPts val="0"/>
                        </a:spcAft>
                      </a:pPr>
                      <a:r>
                        <a:rPr lang="en-US" sz="1800" dirty="0"/>
                        <a:t>More Control</a:t>
                      </a:r>
                      <a:endParaRPr lang="en-US" sz="1800" dirty="0">
                        <a:latin typeface="Calibri"/>
                        <a:ea typeface="Calibri"/>
                        <a:cs typeface="Times New Roman"/>
                      </a:endParaRPr>
                    </a:p>
                  </a:txBody>
                  <a:tcPr marL="77655" marR="77655" marT="0" marB="0"/>
                </a:tc>
                <a:tc>
                  <a:txBody>
                    <a:bodyPr/>
                    <a:lstStyle/>
                    <a:p>
                      <a:pPr marL="0" marR="0" algn="ctr">
                        <a:spcBef>
                          <a:spcPts val="0"/>
                        </a:spcBef>
                        <a:spcAft>
                          <a:spcPts val="0"/>
                        </a:spcAft>
                      </a:pPr>
                      <a:r>
                        <a:rPr lang="en-US" sz="1800" dirty="0"/>
                        <a:t>More Secure</a:t>
                      </a:r>
                      <a:endParaRPr lang="en-US" sz="1800" dirty="0">
                        <a:latin typeface="Calibri"/>
                        <a:ea typeface="Calibri"/>
                        <a:cs typeface="Times New Roman"/>
                      </a:endParaRPr>
                    </a:p>
                  </a:txBody>
                  <a:tcPr marL="77655" marR="77655" marT="0" marB="0"/>
                </a:tc>
                <a:tc>
                  <a:txBody>
                    <a:bodyPr/>
                    <a:lstStyle/>
                    <a:p>
                      <a:pPr marL="0" marR="0" algn="ctr">
                        <a:spcBef>
                          <a:spcPts val="0"/>
                        </a:spcBef>
                        <a:spcAft>
                          <a:spcPts val="0"/>
                        </a:spcAft>
                      </a:pPr>
                      <a:r>
                        <a:rPr lang="en-US" sz="1800" dirty="0"/>
                        <a:t>More Choice</a:t>
                      </a:r>
                      <a:endParaRPr lang="en-US" sz="1800" dirty="0">
                        <a:latin typeface="Calibri"/>
                        <a:ea typeface="Calibri"/>
                        <a:cs typeface="Times New Roman"/>
                      </a:endParaRPr>
                    </a:p>
                  </a:txBody>
                  <a:tcPr marL="77655" marR="77655" marT="0" marB="0"/>
                </a:tc>
              </a:tr>
              <a:tr h="1410332">
                <a:tc>
                  <a:txBody>
                    <a:bodyPr/>
                    <a:lstStyle/>
                    <a:p>
                      <a:pPr marL="0" marR="0" algn="ctr">
                        <a:lnSpc>
                          <a:spcPct val="115000"/>
                        </a:lnSpc>
                        <a:spcBef>
                          <a:spcPts val="0"/>
                        </a:spcBef>
                        <a:spcAft>
                          <a:spcPts val="1000"/>
                        </a:spcAft>
                      </a:pPr>
                      <a:r>
                        <a:rPr lang="en-US" sz="1100" dirty="0"/>
                        <a:t>Increased availability through dynamic request handling, improved </a:t>
                      </a:r>
                      <a:r>
                        <a:rPr lang="en-US" sz="1100" dirty="0" smtClean="0"/>
                        <a:t>caching, </a:t>
                      </a:r>
                      <a:r>
                        <a:rPr lang="en-US" sz="1100" dirty="0"/>
                        <a:t>and powerful troubleshooting tools</a:t>
                      </a:r>
                      <a:endParaRPr lang="en-US" sz="1100" dirty="0">
                        <a:latin typeface="Calibri"/>
                        <a:ea typeface="Calibri"/>
                      </a:endParaRPr>
                    </a:p>
                  </a:txBody>
                  <a:tcPr marL="77470" marR="77470" marT="9525" marB="0" anchor="ctr"/>
                </a:tc>
                <a:tc>
                  <a:txBody>
                    <a:bodyPr/>
                    <a:lstStyle/>
                    <a:p>
                      <a:pPr marL="0" marR="0" algn="ctr">
                        <a:lnSpc>
                          <a:spcPct val="115000"/>
                        </a:lnSpc>
                        <a:spcBef>
                          <a:spcPts val="0"/>
                        </a:spcBef>
                        <a:spcAft>
                          <a:spcPts val="1000"/>
                        </a:spcAft>
                      </a:pPr>
                      <a:r>
                        <a:rPr lang="en-US" sz="1100" dirty="0"/>
                        <a:t>Simplified, distributed management through set of customizable administration tools with easier application deployment for developers </a:t>
                      </a:r>
                      <a:endParaRPr lang="en-US" sz="1100" dirty="0">
                        <a:latin typeface="Calibri"/>
                        <a:ea typeface="Calibri"/>
                      </a:endParaRPr>
                    </a:p>
                  </a:txBody>
                  <a:tcPr marL="77470" marR="77470" marT="9525" marB="0" anchor="ctr"/>
                </a:tc>
                <a:tc>
                  <a:txBody>
                    <a:bodyPr/>
                    <a:lstStyle/>
                    <a:p>
                      <a:pPr marL="0" marR="0" algn="ctr">
                        <a:lnSpc>
                          <a:spcPct val="115000"/>
                        </a:lnSpc>
                        <a:spcBef>
                          <a:spcPts val="0"/>
                        </a:spcBef>
                        <a:spcAft>
                          <a:spcPts val="1000"/>
                        </a:spcAft>
                      </a:pPr>
                      <a:r>
                        <a:rPr lang="en-US" sz="1100" dirty="0"/>
                        <a:t>Improved security and server protection through reduced server </a:t>
                      </a:r>
                      <a:r>
                        <a:rPr lang="en-US" sz="1100" dirty="0" smtClean="0"/>
                        <a:t>footprint, </a:t>
                      </a:r>
                      <a:r>
                        <a:rPr lang="en-US" sz="1100" dirty="0"/>
                        <a:t>enhanced </a:t>
                      </a:r>
                      <a:r>
                        <a:rPr lang="en-US" sz="1100" dirty="0" smtClean="0"/>
                        <a:t>publishing, </a:t>
                      </a:r>
                      <a:r>
                        <a:rPr lang="en-US" sz="1100" dirty="0"/>
                        <a:t>and request filtering capabilities </a:t>
                      </a:r>
                      <a:endParaRPr lang="en-US" sz="1100" dirty="0">
                        <a:latin typeface="Calibri"/>
                        <a:ea typeface="Calibri"/>
                      </a:endParaRPr>
                    </a:p>
                  </a:txBody>
                  <a:tcPr marL="77470" marR="77470" marT="9525" marB="0" anchor="ctr"/>
                </a:tc>
                <a:tc>
                  <a:txBody>
                    <a:bodyPr/>
                    <a:lstStyle/>
                    <a:p>
                      <a:pPr marL="0" marR="0" algn="ctr">
                        <a:lnSpc>
                          <a:spcPct val="115000"/>
                        </a:lnSpc>
                        <a:spcBef>
                          <a:spcPts val="0"/>
                        </a:spcBef>
                        <a:spcAft>
                          <a:spcPts val="1000"/>
                        </a:spcAft>
                      </a:pPr>
                      <a:r>
                        <a:rPr lang="en-US" sz="1100" dirty="0"/>
                        <a:t>Flexible platform with enhanced support for multiple application development platforms and media content delivery </a:t>
                      </a:r>
                      <a:endParaRPr lang="en-US" sz="1100" dirty="0">
                        <a:latin typeface="Calibri"/>
                        <a:ea typeface="Calibri"/>
                      </a:endParaRPr>
                    </a:p>
                  </a:txBody>
                  <a:tcPr marL="77470" marR="77470" marT="9525" marB="0" anchor="ctr"/>
                </a:tc>
              </a:tr>
              <a:tr h="3143917">
                <a:tc>
                  <a:txBody>
                    <a:bodyPr/>
                    <a:lstStyle/>
                    <a:p>
                      <a:pPr marL="342900" marR="0" lvl="0" indent="-342900">
                        <a:lnSpc>
                          <a:spcPct val="115000"/>
                        </a:lnSpc>
                        <a:spcBef>
                          <a:spcPts val="0"/>
                        </a:spcBef>
                        <a:spcAft>
                          <a:spcPts val="1000"/>
                        </a:spcAft>
                        <a:buFont typeface="Symbol"/>
                        <a:buChar char=""/>
                      </a:pPr>
                      <a:endParaRPr lang="en-US" sz="1400" dirty="0" smtClean="0"/>
                    </a:p>
                    <a:p>
                      <a:pPr marL="342900" marR="0" lvl="0" indent="-342900">
                        <a:lnSpc>
                          <a:spcPct val="115000"/>
                        </a:lnSpc>
                        <a:spcBef>
                          <a:spcPts val="0"/>
                        </a:spcBef>
                        <a:spcAft>
                          <a:spcPts val="1000"/>
                        </a:spcAft>
                        <a:buFont typeface="Symbol"/>
                        <a:buChar char=""/>
                      </a:pPr>
                      <a:endParaRPr lang="en-US" sz="1400" dirty="0" smtClean="0"/>
                    </a:p>
                    <a:p>
                      <a:pPr marL="342900" marR="0" lvl="0" indent="-342900">
                        <a:lnSpc>
                          <a:spcPct val="115000"/>
                        </a:lnSpc>
                        <a:spcBef>
                          <a:spcPts val="0"/>
                        </a:spcBef>
                        <a:spcAft>
                          <a:spcPts val="1000"/>
                        </a:spcAft>
                        <a:buFont typeface="Symbol"/>
                        <a:buChar char=""/>
                      </a:pPr>
                      <a:endParaRPr lang="en-US" sz="700" dirty="0" smtClean="0"/>
                    </a:p>
                    <a:p>
                      <a:pPr marL="342900" marR="0" lvl="0" indent="-342900">
                        <a:lnSpc>
                          <a:spcPct val="115000"/>
                        </a:lnSpc>
                        <a:spcBef>
                          <a:spcPts val="0"/>
                        </a:spcBef>
                        <a:spcAft>
                          <a:spcPts val="1000"/>
                        </a:spcAft>
                        <a:buFont typeface="Symbol"/>
                        <a:buChar char=""/>
                      </a:pPr>
                      <a:r>
                        <a:rPr lang="en-US" sz="1400" dirty="0" smtClean="0"/>
                        <a:t>Scalable </a:t>
                      </a:r>
                      <a:r>
                        <a:rPr lang="en-US" sz="1400" dirty="0"/>
                        <a:t>Web Infrastructure</a:t>
                      </a:r>
                    </a:p>
                    <a:p>
                      <a:pPr marL="342900" marR="0" lvl="0" indent="-342900">
                        <a:lnSpc>
                          <a:spcPct val="115000"/>
                        </a:lnSpc>
                        <a:spcBef>
                          <a:spcPts val="0"/>
                        </a:spcBef>
                        <a:spcAft>
                          <a:spcPts val="1000"/>
                        </a:spcAft>
                        <a:buFont typeface="Symbol"/>
                        <a:buChar char=""/>
                      </a:pPr>
                      <a:r>
                        <a:rPr lang="en-US" sz="1400" dirty="0"/>
                        <a:t>Dynamic Caching </a:t>
                      </a:r>
                      <a:r>
                        <a:rPr lang="en-US" sz="1400" dirty="0" smtClean="0"/>
                        <a:t>&amp; </a:t>
                      </a:r>
                      <a:r>
                        <a:rPr lang="en-US" sz="1400" dirty="0"/>
                        <a:t>Compression</a:t>
                      </a:r>
                    </a:p>
                    <a:p>
                      <a:pPr marL="342900" marR="0" lvl="0" indent="-342900">
                        <a:lnSpc>
                          <a:spcPct val="115000"/>
                        </a:lnSpc>
                        <a:spcBef>
                          <a:spcPts val="0"/>
                        </a:spcBef>
                        <a:spcAft>
                          <a:spcPts val="1000"/>
                        </a:spcAft>
                        <a:buFont typeface="Symbol"/>
                        <a:buChar char=""/>
                      </a:pPr>
                      <a:r>
                        <a:rPr lang="en-US" sz="1400" dirty="0" smtClean="0"/>
                        <a:t>Powerful </a:t>
                      </a:r>
                      <a:r>
                        <a:rPr lang="en-US" sz="1400" dirty="0"/>
                        <a:t>Diagnostic Tools</a:t>
                      </a:r>
                      <a:endParaRPr lang="en-US" sz="1400" dirty="0">
                        <a:latin typeface="Calibri"/>
                        <a:ea typeface="Calibri"/>
                        <a:cs typeface="Times New Roman"/>
                      </a:endParaRPr>
                    </a:p>
                  </a:txBody>
                  <a:tcPr marL="77470" marR="77470" marT="9525" marB="0"/>
                </a:tc>
                <a:tc>
                  <a:txBody>
                    <a:bodyPr/>
                    <a:lstStyle/>
                    <a:p>
                      <a:pPr marL="342900" marR="0" lvl="0" indent="-342900">
                        <a:lnSpc>
                          <a:spcPct val="115000"/>
                        </a:lnSpc>
                        <a:spcBef>
                          <a:spcPts val="0"/>
                        </a:spcBef>
                        <a:spcAft>
                          <a:spcPts val="1000"/>
                        </a:spcAft>
                        <a:buFont typeface="Symbol"/>
                        <a:buChar char=""/>
                        <a:tabLst>
                          <a:tab pos="457200" algn="l"/>
                        </a:tabLst>
                      </a:pPr>
                      <a:endParaRPr lang="en-US" sz="1400" dirty="0" smtClean="0"/>
                    </a:p>
                    <a:p>
                      <a:pPr marL="342900" marR="0" lvl="0" indent="-342900">
                        <a:lnSpc>
                          <a:spcPct val="115000"/>
                        </a:lnSpc>
                        <a:spcBef>
                          <a:spcPts val="0"/>
                        </a:spcBef>
                        <a:spcAft>
                          <a:spcPts val="1000"/>
                        </a:spcAft>
                        <a:buFont typeface="Symbol"/>
                        <a:buChar char=""/>
                        <a:tabLst>
                          <a:tab pos="457200" algn="l"/>
                        </a:tabLst>
                      </a:pPr>
                      <a:endParaRPr lang="en-US" sz="1400" dirty="0" smtClean="0"/>
                    </a:p>
                    <a:p>
                      <a:pPr marL="342900" marR="0" lvl="0" indent="-342900">
                        <a:lnSpc>
                          <a:spcPct val="115000"/>
                        </a:lnSpc>
                        <a:spcBef>
                          <a:spcPts val="0"/>
                        </a:spcBef>
                        <a:spcAft>
                          <a:spcPts val="1000"/>
                        </a:spcAft>
                        <a:buFont typeface="Symbol"/>
                        <a:buChar char=""/>
                        <a:tabLst>
                          <a:tab pos="457200" algn="l"/>
                        </a:tabLst>
                      </a:pPr>
                      <a:endParaRPr lang="en-US" sz="700" dirty="0" smtClean="0"/>
                    </a:p>
                    <a:p>
                      <a:pPr marL="342900" marR="0" lvl="0" indent="-342900">
                        <a:lnSpc>
                          <a:spcPct val="115000"/>
                        </a:lnSpc>
                        <a:spcBef>
                          <a:spcPts val="0"/>
                        </a:spcBef>
                        <a:spcAft>
                          <a:spcPts val="1000"/>
                        </a:spcAft>
                        <a:buFont typeface="Symbol"/>
                        <a:buChar char=""/>
                        <a:tabLst>
                          <a:tab pos="457200" algn="l"/>
                        </a:tabLst>
                      </a:pPr>
                      <a:r>
                        <a:rPr lang="en-US" sz="1400" dirty="0" smtClean="0"/>
                        <a:t>Centralized </a:t>
                      </a:r>
                      <a:r>
                        <a:rPr lang="en-US" sz="1400" dirty="0"/>
                        <a:t>Web Management</a:t>
                      </a:r>
                    </a:p>
                    <a:p>
                      <a:pPr marL="342900" marR="0" lvl="0" indent="-342900">
                        <a:lnSpc>
                          <a:spcPct val="115000"/>
                        </a:lnSpc>
                        <a:spcBef>
                          <a:spcPts val="0"/>
                        </a:spcBef>
                        <a:spcAft>
                          <a:spcPts val="1000"/>
                        </a:spcAft>
                        <a:buFont typeface="Symbol"/>
                        <a:buChar char=""/>
                        <a:tabLst>
                          <a:tab pos="457200" algn="l"/>
                        </a:tabLst>
                      </a:pPr>
                      <a:r>
                        <a:rPr lang="en-US" sz="1400" dirty="0"/>
                        <a:t>Delegated Remote </a:t>
                      </a:r>
                      <a:r>
                        <a:rPr lang="en-US" sz="1400" dirty="0" smtClean="0"/>
                        <a:t>Management</a:t>
                      </a:r>
                    </a:p>
                    <a:p>
                      <a:pPr marL="342900" marR="0" lvl="0" indent="-342900">
                        <a:lnSpc>
                          <a:spcPct val="115000"/>
                        </a:lnSpc>
                        <a:spcBef>
                          <a:spcPts val="0"/>
                        </a:spcBef>
                        <a:spcAft>
                          <a:spcPts val="1000"/>
                        </a:spcAft>
                        <a:buFont typeface="Symbol"/>
                        <a:buChar char=""/>
                        <a:tabLst>
                          <a:tab pos="457200" algn="l"/>
                        </a:tabLst>
                      </a:pPr>
                      <a:r>
                        <a:rPr lang="en-US" sz="1400" dirty="0" smtClean="0"/>
                        <a:t>Easy Application &amp; Server Deployment</a:t>
                      </a:r>
                      <a:endParaRPr lang="en-US" sz="1400" dirty="0">
                        <a:latin typeface="Calibri"/>
                        <a:ea typeface="Calibri"/>
                        <a:cs typeface="Times New Roman"/>
                      </a:endParaRPr>
                    </a:p>
                  </a:txBody>
                  <a:tcPr marL="77470" marR="77470" marT="9525" marB="0"/>
                </a:tc>
                <a:tc>
                  <a:txBody>
                    <a:bodyPr/>
                    <a:lstStyle/>
                    <a:p>
                      <a:pPr marL="342900" marR="0" lvl="0" indent="-342900">
                        <a:lnSpc>
                          <a:spcPct val="115000"/>
                        </a:lnSpc>
                        <a:spcBef>
                          <a:spcPts val="0"/>
                        </a:spcBef>
                        <a:spcAft>
                          <a:spcPts val="1000"/>
                        </a:spcAft>
                        <a:buFont typeface="Symbol"/>
                        <a:buChar char=""/>
                        <a:tabLst>
                          <a:tab pos="457200" algn="l"/>
                        </a:tabLst>
                      </a:pPr>
                      <a:endParaRPr lang="en-US" sz="1400" dirty="0" smtClean="0"/>
                    </a:p>
                    <a:p>
                      <a:pPr marL="342900" marR="0" lvl="0" indent="-342900">
                        <a:lnSpc>
                          <a:spcPct val="115000"/>
                        </a:lnSpc>
                        <a:spcBef>
                          <a:spcPts val="0"/>
                        </a:spcBef>
                        <a:spcAft>
                          <a:spcPts val="1000"/>
                        </a:spcAft>
                        <a:buFont typeface="Symbol"/>
                        <a:buChar char=""/>
                        <a:tabLst>
                          <a:tab pos="457200" algn="l"/>
                        </a:tabLst>
                      </a:pPr>
                      <a:endParaRPr lang="en-US" sz="1400" dirty="0" smtClean="0"/>
                    </a:p>
                    <a:p>
                      <a:pPr marL="342900" marR="0" lvl="0" indent="-342900">
                        <a:lnSpc>
                          <a:spcPct val="115000"/>
                        </a:lnSpc>
                        <a:spcBef>
                          <a:spcPts val="0"/>
                        </a:spcBef>
                        <a:spcAft>
                          <a:spcPts val="1000"/>
                        </a:spcAft>
                        <a:buFont typeface="Symbol"/>
                        <a:buChar char=""/>
                        <a:tabLst>
                          <a:tab pos="457200" algn="l"/>
                        </a:tabLst>
                      </a:pPr>
                      <a:endParaRPr lang="en-US" sz="700" dirty="0" smtClean="0"/>
                    </a:p>
                    <a:p>
                      <a:pPr marL="342900" marR="0" lvl="0" indent="-342900">
                        <a:lnSpc>
                          <a:spcPct val="115000"/>
                        </a:lnSpc>
                        <a:spcBef>
                          <a:spcPts val="0"/>
                        </a:spcBef>
                        <a:spcAft>
                          <a:spcPts val="1000"/>
                        </a:spcAft>
                        <a:buFont typeface="Symbol"/>
                        <a:buChar char=""/>
                        <a:tabLst>
                          <a:tab pos="457200" algn="l"/>
                        </a:tabLst>
                      </a:pPr>
                      <a:r>
                        <a:rPr lang="en-US" sz="1400" dirty="0" smtClean="0"/>
                        <a:t>Enhanced </a:t>
                      </a:r>
                      <a:r>
                        <a:rPr lang="en-US" sz="1400" dirty="0"/>
                        <a:t>Server Protection</a:t>
                      </a:r>
                    </a:p>
                    <a:p>
                      <a:pPr marL="342900" marR="0" lvl="0" indent="-342900">
                        <a:lnSpc>
                          <a:spcPct val="115000"/>
                        </a:lnSpc>
                        <a:spcBef>
                          <a:spcPts val="0"/>
                        </a:spcBef>
                        <a:spcAft>
                          <a:spcPts val="1000"/>
                        </a:spcAft>
                        <a:buFont typeface="Symbol"/>
                        <a:buChar char=""/>
                        <a:tabLst>
                          <a:tab pos="457200" algn="l"/>
                        </a:tabLst>
                      </a:pPr>
                      <a:r>
                        <a:rPr lang="en-US" sz="1400" dirty="0"/>
                        <a:t>Secure Content Publishing</a:t>
                      </a:r>
                    </a:p>
                    <a:p>
                      <a:pPr marL="342900" marR="0" lvl="0" indent="-342900">
                        <a:lnSpc>
                          <a:spcPct val="115000"/>
                        </a:lnSpc>
                        <a:spcBef>
                          <a:spcPts val="0"/>
                        </a:spcBef>
                        <a:spcAft>
                          <a:spcPts val="1000"/>
                        </a:spcAft>
                        <a:buFont typeface="Symbol"/>
                        <a:buChar char=""/>
                        <a:tabLst>
                          <a:tab pos="457200" algn="l"/>
                        </a:tabLst>
                      </a:pPr>
                      <a:r>
                        <a:rPr lang="en-US" sz="1400" dirty="0"/>
                        <a:t>Improved Access Protection</a:t>
                      </a:r>
                      <a:endParaRPr lang="en-US" sz="1400" dirty="0">
                        <a:latin typeface="Calibri"/>
                        <a:ea typeface="Calibri"/>
                        <a:cs typeface="Times New Roman"/>
                      </a:endParaRPr>
                    </a:p>
                  </a:txBody>
                  <a:tcPr marL="77470" marR="77470" marT="9525" marB="0"/>
                </a:tc>
                <a:tc>
                  <a:txBody>
                    <a:bodyPr/>
                    <a:lstStyle/>
                    <a:p>
                      <a:pPr marL="342900" marR="0" lvl="0" indent="-342900">
                        <a:lnSpc>
                          <a:spcPct val="115000"/>
                        </a:lnSpc>
                        <a:spcBef>
                          <a:spcPts val="0"/>
                        </a:spcBef>
                        <a:spcAft>
                          <a:spcPts val="1000"/>
                        </a:spcAft>
                        <a:buFont typeface="Symbol"/>
                        <a:buChar char=""/>
                        <a:tabLst>
                          <a:tab pos="457200" algn="l"/>
                        </a:tabLst>
                      </a:pPr>
                      <a:endParaRPr lang="en-US" sz="1400" dirty="0" smtClean="0"/>
                    </a:p>
                    <a:p>
                      <a:pPr marL="342900" marR="0" lvl="0" indent="-342900">
                        <a:lnSpc>
                          <a:spcPct val="115000"/>
                        </a:lnSpc>
                        <a:spcBef>
                          <a:spcPts val="0"/>
                        </a:spcBef>
                        <a:spcAft>
                          <a:spcPts val="1000"/>
                        </a:spcAft>
                        <a:buFont typeface="Symbol"/>
                        <a:buChar char=""/>
                        <a:tabLst>
                          <a:tab pos="457200" algn="l"/>
                        </a:tabLst>
                      </a:pPr>
                      <a:endParaRPr lang="en-US" sz="1400" dirty="0" smtClean="0"/>
                    </a:p>
                    <a:p>
                      <a:pPr marL="342900" marR="0" lvl="0" indent="-342900">
                        <a:lnSpc>
                          <a:spcPct val="115000"/>
                        </a:lnSpc>
                        <a:spcBef>
                          <a:spcPts val="0"/>
                        </a:spcBef>
                        <a:spcAft>
                          <a:spcPts val="1000"/>
                        </a:spcAft>
                        <a:buFont typeface="Symbol"/>
                        <a:buChar char=""/>
                        <a:tabLst>
                          <a:tab pos="457200" algn="l"/>
                        </a:tabLst>
                      </a:pPr>
                      <a:endParaRPr lang="en-US" sz="700" dirty="0" smtClean="0"/>
                    </a:p>
                    <a:p>
                      <a:pPr marL="342900" marR="0" lvl="0" indent="-342900">
                        <a:lnSpc>
                          <a:spcPct val="115000"/>
                        </a:lnSpc>
                        <a:spcBef>
                          <a:spcPts val="0"/>
                        </a:spcBef>
                        <a:spcAft>
                          <a:spcPts val="1000"/>
                        </a:spcAft>
                        <a:buFont typeface="Symbol"/>
                        <a:buChar char=""/>
                        <a:tabLst>
                          <a:tab pos="457200" algn="l"/>
                        </a:tabLst>
                      </a:pPr>
                      <a:r>
                        <a:rPr lang="en-US" sz="1400" dirty="0" smtClean="0"/>
                        <a:t>Included ASP.NET &amp; PHP Support</a:t>
                      </a:r>
                    </a:p>
                    <a:p>
                      <a:pPr marL="342900" marR="0" lvl="0" indent="-342900">
                        <a:lnSpc>
                          <a:spcPct val="115000"/>
                        </a:lnSpc>
                        <a:spcBef>
                          <a:spcPts val="0"/>
                        </a:spcBef>
                        <a:spcAft>
                          <a:spcPts val="1000"/>
                        </a:spcAft>
                        <a:buFont typeface="Symbol"/>
                        <a:buChar char=""/>
                        <a:tabLst>
                          <a:tab pos="457200" algn="l"/>
                        </a:tabLst>
                      </a:pPr>
                      <a:r>
                        <a:rPr lang="en-US" sz="1400" dirty="0" smtClean="0"/>
                        <a:t>Modular &amp; Extensible </a:t>
                      </a:r>
                      <a:r>
                        <a:rPr lang="en-US" sz="1400" dirty="0"/>
                        <a:t>Web Server</a:t>
                      </a:r>
                    </a:p>
                    <a:p>
                      <a:pPr marL="342900" marR="0" lvl="0" indent="-342900">
                        <a:lnSpc>
                          <a:spcPct val="115000"/>
                        </a:lnSpc>
                        <a:spcBef>
                          <a:spcPts val="0"/>
                        </a:spcBef>
                        <a:spcAft>
                          <a:spcPts val="1000"/>
                        </a:spcAft>
                        <a:buFont typeface="Symbol"/>
                        <a:buChar char=""/>
                        <a:tabLst>
                          <a:tab pos="457200" algn="l"/>
                        </a:tabLst>
                      </a:pPr>
                      <a:r>
                        <a:rPr lang="en-US" sz="1400" dirty="0" smtClean="0"/>
                        <a:t>Integrated Media Platform</a:t>
                      </a:r>
                      <a:endParaRPr lang="en-US" sz="1400" dirty="0">
                        <a:latin typeface="Calibri"/>
                        <a:ea typeface="Calibri"/>
                        <a:cs typeface="Times New Roman"/>
                      </a:endParaRPr>
                    </a:p>
                  </a:txBody>
                  <a:tcPr marL="77470" marR="77470" marT="9525" marB="0"/>
                </a:tc>
              </a:tr>
            </a:tbl>
          </a:graphicData>
        </a:graphic>
      </p:graphicFrame>
      <p:sp>
        <p:nvSpPr>
          <p:cNvPr id="2252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4" name="Picture 2" descr="More Control"/>
          <p:cNvPicPr>
            <a:picLocks noChangeAspect="1" noChangeArrowheads="1"/>
          </p:cNvPicPr>
          <p:nvPr/>
        </p:nvPicPr>
        <p:blipFill>
          <a:blip r:embed="rId3" cstate="print"/>
          <a:srcRect/>
          <a:stretch>
            <a:fillRect/>
          </a:stretch>
        </p:blipFill>
        <p:spPr bwMode="auto">
          <a:xfrm>
            <a:off x="3038764" y="3570825"/>
            <a:ext cx="952500" cy="752475"/>
          </a:xfrm>
          <a:prstGeom prst="rect">
            <a:avLst/>
          </a:prstGeom>
          <a:noFill/>
        </p:spPr>
      </p:pic>
      <p:pic>
        <p:nvPicPr>
          <p:cNvPr id="3075" name="Picture 3" descr="More Choic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222836" y="3528293"/>
            <a:ext cx="952500" cy="752475"/>
          </a:xfrm>
          <a:prstGeom prst="rect">
            <a:avLst/>
          </a:prstGeom>
          <a:noFill/>
        </p:spPr>
      </p:pic>
      <p:pic>
        <p:nvPicPr>
          <p:cNvPr id="3076" name="Picture 4" descr="More Reliable"/>
          <p:cNvPicPr>
            <a:picLocks noChangeAspect="1" noChangeArrowheads="1"/>
          </p:cNvPicPr>
          <p:nvPr/>
        </p:nvPicPr>
        <p:blipFill>
          <a:blip r:embed="rId5" cstate="print"/>
          <a:srcRect/>
          <a:stretch>
            <a:fillRect/>
          </a:stretch>
        </p:blipFill>
        <p:spPr bwMode="auto">
          <a:xfrm>
            <a:off x="923636" y="3528293"/>
            <a:ext cx="952500" cy="752475"/>
          </a:xfrm>
          <a:prstGeom prst="rect">
            <a:avLst/>
          </a:prstGeom>
          <a:noFill/>
        </p:spPr>
      </p:pic>
      <p:pic>
        <p:nvPicPr>
          <p:cNvPr id="3077" name="Picture 5" descr="More Secure"/>
          <p:cNvPicPr>
            <a:picLocks noChangeAspect="1" noChangeArrowheads="1"/>
          </p:cNvPicPr>
          <p:nvPr/>
        </p:nvPicPr>
        <p:blipFill>
          <a:blip r:embed="rId6" cstate="print"/>
          <a:srcRect/>
          <a:stretch>
            <a:fillRect/>
          </a:stretch>
        </p:blipFill>
        <p:spPr bwMode="auto">
          <a:xfrm>
            <a:off x="5116946" y="3560192"/>
            <a:ext cx="952500" cy="752475"/>
          </a:xfrm>
          <a:prstGeom prst="rect">
            <a:avLst/>
          </a:prstGeom>
          <a:noFill/>
        </p:spPr>
      </p:pic>
      <p:pic>
        <p:nvPicPr>
          <p:cNvPr id="9" name="Picture 8" descr="WS-IntInfoSrv_h_rgb_r.png"/>
          <p:cNvPicPr>
            <a:picLocks noChangeAspect="1"/>
          </p:cNvPicPr>
          <p:nvPr/>
        </p:nvPicPr>
        <p:blipFill>
          <a:blip r:embed="rId7"/>
          <a:stretch>
            <a:fillRect/>
          </a:stretch>
        </p:blipFill>
        <p:spPr>
          <a:xfrm>
            <a:off x="1676400" y="228600"/>
            <a:ext cx="5762625" cy="117835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076"/>
                                        </p:tgtEl>
                                        <p:attrNameLst>
                                          <p:attrName>style.visibility</p:attrName>
                                        </p:attrNameLst>
                                      </p:cBhvr>
                                      <p:to>
                                        <p:strVal val="visible"/>
                                      </p:to>
                                    </p:set>
                                    <p:animEffect transition="in" filter="fade">
                                      <p:cBhvr>
                                        <p:cTn id="10" dur="1000"/>
                                        <p:tgtEl>
                                          <p:spTgt spid="3076"/>
                                        </p:tgtEl>
                                      </p:cBhvr>
                                    </p:animEffect>
                                  </p:childTnLst>
                                </p:cTn>
                              </p:par>
                              <p:par>
                                <p:cTn id="11" presetID="10"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1000"/>
                                        <p:tgtEl>
                                          <p:spTgt spid="3074"/>
                                        </p:tgtEl>
                                      </p:cBhvr>
                                    </p:animEffect>
                                  </p:childTnLst>
                                </p:cTn>
                              </p:par>
                              <p:par>
                                <p:cTn id="14" presetID="10" presetClass="entr" presetSubtype="0" fill="hold" nodeType="withEffect">
                                  <p:stCondLst>
                                    <p:cond delay="0"/>
                                  </p:stCondLst>
                                  <p:childTnLst>
                                    <p:set>
                                      <p:cBhvr>
                                        <p:cTn id="15" dur="1" fill="hold">
                                          <p:stCondLst>
                                            <p:cond delay="0"/>
                                          </p:stCondLst>
                                        </p:cTn>
                                        <p:tgtEl>
                                          <p:spTgt spid="3077"/>
                                        </p:tgtEl>
                                        <p:attrNameLst>
                                          <p:attrName>style.visibility</p:attrName>
                                        </p:attrNameLst>
                                      </p:cBhvr>
                                      <p:to>
                                        <p:strVal val="visible"/>
                                      </p:to>
                                    </p:set>
                                    <p:animEffect transition="in" filter="fade">
                                      <p:cBhvr>
                                        <p:cTn id="16" dur="1000"/>
                                        <p:tgtEl>
                                          <p:spTgt spid="3077"/>
                                        </p:tgtEl>
                                      </p:cBhvr>
                                    </p:animEffect>
                                  </p:childTnLst>
                                </p:cTn>
                              </p:par>
                              <p:par>
                                <p:cTn id="17" presetID="10" presetClass="entr" presetSubtype="0" fill="hold" nodeType="withEffect">
                                  <p:stCondLst>
                                    <p:cond delay="0"/>
                                  </p:stCondLst>
                                  <p:childTnLst>
                                    <p:set>
                                      <p:cBhvr>
                                        <p:cTn id="18" dur="1" fill="hold">
                                          <p:stCondLst>
                                            <p:cond delay="0"/>
                                          </p:stCondLst>
                                        </p:cTn>
                                        <p:tgtEl>
                                          <p:spTgt spid="3075"/>
                                        </p:tgtEl>
                                        <p:attrNameLst>
                                          <p:attrName>style.visibility</p:attrName>
                                        </p:attrNameLst>
                                      </p:cBhvr>
                                      <p:to>
                                        <p:strVal val="visible"/>
                                      </p:to>
                                    </p:set>
                                    <p:animEffect transition="in" filter="fade">
                                      <p:cBhvr>
                                        <p:cTn id="19"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
          <p:cNvGrpSpPr/>
          <p:nvPr/>
        </p:nvGrpSpPr>
        <p:grpSpPr>
          <a:xfrm>
            <a:off x="4572000" y="2286000"/>
            <a:ext cx="4038600" cy="3200400"/>
            <a:chOff x="4572000" y="2286000"/>
            <a:chExt cx="4038600" cy="3200400"/>
          </a:xfrm>
        </p:grpSpPr>
        <p:sp>
          <p:nvSpPr>
            <p:cNvPr id="22" name="Rounded Rectangle 21"/>
            <p:cNvSpPr/>
            <p:nvPr/>
          </p:nvSpPr>
          <p:spPr bwMode="auto">
            <a:xfrm>
              <a:off x="4572000" y="2286000"/>
              <a:ext cx="4038600" cy="3200400"/>
            </a:xfrm>
            <a:prstGeom prst="roundRect">
              <a:avLst/>
            </a:prstGeom>
            <a:ln>
              <a:headEnd type="none" w="med" len="med"/>
              <a:tailEnd type="none" w="med" len="med"/>
            </a:ln>
            <a:scene3d>
              <a:camera prst="orthographicFront" fov="0">
                <a:rot lat="0" lon="0" rev="0"/>
              </a:camera>
              <a:lightRig rig="glow" dir="t">
                <a:rot lat="0" lon="0" rev="6360000"/>
              </a:lightRig>
            </a:scene3d>
            <a:sp3d contourW="1000" prstMaterial="flat">
              <a:bevelT w="95250" h="101600" prst="coolSlan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lIns="91436" tIns="45718" rIns="91436" bIns="45718" rtlCol="0" anchor="b"/>
            <a:lstStyle/>
            <a:p>
              <a:pPr algn="ctr" defTabSz="914099"/>
              <a:endParaRPr lang="en-US" sz="4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32" name="Picture 31" descr="WS08-R2_h_rgb_r.png"/>
            <p:cNvPicPr>
              <a:picLocks noChangeAspect="1"/>
            </p:cNvPicPr>
            <p:nvPr/>
          </p:nvPicPr>
          <p:blipFill>
            <a:blip r:embed="rId3" cstate="print"/>
            <a:stretch>
              <a:fillRect/>
            </a:stretch>
          </p:blipFill>
          <p:spPr>
            <a:xfrm>
              <a:off x="4957234" y="4800011"/>
              <a:ext cx="3268133" cy="457200"/>
            </a:xfrm>
            <a:prstGeom prst="rect">
              <a:avLst/>
            </a:prstGeom>
          </p:spPr>
        </p:pic>
      </p:grpSp>
      <p:grpSp>
        <p:nvGrpSpPr>
          <p:cNvPr id="4" name="Group 32"/>
          <p:cNvGrpSpPr/>
          <p:nvPr/>
        </p:nvGrpSpPr>
        <p:grpSpPr>
          <a:xfrm>
            <a:off x="381000" y="2286000"/>
            <a:ext cx="4038600" cy="3200400"/>
            <a:chOff x="381000" y="2286000"/>
            <a:chExt cx="4038600" cy="3200400"/>
          </a:xfrm>
        </p:grpSpPr>
        <p:sp>
          <p:nvSpPr>
            <p:cNvPr id="10" name="Rounded Rectangle 9"/>
            <p:cNvSpPr/>
            <p:nvPr/>
          </p:nvSpPr>
          <p:spPr bwMode="auto">
            <a:xfrm>
              <a:off x="381000" y="2286000"/>
              <a:ext cx="4038600" cy="3200400"/>
            </a:xfrm>
            <a:prstGeom prst="roundRect">
              <a:avLst/>
            </a:prstGeom>
            <a:ln>
              <a:headEnd type="none" w="med" len="med"/>
              <a:tailEnd type="none" w="med" len="med"/>
            </a:ln>
            <a:scene3d>
              <a:camera prst="orthographicFront" fov="0">
                <a:rot lat="0" lon="0" rev="0"/>
              </a:camera>
              <a:lightRig rig="glow" dir="t">
                <a:rot lat="0" lon="0" rev="6360000"/>
              </a:lightRig>
            </a:scene3d>
            <a:sp3d contourW="1000" prstMaterial="flat">
              <a:bevelT w="95250" h="101600" prst="coolSlan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rtlCol="0" anchor="b"/>
            <a:lstStyle/>
            <a:p>
              <a:pPr algn="ctr" defTabSz="914099"/>
              <a:endParaRPr lang="en-US" sz="4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30" name="Picture 29" descr="WS08_h_rgb_r.png"/>
            <p:cNvPicPr>
              <a:picLocks noChangeAspect="1"/>
            </p:cNvPicPr>
            <p:nvPr/>
          </p:nvPicPr>
          <p:blipFill>
            <a:blip r:embed="rId4" cstate="print"/>
            <a:stretch>
              <a:fillRect/>
            </a:stretch>
          </p:blipFill>
          <p:spPr>
            <a:xfrm>
              <a:off x="895350" y="4800011"/>
              <a:ext cx="3009900" cy="457200"/>
            </a:xfrm>
            <a:prstGeom prst="rect">
              <a:avLst/>
            </a:prstGeom>
          </p:spPr>
        </p:pic>
      </p:grpSp>
      <p:sp>
        <p:nvSpPr>
          <p:cNvPr id="21" name="Flowchart: Alternate Process 20"/>
          <p:cNvSpPr/>
          <p:nvPr/>
        </p:nvSpPr>
        <p:spPr bwMode="auto">
          <a:xfrm>
            <a:off x="457200" y="2514600"/>
            <a:ext cx="3886200" cy="1219200"/>
          </a:xfrm>
          <a:prstGeom prst="flowChartAlternateProcess">
            <a:avLst/>
          </a:prstGeom>
          <a:ln>
            <a:headEnd type="none" w="med" len="med"/>
            <a:tailEnd type="none" w="med" len="med"/>
          </a:ln>
          <a:effectLst>
            <a:innerShdw blurRad="114300">
              <a:prstClr val="black"/>
            </a:innerShdw>
          </a:effectLst>
        </p:spPr>
        <p:style>
          <a:lnRef idx="0">
            <a:schemeClr val="accent4"/>
          </a:lnRef>
          <a:fillRef idx="3">
            <a:schemeClr val="accent4"/>
          </a:fillRef>
          <a:effectRef idx="3">
            <a:schemeClr val="accent4"/>
          </a:effectRef>
          <a:fontRef idx="minor">
            <a:schemeClr val="lt1"/>
          </a:fontRef>
        </p:style>
        <p:txBody>
          <a:bodyPr lIns="91436" tIns="45718" rIns="91436" bIns="45718" rtlCol="0" anchor="b"/>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IIS Extensions</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smtClean="0"/>
              <a:t>Enhancing IIS Feature Set</a:t>
            </a:r>
            <a:endParaRPr lang="en-US" dirty="0"/>
          </a:p>
        </p:txBody>
      </p:sp>
      <p:sp>
        <p:nvSpPr>
          <p:cNvPr id="14" name="Rounded Rectangle 13"/>
          <p:cNvSpPr/>
          <p:nvPr/>
        </p:nvSpPr>
        <p:spPr bwMode="auto">
          <a:xfrm>
            <a:off x="118872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6" name="Rounded Rectangle 15"/>
          <p:cNvSpPr/>
          <p:nvPr/>
        </p:nvSpPr>
        <p:spPr bwMode="auto">
          <a:xfrm>
            <a:off x="249936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8" name="Rounded Rectangle 17"/>
          <p:cNvSpPr/>
          <p:nvPr/>
        </p:nvSpPr>
        <p:spPr bwMode="auto">
          <a:xfrm>
            <a:off x="381000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0" name="Flowchart: Alternate Process 19"/>
          <p:cNvSpPr/>
          <p:nvPr/>
        </p:nvSpPr>
        <p:spPr bwMode="auto">
          <a:xfrm>
            <a:off x="457200" y="3810000"/>
            <a:ext cx="3886200" cy="762000"/>
          </a:xfrm>
          <a:prstGeom prst="flowChartAlternateProcess">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35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r>
              <a:rPr lang="en-US" sz="2400" dirty="0" smtClean="0">
                <a:solidFill>
                  <a:srgbClr val="002060"/>
                </a:solidFill>
                <a:effectLst>
                  <a:outerShdw blurRad="38100" dist="38100" dir="2700000" algn="tl">
                    <a:srgbClr val="000000">
                      <a:alpha val="43137"/>
                    </a:srgbClr>
                  </a:outerShdw>
                </a:effectLst>
              </a:rPr>
              <a:t>IIS 7.0 Platform</a:t>
            </a:r>
            <a:endParaRPr lang="en-US" sz="2400" dirty="0">
              <a:solidFill>
                <a:srgbClr val="002060"/>
              </a:solidFill>
              <a:effectLst>
                <a:outerShdw blurRad="38100" dist="38100" dir="2700000" algn="tl">
                  <a:srgbClr val="000000">
                    <a:alpha val="43137"/>
                  </a:srgbClr>
                </a:outerShdw>
              </a:effectLst>
            </a:endParaRPr>
          </a:p>
        </p:txBody>
      </p:sp>
      <p:sp>
        <p:nvSpPr>
          <p:cNvPr id="23" name="Flowchart: Alternate Process 22"/>
          <p:cNvSpPr/>
          <p:nvPr/>
        </p:nvSpPr>
        <p:spPr bwMode="auto">
          <a:xfrm>
            <a:off x="4648200" y="3810000"/>
            <a:ext cx="3886200" cy="762000"/>
          </a:xfrm>
          <a:prstGeom prst="flowChartAlternateProcess">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35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r>
              <a:rPr lang="en-US" sz="2400" dirty="0" smtClean="0">
                <a:solidFill>
                  <a:srgbClr val="002060"/>
                </a:solidFill>
                <a:effectLst>
                  <a:outerShdw blurRad="38100" dist="38100" dir="2700000" algn="tl">
                    <a:srgbClr val="000000">
                      <a:alpha val="43137"/>
                    </a:srgbClr>
                  </a:outerShdw>
                </a:effectLst>
              </a:rPr>
              <a:t>IIS 7.5 Platform</a:t>
            </a:r>
            <a:endParaRPr lang="en-US" sz="2400" dirty="0">
              <a:solidFill>
                <a:srgbClr val="002060"/>
              </a:solidFill>
              <a:effectLst>
                <a:outerShdw blurRad="38100" dist="38100" dir="2700000" algn="tl">
                  <a:srgbClr val="000000">
                    <a:alpha val="43137"/>
                  </a:srgbClr>
                </a:outerShdw>
              </a:effectLst>
            </a:endParaRPr>
          </a:p>
        </p:txBody>
      </p:sp>
      <p:sp>
        <p:nvSpPr>
          <p:cNvPr id="24" name="Flowchart: Alternate Process 23"/>
          <p:cNvSpPr/>
          <p:nvPr/>
        </p:nvSpPr>
        <p:spPr bwMode="auto">
          <a:xfrm>
            <a:off x="4648200" y="2514600"/>
            <a:ext cx="3886200" cy="1219200"/>
          </a:xfrm>
          <a:prstGeom prst="flowChartAlternateProcess">
            <a:avLst/>
          </a:prstGeom>
          <a:ln>
            <a:headEnd type="none" w="med" len="med"/>
            <a:tailEnd type="none" w="med" len="med"/>
          </a:ln>
          <a:effectLst>
            <a:innerShdw blurRad="114300">
              <a:prstClr val="black"/>
            </a:innerShdw>
          </a:effectLst>
        </p:spPr>
        <p:style>
          <a:lnRef idx="0">
            <a:schemeClr val="accent4"/>
          </a:lnRef>
          <a:fillRef idx="3">
            <a:schemeClr val="accent4"/>
          </a:fillRef>
          <a:effectRef idx="3">
            <a:schemeClr val="accent4"/>
          </a:effectRef>
          <a:fontRef idx="minor">
            <a:schemeClr val="lt1"/>
          </a:fontRef>
        </p:style>
        <p:txBody>
          <a:bodyPr lIns="91436" tIns="45718" rIns="91436" bIns="45718" rtlCol="0" anchor="b"/>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IIS Extensions</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5" name="Rounded Rectangle 24"/>
          <p:cNvSpPr/>
          <p:nvPr/>
        </p:nvSpPr>
        <p:spPr bwMode="auto">
          <a:xfrm>
            <a:off x="537972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6" name="Rounded Rectangle 25"/>
          <p:cNvSpPr/>
          <p:nvPr/>
        </p:nvSpPr>
        <p:spPr bwMode="auto">
          <a:xfrm>
            <a:off x="669036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7" name="Rounded Rectangle 26"/>
          <p:cNvSpPr/>
          <p:nvPr/>
        </p:nvSpPr>
        <p:spPr bwMode="auto">
          <a:xfrm>
            <a:off x="800100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2" name="Oval Callout 11"/>
          <p:cNvSpPr/>
          <p:nvPr/>
        </p:nvSpPr>
        <p:spPr bwMode="auto">
          <a:xfrm>
            <a:off x="6019800" y="1295400"/>
            <a:ext cx="2362200" cy="1066800"/>
          </a:xfrm>
          <a:prstGeom prst="wedgeEllipseCallout">
            <a:avLst>
              <a:gd name="adj1" fmla="val -58162"/>
              <a:gd name="adj2" fmla="val 76948"/>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defTabSz="914099"/>
            <a:r>
              <a:rPr lang="en-US" sz="2000" dirty="0" smtClean="0">
                <a:solidFill>
                  <a:schemeClr val="tx1"/>
                </a:solidFill>
                <a:effectLst>
                  <a:outerShdw blurRad="38100" dist="38100" dir="2700000" algn="tl">
                    <a:srgbClr val="000000">
                      <a:alpha val="43137"/>
                    </a:srgbClr>
                  </a:outerShdw>
                </a:effectLst>
              </a:rPr>
              <a:t>Extensions Add Further Functionality</a:t>
            </a:r>
            <a:endParaRPr lang="en-US" sz="2000" dirty="0">
              <a:solidFill>
                <a:schemeClr val="tx1"/>
              </a:solidFill>
              <a:effectLst>
                <a:outerShdw blurRad="38100" dist="38100" dir="2700000" algn="tl">
                  <a:srgbClr val="000000">
                    <a:alpha val="43137"/>
                  </a:srgbClr>
                </a:outerShdw>
              </a:effectLst>
            </a:endParaRPr>
          </a:p>
        </p:txBody>
      </p:sp>
      <p:sp>
        <p:nvSpPr>
          <p:cNvPr id="13" name="Rounded Rectangle 12"/>
          <p:cNvSpPr/>
          <p:nvPr/>
        </p:nvSpPr>
        <p:spPr bwMode="auto">
          <a:xfrm>
            <a:off x="53340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5" name="Rounded Rectangle 14"/>
          <p:cNvSpPr/>
          <p:nvPr/>
        </p:nvSpPr>
        <p:spPr bwMode="auto">
          <a:xfrm>
            <a:off x="184404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7" name="Rounded Rectangle 16"/>
          <p:cNvSpPr/>
          <p:nvPr/>
        </p:nvSpPr>
        <p:spPr bwMode="auto">
          <a:xfrm>
            <a:off x="3154680" y="2590800"/>
            <a:ext cx="457200"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8" name="Oval Callout 27"/>
          <p:cNvSpPr/>
          <p:nvPr/>
        </p:nvSpPr>
        <p:spPr bwMode="auto">
          <a:xfrm>
            <a:off x="1676400" y="1295400"/>
            <a:ext cx="2362200" cy="1066800"/>
          </a:xfrm>
          <a:prstGeom prst="wedgeEllipseCallout">
            <a:avLst>
              <a:gd name="adj1" fmla="val -58162"/>
              <a:gd name="adj2" fmla="val 76948"/>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defTabSz="914099"/>
            <a:r>
              <a:rPr lang="en-US" sz="2000" dirty="0" smtClean="0">
                <a:solidFill>
                  <a:schemeClr val="tx1"/>
                </a:solidFill>
                <a:effectLst>
                  <a:outerShdw blurRad="38100" dist="38100" dir="2700000" algn="tl">
                    <a:srgbClr val="000000">
                      <a:alpha val="43137"/>
                    </a:srgbClr>
                  </a:outerShdw>
                </a:effectLst>
              </a:rPr>
              <a:t>Extensions Add Further Functionality</a:t>
            </a:r>
            <a:endParaRPr lang="en-US" sz="2000" dirty="0">
              <a:solidFill>
                <a:schemeClr val="tx1"/>
              </a:solidFill>
              <a:effectLst>
                <a:outerShdw blurRad="38100" dist="38100" dir="2700000" algn="tl">
                  <a:srgbClr val="000000">
                    <a:alpha val="43137"/>
                  </a:srgbClr>
                </a:outerShdw>
              </a:effectLst>
            </a:endParaRPr>
          </a:p>
        </p:txBody>
      </p:sp>
      <p:sp>
        <p:nvSpPr>
          <p:cNvPr id="29" name="Oval Callout 28"/>
          <p:cNvSpPr/>
          <p:nvPr/>
        </p:nvSpPr>
        <p:spPr bwMode="auto">
          <a:xfrm>
            <a:off x="6019800" y="2590800"/>
            <a:ext cx="2362200" cy="1066800"/>
          </a:xfrm>
          <a:prstGeom prst="wedgeEllipseCallout">
            <a:avLst>
              <a:gd name="adj1" fmla="val -58162"/>
              <a:gd name="adj2" fmla="val 76948"/>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defTabSz="914099"/>
            <a:r>
              <a:rPr lang="en-US" sz="2000" dirty="0" smtClean="0">
                <a:solidFill>
                  <a:schemeClr val="tx1"/>
                </a:solidFill>
                <a:effectLst>
                  <a:outerShdw blurRad="38100" dist="38100" dir="2700000" algn="tl">
                    <a:srgbClr val="000000">
                      <a:alpha val="43137"/>
                    </a:srgbClr>
                  </a:outerShdw>
                </a:effectLst>
              </a:rPr>
              <a:t>Some Extensions</a:t>
            </a:r>
          </a:p>
          <a:p>
            <a:pPr algn="ctr" defTabSz="914099"/>
            <a:r>
              <a:rPr lang="en-US" sz="2000" dirty="0" smtClean="0">
                <a:solidFill>
                  <a:schemeClr val="tx1"/>
                </a:solidFill>
                <a:effectLst>
                  <a:outerShdw blurRad="38100" dist="38100" dir="2700000" algn="tl">
                    <a:srgbClr val="000000">
                      <a:alpha val="43137"/>
                    </a:srgbClr>
                  </a:outerShdw>
                </a:effectLst>
              </a:rPr>
              <a:t>Integrated </a:t>
            </a:r>
            <a:endParaRPr lang="en-US" sz="2000" dirty="0">
              <a:solidFill>
                <a:schemeClr val="tx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childTnLst>
                          </p:cTn>
                        </p:par>
                        <p:par>
                          <p:cTn id="47" fill="hold">
                            <p:stCondLst>
                              <p:cond delay="2000"/>
                            </p:stCondLst>
                            <p:childTnLst>
                              <p:par>
                                <p:cTn id="48" presetID="22" presetClass="entr" presetSubtype="4"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down)">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down)">
                                      <p:cBhvr>
                                        <p:cTn id="55" dur="500"/>
                                        <p:tgtEl>
                                          <p:spTgt spid="3"/>
                                        </p:tgtEl>
                                      </p:cBhvr>
                                    </p:animEffect>
                                  </p:childTnLst>
                                </p:cTn>
                              </p:par>
                            </p:childTnLst>
                          </p:cTn>
                        </p:par>
                        <p:par>
                          <p:cTn id="56" fill="hold">
                            <p:stCondLst>
                              <p:cond delay="500"/>
                            </p:stCondLst>
                            <p:childTnLst>
                              <p:par>
                                <p:cTn id="57" presetID="22" presetClass="entr" presetSubtype="4" fill="hold" grpId="0" nodeType="afterEffect">
                                  <p:stCondLst>
                                    <p:cond delay="0"/>
                                  </p:stCondLst>
                                  <p:iterate type="lt">
                                    <p:tmPct val="0"/>
                                  </p:iterate>
                                  <p:childTnLst>
                                    <p:set>
                                      <p:cBhvr>
                                        <p:cTn id="58" dur="1" fill="hold">
                                          <p:stCondLst>
                                            <p:cond delay="0"/>
                                          </p:stCondLst>
                                        </p:cTn>
                                        <p:tgtEl>
                                          <p:spTgt spid="23"/>
                                        </p:tgtEl>
                                        <p:attrNameLst>
                                          <p:attrName>style.visibility</p:attrName>
                                        </p:attrNameLst>
                                      </p:cBhvr>
                                      <p:to>
                                        <p:strVal val="visible"/>
                                      </p:to>
                                    </p:set>
                                    <p:animEffect transition="in" filter="wipe(down)">
                                      <p:cBhvr>
                                        <p:cTn id="59" dur="500"/>
                                        <p:tgtEl>
                                          <p:spTgt spid="23"/>
                                        </p:tgtEl>
                                      </p:cBhvr>
                                    </p:animEffect>
                                  </p:childTnLst>
                                </p:cTn>
                              </p:par>
                            </p:childTnLst>
                          </p:cTn>
                        </p:par>
                        <p:par>
                          <p:cTn id="60" fill="hold">
                            <p:stCondLst>
                              <p:cond delay="1000"/>
                            </p:stCondLst>
                            <p:childTnLst>
                              <p:par>
                                <p:cTn id="61" presetID="49" presetClass="path" presetSubtype="0" accel="50000" decel="50000" fill="hold" grpId="1" nodeType="afterEffect">
                                  <p:stCondLst>
                                    <p:cond delay="0"/>
                                  </p:stCondLst>
                                  <p:childTnLst>
                                    <p:animMotion origin="layout" path="M -3.33333E-6 4.44444E-6 L 0.50834 0.1868 " pathEditMode="relative" rAng="0" ptsTypes="AA">
                                      <p:cBhvr>
                                        <p:cTn id="62" dur="2000" fill="hold"/>
                                        <p:tgtEl>
                                          <p:spTgt spid="13"/>
                                        </p:tgtEl>
                                        <p:attrNameLst>
                                          <p:attrName>ppt_x</p:attrName>
                                          <p:attrName>ppt_y</p:attrName>
                                        </p:attrNameLst>
                                      </p:cBhvr>
                                      <p:rCtr x="25400" y="9300"/>
                                    </p:animMotion>
                                  </p:childTnLst>
                                </p:cTn>
                              </p:par>
                              <p:par>
                                <p:cTn id="63" presetID="10" presetClass="exit" presetSubtype="0" fill="hold" grpId="2" nodeType="withEffect">
                                  <p:stCondLst>
                                    <p:cond delay="0"/>
                                  </p:stCondLst>
                                  <p:childTnLst>
                                    <p:animEffect transition="out" filter="fade">
                                      <p:cBhvr>
                                        <p:cTn id="64" dur="2000"/>
                                        <p:tgtEl>
                                          <p:spTgt spid="13"/>
                                        </p:tgtEl>
                                      </p:cBhvr>
                                    </p:animEffect>
                                    <p:set>
                                      <p:cBhvr>
                                        <p:cTn id="65" dur="1" fill="hold">
                                          <p:stCondLst>
                                            <p:cond delay="1999"/>
                                          </p:stCondLst>
                                        </p:cTn>
                                        <p:tgtEl>
                                          <p:spTgt spid="13"/>
                                        </p:tgtEl>
                                        <p:attrNameLst>
                                          <p:attrName>style.visibility</p:attrName>
                                        </p:attrNameLst>
                                      </p:cBhvr>
                                      <p:to>
                                        <p:strVal val="hidden"/>
                                      </p:to>
                                    </p:set>
                                  </p:childTnLst>
                                </p:cTn>
                              </p:par>
                              <p:par>
                                <p:cTn id="66" presetID="49" presetClass="path" presetSubtype="0" accel="50000" decel="50000" fill="hold" grpId="1" nodeType="withEffect">
                                  <p:stCondLst>
                                    <p:cond delay="0"/>
                                  </p:stCondLst>
                                  <p:childTnLst>
                                    <p:animMotion origin="layout" path="M 3.88889E-6 4.44444E-6 L 0.49826 0.17569 " pathEditMode="relative" rAng="0" ptsTypes="AA">
                                      <p:cBhvr>
                                        <p:cTn id="67" dur="2000" fill="hold"/>
                                        <p:tgtEl>
                                          <p:spTgt spid="15"/>
                                        </p:tgtEl>
                                        <p:attrNameLst>
                                          <p:attrName>ppt_x</p:attrName>
                                          <p:attrName>ppt_y</p:attrName>
                                        </p:attrNameLst>
                                      </p:cBhvr>
                                      <p:rCtr x="24900" y="8800"/>
                                    </p:animMotion>
                                  </p:childTnLst>
                                </p:cTn>
                              </p:par>
                              <p:par>
                                <p:cTn id="68" presetID="10" presetClass="exit" presetSubtype="0" fill="hold" grpId="2" nodeType="withEffect">
                                  <p:stCondLst>
                                    <p:cond delay="0"/>
                                  </p:stCondLst>
                                  <p:childTnLst>
                                    <p:animEffect transition="out" filter="fade">
                                      <p:cBhvr>
                                        <p:cTn id="69" dur="2000"/>
                                        <p:tgtEl>
                                          <p:spTgt spid="15"/>
                                        </p:tgtEl>
                                      </p:cBhvr>
                                    </p:animEffect>
                                    <p:set>
                                      <p:cBhvr>
                                        <p:cTn id="70" dur="1" fill="hold">
                                          <p:stCondLst>
                                            <p:cond delay="1999"/>
                                          </p:stCondLst>
                                        </p:cTn>
                                        <p:tgtEl>
                                          <p:spTgt spid="15"/>
                                        </p:tgtEl>
                                        <p:attrNameLst>
                                          <p:attrName>style.visibility</p:attrName>
                                        </p:attrNameLst>
                                      </p:cBhvr>
                                      <p:to>
                                        <p:strVal val="hidden"/>
                                      </p:to>
                                    </p:set>
                                  </p:childTnLst>
                                </p:cTn>
                              </p:par>
                              <p:par>
                                <p:cTn id="71" presetID="49" presetClass="path" presetSubtype="0" accel="50000" decel="50000" fill="hold" grpId="1" nodeType="withEffect">
                                  <p:stCondLst>
                                    <p:cond delay="0"/>
                                  </p:stCondLst>
                                  <p:childTnLst>
                                    <p:animMotion origin="layout" path="M 4.72222E-6 4.44444E-6 L 0.50503 0.1868 " pathEditMode="relative" rAng="0" ptsTypes="AA">
                                      <p:cBhvr>
                                        <p:cTn id="72" dur="2000" fill="hold"/>
                                        <p:tgtEl>
                                          <p:spTgt spid="17"/>
                                        </p:tgtEl>
                                        <p:attrNameLst>
                                          <p:attrName>ppt_x</p:attrName>
                                          <p:attrName>ppt_y</p:attrName>
                                        </p:attrNameLst>
                                      </p:cBhvr>
                                      <p:rCtr x="25200" y="9300"/>
                                    </p:animMotion>
                                  </p:childTnLst>
                                </p:cTn>
                              </p:par>
                              <p:par>
                                <p:cTn id="73" presetID="10" presetClass="exit" presetSubtype="0" fill="hold" grpId="2" nodeType="withEffect">
                                  <p:stCondLst>
                                    <p:cond delay="0"/>
                                  </p:stCondLst>
                                  <p:childTnLst>
                                    <p:animEffect transition="out" filter="fade">
                                      <p:cBhvr>
                                        <p:cTn id="74" dur="2000"/>
                                        <p:tgtEl>
                                          <p:spTgt spid="17"/>
                                        </p:tgtEl>
                                      </p:cBhvr>
                                    </p:animEffect>
                                    <p:set>
                                      <p:cBhvr>
                                        <p:cTn id="75" dur="1" fill="hold">
                                          <p:stCondLst>
                                            <p:cond delay="1999"/>
                                          </p:stCondLst>
                                        </p:cTn>
                                        <p:tgtEl>
                                          <p:spTgt spid="17"/>
                                        </p:tgtEl>
                                        <p:attrNameLst>
                                          <p:attrName>style.visibility</p:attrName>
                                        </p:attrNameLst>
                                      </p:cBhvr>
                                      <p:to>
                                        <p:strVal val="hidden"/>
                                      </p:to>
                                    </p:set>
                                  </p:childTnLst>
                                </p:cTn>
                              </p:par>
                            </p:childTnLst>
                          </p:cTn>
                        </p:par>
                        <p:par>
                          <p:cTn id="76" fill="hold">
                            <p:stCondLst>
                              <p:cond delay="3000"/>
                            </p:stCondLst>
                            <p:childTnLst>
                              <p:par>
                                <p:cTn id="77" presetID="34" presetClass="emph" presetSubtype="0" fill="hold" nodeType="afterEffect">
                                  <p:stCondLst>
                                    <p:cond delay="0"/>
                                  </p:stCondLst>
                                  <p:iterate type="lt">
                                    <p:tmPct val="10000"/>
                                  </p:iterate>
                                  <p:childTnLst>
                                    <p:animMotion origin="layout" path="M 0.0 0.0 L 0.0 -0.07213" pathEditMode="relative" ptsTypes="">
                                      <p:cBhvr>
                                        <p:cTn id="78" dur="250" accel="50000" decel="50000" autoRev="1" fill="hold">
                                          <p:stCondLst>
                                            <p:cond delay="0"/>
                                          </p:stCondLst>
                                        </p:cTn>
                                        <p:tgtEl>
                                          <p:spTgt spid="23"/>
                                        </p:tgtEl>
                                        <p:attrNameLst>
                                          <p:attrName>ppt_x</p:attrName>
                                          <p:attrName>ppt_y</p:attrName>
                                        </p:attrNameLst>
                                      </p:cBhvr>
                                    </p:animMotion>
                                    <p:animRot by="1500000">
                                      <p:cBhvr>
                                        <p:cTn id="79" dur="125" fill="hold">
                                          <p:stCondLst>
                                            <p:cond delay="0"/>
                                          </p:stCondLst>
                                        </p:cTn>
                                        <p:tgtEl>
                                          <p:spTgt spid="23"/>
                                        </p:tgtEl>
                                        <p:attrNameLst>
                                          <p:attrName>r</p:attrName>
                                        </p:attrNameLst>
                                      </p:cBhvr>
                                    </p:animRot>
                                    <p:animRot by="-1500000">
                                      <p:cBhvr>
                                        <p:cTn id="80" dur="125" fill="hold">
                                          <p:stCondLst>
                                            <p:cond delay="125"/>
                                          </p:stCondLst>
                                        </p:cTn>
                                        <p:tgtEl>
                                          <p:spTgt spid="23"/>
                                        </p:tgtEl>
                                        <p:attrNameLst>
                                          <p:attrName>r</p:attrName>
                                        </p:attrNameLst>
                                      </p:cBhvr>
                                    </p:animRot>
                                    <p:animRot by="-1500000">
                                      <p:cBhvr>
                                        <p:cTn id="81" dur="125" fill="hold">
                                          <p:stCondLst>
                                            <p:cond delay="250"/>
                                          </p:stCondLst>
                                        </p:cTn>
                                        <p:tgtEl>
                                          <p:spTgt spid="23"/>
                                        </p:tgtEl>
                                        <p:attrNameLst>
                                          <p:attrName>r</p:attrName>
                                        </p:attrNameLst>
                                      </p:cBhvr>
                                    </p:animRot>
                                    <p:animRot by="1500000">
                                      <p:cBhvr>
                                        <p:cTn id="82" dur="125" fill="hold">
                                          <p:stCondLst>
                                            <p:cond delay="375"/>
                                          </p:stCondLst>
                                        </p:cTn>
                                        <p:tgtEl>
                                          <p:spTgt spid="23"/>
                                        </p:tgtEl>
                                        <p:attrNameLst>
                                          <p:attrName>r</p:attrName>
                                        </p:attrNameLst>
                                      </p:cBhvr>
                                    </p:animRot>
                                  </p:childTnLst>
                                </p:cTn>
                              </p:par>
                            </p:childTnLst>
                          </p:cTn>
                        </p:par>
                        <p:par>
                          <p:cTn id="83" fill="hold">
                            <p:stCondLst>
                              <p:cond delay="4150"/>
                            </p:stCondLst>
                            <p:childTnLst>
                              <p:par>
                                <p:cTn id="84" presetID="22" presetClass="entr" presetSubtype="4"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down)">
                                      <p:cBhvr>
                                        <p:cTn id="86" dur="500"/>
                                        <p:tgtEl>
                                          <p:spTgt spid="29"/>
                                        </p:tgtEl>
                                      </p:cBhvr>
                                    </p:animEffect>
                                  </p:childTnLst>
                                </p:cTn>
                              </p:par>
                            </p:childTnLst>
                          </p:cTn>
                        </p:par>
                        <p:par>
                          <p:cTn id="87" fill="hold">
                            <p:stCondLst>
                              <p:cond delay="4650"/>
                            </p:stCondLst>
                            <p:childTnLst>
                              <p:par>
                                <p:cTn id="88" presetID="53" presetClass="exit" presetSubtype="0" fill="hold" grpId="1" nodeType="afterEffect">
                                  <p:stCondLst>
                                    <p:cond delay="3000"/>
                                  </p:stCondLst>
                                  <p:childTnLst>
                                    <p:anim calcmode="lin" valueType="num">
                                      <p:cBhvr>
                                        <p:cTn id="89" dur="500"/>
                                        <p:tgtEl>
                                          <p:spTgt spid="29"/>
                                        </p:tgtEl>
                                        <p:attrNameLst>
                                          <p:attrName>ppt_w</p:attrName>
                                        </p:attrNameLst>
                                      </p:cBhvr>
                                      <p:tavLst>
                                        <p:tav tm="0">
                                          <p:val>
                                            <p:strVal val="ppt_w"/>
                                          </p:val>
                                        </p:tav>
                                        <p:tav tm="100000">
                                          <p:val>
                                            <p:fltVal val="0"/>
                                          </p:val>
                                        </p:tav>
                                      </p:tavLst>
                                    </p:anim>
                                    <p:anim calcmode="lin" valueType="num">
                                      <p:cBhvr>
                                        <p:cTn id="90" dur="500"/>
                                        <p:tgtEl>
                                          <p:spTgt spid="29"/>
                                        </p:tgtEl>
                                        <p:attrNameLst>
                                          <p:attrName>ppt_h</p:attrName>
                                        </p:attrNameLst>
                                      </p:cBhvr>
                                      <p:tavLst>
                                        <p:tav tm="0">
                                          <p:val>
                                            <p:strVal val="ppt_h"/>
                                          </p:val>
                                        </p:tav>
                                        <p:tav tm="100000">
                                          <p:val>
                                            <p:fltVal val="0"/>
                                          </p:val>
                                        </p:tav>
                                      </p:tavLst>
                                    </p:anim>
                                    <p:animEffect transition="out" filter="fade">
                                      <p:cBhvr>
                                        <p:cTn id="91" dur="500"/>
                                        <p:tgtEl>
                                          <p:spTgt spid="29"/>
                                        </p:tgtEl>
                                      </p:cBhvr>
                                    </p:animEffect>
                                    <p:set>
                                      <p:cBhvr>
                                        <p:cTn id="92" dur="1" fill="hold">
                                          <p:stCondLst>
                                            <p:cond delay="499"/>
                                          </p:stCondLst>
                                        </p:cTn>
                                        <p:tgtEl>
                                          <p:spTgt spid="29"/>
                                        </p:tgtEl>
                                        <p:attrNameLst>
                                          <p:attrName>style.visibility</p:attrName>
                                        </p:attrNameLst>
                                      </p:cBhvr>
                                      <p:to>
                                        <p:strVal val="hidden"/>
                                      </p:to>
                                    </p:set>
                                  </p:childTnLst>
                                </p:cTn>
                              </p:par>
                            </p:childTnLst>
                          </p:cTn>
                        </p:par>
                        <p:par>
                          <p:cTn id="93" fill="hold">
                            <p:stCondLst>
                              <p:cond delay="8150"/>
                            </p:stCondLst>
                            <p:childTnLst>
                              <p:par>
                                <p:cTn id="94" presetID="22" presetClass="entr" presetSubtype="8"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wipe(left)">
                                      <p:cBhvr>
                                        <p:cTn id="96" dur="500"/>
                                        <p:tgtEl>
                                          <p:spTgt spid="24"/>
                                        </p:tgtEl>
                                      </p:cBhvr>
                                    </p:animEffect>
                                  </p:childTnLst>
                                </p:cTn>
                              </p:par>
                              <p:par>
                                <p:cTn id="97" presetID="53" presetClass="entr" presetSubtype="0"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 calcmode="lin" valueType="num">
                                      <p:cBhvr>
                                        <p:cTn id="99" dur="500" fill="hold"/>
                                        <p:tgtEl>
                                          <p:spTgt spid="25"/>
                                        </p:tgtEl>
                                        <p:attrNameLst>
                                          <p:attrName>ppt_w</p:attrName>
                                        </p:attrNameLst>
                                      </p:cBhvr>
                                      <p:tavLst>
                                        <p:tav tm="0">
                                          <p:val>
                                            <p:fltVal val="0"/>
                                          </p:val>
                                        </p:tav>
                                        <p:tav tm="100000">
                                          <p:val>
                                            <p:strVal val="#ppt_w"/>
                                          </p:val>
                                        </p:tav>
                                      </p:tavLst>
                                    </p:anim>
                                    <p:anim calcmode="lin" valueType="num">
                                      <p:cBhvr>
                                        <p:cTn id="100" dur="500" fill="hold"/>
                                        <p:tgtEl>
                                          <p:spTgt spid="25"/>
                                        </p:tgtEl>
                                        <p:attrNameLst>
                                          <p:attrName>ppt_h</p:attrName>
                                        </p:attrNameLst>
                                      </p:cBhvr>
                                      <p:tavLst>
                                        <p:tav tm="0">
                                          <p:val>
                                            <p:fltVal val="0"/>
                                          </p:val>
                                        </p:tav>
                                        <p:tav tm="100000">
                                          <p:val>
                                            <p:strVal val="#ppt_h"/>
                                          </p:val>
                                        </p:tav>
                                      </p:tavLst>
                                    </p:anim>
                                    <p:animEffect transition="in" filter="fade">
                                      <p:cBhvr>
                                        <p:cTn id="101" dur="500"/>
                                        <p:tgtEl>
                                          <p:spTgt spid="25"/>
                                        </p:tgtEl>
                                      </p:cBhvr>
                                    </p:animEffect>
                                  </p:childTnLst>
                                </p:cTn>
                              </p:par>
                              <p:par>
                                <p:cTn id="102" presetID="53" presetClass="entr" presetSubtype="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500" fill="hold"/>
                                        <p:tgtEl>
                                          <p:spTgt spid="26"/>
                                        </p:tgtEl>
                                        <p:attrNameLst>
                                          <p:attrName>ppt_w</p:attrName>
                                        </p:attrNameLst>
                                      </p:cBhvr>
                                      <p:tavLst>
                                        <p:tav tm="0">
                                          <p:val>
                                            <p:fltVal val="0"/>
                                          </p:val>
                                        </p:tav>
                                        <p:tav tm="100000">
                                          <p:val>
                                            <p:strVal val="#ppt_w"/>
                                          </p:val>
                                        </p:tav>
                                      </p:tavLst>
                                    </p:anim>
                                    <p:anim calcmode="lin" valueType="num">
                                      <p:cBhvr>
                                        <p:cTn id="105" dur="500" fill="hold"/>
                                        <p:tgtEl>
                                          <p:spTgt spid="26"/>
                                        </p:tgtEl>
                                        <p:attrNameLst>
                                          <p:attrName>ppt_h</p:attrName>
                                        </p:attrNameLst>
                                      </p:cBhvr>
                                      <p:tavLst>
                                        <p:tav tm="0">
                                          <p:val>
                                            <p:fltVal val="0"/>
                                          </p:val>
                                        </p:tav>
                                        <p:tav tm="100000">
                                          <p:val>
                                            <p:strVal val="#ppt_h"/>
                                          </p:val>
                                        </p:tav>
                                      </p:tavLst>
                                    </p:anim>
                                    <p:animEffect transition="in" filter="fade">
                                      <p:cBhvr>
                                        <p:cTn id="106" dur="500"/>
                                        <p:tgtEl>
                                          <p:spTgt spid="26"/>
                                        </p:tgtEl>
                                      </p:cBhvr>
                                    </p:animEffect>
                                  </p:childTnLst>
                                </p:cTn>
                              </p:par>
                              <p:par>
                                <p:cTn id="107" presetID="53" presetClass="entr" presetSubtype="0"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p:cTn id="109" dur="500" fill="hold"/>
                                        <p:tgtEl>
                                          <p:spTgt spid="27"/>
                                        </p:tgtEl>
                                        <p:attrNameLst>
                                          <p:attrName>ppt_w</p:attrName>
                                        </p:attrNameLst>
                                      </p:cBhvr>
                                      <p:tavLst>
                                        <p:tav tm="0">
                                          <p:val>
                                            <p:fltVal val="0"/>
                                          </p:val>
                                        </p:tav>
                                        <p:tav tm="100000">
                                          <p:val>
                                            <p:strVal val="#ppt_w"/>
                                          </p:val>
                                        </p:tav>
                                      </p:tavLst>
                                    </p:anim>
                                    <p:anim calcmode="lin" valueType="num">
                                      <p:cBhvr>
                                        <p:cTn id="110" dur="500" fill="hold"/>
                                        <p:tgtEl>
                                          <p:spTgt spid="27"/>
                                        </p:tgtEl>
                                        <p:attrNameLst>
                                          <p:attrName>ppt_h</p:attrName>
                                        </p:attrNameLst>
                                      </p:cBhvr>
                                      <p:tavLst>
                                        <p:tav tm="0">
                                          <p:val>
                                            <p:fltVal val="0"/>
                                          </p:val>
                                        </p:tav>
                                        <p:tav tm="100000">
                                          <p:val>
                                            <p:strVal val="#ppt_h"/>
                                          </p:val>
                                        </p:tav>
                                      </p:tavLst>
                                    </p:anim>
                                    <p:animEffect transition="in" filter="fade">
                                      <p:cBhvr>
                                        <p:cTn id="111" dur="500"/>
                                        <p:tgtEl>
                                          <p:spTgt spid="27"/>
                                        </p:tgtEl>
                                      </p:cBhvr>
                                    </p:animEffect>
                                  </p:childTnLst>
                                </p:cTn>
                              </p:par>
                            </p:childTnLst>
                          </p:cTn>
                        </p:par>
                        <p:par>
                          <p:cTn id="112" fill="hold">
                            <p:stCondLst>
                              <p:cond delay="8650"/>
                            </p:stCondLst>
                            <p:childTnLst>
                              <p:par>
                                <p:cTn id="113" presetID="22" presetClass="entr" presetSubtype="4" fill="hold" grpId="0" nodeType="afterEffect">
                                  <p:stCondLst>
                                    <p:cond delay="0"/>
                                  </p:stCondLst>
                                  <p:childTnLst>
                                    <p:set>
                                      <p:cBhvr>
                                        <p:cTn id="114" dur="1" fill="hold">
                                          <p:stCondLst>
                                            <p:cond delay="0"/>
                                          </p:stCondLst>
                                        </p:cTn>
                                        <p:tgtEl>
                                          <p:spTgt spid="12"/>
                                        </p:tgtEl>
                                        <p:attrNameLst>
                                          <p:attrName>style.visibility</p:attrName>
                                        </p:attrNameLst>
                                      </p:cBhvr>
                                      <p:to>
                                        <p:strVal val="visible"/>
                                      </p:to>
                                    </p:set>
                                    <p:animEffect transition="in" filter="wipe(down)">
                                      <p:cBhvr>
                                        <p:cTn id="1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4" grpId="0" animBg="1"/>
      <p:bldP spid="16" grpId="0" animBg="1"/>
      <p:bldP spid="18" grpId="0" animBg="1"/>
      <p:bldP spid="20" grpId="0" animBg="1"/>
      <p:bldP spid="23" grpId="0" animBg="1"/>
      <p:bldP spid="24" grpId="0" animBg="1"/>
      <p:bldP spid="25" grpId="0" animBg="1"/>
      <p:bldP spid="26" grpId="0" animBg="1"/>
      <p:bldP spid="27" grpId="0" animBg="1"/>
      <p:bldP spid="12" grpId="0" animBg="1"/>
      <p:bldP spid="13" grpId="0" animBg="1"/>
      <p:bldP spid="13" grpId="1" animBg="1"/>
      <p:bldP spid="13" grpId="2" animBg="1"/>
      <p:bldP spid="15" grpId="0" animBg="1"/>
      <p:bldP spid="15" grpId="1" animBg="1"/>
      <p:bldP spid="15" grpId="2" animBg="1"/>
      <p:bldP spid="17" grpId="0" animBg="1"/>
      <p:bldP spid="17" grpId="1" animBg="1"/>
      <p:bldP spid="17" grpId="2" animBg="1"/>
      <p:bldP spid="28" grpId="0" animBg="1"/>
      <p:bldP spid="29" grpId="0" animBg="1"/>
      <p:bldP spid="2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5028" name="Picture 4" descr="D:\Aeshen\TechNet 2006\12-December\Msft-longhorn-papers\TDM Deck\Windows Illustration Icons\Laptop.png"/>
          <p:cNvPicPr>
            <a:picLocks noChangeAspect="1" noChangeArrowheads="1"/>
          </p:cNvPicPr>
          <p:nvPr/>
        </p:nvPicPr>
        <p:blipFill>
          <a:blip r:embed="rId4" cstate="print"/>
          <a:srcRect/>
          <a:stretch>
            <a:fillRect/>
          </a:stretch>
        </p:blipFill>
        <p:spPr bwMode="auto">
          <a:xfrm>
            <a:off x="7162800" y="1676400"/>
            <a:ext cx="1182253" cy="1182253"/>
          </a:xfrm>
          <a:prstGeom prst="rect">
            <a:avLst/>
          </a:prstGeom>
          <a:noFill/>
          <a:effectLst>
            <a:outerShdw blurRad="50800" dist="38100" dir="2700000" algn="tl" rotWithShape="0">
              <a:prstClr val="black">
                <a:alpha val="40000"/>
              </a:prstClr>
            </a:outerShdw>
          </a:effectLst>
        </p:spPr>
      </p:pic>
      <p:pic>
        <p:nvPicPr>
          <p:cNvPr id="385027" name="Picture 3" descr="D:\Aeshen\TechNet 2006\12-December\Msft-longhorn-papers\TDM Deck\Windows Illustration Icons\Computer.png"/>
          <p:cNvPicPr>
            <a:picLocks noChangeAspect="1" noChangeArrowheads="1"/>
          </p:cNvPicPr>
          <p:nvPr/>
        </p:nvPicPr>
        <p:blipFill>
          <a:blip r:embed="rId5" cstate="print"/>
          <a:srcRect/>
          <a:stretch>
            <a:fillRect/>
          </a:stretch>
        </p:blipFill>
        <p:spPr bwMode="auto">
          <a:xfrm>
            <a:off x="6195335" y="783943"/>
            <a:ext cx="1133763" cy="1133763"/>
          </a:xfrm>
          <a:prstGeom prst="rect">
            <a:avLst/>
          </a:prstGeom>
          <a:noFill/>
          <a:effectLst>
            <a:outerShdw blurRad="50800" dist="38100" dir="2700000" algn="tl" rotWithShape="0">
              <a:prstClr val="black">
                <a:alpha val="40000"/>
              </a:prstClr>
            </a:outerShdw>
          </a:effectLst>
        </p:spPr>
      </p:pic>
      <p:cxnSp>
        <p:nvCxnSpPr>
          <p:cNvPr id="120" name="Straight Connector 119"/>
          <p:cNvCxnSpPr/>
          <p:nvPr/>
        </p:nvCxnSpPr>
        <p:spPr bwMode="auto">
          <a:xfrm flipV="1">
            <a:off x="4800600" y="2209800"/>
            <a:ext cx="3048000" cy="381000"/>
          </a:xfrm>
          <a:prstGeom prst="line">
            <a:avLst/>
          </a:prstGeom>
          <a:gradFill rotWithShape="0">
            <a:gsLst>
              <a:gs pos="0">
                <a:schemeClr val="accent2">
                  <a:gamma/>
                  <a:shade val="57255"/>
                  <a:invGamma/>
                </a:schemeClr>
              </a:gs>
              <a:gs pos="100000">
                <a:schemeClr val="accent2"/>
              </a:gs>
            </a:gsLst>
            <a:lin ang="2700000" scaled="1"/>
          </a:gradFill>
          <a:ln w="31750" cap="rnd" cmpd="sng" algn="ctr">
            <a:solidFill>
              <a:srgbClr val="0DFF7A">
                <a:alpha val="90000"/>
              </a:srgbClr>
            </a:solidFill>
            <a:prstDash val="sysDot"/>
            <a:round/>
            <a:headEnd type="none" w="med" len="med"/>
            <a:tailEnd type="none" w="med" len="med"/>
          </a:ln>
          <a:effectLst>
            <a:glow rad="63500">
              <a:srgbClr val="4BFF9C">
                <a:alpha val="40000"/>
              </a:srgbClr>
            </a:glow>
            <a:outerShdw blurRad="50800" dist="38100" dir="5400000" algn="t" rotWithShape="0">
              <a:prstClr val="black">
                <a:alpha val="40000"/>
              </a:prstClr>
            </a:outerShdw>
          </a:effectLst>
        </p:spPr>
      </p:cxnSp>
      <p:cxnSp>
        <p:nvCxnSpPr>
          <p:cNvPr id="130" name="Straight Connector 129"/>
          <p:cNvCxnSpPr/>
          <p:nvPr/>
        </p:nvCxnSpPr>
        <p:spPr bwMode="auto">
          <a:xfrm flipV="1">
            <a:off x="4876800" y="1371601"/>
            <a:ext cx="1905002" cy="1219199"/>
          </a:xfrm>
          <a:prstGeom prst="line">
            <a:avLst/>
          </a:prstGeom>
          <a:gradFill rotWithShape="0">
            <a:gsLst>
              <a:gs pos="0">
                <a:schemeClr val="accent2">
                  <a:gamma/>
                  <a:shade val="57255"/>
                  <a:invGamma/>
                </a:schemeClr>
              </a:gs>
              <a:gs pos="100000">
                <a:schemeClr val="accent2"/>
              </a:gs>
            </a:gsLst>
            <a:lin ang="2700000" scaled="1"/>
          </a:gradFill>
          <a:ln w="31750" cap="rnd" cmpd="sng" algn="ctr">
            <a:solidFill>
              <a:srgbClr val="0DFF7A">
                <a:alpha val="90000"/>
              </a:srgbClr>
            </a:solidFill>
            <a:prstDash val="sysDot"/>
            <a:round/>
            <a:headEnd type="none" w="med" len="med"/>
            <a:tailEnd type="none" w="med" len="med"/>
          </a:ln>
          <a:effectLst>
            <a:glow rad="63500">
              <a:srgbClr val="4BFF9C">
                <a:alpha val="40000"/>
              </a:srgbClr>
            </a:glow>
            <a:outerShdw blurRad="50800" dist="38100" dir="5400000" algn="t" rotWithShape="0">
              <a:prstClr val="black">
                <a:alpha val="40000"/>
              </a:prstClr>
            </a:outerShdw>
          </a:effectLst>
        </p:spPr>
      </p:cxnSp>
      <p:sp>
        <p:nvSpPr>
          <p:cNvPr id="2" name="Title 1"/>
          <p:cNvSpPr>
            <a:spLocks noGrp="1"/>
          </p:cNvSpPr>
          <p:nvPr>
            <p:ph type="title"/>
          </p:nvPr>
        </p:nvSpPr>
        <p:spPr>
          <a:xfrm>
            <a:off x="228600" y="228600"/>
            <a:ext cx="8382000" cy="664797"/>
          </a:xfrm>
        </p:spPr>
        <p:txBody>
          <a:bodyPr/>
          <a:lstStyle/>
          <a:p>
            <a:r>
              <a:rPr smtClean="0"/>
              <a:t>IIS 7.5 &amp; New Features in R2</a:t>
            </a:r>
            <a:endParaRPr lang="en-US" dirty="0"/>
          </a:p>
        </p:txBody>
      </p:sp>
      <p:pic>
        <p:nvPicPr>
          <p:cNvPr id="385029" name="Picture 5"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3576791" y="1524819"/>
            <a:ext cx="2438400" cy="2438400"/>
          </a:xfrm>
          <a:prstGeom prst="rect">
            <a:avLst/>
          </a:prstGeom>
          <a:noFill/>
          <a:effectLst>
            <a:outerShdw blurRad="50800" dist="38100" dir="2700000" algn="tl" rotWithShape="0">
              <a:prstClr val="black">
                <a:alpha val="40000"/>
              </a:prstClr>
            </a:outerShdw>
          </a:effectLst>
        </p:spPr>
      </p:pic>
      <p:grpSp>
        <p:nvGrpSpPr>
          <p:cNvPr id="3" name="Group 163"/>
          <p:cNvGrpSpPr/>
          <p:nvPr/>
        </p:nvGrpSpPr>
        <p:grpSpPr>
          <a:xfrm>
            <a:off x="3105883" y="2666999"/>
            <a:ext cx="1694717" cy="1090307"/>
            <a:chOff x="1894498" y="1181832"/>
            <a:chExt cx="1419103" cy="1113998"/>
          </a:xfrm>
        </p:grpSpPr>
        <p:cxnSp>
          <p:nvCxnSpPr>
            <p:cNvPr id="31" name="Straight Connector 30"/>
            <p:cNvCxnSpPr/>
            <p:nvPr/>
          </p:nvCxnSpPr>
          <p:spPr bwMode="auto">
            <a:xfrm flipV="1">
              <a:off x="3181412" y="1181832"/>
              <a:ext cx="132189" cy="102272"/>
            </a:xfrm>
            <a:prstGeom prst="line">
              <a:avLst/>
            </a:prstGeom>
            <a:gradFill rotWithShape="0">
              <a:gsLst>
                <a:gs pos="0">
                  <a:schemeClr val="accent2">
                    <a:gamma/>
                    <a:shade val="57255"/>
                    <a:invGamma/>
                  </a:schemeClr>
                </a:gs>
                <a:gs pos="100000">
                  <a:schemeClr val="accent2"/>
                </a:gs>
              </a:gsLst>
              <a:lin ang="2700000" scaled="1"/>
            </a:gradFill>
            <a:ln w="38100" cap="rnd" cmpd="sng" algn="ctr">
              <a:solidFill>
                <a:srgbClr val="4BFF9C">
                  <a:alpha val="90000"/>
                </a:srgbClr>
              </a:solidFill>
              <a:prstDash val="sysDot"/>
              <a:bevel/>
              <a:headEnd type="none" w="lg" len="lg"/>
              <a:tailEnd type="none" w="sm" len="med"/>
            </a:ln>
            <a:effectLst>
              <a:glow rad="63500">
                <a:srgbClr val="0DFF7A">
                  <a:alpha val="40000"/>
                </a:srgbClr>
              </a:glow>
              <a:outerShdw blurRad="50800" dist="63500" dir="5400000" algn="t" rotWithShape="0">
                <a:prstClr val="black">
                  <a:alpha val="40000"/>
                </a:prstClr>
              </a:outerShdw>
            </a:effectLst>
          </p:spPr>
        </p:cxnSp>
        <p:cxnSp>
          <p:nvCxnSpPr>
            <p:cNvPr id="68" name="Straight Connector 67"/>
            <p:cNvCxnSpPr/>
            <p:nvPr/>
          </p:nvCxnSpPr>
          <p:spPr bwMode="auto">
            <a:xfrm flipV="1">
              <a:off x="2925606" y="1309786"/>
              <a:ext cx="219622" cy="172294"/>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rgbClr val="4BFF9C">
                  <a:alpha val="90000"/>
                </a:srgbClr>
              </a:solidFill>
              <a:prstDash val="sysDot"/>
              <a:bevel/>
              <a:headEnd type="none" w="lg" len="lg"/>
              <a:tailEnd type="none" w="sm" len="med"/>
            </a:ln>
            <a:effectLst>
              <a:glow rad="63500">
                <a:srgbClr val="0DFF7A">
                  <a:alpha val="40000"/>
                </a:srgbClr>
              </a:glow>
              <a:outerShdw blurRad="50800" dist="63500" dir="5400000" algn="t" rotWithShape="0">
                <a:prstClr val="black">
                  <a:alpha val="40000"/>
                </a:prstClr>
              </a:outerShdw>
            </a:effectLst>
          </p:spPr>
        </p:cxnSp>
        <p:cxnSp>
          <p:nvCxnSpPr>
            <p:cNvPr id="69" name="Straight Connector 68"/>
            <p:cNvCxnSpPr/>
            <p:nvPr/>
          </p:nvCxnSpPr>
          <p:spPr bwMode="auto">
            <a:xfrm flipV="1">
              <a:off x="2638425" y="1543051"/>
              <a:ext cx="209550" cy="166688"/>
            </a:xfrm>
            <a:prstGeom prst="line">
              <a:avLst/>
            </a:prstGeom>
            <a:gradFill rotWithShape="0">
              <a:gsLst>
                <a:gs pos="0">
                  <a:schemeClr val="accent2">
                    <a:gamma/>
                    <a:shade val="57255"/>
                    <a:invGamma/>
                  </a:schemeClr>
                </a:gs>
                <a:gs pos="100000">
                  <a:schemeClr val="accent2"/>
                </a:gs>
              </a:gsLst>
              <a:lin ang="2700000" scaled="1"/>
            </a:gradFill>
            <a:ln w="60325" cap="rnd" cmpd="sng" algn="ctr">
              <a:solidFill>
                <a:srgbClr val="4BFF9C">
                  <a:alpha val="90000"/>
                </a:srgbClr>
              </a:solidFill>
              <a:prstDash val="sysDot"/>
              <a:bevel/>
              <a:headEnd type="none" w="lg" len="lg"/>
              <a:tailEnd type="none" w="sm" len="med"/>
            </a:ln>
            <a:effectLst>
              <a:glow rad="63500">
                <a:srgbClr val="0DFF7A">
                  <a:alpha val="40000"/>
                </a:srgbClr>
              </a:glow>
              <a:outerShdw blurRad="50800" dist="63500" dir="5400000" algn="t" rotWithShape="0">
                <a:prstClr val="black">
                  <a:alpha val="40000"/>
                </a:prstClr>
              </a:outerShdw>
            </a:effectLst>
          </p:spPr>
        </p:cxnSp>
        <p:cxnSp>
          <p:nvCxnSpPr>
            <p:cNvPr id="71" name="Straight Connector 70"/>
            <p:cNvCxnSpPr/>
            <p:nvPr/>
          </p:nvCxnSpPr>
          <p:spPr bwMode="auto">
            <a:xfrm flipV="1">
              <a:off x="2297601" y="1782152"/>
              <a:ext cx="266700" cy="204788"/>
            </a:xfrm>
            <a:prstGeom prst="line">
              <a:avLst/>
            </a:prstGeom>
            <a:gradFill rotWithShape="0">
              <a:gsLst>
                <a:gs pos="0">
                  <a:schemeClr val="accent2">
                    <a:gamma/>
                    <a:shade val="57255"/>
                    <a:invGamma/>
                  </a:schemeClr>
                </a:gs>
                <a:gs pos="100000">
                  <a:schemeClr val="accent2"/>
                </a:gs>
              </a:gsLst>
              <a:lin ang="2700000" scaled="1"/>
            </a:gradFill>
            <a:ln w="76200" cap="rnd" cmpd="sng" algn="ctr">
              <a:solidFill>
                <a:srgbClr val="4BFF9C">
                  <a:alpha val="90000"/>
                </a:srgbClr>
              </a:solidFill>
              <a:prstDash val="sysDot"/>
              <a:bevel/>
              <a:headEnd type="none" w="lg" len="lg"/>
              <a:tailEnd type="none" w="sm" len="med"/>
            </a:ln>
            <a:effectLst>
              <a:glow rad="63500">
                <a:srgbClr val="0DFF7A">
                  <a:alpha val="40000"/>
                </a:srgbClr>
              </a:glow>
              <a:outerShdw blurRad="50800" dist="63500" dir="5400000" algn="t" rotWithShape="0">
                <a:prstClr val="black">
                  <a:alpha val="40000"/>
                </a:prstClr>
              </a:outerShdw>
            </a:effectLst>
          </p:spPr>
        </p:cxnSp>
        <p:cxnSp>
          <p:nvCxnSpPr>
            <p:cNvPr id="72" name="Straight Connector 71"/>
            <p:cNvCxnSpPr/>
            <p:nvPr/>
          </p:nvCxnSpPr>
          <p:spPr bwMode="auto">
            <a:xfrm flipV="1">
              <a:off x="1894498" y="2055325"/>
              <a:ext cx="309566" cy="240505"/>
            </a:xfrm>
            <a:prstGeom prst="line">
              <a:avLst/>
            </a:prstGeom>
            <a:gradFill rotWithShape="0">
              <a:gsLst>
                <a:gs pos="0">
                  <a:schemeClr val="accent2">
                    <a:gamma/>
                    <a:shade val="57255"/>
                    <a:invGamma/>
                  </a:schemeClr>
                </a:gs>
                <a:gs pos="100000">
                  <a:schemeClr val="accent2"/>
                </a:gs>
              </a:gsLst>
              <a:lin ang="2700000" scaled="1"/>
            </a:gradFill>
            <a:ln w="88900" cap="rnd" cmpd="sng" algn="ctr">
              <a:solidFill>
                <a:srgbClr val="4BFF9C">
                  <a:alpha val="90000"/>
                </a:srgbClr>
              </a:solidFill>
              <a:prstDash val="sysDot"/>
              <a:bevel/>
              <a:headEnd type="none" w="lg" len="lg"/>
              <a:tailEnd type="none" w="sm" len="med"/>
            </a:ln>
            <a:effectLst>
              <a:glow rad="63500">
                <a:srgbClr val="0DFF7A">
                  <a:alpha val="40000"/>
                </a:srgbClr>
              </a:glow>
              <a:outerShdw blurRad="50800" dist="63500" dir="5400000" algn="t" rotWithShape="0">
                <a:prstClr val="black">
                  <a:alpha val="40000"/>
                </a:prstClr>
              </a:outerShdw>
            </a:effectLst>
          </p:spPr>
        </p:cxnSp>
      </p:grpSp>
      <p:pic>
        <p:nvPicPr>
          <p:cNvPr id="13" name="Rectangle 24598" descr="Server"/>
          <p:cNvPicPr>
            <a:picLocks noChangeAspect="1" noChangeArrowheads="1"/>
          </p:cNvPicPr>
          <p:nvPr/>
        </p:nvPicPr>
        <p:blipFill>
          <a:blip r:embed="rId7" cstate="print"/>
          <a:srcRect/>
          <a:stretch>
            <a:fillRect/>
          </a:stretch>
        </p:blipFill>
        <p:spPr bwMode="auto">
          <a:xfrm>
            <a:off x="765382" y="2757465"/>
            <a:ext cx="2764123" cy="3777306"/>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65" name="Rounded Rectangle 164"/>
          <p:cNvSpPr/>
          <p:nvPr/>
        </p:nvSpPr>
        <p:spPr bwMode="auto">
          <a:xfrm>
            <a:off x="1834277" y="4199939"/>
            <a:ext cx="3557079"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r>
              <a:rPr lang="en-US" dirty="0" smtClean="0"/>
              <a:t>ASP.NET on Server Core</a:t>
            </a:r>
            <a:endParaRPr lang="en-US" dirty="0"/>
          </a:p>
        </p:txBody>
      </p:sp>
      <p:sp>
        <p:nvSpPr>
          <p:cNvPr id="166" name="Rounded Rectangle 165"/>
          <p:cNvSpPr/>
          <p:nvPr/>
        </p:nvSpPr>
        <p:spPr bwMode="auto">
          <a:xfrm>
            <a:off x="1838185" y="4918989"/>
            <a:ext cx="3557079"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r>
              <a:rPr lang="en-US" dirty="0" smtClean="0"/>
              <a:t>PowerShell Module &amp; </a:t>
            </a:r>
            <a:r>
              <a:rPr lang="en-US" dirty="0" err="1" smtClean="0"/>
              <a:t>Cmdlets</a:t>
            </a:r>
            <a:endParaRPr lang="en-US" dirty="0"/>
          </a:p>
        </p:txBody>
      </p:sp>
      <p:sp>
        <p:nvSpPr>
          <p:cNvPr id="167" name="Rounded Rectangle 166"/>
          <p:cNvSpPr/>
          <p:nvPr/>
        </p:nvSpPr>
        <p:spPr bwMode="auto">
          <a:xfrm>
            <a:off x="1843181" y="5638853"/>
            <a:ext cx="3557079"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r>
              <a:rPr lang="en-US" dirty="0" smtClean="0"/>
              <a:t>Integrated FTP and WebDAV </a:t>
            </a:r>
            <a:endParaRPr lang="en-US" dirty="0"/>
          </a:p>
        </p:txBody>
      </p:sp>
      <p:sp>
        <p:nvSpPr>
          <p:cNvPr id="168" name="Rounded Rectangle 167"/>
          <p:cNvSpPr/>
          <p:nvPr/>
        </p:nvSpPr>
        <p:spPr bwMode="auto">
          <a:xfrm>
            <a:off x="5483555" y="4195528"/>
            <a:ext cx="3557079"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r>
              <a:rPr lang="en-US" dirty="0" smtClean="0"/>
              <a:t>Integrated Admin Pack Modules</a:t>
            </a:r>
          </a:p>
        </p:txBody>
      </p:sp>
      <p:sp>
        <p:nvSpPr>
          <p:cNvPr id="169" name="Rounded Rectangle 168"/>
          <p:cNvSpPr/>
          <p:nvPr/>
        </p:nvSpPr>
        <p:spPr bwMode="auto">
          <a:xfrm>
            <a:off x="5486337" y="4919472"/>
            <a:ext cx="3557079" cy="640080"/>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r>
              <a:rPr lang="en-US" dirty="0" smtClean="0"/>
              <a:t>Configuration Logging &amp; Tracing</a:t>
            </a:r>
          </a:p>
        </p:txBody>
      </p:sp>
      <p:sp>
        <p:nvSpPr>
          <p:cNvPr id="170" name="Rounded Rectangle 169"/>
          <p:cNvSpPr/>
          <p:nvPr/>
        </p:nvSpPr>
        <p:spPr bwMode="auto">
          <a:xfrm>
            <a:off x="5486401" y="5641849"/>
            <a:ext cx="3552246" cy="640079"/>
          </a:xfrm>
          <a:prstGeom prst="roundRect">
            <a:avLst/>
          </a:prstGeom>
          <a:gradFill rotWithShape="0">
            <a:gsLst>
              <a:gs pos="0">
                <a:schemeClr val="accent2">
                  <a:lumMod val="50000"/>
                  <a:alpha val="80000"/>
                </a:schemeClr>
              </a:gs>
              <a:gs pos="100000">
                <a:schemeClr val="accent2">
                  <a:alpha val="80000"/>
                </a:scheme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r>
              <a:rPr lang="en-US" dirty="0" smtClean="0"/>
              <a:t>Best Practices Analyzer</a:t>
            </a:r>
          </a:p>
        </p:txBody>
      </p:sp>
      <p:pic>
        <p:nvPicPr>
          <p:cNvPr id="23" name="Picture 22" descr="WS08-R2_v_rgb_r.png"/>
          <p:cNvPicPr>
            <a:picLocks noChangeAspect="1"/>
          </p:cNvPicPr>
          <p:nvPr/>
        </p:nvPicPr>
        <p:blipFill>
          <a:blip r:embed="rId8" cstate="print"/>
          <a:stretch>
            <a:fillRect/>
          </a:stretch>
        </p:blipFill>
        <p:spPr>
          <a:xfrm>
            <a:off x="350216" y="1524687"/>
            <a:ext cx="3250823" cy="980809"/>
          </a:xfrm>
          <a:prstGeom prst="rect">
            <a:avLst/>
          </a:prstGeom>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wipe(left)">
                                      <p:cBhvr>
                                        <p:cTn id="7" dur="500"/>
                                        <p:tgtEl>
                                          <p:spTgt spid="16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6"/>
                                        </p:tgtEl>
                                        <p:attrNameLst>
                                          <p:attrName>style.visibility</p:attrName>
                                        </p:attrNameLst>
                                      </p:cBhvr>
                                      <p:to>
                                        <p:strVal val="visible"/>
                                      </p:to>
                                    </p:set>
                                    <p:animEffect transition="in" filter="wipe(left)">
                                      <p:cBhvr>
                                        <p:cTn id="11" dur="500"/>
                                        <p:tgtEl>
                                          <p:spTgt spid="16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7"/>
                                        </p:tgtEl>
                                        <p:attrNameLst>
                                          <p:attrName>style.visibility</p:attrName>
                                        </p:attrNameLst>
                                      </p:cBhvr>
                                      <p:to>
                                        <p:strVal val="visible"/>
                                      </p:to>
                                    </p:set>
                                    <p:animEffect transition="in" filter="wipe(left)">
                                      <p:cBhvr>
                                        <p:cTn id="15" dur="500"/>
                                        <p:tgtEl>
                                          <p:spTgt spid="16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8"/>
                                        </p:tgtEl>
                                        <p:attrNameLst>
                                          <p:attrName>style.visibility</p:attrName>
                                        </p:attrNameLst>
                                      </p:cBhvr>
                                      <p:to>
                                        <p:strVal val="visible"/>
                                      </p:to>
                                    </p:set>
                                    <p:animEffect transition="in" filter="wipe(left)">
                                      <p:cBhvr>
                                        <p:cTn id="19" dur="500"/>
                                        <p:tgtEl>
                                          <p:spTgt spid="16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9"/>
                                        </p:tgtEl>
                                        <p:attrNameLst>
                                          <p:attrName>style.visibility</p:attrName>
                                        </p:attrNameLst>
                                      </p:cBhvr>
                                      <p:to>
                                        <p:strVal val="visible"/>
                                      </p:to>
                                    </p:set>
                                    <p:animEffect transition="in" filter="wipe(left)">
                                      <p:cBhvr>
                                        <p:cTn id="23" dur="500"/>
                                        <p:tgtEl>
                                          <p:spTgt spid="16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0"/>
                                        </p:tgtEl>
                                        <p:attrNameLst>
                                          <p:attrName>style.visibility</p:attrName>
                                        </p:attrNameLst>
                                      </p:cBhvr>
                                      <p:to>
                                        <p:strVal val="visible"/>
                                      </p:to>
                                    </p:set>
                                    <p:animEffect transition="in" filter="wipe(left)">
                                      <p:cBhvr>
                                        <p:cTn id="27"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P spid="166" grpId="0" animBg="1"/>
      <p:bldP spid="167" grpId="0" animBg="1"/>
      <p:bldP spid="168" grpId="0" animBg="1"/>
      <p:bldP spid="169" grpId="0" animBg="1"/>
      <p:bldP spid="17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1|1|.5|5.9|109.8|42.8|93.1|22.4|12.5"/>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302</TotalTime>
  <Words>2682</Words>
  <Application>Microsoft Office PowerPoint</Application>
  <PresentationFormat>On-screen Show (4:3)</PresentationFormat>
  <Paragraphs>507</Paragraphs>
  <Slides>52</Slides>
  <Notes>51</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TechEd09_Europe</vt:lpstr>
      <vt:lpstr>TechEd09_Europe template</vt:lpstr>
      <vt:lpstr>Extend Your Web Server: What's New in IIS and the Microsoft Web Platform</vt:lpstr>
      <vt:lpstr>Session Objectives And Takeaways</vt:lpstr>
      <vt:lpstr>Agenda</vt:lpstr>
      <vt:lpstr>The Microsoft Web Platform</vt:lpstr>
      <vt:lpstr>Web Platform Installer</vt:lpstr>
      <vt:lpstr>Web Platform Installer V2.0</vt:lpstr>
      <vt:lpstr>Slide 7</vt:lpstr>
      <vt:lpstr>Enhancing IIS Feature Set</vt:lpstr>
      <vt:lpstr>IIS 7.5 &amp; New Features in R2</vt:lpstr>
      <vt:lpstr>.NET in Server Core in R2</vt:lpstr>
      <vt:lpstr>Windows Server 2008 R2 Server Core Architecture</vt:lpstr>
      <vt:lpstr>.NET Framework </vt:lpstr>
      <vt:lpstr>Install ASP.NET on Server Core (New DISM Command)</vt:lpstr>
      <vt:lpstr>ASP.NET on Server Core</vt:lpstr>
      <vt:lpstr>Slide 15</vt:lpstr>
      <vt:lpstr>Remote Management of IIS</vt:lpstr>
      <vt:lpstr>Remote Management of Server Core</vt:lpstr>
      <vt:lpstr>IIS 7.0 / 7.5 Extensions</vt:lpstr>
      <vt:lpstr>IIS Extensions Available</vt:lpstr>
      <vt:lpstr>IIS Extensions Integrated in R2</vt:lpstr>
      <vt:lpstr>FTP Service 7.5</vt:lpstr>
      <vt:lpstr>WebDAV 7.5</vt:lpstr>
      <vt:lpstr>Administration Pack Modules</vt:lpstr>
      <vt:lpstr>IIS Extensions Integrated in R2</vt:lpstr>
      <vt:lpstr>Windows PowerShell Module</vt:lpstr>
      <vt:lpstr>PowerShell Web Administration</vt:lpstr>
      <vt:lpstr>Windows PowerShell: Web Administration on Server Core</vt:lpstr>
      <vt:lpstr>PowerShell Scenarios for IIS(1)</vt:lpstr>
      <vt:lpstr>PowerShell Scenarios for IIS(2)</vt:lpstr>
      <vt:lpstr>Running IIS Extensions on R2</vt:lpstr>
      <vt:lpstr>Web Deployment Tool</vt:lpstr>
      <vt:lpstr>Web Deployment Tool</vt:lpstr>
      <vt:lpstr>IIS URL Rewriter</vt:lpstr>
      <vt:lpstr>IIS Application Request Routing</vt:lpstr>
      <vt:lpstr>V2 RC Versions Now Available</vt:lpstr>
      <vt:lpstr>Search Engine Optimization</vt:lpstr>
      <vt:lpstr>Search Engine Optimization Toolkit</vt:lpstr>
      <vt:lpstr>Additional IIS Enhancements</vt:lpstr>
      <vt:lpstr>IIS Application Warm-Up</vt:lpstr>
      <vt:lpstr>CLR Settings per App Pool</vt:lpstr>
      <vt:lpstr>Configuration Logging Tracing</vt:lpstr>
      <vt:lpstr>Application Pool Identities</vt:lpstr>
      <vt:lpstr>Best Practices Analyzer</vt:lpstr>
      <vt:lpstr>Best Practices Analyzer</vt:lpstr>
      <vt:lpstr>Slide 45</vt:lpstr>
      <vt:lpstr>Summary</vt:lpstr>
      <vt:lpstr>New Online Resources at MSCOM and IIS.net </vt:lpstr>
      <vt:lpstr>Slide 48</vt:lpstr>
      <vt:lpstr>Resources</vt:lpstr>
      <vt:lpstr>Related Content</vt:lpstr>
      <vt:lpstr>Slide 51</vt:lpstr>
      <vt:lpstr>Slide 52</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David Lowe</dc:creator>
  <dc:description>tech·ed europe 2009</dc:description>
  <cp:lastModifiedBy>cn_user</cp:lastModifiedBy>
  <cp:revision>22</cp:revision>
  <dcterms:created xsi:type="dcterms:W3CDTF">2009-09-08T09:45:31Z</dcterms:created>
  <dcterms:modified xsi:type="dcterms:W3CDTF">2009-11-11T08:59:34Z</dcterms:modified>
</cp:coreProperties>
</file>