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38"/>
  </p:notesMasterIdLst>
  <p:handoutMasterIdLst>
    <p:handoutMasterId r:id="rId39"/>
  </p:handoutMasterIdLst>
  <p:sldIdLst>
    <p:sldId id="256" r:id="rId3"/>
    <p:sldId id="257" r:id="rId4"/>
    <p:sldId id="288" r:id="rId5"/>
    <p:sldId id="283" r:id="rId6"/>
    <p:sldId id="284" r:id="rId7"/>
    <p:sldId id="291" r:id="rId8"/>
    <p:sldId id="299" r:id="rId9"/>
    <p:sldId id="290" r:id="rId10"/>
    <p:sldId id="312" r:id="rId11"/>
    <p:sldId id="292" r:id="rId12"/>
    <p:sldId id="293" r:id="rId13"/>
    <p:sldId id="294" r:id="rId14"/>
    <p:sldId id="295" r:id="rId15"/>
    <p:sldId id="296" r:id="rId16"/>
    <p:sldId id="297" r:id="rId17"/>
    <p:sldId id="300" r:id="rId18"/>
    <p:sldId id="301" r:id="rId19"/>
    <p:sldId id="302" r:id="rId20"/>
    <p:sldId id="303" r:id="rId21"/>
    <p:sldId id="304" r:id="rId22"/>
    <p:sldId id="305" r:id="rId23"/>
    <p:sldId id="306" r:id="rId24"/>
    <p:sldId id="264" r:id="rId25"/>
    <p:sldId id="309" r:id="rId26"/>
    <p:sldId id="308" r:id="rId27"/>
    <p:sldId id="310" r:id="rId28"/>
    <p:sldId id="311" r:id="rId29"/>
    <p:sldId id="313" r:id="rId30"/>
    <p:sldId id="314" r:id="rId31"/>
    <p:sldId id="271" r:id="rId32"/>
    <p:sldId id="274" r:id="rId33"/>
    <p:sldId id="277" r:id="rId34"/>
    <p:sldId id="282" r:id="rId35"/>
    <p:sldId id="315" r:id="rId36"/>
    <p:sldId id="280" r:id="rId3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4644" autoAdjust="0"/>
  </p:normalViewPr>
  <p:slideViewPr>
    <p:cSldViewPr snapToGrid="0">
      <p:cViewPr varScale="1">
        <p:scale>
          <a:sx n="92" d="100"/>
          <a:sy n="92" d="100"/>
        </p:scale>
        <p:origin x="-138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2712"/>
    </p:cViewPr>
  </p:sorterViewPr>
  <p:notesViewPr>
    <p:cSldViewPr snapToGrid="0" showGuides="1">
      <p:cViewPr varScale="1">
        <p:scale>
          <a:sx n="83" d="100"/>
          <a:sy n="83" d="100"/>
        </p:scale>
        <p:origin x="-291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755AE6-DA09-48A4-8482-7382B5B82F21}" type="doc">
      <dgm:prSet loTypeId="urn:microsoft.com/office/officeart/2005/8/layout/radial5" loCatId="cycle" qsTypeId="urn:microsoft.com/office/officeart/2005/8/quickstyle/simple4" qsCatId="simple" csTypeId="urn:microsoft.com/office/officeart/2005/8/colors/colorful3" csCatId="colorful" phldr="1"/>
      <dgm:spPr/>
      <dgm:t>
        <a:bodyPr/>
        <a:lstStyle/>
        <a:p>
          <a:endParaRPr lang="en-US"/>
        </a:p>
      </dgm:t>
    </dgm:pt>
    <dgm:pt modelId="{01DE6CDB-277D-4D48-995E-911559BCF654}">
      <dgm:prSet phldrT="[Text]" custT="1"/>
      <dgm:spPr/>
      <dgm:t>
        <a:bodyPr/>
        <a:lstStyle/>
        <a:p>
          <a:pPr algn="ctr"/>
          <a:r>
            <a:rPr lang="en-US" sz="1600" b="1" dirty="0" smtClean="0">
              <a:solidFill>
                <a:schemeClr val="bg2"/>
              </a:solidFill>
            </a:rPr>
            <a:t>MAP</a:t>
          </a:r>
          <a:endParaRPr lang="en-US" sz="1600" b="1" dirty="0">
            <a:solidFill>
              <a:schemeClr val="bg2"/>
            </a:solidFill>
          </a:endParaRPr>
        </a:p>
      </dgm:t>
    </dgm:pt>
    <dgm:pt modelId="{048A4F4B-0925-4B00-B838-05B61C2EE5E6}" type="parTrans" cxnId="{AB0AC90E-D860-4A15-8C30-192A9F778E0C}">
      <dgm:prSet/>
      <dgm:spPr/>
      <dgm:t>
        <a:bodyPr/>
        <a:lstStyle/>
        <a:p>
          <a:endParaRPr lang="en-US">
            <a:solidFill>
              <a:schemeClr val="bg2"/>
            </a:solidFill>
          </a:endParaRPr>
        </a:p>
      </dgm:t>
    </dgm:pt>
    <dgm:pt modelId="{A1DAAE0B-5B80-48B7-9EA0-1C4245EB1919}" type="sibTrans" cxnId="{AB0AC90E-D860-4A15-8C30-192A9F778E0C}">
      <dgm:prSet/>
      <dgm:spPr/>
      <dgm:t>
        <a:bodyPr/>
        <a:lstStyle/>
        <a:p>
          <a:endParaRPr lang="en-US">
            <a:solidFill>
              <a:schemeClr val="bg2"/>
            </a:solidFill>
          </a:endParaRPr>
        </a:p>
      </dgm:t>
    </dgm:pt>
    <dgm:pt modelId="{6F8C169A-5BFB-4788-B02E-112901CC30E2}">
      <dgm:prSet phldrT="[Text]" custT="1"/>
      <dgm:spPr/>
      <dgm:t>
        <a:bodyPr/>
        <a:lstStyle/>
        <a:p>
          <a:r>
            <a:rPr lang="en-US" sz="900" b="1" dirty="0" smtClean="0">
              <a:solidFill>
                <a:schemeClr val="bg2"/>
              </a:solidFill>
            </a:rPr>
            <a:t>Windows Server 2008 &amp; R2</a:t>
          </a:r>
          <a:endParaRPr lang="en-US" sz="900" b="1" dirty="0">
            <a:solidFill>
              <a:schemeClr val="bg2"/>
            </a:solidFill>
          </a:endParaRPr>
        </a:p>
      </dgm:t>
    </dgm:pt>
    <dgm:pt modelId="{FEEE70CF-6D30-46FC-961F-9AFB5EF43B1B}" type="parTrans" cxnId="{C00A951A-D5B6-404B-807D-5EFAB08FA329}">
      <dgm:prSet/>
      <dgm:spPr/>
      <dgm:t>
        <a:bodyPr/>
        <a:lstStyle/>
        <a:p>
          <a:endParaRPr lang="en-US" dirty="0">
            <a:solidFill>
              <a:schemeClr val="bg2"/>
            </a:solidFill>
          </a:endParaRPr>
        </a:p>
      </dgm:t>
    </dgm:pt>
    <dgm:pt modelId="{4B6F8349-5B4C-4231-966E-B186D6957E07}" type="sibTrans" cxnId="{C00A951A-D5B6-404B-807D-5EFAB08FA329}">
      <dgm:prSet/>
      <dgm:spPr/>
      <dgm:t>
        <a:bodyPr/>
        <a:lstStyle/>
        <a:p>
          <a:endParaRPr lang="en-US">
            <a:solidFill>
              <a:schemeClr val="bg2"/>
            </a:solidFill>
          </a:endParaRPr>
        </a:p>
      </dgm:t>
    </dgm:pt>
    <dgm:pt modelId="{2B18BE48-3EA2-462C-80AD-21E13094E138}">
      <dgm:prSet phldrT="[Text]" custT="1"/>
      <dgm:spPr/>
      <dgm:t>
        <a:bodyPr/>
        <a:lstStyle/>
        <a:p>
          <a:r>
            <a:rPr lang="en-US" sz="900" b="1" dirty="0" smtClean="0">
              <a:solidFill>
                <a:schemeClr val="bg2"/>
              </a:solidFill>
            </a:rPr>
            <a:t>Other Products</a:t>
          </a:r>
          <a:endParaRPr lang="en-US" sz="900" b="1" dirty="0">
            <a:solidFill>
              <a:schemeClr val="bg2"/>
            </a:solidFill>
          </a:endParaRPr>
        </a:p>
      </dgm:t>
    </dgm:pt>
    <dgm:pt modelId="{EE16E40C-799C-4045-99A0-D3243DC72349}" type="parTrans" cxnId="{E8DF5553-B8F6-44C4-9A3F-B60EFA9A2385}">
      <dgm:prSet/>
      <dgm:spPr/>
      <dgm:t>
        <a:bodyPr/>
        <a:lstStyle/>
        <a:p>
          <a:endParaRPr lang="en-US" dirty="0">
            <a:solidFill>
              <a:schemeClr val="bg2"/>
            </a:solidFill>
          </a:endParaRPr>
        </a:p>
      </dgm:t>
    </dgm:pt>
    <dgm:pt modelId="{C311E6E1-C4C8-47BF-9E0B-162403AD9D26}" type="sibTrans" cxnId="{E8DF5553-B8F6-44C4-9A3F-B60EFA9A2385}">
      <dgm:prSet/>
      <dgm:spPr/>
      <dgm:t>
        <a:bodyPr/>
        <a:lstStyle/>
        <a:p>
          <a:endParaRPr lang="en-US">
            <a:solidFill>
              <a:schemeClr val="bg2"/>
            </a:solidFill>
          </a:endParaRPr>
        </a:p>
      </dgm:t>
    </dgm:pt>
    <dgm:pt modelId="{BC9ECE73-A6BA-416D-B6CD-446299EABCE6}">
      <dgm:prSet phldrT="[Text]" custT="1"/>
      <dgm:spPr/>
      <dgm:t>
        <a:bodyPr/>
        <a:lstStyle/>
        <a:p>
          <a:r>
            <a:rPr lang="en-US" sz="900" b="1" dirty="0" smtClean="0">
              <a:solidFill>
                <a:schemeClr val="bg2"/>
              </a:solidFill>
            </a:rPr>
            <a:t>Hyper-V</a:t>
          </a:r>
        </a:p>
        <a:p>
          <a:r>
            <a:rPr lang="en-US" sz="900" b="1" dirty="0" smtClean="0">
              <a:solidFill>
                <a:schemeClr val="bg2"/>
              </a:solidFill>
            </a:rPr>
            <a:t>Virtual Server 2005 R2</a:t>
          </a:r>
          <a:endParaRPr lang="en-US" sz="900" b="1" dirty="0">
            <a:solidFill>
              <a:schemeClr val="bg2"/>
            </a:solidFill>
          </a:endParaRPr>
        </a:p>
      </dgm:t>
    </dgm:pt>
    <dgm:pt modelId="{7461EC46-61D5-454B-A4AA-30C6E4402414}" type="parTrans" cxnId="{F038D61A-0789-4BA3-84F0-3C6F3B861735}">
      <dgm:prSet/>
      <dgm:spPr/>
      <dgm:t>
        <a:bodyPr/>
        <a:lstStyle/>
        <a:p>
          <a:endParaRPr lang="en-US" dirty="0">
            <a:solidFill>
              <a:schemeClr val="bg2"/>
            </a:solidFill>
          </a:endParaRPr>
        </a:p>
      </dgm:t>
    </dgm:pt>
    <dgm:pt modelId="{5D063A31-E277-4C2B-B7EB-E76215532006}" type="sibTrans" cxnId="{F038D61A-0789-4BA3-84F0-3C6F3B861735}">
      <dgm:prSet/>
      <dgm:spPr/>
      <dgm:t>
        <a:bodyPr/>
        <a:lstStyle/>
        <a:p>
          <a:endParaRPr lang="en-US">
            <a:solidFill>
              <a:schemeClr val="bg2"/>
            </a:solidFill>
          </a:endParaRPr>
        </a:p>
      </dgm:t>
    </dgm:pt>
    <dgm:pt modelId="{EFFC5284-F696-4E1F-8392-A8F68373AE3F}">
      <dgm:prSet phldrT="[Text]" custT="1"/>
      <dgm:spPr/>
      <dgm:t>
        <a:bodyPr/>
        <a:lstStyle/>
        <a:p>
          <a:r>
            <a:rPr lang="en-US" sz="900" b="1" dirty="0" smtClean="0">
              <a:solidFill>
                <a:schemeClr val="bg2"/>
              </a:solidFill>
            </a:rPr>
            <a:t>Windows 7 &amp;</a:t>
          </a:r>
        </a:p>
        <a:p>
          <a:r>
            <a:rPr lang="en-US" sz="900" b="1" dirty="0" smtClean="0">
              <a:solidFill>
                <a:schemeClr val="bg2"/>
              </a:solidFill>
            </a:rPr>
            <a:t>Windows Vista</a:t>
          </a:r>
          <a:endParaRPr lang="en-US" sz="900" b="1" dirty="0">
            <a:solidFill>
              <a:schemeClr val="bg2"/>
            </a:solidFill>
          </a:endParaRPr>
        </a:p>
      </dgm:t>
    </dgm:pt>
    <dgm:pt modelId="{FAAAD55F-A75D-45B4-B3BF-9D8A30A6F78B}" type="parTrans" cxnId="{3D1F5844-5F42-4BAF-8258-402B071AB06C}">
      <dgm:prSet/>
      <dgm:spPr/>
      <dgm:t>
        <a:bodyPr/>
        <a:lstStyle/>
        <a:p>
          <a:endParaRPr lang="en-US" dirty="0">
            <a:solidFill>
              <a:schemeClr val="bg2"/>
            </a:solidFill>
          </a:endParaRPr>
        </a:p>
      </dgm:t>
    </dgm:pt>
    <dgm:pt modelId="{8040715D-4C35-4F95-B30B-4B62E352F153}" type="sibTrans" cxnId="{3D1F5844-5F42-4BAF-8258-402B071AB06C}">
      <dgm:prSet/>
      <dgm:spPr/>
      <dgm:t>
        <a:bodyPr/>
        <a:lstStyle/>
        <a:p>
          <a:endParaRPr lang="en-US">
            <a:solidFill>
              <a:schemeClr val="bg2"/>
            </a:solidFill>
          </a:endParaRPr>
        </a:p>
      </dgm:t>
    </dgm:pt>
    <dgm:pt modelId="{816F1879-6C42-4FC2-9C59-41C0F945C070}">
      <dgm:prSet phldrT="[Text]" custT="1"/>
      <dgm:spPr/>
      <dgm:t>
        <a:bodyPr/>
        <a:lstStyle/>
        <a:p>
          <a:r>
            <a:rPr lang="en-US" sz="900" b="1" dirty="0" smtClean="0">
              <a:solidFill>
                <a:schemeClr val="bg2"/>
              </a:solidFill>
            </a:rPr>
            <a:t>2007 Microsoft Office</a:t>
          </a:r>
          <a:endParaRPr lang="en-US" sz="900" b="1" dirty="0">
            <a:solidFill>
              <a:schemeClr val="bg2"/>
            </a:solidFill>
          </a:endParaRPr>
        </a:p>
      </dgm:t>
    </dgm:pt>
    <dgm:pt modelId="{D0725C6A-69B0-4742-80F2-BDC77491CD65}" type="parTrans" cxnId="{C724FA40-5C94-4A1A-AEF6-8569A49FB554}">
      <dgm:prSet/>
      <dgm:spPr/>
      <dgm:t>
        <a:bodyPr/>
        <a:lstStyle/>
        <a:p>
          <a:endParaRPr lang="en-US" dirty="0">
            <a:solidFill>
              <a:schemeClr val="bg2"/>
            </a:solidFill>
          </a:endParaRPr>
        </a:p>
      </dgm:t>
    </dgm:pt>
    <dgm:pt modelId="{D3B4C0FB-3C99-4697-983D-CC277F00DA1E}" type="sibTrans" cxnId="{C724FA40-5C94-4A1A-AEF6-8569A49FB554}">
      <dgm:prSet/>
      <dgm:spPr/>
      <dgm:t>
        <a:bodyPr/>
        <a:lstStyle/>
        <a:p>
          <a:endParaRPr lang="en-US">
            <a:solidFill>
              <a:schemeClr val="bg2"/>
            </a:solidFill>
          </a:endParaRPr>
        </a:p>
      </dgm:t>
    </dgm:pt>
    <dgm:pt modelId="{2CEAA672-0523-4618-9294-9AAB3ECA9794}">
      <dgm:prSet phldrT="[Text]" custT="1"/>
      <dgm:spPr/>
      <dgm:t>
        <a:bodyPr/>
        <a:lstStyle/>
        <a:p>
          <a:r>
            <a:rPr lang="en-US" sz="900" b="1" dirty="0" smtClean="0">
              <a:solidFill>
                <a:schemeClr val="bg2"/>
              </a:solidFill>
            </a:rPr>
            <a:t>App-V</a:t>
          </a:r>
        </a:p>
      </dgm:t>
    </dgm:pt>
    <dgm:pt modelId="{77D228DC-0B7B-4196-B647-96D621F28CFE}" type="parTrans" cxnId="{E6E6940E-8CDB-457C-9488-3194FB185D6C}">
      <dgm:prSet/>
      <dgm:spPr/>
      <dgm:t>
        <a:bodyPr/>
        <a:lstStyle/>
        <a:p>
          <a:endParaRPr lang="en-US" dirty="0">
            <a:solidFill>
              <a:schemeClr val="bg2"/>
            </a:solidFill>
          </a:endParaRPr>
        </a:p>
      </dgm:t>
    </dgm:pt>
    <dgm:pt modelId="{0DD5EF6D-194A-4E11-8F77-301EE635DB18}" type="sibTrans" cxnId="{E6E6940E-8CDB-457C-9488-3194FB185D6C}">
      <dgm:prSet/>
      <dgm:spPr/>
      <dgm:t>
        <a:bodyPr/>
        <a:lstStyle/>
        <a:p>
          <a:endParaRPr lang="en-US">
            <a:solidFill>
              <a:schemeClr val="bg2"/>
            </a:solidFill>
          </a:endParaRPr>
        </a:p>
      </dgm:t>
    </dgm:pt>
    <dgm:pt modelId="{0FD3A3EA-CD82-45CC-88BB-A8123DF2CE29}">
      <dgm:prSet phldrT="[Text]" custT="1"/>
      <dgm:spPr/>
      <dgm:t>
        <a:bodyPr/>
        <a:lstStyle/>
        <a:p>
          <a:r>
            <a:rPr lang="en-US" sz="900" b="1" dirty="0" smtClean="0">
              <a:solidFill>
                <a:schemeClr val="bg2"/>
              </a:solidFill>
            </a:rPr>
            <a:t>SQL Server 2008</a:t>
          </a:r>
          <a:endParaRPr lang="en-US" sz="900" b="1" dirty="0">
            <a:solidFill>
              <a:schemeClr val="bg2"/>
            </a:solidFill>
          </a:endParaRPr>
        </a:p>
      </dgm:t>
    </dgm:pt>
    <dgm:pt modelId="{7FAFC190-3384-4687-90A2-970C21E71320}" type="parTrans" cxnId="{F856FDAC-86DB-440C-8FD0-7971CF58705E}">
      <dgm:prSet/>
      <dgm:spPr/>
      <dgm:t>
        <a:bodyPr/>
        <a:lstStyle/>
        <a:p>
          <a:endParaRPr lang="en-US" dirty="0">
            <a:solidFill>
              <a:schemeClr val="bg2"/>
            </a:solidFill>
          </a:endParaRPr>
        </a:p>
      </dgm:t>
    </dgm:pt>
    <dgm:pt modelId="{53442D06-1673-465D-8667-63DFAE45158A}" type="sibTrans" cxnId="{F856FDAC-86DB-440C-8FD0-7971CF58705E}">
      <dgm:prSet/>
      <dgm:spPr/>
      <dgm:t>
        <a:bodyPr/>
        <a:lstStyle/>
        <a:p>
          <a:endParaRPr lang="en-US">
            <a:solidFill>
              <a:schemeClr val="bg2"/>
            </a:solidFill>
          </a:endParaRPr>
        </a:p>
      </dgm:t>
    </dgm:pt>
    <dgm:pt modelId="{727F0E48-FC4C-4255-8FAA-BEF827E7B177}">
      <dgm:prSet phldrT="[Text]" custT="1"/>
      <dgm:spPr/>
      <dgm:t>
        <a:bodyPr/>
        <a:lstStyle/>
        <a:p>
          <a:r>
            <a:rPr lang="en-US" sz="900" b="1" dirty="0" smtClean="0">
              <a:solidFill>
                <a:schemeClr val="bg2"/>
              </a:solidFill>
            </a:rPr>
            <a:t>Forefront</a:t>
          </a:r>
        </a:p>
        <a:p>
          <a:r>
            <a:rPr lang="en-US" sz="900" b="1" dirty="0" smtClean="0">
              <a:solidFill>
                <a:schemeClr val="bg2"/>
              </a:solidFill>
            </a:rPr>
            <a:t>NAP</a:t>
          </a:r>
          <a:endParaRPr lang="en-US" sz="900" b="1" dirty="0">
            <a:solidFill>
              <a:schemeClr val="bg2"/>
            </a:solidFill>
          </a:endParaRPr>
        </a:p>
      </dgm:t>
    </dgm:pt>
    <dgm:pt modelId="{C11E12F4-51A4-4E12-9BC1-6CAC94321F2D}" type="parTrans" cxnId="{C0EF9B89-DB43-4A96-ACCB-C114338F1FDB}">
      <dgm:prSet/>
      <dgm:spPr/>
      <dgm:t>
        <a:bodyPr/>
        <a:lstStyle/>
        <a:p>
          <a:endParaRPr lang="en-US" dirty="0">
            <a:solidFill>
              <a:schemeClr val="bg2"/>
            </a:solidFill>
          </a:endParaRPr>
        </a:p>
      </dgm:t>
    </dgm:pt>
    <dgm:pt modelId="{BA1C25F2-B123-4D24-AC18-A548D4B1EB2F}" type="sibTrans" cxnId="{C0EF9B89-DB43-4A96-ACCB-C114338F1FDB}">
      <dgm:prSet/>
      <dgm:spPr/>
      <dgm:t>
        <a:bodyPr/>
        <a:lstStyle/>
        <a:p>
          <a:endParaRPr lang="en-US">
            <a:solidFill>
              <a:schemeClr val="bg2"/>
            </a:solidFill>
          </a:endParaRPr>
        </a:p>
      </dgm:t>
    </dgm:pt>
    <dgm:pt modelId="{132D4CF0-C068-42FE-B209-7B912AF2DD5B}" type="pres">
      <dgm:prSet presAssocID="{06755AE6-DA09-48A4-8482-7382B5B82F21}" presName="Name0" presStyleCnt="0">
        <dgm:presLayoutVars>
          <dgm:chMax val="1"/>
          <dgm:dir/>
          <dgm:animLvl val="ctr"/>
          <dgm:resizeHandles val="exact"/>
        </dgm:presLayoutVars>
      </dgm:prSet>
      <dgm:spPr/>
      <dgm:t>
        <a:bodyPr/>
        <a:lstStyle/>
        <a:p>
          <a:endParaRPr lang="en-US"/>
        </a:p>
      </dgm:t>
    </dgm:pt>
    <dgm:pt modelId="{2A7758FF-B782-4E80-878C-C893BA3837CF}" type="pres">
      <dgm:prSet presAssocID="{01DE6CDB-277D-4D48-995E-911559BCF654}" presName="centerShape" presStyleLbl="node0" presStyleIdx="0" presStyleCnt="1"/>
      <dgm:spPr/>
      <dgm:t>
        <a:bodyPr/>
        <a:lstStyle/>
        <a:p>
          <a:endParaRPr lang="en-US"/>
        </a:p>
      </dgm:t>
    </dgm:pt>
    <dgm:pt modelId="{FCE143A2-0789-4810-9A5C-78D0B7752FC8}" type="pres">
      <dgm:prSet presAssocID="{FEEE70CF-6D30-46FC-961F-9AFB5EF43B1B}" presName="parTrans" presStyleLbl="sibTrans2D1" presStyleIdx="0" presStyleCnt="8"/>
      <dgm:spPr/>
      <dgm:t>
        <a:bodyPr/>
        <a:lstStyle/>
        <a:p>
          <a:endParaRPr lang="en-US"/>
        </a:p>
      </dgm:t>
    </dgm:pt>
    <dgm:pt modelId="{56D00822-37D4-42C2-BDDE-4FDD5D25E012}" type="pres">
      <dgm:prSet presAssocID="{FEEE70CF-6D30-46FC-961F-9AFB5EF43B1B}" presName="connectorText" presStyleLbl="sibTrans2D1" presStyleIdx="0" presStyleCnt="8"/>
      <dgm:spPr/>
      <dgm:t>
        <a:bodyPr/>
        <a:lstStyle/>
        <a:p>
          <a:endParaRPr lang="en-US"/>
        </a:p>
      </dgm:t>
    </dgm:pt>
    <dgm:pt modelId="{870778AE-5C25-45BB-973F-11DCAEE59829}" type="pres">
      <dgm:prSet presAssocID="{6F8C169A-5BFB-4788-B02E-112901CC30E2}" presName="node" presStyleLbl="node1" presStyleIdx="0" presStyleCnt="8">
        <dgm:presLayoutVars>
          <dgm:bulletEnabled val="1"/>
        </dgm:presLayoutVars>
      </dgm:prSet>
      <dgm:spPr/>
      <dgm:t>
        <a:bodyPr/>
        <a:lstStyle/>
        <a:p>
          <a:endParaRPr lang="en-US"/>
        </a:p>
      </dgm:t>
    </dgm:pt>
    <dgm:pt modelId="{6B485304-0A82-49F1-94F2-76E2691A4A80}" type="pres">
      <dgm:prSet presAssocID="{7461EC46-61D5-454B-A4AA-30C6E4402414}" presName="parTrans" presStyleLbl="sibTrans2D1" presStyleIdx="1" presStyleCnt="8"/>
      <dgm:spPr/>
      <dgm:t>
        <a:bodyPr/>
        <a:lstStyle/>
        <a:p>
          <a:endParaRPr lang="en-US"/>
        </a:p>
      </dgm:t>
    </dgm:pt>
    <dgm:pt modelId="{C0AFBE39-EEB0-4624-A3E0-30B318A49357}" type="pres">
      <dgm:prSet presAssocID="{7461EC46-61D5-454B-A4AA-30C6E4402414}" presName="connectorText" presStyleLbl="sibTrans2D1" presStyleIdx="1" presStyleCnt="8"/>
      <dgm:spPr/>
      <dgm:t>
        <a:bodyPr/>
        <a:lstStyle/>
        <a:p>
          <a:endParaRPr lang="en-US"/>
        </a:p>
      </dgm:t>
    </dgm:pt>
    <dgm:pt modelId="{7B4C8ECD-6FAA-412F-B383-45B48A7098AA}" type="pres">
      <dgm:prSet presAssocID="{BC9ECE73-A6BA-416D-B6CD-446299EABCE6}" presName="node" presStyleLbl="node1" presStyleIdx="1" presStyleCnt="8">
        <dgm:presLayoutVars>
          <dgm:bulletEnabled val="1"/>
        </dgm:presLayoutVars>
      </dgm:prSet>
      <dgm:spPr/>
      <dgm:t>
        <a:bodyPr/>
        <a:lstStyle/>
        <a:p>
          <a:endParaRPr lang="en-US"/>
        </a:p>
      </dgm:t>
    </dgm:pt>
    <dgm:pt modelId="{A0A5C13F-8FAB-4326-AB57-09122408795A}" type="pres">
      <dgm:prSet presAssocID="{FAAAD55F-A75D-45B4-B3BF-9D8A30A6F78B}" presName="parTrans" presStyleLbl="sibTrans2D1" presStyleIdx="2" presStyleCnt="8"/>
      <dgm:spPr/>
      <dgm:t>
        <a:bodyPr/>
        <a:lstStyle/>
        <a:p>
          <a:endParaRPr lang="en-US"/>
        </a:p>
      </dgm:t>
    </dgm:pt>
    <dgm:pt modelId="{97139538-608D-48BA-9D7A-7869A6900F61}" type="pres">
      <dgm:prSet presAssocID="{FAAAD55F-A75D-45B4-B3BF-9D8A30A6F78B}" presName="connectorText" presStyleLbl="sibTrans2D1" presStyleIdx="2" presStyleCnt="8"/>
      <dgm:spPr/>
      <dgm:t>
        <a:bodyPr/>
        <a:lstStyle/>
        <a:p>
          <a:endParaRPr lang="en-US"/>
        </a:p>
      </dgm:t>
    </dgm:pt>
    <dgm:pt modelId="{65332322-F93D-4052-87DE-805D034B29C4}" type="pres">
      <dgm:prSet presAssocID="{EFFC5284-F696-4E1F-8392-A8F68373AE3F}" presName="node" presStyleLbl="node1" presStyleIdx="2" presStyleCnt="8">
        <dgm:presLayoutVars>
          <dgm:bulletEnabled val="1"/>
        </dgm:presLayoutVars>
      </dgm:prSet>
      <dgm:spPr/>
      <dgm:t>
        <a:bodyPr/>
        <a:lstStyle/>
        <a:p>
          <a:endParaRPr lang="en-US"/>
        </a:p>
      </dgm:t>
    </dgm:pt>
    <dgm:pt modelId="{075233B8-E612-469E-B803-938B7AF7E399}" type="pres">
      <dgm:prSet presAssocID="{D0725C6A-69B0-4742-80F2-BDC77491CD65}" presName="parTrans" presStyleLbl="sibTrans2D1" presStyleIdx="3" presStyleCnt="8"/>
      <dgm:spPr/>
      <dgm:t>
        <a:bodyPr/>
        <a:lstStyle/>
        <a:p>
          <a:endParaRPr lang="en-US"/>
        </a:p>
      </dgm:t>
    </dgm:pt>
    <dgm:pt modelId="{B99F5842-E136-4F6E-93C0-5AE1C82814DE}" type="pres">
      <dgm:prSet presAssocID="{D0725C6A-69B0-4742-80F2-BDC77491CD65}" presName="connectorText" presStyleLbl="sibTrans2D1" presStyleIdx="3" presStyleCnt="8"/>
      <dgm:spPr/>
      <dgm:t>
        <a:bodyPr/>
        <a:lstStyle/>
        <a:p>
          <a:endParaRPr lang="en-US"/>
        </a:p>
      </dgm:t>
    </dgm:pt>
    <dgm:pt modelId="{82551337-CBB9-4136-BE54-FEC9F002734F}" type="pres">
      <dgm:prSet presAssocID="{816F1879-6C42-4FC2-9C59-41C0F945C070}" presName="node" presStyleLbl="node1" presStyleIdx="3" presStyleCnt="8">
        <dgm:presLayoutVars>
          <dgm:bulletEnabled val="1"/>
        </dgm:presLayoutVars>
      </dgm:prSet>
      <dgm:spPr/>
      <dgm:t>
        <a:bodyPr/>
        <a:lstStyle/>
        <a:p>
          <a:endParaRPr lang="en-US"/>
        </a:p>
      </dgm:t>
    </dgm:pt>
    <dgm:pt modelId="{15D018B5-510C-4B96-8B94-CA2F39452E10}" type="pres">
      <dgm:prSet presAssocID="{77D228DC-0B7B-4196-B647-96D621F28CFE}" presName="parTrans" presStyleLbl="sibTrans2D1" presStyleIdx="4" presStyleCnt="8"/>
      <dgm:spPr/>
      <dgm:t>
        <a:bodyPr/>
        <a:lstStyle/>
        <a:p>
          <a:endParaRPr lang="en-US"/>
        </a:p>
      </dgm:t>
    </dgm:pt>
    <dgm:pt modelId="{285FFB3E-4578-4E65-A9FA-6AE8DF1B2746}" type="pres">
      <dgm:prSet presAssocID="{77D228DC-0B7B-4196-B647-96D621F28CFE}" presName="connectorText" presStyleLbl="sibTrans2D1" presStyleIdx="4" presStyleCnt="8"/>
      <dgm:spPr/>
      <dgm:t>
        <a:bodyPr/>
        <a:lstStyle/>
        <a:p>
          <a:endParaRPr lang="en-US"/>
        </a:p>
      </dgm:t>
    </dgm:pt>
    <dgm:pt modelId="{BEDB4027-10FA-4AE8-8F1D-73DE6D3882BE}" type="pres">
      <dgm:prSet presAssocID="{2CEAA672-0523-4618-9294-9AAB3ECA9794}" presName="node" presStyleLbl="node1" presStyleIdx="4" presStyleCnt="8">
        <dgm:presLayoutVars>
          <dgm:bulletEnabled val="1"/>
        </dgm:presLayoutVars>
      </dgm:prSet>
      <dgm:spPr/>
      <dgm:t>
        <a:bodyPr/>
        <a:lstStyle/>
        <a:p>
          <a:endParaRPr lang="en-US"/>
        </a:p>
      </dgm:t>
    </dgm:pt>
    <dgm:pt modelId="{67C5BDA9-0272-4321-9820-11392C655C5B}" type="pres">
      <dgm:prSet presAssocID="{7FAFC190-3384-4687-90A2-970C21E71320}" presName="parTrans" presStyleLbl="sibTrans2D1" presStyleIdx="5" presStyleCnt="8"/>
      <dgm:spPr/>
      <dgm:t>
        <a:bodyPr/>
        <a:lstStyle/>
        <a:p>
          <a:endParaRPr lang="en-US"/>
        </a:p>
      </dgm:t>
    </dgm:pt>
    <dgm:pt modelId="{A643D025-556D-465A-9462-7FCD3502AB46}" type="pres">
      <dgm:prSet presAssocID="{7FAFC190-3384-4687-90A2-970C21E71320}" presName="connectorText" presStyleLbl="sibTrans2D1" presStyleIdx="5" presStyleCnt="8"/>
      <dgm:spPr/>
      <dgm:t>
        <a:bodyPr/>
        <a:lstStyle/>
        <a:p>
          <a:endParaRPr lang="en-US"/>
        </a:p>
      </dgm:t>
    </dgm:pt>
    <dgm:pt modelId="{4F04A08A-8967-42A3-979C-AA5BE349AA69}" type="pres">
      <dgm:prSet presAssocID="{0FD3A3EA-CD82-45CC-88BB-A8123DF2CE29}" presName="node" presStyleLbl="node1" presStyleIdx="5" presStyleCnt="8">
        <dgm:presLayoutVars>
          <dgm:bulletEnabled val="1"/>
        </dgm:presLayoutVars>
      </dgm:prSet>
      <dgm:spPr/>
      <dgm:t>
        <a:bodyPr/>
        <a:lstStyle/>
        <a:p>
          <a:endParaRPr lang="en-US"/>
        </a:p>
      </dgm:t>
    </dgm:pt>
    <dgm:pt modelId="{73C4D591-052A-46F4-9AB0-1D7E8E61E54D}" type="pres">
      <dgm:prSet presAssocID="{C11E12F4-51A4-4E12-9BC1-6CAC94321F2D}" presName="parTrans" presStyleLbl="sibTrans2D1" presStyleIdx="6" presStyleCnt="8"/>
      <dgm:spPr/>
      <dgm:t>
        <a:bodyPr/>
        <a:lstStyle/>
        <a:p>
          <a:endParaRPr lang="en-US"/>
        </a:p>
      </dgm:t>
    </dgm:pt>
    <dgm:pt modelId="{74597005-EF41-4D10-B669-C5DCD3053C2B}" type="pres">
      <dgm:prSet presAssocID="{C11E12F4-51A4-4E12-9BC1-6CAC94321F2D}" presName="connectorText" presStyleLbl="sibTrans2D1" presStyleIdx="6" presStyleCnt="8"/>
      <dgm:spPr/>
      <dgm:t>
        <a:bodyPr/>
        <a:lstStyle/>
        <a:p>
          <a:endParaRPr lang="en-US"/>
        </a:p>
      </dgm:t>
    </dgm:pt>
    <dgm:pt modelId="{0387ACA2-A930-4316-8D0E-E1770709E7A1}" type="pres">
      <dgm:prSet presAssocID="{727F0E48-FC4C-4255-8FAA-BEF827E7B177}" presName="node" presStyleLbl="node1" presStyleIdx="6" presStyleCnt="8">
        <dgm:presLayoutVars>
          <dgm:bulletEnabled val="1"/>
        </dgm:presLayoutVars>
      </dgm:prSet>
      <dgm:spPr/>
      <dgm:t>
        <a:bodyPr/>
        <a:lstStyle/>
        <a:p>
          <a:endParaRPr lang="en-US"/>
        </a:p>
      </dgm:t>
    </dgm:pt>
    <dgm:pt modelId="{7113377A-AEAD-4465-B800-3C7875219339}" type="pres">
      <dgm:prSet presAssocID="{EE16E40C-799C-4045-99A0-D3243DC72349}" presName="parTrans" presStyleLbl="sibTrans2D1" presStyleIdx="7" presStyleCnt="8"/>
      <dgm:spPr/>
      <dgm:t>
        <a:bodyPr/>
        <a:lstStyle/>
        <a:p>
          <a:endParaRPr lang="en-US"/>
        </a:p>
      </dgm:t>
    </dgm:pt>
    <dgm:pt modelId="{52489948-3B79-4451-B2CE-3AD81B2080E7}" type="pres">
      <dgm:prSet presAssocID="{EE16E40C-799C-4045-99A0-D3243DC72349}" presName="connectorText" presStyleLbl="sibTrans2D1" presStyleIdx="7" presStyleCnt="8"/>
      <dgm:spPr/>
      <dgm:t>
        <a:bodyPr/>
        <a:lstStyle/>
        <a:p>
          <a:endParaRPr lang="en-US"/>
        </a:p>
      </dgm:t>
    </dgm:pt>
    <dgm:pt modelId="{88F2C929-8428-41B7-B73E-847B02E30210}" type="pres">
      <dgm:prSet presAssocID="{2B18BE48-3EA2-462C-80AD-21E13094E138}" presName="node" presStyleLbl="node1" presStyleIdx="7" presStyleCnt="8">
        <dgm:presLayoutVars>
          <dgm:bulletEnabled val="1"/>
        </dgm:presLayoutVars>
      </dgm:prSet>
      <dgm:spPr/>
      <dgm:t>
        <a:bodyPr/>
        <a:lstStyle/>
        <a:p>
          <a:endParaRPr lang="en-US"/>
        </a:p>
      </dgm:t>
    </dgm:pt>
  </dgm:ptLst>
  <dgm:cxnLst>
    <dgm:cxn modelId="{F038D61A-0789-4BA3-84F0-3C6F3B861735}" srcId="{01DE6CDB-277D-4D48-995E-911559BCF654}" destId="{BC9ECE73-A6BA-416D-B6CD-446299EABCE6}" srcOrd="1" destOrd="0" parTransId="{7461EC46-61D5-454B-A4AA-30C6E4402414}" sibTransId="{5D063A31-E277-4C2B-B7EB-E76215532006}"/>
    <dgm:cxn modelId="{901B3599-9A5D-40D6-BFF7-FD439B54BC3E}" type="presOf" srcId="{2B18BE48-3EA2-462C-80AD-21E13094E138}" destId="{88F2C929-8428-41B7-B73E-847B02E30210}" srcOrd="0" destOrd="0" presId="urn:microsoft.com/office/officeart/2005/8/layout/radial5"/>
    <dgm:cxn modelId="{DB0670CE-D6FF-493B-994E-D0E27AD83E03}" type="presOf" srcId="{0FD3A3EA-CD82-45CC-88BB-A8123DF2CE29}" destId="{4F04A08A-8967-42A3-979C-AA5BE349AA69}" srcOrd="0" destOrd="0" presId="urn:microsoft.com/office/officeart/2005/8/layout/radial5"/>
    <dgm:cxn modelId="{C0EF9B89-DB43-4A96-ACCB-C114338F1FDB}" srcId="{01DE6CDB-277D-4D48-995E-911559BCF654}" destId="{727F0E48-FC4C-4255-8FAA-BEF827E7B177}" srcOrd="6" destOrd="0" parTransId="{C11E12F4-51A4-4E12-9BC1-6CAC94321F2D}" sibTransId="{BA1C25F2-B123-4D24-AC18-A548D4B1EB2F}"/>
    <dgm:cxn modelId="{2FD45EB5-A766-4228-8AE3-EF3196969836}" type="presOf" srcId="{EFFC5284-F696-4E1F-8392-A8F68373AE3F}" destId="{65332322-F93D-4052-87DE-805D034B29C4}" srcOrd="0" destOrd="0" presId="urn:microsoft.com/office/officeart/2005/8/layout/radial5"/>
    <dgm:cxn modelId="{D2D9388C-7930-4089-901E-28F6010DF26A}" type="presOf" srcId="{816F1879-6C42-4FC2-9C59-41C0F945C070}" destId="{82551337-CBB9-4136-BE54-FEC9F002734F}" srcOrd="0" destOrd="0" presId="urn:microsoft.com/office/officeart/2005/8/layout/radial5"/>
    <dgm:cxn modelId="{A0EE2C67-97FB-4870-9E64-AAC68324C390}" type="presOf" srcId="{FAAAD55F-A75D-45B4-B3BF-9D8A30A6F78B}" destId="{A0A5C13F-8FAB-4326-AB57-09122408795A}" srcOrd="0" destOrd="0" presId="urn:microsoft.com/office/officeart/2005/8/layout/radial5"/>
    <dgm:cxn modelId="{A3E2243F-69D0-49F3-BCD2-DBE58F4FA850}" type="presOf" srcId="{FEEE70CF-6D30-46FC-961F-9AFB5EF43B1B}" destId="{56D00822-37D4-42C2-BDDE-4FDD5D25E012}" srcOrd="1" destOrd="0" presId="urn:microsoft.com/office/officeart/2005/8/layout/radial5"/>
    <dgm:cxn modelId="{E6E6940E-8CDB-457C-9488-3194FB185D6C}" srcId="{01DE6CDB-277D-4D48-995E-911559BCF654}" destId="{2CEAA672-0523-4618-9294-9AAB3ECA9794}" srcOrd="4" destOrd="0" parTransId="{77D228DC-0B7B-4196-B647-96D621F28CFE}" sibTransId="{0DD5EF6D-194A-4E11-8F77-301EE635DB18}"/>
    <dgm:cxn modelId="{43423417-7091-499D-B9D7-4DA793716E60}" type="presOf" srcId="{7FAFC190-3384-4687-90A2-970C21E71320}" destId="{67C5BDA9-0272-4321-9820-11392C655C5B}" srcOrd="0" destOrd="0" presId="urn:microsoft.com/office/officeart/2005/8/layout/radial5"/>
    <dgm:cxn modelId="{D73C6989-3CAE-4DDD-871F-CF147F576B84}" type="presOf" srcId="{01DE6CDB-277D-4D48-995E-911559BCF654}" destId="{2A7758FF-B782-4E80-878C-C893BA3837CF}" srcOrd="0" destOrd="0" presId="urn:microsoft.com/office/officeart/2005/8/layout/radial5"/>
    <dgm:cxn modelId="{55A8AC95-51E5-467B-8C2C-61CE9A1F9038}" type="presOf" srcId="{77D228DC-0B7B-4196-B647-96D621F28CFE}" destId="{285FFB3E-4578-4E65-A9FA-6AE8DF1B2746}" srcOrd="1" destOrd="0" presId="urn:microsoft.com/office/officeart/2005/8/layout/radial5"/>
    <dgm:cxn modelId="{10D660CA-E76B-4143-80E1-F7C553E616F9}" type="presOf" srcId="{7461EC46-61D5-454B-A4AA-30C6E4402414}" destId="{C0AFBE39-EEB0-4624-A3E0-30B318A49357}" srcOrd="1" destOrd="0" presId="urn:microsoft.com/office/officeart/2005/8/layout/radial5"/>
    <dgm:cxn modelId="{E95BC303-0D63-4C6F-ABB5-E0714375767D}" type="presOf" srcId="{7461EC46-61D5-454B-A4AA-30C6E4402414}" destId="{6B485304-0A82-49F1-94F2-76E2691A4A80}" srcOrd="0" destOrd="0" presId="urn:microsoft.com/office/officeart/2005/8/layout/radial5"/>
    <dgm:cxn modelId="{3D1F5844-5F42-4BAF-8258-402B071AB06C}" srcId="{01DE6CDB-277D-4D48-995E-911559BCF654}" destId="{EFFC5284-F696-4E1F-8392-A8F68373AE3F}" srcOrd="2" destOrd="0" parTransId="{FAAAD55F-A75D-45B4-B3BF-9D8A30A6F78B}" sibTransId="{8040715D-4C35-4F95-B30B-4B62E352F153}"/>
    <dgm:cxn modelId="{2A7ED117-277E-437F-A442-074545D38032}" type="presOf" srcId="{BC9ECE73-A6BA-416D-B6CD-446299EABCE6}" destId="{7B4C8ECD-6FAA-412F-B383-45B48A7098AA}" srcOrd="0" destOrd="0" presId="urn:microsoft.com/office/officeart/2005/8/layout/radial5"/>
    <dgm:cxn modelId="{E8DEFF86-4122-4E9A-81B7-61EEAB91EF7E}" type="presOf" srcId="{2CEAA672-0523-4618-9294-9AAB3ECA9794}" destId="{BEDB4027-10FA-4AE8-8F1D-73DE6D3882BE}" srcOrd="0" destOrd="0" presId="urn:microsoft.com/office/officeart/2005/8/layout/radial5"/>
    <dgm:cxn modelId="{7DFDB229-DF88-4086-B95C-D2497738E63A}" type="presOf" srcId="{C11E12F4-51A4-4E12-9BC1-6CAC94321F2D}" destId="{74597005-EF41-4D10-B669-C5DCD3053C2B}" srcOrd="1" destOrd="0" presId="urn:microsoft.com/office/officeart/2005/8/layout/radial5"/>
    <dgm:cxn modelId="{406342E8-6191-401D-8ABA-3BBB3A65AF42}" type="presOf" srcId="{EE16E40C-799C-4045-99A0-D3243DC72349}" destId="{52489948-3B79-4451-B2CE-3AD81B2080E7}" srcOrd="1" destOrd="0" presId="urn:microsoft.com/office/officeart/2005/8/layout/radial5"/>
    <dgm:cxn modelId="{44629B0D-0D5D-495B-9FF2-90731D797ABA}" type="presOf" srcId="{D0725C6A-69B0-4742-80F2-BDC77491CD65}" destId="{B99F5842-E136-4F6E-93C0-5AE1C82814DE}" srcOrd="1" destOrd="0" presId="urn:microsoft.com/office/officeart/2005/8/layout/radial5"/>
    <dgm:cxn modelId="{ECAAE303-86C4-4E2C-B3EB-8EB33A145A1E}" type="presOf" srcId="{FAAAD55F-A75D-45B4-B3BF-9D8A30A6F78B}" destId="{97139538-608D-48BA-9D7A-7869A6900F61}" srcOrd="1" destOrd="0" presId="urn:microsoft.com/office/officeart/2005/8/layout/radial5"/>
    <dgm:cxn modelId="{89D137A1-5136-4344-A82C-88E61D34207A}" type="presOf" srcId="{C11E12F4-51A4-4E12-9BC1-6CAC94321F2D}" destId="{73C4D591-052A-46F4-9AB0-1D7E8E61E54D}" srcOrd="0" destOrd="0" presId="urn:microsoft.com/office/officeart/2005/8/layout/radial5"/>
    <dgm:cxn modelId="{AB0AC90E-D860-4A15-8C30-192A9F778E0C}" srcId="{06755AE6-DA09-48A4-8482-7382B5B82F21}" destId="{01DE6CDB-277D-4D48-995E-911559BCF654}" srcOrd="0" destOrd="0" parTransId="{048A4F4B-0925-4B00-B838-05B61C2EE5E6}" sibTransId="{A1DAAE0B-5B80-48B7-9EA0-1C4245EB1919}"/>
    <dgm:cxn modelId="{C00A951A-D5B6-404B-807D-5EFAB08FA329}" srcId="{01DE6CDB-277D-4D48-995E-911559BCF654}" destId="{6F8C169A-5BFB-4788-B02E-112901CC30E2}" srcOrd="0" destOrd="0" parTransId="{FEEE70CF-6D30-46FC-961F-9AFB5EF43B1B}" sibTransId="{4B6F8349-5B4C-4231-966E-B186D6957E07}"/>
    <dgm:cxn modelId="{72854ABF-1A1C-4779-ADCC-A49E8286E74A}" type="presOf" srcId="{7FAFC190-3384-4687-90A2-970C21E71320}" destId="{A643D025-556D-465A-9462-7FCD3502AB46}" srcOrd="1" destOrd="0" presId="urn:microsoft.com/office/officeart/2005/8/layout/radial5"/>
    <dgm:cxn modelId="{F099AE3C-B2B7-4F86-8ACB-EDB4328ED538}" type="presOf" srcId="{EE16E40C-799C-4045-99A0-D3243DC72349}" destId="{7113377A-AEAD-4465-B800-3C7875219339}" srcOrd="0" destOrd="0" presId="urn:microsoft.com/office/officeart/2005/8/layout/radial5"/>
    <dgm:cxn modelId="{E8DF5553-B8F6-44C4-9A3F-B60EFA9A2385}" srcId="{01DE6CDB-277D-4D48-995E-911559BCF654}" destId="{2B18BE48-3EA2-462C-80AD-21E13094E138}" srcOrd="7" destOrd="0" parTransId="{EE16E40C-799C-4045-99A0-D3243DC72349}" sibTransId="{C311E6E1-C4C8-47BF-9E0B-162403AD9D26}"/>
    <dgm:cxn modelId="{38F87B55-3400-4ACF-B9D7-39780BE87F69}" type="presOf" srcId="{D0725C6A-69B0-4742-80F2-BDC77491CD65}" destId="{075233B8-E612-469E-B803-938B7AF7E399}" srcOrd="0" destOrd="0" presId="urn:microsoft.com/office/officeart/2005/8/layout/radial5"/>
    <dgm:cxn modelId="{5336ACB5-4951-4542-BE97-D58B0D0A1157}" type="presOf" srcId="{77D228DC-0B7B-4196-B647-96D621F28CFE}" destId="{15D018B5-510C-4B96-8B94-CA2F39452E10}" srcOrd="0" destOrd="0" presId="urn:microsoft.com/office/officeart/2005/8/layout/radial5"/>
    <dgm:cxn modelId="{0D4134A1-F09A-4428-BB4F-C79A2513D3CB}" type="presOf" srcId="{FEEE70CF-6D30-46FC-961F-9AFB5EF43B1B}" destId="{FCE143A2-0789-4810-9A5C-78D0B7752FC8}" srcOrd="0" destOrd="0" presId="urn:microsoft.com/office/officeart/2005/8/layout/radial5"/>
    <dgm:cxn modelId="{EEF467CD-F74A-4195-9141-AB7A180EBFF0}" type="presOf" srcId="{06755AE6-DA09-48A4-8482-7382B5B82F21}" destId="{132D4CF0-C068-42FE-B209-7B912AF2DD5B}" srcOrd="0" destOrd="0" presId="urn:microsoft.com/office/officeart/2005/8/layout/radial5"/>
    <dgm:cxn modelId="{F856FDAC-86DB-440C-8FD0-7971CF58705E}" srcId="{01DE6CDB-277D-4D48-995E-911559BCF654}" destId="{0FD3A3EA-CD82-45CC-88BB-A8123DF2CE29}" srcOrd="5" destOrd="0" parTransId="{7FAFC190-3384-4687-90A2-970C21E71320}" sibTransId="{53442D06-1673-465D-8667-63DFAE45158A}"/>
    <dgm:cxn modelId="{B6BE8318-BF24-4D5D-B669-DF3FBB445D09}" type="presOf" srcId="{6F8C169A-5BFB-4788-B02E-112901CC30E2}" destId="{870778AE-5C25-45BB-973F-11DCAEE59829}" srcOrd="0" destOrd="0" presId="urn:microsoft.com/office/officeart/2005/8/layout/radial5"/>
    <dgm:cxn modelId="{C724FA40-5C94-4A1A-AEF6-8569A49FB554}" srcId="{01DE6CDB-277D-4D48-995E-911559BCF654}" destId="{816F1879-6C42-4FC2-9C59-41C0F945C070}" srcOrd="3" destOrd="0" parTransId="{D0725C6A-69B0-4742-80F2-BDC77491CD65}" sibTransId="{D3B4C0FB-3C99-4697-983D-CC277F00DA1E}"/>
    <dgm:cxn modelId="{87CD8BAD-D9BF-439C-9950-B18E8C973AD2}" type="presOf" srcId="{727F0E48-FC4C-4255-8FAA-BEF827E7B177}" destId="{0387ACA2-A930-4316-8D0E-E1770709E7A1}" srcOrd="0" destOrd="0" presId="urn:microsoft.com/office/officeart/2005/8/layout/radial5"/>
    <dgm:cxn modelId="{57E59DCE-3C4E-41E6-B983-99387A4711F9}" type="presParOf" srcId="{132D4CF0-C068-42FE-B209-7B912AF2DD5B}" destId="{2A7758FF-B782-4E80-878C-C893BA3837CF}" srcOrd="0" destOrd="0" presId="urn:microsoft.com/office/officeart/2005/8/layout/radial5"/>
    <dgm:cxn modelId="{9B690866-099C-4AAB-B590-9EFFF1EC0EF7}" type="presParOf" srcId="{132D4CF0-C068-42FE-B209-7B912AF2DD5B}" destId="{FCE143A2-0789-4810-9A5C-78D0B7752FC8}" srcOrd="1" destOrd="0" presId="urn:microsoft.com/office/officeart/2005/8/layout/radial5"/>
    <dgm:cxn modelId="{775B5E84-3ABD-4D3B-B085-4F925BCD8F8F}" type="presParOf" srcId="{FCE143A2-0789-4810-9A5C-78D0B7752FC8}" destId="{56D00822-37D4-42C2-BDDE-4FDD5D25E012}" srcOrd="0" destOrd="0" presId="urn:microsoft.com/office/officeart/2005/8/layout/radial5"/>
    <dgm:cxn modelId="{9F7EF643-4EAF-44C6-81AD-271AC722FF47}" type="presParOf" srcId="{132D4CF0-C068-42FE-B209-7B912AF2DD5B}" destId="{870778AE-5C25-45BB-973F-11DCAEE59829}" srcOrd="2" destOrd="0" presId="urn:microsoft.com/office/officeart/2005/8/layout/radial5"/>
    <dgm:cxn modelId="{192B5104-78BD-4256-9587-ABC50B88CC6D}" type="presParOf" srcId="{132D4CF0-C068-42FE-B209-7B912AF2DD5B}" destId="{6B485304-0A82-49F1-94F2-76E2691A4A80}" srcOrd="3" destOrd="0" presId="urn:microsoft.com/office/officeart/2005/8/layout/radial5"/>
    <dgm:cxn modelId="{308DB330-3FC4-4F4A-A402-6CC6E2622CBA}" type="presParOf" srcId="{6B485304-0A82-49F1-94F2-76E2691A4A80}" destId="{C0AFBE39-EEB0-4624-A3E0-30B318A49357}" srcOrd="0" destOrd="0" presId="urn:microsoft.com/office/officeart/2005/8/layout/radial5"/>
    <dgm:cxn modelId="{D640D3F6-37FC-476F-8322-4D1F8CF57735}" type="presParOf" srcId="{132D4CF0-C068-42FE-B209-7B912AF2DD5B}" destId="{7B4C8ECD-6FAA-412F-B383-45B48A7098AA}" srcOrd="4" destOrd="0" presId="urn:microsoft.com/office/officeart/2005/8/layout/radial5"/>
    <dgm:cxn modelId="{AF53D98D-7FAC-4381-816F-C33322A9C048}" type="presParOf" srcId="{132D4CF0-C068-42FE-B209-7B912AF2DD5B}" destId="{A0A5C13F-8FAB-4326-AB57-09122408795A}" srcOrd="5" destOrd="0" presId="urn:microsoft.com/office/officeart/2005/8/layout/radial5"/>
    <dgm:cxn modelId="{1A193ABE-330B-4192-90F6-0433F8F36757}" type="presParOf" srcId="{A0A5C13F-8FAB-4326-AB57-09122408795A}" destId="{97139538-608D-48BA-9D7A-7869A6900F61}" srcOrd="0" destOrd="0" presId="urn:microsoft.com/office/officeart/2005/8/layout/radial5"/>
    <dgm:cxn modelId="{CFC91E26-5945-4EC4-A8D3-85BF6EBDA10E}" type="presParOf" srcId="{132D4CF0-C068-42FE-B209-7B912AF2DD5B}" destId="{65332322-F93D-4052-87DE-805D034B29C4}" srcOrd="6" destOrd="0" presId="urn:microsoft.com/office/officeart/2005/8/layout/radial5"/>
    <dgm:cxn modelId="{15C9D81B-71DC-4FC1-B4BA-FFCBAE2A81EB}" type="presParOf" srcId="{132D4CF0-C068-42FE-B209-7B912AF2DD5B}" destId="{075233B8-E612-469E-B803-938B7AF7E399}" srcOrd="7" destOrd="0" presId="urn:microsoft.com/office/officeart/2005/8/layout/radial5"/>
    <dgm:cxn modelId="{815C88FA-A5F5-4D20-A86E-09E9A9C2A731}" type="presParOf" srcId="{075233B8-E612-469E-B803-938B7AF7E399}" destId="{B99F5842-E136-4F6E-93C0-5AE1C82814DE}" srcOrd="0" destOrd="0" presId="urn:microsoft.com/office/officeart/2005/8/layout/radial5"/>
    <dgm:cxn modelId="{538E683E-33A7-4266-834A-3D5CD88D1FA4}" type="presParOf" srcId="{132D4CF0-C068-42FE-B209-7B912AF2DD5B}" destId="{82551337-CBB9-4136-BE54-FEC9F002734F}" srcOrd="8" destOrd="0" presId="urn:microsoft.com/office/officeart/2005/8/layout/radial5"/>
    <dgm:cxn modelId="{7B3553B7-C855-4869-901F-19B8D688C2FC}" type="presParOf" srcId="{132D4CF0-C068-42FE-B209-7B912AF2DD5B}" destId="{15D018B5-510C-4B96-8B94-CA2F39452E10}" srcOrd="9" destOrd="0" presId="urn:microsoft.com/office/officeart/2005/8/layout/radial5"/>
    <dgm:cxn modelId="{06A36FE4-2A5D-46CF-A79E-953DA31E7140}" type="presParOf" srcId="{15D018B5-510C-4B96-8B94-CA2F39452E10}" destId="{285FFB3E-4578-4E65-A9FA-6AE8DF1B2746}" srcOrd="0" destOrd="0" presId="urn:microsoft.com/office/officeart/2005/8/layout/radial5"/>
    <dgm:cxn modelId="{E3500CCE-282C-4D99-BB2A-7055A4478ADF}" type="presParOf" srcId="{132D4CF0-C068-42FE-B209-7B912AF2DD5B}" destId="{BEDB4027-10FA-4AE8-8F1D-73DE6D3882BE}" srcOrd="10" destOrd="0" presId="urn:microsoft.com/office/officeart/2005/8/layout/radial5"/>
    <dgm:cxn modelId="{ED27223F-D8FE-441D-A525-978C662912D3}" type="presParOf" srcId="{132D4CF0-C068-42FE-B209-7B912AF2DD5B}" destId="{67C5BDA9-0272-4321-9820-11392C655C5B}" srcOrd="11" destOrd="0" presId="urn:microsoft.com/office/officeart/2005/8/layout/radial5"/>
    <dgm:cxn modelId="{825B0C90-238E-4B0D-B287-BD4D0ADAA5A2}" type="presParOf" srcId="{67C5BDA9-0272-4321-9820-11392C655C5B}" destId="{A643D025-556D-465A-9462-7FCD3502AB46}" srcOrd="0" destOrd="0" presId="urn:microsoft.com/office/officeart/2005/8/layout/radial5"/>
    <dgm:cxn modelId="{28692CD2-5261-4D26-9224-BD7561575A21}" type="presParOf" srcId="{132D4CF0-C068-42FE-B209-7B912AF2DD5B}" destId="{4F04A08A-8967-42A3-979C-AA5BE349AA69}" srcOrd="12" destOrd="0" presId="urn:microsoft.com/office/officeart/2005/8/layout/radial5"/>
    <dgm:cxn modelId="{238F6EAA-F8DE-400F-A280-289E43193548}" type="presParOf" srcId="{132D4CF0-C068-42FE-B209-7B912AF2DD5B}" destId="{73C4D591-052A-46F4-9AB0-1D7E8E61E54D}" srcOrd="13" destOrd="0" presId="urn:microsoft.com/office/officeart/2005/8/layout/radial5"/>
    <dgm:cxn modelId="{F444DF26-1CA0-422E-B187-306BF3B6CD4D}" type="presParOf" srcId="{73C4D591-052A-46F4-9AB0-1D7E8E61E54D}" destId="{74597005-EF41-4D10-B669-C5DCD3053C2B}" srcOrd="0" destOrd="0" presId="urn:microsoft.com/office/officeart/2005/8/layout/radial5"/>
    <dgm:cxn modelId="{C3D47F41-11BB-438C-9BAF-FE1ACCBD798C}" type="presParOf" srcId="{132D4CF0-C068-42FE-B209-7B912AF2DD5B}" destId="{0387ACA2-A930-4316-8D0E-E1770709E7A1}" srcOrd="14" destOrd="0" presId="urn:microsoft.com/office/officeart/2005/8/layout/radial5"/>
    <dgm:cxn modelId="{D8126777-EDB0-4AEB-BE61-805C22269F4C}" type="presParOf" srcId="{132D4CF0-C068-42FE-B209-7B912AF2DD5B}" destId="{7113377A-AEAD-4465-B800-3C7875219339}" srcOrd="15" destOrd="0" presId="urn:microsoft.com/office/officeart/2005/8/layout/radial5"/>
    <dgm:cxn modelId="{7E742510-08C4-4483-8B72-C999E66E2FBA}" type="presParOf" srcId="{7113377A-AEAD-4465-B800-3C7875219339}" destId="{52489948-3B79-4451-B2CE-3AD81B2080E7}" srcOrd="0" destOrd="0" presId="urn:microsoft.com/office/officeart/2005/8/layout/radial5"/>
    <dgm:cxn modelId="{67BF6DEA-030A-4772-B13A-E37F6B77772B}" type="presParOf" srcId="{132D4CF0-C068-42FE-B209-7B912AF2DD5B}" destId="{88F2C929-8428-41B7-B73E-847B02E30210}" srcOrd="16" destOrd="0" presId="urn:microsoft.com/office/officeart/2005/8/layout/radial5"/>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4A0C9E-7F14-4ACF-B069-DADFED4619EE}" type="doc">
      <dgm:prSet loTypeId="urn:microsoft.com/office/officeart/2005/8/layout/equation1" loCatId="process" qsTypeId="urn:microsoft.com/office/officeart/2005/8/quickstyle/simple5" qsCatId="simple" csTypeId="urn:microsoft.com/office/officeart/2005/8/colors/colorful1" csCatId="colorful" phldr="1"/>
      <dgm:spPr/>
    </dgm:pt>
    <dgm:pt modelId="{8E3FD0FC-49A3-42EA-996E-791FEFA2AB2B}">
      <dgm:prSet phldrT="[Text]"/>
      <dgm:spPr/>
      <dgm:t>
        <a:bodyPr/>
        <a:lstStyle/>
        <a:p>
          <a:r>
            <a:rPr lang="en-US" dirty="0" smtClean="0">
              <a:solidFill>
                <a:schemeClr val="tx1"/>
              </a:solidFill>
            </a:rPr>
            <a:t>MAP Toolkit</a:t>
          </a:r>
          <a:endParaRPr lang="en-US" dirty="0">
            <a:solidFill>
              <a:schemeClr val="tx1"/>
            </a:solidFill>
          </a:endParaRPr>
        </a:p>
      </dgm:t>
    </dgm:pt>
    <dgm:pt modelId="{96EDEDB9-0AE8-4B2A-8BA0-A6A46976708B}" type="parTrans" cxnId="{1781E01D-43BC-409E-AC4F-83BDD7C694E7}">
      <dgm:prSet/>
      <dgm:spPr/>
      <dgm:t>
        <a:bodyPr/>
        <a:lstStyle/>
        <a:p>
          <a:endParaRPr lang="en-US">
            <a:solidFill>
              <a:schemeClr val="tx1"/>
            </a:solidFill>
          </a:endParaRPr>
        </a:p>
      </dgm:t>
    </dgm:pt>
    <dgm:pt modelId="{A449F916-CB6C-4AD0-9456-50E44E6B10D3}" type="sibTrans" cxnId="{1781E01D-43BC-409E-AC4F-83BDD7C694E7}">
      <dgm:prSet/>
      <dgm:spPr/>
      <dgm:t>
        <a:bodyPr/>
        <a:lstStyle/>
        <a:p>
          <a:endParaRPr lang="en-US" dirty="0">
            <a:solidFill>
              <a:schemeClr val="tx1"/>
            </a:solidFill>
          </a:endParaRPr>
        </a:p>
      </dgm:t>
    </dgm:pt>
    <dgm:pt modelId="{1DE89B0C-2313-4425-A6EC-27245813A84B}">
      <dgm:prSet phldrT="[Text]"/>
      <dgm:spPr/>
      <dgm:t>
        <a:bodyPr/>
        <a:lstStyle/>
        <a:p>
          <a:r>
            <a:rPr lang="en-US" dirty="0" smtClean="0">
              <a:solidFill>
                <a:schemeClr val="tx1"/>
              </a:solidFill>
            </a:rPr>
            <a:t>ROI Tool</a:t>
          </a:r>
          <a:endParaRPr lang="en-US" dirty="0">
            <a:solidFill>
              <a:schemeClr val="tx1"/>
            </a:solidFill>
          </a:endParaRPr>
        </a:p>
      </dgm:t>
    </dgm:pt>
    <dgm:pt modelId="{905DCC60-4154-4309-A2A2-F4A8FBD59982}" type="parTrans" cxnId="{8F7D37F6-7CD2-4AC1-83FD-6FAE89BB15A7}">
      <dgm:prSet/>
      <dgm:spPr/>
      <dgm:t>
        <a:bodyPr/>
        <a:lstStyle/>
        <a:p>
          <a:endParaRPr lang="en-US">
            <a:solidFill>
              <a:schemeClr val="tx1"/>
            </a:solidFill>
          </a:endParaRPr>
        </a:p>
      </dgm:t>
    </dgm:pt>
    <dgm:pt modelId="{9D8BEE20-AE94-4DBC-A857-463056DBCDBA}" type="sibTrans" cxnId="{8F7D37F6-7CD2-4AC1-83FD-6FAE89BB15A7}">
      <dgm:prSet/>
      <dgm:spPr/>
      <dgm:t>
        <a:bodyPr/>
        <a:lstStyle/>
        <a:p>
          <a:endParaRPr lang="en-US" dirty="0">
            <a:solidFill>
              <a:schemeClr val="tx1"/>
            </a:solidFill>
          </a:endParaRPr>
        </a:p>
      </dgm:t>
    </dgm:pt>
    <dgm:pt modelId="{0CEF34AE-7EBB-47C5-8DCC-7304C73CE656}">
      <dgm:prSet phldrT="[Text]"/>
      <dgm:spPr/>
      <dgm:t>
        <a:bodyPr/>
        <a:lstStyle/>
        <a:p>
          <a:r>
            <a:rPr lang="en-US" dirty="0" smtClean="0">
              <a:solidFill>
                <a:schemeClr val="tx1"/>
              </a:solidFill>
            </a:rPr>
            <a:t>More Accurate ROI/TCO</a:t>
          </a:r>
          <a:endParaRPr lang="en-US" dirty="0">
            <a:solidFill>
              <a:schemeClr val="tx1"/>
            </a:solidFill>
          </a:endParaRPr>
        </a:p>
      </dgm:t>
    </dgm:pt>
    <dgm:pt modelId="{79265257-7B6C-4DC2-A640-CE5A9780393D}" type="parTrans" cxnId="{1EAF2AF0-B6A0-4484-8947-A3BF1214EB26}">
      <dgm:prSet/>
      <dgm:spPr/>
      <dgm:t>
        <a:bodyPr/>
        <a:lstStyle/>
        <a:p>
          <a:endParaRPr lang="en-US">
            <a:solidFill>
              <a:schemeClr val="tx1"/>
            </a:solidFill>
          </a:endParaRPr>
        </a:p>
      </dgm:t>
    </dgm:pt>
    <dgm:pt modelId="{B313F5BD-880A-4FE2-9979-BDB98F42D805}" type="sibTrans" cxnId="{1EAF2AF0-B6A0-4484-8947-A3BF1214EB26}">
      <dgm:prSet/>
      <dgm:spPr/>
      <dgm:t>
        <a:bodyPr/>
        <a:lstStyle/>
        <a:p>
          <a:endParaRPr lang="en-US">
            <a:solidFill>
              <a:schemeClr val="tx1"/>
            </a:solidFill>
          </a:endParaRPr>
        </a:p>
      </dgm:t>
    </dgm:pt>
    <dgm:pt modelId="{72DE4718-2A3A-4E78-867A-B51E5FD9F626}" type="pres">
      <dgm:prSet presAssocID="{6E4A0C9E-7F14-4ACF-B069-DADFED4619EE}" presName="linearFlow" presStyleCnt="0">
        <dgm:presLayoutVars>
          <dgm:dir/>
          <dgm:resizeHandles val="exact"/>
        </dgm:presLayoutVars>
      </dgm:prSet>
      <dgm:spPr/>
    </dgm:pt>
    <dgm:pt modelId="{80D942CE-8F55-4C21-80D0-8A83CAC5108B}" type="pres">
      <dgm:prSet presAssocID="{8E3FD0FC-49A3-42EA-996E-791FEFA2AB2B}" presName="node" presStyleLbl="node1" presStyleIdx="0" presStyleCnt="3">
        <dgm:presLayoutVars>
          <dgm:bulletEnabled val="1"/>
        </dgm:presLayoutVars>
      </dgm:prSet>
      <dgm:spPr/>
      <dgm:t>
        <a:bodyPr/>
        <a:lstStyle/>
        <a:p>
          <a:endParaRPr lang="en-US"/>
        </a:p>
      </dgm:t>
    </dgm:pt>
    <dgm:pt modelId="{96267D15-11D7-4939-943F-19B5F2AD762C}" type="pres">
      <dgm:prSet presAssocID="{A449F916-CB6C-4AD0-9456-50E44E6B10D3}" presName="spacerL" presStyleCnt="0"/>
      <dgm:spPr/>
    </dgm:pt>
    <dgm:pt modelId="{6130F22A-B7CB-4AB9-9151-6188FA3233E1}" type="pres">
      <dgm:prSet presAssocID="{A449F916-CB6C-4AD0-9456-50E44E6B10D3}" presName="sibTrans" presStyleLbl="sibTrans2D1" presStyleIdx="0" presStyleCnt="2"/>
      <dgm:spPr/>
      <dgm:t>
        <a:bodyPr/>
        <a:lstStyle/>
        <a:p>
          <a:endParaRPr lang="en-US"/>
        </a:p>
      </dgm:t>
    </dgm:pt>
    <dgm:pt modelId="{7C4F52FB-AF7F-43C9-95B3-2C0010A93F58}" type="pres">
      <dgm:prSet presAssocID="{A449F916-CB6C-4AD0-9456-50E44E6B10D3}" presName="spacerR" presStyleCnt="0"/>
      <dgm:spPr/>
    </dgm:pt>
    <dgm:pt modelId="{06E5142D-44FB-48E3-97E1-BA025EB436E2}" type="pres">
      <dgm:prSet presAssocID="{1DE89B0C-2313-4425-A6EC-27245813A84B}" presName="node" presStyleLbl="node1" presStyleIdx="1" presStyleCnt="3">
        <dgm:presLayoutVars>
          <dgm:bulletEnabled val="1"/>
        </dgm:presLayoutVars>
      </dgm:prSet>
      <dgm:spPr/>
      <dgm:t>
        <a:bodyPr/>
        <a:lstStyle/>
        <a:p>
          <a:endParaRPr lang="en-US"/>
        </a:p>
      </dgm:t>
    </dgm:pt>
    <dgm:pt modelId="{5F4620CF-5567-4D41-8B90-AEFFD74E90BE}" type="pres">
      <dgm:prSet presAssocID="{9D8BEE20-AE94-4DBC-A857-463056DBCDBA}" presName="spacerL" presStyleCnt="0"/>
      <dgm:spPr/>
    </dgm:pt>
    <dgm:pt modelId="{838C1F45-A731-4ABA-8472-FB239C2D4C12}" type="pres">
      <dgm:prSet presAssocID="{9D8BEE20-AE94-4DBC-A857-463056DBCDBA}" presName="sibTrans" presStyleLbl="sibTrans2D1" presStyleIdx="1" presStyleCnt="2"/>
      <dgm:spPr/>
      <dgm:t>
        <a:bodyPr/>
        <a:lstStyle/>
        <a:p>
          <a:endParaRPr lang="en-US"/>
        </a:p>
      </dgm:t>
    </dgm:pt>
    <dgm:pt modelId="{84D63BAF-AB4B-4478-BB53-FFF6AD1ACCBA}" type="pres">
      <dgm:prSet presAssocID="{9D8BEE20-AE94-4DBC-A857-463056DBCDBA}" presName="spacerR" presStyleCnt="0"/>
      <dgm:spPr/>
    </dgm:pt>
    <dgm:pt modelId="{88AC2FEF-8022-49EA-B4F4-042FE301F33A}" type="pres">
      <dgm:prSet presAssocID="{0CEF34AE-7EBB-47C5-8DCC-7304C73CE656}" presName="node" presStyleLbl="node1" presStyleIdx="2" presStyleCnt="3">
        <dgm:presLayoutVars>
          <dgm:bulletEnabled val="1"/>
        </dgm:presLayoutVars>
      </dgm:prSet>
      <dgm:spPr/>
      <dgm:t>
        <a:bodyPr/>
        <a:lstStyle/>
        <a:p>
          <a:endParaRPr lang="en-US"/>
        </a:p>
      </dgm:t>
    </dgm:pt>
  </dgm:ptLst>
  <dgm:cxnLst>
    <dgm:cxn modelId="{CB57CC8D-BB32-4AC1-A6E6-8CA8F3F159B7}" type="presOf" srcId="{A449F916-CB6C-4AD0-9456-50E44E6B10D3}" destId="{6130F22A-B7CB-4AB9-9151-6188FA3233E1}" srcOrd="0" destOrd="0" presId="urn:microsoft.com/office/officeart/2005/8/layout/equation1"/>
    <dgm:cxn modelId="{75BE5E4C-3121-4394-9841-4E13953858D4}" type="presOf" srcId="{6E4A0C9E-7F14-4ACF-B069-DADFED4619EE}" destId="{72DE4718-2A3A-4E78-867A-B51E5FD9F626}" srcOrd="0" destOrd="0" presId="urn:microsoft.com/office/officeart/2005/8/layout/equation1"/>
    <dgm:cxn modelId="{F55A2976-2346-4B53-B5B1-6DBECBCC5D46}" type="presOf" srcId="{8E3FD0FC-49A3-42EA-996E-791FEFA2AB2B}" destId="{80D942CE-8F55-4C21-80D0-8A83CAC5108B}" srcOrd="0" destOrd="0" presId="urn:microsoft.com/office/officeart/2005/8/layout/equation1"/>
    <dgm:cxn modelId="{8DE6CD79-9F89-4C70-A68F-0FCC48653BDE}" type="presOf" srcId="{1DE89B0C-2313-4425-A6EC-27245813A84B}" destId="{06E5142D-44FB-48E3-97E1-BA025EB436E2}" srcOrd="0" destOrd="0" presId="urn:microsoft.com/office/officeart/2005/8/layout/equation1"/>
    <dgm:cxn modelId="{1EAF2AF0-B6A0-4484-8947-A3BF1214EB26}" srcId="{6E4A0C9E-7F14-4ACF-B069-DADFED4619EE}" destId="{0CEF34AE-7EBB-47C5-8DCC-7304C73CE656}" srcOrd="2" destOrd="0" parTransId="{79265257-7B6C-4DC2-A640-CE5A9780393D}" sibTransId="{B313F5BD-880A-4FE2-9979-BDB98F42D805}"/>
    <dgm:cxn modelId="{8F7D37F6-7CD2-4AC1-83FD-6FAE89BB15A7}" srcId="{6E4A0C9E-7F14-4ACF-B069-DADFED4619EE}" destId="{1DE89B0C-2313-4425-A6EC-27245813A84B}" srcOrd="1" destOrd="0" parTransId="{905DCC60-4154-4309-A2A2-F4A8FBD59982}" sibTransId="{9D8BEE20-AE94-4DBC-A857-463056DBCDBA}"/>
    <dgm:cxn modelId="{FE564D6F-5B19-430F-9243-E1561AD96A55}" type="presOf" srcId="{9D8BEE20-AE94-4DBC-A857-463056DBCDBA}" destId="{838C1F45-A731-4ABA-8472-FB239C2D4C12}" srcOrd="0" destOrd="0" presId="urn:microsoft.com/office/officeart/2005/8/layout/equation1"/>
    <dgm:cxn modelId="{1781E01D-43BC-409E-AC4F-83BDD7C694E7}" srcId="{6E4A0C9E-7F14-4ACF-B069-DADFED4619EE}" destId="{8E3FD0FC-49A3-42EA-996E-791FEFA2AB2B}" srcOrd="0" destOrd="0" parTransId="{96EDEDB9-0AE8-4B2A-8BA0-A6A46976708B}" sibTransId="{A449F916-CB6C-4AD0-9456-50E44E6B10D3}"/>
    <dgm:cxn modelId="{872E1D27-6058-4C88-A88E-AD39736BE8F9}" type="presOf" srcId="{0CEF34AE-7EBB-47C5-8DCC-7304C73CE656}" destId="{88AC2FEF-8022-49EA-B4F4-042FE301F33A}" srcOrd="0" destOrd="0" presId="urn:microsoft.com/office/officeart/2005/8/layout/equation1"/>
    <dgm:cxn modelId="{04324D88-E84F-4DED-9196-14D2861579A7}" type="presParOf" srcId="{72DE4718-2A3A-4E78-867A-B51E5FD9F626}" destId="{80D942CE-8F55-4C21-80D0-8A83CAC5108B}" srcOrd="0" destOrd="0" presId="urn:microsoft.com/office/officeart/2005/8/layout/equation1"/>
    <dgm:cxn modelId="{36E2FAE6-EFFC-4582-987B-30B5D0E3C60D}" type="presParOf" srcId="{72DE4718-2A3A-4E78-867A-B51E5FD9F626}" destId="{96267D15-11D7-4939-943F-19B5F2AD762C}" srcOrd="1" destOrd="0" presId="urn:microsoft.com/office/officeart/2005/8/layout/equation1"/>
    <dgm:cxn modelId="{E74195FC-30C5-4746-B86E-75FAEA1CCC86}" type="presParOf" srcId="{72DE4718-2A3A-4E78-867A-B51E5FD9F626}" destId="{6130F22A-B7CB-4AB9-9151-6188FA3233E1}" srcOrd="2" destOrd="0" presId="urn:microsoft.com/office/officeart/2005/8/layout/equation1"/>
    <dgm:cxn modelId="{998BC476-59F5-407B-BEB8-7C17F2FB8A51}" type="presParOf" srcId="{72DE4718-2A3A-4E78-867A-B51E5FD9F626}" destId="{7C4F52FB-AF7F-43C9-95B3-2C0010A93F58}" srcOrd="3" destOrd="0" presId="urn:microsoft.com/office/officeart/2005/8/layout/equation1"/>
    <dgm:cxn modelId="{9A847E76-3060-4594-AC55-E48D5033781A}" type="presParOf" srcId="{72DE4718-2A3A-4E78-867A-B51E5FD9F626}" destId="{06E5142D-44FB-48E3-97E1-BA025EB436E2}" srcOrd="4" destOrd="0" presId="urn:microsoft.com/office/officeart/2005/8/layout/equation1"/>
    <dgm:cxn modelId="{CF78AB8D-A359-4EA7-85C7-BA07803E8A89}" type="presParOf" srcId="{72DE4718-2A3A-4E78-867A-B51E5FD9F626}" destId="{5F4620CF-5567-4D41-8B90-AEFFD74E90BE}" srcOrd="5" destOrd="0" presId="urn:microsoft.com/office/officeart/2005/8/layout/equation1"/>
    <dgm:cxn modelId="{FDF22459-C81E-473F-9556-515E962A7BD0}" type="presParOf" srcId="{72DE4718-2A3A-4E78-867A-B51E5FD9F626}" destId="{838C1F45-A731-4ABA-8472-FB239C2D4C12}" srcOrd="6" destOrd="0" presId="urn:microsoft.com/office/officeart/2005/8/layout/equation1"/>
    <dgm:cxn modelId="{DEB56EE5-772F-43DC-B262-C2A2E60D1732}" type="presParOf" srcId="{72DE4718-2A3A-4E78-867A-B51E5FD9F626}" destId="{84D63BAF-AB4B-4478-BB53-FFF6AD1ACCBA}" srcOrd="7" destOrd="0" presId="urn:microsoft.com/office/officeart/2005/8/layout/equation1"/>
    <dgm:cxn modelId="{8ED4CCAA-BAEB-4323-A5F6-4F68258700D8}" type="presParOf" srcId="{72DE4718-2A3A-4E78-867A-B51E5FD9F626}" destId="{88AC2FEF-8022-49EA-B4F4-042FE301F33A}" srcOrd="8"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7758FF-B782-4E80-878C-C893BA3837CF}">
      <dsp:nvSpPr>
        <dsp:cNvPr id="0" name=""/>
        <dsp:cNvSpPr/>
      </dsp:nvSpPr>
      <dsp:spPr>
        <a:xfrm>
          <a:off x="1639392" y="1575707"/>
          <a:ext cx="1053659" cy="1053659"/>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solidFill>
            </a:rPr>
            <a:t>MAP</a:t>
          </a:r>
          <a:endParaRPr lang="en-US" sz="1600" b="1" kern="1200" dirty="0">
            <a:solidFill>
              <a:schemeClr val="bg2"/>
            </a:solidFill>
          </a:endParaRPr>
        </a:p>
      </dsp:txBody>
      <dsp:txXfrm>
        <a:off x="1639392" y="1575707"/>
        <a:ext cx="1053659" cy="1053659"/>
      </dsp:txXfrm>
    </dsp:sp>
    <dsp:sp modelId="{FCE143A2-0789-4810-9A5C-78D0B7752FC8}">
      <dsp:nvSpPr>
        <dsp:cNvPr id="0" name=""/>
        <dsp:cNvSpPr/>
      </dsp:nvSpPr>
      <dsp:spPr>
        <a:xfrm rot="16200000">
          <a:off x="2004143" y="1099951"/>
          <a:ext cx="324156" cy="358244"/>
        </a:xfrm>
        <a:prstGeom prst="rightArrow">
          <a:avLst>
            <a:gd name="adj1" fmla="val 60000"/>
            <a:gd name="adj2" fmla="val 5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16200000">
        <a:off x="2004143" y="1099951"/>
        <a:ext cx="324156" cy="358244"/>
      </dsp:txXfrm>
    </dsp:sp>
    <dsp:sp modelId="{870778AE-5C25-45BB-973F-11DCAEE59829}">
      <dsp:nvSpPr>
        <dsp:cNvPr id="0" name=""/>
        <dsp:cNvSpPr/>
      </dsp:nvSpPr>
      <dsp:spPr>
        <a:xfrm>
          <a:off x="1692075" y="15797"/>
          <a:ext cx="948293" cy="948293"/>
        </a:xfrm>
        <a:prstGeom prst="ellipse">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Windows Server 2008 &amp; R2</a:t>
          </a:r>
          <a:endParaRPr lang="en-US" sz="900" b="1" kern="1200" dirty="0">
            <a:solidFill>
              <a:schemeClr val="bg2"/>
            </a:solidFill>
          </a:endParaRPr>
        </a:p>
      </dsp:txBody>
      <dsp:txXfrm>
        <a:off x="1692075" y="15797"/>
        <a:ext cx="948293" cy="948293"/>
      </dsp:txXfrm>
    </dsp:sp>
    <dsp:sp modelId="{6B485304-0A82-49F1-94F2-76E2691A4A80}">
      <dsp:nvSpPr>
        <dsp:cNvPr id="0" name=""/>
        <dsp:cNvSpPr/>
      </dsp:nvSpPr>
      <dsp:spPr>
        <a:xfrm rot="18900000">
          <a:off x="2586420" y="1341138"/>
          <a:ext cx="324156" cy="358244"/>
        </a:xfrm>
        <a:prstGeom prst="rightArrow">
          <a:avLst>
            <a:gd name="adj1" fmla="val 60000"/>
            <a:gd name="adj2" fmla="val 50000"/>
          </a:avLst>
        </a:prstGeom>
        <a:gradFill rotWithShape="0">
          <a:gsLst>
            <a:gs pos="0">
              <a:schemeClr val="accent3">
                <a:hueOff val="-1519311"/>
                <a:satOff val="2771"/>
                <a:lumOff val="1681"/>
                <a:alphaOff val="0"/>
                <a:shade val="15000"/>
                <a:satMod val="180000"/>
              </a:schemeClr>
            </a:gs>
            <a:gs pos="50000">
              <a:schemeClr val="accent3">
                <a:hueOff val="-1519311"/>
                <a:satOff val="2771"/>
                <a:lumOff val="1681"/>
                <a:alphaOff val="0"/>
                <a:shade val="45000"/>
                <a:satMod val="170000"/>
              </a:schemeClr>
            </a:gs>
            <a:gs pos="70000">
              <a:schemeClr val="accent3">
                <a:hueOff val="-1519311"/>
                <a:satOff val="2771"/>
                <a:lumOff val="1681"/>
                <a:alphaOff val="0"/>
                <a:tint val="99000"/>
                <a:shade val="65000"/>
                <a:satMod val="155000"/>
              </a:schemeClr>
            </a:gs>
            <a:gs pos="100000">
              <a:schemeClr val="accent3">
                <a:hueOff val="-1519311"/>
                <a:satOff val="2771"/>
                <a:lumOff val="1681"/>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18900000">
        <a:off x="2586420" y="1341138"/>
        <a:ext cx="324156" cy="358244"/>
      </dsp:txXfrm>
    </dsp:sp>
    <dsp:sp modelId="{7B4C8ECD-6FAA-412F-B383-45B48A7098AA}">
      <dsp:nvSpPr>
        <dsp:cNvPr id="0" name=""/>
        <dsp:cNvSpPr/>
      </dsp:nvSpPr>
      <dsp:spPr>
        <a:xfrm>
          <a:off x="2832350" y="488114"/>
          <a:ext cx="948293" cy="948293"/>
        </a:xfrm>
        <a:prstGeom prst="ellipse">
          <a:avLst/>
        </a:prstGeom>
        <a:gradFill rotWithShape="0">
          <a:gsLst>
            <a:gs pos="0">
              <a:schemeClr val="accent3">
                <a:hueOff val="-1519311"/>
                <a:satOff val="2771"/>
                <a:lumOff val="1681"/>
                <a:alphaOff val="0"/>
                <a:shade val="15000"/>
                <a:satMod val="180000"/>
              </a:schemeClr>
            </a:gs>
            <a:gs pos="50000">
              <a:schemeClr val="accent3">
                <a:hueOff val="-1519311"/>
                <a:satOff val="2771"/>
                <a:lumOff val="1681"/>
                <a:alphaOff val="0"/>
                <a:shade val="45000"/>
                <a:satMod val="170000"/>
              </a:schemeClr>
            </a:gs>
            <a:gs pos="70000">
              <a:schemeClr val="accent3">
                <a:hueOff val="-1519311"/>
                <a:satOff val="2771"/>
                <a:lumOff val="1681"/>
                <a:alphaOff val="0"/>
                <a:tint val="99000"/>
                <a:shade val="65000"/>
                <a:satMod val="155000"/>
              </a:schemeClr>
            </a:gs>
            <a:gs pos="100000">
              <a:schemeClr val="accent3">
                <a:hueOff val="-1519311"/>
                <a:satOff val="2771"/>
                <a:lumOff val="1681"/>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Hyper-V</a:t>
          </a:r>
        </a:p>
        <a:p>
          <a:pPr lvl="0" algn="ctr" defTabSz="400050">
            <a:lnSpc>
              <a:spcPct val="90000"/>
            </a:lnSpc>
            <a:spcBef>
              <a:spcPct val="0"/>
            </a:spcBef>
            <a:spcAft>
              <a:spcPct val="35000"/>
            </a:spcAft>
          </a:pPr>
          <a:r>
            <a:rPr lang="en-US" sz="900" b="1" kern="1200" dirty="0" smtClean="0">
              <a:solidFill>
                <a:schemeClr val="bg2"/>
              </a:solidFill>
            </a:rPr>
            <a:t>Virtual Server 2005 R2</a:t>
          </a:r>
          <a:endParaRPr lang="en-US" sz="900" b="1" kern="1200" dirty="0">
            <a:solidFill>
              <a:schemeClr val="bg2"/>
            </a:solidFill>
          </a:endParaRPr>
        </a:p>
      </dsp:txBody>
      <dsp:txXfrm>
        <a:off x="2832350" y="488114"/>
        <a:ext cx="948293" cy="948293"/>
      </dsp:txXfrm>
    </dsp:sp>
    <dsp:sp modelId="{A0A5C13F-8FAB-4326-AB57-09122408795A}">
      <dsp:nvSpPr>
        <dsp:cNvPr id="0" name=""/>
        <dsp:cNvSpPr/>
      </dsp:nvSpPr>
      <dsp:spPr>
        <a:xfrm>
          <a:off x="2827607" y="1923414"/>
          <a:ext cx="324156" cy="358244"/>
        </a:xfrm>
        <a:prstGeom prst="rightArrow">
          <a:avLst>
            <a:gd name="adj1" fmla="val 60000"/>
            <a:gd name="adj2" fmla="val 50000"/>
          </a:avLst>
        </a:prstGeom>
        <a:gradFill rotWithShape="0">
          <a:gsLst>
            <a:gs pos="0">
              <a:schemeClr val="accent3">
                <a:hueOff val="-3038622"/>
                <a:satOff val="5541"/>
                <a:lumOff val="3361"/>
                <a:alphaOff val="0"/>
                <a:shade val="15000"/>
                <a:satMod val="180000"/>
              </a:schemeClr>
            </a:gs>
            <a:gs pos="50000">
              <a:schemeClr val="accent3">
                <a:hueOff val="-3038622"/>
                <a:satOff val="5541"/>
                <a:lumOff val="3361"/>
                <a:alphaOff val="0"/>
                <a:shade val="45000"/>
                <a:satMod val="170000"/>
              </a:schemeClr>
            </a:gs>
            <a:gs pos="70000">
              <a:schemeClr val="accent3">
                <a:hueOff val="-3038622"/>
                <a:satOff val="5541"/>
                <a:lumOff val="3361"/>
                <a:alphaOff val="0"/>
                <a:tint val="99000"/>
                <a:shade val="65000"/>
                <a:satMod val="155000"/>
              </a:schemeClr>
            </a:gs>
            <a:gs pos="100000">
              <a:schemeClr val="accent3">
                <a:hueOff val="-3038622"/>
                <a:satOff val="5541"/>
                <a:lumOff val="3361"/>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a:off x="2827607" y="1923414"/>
        <a:ext cx="324156" cy="358244"/>
      </dsp:txXfrm>
    </dsp:sp>
    <dsp:sp modelId="{65332322-F93D-4052-87DE-805D034B29C4}">
      <dsp:nvSpPr>
        <dsp:cNvPr id="0" name=""/>
        <dsp:cNvSpPr/>
      </dsp:nvSpPr>
      <dsp:spPr>
        <a:xfrm>
          <a:off x="3304667" y="1628390"/>
          <a:ext cx="948293" cy="948293"/>
        </a:xfrm>
        <a:prstGeom prst="ellipse">
          <a:avLst/>
        </a:prstGeom>
        <a:gradFill rotWithShape="0">
          <a:gsLst>
            <a:gs pos="0">
              <a:schemeClr val="accent3">
                <a:hueOff val="-3038622"/>
                <a:satOff val="5541"/>
                <a:lumOff val="3361"/>
                <a:alphaOff val="0"/>
                <a:shade val="15000"/>
                <a:satMod val="180000"/>
              </a:schemeClr>
            </a:gs>
            <a:gs pos="50000">
              <a:schemeClr val="accent3">
                <a:hueOff val="-3038622"/>
                <a:satOff val="5541"/>
                <a:lumOff val="3361"/>
                <a:alphaOff val="0"/>
                <a:shade val="45000"/>
                <a:satMod val="170000"/>
              </a:schemeClr>
            </a:gs>
            <a:gs pos="70000">
              <a:schemeClr val="accent3">
                <a:hueOff val="-3038622"/>
                <a:satOff val="5541"/>
                <a:lumOff val="3361"/>
                <a:alphaOff val="0"/>
                <a:tint val="99000"/>
                <a:shade val="65000"/>
                <a:satMod val="155000"/>
              </a:schemeClr>
            </a:gs>
            <a:gs pos="100000">
              <a:schemeClr val="accent3">
                <a:hueOff val="-3038622"/>
                <a:satOff val="5541"/>
                <a:lumOff val="3361"/>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Windows 7 &amp;</a:t>
          </a:r>
        </a:p>
        <a:p>
          <a:pPr lvl="0" algn="ctr" defTabSz="400050">
            <a:lnSpc>
              <a:spcPct val="90000"/>
            </a:lnSpc>
            <a:spcBef>
              <a:spcPct val="0"/>
            </a:spcBef>
            <a:spcAft>
              <a:spcPct val="35000"/>
            </a:spcAft>
          </a:pPr>
          <a:r>
            <a:rPr lang="en-US" sz="900" b="1" kern="1200" dirty="0" smtClean="0">
              <a:solidFill>
                <a:schemeClr val="bg2"/>
              </a:solidFill>
            </a:rPr>
            <a:t>Windows Vista</a:t>
          </a:r>
          <a:endParaRPr lang="en-US" sz="900" b="1" kern="1200" dirty="0">
            <a:solidFill>
              <a:schemeClr val="bg2"/>
            </a:solidFill>
          </a:endParaRPr>
        </a:p>
      </dsp:txBody>
      <dsp:txXfrm>
        <a:off x="3304667" y="1628390"/>
        <a:ext cx="948293" cy="948293"/>
      </dsp:txXfrm>
    </dsp:sp>
    <dsp:sp modelId="{075233B8-E612-469E-B803-938B7AF7E399}">
      <dsp:nvSpPr>
        <dsp:cNvPr id="0" name=""/>
        <dsp:cNvSpPr/>
      </dsp:nvSpPr>
      <dsp:spPr>
        <a:xfrm rot="2700000">
          <a:off x="2586420" y="2505691"/>
          <a:ext cx="324156" cy="358244"/>
        </a:xfrm>
        <a:prstGeom prst="rightArrow">
          <a:avLst>
            <a:gd name="adj1" fmla="val 60000"/>
            <a:gd name="adj2" fmla="val 50000"/>
          </a:avLst>
        </a:prstGeom>
        <a:gradFill rotWithShape="0">
          <a:gsLst>
            <a:gs pos="0">
              <a:schemeClr val="accent3">
                <a:hueOff val="-4557933"/>
                <a:satOff val="8312"/>
                <a:lumOff val="5042"/>
                <a:alphaOff val="0"/>
                <a:shade val="15000"/>
                <a:satMod val="180000"/>
              </a:schemeClr>
            </a:gs>
            <a:gs pos="50000">
              <a:schemeClr val="accent3">
                <a:hueOff val="-4557933"/>
                <a:satOff val="8312"/>
                <a:lumOff val="5042"/>
                <a:alphaOff val="0"/>
                <a:shade val="45000"/>
                <a:satMod val="170000"/>
              </a:schemeClr>
            </a:gs>
            <a:gs pos="70000">
              <a:schemeClr val="accent3">
                <a:hueOff val="-4557933"/>
                <a:satOff val="8312"/>
                <a:lumOff val="5042"/>
                <a:alphaOff val="0"/>
                <a:tint val="99000"/>
                <a:shade val="65000"/>
                <a:satMod val="155000"/>
              </a:schemeClr>
            </a:gs>
            <a:gs pos="100000">
              <a:schemeClr val="accent3">
                <a:hueOff val="-4557933"/>
                <a:satOff val="8312"/>
                <a:lumOff val="5042"/>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2700000">
        <a:off x="2586420" y="2505691"/>
        <a:ext cx="324156" cy="358244"/>
      </dsp:txXfrm>
    </dsp:sp>
    <dsp:sp modelId="{82551337-CBB9-4136-BE54-FEC9F002734F}">
      <dsp:nvSpPr>
        <dsp:cNvPr id="0" name=""/>
        <dsp:cNvSpPr/>
      </dsp:nvSpPr>
      <dsp:spPr>
        <a:xfrm>
          <a:off x="2832350" y="2768665"/>
          <a:ext cx="948293" cy="948293"/>
        </a:xfrm>
        <a:prstGeom prst="ellipse">
          <a:avLst/>
        </a:prstGeom>
        <a:gradFill rotWithShape="0">
          <a:gsLst>
            <a:gs pos="0">
              <a:schemeClr val="accent3">
                <a:hueOff val="-4557933"/>
                <a:satOff val="8312"/>
                <a:lumOff val="5042"/>
                <a:alphaOff val="0"/>
                <a:shade val="15000"/>
                <a:satMod val="180000"/>
              </a:schemeClr>
            </a:gs>
            <a:gs pos="50000">
              <a:schemeClr val="accent3">
                <a:hueOff val="-4557933"/>
                <a:satOff val="8312"/>
                <a:lumOff val="5042"/>
                <a:alphaOff val="0"/>
                <a:shade val="45000"/>
                <a:satMod val="170000"/>
              </a:schemeClr>
            </a:gs>
            <a:gs pos="70000">
              <a:schemeClr val="accent3">
                <a:hueOff val="-4557933"/>
                <a:satOff val="8312"/>
                <a:lumOff val="5042"/>
                <a:alphaOff val="0"/>
                <a:tint val="99000"/>
                <a:shade val="65000"/>
                <a:satMod val="155000"/>
              </a:schemeClr>
            </a:gs>
            <a:gs pos="100000">
              <a:schemeClr val="accent3">
                <a:hueOff val="-4557933"/>
                <a:satOff val="8312"/>
                <a:lumOff val="5042"/>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2007 Microsoft Office</a:t>
          </a:r>
          <a:endParaRPr lang="en-US" sz="900" b="1" kern="1200" dirty="0">
            <a:solidFill>
              <a:schemeClr val="bg2"/>
            </a:solidFill>
          </a:endParaRPr>
        </a:p>
      </dsp:txBody>
      <dsp:txXfrm>
        <a:off x="2832350" y="2768665"/>
        <a:ext cx="948293" cy="948293"/>
      </dsp:txXfrm>
    </dsp:sp>
    <dsp:sp modelId="{15D018B5-510C-4B96-8B94-CA2F39452E10}">
      <dsp:nvSpPr>
        <dsp:cNvPr id="0" name=""/>
        <dsp:cNvSpPr/>
      </dsp:nvSpPr>
      <dsp:spPr>
        <a:xfrm rot="5400000">
          <a:off x="2004143" y="2746878"/>
          <a:ext cx="324156" cy="358244"/>
        </a:xfrm>
        <a:prstGeom prst="rightArrow">
          <a:avLst>
            <a:gd name="adj1" fmla="val 60000"/>
            <a:gd name="adj2" fmla="val 50000"/>
          </a:avLst>
        </a:prstGeom>
        <a:gradFill rotWithShape="0">
          <a:gsLst>
            <a:gs pos="0">
              <a:schemeClr val="accent3">
                <a:hueOff val="-6077244"/>
                <a:satOff val="11082"/>
                <a:lumOff val="6723"/>
                <a:alphaOff val="0"/>
                <a:shade val="15000"/>
                <a:satMod val="180000"/>
              </a:schemeClr>
            </a:gs>
            <a:gs pos="50000">
              <a:schemeClr val="accent3">
                <a:hueOff val="-6077244"/>
                <a:satOff val="11082"/>
                <a:lumOff val="6723"/>
                <a:alphaOff val="0"/>
                <a:shade val="45000"/>
                <a:satMod val="170000"/>
              </a:schemeClr>
            </a:gs>
            <a:gs pos="70000">
              <a:schemeClr val="accent3">
                <a:hueOff val="-6077244"/>
                <a:satOff val="11082"/>
                <a:lumOff val="6723"/>
                <a:alphaOff val="0"/>
                <a:tint val="99000"/>
                <a:shade val="65000"/>
                <a:satMod val="155000"/>
              </a:schemeClr>
            </a:gs>
            <a:gs pos="100000">
              <a:schemeClr val="accent3">
                <a:hueOff val="-6077244"/>
                <a:satOff val="11082"/>
                <a:lumOff val="6723"/>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5400000">
        <a:off x="2004143" y="2746878"/>
        <a:ext cx="324156" cy="358244"/>
      </dsp:txXfrm>
    </dsp:sp>
    <dsp:sp modelId="{BEDB4027-10FA-4AE8-8F1D-73DE6D3882BE}">
      <dsp:nvSpPr>
        <dsp:cNvPr id="0" name=""/>
        <dsp:cNvSpPr/>
      </dsp:nvSpPr>
      <dsp:spPr>
        <a:xfrm>
          <a:off x="1692075" y="3240982"/>
          <a:ext cx="948293" cy="948293"/>
        </a:xfrm>
        <a:prstGeom prst="ellipse">
          <a:avLst/>
        </a:prstGeom>
        <a:gradFill rotWithShape="0">
          <a:gsLst>
            <a:gs pos="0">
              <a:schemeClr val="accent3">
                <a:hueOff val="-6077244"/>
                <a:satOff val="11082"/>
                <a:lumOff val="6723"/>
                <a:alphaOff val="0"/>
                <a:shade val="15000"/>
                <a:satMod val="180000"/>
              </a:schemeClr>
            </a:gs>
            <a:gs pos="50000">
              <a:schemeClr val="accent3">
                <a:hueOff val="-6077244"/>
                <a:satOff val="11082"/>
                <a:lumOff val="6723"/>
                <a:alphaOff val="0"/>
                <a:shade val="45000"/>
                <a:satMod val="170000"/>
              </a:schemeClr>
            </a:gs>
            <a:gs pos="70000">
              <a:schemeClr val="accent3">
                <a:hueOff val="-6077244"/>
                <a:satOff val="11082"/>
                <a:lumOff val="6723"/>
                <a:alphaOff val="0"/>
                <a:tint val="99000"/>
                <a:shade val="65000"/>
                <a:satMod val="155000"/>
              </a:schemeClr>
            </a:gs>
            <a:gs pos="100000">
              <a:schemeClr val="accent3">
                <a:hueOff val="-6077244"/>
                <a:satOff val="11082"/>
                <a:lumOff val="6723"/>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App-V</a:t>
          </a:r>
        </a:p>
      </dsp:txBody>
      <dsp:txXfrm>
        <a:off x="1692075" y="3240982"/>
        <a:ext cx="948293" cy="948293"/>
      </dsp:txXfrm>
    </dsp:sp>
    <dsp:sp modelId="{67C5BDA9-0272-4321-9820-11392C655C5B}">
      <dsp:nvSpPr>
        <dsp:cNvPr id="0" name=""/>
        <dsp:cNvSpPr/>
      </dsp:nvSpPr>
      <dsp:spPr>
        <a:xfrm rot="8100000">
          <a:off x="1421867" y="2505691"/>
          <a:ext cx="324156" cy="358244"/>
        </a:xfrm>
        <a:prstGeom prst="rightArrow">
          <a:avLst>
            <a:gd name="adj1" fmla="val 60000"/>
            <a:gd name="adj2" fmla="val 50000"/>
          </a:avLst>
        </a:prstGeom>
        <a:gradFill rotWithShape="0">
          <a:gsLst>
            <a:gs pos="0">
              <a:schemeClr val="accent3">
                <a:hueOff val="-7596555"/>
                <a:satOff val="13853"/>
                <a:lumOff val="8404"/>
                <a:alphaOff val="0"/>
                <a:shade val="15000"/>
                <a:satMod val="180000"/>
              </a:schemeClr>
            </a:gs>
            <a:gs pos="50000">
              <a:schemeClr val="accent3">
                <a:hueOff val="-7596555"/>
                <a:satOff val="13853"/>
                <a:lumOff val="8404"/>
                <a:alphaOff val="0"/>
                <a:shade val="45000"/>
                <a:satMod val="170000"/>
              </a:schemeClr>
            </a:gs>
            <a:gs pos="70000">
              <a:schemeClr val="accent3">
                <a:hueOff val="-7596555"/>
                <a:satOff val="13853"/>
                <a:lumOff val="8404"/>
                <a:alphaOff val="0"/>
                <a:tint val="99000"/>
                <a:shade val="65000"/>
                <a:satMod val="155000"/>
              </a:schemeClr>
            </a:gs>
            <a:gs pos="100000">
              <a:schemeClr val="accent3">
                <a:hueOff val="-7596555"/>
                <a:satOff val="13853"/>
                <a:lumOff val="840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8100000">
        <a:off x="1421867" y="2505691"/>
        <a:ext cx="324156" cy="358244"/>
      </dsp:txXfrm>
    </dsp:sp>
    <dsp:sp modelId="{4F04A08A-8967-42A3-979C-AA5BE349AA69}">
      <dsp:nvSpPr>
        <dsp:cNvPr id="0" name=""/>
        <dsp:cNvSpPr/>
      </dsp:nvSpPr>
      <dsp:spPr>
        <a:xfrm>
          <a:off x="551799" y="2768665"/>
          <a:ext cx="948293" cy="948293"/>
        </a:xfrm>
        <a:prstGeom prst="ellipse">
          <a:avLst/>
        </a:prstGeom>
        <a:gradFill rotWithShape="0">
          <a:gsLst>
            <a:gs pos="0">
              <a:schemeClr val="accent3">
                <a:hueOff val="-7596555"/>
                <a:satOff val="13853"/>
                <a:lumOff val="8404"/>
                <a:alphaOff val="0"/>
                <a:shade val="15000"/>
                <a:satMod val="180000"/>
              </a:schemeClr>
            </a:gs>
            <a:gs pos="50000">
              <a:schemeClr val="accent3">
                <a:hueOff val="-7596555"/>
                <a:satOff val="13853"/>
                <a:lumOff val="8404"/>
                <a:alphaOff val="0"/>
                <a:shade val="45000"/>
                <a:satMod val="170000"/>
              </a:schemeClr>
            </a:gs>
            <a:gs pos="70000">
              <a:schemeClr val="accent3">
                <a:hueOff val="-7596555"/>
                <a:satOff val="13853"/>
                <a:lumOff val="8404"/>
                <a:alphaOff val="0"/>
                <a:tint val="99000"/>
                <a:shade val="65000"/>
                <a:satMod val="155000"/>
              </a:schemeClr>
            </a:gs>
            <a:gs pos="100000">
              <a:schemeClr val="accent3">
                <a:hueOff val="-7596555"/>
                <a:satOff val="13853"/>
                <a:lumOff val="840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SQL Server 2008</a:t>
          </a:r>
          <a:endParaRPr lang="en-US" sz="900" b="1" kern="1200" dirty="0">
            <a:solidFill>
              <a:schemeClr val="bg2"/>
            </a:solidFill>
          </a:endParaRPr>
        </a:p>
      </dsp:txBody>
      <dsp:txXfrm>
        <a:off x="551799" y="2768665"/>
        <a:ext cx="948293" cy="948293"/>
      </dsp:txXfrm>
    </dsp:sp>
    <dsp:sp modelId="{73C4D591-052A-46F4-9AB0-1D7E8E61E54D}">
      <dsp:nvSpPr>
        <dsp:cNvPr id="0" name=""/>
        <dsp:cNvSpPr/>
      </dsp:nvSpPr>
      <dsp:spPr>
        <a:xfrm rot="10800000">
          <a:off x="1180680" y="1923414"/>
          <a:ext cx="324156" cy="358244"/>
        </a:xfrm>
        <a:prstGeom prst="rightArrow">
          <a:avLst>
            <a:gd name="adj1" fmla="val 60000"/>
            <a:gd name="adj2" fmla="val 50000"/>
          </a:avLst>
        </a:prstGeom>
        <a:gradFill rotWithShape="0">
          <a:gsLst>
            <a:gs pos="0">
              <a:schemeClr val="accent3">
                <a:hueOff val="-9115865"/>
                <a:satOff val="16623"/>
                <a:lumOff val="10084"/>
                <a:alphaOff val="0"/>
                <a:shade val="15000"/>
                <a:satMod val="180000"/>
              </a:schemeClr>
            </a:gs>
            <a:gs pos="50000">
              <a:schemeClr val="accent3">
                <a:hueOff val="-9115865"/>
                <a:satOff val="16623"/>
                <a:lumOff val="10084"/>
                <a:alphaOff val="0"/>
                <a:shade val="45000"/>
                <a:satMod val="170000"/>
              </a:schemeClr>
            </a:gs>
            <a:gs pos="70000">
              <a:schemeClr val="accent3">
                <a:hueOff val="-9115865"/>
                <a:satOff val="16623"/>
                <a:lumOff val="10084"/>
                <a:alphaOff val="0"/>
                <a:tint val="99000"/>
                <a:shade val="65000"/>
                <a:satMod val="155000"/>
              </a:schemeClr>
            </a:gs>
            <a:gs pos="100000">
              <a:schemeClr val="accent3">
                <a:hueOff val="-9115865"/>
                <a:satOff val="16623"/>
                <a:lumOff val="1008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10800000">
        <a:off x="1180680" y="1923414"/>
        <a:ext cx="324156" cy="358244"/>
      </dsp:txXfrm>
    </dsp:sp>
    <dsp:sp modelId="{0387ACA2-A930-4316-8D0E-E1770709E7A1}">
      <dsp:nvSpPr>
        <dsp:cNvPr id="0" name=""/>
        <dsp:cNvSpPr/>
      </dsp:nvSpPr>
      <dsp:spPr>
        <a:xfrm>
          <a:off x="79482" y="1628390"/>
          <a:ext cx="948293" cy="948293"/>
        </a:xfrm>
        <a:prstGeom prst="ellipse">
          <a:avLst/>
        </a:prstGeom>
        <a:gradFill rotWithShape="0">
          <a:gsLst>
            <a:gs pos="0">
              <a:schemeClr val="accent3">
                <a:hueOff val="-9115865"/>
                <a:satOff val="16623"/>
                <a:lumOff val="10084"/>
                <a:alphaOff val="0"/>
                <a:shade val="15000"/>
                <a:satMod val="180000"/>
              </a:schemeClr>
            </a:gs>
            <a:gs pos="50000">
              <a:schemeClr val="accent3">
                <a:hueOff val="-9115865"/>
                <a:satOff val="16623"/>
                <a:lumOff val="10084"/>
                <a:alphaOff val="0"/>
                <a:shade val="45000"/>
                <a:satMod val="170000"/>
              </a:schemeClr>
            </a:gs>
            <a:gs pos="70000">
              <a:schemeClr val="accent3">
                <a:hueOff val="-9115865"/>
                <a:satOff val="16623"/>
                <a:lumOff val="10084"/>
                <a:alphaOff val="0"/>
                <a:tint val="99000"/>
                <a:shade val="65000"/>
                <a:satMod val="155000"/>
              </a:schemeClr>
            </a:gs>
            <a:gs pos="100000">
              <a:schemeClr val="accent3">
                <a:hueOff val="-9115865"/>
                <a:satOff val="16623"/>
                <a:lumOff val="10084"/>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Forefront</a:t>
          </a:r>
        </a:p>
        <a:p>
          <a:pPr lvl="0" algn="ctr" defTabSz="400050">
            <a:lnSpc>
              <a:spcPct val="90000"/>
            </a:lnSpc>
            <a:spcBef>
              <a:spcPct val="0"/>
            </a:spcBef>
            <a:spcAft>
              <a:spcPct val="35000"/>
            </a:spcAft>
          </a:pPr>
          <a:r>
            <a:rPr lang="en-US" sz="900" b="1" kern="1200" dirty="0" smtClean="0">
              <a:solidFill>
                <a:schemeClr val="bg2"/>
              </a:solidFill>
            </a:rPr>
            <a:t>NAP</a:t>
          </a:r>
          <a:endParaRPr lang="en-US" sz="900" b="1" kern="1200" dirty="0">
            <a:solidFill>
              <a:schemeClr val="bg2"/>
            </a:solidFill>
          </a:endParaRPr>
        </a:p>
      </dsp:txBody>
      <dsp:txXfrm>
        <a:off x="79482" y="1628390"/>
        <a:ext cx="948293" cy="948293"/>
      </dsp:txXfrm>
    </dsp:sp>
    <dsp:sp modelId="{7113377A-AEAD-4465-B800-3C7875219339}">
      <dsp:nvSpPr>
        <dsp:cNvPr id="0" name=""/>
        <dsp:cNvSpPr/>
      </dsp:nvSpPr>
      <dsp:spPr>
        <a:xfrm rot="13500000">
          <a:off x="1421867" y="1341138"/>
          <a:ext cx="324156" cy="358244"/>
        </a:xfrm>
        <a:prstGeom prst="rightArrow">
          <a:avLst>
            <a:gd name="adj1" fmla="val 60000"/>
            <a:gd name="adj2" fmla="val 5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solidFill>
              <a:schemeClr val="bg2"/>
            </a:solidFill>
          </a:endParaRPr>
        </a:p>
      </dsp:txBody>
      <dsp:txXfrm rot="13500000">
        <a:off x="1421867" y="1341138"/>
        <a:ext cx="324156" cy="358244"/>
      </dsp:txXfrm>
    </dsp:sp>
    <dsp:sp modelId="{88F2C929-8428-41B7-B73E-847B02E30210}">
      <dsp:nvSpPr>
        <dsp:cNvPr id="0" name=""/>
        <dsp:cNvSpPr/>
      </dsp:nvSpPr>
      <dsp:spPr>
        <a:xfrm>
          <a:off x="551799" y="488114"/>
          <a:ext cx="948293" cy="948293"/>
        </a:xfrm>
        <a:prstGeom prst="ellipse">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bg2"/>
              </a:solidFill>
            </a:rPr>
            <a:t>Other Products</a:t>
          </a:r>
          <a:endParaRPr lang="en-US" sz="900" b="1" kern="1200" dirty="0">
            <a:solidFill>
              <a:schemeClr val="bg2"/>
            </a:solidFill>
          </a:endParaRPr>
        </a:p>
      </dsp:txBody>
      <dsp:txXfrm>
        <a:off x="551799" y="488114"/>
        <a:ext cx="948293" cy="94829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0D942CE-8F55-4C21-80D0-8A83CAC5108B}">
      <dsp:nvSpPr>
        <dsp:cNvPr id="0" name=""/>
        <dsp:cNvSpPr/>
      </dsp:nvSpPr>
      <dsp:spPr>
        <a:xfrm>
          <a:off x="1025" y="317992"/>
          <a:ext cx="1358800" cy="1358800"/>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MAP Toolkit</a:t>
          </a:r>
          <a:endParaRPr lang="en-US" sz="2000" kern="1200" dirty="0">
            <a:solidFill>
              <a:schemeClr val="tx1"/>
            </a:solidFill>
          </a:endParaRPr>
        </a:p>
      </dsp:txBody>
      <dsp:txXfrm>
        <a:off x="1025" y="317992"/>
        <a:ext cx="1358800" cy="1358800"/>
      </dsp:txXfrm>
    </dsp:sp>
    <dsp:sp modelId="{6130F22A-B7CB-4AB9-9151-6188FA3233E1}">
      <dsp:nvSpPr>
        <dsp:cNvPr id="0" name=""/>
        <dsp:cNvSpPr/>
      </dsp:nvSpPr>
      <dsp:spPr>
        <a:xfrm>
          <a:off x="1470160" y="603340"/>
          <a:ext cx="788104" cy="788104"/>
        </a:xfrm>
        <a:prstGeom prst="mathPlus">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solidFill>
              <a:schemeClr val="tx1"/>
            </a:solidFill>
          </a:endParaRPr>
        </a:p>
      </dsp:txBody>
      <dsp:txXfrm>
        <a:off x="1470160" y="603340"/>
        <a:ext cx="788104" cy="788104"/>
      </dsp:txXfrm>
    </dsp:sp>
    <dsp:sp modelId="{06E5142D-44FB-48E3-97E1-BA025EB436E2}">
      <dsp:nvSpPr>
        <dsp:cNvPr id="0" name=""/>
        <dsp:cNvSpPr/>
      </dsp:nvSpPr>
      <dsp:spPr>
        <a:xfrm>
          <a:off x="2368599" y="317992"/>
          <a:ext cx="1358800" cy="1358800"/>
        </a:xfrm>
        <a:prstGeom prst="ellipse">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ROI Tool</a:t>
          </a:r>
          <a:endParaRPr lang="en-US" sz="2000" kern="1200" dirty="0">
            <a:solidFill>
              <a:schemeClr val="tx1"/>
            </a:solidFill>
          </a:endParaRPr>
        </a:p>
      </dsp:txBody>
      <dsp:txXfrm>
        <a:off x="2368599" y="317992"/>
        <a:ext cx="1358800" cy="1358800"/>
      </dsp:txXfrm>
    </dsp:sp>
    <dsp:sp modelId="{838C1F45-A731-4ABA-8472-FB239C2D4C12}">
      <dsp:nvSpPr>
        <dsp:cNvPr id="0" name=""/>
        <dsp:cNvSpPr/>
      </dsp:nvSpPr>
      <dsp:spPr>
        <a:xfrm>
          <a:off x="3837735" y="603340"/>
          <a:ext cx="788104" cy="788104"/>
        </a:xfrm>
        <a:prstGeom prst="mathEqual">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dirty="0">
            <a:solidFill>
              <a:schemeClr val="tx1"/>
            </a:solidFill>
          </a:endParaRPr>
        </a:p>
      </dsp:txBody>
      <dsp:txXfrm>
        <a:off x="3837735" y="603340"/>
        <a:ext cx="788104" cy="788104"/>
      </dsp:txXfrm>
    </dsp:sp>
    <dsp:sp modelId="{88AC2FEF-8022-49EA-B4F4-042FE301F33A}">
      <dsp:nvSpPr>
        <dsp:cNvPr id="0" name=""/>
        <dsp:cNvSpPr/>
      </dsp:nvSpPr>
      <dsp:spPr>
        <a:xfrm>
          <a:off x="4736174" y="317992"/>
          <a:ext cx="1358800" cy="1358800"/>
        </a:xfrm>
        <a:prstGeom prst="ellipse">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More Accurate ROI/TCO</a:t>
          </a:r>
          <a:endParaRPr lang="en-US" sz="2000" kern="1200" dirty="0">
            <a:solidFill>
              <a:schemeClr val="tx1"/>
            </a:solidFill>
          </a:endParaRPr>
        </a:p>
      </dsp:txBody>
      <dsp:txXfrm>
        <a:off x="4736174" y="317992"/>
        <a:ext cx="1358800" cy="135880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svr303_ng_v3_final.pptx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www.microsoft.com/WSSA" TargetMode="Externa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2.png"/><Relationship Id="rId7"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hyperlink" Target="http://www.microsoft.com/WSSA" TargetMode="Externa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s://connect.microsoft.com/site/sitehome.aspx?SiteID=297" TargetMode="External"/><Relationship Id="rId3" Type="http://schemas.openxmlformats.org/officeDocument/2006/relationships/hyperlink" Target="http://www.microsoft.com/IPD" TargetMode="External"/><Relationship Id="rId7" Type="http://schemas.openxmlformats.org/officeDocument/2006/relationships/hyperlink" Target="http://blogs.technet.com/MAPBLOG" TargetMode="External"/><Relationship Id="rId12"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partner.microsoft.com/SAassessment" TargetMode="External"/><Relationship Id="rId11" Type="http://schemas.openxmlformats.org/officeDocument/2006/relationships/image" Target="../media/image43.png"/><Relationship Id="rId5" Type="http://schemas.openxmlformats.org/officeDocument/2006/relationships/hyperlink" Target="http://www.microsoft.com/MAP" TargetMode="External"/><Relationship Id="rId10" Type="http://schemas.openxmlformats.org/officeDocument/2006/relationships/hyperlink" Target="http://partner.microsoft.com/SAserver" TargetMode="External"/><Relationship Id="rId4" Type="http://schemas.openxmlformats.org/officeDocument/2006/relationships/hyperlink" Target="http://partner.microsoft.com/IPDguides" TargetMode="External"/><Relationship Id="rId9" Type="http://schemas.openxmlformats.org/officeDocument/2006/relationships/hyperlink" Target="http://www.microsoft.com/WSSA"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49.png"/><Relationship Id="rId5" Type="http://schemas.openxmlformats.org/officeDocument/2006/relationships/hyperlink" Target="http://microsoft.com/technet" TargetMode="External"/><Relationship Id="rId10" Type="http://schemas.openxmlformats.org/officeDocument/2006/relationships/image" Target="../media/image4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www.microsoft.com/WSSA" TargetMode="Externa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gi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www.microsoft.com/WSSA" TargetMode="Externa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Selecting the Right Virtualization Technology</a:t>
            </a:r>
            <a:endParaRPr lang="en-US" sz="4000" dirty="0"/>
          </a:p>
        </p:txBody>
      </p:sp>
      <p:pic>
        <p:nvPicPr>
          <p:cNvPr id="4" name="Picture 3" descr="Which virtzn Flowchart.jpg"/>
          <p:cNvPicPr>
            <a:picLocks noChangeAspect="1"/>
          </p:cNvPicPr>
          <p:nvPr/>
        </p:nvPicPr>
        <p:blipFill>
          <a:blip r:embed="rId3" cstate="print"/>
          <a:stretch>
            <a:fillRect/>
          </a:stretch>
        </p:blipFill>
        <p:spPr>
          <a:xfrm>
            <a:off x="4295709" y="914400"/>
            <a:ext cx="4543491" cy="5181600"/>
          </a:xfrm>
          <a:prstGeom prst="rect">
            <a:avLst/>
          </a:prstGeom>
        </p:spPr>
      </p:pic>
      <p:sp>
        <p:nvSpPr>
          <p:cNvPr id="5" name="Rectangle 4"/>
          <p:cNvSpPr/>
          <p:nvPr/>
        </p:nvSpPr>
        <p:spPr bwMode="auto">
          <a:xfrm>
            <a:off x="5001048" y="990600"/>
            <a:ext cx="740725" cy="570768"/>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ectangle 5"/>
          <p:cNvSpPr/>
          <p:nvPr/>
        </p:nvSpPr>
        <p:spPr bwMode="auto">
          <a:xfrm>
            <a:off x="6296448" y="990600"/>
            <a:ext cx="740725" cy="570768"/>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ectangle 6"/>
          <p:cNvSpPr/>
          <p:nvPr/>
        </p:nvSpPr>
        <p:spPr bwMode="auto">
          <a:xfrm>
            <a:off x="6317723" y="2057400"/>
            <a:ext cx="740725" cy="570768"/>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5001048" y="2057400"/>
            <a:ext cx="740725" cy="570768"/>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4218952" y="5608656"/>
            <a:ext cx="740725" cy="570768"/>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 name="Content Placeholder 2"/>
          <p:cNvSpPr>
            <a:spLocks noGrp="1"/>
          </p:cNvSpPr>
          <p:nvPr>
            <p:ph idx="1"/>
          </p:nvPr>
        </p:nvSpPr>
        <p:spPr>
          <a:xfrm>
            <a:off x="228600" y="2428184"/>
            <a:ext cx="4267200" cy="1686616"/>
          </a:xfrm>
        </p:spPr>
        <p:txBody>
          <a:bodyPr/>
          <a:lstStyle/>
          <a:p>
            <a:r>
              <a:rPr lang="en-US" sz="2400" dirty="0" smtClean="0"/>
              <a:t>Walk through the scenario</a:t>
            </a:r>
          </a:p>
          <a:p>
            <a:r>
              <a:rPr lang="en-US" sz="2400" dirty="0" smtClean="0"/>
              <a:t>Arrive at a decision</a:t>
            </a:r>
          </a:p>
          <a:p>
            <a:r>
              <a:rPr lang="en-US" sz="2400" dirty="0" smtClean="0"/>
              <a:t>Repeat for each scenario</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Server Virtualization</a:t>
            </a:r>
            <a:br>
              <a:rPr lang="en-US" dirty="0"/>
            </a:br>
            <a:r>
              <a:rPr lang="en-US" sz="2800" i="1" dirty="0">
                <a:solidFill>
                  <a:schemeClr val="tx2"/>
                </a:solidFill>
              </a:rPr>
              <a:t>Planning for Hyper-V</a:t>
            </a:r>
            <a:endParaRPr lang="en-US" dirty="0"/>
          </a:p>
        </p:txBody>
      </p:sp>
      <p:pic>
        <p:nvPicPr>
          <p:cNvPr id="4" name="Picture 3" descr="WSV Flowchart 070809 v003.jpg"/>
          <p:cNvPicPr/>
          <p:nvPr/>
        </p:nvPicPr>
        <p:blipFill>
          <a:blip r:embed="rId3"/>
          <a:stretch>
            <a:fillRect/>
          </a:stretch>
        </p:blipFill>
        <p:spPr>
          <a:xfrm>
            <a:off x="1524000" y="2133600"/>
            <a:ext cx="5029200" cy="4078605"/>
          </a:xfrm>
          <a:prstGeom prst="rect">
            <a:avLst/>
          </a:prstGeom>
        </p:spPr>
      </p:pic>
      <p:sp>
        <p:nvSpPr>
          <p:cNvPr id="5" name="Rectangle 4"/>
          <p:cNvSpPr/>
          <p:nvPr/>
        </p:nvSpPr>
        <p:spPr bwMode="auto">
          <a:xfrm>
            <a:off x="5105400" y="3771900"/>
            <a:ext cx="1524000" cy="762000"/>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0000"/>
              </a:solidFill>
              <a:effectLst>
                <a:outerShdw blurRad="38100" dist="38100" dir="2700000" algn="tl">
                  <a:srgbClr val="000000">
                    <a:alpha val="43137"/>
                  </a:srgbClr>
                </a:outerShdw>
              </a:effectLst>
              <a:latin typeface="Segoe" pitchFamily="34" charset="0"/>
            </a:endParaRPr>
          </a:p>
        </p:txBody>
      </p:sp>
      <p:grpSp>
        <p:nvGrpSpPr>
          <p:cNvPr id="6" name="Group 24"/>
          <p:cNvGrpSpPr/>
          <p:nvPr/>
        </p:nvGrpSpPr>
        <p:grpSpPr>
          <a:xfrm>
            <a:off x="1371600" y="2667000"/>
            <a:ext cx="5334000" cy="1828800"/>
            <a:chOff x="533400" y="2667000"/>
            <a:chExt cx="5334000" cy="1828800"/>
          </a:xfrm>
          <a:solidFill>
            <a:schemeClr val="accent2">
              <a:alpha val="73000"/>
            </a:schemeClr>
          </a:solidFill>
        </p:grpSpPr>
        <p:sp>
          <p:nvSpPr>
            <p:cNvPr id="7" name="Rectangle 6"/>
            <p:cNvSpPr/>
            <p:nvPr/>
          </p:nvSpPr>
          <p:spPr bwMode="auto">
            <a:xfrm>
              <a:off x="533400" y="2667000"/>
              <a:ext cx="5334000" cy="838200"/>
            </a:xfrm>
            <a:prstGeom prst="rect">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8" name="Rectangle 7"/>
            <p:cNvSpPr/>
            <p:nvPr/>
          </p:nvSpPr>
          <p:spPr bwMode="auto">
            <a:xfrm>
              <a:off x="533400" y="3505200"/>
              <a:ext cx="1676400" cy="990600"/>
            </a:xfrm>
            <a:prstGeom prst="rect">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grpSp>
      <p:grpSp>
        <p:nvGrpSpPr>
          <p:cNvPr id="9" name="Group 34"/>
          <p:cNvGrpSpPr/>
          <p:nvPr/>
        </p:nvGrpSpPr>
        <p:grpSpPr>
          <a:xfrm>
            <a:off x="1371600" y="3810000"/>
            <a:ext cx="5334000" cy="1905000"/>
            <a:chOff x="533400" y="3810000"/>
            <a:chExt cx="5334000" cy="1905000"/>
          </a:xfrm>
          <a:solidFill>
            <a:schemeClr val="accent3">
              <a:alpha val="73000"/>
            </a:schemeClr>
          </a:solidFill>
        </p:grpSpPr>
        <p:sp>
          <p:nvSpPr>
            <p:cNvPr id="10" name="Rectangle 9"/>
            <p:cNvSpPr/>
            <p:nvPr/>
          </p:nvSpPr>
          <p:spPr bwMode="auto">
            <a:xfrm rot="10800000">
              <a:off x="533400" y="4800600"/>
              <a:ext cx="5334000" cy="914400"/>
            </a:xfrm>
            <a:prstGeom prst="rect">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1" name="Rectangle 10"/>
            <p:cNvSpPr/>
            <p:nvPr/>
          </p:nvSpPr>
          <p:spPr bwMode="auto">
            <a:xfrm rot="10800000">
              <a:off x="2362200" y="3810000"/>
              <a:ext cx="3505200" cy="990600"/>
            </a:xfrm>
            <a:prstGeom prst="rect">
              <a:avLst/>
            </a:prstGeom>
            <a:grpFill/>
            <a:ln>
              <a:headEnd type="none" w="med" len="med"/>
              <a:tailEnd type="none" w="med" len="med"/>
            </a:ln>
            <a:effec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grpSp>
      <p:sp>
        <p:nvSpPr>
          <p:cNvPr id="12" name="Rectangle 11"/>
          <p:cNvSpPr/>
          <p:nvPr/>
        </p:nvSpPr>
        <p:spPr>
          <a:xfrm>
            <a:off x="1981200" y="2445603"/>
            <a:ext cx="6705600" cy="830997"/>
          </a:xfrm>
          <a:prstGeom prst="rect">
            <a:avLst/>
          </a:prstGeom>
        </p:spPr>
        <p:txBody>
          <a:bodyPr wrap="square">
            <a:spAutoFit/>
          </a:bodyPr>
          <a:lstStyle/>
          <a:p>
            <a:pPr defTabSz="912813" fontAlgn="base">
              <a:spcBef>
                <a:spcPct val="0"/>
              </a:spcBef>
              <a:spcAft>
                <a:spcPct val="0"/>
              </a:spcAft>
            </a:pPr>
            <a:r>
              <a:rPr lang="en-US" sz="2400" dirty="0" smtClean="0">
                <a:solidFill>
                  <a:srgbClr val="FFFFFF"/>
                </a:solidFill>
              </a:rPr>
              <a:t>                                  </a:t>
            </a:r>
          </a:p>
          <a:p>
            <a:pPr marL="455613" lvl="1" indent="1588" defTabSz="912813" fontAlgn="base">
              <a:lnSpc>
                <a:spcPct val="150000"/>
              </a:lnSpc>
              <a:spcBef>
                <a:spcPct val="0"/>
              </a:spcBef>
              <a:spcAft>
                <a:spcPct val="0"/>
              </a:spcAft>
            </a:pPr>
            <a:r>
              <a:rPr lang="en-US" sz="1600" b="1" dirty="0" smtClean="0">
                <a:solidFill>
                  <a:schemeClr val="bg2"/>
                </a:solidFill>
              </a:rPr>
              <a:t>Part 1. Determine Application Requirements</a:t>
            </a:r>
          </a:p>
        </p:txBody>
      </p:sp>
      <p:sp>
        <p:nvSpPr>
          <p:cNvPr id="13" name="Right Arrow 12"/>
          <p:cNvSpPr/>
          <p:nvPr/>
        </p:nvSpPr>
        <p:spPr bwMode="auto">
          <a:xfrm>
            <a:off x="3744076" y="1616936"/>
            <a:ext cx="685800" cy="339695"/>
          </a:xfrm>
          <a:prstGeom prst="rightArrow">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endParaRPr>
          </a:p>
        </p:txBody>
      </p:sp>
      <p:sp>
        <p:nvSpPr>
          <p:cNvPr id="14" name="Rectangle 13"/>
          <p:cNvSpPr/>
          <p:nvPr/>
        </p:nvSpPr>
        <p:spPr>
          <a:xfrm>
            <a:off x="2095152" y="1526223"/>
            <a:ext cx="1981200" cy="461665"/>
          </a:xfrm>
          <a:prstGeom prst="rect">
            <a:avLst/>
          </a:prstGeom>
        </p:spPr>
        <p:txBody>
          <a:bodyPr wrap="square">
            <a:spAutoFit/>
          </a:bodyPr>
          <a:lstStyle/>
          <a:p>
            <a:pPr defTabSz="912813" fontAlgn="base">
              <a:spcBef>
                <a:spcPct val="0"/>
              </a:spcBef>
              <a:spcAft>
                <a:spcPct val="0"/>
              </a:spcAft>
            </a:pPr>
            <a:r>
              <a:rPr lang="en-US" sz="2400" dirty="0" smtClean="0">
                <a:solidFill>
                  <a:srgbClr val="FFFFFF"/>
                </a:solidFill>
              </a:rPr>
              <a:t>  </a:t>
            </a:r>
            <a:r>
              <a:rPr lang="en-US" sz="2400" dirty="0" smtClean="0"/>
              <a:t>9 Steps</a:t>
            </a:r>
            <a:endParaRPr lang="en-US" sz="2000" dirty="0" smtClean="0"/>
          </a:p>
        </p:txBody>
      </p:sp>
      <p:sp>
        <p:nvSpPr>
          <p:cNvPr id="15" name="Rectangle 14"/>
          <p:cNvSpPr/>
          <p:nvPr/>
        </p:nvSpPr>
        <p:spPr>
          <a:xfrm>
            <a:off x="990600" y="5181600"/>
            <a:ext cx="7010400" cy="338554"/>
          </a:xfrm>
          <a:prstGeom prst="rect">
            <a:avLst/>
          </a:prstGeom>
        </p:spPr>
        <p:txBody>
          <a:bodyPr wrap="square">
            <a:spAutoFit/>
          </a:bodyPr>
          <a:lstStyle/>
          <a:p>
            <a:pPr lvl="1"/>
            <a:r>
              <a:rPr lang="en-US" sz="1600" b="1" dirty="0" smtClean="0">
                <a:solidFill>
                  <a:schemeClr val="bg2"/>
                </a:solidFill>
              </a:rPr>
              <a:t>Part 2. Design the Host Server Infrastructure</a:t>
            </a:r>
          </a:p>
        </p:txBody>
      </p:sp>
      <p:sp>
        <p:nvSpPr>
          <p:cNvPr id="16" name="Rectangle 15"/>
          <p:cNvSpPr/>
          <p:nvPr/>
        </p:nvSpPr>
        <p:spPr>
          <a:xfrm>
            <a:off x="4541912" y="1158900"/>
            <a:ext cx="2220691" cy="830997"/>
          </a:xfrm>
          <a:prstGeom prst="rect">
            <a:avLst/>
          </a:prstGeom>
        </p:spPr>
        <p:txBody>
          <a:bodyPr wrap="square">
            <a:spAutoFit/>
          </a:bodyPr>
          <a:lstStyle/>
          <a:p>
            <a:pPr defTabSz="912813" fontAlgn="base">
              <a:spcBef>
                <a:spcPct val="0"/>
              </a:spcBef>
              <a:spcAft>
                <a:spcPct val="0"/>
              </a:spcAft>
            </a:pPr>
            <a:r>
              <a:rPr lang="en-US" sz="2400" dirty="0" smtClean="0">
                <a:solidFill>
                  <a:srgbClr val="FFFFFF"/>
                </a:solidFill>
              </a:rPr>
              <a:t>                                  </a:t>
            </a:r>
            <a:r>
              <a:rPr lang="en-US" sz="2400" dirty="0" smtClean="0"/>
              <a:t>2 Main Parts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xit" presetSubtype="0" fill="hold" grpId="0" nodeType="withEffect">
                                  <p:stCondLst>
                                    <p:cond delay="0"/>
                                  </p:stCondLst>
                                  <p:childTnLst>
                                    <p:set>
                                      <p:cBhvr>
                                        <p:cTn id="28" dur="1" fill="hold">
                                          <p:stCondLst>
                                            <p:cond delay="0"/>
                                          </p:stCondLst>
                                        </p:cTn>
                                        <p:tgtEl>
                                          <p:spTgt spid="12">
                                            <p:txEl>
                                              <p:pRg st="0" end="0"/>
                                            </p:txEl>
                                          </p:spTgt>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2">
                                            <p:txEl>
                                              <p:pRg st="1" end="1"/>
                                            </p:txEl>
                                          </p:spTgt>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5"/>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6">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uild="allAtOnce"/>
      <p:bldP spid="13" grpId="0" animBg="1"/>
      <p:bldP spid="14" grpId="0"/>
      <p:bldP spid="15" grpId="0"/>
      <p:bldP spid="15" grpId="1"/>
      <p:bldP spid="16"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Guests to Hosts</a:t>
            </a:r>
            <a:endParaRPr lang="en-US" dirty="0"/>
          </a:p>
        </p:txBody>
      </p:sp>
      <p:sp>
        <p:nvSpPr>
          <p:cNvPr id="4" name="Rectangle 3"/>
          <p:cNvSpPr/>
          <p:nvPr/>
        </p:nvSpPr>
        <p:spPr bwMode="auto">
          <a:xfrm>
            <a:off x="4756844" y="3536881"/>
            <a:ext cx="2895600" cy="1921506"/>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5" name="Straight Connector 4"/>
          <p:cNvCxnSpPr/>
          <p:nvPr/>
        </p:nvCxnSpPr>
        <p:spPr>
          <a:xfrm rot="10800000">
            <a:off x="4760026" y="5127810"/>
            <a:ext cx="2895600" cy="1588"/>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ontent Placeholder 2"/>
          <p:cNvSpPr>
            <a:spLocks noGrp="1"/>
          </p:cNvSpPr>
          <p:nvPr>
            <p:ph idx="1"/>
          </p:nvPr>
        </p:nvSpPr>
        <p:spPr>
          <a:xfrm>
            <a:off x="381000" y="1356527"/>
            <a:ext cx="8763000" cy="5493992"/>
          </a:xfrm>
        </p:spPr>
        <p:txBody>
          <a:bodyPr/>
          <a:lstStyle/>
          <a:p>
            <a:pPr>
              <a:lnSpc>
                <a:spcPct val="100000"/>
              </a:lnSpc>
            </a:pPr>
            <a:r>
              <a:rPr lang="en-US" sz="2000" dirty="0" smtClean="0"/>
              <a:t>Goal: Allocate workloads onto AS FEW SERVERS as possible</a:t>
            </a:r>
          </a:p>
          <a:p>
            <a:pPr lvl="1">
              <a:lnSpc>
                <a:spcPct val="100000"/>
              </a:lnSpc>
            </a:pPr>
            <a:r>
              <a:rPr lang="en-US" sz="1600" b="1" dirty="0" smtClean="0"/>
              <a:t>In this guide</a:t>
            </a:r>
            <a:r>
              <a:rPr lang="en-US" sz="1600" dirty="0" smtClean="0"/>
              <a:t>: One application on physical                     one application in a VM guest</a:t>
            </a:r>
          </a:p>
          <a:p>
            <a:pPr>
              <a:lnSpc>
                <a:spcPct val="100000"/>
              </a:lnSpc>
            </a:pPr>
            <a:r>
              <a:rPr lang="en-US" sz="2000" dirty="0" smtClean="0"/>
              <a:t>Task 1: Determine Host Resource Limits</a:t>
            </a:r>
          </a:p>
          <a:p>
            <a:pPr lvl="1">
              <a:lnSpc>
                <a:spcPct val="100000"/>
              </a:lnSpc>
            </a:pPr>
            <a:r>
              <a:rPr lang="en-US" sz="1600" dirty="0" smtClean="0"/>
              <a:t>Decide the usage buffer for: CPU, memory, disk IOPS, disk capacity &amp; network Mb/s</a:t>
            </a:r>
          </a:p>
          <a:p>
            <a:pPr lvl="1">
              <a:lnSpc>
                <a:spcPct val="100000"/>
              </a:lnSpc>
            </a:pPr>
            <a:r>
              <a:rPr lang="en-US" sz="1600" dirty="0" smtClean="0"/>
              <a:t>Installation standards + allow for bursts</a:t>
            </a:r>
          </a:p>
          <a:p>
            <a:pPr>
              <a:lnSpc>
                <a:spcPct val="100000"/>
              </a:lnSpc>
            </a:pPr>
            <a:r>
              <a:rPr lang="en-US" sz="2000" dirty="0" smtClean="0"/>
              <a:t>Task 2: Map guests to the Form Factor</a:t>
            </a:r>
          </a:p>
          <a:p>
            <a:pPr>
              <a:lnSpc>
                <a:spcPct val="150000"/>
              </a:lnSpc>
            </a:pPr>
            <a:endParaRPr lang="en-US" sz="1800" dirty="0" smtClean="0"/>
          </a:p>
          <a:p>
            <a:pPr>
              <a:lnSpc>
                <a:spcPct val="150000"/>
              </a:lnSpc>
            </a:pPr>
            <a:endParaRPr lang="en-US" sz="1800" dirty="0" smtClean="0"/>
          </a:p>
          <a:p>
            <a:pPr>
              <a:lnSpc>
                <a:spcPct val="150000"/>
              </a:lnSpc>
            </a:pPr>
            <a:endParaRPr lang="en-US" sz="1800" dirty="0" smtClean="0"/>
          </a:p>
          <a:p>
            <a:pPr>
              <a:lnSpc>
                <a:spcPct val="150000"/>
              </a:lnSpc>
            </a:pPr>
            <a:endParaRPr lang="en-US" sz="1800" dirty="0" smtClean="0"/>
          </a:p>
          <a:p>
            <a:pPr>
              <a:lnSpc>
                <a:spcPct val="100000"/>
              </a:lnSpc>
            </a:pPr>
            <a:endParaRPr lang="en-US" sz="1800" dirty="0" smtClean="0"/>
          </a:p>
          <a:p>
            <a:pPr>
              <a:lnSpc>
                <a:spcPct val="100000"/>
              </a:lnSpc>
            </a:pPr>
            <a:r>
              <a:rPr lang="en-US" sz="1800" dirty="0" smtClean="0"/>
              <a:t>Overlay with requirements for isolation, backup</a:t>
            </a:r>
          </a:p>
          <a:p>
            <a:pPr>
              <a:lnSpc>
                <a:spcPct val="100000"/>
              </a:lnSpc>
            </a:pPr>
            <a:r>
              <a:rPr lang="en-US" sz="1800" dirty="0" smtClean="0"/>
              <a:t>Opportunity to optimize the virtualization environment</a:t>
            </a:r>
          </a:p>
          <a:p>
            <a:pPr>
              <a:lnSpc>
                <a:spcPct val="150000"/>
              </a:lnSpc>
            </a:pPr>
            <a:endParaRPr lang="en-US" sz="1800" dirty="0" smtClean="0"/>
          </a:p>
        </p:txBody>
      </p:sp>
      <p:sp>
        <p:nvSpPr>
          <p:cNvPr id="7" name="Right Arrow 6"/>
          <p:cNvSpPr/>
          <p:nvPr/>
        </p:nvSpPr>
        <p:spPr bwMode="auto">
          <a:xfrm>
            <a:off x="4841630" y="1677933"/>
            <a:ext cx="685800" cy="339695"/>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8" name="Straight Connector 7"/>
          <p:cNvCxnSpPr/>
          <p:nvPr/>
        </p:nvCxnSpPr>
        <p:spPr>
          <a:xfrm rot="10800000">
            <a:off x="4756844" y="4779231"/>
            <a:ext cx="2895600" cy="1588"/>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4756844" y="4370256"/>
            <a:ext cx="2895600" cy="1588"/>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4756844" y="3955424"/>
            <a:ext cx="2895600" cy="1588"/>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137052" y="3506981"/>
            <a:ext cx="564578" cy="375552"/>
          </a:xfrm>
          <a:prstGeom prst="rect">
            <a:avLst/>
          </a:prstGeom>
        </p:spPr>
        <p:txBody>
          <a:bodyPr wrap="none">
            <a:spAutoFit/>
          </a:bodyPr>
          <a:lstStyle/>
          <a:p>
            <a:pPr marL="461963" lvl="0" indent="-461963" algn="r">
              <a:lnSpc>
                <a:spcPct val="150000"/>
              </a:lnSpc>
              <a:spcBef>
                <a:spcPct val="20000"/>
              </a:spcBef>
            </a:pPr>
            <a:r>
              <a:rPr lang="en-US" sz="1400" dirty="0" smtClean="0">
                <a:latin typeface="Segoe"/>
              </a:rPr>
              <a:t>CPU</a:t>
            </a:r>
          </a:p>
        </p:txBody>
      </p:sp>
      <p:sp>
        <p:nvSpPr>
          <p:cNvPr id="12" name="Rectangle 11"/>
          <p:cNvSpPr/>
          <p:nvPr/>
        </p:nvSpPr>
        <p:spPr>
          <a:xfrm>
            <a:off x="3847742" y="3923348"/>
            <a:ext cx="853888" cy="379848"/>
          </a:xfrm>
          <a:prstGeom prst="rect">
            <a:avLst/>
          </a:prstGeom>
        </p:spPr>
        <p:txBody>
          <a:bodyPr wrap="none">
            <a:spAutoFit/>
          </a:bodyPr>
          <a:lstStyle/>
          <a:p>
            <a:pPr marL="461963" lvl="0" indent="-461963" algn="r">
              <a:lnSpc>
                <a:spcPct val="150000"/>
              </a:lnSpc>
              <a:spcBef>
                <a:spcPct val="20000"/>
              </a:spcBef>
            </a:pPr>
            <a:r>
              <a:rPr lang="en-US" sz="1400" dirty="0" smtClean="0">
                <a:latin typeface="Segoe"/>
              </a:rPr>
              <a:t>Memory</a:t>
            </a:r>
          </a:p>
        </p:txBody>
      </p:sp>
      <p:sp>
        <p:nvSpPr>
          <p:cNvPr id="13" name="Rectangle 12"/>
          <p:cNvSpPr/>
          <p:nvPr/>
        </p:nvSpPr>
        <p:spPr>
          <a:xfrm>
            <a:off x="3688220" y="4339715"/>
            <a:ext cx="1013418" cy="375552"/>
          </a:xfrm>
          <a:prstGeom prst="rect">
            <a:avLst/>
          </a:prstGeom>
        </p:spPr>
        <p:txBody>
          <a:bodyPr wrap="none">
            <a:spAutoFit/>
          </a:bodyPr>
          <a:lstStyle/>
          <a:p>
            <a:pPr marL="461963" lvl="0" indent="-461963" algn="r">
              <a:lnSpc>
                <a:spcPct val="150000"/>
              </a:lnSpc>
              <a:spcBef>
                <a:spcPct val="20000"/>
              </a:spcBef>
            </a:pPr>
            <a:r>
              <a:rPr lang="en-US" sz="1400" dirty="0" smtClean="0">
                <a:latin typeface="Segoe"/>
              </a:rPr>
              <a:t>Disk IOPS</a:t>
            </a:r>
          </a:p>
        </p:txBody>
      </p:sp>
      <p:sp>
        <p:nvSpPr>
          <p:cNvPr id="14" name="Rectangle 13"/>
          <p:cNvSpPr/>
          <p:nvPr/>
        </p:nvSpPr>
        <p:spPr>
          <a:xfrm>
            <a:off x="3385244" y="5071781"/>
            <a:ext cx="1316386" cy="379848"/>
          </a:xfrm>
          <a:prstGeom prst="rect">
            <a:avLst/>
          </a:prstGeom>
        </p:spPr>
        <p:txBody>
          <a:bodyPr wrap="none">
            <a:spAutoFit/>
          </a:bodyPr>
          <a:lstStyle/>
          <a:p>
            <a:pPr marL="461963" lvl="0" indent="-461963" algn="r">
              <a:lnSpc>
                <a:spcPct val="150000"/>
              </a:lnSpc>
              <a:spcBef>
                <a:spcPct val="20000"/>
              </a:spcBef>
            </a:pPr>
            <a:r>
              <a:rPr lang="en-US" sz="1400" dirty="0" smtClean="0">
                <a:latin typeface="Segoe"/>
              </a:rPr>
              <a:t>Network Mb/s</a:t>
            </a:r>
          </a:p>
        </p:txBody>
      </p:sp>
      <p:sp>
        <p:nvSpPr>
          <p:cNvPr id="15" name="Rectangle 14"/>
          <p:cNvSpPr/>
          <p:nvPr/>
        </p:nvSpPr>
        <p:spPr>
          <a:xfrm rot="5400000">
            <a:off x="6894316" y="2947484"/>
            <a:ext cx="524503" cy="379848"/>
          </a:xfrm>
          <a:prstGeom prst="rect">
            <a:avLst/>
          </a:prstGeom>
        </p:spPr>
        <p:txBody>
          <a:bodyPr wrap="none">
            <a:spAutoFit/>
          </a:bodyPr>
          <a:lstStyle/>
          <a:p>
            <a:pPr marL="461963" lvl="0" indent="-461963" algn="r">
              <a:lnSpc>
                <a:spcPct val="150000"/>
              </a:lnSpc>
              <a:spcBef>
                <a:spcPct val="20000"/>
              </a:spcBef>
            </a:pPr>
            <a:r>
              <a:rPr lang="en-US" sz="1400" dirty="0" smtClean="0">
                <a:solidFill>
                  <a:srgbClr val="FFFFFF"/>
                </a:solidFill>
                <a:latin typeface="Segoe"/>
              </a:rPr>
              <a:t>80%</a:t>
            </a:r>
          </a:p>
        </p:txBody>
      </p:sp>
      <p:cxnSp>
        <p:nvCxnSpPr>
          <p:cNvPr id="16" name="Straight Connector 15"/>
          <p:cNvCxnSpPr/>
          <p:nvPr/>
        </p:nvCxnSpPr>
        <p:spPr>
          <a:xfrm rot="5400000">
            <a:off x="7042185" y="3460546"/>
            <a:ext cx="153194" cy="106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 name="Group 80"/>
          <p:cNvGrpSpPr/>
          <p:nvPr/>
        </p:nvGrpSpPr>
        <p:grpSpPr>
          <a:xfrm>
            <a:off x="4756843" y="3536880"/>
            <a:ext cx="685801" cy="1928386"/>
            <a:chOff x="3081867" y="1838604"/>
            <a:chExt cx="685801" cy="1928386"/>
          </a:xfrm>
        </p:grpSpPr>
        <p:sp>
          <p:nvSpPr>
            <p:cNvPr id="18" name="Rectangle 17"/>
            <p:cNvSpPr/>
            <p:nvPr/>
          </p:nvSpPr>
          <p:spPr bwMode="auto">
            <a:xfrm>
              <a:off x="3081868" y="1838604"/>
              <a:ext cx="399535" cy="416011"/>
            </a:xfrm>
            <a:prstGeom prst="rect">
              <a:avLst/>
            </a:prstGeom>
            <a:solidFill>
              <a:schemeClr val="accent1"/>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 name="Rectangle 18"/>
            <p:cNvSpPr/>
            <p:nvPr/>
          </p:nvSpPr>
          <p:spPr bwMode="auto">
            <a:xfrm>
              <a:off x="3081868" y="2252889"/>
              <a:ext cx="685800" cy="416011"/>
            </a:xfrm>
            <a:prstGeom prst="rect">
              <a:avLst/>
            </a:prstGeom>
            <a:solidFill>
              <a:schemeClr val="accent1"/>
            </a:solidFill>
            <a:ln>
              <a:no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 name="Rectangle 19"/>
            <p:cNvSpPr/>
            <p:nvPr/>
          </p:nvSpPr>
          <p:spPr bwMode="auto">
            <a:xfrm>
              <a:off x="3081868" y="2670752"/>
              <a:ext cx="228600" cy="416011"/>
            </a:xfrm>
            <a:prstGeom prst="rect">
              <a:avLst/>
            </a:prstGeom>
            <a:solidFill>
              <a:schemeClr val="accent1"/>
            </a:solidFill>
            <a:ln>
              <a:no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Rectangle 20"/>
            <p:cNvSpPr/>
            <p:nvPr/>
          </p:nvSpPr>
          <p:spPr bwMode="auto">
            <a:xfrm>
              <a:off x="3081868" y="3086989"/>
              <a:ext cx="381000" cy="341868"/>
            </a:xfrm>
            <a:prstGeom prst="rect">
              <a:avLst/>
            </a:prstGeom>
            <a:solidFill>
              <a:schemeClr val="accent1"/>
            </a:solidFill>
            <a:ln>
              <a:no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Rectangle 21"/>
            <p:cNvSpPr/>
            <p:nvPr/>
          </p:nvSpPr>
          <p:spPr>
            <a:xfrm rot="5400000">
              <a:off x="2904833" y="2091840"/>
              <a:ext cx="692817" cy="338747"/>
            </a:xfrm>
            <a:prstGeom prst="rect">
              <a:avLst/>
            </a:prstGeom>
          </p:spPr>
          <p:txBody>
            <a:bodyPr wrap="none">
              <a:spAutoFit/>
            </a:bodyPr>
            <a:lstStyle/>
            <a:p>
              <a:pPr marL="461963" lvl="0" indent="-461963" algn="r">
                <a:lnSpc>
                  <a:spcPct val="150000"/>
                </a:lnSpc>
                <a:spcBef>
                  <a:spcPct val="20000"/>
                </a:spcBef>
              </a:pPr>
              <a:r>
                <a:rPr lang="en-US" sz="1200" dirty="0" smtClean="0">
                  <a:solidFill>
                    <a:schemeClr val="bg1"/>
                  </a:solidFill>
                  <a:latin typeface="Segoe"/>
                </a:rPr>
                <a:t>Guest 1</a:t>
              </a:r>
            </a:p>
          </p:txBody>
        </p:sp>
        <p:sp>
          <p:nvSpPr>
            <p:cNvPr id="23" name="Rectangle 22"/>
            <p:cNvSpPr/>
            <p:nvPr/>
          </p:nvSpPr>
          <p:spPr bwMode="auto">
            <a:xfrm>
              <a:off x="3081867" y="3425122"/>
              <a:ext cx="567531" cy="341868"/>
            </a:xfrm>
            <a:prstGeom prst="rect">
              <a:avLst/>
            </a:prstGeom>
            <a:solidFill>
              <a:schemeClr val="accent1"/>
            </a:solidFill>
            <a:ln>
              <a:no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grpSp>
        <p:nvGrpSpPr>
          <p:cNvPr id="24" name="Group 91"/>
          <p:cNvGrpSpPr/>
          <p:nvPr/>
        </p:nvGrpSpPr>
        <p:grpSpPr>
          <a:xfrm>
            <a:off x="4990791" y="3536880"/>
            <a:ext cx="985253" cy="1930429"/>
            <a:chOff x="3315815" y="1838604"/>
            <a:chExt cx="985253" cy="1930429"/>
          </a:xfrm>
        </p:grpSpPr>
        <p:sp>
          <p:nvSpPr>
            <p:cNvPr id="25" name="Rectangle 24"/>
            <p:cNvSpPr/>
            <p:nvPr/>
          </p:nvSpPr>
          <p:spPr bwMode="auto">
            <a:xfrm>
              <a:off x="3484256" y="1838604"/>
              <a:ext cx="816812" cy="416011"/>
            </a:xfrm>
            <a:prstGeom prst="rect">
              <a:avLst/>
            </a:prstGeom>
            <a:solidFill>
              <a:schemeClr val="accent2"/>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3773015" y="2252889"/>
              <a:ext cx="299453" cy="416011"/>
            </a:xfrm>
            <a:prstGeom prst="rect">
              <a:avLst/>
            </a:prstGeom>
            <a:solidFill>
              <a:schemeClr val="accent2"/>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Rectangle 26"/>
            <p:cNvSpPr/>
            <p:nvPr/>
          </p:nvSpPr>
          <p:spPr bwMode="auto">
            <a:xfrm>
              <a:off x="3315815" y="2670752"/>
              <a:ext cx="832853" cy="416011"/>
            </a:xfrm>
            <a:prstGeom prst="rect">
              <a:avLst/>
            </a:prstGeom>
            <a:solidFill>
              <a:schemeClr val="accent2"/>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8" name="Rectangle 27"/>
            <p:cNvSpPr/>
            <p:nvPr/>
          </p:nvSpPr>
          <p:spPr bwMode="auto">
            <a:xfrm>
              <a:off x="3462868" y="3086989"/>
              <a:ext cx="832853" cy="339811"/>
            </a:xfrm>
            <a:prstGeom prst="rect">
              <a:avLst/>
            </a:prstGeom>
            <a:solidFill>
              <a:schemeClr val="accent2"/>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9" name="Rectangle 28"/>
            <p:cNvSpPr/>
            <p:nvPr/>
          </p:nvSpPr>
          <p:spPr>
            <a:xfrm rot="5400000">
              <a:off x="3514432" y="2853841"/>
              <a:ext cx="692818" cy="338747"/>
            </a:xfrm>
            <a:prstGeom prst="rect">
              <a:avLst/>
            </a:prstGeom>
          </p:spPr>
          <p:txBody>
            <a:bodyPr wrap="none">
              <a:spAutoFit/>
            </a:bodyPr>
            <a:lstStyle/>
            <a:p>
              <a:pPr marL="461963" lvl="0" indent="-461963" algn="r">
                <a:lnSpc>
                  <a:spcPct val="150000"/>
                </a:lnSpc>
                <a:spcBef>
                  <a:spcPct val="20000"/>
                </a:spcBef>
              </a:pPr>
              <a:r>
                <a:rPr lang="en-US" sz="1200" dirty="0" smtClean="0">
                  <a:solidFill>
                    <a:schemeClr val="bg1"/>
                  </a:solidFill>
                  <a:latin typeface="Segoe"/>
                </a:rPr>
                <a:t>Guest 2</a:t>
              </a:r>
            </a:p>
          </p:txBody>
        </p:sp>
        <p:sp>
          <p:nvSpPr>
            <p:cNvPr id="30" name="Rectangle 29"/>
            <p:cNvSpPr/>
            <p:nvPr/>
          </p:nvSpPr>
          <p:spPr bwMode="auto">
            <a:xfrm>
              <a:off x="3649398" y="3429222"/>
              <a:ext cx="295233" cy="339811"/>
            </a:xfrm>
            <a:prstGeom prst="rect">
              <a:avLst/>
            </a:prstGeom>
            <a:solidFill>
              <a:schemeClr val="accent2"/>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grpSp>
        <p:nvGrpSpPr>
          <p:cNvPr id="31" name="Group 98"/>
          <p:cNvGrpSpPr/>
          <p:nvPr/>
        </p:nvGrpSpPr>
        <p:grpSpPr>
          <a:xfrm>
            <a:off x="5623709" y="3536880"/>
            <a:ext cx="961936" cy="1930429"/>
            <a:chOff x="3948733" y="1838604"/>
            <a:chExt cx="961936" cy="1930429"/>
          </a:xfrm>
        </p:grpSpPr>
        <p:sp>
          <p:nvSpPr>
            <p:cNvPr id="32" name="Rectangle 31"/>
            <p:cNvSpPr/>
            <p:nvPr/>
          </p:nvSpPr>
          <p:spPr bwMode="auto">
            <a:xfrm>
              <a:off x="4301068" y="1838604"/>
              <a:ext cx="533400" cy="416011"/>
            </a:xfrm>
            <a:prstGeom prst="rect">
              <a:avLst/>
            </a:prstGeom>
            <a:solidFill>
              <a:schemeClr val="accent3"/>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4072468" y="2252889"/>
              <a:ext cx="533400" cy="416011"/>
            </a:xfrm>
            <a:prstGeom prst="rect">
              <a:avLst/>
            </a:prstGeom>
            <a:solidFill>
              <a:schemeClr val="accent3"/>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4" name="Rectangle 33"/>
            <p:cNvSpPr/>
            <p:nvPr/>
          </p:nvSpPr>
          <p:spPr bwMode="auto">
            <a:xfrm>
              <a:off x="4148668" y="2670752"/>
              <a:ext cx="533400" cy="416011"/>
            </a:xfrm>
            <a:prstGeom prst="rect">
              <a:avLst/>
            </a:prstGeom>
            <a:solidFill>
              <a:schemeClr val="accent3"/>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ectangle 34"/>
            <p:cNvSpPr/>
            <p:nvPr/>
          </p:nvSpPr>
          <p:spPr bwMode="auto">
            <a:xfrm>
              <a:off x="4301069" y="3086989"/>
              <a:ext cx="609600" cy="339811"/>
            </a:xfrm>
            <a:prstGeom prst="rect">
              <a:avLst/>
            </a:prstGeom>
            <a:solidFill>
              <a:schemeClr val="accent3"/>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6" name="Rectangle 35"/>
            <p:cNvSpPr/>
            <p:nvPr/>
          </p:nvSpPr>
          <p:spPr>
            <a:xfrm rot="5400000">
              <a:off x="4047832" y="2472841"/>
              <a:ext cx="692818" cy="338747"/>
            </a:xfrm>
            <a:prstGeom prst="rect">
              <a:avLst/>
            </a:prstGeom>
          </p:spPr>
          <p:txBody>
            <a:bodyPr wrap="none">
              <a:spAutoFit/>
            </a:bodyPr>
            <a:lstStyle/>
            <a:p>
              <a:pPr marL="461963" lvl="0" indent="-461963" algn="r">
                <a:lnSpc>
                  <a:spcPct val="150000"/>
                </a:lnSpc>
                <a:spcBef>
                  <a:spcPct val="20000"/>
                </a:spcBef>
              </a:pPr>
              <a:r>
                <a:rPr lang="en-US" sz="1200" dirty="0" smtClean="0">
                  <a:solidFill>
                    <a:schemeClr val="bg1"/>
                  </a:solidFill>
                  <a:latin typeface="Segoe"/>
                </a:rPr>
                <a:t>Guest 3</a:t>
              </a:r>
            </a:p>
          </p:txBody>
        </p:sp>
        <p:sp>
          <p:nvSpPr>
            <p:cNvPr id="37" name="Rectangle 36"/>
            <p:cNvSpPr/>
            <p:nvPr/>
          </p:nvSpPr>
          <p:spPr bwMode="auto">
            <a:xfrm>
              <a:off x="3948733" y="3429222"/>
              <a:ext cx="528958" cy="339811"/>
            </a:xfrm>
            <a:prstGeom prst="rect">
              <a:avLst/>
            </a:prstGeom>
            <a:solidFill>
              <a:schemeClr val="accent3"/>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grpSp>
        <p:nvGrpSpPr>
          <p:cNvPr id="38" name="Group 67"/>
          <p:cNvGrpSpPr/>
          <p:nvPr/>
        </p:nvGrpSpPr>
        <p:grpSpPr>
          <a:xfrm>
            <a:off x="6148565" y="3536880"/>
            <a:ext cx="970479" cy="1930133"/>
            <a:chOff x="6148565" y="3838320"/>
            <a:chExt cx="970479" cy="1930133"/>
          </a:xfrm>
        </p:grpSpPr>
        <p:sp>
          <p:nvSpPr>
            <p:cNvPr id="39" name="Rectangle 38"/>
            <p:cNvSpPr/>
            <p:nvPr/>
          </p:nvSpPr>
          <p:spPr bwMode="auto">
            <a:xfrm>
              <a:off x="6509444" y="3838320"/>
              <a:ext cx="424756" cy="416011"/>
            </a:xfrm>
            <a:prstGeom prst="rect">
              <a:avLst/>
            </a:prstGeom>
            <a:solidFill>
              <a:srgbClr val="DE0000"/>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0" name="Rectangle 39"/>
            <p:cNvSpPr/>
            <p:nvPr/>
          </p:nvSpPr>
          <p:spPr bwMode="auto">
            <a:xfrm>
              <a:off x="6280844" y="4252605"/>
              <a:ext cx="838200" cy="416011"/>
            </a:xfrm>
            <a:prstGeom prst="rect">
              <a:avLst/>
            </a:prstGeom>
            <a:solidFill>
              <a:srgbClr val="DE0000"/>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1" name="Rectangle 40"/>
            <p:cNvSpPr/>
            <p:nvPr/>
          </p:nvSpPr>
          <p:spPr bwMode="auto">
            <a:xfrm>
              <a:off x="6353714" y="4670468"/>
              <a:ext cx="656686" cy="416011"/>
            </a:xfrm>
            <a:prstGeom prst="rect">
              <a:avLst/>
            </a:prstGeom>
            <a:solidFill>
              <a:srgbClr val="DE0000"/>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Rectangle 41"/>
            <p:cNvSpPr/>
            <p:nvPr/>
          </p:nvSpPr>
          <p:spPr bwMode="auto">
            <a:xfrm>
              <a:off x="6585644" y="5086705"/>
              <a:ext cx="500956" cy="351815"/>
            </a:xfrm>
            <a:prstGeom prst="rect">
              <a:avLst/>
            </a:prstGeom>
            <a:solidFill>
              <a:srgbClr val="DE0000"/>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3" name="Rectangle 42"/>
            <p:cNvSpPr/>
            <p:nvPr/>
          </p:nvSpPr>
          <p:spPr>
            <a:xfrm rot="5400000">
              <a:off x="6466009" y="4756639"/>
              <a:ext cx="692817" cy="338747"/>
            </a:xfrm>
            <a:prstGeom prst="rect">
              <a:avLst/>
            </a:prstGeom>
          </p:spPr>
          <p:txBody>
            <a:bodyPr wrap="none">
              <a:spAutoFit/>
            </a:bodyPr>
            <a:lstStyle/>
            <a:p>
              <a:pPr marL="461963" lvl="0" indent="-461963" algn="r">
                <a:lnSpc>
                  <a:spcPct val="150000"/>
                </a:lnSpc>
                <a:spcBef>
                  <a:spcPct val="20000"/>
                </a:spcBef>
              </a:pPr>
              <a:r>
                <a:rPr lang="en-US" sz="1200" dirty="0" smtClean="0">
                  <a:solidFill>
                    <a:schemeClr val="bg1"/>
                  </a:solidFill>
                  <a:latin typeface="Segoe"/>
                </a:rPr>
                <a:t>Guest 4</a:t>
              </a:r>
            </a:p>
          </p:txBody>
        </p:sp>
        <p:sp>
          <p:nvSpPr>
            <p:cNvPr id="44" name="Rectangle 43"/>
            <p:cNvSpPr/>
            <p:nvPr/>
          </p:nvSpPr>
          <p:spPr bwMode="auto">
            <a:xfrm>
              <a:off x="6148565" y="5431791"/>
              <a:ext cx="785635" cy="336662"/>
            </a:xfrm>
            <a:prstGeom prst="rect">
              <a:avLst/>
            </a:prstGeom>
            <a:solidFill>
              <a:srgbClr val="DE0000"/>
            </a:solidFill>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45" name="Rectangle 44"/>
          <p:cNvSpPr/>
          <p:nvPr/>
        </p:nvSpPr>
        <p:spPr>
          <a:xfrm>
            <a:off x="3460593" y="4725157"/>
            <a:ext cx="1241044" cy="375552"/>
          </a:xfrm>
          <a:prstGeom prst="rect">
            <a:avLst/>
          </a:prstGeom>
        </p:spPr>
        <p:txBody>
          <a:bodyPr wrap="none">
            <a:spAutoFit/>
          </a:bodyPr>
          <a:lstStyle/>
          <a:p>
            <a:pPr marL="461963" lvl="0" indent="-461963" algn="r">
              <a:lnSpc>
                <a:spcPct val="150000"/>
              </a:lnSpc>
              <a:spcBef>
                <a:spcPct val="20000"/>
              </a:spcBef>
            </a:pPr>
            <a:r>
              <a:rPr lang="en-US" sz="1400" dirty="0" smtClean="0">
                <a:latin typeface="Segoe"/>
              </a:rPr>
              <a:t>Disk capacity</a:t>
            </a:r>
          </a:p>
        </p:txBody>
      </p:sp>
      <p:sp>
        <p:nvSpPr>
          <p:cNvPr id="46" name="Oval 45"/>
          <p:cNvSpPr/>
          <p:nvPr/>
        </p:nvSpPr>
        <p:spPr bwMode="auto">
          <a:xfrm>
            <a:off x="6705600" y="4270560"/>
            <a:ext cx="685800" cy="1371600"/>
          </a:xfrm>
          <a:prstGeom prst="ellipse">
            <a:avLst/>
          </a:prstGeom>
          <a:noFill/>
          <a:ln w="25400">
            <a:solidFill>
              <a:schemeClr val="accent2">
                <a:lumMod val="75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cxnSp>
        <p:nvCxnSpPr>
          <p:cNvPr id="47" name="Straight Connector 46"/>
          <p:cNvCxnSpPr/>
          <p:nvPr/>
        </p:nvCxnSpPr>
        <p:spPr>
          <a:xfrm rot="5400000">
            <a:off x="6155338" y="4499232"/>
            <a:ext cx="1926058" cy="135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0-#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0-#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6">
                                            <p:txEl>
                                              <p:pRg st="12" end="12"/>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P spid="15" grpId="0"/>
      <p:bldP spid="45" grpId="0"/>
      <p:bldP spid="4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Guests to Hosts with Tools</a:t>
            </a:r>
            <a:endParaRPr lang="en-US" dirty="0"/>
          </a:p>
        </p:txBody>
      </p:sp>
      <p:graphicFrame>
        <p:nvGraphicFramePr>
          <p:cNvPr id="4" name="Table 3"/>
          <p:cNvGraphicFramePr>
            <a:graphicFrameLocks noGrp="1"/>
          </p:cNvGraphicFramePr>
          <p:nvPr/>
        </p:nvGraphicFramePr>
        <p:xfrm>
          <a:off x="160864" y="2382520"/>
          <a:ext cx="8830737" cy="2016760"/>
        </p:xfrm>
        <a:graphic>
          <a:graphicData uri="http://schemas.openxmlformats.org/drawingml/2006/table">
            <a:tbl>
              <a:tblPr firstRow="1" bandRow="1">
                <a:tableStyleId>{5C22544A-7EE6-4342-B048-85BDC9FD1C3A}</a:tableStyleId>
              </a:tblPr>
              <a:tblGrid>
                <a:gridCol w="677336"/>
                <a:gridCol w="609600"/>
                <a:gridCol w="685800"/>
                <a:gridCol w="685800"/>
                <a:gridCol w="685800"/>
                <a:gridCol w="685800"/>
                <a:gridCol w="838200"/>
                <a:gridCol w="838200"/>
                <a:gridCol w="762000"/>
                <a:gridCol w="762000"/>
                <a:gridCol w="787400"/>
                <a:gridCol w="812801"/>
              </a:tblGrid>
              <a:tr h="370840">
                <a:tc>
                  <a:txBody>
                    <a:bodyPr/>
                    <a:lstStyle/>
                    <a:p>
                      <a:endParaRPr lang="en-US" sz="900" b="0" dirty="0">
                        <a:solidFill>
                          <a:schemeClr val="bg1"/>
                        </a:solidFill>
                      </a:endParaRPr>
                    </a:p>
                  </a:txBody>
                  <a:tcPr/>
                </a:tc>
                <a:tc>
                  <a:txBody>
                    <a:bodyPr/>
                    <a:lstStyle/>
                    <a:p>
                      <a:r>
                        <a:rPr lang="en-US" sz="900" b="1" dirty="0" smtClean="0">
                          <a:solidFill>
                            <a:schemeClr val="bg1"/>
                          </a:solidFill>
                        </a:rPr>
                        <a:t>Cost</a:t>
                      </a:r>
                      <a:endParaRPr lang="en-US" sz="900" b="1" dirty="0">
                        <a:solidFill>
                          <a:schemeClr val="bg1"/>
                        </a:solidFill>
                      </a:endParaRPr>
                    </a:p>
                  </a:txBody>
                  <a:tcPr/>
                </a:tc>
                <a:tc>
                  <a:txBody>
                    <a:bodyPr/>
                    <a:lstStyle/>
                    <a:p>
                      <a:r>
                        <a:rPr lang="en-US" sz="900" b="1" dirty="0" smtClean="0">
                          <a:solidFill>
                            <a:schemeClr val="bg1"/>
                          </a:solidFill>
                        </a:rPr>
                        <a:t>Deploys agent</a:t>
                      </a:r>
                      <a:endParaRPr lang="en-US" sz="900" b="1" dirty="0">
                        <a:solidFill>
                          <a:schemeClr val="bg1"/>
                        </a:solidFill>
                      </a:endParaRPr>
                    </a:p>
                  </a:txBody>
                  <a:tcPr/>
                </a:tc>
                <a:tc>
                  <a:txBody>
                    <a:bodyPr/>
                    <a:lstStyle/>
                    <a:p>
                      <a:r>
                        <a:rPr lang="en-US" sz="900" b="1" dirty="0" smtClean="0">
                          <a:solidFill>
                            <a:schemeClr val="bg1"/>
                          </a:solidFill>
                        </a:rPr>
                        <a:t>Firewall friendly</a:t>
                      </a:r>
                      <a:endParaRPr lang="en-US" sz="900" b="1" dirty="0">
                        <a:solidFill>
                          <a:schemeClr val="bg1"/>
                        </a:solidFill>
                      </a:endParaRPr>
                    </a:p>
                  </a:txBody>
                  <a:tcPr/>
                </a:tc>
                <a:tc>
                  <a:txBody>
                    <a:bodyPr/>
                    <a:lstStyle/>
                    <a:p>
                      <a:r>
                        <a:rPr lang="en-US" sz="900" kern="1200" baseline="0" dirty="0" smtClean="0">
                          <a:solidFill>
                            <a:schemeClr val="bg1"/>
                          </a:solidFill>
                          <a:latin typeface="+mn-lt"/>
                          <a:ea typeface="+mn-ea"/>
                          <a:cs typeface="+mn-cs"/>
                        </a:rPr>
                        <a:t>Output</a:t>
                      </a:r>
                      <a:endParaRPr lang="en-US" sz="900" kern="1200" baseline="0" dirty="0">
                        <a:solidFill>
                          <a:schemeClr val="bg1"/>
                        </a:solidFill>
                        <a:latin typeface="+mn-lt"/>
                        <a:ea typeface="+mn-ea"/>
                        <a:cs typeface="+mn-cs"/>
                      </a:endParaRPr>
                    </a:p>
                  </a:txBody>
                  <a:tcPr/>
                </a:tc>
                <a:tc>
                  <a:txBody>
                    <a:bodyPr/>
                    <a:lstStyle/>
                    <a:p>
                      <a:r>
                        <a:rPr lang="en-US" sz="900" b="1" dirty="0" smtClean="0">
                          <a:solidFill>
                            <a:schemeClr val="bg1"/>
                          </a:solidFill>
                        </a:rPr>
                        <a:t>Data sources</a:t>
                      </a:r>
                      <a:endParaRPr lang="en-US" sz="900" b="1" dirty="0">
                        <a:solidFill>
                          <a:schemeClr val="bg1"/>
                        </a:solidFill>
                      </a:endParaRPr>
                    </a:p>
                  </a:txBody>
                  <a:tcPr/>
                </a:tc>
                <a:tc>
                  <a:txBody>
                    <a:bodyPr/>
                    <a:lstStyle/>
                    <a:p>
                      <a:r>
                        <a:rPr lang="en-US" sz="900" b="1" dirty="0" smtClean="0">
                          <a:solidFill>
                            <a:schemeClr val="bg1"/>
                          </a:solidFill>
                        </a:rPr>
                        <a:t>Automated collection</a:t>
                      </a:r>
                      <a:endParaRPr lang="en-US" sz="900" b="1" dirty="0">
                        <a:solidFill>
                          <a:schemeClr val="bg1"/>
                        </a:solidFill>
                      </a:endParaRPr>
                    </a:p>
                  </a:txBody>
                  <a:tcPr/>
                </a:tc>
                <a:tc>
                  <a:txBody>
                    <a:bodyPr/>
                    <a:lstStyle/>
                    <a:p>
                      <a:r>
                        <a:rPr lang="en-US" sz="900" b="1" dirty="0" smtClean="0">
                          <a:solidFill>
                            <a:schemeClr val="bg1"/>
                          </a:solidFill>
                        </a:rPr>
                        <a:t>Positioning</a:t>
                      </a:r>
                      <a:endParaRPr lang="en-US" sz="900" b="1" dirty="0">
                        <a:solidFill>
                          <a:schemeClr val="bg1"/>
                        </a:solidFill>
                      </a:endParaRPr>
                    </a:p>
                  </a:txBody>
                  <a:tcPr/>
                </a:tc>
                <a:tc>
                  <a:txBody>
                    <a:bodyPr/>
                    <a:lstStyle/>
                    <a:p>
                      <a:r>
                        <a:rPr lang="en-US" sz="900" b="1" dirty="0" smtClean="0">
                          <a:solidFill>
                            <a:schemeClr val="bg1"/>
                          </a:solidFill>
                        </a:rPr>
                        <a:t>Discovery </a:t>
                      </a:r>
                    </a:p>
                    <a:p>
                      <a:r>
                        <a:rPr lang="en-US" sz="900" b="1" dirty="0" smtClean="0">
                          <a:solidFill>
                            <a:schemeClr val="bg1"/>
                          </a:solidFill>
                        </a:rPr>
                        <a:t>technique</a:t>
                      </a:r>
                      <a:endParaRPr lang="en-US" sz="900" b="1" dirty="0">
                        <a:solidFill>
                          <a:schemeClr val="bg1"/>
                        </a:solidFill>
                      </a:endParaRPr>
                    </a:p>
                  </a:txBody>
                  <a:tcPr/>
                </a:tc>
                <a:tc>
                  <a:txBody>
                    <a:bodyPr/>
                    <a:lstStyle/>
                    <a:p>
                      <a:r>
                        <a:rPr lang="en-US" sz="900" b="1" dirty="0" smtClean="0">
                          <a:solidFill>
                            <a:schemeClr val="bg1"/>
                          </a:solidFill>
                        </a:rPr>
                        <a:t>Collection frequency</a:t>
                      </a:r>
                      <a:endParaRPr lang="en-US" sz="900" b="1" dirty="0">
                        <a:solidFill>
                          <a:schemeClr val="bg1"/>
                        </a:solidFill>
                      </a:endParaRPr>
                    </a:p>
                  </a:txBody>
                  <a:tcPr/>
                </a:tc>
                <a:tc>
                  <a:txBody>
                    <a:bodyPr/>
                    <a:lstStyle/>
                    <a:p>
                      <a:r>
                        <a:rPr lang="en-US" sz="900" b="1" dirty="0" smtClean="0">
                          <a:solidFill>
                            <a:schemeClr val="bg1"/>
                          </a:solidFill>
                        </a:rPr>
                        <a:t>Security</a:t>
                      </a:r>
                      <a:endParaRPr lang="en-US" sz="900" b="1" dirty="0">
                        <a:solidFill>
                          <a:schemeClr val="bg1"/>
                        </a:solidFill>
                      </a:endParaRPr>
                    </a:p>
                  </a:txBody>
                  <a:tcPr/>
                </a:tc>
                <a:tc>
                  <a:txBody>
                    <a:bodyPr/>
                    <a:lstStyle/>
                    <a:p>
                      <a:r>
                        <a:rPr lang="en-US" sz="900" b="1" dirty="0" smtClean="0">
                          <a:solidFill>
                            <a:schemeClr val="bg1"/>
                          </a:solidFill>
                        </a:rPr>
                        <a:t>Thresholds adjustable</a:t>
                      </a:r>
                      <a:endParaRPr lang="en-US" sz="900" b="1" dirty="0">
                        <a:solidFill>
                          <a:schemeClr val="bg1"/>
                        </a:solidFill>
                      </a:endParaRPr>
                    </a:p>
                  </a:txBody>
                  <a:tcPr/>
                </a:tc>
              </a:tr>
              <a:tr h="370840">
                <a:tc>
                  <a:txBody>
                    <a:bodyPr/>
                    <a:lstStyle/>
                    <a:p>
                      <a:r>
                        <a:rPr lang="en-US" sz="1100" b="1" dirty="0" smtClean="0">
                          <a:solidFill>
                            <a:schemeClr val="bg1"/>
                          </a:solidFill>
                        </a:rPr>
                        <a:t>MAP</a:t>
                      </a:r>
                      <a:endParaRPr lang="en-US" sz="1100" b="1" dirty="0">
                        <a:solidFill>
                          <a:schemeClr val="bg1"/>
                        </a:solidFill>
                      </a:endParaRPr>
                    </a:p>
                  </a:txBody>
                  <a:tcPr/>
                </a:tc>
                <a:tc>
                  <a:txBody>
                    <a:bodyPr/>
                    <a:lstStyle/>
                    <a:p>
                      <a:r>
                        <a:rPr lang="en-US" sz="900" dirty="0" smtClean="0">
                          <a:solidFill>
                            <a:schemeClr val="bg1"/>
                          </a:solidFill>
                        </a:rPr>
                        <a:t>Free</a:t>
                      </a:r>
                      <a:endParaRPr lang="en-US" sz="900" dirty="0">
                        <a:solidFill>
                          <a:schemeClr val="bg1"/>
                        </a:solidFill>
                      </a:endParaRPr>
                    </a:p>
                  </a:txBody>
                  <a:tcPr/>
                </a:tc>
                <a:tc>
                  <a:txBody>
                    <a:bodyPr/>
                    <a:lstStyle/>
                    <a:p>
                      <a:r>
                        <a:rPr lang="en-US" sz="900" dirty="0" smtClean="0">
                          <a:solidFill>
                            <a:schemeClr val="bg1"/>
                          </a:solidFill>
                        </a:rPr>
                        <a:t>N</a:t>
                      </a:r>
                      <a:endParaRPr lang="en-US" sz="900" dirty="0">
                        <a:solidFill>
                          <a:schemeClr val="bg1"/>
                        </a:solidFill>
                      </a:endParaRPr>
                    </a:p>
                  </a:txBody>
                  <a:tcPr/>
                </a:tc>
                <a:tc>
                  <a:txBody>
                    <a:bodyPr/>
                    <a:lstStyle/>
                    <a:p>
                      <a:r>
                        <a:rPr lang="en-US" sz="900" dirty="0" smtClean="0">
                          <a:solidFill>
                            <a:schemeClr val="bg1"/>
                          </a:solidFill>
                        </a:rPr>
                        <a:t>Requires exception</a:t>
                      </a:r>
                      <a:endParaRPr lang="en-US" sz="900" dirty="0">
                        <a:solidFill>
                          <a:schemeClr val="bg1"/>
                        </a:solidFill>
                      </a:endParaRPr>
                    </a:p>
                  </a:txBody>
                  <a:tcPr/>
                </a:tc>
                <a:tc>
                  <a:txBody>
                    <a:bodyPr/>
                    <a:lstStyle/>
                    <a:p>
                      <a:pPr marL="0" algn="l" defTabSz="914363" rtl="0" eaLnBrk="1" latinLnBrk="0" hangingPunct="1"/>
                      <a:r>
                        <a:rPr lang="en-US" sz="900" kern="1200" baseline="0" dirty="0" smtClean="0">
                          <a:solidFill>
                            <a:schemeClr val="bg1"/>
                          </a:solidFill>
                          <a:latin typeface="+mn-lt"/>
                          <a:ea typeface="+mn-ea"/>
                          <a:cs typeface="+mn-cs"/>
                        </a:rPr>
                        <a:t>Excel and proposal</a:t>
                      </a:r>
                      <a:endParaRPr lang="en-US" sz="900" kern="1200" baseline="0" dirty="0">
                        <a:solidFill>
                          <a:schemeClr val="bg1"/>
                        </a:solidFill>
                        <a:latin typeface="+mn-lt"/>
                        <a:ea typeface="+mn-ea"/>
                        <a:cs typeface="+mn-cs"/>
                      </a:endParaRPr>
                    </a:p>
                  </a:txBody>
                  <a:tcPr/>
                </a:tc>
                <a:tc>
                  <a:txBody>
                    <a:bodyPr/>
                    <a:lstStyle/>
                    <a:p>
                      <a:r>
                        <a:rPr lang="en-US" sz="900" dirty="0" smtClean="0">
                          <a:solidFill>
                            <a:schemeClr val="bg1"/>
                          </a:solidFill>
                        </a:rPr>
                        <a:t>WMI calls</a:t>
                      </a:r>
                      <a:endParaRPr lang="en-US" sz="900" dirty="0">
                        <a:solidFill>
                          <a:schemeClr val="bg1"/>
                        </a:solidFill>
                      </a:endParaRPr>
                    </a:p>
                  </a:txBody>
                  <a:tcPr/>
                </a:tc>
                <a:tc>
                  <a:txBody>
                    <a:bodyPr/>
                    <a:lstStyle/>
                    <a:p>
                      <a:r>
                        <a:rPr lang="en-US" sz="900" dirty="0" smtClean="0">
                          <a:solidFill>
                            <a:schemeClr val="bg1"/>
                          </a:solidFill>
                        </a:rPr>
                        <a:t>Y</a:t>
                      </a:r>
                      <a:endParaRPr lang="en-US" sz="900" dirty="0">
                        <a:solidFill>
                          <a:schemeClr val="bg1"/>
                        </a:solidFill>
                      </a:endParaRPr>
                    </a:p>
                  </a:txBody>
                  <a:tcPr/>
                </a:tc>
                <a:tc>
                  <a:txBody>
                    <a:bodyPr/>
                    <a:lstStyle/>
                    <a:p>
                      <a:r>
                        <a:rPr lang="en-US" sz="900" dirty="0" smtClean="0">
                          <a:solidFill>
                            <a:schemeClr val="bg1"/>
                          </a:solidFill>
                        </a:rPr>
                        <a:t>Pre-sales</a:t>
                      </a:r>
                    </a:p>
                    <a:p>
                      <a:r>
                        <a:rPr lang="en-US" sz="900" dirty="0" smtClean="0">
                          <a:solidFill>
                            <a:schemeClr val="bg1"/>
                          </a:solidFill>
                        </a:rPr>
                        <a:t>Pre-deploy of VMs</a:t>
                      </a:r>
                      <a:endParaRPr lang="en-US" sz="900" dirty="0">
                        <a:solidFill>
                          <a:schemeClr val="bg1"/>
                        </a:solidFill>
                      </a:endParaRPr>
                    </a:p>
                  </a:txBody>
                  <a:tcPr/>
                </a:tc>
                <a:tc>
                  <a:txBody>
                    <a:bodyPr/>
                    <a:lstStyle/>
                    <a:p>
                      <a:r>
                        <a:rPr lang="en-US" sz="900" dirty="0" smtClean="0">
                          <a:solidFill>
                            <a:schemeClr val="bg1"/>
                          </a:solidFill>
                        </a:rPr>
                        <a:t>AD, IP address or computer name</a:t>
                      </a:r>
                      <a:endParaRPr lang="en-US" sz="900" dirty="0">
                        <a:solidFill>
                          <a:schemeClr val="bg1"/>
                        </a:solidFill>
                      </a:endParaRPr>
                    </a:p>
                  </a:txBody>
                  <a:tcPr/>
                </a:tc>
                <a:tc>
                  <a:txBody>
                    <a:bodyPr/>
                    <a:lstStyle/>
                    <a:p>
                      <a:r>
                        <a:rPr lang="en-US" sz="900" dirty="0" smtClean="0">
                          <a:solidFill>
                            <a:schemeClr val="bg1"/>
                          </a:solidFill>
                        </a:rPr>
                        <a:t>5 mins</a:t>
                      </a:r>
                      <a:endParaRPr lang="en-US" sz="900" dirty="0">
                        <a:solidFill>
                          <a:schemeClr val="bg1"/>
                        </a:solidFill>
                      </a:endParaRPr>
                    </a:p>
                  </a:txBody>
                  <a:tcPr/>
                </a:tc>
                <a:tc>
                  <a:txBody>
                    <a:bodyPr/>
                    <a:lstStyle/>
                    <a:p>
                      <a:r>
                        <a:rPr lang="en-US" sz="900" dirty="0" smtClean="0">
                          <a:solidFill>
                            <a:schemeClr val="bg1"/>
                          </a:solidFill>
                        </a:rPr>
                        <a:t>Domain or machine account</a:t>
                      </a:r>
                      <a:endParaRPr lang="en-US" sz="900" dirty="0">
                        <a:solidFill>
                          <a:schemeClr val="bg1"/>
                        </a:solidFill>
                      </a:endParaRPr>
                    </a:p>
                  </a:txBody>
                  <a:tcPr/>
                </a:tc>
                <a:tc>
                  <a:txBody>
                    <a:bodyPr/>
                    <a:lstStyle/>
                    <a:p>
                      <a:r>
                        <a:rPr lang="en-US" sz="900" dirty="0" smtClean="0">
                          <a:solidFill>
                            <a:schemeClr val="bg1"/>
                          </a:solidFill>
                        </a:rPr>
                        <a:t>N</a:t>
                      </a:r>
                      <a:endParaRPr lang="en-US" sz="900" dirty="0">
                        <a:solidFill>
                          <a:schemeClr val="bg1"/>
                        </a:solidFill>
                      </a:endParaRPr>
                    </a:p>
                  </a:txBody>
                  <a:tcPr/>
                </a:tc>
              </a:tr>
              <a:tr h="370840">
                <a:tc>
                  <a:txBody>
                    <a:bodyPr/>
                    <a:lstStyle/>
                    <a:p>
                      <a:r>
                        <a:rPr lang="en-US" sz="1100" b="1" dirty="0" smtClean="0">
                          <a:solidFill>
                            <a:schemeClr val="bg1"/>
                          </a:solidFill>
                        </a:rPr>
                        <a:t>VMM</a:t>
                      </a:r>
                      <a:endParaRPr lang="en-US" sz="1100" b="1" dirty="0">
                        <a:solidFill>
                          <a:schemeClr val="bg1"/>
                        </a:solidFill>
                      </a:endParaRPr>
                    </a:p>
                  </a:txBody>
                  <a:tcPr/>
                </a:tc>
                <a:tc>
                  <a:txBody>
                    <a:bodyPr/>
                    <a:lstStyle/>
                    <a:p>
                      <a:r>
                        <a:rPr lang="en-US" sz="900" dirty="0" smtClean="0">
                          <a:solidFill>
                            <a:schemeClr val="bg1"/>
                          </a:solidFill>
                        </a:rPr>
                        <a:t>License</a:t>
                      </a:r>
                      <a:endParaRPr lang="en-US" sz="900" dirty="0">
                        <a:solidFill>
                          <a:schemeClr val="bg1"/>
                        </a:solidFill>
                      </a:endParaRPr>
                    </a:p>
                  </a:txBody>
                  <a:tcPr/>
                </a:tc>
                <a:tc>
                  <a:txBody>
                    <a:bodyPr/>
                    <a:lstStyle/>
                    <a:p>
                      <a:r>
                        <a:rPr lang="en-US" sz="900" dirty="0" smtClean="0">
                          <a:solidFill>
                            <a:schemeClr val="bg1"/>
                          </a:solidFill>
                        </a:rPr>
                        <a:t>Y</a:t>
                      </a:r>
                      <a:endParaRPr lang="en-US" sz="900" dirty="0">
                        <a:solidFill>
                          <a:schemeClr val="bg1"/>
                        </a:solidFill>
                      </a:endParaRPr>
                    </a:p>
                  </a:txBody>
                  <a:tcPr/>
                </a:tc>
                <a:tc>
                  <a:txBody>
                    <a:bodyPr/>
                    <a:lstStyle/>
                    <a:p>
                      <a:r>
                        <a:rPr lang="en-US" sz="900" dirty="0" smtClean="0">
                          <a:solidFill>
                            <a:schemeClr val="bg1"/>
                          </a:solidFill>
                        </a:rPr>
                        <a:t>Port</a:t>
                      </a:r>
                      <a:r>
                        <a:rPr lang="en-US" sz="900" baseline="0" dirty="0" smtClean="0">
                          <a:solidFill>
                            <a:schemeClr val="bg1"/>
                          </a:solidFill>
                        </a:rPr>
                        <a:t> 80 /443</a:t>
                      </a:r>
                      <a:endParaRPr lang="en-US" sz="900" dirty="0">
                        <a:solidFill>
                          <a:schemeClr val="bg1"/>
                        </a:solidFill>
                      </a:endParaRPr>
                    </a:p>
                  </a:txBody>
                  <a:tcPr/>
                </a:tc>
                <a:tc>
                  <a:txBody>
                    <a:bodyPr/>
                    <a:lstStyle/>
                    <a:p>
                      <a:r>
                        <a:rPr lang="en-US" sz="900" kern="1200" baseline="0" dirty="0" smtClean="0">
                          <a:solidFill>
                            <a:schemeClr val="bg1"/>
                          </a:solidFill>
                          <a:latin typeface="+mn-lt"/>
                          <a:ea typeface="+mn-ea"/>
                          <a:cs typeface="+mn-cs"/>
                        </a:rPr>
                        <a:t>Graphical report</a:t>
                      </a:r>
                      <a:endParaRPr lang="en-US" sz="900" kern="1200" baseline="0" dirty="0">
                        <a:solidFill>
                          <a:schemeClr val="bg1"/>
                        </a:solidFill>
                        <a:latin typeface="+mn-lt"/>
                        <a:ea typeface="+mn-ea"/>
                        <a:cs typeface="+mn-cs"/>
                      </a:endParaRPr>
                    </a:p>
                  </a:txBody>
                  <a:tcPr/>
                </a:tc>
                <a:tc>
                  <a:txBody>
                    <a:bodyPr/>
                    <a:lstStyle/>
                    <a:p>
                      <a:r>
                        <a:rPr lang="en-US" sz="900" dirty="0" smtClean="0">
                          <a:solidFill>
                            <a:schemeClr val="bg1"/>
                          </a:solidFill>
                        </a:rPr>
                        <a:t>VMM agent</a:t>
                      </a:r>
                      <a:endParaRPr lang="en-US" sz="900" dirty="0">
                        <a:solidFill>
                          <a:schemeClr val="bg1"/>
                        </a:solidFill>
                      </a:endParaRPr>
                    </a:p>
                  </a:txBody>
                  <a:tcPr/>
                </a:tc>
                <a:tc>
                  <a:txBody>
                    <a:bodyPr/>
                    <a:lstStyle/>
                    <a:p>
                      <a:r>
                        <a:rPr lang="en-US" sz="900" dirty="0" smtClean="0">
                          <a:solidFill>
                            <a:schemeClr val="bg1"/>
                          </a:solidFill>
                        </a:rPr>
                        <a:t>Y</a:t>
                      </a:r>
                      <a:endParaRPr lang="en-US" sz="900" dirty="0">
                        <a:solidFill>
                          <a:schemeClr val="bg1"/>
                        </a:solidFill>
                      </a:endParaRPr>
                    </a:p>
                  </a:txBody>
                  <a:tcPr/>
                </a:tc>
                <a:tc>
                  <a:txBody>
                    <a:bodyPr/>
                    <a:lstStyle/>
                    <a:p>
                      <a:r>
                        <a:rPr lang="en-US" sz="900" dirty="0" smtClean="0">
                          <a:solidFill>
                            <a:schemeClr val="bg1"/>
                          </a:solidFill>
                        </a:rPr>
                        <a:t>Post-Deployment (of Hyper-V)</a:t>
                      </a:r>
                      <a:endParaRPr lang="en-US" sz="900" dirty="0">
                        <a:solidFill>
                          <a:schemeClr val="bg1"/>
                        </a:solidFill>
                      </a:endParaRPr>
                    </a:p>
                  </a:txBody>
                  <a:tcPr/>
                </a:tc>
                <a:tc>
                  <a:txBody>
                    <a:bodyPr/>
                    <a:lstStyle/>
                    <a:p>
                      <a:r>
                        <a:rPr lang="en-US" sz="900" dirty="0" smtClean="0">
                          <a:solidFill>
                            <a:schemeClr val="bg1"/>
                          </a:solidFill>
                        </a:rPr>
                        <a:t>VMM discovery</a:t>
                      </a:r>
                      <a:endParaRPr lang="en-US" sz="900" dirty="0">
                        <a:solidFill>
                          <a:schemeClr val="bg1"/>
                        </a:solidFill>
                      </a:endParaRPr>
                    </a:p>
                  </a:txBody>
                  <a:tcPr/>
                </a:tc>
                <a:tc>
                  <a:txBody>
                    <a:bodyPr/>
                    <a:lstStyle/>
                    <a:p>
                      <a:r>
                        <a:rPr lang="en-US" sz="900" dirty="0" smtClean="0">
                          <a:solidFill>
                            <a:schemeClr val="bg1"/>
                          </a:solidFill>
                        </a:rPr>
                        <a:t>9 mins</a:t>
                      </a:r>
                      <a:endParaRPr lang="en-US" sz="900" dirty="0">
                        <a:solidFill>
                          <a:schemeClr val="bg1"/>
                        </a:solidFill>
                      </a:endParaRPr>
                    </a:p>
                  </a:txBody>
                  <a:tcPr/>
                </a:tc>
                <a:tc>
                  <a:txBody>
                    <a:bodyPr/>
                    <a:lstStyle/>
                    <a:p>
                      <a:r>
                        <a:rPr lang="en-US" sz="900" dirty="0" smtClean="0">
                          <a:solidFill>
                            <a:schemeClr val="bg1"/>
                          </a:solidFill>
                        </a:rPr>
                        <a:t>VMM agent</a:t>
                      </a:r>
                      <a:endParaRPr lang="en-US" sz="900" dirty="0">
                        <a:solidFill>
                          <a:schemeClr val="bg1"/>
                        </a:solidFill>
                      </a:endParaRPr>
                    </a:p>
                  </a:txBody>
                  <a:tcPr/>
                </a:tc>
                <a:tc>
                  <a:txBody>
                    <a:bodyPr/>
                    <a:lstStyle/>
                    <a:p>
                      <a:r>
                        <a:rPr lang="en-US" sz="900" dirty="0" smtClean="0">
                          <a:solidFill>
                            <a:schemeClr val="bg1"/>
                          </a:solidFill>
                        </a:rPr>
                        <a:t>Y</a:t>
                      </a:r>
                      <a:endParaRPr lang="en-US" sz="900" dirty="0">
                        <a:solidFill>
                          <a:schemeClr val="bg1"/>
                        </a:solidFill>
                      </a:endParaRPr>
                    </a:p>
                  </a:txBody>
                  <a:tcPr/>
                </a:tc>
              </a:tr>
              <a:tr h="370840">
                <a:tc>
                  <a:txBody>
                    <a:bodyPr/>
                    <a:lstStyle/>
                    <a:p>
                      <a:r>
                        <a:rPr lang="en-US" sz="1100" b="1" dirty="0" smtClean="0">
                          <a:solidFill>
                            <a:schemeClr val="bg1"/>
                          </a:solidFill>
                        </a:rPr>
                        <a:t>Manual</a:t>
                      </a:r>
                      <a:endParaRPr lang="en-US" sz="1100" b="1" dirty="0">
                        <a:solidFill>
                          <a:schemeClr val="bg1"/>
                        </a:solidFill>
                      </a:endParaRPr>
                    </a:p>
                  </a:txBody>
                  <a:tcPr/>
                </a:tc>
                <a:tc>
                  <a:txBody>
                    <a:bodyPr/>
                    <a:lstStyle/>
                    <a:p>
                      <a:r>
                        <a:rPr lang="en-US" sz="900" dirty="0" smtClean="0">
                          <a:solidFill>
                            <a:schemeClr val="bg1"/>
                          </a:solidFill>
                        </a:rPr>
                        <a:t>Free</a:t>
                      </a:r>
                      <a:endParaRPr lang="en-US" sz="900" dirty="0">
                        <a:solidFill>
                          <a:schemeClr val="bg1"/>
                        </a:solidFill>
                      </a:endParaRPr>
                    </a:p>
                  </a:txBody>
                  <a:tcPr/>
                </a:tc>
                <a:tc>
                  <a:txBody>
                    <a:bodyPr/>
                    <a:lstStyle/>
                    <a:p>
                      <a:r>
                        <a:rPr lang="en-US" sz="900" dirty="0" smtClean="0">
                          <a:solidFill>
                            <a:schemeClr val="bg1"/>
                          </a:solidFill>
                        </a:rPr>
                        <a:t>N</a:t>
                      </a:r>
                    </a:p>
                  </a:txBody>
                  <a:tcPr/>
                </a:tc>
                <a:tc>
                  <a:txBody>
                    <a:bodyPr/>
                    <a:lstStyle/>
                    <a:p>
                      <a:r>
                        <a:rPr lang="en-US" sz="900" dirty="0" smtClean="0">
                          <a:solidFill>
                            <a:schemeClr val="bg1"/>
                          </a:solidFill>
                        </a:rPr>
                        <a:t>N/A</a:t>
                      </a:r>
                      <a:endParaRPr lang="en-US" sz="900" dirty="0">
                        <a:solidFill>
                          <a:schemeClr val="bg1"/>
                        </a:solidFill>
                      </a:endParaRPr>
                    </a:p>
                  </a:txBody>
                  <a:tcPr/>
                </a:tc>
                <a:tc>
                  <a:txBody>
                    <a:bodyPr/>
                    <a:lstStyle/>
                    <a:p>
                      <a:r>
                        <a:rPr lang="en-US" sz="900" baseline="0" dirty="0" smtClean="0">
                          <a:solidFill>
                            <a:schemeClr val="bg1"/>
                          </a:solidFill>
                        </a:rPr>
                        <a:t>Manual</a:t>
                      </a:r>
                      <a:endParaRPr lang="en-US" sz="900" baseline="0" dirty="0">
                        <a:solidFill>
                          <a:schemeClr val="bg1"/>
                        </a:solidFill>
                      </a:endParaRPr>
                    </a:p>
                  </a:txBody>
                  <a:tcPr/>
                </a:tc>
                <a:tc>
                  <a:txBody>
                    <a:bodyPr/>
                    <a:lstStyle/>
                    <a:p>
                      <a:r>
                        <a:rPr lang="en-US" sz="900" dirty="0" smtClean="0">
                          <a:solidFill>
                            <a:schemeClr val="bg1"/>
                          </a:solidFill>
                        </a:rPr>
                        <a:t>Perfmon</a:t>
                      </a:r>
                      <a:endParaRPr lang="en-US" sz="900" dirty="0">
                        <a:solidFill>
                          <a:schemeClr val="bg1"/>
                        </a:solidFill>
                      </a:endParaRPr>
                    </a:p>
                  </a:txBody>
                  <a:tcPr/>
                </a:tc>
                <a:tc>
                  <a:txBody>
                    <a:bodyPr/>
                    <a:lstStyle/>
                    <a:p>
                      <a:r>
                        <a:rPr lang="en-US" sz="900" dirty="0" smtClean="0">
                          <a:solidFill>
                            <a:schemeClr val="bg1"/>
                          </a:solidFill>
                        </a:rPr>
                        <a:t>N</a:t>
                      </a:r>
                      <a:endParaRPr lang="en-US" sz="900" dirty="0">
                        <a:solidFill>
                          <a:schemeClr val="bg1"/>
                        </a:solidFill>
                      </a:endParaRPr>
                    </a:p>
                  </a:txBody>
                  <a:tcPr/>
                </a:tc>
                <a:tc>
                  <a:txBody>
                    <a:bodyPr/>
                    <a:lstStyle/>
                    <a:p>
                      <a:r>
                        <a:rPr lang="en-US" sz="900" dirty="0" smtClean="0">
                          <a:solidFill>
                            <a:schemeClr val="bg1"/>
                          </a:solidFill>
                        </a:rPr>
                        <a:t>Manual</a:t>
                      </a:r>
                      <a:endParaRPr lang="en-US" sz="900" dirty="0">
                        <a:solidFill>
                          <a:schemeClr val="bg1"/>
                        </a:solidFill>
                      </a:endParaRPr>
                    </a:p>
                  </a:txBody>
                  <a:tcPr/>
                </a:tc>
                <a:tc>
                  <a:txBody>
                    <a:bodyPr/>
                    <a:lstStyle/>
                    <a:p>
                      <a:r>
                        <a:rPr lang="en-US" sz="900" dirty="0" smtClean="0">
                          <a:solidFill>
                            <a:schemeClr val="bg1"/>
                          </a:solidFill>
                        </a:rPr>
                        <a:t>Manual</a:t>
                      </a:r>
                      <a:endParaRPr lang="en-US" sz="900" dirty="0">
                        <a:solidFill>
                          <a:schemeClr val="bg1"/>
                        </a:solidFill>
                      </a:endParaRPr>
                    </a:p>
                  </a:txBody>
                  <a:tcPr/>
                </a:tc>
                <a:tc>
                  <a:txBody>
                    <a:bodyPr/>
                    <a:lstStyle/>
                    <a:p>
                      <a:r>
                        <a:rPr lang="en-US" sz="900" dirty="0" smtClean="0">
                          <a:solidFill>
                            <a:schemeClr val="bg1"/>
                          </a:solidFill>
                        </a:rPr>
                        <a:t>On demand</a:t>
                      </a:r>
                      <a:endParaRPr lang="en-US" sz="900" dirty="0">
                        <a:solidFill>
                          <a:schemeClr val="bg1"/>
                        </a:solidFill>
                      </a:endParaRPr>
                    </a:p>
                  </a:txBody>
                  <a:tcPr/>
                </a:tc>
                <a:tc>
                  <a:txBody>
                    <a:bodyPr/>
                    <a:lstStyle/>
                    <a:p>
                      <a:r>
                        <a:rPr lang="en-US" sz="900" dirty="0" smtClean="0">
                          <a:solidFill>
                            <a:schemeClr val="bg1"/>
                          </a:solidFill>
                        </a:rPr>
                        <a:t>Machine or domain account</a:t>
                      </a:r>
                      <a:endParaRPr lang="en-US" sz="900" dirty="0">
                        <a:solidFill>
                          <a:schemeClr val="bg1"/>
                        </a:solidFill>
                      </a:endParaRPr>
                    </a:p>
                  </a:txBody>
                  <a:tcPr/>
                </a:tc>
                <a:tc>
                  <a:txBody>
                    <a:bodyPr/>
                    <a:lstStyle/>
                    <a:p>
                      <a:r>
                        <a:rPr lang="en-US" sz="900" dirty="0" smtClean="0">
                          <a:solidFill>
                            <a:schemeClr val="bg1"/>
                          </a:solidFill>
                        </a:rPr>
                        <a:t>Y</a:t>
                      </a:r>
                      <a:endParaRPr lang="en-US" sz="900" dirty="0">
                        <a:solidFill>
                          <a:schemeClr val="bg1"/>
                        </a:solidFill>
                      </a:endParaRPr>
                    </a:p>
                  </a:txBody>
                  <a:tcPr/>
                </a:tc>
              </a:tr>
            </a:tbl>
          </a:graphicData>
        </a:graphic>
      </p:graphicFrame>
      <p:sp>
        <p:nvSpPr>
          <p:cNvPr id="5" name="Rectangle 4"/>
          <p:cNvSpPr/>
          <p:nvPr/>
        </p:nvSpPr>
        <p:spPr bwMode="auto">
          <a:xfrm>
            <a:off x="795867" y="2286000"/>
            <a:ext cx="651933" cy="2209800"/>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ectangle 5"/>
          <p:cNvSpPr/>
          <p:nvPr/>
        </p:nvSpPr>
        <p:spPr bwMode="auto">
          <a:xfrm>
            <a:off x="4953000" y="2286000"/>
            <a:ext cx="955431" cy="2209800"/>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ectangle 6"/>
          <p:cNvSpPr/>
          <p:nvPr/>
        </p:nvSpPr>
        <p:spPr>
          <a:xfrm>
            <a:off x="263092" y="1371600"/>
            <a:ext cx="3623108" cy="507831"/>
          </a:xfrm>
          <a:prstGeom prst="rect">
            <a:avLst/>
          </a:prstGeom>
        </p:spPr>
        <p:txBody>
          <a:bodyPr wrap="none">
            <a:spAutoFit/>
          </a:bodyPr>
          <a:lstStyle/>
          <a:p>
            <a:pPr>
              <a:lnSpc>
                <a:spcPct val="150000"/>
              </a:lnSpc>
            </a:pPr>
            <a:r>
              <a:rPr lang="en-US" dirty="0" smtClean="0"/>
              <a:t>Comparing the host selection tools…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Server </a:t>
            </a:r>
            <a:r>
              <a:rPr lang="en-US" dirty="0" smtClean="0"/>
              <a:t>Virtualization</a:t>
            </a:r>
            <a:br>
              <a:rPr lang="en-US" dirty="0" smtClean="0"/>
            </a:br>
            <a:r>
              <a:rPr lang="en-US" sz="2800" i="1" dirty="0" smtClean="0">
                <a:solidFill>
                  <a:schemeClr val="tx2"/>
                </a:solidFill>
              </a:rPr>
              <a:t>Planning for Hyper-V</a:t>
            </a:r>
            <a:endParaRPr lang="en-US" sz="2800" i="1" dirty="0">
              <a:solidFill>
                <a:schemeClr val="tx2"/>
              </a:solidFill>
            </a:endParaRPr>
          </a:p>
        </p:txBody>
      </p:sp>
      <p:sp>
        <p:nvSpPr>
          <p:cNvPr id="4" name="Rectangle 3"/>
          <p:cNvSpPr/>
          <p:nvPr/>
        </p:nvSpPr>
        <p:spPr>
          <a:xfrm>
            <a:off x="2971800" y="1011552"/>
            <a:ext cx="6629400" cy="553998"/>
          </a:xfrm>
          <a:prstGeom prst="rect">
            <a:avLst/>
          </a:prstGeom>
        </p:spPr>
        <p:txBody>
          <a:bodyPr wrap="square">
            <a:spAutoFit/>
          </a:bodyPr>
          <a:lstStyle/>
          <a:p>
            <a:pPr lvl="1">
              <a:lnSpc>
                <a:spcPct val="150000"/>
              </a:lnSpc>
            </a:pPr>
            <a:r>
              <a:rPr lang="en-US" sz="2000" dirty="0" smtClean="0"/>
              <a:t>Part 1. Determine Workload Requirements</a:t>
            </a:r>
          </a:p>
        </p:txBody>
      </p:sp>
      <p:sp>
        <p:nvSpPr>
          <p:cNvPr id="5" name="Rectangle 4"/>
          <p:cNvSpPr/>
          <p:nvPr/>
        </p:nvSpPr>
        <p:spPr>
          <a:xfrm>
            <a:off x="304800" y="5735952"/>
            <a:ext cx="7010400" cy="400110"/>
          </a:xfrm>
          <a:prstGeom prst="rect">
            <a:avLst/>
          </a:prstGeom>
        </p:spPr>
        <p:txBody>
          <a:bodyPr wrap="square">
            <a:spAutoFit/>
          </a:bodyPr>
          <a:lstStyle/>
          <a:p>
            <a:pPr lvl="1"/>
            <a:r>
              <a:rPr lang="en-US" sz="2000" dirty="0" smtClean="0"/>
              <a:t>Part 2. Design the Host Server Infrastructure</a:t>
            </a:r>
          </a:p>
        </p:txBody>
      </p:sp>
      <p:pic>
        <p:nvPicPr>
          <p:cNvPr id="6" name="Picture 5" descr="WSV Flowchart 070809 v003.jpg"/>
          <p:cNvPicPr/>
          <p:nvPr/>
        </p:nvPicPr>
        <p:blipFill>
          <a:blip r:embed="rId3" cstate="print"/>
          <a:stretch>
            <a:fillRect/>
          </a:stretch>
        </p:blipFill>
        <p:spPr>
          <a:xfrm>
            <a:off x="685800" y="1621152"/>
            <a:ext cx="5029200" cy="4078605"/>
          </a:xfrm>
          <a:prstGeom prst="rect">
            <a:avLst/>
          </a:prstGeom>
        </p:spPr>
      </p:pic>
      <p:sp>
        <p:nvSpPr>
          <p:cNvPr id="7" name="Rectangle 6"/>
          <p:cNvSpPr/>
          <p:nvPr/>
        </p:nvSpPr>
        <p:spPr bwMode="auto">
          <a:xfrm>
            <a:off x="4267200" y="3259452"/>
            <a:ext cx="1524000" cy="762000"/>
          </a:xfrm>
          <a:prstGeom prst="rect">
            <a:avLst/>
          </a:prstGeom>
          <a:noFill/>
          <a:ln w="317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0000"/>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IPDs: How You Can Use Them</a:t>
            </a:r>
            <a:endParaRPr lang="en-US" dirty="0"/>
          </a:p>
        </p:txBody>
      </p:sp>
      <p:sp>
        <p:nvSpPr>
          <p:cNvPr id="4" name="Content Placeholder 2"/>
          <p:cNvSpPr>
            <a:spLocks noGrp="1"/>
          </p:cNvSpPr>
          <p:nvPr>
            <p:ph idx="1"/>
          </p:nvPr>
        </p:nvSpPr>
        <p:spPr>
          <a:xfrm>
            <a:off x="381000" y="1081790"/>
            <a:ext cx="8763000" cy="404341"/>
          </a:xfrm>
        </p:spPr>
        <p:txBody>
          <a:bodyPr/>
          <a:lstStyle/>
          <a:p>
            <a:pPr>
              <a:lnSpc>
                <a:spcPct val="150000"/>
              </a:lnSpc>
            </a:pPr>
            <a:r>
              <a:rPr lang="en-US" sz="2400" dirty="0" smtClean="0"/>
              <a:t>Microsoft Customers</a:t>
            </a:r>
          </a:p>
        </p:txBody>
      </p:sp>
      <p:pic>
        <p:nvPicPr>
          <p:cNvPr id="5" name="Picture 3" descr="\\eventsql\dvd\Online_ART\DVD_ART36\Artwork_Imagery\Icons - Illustrations\People\man arms crossed blue silhouette.png"/>
          <p:cNvPicPr>
            <a:picLocks noChangeAspect="1" noChangeArrowheads="1"/>
          </p:cNvPicPr>
          <p:nvPr/>
        </p:nvPicPr>
        <p:blipFill>
          <a:blip r:embed="rId3" cstate="print"/>
          <a:srcRect/>
          <a:stretch>
            <a:fillRect/>
          </a:stretch>
        </p:blipFill>
        <p:spPr bwMode="auto">
          <a:xfrm>
            <a:off x="1905000" y="2590800"/>
            <a:ext cx="561534" cy="1846173"/>
          </a:xfrm>
          <a:prstGeom prst="rect">
            <a:avLst/>
          </a:prstGeom>
          <a:noFill/>
        </p:spPr>
      </p:pic>
      <p:sp>
        <p:nvSpPr>
          <p:cNvPr id="6" name="Rectangular Callout 5"/>
          <p:cNvSpPr/>
          <p:nvPr/>
        </p:nvSpPr>
        <p:spPr bwMode="auto">
          <a:xfrm>
            <a:off x="2971800" y="2819400"/>
            <a:ext cx="1752600" cy="762000"/>
          </a:xfrm>
          <a:prstGeom prst="wedgeRectCallout">
            <a:avLst>
              <a:gd name="adj1" fmla="val -68941"/>
              <a:gd name="adj2" fmla="val 4838"/>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tx1"/>
                </a:solidFill>
              </a:rPr>
              <a:t>Now I know where to start</a:t>
            </a:r>
          </a:p>
        </p:txBody>
      </p:sp>
      <p:sp>
        <p:nvSpPr>
          <p:cNvPr id="7" name="Rectangular Callout 6"/>
          <p:cNvSpPr/>
          <p:nvPr/>
        </p:nvSpPr>
        <p:spPr bwMode="auto">
          <a:xfrm>
            <a:off x="2667000" y="1828800"/>
            <a:ext cx="3071191" cy="762000"/>
          </a:xfrm>
          <a:prstGeom prst="wedgeRectCallout">
            <a:avLst>
              <a:gd name="adj1" fmla="val -62843"/>
              <a:gd name="adj2" fmla="val 40682"/>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tx1"/>
                </a:solidFill>
              </a:rPr>
              <a:t>Now I have a plan</a:t>
            </a:r>
          </a:p>
          <a:p>
            <a:pPr defTabSz="914099"/>
            <a:r>
              <a:rPr lang="en-US" dirty="0" smtClean="0">
                <a:solidFill>
                  <a:schemeClr val="tx1"/>
                </a:solidFill>
              </a:rPr>
              <a:t> – I can show it to my manager</a:t>
            </a:r>
          </a:p>
        </p:txBody>
      </p:sp>
      <p:sp>
        <p:nvSpPr>
          <p:cNvPr id="8" name="Rectangular Callout 7"/>
          <p:cNvSpPr/>
          <p:nvPr/>
        </p:nvSpPr>
        <p:spPr bwMode="auto">
          <a:xfrm>
            <a:off x="3429000" y="3733800"/>
            <a:ext cx="1752600" cy="762000"/>
          </a:xfrm>
          <a:prstGeom prst="wedgeRectCallout">
            <a:avLst>
              <a:gd name="adj1" fmla="val -91979"/>
              <a:gd name="adj2" fmla="val -49708"/>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smtClean="0">
                <a:solidFill>
                  <a:schemeClr val="tx1"/>
                </a:solidFill>
              </a:rPr>
              <a:t>I can make this work</a:t>
            </a:r>
          </a:p>
        </p:txBody>
      </p:sp>
      <p:sp>
        <p:nvSpPr>
          <p:cNvPr id="10" name="Content Placeholder 2"/>
          <p:cNvSpPr txBox="1">
            <a:spLocks/>
          </p:cNvSpPr>
          <p:nvPr/>
        </p:nvSpPr>
        <p:spPr>
          <a:xfrm>
            <a:off x="382680" y="4690702"/>
            <a:ext cx="8763000" cy="1205273"/>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150000"/>
              </a:lnSpc>
              <a:spcBef>
                <a:spcPct val="20000"/>
              </a:spcBef>
              <a:spcAft>
                <a:spcPts val="0"/>
              </a:spcAft>
              <a:buClrTx/>
              <a:buSzTx/>
              <a:buFontTx/>
              <a:buBlip>
                <a:blip r:embed="rId4"/>
              </a:buBlip>
              <a:tabLst/>
              <a:defRPr/>
            </a:pPr>
            <a:r>
              <a:rPr lang="en-US" sz="2400" dirty="0" smtClean="0">
                <a:solidFill>
                  <a:srgbClr val="99CC99"/>
                </a:solidFill>
              </a:rPr>
              <a:t>Microsoft Partners</a:t>
            </a: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11" name="Round Same Side Corner Rectangle 10">
            <a:hlinkClick r:id="rId5"/>
          </p:cNvPr>
          <p:cNvSpPr/>
          <p:nvPr/>
        </p:nvSpPr>
        <p:spPr bwMode="auto">
          <a:xfrm>
            <a:off x="5829659" y="5632311"/>
            <a:ext cx="3190875" cy="457200"/>
          </a:xfrm>
          <a:prstGeom prst="round2Same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i="1" dirty="0" smtClean="0">
                <a:solidFill>
                  <a:schemeClr val="tx1"/>
                </a:solidFill>
                <a:effectLst>
                  <a:outerShdw blurRad="38100" dist="38100" dir="2700000" algn="tl">
                    <a:srgbClr val="000000">
                      <a:alpha val="43137"/>
                    </a:srgbClr>
                  </a:outerShdw>
                </a:effectLst>
                <a:latin typeface="Segoe" pitchFamily="34" charset="0"/>
              </a:rPr>
              <a:t>Microsoft.com/IPD</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122349" cy="752822"/>
          </a:xfrm>
        </p:spPr>
        <p:txBody>
          <a:bodyPr/>
          <a:lstStyle/>
          <a:p>
            <a:r>
              <a:rPr lang="en-US" dirty="0" smtClean="0"/>
              <a:t>Microsoft Assessment and Planning (MAP) Toolkit</a:t>
            </a:r>
            <a:endParaRPr lang="en-US" dirty="0"/>
          </a:p>
        </p:txBody>
      </p:sp>
      <p:sp>
        <p:nvSpPr>
          <p:cNvPr id="4" name="Text Placeholder 3"/>
          <p:cNvSpPr>
            <a:spLocks noGrp="1"/>
          </p:cNvSpPr>
          <p:nvPr>
            <p:ph type="body" sz="quarter" idx="10"/>
          </p:nvPr>
        </p:nvSpPr>
        <p:spPr/>
        <p:txBody>
          <a:bodyPr/>
          <a:lstStyle/>
          <a:p>
            <a:endParaRPr lang="en-US" dirty="0"/>
          </a:p>
        </p:txBody>
      </p:sp>
      <p:pic>
        <p:nvPicPr>
          <p:cNvPr id="5" name="Picture 4" descr="WS08-R2_h_rgb_r.png"/>
          <p:cNvPicPr>
            <a:picLocks noChangeAspect="1"/>
          </p:cNvPicPr>
          <p:nvPr/>
        </p:nvPicPr>
        <p:blipFill>
          <a:blip r:embed="rId3"/>
          <a:stretch>
            <a:fillRect/>
          </a:stretch>
        </p:blipFill>
        <p:spPr>
          <a:xfrm>
            <a:off x="5225143" y="6042831"/>
            <a:ext cx="3667648" cy="513090"/>
          </a:xfrm>
          <a:prstGeom prst="rect">
            <a:avLst/>
          </a:prstGeom>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MAP Toolkit?</a:t>
            </a:r>
            <a:endParaRPr lang="en-US" dirty="0">
              <a:solidFill>
                <a:schemeClr val="tx2"/>
              </a:solidFill>
            </a:endParaRPr>
          </a:p>
        </p:txBody>
      </p:sp>
      <p:sp>
        <p:nvSpPr>
          <p:cNvPr id="3" name="Text Placeholder 2"/>
          <p:cNvSpPr>
            <a:spLocks noGrp="1"/>
          </p:cNvSpPr>
          <p:nvPr>
            <p:ph idx="1"/>
          </p:nvPr>
        </p:nvSpPr>
        <p:spPr>
          <a:xfrm>
            <a:off x="381000" y="1181770"/>
            <a:ext cx="4050323" cy="4561205"/>
          </a:xfrm>
        </p:spPr>
        <p:txBody>
          <a:bodyPr/>
          <a:lstStyle/>
          <a:p>
            <a:endParaRPr lang="en-US" sz="2400" dirty="0" smtClean="0"/>
          </a:p>
          <a:p>
            <a:r>
              <a:rPr lang="en-US" sz="2000" dirty="0" smtClean="0"/>
              <a:t>Integrated Automated Toolkit for migration planning from desktops to servers</a:t>
            </a:r>
          </a:p>
          <a:p>
            <a:r>
              <a:rPr lang="en-US" sz="2000" dirty="0" smtClean="0"/>
              <a:t>Agent-less inventory of clients, servers, applications, devices and roles</a:t>
            </a:r>
          </a:p>
          <a:p>
            <a:r>
              <a:rPr lang="en-US" sz="2000" dirty="0" smtClean="0"/>
              <a:t>Technology migration and readiness assessment and proposal generation</a:t>
            </a:r>
          </a:p>
          <a:p>
            <a:r>
              <a:rPr lang="en-US" sz="2000" dirty="0" smtClean="0"/>
              <a:t>Provides server consolidation recommendations</a:t>
            </a:r>
          </a:p>
          <a:p>
            <a:r>
              <a:rPr lang="en-US" sz="2000" dirty="0" smtClean="0"/>
              <a:t>Multi-Product Planning and Assessment Tool (pre-sales proposals included)</a:t>
            </a:r>
          </a:p>
        </p:txBody>
      </p:sp>
      <p:graphicFrame>
        <p:nvGraphicFramePr>
          <p:cNvPr id="4" name="Diagram 3"/>
          <p:cNvGraphicFramePr/>
          <p:nvPr/>
        </p:nvGraphicFramePr>
        <p:xfrm>
          <a:off x="4612193" y="1517301"/>
          <a:ext cx="4332444" cy="4205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How It Works</a:t>
            </a:r>
            <a:endParaRPr lang="en-US" dirty="0"/>
          </a:p>
        </p:txBody>
      </p:sp>
      <p:grpSp>
        <p:nvGrpSpPr>
          <p:cNvPr id="4" name="Group 24"/>
          <p:cNvGrpSpPr/>
          <p:nvPr/>
        </p:nvGrpSpPr>
        <p:grpSpPr>
          <a:xfrm>
            <a:off x="2272181" y="3113314"/>
            <a:ext cx="1397256" cy="1221180"/>
            <a:chOff x="4350362" y="3754581"/>
            <a:chExt cx="1397256" cy="1221180"/>
          </a:xfrm>
        </p:grpSpPr>
        <p:pic>
          <p:nvPicPr>
            <p:cNvPr id="5"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4350362" y="3754581"/>
              <a:ext cx="1397256" cy="1221180"/>
            </a:xfrm>
            <a:prstGeom prst="rect">
              <a:avLst/>
            </a:prstGeom>
            <a:noFill/>
          </p:spPr>
        </p:pic>
        <p:sp>
          <p:nvSpPr>
            <p:cNvPr id="6" name="TextBox 5"/>
            <p:cNvSpPr txBox="1"/>
            <p:nvPr/>
          </p:nvSpPr>
          <p:spPr>
            <a:xfrm rot="480000">
              <a:off x="4952683" y="3946121"/>
              <a:ext cx="651140" cy="338554"/>
            </a:xfrm>
            <a:prstGeom prst="rect">
              <a:avLst/>
            </a:prstGeom>
            <a:noFill/>
          </p:spPr>
          <p:txBody>
            <a:bodyPr wrap="none" rtlCol="0">
              <a:spAutoFit/>
            </a:bodyPr>
            <a:lstStyle/>
            <a:p>
              <a:r>
                <a:rPr lang="en-US" sz="1600" b="1" dirty="0" smtClean="0">
                  <a:latin typeface="Arial" pitchFamily="34" charset="0"/>
                  <a:cs typeface="Arial" pitchFamily="34" charset="0"/>
                </a:rPr>
                <a:t>MAP</a:t>
              </a:r>
              <a:endParaRPr lang="en-US" sz="1600" b="1" dirty="0">
                <a:latin typeface="Arial" pitchFamily="34" charset="0"/>
                <a:cs typeface="Arial" pitchFamily="34" charset="0"/>
              </a:endParaRPr>
            </a:p>
          </p:txBody>
        </p:sp>
      </p:grpSp>
      <p:grpSp>
        <p:nvGrpSpPr>
          <p:cNvPr id="7" name="Group 6"/>
          <p:cNvGrpSpPr/>
          <p:nvPr/>
        </p:nvGrpSpPr>
        <p:grpSpPr>
          <a:xfrm>
            <a:off x="3473820" y="2874036"/>
            <a:ext cx="4858618" cy="1088364"/>
            <a:chOff x="3473820" y="2874036"/>
            <a:chExt cx="4858618" cy="1088364"/>
          </a:xfrm>
        </p:grpSpPr>
        <p:sp>
          <p:nvSpPr>
            <p:cNvPr id="8" name="TextBox 7"/>
            <p:cNvSpPr txBox="1"/>
            <p:nvPr/>
          </p:nvSpPr>
          <p:spPr>
            <a:xfrm>
              <a:off x="4251064" y="3254514"/>
              <a:ext cx="4081374" cy="707886"/>
            </a:xfrm>
            <a:prstGeom prst="rect">
              <a:avLst/>
            </a:prstGeom>
            <a:noFill/>
          </p:spPr>
          <p:txBody>
            <a:bodyPr wrap="none" rtlCol="0">
              <a:spAutoFit/>
            </a:bodyPr>
            <a:lstStyle/>
            <a:p>
              <a:r>
                <a:rPr lang="en-US" sz="2000" dirty="0" smtClean="0">
                  <a:latin typeface="+mn-lt"/>
                  <a:cs typeface="Arial" pitchFamily="34" charset="0"/>
                </a:rPr>
                <a:t>Assess your environment and</a:t>
              </a:r>
            </a:p>
            <a:p>
              <a:r>
                <a:rPr lang="en-US" sz="2000" dirty="0" smtClean="0">
                  <a:latin typeface="+mn-lt"/>
                  <a:cs typeface="Arial" pitchFamily="34" charset="0"/>
                </a:rPr>
                <a:t>recommend the right technologies</a:t>
              </a:r>
            </a:p>
          </p:txBody>
        </p:sp>
        <p:sp>
          <p:nvSpPr>
            <p:cNvPr id="9" name="Left-Right Arrow 8"/>
            <p:cNvSpPr/>
            <p:nvPr/>
          </p:nvSpPr>
          <p:spPr bwMode="auto">
            <a:xfrm rot="19320000">
              <a:off x="3473820" y="2874036"/>
              <a:ext cx="2003821" cy="271728"/>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grpSp>
      <p:grpSp>
        <p:nvGrpSpPr>
          <p:cNvPr id="10" name="Group 9"/>
          <p:cNvGrpSpPr/>
          <p:nvPr/>
        </p:nvGrpSpPr>
        <p:grpSpPr>
          <a:xfrm>
            <a:off x="480620" y="1710813"/>
            <a:ext cx="2805813" cy="3116815"/>
            <a:chOff x="480620" y="1710813"/>
            <a:chExt cx="2805813" cy="3116815"/>
          </a:xfrm>
        </p:grpSpPr>
        <p:grpSp>
          <p:nvGrpSpPr>
            <p:cNvPr id="11" name="Group 35"/>
            <p:cNvGrpSpPr/>
            <p:nvPr/>
          </p:nvGrpSpPr>
          <p:grpSpPr>
            <a:xfrm>
              <a:off x="480620" y="2909452"/>
              <a:ext cx="1979709" cy="1918176"/>
              <a:chOff x="480620" y="2909452"/>
              <a:chExt cx="1979709" cy="1918176"/>
            </a:xfrm>
          </p:grpSpPr>
          <p:pic>
            <p:nvPicPr>
              <p:cNvPr id="13" name="Picture 4" descr="\\eventsql\dvd27\Clip_Installer\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707688" y="2909452"/>
                <a:ext cx="1192613" cy="1451388"/>
              </a:xfrm>
              <a:prstGeom prst="rect">
                <a:avLst/>
              </a:prstGeom>
              <a:noFill/>
            </p:spPr>
          </p:pic>
          <p:sp>
            <p:nvSpPr>
              <p:cNvPr id="14" name="TextBox 13"/>
              <p:cNvSpPr txBox="1"/>
              <p:nvPr/>
            </p:nvSpPr>
            <p:spPr>
              <a:xfrm>
                <a:off x="480620" y="4427518"/>
                <a:ext cx="1979709" cy="400110"/>
              </a:xfrm>
              <a:prstGeom prst="rect">
                <a:avLst/>
              </a:prstGeom>
              <a:noFill/>
            </p:spPr>
            <p:txBody>
              <a:bodyPr wrap="none" rtlCol="0">
                <a:spAutoFit/>
              </a:bodyPr>
              <a:lstStyle/>
              <a:p>
                <a:r>
                  <a:rPr lang="en-US" sz="2000" dirty="0" smtClean="0">
                    <a:latin typeface="+mn-lt"/>
                    <a:cs typeface="Arial" pitchFamily="34" charset="0"/>
                  </a:rPr>
                  <a:t>MAP Toolkit User</a:t>
                </a:r>
              </a:p>
            </p:txBody>
          </p:sp>
        </p:grpSp>
        <p:sp>
          <p:nvSpPr>
            <p:cNvPr id="12" name="Cloud Callout 34"/>
            <p:cNvSpPr/>
            <p:nvPr/>
          </p:nvSpPr>
          <p:spPr bwMode="auto">
            <a:xfrm>
              <a:off x="698091" y="1710813"/>
              <a:ext cx="2588342" cy="943897"/>
            </a:xfrm>
            <a:prstGeom prst="cloudCallout">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050" b="1" dirty="0" smtClean="0">
                  <a:solidFill>
                    <a:schemeClr val="bg1"/>
                  </a:solidFill>
                  <a:latin typeface="+mn-lt"/>
                </a:rPr>
                <a:t>Server Consolidation?</a:t>
              </a:r>
            </a:p>
            <a:p>
              <a:pPr marL="0" marR="0" indent="0"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chemeClr val="bg1"/>
                  </a:solidFill>
                  <a:effectLst/>
                  <a:latin typeface="+mn-lt"/>
                </a:rPr>
                <a:t>Virtualization?</a:t>
              </a:r>
            </a:p>
            <a:p>
              <a:pPr marL="0" marR="0" indent="0" defTabSz="914400" rtl="0" eaLnBrk="0" fontAlgn="base" latinLnBrk="0" hangingPunct="0">
                <a:lnSpc>
                  <a:spcPct val="100000"/>
                </a:lnSpc>
                <a:spcBef>
                  <a:spcPct val="0"/>
                </a:spcBef>
                <a:spcAft>
                  <a:spcPct val="0"/>
                </a:spcAft>
                <a:buClrTx/>
                <a:buSzTx/>
                <a:buFontTx/>
                <a:buNone/>
                <a:tabLst/>
              </a:pPr>
              <a:r>
                <a:rPr lang="en-US" sz="1050" b="1" dirty="0" smtClean="0">
                  <a:solidFill>
                    <a:schemeClr val="bg1"/>
                  </a:solidFill>
                  <a:latin typeface="+mn-lt"/>
                </a:rPr>
                <a:t>Windows OS migration?</a:t>
              </a:r>
            </a:p>
          </p:txBody>
        </p:sp>
      </p:grpSp>
      <p:grpSp>
        <p:nvGrpSpPr>
          <p:cNvPr id="15" name="Group 47"/>
          <p:cNvGrpSpPr/>
          <p:nvPr/>
        </p:nvGrpSpPr>
        <p:grpSpPr>
          <a:xfrm>
            <a:off x="5177641" y="873518"/>
            <a:ext cx="3728853" cy="1923803"/>
            <a:chOff x="5177641" y="546265"/>
            <a:chExt cx="3728853" cy="1923803"/>
          </a:xfrm>
        </p:grpSpPr>
        <p:sp>
          <p:nvSpPr>
            <p:cNvPr id="16" name="Oval 15"/>
            <p:cNvSpPr/>
            <p:nvPr/>
          </p:nvSpPr>
          <p:spPr bwMode="auto">
            <a:xfrm>
              <a:off x="5177641" y="581890"/>
              <a:ext cx="3728853" cy="1888178"/>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p:txBody>
        </p:sp>
        <p:grpSp>
          <p:nvGrpSpPr>
            <p:cNvPr id="17" name="Group 33"/>
            <p:cNvGrpSpPr/>
            <p:nvPr/>
          </p:nvGrpSpPr>
          <p:grpSpPr>
            <a:xfrm>
              <a:off x="5619043" y="546265"/>
              <a:ext cx="2931188" cy="1773073"/>
              <a:chOff x="5262783" y="665018"/>
              <a:chExt cx="2931188" cy="1773073"/>
            </a:xfrm>
          </p:grpSpPr>
          <p:pic>
            <p:nvPicPr>
              <p:cNvPr id="18" name="Picture 7" descr="\\eventsql\dvd27\Clip_Installer\DVD_ART\Artwork_Imagery\HARDWARE_IMAGERY\Illustration - Misc Hardware\Windows Vista Illustration Icons\Network.png"/>
              <p:cNvPicPr>
                <a:picLocks noChangeAspect="1" noChangeArrowheads="1"/>
              </p:cNvPicPr>
              <p:nvPr/>
            </p:nvPicPr>
            <p:blipFill>
              <a:blip r:embed="rId5" cstate="print"/>
              <a:srcRect/>
              <a:stretch>
                <a:fillRect/>
              </a:stretch>
            </p:blipFill>
            <p:spPr bwMode="auto">
              <a:xfrm>
                <a:off x="6605647" y="665018"/>
                <a:ext cx="978724" cy="978724"/>
              </a:xfrm>
              <a:prstGeom prst="rect">
                <a:avLst/>
              </a:prstGeom>
              <a:noFill/>
            </p:spPr>
          </p:pic>
          <p:pic>
            <p:nvPicPr>
              <p:cNvPr id="19" name="Picture 7" descr="\\eventsql\dvd27\Clip_Installer\DVD_ART\Artwork_Imagery\HARDWARE_IMAGERY\Illustration - Misc Hardware\Windows Vista Illustration Icons\Network.png"/>
              <p:cNvPicPr>
                <a:picLocks noChangeAspect="1" noChangeArrowheads="1"/>
              </p:cNvPicPr>
              <p:nvPr/>
            </p:nvPicPr>
            <p:blipFill>
              <a:blip r:embed="rId5" cstate="print"/>
              <a:srcRect/>
              <a:stretch>
                <a:fillRect/>
              </a:stretch>
            </p:blipFill>
            <p:spPr bwMode="auto">
              <a:xfrm>
                <a:off x="6758047" y="817418"/>
                <a:ext cx="978724" cy="978724"/>
              </a:xfrm>
              <a:prstGeom prst="rect">
                <a:avLst/>
              </a:prstGeom>
              <a:noFill/>
            </p:spPr>
          </p:pic>
          <p:pic>
            <p:nvPicPr>
              <p:cNvPr id="20"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5262783" y="1045028"/>
                <a:ext cx="896427" cy="783463"/>
              </a:xfrm>
              <a:prstGeom prst="rect">
                <a:avLst/>
              </a:prstGeom>
              <a:noFill/>
            </p:spPr>
          </p:pic>
          <p:pic>
            <p:nvPicPr>
              <p:cNvPr id="21"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5415183" y="1197428"/>
                <a:ext cx="896427" cy="783463"/>
              </a:xfrm>
              <a:prstGeom prst="rect">
                <a:avLst/>
              </a:prstGeom>
              <a:noFill/>
            </p:spPr>
          </p:pic>
          <p:pic>
            <p:nvPicPr>
              <p:cNvPr id="22"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5567583" y="1349828"/>
                <a:ext cx="896427" cy="783463"/>
              </a:xfrm>
              <a:prstGeom prst="rect">
                <a:avLst/>
              </a:prstGeom>
              <a:noFill/>
            </p:spPr>
          </p:pic>
          <p:pic>
            <p:nvPicPr>
              <p:cNvPr id="23"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5719983" y="1502228"/>
                <a:ext cx="896427" cy="783463"/>
              </a:xfrm>
              <a:prstGeom prst="rect">
                <a:avLst/>
              </a:prstGeom>
              <a:noFill/>
            </p:spPr>
          </p:pic>
          <p:pic>
            <p:nvPicPr>
              <p:cNvPr id="24" name="Picture 7" descr="\\eventsql\dvd27\Clip_Installer\DVD_ART\Artwork_Imagery\HARDWARE_IMAGERY\Illustration - Misc Hardware\Windows Vista Illustration Icons\Network.png"/>
              <p:cNvPicPr>
                <a:picLocks noChangeAspect="1" noChangeArrowheads="1"/>
              </p:cNvPicPr>
              <p:nvPr/>
            </p:nvPicPr>
            <p:blipFill>
              <a:blip r:embed="rId5" cstate="print"/>
              <a:srcRect/>
              <a:stretch>
                <a:fillRect/>
              </a:stretch>
            </p:blipFill>
            <p:spPr bwMode="auto">
              <a:xfrm>
                <a:off x="6910447" y="969818"/>
                <a:ext cx="978724" cy="978724"/>
              </a:xfrm>
              <a:prstGeom prst="rect">
                <a:avLst/>
              </a:prstGeom>
              <a:noFill/>
            </p:spPr>
          </p:pic>
          <p:pic>
            <p:nvPicPr>
              <p:cNvPr id="25" name="Picture 7" descr="\\eventsql\dvd27\Clip_Installer\DVD_ART\Artwork_Imagery\HARDWARE_IMAGERY\Illustration - Misc Hardware\Windows Vista Illustration Icons\Network.png"/>
              <p:cNvPicPr>
                <a:picLocks noChangeAspect="1" noChangeArrowheads="1"/>
              </p:cNvPicPr>
              <p:nvPr/>
            </p:nvPicPr>
            <p:blipFill>
              <a:blip r:embed="rId5" cstate="print"/>
              <a:srcRect/>
              <a:stretch>
                <a:fillRect/>
              </a:stretch>
            </p:blipFill>
            <p:spPr bwMode="auto">
              <a:xfrm>
                <a:off x="7062847" y="1122218"/>
                <a:ext cx="978724" cy="978724"/>
              </a:xfrm>
              <a:prstGeom prst="rect">
                <a:avLst/>
              </a:prstGeom>
              <a:noFill/>
            </p:spPr>
          </p:pic>
          <p:pic>
            <p:nvPicPr>
              <p:cNvPr id="26" name="Picture 7" descr="\\eventsql\dvd27\Clip_Installer\DVD_ART\Artwork_Imagery\HARDWARE_IMAGERY\Illustration - Misc Hardware\Windows Vista Illustration Icons\Network.png"/>
              <p:cNvPicPr>
                <a:picLocks noChangeAspect="1" noChangeArrowheads="1"/>
              </p:cNvPicPr>
              <p:nvPr/>
            </p:nvPicPr>
            <p:blipFill>
              <a:blip r:embed="rId5" cstate="print"/>
              <a:srcRect/>
              <a:stretch>
                <a:fillRect/>
              </a:stretch>
            </p:blipFill>
            <p:spPr bwMode="auto">
              <a:xfrm>
                <a:off x="7215247" y="1274618"/>
                <a:ext cx="978724" cy="978724"/>
              </a:xfrm>
              <a:prstGeom prst="rect">
                <a:avLst/>
              </a:prstGeom>
              <a:noFill/>
            </p:spPr>
          </p:pic>
          <p:pic>
            <p:nvPicPr>
              <p:cNvPr id="27" name="Picture 8" descr="\\eventsql\dvd27\Clip_Installer\DVD_ART\Artwork_Imagery\HARDWARE_IMAGERY\Illustration - Misc Hardware\Windows Vista Illustration Icons\Mobility.png"/>
              <p:cNvPicPr>
                <a:picLocks noChangeAspect="1" noChangeArrowheads="1"/>
              </p:cNvPicPr>
              <p:nvPr/>
            </p:nvPicPr>
            <p:blipFill>
              <a:blip r:embed="rId3" cstate="print"/>
              <a:srcRect/>
              <a:stretch>
                <a:fillRect/>
              </a:stretch>
            </p:blipFill>
            <p:spPr bwMode="auto">
              <a:xfrm>
                <a:off x="5872383" y="1654628"/>
                <a:ext cx="896427" cy="783463"/>
              </a:xfrm>
              <a:prstGeom prst="rect">
                <a:avLst/>
              </a:prstGeom>
              <a:noFill/>
            </p:spPr>
          </p:pic>
        </p:grpSp>
      </p:grpSp>
      <p:grpSp>
        <p:nvGrpSpPr>
          <p:cNvPr id="28" name="Group 31"/>
          <p:cNvGrpSpPr/>
          <p:nvPr/>
        </p:nvGrpSpPr>
        <p:grpSpPr>
          <a:xfrm>
            <a:off x="3484775" y="4349603"/>
            <a:ext cx="5566736" cy="1676633"/>
            <a:chOff x="3484775" y="4349603"/>
            <a:chExt cx="5566736" cy="1676633"/>
          </a:xfrm>
        </p:grpSpPr>
        <p:pic>
          <p:nvPicPr>
            <p:cNvPr id="29" name="Picture 11" descr="\\eventsql\dvd27\Clip_Installer\DVD_ART\Artwork_Imagery\HARDWARE_IMAGERY\Illustration - Misc Hardware\Windows Vista Illustration Icons\Download Arrow.png"/>
            <p:cNvPicPr>
              <a:picLocks noChangeAspect="1" noChangeArrowheads="1"/>
            </p:cNvPicPr>
            <p:nvPr/>
          </p:nvPicPr>
          <p:blipFill>
            <a:blip r:embed="rId6" cstate="print"/>
            <a:srcRect/>
            <a:stretch>
              <a:fillRect/>
            </a:stretch>
          </p:blipFill>
          <p:spPr bwMode="auto">
            <a:xfrm rot="17760000">
              <a:off x="3902744" y="3931634"/>
              <a:ext cx="1097637" cy="1933575"/>
            </a:xfrm>
            <a:prstGeom prst="rect">
              <a:avLst/>
            </a:prstGeom>
            <a:noFill/>
          </p:spPr>
        </p:pic>
        <p:pic>
          <p:nvPicPr>
            <p:cNvPr id="30" name="Picture 29" descr="reporting-small-vector.png"/>
            <p:cNvPicPr>
              <a:picLocks noChangeAspect="1"/>
            </p:cNvPicPr>
            <p:nvPr/>
          </p:nvPicPr>
          <p:blipFill>
            <a:blip r:embed="rId7" cstate="print"/>
            <a:stretch>
              <a:fillRect/>
            </a:stretch>
          </p:blipFill>
          <p:spPr>
            <a:xfrm>
              <a:off x="5244427" y="4641274"/>
              <a:ext cx="1186535" cy="1384962"/>
            </a:xfrm>
            <a:prstGeom prst="rect">
              <a:avLst/>
            </a:prstGeom>
          </p:spPr>
        </p:pic>
        <p:sp>
          <p:nvSpPr>
            <p:cNvPr id="31" name="TextBox 30"/>
            <p:cNvSpPr txBox="1"/>
            <p:nvPr/>
          </p:nvSpPr>
          <p:spPr>
            <a:xfrm>
              <a:off x="6270172" y="4750131"/>
              <a:ext cx="2781339" cy="1015663"/>
            </a:xfrm>
            <a:prstGeom prst="rect">
              <a:avLst/>
            </a:prstGeom>
            <a:noFill/>
          </p:spPr>
          <p:txBody>
            <a:bodyPr wrap="none" rtlCol="0">
              <a:spAutoFit/>
            </a:bodyPr>
            <a:lstStyle/>
            <a:p>
              <a:r>
                <a:rPr lang="en-US" sz="2000" dirty="0" smtClean="0">
                  <a:latin typeface="+mn-lt"/>
                  <a:cs typeface="Arial" pitchFamily="34" charset="0"/>
                </a:rPr>
                <a:t>Report Generation</a:t>
              </a:r>
            </a:p>
            <a:p>
              <a:r>
                <a:rPr lang="en-US" sz="2000" dirty="0" smtClean="0">
                  <a:latin typeface="+mn-lt"/>
                  <a:cs typeface="Arial" pitchFamily="34" charset="0"/>
                </a:rPr>
                <a:t>For Different Migration</a:t>
              </a:r>
            </a:p>
            <a:p>
              <a:r>
                <a:rPr lang="en-US" sz="2000" dirty="0" smtClean="0">
                  <a:latin typeface="+mn-lt"/>
                  <a:cs typeface="Arial" pitchFamily="34" charset="0"/>
                </a:rPr>
                <a:t>Scenarios</a:t>
              </a:r>
              <a:endParaRPr lang="en-US" sz="2000" dirty="0">
                <a:latin typeface="+mn-lt"/>
                <a:cs typeface="Arial" pitchFamily="34" charset="0"/>
              </a:endParaRPr>
            </a:p>
          </p:txBody>
        </p:sp>
      </p:grpSp>
      <p:pic>
        <p:nvPicPr>
          <p:cNvPr id="59394" name="Picture 2" descr="C:\Users\baldwinn\AppData\Local\Microsoft\Windows\Temporary Internet Files\Content.IE5\V6M78HKP\MCj04348450000[1].png"/>
          <p:cNvPicPr>
            <a:picLocks noChangeAspect="1" noChangeArrowheads="1"/>
          </p:cNvPicPr>
          <p:nvPr/>
        </p:nvPicPr>
        <p:blipFill>
          <a:blip r:embed="rId8"/>
          <a:srcRect/>
          <a:stretch>
            <a:fillRect/>
          </a:stretch>
        </p:blipFill>
        <p:spPr bwMode="auto">
          <a:xfrm>
            <a:off x="7944880" y="434049"/>
            <a:ext cx="894320" cy="894320"/>
          </a:xfrm>
          <a:prstGeom prst="rect">
            <a:avLst/>
          </a:prstGeom>
          <a:noFill/>
        </p:spPr>
      </p:pic>
      <p:pic>
        <p:nvPicPr>
          <p:cNvPr id="33" name="Picture 2" descr="C:\Users\baldwinn\AppData\Local\Microsoft\Windows\Temporary Internet Files\Content.IE5\V6M78HKP\MCj04348450000[1].png"/>
          <p:cNvPicPr>
            <a:picLocks noChangeAspect="1" noChangeArrowheads="1"/>
          </p:cNvPicPr>
          <p:nvPr/>
        </p:nvPicPr>
        <p:blipFill>
          <a:blip r:embed="rId8"/>
          <a:srcRect/>
          <a:stretch>
            <a:fillRect/>
          </a:stretch>
        </p:blipFill>
        <p:spPr bwMode="auto">
          <a:xfrm>
            <a:off x="8097280" y="586449"/>
            <a:ext cx="894320" cy="894320"/>
          </a:xfrm>
          <a:prstGeom prst="rect">
            <a:avLst/>
          </a:prstGeom>
          <a:noFill/>
        </p:spPr>
      </p:pic>
      <p:pic>
        <p:nvPicPr>
          <p:cNvPr id="34" name="Picture 2" descr="C:\Users\baldwinn\AppData\Local\Microsoft\Windows\Temporary Internet Files\Content.IE5\V6M78HKP\MCj04348450000[1].png"/>
          <p:cNvPicPr>
            <a:picLocks noChangeAspect="1" noChangeArrowheads="1"/>
          </p:cNvPicPr>
          <p:nvPr/>
        </p:nvPicPr>
        <p:blipFill>
          <a:blip r:embed="rId8"/>
          <a:srcRect/>
          <a:stretch>
            <a:fillRect/>
          </a:stretch>
        </p:blipFill>
        <p:spPr bwMode="auto">
          <a:xfrm>
            <a:off x="8249680" y="738849"/>
            <a:ext cx="894320" cy="894320"/>
          </a:xfrm>
          <a:prstGeom prst="rect">
            <a:avLst/>
          </a:prstGeom>
          <a:no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MAP: Windows Server 2008 R2</a:t>
            </a:r>
            <a:endParaRPr lang="en-US" sz="4400" dirty="0"/>
          </a:p>
        </p:txBody>
      </p:sp>
      <p:sp>
        <p:nvSpPr>
          <p:cNvPr id="4" name="TextBox 3"/>
          <p:cNvSpPr txBox="1"/>
          <p:nvPr/>
        </p:nvSpPr>
        <p:spPr>
          <a:xfrm>
            <a:off x="3609120" y="2126423"/>
            <a:ext cx="2187018" cy="1323439"/>
          </a:xfrm>
          <a:prstGeom prst="rect">
            <a:avLst/>
          </a:prstGeom>
          <a:noFill/>
        </p:spPr>
        <p:txBody>
          <a:bodyPr wrap="square" rtlCol="0">
            <a:spAutoFit/>
          </a:bodyPr>
          <a:lstStyle/>
          <a:p>
            <a:pPr algn="ctr"/>
            <a:r>
              <a:rPr lang="en-US" sz="2000" dirty="0" smtClean="0"/>
              <a:t>Readiness Assessment for Windows Server 2008 &amp; R2</a:t>
            </a:r>
            <a:endParaRPr lang="en-US" sz="2000" dirty="0"/>
          </a:p>
        </p:txBody>
      </p:sp>
      <p:pic>
        <p:nvPicPr>
          <p:cNvPr id="5" name="Picture 4" descr="MAP-3-2-Proposal-WS2008-piechart.jpg"/>
          <p:cNvPicPr>
            <a:picLocks noChangeAspect="1"/>
          </p:cNvPicPr>
          <p:nvPr/>
        </p:nvPicPr>
        <p:blipFill>
          <a:blip r:embed="rId3" cstate="print"/>
          <a:stretch>
            <a:fillRect/>
          </a:stretch>
        </p:blipFill>
        <p:spPr>
          <a:xfrm>
            <a:off x="5563227" y="1458692"/>
            <a:ext cx="2873201" cy="2143125"/>
          </a:xfrm>
          <a:prstGeom prst="rect">
            <a:avLst/>
          </a:prstGeom>
          <a:ln>
            <a:solidFill>
              <a:srgbClr val="000000"/>
            </a:solidFill>
          </a:ln>
          <a:scene3d>
            <a:camera prst="perspectiveHeroicExtremeLeftFacing"/>
            <a:lightRig rig="threePt" dir="t"/>
          </a:scene3d>
        </p:spPr>
      </p:pic>
      <p:pic>
        <p:nvPicPr>
          <p:cNvPr id="6" name="Picture 4" descr="MAP-3-2-Proposal-WS2008.jpg"/>
          <p:cNvPicPr>
            <a:picLocks noChangeAspect="1"/>
          </p:cNvPicPr>
          <p:nvPr/>
        </p:nvPicPr>
        <p:blipFill>
          <a:blip r:embed="rId4" cstate="print"/>
          <a:stretch>
            <a:fillRect/>
          </a:stretch>
        </p:blipFill>
        <p:spPr>
          <a:xfrm>
            <a:off x="847781" y="1687292"/>
            <a:ext cx="3090952" cy="4001679"/>
          </a:xfrm>
          <a:prstGeom prst="rect">
            <a:avLst/>
          </a:prstGeom>
          <a:ln>
            <a:solidFill>
              <a:srgbClr val="000000"/>
            </a:solidFill>
          </a:ln>
          <a:scene3d>
            <a:camera prst="perspectiveHeroicExtremeRightFacing"/>
            <a:lightRig rig="threePt" dir="t"/>
          </a:scene3d>
        </p:spPr>
      </p:pic>
      <p:sp>
        <p:nvSpPr>
          <p:cNvPr id="7" name="Rounded Rectangle 6"/>
          <p:cNvSpPr/>
          <p:nvPr/>
        </p:nvSpPr>
        <p:spPr bwMode="auto">
          <a:xfrm>
            <a:off x="528815" y="1409163"/>
            <a:ext cx="1458893" cy="354329"/>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i="1" dirty="0" smtClean="0">
                <a:solidFill>
                  <a:schemeClr val="tx1"/>
                </a:solidFill>
                <a:effectLst>
                  <a:outerShdw blurRad="38100" dist="38100" dir="2700000" algn="tl">
                    <a:srgbClr val="000000">
                      <a:alpha val="43137"/>
                    </a:srgbClr>
                  </a:outerShdw>
                </a:effectLst>
                <a:latin typeface="Calibri" pitchFamily="34" charset="0"/>
              </a:rPr>
              <a:t>Proposal</a:t>
            </a:r>
          </a:p>
        </p:txBody>
      </p:sp>
      <p:grpSp>
        <p:nvGrpSpPr>
          <p:cNvPr id="8" name="Group 10"/>
          <p:cNvGrpSpPr/>
          <p:nvPr/>
        </p:nvGrpSpPr>
        <p:grpSpPr>
          <a:xfrm>
            <a:off x="5656306" y="3627456"/>
            <a:ext cx="2780122" cy="1869839"/>
            <a:chOff x="5373278" y="3922890"/>
            <a:chExt cx="3148552" cy="2335330"/>
          </a:xfrm>
        </p:grpSpPr>
        <p:pic>
          <p:nvPicPr>
            <p:cNvPr id="9" name="Picture 8" descr="MAP-3-2-Report-WS2008.jpg"/>
            <p:cNvPicPr>
              <a:picLocks noChangeAspect="1"/>
            </p:cNvPicPr>
            <p:nvPr/>
          </p:nvPicPr>
          <p:blipFill>
            <a:blip r:embed="rId5" cstate="print"/>
            <a:stretch>
              <a:fillRect/>
            </a:stretch>
          </p:blipFill>
          <p:spPr>
            <a:xfrm>
              <a:off x="5373278" y="4290375"/>
              <a:ext cx="3148552" cy="1967845"/>
            </a:xfrm>
            <a:prstGeom prst="rect">
              <a:avLst/>
            </a:prstGeom>
            <a:ln>
              <a:solidFill>
                <a:srgbClr val="000000"/>
              </a:solidFill>
            </a:ln>
            <a:scene3d>
              <a:camera prst="perspectiveHeroicExtremeLeftFacing">
                <a:rot lat="487345" lon="2067645" rev="21425459"/>
              </a:camera>
              <a:lightRig rig="threePt" dir="t"/>
            </a:scene3d>
          </p:spPr>
        </p:pic>
        <p:sp>
          <p:nvSpPr>
            <p:cNvPr id="10" name="Rounded Rectangle 9"/>
            <p:cNvSpPr/>
            <p:nvPr/>
          </p:nvSpPr>
          <p:spPr bwMode="auto">
            <a:xfrm>
              <a:off x="5415093" y="3922890"/>
              <a:ext cx="2458706" cy="43193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i="1" dirty="0" smtClean="0">
                  <a:solidFill>
                    <a:schemeClr val="tx1"/>
                  </a:solidFill>
                  <a:effectLst>
                    <a:outerShdw blurRad="38100" dist="38100" dir="2700000" algn="tl">
                      <a:srgbClr val="000000">
                        <a:alpha val="43137"/>
                      </a:srgbClr>
                    </a:outerShdw>
                  </a:effectLst>
                  <a:latin typeface="Calibri" pitchFamily="34" charset="0"/>
                </a:rPr>
                <a:t>Detailed Report</a:t>
              </a:r>
            </a:p>
          </p:txBody>
        </p:sp>
      </p:gr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Planning Windows Server 2008 R2 and Hyper-V Projects with Windows Server Solution Accelerators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979095" y="5888701"/>
            <a:ext cx="3812443" cy="461665"/>
          </a:xfrm>
        </p:spPr>
        <p:txBody>
          <a:bodyPr/>
          <a:lstStyle/>
          <a:p>
            <a:r>
              <a:rPr lang="en-US" sz="2000" dirty="0" smtClean="0"/>
              <a:t>Baldwin Ng, </a:t>
            </a:r>
            <a:r>
              <a:rPr lang="en-US" sz="2000" dirty="0" smtClean="0">
                <a:solidFill>
                  <a:schemeClr val="tx1"/>
                </a:solidFill>
              </a:rPr>
              <a:t>Sr. Product Manager</a:t>
            </a:r>
          </a:p>
          <a:p>
            <a:r>
              <a:rPr lang="en-US" sz="2000" dirty="0" smtClean="0">
                <a:solidFill>
                  <a:schemeClr val="tx1"/>
                </a:solidFill>
              </a:rPr>
              <a:t>Microsoft Corporation</a:t>
            </a:r>
          </a:p>
          <a:p>
            <a:r>
              <a:rPr lang="en-US" sz="2000" dirty="0" smtClean="0">
                <a:solidFill>
                  <a:schemeClr val="tx1"/>
                </a:solidFill>
              </a:rPr>
              <a:t>Session Code: SVR303</a:t>
            </a:r>
            <a:endParaRPr lang="en-US" sz="2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MAP: Windows Server 2008 R2 Hyper-V</a:t>
            </a:r>
            <a:endParaRPr lang="en-US" sz="4400" dirty="0"/>
          </a:p>
        </p:txBody>
      </p:sp>
      <p:pic>
        <p:nvPicPr>
          <p:cNvPr id="4" name="Picture 3" descr="MAP-3-2-Report-Hyper-V.jpg"/>
          <p:cNvPicPr>
            <a:picLocks noChangeAspect="1"/>
          </p:cNvPicPr>
          <p:nvPr/>
        </p:nvPicPr>
        <p:blipFill>
          <a:blip r:embed="rId3" cstate="print"/>
          <a:stretch>
            <a:fillRect/>
          </a:stretch>
        </p:blipFill>
        <p:spPr>
          <a:xfrm>
            <a:off x="5495865" y="3514411"/>
            <a:ext cx="2926079" cy="1828800"/>
          </a:xfrm>
          <a:prstGeom prst="rect">
            <a:avLst/>
          </a:prstGeom>
          <a:ln>
            <a:solidFill>
              <a:srgbClr val="000000"/>
            </a:solidFill>
          </a:ln>
          <a:scene3d>
            <a:camera prst="perspectiveHeroicExtremeLeftFacing"/>
            <a:lightRig rig="threePt" dir="t"/>
          </a:scene3d>
        </p:spPr>
      </p:pic>
      <p:sp>
        <p:nvSpPr>
          <p:cNvPr id="5" name="TextBox 4"/>
          <p:cNvSpPr txBox="1"/>
          <p:nvPr/>
        </p:nvSpPr>
        <p:spPr>
          <a:xfrm>
            <a:off x="3459145" y="1904594"/>
            <a:ext cx="2187018" cy="1323439"/>
          </a:xfrm>
          <a:prstGeom prst="rect">
            <a:avLst/>
          </a:prstGeom>
          <a:noFill/>
        </p:spPr>
        <p:txBody>
          <a:bodyPr wrap="square" rtlCol="0">
            <a:spAutoFit/>
          </a:bodyPr>
          <a:lstStyle/>
          <a:p>
            <a:pPr algn="ctr"/>
            <a:r>
              <a:rPr lang="en-US" sz="2000" dirty="0" smtClean="0"/>
              <a:t>Candidates Assessment for Hyper-V Virtualization</a:t>
            </a:r>
          </a:p>
        </p:txBody>
      </p:sp>
      <p:pic>
        <p:nvPicPr>
          <p:cNvPr id="6" name="Picture 5" descr="MAP-3-2-Proposal-Hyper-V.jpg"/>
          <p:cNvPicPr>
            <a:picLocks noChangeAspect="1"/>
          </p:cNvPicPr>
          <p:nvPr/>
        </p:nvPicPr>
        <p:blipFill>
          <a:blip r:embed="rId4" cstate="print"/>
          <a:stretch>
            <a:fillRect/>
          </a:stretch>
        </p:blipFill>
        <p:spPr>
          <a:xfrm>
            <a:off x="784973" y="1622809"/>
            <a:ext cx="3129965" cy="4114800"/>
          </a:xfrm>
          <a:prstGeom prst="rect">
            <a:avLst/>
          </a:prstGeom>
          <a:ln>
            <a:solidFill>
              <a:srgbClr val="000000"/>
            </a:solidFill>
          </a:ln>
          <a:scene3d>
            <a:camera prst="perspectiveHeroicExtremeRightFacing"/>
            <a:lightRig rig="threePt" dir="t"/>
          </a:scene3d>
        </p:spPr>
      </p:pic>
      <p:sp>
        <p:nvSpPr>
          <p:cNvPr id="7" name="Rounded Rectangle 6"/>
          <p:cNvSpPr/>
          <p:nvPr/>
        </p:nvSpPr>
        <p:spPr bwMode="auto">
          <a:xfrm>
            <a:off x="418284" y="1344680"/>
            <a:ext cx="1458893" cy="354329"/>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i="1" dirty="0" smtClean="0">
                <a:solidFill>
                  <a:schemeClr val="tx1"/>
                </a:solidFill>
                <a:effectLst>
                  <a:outerShdw blurRad="38100" dist="38100" dir="2700000" algn="tl">
                    <a:srgbClr val="000000">
                      <a:alpha val="43137"/>
                    </a:srgbClr>
                  </a:outerShdw>
                </a:effectLst>
                <a:latin typeface="Calibri" pitchFamily="34" charset="0"/>
              </a:rPr>
              <a:t>Proposal</a:t>
            </a:r>
          </a:p>
        </p:txBody>
      </p:sp>
      <p:pic>
        <p:nvPicPr>
          <p:cNvPr id="8" name="Picture 7" descr="MAP-3-2-Proposal-Hyper-V-barchart.jpg"/>
          <p:cNvPicPr>
            <a:picLocks noChangeAspect="1"/>
          </p:cNvPicPr>
          <p:nvPr/>
        </p:nvPicPr>
        <p:blipFill>
          <a:blip r:embed="rId5" cstate="print"/>
          <a:stretch>
            <a:fillRect/>
          </a:stretch>
        </p:blipFill>
        <p:spPr>
          <a:xfrm>
            <a:off x="5375331" y="1091610"/>
            <a:ext cx="2912942" cy="2164057"/>
          </a:xfrm>
          <a:prstGeom prst="rect">
            <a:avLst/>
          </a:prstGeom>
          <a:ln>
            <a:solidFill>
              <a:srgbClr val="000000"/>
            </a:solidFill>
          </a:ln>
          <a:scene3d>
            <a:camera prst="perspectiveHeroicExtremeLeftFacing"/>
            <a:lightRig rig="threePt" dir="t"/>
          </a:scene3d>
        </p:spPr>
      </p:pic>
      <p:sp>
        <p:nvSpPr>
          <p:cNvPr id="9" name="Rounded Rectangle 8"/>
          <p:cNvSpPr/>
          <p:nvPr/>
        </p:nvSpPr>
        <p:spPr bwMode="auto">
          <a:xfrm>
            <a:off x="5430297" y="3362011"/>
            <a:ext cx="1994651" cy="354329"/>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b="1" i="1" dirty="0" smtClean="0">
                <a:solidFill>
                  <a:schemeClr val="tx1"/>
                </a:solidFill>
                <a:effectLst>
                  <a:outerShdw blurRad="38100" dist="38100" dir="2700000" algn="tl">
                    <a:srgbClr val="000000">
                      <a:alpha val="43137"/>
                    </a:srgbClr>
                  </a:outerShdw>
                </a:effectLst>
                <a:latin typeface="Calibri" pitchFamily="34" charset="0"/>
              </a:rPr>
              <a:t>Detailed Report</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MAP: Integration with ROI Calculator</a:t>
            </a:r>
            <a:endParaRPr lang="en-US" sz="4400" dirty="0"/>
          </a:p>
        </p:txBody>
      </p:sp>
      <p:graphicFrame>
        <p:nvGraphicFramePr>
          <p:cNvPr id="3" name="Diagram 2"/>
          <p:cNvGraphicFramePr/>
          <p:nvPr/>
        </p:nvGraphicFramePr>
        <p:xfrm>
          <a:off x="1524000" y="1358014"/>
          <a:ext cx="6096000" cy="1994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4"/>
          <p:cNvSpPr>
            <a:spLocks noGrp="1"/>
          </p:cNvSpPr>
          <p:nvPr>
            <p:ph idx="1"/>
          </p:nvPr>
        </p:nvSpPr>
        <p:spPr>
          <a:xfrm>
            <a:off x="381000" y="3352800"/>
            <a:ext cx="8382000" cy="2936188"/>
          </a:xfrm>
        </p:spPr>
        <p:txBody>
          <a:bodyPr/>
          <a:lstStyle/>
          <a:p>
            <a:r>
              <a:rPr lang="en-US" sz="2800" dirty="0" smtClean="0"/>
              <a:t>Integration include data passing from MAP Toolkit to the Microsoft Virtualization ROI Calculator</a:t>
            </a:r>
          </a:p>
          <a:p>
            <a:r>
              <a:rPr lang="en-US" sz="2800" dirty="0" smtClean="0"/>
              <a:t>Benefits:</a:t>
            </a:r>
          </a:p>
          <a:p>
            <a:pPr lvl="1"/>
            <a:r>
              <a:rPr lang="en-US" sz="2400" dirty="0" smtClean="0"/>
              <a:t>Save time in server inventory and consolidation assessments</a:t>
            </a:r>
          </a:p>
          <a:p>
            <a:pPr lvl="1"/>
            <a:r>
              <a:rPr lang="en-US" sz="2400" dirty="0" smtClean="0"/>
              <a:t>More accurate ROI analysis</a:t>
            </a:r>
          </a:p>
          <a:p>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MAP: Discovery of Existing Virtualized Environments</a:t>
            </a:r>
            <a:endParaRPr lang="en-US" dirty="0"/>
          </a:p>
        </p:txBody>
      </p:sp>
      <p:pic>
        <p:nvPicPr>
          <p:cNvPr id="4" name="Picture 3" descr="MAP-4-0-VMware-Discovery.jpg"/>
          <p:cNvPicPr>
            <a:picLocks noChangeAspect="1"/>
          </p:cNvPicPr>
          <p:nvPr/>
        </p:nvPicPr>
        <p:blipFill>
          <a:blip r:embed="rId3" cstate="print"/>
          <a:stretch>
            <a:fillRect/>
          </a:stretch>
        </p:blipFill>
        <p:spPr>
          <a:xfrm>
            <a:off x="622997" y="1657961"/>
            <a:ext cx="7243637" cy="3053938"/>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bwMode="auto">
          <a:xfrm>
            <a:off x="552661" y="3918841"/>
            <a:ext cx="7415683" cy="912726"/>
          </a:xfrm>
          <a:prstGeom prst="rect">
            <a:avLst/>
          </a:prstGeom>
          <a:noFill/>
          <a:ln w="57150">
            <a:solidFill>
              <a:schemeClr val="accent4"/>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6" name="Rounded Rectangular Callout 5"/>
          <p:cNvSpPr/>
          <p:nvPr/>
        </p:nvSpPr>
        <p:spPr bwMode="auto">
          <a:xfrm>
            <a:off x="874209" y="5246898"/>
            <a:ext cx="5154804" cy="711775"/>
          </a:xfrm>
          <a:prstGeom prst="wedgeRoundRectCallout">
            <a:avLst>
              <a:gd name="adj1" fmla="val 49096"/>
              <a:gd name="adj2" fmla="val -111132"/>
              <a:gd name="adj3" fmla="val 1666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defTabSz="109696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rPr>
              <a:t>Discover Microsoft</a:t>
            </a:r>
            <a:r>
              <a:rPr kumimoji="0" lang="en-US" sz="2000" b="0" i="0" u="none" strike="noStrike" cap="none" normalizeH="0" dirty="0" smtClean="0">
                <a:solidFill>
                  <a:schemeClr val="tx1"/>
                </a:solidFill>
                <a:effectLst>
                  <a:outerShdw blurRad="38100" dist="38100" dir="2700000" algn="tl">
                    <a:srgbClr val="000000">
                      <a:alpha val="43137"/>
                    </a:srgbClr>
                  </a:outerShdw>
                </a:effectLst>
                <a:latin typeface="Segoe" pitchFamily="34" charset="0"/>
              </a:rPr>
              <a:t> and VMware virtualized environments</a:t>
            </a:r>
            <a:endParaRPr kumimoji="0" lang="en-US" sz="20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Microsoft Assessment and Planning Toolkit</a:t>
            </a:r>
            <a:endParaRPr lang="en-US" sz="3600" dirty="0"/>
          </a:p>
        </p:txBody>
      </p:sp>
      <p:sp>
        <p:nvSpPr>
          <p:cNvPr id="3" name="Subtitle 2"/>
          <p:cNvSpPr>
            <a:spLocks noGrp="1"/>
          </p:cNvSpPr>
          <p:nvPr>
            <p:ph type="subTitle" idx="1"/>
          </p:nvPr>
        </p:nvSpPr>
        <p:spPr/>
        <p:txBody>
          <a:bodyPr/>
          <a:lstStyle/>
          <a:p>
            <a:r>
              <a:rPr lang="en-US" dirty="0" smtClean="0"/>
              <a:t>Baldwin Ng</a:t>
            </a:r>
          </a:p>
          <a:p>
            <a:r>
              <a:rPr lang="en-US" dirty="0" smtClean="0"/>
              <a:t>Senior Product Manager</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371061" y="861391"/>
            <a:ext cx="5247861" cy="5287618"/>
          </a:xfrm>
          <a:prstGeom prst="rect">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Title 4"/>
          <p:cNvSpPr>
            <a:spLocks noGrp="1"/>
          </p:cNvSpPr>
          <p:nvPr>
            <p:ph type="title"/>
          </p:nvPr>
        </p:nvSpPr>
        <p:spPr/>
        <p:txBody>
          <a:bodyPr/>
          <a:lstStyle/>
          <a:p>
            <a:r>
              <a:rPr lang="en-US" dirty="0" smtClean="0"/>
              <a:t>MAP: Architecture</a:t>
            </a:r>
            <a:endParaRPr lang="en-US" dirty="0"/>
          </a:p>
        </p:txBody>
      </p:sp>
      <p:sp>
        <p:nvSpPr>
          <p:cNvPr id="7" name="Content Placeholder 6"/>
          <p:cNvSpPr>
            <a:spLocks noGrp="1"/>
          </p:cNvSpPr>
          <p:nvPr>
            <p:ph type="body" idx="4294967295"/>
          </p:nvPr>
        </p:nvSpPr>
        <p:spPr>
          <a:xfrm>
            <a:off x="5730328" y="1325421"/>
            <a:ext cx="3205423" cy="2332179"/>
          </a:xfrm>
          <a:prstGeom prst="rect">
            <a:avLst/>
          </a:prstGeom>
        </p:spPr>
        <p:txBody>
          <a:bodyPr/>
          <a:lstStyle/>
          <a:p>
            <a:r>
              <a:rPr lang="en-US" sz="2400" dirty="0" smtClean="0"/>
              <a:t>Agent-Less Collection</a:t>
            </a:r>
          </a:p>
          <a:p>
            <a:r>
              <a:rPr lang="en-US" sz="2400" dirty="0" smtClean="0"/>
              <a:t>Network-wide Inventory</a:t>
            </a:r>
          </a:p>
          <a:p>
            <a:r>
              <a:rPr lang="en-US" sz="2400" dirty="0" smtClean="0"/>
              <a:t>Database Driven</a:t>
            </a:r>
          </a:p>
        </p:txBody>
      </p:sp>
      <p:graphicFrame>
        <p:nvGraphicFramePr>
          <p:cNvPr id="8" name="Object 2"/>
          <p:cNvGraphicFramePr>
            <a:graphicFrameLocks noChangeAspect="1"/>
          </p:cNvGraphicFramePr>
          <p:nvPr/>
        </p:nvGraphicFramePr>
        <p:xfrm>
          <a:off x="523875" y="295275"/>
          <a:ext cx="5103265" cy="5984945"/>
        </p:xfrm>
        <a:graphic>
          <a:graphicData uri="http://schemas.openxmlformats.org/presentationml/2006/ole">
            <p:oleObj spid="_x0000_s60418" name="Visio" r:id="rId4" imgW="5239053" imgH="6629206" progId="">
              <p:embed/>
            </p:oleObj>
          </a:graphicData>
        </a:graphic>
      </p:graphicFrame>
      <p:sp>
        <p:nvSpPr>
          <p:cNvPr id="9" name="Rectangle 8"/>
          <p:cNvSpPr/>
          <p:nvPr/>
        </p:nvSpPr>
        <p:spPr bwMode="auto">
          <a:xfrm>
            <a:off x="2504662" y="5261113"/>
            <a:ext cx="1179442" cy="530087"/>
          </a:xfrm>
          <a:prstGeom prst="rect">
            <a:avLst/>
          </a:prstGeom>
          <a:solidFill>
            <a:schemeClr val="tx1"/>
          </a:solidFill>
          <a:ln>
            <a:noFill/>
            <a:headEnd type="none" w="med" len="med"/>
            <a:tailEnd type="none" w="med" len="med"/>
          </a:ln>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Database</a:t>
            </a:r>
          </a:p>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SQL Express 2008</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Microsoft Assessment and Planning Toolkit</a:t>
            </a:r>
            <a:endParaRPr lang="en-US" sz="4000" dirty="0"/>
          </a:p>
        </p:txBody>
      </p:sp>
      <p:sp>
        <p:nvSpPr>
          <p:cNvPr id="41" name="Text Placeholder 2"/>
          <p:cNvSpPr txBox="1">
            <a:spLocks/>
          </p:cNvSpPr>
          <p:nvPr/>
        </p:nvSpPr>
        <p:spPr>
          <a:xfrm>
            <a:off x="304800" y="889605"/>
            <a:ext cx="4114800" cy="4958280"/>
          </a:xfrm>
          <a:prstGeom prst="rect">
            <a:avLst/>
          </a:prstGeom>
        </p:spPr>
        <p:txBody>
          <a:bodyPr/>
          <a:lstStyle/>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Features</a:t>
            </a:r>
          </a:p>
          <a:p>
            <a:pPr marL="854057" lvl="1" indent="-396875">
              <a:buFontTx/>
              <a:buBlip>
                <a:blip r:embed="rId3"/>
              </a:buBlip>
            </a:pPr>
            <a:r>
              <a:rPr lang="en-US" dirty="0" smtClean="0">
                <a:solidFill>
                  <a:srgbClr val="99CC99"/>
                </a:solidFill>
              </a:rPr>
              <a:t>Agent-less Inventory</a:t>
            </a:r>
          </a:p>
          <a:p>
            <a:pPr marL="854057" lvl="1" indent="-396875">
              <a:buFontTx/>
              <a:buBlip>
                <a:blip r:embed="rId3"/>
              </a:buBlip>
            </a:pPr>
            <a:r>
              <a:rPr lang="en-US" dirty="0" smtClean="0">
                <a:solidFill>
                  <a:srgbClr val="99CC99"/>
                </a:solidFill>
              </a:rPr>
              <a:t>Comprehensive coverage from servers to desktops</a:t>
            </a:r>
          </a:p>
          <a:p>
            <a:pPr marL="854057" lvl="1" indent="-396875">
              <a:buFontTx/>
              <a:buBlip>
                <a:blip r:embed="rId3"/>
              </a:buBlip>
            </a:pPr>
            <a:r>
              <a:rPr lang="en-US" dirty="0" smtClean="0">
                <a:solidFill>
                  <a:srgbClr val="99CC99"/>
                </a:solidFill>
              </a:rPr>
              <a:t>Hardware compatibility and virtualization assessments</a:t>
            </a:r>
          </a:p>
          <a:p>
            <a:pPr marL="854057" lvl="1" indent="-396875">
              <a:buFontTx/>
              <a:buBlip>
                <a:blip r:embed="rId3"/>
              </a:buBlip>
            </a:pPr>
            <a:r>
              <a:rPr lang="en-US" dirty="0" smtClean="0">
                <a:solidFill>
                  <a:srgbClr val="99CC99"/>
                </a:solidFill>
              </a:rPr>
              <a:t>Customer-ready proposals and reports</a:t>
            </a:r>
          </a:p>
          <a:p>
            <a:pPr marL="854057" lvl="1" indent="-396875">
              <a:buFontTx/>
              <a:buBlip>
                <a:blip r:embed="rId3"/>
              </a:buBlip>
            </a:pPr>
            <a:endParaRPr lang="en-US" dirty="0" smtClean="0">
              <a:solidFill>
                <a:srgbClr val="99CC99"/>
              </a:solidFill>
            </a:endParaRPr>
          </a:p>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r>
              <a:rPr lang="en-US" sz="2400" dirty="0" smtClean="0">
                <a:solidFill>
                  <a:srgbClr val="99CC99"/>
                </a:solidFill>
              </a:rPr>
              <a:t>Benefits</a:t>
            </a:r>
          </a:p>
          <a:p>
            <a:pPr marL="854057" lvl="1" indent="-396875">
              <a:buBlip>
                <a:blip r:embed="rId3"/>
              </a:buBlip>
            </a:pPr>
            <a:r>
              <a:rPr lang="en-US" dirty="0" smtClean="0">
                <a:solidFill>
                  <a:srgbClr val="99CC99"/>
                </a:solidFill>
              </a:rPr>
              <a:t>Shorten planning time and reduce deployment costs</a:t>
            </a:r>
          </a:p>
          <a:p>
            <a:pPr marL="854057" lvl="1" indent="-396875">
              <a:buBlip>
                <a:blip r:embed="rId3"/>
              </a:buBlip>
            </a:pPr>
            <a:r>
              <a:rPr lang="en-US" dirty="0" smtClean="0">
                <a:solidFill>
                  <a:srgbClr val="99CC99"/>
                </a:solidFill>
              </a:rPr>
              <a:t>Tailor migration specifically to your environment</a:t>
            </a:r>
          </a:p>
          <a:p>
            <a:pPr marL="854057" lvl="1" indent="-396875">
              <a:buBlip>
                <a:blip r:embed="rId3"/>
              </a:buBlip>
            </a:pPr>
            <a:r>
              <a:rPr lang="en-US" dirty="0" smtClean="0">
                <a:solidFill>
                  <a:srgbClr val="99CC99"/>
                </a:solidFill>
              </a:rPr>
              <a:t>Reduce IT operation costs by accelerating migration to cost-saving technologies</a:t>
            </a:r>
          </a:p>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endParaRPr kumimoji="0" lang="en-US" b="0" i="0" u="none" strike="noStrike" kern="1200" cap="none" spc="0" normalizeH="0" baseline="0" noProof="0" dirty="0">
              <a:ln>
                <a:noFill/>
              </a:ln>
              <a:solidFill>
                <a:srgbClr val="99CC99"/>
              </a:solidFill>
              <a:effectLst/>
              <a:uLnTx/>
              <a:uFillTx/>
              <a:latin typeface="+mn-lt"/>
              <a:ea typeface="+mn-ea"/>
              <a:cs typeface="+mn-cs"/>
            </a:endParaRPr>
          </a:p>
        </p:txBody>
      </p:sp>
      <p:grpSp>
        <p:nvGrpSpPr>
          <p:cNvPr id="3" name="Group 5"/>
          <p:cNvGrpSpPr>
            <a:grpSpLocks/>
          </p:cNvGrpSpPr>
          <p:nvPr/>
        </p:nvGrpSpPr>
        <p:grpSpPr bwMode="auto">
          <a:xfrm>
            <a:off x="4308704" y="4410025"/>
            <a:ext cx="4686006" cy="1478309"/>
            <a:chOff x="2641592" y="4605933"/>
            <a:chExt cx="6477000" cy="2011892"/>
          </a:xfrm>
        </p:grpSpPr>
        <p:pic>
          <p:nvPicPr>
            <p:cNvPr id="51" name="Picture 6" descr="C:\Program Files\Microsoft Resource DVD Artwork\DVD_ART\Artwork_Imagery\Shapes and Graphics\Newspaper headline quotes\headline quote white rect.png"/>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2641592" y="4605933"/>
              <a:ext cx="6477000" cy="2011892"/>
            </a:xfrm>
            <a:prstGeom prst="rect">
              <a:avLst/>
            </a:prstGeom>
            <a:noFill/>
            <a:ln w="9525">
              <a:noFill/>
              <a:miter lim="800000"/>
              <a:headEnd/>
              <a:tailEnd/>
            </a:ln>
          </p:spPr>
        </p:pic>
        <p:sp>
          <p:nvSpPr>
            <p:cNvPr id="52" name="TextBox 15"/>
            <p:cNvSpPr txBox="1">
              <a:spLocks noChangeArrowheads="1"/>
            </p:cNvSpPr>
            <p:nvPr/>
          </p:nvSpPr>
          <p:spPr bwMode="auto">
            <a:xfrm>
              <a:off x="3098792" y="4918362"/>
              <a:ext cx="5562600" cy="1361314"/>
            </a:xfrm>
            <a:prstGeom prst="rect">
              <a:avLst/>
            </a:prstGeom>
            <a:noFill/>
            <a:ln w="9525">
              <a:noFill/>
              <a:miter lim="800000"/>
              <a:headEnd/>
              <a:tailEnd/>
            </a:ln>
          </p:spPr>
          <p:txBody>
            <a:bodyPr wrap="square">
              <a:spAutoFit/>
            </a:bodyPr>
            <a:lstStyle/>
            <a:p>
              <a:r>
                <a:rPr lang="en-US" sz="1400" dirty="0" smtClean="0">
                  <a:solidFill>
                    <a:schemeClr val="bg1"/>
                  </a:solidFill>
                </a:rPr>
                <a:t>“The MAP Toolkit decreased the planning time for this [Hyper-V] project by 60 percent.”</a:t>
              </a:r>
            </a:p>
            <a:p>
              <a:endParaRPr lang="en-US" sz="1050" dirty="0" smtClean="0">
                <a:solidFill>
                  <a:schemeClr val="bg1"/>
                </a:solidFill>
              </a:endParaRPr>
            </a:p>
            <a:p>
              <a:endParaRPr lang="en-US" sz="1050" dirty="0" smtClean="0">
                <a:solidFill>
                  <a:schemeClr val="bg1"/>
                </a:solidFill>
              </a:endParaRPr>
            </a:p>
            <a:p>
              <a:pPr algn="r"/>
              <a:r>
                <a:rPr lang="en-US" sz="1000" i="1" dirty="0" smtClean="0">
                  <a:solidFill>
                    <a:schemeClr val="bg1"/>
                  </a:solidFill>
                </a:rPr>
                <a:t>David Feng, </a:t>
              </a:r>
              <a:r>
                <a:rPr lang="en-US" sz="1000" i="1" dirty="0" err="1" smtClean="0">
                  <a:solidFill>
                    <a:schemeClr val="bg1"/>
                  </a:solidFill>
                </a:rPr>
                <a:t>Sporton</a:t>
              </a:r>
              <a:r>
                <a:rPr lang="en-US" sz="1000" i="1" dirty="0" smtClean="0">
                  <a:solidFill>
                    <a:schemeClr val="bg1"/>
                  </a:solidFill>
                </a:rPr>
                <a:t> Lab, Director of IT Services</a:t>
              </a:r>
            </a:p>
          </p:txBody>
        </p:sp>
      </p:grpSp>
      <p:sp>
        <p:nvSpPr>
          <p:cNvPr id="53" name="Round Same Side Corner Rectangle 52">
            <a:hlinkClick r:id="rId5"/>
          </p:cNvPr>
          <p:cNvSpPr/>
          <p:nvPr/>
        </p:nvSpPr>
        <p:spPr bwMode="auto">
          <a:xfrm>
            <a:off x="152400" y="6305550"/>
            <a:ext cx="3190875" cy="457200"/>
          </a:xfrm>
          <a:prstGeom prst="round2Same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i="1" dirty="0" smtClean="0">
                <a:solidFill>
                  <a:schemeClr val="tx1"/>
                </a:solidFill>
                <a:effectLst>
                  <a:outerShdw blurRad="38100" dist="38100" dir="2700000" algn="tl">
                    <a:srgbClr val="000000">
                      <a:alpha val="43137"/>
                    </a:srgbClr>
                  </a:outerShdw>
                </a:effectLst>
                <a:latin typeface="Segoe" pitchFamily="34" charset="0"/>
              </a:rPr>
              <a:t>Microsoft.com/MAP</a:t>
            </a:r>
          </a:p>
        </p:txBody>
      </p:sp>
      <p:pic>
        <p:nvPicPr>
          <p:cNvPr id="10" name="Picture 9" descr="MAP-1.0-Build-1395-MainScreen.bmp"/>
          <p:cNvPicPr>
            <a:picLocks noChangeAspect="1"/>
          </p:cNvPicPr>
          <p:nvPr/>
        </p:nvPicPr>
        <p:blipFill>
          <a:blip r:embed="rId6" cstate="print"/>
          <a:stretch>
            <a:fillRect/>
          </a:stretch>
        </p:blipFill>
        <p:spPr>
          <a:xfrm>
            <a:off x="4711841" y="1143001"/>
            <a:ext cx="3289159"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2"/>
          <p:cNvPicPr>
            <a:picLocks noChangeAspect="1" noChangeArrowheads="1"/>
          </p:cNvPicPr>
          <p:nvPr/>
        </p:nvPicPr>
        <p:blipFill>
          <a:blip r:embed="rId7" cstate="print"/>
          <a:srcRect/>
          <a:stretch>
            <a:fillRect/>
          </a:stretch>
        </p:blipFill>
        <p:spPr bwMode="auto">
          <a:xfrm>
            <a:off x="5715000" y="2438400"/>
            <a:ext cx="3019683"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descr="sporton-logo.jpg"/>
          <p:cNvPicPr>
            <a:picLocks noChangeAspect="1"/>
          </p:cNvPicPr>
          <p:nvPr/>
        </p:nvPicPr>
        <p:blipFill>
          <a:blip r:embed="rId8"/>
          <a:stretch>
            <a:fillRect/>
          </a:stretch>
        </p:blipFill>
        <p:spPr>
          <a:xfrm>
            <a:off x="4741374" y="5164853"/>
            <a:ext cx="491975" cy="494564"/>
          </a:xfrm>
          <a:prstGeom prst="rect">
            <a:avLst/>
          </a:prstGeom>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84775" y="4992403"/>
            <a:ext cx="8102025" cy="752822"/>
          </a:xfrm>
        </p:spPr>
        <p:txBody>
          <a:bodyPr/>
          <a:lstStyle/>
          <a:p>
            <a:r>
              <a:rPr lang="en-US" sz="3600" b="1" dirty="0" smtClean="0"/>
              <a:t>Microsoft Assessment and Planning Toolkit 5.0 </a:t>
            </a:r>
            <a:r>
              <a:rPr lang="en-US" sz="2400" b="1" dirty="0" smtClean="0"/>
              <a:t>Community Technical Preview (CTP)</a:t>
            </a:r>
            <a:endParaRPr lang="en-US" sz="3600" b="1" dirty="0"/>
          </a:p>
        </p:txBody>
      </p:sp>
      <p:sp>
        <p:nvSpPr>
          <p:cNvPr id="6" name="Text Placeholder 5"/>
          <p:cNvSpPr>
            <a:spLocks noGrp="1"/>
          </p:cNvSpPr>
          <p:nvPr>
            <p:ph type="body" sz="quarter" idx="10"/>
          </p:nvPr>
        </p:nvSpPr>
        <p:spPr/>
        <p:txBody>
          <a:bodyPr/>
          <a:lstStyle/>
          <a:p>
            <a:r>
              <a:rPr lang="en-US" dirty="0" smtClean="0"/>
              <a:t>announcing</a:t>
            </a:r>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MAP 5.0 CTP Scope</a:t>
            </a:r>
            <a:endParaRPr lang="en-US" dirty="0"/>
          </a:p>
        </p:txBody>
      </p:sp>
      <p:sp>
        <p:nvSpPr>
          <p:cNvPr id="6" name="Content Placeholder 5"/>
          <p:cNvSpPr>
            <a:spLocks noGrp="1"/>
          </p:cNvSpPr>
          <p:nvPr>
            <p:ph idx="1"/>
          </p:nvPr>
        </p:nvSpPr>
        <p:spPr>
          <a:xfrm>
            <a:off x="380999" y="1412874"/>
            <a:ext cx="8565573" cy="4561205"/>
          </a:xfrm>
        </p:spPr>
        <p:txBody>
          <a:bodyPr/>
          <a:lstStyle/>
          <a:p>
            <a:r>
              <a:rPr lang="en-US" sz="2800" dirty="0" smtClean="0"/>
              <a:t>Discover and inventory your heterogeneous server environment, spanning from Windows Server, VMware, to </a:t>
            </a:r>
            <a:r>
              <a:rPr lang="en-US" sz="2800" dirty="0" smtClean="0">
                <a:solidFill>
                  <a:schemeClr val="accent6">
                    <a:lumMod val="60000"/>
                    <a:lumOff val="40000"/>
                  </a:schemeClr>
                </a:solidFill>
              </a:rPr>
              <a:t>Linux and UNIX</a:t>
            </a:r>
            <a:r>
              <a:rPr lang="en-US" sz="2800" dirty="0" smtClean="0"/>
              <a:t> technologies</a:t>
            </a:r>
          </a:p>
          <a:p>
            <a:r>
              <a:rPr lang="en-US" sz="2800" dirty="0" smtClean="0"/>
              <a:t>Detect presence of installed SCCM agents and other technologies to assist you with tracking of Client Access License (CAL)</a:t>
            </a:r>
          </a:p>
        </p:txBody>
      </p:sp>
      <p:pic>
        <p:nvPicPr>
          <p:cNvPr id="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6808" y="4051416"/>
            <a:ext cx="4150266" cy="12895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2" descr="image001"/>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039593" y="4039413"/>
            <a:ext cx="3493943" cy="18020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xmlns:mc="http://schemas.openxmlformats.org/markup-compatibility/2006" val="FFFFFF" mc:Ignorable=""/>
                </a:solidFill>
              </a14:hiddenFill>
            </a:ext>
            <a:ext uri="{91240B29-F687-4F45-9708-019B960494DF}">
              <a14:hiddenLine xmlns="" xmlns:a14="http://schemas.microsoft.com/office/drawing/2010/main" w="9525">
                <a:solidFill>
                  <a:srgbClr xmlns:mc="http://schemas.openxmlformats.org/markup-compatibility/2006" val="000000" mc:Ignorable=""/>
                </a:solidFill>
                <a:miter lim="800000"/>
                <a:headEnd/>
                <a:tailEnd/>
              </a14:hiddenLine>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5.0 CTP – Linux Discovery</a:t>
            </a:r>
            <a:endParaRPr lang="en-US" dirty="0"/>
          </a:p>
        </p:txBody>
      </p:sp>
      <p:pic>
        <p:nvPicPr>
          <p:cNvPr id="4" name="Picture 3" descr="MAP 5.0 Inventory and Assessment Wizards 2 Screenshots.jpg"/>
          <p:cNvPicPr>
            <a:picLocks noChangeAspect="1"/>
          </p:cNvPicPr>
          <p:nvPr/>
        </p:nvPicPr>
        <p:blipFill>
          <a:blip r:embed="rId3"/>
          <a:stretch>
            <a:fillRect/>
          </a:stretch>
        </p:blipFill>
        <p:spPr>
          <a:xfrm>
            <a:off x="405245" y="1035944"/>
            <a:ext cx="6079310" cy="4928438"/>
          </a:xfrm>
          <a:prstGeom prst="rect">
            <a:avLst/>
          </a:prstGeom>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5.0 CTP – CAL Tracking</a:t>
            </a:r>
            <a:endParaRPr lang="en-US" dirty="0"/>
          </a:p>
        </p:txBody>
      </p:sp>
      <p:pic>
        <p:nvPicPr>
          <p:cNvPr id="5" name="Picture 4" descr="MAP 5.0 CTP Server Report screenshot.JPG"/>
          <p:cNvPicPr>
            <a:picLocks noChangeAspect="1"/>
          </p:cNvPicPr>
          <p:nvPr/>
        </p:nvPicPr>
        <p:blipFill>
          <a:blip r:embed="rId3"/>
          <a:stretch>
            <a:fillRect/>
          </a:stretch>
        </p:blipFill>
        <p:spPr>
          <a:xfrm>
            <a:off x="439942" y="1517072"/>
            <a:ext cx="8314175" cy="3688773"/>
          </a:xfrm>
          <a:prstGeom prst="rect">
            <a:avLst/>
          </a:prstGeom>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solidFill>
                <a:schemeClr val="tx2"/>
              </a:solidFill>
            </a:endParaRPr>
          </a:p>
        </p:txBody>
      </p:sp>
      <p:sp>
        <p:nvSpPr>
          <p:cNvPr id="3" name="Text Placeholder 2"/>
          <p:cNvSpPr>
            <a:spLocks noGrp="1"/>
          </p:cNvSpPr>
          <p:nvPr>
            <p:ph idx="1"/>
          </p:nvPr>
        </p:nvSpPr>
        <p:spPr>
          <a:xfrm>
            <a:off x="381000" y="1132944"/>
            <a:ext cx="8382000" cy="4561205"/>
          </a:xfrm>
        </p:spPr>
        <p:txBody>
          <a:bodyPr/>
          <a:lstStyle/>
          <a:p>
            <a:r>
              <a:rPr lang="en-US" sz="2800" dirty="0" smtClean="0"/>
              <a:t>Overcome the fear of “where do I start?” and architect the most efficient server virtualization design with Infrastructure Planning and Design Guides</a:t>
            </a:r>
          </a:p>
          <a:p>
            <a:r>
              <a:rPr lang="en-US" sz="2800" dirty="0" smtClean="0"/>
              <a:t>Understand the underlying remote inventory and technology analysis capabilities of the Microsoft Assessment and Planning (MAP) Toolkit</a:t>
            </a:r>
          </a:p>
          <a:p>
            <a:r>
              <a:rPr lang="en-US" sz="2800" dirty="0" smtClean="0"/>
              <a:t>Learn how to use the MAP Toolkit to:</a:t>
            </a:r>
          </a:p>
          <a:p>
            <a:pPr lvl="1"/>
            <a:r>
              <a:rPr lang="en-US" sz="2400" dirty="0" smtClean="0"/>
              <a:t>Create hardware/device compatibility assessment for Windows Server 2008 R2 deployment</a:t>
            </a:r>
          </a:p>
          <a:p>
            <a:pPr lvl="1"/>
            <a:r>
              <a:rPr lang="en-US" sz="2400" dirty="0" smtClean="0"/>
              <a:t>Determine server virtualization candidates for Hyper-V R2 server consolidation</a:t>
            </a:r>
          </a:p>
          <a:p>
            <a:endParaRPr lang="en-US" sz="2800" dirty="0" smtClean="0"/>
          </a:p>
          <a:p>
            <a:endParaRPr lang="en-US" sz="28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G</a:t>
            </a:r>
            <a:r>
              <a:rPr lang="en-US" dirty="0" smtClean="0"/>
              <a:t>e</a:t>
            </a:r>
            <a:r>
              <a:rPr dirty="0" smtClean="0"/>
              <a:t>t S</a:t>
            </a:r>
            <a:r>
              <a:rPr lang="en-US" dirty="0" smtClean="0"/>
              <a:t>o</a:t>
            </a:r>
            <a:r>
              <a:rPr dirty="0" smtClean="0"/>
              <a:t>lution Accelerators Now!</a:t>
            </a:r>
            <a:endParaRPr lang="en-US" dirty="0"/>
          </a:p>
        </p:txBody>
      </p:sp>
      <p:graphicFrame>
        <p:nvGraphicFramePr>
          <p:cNvPr id="4" name="Content Placeholder 3"/>
          <p:cNvGraphicFramePr>
            <a:graphicFrameLocks noGrp="1"/>
          </p:cNvGraphicFramePr>
          <p:nvPr>
            <p:ph idx="1"/>
          </p:nvPr>
        </p:nvGraphicFramePr>
        <p:xfrm>
          <a:off x="221063" y="997235"/>
          <a:ext cx="8601389" cy="4555904"/>
        </p:xfrm>
        <a:graphic>
          <a:graphicData uri="http://schemas.openxmlformats.org/drawingml/2006/table">
            <a:tbl>
              <a:tblPr firstRow="1" bandRow="1">
                <a:tableStyleId>{0E3FDE45-AF77-4B5C-9715-49D594BDF05E}</a:tableStyleId>
              </a:tblPr>
              <a:tblGrid>
                <a:gridCol w="3764916"/>
                <a:gridCol w="4836473"/>
              </a:tblGrid>
              <a:tr h="263525">
                <a:tc gridSpan="2">
                  <a:txBody>
                    <a:bodyPr/>
                    <a:lstStyle/>
                    <a:p>
                      <a:pPr marL="0" algn="l"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Where to get these</a:t>
                      </a:r>
                      <a:r>
                        <a:rPr lang="en-US" sz="2800" kern="1200" baseline="0" dirty="0" smtClean="0">
                          <a:effectLst>
                            <a:outerShdw blurRad="38100" dist="38100" dir="2700000" algn="tl">
                              <a:srgbClr val="000000">
                                <a:alpha val="43137"/>
                              </a:srgbClr>
                            </a:outerShdw>
                          </a:effectLst>
                        </a:rPr>
                        <a:t> tools?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l" defTabSz="914099" rtl="0" eaLnBrk="1" fontAlgn="base" latinLnBrk="0" hangingPunct="1">
                        <a:spcBef>
                          <a:spcPct val="0"/>
                        </a:spcBef>
                        <a:spcAft>
                          <a:spcPct val="0"/>
                        </a:spcAft>
                        <a:defRPr/>
                      </a:pPr>
                      <a:r>
                        <a:rPr lang="en-US" sz="1600" b="1" kern="1200" dirty="0" smtClean="0">
                          <a:effectLst>
                            <a:outerShdw blurRad="38100" dist="38100" dir="2700000" algn="tl">
                              <a:srgbClr val="000000">
                                <a:alpha val="43137"/>
                              </a:srgbClr>
                            </a:outerShdw>
                          </a:effectLst>
                        </a:rPr>
                        <a:t>Download</a:t>
                      </a:r>
                      <a:endParaRPr lang="en-US" sz="16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600" b="1" kern="1200" dirty="0" smtClean="0">
                          <a:effectLst>
                            <a:outerShdw blurRad="38100" dist="38100" dir="2700000" algn="tl">
                              <a:srgbClr val="000000">
                                <a:alpha val="43137"/>
                              </a:srgbClr>
                            </a:outerShdw>
                          </a:effectLst>
                        </a:rPr>
                        <a:t>Web</a:t>
                      </a:r>
                      <a:r>
                        <a:rPr lang="en-US" sz="1600" b="1" kern="1200" baseline="0" dirty="0" smtClean="0">
                          <a:effectLst>
                            <a:outerShdw blurRad="38100" dist="38100" dir="2700000" algn="tl">
                              <a:srgbClr val="000000">
                                <a:alpha val="43137"/>
                              </a:srgbClr>
                            </a:outerShdw>
                          </a:effectLst>
                        </a:rPr>
                        <a:t> Site URL</a:t>
                      </a:r>
                      <a:endParaRPr lang="en-US" sz="16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IPD Guides</a:t>
                      </a: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3"/>
                        </a:rPr>
                        <a:t>http://www.microsoft.com/IPD</a:t>
                      </a:r>
                      <a:r>
                        <a:rPr lang="en-US" sz="14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(TechNet)</a:t>
                      </a:r>
                    </a:p>
                  </a:txBody>
                  <a:tcPr anchor="ctr"/>
                </a:tc>
              </a:tr>
              <a:tr h="462808">
                <a:tc>
                  <a:txBody>
                    <a:bodyPr/>
                    <a:lstStyle/>
                    <a:p>
                      <a:pPr marL="0" algn="l" defTabSz="914099" rtl="0" eaLnBrk="1" fontAlgn="base" latinLnBrk="0" hangingPunct="1">
                        <a:spcBef>
                          <a:spcPct val="0"/>
                        </a:spcBef>
                        <a:spcAft>
                          <a:spcPct val="0"/>
                        </a:spcAft>
                        <a:defRPr/>
                      </a:pP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4"/>
                        </a:rPr>
                        <a:t>http://partner.microsoft.com/IPDguides</a:t>
                      </a:r>
                      <a:r>
                        <a:rPr lang="en-US" sz="1400" kern="1200" baseline="0" dirty="0" smtClean="0">
                          <a:solidFill>
                            <a:srgbClr val="FFFFFF"/>
                          </a:solidFill>
                          <a:effectLst>
                            <a:outerShdw blurRad="38100" dist="38100" dir="2700000" algn="tl">
                              <a:srgbClr val="000000">
                                <a:alpha val="43137"/>
                              </a:srgbClr>
                            </a:outerShdw>
                          </a:effectLst>
                          <a:latin typeface="+mn-lt"/>
                          <a:ea typeface="+mn-ea"/>
                          <a:cs typeface="+mn-cs"/>
                        </a:rPr>
                        <a:t> (Partners)</a:t>
                      </a: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MAP Toolkit 4.0 RTM</a:t>
                      </a: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5"/>
                        </a:rPr>
                        <a:t>http://www.microsoft.com/MAP</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(TechNet)</a:t>
                      </a:r>
                    </a:p>
                  </a:txBody>
                  <a:tcPr anchor="ctr"/>
                </a:tc>
              </a:tr>
              <a:tr h="462808">
                <a:tc>
                  <a:txBody>
                    <a:bodyPr/>
                    <a:lstStyle/>
                    <a:p>
                      <a:pPr marL="0" algn="l" defTabSz="914099" rtl="0" eaLnBrk="1" fontAlgn="base" latinLnBrk="0" hangingPunct="1">
                        <a:spcBef>
                          <a:spcPct val="0"/>
                        </a:spcBef>
                        <a:spcAft>
                          <a:spcPct val="0"/>
                        </a:spcAft>
                        <a:defRPr/>
                      </a:pP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6"/>
                        </a:rPr>
                        <a:t>http://partner.microsoft.com/SAassessment</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(Partners)</a:t>
                      </a:r>
                    </a:p>
                  </a:txBody>
                  <a:tcPr anchor="ctr"/>
                </a:tc>
              </a:tr>
              <a:tr h="462808">
                <a:tc>
                  <a:txBody>
                    <a:bodyPr/>
                    <a:lstStyle/>
                    <a:p>
                      <a:pPr marL="0" algn="l" defTabSz="914099" rtl="0" eaLnBrk="1" fontAlgn="base" latinLnBrk="0" hangingPunct="1">
                        <a:spcBef>
                          <a:spcPct val="0"/>
                        </a:spcBef>
                        <a:spcAft>
                          <a:spcPct val="0"/>
                        </a:spcAft>
                        <a:defRPr/>
                      </a:pP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7"/>
                        </a:rPr>
                        <a:t>http://blogs.technet.com/MAPBLOG</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(Team Blog)</a:t>
                      </a:r>
                    </a:p>
                  </a:txBody>
                  <a:tcPr anchor="ctr"/>
                </a:tc>
              </a:tr>
              <a:tr h="462808">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MAP Toolkit 5.0</a:t>
                      </a:r>
                      <a:r>
                        <a:rPr lang="en-US" sz="1400" kern="1200" baseline="0" dirty="0" smtClean="0">
                          <a:solidFill>
                            <a:srgbClr val="FFFFFF"/>
                          </a:solidFill>
                          <a:effectLst>
                            <a:outerShdw blurRad="38100" dist="38100" dir="2700000" algn="tl">
                              <a:srgbClr val="000000">
                                <a:alpha val="43137"/>
                              </a:srgbClr>
                            </a:outerShdw>
                          </a:effectLst>
                          <a:latin typeface="+mn-lt"/>
                          <a:ea typeface="+mn-ea"/>
                          <a:cs typeface="+mn-cs"/>
                        </a:rPr>
                        <a:t> CTP</a:t>
                      </a: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8"/>
                        </a:rPr>
                        <a:t>https://connect.microsoft.com/site/sitehome.aspx?SiteID=297</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a:t>
                      </a:r>
                    </a:p>
                  </a:txBody>
                  <a:tcPr anchor="ctr"/>
                </a:tc>
              </a:tr>
              <a:tr h="462808">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Windows Server Solution Accelerators</a:t>
                      </a: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9"/>
                        </a:rPr>
                        <a:t>http://www.microsoft.com/WSSA</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(TechNet)</a:t>
                      </a:r>
                    </a:p>
                  </a:txBody>
                  <a:tcPr anchor="ctr"/>
                </a:tc>
              </a:tr>
              <a:tr h="462808">
                <a:tc>
                  <a:txBody>
                    <a:bodyPr/>
                    <a:lstStyle/>
                    <a:p>
                      <a:pPr marL="0" algn="l" defTabSz="914099" rtl="0" eaLnBrk="1" fontAlgn="base" latinLnBrk="0" hangingPunct="1">
                        <a:spcBef>
                          <a:spcPct val="0"/>
                        </a:spcBef>
                        <a:spcAft>
                          <a:spcPct val="0"/>
                        </a:spcAft>
                        <a:defRPr/>
                      </a:pPr>
                      <a:endParaRPr lang="en-US" sz="14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400" kern="1200" dirty="0" smtClean="0">
                          <a:solidFill>
                            <a:srgbClr val="FFFFFF"/>
                          </a:solidFill>
                          <a:effectLst>
                            <a:outerShdw blurRad="38100" dist="38100" dir="2700000" algn="tl">
                              <a:srgbClr val="000000">
                                <a:alpha val="43137"/>
                              </a:srgbClr>
                            </a:outerShdw>
                          </a:effectLst>
                          <a:latin typeface="+mn-lt"/>
                          <a:ea typeface="+mn-ea"/>
                          <a:cs typeface="+mn-cs"/>
                          <a:hlinkClick r:id="rId10"/>
                        </a:rPr>
                        <a:t>http://partner.microsoft.com/SAserver</a:t>
                      </a:r>
                      <a:r>
                        <a:rPr lang="en-US" sz="1400" kern="1200" dirty="0" smtClean="0">
                          <a:solidFill>
                            <a:srgbClr val="FFFFFF"/>
                          </a:solidFill>
                          <a:effectLst>
                            <a:outerShdw blurRad="38100" dist="38100" dir="2700000" algn="tl">
                              <a:srgbClr val="000000">
                                <a:alpha val="43137"/>
                              </a:srgbClr>
                            </a:outerShdw>
                          </a:effectLst>
                          <a:latin typeface="+mn-lt"/>
                          <a:ea typeface="+mn-ea"/>
                          <a:cs typeface="+mn-cs"/>
                        </a:rPr>
                        <a:t> (Partners)</a:t>
                      </a:r>
                    </a:p>
                  </a:txBody>
                  <a:tcPr anchor="ctr"/>
                </a:tc>
              </a:tr>
            </a:tbl>
          </a:graphicData>
        </a:graphic>
      </p:graphicFrame>
      <p:sp>
        <p:nvSpPr>
          <p:cNvPr id="5" name="Pentagon 4"/>
          <p:cNvSpPr/>
          <p:nvPr/>
        </p:nvSpPr>
        <p:spPr bwMode="auto">
          <a:xfrm>
            <a:off x="238978" y="5715000"/>
            <a:ext cx="3896591" cy="779318"/>
          </a:xfrm>
          <a:prstGeom prst="homePlat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Follow us on Twitter at:</a:t>
            </a:r>
          </a:p>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latin typeface="Calibri" pitchFamily="34" charset="0"/>
              </a:rPr>
              <a:t>http://www.twitter.com/ipdguides</a:t>
            </a:r>
          </a:p>
          <a:p>
            <a:pPr defTabSz="914099" fontAlgn="base">
              <a:spcBef>
                <a:spcPct val="0"/>
              </a:spcBef>
              <a:spcAft>
                <a:spcPct val="0"/>
              </a:spcAft>
            </a:pPr>
            <a:r>
              <a:rPr lang="en-US" sz="1400" i="1" dirty="0" smtClean="0">
                <a:solidFill>
                  <a:srgbClr val="FFFFFF"/>
                </a:solidFill>
                <a:effectLst>
                  <a:outerShdw blurRad="38100" dist="38100" dir="2700000" algn="tl">
                    <a:srgbClr val="000000">
                      <a:alpha val="43137"/>
                    </a:srgbClr>
                  </a:outerShdw>
                </a:effectLst>
                <a:latin typeface="Calibri" pitchFamily="34" charset="0"/>
              </a:rPr>
              <a:t>http://www.twitter.com/mapblog</a:t>
            </a:r>
          </a:p>
        </p:txBody>
      </p:sp>
      <p:pic>
        <p:nvPicPr>
          <p:cNvPr id="116738" name="Picture 2" descr="http://saltpublishing.com/blogs/media/1/Twitter_256x256.png"/>
          <p:cNvPicPr>
            <a:picLocks noChangeAspect="1" noChangeArrowheads="1"/>
          </p:cNvPicPr>
          <p:nvPr/>
        </p:nvPicPr>
        <p:blipFill>
          <a:blip r:embed="rId11"/>
          <a:srcRect/>
          <a:stretch>
            <a:fillRect/>
          </a:stretch>
        </p:blipFill>
        <p:spPr bwMode="auto">
          <a:xfrm>
            <a:off x="2932821" y="5714999"/>
            <a:ext cx="774411" cy="774411"/>
          </a:xfrm>
          <a:prstGeom prst="rect">
            <a:avLst/>
          </a:prstGeom>
          <a:noFill/>
        </p:spPr>
      </p:pic>
      <p:sp>
        <p:nvSpPr>
          <p:cNvPr id="7" name="Pentagon 6"/>
          <p:cNvSpPr/>
          <p:nvPr/>
        </p:nvSpPr>
        <p:spPr bwMode="auto">
          <a:xfrm>
            <a:off x="4817908" y="5721928"/>
            <a:ext cx="3896591" cy="779318"/>
          </a:xfrm>
          <a:prstGeom prst="homePlat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Join our </a:t>
            </a:r>
            <a:r>
              <a:rPr lang="en-US" sz="2000" dirty="0" err="1" smtClean="0">
                <a:solidFill>
                  <a:schemeClr val="bg1"/>
                </a:solidFill>
                <a:effectLst>
                  <a:outerShdw blurRad="38100" dist="38100" dir="2700000" algn="tl">
                    <a:srgbClr val="000000">
                      <a:alpha val="43137"/>
                    </a:srgbClr>
                  </a:outerShdw>
                </a:effectLst>
                <a:latin typeface="Calibri" pitchFamily="34" charset="0"/>
              </a:rPr>
              <a:t>Facebook</a:t>
            </a:r>
            <a:r>
              <a:rPr lang="en-US" sz="2000" dirty="0" smtClean="0">
                <a:solidFill>
                  <a:schemeClr val="bg1"/>
                </a:solidFill>
                <a:effectLst>
                  <a:outerShdw blurRad="38100" dist="38100" dir="2700000" algn="tl">
                    <a:srgbClr val="000000">
                      <a:alpha val="43137"/>
                    </a:srgbClr>
                  </a:outerShdw>
                </a:effectLst>
                <a:latin typeface="Calibri" pitchFamily="34" charset="0"/>
              </a:rPr>
              <a:t> page:</a:t>
            </a:r>
          </a:p>
          <a:p>
            <a:pPr defTabSz="914099" fontAlgn="base">
              <a:spcBef>
                <a:spcPct val="0"/>
              </a:spcBef>
              <a:spcAft>
                <a:spcPct val="0"/>
              </a:spcAft>
            </a:pPr>
            <a:r>
              <a:rPr lang="en-US" sz="1400" i="1" dirty="0" smtClean="0">
                <a:solidFill>
                  <a:schemeClr val="bg1"/>
                </a:solidFill>
                <a:effectLst>
                  <a:outerShdw blurRad="38100" dist="38100" dir="2700000" algn="tl">
                    <a:srgbClr val="000000">
                      <a:alpha val="43137"/>
                    </a:srgbClr>
                  </a:outerShdw>
                </a:effectLst>
                <a:latin typeface="Calibri" pitchFamily="34" charset="0"/>
              </a:rPr>
              <a:t>http://tinyurl.com/mapfacebook</a:t>
            </a:r>
          </a:p>
        </p:txBody>
      </p:sp>
      <p:pic>
        <p:nvPicPr>
          <p:cNvPr id="116740" name="Picture 4" descr="http://www.colorado.edu/studentgroups/lcm/images/facebook_logo.png"/>
          <p:cNvPicPr>
            <a:picLocks noChangeAspect="1" noChangeArrowheads="1"/>
          </p:cNvPicPr>
          <p:nvPr/>
        </p:nvPicPr>
        <p:blipFill>
          <a:blip r:embed="rId12"/>
          <a:srcRect/>
          <a:stretch>
            <a:fillRect/>
          </a:stretch>
        </p:blipFill>
        <p:spPr bwMode="auto">
          <a:xfrm>
            <a:off x="7595755" y="5753966"/>
            <a:ext cx="667039" cy="667039"/>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2193785"/>
            <a:ext cx="8385048" cy="685800"/>
          </a:xfrm>
        </p:spPr>
        <p:txBody>
          <a:bodyPr/>
          <a:lstStyle/>
          <a:p>
            <a:r>
              <a:rPr b="1" dirty="0" smtClean="0"/>
              <a:t>SVR 305 </a:t>
            </a:r>
          </a:p>
          <a:p>
            <a:r>
              <a:rPr lang="en-US" dirty="0" smtClean="0"/>
              <a:t>10 Things You Should Know About Windows Server 2008 R2 Migration and Deployment</a:t>
            </a:r>
            <a:endParaRPr dirty="0" smtClean="0"/>
          </a:p>
        </p:txBody>
      </p:sp>
      <p:sp>
        <p:nvSpPr>
          <p:cNvPr id="18" name="Content Placeholder 17"/>
          <p:cNvSpPr>
            <a:spLocks noGrp="1"/>
          </p:cNvSpPr>
          <p:nvPr>
            <p:ph sz="quarter" idx="11"/>
          </p:nvPr>
        </p:nvSpPr>
        <p:spPr>
          <a:xfrm>
            <a:off x="381000" y="3126745"/>
            <a:ext cx="8385048" cy="685800"/>
          </a:xfrm>
        </p:spPr>
        <p:txBody>
          <a:bodyPr/>
          <a:lstStyle/>
          <a:p>
            <a:pPr>
              <a:defRPr/>
            </a:pPr>
            <a:r>
              <a:rPr lang="en-US" b="1" dirty="0" smtClean="0"/>
              <a:t>CLI307</a:t>
            </a:r>
          </a:p>
          <a:p>
            <a:pPr>
              <a:defRPr/>
            </a:pPr>
            <a:r>
              <a:rPr lang="en-US" dirty="0" smtClean="0"/>
              <a:t>Microsoft Deployment Toolkit 2010: The Next Generation</a:t>
            </a:r>
            <a:endParaRPr dirty="0" smtClean="0"/>
          </a:p>
        </p:txBody>
      </p:sp>
      <p:sp>
        <p:nvSpPr>
          <p:cNvPr id="19" name="Content Placeholder 18"/>
          <p:cNvSpPr>
            <a:spLocks noGrp="1"/>
          </p:cNvSpPr>
          <p:nvPr>
            <p:ph sz="quarter" idx="12"/>
          </p:nvPr>
        </p:nvSpPr>
        <p:spPr>
          <a:xfrm>
            <a:off x="381000" y="4059708"/>
            <a:ext cx="8385048" cy="685800"/>
          </a:xfrm>
        </p:spPr>
        <p:txBody>
          <a:bodyPr/>
          <a:lstStyle/>
          <a:p>
            <a:r>
              <a:rPr lang="en-US" b="1" dirty="0" smtClean="0"/>
              <a:t>MGT305</a:t>
            </a:r>
          </a:p>
          <a:p>
            <a:r>
              <a:rPr lang="en-US" dirty="0" smtClean="0"/>
              <a:t>Accelerating Windows 7 Deployments with MDOP, System Center and Virtualization</a:t>
            </a:r>
            <a:endParaRPr dirty="0" smtClean="0"/>
          </a:p>
        </p:txBody>
      </p:sp>
      <p:sp>
        <p:nvSpPr>
          <p:cNvPr id="20" name="Content Placeholder 19"/>
          <p:cNvSpPr>
            <a:spLocks noGrp="1"/>
          </p:cNvSpPr>
          <p:nvPr>
            <p:ph sz="quarter" idx="13"/>
          </p:nvPr>
        </p:nvSpPr>
        <p:spPr>
          <a:xfrm>
            <a:off x="381000" y="4992670"/>
            <a:ext cx="8385048" cy="685800"/>
          </a:xfrm>
        </p:spPr>
        <p:txBody>
          <a:bodyPr/>
          <a:lstStyle/>
          <a:p>
            <a:r>
              <a:rPr lang="en-US" b="1" dirty="0" smtClean="0"/>
              <a:t>SVR204</a:t>
            </a:r>
          </a:p>
          <a:p>
            <a:r>
              <a:rPr lang="en-US" dirty="0" smtClean="0"/>
              <a:t>Dynamic Data Center Toolkit for Enterprises: Enabling the Foundation for Private Cloud</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10" name="Content Placeholder 16"/>
          <p:cNvSpPr txBox="1">
            <a:spLocks/>
          </p:cNvSpPr>
          <p:nvPr/>
        </p:nvSpPr>
        <p:spPr>
          <a:xfrm>
            <a:off x="377535" y="1244739"/>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lvl="0" indent="-396875" defTabSz="914099" fontAlgn="base">
              <a:lnSpc>
                <a:spcPct val="90000"/>
              </a:lnSpc>
              <a:spcBef>
                <a:spcPct val="0"/>
              </a:spcBef>
              <a:spcAft>
                <a:spcPct val="0"/>
              </a:spcAft>
            </a:pPr>
            <a:r>
              <a:rPr lang="en-US" b="1" dirty="0" smtClean="0"/>
              <a:t>CLI03-DEMO</a:t>
            </a:r>
          </a:p>
          <a:p>
            <a:pPr lvl="0" indent="-396875" defTabSz="914099" fontAlgn="base">
              <a:lnSpc>
                <a:spcPct val="90000"/>
              </a:lnSpc>
              <a:spcBef>
                <a:spcPct val="0"/>
              </a:spcBef>
              <a:spcAft>
                <a:spcPct val="0"/>
              </a:spcAft>
            </a:pPr>
            <a:r>
              <a:rPr lang="en-US" dirty="0" smtClean="0">
                <a:solidFill>
                  <a:srgbClr val="FFFFFF"/>
                </a:solidFill>
                <a:effectLst>
                  <a:outerShdw blurRad="38100" dist="38100" dir="2700000" algn="tl">
                    <a:srgbClr val="000000">
                      <a:alpha val="43137"/>
                    </a:srgbClr>
                  </a:outerShdw>
                </a:effectLst>
              </a:rPr>
              <a:t>Planning Windows 7 and </a:t>
            </a:r>
            <a:r>
              <a:rPr lang="en-US" dirty="0" err="1" smtClean="0">
                <a:solidFill>
                  <a:srgbClr val="FFFFFF"/>
                </a:solidFill>
                <a:effectLst>
                  <a:outerShdw blurRad="38100" dist="38100" dir="2700000" algn="tl">
                    <a:srgbClr val="000000">
                      <a:alpha val="43137"/>
                    </a:srgbClr>
                  </a:outerShdw>
                </a:effectLst>
              </a:rPr>
              <a:t>Optimised</a:t>
            </a:r>
            <a:r>
              <a:rPr lang="en-US" dirty="0" smtClean="0">
                <a:solidFill>
                  <a:srgbClr val="FFFFFF"/>
                </a:solidFill>
                <a:effectLst>
                  <a:outerShdw blurRad="38100" dist="38100" dir="2700000" algn="tl">
                    <a:srgbClr val="000000">
                      <a:alpha val="43137"/>
                    </a:srgbClr>
                  </a:outerShdw>
                </a:effectLst>
              </a:rPr>
              <a:t> Desktop Projects with Solution Accelerators</a:t>
            </a:r>
            <a:endPar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endParaRPr>
          </a:p>
        </p:txBody>
      </p:sp>
      <p:sp>
        <p:nvSpPr>
          <p:cNvPr id="11" name="Pentagon 10"/>
          <p:cNvSpPr/>
          <p:nvPr/>
        </p:nvSpPr>
        <p:spPr bwMode="auto">
          <a:xfrm>
            <a:off x="852054" y="5808517"/>
            <a:ext cx="7564582" cy="810492"/>
          </a:xfrm>
          <a:prstGeom prst="homePlat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i="1" dirty="0" smtClean="0">
                <a:solidFill>
                  <a:srgbClr val="FFFFFF"/>
                </a:solidFill>
                <a:effectLst>
                  <a:outerShdw blurRad="38100" dist="38100" dir="2700000" algn="tl">
                    <a:srgbClr val="000000">
                      <a:alpha val="43137"/>
                    </a:srgbClr>
                  </a:outerShdw>
                </a:effectLst>
                <a:latin typeface="Calibri" pitchFamily="34" charset="0"/>
              </a:rPr>
              <a:t>Check out MAP Toolkit Hands-on Labs </a:t>
            </a:r>
          </a:p>
          <a:p>
            <a:pPr algn="ctr" defTabSz="914099" fontAlgn="base">
              <a:spcBef>
                <a:spcPct val="0"/>
              </a:spcBef>
              <a:spcAft>
                <a:spcPct val="0"/>
              </a:spcAft>
            </a:pPr>
            <a:r>
              <a:rPr lang="en-US" sz="2400" i="1" dirty="0" smtClean="0">
                <a:solidFill>
                  <a:schemeClr val="accent5"/>
                </a:solidFill>
                <a:effectLst>
                  <a:outerShdw blurRad="38100" dist="38100" dir="2700000" algn="tl">
                    <a:srgbClr val="000000">
                      <a:alpha val="43137"/>
                    </a:srgbClr>
                  </a:outerShdw>
                </a:effectLst>
                <a:latin typeface="Calibri" pitchFamily="34" charset="0"/>
              </a:rPr>
              <a:t>WSV21-HOL and WC23-HOL</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a:xfrm>
            <a:off x="381000" y="1132944"/>
            <a:ext cx="8382000" cy="4561205"/>
          </a:xfrm>
        </p:spPr>
        <p:txBody>
          <a:bodyPr/>
          <a:lstStyle/>
          <a:p>
            <a:r>
              <a:rPr lang="en-US" sz="2800" dirty="0" smtClean="0"/>
              <a:t>IT Challenges</a:t>
            </a:r>
          </a:p>
          <a:p>
            <a:r>
              <a:rPr lang="en-US" sz="2800" dirty="0" smtClean="0"/>
              <a:t>Windows Server Solution Accelerators</a:t>
            </a:r>
          </a:p>
          <a:p>
            <a:pPr lvl="1"/>
            <a:r>
              <a:rPr lang="en-US" sz="2400" dirty="0" smtClean="0"/>
              <a:t>Infrastructure Planning and Design (IPD) Series</a:t>
            </a:r>
          </a:p>
          <a:p>
            <a:pPr lvl="1"/>
            <a:r>
              <a:rPr lang="en-US" sz="2400" dirty="0" smtClean="0"/>
              <a:t>Microsoft Assessment and Planning (MAP) Toolkit</a:t>
            </a:r>
          </a:p>
          <a:p>
            <a:r>
              <a:rPr lang="en-US" dirty="0" smtClean="0"/>
              <a:t>Demos</a:t>
            </a:r>
          </a:p>
          <a:p>
            <a:pPr lvl="1"/>
            <a:r>
              <a:rPr lang="en-US" sz="2400" dirty="0" smtClean="0"/>
              <a:t>MAP Toolkit – Windows Server 2008 R2 Readiness Assessment</a:t>
            </a:r>
          </a:p>
          <a:p>
            <a:pPr lvl="1"/>
            <a:r>
              <a:rPr lang="en-US" sz="2400" dirty="0" smtClean="0"/>
              <a:t>MAP Toolkit – Windows Server 2008 R2 Hyper-V Virtualization Candidates Assessment</a:t>
            </a:r>
          </a:p>
          <a:p>
            <a:r>
              <a:rPr lang="en-US" dirty="0" smtClean="0"/>
              <a:t>Next Steps</a:t>
            </a:r>
          </a:p>
        </p:txBody>
      </p:sp>
      <p:pic>
        <p:nvPicPr>
          <p:cNvPr id="4" name="Picture 3" descr="WS08-R2_h_rgb_r.png"/>
          <p:cNvPicPr>
            <a:picLocks noChangeAspect="1"/>
          </p:cNvPicPr>
          <p:nvPr/>
        </p:nvPicPr>
        <p:blipFill>
          <a:blip r:embed="rId3"/>
          <a:stretch>
            <a:fillRect/>
          </a:stretch>
        </p:blipFill>
        <p:spPr>
          <a:xfrm>
            <a:off x="5728995" y="393367"/>
            <a:ext cx="3032449" cy="42422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Challenges</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What is the best way to approach the design of a Windows Server 2008 R2 infrastructure?</a:t>
            </a:r>
          </a:p>
          <a:p>
            <a:r>
              <a:rPr lang="en-US" sz="2800" dirty="0" smtClean="0"/>
              <a:t>How can I learn how to assess my networks for server OS migration and virtualization candidates?</a:t>
            </a:r>
          </a:p>
          <a:p>
            <a:r>
              <a:rPr lang="en-US" sz="2800" dirty="0" smtClean="0"/>
              <a:t>How can I design an efficient datacenter with virtualization?</a:t>
            </a:r>
          </a:p>
          <a:p>
            <a:r>
              <a:rPr lang="en-US" sz="2800" dirty="0" smtClean="0"/>
              <a:t>How do I get started?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Accelerating Planning and Deployment</a:t>
            </a:r>
            <a:endParaRPr lang="en-US" sz="4000" dirty="0"/>
          </a:p>
        </p:txBody>
      </p:sp>
      <p:sp>
        <p:nvSpPr>
          <p:cNvPr id="4" name="Freeform 13"/>
          <p:cNvSpPr>
            <a:spLocks/>
          </p:cNvSpPr>
          <p:nvPr/>
        </p:nvSpPr>
        <p:spPr bwMode="auto">
          <a:xfrm>
            <a:off x="-599300" y="1895582"/>
            <a:ext cx="12188825" cy="4429018"/>
          </a:xfrm>
          <a:custGeom>
            <a:avLst/>
            <a:gdLst/>
            <a:ahLst/>
            <a:cxnLst>
              <a:cxn ang="0">
                <a:pos x="0" y="0"/>
              </a:cxn>
              <a:cxn ang="0">
                <a:pos x="0" y="3816"/>
              </a:cxn>
              <a:cxn ang="0">
                <a:pos x="2871" y="2832"/>
              </a:cxn>
              <a:cxn ang="0">
                <a:pos x="5760" y="3816"/>
              </a:cxn>
              <a:cxn ang="0">
                <a:pos x="5760" y="0"/>
              </a:cxn>
              <a:cxn ang="0">
                <a:pos x="2871" y="993"/>
              </a:cxn>
              <a:cxn ang="0">
                <a:pos x="0" y="0"/>
              </a:cxn>
            </a:cxnLst>
            <a:rect l="0" t="0" r="r" b="b"/>
            <a:pathLst>
              <a:path w="5760" h="3816">
                <a:moveTo>
                  <a:pt x="0" y="0"/>
                </a:moveTo>
                <a:cubicBezTo>
                  <a:pt x="0" y="3816"/>
                  <a:pt x="0" y="3816"/>
                  <a:pt x="0" y="3816"/>
                </a:cubicBezTo>
                <a:cubicBezTo>
                  <a:pt x="0" y="3816"/>
                  <a:pt x="1032" y="2832"/>
                  <a:pt x="2871" y="2832"/>
                </a:cubicBezTo>
                <a:cubicBezTo>
                  <a:pt x="4640" y="2832"/>
                  <a:pt x="5760" y="3816"/>
                  <a:pt x="5760" y="3816"/>
                </a:cubicBezTo>
                <a:cubicBezTo>
                  <a:pt x="5760" y="0"/>
                  <a:pt x="5760" y="0"/>
                  <a:pt x="5760" y="0"/>
                </a:cubicBezTo>
                <a:cubicBezTo>
                  <a:pt x="5760" y="0"/>
                  <a:pt x="4760" y="993"/>
                  <a:pt x="2871" y="993"/>
                </a:cubicBezTo>
                <a:cubicBezTo>
                  <a:pt x="1104" y="993"/>
                  <a:pt x="0" y="0"/>
                  <a:pt x="0" y="0"/>
                </a:cubicBezTo>
                <a:close/>
              </a:path>
            </a:pathLst>
          </a:custGeom>
          <a:gradFill flip="none" rotWithShape="1">
            <a:gsLst>
              <a:gs pos="0">
                <a:srgbClr val="FFFFFF">
                  <a:alpha val="0"/>
                </a:srgbClr>
              </a:gs>
              <a:gs pos="18000">
                <a:srgbClr val="FFFFFF">
                  <a:alpha val="0"/>
                </a:srgbClr>
              </a:gs>
              <a:gs pos="54000">
                <a:srgbClr val="00B0F0">
                  <a:alpha val="59000"/>
                </a:srgbClr>
              </a:gs>
              <a:gs pos="87000">
                <a:srgbClr val="00B0F0">
                  <a:alpha val="3000"/>
                </a:srgbClr>
              </a:gs>
            </a:gsLst>
            <a:lin ang="16200000" scaled="1"/>
            <a:tileRect/>
          </a:gradFill>
          <a:ln w="3175" cmpd="sng">
            <a:no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146278" tIns="487595" rIns="146278" bIns="73139" numCol="1" rtlCol="0" anchor="t" anchorCtr="0" compatLnSpc="1">
            <a:prstTxWarp prst="textNoShape">
              <a:avLst/>
            </a:prstTxWarp>
          </a:bodyPr>
          <a:lstStyle/>
          <a:p>
            <a:pPr algn="ctr" defTabSz="1097280" fontAlgn="base">
              <a:lnSpc>
                <a:spcPct val="80000"/>
              </a:lnSpc>
              <a:spcBef>
                <a:spcPct val="0"/>
              </a:spcBef>
              <a:spcAft>
                <a:spcPct val="0"/>
              </a:spcAft>
              <a:defRPr/>
            </a:pPr>
            <a:endParaRPr lang="en-US" sz="8000" i="1" spc="-200" dirty="0" smtClean="0">
              <a:ln w="18415" cmpd="sng">
                <a:noFill/>
                <a:prstDash val="solid"/>
              </a:ln>
              <a:solidFill>
                <a:schemeClr val="bg1"/>
              </a:solidFill>
              <a:effectLst>
                <a:glow rad="101600">
                  <a:srgbClr val="CCECFF"/>
                </a:glow>
                <a:innerShdw blurRad="114300">
                  <a:prstClr val="black"/>
                </a:innerShdw>
              </a:effectLst>
              <a:latin typeface="Segoe UI" pitchFamily="34" charset="0"/>
              <a:cs typeface="Segoe UI" pitchFamily="34" charset="0"/>
            </a:endParaRPr>
          </a:p>
        </p:txBody>
      </p:sp>
      <p:grpSp>
        <p:nvGrpSpPr>
          <p:cNvPr id="5" name="Group 34"/>
          <p:cNvGrpSpPr/>
          <p:nvPr/>
        </p:nvGrpSpPr>
        <p:grpSpPr>
          <a:xfrm>
            <a:off x="2495577" y="1919864"/>
            <a:ext cx="4133828" cy="4016829"/>
            <a:chOff x="2558148" y="1919863"/>
            <a:chExt cx="4016829" cy="4016829"/>
          </a:xfrm>
        </p:grpSpPr>
        <p:grpSp>
          <p:nvGrpSpPr>
            <p:cNvPr id="6" name="Group 47"/>
            <p:cNvGrpSpPr/>
            <p:nvPr/>
          </p:nvGrpSpPr>
          <p:grpSpPr>
            <a:xfrm>
              <a:off x="2558148" y="1919863"/>
              <a:ext cx="4016829" cy="4016829"/>
              <a:chOff x="2286000" y="1513114"/>
              <a:chExt cx="4572000" cy="4572000"/>
            </a:xfrm>
          </p:grpSpPr>
          <p:sp>
            <p:nvSpPr>
              <p:cNvPr id="11" name="Freeform 5"/>
              <p:cNvSpPr>
                <a:spLocks/>
              </p:cNvSpPr>
              <p:nvPr/>
            </p:nvSpPr>
            <p:spPr bwMode="auto">
              <a:xfrm>
                <a:off x="4405355" y="2604373"/>
                <a:ext cx="2452645" cy="3464613"/>
              </a:xfrm>
              <a:custGeom>
                <a:avLst/>
                <a:gdLst/>
                <a:ahLst/>
                <a:cxnLst>
                  <a:cxn ang="0">
                    <a:pos x="771" y="377"/>
                  </a:cxn>
                  <a:cxn ang="0">
                    <a:pos x="137" y="1089"/>
                  </a:cxn>
                  <a:cxn ang="0">
                    <a:pos x="0" y="913"/>
                  </a:cxn>
                  <a:cxn ang="0">
                    <a:pos x="147" y="721"/>
                  </a:cxn>
                  <a:cxn ang="0">
                    <a:pos x="411" y="377"/>
                  </a:cxn>
                  <a:cxn ang="0">
                    <a:pos x="354" y="181"/>
                  </a:cxn>
                  <a:cxn ang="0">
                    <a:pos x="558" y="209"/>
                  </a:cxn>
                  <a:cxn ang="0">
                    <a:pos x="577" y="211"/>
                  </a:cxn>
                  <a:cxn ang="0">
                    <a:pos x="586" y="192"/>
                  </a:cxn>
                  <a:cxn ang="0">
                    <a:pos x="664" y="0"/>
                  </a:cxn>
                  <a:cxn ang="0">
                    <a:pos x="771" y="377"/>
                  </a:cxn>
                </a:cxnLst>
                <a:rect l="0" t="0" r="r" b="b"/>
                <a:pathLst>
                  <a:path w="771" h="1089">
                    <a:moveTo>
                      <a:pt x="771" y="377"/>
                    </a:moveTo>
                    <a:cubicBezTo>
                      <a:pt x="771" y="741"/>
                      <a:pt x="492" y="1047"/>
                      <a:pt x="137" y="1089"/>
                    </a:cubicBezTo>
                    <a:cubicBezTo>
                      <a:pt x="0" y="913"/>
                      <a:pt x="0" y="913"/>
                      <a:pt x="0" y="913"/>
                    </a:cubicBezTo>
                    <a:cubicBezTo>
                      <a:pt x="147" y="721"/>
                      <a:pt x="147" y="721"/>
                      <a:pt x="147" y="721"/>
                    </a:cubicBezTo>
                    <a:cubicBezTo>
                      <a:pt x="298" y="679"/>
                      <a:pt x="411" y="541"/>
                      <a:pt x="411" y="377"/>
                    </a:cubicBezTo>
                    <a:cubicBezTo>
                      <a:pt x="411" y="304"/>
                      <a:pt x="390" y="236"/>
                      <a:pt x="354" y="181"/>
                    </a:cubicBezTo>
                    <a:cubicBezTo>
                      <a:pt x="558" y="209"/>
                      <a:pt x="558" y="209"/>
                      <a:pt x="558" y="209"/>
                    </a:cubicBezTo>
                    <a:cubicBezTo>
                      <a:pt x="577" y="211"/>
                      <a:pt x="577" y="211"/>
                      <a:pt x="577" y="211"/>
                    </a:cubicBezTo>
                    <a:cubicBezTo>
                      <a:pt x="586" y="192"/>
                      <a:pt x="586" y="192"/>
                      <a:pt x="586" y="192"/>
                    </a:cubicBezTo>
                    <a:cubicBezTo>
                      <a:pt x="664" y="0"/>
                      <a:pt x="664" y="0"/>
                      <a:pt x="664" y="0"/>
                    </a:cubicBezTo>
                    <a:cubicBezTo>
                      <a:pt x="732" y="111"/>
                      <a:pt x="771" y="238"/>
                      <a:pt x="771" y="377"/>
                    </a:cubicBezTo>
                    <a:close/>
                  </a:path>
                </a:pathLst>
              </a:custGeom>
              <a:gradFill>
                <a:gsLst>
                  <a:gs pos="0">
                    <a:srgbClr val="FF3300"/>
                  </a:gs>
                  <a:gs pos="70000">
                    <a:srgbClr val="F07530"/>
                  </a:gs>
                  <a:gs pos="100000">
                    <a:srgbClr val="F07530"/>
                  </a:gs>
                </a:gsLst>
                <a:lin ang="16200000" scaled="0"/>
              </a:gradFill>
              <a:ln w="12700" cap="flat" cmpd="sng">
                <a:solidFill>
                  <a:schemeClr val="accent4">
                    <a:lumMod val="60000"/>
                    <a:lumOff val="40000"/>
                  </a:schemeClr>
                </a:solidFill>
                <a:round/>
                <a:headEnd type="none" w="med" len="med"/>
                <a:tailEnd type="none" w="med" len="med"/>
              </a:ln>
              <a:effectLst/>
              <a:scene3d>
                <a:camera prst="orthographicFront"/>
                <a:lightRig rig="threePt" dir="t"/>
              </a:scene3d>
              <a:sp3d prstMaterial="matte">
                <a:bevelT w="101600" h="50800" prst="softRound"/>
                <a:bevelB w="101600" h="50800" prst="softRound"/>
                <a:extrusionClr>
                  <a:schemeClr val="accent2">
                    <a:lumMod val="20000"/>
                    <a:lumOff val="80000"/>
                  </a:schemeClr>
                </a:extrusionClr>
                <a:contourClr>
                  <a:schemeClr val="accent2">
                    <a:lumMod val="50000"/>
                  </a:schemeClr>
                </a:contourClr>
              </a:sp3d>
            </p:spPr>
            <p:style>
              <a:lnRef idx="1">
                <a:schemeClr val="accent3"/>
              </a:lnRef>
              <a:fillRef idx="3">
                <a:schemeClr val="accent3"/>
              </a:fillRef>
              <a:effectRef idx="2">
                <a:schemeClr val="accent3"/>
              </a:effectRef>
              <a:fontRef idx="minor">
                <a:schemeClr val="lt1"/>
              </a:fontRef>
            </p:style>
            <p:txBody>
              <a:bodyPr vert="horz" wrap="square" lIns="0" tIns="0" rIns="0" bIns="0" numCol="1" rtlCol="0" anchor="ctr" anchorCtr="0" compatLnSpc="1">
                <a:prstTxWarp prst="textNoShape">
                  <a:avLst/>
                </a:prstTxWarp>
              </a:bodyPr>
              <a:lstStyle/>
              <a:p>
                <a:pPr algn="ctr" defTabSz="761719" fontAlgn="base">
                  <a:lnSpc>
                    <a:spcPct val="90000"/>
                  </a:lnSpc>
                  <a:spcBef>
                    <a:spcPct val="0"/>
                  </a:spcBef>
                  <a:spcAft>
                    <a:spcPct val="0"/>
                  </a:spcAft>
                  <a:defRPr/>
                </a:pPr>
                <a:endParaRPr lang="en-US" altLang="zh-CN" sz="2400" kern="0" dirty="0">
                  <a:solidFill>
                    <a:schemeClr val="tx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2" name="Freeform 6"/>
              <p:cNvSpPr>
                <a:spLocks/>
              </p:cNvSpPr>
              <p:nvPr/>
            </p:nvSpPr>
            <p:spPr bwMode="auto">
              <a:xfrm>
                <a:off x="2565534" y="1513114"/>
                <a:ext cx="3838222" cy="1768592"/>
              </a:xfrm>
              <a:custGeom>
                <a:avLst/>
                <a:gdLst/>
                <a:ahLst/>
                <a:cxnLst>
                  <a:cxn ang="0">
                    <a:pos x="0" y="377"/>
                  </a:cxn>
                  <a:cxn ang="0">
                    <a:pos x="632" y="0"/>
                  </a:cxn>
                  <a:cxn ang="0">
                    <a:pos x="1206" y="290"/>
                  </a:cxn>
                  <a:cxn ang="0">
                    <a:pos x="1121" y="496"/>
                  </a:cxn>
                  <a:cxn ang="0">
                    <a:pos x="883" y="462"/>
                  </a:cxn>
                  <a:cxn ang="0">
                    <a:pos x="632" y="360"/>
                  </a:cxn>
                  <a:cxn ang="0">
                    <a:pos x="310" y="556"/>
                  </a:cxn>
                  <a:cxn ang="0">
                    <a:pos x="234" y="364"/>
                  </a:cxn>
                  <a:cxn ang="0">
                    <a:pos x="225" y="347"/>
                  </a:cxn>
                  <a:cxn ang="0">
                    <a:pos x="206" y="349"/>
                  </a:cxn>
                  <a:cxn ang="0">
                    <a:pos x="0" y="377"/>
                  </a:cxn>
                </a:cxnLst>
                <a:rect l="0" t="0" r="r" b="b"/>
                <a:pathLst>
                  <a:path w="1206" h="556">
                    <a:moveTo>
                      <a:pt x="0" y="377"/>
                    </a:moveTo>
                    <a:cubicBezTo>
                      <a:pt x="123" y="154"/>
                      <a:pt x="359" y="0"/>
                      <a:pt x="632" y="0"/>
                    </a:cubicBezTo>
                    <a:cubicBezTo>
                      <a:pt x="866" y="0"/>
                      <a:pt x="1074" y="115"/>
                      <a:pt x="1206" y="290"/>
                    </a:cubicBezTo>
                    <a:cubicBezTo>
                      <a:pt x="1121" y="496"/>
                      <a:pt x="1121" y="496"/>
                      <a:pt x="1121" y="496"/>
                    </a:cubicBezTo>
                    <a:cubicBezTo>
                      <a:pt x="883" y="462"/>
                      <a:pt x="883" y="462"/>
                      <a:pt x="883" y="462"/>
                    </a:cubicBezTo>
                    <a:cubicBezTo>
                      <a:pt x="817" y="398"/>
                      <a:pt x="727" y="360"/>
                      <a:pt x="632" y="360"/>
                    </a:cubicBezTo>
                    <a:cubicBezTo>
                      <a:pt x="491" y="360"/>
                      <a:pt x="372" y="439"/>
                      <a:pt x="310" y="556"/>
                    </a:cubicBezTo>
                    <a:cubicBezTo>
                      <a:pt x="234" y="364"/>
                      <a:pt x="234" y="364"/>
                      <a:pt x="234" y="364"/>
                    </a:cubicBezTo>
                    <a:cubicBezTo>
                      <a:pt x="225" y="347"/>
                      <a:pt x="225" y="347"/>
                      <a:pt x="225" y="347"/>
                    </a:cubicBezTo>
                    <a:cubicBezTo>
                      <a:pt x="206" y="349"/>
                      <a:pt x="206" y="349"/>
                      <a:pt x="206" y="349"/>
                    </a:cubicBezTo>
                    <a:cubicBezTo>
                      <a:pt x="0" y="377"/>
                      <a:pt x="0" y="377"/>
                      <a:pt x="0" y="377"/>
                    </a:cubicBezTo>
                    <a:close/>
                  </a:path>
                </a:pathLst>
              </a:custGeom>
              <a:solidFill>
                <a:srgbClr val="00B0F0"/>
              </a:solidFill>
              <a:ln w="12700" cap="flat" cmpd="sng">
                <a:solidFill>
                  <a:schemeClr val="accent1">
                    <a:lumMod val="60000"/>
                    <a:lumOff val="40000"/>
                  </a:schemeClr>
                </a:solidFill>
                <a:round/>
                <a:headEnd type="none" w="med" len="med"/>
                <a:tailEnd type="none" w="med" len="med"/>
              </a:ln>
              <a:effectLst/>
              <a:scene3d>
                <a:camera prst="orthographicFront"/>
                <a:lightRig rig="threePt" dir="t"/>
              </a:scene3d>
              <a:sp3d prstMaterial="matte">
                <a:bevelT w="101600" h="50800" prst="softRound"/>
                <a:bevelB w="101600" h="50800" prst="softRound"/>
                <a:extrusionClr>
                  <a:schemeClr val="accent2">
                    <a:lumMod val="20000"/>
                    <a:lumOff val="80000"/>
                  </a:schemeClr>
                </a:extrusionClr>
                <a:contourClr>
                  <a:schemeClr val="accent2">
                    <a:lumMod val="50000"/>
                  </a:schemeClr>
                </a:contourClr>
              </a:sp3d>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fontAlgn="base">
                  <a:lnSpc>
                    <a:spcPct val="90000"/>
                  </a:lnSpc>
                  <a:spcBef>
                    <a:spcPct val="0"/>
                  </a:spcBef>
                  <a:spcAft>
                    <a:spcPct val="0"/>
                  </a:spcAft>
                  <a:defRPr/>
                </a:pPr>
                <a:endParaRPr lang="en-US" altLang="zh-CN" sz="2400" kern="0" dirty="0">
                  <a:solidFill>
                    <a:schemeClr val="tx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3" name="Freeform 7"/>
              <p:cNvSpPr>
                <a:spLocks/>
              </p:cNvSpPr>
              <p:nvPr/>
            </p:nvSpPr>
            <p:spPr bwMode="auto">
              <a:xfrm>
                <a:off x="2286000" y="2801929"/>
                <a:ext cx="2351851" cy="3283185"/>
              </a:xfrm>
              <a:custGeom>
                <a:avLst/>
                <a:gdLst/>
                <a:ahLst/>
                <a:cxnLst>
                  <a:cxn ang="0">
                    <a:pos x="739" y="1032"/>
                  </a:cxn>
                  <a:cxn ang="0">
                    <a:pos x="720" y="1032"/>
                  </a:cxn>
                  <a:cxn ang="0">
                    <a:pos x="0" y="315"/>
                  </a:cxn>
                  <a:cxn ang="0">
                    <a:pos x="60" y="30"/>
                  </a:cxn>
                  <a:cxn ang="0">
                    <a:pos x="279" y="0"/>
                  </a:cxn>
                  <a:cxn ang="0">
                    <a:pos x="371" y="223"/>
                  </a:cxn>
                  <a:cxn ang="0">
                    <a:pos x="360" y="315"/>
                  </a:cxn>
                  <a:cxn ang="0">
                    <a:pos x="720" y="672"/>
                  </a:cxn>
                  <a:cxn ang="0">
                    <a:pos x="737" y="672"/>
                  </a:cxn>
                  <a:cxn ang="0">
                    <a:pos x="611" y="834"/>
                  </a:cxn>
                  <a:cxn ang="0">
                    <a:pos x="598" y="851"/>
                  </a:cxn>
                  <a:cxn ang="0">
                    <a:pos x="611" y="866"/>
                  </a:cxn>
                  <a:cxn ang="0">
                    <a:pos x="739" y="1032"/>
                  </a:cxn>
                </a:cxnLst>
                <a:rect l="0" t="0" r="r" b="b"/>
                <a:pathLst>
                  <a:path w="739" h="1032">
                    <a:moveTo>
                      <a:pt x="739" y="1032"/>
                    </a:moveTo>
                    <a:cubicBezTo>
                      <a:pt x="732" y="1032"/>
                      <a:pt x="726" y="1032"/>
                      <a:pt x="720" y="1032"/>
                    </a:cubicBezTo>
                    <a:cubicBezTo>
                      <a:pt x="324" y="1032"/>
                      <a:pt x="0" y="708"/>
                      <a:pt x="0" y="315"/>
                    </a:cubicBezTo>
                    <a:cubicBezTo>
                      <a:pt x="0" y="213"/>
                      <a:pt x="22" y="117"/>
                      <a:pt x="60" y="30"/>
                    </a:cubicBezTo>
                    <a:cubicBezTo>
                      <a:pt x="279" y="0"/>
                      <a:pt x="279" y="0"/>
                      <a:pt x="279" y="0"/>
                    </a:cubicBezTo>
                    <a:cubicBezTo>
                      <a:pt x="371" y="223"/>
                      <a:pt x="371" y="223"/>
                      <a:pt x="371" y="223"/>
                    </a:cubicBezTo>
                    <a:cubicBezTo>
                      <a:pt x="364" y="251"/>
                      <a:pt x="360" y="283"/>
                      <a:pt x="360" y="315"/>
                    </a:cubicBezTo>
                    <a:cubicBezTo>
                      <a:pt x="360" y="510"/>
                      <a:pt x="522" y="672"/>
                      <a:pt x="720" y="672"/>
                    </a:cubicBezTo>
                    <a:cubicBezTo>
                      <a:pt x="724" y="672"/>
                      <a:pt x="730" y="672"/>
                      <a:pt x="737" y="672"/>
                    </a:cubicBezTo>
                    <a:cubicBezTo>
                      <a:pt x="611" y="834"/>
                      <a:pt x="611" y="834"/>
                      <a:pt x="611" y="834"/>
                    </a:cubicBezTo>
                    <a:cubicBezTo>
                      <a:pt x="598" y="851"/>
                      <a:pt x="598" y="851"/>
                      <a:pt x="598" y="851"/>
                    </a:cubicBezTo>
                    <a:cubicBezTo>
                      <a:pt x="611" y="866"/>
                      <a:pt x="611" y="866"/>
                      <a:pt x="611" y="866"/>
                    </a:cubicBezTo>
                    <a:cubicBezTo>
                      <a:pt x="739" y="1032"/>
                      <a:pt x="739" y="1032"/>
                      <a:pt x="739" y="1032"/>
                    </a:cubicBezTo>
                    <a:close/>
                  </a:path>
                </a:pathLst>
              </a:custGeom>
              <a:solidFill>
                <a:srgbClr val="FFFF00"/>
              </a:solidFill>
              <a:ln w="12700" cap="flat" cmpd="sng">
                <a:solidFill>
                  <a:schemeClr val="accent4">
                    <a:lumMod val="60000"/>
                    <a:lumOff val="40000"/>
                  </a:schemeClr>
                </a:solidFill>
                <a:round/>
                <a:headEnd type="none" w="med" len="med"/>
                <a:tailEnd type="none" w="med" len="med"/>
              </a:ln>
              <a:effectLst/>
              <a:scene3d>
                <a:camera prst="orthographicFront"/>
                <a:lightRig rig="threePt" dir="t"/>
              </a:scene3d>
              <a:sp3d prstMaterial="matte">
                <a:bevelT w="101600" h="50800" prst="softRound"/>
                <a:bevelB w="101600" h="50800" prst="softRound"/>
                <a:extrusionClr>
                  <a:schemeClr val="accent2">
                    <a:lumMod val="20000"/>
                    <a:lumOff val="80000"/>
                  </a:schemeClr>
                </a:extrusionClr>
                <a:contourClr>
                  <a:schemeClr val="accent2">
                    <a:lumMod val="50000"/>
                  </a:schemeClr>
                </a:contourClr>
              </a:sp3d>
            </p:spPr>
            <p:style>
              <a:lnRef idx="1">
                <a:schemeClr val="accent3"/>
              </a:lnRef>
              <a:fillRef idx="3">
                <a:schemeClr val="accent3"/>
              </a:fillRef>
              <a:effectRef idx="2">
                <a:schemeClr val="accent3"/>
              </a:effectRef>
              <a:fontRef idx="minor">
                <a:schemeClr val="lt1"/>
              </a:fontRef>
            </p:style>
            <p:txBody>
              <a:bodyPr vert="horz" wrap="square" lIns="0" tIns="0" rIns="0" bIns="0" numCol="1" rtlCol="0" anchor="ctr" anchorCtr="0" compatLnSpc="1">
                <a:prstTxWarp prst="textNoShape">
                  <a:avLst/>
                </a:prstTxWarp>
              </a:bodyPr>
              <a:lstStyle/>
              <a:p>
                <a:pPr algn="ctr" defTabSz="761719" fontAlgn="base">
                  <a:lnSpc>
                    <a:spcPct val="90000"/>
                  </a:lnSpc>
                  <a:spcBef>
                    <a:spcPct val="0"/>
                  </a:spcBef>
                  <a:spcAft>
                    <a:spcPct val="0"/>
                  </a:spcAft>
                  <a:defRPr/>
                </a:pPr>
                <a:endParaRPr lang="en-US" altLang="zh-CN" sz="2400" kern="0" dirty="0">
                  <a:solidFill>
                    <a:schemeClr val="tx1"/>
                  </a:solidFill>
                  <a:effectLst>
                    <a:outerShdw blurRad="38100" dist="38100" dir="2700000" algn="tl">
                      <a:srgbClr val="000000">
                        <a:alpha val="43137"/>
                      </a:srgbClr>
                    </a:outerShdw>
                  </a:effectLst>
                  <a:latin typeface="Segoe UI" pitchFamily="34" charset="0"/>
                  <a:cs typeface="Segoe UI" pitchFamily="34" charset="0"/>
                </a:endParaRPr>
              </a:p>
            </p:txBody>
          </p:sp>
        </p:grpSp>
        <p:sp>
          <p:nvSpPr>
            <p:cNvPr id="7" name="TextBox 6"/>
            <p:cNvSpPr txBox="1"/>
            <p:nvPr/>
          </p:nvSpPr>
          <p:spPr>
            <a:xfrm>
              <a:off x="3684019" y="2240997"/>
              <a:ext cx="17526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latin typeface="Segoe UI" pitchFamily="34" charset="0"/>
                  <a:cs typeface="Segoe UI" pitchFamily="34" charset="0"/>
                </a:rPr>
                <a:t>Assess + Plan</a:t>
              </a:r>
              <a:endParaRPr lang="en-US" sz="2000" dirty="0">
                <a:effectLst>
                  <a:outerShdw blurRad="38100" dist="38100" dir="2700000" algn="tl">
                    <a:srgbClr val="000000">
                      <a:alpha val="43137"/>
                    </a:srgbClr>
                  </a:outerShdw>
                </a:effectLst>
                <a:latin typeface="Segoe UI" pitchFamily="34" charset="0"/>
                <a:cs typeface="Segoe UI" pitchFamily="34" charset="0"/>
              </a:endParaRPr>
            </a:p>
          </p:txBody>
        </p:sp>
        <p:sp>
          <p:nvSpPr>
            <p:cNvPr id="8" name="TextBox 7"/>
            <p:cNvSpPr txBox="1"/>
            <p:nvPr/>
          </p:nvSpPr>
          <p:spPr>
            <a:xfrm rot="18043738">
              <a:off x="4926532" y="4443248"/>
              <a:ext cx="1752600" cy="448599"/>
            </a:xfrm>
            <a:prstGeom prst="rect">
              <a:avLst/>
            </a:prstGeom>
            <a:noFill/>
          </p:spPr>
          <p:txBody>
            <a:bodyPr wrap="square" rtlCol="0">
              <a:spAutoFit/>
            </a:bodyPr>
            <a:lstStyle/>
            <a:p>
              <a:pPr algn="ctr"/>
              <a:r>
                <a:rPr lang="en-US" sz="2400" dirty="0" smtClean="0">
                  <a:effectLst>
                    <a:outerShdw blurRad="38100" dist="38100" dir="2700000" algn="tl">
                      <a:srgbClr val="000000">
                        <a:alpha val="43137"/>
                      </a:srgbClr>
                    </a:outerShdw>
                  </a:effectLst>
                  <a:latin typeface="Segoe UI" pitchFamily="34" charset="0"/>
                  <a:cs typeface="Segoe UI" pitchFamily="34" charset="0"/>
                </a:rPr>
                <a:t>Deliver</a:t>
              </a:r>
              <a:endParaRPr lang="en-US" sz="2400" dirty="0">
                <a:effectLst>
                  <a:outerShdw blurRad="38100" dist="38100" dir="2700000" algn="tl">
                    <a:srgbClr val="000000">
                      <a:alpha val="43137"/>
                    </a:srgbClr>
                  </a:outerShdw>
                </a:effectLst>
                <a:latin typeface="Segoe UI" pitchFamily="34" charset="0"/>
                <a:cs typeface="Segoe UI" pitchFamily="34" charset="0"/>
              </a:endParaRPr>
            </a:p>
          </p:txBody>
        </p:sp>
        <p:sp>
          <p:nvSpPr>
            <p:cNvPr id="9" name="TextBox 8"/>
            <p:cNvSpPr txBox="1"/>
            <p:nvPr/>
          </p:nvSpPr>
          <p:spPr>
            <a:xfrm rot="3600000">
              <a:off x="2421327" y="4367047"/>
              <a:ext cx="1752600" cy="448599"/>
            </a:xfrm>
            <a:prstGeom prst="rect">
              <a:avLst/>
            </a:prstGeom>
            <a:noFill/>
          </p:spPr>
          <p:txBody>
            <a:bodyPr wrap="square" rtlCol="0">
              <a:spAutoFit/>
            </a:bodyPr>
            <a:lstStyle/>
            <a:p>
              <a:pPr algn="ctr"/>
              <a:r>
                <a:rPr lang="en-US" sz="2400" dirty="0" smtClean="0">
                  <a:effectLst>
                    <a:outerShdw blurRad="38100" dist="38100" dir="2700000" algn="tl">
                      <a:srgbClr val="000000">
                        <a:alpha val="43137"/>
                      </a:srgbClr>
                    </a:outerShdw>
                  </a:effectLst>
                  <a:latin typeface="Segoe UI" pitchFamily="34" charset="0"/>
                  <a:cs typeface="Segoe UI" pitchFamily="34" charset="0"/>
                </a:rPr>
                <a:t>Operate</a:t>
              </a:r>
              <a:endParaRPr lang="en-US" sz="2400" dirty="0">
                <a:effectLst>
                  <a:outerShdw blurRad="38100" dist="38100" dir="2700000" algn="tl">
                    <a:srgbClr val="000000">
                      <a:alpha val="43137"/>
                    </a:srgbClr>
                  </a:outerShdw>
                </a:effectLst>
                <a:latin typeface="Segoe UI" pitchFamily="34" charset="0"/>
                <a:cs typeface="Segoe UI" pitchFamily="34" charset="0"/>
              </a:endParaRPr>
            </a:p>
          </p:txBody>
        </p:sp>
        <p:sp>
          <p:nvSpPr>
            <p:cNvPr id="10" name="Rectangle 9"/>
            <p:cNvSpPr/>
            <p:nvPr/>
          </p:nvSpPr>
          <p:spPr>
            <a:xfrm>
              <a:off x="3639388" y="3505199"/>
              <a:ext cx="1864799" cy="867930"/>
            </a:xfrm>
            <a:prstGeom prst="rect">
              <a:avLst/>
            </a:prstGeom>
          </p:spPr>
          <p:txBody>
            <a:bodyPr wrap="none">
              <a:spAutoFit/>
            </a:bodyPr>
            <a:lstStyle/>
            <a:p>
              <a:pPr algn="ctr" defTabSz="914400">
                <a:lnSpc>
                  <a:spcPct val="80000"/>
                </a:lnSpc>
                <a:spcBef>
                  <a:spcPct val="20000"/>
                </a:spcBef>
                <a:buClr>
                  <a:srgbClr val="777777"/>
                </a:buClr>
                <a:buSzPct val="130000"/>
                <a:tabLst>
                  <a:tab pos="1371600" algn="l"/>
                </a:tabLst>
                <a:defRPr/>
              </a:pPr>
              <a:r>
                <a:rPr lang="en-US" b="1" i="1" kern="0" dirty="0" smtClean="0">
                  <a:ln w="18415" cmpd="sng">
                    <a:noFill/>
                    <a:prstDash val="solid"/>
                  </a:ln>
                  <a:latin typeface="Segoe UI" pitchFamily="34" charset="0"/>
                  <a:cs typeface="Segoe UI" pitchFamily="34" charset="0"/>
                </a:rPr>
                <a:t>Windows Server</a:t>
              </a:r>
            </a:p>
            <a:p>
              <a:pPr algn="ctr" defTabSz="914400">
                <a:lnSpc>
                  <a:spcPct val="80000"/>
                </a:lnSpc>
                <a:spcBef>
                  <a:spcPct val="20000"/>
                </a:spcBef>
                <a:buClr>
                  <a:srgbClr val="777777"/>
                </a:buClr>
                <a:buSzPct val="130000"/>
                <a:tabLst>
                  <a:tab pos="1371600" algn="l"/>
                </a:tabLst>
                <a:defRPr/>
              </a:pPr>
              <a:r>
                <a:rPr lang="en-US" b="1" i="1" kern="0" dirty="0" smtClean="0">
                  <a:ln w="18415" cmpd="sng">
                    <a:noFill/>
                    <a:prstDash val="solid"/>
                  </a:ln>
                  <a:latin typeface="Segoe UI" pitchFamily="34" charset="0"/>
                  <a:cs typeface="Segoe UI" pitchFamily="34" charset="0"/>
                </a:rPr>
                <a:t>Solution</a:t>
              </a:r>
            </a:p>
            <a:p>
              <a:pPr algn="ctr" defTabSz="914400">
                <a:lnSpc>
                  <a:spcPct val="80000"/>
                </a:lnSpc>
                <a:spcBef>
                  <a:spcPct val="20000"/>
                </a:spcBef>
                <a:buClr>
                  <a:srgbClr val="777777"/>
                </a:buClr>
                <a:buSzPct val="130000"/>
                <a:tabLst>
                  <a:tab pos="1371600" algn="l"/>
                </a:tabLst>
                <a:defRPr/>
              </a:pPr>
              <a:r>
                <a:rPr lang="en-US" b="1" i="1" kern="0" dirty="0" smtClean="0">
                  <a:ln w="18415" cmpd="sng">
                    <a:noFill/>
                    <a:prstDash val="solid"/>
                  </a:ln>
                  <a:latin typeface="Segoe UI" pitchFamily="34" charset="0"/>
                  <a:cs typeface="Segoe UI" pitchFamily="34" charset="0"/>
                </a:rPr>
                <a:t>Accelerators</a:t>
              </a:r>
              <a:endParaRPr lang="en-US" b="1" i="1" kern="0" dirty="0">
                <a:ln w="18415" cmpd="sng">
                  <a:noFill/>
                  <a:prstDash val="solid"/>
                </a:ln>
                <a:latin typeface="Segoe UI" pitchFamily="34" charset="0"/>
                <a:cs typeface="Segoe UI" pitchFamily="34" charset="0"/>
              </a:endParaRPr>
            </a:p>
          </p:txBody>
        </p:sp>
      </p:grpSp>
      <p:grpSp>
        <p:nvGrpSpPr>
          <p:cNvPr id="14" name="Group 36"/>
          <p:cNvGrpSpPr/>
          <p:nvPr/>
        </p:nvGrpSpPr>
        <p:grpSpPr>
          <a:xfrm>
            <a:off x="5029201" y="1084241"/>
            <a:ext cx="3886199" cy="1506559"/>
            <a:chOff x="5644761" y="1460559"/>
            <a:chExt cx="3560957" cy="1506559"/>
          </a:xfrm>
        </p:grpSpPr>
        <p:sp>
          <p:nvSpPr>
            <p:cNvPr id="15" name="TextBox 14"/>
            <p:cNvSpPr txBox="1"/>
            <p:nvPr/>
          </p:nvSpPr>
          <p:spPr>
            <a:xfrm>
              <a:off x="6978937" y="2385420"/>
              <a:ext cx="2226781" cy="581698"/>
            </a:xfrm>
            <a:prstGeom prst="rect">
              <a:avLst/>
            </a:prstGeom>
            <a:noFill/>
          </p:spPr>
          <p:txBody>
            <a:bodyPr wrap="square" lIns="0" tIns="0" rIns="0" bIns="0" rtlCol="0">
              <a:spAutoFit/>
            </a:bodyPr>
            <a:lstStyle/>
            <a:p>
              <a:pPr>
                <a:lnSpc>
                  <a:spcPct val="90000"/>
                </a:lnSpc>
              </a:pPr>
              <a:r>
                <a:rPr lang="en-US" sz="1400" b="1" spc="-70" dirty="0" smtClean="0">
                  <a:ln w="3175">
                    <a:noFill/>
                  </a:ln>
                  <a:solidFill>
                    <a:srgbClr val="FFC000"/>
                  </a:solidFill>
                  <a:latin typeface="Segoe UI" pitchFamily="34" charset="0"/>
                  <a:cs typeface="Segoe UI" pitchFamily="34" charset="0"/>
                </a:rPr>
                <a:t>NEW!</a:t>
              </a:r>
            </a:p>
            <a:p>
              <a:pPr>
                <a:lnSpc>
                  <a:spcPct val="90000"/>
                </a:lnSpc>
              </a:pPr>
              <a:r>
                <a:rPr lang="en-US" sz="1400" b="1" spc="-70" dirty="0" smtClean="0">
                  <a:ln w="3175">
                    <a:noFill/>
                  </a:ln>
                  <a:latin typeface="Segoe UI" pitchFamily="34" charset="0"/>
                  <a:cs typeface="Segoe UI" pitchFamily="34" charset="0"/>
                </a:rPr>
                <a:t>Microsoft Assessment </a:t>
              </a:r>
            </a:p>
            <a:p>
              <a:pPr>
                <a:lnSpc>
                  <a:spcPct val="90000"/>
                </a:lnSpc>
              </a:pPr>
              <a:r>
                <a:rPr lang="en-US" sz="1400" b="1" spc="-70" dirty="0" smtClean="0">
                  <a:ln w="3175">
                    <a:noFill/>
                  </a:ln>
                  <a:latin typeface="Segoe UI" pitchFamily="34" charset="0"/>
                  <a:cs typeface="Segoe UI" pitchFamily="34" charset="0"/>
                </a:rPr>
                <a:t>and Planning Toolkit 4.0</a:t>
              </a:r>
              <a:endParaRPr lang="en-US" sz="1400" b="1" spc="-70" dirty="0">
                <a:ln w="3175">
                  <a:noFill/>
                </a:ln>
                <a:latin typeface="Segoe UI" pitchFamily="34" charset="0"/>
                <a:cs typeface="Segoe UI" pitchFamily="34" charset="0"/>
              </a:endParaRPr>
            </a:p>
          </p:txBody>
        </p:sp>
        <p:sp>
          <p:nvSpPr>
            <p:cNvPr id="16" name="Rectangle 15"/>
            <p:cNvSpPr/>
            <p:nvPr/>
          </p:nvSpPr>
          <p:spPr>
            <a:xfrm rot="10800000">
              <a:off x="5950370" y="1593010"/>
              <a:ext cx="2965029" cy="632778"/>
            </a:xfrm>
            <a:prstGeom prst="rect">
              <a:avLst/>
            </a:prstGeom>
            <a:gradFill flip="none" rotWithShape="1">
              <a:gsLst>
                <a:gs pos="0">
                  <a:schemeClr val="tx1">
                    <a:lumMod val="65000"/>
                    <a:lumOff val="35000"/>
                  </a:schemeClr>
                </a:gs>
                <a:gs pos="46000">
                  <a:schemeClr val="tx1">
                    <a:lumMod val="50000"/>
                    <a:lumOff val="50000"/>
                    <a:alpha val="43000"/>
                  </a:schemeClr>
                </a:gs>
                <a:gs pos="100000">
                  <a:srgbClr val="FFFFFF">
                    <a:alpha val="0"/>
                  </a:srgbClr>
                </a:gs>
              </a:gsLst>
              <a:lin ang="0" scaled="1"/>
              <a:tileRect/>
            </a:gradFill>
            <a:ln w="3175" cap="flat" cmpd="thickThin" algn="ctr">
              <a:gradFill>
                <a:gsLst>
                  <a:gs pos="87000">
                    <a:schemeClr val="accent2"/>
                  </a:gs>
                  <a:gs pos="11000">
                    <a:schemeClr val="accent2">
                      <a:alpha val="0"/>
                    </a:schemeClr>
                  </a:gs>
                </a:gsLst>
                <a:lin ang="0" scaled="0"/>
              </a:gradFill>
              <a:prstDash val="solid"/>
            </a:ln>
            <a:effectLst/>
          </p:spPr>
        </p:sp>
        <p:sp>
          <p:nvSpPr>
            <p:cNvPr id="17" name="TextBox 16"/>
            <p:cNvSpPr txBox="1"/>
            <p:nvPr/>
          </p:nvSpPr>
          <p:spPr>
            <a:xfrm>
              <a:off x="6538824" y="1692184"/>
              <a:ext cx="2398143" cy="436273"/>
            </a:xfrm>
            <a:prstGeom prst="rect">
              <a:avLst/>
            </a:prstGeom>
            <a:noFill/>
          </p:spPr>
          <p:txBody>
            <a:bodyPr wrap="square" lIns="0" tIns="0" rIns="0" bIns="0" rtlCol="0">
              <a:spAutoFit/>
            </a:bodyPr>
            <a:lstStyle/>
            <a:p>
              <a:pPr defTabSz="761719" fontAlgn="base">
                <a:lnSpc>
                  <a:spcPct val="90000"/>
                </a:lnSpc>
                <a:spcBef>
                  <a:spcPct val="0"/>
                </a:spcBef>
                <a:spcAft>
                  <a:spcPct val="0"/>
                </a:spcAft>
                <a:defRPr/>
              </a:pPr>
              <a:r>
                <a:rPr lang="en-US" sz="1050" kern="0" dirty="0" smtClean="0">
                  <a:latin typeface="Segoe UI" pitchFamily="34" charset="0"/>
                  <a:cs typeface="Segoe UI" pitchFamily="34" charset="0"/>
                </a:rPr>
                <a:t>Reduce product evaluation time </a:t>
              </a:r>
              <a:br>
                <a:rPr lang="en-US" sz="1050" kern="0" dirty="0" smtClean="0">
                  <a:latin typeface="Segoe UI" pitchFamily="34" charset="0"/>
                  <a:cs typeface="Segoe UI" pitchFamily="34" charset="0"/>
                </a:rPr>
              </a:br>
              <a:r>
                <a:rPr lang="en-US" sz="1050" kern="0" dirty="0" smtClean="0">
                  <a:latin typeface="Segoe UI" pitchFamily="34" charset="0"/>
                  <a:cs typeface="Segoe UI" pitchFamily="34" charset="0"/>
                </a:rPr>
                <a:t>by 60% (hours instead of days)</a:t>
              </a:r>
            </a:p>
            <a:p>
              <a:pPr defTabSz="761719" fontAlgn="base">
                <a:lnSpc>
                  <a:spcPct val="90000"/>
                </a:lnSpc>
                <a:spcBef>
                  <a:spcPct val="0"/>
                </a:spcBef>
                <a:spcAft>
                  <a:spcPct val="0"/>
                </a:spcAft>
                <a:defRPr/>
              </a:pPr>
              <a:r>
                <a:rPr lang="en-US" sz="1050" kern="0" dirty="0" smtClean="0">
                  <a:latin typeface="Segoe UI" pitchFamily="34" charset="0"/>
                  <a:cs typeface="Segoe UI" pitchFamily="34" charset="0"/>
                </a:rPr>
                <a:t>Systex Corporation – Gold Cert. Partner</a:t>
              </a:r>
            </a:p>
          </p:txBody>
        </p:sp>
        <p:pic>
          <p:nvPicPr>
            <p:cNvPr id="18" name="Picture 17" descr="Mglass.png"/>
            <p:cNvPicPr>
              <a:picLocks noChangeAspect="1"/>
            </p:cNvPicPr>
            <p:nvPr/>
          </p:nvPicPr>
          <p:blipFill>
            <a:blip r:embed="rId3" cstate="print"/>
            <a:stretch>
              <a:fillRect/>
            </a:stretch>
          </p:blipFill>
          <p:spPr>
            <a:xfrm>
              <a:off x="5644761" y="1460559"/>
              <a:ext cx="908229" cy="908229"/>
            </a:xfrm>
            <a:prstGeom prst="rect">
              <a:avLst/>
            </a:prstGeom>
          </p:spPr>
        </p:pic>
      </p:grpSp>
      <p:grpSp>
        <p:nvGrpSpPr>
          <p:cNvPr id="19" name="Group 39"/>
          <p:cNvGrpSpPr/>
          <p:nvPr/>
        </p:nvGrpSpPr>
        <p:grpSpPr>
          <a:xfrm>
            <a:off x="-1066800" y="4225210"/>
            <a:ext cx="3485466" cy="1614413"/>
            <a:chOff x="-396817" y="4929558"/>
            <a:chExt cx="3366834" cy="1614413"/>
          </a:xfrm>
        </p:grpSpPr>
        <p:sp>
          <p:nvSpPr>
            <p:cNvPr id="20" name="TextBox 19"/>
            <p:cNvSpPr txBox="1"/>
            <p:nvPr/>
          </p:nvSpPr>
          <p:spPr>
            <a:xfrm>
              <a:off x="848785" y="5768374"/>
              <a:ext cx="1866314" cy="775597"/>
            </a:xfrm>
            <a:prstGeom prst="rect">
              <a:avLst/>
            </a:prstGeom>
            <a:noFill/>
          </p:spPr>
          <p:txBody>
            <a:bodyPr wrap="square" lIns="0" tIns="0" rIns="0" bIns="0" rtlCol="0">
              <a:spAutoFit/>
            </a:bodyPr>
            <a:lstStyle/>
            <a:p>
              <a:pPr algn="r">
                <a:lnSpc>
                  <a:spcPct val="90000"/>
                </a:lnSpc>
              </a:pPr>
              <a:r>
                <a:rPr lang="en-US" sz="1400" b="1" spc="-70" dirty="0" smtClean="0">
                  <a:ln w="3175">
                    <a:noFill/>
                  </a:ln>
                  <a:latin typeface="Segoe UI" pitchFamily="34" charset="0"/>
                  <a:cs typeface="Segoe UI" pitchFamily="34" charset="0"/>
                </a:rPr>
                <a:t>Service Level</a:t>
              </a:r>
            </a:p>
            <a:p>
              <a:pPr algn="r">
                <a:lnSpc>
                  <a:spcPct val="90000"/>
                </a:lnSpc>
              </a:pPr>
              <a:r>
                <a:rPr lang="en-US" sz="1400" b="1" spc="-70" dirty="0" smtClean="0">
                  <a:ln w="3175">
                    <a:noFill/>
                  </a:ln>
                  <a:latin typeface="Segoe UI" pitchFamily="34" charset="0"/>
                  <a:cs typeface="Segoe UI" pitchFamily="34" charset="0"/>
                </a:rPr>
                <a:t>Dashboard</a:t>
              </a:r>
            </a:p>
            <a:p>
              <a:pPr algn="r">
                <a:lnSpc>
                  <a:spcPct val="90000"/>
                </a:lnSpc>
              </a:pPr>
              <a:endParaRPr lang="en-US" sz="1400" b="1" spc="-70" dirty="0" smtClean="0">
                <a:ln w="3175">
                  <a:noFill/>
                </a:ln>
                <a:latin typeface="Segoe UI" pitchFamily="34" charset="0"/>
                <a:cs typeface="Segoe UI" pitchFamily="34" charset="0"/>
              </a:endParaRPr>
            </a:p>
            <a:p>
              <a:pPr algn="r">
                <a:lnSpc>
                  <a:spcPct val="90000"/>
                </a:lnSpc>
              </a:pPr>
              <a:r>
                <a:rPr lang="en-US" sz="1400" b="1" spc="-70" dirty="0" smtClean="0">
                  <a:ln w="3175">
                    <a:noFill/>
                  </a:ln>
                  <a:latin typeface="Segoe UI" pitchFamily="34" charset="0"/>
                  <a:cs typeface="Segoe UI" pitchFamily="34" charset="0"/>
                </a:rPr>
                <a:t>Offline VM Servicing</a:t>
              </a:r>
              <a:endParaRPr lang="en-US" sz="1400" b="1" spc="-70" dirty="0">
                <a:ln w="3175">
                  <a:noFill/>
                </a:ln>
                <a:latin typeface="Segoe UI" pitchFamily="34" charset="0"/>
                <a:cs typeface="Segoe UI" pitchFamily="34" charset="0"/>
              </a:endParaRPr>
            </a:p>
          </p:txBody>
        </p:sp>
        <p:sp>
          <p:nvSpPr>
            <p:cNvPr id="21" name="Rectangle 20"/>
            <p:cNvSpPr/>
            <p:nvPr/>
          </p:nvSpPr>
          <p:spPr>
            <a:xfrm>
              <a:off x="768668" y="5067283"/>
              <a:ext cx="1769355" cy="632778"/>
            </a:xfrm>
            <a:prstGeom prst="rect">
              <a:avLst/>
            </a:prstGeom>
            <a:gradFill flip="none" rotWithShape="1">
              <a:gsLst>
                <a:gs pos="0">
                  <a:schemeClr val="tx1">
                    <a:lumMod val="65000"/>
                    <a:lumOff val="35000"/>
                  </a:schemeClr>
                </a:gs>
                <a:gs pos="46000">
                  <a:schemeClr val="tx1">
                    <a:lumMod val="50000"/>
                    <a:lumOff val="50000"/>
                    <a:alpha val="43000"/>
                  </a:schemeClr>
                </a:gs>
                <a:gs pos="100000">
                  <a:srgbClr val="FFFFFF">
                    <a:alpha val="0"/>
                  </a:srgbClr>
                </a:gs>
              </a:gsLst>
              <a:lin ang="0" scaled="1"/>
              <a:tileRect/>
            </a:gradFill>
            <a:ln w="3175" cap="flat" cmpd="thickThin" algn="ctr">
              <a:gradFill>
                <a:gsLst>
                  <a:gs pos="87000">
                    <a:schemeClr val="accent2"/>
                  </a:gs>
                  <a:gs pos="11000">
                    <a:schemeClr val="accent2">
                      <a:alpha val="0"/>
                    </a:schemeClr>
                  </a:gs>
                </a:gsLst>
                <a:lin ang="0" scaled="0"/>
              </a:gradFill>
              <a:prstDash val="solid"/>
            </a:ln>
            <a:effectLst/>
          </p:spPr>
        </p:sp>
        <p:sp>
          <p:nvSpPr>
            <p:cNvPr id="22" name="TextBox 21"/>
            <p:cNvSpPr txBox="1"/>
            <p:nvPr/>
          </p:nvSpPr>
          <p:spPr>
            <a:xfrm>
              <a:off x="-396817" y="5250069"/>
              <a:ext cx="2398143" cy="304699"/>
            </a:xfrm>
            <a:prstGeom prst="rect">
              <a:avLst/>
            </a:prstGeom>
            <a:noFill/>
          </p:spPr>
          <p:txBody>
            <a:bodyPr wrap="square" lIns="0" tIns="0" rIns="0" bIns="0" rtlCol="0">
              <a:spAutoFit/>
            </a:bodyPr>
            <a:lstStyle/>
            <a:p>
              <a:pPr algn="r" defTabSz="761719" fontAlgn="base">
                <a:lnSpc>
                  <a:spcPct val="90000"/>
                </a:lnSpc>
                <a:spcBef>
                  <a:spcPct val="0"/>
                </a:spcBef>
                <a:spcAft>
                  <a:spcPct val="0"/>
                </a:spcAft>
                <a:defRPr/>
              </a:pPr>
              <a:r>
                <a:rPr lang="en-US" sz="1100" kern="0" dirty="0" smtClean="0">
                  <a:latin typeface="Segoe UI" pitchFamily="34" charset="0"/>
                  <a:cs typeface="Segoe UI" pitchFamily="34" charset="0"/>
                </a:rPr>
                <a:t>Track availability</a:t>
              </a:r>
            </a:p>
            <a:p>
              <a:pPr algn="r" defTabSz="761719" fontAlgn="base">
                <a:lnSpc>
                  <a:spcPct val="90000"/>
                </a:lnSpc>
                <a:spcBef>
                  <a:spcPct val="0"/>
                </a:spcBef>
                <a:spcAft>
                  <a:spcPct val="0"/>
                </a:spcAft>
                <a:defRPr/>
              </a:pPr>
              <a:r>
                <a:rPr lang="en-US" sz="1100" kern="0" dirty="0" smtClean="0">
                  <a:latin typeface="Segoe UI" pitchFamily="34" charset="0"/>
                  <a:cs typeface="Segoe UI" pitchFamily="34" charset="0"/>
                </a:rPr>
                <a:t>end-to-end</a:t>
              </a:r>
            </a:p>
          </p:txBody>
        </p:sp>
        <p:pic>
          <p:nvPicPr>
            <p:cNvPr id="23" name="Picture 22" descr="dial.png"/>
            <p:cNvPicPr>
              <a:picLocks noChangeAspect="1"/>
            </p:cNvPicPr>
            <p:nvPr/>
          </p:nvPicPr>
          <p:blipFill>
            <a:blip r:embed="rId4" cstate="print"/>
            <a:stretch>
              <a:fillRect/>
            </a:stretch>
          </p:blipFill>
          <p:spPr>
            <a:xfrm>
              <a:off x="2061788" y="4929558"/>
              <a:ext cx="908229" cy="908229"/>
            </a:xfrm>
            <a:prstGeom prst="rect">
              <a:avLst/>
            </a:prstGeom>
          </p:spPr>
        </p:pic>
      </p:grpSp>
      <p:grpSp>
        <p:nvGrpSpPr>
          <p:cNvPr id="25" name="Group 37"/>
          <p:cNvGrpSpPr/>
          <p:nvPr/>
        </p:nvGrpSpPr>
        <p:grpSpPr>
          <a:xfrm>
            <a:off x="6623045" y="2895600"/>
            <a:ext cx="3222576" cy="1852947"/>
            <a:chOff x="6647177" y="3107887"/>
            <a:chExt cx="3296559" cy="1852947"/>
          </a:xfrm>
        </p:grpSpPr>
        <p:sp>
          <p:nvSpPr>
            <p:cNvPr id="26" name="TextBox 25"/>
            <p:cNvSpPr txBox="1"/>
            <p:nvPr/>
          </p:nvSpPr>
          <p:spPr>
            <a:xfrm>
              <a:off x="6809577" y="3991338"/>
              <a:ext cx="2260532" cy="969496"/>
            </a:xfrm>
            <a:prstGeom prst="rect">
              <a:avLst/>
            </a:prstGeom>
            <a:noFill/>
          </p:spPr>
          <p:txBody>
            <a:bodyPr wrap="square" lIns="0" tIns="0" rIns="0" bIns="0" rtlCol="0">
              <a:spAutoFit/>
            </a:bodyPr>
            <a:lstStyle/>
            <a:p>
              <a:pPr>
                <a:lnSpc>
                  <a:spcPct val="90000"/>
                </a:lnSpc>
              </a:pPr>
              <a:r>
                <a:rPr lang="en-US" sz="1400" b="1" spc="-70" dirty="0">
                  <a:ln w="3175">
                    <a:noFill/>
                  </a:ln>
                  <a:latin typeface="Segoe UI" pitchFamily="34" charset="0"/>
                  <a:cs typeface="Segoe UI" pitchFamily="34" charset="0"/>
                </a:rPr>
                <a:t>Windows </a:t>
              </a:r>
              <a:r>
                <a:rPr lang="en-US" sz="1400" b="1" spc="-70" dirty="0" smtClean="0">
                  <a:ln w="3175">
                    <a:noFill/>
                  </a:ln>
                  <a:latin typeface="Segoe UI" pitchFamily="34" charset="0"/>
                  <a:cs typeface="Segoe UI" pitchFamily="34" charset="0"/>
                </a:rPr>
                <a:t>Server 2008 Security Guide</a:t>
              </a:r>
            </a:p>
            <a:p>
              <a:pPr>
                <a:lnSpc>
                  <a:spcPct val="90000"/>
                </a:lnSpc>
              </a:pPr>
              <a:r>
                <a:rPr lang="en-US" sz="1400" b="1" spc="-70" dirty="0" smtClean="0">
                  <a:ln w="3175">
                    <a:noFill/>
                  </a:ln>
                  <a:latin typeface="Segoe UI" pitchFamily="34" charset="0"/>
                  <a:cs typeface="Segoe UI" pitchFamily="34" charset="0"/>
                </a:rPr>
                <a:t>Hyper-V Security Guide</a:t>
              </a:r>
            </a:p>
            <a:p>
              <a:pPr>
                <a:lnSpc>
                  <a:spcPct val="90000"/>
                </a:lnSpc>
              </a:pPr>
              <a:r>
                <a:rPr lang="en-US" sz="1400" b="1" spc="-70" dirty="0" smtClean="0">
                  <a:ln w="3175">
                    <a:noFill/>
                  </a:ln>
                  <a:latin typeface="Segoe UI" pitchFamily="34" charset="0"/>
                  <a:cs typeface="Segoe UI" pitchFamily="34" charset="0"/>
                </a:rPr>
                <a:t>Security Compliance Management Toolkit</a:t>
              </a:r>
            </a:p>
          </p:txBody>
        </p:sp>
        <p:sp>
          <p:nvSpPr>
            <p:cNvPr id="27" name="Rectangle 26"/>
            <p:cNvSpPr/>
            <p:nvPr/>
          </p:nvSpPr>
          <p:spPr>
            <a:xfrm rot="10800000">
              <a:off x="6952891" y="3245611"/>
              <a:ext cx="2581154" cy="632778"/>
            </a:xfrm>
            <a:prstGeom prst="rect">
              <a:avLst/>
            </a:prstGeom>
            <a:gradFill flip="none" rotWithShape="1">
              <a:gsLst>
                <a:gs pos="0">
                  <a:schemeClr val="tx1">
                    <a:alpha val="0"/>
                  </a:schemeClr>
                </a:gs>
                <a:gs pos="46000">
                  <a:schemeClr val="tx1">
                    <a:alpha val="57000"/>
                  </a:schemeClr>
                </a:gs>
                <a:gs pos="100000">
                  <a:schemeClr val="tx1"/>
                </a:gs>
              </a:gsLst>
              <a:lin ang="0" scaled="1"/>
              <a:tileRect/>
            </a:gradFill>
            <a:ln w="3175" cap="flat" cmpd="thickThin" algn="ctr">
              <a:gradFill>
                <a:gsLst>
                  <a:gs pos="87000">
                    <a:schemeClr val="accent2"/>
                  </a:gs>
                  <a:gs pos="11000">
                    <a:schemeClr val="accent2">
                      <a:alpha val="0"/>
                    </a:schemeClr>
                  </a:gs>
                </a:gsLst>
                <a:lin ang="0" scaled="0"/>
              </a:gradFill>
              <a:prstDash val="solid"/>
            </a:ln>
            <a:effectLst/>
          </p:spPr>
        </p:sp>
        <p:sp>
          <p:nvSpPr>
            <p:cNvPr id="28" name="TextBox 27"/>
            <p:cNvSpPr txBox="1"/>
            <p:nvPr/>
          </p:nvSpPr>
          <p:spPr>
            <a:xfrm>
              <a:off x="7545593" y="3404012"/>
              <a:ext cx="2398143" cy="304699"/>
            </a:xfrm>
            <a:prstGeom prst="rect">
              <a:avLst/>
            </a:prstGeom>
            <a:noFill/>
          </p:spPr>
          <p:txBody>
            <a:bodyPr wrap="square" lIns="0" tIns="0" rIns="0" bIns="0" rtlCol="0">
              <a:spAutoFit/>
            </a:bodyPr>
            <a:lstStyle/>
            <a:p>
              <a:pPr defTabSz="761719" fontAlgn="base">
                <a:lnSpc>
                  <a:spcPct val="90000"/>
                </a:lnSpc>
                <a:spcBef>
                  <a:spcPct val="0"/>
                </a:spcBef>
                <a:spcAft>
                  <a:spcPct val="0"/>
                </a:spcAft>
                <a:defRPr/>
              </a:pPr>
              <a:r>
                <a:rPr lang="en-US" sz="1100" kern="0" dirty="0" smtClean="0">
                  <a:solidFill>
                    <a:schemeClr val="bg1"/>
                  </a:solidFill>
                  <a:latin typeface="Segoe UI" pitchFamily="34" charset="0"/>
                  <a:cs typeface="Segoe UI" pitchFamily="34" charset="0"/>
                </a:rPr>
                <a:t>Reduce hardening </a:t>
              </a:r>
              <a:br>
                <a:rPr lang="en-US" sz="1100" kern="0" dirty="0" smtClean="0">
                  <a:solidFill>
                    <a:schemeClr val="bg1"/>
                  </a:solidFill>
                  <a:latin typeface="Segoe UI" pitchFamily="34" charset="0"/>
                  <a:cs typeface="Segoe UI" pitchFamily="34" charset="0"/>
                </a:rPr>
              </a:br>
              <a:r>
                <a:rPr lang="en-US" sz="1100" kern="0" dirty="0" smtClean="0">
                  <a:solidFill>
                    <a:schemeClr val="bg1"/>
                  </a:solidFill>
                  <a:latin typeface="Segoe UI" pitchFamily="34" charset="0"/>
                  <a:cs typeface="Segoe UI" pitchFamily="34" charset="0"/>
                </a:rPr>
                <a:t>cycle by 3-12 months</a:t>
              </a:r>
            </a:p>
          </p:txBody>
        </p:sp>
        <p:pic>
          <p:nvPicPr>
            <p:cNvPr id="29" name="Picture 28" descr="security.png"/>
            <p:cNvPicPr>
              <a:picLocks noChangeAspect="1"/>
            </p:cNvPicPr>
            <p:nvPr/>
          </p:nvPicPr>
          <p:blipFill>
            <a:blip r:embed="rId5" cstate="print"/>
            <a:stretch>
              <a:fillRect/>
            </a:stretch>
          </p:blipFill>
          <p:spPr>
            <a:xfrm>
              <a:off x="6647177" y="3107887"/>
              <a:ext cx="908229" cy="908229"/>
            </a:xfrm>
            <a:prstGeom prst="rect">
              <a:avLst/>
            </a:prstGeom>
          </p:spPr>
        </p:pic>
      </p:grpSp>
      <p:grpSp>
        <p:nvGrpSpPr>
          <p:cNvPr id="30" name="Group 38"/>
          <p:cNvGrpSpPr/>
          <p:nvPr/>
        </p:nvGrpSpPr>
        <p:grpSpPr>
          <a:xfrm>
            <a:off x="6245318" y="4800600"/>
            <a:ext cx="3279682" cy="1386775"/>
            <a:chOff x="6255993" y="4920765"/>
            <a:chExt cx="3673371" cy="1386775"/>
          </a:xfrm>
        </p:grpSpPr>
        <p:sp>
          <p:nvSpPr>
            <p:cNvPr id="31" name="TextBox 30"/>
            <p:cNvSpPr txBox="1"/>
            <p:nvPr/>
          </p:nvSpPr>
          <p:spPr>
            <a:xfrm>
              <a:off x="6996919" y="5725842"/>
              <a:ext cx="2932445" cy="581698"/>
            </a:xfrm>
            <a:prstGeom prst="rect">
              <a:avLst/>
            </a:prstGeom>
            <a:noFill/>
          </p:spPr>
          <p:txBody>
            <a:bodyPr wrap="square" lIns="0" tIns="0" rIns="0" bIns="0" rtlCol="0">
              <a:spAutoFit/>
            </a:bodyPr>
            <a:lstStyle/>
            <a:p>
              <a:pPr>
                <a:lnSpc>
                  <a:spcPct val="90000"/>
                </a:lnSpc>
              </a:pPr>
              <a:r>
                <a:rPr lang="en-US" sz="1400" b="1" spc="-70" dirty="0" smtClean="0">
                  <a:ln w="3175">
                    <a:noFill/>
                  </a:ln>
                  <a:solidFill>
                    <a:srgbClr val="FFC000"/>
                  </a:solidFill>
                  <a:latin typeface="Segoe UI" pitchFamily="34" charset="0"/>
                  <a:cs typeface="Segoe UI" pitchFamily="34" charset="0"/>
                </a:rPr>
                <a:t>NEW! </a:t>
              </a:r>
            </a:p>
            <a:p>
              <a:pPr>
                <a:lnSpc>
                  <a:spcPct val="90000"/>
                </a:lnSpc>
              </a:pPr>
              <a:r>
                <a:rPr lang="en-US" sz="1400" b="1" spc="-70" dirty="0" smtClean="0">
                  <a:ln w="3175">
                    <a:noFill/>
                  </a:ln>
                  <a:latin typeface="Segoe UI" pitchFamily="34" charset="0"/>
                  <a:cs typeface="Segoe UI" pitchFamily="34" charset="0"/>
                </a:rPr>
                <a:t>Microsoft Deployment Toolkit 2010</a:t>
              </a:r>
              <a:endParaRPr lang="en-US" sz="1400" b="1" spc="-70" dirty="0">
                <a:ln w="3175">
                  <a:noFill/>
                </a:ln>
                <a:latin typeface="Segoe UI" pitchFamily="34" charset="0"/>
                <a:cs typeface="Segoe UI" pitchFamily="34" charset="0"/>
              </a:endParaRPr>
            </a:p>
          </p:txBody>
        </p:sp>
        <p:sp>
          <p:nvSpPr>
            <p:cNvPr id="32" name="Rectangle 31"/>
            <p:cNvSpPr/>
            <p:nvPr/>
          </p:nvSpPr>
          <p:spPr>
            <a:xfrm rot="10800000">
              <a:off x="6737228" y="5058490"/>
              <a:ext cx="2813033" cy="632778"/>
            </a:xfrm>
            <a:prstGeom prst="rect">
              <a:avLst/>
            </a:prstGeom>
            <a:gradFill flip="none" rotWithShape="1">
              <a:gsLst>
                <a:gs pos="0">
                  <a:schemeClr val="tx1">
                    <a:lumMod val="65000"/>
                    <a:lumOff val="35000"/>
                  </a:schemeClr>
                </a:gs>
                <a:gs pos="46000">
                  <a:schemeClr val="tx1">
                    <a:lumMod val="50000"/>
                    <a:lumOff val="50000"/>
                    <a:alpha val="43000"/>
                  </a:schemeClr>
                </a:gs>
                <a:gs pos="100000">
                  <a:srgbClr val="FFFFFF">
                    <a:alpha val="0"/>
                  </a:srgbClr>
                </a:gs>
              </a:gsLst>
              <a:lin ang="0" scaled="1"/>
              <a:tileRect/>
            </a:gradFill>
            <a:ln w="3175" cap="flat" cmpd="thickThin" algn="ctr">
              <a:gradFill>
                <a:gsLst>
                  <a:gs pos="87000">
                    <a:schemeClr val="accent2"/>
                  </a:gs>
                  <a:gs pos="11000">
                    <a:schemeClr val="accent2">
                      <a:alpha val="0"/>
                    </a:schemeClr>
                  </a:gs>
                </a:gsLst>
                <a:lin ang="0" scaled="0"/>
              </a:gradFill>
              <a:prstDash val="solid"/>
            </a:ln>
            <a:effectLst/>
          </p:spPr>
        </p:sp>
        <p:sp>
          <p:nvSpPr>
            <p:cNvPr id="33" name="TextBox 32"/>
            <p:cNvSpPr txBox="1"/>
            <p:nvPr/>
          </p:nvSpPr>
          <p:spPr>
            <a:xfrm>
              <a:off x="7113276" y="5087539"/>
              <a:ext cx="2398143" cy="581698"/>
            </a:xfrm>
            <a:prstGeom prst="rect">
              <a:avLst/>
            </a:prstGeom>
            <a:noFill/>
          </p:spPr>
          <p:txBody>
            <a:bodyPr wrap="square" lIns="0" tIns="0" rIns="0" bIns="0" rtlCol="0">
              <a:spAutoFit/>
            </a:bodyPr>
            <a:lstStyle/>
            <a:p>
              <a:pPr defTabSz="761719" fontAlgn="base">
                <a:lnSpc>
                  <a:spcPct val="90000"/>
                </a:lnSpc>
                <a:spcBef>
                  <a:spcPct val="0"/>
                </a:spcBef>
                <a:spcAft>
                  <a:spcPct val="0"/>
                </a:spcAft>
                <a:defRPr/>
              </a:pPr>
              <a:r>
                <a:rPr lang="en-US" sz="1050" kern="0" dirty="0" smtClean="0">
                  <a:latin typeface="Segoe UI" pitchFamily="34" charset="0"/>
                  <a:cs typeface="Segoe UI" pitchFamily="34" charset="0"/>
                </a:rPr>
                <a:t>We got our build times down</a:t>
              </a:r>
            </a:p>
            <a:p>
              <a:pPr defTabSz="761719" fontAlgn="base">
                <a:lnSpc>
                  <a:spcPct val="90000"/>
                </a:lnSpc>
                <a:spcBef>
                  <a:spcPct val="0"/>
                </a:spcBef>
                <a:spcAft>
                  <a:spcPct val="0"/>
                </a:spcAft>
                <a:defRPr/>
              </a:pPr>
              <a:r>
                <a:rPr lang="en-US" sz="1050" kern="0" dirty="0" smtClean="0">
                  <a:latin typeface="Segoe UI" pitchFamily="34" charset="0"/>
                  <a:cs typeface="Segoe UI" pitchFamily="34" charset="0"/>
                </a:rPr>
                <a:t>from one hour to 15 minutes</a:t>
              </a:r>
            </a:p>
            <a:p>
              <a:pPr defTabSz="761719" fontAlgn="base">
                <a:lnSpc>
                  <a:spcPct val="90000"/>
                </a:lnSpc>
                <a:spcBef>
                  <a:spcPct val="0"/>
                </a:spcBef>
                <a:spcAft>
                  <a:spcPct val="0"/>
                </a:spcAft>
                <a:defRPr/>
              </a:pPr>
              <a:r>
                <a:rPr lang="en-US" sz="1050" kern="0" dirty="0" smtClean="0">
                  <a:latin typeface="Segoe UI" pitchFamily="34" charset="0"/>
                  <a:cs typeface="Segoe UI" pitchFamily="34" charset="0"/>
                </a:rPr>
                <a:t> - a 75 percent reduction.</a:t>
              </a:r>
            </a:p>
            <a:p>
              <a:pPr algn="r" defTabSz="761719" fontAlgn="base">
                <a:lnSpc>
                  <a:spcPct val="90000"/>
                </a:lnSpc>
                <a:spcBef>
                  <a:spcPct val="0"/>
                </a:spcBef>
                <a:spcAft>
                  <a:spcPct val="0"/>
                </a:spcAft>
                <a:defRPr/>
              </a:pPr>
              <a:r>
                <a:rPr lang="en-US" sz="1050" kern="0" dirty="0" smtClean="0">
                  <a:latin typeface="Segoe UI" pitchFamily="34" charset="0"/>
                  <a:cs typeface="Segoe UI" pitchFamily="34" charset="0"/>
                </a:rPr>
                <a:t>” National Health Service</a:t>
              </a:r>
            </a:p>
          </p:txBody>
        </p:sp>
        <p:pic>
          <p:nvPicPr>
            <p:cNvPr id="34" name="Picture 33" descr="tools.png"/>
            <p:cNvPicPr>
              <a:picLocks noChangeAspect="1"/>
            </p:cNvPicPr>
            <p:nvPr/>
          </p:nvPicPr>
          <p:blipFill>
            <a:blip r:embed="rId6" cstate="print"/>
            <a:stretch>
              <a:fillRect/>
            </a:stretch>
          </p:blipFill>
          <p:spPr>
            <a:xfrm>
              <a:off x="6255993" y="4920765"/>
              <a:ext cx="974274" cy="908229"/>
            </a:xfrm>
            <a:prstGeom prst="rect">
              <a:avLst/>
            </a:prstGeom>
          </p:spPr>
        </p:pic>
      </p:grpSp>
      <p:grpSp>
        <p:nvGrpSpPr>
          <p:cNvPr id="38" name="Group 37"/>
          <p:cNvGrpSpPr/>
          <p:nvPr/>
        </p:nvGrpSpPr>
        <p:grpSpPr>
          <a:xfrm>
            <a:off x="-76200" y="1072971"/>
            <a:ext cx="4343402" cy="1760026"/>
            <a:chOff x="-76200" y="1072971"/>
            <a:chExt cx="4343402" cy="1760026"/>
          </a:xfrm>
        </p:grpSpPr>
        <p:sp>
          <p:nvSpPr>
            <p:cNvPr id="24" name="TextBox 23"/>
            <p:cNvSpPr txBox="1"/>
            <p:nvPr/>
          </p:nvSpPr>
          <p:spPr>
            <a:xfrm>
              <a:off x="-76200" y="2057400"/>
              <a:ext cx="2711458" cy="775597"/>
            </a:xfrm>
            <a:prstGeom prst="rect">
              <a:avLst/>
            </a:prstGeom>
            <a:noFill/>
          </p:spPr>
          <p:txBody>
            <a:bodyPr wrap="square" lIns="0" tIns="0" rIns="0" bIns="0" rtlCol="0">
              <a:spAutoFit/>
            </a:bodyPr>
            <a:lstStyle/>
            <a:p>
              <a:pPr algn="r">
                <a:lnSpc>
                  <a:spcPct val="90000"/>
                </a:lnSpc>
              </a:pPr>
              <a:r>
                <a:rPr lang="en-US" sz="1400" b="1" spc="-70" dirty="0" smtClean="0">
                  <a:ln w="3175">
                    <a:noFill/>
                  </a:ln>
                  <a:solidFill>
                    <a:srgbClr val="FFC000"/>
                  </a:solidFill>
                  <a:latin typeface="Segoe UI" pitchFamily="34" charset="0"/>
                  <a:cs typeface="Segoe UI" pitchFamily="34" charset="0"/>
                </a:rPr>
                <a:t>NEW!</a:t>
              </a:r>
            </a:p>
            <a:p>
              <a:pPr algn="r">
                <a:lnSpc>
                  <a:spcPct val="90000"/>
                </a:lnSpc>
              </a:pPr>
              <a:r>
                <a:rPr lang="en-US" sz="1400" b="1" spc="-70" dirty="0" smtClean="0">
                  <a:ln w="3175">
                    <a:noFill/>
                  </a:ln>
                  <a:latin typeface="Segoe UI" pitchFamily="34" charset="0"/>
                  <a:cs typeface="Segoe UI" pitchFamily="34" charset="0"/>
                </a:rPr>
                <a:t>Infrastructure Planning and</a:t>
              </a:r>
            </a:p>
            <a:p>
              <a:pPr algn="r">
                <a:lnSpc>
                  <a:spcPct val="90000"/>
                </a:lnSpc>
              </a:pPr>
              <a:r>
                <a:rPr lang="en-US" sz="1400" b="1" spc="-70" dirty="0" smtClean="0">
                  <a:ln w="3175">
                    <a:noFill/>
                  </a:ln>
                  <a:latin typeface="Segoe UI" pitchFamily="34" charset="0"/>
                  <a:cs typeface="Segoe UI" pitchFamily="34" charset="0"/>
                </a:rPr>
                <a:t>Design Guides for</a:t>
              </a:r>
            </a:p>
            <a:p>
              <a:pPr algn="r">
                <a:lnSpc>
                  <a:spcPct val="90000"/>
                </a:lnSpc>
              </a:pPr>
              <a:r>
                <a:rPr lang="en-US" sz="1400" b="1" spc="-70" dirty="0" smtClean="0">
                  <a:ln w="3175">
                    <a:noFill/>
                  </a:ln>
                  <a:latin typeface="Segoe UI" pitchFamily="34" charset="0"/>
                  <a:cs typeface="Segoe UI" pitchFamily="34" charset="0"/>
                </a:rPr>
                <a:t>Windows Server 2008 &amp; R2</a:t>
              </a:r>
              <a:endParaRPr lang="en-US" sz="1400" b="1" spc="-70" dirty="0">
                <a:ln w="3175">
                  <a:noFill/>
                </a:ln>
                <a:latin typeface="Segoe UI" pitchFamily="34" charset="0"/>
                <a:cs typeface="Segoe UI" pitchFamily="34" charset="0"/>
              </a:endParaRPr>
            </a:p>
          </p:txBody>
        </p:sp>
        <p:sp>
          <p:nvSpPr>
            <p:cNvPr id="35" name="Rectangle 34"/>
            <p:cNvSpPr/>
            <p:nvPr/>
          </p:nvSpPr>
          <p:spPr>
            <a:xfrm>
              <a:off x="381000" y="1244284"/>
              <a:ext cx="3041625" cy="632778"/>
            </a:xfrm>
            <a:prstGeom prst="rect">
              <a:avLst/>
            </a:prstGeom>
            <a:gradFill flip="none" rotWithShape="1">
              <a:gsLst>
                <a:gs pos="0">
                  <a:schemeClr val="tx1">
                    <a:lumMod val="65000"/>
                    <a:lumOff val="35000"/>
                  </a:schemeClr>
                </a:gs>
                <a:gs pos="46000">
                  <a:schemeClr val="tx1">
                    <a:lumMod val="50000"/>
                    <a:lumOff val="50000"/>
                    <a:alpha val="43000"/>
                  </a:schemeClr>
                </a:gs>
                <a:gs pos="100000">
                  <a:srgbClr val="FFFFFF">
                    <a:alpha val="0"/>
                  </a:srgbClr>
                </a:gs>
              </a:gsLst>
              <a:lin ang="0" scaled="1"/>
              <a:tileRect/>
            </a:gradFill>
            <a:ln w="3175" cap="flat" cmpd="thickThin" algn="ctr">
              <a:gradFill>
                <a:gsLst>
                  <a:gs pos="87000">
                    <a:schemeClr val="accent2"/>
                  </a:gs>
                  <a:gs pos="11000">
                    <a:schemeClr val="accent2">
                      <a:alpha val="0"/>
                    </a:schemeClr>
                  </a:gs>
                </a:gsLst>
                <a:lin ang="0" scaled="0"/>
              </a:gradFill>
              <a:prstDash val="solid"/>
            </a:ln>
            <a:effectLst/>
          </p:spPr>
          <p:txBody>
            <a:bodyPr/>
            <a:lstStyle/>
            <a:p>
              <a:pPr algn="r" defTabSz="761719" fontAlgn="base">
                <a:lnSpc>
                  <a:spcPct val="90000"/>
                </a:lnSpc>
                <a:spcBef>
                  <a:spcPct val="0"/>
                </a:spcBef>
                <a:spcAft>
                  <a:spcPct val="0"/>
                </a:spcAft>
                <a:defRPr/>
              </a:pPr>
              <a:r>
                <a:rPr lang="en-US" sz="1100" kern="0" dirty="0" smtClean="0">
                  <a:latin typeface="Segoe UI" pitchFamily="34" charset="0"/>
                  <a:cs typeface="Segoe UI" pitchFamily="34" charset="0"/>
                </a:rPr>
                <a:t>Streamline your </a:t>
              </a:r>
              <a:br>
                <a:rPr lang="en-US" sz="1100" kern="0" dirty="0" smtClean="0">
                  <a:latin typeface="Segoe UI" pitchFamily="34" charset="0"/>
                  <a:cs typeface="Segoe UI" pitchFamily="34" charset="0"/>
                </a:rPr>
              </a:br>
              <a:r>
                <a:rPr lang="en-US" sz="1100" kern="0" dirty="0" smtClean="0">
                  <a:latin typeface="Segoe UI" pitchFamily="34" charset="0"/>
                  <a:cs typeface="Segoe UI" pitchFamily="34" charset="0"/>
                </a:rPr>
                <a:t>infrastructure planning process</a:t>
              </a:r>
            </a:p>
          </p:txBody>
        </p:sp>
        <p:pic>
          <p:nvPicPr>
            <p:cNvPr id="36" name="Picture 35" descr="IPD.png"/>
            <p:cNvPicPr>
              <a:picLocks noChangeAspect="1"/>
            </p:cNvPicPr>
            <p:nvPr/>
          </p:nvPicPr>
          <p:blipFill>
            <a:blip r:embed="rId7" cstate="print"/>
            <a:stretch>
              <a:fillRect/>
            </a:stretch>
          </p:blipFill>
          <p:spPr>
            <a:xfrm>
              <a:off x="3303454" y="1072971"/>
              <a:ext cx="963748" cy="908229"/>
            </a:xfrm>
            <a:prstGeom prst="rect">
              <a:avLst/>
            </a:prstGeom>
          </p:spPr>
        </p:pic>
      </p:grpSp>
      <p:sp>
        <p:nvSpPr>
          <p:cNvPr id="37" name="Round Same Side Corner Rectangle 36">
            <a:hlinkClick r:id="rId8"/>
          </p:cNvPr>
          <p:cNvSpPr/>
          <p:nvPr/>
        </p:nvSpPr>
        <p:spPr bwMode="auto">
          <a:xfrm>
            <a:off x="152400" y="6305550"/>
            <a:ext cx="3190875" cy="457200"/>
          </a:xfrm>
          <a:prstGeom prst="round2Same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i="1" dirty="0" smtClean="0">
                <a:solidFill>
                  <a:schemeClr val="tx1"/>
                </a:solidFill>
                <a:effectLst>
                  <a:outerShdw blurRad="38100" dist="38100" dir="2700000" algn="tl">
                    <a:srgbClr val="000000">
                      <a:alpha val="43137"/>
                    </a:srgbClr>
                  </a:outerShdw>
                </a:effectLst>
                <a:latin typeface="Segoe" pitchFamily="34" charset="0"/>
              </a:rPr>
              <a:t>Microsoft.com/WSSA</a:t>
            </a:r>
          </a:p>
        </p:txBody>
      </p:sp>
      <p:pic>
        <p:nvPicPr>
          <p:cNvPr id="39" name="Picture 38" descr="WS08-R2_h_rgb_r.png"/>
          <p:cNvPicPr>
            <a:picLocks noChangeAspect="1"/>
          </p:cNvPicPr>
          <p:nvPr/>
        </p:nvPicPr>
        <p:blipFill>
          <a:blip r:embed="rId9"/>
          <a:stretch>
            <a:fillRect/>
          </a:stretch>
        </p:blipFill>
        <p:spPr>
          <a:xfrm>
            <a:off x="6467474" y="6366006"/>
            <a:ext cx="2495551" cy="34911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20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20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20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Infrastructure Planning and Design (IPD) Series</a:t>
            </a:r>
            <a:endParaRPr lang="en-US" dirty="0"/>
          </a:p>
        </p:txBody>
      </p:sp>
      <p:sp>
        <p:nvSpPr>
          <p:cNvPr id="4" name="Text Placeholder 3"/>
          <p:cNvSpPr>
            <a:spLocks noGrp="1"/>
          </p:cNvSpPr>
          <p:nvPr>
            <p:ph type="body" sz="quarter" idx="10"/>
          </p:nvPr>
        </p:nvSpPr>
        <p:spPr/>
        <p:txBody>
          <a:bodyPr/>
          <a:lstStyle/>
          <a:p>
            <a:r>
              <a:rPr lang="en-US" dirty="0" smtClean="0"/>
              <a:t>introducing</a:t>
            </a:r>
            <a:endParaRPr lang="en-US" dirty="0"/>
          </a:p>
        </p:txBody>
      </p:sp>
      <p:pic>
        <p:nvPicPr>
          <p:cNvPr id="5" name="Picture 4" descr="WS08-R2_h_rgb_r.png"/>
          <p:cNvPicPr>
            <a:picLocks noChangeAspect="1"/>
          </p:cNvPicPr>
          <p:nvPr/>
        </p:nvPicPr>
        <p:blipFill>
          <a:blip r:embed="rId3"/>
          <a:stretch>
            <a:fillRect/>
          </a:stretch>
        </p:blipFill>
        <p:spPr>
          <a:xfrm>
            <a:off x="5225143" y="6042831"/>
            <a:ext cx="3667648" cy="513090"/>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Infrastructure Planning and Design Series</a:t>
            </a:r>
            <a:endParaRPr lang="en-US" sz="4000" dirty="0"/>
          </a:p>
        </p:txBody>
      </p:sp>
      <p:sp>
        <p:nvSpPr>
          <p:cNvPr id="41" name="Text Placeholder 2"/>
          <p:cNvSpPr txBox="1">
            <a:spLocks/>
          </p:cNvSpPr>
          <p:nvPr/>
        </p:nvSpPr>
        <p:spPr>
          <a:xfrm>
            <a:off x="304800" y="1050373"/>
            <a:ext cx="4114800" cy="4958280"/>
          </a:xfrm>
          <a:prstGeom prst="rect">
            <a:avLst/>
          </a:prstGeom>
        </p:spPr>
        <p:txBody>
          <a:bodyPr/>
          <a:lstStyle/>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r>
              <a:rPr kumimoji="0" lang="en-US" sz="2800" b="0" i="0" u="none" strike="noStrike" kern="1200" cap="none" spc="0" normalizeH="0" baseline="0" noProof="0" dirty="0" smtClean="0">
                <a:ln>
                  <a:noFill/>
                </a:ln>
                <a:solidFill>
                  <a:srgbClr val="99CC99"/>
                </a:solidFill>
                <a:effectLst/>
                <a:uLnTx/>
                <a:uFillTx/>
                <a:latin typeface="+mn-lt"/>
                <a:ea typeface="+mn-ea"/>
                <a:cs typeface="+mn-cs"/>
              </a:rPr>
              <a:t>Features</a:t>
            </a:r>
          </a:p>
          <a:p>
            <a:pPr marL="854057" lvl="1" indent="-396875">
              <a:lnSpc>
                <a:spcPct val="90000"/>
              </a:lnSpc>
              <a:spcBef>
                <a:spcPct val="20000"/>
              </a:spcBef>
              <a:spcAft>
                <a:spcPts val="1200"/>
              </a:spcAft>
              <a:buFontTx/>
              <a:buBlip>
                <a:blip r:embed="rId3"/>
              </a:buBlip>
            </a:pPr>
            <a:r>
              <a:rPr kumimoji="0" lang="en-US" sz="1900" b="0" i="0" u="none" strike="noStrike" kern="1200" cap="none" spc="0" normalizeH="0" baseline="0" noProof="0" dirty="0" smtClean="0">
                <a:ln>
                  <a:noFill/>
                </a:ln>
                <a:solidFill>
                  <a:srgbClr val="99CC99"/>
                </a:solidFill>
                <a:effectLst/>
                <a:uLnTx/>
                <a:uFillTx/>
                <a:latin typeface="+mn-lt"/>
                <a:ea typeface="+mn-ea"/>
                <a:cs typeface="+mn-cs"/>
              </a:rPr>
              <a:t>Outline infrastructure design decisions and ensure that business and technical requirements are met</a:t>
            </a:r>
          </a:p>
          <a:p>
            <a:pPr marL="854057" lvl="1" indent="-396875">
              <a:lnSpc>
                <a:spcPct val="90000"/>
              </a:lnSpc>
              <a:spcBef>
                <a:spcPct val="20000"/>
              </a:spcBef>
              <a:spcAft>
                <a:spcPts val="1200"/>
              </a:spcAft>
              <a:buFontTx/>
              <a:buBlip>
                <a:blip r:embed="rId3"/>
              </a:buBlip>
            </a:pPr>
            <a:r>
              <a:rPr kumimoji="0" lang="en-US" sz="1900" b="0" i="0" u="none" strike="noStrike" kern="1200" cap="none" spc="0" normalizeH="0" baseline="0" noProof="0" dirty="0" smtClean="0">
                <a:ln>
                  <a:noFill/>
                </a:ln>
                <a:solidFill>
                  <a:srgbClr val="99CC99"/>
                </a:solidFill>
                <a:effectLst/>
                <a:uLnTx/>
                <a:uFillTx/>
                <a:latin typeface="+mn-lt"/>
                <a:ea typeface="+mn-ea"/>
                <a:cs typeface="+mn-cs"/>
              </a:rPr>
              <a:t>Offer easy-to-follow steps to design architecture including decision flows</a:t>
            </a:r>
          </a:p>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r>
              <a:rPr lang="en-US" sz="2800" dirty="0" smtClean="0">
                <a:solidFill>
                  <a:srgbClr val="99CC99"/>
                </a:solidFill>
              </a:rPr>
              <a:t>Benefits</a:t>
            </a:r>
          </a:p>
          <a:p>
            <a:pPr marL="854057" lvl="1" indent="-396875">
              <a:lnSpc>
                <a:spcPct val="90000"/>
              </a:lnSpc>
              <a:spcBef>
                <a:spcPct val="20000"/>
              </a:spcBef>
              <a:spcAft>
                <a:spcPts val="1200"/>
              </a:spcAft>
              <a:buFontTx/>
              <a:buBlip>
                <a:blip r:embed="rId3"/>
              </a:buBlip>
            </a:pPr>
            <a:r>
              <a:rPr kumimoji="0" lang="en-US" sz="1900" b="0" i="0" u="none" strike="noStrike" kern="1200" cap="none" spc="0" normalizeH="0" baseline="0" noProof="0" dirty="0" smtClean="0">
                <a:ln>
                  <a:noFill/>
                </a:ln>
                <a:solidFill>
                  <a:srgbClr val="99CC99"/>
                </a:solidFill>
                <a:effectLst/>
                <a:uLnTx/>
                <a:uFillTx/>
                <a:latin typeface="+mn-lt"/>
                <a:ea typeface="+mn-ea"/>
                <a:cs typeface="+mn-cs"/>
              </a:rPr>
              <a:t>Clarify and streamline the planning and design process</a:t>
            </a:r>
          </a:p>
          <a:p>
            <a:pPr marL="854057" lvl="1" indent="-396875">
              <a:lnSpc>
                <a:spcPct val="90000"/>
              </a:lnSpc>
              <a:spcBef>
                <a:spcPct val="20000"/>
              </a:spcBef>
              <a:spcAft>
                <a:spcPts val="1200"/>
              </a:spcAft>
              <a:buFontTx/>
              <a:buBlip>
                <a:blip r:embed="rId3"/>
              </a:buBlip>
            </a:pPr>
            <a:r>
              <a:rPr kumimoji="0" lang="en-US" sz="1900" b="0" i="0" u="none" strike="noStrike" kern="1200" cap="none" spc="0" normalizeH="0" baseline="0" noProof="0" dirty="0" smtClean="0">
                <a:ln>
                  <a:noFill/>
                </a:ln>
                <a:solidFill>
                  <a:srgbClr val="99CC99"/>
                </a:solidFill>
                <a:effectLst/>
                <a:uLnTx/>
                <a:uFillTx/>
                <a:latin typeface="+mn-lt"/>
                <a:ea typeface="+mn-ea"/>
                <a:cs typeface="+mn-cs"/>
              </a:rPr>
              <a:t>Shorten planning and deployment time for IT projects</a:t>
            </a:r>
          </a:p>
          <a:p>
            <a:pPr marL="396875" marR="0" lvl="0" indent="-396875" algn="l" defTabSz="914363" rtl="0" eaLnBrk="1" fontAlgn="auto" latinLnBrk="0" hangingPunct="1">
              <a:lnSpc>
                <a:spcPct val="90000"/>
              </a:lnSpc>
              <a:spcBef>
                <a:spcPct val="20000"/>
              </a:spcBef>
              <a:spcAft>
                <a:spcPts val="1200"/>
              </a:spcAft>
              <a:buClrTx/>
              <a:buSzTx/>
              <a:buFontTx/>
              <a:buBlip>
                <a:blip r:embed="rId3"/>
              </a:buBlip>
              <a:tabLst/>
              <a:defRPr/>
            </a:pPr>
            <a:endParaRPr kumimoji="0" lang="en-US" sz="1900" b="0" i="0" u="none" strike="noStrike" kern="1200" cap="none" spc="0" normalizeH="0" baseline="0" noProof="0" dirty="0">
              <a:ln>
                <a:noFill/>
              </a:ln>
              <a:solidFill>
                <a:srgbClr val="99CC99"/>
              </a:solidFill>
              <a:effectLst/>
              <a:uLnTx/>
              <a:uFillTx/>
              <a:latin typeface="+mn-lt"/>
              <a:ea typeface="+mn-ea"/>
              <a:cs typeface="+mn-cs"/>
            </a:endParaRPr>
          </a:p>
        </p:txBody>
      </p:sp>
      <p:pic>
        <p:nvPicPr>
          <p:cNvPr id="43" name="Picture 4"/>
          <p:cNvPicPr>
            <a:picLocks noChangeAspect="1" noChangeArrowheads="1"/>
          </p:cNvPicPr>
          <p:nvPr/>
        </p:nvPicPr>
        <p:blipFill>
          <a:blip r:embed="rId4" cstate="print"/>
          <a:srcRect t="54277"/>
          <a:stretch>
            <a:fillRect/>
          </a:stretch>
        </p:blipFill>
        <p:spPr bwMode="auto">
          <a:xfrm>
            <a:off x="4495800" y="1276736"/>
            <a:ext cx="4461233" cy="2209800"/>
          </a:xfrm>
          <a:prstGeom prst="rect">
            <a:avLst/>
          </a:prstGeom>
          <a:ln w="3175">
            <a:noFill/>
          </a:ln>
          <a:effectLst>
            <a:outerShdw blurRad="292100" dist="139700" dir="2700000" algn="tl" rotWithShape="0">
              <a:srgbClr val="333333">
                <a:alpha val="65000"/>
              </a:srgbClr>
            </a:outerShdw>
          </a:effectLst>
        </p:spPr>
      </p:pic>
      <p:grpSp>
        <p:nvGrpSpPr>
          <p:cNvPr id="49" name="Group 5"/>
          <p:cNvGrpSpPr>
            <a:grpSpLocks/>
          </p:cNvGrpSpPr>
          <p:nvPr/>
        </p:nvGrpSpPr>
        <p:grpSpPr bwMode="auto">
          <a:xfrm>
            <a:off x="4308704" y="3937769"/>
            <a:ext cx="4686006" cy="1828800"/>
            <a:chOff x="2641592" y="4605933"/>
            <a:chExt cx="6477000" cy="2011892"/>
          </a:xfrm>
        </p:grpSpPr>
        <p:pic>
          <p:nvPicPr>
            <p:cNvPr id="51" name="Picture 6" descr="C:\Program Files\Microsoft Resource DVD Artwork\DVD_ART\Artwork_Imagery\Shapes and Graphics\Newspaper headline quotes\headline quote white rect.png"/>
            <p:cNvPicPr>
              <a:picLocks noChangeAspect="1" noChangeArrowheads="1"/>
            </p:cNvPicPr>
            <p:nvPr/>
          </p:nvPicPr>
          <p:blipFill>
            <a:blip r:embed="rId5" cstate="print">
              <a:duotone>
                <a:schemeClr val="accent4">
                  <a:shade val="45000"/>
                  <a:satMod val="135000"/>
                </a:schemeClr>
                <a:prstClr val="white"/>
              </a:duotone>
            </a:blip>
            <a:srcRect/>
            <a:stretch>
              <a:fillRect/>
            </a:stretch>
          </p:blipFill>
          <p:spPr bwMode="auto">
            <a:xfrm>
              <a:off x="2641592" y="4605933"/>
              <a:ext cx="6477000" cy="2011892"/>
            </a:xfrm>
            <a:prstGeom prst="rect">
              <a:avLst/>
            </a:prstGeom>
            <a:noFill/>
            <a:ln w="9525">
              <a:noFill/>
              <a:miter lim="800000"/>
              <a:headEnd/>
              <a:tailEnd/>
            </a:ln>
          </p:spPr>
        </p:pic>
        <p:sp>
          <p:nvSpPr>
            <p:cNvPr id="52" name="TextBox 15"/>
            <p:cNvSpPr txBox="1">
              <a:spLocks noChangeArrowheads="1"/>
            </p:cNvSpPr>
            <p:nvPr/>
          </p:nvSpPr>
          <p:spPr bwMode="auto">
            <a:xfrm>
              <a:off x="3098792" y="4918362"/>
              <a:ext cx="5562600" cy="1396683"/>
            </a:xfrm>
            <a:prstGeom prst="rect">
              <a:avLst/>
            </a:prstGeom>
            <a:noFill/>
            <a:ln w="9525">
              <a:noFill/>
              <a:miter lim="800000"/>
              <a:headEnd/>
              <a:tailEnd/>
            </a:ln>
          </p:spPr>
          <p:txBody>
            <a:bodyPr wrap="square">
              <a:spAutoFit/>
            </a:bodyPr>
            <a:lstStyle/>
            <a:p>
              <a:r>
                <a:rPr lang="en-US" sz="1400" dirty="0" smtClean="0">
                  <a:solidFill>
                    <a:schemeClr val="bg1"/>
                  </a:solidFill>
                </a:rPr>
                <a:t>“Solution Accelerators are part of our daily practice… we have incorporated the Infrastructure Planning and Design guides into our </a:t>
              </a:r>
              <a:r>
                <a:rPr lang="en-US" sz="1400" dirty="0" err="1" smtClean="0">
                  <a:solidFill>
                    <a:schemeClr val="bg1"/>
                  </a:solidFill>
                </a:rPr>
                <a:t>Capgemini</a:t>
              </a:r>
              <a:r>
                <a:rPr lang="en-US" sz="1400" dirty="0" smtClean="0">
                  <a:solidFill>
                    <a:schemeClr val="bg1"/>
                  </a:solidFill>
                </a:rPr>
                <a:t> Infrastructure Design Framework.” </a:t>
              </a:r>
            </a:p>
            <a:p>
              <a:endParaRPr lang="en-US" sz="1050" dirty="0" smtClean="0">
                <a:solidFill>
                  <a:schemeClr val="bg1"/>
                </a:solidFill>
              </a:endParaRPr>
            </a:p>
            <a:p>
              <a:pPr algn="r"/>
              <a:r>
                <a:rPr lang="en-US" sz="1000" i="1" dirty="0" smtClean="0">
                  <a:solidFill>
                    <a:schemeClr val="bg1"/>
                  </a:solidFill>
                </a:rPr>
                <a:t>Rene Scholten, Certified Global Infrastructure Engineer</a:t>
              </a:r>
            </a:p>
          </p:txBody>
        </p:sp>
      </p:grpSp>
      <p:sp>
        <p:nvSpPr>
          <p:cNvPr id="53" name="Round Same Side Corner Rectangle 52">
            <a:hlinkClick r:id="rId6"/>
          </p:cNvPr>
          <p:cNvSpPr/>
          <p:nvPr/>
        </p:nvSpPr>
        <p:spPr bwMode="auto">
          <a:xfrm>
            <a:off x="152400" y="6305550"/>
            <a:ext cx="3190875" cy="457200"/>
          </a:xfrm>
          <a:prstGeom prst="round2Same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i="1" dirty="0" smtClean="0">
                <a:solidFill>
                  <a:schemeClr val="tx1"/>
                </a:solidFill>
                <a:effectLst>
                  <a:outerShdw blurRad="38100" dist="38100" dir="2700000" algn="tl">
                    <a:srgbClr val="000000">
                      <a:alpha val="43137"/>
                    </a:srgbClr>
                  </a:outerShdw>
                </a:effectLst>
                <a:latin typeface="Segoe" pitchFamily="34" charset="0"/>
              </a:rPr>
              <a:t>Microsoft.com/IPD</a:t>
            </a:r>
          </a:p>
        </p:txBody>
      </p:sp>
      <p:pic>
        <p:nvPicPr>
          <p:cNvPr id="2050" name="Picture 2" descr="http://www.cisco.com/web/partners/pr67/images/logo_capgemini.gif"/>
          <p:cNvPicPr>
            <a:picLocks noChangeAspect="1" noChangeArrowheads="1"/>
          </p:cNvPicPr>
          <p:nvPr/>
        </p:nvPicPr>
        <p:blipFill>
          <a:blip r:embed="rId7"/>
          <a:srcRect t="25714" b="25714"/>
          <a:stretch>
            <a:fillRect/>
          </a:stretch>
        </p:blipFill>
        <p:spPr bwMode="auto">
          <a:xfrm>
            <a:off x="4711960" y="5314427"/>
            <a:ext cx="930468" cy="269240"/>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IPD Guides – 21 so far!</a:t>
            </a:r>
            <a:endParaRPr lang="en-US" dirty="0"/>
          </a:p>
        </p:txBody>
      </p:sp>
      <p:sp>
        <p:nvSpPr>
          <p:cNvPr id="4" name="Rounded Rectangle 3"/>
          <p:cNvSpPr/>
          <p:nvPr/>
        </p:nvSpPr>
        <p:spPr bwMode="auto">
          <a:xfrm>
            <a:off x="357188" y="1413088"/>
            <a:ext cx="4094162" cy="2164715"/>
          </a:xfrm>
          <a:prstGeom prst="roundRect">
            <a:avLst/>
          </a:prstGeom>
          <a:gradFill>
            <a:lin ang="2700000" scaled="0"/>
          </a:gradFill>
          <a:ln>
            <a:noFill/>
            <a:headEnd type="none" w="med" len="med"/>
            <a:tailEnd type="none" w="med" len="med"/>
          </a:ln>
          <a:effectLst>
            <a:outerShdw blurRad="63500" sx="102000" sy="102000" rotWithShape="0">
              <a:srgbClr val="000000">
                <a:alpha val="29000"/>
              </a:srgbClr>
            </a:outerShdw>
          </a:effectLst>
        </p:spPr>
        <p:style>
          <a:lnRef idx="1">
            <a:schemeClr val="accent4"/>
          </a:lnRef>
          <a:fillRef idx="3">
            <a:schemeClr val="accent4"/>
          </a:fillRef>
          <a:effectRef idx="2">
            <a:schemeClr val="accent4"/>
          </a:effectRef>
          <a:fontRef idx="minor">
            <a:schemeClr val="lt1"/>
          </a:fontRef>
        </p:style>
        <p:txBody>
          <a:bodyPr lIns="91436" tIns="45718" rIns="91436" bIns="45718" anchor="ctr"/>
          <a:lstStyle/>
          <a:p>
            <a:pPr indent="-280988" defTabSz="914363" fontAlgn="auto">
              <a:lnSpc>
                <a:spcPct val="125000"/>
              </a:lnSpc>
              <a:spcBef>
                <a:spcPts val="0"/>
              </a:spcBef>
              <a:spcAft>
                <a:spcPts val="0"/>
              </a:spcAft>
              <a:defRPr/>
            </a:pPr>
            <a:r>
              <a:rPr lang="en-US" b="1" dirty="0">
                <a:solidFill>
                  <a:schemeClr val="tx1"/>
                </a:solidFill>
              </a:rPr>
              <a:t>System </a:t>
            </a:r>
            <a:r>
              <a:rPr lang="en-US" b="1" dirty="0" smtClean="0">
                <a:solidFill>
                  <a:schemeClr val="tx1"/>
                </a:solidFill>
              </a:rPr>
              <a:t>Center</a:t>
            </a:r>
          </a:p>
          <a:p>
            <a:pPr indent="-280988" defTabSz="914363" fontAlgn="auto">
              <a:lnSpc>
                <a:spcPct val="125000"/>
              </a:lnSpc>
              <a:spcBef>
                <a:spcPts val="0"/>
              </a:spcBef>
              <a:spcAft>
                <a:spcPts val="0"/>
              </a:spcAft>
              <a:defRPr/>
            </a:pPr>
            <a:endParaRPr lang="en-US" sz="1600" b="1" dirty="0">
              <a:solidFill>
                <a:schemeClr val="bg1"/>
              </a:solidFill>
            </a:endParaRPr>
          </a:p>
          <a:p>
            <a:pPr indent="-280988" defTabSz="914363" fontAlgn="auto">
              <a:lnSpc>
                <a:spcPct val="125000"/>
              </a:lnSpc>
              <a:spcBef>
                <a:spcPts val="0"/>
              </a:spcBef>
              <a:spcAft>
                <a:spcPts val="0"/>
              </a:spcAft>
              <a:defRPr/>
            </a:pPr>
            <a:r>
              <a:rPr lang="en-US" sz="1200" dirty="0" smtClean="0">
                <a:solidFill>
                  <a:schemeClr val="tx1"/>
                </a:solidFill>
              </a:rPr>
              <a:t>SC Operations Manager </a:t>
            </a:r>
            <a:r>
              <a:rPr lang="en-US" sz="1200" dirty="0">
                <a:solidFill>
                  <a:schemeClr val="tx1"/>
                </a:solidFill>
              </a:rPr>
              <a:t>2007</a:t>
            </a:r>
          </a:p>
          <a:p>
            <a:pPr indent="-280988" defTabSz="914363" fontAlgn="auto">
              <a:lnSpc>
                <a:spcPct val="125000"/>
              </a:lnSpc>
              <a:spcBef>
                <a:spcPts val="0"/>
              </a:spcBef>
              <a:spcAft>
                <a:spcPts val="0"/>
              </a:spcAft>
              <a:defRPr/>
            </a:pPr>
            <a:r>
              <a:rPr lang="en-US" sz="1200" dirty="0" smtClean="0">
                <a:solidFill>
                  <a:schemeClr val="tx1"/>
                </a:solidFill>
              </a:rPr>
              <a:t>SC Virtual </a:t>
            </a:r>
            <a:r>
              <a:rPr lang="en-US" sz="1200" dirty="0">
                <a:solidFill>
                  <a:schemeClr val="tx1"/>
                </a:solidFill>
              </a:rPr>
              <a:t>Machine </a:t>
            </a:r>
            <a:r>
              <a:rPr lang="en-US" sz="1200" dirty="0" smtClean="0">
                <a:solidFill>
                  <a:schemeClr val="tx1"/>
                </a:solidFill>
              </a:rPr>
              <a:t>Manager 2008 R2 *</a:t>
            </a:r>
            <a:endParaRPr lang="en-US" sz="1200" dirty="0">
              <a:solidFill>
                <a:schemeClr val="tx1"/>
              </a:solidFill>
            </a:endParaRPr>
          </a:p>
          <a:p>
            <a:pPr indent="-280988" defTabSz="914363" fontAlgn="auto">
              <a:lnSpc>
                <a:spcPct val="125000"/>
              </a:lnSpc>
              <a:spcBef>
                <a:spcPts val="0"/>
              </a:spcBef>
              <a:spcAft>
                <a:spcPts val="0"/>
              </a:spcAft>
              <a:defRPr/>
            </a:pPr>
            <a:r>
              <a:rPr lang="en-US" sz="1200" dirty="0" smtClean="0">
                <a:solidFill>
                  <a:schemeClr val="tx1"/>
                </a:solidFill>
              </a:rPr>
              <a:t>SC Configuration </a:t>
            </a:r>
            <a:r>
              <a:rPr lang="en-US" sz="1200" dirty="0">
                <a:solidFill>
                  <a:schemeClr val="tx1"/>
                </a:solidFill>
              </a:rPr>
              <a:t>Manager 2007 R2 with SP1</a:t>
            </a:r>
          </a:p>
          <a:p>
            <a:pPr indent="-280988" defTabSz="914363" fontAlgn="auto">
              <a:lnSpc>
                <a:spcPct val="125000"/>
              </a:lnSpc>
              <a:spcBef>
                <a:spcPts val="0"/>
              </a:spcBef>
              <a:spcAft>
                <a:spcPts val="0"/>
              </a:spcAft>
              <a:defRPr/>
            </a:pPr>
            <a:r>
              <a:rPr lang="en-US" sz="1200" dirty="0" smtClean="0">
                <a:solidFill>
                  <a:schemeClr val="tx1"/>
                </a:solidFill>
              </a:rPr>
              <a:t>SC Data </a:t>
            </a:r>
            <a:r>
              <a:rPr lang="en-US" sz="1200" dirty="0">
                <a:solidFill>
                  <a:schemeClr val="tx1"/>
                </a:solidFill>
              </a:rPr>
              <a:t>Protection Manager 2007 SP1</a:t>
            </a:r>
          </a:p>
          <a:p>
            <a:pPr indent="-280988" algn="ctr" defTabSz="914363" fontAlgn="auto">
              <a:spcBef>
                <a:spcPts val="0"/>
              </a:spcBef>
              <a:spcAft>
                <a:spcPts val="0"/>
              </a:spcAft>
              <a:defRPr/>
            </a:pPr>
            <a:endParaRPr lang="en-US" sz="1400" dirty="0"/>
          </a:p>
        </p:txBody>
      </p:sp>
      <p:sp>
        <p:nvSpPr>
          <p:cNvPr id="5" name="Rounded Rectangle 4"/>
          <p:cNvSpPr/>
          <p:nvPr/>
        </p:nvSpPr>
        <p:spPr bwMode="auto">
          <a:xfrm>
            <a:off x="4680487" y="1443568"/>
            <a:ext cx="4138047" cy="2133858"/>
          </a:xfrm>
          <a:prstGeom prst="roundRect">
            <a:avLst/>
          </a:prstGeom>
          <a:solidFill>
            <a:schemeClr val="accent3">
              <a:lumMod val="75000"/>
            </a:schemeClr>
          </a:solidFill>
          <a:ln>
            <a:noFill/>
            <a:headEnd type="none" w="med" len="med"/>
            <a:tailEnd type="none" w="med" len="med"/>
          </a:ln>
          <a:effectLst>
            <a:outerShdw blurRad="63500" sx="102000" sy="102000" algn="ctr" rotWithShape="0">
              <a:prstClr val="black">
                <a:alpha val="29000"/>
              </a:prstClr>
            </a:outerShd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lIns="91436" tIns="45718" rIns="91436" bIns="45718"/>
          <a:lstStyle/>
          <a:p>
            <a:pPr defTabSz="914363" fontAlgn="auto">
              <a:lnSpc>
                <a:spcPct val="125000"/>
              </a:lnSpc>
              <a:spcBef>
                <a:spcPts val="0"/>
              </a:spcBef>
              <a:spcAft>
                <a:spcPts val="0"/>
              </a:spcAft>
              <a:defRPr/>
            </a:pPr>
            <a:r>
              <a:rPr lang="en-US" b="1" dirty="0" smtClean="0">
                <a:solidFill>
                  <a:schemeClr val="tx1"/>
                </a:solidFill>
              </a:rPr>
              <a:t>Virtualization</a:t>
            </a:r>
          </a:p>
          <a:p>
            <a:pPr defTabSz="914363" fontAlgn="auto">
              <a:lnSpc>
                <a:spcPct val="125000"/>
              </a:lnSpc>
              <a:spcBef>
                <a:spcPts val="0"/>
              </a:spcBef>
              <a:spcAft>
                <a:spcPts val="0"/>
              </a:spcAft>
              <a:defRPr/>
            </a:pPr>
            <a:endParaRPr lang="en-US" sz="1100" b="1" dirty="0">
              <a:solidFill>
                <a:schemeClr val="tx1"/>
              </a:solidFill>
            </a:endParaRPr>
          </a:p>
          <a:p>
            <a:pPr defTabSz="914363" fontAlgn="auto">
              <a:lnSpc>
                <a:spcPct val="125000"/>
              </a:lnSpc>
              <a:spcBef>
                <a:spcPts val="0"/>
              </a:spcBef>
              <a:spcAft>
                <a:spcPts val="0"/>
              </a:spcAft>
              <a:defRPr/>
            </a:pPr>
            <a:r>
              <a:rPr lang="en-US" sz="1200" dirty="0">
                <a:solidFill>
                  <a:schemeClr val="tx1"/>
                </a:solidFill>
              </a:rPr>
              <a:t>Selecting the Right Virtualization Technology</a:t>
            </a:r>
          </a:p>
          <a:p>
            <a:pPr defTabSz="914363" fontAlgn="auto">
              <a:lnSpc>
                <a:spcPct val="125000"/>
              </a:lnSpc>
              <a:spcBef>
                <a:spcPts val="0"/>
              </a:spcBef>
              <a:spcAft>
                <a:spcPts val="0"/>
              </a:spcAft>
              <a:defRPr/>
            </a:pPr>
            <a:r>
              <a:rPr lang="en-US" sz="1200" dirty="0">
                <a:solidFill>
                  <a:schemeClr val="tx1"/>
                </a:solidFill>
              </a:rPr>
              <a:t>Windows Server </a:t>
            </a:r>
            <a:r>
              <a:rPr lang="en-US" sz="1200" dirty="0" smtClean="0">
                <a:solidFill>
                  <a:schemeClr val="tx1"/>
                </a:solidFill>
              </a:rPr>
              <a:t>Virtualization *</a:t>
            </a:r>
            <a:endParaRPr lang="en-US" sz="1200" dirty="0">
              <a:solidFill>
                <a:schemeClr val="tx1"/>
              </a:solidFill>
            </a:endParaRPr>
          </a:p>
          <a:p>
            <a:pPr defTabSz="914363" fontAlgn="auto">
              <a:lnSpc>
                <a:spcPct val="125000"/>
              </a:lnSpc>
              <a:spcBef>
                <a:spcPts val="0"/>
              </a:spcBef>
              <a:spcAft>
                <a:spcPts val="0"/>
              </a:spcAft>
              <a:defRPr/>
            </a:pPr>
            <a:r>
              <a:rPr lang="en-US" sz="1200" dirty="0" smtClean="0">
                <a:solidFill>
                  <a:schemeClr val="tx1"/>
                </a:solidFill>
              </a:rPr>
              <a:t>SC Virtual Machine Manager 2008 R2 *</a:t>
            </a:r>
            <a:endParaRPr lang="en-US" sz="1200" dirty="0">
              <a:solidFill>
                <a:schemeClr val="tx1"/>
              </a:solidFill>
            </a:endParaRPr>
          </a:p>
          <a:p>
            <a:pPr defTabSz="914363" fontAlgn="auto">
              <a:lnSpc>
                <a:spcPct val="125000"/>
              </a:lnSpc>
              <a:spcBef>
                <a:spcPts val="0"/>
              </a:spcBef>
              <a:spcAft>
                <a:spcPts val="0"/>
              </a:spcAft>
              <a:defRPr/>
            </a:pPr>
            <a:r>
              <a:rPr lang="en-US" sz="1200" dirty="0">
                <a:solidFill>
                  <a:schemeClr val="tx1"/>
                </a:solidFill>
              </a:rPr>
              <a:t>Microsoft Application Virtualization </a:t>
            </a:r>
            <a:r>
              <a:rPr lang="en-US" sz="1200" dirty="0" smtClean="0">
                <a:solidFill>
                  <a:schemeClr val="tx1"/>
                </a:solidFill>
              </a:rPr>
              <a:t>4.5</a:t>
            </a:r>
          </a:p>
          <a:p>
            <a:pPr defTabSz="914363" fontAlgn="auto">
              <a:lnSpc>
                <a:spcPct val="125000"/>
              </a:lnSpc>
              <a:spcBef>
                <a:spcPts val="0"/>
              </a:spcBef>
              <a:spcAft>
                <a:spcPts val="0"/>
              </a:spcAft>
              <a:defRPr/>
            </a:pPr>
            <a:r>
              <a:rPr lang="en-US" sz="1200" dirty="0" smtClean="0">
                <a:solidFill>
                  <a:schemeClr val="tx1"/>
                </a:solidFill>
              </a:rPr>
              <a:t>Microsoft Enterprise Desktop Virtualization</a:t>
            </a:r>
            <a:endParaRPr lang="en-US" sz="1200" dirty="0">
              <a:solidFill>
                <a:schemeClr val="tx1"/>
              </a:solidFill>
            </a:endParaRPr>
          </a:p>
          <a:p>
            <a:pPr defTabSz="914363" fontAlgn="auto">
              <a:lnSpc>
                <a:spcPct val="125000"/>
              </a:lnSpc>
              <a:spcBef>
                <a:spcPts val="0"/>
              </a:spcBef>
              <a:spcAft>
                <a:spcPts val="0"/>
              </a:spcAft>
              <a:defRPr/>
            </a:pPr>
            <a:r>
              <a:rPr lang="en-US" sz="1200" dirty="0">
                <a:solidFill>
                  <a:schemeClr val="tx1"/>
                </a:solidFill>
              </a:rPr>
              <a:t>Terminal Services </a:t>
            </a:r>
            <a:r>
              <a:rPr lang="en-US" sz="1200" dirty="0" smtClean="0">
                <a:solidFill>
                  <a:schemeClr val="tx1"/>
                </a:solidFill>
              </a:rPr>
              <a:t>2008 *</a:t>
            </a:r>
            <a:endParaRPr lang="en-US" sz="1200" dirty="0">
              <a:solidFill>
                <a:schemeClr val="tx1"/>
              </a:solidFill>
            </a:endParaRPr>
          </a:p>
          <a:p>
            <a:pPr lvl="1" indent="-227013" defTabSz="914363" fontAlgn="auto">
              <a:spcBef>
                <a:spcPts val="0"/>
              </a:spcBef>
              <a:spcAft>
                <a:spcPts val="0"/>
              </a:spcAft>
              <a:buFont typeface="Arial" pitchFamily="34" charset="0"/>
              <a:buChar char="•"/>
              <a:defRPr/>
            </a:pPr>
            <a:endParaRPr lang="en-US" sz="1200" dirty="0">
              <a:solidFill>
                <a:srgbClr val="00B050"/>
              </a:solidFill>
              <a:effectLst>
                <a:outerShdw blurRad="38100" dist="38100" dir="2700000" algn="tl">
                  <a:srgbClr val="000000">
                    <a:alpha val="43137"/>
                  </a:srgbClr>
                </a:outerShdw>
              </a:effectLst>
            </a:endParaRPr>
          </a:p>
        </p:txBody>
      </p:sp>
      <p:sp>
        <p:nvSpPr>
          <p:cNvPr id="6" name="Rounded Rectangle 5"/>
          <p:cNvSpPr/>
          <p:nvPr/>
        </p:nvSpPr>
        <p:spPr bwMode="auto">
          <a:xfrm>
            <a:off x="356461" y="3806026"/>
            <a:ext cx="4095427" cy="2194302"/>
          </a:xfrm>
          <a:prstGeom prst="roundRect">
            <a:avLst/>
          </a:prstGeom>
          <a:gradFill flip="none" rotWithShape="1">
            <a:gsLst>
              <a:gs pos="0">
                <a:schemeClr val="accent6">
                  <a:lumMod val="50000"/>
                </a:schemeClr>
              </a:gs>
              <a:gs pos="50000">
                <a:schemeClr val="accent6">
                  <a:lumMod val="75000"/>
                </a:schemeClr>
              </a:gs>
              <a:gs pos="100000">
                <a:schemeClr val="accent6"/>
              </a:gs>
            </a:gsLst>
            <a:lin ang="4200000" scaled="0"/>
            <a:tileRect/>
          </a:gradFill>
          <a:ln>
            <a:noFill/>
            <a:headEnd type="none" w="med" len="med"/>
            <a:tailEnd type="none" w="med" len="med"/>
          </a:ln>
          <a:effectLst>
            <a:outerShdw blurRad="63500" sx="102000" sy="102000" algn="ctr" rotWithShape="0">
              <a:prstClr val="black">
                <a:alpha val="29000"/>
              </a:prstClr>
            </a:outerShd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lIns="91436" tIns="45718" rIns="91436" bIns="45718"/>
          <a:lstStyle/>
          <a:p>
            <a:pPr>
              <a:lnSpc>
                <a:spcPct val="125000"/>
              </a:lnSpc>
            </a:pPr>
            <a:r>
              <a:rPr lang="en-US" b="1" dirty="0">
                <a:solidFill>
                  <a:schemeClr val="tx1"/>
                </a:solidFill>
              </a:rPr>
              <a:t>Windows Server 2008</a:t>
            </a:r>
          </a:p>
          <a:p>
            <a:pPr>
              <a:lnSpc>
                <a:spcPct val="125000"/>
              </a:lnSpc>
            </a:pPr>
            <a:endParaRPr lang="en-US" sz="200" dirty="0" smtClean="0">
              <a:solidFill>
                <a:srgbClr val="FFFFFF"/>
              </a:solidFill>
            </a:endParaRPr>
          </a:p>
          <a:p>
            <a:pPr>
              <a:lnSpc>
                <a:spcPct val="125000"/>
              </a:lnSpc>
            </a:pPr>
            <a:r>
              <a:rPr lang="en-US" sz="1050" dirty="0" smtClean="0">
                <a:solidFill>
                  <a:srgbClr val="FFFFFF"/>
                </a:solidFill>
              </a:rPr>
              <a:t>Active Directory </a:t>
            </a:r>
          </a:p>
          <a:p>
            <a:pPr>
              <a:lnSpc>
                <a:spcPct val="125000"/>
              </a:lnSpc>
            </a:pPr>
            <a:r>
              <a:rPr lang="en-US" sz="1050" dirty="0" smtClean="0">
                <a:solidFill>
                  <a:srgbClr val="FFFFFF"/>
                </a:solidFill>
              </a:rPr>
              <a:t>File Services </a:t>
            </a:r>
          </a:p>
          <a:p>
            <a:pPr>
              <a:lnSpc>
                <a:spcPct val="125000"/>
              </a:lnSpc>
            </a:pPr>
            <a:r>
              <a:rPr lang="en-US" sz="1050" dirty="0" smtClean="0">
                <a:solidFill>
                  <a:srgbClr val="FFFFFF"/>
                </a:solidFill>
              </a:rPr>
              <a:t>Print Services </a:t>
            </a:r>
          </a:p>
          <a:p>
            <a:pPr>
              <a:lnSpc>
                <a:spcPct val="125000"/>
              </a:lnSpc>
            </a:pPr>
            <a:r>
              <a:rPr lang="en-US" sz="1050" dirty="0" smtClean="0">
                <a:solidFill>
                  <a:schemeClr val="tx1"/>
                </a:solidFill>
              </a:rPr>
              <a:t>Internet Information Services</a:t>
            </a:r>
          </a:p>
          <a:p>
            <a:pPr>
              <a:lnSpc>
                <a:spcPct val="125000"/>
              </a:lnSpc>
            </a:pPr>
            <a:r>
              <a:rPr lang="en-US" sz="1050" dirty="0" smtClean="0">
                <a:solidFill>
                  <a:schemeClr val="tx1"/>
                </a:solidFill>
              </a:rPr>
              <a:t>Windows Server Virtualization *</a:t>
            </a:r>
          </a:p>
          <a:p>
            <a:pPr>
              <a:lnSpc>
                <a:spcPct val="125000"/>
              </a:lnSpc>
            </a:pPr>
            <a:r>
              <a:rPr lang="en-US" sz="1050" dirty="0" smtClean="0">
                <a:solidFill>
                  <a:schemeClr val="tx1"/>
                </a:solidFill>
              </a:rPr>
              <a:t>Windows Deployment Services</a:t>
            </a:r>
          </a:p>
          <a:p>
            <a:pPr>
              <a:lnSpc>
                <a:spcPct val="125000"/>
              </a:lnSpc>
            </a:pPr>
            <a:r>
              <a:rPr lang="en-US" sz="1050" dirty="0" smtClean="0">
                <a:solidFill>
                  <a:schemeClr val="tx1"/>
                </a:solidFill>
              </a:rPr>
              <a:t>Terminal Services 2008 *</a:t>
            </a:r>
          </a:p>
          <a:p>
            <a:pPr>
              <a:lnSpc>
                <a:spcPct val="125000"/>
              </a:lnSpc>
            </a:pPr>
            <a:r>
              <a:rPr lang="en-US" sz="1050" dirty="0" err="1" smtClean="0">
                <a:solidFill>
                  <a:schemeClr val="tx1"/>
                </a:solidFill>
              </a:rPr>
              <a:t>DirectAccess</a:t>
            </a:r>
            <a:endParaRPr lang="en-US" sz="1050" dirty="0" smtClean="0">
              <a:solidFill>
                <a:schemeClr val="tx1"/>
              </a:solidFill>
            </a:endParaRPr>
          </a:p>
          <a:p>
            <a:pPr lvl="1" indent="0">
              <a:buFont typeface="Arial" charset="0"/>
              <a:buChar char="•"/>
            </a:pPr>
            <a:endParaRPr lang="en-US" sz="900" dirty="0">
              <a:solidFill>
                <a:schemeClr val="bg1"/>
              </a:solidFill>
              <a:effectLst>
                <a:outerShdw blurRad="38100" dist="38100" dir="2700000" algn="tl">
                  <a:srgbClr val="FFFFFF"/>
                </a:outerShdw>
              </a:effectLst>
            </a:endParaRPr>
          </a:p>
        </p:txBody>
      </p:sp>
      <p:sp>
        <p:nvSpPr>
          <p:cNvPr id="7" name="Rounded Rectangle 6"/>
          <p:cNvSpPr/>
          <p:nvPr/>
        </p:nvSpPr>
        <p:spPr bwMode="auto">
          <a:xfrm>
            <a:off x="4680487" y="3787900"/>
            <a:ext cx="4122549" cy="2217871"/>
          </a:xfrm>
          <a:prstGeom prst="roundRect">
            <a:avLst/>
          </a:prstGeom>
          <a:gradFill flip="none" rotWithShape="1">
            <a:gsLst>
              <a:gs pos="0">
                <a:schemeClr val="accent2">
                  <a:lumMod val="50000"/>
                </a:schemeClr>
              </a:gs>
              <a:gs pos="50000">
                <a:schemeClr val="accent2">
                  <a:lumMod val="75000"/>
                </a:schemeClr>
              </a:gs>
              <a:gs pos="100000">
                <a:schemeClr val="accent2"/>
              </a:gs>
            </a:gsLst>
            <a:lin ang="4200000" scaled="0"/>
            <a:tileRect/>
          </a:gradFill>
          <a:ln>
            <a:noFill/>
            <a:headEnd type="none" w="med" len="med"/>
            <a:tailEnd type="none" w="med" len="med"/>
          </a:ln>
          <a:effectLst>
            <a:outerShdw blurRad="63500" sx="102000" sy="102000" algn="ctr" rotWithShape="0">
              <a:prstClr val="black">
                <a:alpha val="29000"/>
              </a:prstClr>
            </a:outerShd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lIns="91436" tIns="45718" rIns="91436" bIns="45718"/>
          <a:lstStyle/>
          <a:p>
            <a:pPr lvl="1" indent="-227013">
              <a:buFont typeface="Arial" charset="0"/>
              <a:buChar char="•"/>
            </a:pPr>
            <a:endParaRPr lang="en-US" sz="1200" dirty="0">
              <a:solidFill>
                <a:schemeClr val="bg1"/>
              </a:solidFill>
              <a:effectLst>
                <a:outerShdw blurRad="38100" dist="38100" dir="2700000" algn="tl">
                  <a:srgbClr val="FFFFFF"/>
                </a:outerShdw>
              </a:effectLst>
            </a:endParaRPr>
          </a:p>
          <a:p>
            <a:pPr lvl="1" indent="-227013">
              <a:buFont typeface="Arial" charset="0"/>
              <a:buChar char="•"/>
            </a:pPr>
            <a:endParaRPr lang="en-US" sz="1200" dirty="0">
              <a:solidFill>
                <a:schemeClr val="bg1"/>
              </a:solidFill>
              <a:effectLst>
                <a:outerShdw blurRad="38100" dist="38100" dir="2700000" algn="tl">
                  <a:srgbClr val="FFFFFF"/>
                </a:outerShdw>
              </a:effectLst>
            </a:endParaRPr>
          </a:p>
          <a:p>
            <a:pPr lvl="1" indent="-227013">
              <a:buFont typeface="Arial" charset="0"/>
              <a:buChar char="•"/>
            </a:pPr>
            <a:endParaRPr lang="en-US" sz="1200" dirty="0">
              <a:solidFill>
                <a:srgbClr val="FFFFFF"/>
              </a:solidFill>
            </a:endParaRPr>
          </a:p>
        </p:txBody>
      </p:sp>
      <p:sp>
        <p:nvSpPr>
          <p:cNvPr id="8" name="TextBox 7"/>
          <p:cNvSpPr txBox="1"/>
          <p:nvPr/>
        </p:nvSpPr>
        <p:spPr>
          <a:xfrm>
            <a:off x="5019040" y="3850135"/>
            <a:ext cx="3576320" cy="2210220"/>
          </a:xfrm>
          <a:prstGeom prst="rect">
            <a:avLst/>
          </a:prstGeom>
          <a:noFill/>
        </p:spPr>
        <p:txBody>
          <a:bodyPr wrap="square" rtlCol="0">
            <a:spAutoFit/>
          </a:bodyPr>
          <a:lstStyle/>
          <a:p>
            <a:pPr>
              <a:lnSpc>
                <a:spcPct val="125000"/>
              </a:lnSpc>
            </a:pPr>
            <a:r>
              <a:rPr lang="en-US" b="1" dirty="0" smtClean="0">
                <a:latin typeface="+mn-lt"/>
              </a:rPr>
              <a:t>Others</a:t>
            </a:r>
          </a:p>
          <a:p>
            <a:pPr>
              <a:lnSpc>
                <a:spcPct val="125000"/>
              </a:lnSpc>
            </a:pPr>
            <a:endParaRPr lang="en-US" sz="1050" dirty="0" smtClean="0">
              <a:solidFill>
                <a:srgbClr val="FFFFFF"/>
              </a:solidFill>
              <a:latin typeface="+mn-lt"/>
            </a:endParaRPr>
          </a:p>
          <a:p>
            <a:pPr>
              <a:lnSpc>
                <a:spcPct val="125000"/>
              </a:lnSpc>
            </a:pPr>
            <a:r>
              <a:rPr lang="en-US" sz="1200" dirty="0" smtClean="0">
                <a:solidFill>
                  <a:srgbClr val="FFFFFF"/>
                </a:solidFill>
                <a:latin typeface="+mn-lt"/>
              </a:rPr>
              <a:t>Series Overview</a:t>
            </a:r>
          </a:p>
          <a:p>
            <a:pPr>
              <a:lnSpc>
                <a:spcPct val="125000"/>
              </a:lnSpc>
            </a:pPr>
            <a:r>
              <a:rPr lang="en-US" sz="1200" dirty="0" smtClean="0">
                <a:solidFill>
                  <a:srgbClr val="FFFFFF"/>
                </a:solidFill>
                <a:latin typeface="+mn-lt"/>
              </a:rPr>
              <a:t>Selecting the Right NAP</a:t>
            </a:r>
          </a:p>
          <a:p>
            <a:r>
              <a:rPr lang="en-US" sz="1200" dirty="0" smtClean="0">
                <a:solidFill>
                  <a:srgbClr val="FFFFFF"/>
                </a:solidFill>
                <a:latin typeface="+mn-lt"/>
              </a:rPr>
              <a:t>Exchange Online—Evaluating Software-plus-Services</a:t>
            </a:r>
          </a:p>
          <a:p>
            <a:r>
              <a:rPr lang="en-US" sz="1200" dirty="0" smtClean="0">
                <a:solidFill>
                  <a:srgbClr val="FFFFFF"/>
                </a:solidFill>
                <a:latin typeface="+mn-lt"/>
              </a:rPr>
              <a:t>SharePoint Online—Evaluating Software-plus-Services</a:t>
            </a:r>
          </a:p>
          <a:p>
            <a:pPr>
              <a:lnSpc>
                <a:spcPct val="125000"/>
              </a:lnSpc>
            </a:pPr>
            <a:r>
              <a:rPr lang="en-US" sz="1200" dirty="0" smtClean="0">
                <a:solidFill>
                  <a:srgbClr val="FFFFFF"/>
                </a:solidFill>
                <a:latin typeface="+mn-lt"/>
              </a:rPr>
              <a:t>SQL Server 2008</a:t>
            </a:r>
          </a:p>
          <a:p>
            <a:pPr>
              <a:lnSpc>
                <a:spcPct val="125000"/>
              </a:lnSpc>
            </a:pPr>
            <a:r>
              <a:rPr lang="en-US" sz="1200" dirty="0" smtClean="0">
                <a:solidFill>
                  <a:srgbClr val="FFFFFF"/>
                </a:solidFill>
                <a:latin typeface="+mn-lt"/>
              </a:rPr>
              <a:t>Windows Optimized Desktop Scenarios </a:t>
            </a:r>
          </a:p>
          <a:p>
            <a:endParaRPr lang="en-US" dirty="0">
              <a:latin typeface="+mn-lt"/>
            </a:endParaRPr>
          </a:p>
        </p:txBody>
      </p:sp>
      <p:pic>
        <p:nvPicPr>
          <p:cNvPr id="9" name="Picture 8" descr="File.JPG"/>
          <p:cNvPicPr>
            <a:picLocks noChangeAspect="1"/>
          </p:cNvPicPr>
          <p:nvPr/>
        </p:nvPicPr>
        <p:blipFill>
          <a:blip r:embed="rId3" cstate="print"/>
          <a:stretch>
            <a:fillRect/>
          </a:stretch>
        </p:blipFill>
        <p:spPr>
          <a:xfrm>
            <a:off x="5974771" y="249381"/>
            <a:ext cx="675409" cy="870058"/>
          </a:xfrm>
          <a:prstGeom prst="rect">
            <a:avLst/>
          </a:prstGeom>
        </p:spPr>
      </p:pic>
      <p:pic>
        <p:nvPicPr>
          <p:cNvPr id="10" name="Picture 9" descr="IIS Guide.JPG"/>
          <p:cNvPicPr>
            <a:picLocks noChangeAspect="1"/>
          </p:cNvPicPr>
          <p:nvPr/>
        </p:nvPicPr>
        <p:blipFill>
          <a:blip r:embed="rId4" cstate="print"/>
          <a:stretch>
            <a:fillRect/>
          </a:stretch>
        </p:blipFill>
        <p:spPr>
          <a:xfrm>
            <a:off x="6695207" y="244768"/>
            <a:ext cx="676282" cy="874540"/>
          </a:xfrm>
          <a:prstGeom prst="rect">
            <a:avLst/>
          </a:prstGeom>
        </p:spPr>
      </p:pic>
      <p:pic>
        <p:nvPicPr>
          <p:cNvPr id="12" name="Picture 11" descr="AD Guide.JPG"/>
          <p:cNvPicPr>
            <a:picLocks noChangeAspect="1"/>
          </p:cNvPicPr>
          <p:nvPr/>
        </p:nvPicPr>
        <p:blipFill>
          <a:blip r:embed="rId5" cstate="print"/>
          <a:stretch>
            <a:fillRect/>
          </a:stretch>
        </p:blipFill>
        <p:spPr>
          <a:xfrm>
            <a:off x="7403470" y="243074"/>
            <a:ext cx="676282" cy="874540"/>
          </a:xfrm>
          <a:prstGeom prst="rect">
            <a:avLst/>
          </a:prstGeom>
        </p:spPr>
      </p:pic>
      <p:pic>
        <p:nvPicPr>
          <p:cNvPr id="13" name="Picture 12" descr="Print Guide.JPG"/>
          <p:cNvPicPr>
            <a:picLocks noChangeAspect="1"/>
          </p:cNvPicPr>
          <p:nvPr/>
        </p:nvPicPr>
        <p:blipFill>
          <a:blip r:embed="rId6" cstate="print"/>
          <a:stretch>
            <a:fillRect/>
          </a:stretch>
        </p:blipFill>
        <p:spPr>
          <a:xfrm>
            <a:off x="8123907" y="250642"/>
            <a:ext cx="671876" cy="87454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09_Europe_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TechEd09_Europe_template</Template>
  <TotalTime>196</TotalTime>
  <Words>1512</Words>
  <Application>Microsoft Office PowerPoint</Application>
  <PresentationFormat>On-screen Show (4:3)</PresentationFormat>
  <Paragraphs>345</Paragraphs>
  <Slides>35</Slides>
  <Notes>34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38" baseType="lpstr">
      <vt:lpstr>TechEd09_Europe_template</vt:lpstr>
      <vt:lpstr>TechEd09_Europe template</vt:lpstr>
      <vt:lpstr>Visio</vt:lpstr>
      <vt:lpstr>Slide 1</vt:lpstr>
      <vt:lpstr>Planning Windows Server 2008 R2 and Hyper-V Projects with Windows Server Solution Accelerators</vt:lpstr>
      <vt:lpstr>Objectives</vt:lpstr>
      <vt:lpstr>Agenda</vt:lpstr>
      <vt:lpstr>IT Challenges</vt:lpstr>
      <vt:lpstr>Accelerating Planning and Deployment</vt:lpstr>
      <vt:lpstr>Infrastructure Planning and Design (IPD) Series</vt:lpstr>
      <vt:lpstr>Infrastructure Planning and Design Series</vt:lpstr>
      <vt:lpstr>IPD Guides – 21 so far!</vt:lpstr>
      <vt:lpstr>Selecting the Right Virtualization Technology</vt:lpstr>
      <vt:lpstr>Server Virtualization Planning for Hyper-V</vt:lpstr>
      <vt:lpstr>Map Guests to Hosts</vt:lpstr>
      <vt:lpstr>Map Guests to Hosts with Tools</vt:lpstr>
      <vt:lpstr>Server Virtualization Planning for Hyper-V</vt:lpstr>
      <vt:lpstr>IPDs: How You Can Use Them</vt:lpstr>
      <vt:lpstr>Microsoft Assessment and Planning (MAP) Toolkit</vt:lpstr>
      <vt:lpstr>What is MAP Toolkit?</vt:lpstr>
      <vt:lpstr>MAP: How It Works</vt:lpstr>
      <vt:lpstr>MAP: Windows Server 2008 R2</vt:lpstr>
      <vt:lpstr>MAP: Windows Server 2008 R2 Hyper-V</vt:lpstr>
      <vt:lpstr>MAP: Integration with ROI Calculator</vt:lpstr>
      <vt:lpstr>MAP: Discovery of Existing Virtualized Environments</vt:lpstr>
      <vt:lpstr>Microsoft Assessment and Planning Toolkit</vt:lpstr>
      <vt:lpstr>MAP: Architecture</vt:lpstr>
      <vt:lpstr>Microsoft Assessment and Planning Toolkit</vt:lpstr>
      <vt:lpstr>Microsoft Assessment and Planning Toolkit 5.0 Community Technical Preview (CTP)</vt:lpstr>
      <vt:lpstr>MAP 5.0 CTP Scope</vt:lpstr>
      <vt:lpstr>MAP 5.0 CTP – Linux Discovery</vt:lpstr>
      <vt:lpstr>MAP 5.0 CTP – CAL Tracking</vt:lpstr>
      <vt:lpstr>Get Solution Accelerators Now!</vt:lpstr>
      <vt:lpstr>Slide 31</vt:lpstr>
      <vt:lpstr>Related Content</vt:lpstr>
      <vt:lpstr>Resources</vt:lpstr>
      <vt:lpstr>Slide 34</vt:lpstr>
      <vt:lpstr>Slide 35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baldwinn</dc:creator>
  <dc:description>tech·ed Europe 2009</dc:description>
  <cp:lastModifiedBy>cn_user</cp:lastModifiedBy>
  <cp:revision>117</cp:revision>
  <dcterms:created xsi:type="dcterms:W3CDTF">2009-08-24T06:57:02Z</dcterms:created>
  <dcterms:modified xsi:type="dcterms:W3CDTF">2009-11-13T09:33:41Z</dcterms:modified>
</cp:coreProperties>
</file>