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1"/>
    <p:sldMasterId id="2147483728" r:id="rId2"/>
    <p:sldMasterId id="2147483731" r:id="rId3"/>
  </p:sldMasterIdLst>
  <p:notesMasterIdLst>
    <p:notesMasterId r:id="rId43"/>
  </p:notesMasterIdLst>
  <p:handoutMasterIdLst>
    <p:handoutMasterId r:id="rId44"/>
  </p:handoutMasterIdLst>
  <p:sldIdLst>
    <p:sldId id="256" r:id="rId4"/>
    <p:sldId id="257" r:id="rId5"/>
    <p:sldId id="319" r:id="rId6"/>
    <p:sldId id="316" r:id="rId7"/>
    <p:sldId id="284" r:id="rId8"/>
    <p:sldId id="285" r:id="rId9"/>
    <p:sldId id="286" r:id="rId10"/>
    <p:sldId id="287" r:id="rId11"/>
    <p:sldId id="288" r:id="rId12"/>
    <p:sldId id="290" r:id="rId13"/>
    <p:sldId id="289" r:id="rId14"/>
    <p:sldId id="291" r:id="rId15"/>
    <p:sldId id="292" r:id="rId16"/>
    <p:sldId id="293" r:id="rId17"/>
    <p:sldId id="294" r:id="rId18"/>
    <p:sldId id="295" r:id="rId19"/>
    <p:sldId id="317" r:id="rId20"/>
    <p:sldId id="297" r:id="rId21"/>
    <p:sldId id="298" r:id="rId22"/>
    <p:sldId id="300" r:id="rId23"/>
    <p:sldId id="301" r:id="rId24"/>
    <p:sldId id="303" r:id="rId25"/>
    <p:sldId id="304" r:id="rId26"/>
    <p:sldId id="305" r:id="rId27"/>
    <p:sldId id="307" r:id="rId28"/>
    <p:sldId id="308" r:id="rId29"/>
    <p:sldId id="309" r:id="rId30"/>
    <p:sldId id="310" r:id="rId31"/>
    <p:sldId id="311" r:id="rId32"/>
    <p:sldId id="312" r:id="rId33"/>
    <p:sldId id="313" r:id="rId34"/>
    <p:sldId id="314" r:id="rId35"/>
    <p:sldId id="315" r:id="rId36"/>
    <p:sldId id="320" r:id="rId37"/>
    <p:sldId id="274" r:id="rId38"/>
    <p:sldId id="282" r:id="rId39"/>
    <p:sldId id="321" r:id="rId40"/>
    <p:sldId id="322" r:id="rId41"/>
    <p:sldId id="280" r:id="rId4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xmlns:mc="http://schemas.openxmlformats.org/markup-compatibility/2006" xmlns:a14="http://schemas.microsoft.com/office/drawing/2010/main" val="FF0000" mc:Ignorable=""/>
    </p:penClr>
    <p:extLst>
      <p:ext uri="{EC167BDD-8182-4AB7-AECC-EB403E3ABB37}">
        <p14:laserClr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p14="http://schemas.microsoft.com/office/powerpoint/2010/main" val="1"/>
      </p:ext>
    </p:extLst>
  </p:showPr>
  <p:clrMru>
    <a:srgbClr xmlns:mc="http://schemas.openxmlformats.org/markup-compatibility/2006" xmlns:a14="http://schemas.microsoft.com/office/drawing/2010/main" val="99CC99" mc:Ignorable=""/>
    <a:srgbClr xmlns:mc="http://schemas.openxmlformats.org/markup-compatibility/2006" xmlns:a14="http://schemas.microsoft.com/office/drawing/2010/main" val="CCFFCC" mc:Ignorable=""/>
    <a:srgbClr xmlns:mc="http://schemas.openxmlformats.org/markup-compatibility/2006" xmlns:a14="http://schemas.microsoft.com/office/drawing/2010/main" val="CCCCCC" mc:Ignorable=""/>
    <a:srgbClr xmlns:mc="http://schemas.openxmlformats.org/markup-compatibility/2006" xmlns:a14="http://schemas.microsoft.com/office/drawing/2010/main" val="F6AE1E" mc:Ignorable=""/>
    <a:srgbClr xmlns:mc="http://schemas.openxmlformats.org/markup-compatibility/2006" xmlns:a14="http://schemas.microsoft.com/office/drawing/2010/main" val="FFFFFF" mc:Ignorable=""/>
    <a:srgbClr xmlns:mc="http://schemas.openxmlformats.org/markup-compatibility/2006" xmlns:a14="http://schemas.microsoft.com/office/drawing/2010/main" val="FF0066" mc:Ignorable=""/>
    <a:srgbClr xmlns:mc="http://schemas.openxmlformats.org/markup-compatibility/2006" xmlns:a14="http://schemas.microsoft.com/office/drawing/2010/main" val="000000" mc:Ignorable=""/>
    <a:srgbClr xmlns:mc="http://schemas.openxmlformats.org/markup-compatibility/2006" xmlns:a14="http://schemas.microsoft.com/office/drawing/2010/main" val="F3AF35" mc:Ignorable=""/>
    <a:srgbClr xmlns:mc="http://schemas.openxmlformats.org/markup-compatibility/2006" xmlns:a14="http://schemas.microsoft.com/office/drawing/2010/main" val="9C42E6" mc:Ignorable=""/>
    <a:srgbClr xmlns:mc="http://schemas.openxmlformats.org/markup-compatibility/2006" xmlns:a14="http://schemas.microsoft.com/office/drawing/2010/main" val="D1943B"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06" autoAdjust="0"/>
    <p:restoredTop sz="96105" autoAdjust="0"/>
  </p:normalViewPr>
  <p:slideViewPr>
    <p:cSldViewPr snapToGrid="0">
      <p:cViewPr varScale="1">
        <p:scale>
          <a:sx n="81" d="100"/>
          <a:sy n="81" d="100"/>
        </p:scale>
        <p:origin x="-1170" y="-9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64" d="100"/>
          <a:sy n="64" d="100"/>
        </p:scale>
        <p:origin x="-286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b="0"/>
            </a:pPr>
            <a:r>
              <a:rPr lang="en-US" dirty="0"/>
              <a:t>Percentage of Top 500 Crashes for Windows </a:t>
            </a:r>
            <a:r>
              <a:rPr lang="en-US" dirty="0" smtClean="0"/>
              <a:t>Vista</a:t>
            </a:r>
            <a:br>
              <a:rPr lang="en-US" dirty="0" smtClean="0"/>
            </a:br>
            <a:r>
              <a:rPr lang="en-US" dirty="0" smtClean="0"/>
              <a:t>with</a:t>
            </a:r>
            <a:r>
              <a:rPr lang="en-US" baseline="0" dirty="0" smtClean="0"/>
              <a:t> </a:t>
            </a:r>
            <a:r>
              <a:rPr lang="en-US" dirty="0" smtClean="0"/>
              <a:t>Service </a:t>
            </a:r>
            <a:r>
              <a:rPr lang="en-US" dirty="0"/>
              <a:t>Pack </a:t>
            </a:r>
            <a:r>
              <a:rPr lang="en-US" dirty="0" smtClean="0"/>
              <a:t>1</a:t>
            </a:r>
            <a:r>
              <a:rPr lang="en-US" baseline="30000" dirty="0" smtClean="0"/>
              <a:t>1</a:t>
            </a:r>
            <a:endParaRPr lang="en-US" baseline="30000" dirty="0"/>
          </a:p>
        </c:rich>
      </c:tx>
      <c:layout/>
      <c:overlay val="0"/>
    </c:title>
    <c:autoTitleDeleted val="0"/>
    <c:view3D>
      <c:rotX val="30"/>
      <c:hPercent val="50"/>
      <c:rotY val="0"/>
      <c:depthPercent val="100"/>
      <c:rAngAx val="0"/>
      <c:perspective val="30"/>
    </c:view3D>
    <c:floor>
      <c:thickness val="0"/>
    </c:floor>
    <c:sideWall>
      <c:thickness val="0"/>
    </c:sideWall>
    <c:backWall>
      <c:thickness val="0"/>
    </c:backWall>
    <c:plotArea>
      <c:layout/>
      <c:pie3DChart>
        <c:varyColors val="1"/>
        <c:ser>
          <c:idx val="0"/>
          <c:order val="0"/>
          <c:tx>
            <c:strRef>
              <c:f>Sheet1!$B$1</c:f>
              <c:strCache>
                <c:ptCount val="1"/>
                <c:pt idx="0">
                  <c:v>Percentage of Top 500 Crashes for Windows Vista Service Pack 1</c:v>
                </c:pt>
              </c:strCache>
            </c:strRef>
          </c:tx>
          <c:dPt>
            <c:idx val="0"/>
            <c:bubble3D val="0"/>
            <c:spPr>
              <a:gradFill>
                <a:gsLst>
                  <a:gs pos="0">
                    <a:schemeClr val="accent5">
                      <a:shade val="15000"/>
                      <a:satMod val="180000"/>
                    </a:schemeClr>
                  </a:gs>
                  <a:gs pos="50000">
                    <a:schemeClr val="accent5">
                      <a:shade val="45000"/>
                      <a:satMod val="170000"/>
                    </a:schemeClr>
                  </a:gs>
                  <a:gs pos="70000">
                    <a:schemeClr val="accent5">
                      <a:tint val="99000"/>
                      <a:shade val="65000"/>
                      <a:satMod val="155000"/>
                    </a:schemeClr>
                  </a:gs>
                  <a:gs pos="100000">
                    <a:schemeClr val="accent5">
                      <a:tint val="95500"/>
                      <a:shade val="100000"/>
                      <a:satMod val="155000"/>
                    </a:schemeClr>
                  </a:gs>
                </a:gsLst>
                <a:lin ang="16200000" scaled="0"/>
              </a:gradFill>
            </c:spPr>
          </c:dPt>
          <c:dLbls>
            <c:dLbl>
              <c:idx val="0"/>
              <c:layout>
                <c:manualLayout>
                  <c:x val="-5.7934509162544882E-2"/>
                  <c:y val="7.5661781647028303E-2"/>
                </c:manualLayout>
              </c:layout>
              <c:showLegendKey val="0"/>
              <c:showVal val="0"/>
              <c:showCatName val="0"/>
              <c:showSerName val="0"/>
              <c:showPercent val="1"/>
              <c:showBubbleSize val="0"/>
            </c:dLbl>
            <c:dLbl>
              <c:idx val="1"/>
              <c:layout>
                <c:manualLayout>
                  <c:x val="-3.0998055823691802E-4"/>
                  <c:y val="-2.5943609703113813E-2"/>
                </c:manualLayout>
              </c:layout>
              <c:showLegendKey val="0"/>
              <c:showVal val="0"/>
              <c:showCatName val="0"/>
              <c:showSerName val="0"/>
              <c:showPercent val="1"/>
              <c:showBubbleSize val="0"/>
            </c:dLbl>
            <c:txPr>
              <a:bodyPr/>
              <a:lstStyle/>
              <a:p>
                <a:pPr>
                  <a:defRPr sz="2800"/>
                </a:pPr>
                <a:endParaRPr lang="en-US"/>
              </a:p>
            </c:txPr>
            <c:showLegendKey val="0"/>
            <c:showVal val="0"/>
            <c:showCatName val="0"/>
            <c:showSerName val="0"/>
            <c:showPercent val="1"/>
            <c:showBubbleSize val="0"/>
            <c:showLeaderLines val="0"/>
          </c:dLbls>
          <c:cat>
            <c:strRef>
              <c:f>Sheet1!$A$2:$A$5</c:f>
              <c:strCache>
                <c:ptCount val="4"/>
                <c:pt idx="0">
                  <c:v>Third-party device drivers</c:v>
                </c:pt>
                <c:pt idx="1">
                  <c:v>Microsoft code</c:v>
                </c:pt>
                <c:pt idx="2">
                  <c:v>Crash too corrupt for analysis</c:v>
                </c:pt>
                <c:pt idx="3">
                  <c:v>Hardware errors</c:v>
                </c:pt>
              </c:strCache>
            </c:strRef>
          </c:cat>
          <c:val>
            <c:numRef>
              <c:f>Sheet1!$B$2:$B$5</c:f>
              <c:numCache>
                <c:formatCode>General</c:formatCode>
                <c:ptCount val="4"/>
                <c:pt idx="0">
                  <c:v>70</c:v>
                </c:pt>
                <c:pt idx="1">
                  <c:v>13</c:v>
                </c:pt>
                <c:pt idx="2">
                  <c:v>11</c:v>
                </c:pt>
                <c:pt idx="3">
                  <c:v>6</c:v>
                </c:pt>
              </c:numCache>
            </c:numRef>
          </c:val>
        </c:ser>
        <c:dLbls>
          <c:showLegendKey val="0"/>
          <c:showVal val="0"/>
          <c:showCatName val="0"/>
          <c:showSerName val="0"/>
          <c:showPercent val="1"/>
          <c:showBubbleSize val="0"/>
          <c:showLeaderLines val="0"/>
        </c:dLbls>
      </c:pie3DChart>
    </c:plotArea>
    <c:legend>
      <c:legendPos val="r"/>
      <c:layout/>
      <c:overlay val="0"/>
      <c:txPr>
        <a:bodyPr/>
        <a:lstStyle/>
        <a:p>
          <a:pPr>
            <a:defRPr sz="1600">
              <a:effectLst>
                <a:outerShdw blurRad="38100" dist="38100" dir="2700000" algn="tl">
                  <a:srgbClr xmlns:mc="http://schemas.openxmlformats.org/markup-compatibility/2006" xmlns:a14="http://schemas.microsoft.com/office/drawing/2010/main" val="000000" mc:Ignorable="">
                    <a:alpha val="43137"/>
                  </a:srgbClr>
                </a:outerShdw>
              </a:effectLst>
            </a:defRPr>
          </a:pPr>
          <a:endParaRPr lang="en-US"/>
        </a:p>
      </c:txPr>
    </c:legend>
    <c:plotVisOnly val="1"/>
    <c:dispBlanksAs val="gap"/>
    <c:showDLblsOverMax val="0"/>
  </c:chart>
  <c:txPr>
    <a:bodyPr/>
    <a:lstStyle/>
    <a:p>
      <a:pPr>
        <a:defRPr sz="1800"/>
      </a:pPr>
      <a:endParaRPr lang="en-US"/>
    </a:p>
  </c:txPr>
  <c:externalData r:id="rId1">
    <c:autoUpdate val="1"/>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xmlns:mc="http://schemas.openxmlformats.org/markup-compatibility/2006" xmlns:a14="http://schemas.microsoft.com/office/drawing/2010/main" val="000000" mc:Ignorable=""/>
                </a:solidFill>
                <a:latin typeface="Trebuchet MS" pitchFamily="34" charset="0"/>
              </a:rPr>
              <a:t>svr302_pearson.pptx</a:t>
            </a:r>
            <a:endParaRPr lang="en-US" sz="14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z="1400" smtClean="0"/>
              <a:t>07/11/2009</a:t>
            </a:r>
            <a:endParaRPr lang="en-GB" sz="1400"/>
          </a:p>
        </p:txBody>
      </p:sp>
    </p:spTree>
    <p:extLst>
      <p:ext uri="{BB962C8B-B14F-4D97-AF65-F5344CB8AC3E}">
        <p14:creationId xmlns:p14="http://schemas.microsoft.com/office/powerpoint/2010/main" val="7967303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xmlns:mc="http://schemas.openxmlformats.org/markup-compatibility/2006" xmlns:a14="http://schemas.microsoft.com/office/drawing/2010/main" val="000000" mc:Ignorable=""/>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xmlns:mc="http://schemas.openxmlformats.org/markup-compatibility/2006" xmlns:a14="http://schemas.microsoft.com/office/drawing/2010/main" val="000000" mc:Ignorable=""/>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xmlns:mc="http://schemas.openxmlformats.org/markup-compatibility/2006" xmlns:a14="http://schemas.microsoft.com/office/drawing/2010/main" val="000000" mc:Ignorable=""/>
                </a:solidFill>
                <a:latin typeface="Trebuchet MS" pitchFamily="34" charset="0"/>
              </a:rPr>
            </a:br>
            <a:r>
              <a:rPr lang="en-US" sz="500" smtClean="0">
                <a:solidFill>
                  <a:srgbClr xmlns:mc="http://schemas.openxmlformats.org/markup-compatibility/2006" xmlns:a14="http://schemas.microsoft.com/office/drawing/2010/main" val="000000" mc:Ignorable=""/>
                </a:solidFill>
                <a:latin typeface="Trebuchet MS" pitchFamily="34" charset="0"/>
              </a:rPr>
              <a:t>MICROSOFT MAKES NO WARRANTIES, EXPRESS, IMPLIED OR STATUTORY, AS TO THE INFORMATION IN THIS PRESENTATION.</a:t>
            </a:r>
            <a:endParaRPr lang="en-US" sz="500" dirty="0" smtClean="0">
              <a:solidFill>
                <a:srgbClr xmlns:mc="http://schemas.openxmlformats.org/markup-compatibility/2006" xmlns:a14="http://schemas.microsoft.com/office/drawing/2010/main" val="000000" mc:Ignorable=""/>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551640340"/>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Grp="1" noChangeArrowheads="1"/>
          </p:cNvSpPr>
          <p:nvPr>
            <p:ph type="sldNum" sz="quarter" idx="5"/>
          </p:nvPr>
        </p:nvSpPr>
        <p:spPr>
          <a:noFill/>
        </p:spPr>
        <p:txBody>
          <a:bodyPr/>
          <a:lstStyle/>
          <a:p>
            <a:endParaRPr lang="en-US" smtClean="0"/>
          </a:p>
        </p:txBody>
      </p:sp>
      <p:sp>
        <p:nvSpPr>
          <p:cNvPr id="25603" name="Rectangle 2"/>
          <p:cNvSpPr>
            <a:spLocks noGrp="1" noRot="1" noChangeAspect="1" noChangeArrowheads="1" noTextEdit="1"/>
          </p:cNvSpPr>
          <p:nvPr>
            <p:ph type="sldImg"/>
          </p:nvPr>
        </p:nvSpPr>
        <p:spPr>
          <a:xfrm>
            <a:off x="1298575" y="801688"/>
            <a:ext cx="4260850" cy="3195637"/>
          </a:xfrm>
          <a:ln/>
        </p:spPr>
      </p:sp>
      <p:sp>
        <p:nvSpPr>
          <p:cNvPr id="25604" name="Rectangle 3"/>
          <p:cNvSpPr>
            <a:spLocks noGrp="1" noChangeArrowheads="1"/>
          </p:cNvSpPr>
          <p:nvPr>
            <p:ph type="body" idx="1"/>
          </p:nvPr>
        </p:nvSpPr>
        <p:spPr>
          <a:noFill/>
          <a:ln/>
        </p:spPr>
        <p:txBody>
          <a:bodyPr lIns="90889" tIns="45445" rIns="90889" bIns="45445"/>
          <a:lstStyle/>
          <a:p>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MS889_New_Efficiency_Insert_r02_v01.png"/>
          <p:cNvPicPr>
            <a:picLocks noChangeAspect="1"/>
          </p:cNvPicPr>
          <p:nvPr/>
        </p:nvPicPr>
        <p:blipFill>
          <a:blip r:embed="rId2"/>
          <a:stretch>
            <a:fillRect/>
          </a:stretch>
        </p:blipFill>
        <p:spPr>
          <a:xfrm>
            <a:off x="1143" y="0"/>
            <a:ext cx="9142856" cy="6857142"/>
          </a:xfrm>
          <a:prstGeom prst="rect">
            <a:avLst/>
          </a:prstGeom>
        </p:spPr>
      </p:pic>
      <p:pic>
        <p:nvPicPr>
          <p:cNvPr id="4" name="Picture 3" descr="MS889_New_Efficiency_Insert_r02_v01.png"/>
          <p:cNvPicPr>
            <a:picLocks noChangeAspect="1"/>
          </p:cNvPicPr>
          <p:nvPr userDrawn="1"/>
        </p:nvPicPr>
        <p:blipFill>
          <a:blip r:embed="rId2"/>
          <a:stretch>
            <a:fillRect/>
          </a:stretch>
        </p:blipFill>
        <p:spPr>
          <a:xfrm>
            <a:off x="1143" y="0"/>
            <a:ext cx="9142856" cy="6857142"/>
          </a:xfrm>
          <a:prstGeom prst="rect">
            <a:avLst/>
          </a:prstGeom>
        </p:spPr>
      </p:pic>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NUL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4.xm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7" r:id="rId11"/>
    <p:sldLayoutId id="2147483730" r:id="rId12"/>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6"/>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6"/>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9"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2" r:id="rId1"/>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xmlns:mc="http://schemas.openxmlformats.org/markup-compatibility/2006" xmlns:a14="http://schemas.microsoft.com/office/drawing/2010/main" val="CCFFCC" mc:Ignorable=""/>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xmlns:mc="http://schemas.openxmlformats.org/markup-compatibility/2006" xmlns:a14="http://schemas.microsoft.com/office/drawing/2010/main" val="99CC99" mc:Ignorable=""/>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4"/>
        </a:buBlip>
        <a:defRPr sz="2800" kern="1200">
          <a:solidFill>
            <a:srgbClr xmlns:mc="http://schemas.openxmlformats.org/markup-compatibility/2006" xmlns:a14="http://schemas.microsoft.com/office/drawing/2010/main" val="99CC99" mc:Ignorable=""/>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400" kern="1200">
          <a:solidFill>
            <a:srgbClr xmlns:mc="http://schemas.openxmlformats.org/markup-compatibility/2006" xmlns:a14="http://schemas.microsoft.com/office/drawing/2010/main" val="99CC99" mc:Ignorable=""/>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microsoft.com/whdc/devtools/debugging/default.mspx"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hyperlink" Target="http://blogs.technet.com/markrussinovich"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hyperlink" Target="http://www.dumpanalysis.org/" TargetMode="External"/><Relationship Id="rId4" Type="http://schemas.openxmlformats.org/officeDocument/2006/relationships/hyperlink" Target="http://blogs.msdn.com/ntdebugging"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solsem.com/"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hyperlink" Target="http://microsoft.com/technet" TargetMode="External"/><Relationship Id="rId10" Type="http://schemas.openxmlformats.org/officeDocument/2006/relationships/image" Target="../media/image1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The Windows Stop Screen</a:t>
            </a:r>
            <a:endParaRPr lang="en-US" dirty="0"/>
          </a:p>
        </p:txBody>
      </p:sp>
      <p:pic>
        <p:nvPicPr>
          <p:cNvPr id="6" name="Content Placeholder 5" descr="NotMyFault.png"/>
          <p:cNvPicPr>
            <a:picLocks noGrp="1" noChangeAspect="1"/>
          </p:cNvPicPr>
          <p:nvPr>
            <p:ph idx="1"/>
          </p:nvPr>
        </p:nvPicPr>
        <p:blipFill>
          <a:blip r:embed="rId3"/>
          <a:stretch>
            <a:fillRect/>
          </a:stretch>
        </p:blipFill>
        <p:spPr>
          <a:xfrm>
            <a:off x="1523574" y="1420813"/>
            <a:ext cx="6096851" cy="4572638"/>
          </a:xfrm>
        </p:spPr>
      </p:pic>
      <p:sp>
        <p:nvSpPr>
          <p:cNvPr id="8" name="Oval 7"/>
          <p:cNvSpPr/>
          <p:nvPr/>
        </p:nvSpPr>
        <p:spPr bwMode="auto">
          <a:xfrm>
            <a:off x="1082013" y="1856573"/>
            <a:ext cx="288000" cy="2880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1</a:t>
            </a:r>
          </a:p>
        </p:txBody>
      </p:sp>
      <p:sp>
        <p:nvSpPr>
          <p:cNvPr id="9" name="Oval 8"/>
          <p:cNvSpPr/>
          <p:nvPr/>
        </p:nvSpPr>
        <p:spPr bwMode="auto">
          <a:xfrm>
            <a:off x="1082013" y="2262340"/>
            <a:ext cx="288000" cy="2880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2</a:t>
            </a:r>
          </a:p>
        </p:txBody>
      </p:sp>
      <p:sp>
        <p:nvSpPr>
          <p:cNvPr id="10" name="Oval 9"/>
          <p:cNvSpPr/>
          <p:nvPr/>
        </p:nvSpPr>
        <p:spPr bwMode="auto">
          <a:xfrm>
            <a:off x="1082013" y="4251750"/>
            <a:ext cx="288000" cy="2880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3</a:t>
            </a:r>
          </a:p>
        </p:txBody>
      </p:sp>
      <p:sp>
        <p:nvSpPr>
          <p:cNvPr id="11" name="Oval 10"/>
          <p:cNvSpPr/>
          <p:nvPr/>
        </p:nvSpPr>
        <p:spPr bwMode="auto">
          <a:xfrm>
            <a:off x="1082013" y="4656315"/>
            <a:ext cx="288000" cy="2880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4</a:t>
            </a:r>
          </a:p>
        </p:txBody>
      </p:sp>
      <p:sp>
        <p:nvSpPr>
          <p:cNvPr id="12" name="Oval 11"/>
          <p:cNvSpPr/>
          <p:nvPr/>
        </p:nvSpPr>
        <p:spPr bwMode="auto">
          <a:xfrm>
            <a:off x="1082013" y="5251913"/>
            <a:ext cx="288000" cy="2880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5</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Bugcheck Codes</a:t>
            </a:r>
            <a:endParaRPr lang="en-US" dirty="0"/>
          </a:p>
        </p:txBody>
      </p:sp>
      <p:sp>
        <p:nvSpPr>
          <p:cNvPr id="3" name="Text Placeholder 2"/>
          <p:cNvSpPr>
            <a:spLocks noGrp="1"/>
          </p:cNvSpPr>
          <p:nvPr>
            <p:ph idx="1"/>
          </p:nvPr>
        </p:nvSpPr>
        <p:spPr/>
        <p:txBody>
          <a:bodyPr/>
          <a:lstStyle/>
          <a:p>
            <a:r>
              <a:rPr lang="en-US" dirty="0" smtClean="0"/>
              <a:t>Shared by many components and drivers</a:t>
            </a:r>
          </a:p>
          <a:p>
            <a:pPr lvl="1"/>
            <a:r>
              <a:rPr lang="en-US" dirty="0" smtClean="0"/>
              <a:t>The Windows Driver Kit currently documents over 250 unique </a:t>
            </a:r>
            <a:r>
              <a:rPr lang="en-US" dirty="0" err="1" smtClean="0"/>
              <a:t>bugcheck</a:t>
            </a:r>
            <a:r>
              <a:rPr lang="en-US" dirty="0" smtClean="0"/>
              <a:t> codes</a:t>
            </a:r>
          </a:p>
          <a:p>
            <a:r>
              <a:rPr lang="en-US" dirty="0" smtClean="0"/>
              <a:t>Two of the most common </a:t>
            </a:r>
            <a:r>
              <a:rPr lang="en-US" dirty="0" err="1" smtClean="0"/>
              <a:t>bugcheck</a:t>
            </a:r>
            <a:r>
              <a:rPr lang="en-US" dirty="0" smtClean="0"/>
              <a:t> codes are</a:t>
            </a:r>
          </a:p>
          <a:p>
            <a:pPr lvl="1"/>
            <a:r>
              <a:rPr lang="en-US" dirty="0" smtClean="0"/>
              <a:t>0xA IRQL_NOT_LESS_OR_EQUAL</a:t>
            </a:r>
          </a:p>
          <a:p>
            <a:pPr lvl="2"/>
            <a:r>
              <a:rPr lang="en-US" dirty="0" smtClean="0"/>
              <a:t>Usually caused by an invalid memory access</a:t>
            </a:r>
          </a:p>
          <a:p>
            <a:pPr lvl="1"/>
            <a:r>
              <a:rPr lang="en-US" dirty="0" smtClean="0"/>
              <a:t>0x1E KMODE_EXCEPTION_NOT_HANDLED</a:t>
            </a:r>
          </a:p>
          <a:p>
            <a:pPr lvl="2"/>
            <a:r>
              <a:rPr lang="en-US" dirty="0" smtClean="0"/>
              <a:t>Generated when executing garbage instructions</a:t>
            </a:r>
          </a:p>
          <a:p>
            <a:pPr lvl="2"/>
            <a:r>
              <a:rPr lang="en-US" dirty="0" smtClean="0"/>
              <a:t>Usually caused when a stack has been trashed</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Memory Dump Types</a:t>
            </a:r>
            <a:endParaRPr lang="en-US" dirty="0"/>
          </a:p>
        </p:txBody>
      </p:sp>
      <p:sp>
        <p:nvSpPr>
          <p:cNvPr id="3" name="Text Placeholder 2"/>
          <p:cNvSpPr>
            <a:spLocks noGrp="1"/>
          </p:cNvSpPr>
          <p:nvPr>
            <p:ph idx="1"/>
          </p:nvPr>
        </p:nvSpPr>
        <p:spPr/>
        <p:txBody>
          <a:bodyPr/>
          <a:lstStyle/>
          <a:p>
            <a:r>
              <a:rPr lang="en-US" dirty="0" smtClean="0"/>
              <a:t>Small memory dump</a:t>
            </a:r>
          </a:p>
          <a:p>
            <a:pPr lvl="1"/>
            <a:r>
              <a:rPr lang="en-US" dirty="0" smtClean="0"/>
              <a:t>Records the smallest set of useful information</a:t>
            </a:r>
          </a:p>
          <a:p>
            <a:r>
              <a:rPr lang="en-US" dirty="0" smtClean="0"/>
              <a:t>Kernel memory dump</a:t>
            </a:r>
            <a:r>
              <a:rPr lang="en-US" baseline="30000" dirty="0" smtClean="0"/>
              <a:t>*</a:t>
            </a:r>
          </a:p>
          <a:p>
            <a:pPr lvl="1"/>
            <a:r>
              <a:rPr lang="en-US" dirty="0" smtClean="0"/>
              <a:t>Records only kernel memory, which speeds up the process of writing a crash dump</a:t>
            </a:r>
          </a:p>
          <a:p>
            <a:r>
              <a:rPr lang="en-US" dirty="0" smtClean="0"/>
              <a:t>Complete memory dump</a:t>
            </a:r>
            <a:r>
              <a:rPr lang="en-US" baseline="30000" dirty="0" smtClean="0"/>
              <a:t>*</a:t>
            </a:r>
          </a:p>
          <a:p>
            <a:pPr lvl="1"/>
            <a:r>
              <a:rPr lang="en-US" dirty="0" smtClean="0"/>
              <a:t>Records the entire contents of system memory</a:t>
            </a:r>
          </a:p>
        </p:txBody>
      </p:sp>
      <p:sp>
        <p:nvSpPr>
          <p:cNvPr id="5" name="TextBox 4"/>
          <p:cNvSpPr txBox="1"/>
          <p:nvPr/>
        </p:nvSpPr>
        <p:spPr>
          <a:xfrm>
            <a:off x="381000" y="5508407"/>
            <a:ext cx="8382000" cy="646331"/>
          </a:xfrm>
          <a:prstGeom prst="rect">
            <a:avLst/>
          </a:prstGeom>
          <a:noFill/>
        </p:spPr>
        <p:txBody>
          <a:bodyPr wrap="square" rtlCol="0" anchor="b" anchorCtr="0">
            <a:noAutofit/>
          </a:bodyPr>
          <a:lstStyle/>
          <a:p>
            <a:pPr marL="252000" indent="-252000">
              <a:buFont typeface="Calibri" pitchFamily="34" charset="0"/>
              <a:buChar char="*"/>
            </a:pPr>
            <a:r>
              <a:rPr lang="en-US" dirty="0" smtClean="0">
                <a:solidFill>
                  <a:srgbClr xmlns:mc="http://schemas.openxmlformats.org/markup-compatibility/2006" xmlns:a14="http://schemas.microsoft.com/office/drawing/2010/main" val="99CC99" mc:Ignorable=""/>
                </a:solidFill>
              </a:rPr>
              <a:t>If either a Kernel or Complete memory dump is selected, the system will also create a </a:t>
            </a:r>
            <a:r>
              <a:rPr lang="en-US" dirty="0" err="1" smtClean="0">
                <a:solidFill>
                  <a:srgbClr xmlns:mc="http://schemas.openxmlformats.org/markup-compatibility/2006" xmlns:a14="http://schemas.microsoft.com/office/drawing/2010/main" val="99CC99" mc:Ignorable=""/>
                </a:solidFill>
              </a:rPr>
              <a:t>minidump</a:t>
            </a:r>
            <a:r>
              <a:rPr lang="en-US" dirty="0" smtClean="0">
                <a:solidFill>
                  <a:srgbClr xmlns:mc="http://schemas.openxmlformats.org/markup-compatibility/2006" xmlns:a14="http://schemas.microsoft.com/office/drawing/2010/main" val="99CC99" mc:Ignorable=""/>
                </a:solidFill>
              </a:rPr>
              <a:t> and store it in the %</a:t>
            </a:r>
            <a:r>
              <a:rPr lang="en-US" dirty="0" err="1" smtClean="0">
                <a:solidFill>
                  <a:srgbClr xmlns:mc="http://schemas.openxmlformats.org/markup-compatibility/2006" xmlns:a14="http://schemas.microsoft.com/office/drawing/2010/main" val="99CC99" mc:Ignorable=""/>
                </a:solidFill>
              </a:rPr>
              <a:t>SystemRoot</a:t>
            </a:r>
            <a:r>
              <a:rPr lang="en-US" dirty="0" smtClean="0">
                <a:solidFill>
                  <a:srgbClr xmlns:mc="http://schemas.openxmlformats.org/markup-compatibility/2006" xmlns:a14="http://schemas.microsoft.com/office/drawing/2010/main" val="99CC99" mc:Ignorable=""/>
                </a:solidFill>
              </a:rPr>
              <a:t>%\</a:t>
            </a:r>
            <a:r>
              <a:rPr lang="en-US" dirty="0" err="1" smtClean="0">
                <a:solidFill>
                  <a:srgbClr xmlns:mc="http://schemas.openxmlformats.org/markup-compatibility/2006" xmlns:a14="http://schemas.microsoft.com/office/drawing/2010/main" val="99CC99" mc:Ignorable=""/>
                </a:solidFill>
              </a:rPr>
              <a:t>minidump</a:t>
            </a:r>
            <a:r>
              <a:rPr lang="en-US" dirty="0" smtClean="0">
                <a:solidFill>
                  <a:srgbClr xmlns:mc="http://schemas.openxmlformats.org/markup-compatibility/2006" xmlns:a14="http://schemas.microsoft.com/office/drawing/2010/main" val="99CC99" mc:Ignorable=""/>
                </a:solidFill>
              </a:rPr>
              <a:t> directory</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Configuring Debugging</a:t>
            </a:r>
            <a:br>
              <a:rPr lang="en-US" dirty="0" smtClean="0"/>
            </a:br>
            <a:r>
              <a:rPr lang="en-US" dirty="0" smtClean="0"/>
              <a:t>Information Options</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 Crash Dump</a:t>
            </a:r>
            <a:endParaRPr lang="en-US" dirty="0"/>
          </a:p>
        </p:txBody>
      </p:sp>
      <p:sp>
        <p:nvSpPr>
          <p:cNvPr id="3" name="Text Placeholder 2"/>
          <p:cNvSpPr>
            <a:spLocks noGrp="1"/>
          </p:cNvSpPr>
          <p:nvPr>
            <p:ph idx="1"/>
          </p:nvPr>
        </p:nvSpPr>
        <p:spPr/>
        <p:txBody>
          <a:bodyPr/>
          <a:lstStyle/>
          <a:p>
            <a:r>
              <a:rPr lang="en-US" dirty="0" smtClean="0"/>
              <a:t>Crash dump information is written to the paging file on the boot volume</a:t>
            </a:r>
          </a:p>
          <a:p>
            <a:pPr lvl="1"/>
            <a:r>
              <a:rPr lang="en-US" dirty="0" smtClean="0"/>
              <a:t>Too risky to create a new file on the system</a:t>
            </a:r>
          </a:p>
          <a:p>
            <a:r>
              <a:rPr lang="en-US" dirty="0" smtClean="0"/>
              <a:t>How does the system know its safe?</a:t>
            </a:r>
          </a:p>
          <a:p>
            <a:pPr lvl="1"/>
            <a:r>
              <a:rPr lang="en-US" dirty="0" smtClean="0"/>
              <a:t>The boot volume paging file’s on-disk mapping</a:t>
            </a:r>
            <a:br>
              <a:rPr lang="en-US" dirty="0" smtClean="0"/>
            </a:br>
            <a:r>
              <a:rPr lang="en-US" dirty="0" smtClean="0"/>
              <a:t>is obtained when the system starts</a:t>
            </a:r>
          </a:p>
          <a:p>
            <a:pPr lvl="1"/>
            <a:r>
              <a:rPr lang="en-US" dirty="0" smtClean="0"/>
              <a:t>Critical crash components are </a:t>
            </a:r>
            <a:r>
              <a:rPr lang="en-US" dirty="0" err="1" smtClean="0"/>
              <a:t>checksummed</a:t>
            </a:r>
            <a:endParaRPr lang="en-US" dirty="0" smtClean="0"/>
          </a:p>
          <a:p>
            <a:pPr lvl="1"/>
            <a:r>
              <a:rPr lang="en-US" dirty="0" smtClean="0"/>
              <a:t>When a crash occurs, if the checksum doesn’t match, a memory dump is not written</a:t>
            </a:r>
          </a:p>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Would You Not Get a Dump?</a:t>
            </a:r>
            <a:endParaRPr lang="en-US" dirty="0"/>
          </a:p>
        </p:txBody>
      </p:sp>
      <p:sp>
        <p:nvSpPr>
          <p:cNvPr id="3" name="Text Placeholder 2"/>
          <p:cNvSpPr>
            <a:spLocks noGrp="1"/>
          </p:cNvSpPr>
          <p:nvPr>
            <p:ph idx="1"/>
          </p:nvPr>
        </p:nvSpPr>
        <p:spPr/>
        <p:txBody>
          <a:bodyPr/>
          <a:lstStyle/>
          <a:p>
            <a:r>
              <a:rPr lang="en-US" dirty="0" smtClean="0"/>
              <a:t>Problems with page file configuration</a:t>
            </a:r>
          </a:p>
          <a:p>
            <a:pPr lvl="1"/>
            <a:r>
              <a:rPr lang="en-US" dirty="0" smtClean="0"/>
              <a:t>The paging file on the boot volume is too small or one does not exist</a:t>
            </a:r>
          </a:p>
          <a:p>
            <a:pPr lvl="1"/>
            <a:r>
              <a:rPr lang="en-US" dirty="0" smtClean="0"/>
              <a:t>The system crashed before the paging file</a:t>
            </a:r>
            <a:br>
              <a:rPr lang="en-US" dirty="0" smtClean="0"/>
            </a:br>
            <a:r>
              <a:rPr lang="en-US" dirty="0" smtClean="0"/>
              <a:t>was initialized</a:t>
            </a:r>
          </a:p>
          <a:p>
            <a:r>
              <a:rPr lang="en-US" dirty="0" smtClean="0"/>
              <a:t>Critical crash components are corrupted</a:t>
            </a:r>
          </a:p>
          <a:p>
            <a:r>
              <a:rPr lang="en-US" dirty="0" smtClean="0"/>
              <a:t>Windows didn’t crash!</a:t>
            </a:r>
          </a:p>
          <a:p>
            <a:pPr lvl="1"/>
            <a:r>
              <a:rPr lang="en-US" dirty="0" smtClean="0"/>
              <a:t>The system spontaneously restarted</a:t>
            </a:r>
          </a:p>
          <a:p>
            <a:pPr lvl="1"/>
            <a:r>
              <a:rPr lang="en-US" dirty="0" smtClean="0"/>
              <a:t>The system is hung</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Can 59"/>
          <p:cNvSpPr>
            <a:spLocks noChangeAspect="1"/>
          </p:cNvSpPr>
          <p:nvPr/>
        </p:nvSpPr>
        <p:spPr bwMode="auto">
          <a:xfrm>
            <a:off x="6002223" y="4396154"/>
            <a:ext cx="656692" cy="828000"/>
          </a:xfrm>
          <a:prstGeom prst="can">
            <a:avLst>
              <a:gd name="adj" fmla="val 48913"/>
            </a:avLst>
          </a:prstGeom>
          <a:gradFill>
            <a:gsLst>
              <a:gs pos="0">
                <a:srgbClr xmlns:mc="http://schemas.openxmlformats.org/markup-compatibility/2006" xmlns:a14="http://schemas.microsoft.com/office/drawing/2010/main" val="969600" mc:Ignorable=""/>
              </a:gs>
              <a:gs pos="50000">
                <a:srgbClr xmlns:mc="http://schemas.openxmlformats.org/markup-compatibility/2006" xmlns:a14="http://schemas.microsoft.com/office/drawing/2010/main" val="EFEF00" mc:Ignorable=""/>
              </a:gs>
              <a:gs pos="70000">
                <a:srgbClr xmlns:mc="http://schemas.openxmlformats.org/markup-compatibility/2006" xmlns:a14="http://schemas.microsoft.com/office/drawing/2010/main" val="FFFF0B" mc:Ignorable=""/>
              </a:gs>
              <a:gs pos="100000">
                <a:srgbClr xmlns:mc="http://schemas.openxmlformats.org/markup-compatibility/2006" xmlns:a14="http://schemas.microsoft.com/office/drawing/2010/main" val="FFFF0B" mc:Ignorable=""/>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2" name="Title 1"/>
          <p:cNvSpPr>
            <a:spLocks noGrp="1"/>
          </p:cNvSpPr>
          <p:nvPr>
            <p:ph type="title"/>
          </p:nvPr>
        </p:nvSpPr>
        <p:spPr/>
        <p:txBody>
          <a:bodyPr/>
          <a:lstStyle/>
          <a:p>
            <a:r>
              <a:rPr lang="en-US" dirty="0" smtClean="0"/>
              <a:t>When the System Restarts</a:t>
            </a:r>
            <a:endParaRPr lang="en-US" dirty="0"/>
          </a:p>
        </p:txBody>
      </p:sp>
      <p:sp>
        <p:nvSpPr>
          <p:cNvPr id="7" name="Rectangle 6"/>
          <p:cNvSpPr/>
          <p:nvPr/>
        </p:nvSpPr>
        <p:spPr bwMode="auto">
          <a:xfrm>
            <a:off x="3798280" y="1887415"/>
            <a:ext cx="1582615" cy="82061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WinInit</a:t>
            </a:r>
            <a:endPar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8" name="Rectangle 7"/>
          <p:cNvSpPr/>
          <p:nvPr/>
        </p:nvSpPr>
        <p:spPr bwMode="auto">
          <a:xfrm>
            <a:off x="3810000" y="3059723"/>
            <a:ext cx="1570892" cy="539261"/>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err="1"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WerFault</a:t>
            </a:r>
            <a:endPar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9" name="Rectangle 8"/>
          <p:cNvSpPr/>
          <p:nvPr/>
        </p:nvSpPr>
        <p:spPr bwMode="auto">
          <a:xfrm>
            <a:off x="2227389" y="4278922"/>
            <a:ext cx="2297724" cy="70788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noAutofit/>
          </a:bodyPr>
          <a:lstStyle/>
          <a:p>
            <a:pPr algn="ctr" defTabSz="914099" fontAlgn="base">
              <a:spcBef>
                <a:spcPct val="0"/>
              </a:spcBef>
              <a:spcAft>
                <a:spcPct val="0"/>
              </a:spcAft>
            </a:pPr>
            <a:r>
              <a:rPr lang="en-US" sz="2000" dirty="0" err="1"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NtCreatePagingFile</a:t>
            </a:r>
            <a:endPar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10" name="TextBox 9"/>
          <p:cNvSpPr txBox="1"/>
          <p:nvPr/>
        </p:nvSpPr>
        <p:spPr>
          <a:xfrm>
            <a:off x="293082" y="1899138"/>
            <a:ext cx="1924694" cy="400110"/>
          </a:xfrm>
          <a:prstGeom prst="rect">
            <a:avLst/>
          </a:prstGeom>
          <a:noFill/>
        </p:spPr>
        <p:txBody>
          <a:bodyPr wrap="none" rtlCol="0">
            <a:spAutoFit/>
          </a:bodyPr>
          <a:lstStyle/>
          <a:p>
            <a:r>
              <a:rPr lang="en-US" sz="2000" dirty="0" smtClean="0"/>
              <a:t>“</a:t>
            </a:r>
            <a:r>
              <a:rPr lang="en-US" sz="2000" dirty="0" err="1" smtClean="0"/>
              <a:t>MachineCrash</a:t>
            </a:r>
            <a:r>
              <a:rPr lang="en-US" sz="2000" dirty="0" smtClean="0"/>
              <a:t>”</a:t>
            </a:r>
            <a:endParaRPr lang="en-US" sz="2000" dirty="0"/>
          </a:p>
        </p:txBody>
      </p:sp>
      <p:sp>
        <p:nvSpPr>
          <p:cNvPr id="13" name="TextBox 12"/>
          <p:cNvSpPr txBox="1"/>
          <p:nvPr/>
        </p:nvSpPr>
        <p:spPr>
          <a:xfrm>
            <a:off x="304805" y="3540370"/>
            <a:ext cx="1346844" cy="400110"/>
          </a:xfrm>
          <a:prstGeom prst="rect">
            <a:avLst/>
          </a:prstGeom>
          <a:noFill/>
        </p:spPr>
        <p:txBody>
          <a:bodyPr wrap="none" rtlCol="0">
            <a:spAutoFit/>
          </a:bodyPr>
          <a:lstStyle/>
          <a:p>
            <a:r>
              <a:rPr lang="en-US" sz="2000" dirty="0" smtClean="0"/>
              <a:t>User mode</a:t>
            </a:r>
            <a:endParaRPr lang="en-US" sz="2000" dirty="0"/>
          </a:p>
        </p:txBody>
      </p:sp>
      <p:sp>
        <p:nvSpPr>
          <p:cNvPr id="14" name="TextBox 13"/>
          <p:cNvSpPr txBox="1"/>
          <p:nvPr/>
        </p:nvSpPr>
        <p:spPr>
          <a:xfrm>
            <a:off x="304804" y="3997571"/>
            <a:ext cx="1544205" cy="400110"/>
          </a:xfrm>
          <a:prstGeom prst="rect">
            <a:avLst/>
          </a:prstGeom>
          <a:noFill/>
        </p:spPr>
        <p:txBody>
          <a:bodyPr wrap="none" rtlCol="0">
            <a:spAutoFit/>
          </a:bodyPr>
          <a:lstStyle/>
          <a:p>
            <a:r>
              <a:rPr lang="en-US" sz="2000" dirty="0" smtClean="0"/>
              <a:t>Kernel mode</a:t>
            </a:r>
            <a:endParaRPr lang="en-US" sz="2000" dirty="0"/>
          </a:p>
        </p:txBody>
      </p:sp>
      <p:sp>
        <p:nvSpPr>
          <p:cNvPr id="15" name="Can 14"/>
          <p:cNvSpPr>
            <a:spLocks noChangeAspect="1"/>
          </p:cNvSpPr>
          <p:nvPr/>
        </p:nvSpPr>
        <p:spPr bwMode="auto">
          <a:xfrm>
            <a:off x="6002218" y="1828800"/>
            <a:ext cx="656692" cy="828000"/>
          </a:xfrm>
          <a:prstGeom prst="can">
            <a:avLst>
              <a:gd name="adj" fmla="val 4891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17" name="Can 16"/>
          <p:cNvSpPr>
            <a:spLocks noChangeAspect="1"/>
          </p:cNvSpPr>
          <p:nvPr/>
        </p:nvSpPr>
        <p:spPr bwMode="auto">
          <a:xfrm>
            <a:off x="5990495" y="3048000"/>
            <a:ext cx="656692" cy="828000"/>
          </a:xfrm>
          <a:prstGeom prst="can">
            <a:avLst>
              <a:gd name="adj" fmla="val 4891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18" name="Can 17"/>
          <p:cNvSpPr>
            <a:spLocks noChangeAspect="1"/>
          </p:cNvSpPr>
          <p:nvPr/>
        </p:nvSpPr>
        <p:spPr bwMode="auto">
          <a:xfrm>
            <a:off x="6002222" y="4243754"/>
            <a:ext cx="656692" cy="828000"/>
          </a:xfrm>
          <a:prstGeom prst="can">
            <a:avLst>
              <a:gd name="adj" fmla="val 48913"/>
            </a:avLst>
          </a:prstGeom>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endParaRPr>
          </a:p>
        </p:txBody>
      </p:sp>
      <p:sp>
        <p:nvSpPr>
          <p:cNvPr id="19" name="TextBox 18"/>
          <p:cNvSpPr txBox="1"/>
          <p:nvPr/>
        </p:nvSpPr>
        <p:spPr>
          <a:xfrm>
            <a:off x="7101072" y="4412975"/>
            <a:ext cx="1280928" cy="400110"/>
          </a:xfrm>
          <a:prstGeom prst="rect">
            <a:avLst/>
          </a:prstGeom>
          <a:noFill/>
        </p:spPr>
        <p:txBody>
          <a:bodyPr wrap="none" rtlCol="0">
            <a:spAutoFit/>
          </a:bodyPr>
          <a:lstStyle/>
          <a:p>
            <a:r>
              <a:rPr lang="en-US" sz="2000" dirty="0" smtClean="0"/>
              <a:t>Paging file</a:t>
            </a:r>
            <a:endParaRPr lang="en-US" sz="2000" dirty="0"/>
          </a:p>
        </p:txBody>
      </p:sp>
      <p:sp>
        <p:nvSpPr>
          <p:cNvPr id="20" name="TextBox 19"/>
          <p:cNvSpPr txBox="1"/>
          <p:nvPr/>
        </p:nvSpPr>
        <p:spPr>
          <a:xfrm>
            <a:off x="7502769" y="3856892"/>
            <a:ext cx="774571" cy="400110"/>
          </a:xfrm>
          <a:prstGeom prst="rect">
            <a:avLst/>
          </a:prstGeom>
          <a:noFill/>
        </p:spPr>
        <p:txBody>
          <a:bodyPr wrap="none" rtlCol="0">
            <a:spAutoFit/>
          </a:bodyPr>
          <a:lstStyle/>
          <a:p>
            <a:r>
              <a:rPr lang="en-US" sz="2000" dirty="0" smtClean="0"/>
              <a:t>SMSS</a:t>
            </a:r>
            <a:endParaRPr lang="en-US" sz="2000" dirty="0"/>
          </a:p>
        </p:txBody>
      </p:sp>
      <p:sp>
        <p:nvSpPr>
          <p:cNvPr id="21" name="TextBox 20"/>
          <p:cNvSpPr txBox="1"/>
          <p:nvPr/>
        </p:nvSpPr>
        <p:spPr>
          <a:xfrm>
            <a:off x="7500837" y="2677197"/>
            <a:ext cx="974947" cy="400110"/>
          </a:xfrm>
          <a:prstGeom prst="rect">
            <a:avLst/>
          </a:prstGeom>
          <a:noFill/>
        </p:spPr>
        <p:txBody>
          <a:bodyPr wrap="none" rtlCol="0">
            <a:spAutoFit/>
          </a:bodyPr>
          <a:lstStyle/>
          <a:p>
            <a:r>
              <a:rPr lang="en-US" sz="2000" dirty="0" err="1" smtClean="0"/>
              <a:t>WinInit</a:t>
            </a:r>
            <a:endParaRPr lang="en-US" sz="2000" dirty="0"/>
          </a:p>
        </p:txBody>
      </p:sp>
      <p:sp>
        <p:nvSpPr>
          <p:cNvPr id="22" name="TextBox 21"/>
          <p:cNvSpPr txBox="1"/>
          <p:nvPr/>
        </p:nvSpPr>
        <p:spPr>
          <a:xfrm>
            <a:off x="7069895" y="3317630"/>
            <a:ext cx="1845505" cy="400110"/>
          </a:xfrm>
          <a:prstGeom prst="rect">
            <a:avLst/>
          </a:prstGeom>
          <a:noFill/>
        </p:spPr>
        <p:txBody>
          <a:bodyPr wrap="none" rtlCol="0">
            <a:spAutoFit/>
          </a:bodyPr>
          <a:lstStyle/>
          <a:p>
            <a:r>
              <a:rPr lang="en-US" sz="2000" dirty="0" smtClean="0"/>
              <a:t>DUMPxxxx.tmp</a:t>
            </a:r>
            <a:endParaRPr lang="en-US" sz="2000" dirty="0"/>
          </a:p>
        </p:txBody>
      </p:sp>
      <p:sp>
        <p:nvSpPr>
          <p:cNvPr id="23" name="TextBox 22"/>
          <p:cNvSpPr txBox="1"/>
          <p:nvPr/>
        </p:nvSpPr>
        <p:spPr>
          <a:xfrm>
            <a:off x="7049877" y="2057400"/>
            <a:ext cx="1636923" cy="400110"/>
          </a:xfrm>
          <a:prstGeom prst="rect">
            <a:avLst/>
          </a:prstGeom>
          <a:noFill/>
        </p:spPr>
        <p:txBody>
          <a:bodyPr wrap="none" rtlCol="0">
            <a:spAutoFit/>
          </a:bodyPr>
          <a:lstStyle/>
          <a:p>
            <a:r>
              <a:rPr lang="en-US" sz="2000" dirty="0" smtClean="0"/>
              <a:t>Memory.dmp</a:t>
            </a:r>
            <a:endParaRPr lang="en-US" sz="2000" dirty="0"/>
          </a:p>
        </p:txBody>
      </p:sp>
      <p:cxnSp>
        <p:nvCxnSpPr>
          <p:cNvPr id="30" name="Straight Connector 29"/>
          <p:cNvCxnSpPr/>
          <p:nvPr/>
        </p:nvCxnSpPr>
        <p:spPr>
          <a:xfrm>
            <a:off x="381000" y="3974122"/>
            <a:ext cx="5181600" cy="1588"/>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6" idx="2"/>
          </p:cNvCxnSpPr>
          <p:nvPr/>
        </p:nvCxnSpPr>
        <p:spPr>
          <a:xfrm rot="16200000" flipH="1">
            <a:off x="2497014" y="3651738"/>
            <a:ext cx="820618" cy="433754"/>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bwMode="auto">
          <a:xfrm>
            <a:off x="1910861" y="2508737"/>
            <a:ext cx="1559169" cy="949569"/>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rPr>
              <a:t>Session Manager</a:t>
            </a:r>
          </a:p>
        </p:txBody>
      </p:sp>
      <p:cxnSp>
        <p:nvCxnSpPr>
          <p:cNvPr id="38" name="Straight Arrow Connector 37"/>
          <p:cNvCxnSpPr>
            <a:endCxn id="9" idx="3"/>
          </p:cNvCxnSpPr>
          <p:nvPr/>
        </p:nvCxnSpPr>
        <p:spPr>
          <a:xfrm rot="10800000">
            <a:off x="4525113" y="4632864"/>
            <a:ext cx="1465382" cy="1"/>
          </a:xfrm>
          <a:prstGeom prst="straightConnector1">
            <a:avLst/>
          </a:prstGeom>
          <a:ln w="34925">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endCxn id="10" idx="3"/>
          </p:cNvCxnSpPr>
          <p:nvPr/>
        </p:nvCxnSpPr>
        <p:spPr>
          <a:xfrm rot="10800000" flipV="1">
            <a:off x="2217776" y="2098429"/>
            <a:ext cx="1580504" cy="763"/>
          </a:xfrm>
          <a:prstGeom prst="straightConnector1">
            <a:avLst/>
          </a:prstGeom>
          <a:ln w="34925">
            <a:headEnd type="none"/>
            <a:tailEnd type="triangle"/>
          </a:ln>
        </p:spPr>
        <p:style>
          <a:lnRef idx="1">
            <a:schemeClr val="accent1"/>
          </a:lnRef>
          <a:fillRef idx="0">
            <a:schemeClr val="accent1"/>
          </a:fillRef>
          <a:effectRef idx="0">
            <a:schemeClr val="accent1"/>
          </a:effectRef>
          <a:fontRef idx="minor">
            <a:schemeClr val="tx1"/>
          </a:fontRef>
        </p:style>
      </p:cxnSp>
      <p:sp>
        <p:nvSpPr>
          <p:cNvPr id="48" name="Arc 47"/>
          <p:cNvSpPr/>
          <p:nvPr/>
        </p:nvSpPr>
        <p:spPr>
          <a:xfrm rot="2466248">
            <a:off x="5674972" y="3433691"/>
            <a:ext cx="1302144" cy="1418492"/>
          </a:xfrm>
          <a:prstGeom prst="arc">
            <a:avLst/>
          </a:prstGeom>
          <a:ln w="34925">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Arc 48"/>
          <p:cNvSpPr/>
          <p:nvPr/>
        </p:nvSpPr>
        <p:spPr>
          <a:xfrm rot="2466248">
            <a:off x="5686695" y="2204292"/>
            <a:ext cx="1302144" cy="1418492"/>
          </a:xfrm>
          <a:prstGeom prst="arc">
            <a:avLst/>
          </a:prstGeom>
          <a:ln w="34925">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4" name="Straight Arrow Connector 53"/>
          <p:cNvCxnSpPr>
            <a:stCxn id="7" idx="2"/>
            <a:endCxn id="8" idx="0"/>
          </p:cNvCxnSpPr>
          <p:nvPr/>
        </p:nvCxnSpPr>
        <p:spPr>
          <a:xfrm rot="16200000" flipH="1">
            <a:off x="4416671" y="2880948"/>
            <a:ext cx="351692" cy="5858"/>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2919046" y="3452446"/>
            <a:ext cx="505267" cy="523220"/>
          </a:xfrm>
          <a:prstGeom prst="rect">
            <a:avLst/>
          </a:prstGeom>
          <a:noFill/>
        </p:spPr>
        <p:txBody>
          <a:bodyPr wrap="none" rtlCol="0">
            <a:spAutoFit/>
          </a:bodyPr>
          <a:lstStyle/>
          <a:p>
            <a:r>
              <a:rPr lang="en-US" sz="2800" dirty="0" smtClean="0">
                <a:latin typeface="Wingdings" pitchFamily="2" charset="2"/>
              </a:rPr>
              <a:t>Œ</a:t>
            </a:r>
          </a:p>
        </p:txBody>
      </p:sp>
      <p:sp>
        <p:nvSpPr>
          <p:cNvPr id="56" name="TextBox 55"/>
          <p:cNvSpPr txBox="1"/>
          <p:nvPr/>
        </p:nvSpPr>
        <p:spPr>
          <a:xfrm>
            <a:off x="3259015" y="1553307"/>
            <a:ext cx="505267" cy="523220"/>
          </a:xfrm>
          <a:prstGeom prst="rect">
            <a:avLst/>
          </a:prstGeom>
          <a:noFill/>
        </p:spPr>
        <p:txBody>
          <a:bodyPr wrap="none" rtlCol="0">
            <a:spAutoFit/>
          </a:bodyPr>
          <a:lstStyle/>
          <a:p>
            <a:r>
              <a:rPr lang="en-US" sz="2800" dirty="0" smtClean="0">
                <a:latin typeface="Wingdings"/>
              </a:rPr>
              <a:t></a:t>
            </a:r>
            <a:endParaRPr lang="en-US" sz="2800" dirty="0" smtClean="0">
              <a:latin typeface="Wingdings" pitchFamily="2" charset="2"/>
            </a:endParaRPr>
          </a:p>
        </p:txBody>
      </p:sp>
      <p:sp>
        <p:nvSpPr>
          <p:cNvPr id="57" name="TextBox 56"/>
          <p:cNvSpPr txBox="1"/>
          <p:nvPr/>
        </p:nvSpPr>
        <p:spPr>
          <a:xfrm>
            <a:off x="4079630" y="2620107"/>
            <a:ext cx="505267" cy="523220"/>
          </a:xfrm>
          <a:prstGeom prst="rect">
            <a:avLst/>
          </a:prstGeom>
          <a:noFill/>
        </p:spPr>
        <p:txBody>
          <a:bodyPr wrap="none" rtlCol="0">
            <a:spAutoFit/>
          </a:bodyPr>
          <a:lstStyle/>
          <a:p>
            <a:r>
              <a:rPr lang="en-US" sz="2800" dirty="0" smtClean="0">
                <a:latin typeface="Wingdings"/>
              </a:rPr>
              <a:t>Ž</a:t>
            </a:r>
            <a:endParaRPr lang="en-US" sz="1200" dirty="0" smtClean="0">
              <a:latin typeface="MS Shell Dlg 2"/>
            </a:endParaRPr>
          </a:p>
        </p:txBody>
      </p:sp>
      <p:sp>
        <p:nvSpPr>
          <p:cNvPr id="58" name="TextBox 57"/>
          <p:cNvSpPr txBox="1"/>
          <p:nvPr/>
        </p:nvSpPr>
        <p:spPr>
          <a:xfrm>
            <a:off x="7115909" y="3804138"/>
            <a:ext cx="505267" cy="523220"/>
          </a:xfrm>
          <a:prstGeom prst="rect">
            <a:avLst/>
          </a:prstGeom>
          <a:noFill/>
        </p:spPr>
        <p:txBody>
          <a:bodyPr wrap="none" rtlCol="0">
            <a:spAutoFit/>
          </a:bodyPr>
          <a:lstStyle/>
          <a:p>
            <a:r>
              <a:rPr lang="en-US" sz="2800" dirty="0" smtClean="0">
                <a:latin typeface="Wingdings"/>
              </a:rPr>
              <a:t></a:t>
            </a:r>
            <a:endParaRPr lang="en-US" sz="1200" dirty="0" smtClean="0">
              <a:latin typeface="MS Shell Dlg 2"/>
            </a:endParaRPr>
          </a:p>
        </p:txBody>
      </p:sp>
      <p:sp>
        <p:nvSpPr>
          <p:cNvPr id="59" name="TextBox 58"/>
          <p:cNvSpPr txBox="1"/>
          <p:nvPr/>
        </p:nvSpPr>
        <p:spPr>
          <a:xfrm>
            <a:off x="7115907" y="2620112"/>
            <a:ext cx="505267" cy="523220"/>
          </a:xfrm>
          <a:prstGeom prst="rect">
            <a:avLst/>
          </a:prstGeom>
          <a:noFill/>
        </p:spPr>
        <p:txBody>
          <a:bodyPr wrap="none" rtlCol="0">
            <a:spAutoFit/>
          </a:bodyPr>
          <a:lstStyle/>
          <a:p>
            <a:r>
              <a:rPr lang="en-US" sz="2800" dirty="0" smtClean="0">
                <a:latin typeface="Wingdings"/>
              </a:rPr>
              <a:t></a:t>
            </a:r>
            <a:endParaRPr lang="en-US" sz="1200" dirty="0" smtClean="0">
              <a:latin typeface="MS Shell Dlg 2"/>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Analyzing a Crash Dump</a:t>
            </a:r>
            <a:endParaRPr lang="en-US" dirty="0"/>
          </a:p>
        </p:txBody>
      </p:sp>
      <p:sp>
        <p:nvSpPr>
          <p:cNvPr id="3" name="Text Placeholder 2"/>
          <p:cNvSpPr>
            <a:spLocks noGrp="1"/>
          </p:cNvSpPr>
          <p:nvPr>
            <p:ph idx="1"/>
          </p:nvPr>
        </p:nvSpPr>
        <p:spPr/>
        <p:txBody>
          <a:bodyPr/>
          <a:lstStyle/>
          <a:p>
            <a:r>
              <a:rPr lang="en-US" sz="2800" dirty="0" smtClean="0"/>
              <a:t>The Microsoft kernel debuggers can be used to open and analyze a crash dump</a:t>
            </a:r>
          </a:p>
          <a:p>
            <a:pPr lvl="1"/>
            <a:r>
              <a:rPr lang="en-US" sz="2400" dirty="0" err="1" smtClean="0"/>
              <a:t>kd</a:t>
            </a:r>
            <a:r>
              <a:rPr lang="en-US" sz="2400" dirty="0" smtClean="0"/>
              <a:t>, a command line tool and </a:t>
            </a:r>
            <a:r>
              <a:rPr lang="en-US" sz="2400" dirty="0" err="1" smtClean="0"/>
              <a:t>WinDbg</a:t>
            </a:r>
            <a:r>
              <a:rPr lang="en-US" sz="2400" dirty="0" smtClean="0"/>
              <a:t>, a GUI tool</a:t>
            </a:r>
          </a:p>
          <a:p>
            <a:r>
              <a:rPr lang="en-US" sz="2800" dirty="0" smtClean="0"/>
              <a:t>Available as part of the Debugging Tools for Windows</a:t>
            </a:r>
          </a:p>
          <a:p>
            <a:pPr lvl="1">
              <a:buNone/>
            </a:pPr>
            <a:r>
              <a:rPr lang="en-US" sz="2400" dirty="0" smtClean="0">
                <a:hlinkClick r:id="rId3"/>
              </a:rPr>
              <a:t>http://www.microsoft.com/whdc/devtools/debugging/</a:t>
            </a:r>
            <a:br>
              <a:rPr lang="en-US" sz="2400" dirty="0" smtClean="0">
                <a:hlinkClick r:id="rId3"/>
              </a:rPr>
            </a:br>
            <a:r>
              <a:rPr lang="en-US" sz="2400" dirty="0" err="1" smtClean="0">
                <a:hlinkClick r:id="rId3"/>
              </a:rPr>
              <a:t>default.mspx</a:t>
            </a:r>
            <a:endParaRPr lang="en-US" sz="2400" dirty="0" smtClean="0"/>
          </a:p>
          <a:p>
            <a:r>
              <a:rPr lang="en-AU" sz="2800" dirty="0" smtClean="0"/>
              <a:t>Configure the debugger to point to symbols</a:t>
            </a:r>
          </a:p>
          <a:p>
            <a:pPr lvl="1">
              <a:buNone/>
            </a:pPr>
            <a:r>
              <a:rPr lang="en-AU" sz="2400" dirty="0" err="1" smtClean="0"/>
              <a:t>srv</a:t>
            </a:r>
            <a:r>
              <a:rPr lang="en-AU" sz="2400" dirty="0" smtClean="0"/>
              <a:t>*C:\SYMBOLS*http://msdl.microsoft.com/download/</a:t>
            </a:r>
            <a:br>
              <a:rPr lang="en-AU" sz="2400" dirty="0" smtClean="0"/>
            </a:br>
            <a:r>
              <a:rPr lang="en-AU" sz="2400" dirty="0" smtClean="0"/>
              <a:t>symbols</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Automated Analysis</a:t>
            </a:r>
            <a:endParaRPr lang="en-US" dirty="0"/>
          </a:p>
        </p:txBody>
      </p:sp>
      <p:sp>
        <p:nvSpPr>
          <p:cNvPr id="3" name="Text Placeholder 2"/>
          <p:cNvSpPr>
            <a:spLocks noGrp="1"/>
          </p:cNvSpPr>
          <p:nvPr>
            <p:ph idx="1"/>
          </p:nvPr>
        </p:nvSpPr>
        <p:spPr/>
        <p:txBody>
          <a:bodyPr/>
          <a:lstStyle/>
          <a:p>
            <a:r>
              <a:rPr lang="en-US" dirty="0" smtClean="0"/>
              <a:t>When you open a crash dump with </a:t>
            </a:r>
            <a:r>
              <a:rPr lang="en-US" dirty="0" err="1" smtClean="0"/>
              <a:t>WinDbg</a:t>
            </a:r>
            <a:r>
              <a:rPr lang="en-US" dirty="0" smtClean="0"/>
              <a:t> or </a:t>
            </a:r>
            <a:r>
              <a:rPr lang="en-US" dirty="0" err="1" smtClean="0"/>
              <a:t>kd</a:t>
            </a:r>
            <a:r>
              <a:rPr lang="en-US" dirty="0" smtClean="0"/>
              <a:t>, the debugger performs basic crash analysis</a:t>
            </a:r>
            <a:r>
              <a:rPr lang="en-US" baseline="30000" dirty="0" smtClean="0"/>
              <a:t>*</a:t>
            </a:r>
          </a:p>
          <a:p>
            <a:pPr lvl="1"/>
            <a:r>
              <a:rPr lang="en-US" dirty="0" smtClean="0"/>
              <a:t>Displays stop code and parameter information</a:t>
            </a:r>
          </a:p>
          <a:p>
            <a:pPr lvl="1"/>
            <a:r>
              <a:rPr lang="en-US" dirty="0" smtClean="0"/>
              <a:t>Takes a guess at the offending driver</a:t>
            </a:r>
          </a:p>
          <a:p>
            <a:r>
              <a:rPr lang="en-US" dirty="0" smtClean="0"/>
              <a:t>The analysis is the result of the automated execution of the !analyze debugger command</a:t>
            </a:r>
          </a:p>
          <a:p>
            <a:pPr lvl="1"/>
            <a:r>
              <a:rPr lang="en-US" dirty="0" smtClean="0"/>
              <a:t>!analyze uses the </a:t>
            </a:r>
            <a:r>
              <a:rPr lang="en-US" dirty="0" err="1" smtClean="0"/>
              <a:t>bugcheck</a:t>
            </a:r>
            <a:r>
              <a:rPr lang="en-US" dirty="0" smtClean="0"/>
              <a:t> parameters and a set of heuristics to determine what component is the likely cause of the crash</a:t>
            </a:r>
          </a:p>
        </p:txBody>
      </p:sp>
      <p:sp>
        <p:nvSpPr>
          <p:cNvPr id="7" name="TextBox 6"/>
          <p:cNvSpPr txBox="1"/>
          <p:nvPr/>
        </p:nvSpPr>
        <p:spPr>
          <a:xfrm>
            <a:off x="381000" y="5508407"/>
            <a:ext cx="8382000" cy="646331"/>
          </a:xfrm>
          <a:prstGeom prst="rect">
            <a:avLst/>
          </a:prstGeom>
          <a:noFill/>
        </p:spPr>
        <p:txBody>
          <a:bodyPr wrap="square" rtlCol="0" anchor="b" anchorCtr="0">
            <a:noAutofit/>
          </a:bodyPr>
          <a:lstStyle/>
          <a:p>
            <a:pPr marL="252000" indent="-252000">
              <a:buFont typeface="Calibri" pitchFamily="34" charset="0"/>
              <a:buChar char="*"/>
            </a:pPr>
            <a:r>
              <a:rPr lang="en-US" dirty="0" smtClean="0">
                <a:solidFill>
                  <a:srgbClr xmlns:mc="http://schemas.openxmlformats.org/markup-compatibility/2006" xmlns:a14="http://schemas.microsoft.com/office/drawing/2010/main" val="99CC99" mc:Ignorable=""/>
                </a:solidFill>
              </a:rPr>
              <a:t>Set the environment variable DBGENG_NO_BUGCHECK_ANALYSIS=1 to disable</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Automated Analysis Using !analyze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4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rPr>
              <a:t>Windows Crash Dump Analysis</a:t>
            </a:r>
            <a:endParaRPr sz="4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wrap="none"/>
          <a:lstStyle/>
          <a:p>
            <a:r>
              <a:rPr lang="en-US" dirty="0" smtClean="0">
                <a:solidFill>
                  <a:schemeClr val="tx1"/>
                </a:solidFill>
              </a:rPr>
              <a:t>Daniel Pearson</a:t>
            </a:r>
          </a:p>
          <a:p>
            <a:r>
              <a:rPr lang="en-US" dirty="0" smtClean="0">
                <a:solidFill>
                  <a:schemeClr val="tx1"/>
                </a:solidFill>
              </a:rPr>
              <a:t>David Solomon Expert Seminars</a:t>
            </a:r>
          </a:p>
          <a:p>
            <a:r>
              <a:rPr lang="en-US" dirty="0" smtClean="0">
                <a:solidFill>
                  <a:schemeClr val="tx1"/>
                </a:solidFill>
              </a:rPr>
              <a:t>SVR302</a:t>
            </a:r>
            <a:endParaRPr lang="en-US" dirty="0">
              <a:solidFill>
                <a:schemeClr val="tx1"/>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Buffer Overruns</a:t>
            </a:r>
            <a:endParaRPr lang="en-US" dirty="0"/>
          </a:p>
        </p:txBody>
      </p:sp>
      <p:sp>
        <p:nvSpPr>
          <p:cNvPr id="3" name="Text Placeholder 2"/>
          <p:cNvSpPr>
            <a:spLocks noGrp="1"/>
          </p:cNvSpPr>
          <p:nvPr>
            <p:ph idx="1"/>
          </p:nvPr>
        </p:nvSpPr>
        <p:spPr/>
        <p:txBody>
          <a:bodyPr wrap="none"/>
          <a:lstStyle/>
          <a:p>
            <a:r>
              <a:rPr lang="en-US" sz="3150" dirty="0" smtClean="0"/>
              <a:t>Occurs when a driver goes past the end,</a:t>
            </a:r>
            <a:br>
              <a:rPr lang="en-US" sz="3150" dirty="0" smtClean="0"/>
            </a:br>
            <a:r>
              <a:rPr lang="en-US" sz="3150" dirty="0" smtClean="0"/>
              <a:t>called an overrun, or the beginning, an </a:t>
            </a:r>
            <a:r>
              <a:rPr lang="en-US" sz="3150" dirty="0" err="1" smtClean="0"/>
              <a:t>underrun</a:t>
            </a:r>
            <a:r>
              <a:rPr lang="en-US" sz="3150" dirty="0" smtClean="0"/>
              <a:t>,</a:t>
            </a:r>
            <a:br>
              <a:rPr lang="en-US" sz="3150" dirty="0" smtClean="0"/>
            </a:br>
            <a:r>
              <a:rPr lang="en-US" sz="3150" dirty="0" smtClean="0"/>
              <a:t>of it’s memory allocation</a:t>
            </a:r>
          </a:p>
          <a:p>
            <a:r>
              <a:rPr lang="en-US" sz="3150" dirty="0" smtClean="0"/>
              <a:t>Usually detected when overwritten data </a:t>
            </a:r>
            <a:br>
              <a:rPr lang="en-US" sz="3150" dirty="0" smtClean="0"/>
            </a:br>
            <a:r>
              <a:rPr lang="en-US" sz="3150" dirty="0" smtClean="0"/>
              <a:t>is referenced by the kernel or another driver</a:t>
            </a:r>
          </a:p>
          <a:p>
            <a:r>
              <a:rPr lang="en-US" sz="3150" dirty="0" smtClean="0"/>
              <a:t>It’s possible there’s a long delay between</a:t>
            </a:r>
            <a:br>
              <a:rPr lang="en-US" sz="3150" dirty="0" smtClean="0"/>
            </a:br>
            <a:r>
              <a:rPr lang="en-US" sz="3150" dirty="0" smtClean="0"/>
              <a:t>corruption and detection</a:t>
            </a:r>
          </a:p>
          <a:p>
            <a:endParaRPr lang="en-US" sz="315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Viewing the Effects of a Buffer Overrun</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Crash Transformation</a:t>
            </a:r>
            <a:endParaRPr lang="en-US" dirty="0"/>
          </a:p>
        </p:txBody>
      </p:sp>
      <p:sp>
        <p:nvSpPr>
          <p:cNvPr id="3" name="Text Placeholder 2"/>
          <p:cNvSpPr>
            <a:spLocks noGrp="1"/>
          </p:cNvSpPr>
          <p:nvPr>
            <p:ph idx="1"/>
          </p:nvPr>
        </p:nvSpPr>
        <p:spPr/>
        <p:txBody>
          <a:bodyPr/>
          <a:lstStyle/>
          <a:p>
            <a:r>
              <a:rPr lang="en-US" dirty="0" smtClean="0"/>
              <a:t>For crashes that are difficult to analyze</a:t>
            </a:r>
          </a:p>
          <a:p>
            <a:pPr lvl="1"/>
            <a:r>
              <a:rPr lang="en-US" dirty="0" smtClean="0"/>
              <a:t>The “victim” crashed the system, not the culprit</a:t>
            </a:r>
          </a:p>
          <a:p>
            <a:pPr lvl="1"/>
            <a:r>
              <a:rPr lang="en-US" dirty="0" smtClean="0"/>
              <a:t>The debugger points to ntoskrnl.exe, win32k.sys or other Windows components</a:t>
            </a:r>
          </a:p>
          <a:p>
            <a:pPr lvl="1"/>
            <a:r>
              <a:rPr lang="en-US" dirty="0" smtClean="0"/>
              <a:t>You get many different crash dumps all pointing at different causes</a:t>
            </a:r>
          </a:p>
          <a:p>
            <a:r>
              <a:rPr lang="en-US" dirty="0" smtClean="0"/>
              <a:t>Your goal isn’t to analyze difficult crashes …</a:t>
            </a:r>
          </a:p>
          <a:p>
            <a:pPr lvl="1" algn="ctr">
              <a:buNone/>
            </a:pPr>
            <a:endParaRPr lang="en-US" sz="2400" i="1" dirty="0" smtClean="0"/>
          </a:p>
          <a:p>
            <a:pPr algn="ctr">
              <a:buNone/>
            </a:pPr>
            <a:r>
              <a:rPr lang="en-US" i="1" dirty="0" smtClean="0"/>
              <a:t>It’s to try to make an “</a:t>
            </a:r>
            <a:r>
              <a:rPr lang="en-US" i="1" dirty="0" err="1" smtClean="0"/>
              <a:t>unanalyzable</a:t>
            </a:r>
            <a:r>
              <a:rPr lang="en-US" i="1" dirty="0" smtClean="0"/>
              <a:t>” crash into one that can be easily analyzed</a:t>
            </a:r>
            <a:endParaRPr lang="en-US" dirty="0" smtClean="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Driver Verifier</a:t>
            </a:r>
            <a:endParaRPr lang="en-US" dirty="0"/>
          </a:p>
        </p:txBody>
      </p:sp>
      <p:sp>
        <p:nvSpPr>
          <p:cNvPr id="3" name="Text Placeholder 2"/>
          <p:cNvSpPr>
            <a:spLocks noGrp="1"/>
          </p:cNvSpPr>
          <p:nvPr>
            <p:ph idx="1"/>
          </p:nvPr>
        </p:nvSpPr>
        <p:spPr/>
        <p:txBody>
          <a:bodyPr/>
          <a:lstStyle/>
          <a:p>
            <a:r>
              <a:rPr lang="en-AU" dirty="0" smtClean="0"/>
              <a:t>Useful for identifying code defects in drivers</a:t>
            </a:r>
          </a:p>
          <a:p>
            <a:r>
              <a:rPr lang="en-AU" dirty="0" smtClean="0"/>
              <a:t>Performs more thorough checks on the system and device drivers as well as simulating failures</a:t>
            </a:r>
          </a:p>
          <a:p>
            <a:r>
              <a:rPr lang="en-AU" dirty="0" smtClean="0"/>
              <a:t>Support is built into the operating system</a:t>
            </a:r>
          </a:p>
          <a:p>
            <a:r>
              <a:rPr lang="en-US" dirty="0" smtClean="0"/>
              <a:t>The requirements for the Windows logo program state that a driver must not fail while running under Driver Verifier</a:t>
            </a:r>
            <a:endParaRPr lang="en-AU" dirty="0" smtClean="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smtClean="0"/>
              <a:t>Using Driver Verifier to Catch a</a:t>
            </a:r>
            <a:br>
              <a:rPr dirty="0" smtClean="0"/>
            </a:br>
            <a:r>
              <a:rPr dirty="0" smtClean="0"/>
              <a:t>Buffer Overrun</a:t>
            </a:r>
            <a:endParaRPr lang="en-US" dirty="0"/>
          </a:p>
        </p:txBody>
      </p:sp>
      <p:sp>
        <p:nvSpPr>
          <p:cNvPr id="4" name="Text Placeholder 3"/>
          <p:cNvSpPr>
            <a:spLocks noGrp="1"/>
          </p:cNvSpPr>
          <p:nvPr>
            <p:ph type="body" sz="quarter" idx="10"/>
          </p:nvPr>
        </p:nvSpPr>
        <p:spPr/>
        <p:txBody>
          <a:bodyPr/>
          <a:lstStyle/>
          <a:p>
            <a:r>
              <a:rPr smtClean="0"/>
              <a:t>demo</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Manual Analysis</a:t>
            </a:r>
            <a:endParaRPr lang="en-US" dirty="0"/>
          </a:p>
        </p:txBody>
      </p:sp>
      <p:sp>
        <p:nvSpPr>
          <p:cNvPr id="3" name="Text Placeholder 2"/>
          <p:cNvSpPr>
            <a:spLocks noGrp="1"/>
          </p:cNvSpPr>
          <p:nvPr>
            <p:ph idx="1"/>
          </p:nvPr>
        </p:nvSpPr>
        <p:spPr/>
        <p:txBody>
          <a:bodyPr/>
          <a:lstStyle/>
          <a:p>
            <a:r>
              <a:rPr lang="en-US" sz="2800" dirty="0" smtClean="0"/>
              <a:t>Sometimes !analyze isn’t enough</a:t>
            </a:r>
          </a:p>
          <a:p>
            <a:pPr lvl="1"/>
            <a:r>
              <a:rPr lang="en-US" sz="2400" dirty="0" smtClean="0"/>
              <a:t>It might not tell you anything useful</a:t>
            </a:r>
          </a:p>
          <a:p>
            <a:pPr lvl="1"/>
            <a:r>
              <a:rPr lang="en-US" sz="2400" dirty="0" smtClean="0"/>
              <a:t>You want to know in more detail what was happening at the time of the crash</a:t>
            </a:r>
          </a:p>
          <a:p>
            <a:r>
              <a:rPr lang="en-US" sz="2800" dirty="0" smtClean="0"/>
              <a:t>Several useful commands and techniques</a:t>
            </a:r>
          </a:p>
          <a:p>
            <a:pPr lvl="1"/>
            <a:r>
              <a:rPr lang="en-US" sz="2400" dirty="0" smtClean="0"/>
              <a:t>Verify the time of the crash, </a:t>
            </a:r>
            <a:r>
              <a:rPr lang="en-US" sz="2400" i="1" dirty="0" smtClean="0"/>
              <a:t>.time</a:t>
            </a:r>
          </a:p>
          <a:p>
            <a:pPr lvl="2"/>
            <a:r>
              <a:rPr lang="en-US" sz="2000" dirty="0" smtClean="0"/>
              <a:t>A short uptime value can mean frequent problems</a:t>
            </a:r>
          </a:p>
          <a:p>
            <a:pPr lvl="1"/>
            <a:r>
              <a:rPr lang="en-US" sz="2400" dirty="0" smtClean="0"/>
              <a:t>Check the stack on each CPU, stacks are read from the bottom to the top</a:t>
            </a:r>
          </a:p>
          <a:p>
            <a:pPr lvl="2"/>
            <a:r>
              <a:rPr lang="en-US" sz="2000" i="1" dirty="0" smtClean="0"/>
              <a:t>!</a:t>
            </a:r>
            <a:r>
              <a:rPr lang="en-US" sz="2000" i="1" dirty="0" err="1" smtClean="0"/>
              <a:t>cpuinfo</a:t>
            </a:r>
            <a:r>
              <a:rPr lang="en-US" sz="2000" dirty="0" smtClean="0"/>
              <a:t> will display a list of all the CPUs</a:t>
            </a:r>
          </a:p>
          <a:p>
            <a:pPr lvl="2"/>
            <a:r>
              <a:rPr lang="en-US" sz="2000" dirty="0" smtClean="0"/>
              <a:t>Use </a:t>
            </a:r>
            <a:r>
              <a:rPr lang="en-US" sz="2000" i="1" dirty="0" smtClean="0"/>
              <a:t>~s</a:t>
            </a:r>
            <a:r>
              <a:rPr lang="en-US" sz="2000" dirty="0" smtClean="0"/>
              <a:t> to switch to a different CPU for investigation</a:t>
            </a:r>
          </a:p>
          <a:p>
            <a:pPr lvl="2"/>
            <a:r>
              <a:rPr lang="en-US" sz="2000" i="1" dirty="0" smtClean="0"/>
              <a:t>k</a:t>
            </a:r>
            <a:r>
              <a:rPr lang="en-US" sz="2000" dirty="0" smtClean="0"/>
              <a:t> to display the stack</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 Analysis</a:t>
            </a:r>
            <a:endParaRPr lang="en-US" dirty="0"/>
          </a:p>
        </p:txBody>
      </p:sp>
      <p:sp>
        <p:nvSpPr>
          <p:cNvPr id="3" name="Text Placeholder 2"/>
          <p:cNvSpPr>
            <a:spLocks noGrp="1"/>
          </p:cNvSpPr>
          <p:nvPr>
            <p:ph idx="1"/>
          </p:nvPr>
        </p:nvSpPr>
        <p:spPr/>
        <p:txBody>
          <a:bodyPr/>
          <a:lstStyle/>
          <a:p>
            <a:r>
              <a:rPr lang="en-US" sz="2800" dirty="0" smtClean="0"/>
              <a:t>Several useful commands and techniques</a:t>
            </a:r>
          </a:p>
          <a:p>
            <a:pPr lvl="1"/>
            <a:r>
              <a:rPr lang="en-US" sz="2400" dirty="0" smtClean="0"/>
              <a:t>Look at memory usage, </a:t>
            </a:r>
            <a:r>
              <a:rPr lang="en-US" sz="2400" i="1" dirty="0" smtClean="0"/>
              <a:t>!</a:t>
            </a:r>
            <a:r>
              <a:rPr lang="en-US" sz="2400" i="1" dirty="0" err="1" smtClean="0"/>
              <a:t>vm</a:t>
            </a:r>
            <a:endParaRPr lang="en-US" sz="2400" i="1" dirty="0" smtClean="0"/>
          </a:p>
          <a:p>
            <a:pPr lvl="2"/>
            <a:r>
              <a:rPr lang="en-US" sz="2000" dirty="0" smtClean="0"/>
              <a:t>Make sure memory pools are not depleted or contain errors</a:t>
            </a:r>
          </a:p>
          <a:p>
            <a:pPr lvl="3"/>
            <a:r>
              <a:rPr lang="en-US" sz="2000" dirty="0" smtClean="0"/>
              <a:t>Use </a:t>
            </a:r>
            <a:r>
              <a:rPr lang="en-US" sz="2000" i="1" dirty="0" smtClean="0"/>
              <a:t>!</a:t>
            </a:r>
            <a:r>
              <a:rPr lang="en-US" sz="2000" i="1" dirty="0" err="1" smtClean="0"/>
              <a:t>poolused</a:t>
            </a:r>
            <a:r>
              <a:rPr lang="en-US" sz="2000" dirty="0" smtClean="0"/>
              <a:t> to identify large users</a:t>
            </a:r>
          </a:p>
          <a:p>
            <a:pPr lvl="1"/>
            <a:r>
              <a:rPr lang="en-US" sz="2400" dirty="0" smtClean="0"/>
              <a:t>Check the currently running thread, </a:t>
            </a:r>
            <a:r>
              <a:rPr lang="en-US" sz="2400" i="1" dirty="0" smtClean="0"/>
              <a:t>!thread</a:t>
            </a:r>
          </a:p>
          <a:p>
            <a:pPr lvl="2"/>
            <a:r>
              <a:rPr lang="en-US" sz="2000" dirty="0" smtClean="0"/>
              <a:t>May or may not be related to the crash</a:t>
            </a:r>
          </a:p>
          <a:p>
            <a:pPr lvl="2"/>
            <a:r>
              <a:rPr lang="en-US" sz="2000" dirty="0" smtClean="0"/>
              <a:t>Check pending I/O requests using </a:t>
            </a:r>
            <a:r>
              <a:rPr lang="en-US" sz="2000" i="1" dirty="0" smtClean="0"/>
              <a:t>!</a:t>
            </a:r>
            <a:r>
              <a:rPr lang="en-US" sz="2000" i="1" dirty="0" err="1" smtClean="0"/>
              <a:t>irp</a:t>
            </a:r>
            <a:endParaRPr lang="en-US" sz="2000" i="1" dirty="0" smtClean="0"/>
          </a:p>
          <a:p>
            <a:pPr lvl="1"/>
            <a:r>
              <a:rPr lang="en-US" sz="2400" dirty="0" smtClean="0"/>
              <a:t>List all processes on the system, </a:t>
            </a:r>
            <a:r>
              <a:rPr lang="en-US" sz="2400" i="1" dirty="0" smtClean="0"/>
              <a:t>!process 0 0</a:t>
            </a:r>
          </a:p>
          <a:p>
            <a:pPr lvl="2"/>
            <a:r>
              <a:rPr lang="en-US" sz="2000" dirty="0" smtClean="0"/>
              <a:t>Make sure you understand what was running at the time</a:t>
            </a:r>
          </a:p>
          <a:p>
            <a:pPr lvl="1"/>
            <a:r>
              <a:rPr lang="en-US" sz="2400" dirty="0" smtClean="0"/>
              <a:t>List loaded drivers, </a:t>
            </a:r>
            <a:r>
              <a:rPr lang="en-US" sz="2400" i="1" dirty="0" smtClean="0"/>
              <a:t>lm t n</a:t>
            </a:r>
          </a:p>
          <a:p>
            <a:pPr lvl="2"/>
            <a:r>
              <a:rPr lang="en-US" sz="2000" dirty="0" smtClean="0"/>
              <a:t>Make sure all the drivers are recognizable and up to date</a:t>
            </a:r>
          </a:p>
        </p:txBody>
      </p:sp>
      <p:sp>
        <p:nvSpPr>
          <p:cNvPr id="4" name="TextBox 3"/>
          <p:cNvSpPr txBox="1"/>
          <p:nvPr/>
        </p:nvSpPr>
        <p:spPr>
          <a:xfrm>
            <a:off x="381000" y="5508407"/>
            <a:ext cx="8382000" cy="646331"/>
          </a:xfrm>
          <a:prstGeom prst="rect">
            <a:avLst/>
          </a:prstGeom>
          <a:noFill/>
        </p:spPr>
        <p:txBody>
          <a:bodyPr wrap="square" rtlCol="0" anchor="b" anchorCtr="0">
            <a:noAutofit/>
          </a:bodyPr>
          <a:lstStyle/>
          <a:p>
            <a:pPr marL="252000" indent="-252000">
              <a:buFont typeface="Calibri" pitchFamily="34" charset="0"/>
              <a:buChar char="*"/>
            </a:pPr>
            <a:r>
              <a:rPr lang="en-US" dirty="0" smtClean="0">
                <a:solidFill>
                  <a:srgbClr xmlns:mc="http://schemas.openxmlformats.org/markup-compatibility/2006" xmlns:a14="http://schemas.microsoft.com/office/drawing/2010/main" val="99CC99" mc:Ignorable=""/>
                </a:solidFill>
              </a:rPr>
              <a:t>Refer to the Debugging Tools for Windows documentation for additional commands</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Manual Analysis of a Crash Dump</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Attaching a Kernel Debugger</a:t>
            </a:r>
            <a:endParaRPr lang="en-US" dirty="0"/>
          </a:p>
        </p:txBody>
      </p:sp>
      <p:sp>
        <p:nvSpPr>
          <p:cNvPr id="3" name="Text Placeholder 2"/>
          <p:cNvSpPr>
            <a:spLocks noGrp="1"/>
          </p:cNvSpPr>
          <p:nvPr>
            <p:ph idx="1"/>
          </p:nvPr>
        </p:nvSpPr>
        <p:spPr/>
        <p:txBody>
          <a:bodyPr/>
          <a:lstStyle/>
          <a:p>
            <a:r>
              <a:rPr lang="en-AU" smtClean="0"/>
              <a:t>Required for debugging initialization failures and crashes where no dump file is created</a:t>
            </a:r>
          </a:p>
          <a:p>
            <a:r>
              <a:rPr lang="en-AU" smtClean="0"/>
              <a:t>Requires that the system be started with the debugger enabled to work</a:t>
            </a:r>
          </a:p>
          <a:p>
            <a:r>
              <a:rPr lang="en-AU" smtClean="0"/>
              <a:t>Support for using a null-modem, IEEE 1394 and USB 2.0 cable as well as virtual machines and over the network in Windows 7</a:t>
            </a:r>
          </a:p>
          <a:p>
            <a:r>
              <a:rPr lang="en-AU" smtClean="0"/>
              <a:t>Limited support for local kernel debugging</a:t>
            </a:r>
            <a:endParaRPr lang="en-AU" dirty="0" smtClean="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Attaching a Kernel Debugger to a</a:t>
            </a:r>
            <a:br>
              <a:rPr lang="en-US" dirty="0" smtClean="0"/>
            </a:br>
            <a:r>
              <a:rPr lang="en-US" dirty="0" smtClean="0"/>
              <a:t>Live System</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Daniel Pearson</a:t>
            </a:r>
            <a:endParaRPr lang="en-US" dirty="0"/>
          </a:p>
        </p:txBody>
      </p:sp>
      <p:sp>
        <p:nvSpPr>
          <p:cNvPr id="3" name="Text Placeholder 2"/>
          <p:cNvSpPr>
            <a:spLocks noGrp="1"/>
          </p:cNvSpPr>
          <p:nvPr>
            <p:ph idx="1"/>
          </p:nvPr>
        </p:nvSpPr>
        <p:spPr/>
        <p:txBody>
          <a:bodyPr/>
          <a:lstStyle/>
          <a:p>
            <a:r>
              <a:rPr lang="en-US" sz="2800" dirty="0" smtClean="0"/>
              <a:t>Started working with Windows NT 3.51</a:t>
            </a:r>
          </a:p>
          <a:p>
            <a:r>
              <a:rPr lang="en-US" sz="2800" dirty="0" smtClean="0"/>
              <a:t>Three years at Digital Equipment Corporation</a:t>
            </a:r>
          </a:p>
          <a:p>
            <a:pPr lvl="1"/>
            <a:r>
              <a:rPr lang="en-US" sz="2400" dirty="0" smtClean="0"/>
              <a:t>Supporting Intel and Alpha systems running Windows NT</a:t>
            </a:r>
          </a:p>
          <a:p>
            <a:r>
              <a:rPr lang="en-US" sz="2800" dirty="0" smtClean="0"/>
              <a:t>Seven years at Microsoft</a:t>
            </a:r>
          </a:p>
          <a:p>
            <a:pPr lvl="1"/>
            <a:r>
              <a:rPr lang="en-US" sz="2400" dirty="0" smtClean="0"/>
              <a:t>Senior Escalation Lead in Windows base team</a:t>
            </a:r>
          </a:p>
          <a:p>
            <a:pPr lvl="1"/>
            <a:r>
              <a:rPr lang="en-US" sz="2400" dirty="0" smtClean="0"/>
              <a:t>Worked in the Mobile Internet sustained</a:t>
            </a:r>
            <a:br>
              <a:rPr lang="en-US" sz="2400" dirty="0" smtClean="0"/>
            </a:br>
            <a:r>
              <a:rPr lang="en-US" sz="2400" dirty="0" smtClean="0"/>
              <a:t>engineering team</a:t>
            </a:r>
          </a:p>
          <a:p>
            <a:r>
              <a:rPr lang="en-US" sz="2800" dirty="0" smtClean="0"/>
              <a:t>Instructor for David Solomon, co-author of the Windows Internals book series</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Hung Systems</a:t>
            </a:r>
            <a:endParaRPr lang="en-US" dirty="0"/>
          </a:p>
        </p:txBody>
      </p:sp>
      <p:sp>
        <p:nvSpPr>
          <p:cNvPr id="3" name="Text Placeholder 2"/>
          <p:cNvSpPr>
            <a:spLocks noGrp="1"/>
          </p:cNvSpPr>
          <p:nvPr>
            <p:ph idx="1"/>
          </p:nvPr>
        </p:nvSpPr>
        <p:spPr/>
        <p:txBody>
          <a:bodyPr/>
          <a:lstStyle/>
          <a:p>
            <a:r>
              <a:rPr lang="en-US" dirty="0" smtClean="0"/>
              <a:t>Sometimes systems becomes unresponsive</a:t>
            </a:r>
          </a:p>
          <a:p>
            <a:pPr lvl="1"/>
            <a:r>
              <a:rPr lang="en-US" dirty="0" smtClean="0"/>
              <a:t>Keyboard and mouse frozen</a:t>
            </a:r>
          </a:p>
          <a:p>
            <a:r>
              <a:rPr lang="en-US" dirty="0" smtClean="0"/>
              <a:t>Two types of hangs</a:t>
            </a:r>
          </a:p>
          <a:p>
            <a:pPr lvl="1"/>
            <a:r>
              <a:rPr lang="en-US" dirty="0" smtClean="0"/>
              <a:t>Instant lockup</a:t>
            </a:r>
          </a:p>
          <a:p>
            <a:pPr lvl="2"/>
            <a:r>
              <a:rPr lang="en-US" dirty="0" smtClean="0"/>
              <a:t>Kernel synchronization deadlock</a:t>
            </a:r>
          </a:p>
          <a:p>
            <a:pPr lvl="2"/>
            <a:r>
              <a:rPr lang="en-US" dirty="0" smtClean="0"/>
              <a:t>Infinite loop at a high IRQL or a very high priority thread</a:t>
            </a:r>
          </a:p>
          <a:p>
            <a:pPr lvl="1"/>
            <a:r>
              <a:rPr lang="en-US" dirty="0" smtClean="0"/>
              <a:t>Slowly grinding to a halt</a:t>
            </a:r>
          </a:p>
          <a:p>
            <a:pPr lvl="2"/>
            <a:r>
              <a:rPr lang="en-US" dirty="0" smtClean="0"/>
              <a:t>Resource depletion</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Initiating a Manual Crash</a:t>
            </a:r>
            <a:endParaRPr lang="en-US" dirty="0"/>
          </a:p>
        </p:txBody>
      </p:sp>
      <p:sp>
        <p:nvSpPr>
          <p:cNvPr id="3" name="Text Placeholder 2"/>
          <p:cNvSpPr>
            <a:spLocks noGrp="1"/>
          </p:cNvSpPr>
          <p:nvPr>
            <p:ph idx="1"/>
          </p:nvPr>
        </p:nvSpPr>
        <p:spPr/>
        <p:txBody>
          <a:bodyPr/>
          <a:lstStyle/>
          <a:p>
            <a:r>
              <a:rPr lang="en-US" dirty="0" smtClean="0"/>
              <a:t>Using the keyboard</a:t>
            </a:r>
          </a:p>
          <a:p>
            <a:pPr lvl="1"/>
            <a:r>
              <a:rPr lang="en-US" dirty="0" smtClean="0"/>
              <a:t>Requires a PS/2 keyboard + registry key</a:t>
            </a:r>
          </a:p>
          <a:p>
            <a:pPr lvl="2"/>
            <a:r>
              <a:rPr lang="en-US" dirty="0" smtClean="0"/>
              <a:t>HKLM\SYSTEM\</a:t>
            </a:r>
            <a:r>
              <a:rPr lang="en-US" dirty="0" err="1" smtClean="0"/>
              <a:t>CurrentControlSet</a:t>
            </a:r>
            <a:r>
              <a:rPr lang="en-US" dirty="0" smtClean="0"/>
              <a:t>\Services\i8042prt\</a:t>
            </a:r>
            <a:br>
              <a:rPr lang="en-US" dirty="0" smtClean="0"/>
            </a:br>
            <a:r>
              <a:rPr lang="en-US" dirty="0" smtClean="0"/>
              <a:t>Parameters\</a:t>
            </a:r>
            <a:r>
              <a:rPr lang="en-US" dirty="0" err="1" smtClean="0"/>
              <a:t>CrashOnCtrlScroll</a:t>
            </a:r>
            <a:endParaRPr lang="en-US" dirty="0" smtClean="0"/>
          </a:p>
          <a:p>
            <a:r>
              <a:rPr lang="en-US" dirty="0" smtClean="0"/>
              <a:t>Using an NMI button</a:t>
            </a:r>
          </a:p>
          <a:p>
            <a:pPr lvl="1"/>
            <a:r>
              <a:rPr lang="en-US" dirty="0" smtClean="0"/>
              <a:t>Requires specialized hardware + registry key</a:t>
            </a:r>
          </a:p>
          <a:p>
            <a:pPr lvl="2"/>
            <a:r>
              <a:rPr lang="en-US" dirty="0" smtClean="0"/>
              <a:t>HKLM\SYSTEM\</a:t>
            </a:r>
            <a:r>
              <a:rPr lang="en-US" dirty="0" err="1" smtClean="0"/>
              <a:t>CurrentControlSet</a:t>
            </a:r>
            <a:r>
              <a:rPr lang="en-US" dirty="0" smtClean="0"/>
              <a:t>\Control\</a:t>
            </a:r>
            <a:br>
              <a:rPr lang="en-US" dirty="0" smtClean="0"/>
            </a:br>
            <a:r>
              <a:rPr lang="en-US" dirty="0" err="1" smtClean="0"/>
              <a:t>CrashControl</a:t>
            </a:r>
            <a:r>
              <a:rPr lang="en-US" dirty="0" smtClean="0"/>
              <a:t>\</a:t>
            </a:r>
            <a:r>
              <a:rPr lang="en-US" dirty="0" err="1" smtClean="0"/>
              <a:t>NMICrashDump</a:t>
            </a:r>
            <a:endParaRPr lang="en-US" dirty="0" smtClean="0"/>
          </a:p>
          <a:p>
            <a:r>
              <a:rPr lang="en-US" dirty="0" smtClean="0"/>
              <a:t>Using the debugger</a:t>
            </a:r>
          </a:p>
          <a:p>
            <a:pPr lvl="1"/>
            <a:r>
              <a:rPr lang="en-US" dirty="0" smtClean="0"/>
              <a:t>Break in and execute the .crash command</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Debugging a Hung System</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Additional Information</a:t>
            </a:r>
            <a:endParaRPr lang="en-US" dirty="0"/>
          </a:p>
        </p:txBody>
      </p:sp>
      <p:sp>
        <p:nvSpPr>
          <p:cNvPr id="3" name="Text Placeholder 2"/>
          <p:cNvSpPr>
            <a:spLocks noGrp="1"/>
          </p:cNvSpPr>
          <p:nvPr>
            <p:ph idx="1"/>
          </p:nvPr>
        </p:nvSpPr>
        <p:spPr/>
        <p:txBody>
          <a:bodyPr/>
          <a:lstStyle/>
          <a:p>
            <a:r>
              <a:rPr lang="en-US" sz="2800" dirty="0" smtClean="0"/>
              <a:t>Windows Internals 5</a:t>
            </a:r>
            <a:r>
              <a:rPr lang="en-US" sz="2800" baseline="30000" dirty="0" smtClean="0"/>
              <a:t>th</a:t>
            </a:r>
            <a:r>
              <a:rPr lang="en-US" sz="2800" dirty="0" smtClean="0"/>
              <a:t> edition</a:t>
            </a:r>
          </a:p>
          <a:p>
            <a:r>
              <a:rPr lang="en-US" sz="2800" dirty="0" smtClean="0"/>
              <a:t>Debugging Tools for Windows documentation</a:t>
            </a:r>
          </a:p>
          <a:p>
            <a:r>
              <a:rPr lang="en-US" sz="2800" dirty="0" smtClean="0"/>
              <a:t>Mark </a:t>
            </a:r>
            <a:r>
              <a:rPr lang="en-US" sz="2800" dirty="0" err="1" smtClean="0"/>
              <a:t>Russinovich’s</a:t>
            </a:r>
            <a:r>
              <a:rPr lang="en-US" sz="2800" dirty="0" smtClean="0"/>
              <a:t> Blog</a:t>
            </a:r>
          </a:p>
          <a:p>
            <a:pPr lvl="1"/>
            <a:r>
              <a:rPr lang="en-US" sz="2400" dirty="0" smtClean="0">
                <a:hlinkClick r:id="rId3"/>
              </a:rPr>
              <a:t>http://blogs.technet.com/markrussinovich</a:t>
            </a:r>
            <a:endParaRPr lang="en-US" sz="2400" dirty="0" smtClean="0">
              <a:hlinkClick r:id="rId4"/>
            </a:endParaRPr>
          </a:p>
          <a:p>
            <a:r>
              <a:rPr lang="en-US" sz="2800" dirty="0" smtClean="0"/>
              <a:t>Advanced Windows Debugging Blog</a:t>
            </a:r>
          </a:p>
          <a:p>
            <a:pPr lvl="1"/>
            <a:r>
              <a:rPr lang="en-US" sz="2400" dirty="0" smtClean="0">
                <a:hlinkClick r:id="rId4"/>
              </a:rPr>
              <a:t>http://blogs.msdn.com/ntdebugging</a:t>
            </a:r>
            <a:endParaRPr lang="en-US" sz="2400" dirty="0" smtClean="0"/>
          </a:p>
          <a:p>
            <a:r>
              <a:rPr lang="en-US" sz="2800" dirty="0" smtClean="0"/>
              <a:t>Crash Dump Analysis and Debugging Portal</a:t>
            </a:r>
          </a:p>
          <a:p>
            <a:pPr lvl="1"/>
            <a:r>
              <a:rPr lang="en-US" sz="2400" dirty="0" smtClean="0">
                <a:hlinkClick r:id="rId5"/>
              </a:rPr>
              <a:t>http://www.dumpanalysis.org</a:t>
            </a:r>
            <a:endParaRPr lang="en-US" sz="24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smtClean="0"/>
              <a:t>Additional Information</a:t>
            </a:r>
          </a:p>
        </p:txBody>
      </p:sp>
      <p:sp>
        <p:nvSpPr>
          <p:cNvPr id="14339" name="Rectangle 3"/>
          <p:cNvSpPr>
            <a:spLocks noGrp="1" noChangeArrowheads="1"/>
          </p:cNvSpPr>
          <p:nvPr>
            <p:ph type="body" sz="quarter" idx="10"/>
          </p:nvPr>
        </p:nvSpPr>
        <p:spPr/>
        <p:txBody>
          <a:bodyPr/>
          <a:lstStyle/>
          <a:p>
            <a:r>
              <a:rPr lang="en-US" sz="2800" dirty="0" smtClean="0"/>
              <a:t>David Solomon Expert Seminars offers training</a:t>
            </a:r>
            <a:br>
              <a:rPr lang="en-US" sz="2800" dirty="0" smtClean="0"/>
            </a:br>
            <a:r>
              <a:rPr lang="en-US" sz="2800" dirty="0" smtClean="0"/>
              <a:t>on Windows Internals both as public and private workshops and public webinars via the Internet</a:t>
            </a:r>
          </a:p>
          <a:p>
            <a:r>
              <a:rPr lang="en-US" sz="2800" dirty="0" smtClean="0"/>
              <a:t>Currently scheduled up and coming classes</a:t>
            </a:r>
          </a:p>
          <a:p>
            <a:pPr lvl="1"/>
            <a:r>
              <a:rPr lang="en-US" sz="2400" dirty="0" smtClean="0"/>
              <a:t>Public workshop in London scheduled March, 2010</a:t>
            </a:r>
          </a:p>
          <a:p>
            <a:pPr lvl="1"/>
            <a:r>
              <a:rPr lang="en-US" sz="2400" dirty="0" smtClean="0"/>
              <a:t>Public webinar scheduled for January, 2010</a:t>
            </a:r>
          </a:p>
          <a:p>
            <a:r>
              <a:rPr lang="en-US" sz="2800" dirty="0" smtClean="0"/>
              <a:t>Visit </a:t>
            </a:r>
            <a:r>
              <a:rPr lang="en-US" sz="2800" dirty="0" smtClean="0">
                <a:hlinkClick r:id="rId3"/>
              </a:rPr>
              <a:t>http://www.solsem.com</a:t>
            </a:r>
            <a:r>
              <a:rPr lang="en-US" sz="2800" dirty="0" smtClean="0"/>
              <a:t> for further course descriptions and up to date information</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xmlns:mc="http://schemas.openxmlformats.org/markup-compatibility/2006" xmlns:a14="http://schemas.microsoft.com/office/drawing/2010/main" val="000000" mc:Ignorable="">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xmlns:mc="http://schemas.openxmlformats.org/markup-compatibility/2006" xmlns:a14="http://schemas.microsoft.com/office/drawing/2010/main" val="C0504D" mc:Ignorable="">
                    <a:lumMod val="50000"/>
                  </a:srgbClr>
                </a:gs>
                <a:gs pos="100000">
                  <a:srgbClr xmlns:mc="http://schemas.openxmlformats.org/markup-compatibility/2006" xmlns:a14="http://schemas.microsoft.com/office/drawing/2010/main" val="F79646" mc:Ignorable="">
                    <a:lumMod val="50000"/>
                  </a:srgbClr>
                </a:gs>
              </a:gsLst>
              <a:path path="shape">
                <a:fillToRect l="50000" t="50000" r="50000" b="50000"/>
              </a:path>
              <a:tileRect/>
            </a:gradFill>
            <a:ln w="12700" cap="flat" cmpd="sng" algn="ctr">
              <a:gradFill>
                <a:gsLst>
                  <a:gs pos="0">
                    <a:srgbClr xmlns:mc="http://schemas.openxmlformats.org/markup-compatibility/2006" xmlns:a14="http://schemas.microsoft.com/office/drawing/2010/main" val="F79646" mc:Ignorable="">
                      <a:lumMod val="75000"/>
                    </a:srgbClr>
                  </a:gs>
                  <a:gs pos="100000">
                    <a:srgbClr xmlns:mc="http://schemas.openxmlformats.org/markup-compatibility/2006" xmlns:a14="http://schemas.microsoft.com/office/drawing/2010/main" val="F79646" mc:Ignorable=""/>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xmlns:mc="http://schemas.openxmlformats.org/markup-compatibility/2006" xmlns:a14="http://schemas.microsoft.com/office/drawing/2010/main" val="FFC000" mc:Ignorable=""/>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xmlns:mc="http://schemas.openxmlformats.org/markup-compatibility/2006" xmlns:a14="http://schemas.microsoft.com/office/drawing/2010/main" val="FFFF00" mc:Ignorabl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Complete an evaluation on </a:t>
            </a:r>
            <a:r>
              <a:rPr lang="en-US" sz="3200" dirty="0" err="1"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CommNet</a:t>
            </a:r>
            <a:r>
              <a:rPr lang="en-US" sz="32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Segoe" pitchFamily="34" charset="0"/>
              </a:rPr>
              <a:t> and enter to win an Xbox 360 Elite!</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baseline="30000" dirty="0"/>
          </a:p>
        </p:txBody>
      </p:sp>
      <p:sp>
        <p:nvSpPr>
          <p:cNvPr id="3" name="Text Placeholder 2"/>
          <p:cNvSpPr>
            <a:spLocks noGrp="1"/>
          </p:cNvSpPr>
          <p:nvPr>
            <p:ph idx="1"/>
          </p:nvPr>
        </p:nvSpPr>
        <p:spPr/>
        <p:txBody>
          <a:bodyPr/>
          <a:lstStyle/>
          <a:p>
            <a:r>
              <a:rPr lang="en-US" dirty="0" smtClean="0"/>
              <a:t>Causes of Windows crashes</a:t>
            </a:r>
          </a:p>
          <a:p>
            <a:r>
              <a:rPr lang="en-US" dirty="0" smtClean="0"/>
              <a:t>What happens during a crash</a:t>
            </a:r>
          </a:p>
          <a:p>
            <a:r>
              <a:rPr lang="en-US" dirty="0" smtClean="0"/>
              <a:t>Configuring Windows crash options</a:t>
            </a:r>
          </a:p>
          <a:p>
            <a:r>
              <a:rPr lang="en-US" dirty="0" smtClean="0"/>
              <a:t>Writing a crash dump</a:t>
            </a:r>
          </a:p>
          <a:p>
            <a:r>
              <a:rPr lang="en-US" dirty="0" smtClean="0"/>
              <a:t>Automated and manual crash analysis</a:t>
            </a:r>
          </a:p>
          <a:p>
            <a:r>
              <a:rPr lang="en-US" dirty="0" smtClean="0"/>
              <a:t>Using Driver Verifier to detect errors</a:t>
            </a:r>
          </a:p>
          <a:p>
            <a:r>
              <a:rPr lang="en-US" dirty="0" smtClean="0"/>
              <a:t>Attaching a kernel debugger</a:t>
            </a:r>
          </a:p>
        </p:txBody>
      </p:sp>
      <p:sp>
        <p:nvSpPr>
          <p:cNvPr id="4" name="TextBox 3"/>
          <p:cNvSpPr txBox="1"/>
          <p:nvPr/>
        </p:nvSpPr>
        <p:spPr>
          <a:xfrm>
            <a:off x="381000" y="5508407"/>
            <a:ext cx="8382000" cy="646331"/>
          </a:xfrm>
          <a:prstGeom prst="rect">
            <a:avLst/>
          </a:prstGeom>
          <a:noFill/>
        </p:spPr>
        <p:txBody>
          <a:bodyPr wrap="square" rtlCol="0" anchor="b" anchorCtr="0">
            <a:noAutofit/>
          </a:bodyPr>
          <a:lstStyle/>
          <a:p>
            <a:pPr marL="252000" indent="-252000">
              <a:buFont typeface="Calibri" pitchFamily="34" charset="0"/>
              <a:buChar char="*"/>
            </a:pPr>
            <a:r>
              <a:rPr lang="en-US" dirty="0" smtClean="0">
                <a:solidFill>
                  <a:srgbClr xmlns:mc="http://schemas.openxmlformats.org/markup-compatibility/2006" xmlns:a14="http://schemas.microsoft.com/office/drawing/2010/main" val="99CC99" mc:Ignorable=""/>
                </a:solidFill>
              </a:rPr>
              <a:t>Portions of this session are based on material developed by Mark Russinovich and</a:t>
            </a:r>
            <a:br>
              <a:rPr lang="en-US" dirty="0" smtClean="0">
                <a:solidFill>
                  <a:srgbClr xmlns:mc="http://schemas.openxmlformats.org/markup-compatibility/2006" xmlns:a14="http://schemas.microsoft.com/office/drawing/2010/main" val="99CC99" mc:Ignorable=""/>
                </a:solidFill>
              </a:rPr>
            </a:br>
            <a:r>
              <a:rPr lang="en-US" dirty="0" smtClean="0">
                <a:solidFill>
                  <a:srgbClr xmlns:mc="http://schemas.openxmlformats.org/markup-compatibility/2006" xmlns:a14="http://schemas.microsoft.com/office/drawing/2010/main" val="99CC99" mc:Ignorable=""/>
                </a:solidFill>
              </a:rPr>
              <a:t>David Solomon</a:t>
            </a:r>
            <a:endParaRPr lang="en-US" dirty="0">
              <a:solidFill>
                <a:srgbClr xmlns:mc="http://schemas.openxmlformats.org/markup-compatibility/2006" xmlns:a14="http://schemas.microsoft.com/office/drawing/2010/main" val="99CC99" mc:Ignorable=""/>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Why Analyze a Crash?</a:t>
            </a:r>
            <a:endParaRPr lang="en-US" dirty="0"/>
          </a:p>
        </p:txBody>
      </p:sp>
      <p:sp>
        <p:nvSpPr>
          <p:cNvPr id="3" name="Text Placeholder 2"/>
          <p:cNvSpPr>
            <a:spLocks noGrp="1"/>
          </p:cNvSpPr>
          <p:nvPr>
            <p:ph idx="1"/>
          </p:nvPr>
        </p:nvSpPr>
        <p:spPr/>
        <p:txBody>
          <a:bodyPr/>
          <a:lstStyle/>
          <a:p>
            <a:r>
              <a:rPr lang="en-US" dirty="0" smtClean="0"/>
              <a:t>When Windows Error Reporting has no solution or when it blames “a device driver”</a:t>
            </a:r>
          </a:p>
          <a:p>
            <a:endParaRPr lang="en-US" dirty="0" smtClean="0"/>
          </a:p>
          <a:p>
            <a:endParaRPr lang="en-US" dirty="0"/>
          </a:p>
        </p:txBody>
      </p:sp>
      <p:pic>
        <p:nvPicPr>
          <p:cNvPr id="4" name="Picture 3" descr="C:\slides\ntint\new\driver-problem.jpg"/>
          <p:cNvPicPr>
            <a:picLocks noChangeAspect="1" noChangeArrowheads="1"/>
          </p:cNvPicPr>
          <p:nvPr/>
        </p:nvPicPr>
        <p:blipFill>
          <a:blip r:embed="rId3" cstate="print"/>
          <a:srcRect b="29005"/>
          <a:stretch>
            <a:fillRect/>
          </a:stretch>
        </p:blipFill>
        <p:spPr bwMode="auto">
          <a:xfrm>
            <a:off x="1256588" y="2647379"/>
            <a:ext cx="6630823" cy="3530683"/>
          </a:xfrm>
          <a:prstGeom prst="rect">
            <a:avLst/>
          </a:prstGeom>
          <a:noFill/>
        </p:spPr>
      </p:pic>
      <p:sp>
        <p:nvSpPr>
          <p:cNvPr id="5" name="Rectangle 4"/>
          <p:cNvSpPr/>
          <p:nvPr/>
        </p:nvSpPr>
        <p:spPr bwMode="auto">
          <a:xfrm>
            <a:off x="1209927" y="3316615"/>
            <a:ext cx="2500829" cy="318125"/>
          </a:xfrm>
          <a:prstGeom prst="rect">
            <a:avLst/>
          </a:prstGeom>
          <a:noFill/>
          <a:ln w="28575" cap="flat" cmpd="sng" algn="ctr">
            <a:solidFill>
              <a:srgbClr xmlns:mc="http://schemas.openxmlformats.org/markup-compatibility/2006" xmlns:a14="http://schemas.microsoft.com/office/drawing/2010/main" val="FF0000" mc:Ignorable=""/>
            </a:solidFill>
            <a:prstDash val="solid"/>
            <a:round/>
            <a:headEnd type="none" w="med" len="med"/>
            <a:tailEnd type="triangle" w="med" len="med"/>
          </a:ln>
          <a:effectLst/>
        </p:spPr>
        <p:txBody>
          <a:bodyPr vert="horz" wrap="square" lIns="91440" tIns="0" rIns="91440" bIns="45720" numCol="1" rtlCol="0" anchor="ctr"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Why Does Windows Crash</a:t>
            </a:r>
            <a:endParaRPr lang="en-US" dirty="0"/>
          </a:p>
        </p:txBody>
      </p:sp>
      <p:sp>
        <p:nvSpPr>
          <p:cNvPr id="3" name="Text Placeholder 2"/>
          <p:cNvSpPr>
            <a:spLocks noGrp="1"/>
          </p:cNvSpPr>
          <p:nvPr>
            <p:ph idx="1"/>
          </p:nvPr>
        </p:nvSpPr>
        <p:spPr/>
        <p:txBody>
          <a:bodyPr/>
          <a:lstStyle/>
          <a:p>
            <a:r>
              <a:rPr lang="en-AU" dirty="0" smtClean="0"/>
              <a:t>A device driver or part of the operating system incurs an unhandled exception</a:t>
            </a:r>
          </a:p>
          <a:p>
            <a:r>
              <a:rPr lang="en-AU" dirty="0" smtClean="0"/>
              <a:t>A device driver or part of the operating system explicitly crashes the system due to an unrecoverable condition</a:t>
            </a:r>
          </a:p>
          <a:p>
            <a:r>
              <a:rPr lang="en-AU" dirty="0" smtClean="0"/>
              <a:t>A page fault occurs at an interrupt request level of dispatch or higher</a:t>
            </a:r>
          </a:p>
          <a:p>
            <a:r>
              <a:rPr lang="en-AU" dirty="0" smtClean="0"/>
              <a:t>A hardware condition such as a </a:t>
            </a:r>
            <a:r>
              <a:rPr lang="en-AU" dirty="0" err="1" smtClean="0"/>
              <a:t>nonmaskable</a:t>
            </a:r>
            <a:r>
              <a:rPr lang="en-AU" dirty="0" smtClean="0"/>
              <a:t> interrupt or faulty memory, disk, etc.</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Causes of Windows Crashes</a:t>
            </a:r>
            <a:endParaRPr lang="en-US" dirty="0"/>
          </a:p>
        </p:txBody>
      </p:sp>
      <p:graphicFrame>
        <p:nvGraphicFramePr>
          <p:cNvPr id="3" name="Chart 2"/>
          <p:cNvGraphicFramePr/>
          <p:nvPr/>
        </p:nvGraphicFramePr>
        <p:xfrm>
          <a:off x="526585" y="1325368"/>
          <a:ext cx="8090830" cy="486112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381000" y="5508407"/>
            <a:ext cx="8382000" cy="646331"/>
          </a:xfrm>
          <a:prstGeom prst="rect">
            <a:avLst/>
          </a:prstGeom>
          <a:noFill/>
        </p:spPr>
        <p:txBody>
          <a:bodyPr wrap="none" rtlCol="0" anchor="b" anchorCtr="0">
            <a:noAutofit/>
          </a:bodyPr>
          <a:lstStyle/>
          <a:p>
            <a:pPr marL="252000" indent="-252000">
              <a:buFont typeface="+mj-lt"/>
              <a:buAutoNum type="arabicPeriod"/>
            </a:pPr>
            <a:r>
              <a:rPr lang="en-US" dirty="0" smtClean="0"/>
              <a:t>Microsoft Corporation. 2008. Online Crash Analysis research performed in September.</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What Happens During a Crash</a:t>
            </a:r>
            <a:endParaRPr lang="en-US" dirty="0"/>
          </a:p>
        </p:txBody>
      </p:sp>
      <p:sp>
        <p:nvSpPr>
          <p:cNvPr id="3" name="Text Placeholder 2"/>
          <p:cNvSpPr>
            <a:spLocks noGrp="1"/>
          </p:cNvSpPr>
          <p:nvPr>
            <p:ph idx="1"/>
          </p:nvPr>
        </p:nvSpPr>
        <p:spPr/>
        <p:txBody>
          <a:bodyPr/>
          <a:lstStyle/>
          <a:p>
            <a:r>
              <a:rPr lang="en-US" dirty="0" smtClean="0"/>
              <a:t>When a condition is detected that requires a crash, the kernel API </a:t>
            </a:r>
            <a:r>
              <a:rPr lang="en-US" dirty="0" err="1" smtClean="0"/>
              <a:t>KeBugCheckEx</a:t>
            </a:r>
            <a:r>
              <a:rPr lang="en-US" dirty="0" smtClean="0"/>
              <a:t> is called</a:t>
            </a:r>
          </a:p>
          <a:p>
            <a:r>
              <a:rPr lang="en-US" dirty="0" err="1" smtClean="0"/>
              <a:t>KeBugCheckEx</a:t>
            </a:r>
            <a:r>
              <a:rPr lang="en-US" dirty="0" smtClean="0"/>
              <a:t> accepts a </a:t>
            </a:r>
            <a:r>
              <a:rPr lang="en-US" dirty="0" err="1" smtClean="0"/>
              <a:t>bugcheck</a:t>
            </a:r>
            <a:r>
              <a:rPr lang="en-US" dirty="0" smtClean="0"/>
              <a:t> code that indicates the reason for the crash and four parameters that supply additional information</a:t>
            </a:r>
          </a:p>
          <a:p>
            <a:pPr>
              <a:buNone/>
            </a:pPr>
            <a:r>
              <a:rPr lang="en-US" sz="2000" dirty="0" smtClean="0">
                <a:latin typeface="Consolas" pitchFamily="49" charset="0"/>
              </a:rPr>
              <a:t/>
            </a:r>
            <a:br>
              <a:rPr lang="en-US" sz="2000" dirty="0" smtClean="0">
                <a:latin typeface="Consolas" pitchFamily="49" charset="0"/>
              </a:rPr>
            </a:br>
            <a:r>
              <a:rPr lang="en-US" sz="2000" dirty="0" smtClean="0">
                <a:latin typeface="Consolas" pitchFamily="49" charset="0"/>
              </a:rPr>
              <a:t>  </a:t>
            </a:r>
            <a:r>
              <a:rPr lang="en-US" sz="2000" dirty="0" err="1" smtClean="0">
                <a:latin typeface="Consolas" pitchFamily="49" charset="0"/>
              </a:rPr>
              <a:t>KeBugCheckEx</a:t>
            </a:r>
            <a:r>
              <a:rPr lang="en-US" sz="2000" dirty="0" smtClean="0">
                <a:latin typeface="Consolas" pitchFamily="49" charset="0"/>
              </a:rPr>
              <a:t>(</a:t>
            </a:r>
            <a:br>
              <a:rPr lang="en-US" sz="2000" dirty="0" smtClean="0">
                <a:latin typeface="Consolas" pitchFamily="49" charset="0"/>
              </a:rPr>
            </a:br>
            <a:r>
              <a:rPr lang="en-US" sz="2000" dirty="0" smtClean="0">
                <a:latin typeface="Consolas" pitchFamily="49" charset="0"/>
              </a:rPr>
              <a:t>    IN ULONG  </a:t>
            </a:r>
            <a:r>
              <a:rPr lang="en-US" sz="2000" i="1" dirty="0" err="1" smtClean="0">
                <a:latin typeface="Consolas" pitchFamily="49" charset="0"/>
              </a:rPr>
              <a:t>BugCheckCode</a:t>
            </a:r>
            <a:r>
              <a:rPr lang="en-US" sz="2000" dirty="0" smtClean="0">
                <a:latin typeface="Consolas" pitchFamily="49" charset="0"/>
              </a:rPr>
              <a:t>,</a:t>
            </a:r>
            <a:br>
              <a:rPr lang="en-US" sz="2000" dirty="0" smtClean="0">
                <a:latin typeface="Consolas" pitchFamily="49" charset="0"/>
              </a:rPr>
            </a:br>
            <a:r>
              <a:rPr lang="en-US" sz="2000" dirty="0" smtClean="0">
                <a:latin typeface="Consolas" pitchFamily="49" charset="0"/>
              </a:rPr>
              <a:t>    IN ULONG_PTR  </a:t>
            </a:r>
            <a:r>
              <a:rPr lang="en-US" sz="2000" i="1" dirty="0" smtClean="0">
                <a:latin typeface="Consolas" pitchFamily="49" charset="0"/>
              </a:rPr>
              <a:t>BugCheckParameter1</a:t>
            </a:r>
            <a:r>
              <a:rPr lang="en-US" sz="2000" dirty="0" smtClean="0">
                <a:latin typeface="Consolas" pitchFamily="49" charset="0"/>
              </a:rPr>
              <a:t>,</a:t>
            </a:r>
            <a:br>
              <a:rPr lang="en-US" sz="2000" dirty="0" smtClean="0">
                <a:latin typeface="Consolas" pitchFamily="49" charset="0"/>
              </a:rPr>
            </a:br>
            <a:r>
              <a:rPr lang="en-US" sz="2000" dirty="0" smtClean="0">
                <a:latin typeface="Consolas" pitchFamily="49" charset="0"/>
              </a:rPr>
              <a:t>    IN ULONG_PTR  </a:t>
            </a:r>
            <a:r>
              <a:rPr lang="en-US" sz="2000" i="1" dirty="0" smtClean="0">
                <a:latin typeface="Consolas" pitchFamily="49" charset="0"/>
              </a:rPr>
              <a:t>BugCheckParameter2</a:t>
            </a:r>
            <a:r>
              <a:rPr lang="en-US" sz="2000" dirty="0" smtClean="0">
                <a:latin typeface="Consolas" pitchFamily="49" charset="0"/>
              </a:rPr>
              <a:t>,</a:t>
            </a:r>
            <a:br>
              <a:rPr lang="en-US" sz="2000" dirty="0" smtClean="0">
                <a:latin typeface="Consolas" pitchFamily="49" charset="0"/>
              </a:rPr>
            </a:br>
            <a:r>
              <a:rPr lang="en-US" sz="2000" dirty="0" smtClean="0">
                <a:latin typeface="Consolas" pitchFamily="49" charset="0"/>
              </a:rPr>
              <a:t>    IN ULONG_PTR  </a:t>
            </a:r>
            <a:r>
              <a:rPr lang="en-US" sz="2000" i="1" dirty="0" smtClean="0">
                <a:latin typeface="Consolas" pitchFamily="49" charset="0"/>
              </a:rPr>
              <a:t>BugCheckParameter3</a:t>
            </a:r>
            <a:r>
              <a:rPr lang="en-US" sz="2000" dirty="0" smtClean="0">
                <a:latin typeface="Consolas" pitchFamily="49" charset="0"/>
              </a:rPr>
              <a:t>,</a:t>
            </a:r>
            <a:br>
              <a:rPr lang="en-US" sz="2000" dirty="0" smtClean="0">
                <a:latin typeface="Consolas" pitchFamily="49" charset="0"/>
              </a:rPr>
            </a:br>
            <a:r>
              <a:rPr lang="en-US" sz="2000" dirty="0" smtClean="0">
                <a:latin typeface="Consolas" pitchFamily="49" charset="0"/>
              </a:rPr>
              <a:t>    IN ULONG_PTR  </a:t>
            </a:r>
            <a:r>
              <a:rPr lang="en-US" sz="2000" i="1" dirty="0" smtClean="0">
                <a:latin typeface="Consolas" pitchFamily="49" charset="0"/>
              </a:rPr>
              <a:t>BugCheckParameter4</a:t>
            </a:r>
            <a:r>
              <a:rPr lang="en-US" sz="2000" dirty="0" smtClean="0">
                <a:latin typeface="Consolas" pitchFamily="49" charset="0"/>
              </a:rPr>
              <a:t/>
            </a:r>
            <a:br>
              <a:rPr lang="en-US" sz="2000" dirty="0" smtClean="0">
                <a:latin typeface="Consolas" pitchFamily="49" charset="0"/>
              </a:rPr>
            </a:br>
            <a:r>
              <a:rPr lang="en-US" sz="2000" dirty="0" smtClean="0">
                <a:latin typeface="Consolas" pitchFamily="49" charset="0"/>
              </a:rPr>
              <a:t>    );</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Inside of KeBugCheckEx</a:t>
            </a:r>
            <a:endParaRPr lang="en-US" dirty="0"/>
          </a:p>
        </p:txBody>
      </p:sp>
      <p:sp>
        <p:nvSpPr>
          <p:cNvPr id="3" name="Text Placeholder 2"/>
          <p:cNvSpPr>
            <a:spLocks noGrp="1"/>
          </p:cNvSpPr>
          <p:nvPr>
            <p:ph idx="1"/>
          </p:nvPr>
        </p:nvSpPr>
        <p:spPr/>
        <p:txBody>
          <a:bodyPr/>
          <a:lstStyle/>
          <a:p>
            <a:r>
              <a:rPr lang="en-US" dirty="0" err="1" smtClean="0"/>
              <a:t>KeBugCheckEx</a:t>
            </a:r>
            <a:r>
              <a:rPr lang="en-US" dirty="0" smtClean="0"/>
              <a:t> performs several functions</a:t>
            </a:r>
          </a:p>
          <a:p>
            <a:pPr lvl="1"/>
            <a:r>
              <a:rPr lang="en-US" dirty="0" smtClean="0"/>
              <a:t>Disables interrupts</a:t>
            </a:r>
          </a:p>
          <a:p>
            <a:pPr lvl="1"/>
            <a:r>
              <a:rPr lang="en-US" dirty="0" smtClean="0"/>
              <a:t>Notifies other CPUs to halt execution</a:t>
            </a:r>
          </a:p>
          <a:p>
            <a:pPr lvl="1"/>
            <a:r>
              <a:rPr lang="en-US" dirty="0" smtClean="0"/>
              <a:t>Notifies registered drivers</a:t>
            </a:r>
          </a:p>
          <a:p>
            <a:pPr lvl="1"/>
            <a:r>
              <a:rPr lang="en-US" dirty="0" smtClean="0"/>
              <a:t>Writes crash dump information to disk</a:t>
            </a:r>
            <a:r>
              <a:rPr lang="en-US" baseline="30000" dirty="0" smtClean="0"/>
              <a:t>*</a:t>
            </a:r>
            <a:endParaRPr lang="en-US" dirty="0" smtClean="0"/>
          </a:p>
          <a:p>
            <a:pPr lvl="1"/>
            <a:r>
              <a:rPr lang="en-US" dirty="0" smtClean="0"/>
              <a:t>Restarts the system</a:t>
            </a:r>
            <a:r>
              <a:rPr lang="en-US" baseline="30000" dirty="0" smtClean="0"/>
              <a:t>*</a:t>
            </a:r>
            <a:endParaRPr lang="en-US" dirty="0" smtClean="0"/>
          </a:p>
        </p:txBody>
      </p:sp>
      <p:sp>
        <p:nvSpPr>
          <p:cNvPr id="7" name="TextBox 6"/>
          <p:cNvSpPr txBox="1"/>
          <p:nvPr/>
        </p:nvSpPr>
        <p:spPr>
          <a:xfrm>
            <a:off x="381000" y="5508407"/>
            <a:ext cx="8382000" cy="646331"/>
          </a:xfrm>
          <a:prstGeom prst="rect">
            <a:avLst/>
          </a:prstGeom>
          <a:noFill/>
        </p:spPr>
        <p:txBody>
          <a:bodyPr wrap="square" rtlCol="0" anchor="b" anchorCtr="0">
            <a:noAutofit/>
          </a:bodyPr>
          <a:lstStyle/>
          <a:p>
            <a:pPr marL="252000" indent="-252000">
              <a:buFont typeface="Calibri" pitchFamily="34" charset="0"/>
              <a:buChar char="*"/>
            </a:pPr>
            <a:r>
              <a:rPr lang="en-US" dirty="0" smtClean="0">
                <a:solidFill>
                  <a:srgbClr xmlns:mc="http://schemas.openxmlformats.org/markup-compatibility/2006" xmlns:a14="http://schemas.microsoft.com/office/drawing/2010/main" val="99CC99" mc:Ignorable=""/>
                </a:solidFill>
              </a:rPr>
              <a:t>Only if the system is configured to do so</a:t>
            </a:r>
            <a:endParaRPr lang="en-US" dirty="0">
              <a:solidFill>
                <a:srgbClr xmlns:mc="http://schemas.openxmlformats.org/markup-compatibility/2006" xmlns:a14="http://schemas.microsoft.com/office/drawing/2010/main" val="99CC99" mc:Ignorable=""/>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TechEd09_Europ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TechEd_Europe4x3">
  <a:themeElements>
    <a:clrScheme name="Custom 2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CCFFCC" mc:Ignorable=""/>
      </a:dk2>
      <a:lt2>
        <a:srgbClr xmlns:mc="http://schemas.openxmlformats.org/markup-compatibility/2006" xmlns:a14="http://schemas.microsoft.com/office/drawing/2010/main" val="CCCCCC" mc:Ignorable=""/>
      </a:lt2>
      <a:accent1>
        <a:srgbClr xmlns:mc="http://schemas.openxmlformats.org/markup-compatibility/2006" xmlns:a14="http://schemas.microsoft.com/office/drawing/2010/main" val="99CC99" mc:Ignorable=""/>
      </a:accent1>
      <a:accent2>
        <a:srgbClr xmlns:mc="http://schemas.openxmlformats.org/markup-compatibility/2006" xmlns:a14="http://schemas.microsoft.com/office/drawing/2010/main" val="00994B" mc:Ignorable=""/>
      </a:accent2>
      <a:accent3>
        <a:srgbClr xmlns:mc="http://schemas.openxmlformats.org/markup-compatibility/2006" xmlns:a14="http://schemas.microsoft.com/office/drawing/2010/main" val="1E78B9" mc:Ignorable=""/>
      </a:accent3>
      <a:accent4>
        <a:srgbClr xmlns:mc="http://schemas.openxmlformats.org/markup-compatibility/2006" xmlns:a14="http://schemas.microsoft.com/office/drawing/2010/main" val="F5821E" mc:Ignorable=""/>
      </a:accent4>
      <a:accent5>
        <a:srgbClr xmlns:mc="http://schemas.openxmlformats.org/markup-compatibility/2006" xmlns:a14="http://schemas.microsoft.com/office/drawing/2010/main" val="FFFF11" mc:Ignorable=""/>
      </a:accent5>
      <a:accent6>
        <a:srgbClr xmlns:mc="http://schemas.openxmlformats.org/markup-compatibility/2006" xmlns:a14="http://schemas.microsoft.com/office/drawing/2010/main" val="D90026" mc:Ignorable=""/>
      </a:accent6>
      <a:hlink>
        <a:srgbClr xmlns:mc="http://schemas.openxmlformats.org/markup-compatibility/2006" xmlns:a14="http://schemas.microsoft.com/office/drawing/2010/main" val="F3EB4F" mc:Ignorable=""/>
      </a:hlink>
      <a:folHlink>
        <a:srgbClr xmlns:mc="http://schemas.openxmlformats.org/markup-compatibility/2006" xmlns:a14="http://schemas.microsoft.com/office/drawing/2010/main" val="681888"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38100" dir="5400000" rotWithShape="0">
              <a:srgbClr xmlns:mc="http://schemas.openxmlformats.org/markup-compatibility/2006" xmlns:a14="http://schemas.microsoft.com/office/drawing/2010/main" val="000000" mc:Ignorable="">
                <a:alpha val="35000"/>
              </a:srgbClr>
            </a:outerShdw>
          </a:effectLst>
        </a:effectStyle>
        <a:effectStyle>
          <a:effectLst>
            <a:outerShdw blurRad="63500" dist="381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xmlns:mc="http://schemas.openxmlformats.org/markup-compatibility/2006" xmlns:a14="http://schemas.microsoft.com/office/drawing/2010/main" val="FFFFFF" mc:Ignorable=""/>
            </a:solidFill>
            <a:effectLst>
              <a:outerShdw blurRad="38100" dist="38100" dir="2700000" algn="tl">
                <a:srgbClr xmlns:mc="http://schemas.openxmlformats.org/markup-compatibility/2006" xmlns:a14="http://schemas.microsoft.com/office/drawing/2010/main" val="000000" mc:Ignorable="">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TechEd09_Europe</Template>
  <TotalTime>0</TotalTime>
  <Words>1328</Words>
  <Application>Microsoft Office PowerPoint</Application>
  <PresentationFormat>On-screen Show (4:3)</PresentationFormat>
  <Paragraphs>225</Paragraphs>
  <Slides>39</Slides>
  <Notes>37</Notes>
  <HiddenSlides>0</HiddenSlides>
  <MMClips>0</MMClips>
  <ScaleCrop>false</ScaleCrop>
  <HeadingPairs>
    <vt:vector size="4" baseType="variant">
      <vt:variant>
        <vt:lpstr>Theme</vt:lpstr>
      </vt:variant>
      <vt:variant>
        <vt:i4>3</vt:i4>
      </vt:variant>
      <vt:variant>
        <vt:lpstr>Slide Titles</vt:lpstr>
      </vt:variant>
      <vt:variant>
        <vt:i4>39</vt:i4>
      </vt:variant>
    </vt:vector>
  </HeadingPairs>
  <TitlesOfParts>
    <vt:vector size="42" baseType="lpstr">
      <vt:lpstr>TechEd09_Europe</vt:lpstr>
      <vt:lpstr>TechEd09_Europe template</vt:lpstr>
      <vt:lpstr>TechEd_Europe4x3</vt:lpstr>
      <vt:lpstr>PowerPoint Presentation</vt:lpstr>
      <vt:lpstr>Windows Crash Dump Analysis</vt:lpstr>
      <vt:lpstr>Daniel Pearson</vt:lpstr>
      <vt:lpstr>Agenda</vt:lpstr>
      <vt:lpstr>Why Analyze a Crash?</vt:lpstr>
      <vt:lpstr>Why Does Windows Crash</vt:lpstr>
      <vt:lpstr>Causes of Windows Crashes</vt:lpstr>
      <vt:lpstr>What Happens During a Crash</vt:lpstr>
      <vt:lpstr>Inside of KeBugCheckEx</vt:lpstr>
      <vt:lpstr>The Windows Stop Screen</vt:lpstr>
      <vt:lpstr>Bugcheck Codes</vt:lpstr>
      <vt:lpstr>Memory Dump Types</vt:lpstr>
      <vt:lpstr>Configuring Debugging Information Options</vt:lpstr>
      <vt:lpstr>Writing a Crash Dump</vt:lpstr>
      <vt:lpstr>Why Would You Not Get a Dump?</vt:lpstr>
      <vt:lpstr>When the System Restarts</vt:lpstr>
      <vt:lpstr>Analyzing a Crash Dump</vt:lpstr>
      <vt:lpstr>Automated Analysis</vt:lpstr>
      <vt:lpstr>Automated Analysis Using !analyze</vt:lpstr>
      <vt:lpstr>Buffer Overruns</vt:lpstr>
      <vt:lpstr>Viewing the Effects of a Buffer Overrun</vt:lpstr>
      <vt:lpstr>Crash Transformation</vt:lpstr>
      <vt:lpstr>Driver Verifier</vt:lpstr>
      <vt:lpstr>Using Driver Verifier to Catch a Buffer Overrun</vt:lpstr>
      <vt:lpstr>Manual Analysis</vt:lpstr>
      <vt:lpstr>Manual Analysis</vt:lpstr>
      <vt:lpstr>Manual Analysis of a Crash Dump</vt:lpstr>
      <vt:lpstr>Attaching a Kernel Debugger</vt:lpstr>
      <vt:lpstr>Attaching a Kernel Debugger to a Live System</vt:lpstr>
      <vt:lpstr>Hung Systems</vt:lpstr>
      <vt:lpstr>Initiating a Manual Crash</vt:lpstr>
      <vt:lpstr>Debugging a Hung System</vt:lpstr>
      <vt:lpstr>Additional Information</vt:lpstr>
      <vt:lpstr>Additional Information</vt:lpstr>
      <vt:lpstr>PowerPoint Presentation</vt:lpstr>
      <vt:lpstr>Resources</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2009-10-28T14:55:37Z</dcterms:created>
  <dcterms:modified xsi:type="dcterms:W3CDTF">2009-11-07T20:39:36Z</dcterms:modified>
</cp:coreProperties>
</file>