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 id="2147483731" r:id="rId3"/>
  </p:sldMasterIdLst>
  <p:notesMasterIdLst>
    <p:notesMasterId r:id="rId46"/>
  </p:notesMasterIdLst>
  <p:handoutMasterIdLst>
    <p:handoutMasterId r:id="rId47"/>
  </p:handoutMasterIdLst>
  <p:sldIdLst>
    <p:sldId id="256" r:id="rId4"/>
    <p:sldId id="257" r:id="rId5"/>
    <p:sldId id="283" r:id="rId6"/>
    <p:sldId id="284" r:id="rId7"/>
    <p:sldId id="285" r:id="rId8"/>
    <p:sldId id="308" r:id="rId9"/>
    <p:sldId id="310" r:id="rId10"/>
    <p:sldId id="314" r:id="rId11"/>
    <p:sldId id="312" r:id="rId12"/>
    <p:sldId id="313" r:id="rId13"/>
    <p:sldId id="286" r:id="rId14"/>
    <p:sldId id="287" r:id="rId15"/>
    <p:sldId id="288" r:id="rId16"/>
    <p:sldId id="289" r:id="rId17"/>
    <p:sldId id="290" r:id="rId18"/>
    <p:sldId id="318" r:id="rId19"/>
    <p:sldId id="291" r:id="rId20"/>
    <p:sldId id="292" r:id="rId21"/>
    <p:sldId id="293" r:id="rId22"/>
    <p:sldId id="311" r:id="rId23"/>
    <p:sldId id="294" r:id="rId24"/>
    <p:sldId id="295" r:id="rId25"/>
    <p:sldId id="296" r:id="rId26"/>
    <p:sldId id="297" r:id="rId27"/>
    <p:sldId id="298" r:id="rId28"/>
    <p:sldId id="299" r:id="rId29"/>
    <p:sldId id="300" r:id="rId30"/>
    <p:sldId id="301" r:id="rId31"/>
    <p:sldId id="302" r:id="rId32"/>
    <p:sldId id="303" r:id="rId33"/>
    <p:sldId id="304" r:id="rId34"/>
    <p:sldId id="305" r:id="rId35"/>
    <p:sldId id="315" r:id="rId36"/>
    <p:sldId id="316" r:id="rId37"/>
    <p:sldId id="317" r:id="rId38"/>
    <p:sldId id="274" r:id="rId39"/>
    <p:sldId id="282" r:id="rId40"/>
    <p:sldId id="277" r:id="rId41"/>
    <p:sldId id="278" r:id="rId42"/>
    <p:sldId id="319" r:id="rId43"/>
    <p:sldId id="320" r:id="rId44"/>
    <p:sldId id="280" r:id="rId4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99CC99"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86465" autoAdjust="0"/>
  </p:normalViewPr>
  <p:slideViewPr>
    <p:cSldViewPr snapToGrid="0">
      <p:cViewPr varScale="1">
        <p:scale>
          <a:sx n="72" d="100"/>
          <a:sy n="72" d="100"/>
        </p:scale>
        <p:origin x="-1548" y="-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effb\Documents\sapphire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Messages per sec,</a:t>
            </a:r>
            <a:r>
              <a:rPr lang="en-US" baseline="0"/>
              <a:t> pingpong</a:t>
            </a:r>
            <a:endParaRPr lang="en-US"/>
          </a:p>
        </c:rich>
      </c:tx>
      <c:layout/>
      <c:overlay val="0"/>
    </c:title>
    <c:autoTitleDeleted val="0"/>
    <c:plotArea>
      <c:layout/>
      <c:lineChart>
        <c:grouping val="standard"/>
        <c:varyColors val="0"/>
        <c:ser>
          <c:idx val="3"/>
          <c:order val="0"/>
          <c:tx>
            <c:strRef>
              <c:f>'Sapphire Gige'!$E$2</c:f>
              <c:strCache>
                <c:ptCount val="1"/>
                <c:pt idx="0">
                  <c:v>wcf-binary</c:v>
                </c:pt>
              </c:strCache>
            </c:strRef>
          </c:tx>
          <c:spPr>
            <a:ln>
              <a:solidFill>
                <a:srgbClr xmlns:mc="http://schemas.openxmlformats.org/markup-compatibility/2006" xmlns:a14="http://schemas.microsoft.com/office/drawing/2010/main" val="FF0000" mc:Ignorable=""/>
              </a:solidFill>
            </a:ln>
          </c:spPr>
          <c:marker>
            <c:symbol val="square"/>
            <c:size val="7"/>
            <c:spPr>
              <a:ln>
                <a:solidFill>
                  <a:srgbClr xmlns:mc="http://schemas.openxmlformats.org/markup-compatibility/2006" xmlns:a14="http://schemas.microsoft.com/office/drawing/2010/main" val="FF0000" mc:Ignorable=""/>
                </a:solidFill>
              </a:ln>
            </c:spPr>
          </c:marker>
          <c:cat>
            <c:numRef>
              <c:f>'Sapphire Gige'!$A$3:$A$23</c:f>
              <c:numCache>
                <c:formatCode>General</c:formatCode>
                <c:ptCount val="21"/>
                <c:pt idx="0">
                  <c:v>2</c:v>
                </c:pt>
                <c:pt idx="1">
                  <c:v>4</c:v>
                </c:pt>
                <c:pt idx="2">
                  <c:v>8</c:v>
                </c:pt>
                <c:pt idx="3">
                  <c:v>16</c:v>
                </c:pt>
                <c:pt idx="4">
                  <c:v>32</c:v>
                </c:pt>
                <c:pt idx="5">
                  <c:v>64</c:v>
                </c:pt>
                <c:pt idx="6">
                  <c:v>128</c:v>
                </c:pt>
                <c:pt idx="7">
                  <c:v>256</c:v>
                </c:pt>
                <c:pt idx="8">
                  <c:v>512</c:v>
                </c:pt>
                <c:pt idx="9">
                  <c:v>1024</c:v>
                </c:pt>
                <c:pt idx="10">
                  <c:v>2048</c:v>
                </c:pt>
                <c:pt idx="11">
                  <c:v>4096</c:v>
                </c:pt>
                <c:pt idx="12">
                  <c:v>8192</c:v>
                </c:pt>
                <c:pt idx="13">
                  <c:v>16384</c:v>
                </c:pt>
                <c:pt idx="14">
                  <c:v>32768</c:v>
                </c:pt>
                <c:pt idx="15">
                  <c:v>65536</c:v>
                </c:pt>
                <c:pt idx="16">
                  <c:v>131072</c:v>
                </c:pt>
                <c:pt idx="17">
                  <c:v>262144</c:v>
                </c:pt>
                <c:pt idx="18">
                  <c:v>524288</c:v>
                </c:pt>
                <c:pt idx="19">
                  <c:v>1048576</c:v>
                </c:pt>
                <c:pt idx="20">
                  <c:v>2097152</c:v>
                </c:pt>
              </c:numCache>
            </c:numRef>
          </c:cat>
          <c:val>
            <c:numRef>
              <c:f>'Sapphire Gige'!$E$3:$E$23</c:f>
              <c:numCache>
                <c:formatCode>#,##0</c:formatCode>
                <c:ptCount val="21"/>
                <c:pt idx="0">
                  <c:v>6381.620931716674</c:v>
                </c:pt>
                <c:pt idx="1">
                  <c:v>6027.7275467148902</c:v>
                </c:pt>
                <c:pt idx="2">
                  <c:v>6365.3723742839129</c:v>
                </c:pt>
                <c:pt idx="3">
                  <c:v>5995.2038369304482</c:v>
                </c:pt>
                <c:pt idx="4">
                  <c:v>4604.0515653775428</c:v>
                </c:pt>
                <c:pt idx="5">
                  <c:v>4551.6613563950814</c:v>
                </c:pt>
                <c:pt idx="6">
                  <c:v>4597.7011494253029</c:v>
                </c:pt>
                <c:pt idx="7">
                  <c:v>4551.6613563950814</c:v>
                </c:pt>
                <c:pt idx="8">
                  <c:v>4610.4195481788802</c:v>
                </c:pt>
                <c:pt idx="9">
                  <c:v>3987.240829346083</c:v>
                </c:pt>
                <c:pt idx="10">
                  <c:v>3835.8266206367498</c:v>
                </c:pt>
                <c:pt idx="11">
                  <c:v>2180.0741225201764</c:v>
                </c:pt>
                <c:pt idx="12">
                  <c:v>1901.863826550016</c:v>
                </c:pt>
                <c:pt idx="13">
                  <c:v>1634.7882949158068</c:v>
                </c:pt>
                <c:pt idx="14">
                  <c:v>1183.4319526627232</c:v>
                </c:pt>
                <c:pt idx="15">
                  <c:v>682.59385665529055</c:v>
                </c:pt>
                <c:pt idx="16">
                  <c:v>346.50034650034701</c:v>
                </c:pt>
                <c:pt idx="17">
                  <c:v>190.367409099562</c:v>
                </c:pt>
                <c:pt idx="18">
                  <c:v>98.658247829518459</c:v>
                </c:pt>
                <c:pt idx="19">
                  <c:v>49.453538400672507</c:v>
                </c:pt>
                <c:pt idx="20">
                  <c:v>24.189646831156203</c:v>
                </c:pt>
              </c:numCache>
            </c:numRef>
          </c:val>
          <c:smooth val="0"/>
        </c:ser>
        <c:dLbls>
          <c:showLegendKey val="0"/>
          <c:showVal val="0"/>
          <c:showCatName val="0"/>
          <c:showSerName val="0"/>
          <c:showPercent val="0"/>
          <c:showBubbleSize val="0"/>
        </c:dLbls>
        <c:marker val="1"/>
        <c:smooth val="0"/>
        <c:axId val="30029696"/>
        <c:axId val="30343552"/>
      </c:lineChart>
      <c:catAx>
        <c:axId val="30029696"/>
        <c:scaling>
          <c:orientation val="minMax"/>
        </c:scaling>
        <c:delete val="0"/>
        <c:axPos val="b"/>
        <c:title>
          <c:tx>
            <c:rich>
              <a:bodyPr/>
              <a:lstStyle/>
              <a:p>
                <a:pPr>
                  <a:defRPr/>
                </a:pPr>
                <a:r>
                  <a:rPr lang="en-US"/>
                  <a:t>Message Size</a:t>
                </a:r>
              </a:p>
            </c:rich>
          </c:tx>
          <c:layout/>
          <c:overlay val="0"/>
        </c:title>
        <c:numFmt formatCode="General" sourceLinked="1"/>
        <c:majorTickMark val="out"/>
        <c:minorTickMark val="none"/>
        <c:tickLblPos val="nextTo"/>
        <c:crossAx val="30343552"/>
        <c:crosses val="autoZero"/>
        <c:auto val="1"/>
        <c:lblAlgn val="ctr"/>
        <c:lblOffset val="100"/>
        <c:noMultiLvlLbl val="0"/>
      </c:catAx>
      <c:valAx>
        <c:axId val="30343552"/>
        <c:scaling>
          <c:logBase val="10"/>
          <c:orientation val="minMax"/>
          <c:min val="10"/>
        </c:scaling>
        <c:delete val="0"/>
        <c:axPos val="l"/>
        <c:majorGridlines/>
        <c:title>
          <c:tx>
            <c:rich>
              <a:bodyPr rot="-5400000" vert="horz"/>
              <a:lstStyle/>
              <a:p>
                <a:pPr>
                  <a:defRPr/>
                </a:pPr>
                <a:r>
                  <a:rPr lang="en-US"/>
                  <a:t>Messages Per Second</a:t>
                </a:r>
              </a:p>
            </c:rich>
          </c:tx>
          <c:layout/>
          <c:overlay val="0"/>
        </c:title>
        <c:numFmt formatCode="#,##0" sourceLinked="1"/>
        <c:majorTickMark val="out"/>
        <c:minorTickMark val="none"/>
        <c:tickLblPos val="nextTo"/>
        <c:crossAx val="30029696"/>
        <c:crosses val="autoZero"/>
        <c:crossBetween val="between"/>
      </c:valAx>
    </c:plotArea>
    <c:plotVisOnly val="1"/>
    <c:dispBlanksAs val="gap"/>
    <c:showDLblsOverMax val="0"/>
  </c:chart>
  <c:externalData r:id="rId1">
    <c:autoUpdate val="1"/>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svr301_pillons.pptx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z="1400" smtClean="0"/>
              <a:t>07/11/2009</a:t>
            </a:r>
            <a:endParaRPr lang="en-GB" sz="1400"/>
          </a:p>
        </p:txBody>
      </p:sp>
    </p:spTree>
    <p:extLst>
      <p:ext uri="{BB962C8B-B14F-4D97-AF65-F5344CB8AC3E}">
        <p14:creationId xmlns:p14="http://schemas.microsoft.com/office/powerpoint/2010/main" val="5842070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707244188"/>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endParaRPr lang="en-US" dirty="0"/>
          </a:p>
        </p:txBody>
      </p:sp>
      <p:sp>
        <p:nvSpPr>
          <p:cNvPr id="4" name="Espace réservé du numéro de diapositive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smtClean="0"/>
          </a:p>
        </p:txBody>
      </p:sp>
      <p:sp>
        <p:nvSpPr>
          <p:cNvPr id="4" name="Espace réservé du numéro de diapositive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buFont typeface="Arial" pitchFamily="34" charset="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fr-FR" smtClean="0"/>
              <a:t>Cliquez pour modifier le style du titre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fr-FR" smtClean="0"/>
              <a:t>Cliquez pour modifier le style des sous-titres du masque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fr-FR" smtClean="0"/>
              <a:t>Cliquez pour modifier le style du titre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Hands-on Labs (session codes and titles)</a:t>
            </a: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rPr>
              <a:t>Hands-on Labs (session codes and titles)</a:t>
            </a:r>
          </a:p>
        </p:txBody>
      </p:sp>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4497DC71-CBA0-416B-A71A-205E4B115AB9}" type="datetimeFigureOut">
              <a:rPr lang="en-US" smtClean="0"/>
              <a:pPr/>
              <a:t>11/7/2009</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0E3C0CE8-D6C8-4FDC-A54A-47BCDA642F82}"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fr-FR" smtClean="0"/>
              <a:t>Cliquez pour modifier le style du titre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fr-FR" smtClean="0"/>
              <a:t>Cliquez pour modifier le style du titre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pour modifier le style du titre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5.xm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6.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fr-FR" smtClean="0"/>
              <a:t>Cliquez pour modifier le style du titre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 id="2147483726" r:id="rId12"/>
    <p:sldLayoutId id="2147483727" r:id="rId13"/>
    <p:sldLayoutId id="2147483730" r:id="rId14"/>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www.microsoft.com/whdc/system/sysperf/perftools.mspx"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microsoft.com/technet" TargetMode="External"/><Relationship Id="rId10" Type="http://schemas.openxmlformats.org/officeDocument/2006/relationships/image" Target="../media/image2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hyperlink" Target="http://www.microsoft.com/whdc/system/sysperf/perftools.mspx" TargetMode="External"/><Relationship Id="rId2" Type="http://schemas.openxmlformats.org/officeDocument/2006/relationships/notesSlide" Target="../notesSlides/notesSlide39.xml"/><Relationship Id="rId1" Type="http://schemas.openxmlformats.org/officeDocument/2006/relationships/slideLayout" Target="../slideLayouts/slideLayout12.xml"/><Relationship Id="rId5" Type="http://schemas.openxmlformats.org/officeDocument/2006/relationships/hyperlink" Target="http://www.microsoft.com/hpc" TargetMode="External"/><Relationship Id="rId4" Type="http://schemas.openxmlformats.org/officeDocument/2006/relationships/hyperlink" Target="http://www.microsoft.com/whdc/system/sysperf/Perf_tun_srv.m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SOA Performance - Continued</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sz="4000" dirty="0" smtClean="0"/>
              <a:t>Expect Reasonably Slow Session Startup</a:t>
            </a:r>
          </a:p>
          <a:p>
            <a:pPr lvl="1">
              <a:buFont typeface="Arial" pitchFamily="34" charset="0"/>
              <a:buChar char="•"/>
            </a:pPr>
            <a:r>
              <a:rPr lang="en-US" sz="3600" dirty="0" smtClean="0"/>
              <a:t>5 – 20 seconds @ 1000 cores</a:t>
            </a:r>
          </a:p>
          <a:p>
            <a:pPr>
              <a:buFont typeface="Arial" pitchFamily="34" charset="0"/>
              <a:buChar char="•"/>
            </a:pPr>
            <a:r>
              <a:rPr lang="en-US" sz="4000" dirty="0" smtClean="0"/>
              <a:t>Do Not use Server Side Throttling</a:t>
            </a:r>
          </a:p>
          <a:p>
            <a:pPr>
              <a:buFont typeface="Arial" pitchFamily="34" charset="0"/>
              <a:buChar char="•"/>
            </a:pPr>
            <a:r>
              <a:rPr lang="en-US" sz="4000" dirty="0" smtClean="0"/>
              <a:t>WCF Quotas May need Extending</a:t>
            </a:r>
          </a:p>
          <a:p>
            <a:pPr>
              <a:buFont typeface="Arial" pitchFamily="34" charset="0"/>
              <a:buChar char="•"/>
            </a:pPr>
            <a:r>
              <a:rPr lang="en-US" sz="4000" dirty="0" smtClean="0"/>
              <a:t>May set </a:t>
            </a:r>
            <a:r>
              <a:rPr lang="en-US" sz="4000" dirty="0" err="1" smtClean="0"/>
              <a:t>portSharingEnabled</a:t>
            </a:r>
            <a:r>
              <a:rPr lang="en-US" sz="4000" dirty="0" smtClean="0"/>
              <a:t>=false</a:t>
            </a:r>
          </a:p>
          <a:p>
            <a:pPr>
              <a:buFont typeface="Arial" pitchFamily="34" charset="0"/>
              <a:buChar char="•"/>
            </a:pP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Measuring Performances</a:t>
            </a:r>
            <a:endParaRPr lang="en-US" dirty="0"/>
          </a:p>
        </p:txBody>
      </p:sp>
      <p:sp>
        <p:nvSpPr>
          <p:cNvPr id="6" name="Espace réservé du texte 5"/>
          <p:cNvSpPr>
            <a:spLocks noGrp="1"/>
          </p:cNvSpPr>
          <p:nvPr>
            <p:ph type="body"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Tools - </a:t>
            </a:r>
            <a:r>
              <a:rPr lang="en-US" dirty="0" err="1" smtClean="0"/>
              <a:t>Perfmon</a:t>
            </a:r>
            <a:endParaRPr lang="en-US" dirty="0"/>
          </a:p>
        </p:txBody>
      </p:sp>
      <p:graphicFrame>
        <p:nvGraphicFramePr>
          <p:cNvPr id="4" name="Table 3"/>
          <p:cNvGraphicFramePr>
            <a:graphicFrameLocks noGrp="1"/>
          </p:cNvGraphicFramePr>
          <p:nvPr/>
        </p:nvGraphicFramePr>
        <p:xfrm>
          <a:off x="785786" y="1142984"/>
          <a:ext cx="7543801" cy="5084619"/>
        </p:xfrm>
        <a:graphic>
          <a:graphicData uri="http://schemas.openxmlformats.org/drawingml/2006/table">
            <a:tbl>
              <a:tblPr firstRow="1" bandRow="1">
                <a:tableStyleId>{5C22544A-7EE6-4342-B048-85BDC9FD1C3A}</a:tableStyleId>
              </a:tblPr>
              <a:tblGrid>
                <a:gridCol w="3792246"/>
                <a:gridCol w="1359024"/>
                <a:gridCol w="2392531"/>
              </a:tblGrid>
              <a:tr h="408627">
                <a:tc>
                  <a:txBody>
                    <a:bodyPr/>
                    <a:lstStyle/>
                    <a:p>
                      <a:r>
                        <a:rPr lang="en-US" dirty="0" smtClean="0"/>
                        <a:t>Counter</a:t>
                      </a:r>
                      <a:endParaRPr lang="en-US" dirty="0"/>
                    </a:p>
                  </a:txBody>
                  <a:tcPr/>
                </a:tc>
                <a:tc>
                  <a:txBody>
                    <a:bodyPr/>
                    <a:lstStyle/>
                    <a:p>
                      <a:r>
                        <a:rPr lang="en-US" dirty="0" smtClean="0"/>
                        <a:t>Tolerance</a:t>
                      </a:r>
                      <a:endParaRPr lang="en-US" dirty="0"/>
                    </a:p>
                  </a:txBody>
                  <a:tcPr/>
                </a:tc>
                <a:tc>
                  <a:txBody>
                    <a:bodyPr/>
                    <a:lstStyle/>
                    <a:p>
                      <a:r>
                        <a:rPr lang="en-US" dirty="0" smtClean="0"/>
                        <a:t>Used For</a:t>
                      </a:r>
                      <a:endParaRPr lang="en-US" dirty="0"/>
                    </a:p>
                  </a:txBody>
                  <a:tcPr/>
                </a:tc>
              </a:tr>
              <a:tr h="715097">
                <a:tc>
                  <a:txBody>
                    <a:bodyPr/>
                    <a:lstStyle/>
                    <a:p>
                      <a:r>
                        <a:rPr lang="en-US" dirty="0" smtClean="0"/>
                        <a:t>Processor /%CPU time</a:t>
                      </a:r>
                      <a:endParaRPr lang="en-US" dirty="0"/>
                    </a:p>
                  </a:txBody>
                  <a:tcPr/>
                </a:tc>
                <a:tc>
                  <a:txBody>
                    <a:bodyPr/>
                    <a:lstStyle/>
                    <a:p>
                      <a:r>
                        <a:rPr lang="en-US" dirty="0" smtClean="0"/>
                        <a:t>95%</a:t>
                      </a:r>
                      <a:endParaRPr lang="en-US" dirty="0"/>
                    </a:p>
                  </a:txBody>
                  <a:tcPr/>
                </a:tc>
                <a:tc>
                  <a:txBody>
                    <a:bodyPr/>
                    <a:lstStyle/>
                    <a:p>
                      <a:r>
                        <a:rPr lang="en-US" dirty="0" smtClean="0"/>
                        <a:t>User mode bottleneck</a:t>
                      </a:r>
                      <a:endParaRPr lang="en-US" dirty="0"/>
                    </a:p>
                  </a:txBody>
                  <a:tcPr/>
                </a:tc>
              </a:tr>
              <a:tr h="408627">
                <a:tc>
                  <a:txBody>
                    <a:bodyPr/>
                    <a:lstStyle/>
                    <a:p>
                      <a:r>
                        <a:rPr lang="en-US" dirty="0" smtClean="0"/>
                        <a:t>Processor</a:t>
                      </a:r>
                      <a:r>
                        <a:rPr lang="en-US" baseline="0" dirty="0" smtClean="0"/>
                        <a:t> / %Kernel Time</a:t>
                      </a:r>
                      <a:endParaRPr lang="en-US" dirty="0"/>
                    </a:p>
                  </a:txBody>
                  <a:tcPr/>
                </a:tc>
                <a:tc>
                  <a:txBody>
                    <a:bodyPr/>
                    <a:lstStyle/>
                    <a:p>
                      <a:r>
                        <a:rPr lang="en-US" dirty="0" smtClean="0"/>
                        <a:t>10%</a:t>
                      </a:r>
                      <a:endParaRPr lang="en-US" dirty="0"/>
                    </a:p>
                  </a:txBody>
                  <a:tcPr/>
                </a:tc>
                <a:tc>
                  <a:txBody>
                    <a:bodyPr/>
                    <a:lstStyle/>
                    <a:p>
                      <a:r>
                        <a:rPr lang="en-US" dirty="0" smtClean="0"/>
                        <a:t>Kernel issues</a:t>
                      </a:r>
                      <a:endParaRPr lang="en-US" dirty="0"/>
                    </a:p>
                  </a:txBody>
                  <a:tcPr/>
                </a:tc>
              </a:tr>
              <a:tr h="408627">
                <a:tc>
                  <a:txBody>
                    <a:bodyPr/>
                    <a:lstStyle/>
                    <a:p>
                      <a:r>
                        <a:rPr lang="en-US" dirty="0" smtClean="0"/>
                        <a:t>Processor / %DPC time</a:t>
                      </a:r>
                      <a:endParaRPr lang="en-US" dirty="0"/>
                    </a:p>
                  </a:txBody>
                  <a:tcPr/>
                </a:tc>
                <a:tc>
                  <a:txBody>
                    <a:bodyPr/>
                    <a:lstStyle/>
                    <a:p>
                      <a:r>
                        <a:rPr lang="en-US" dirty="0" smtClean="0"/>
                        <a:t>5%</a:t>
                      </a:r>
                      <a:endParaRPr lang="en-US" dirty="0"/>
                    </a:p>
                  </a:txBody>
                  <a:tcPr/>
                </a:tc>
                <a:tc>
                  <a:txBody>
                    <a:bodyPr/>
                    <a:lstStyle/>
                    <a:p>
                      <a:r>
                        <a:rPr lang="en-US" dirty="0" smtClean="0"/>
                        <a:t>RSS, Affinity</a:t>
                      </a:r>
                      <a:endParaRPr lang="en-US" dirty="0"/>
                    </a:p>
                  </a:txBody>
                  <a:tcPr/>
                </a:tc>
              </a:tr>
              <a:tr h="488270">
                <a:tc>
                  <a:txBody>
                    <a:bodyPr/>
                    <a:lstStyle/>
                    <a:p>
                      <a:r>
                        <a:rPr lang="en-US" dirty="0" smtClean="0"/>
                        <a:t>Processor / %Interrupt Time</a:t>
                      </a:r>
                      <a:endParaRPr lang="en-US" dirty="0"/>
                    </a:p>
                  </a:txBody>
                  <a:tcPr/>
                </a:tc>
                <a:tc>
                  <a:txBody>
                    <a:bodyPr/>
                    <a:lstStyle/>
                    <a:p>
                      <a:r>
                        <a:rPr lang="en-US" dirty="0" smtClean="0"/>
                        <a:t>5%</a:t>
                      </a:r>
                      <a:endParaRPr lang="en-US" dirty="0"/>
                    </a:p>
                  </a:txBody>
                  <a:tcPr/>
                </a:tc>
                <a:tc>
                  <a:txBody>
                    <a:bodyPr/>
                    <a:lstStyle/>
                    <a:p>
                      <a:r>
                        <a:rPr lang="en-US" dirty="0" smtClean="0"/>
                        <a:t>Misbehaving drivers</a:t>
                      </a:r>
                      <a:endParaRPr lang="en-US" dirty="0"/>
                    </a:p>
                  </a:txBody>
                  <a:tcPr/>
                </a:tc>
              </a:tr>
              <a:tr h="634750">
                <a:tc>
                  <a:txBody>
                    <a:bodyPr/>
                    <a:lstStyle/>
                    <a:p>
                      <a:r>
                        <a:rPr lang="en-US" dirty="0" smtClean="0"/>
                        <a:t>Network / Output</a:t>
                      </a:r>
                      <a:r>
                        <a:rPr lang="en-US" baseline="0" dirty="0" smtClean="0"/>
                        <a:t> Queue Length </a:t>
                      </a:r>
                      <a:endParaRPr lang="en-US" dirty="0"/>
                    </a:p>
                  </a:txBody>
                  <a:tcPr/>
                </a:tc>
                <a:tc>
                  <a:txBody>
                    <a:bodyPr/>
                    <a:lstStyle/>
                    <a:p>
                      <a:r>
                        <a:rPr lang="en-US" dirty="0" smtClean="0"/>
                        <a:t>1</a:t>
                      </a:r>
                      <a:endParaRPr lang="en-US" dirty="0"/>
                    </a:p>
                  </a:txBody>
                  <a:tcPr/>
                </a:tc>
                <a:tc>
                  <a:txBody>
                    <a:bodyPr/>
                    <a:lstStyle/>
                    <a:p>
                      <a:r>
                        <a:rPr lang="en-US" dirty="0" smtClean="0"/>
                        <a:t>Network bottleneck</a:t>
                      </a:r>
                      <a:endParaRPr lang="en-US" dirty="0"/>
                    </a:p>
                  </a:txBody>
                  <a:tcPr/>
                </a:tc>
              </a:tr>
              <a:tr h="488270">
                <a:tc>
                  <a:txBody>
                    <a:bodyPr/>
                    <a:lstStyle/>
                    <a:p>
                      <a:r>
                        <a:rPr lang="en-US" dirty="0" smtClean="0"/>
                        <a:t>Disk</a:t>
                      </a:r>
                      <a:r>
                        <a:rPr lang="en-US" baseline="0" dirty="0" smtClean="0"/>
                        <a:t> / Average Queue Length</a:t>
                      </a:r>
                      <a:endParaRPr lang="en-US" dirty="0"/>
                    </a:p>
                  </a:txBody>
                  <a:tcPr/>
                </a:tc>
                <a:tc>
                  <a:txBody>
                    <a:bodyPr/>
                    <a:lstStyle/>
                    <a:p>
                      <a:r>
                        <a:rPr lang="en-US" dirty="0" smtClean="0"/>
                        <a:t>1 / platter</a:t>
                      </a:r>
                      <a:endParaRPr lang="en-US" dirty="0"/>
                    </a:p>
                  </a:txBody>
                  <a:tcPr/>
                </a:tc>
                <a:tc>
                  <a:txBody>
                    <a:bodyPr/>
                    <a:lstStyle/>
                    <a:p>
                      <a:r>
                        <a:rPr lang="en-US" dirty="0" smtClean="0"/>
                        <a:t>Disk bottleneck</a:t>
                      </a:r>
                      <a:endParaRPr lang="en-US" dirty="0"/>
                    </a:p>
                  </a:txBody>
                  <a:tcPr/>
                </a:tc>
              </a:tr>
              <a:tr h="408627">
                <a:tc>
                  <a:txBody>
                    <a:bodyPr/>
                    <a:lstStyle/>
                    <a:p>
                      <a:r>
                        <a:rPr lang="en-US" dirty="0" smtClean="0"/>
                        <a:t>Memory</a:t>
                      </a:r>
                      <a:r>
                        <a:rPr lang="en-US" baseline="0" dirty="0" smtClean="0"/>
                        <a:t> / Pages Per Sec</a:t>
                      </a:r>
                      <a:endParaRPr lang="en-US" dirty="0"/>
                    </a:p>
                  </a:txBody>
                  <a:tcPr/>
                </a:tc>
                <a:tc>
                  <a:txBody>
                    <a:bodyPr/>
                    <a:lstStyle/>
                    <a:p>
                      <a:r>
                        <a:rPr lang="en-US" dirty="0" smtClean="0"/>
                        <a:t>1</a:t>
                      </a:r>
                      <a:endParaRPr lang="en-US" dirty="0"/>
                    </a:p>
                  </a:txBody>
                  <a:tcPr/>
                </a:tc>
                <a:tc>
                  <a:txBody>
                    <a:bodyPr/>
                    <a:lstStyle/>
                    <a:p>
                      <a:r>
                        <a:rPr lang="en-US" dirty="0" smtClean="0"/>
                        <a:t>Hard</a:t>
                      </a:r>
                      <a:r>
                        <a:rPr lang="en-US" baseline="0" dirty="0" smtClean="0"/>
                        <a:t> Faults</a:t>
                      </a:r>
                      <a:endParaRPr lang="en-US" dirty="0"/>
                    </a:p>
                  </a:txBody>
                  <a:tcPr/>
                </a:tc>
              </a:tr>
              <a:tr h="715097">
                <a:tc>
                  <a:txBody>
                    <a:bodyPr/>
                    <a:lstStyle/>
                    <a:p>
                      <a:r>
                        <a:rPr lang="en-US" dirty="0" smtClean="0"/>
                        <a:t>System/</a:t>
                      </a:r>
                      <a:r>
                        <a:rPr lang="en-US" baseline="0" dirty="0" smtClean="0"/>
                        <a:t> Context Switches per sec</a:t>
                      </a:r>
                      <a:endParaRPr lang="en-US" dirty="0"/>
                    </a:p>
                  </a:txBody>
                  <a:tcPr/>
                </a:tc>
                <a:tc>
                  <a:txBody>
                    <a:bodyPr/>
                    <a:lstStyle/>
                    <a:p>
                      <a:r>
                        <a:rPr lang="en-US" dirty="0" smtClean="0"/>
                        <a:t>20,000</a:t>
                      </a:r>
                      <a:endParaRPr lang="en-US" dirty="0"/>
                    </a:p>
                  </a:txBody>
                  <a:tcPr/>
                </a:tc>
                <a:tc>
                  <a:txBody>
                    <a:bodyPr/>
                    <a:lstStyle/>
                    <a:p>
                      <a:r>
                        <a:rPr lang="en-US" dirty="0" smtClean="0"/>
                        <a:t>Locks, wasting</a:t>
                      </a:r>
                      <a:r>
                        <a:rPr lang="en-US" baseline="0" dirty="0" smtClean="0"/>
                        <a:t> processing</a:t>
                      </a:r>
                      <a:endParaRPr lang="en-US" dirty="0"/>
                    </a:p>
                  </a:txBody>
                  <a:tcPr/>
                </a:tc>
              </a:tr>
              <a:tr h="408627">
                <a:tc>
                  <a:txBody>
                    <a:bodyPr/>
                    <a:lstStyle/>
                    <a:p>
                      <a:r>
                        <a:rPr lang="en-US" dirty="0" smtClean="0"/>
                        <a:t>System</a:t>
                      </a:r>
                      <a:r>
                        <a:rPr lang="en-US" baseline="0" dirty="0" smtClean="0"/>
                        <a:t> / system calls per sec</a:t>
                      </a:r>
                      <a:endParaRPr lang="en-US" dirty="0"/>
                    </a:p>
                  </a:txBody>
                  <a:tcPr/>
                </a:tc>
                <a:tc>
                  <a:txBody>
                    <a:bodyPr/>
                    <a:lstStyle/>
                    <a:p>
                      <a:r>
                        <a:rPr lang="en-US" dirty="0" smtClean="0"/>
                        <a:t>100,000</a:t>
                      </a:r>
                      <a:endParaRPr lang="en-US" dirty="0"/>
                    </a:p>
                  </a:txBody>
                  <a:tcPr/>
                </a:tc>
                <a:tc>
                  <a:txBody>
                    <a:bodyPr/>
                    <a:lstStyle/>
                    <a:p>
                      <a:r>
                        <a:rPr lang="en-US" dirty="0" smtClean="0"/>
                        <a:t>Excessive</a:t>
                      </a:r>
                      <a:r>
                        <a:rPr lang="en-US" baseline="0" dirty="0" smtClean="0"/>
                        <a:t> transitions</a:t>
                      </a:r>
                      <a:endParaRPr lang="en-US" dirty="0"/>
                    </a:p>
                  </a:txBody>
                  <a:tcPr/>
                </a:tc>
              </a:tr>
            </a:tbl>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Perfmon</a:t>
            </a:r>
            <a:r>
              <a:rPr lang="en-US" dirty="0" smtClean="0"/>
              <a:t> In Use</a:t>
            </a:r>
            <a:endParaRPr lang="en-US" dirty="0"/>
          </a:p>
        </p:txBody>
      </p:sp>
      <p:sp>
        <p:nvSpPr>
          <p:cNvPr id="5" name="Espace réservé du contenu 4"/>
          <p:cNvSpPr>
            <a:spLocks noGrp="1"/>
          </p:cNvSpPr>
          <p:nvPr>
            <p:ph idx="1"/>
          </p:nvPr>
        </p:nvSpPr>
        <p:spPr/>
        <p:txBody>
          <a:bodyPr/>
          <a:lstStyle/>
          <a:p>
            <a:endParaRPr lang="en-US"/>
          </a:p>
        </p:txBody>
      </p:sp>
      <p:pic>
        <p:nvPicPr>
          <p:cNvPr id="4" name="Picture 2" descr="C:\Users\jeffb\AppData\Local\Microsoft\Windows\Temporary Internet Files\Content.Outlook\3HJ81YL1\eclmem (2).jpg"/>
          <p:cNvPicPr>
            <a:picLocks noChangeAspect="1" noChangeArrowheads="1"/>
          </p:cNvPicPr>
          <p:nvPr/>
        </p:nvPicPr>
        <p:blipFill>
          <a:blip r:embed="rId3"/>
          <a:srcRect/>
          <a:stretch>
            <a:fillRect/>
          </a:stretch>
        </p:blipFill>
        <p:spPr bwMode="auto">
          <a:xfrm>
            <a:off x="295009" y="1214422"/>
            <a:ext cx="8556379" cy="4764347"/>
          </a:xfrm>
          <a:prstGeom prst="rect">
            <a:avLst/>
          </a:prstGeom>
          <a:noFill/>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smtClean="0"/>
              <a:t>Windows Performance Toolkit</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Official performance analysis tools from Windows</a:t>
            </a:r>
          </a:p>
          <a:p>
            <a:pPr lvl="1"/>
            <a:r>
              <a:rPr lang="en-US" sz="2000" dirty="0" smtClean="0"/>
              <a:t>Used to optimize Windows itself</a:t>
            </a:r>
          </a:p>
          <a:p>
            <a:r>
              <a:rPr lang="en-US" sz="2400" dirty="0" smtClean="0"/>
              <a:t>Wide support range</a:t>
            </a:r>
          </a:p>
          <a:p>
            <a:pPr lvl="1"/>
            <a:r>
              <a:rPr lang="en-US" sz="2000" dirty="0" smtClean="0"/>
              <a:t>Cross platform: Vista, Server 2008/R2, Win7</a:t>
            </a:r>
          </a:p>
          <a:p>
            <a:pPr lvl="1"/>
            <a:r>
              <a:rPr lang="en-US" sz="2000" dirty="0" smtClean="0"/>
              <a:t>Cross architecture: x86, x64, ia64</a:t>
            </a:r>
          </a:p>
          <a:p>
            <a:r>
              <a:rPr lang="en-US" sz="2400" dirty="0" smtClean="0"/>
              <a:t>Very low overhead – live capture on production systems</a:t>
            </a:r>
          </a:p>
          <a:p>
            <a:pPr lvl="1"/>
            <a:r>
              <a:rPr lang="en-US" sz="2000" dirty="0" smtClean="0"/>
              <a:t>About 2.5% processor overhead for a sustained rate of 10,000 events/second on a 2GHz processor</a:t>
            </a:r>
          </a:p>
          <a:p>
            <a:r>
              <a:rPr lang="en-US" sz="2400" dirty="0" smtClean="0"/>
              <a:t>The only tool that lets you correlate most of the fundamental system activity</a:t>
            </a:r>
          </a:p>
          <a:p>
            <a:pPr lvl="1"/>
            <a:r>
              <a:rPr lang="en-US" sz="2000" dirty="0" smtClean="0"/>
              <a:t>All processes and threads, both user and kernel mode</a:t>
            </a:r>
          </a:p>
          <a:p>
            <a:pPr lvl="1"/>
            <a:r>
              <a:rPr lang="en-US" sz="2000" dirty="0" smtClean="0"/>
              <a:t>DPCs and ISRs, thread scheduling, disk and file I/O, memory usage, graphics subsystem, etc.</a:t>
            </a:r>
          </a:p>
          <a:p>
            <a:r>
              <a:rPr lang="en-US" sz="2400" dirty="0" smtClean="0"/>
              <a:t>Available externally: part of Server 2008 SDK</a:t>
            </a:r>
          </a:p>
          <a:p>
            <a:pPr lvl="1"/>
            <a:r>
              <a:rPr lang="en-US" sz="2000" dirty="0" smtClean="0">
                <a:hlinkClick r:id="rId3"/>
              </a:rPr>
              <a:t>http://www.microsoft.com/whdc/system/sysperf/perftools.mspx</a:t>
            </a:r>
            <a:r>
              <a:rPr lang="en-US" sz="2000" dirty="0" smtClean="0"/>
              <a:t> </a:t>
            </a:r>
          </a:p>
          <a:p>
            <a:endParaRPr lang="en-US" sz="2400" dirty="0" smtClean="0"/>
          </a:p>
        </p:txBody>
      </p:sp>
    </p:spTree>
  </p:cSld>
  <p:clrMapOvr>
    <a:masterClrMapping/>
  </p:clrMapOvr>
  <p:transition xmlns:p14="http://schemas.microsoft.com/office/powerpoint/2010/main" advTm="722218">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Using </a:t>
            </a:r>
            <a:r>
              <a:rPr lang="en-US" dirty="0" err="1" smtClean="0"/>
              <a:t>xperf</a:t>
            </a:r>
            <a:endParaRPr lang="en-US" dirty="0"/>
          </a:p>
        </p:txBody>
      </p:sp>
      <p:sp>
        <p:nvSpPr>
          <p:cNvPr id="3" name="Espace réservé du contenu 2"/>
          <p:cNvSpPr>
            <a:spLocks noGrp="1"/>
          </p:cNvSpPr>
          <p:nvPr>
            <p:ph idx="1"/>
          </p:nvPr>
        </p:nvSpPr>
        <p:spPr/>
        <p:txBody>
          <a:bodyPr/>
          <a:lstStyle/>
          <a:p>
            <a:r>
              <a:rPr lang="en-US" sz="2400" dirty="0" smtClean="0"/>
              <a:t>General machine health</a:t>
            </a:r>
          </a:p>
          <a:p>
            <a:pPr lvl="1">
              <a:buFont typeface="Arial" pitchFamily="34" charset="0"/>
              <a:buChar char="•"/>
            </a:pPr>
            <a:r>
              <a:rPr lang="en-US" sz="2400" dirty="0" err="1"/>
              <a:t>x</a:t>
            </a:r>
            <a:r>
              <a:rPr lang="en-US" sz="2400" dirty="0" err="1" smtClean="0"/>
              <a:t>perf</a:t>
            </a:r>
            <a:r>
              <a:rPr lang="en-US" sz="2400" dirty="0" smtClean="0"/>
              <a:t> –on latency</a:t>
            </a:r>
          </a:p>
          <a:p>
            <a:r>
              <a:rPr lang="en-US" sz="2400" dirty="0" smtClean="0"/>
              <a:t>What is running on the cluster over a 2 hour period</a:t>
            </a:r>
          </a:p>
          <a:p>
            <a:pPr lvl="1">
              <a:buFont typeface="Arial" pitchFamily="34" charset="0"/>
              <a:buChar char="•"/>
            </a:pPr>
            <a:r>
              <a:rPr lang="en-US" sz="2400" dirty="0" err="1" smtClean="0"/>
              <a:t>xperf</a:t>
            </a:r>
            <a:r>
              <a:rPr lang="en-US" sz="2400" dirty="0" smtClean="0"/>
              <a:t> –on </a:t>
            </a:r>
            <a:r>
              <a:rPr lang="en-US" sz="2400" dirty="0" err="1" smtClean="0"/>
              <a:t>proc_thread+loader</a:t>
            </a:r>
            <a:endParaRPr lang="en-US" sz="2400" dirty="0" smtClean="0"/>
          </a:p>
          <a:p>
            <a:r>
              <a:rPr lang="en-US" sz="2400" dirty="0" smtClean="0"/>
              <a:t>What exactly is causing all the </a:t>
            </a:r>
            <a:r>
              <a:rPr lang="en-US" sz="2400" dirty="0" err="1" smtClean="0"/>
              <a:t>hardfaults</a:t>
            </a:r>
            <a:r>
              <a:rPr lang="en-US" sz="2400" dirty="0" smtClean="0"/>
              <a:t> I see</a:t>
            </a:r>
          </a:p>
          <a:p>
            <a:pPr lvl="1">
              <a:buFont typeface="Arial" pitchFamily="34" charset="0"/>
              <a:buChar char="•"/>
            </a:pPr>
            <a:r>
              <a:rPr lang="en-US" sz="2400" dirty="0" err="1" smtClean="0"/>
              <a:t>xperf</a:t>
            </a:r>
            <a:r>
              <a:rPr lang="en-US" sz="2400" dirty="0" smtClean="0"/>
              <a:t> –on latency –</a:t>
            </a:r>
            <a:r>
              <a:rPr lang="en-US" sz="2400" dirty="0" err="1" smtClean="0"/>
              <a:t>stackwalk</a:t>
            </a:r>
            <a:r>
              <a:rPr lang="en-US" sz="2400" dirty="0" smtClean="0"/>
              <a:t> </a:t>
            </a:r>
            <a:r>
              <a:rPr lang="en-US" sz="2400" dirty="0" err="1" smtClean="0"/>
              <a:t>hardfault</a:t>
            </a:r>
            <a:endParaRPr lang="en-US" dirty="0"/>
          </a:p>
        </p:txBody>
      </p:sp>
    </p:spTree>
  </p:cSld>
  <p:clrMapOvr>
    <a:masterClrMapping/>
  </p:clrMapOvr>
  <p:transition xmlns:p14="http://schemas.microsoft.com/office/powerpoint/2010/mai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en-US" dirty="0" err="1" smtClean="0"/>
              <a:t>xperf</a:t>
            </a:r>
            <a:r>
              <a:rPr lang="en-US" dirty="0" smtClean="0"/>
              <a:t> in action</a:t>
            </a:r>
            <a:endParaRPr lang="en-US" dirty="0"/>
          </a:p>
        </p:txBody>
      </p:sp>
      <p:sp>
        <p:nvSpPr>
          <p:cNvPr id="5" name="Sous-titre 4"/>
          <p:cNvSpPr>
            <a:spLocks noGrp="1"/>
          </p:cNvSpPr>
          <p:nvPr>
            <p:ph type="subTitle" idx="1"/>
          </p:nvPr>
        </p:nvSpPr>
        <p:spPr/>
        <p:txBody>
          <a:bodyPr/>
          <a:lstStyle/>
          <a:p>
            <a:endParaRPr lang="en-US"/>
          </a:p>
        </p:txBody>
      </p:sp>
      <p:sp>
        <p:nvSpPr>
          <p:cNvPr id="6" name="Espace réservé du texte 5"/>
          <p:cNvSpPr>
            <a:spLocks noGrp="1"/>
          </p:cNvSpPr>
          <p:nvPr>
            <p:ph type="body" sz="quarter" idx="10"/>
          </p:nvPr>
        </p:nvSpPr>
        <p:spPr/>
        <p:txBody>
          <a:bodyPr/>
          <a:lstStyle/>
          <a:p>
            <a:r>
              <a:rPr lang="en-US" dirty="0" smtClean="0"/>
              <a:t>DEMO</a:t>
            </a:r>
            <a:endParaRPr lang="en-US" dirty="0"/>
          </a:p>
        </p:txBody>
      </p:sp>
    </p:spTree>
  </p:cSld>
  <p:clrMapOvr>
    <a:masterClrMapping/>
  </p:clrMapOvr>
  <p:transition xmlns:p14="http://schemas.microsoft.com/office/powerpoint/2010/mai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Troubleshooting Network</a:t>
            </a:r>
            <a:endParaRPr lang="en-US" dirty="0"/>
          </a:p>
        </p:txBody>
      </p:sp>
      <p:sp>
        <p:nvSpPr>
          <p:cNvPr id="6" name="Espace réservé du texte 5"/>
          <p:cNvSpPr>
            <a:spLocks noGrp="1"/>
          </p:cNvSpPr>
          <p:nvPr>
            <p:ph type="body"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Troubleshooting</a:t>
            </a:r>
            <a:endParaRPr lang="en-US" dirty="0"/>
          </a:p>
        </p:txBody>
      </p:sp>
      <p:sp>
        <p:nvSpPr>
          <p:cNvPr id="3" name="Content Placeholder 2"/>
          <p:cNvSpPr>
            <a:spLocks noGrp="1"/>
          </p:cNvSpPr>
          <p:nvPr>
            <p:ph idx="1"/>
          </p:nvPr>
        </p:nvSpPr>
        <p:spPr>
          <a:xfrm>
            <a:off x="381000" y="1066800"/>
            <a:ext cx="8382000" cy="5693866"/>
          </a:xfrm>
        </p:spPr>
        <p:txBody>
          <a:bodyPr>
            <a:normAutofit/>
          </a:bodyPr>
          <a:lstStyle/>
          <a:p>
            <a:r>
              <a:rPr lang="en-US" dirty="0" smtClean="0"/>
              <a:t>Know Expected Bandwidths and Latencies</a:t>
            </a:r>
          </a:p>
          <a:p>
            <a:pPr lvl="1">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Make sure drivers and firmware are up to date</a:t>
            </a:r>
          </a:p>
          <a:p>
            <a:r>
              <a:rPr lang="en-US" dirty="0" smtClean="0"/>
              <a:t>Use the product diagnostics to confirm</a:t>
            </a:r>
          </a:p>
        </p:txBody>
      </p:sp>
      <p:graphicFrame>
        <p:nvGraphicFramePr>
          <p:cNvPr id="4" name="Table 3"/>
          <p:cNvGraphicFramePr>
            <a:graphicFrameLocks noGrp="1"/>
          </p:cNvGraphicFramePr>
          <p:nvPr/>
        </p:nvGraphicFramePr>
        <p:xfrm>
          <a:off x="1195723" y="1782744"/>
          <a:ext cx="6551525" cy="2966720"/>
        </p:xfrm>
        <a:graphic>
          <a:graphicData uri="http://schemas.openxmlformats.org/drawingml/2006/table">
            <a:tbl>
              <a:tblPr firstRow="1" bandRow="1">
                <a:tableStyleId>{5C22544A-7EE6-4342-B048-85BDC9FD1C3A}</a:tableStyleId>
              </a:tblPr>
              <a:tblGrid>
                <a:gridCol w="2870479"/>
                <a:gridCol w="1932633"/>
                <a:gridCol w="1748413"/>
              </a:tblGrid>
              <a:tr h="370840">
                <a:tc>
                  <a:txBody>
                    <a:bodyPr/>
                    <a:lstStyle/>
                    <a:p>
                      <a:r>
                        <a:rPr lang="en-US" dirty="0" smtClean="0"/>
                        <a:t>Network</a:t>
                      </a:r>
                      <a:endParaRPr lang="en-US" dirty="0"/>
                    </a:p>
                  </a:txBody>
                  <a:tcPr/>
                </a:tc>
                <a:tc>
                  <a:txBody>
                    <a:bodyPr/>
                    <a:lstStyle/>
                    <a:p>
                      <a:pPr algn="ctr"/>
                      <a:r>
                        <a:rPr lang="en-US" dirty="0" smtClean="0"/>
                        <a:t>Bandwidth (MB/s)</a:t>
                      </a:r>
                      <a:endParaRPr lang="en-US" dirty="0"/>
                    </a:p>
                  </a:txBody>
                  <a:tcPr/>
                </a:tc>
                <a:tc>
                  <a:txBody>
                    <a:bodyPr/>
                    <a:lstStyle/>
                    <a:p>
                      <a:pPr algn="ctr"/>
                      <a:r>
                        <a:rPr lang="en-US" dirty="0" smtClean="0"/>
                        <a:t>Latency (µs)</a:t>
                      </a:r>
                      <a:endParaRPr lang="en-US" dirty="0"/>
                    </a:p>
                  </a:txBody>
                  <a:tcPr/>
                </a:tc>
              </a:tr>
              <a:tr h="370840">
                <a:tc>
                  <a:txBody>
                    <a:bodyPr/>
                    <a:lstStyle/>
                    <a:p>
                      <a:r>
                        <a:rPr lang="en-US" dirty="0" smtClean="0"/>
                        <a:t>IB QDR </a:t>
                      </a:r>
                      <a:r>
                        <a:rPr lang="en-US" dirty="0" err="1" smtClean="0"/>
                        <a:t>ConnectX</a:t>
                      </a:r>
                      <a:r>
                        <a:rPr lang="en-US" dirty="0" smtClean="0"/>
                        <a:t> PCI-E</a:t>
                      </a:r>
                      <a:r>
                        <a:rPr lang="en-US" baseline="0" dirty="0" smtClean="0"/>
                        <a:t> 2.0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2400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a:t>
                      </a:r>
                    </a:p>
                  </a:txBody>
                  <a:tcPr/>
                </a:tc>
              </a:tr>
              <a:tr h="370840">
                <a:tc>
                  <a:txBody>
                    <a:bodyPr/>
                    <a:lstStyle/>
                    <a:p>
                      <a:r>
                        <a:rPr lang="en-US" dirty="0" smtClean="0"/>
                        <a:t>IB DDR </a:t>
                      </a:r>
                      <a:r>
                        <a:rPr lang="en-US" dirty="0" err="1" smtClean="0"/>
                        <a:t>ConnectX</a:t>
                      </a:r>
                      <a:r>
                        <a:rPr lang="en-US" baseline="0" dirty="0" smtClean="0"/>
                        <a:t>  PCI-E 2.0</a:t>
                      </a:r>
                      <a:endParaRPr lang="en-US" dirty="0"/>
                    </a:p>
                  </a:txBody>
                  <a:tcPr/>
                </a:tc>
                <a:tc>
                  <a:txBody>
                    <a:bodyPr/>
                    <a:lstStyle/>
                    <a:p>
                      <a:pPr algn="ctr"/>
                      <a:r>
                        <a:rPr lang="en-US" dirty="0" smtClean="0"/>
                        <a:t>1500</a:t>
                      </a:r>
                      <a:endParaRPr lang="en-US" dirty="0"/>
                    </a:p>
                  </a:txBody>
                  <a:tcPr/>
                </a:tc>
                <a:tc>
                  <a:txBody>
                    <a:bodyPr/>
                    <a:lstStyle/>
                    <a:p>
                      <a:pPr algn="ctr"/>
                      <a:r>
                        <a:rPr lang="en-US" dirty="0" smtClean="0"/>
                        <a:t>2</a:t>
                      </a:r>
                      <a:endParaRPr lang="en-US" dirty="0"/>
                    </a:p>
                  </a:txBody>
                  <a:tcPr/>
                </a:tc>
              </a:tr>
              <a:tr h="370840">
                <a:tc>
                  <a:txBody>
                    <a:bodyPr/>
                    <a:lstStyle/>
                    <a:p>
                      <a:r>
                        <a:rPr lang="en-US" dirty="0" smtClean="0"/>
                        <a:t>IB DDR </a:t>
                      </a:r>
                      <a:r>
                        <a:rPr lang="en-US" dirty="0" err="1" smtClean="0"/>
                        <a:t>ConnectX</a:t>
                      </a:r>
                      <a:r>
                        <a:rPr lang="en-US" dirty="0" smtClean="0"/>
                        <a:t> PCI-E</a:t>
                      </a:r>
                      <a:r>
                        <a:rPr lang="en-US" baseline="0" dirty="0" smtClean="0"/>
                        <a:t> 1.0</a:t>
                      </a:r>
                      <a:endParaRPr lang="en-US" dirty="0"/>
                    </a:p>
                  </a:txBody>
                  <a:tcPr/>
                </a:tc>
                <a:tc>
                  <a:txBody>
                    <a:bodyPr/>
                    <a:lstStyle/>
                    <a:p>
                      <a:pPr algn="ctr"/>
                      <a:r>
                        <a:rPr lang="en-US" dirty="0" smtClean="0"/>
                        <a:t>1400</a:t>
                      </a:r>
                      <a:endParaRPr lang="en-US" dirty="0"/>
                    </a:p>
                  </a:txBody>
                  <a:tcPr/>
                </a:tc>
                <a:tc>
                  <a:txBody>
                    <a:bodyPr/>
                    <a:lstStyle/>
                    <a:p>
                      <a:pPr algn="ctr"/>
                      <a:r>
                        <a:rPr lang="en-US" dirty="0" smtClean="0"/>
                        <a:t>2.8</a:t>
                      </a:r>
                    </a:p>
                  </a:txBody>
                  <a:tcPr/>
                </a:tc>
              </a:tr>
              <a:tr h="370840">
                <a:tc>
                  <a:txBody>
                    <a:bodyPr/>
                    <a:lstStyle/>
                    <a:p>
                      <a:r>
                        <a:rPr lang="en-US" dirty="0" smtClean="0"/>
                        <a:t>IB DDR / ND</a:t>
                      </a:r>
                      <a:endParaRPr lang="en-US" dirty="0"/>
                    </a:p>
                  </a:txBody>
                  <a:tcPr/>
                </a:tc>
                <a:tc>
                  <a:txBody>
                    <a:bodyPr/>
                    <a:lstStyle/>
                    <a:p>
                      <a:pPr algn="ctr"/>
                      <a:r>
                        <a:rPr lang="en-US" dirty="0" smtClean="0"/>
                        <a:t>1400</a:t>
                      </a:r>
                      <a:endParaRPr lang="en-US" dirty="0"/>
                    </a:p>
                  </a:txBody>
                  <a:tcPr/>
                </a:tc>
                <a:tc>
                  <a:txBody>
                    <a:bodyPr/>
                    <a:lstStyle/>
                    <a:p>
                      <a:pPr algn="ctr"/>
                      <a:r>
                        <a:rPr lang="en-US" dirty="0" smtClean="0"/>
                        <a:t>5</a:t>
                      </a:r>
                    </a:p>
                  </a:txBody>
                  <a:tcPr/>
                </a:tc>
              </a:tr>
              <a:tr h="370840">
                <a:tc>
                  <a:txBody>
                    <a:bodyPr/>
                    <a:lstStyle/>
                    <a:p>
                      <a:r>
                        <a:rPr lang="en-US" dirty="0" smtClean="0"/>
                        <a:t>IB SDR /ND</a:t>
                      </a:r>
                      <a:endParaRPr lang="en-US" dirty="0"/>
                    </a:p>
                  </a:txBody>
                  <a:tcPr/>
                </a:tc>
                <a:tc>
                  <a:txBody>
                    <a:bodyPr/>
                    <a:lstStyle/>
                    <a:p>
                      <a:pPr algn="ctr"/>
                      <a:r>
                        <a:rPr lang="en-US" dirty="0" smtClean="0"/>
                        <a:t>950</a:t>
                      </a:r>
                      <a:endParaRPr lang="en-US" dirty="0"/>
                    </a:p>
                  </a:txBody>
                  <a:tcPr/>
                </a:tc>
                <a:tc>
                  <a:txBody>
                    <a:bodyPr/>
                    <a:lstStyle/>
                    <a:p>
                      <a:pPr algn="ctr"/>
                      <a:r>
                        <a:rPr lang="en-US" dirty="0" smtClean="0"/>
                        <a:t>6</a:t>
                      </a:r>
                    </a:p>
                  </a:txBody>
                  <a:tcPr/>
                </a:tc>
              </a:tr>
              <a:tr h="370840">
                <a:tc>
                  <a:txBody>
                    <a:bodyPr/>
                    <a:lstStyle/>
                    <a:p>
                      <a:r>
                        <a:rPr lang="en-US" dirty="0" smtClean="0"/>
                        <a:t>IB / </a:t>
                      </a:r>
                      <a:r>
                        <a:rPr lang="en-US" dirty="0" err="1" smtClean="0"/>
                        <a:t>IPoIB</a:t>
                      </a:r>
                      <a:endParaRPr lang="en-US" dirty="0"/>
                    </a:p>
                  </a:txBody>
                  <a:tcPr/>
                </a:tc>
                <a:tc>
                  <a:txBody>
                    <a:bodyPr/>
                    <a:lstStyle/>
                    <a:p>
                      <a:pPr algn="ctr"/>
                      <a:r>
                        <a:rPr lang="en-US" dirty="0" smtClean="0"/>
                        <a:t>150-180</a:t>
                      </a:r>
                      <a:endParaRPr lang="en-US" dirty="0"/>
                    </a:p>
                  </a:txBody>
                  <a:tcPr/>
                </a:tc>
                <a:tc>
                  <a:txBody>
                    <a:bodyPr/>
                    <a:lstStyle/>
                    <a:p>
                      <a:pPr algn="ctr"/>
                      <a:r>
                        <a:rPr lang="en-US" dirty="0" smtClean="0"/>
                        <a:t>30</a:t>
                      </a:r>
                    </a:p>
                  </a:txBody>
                  <a:tcPr/>
                </a:tc>
              </a:tr>
              <a:tr h="370840">
                <a:tc>
                  <a:txBody>
                    <a:bodyPr/>
                    <a:lstStyle/>
                    <a:p>
                      <a:r>
                        <a:rPr lang="en-US" dirty="0" smtClean="0"/>
                        <a:t>IB / WSD</a:t>
                      </a:r>
                      <a:r>
                        <a:rPr lang="en-US" baseline="0" dirty="0" smtClean="0"/>
                        <a:t> / SDR</a:t>
                      </a:r>
                      <a:endParaRPr lang="en-US" dirty="0"/>
                    </a:p>
                  </a:txBody>
                  <a:tcPr/>
                </a:tc>
                <a:tc>
                  <a:txBody>
                    <a:bodyPr/>
                    <a:lstStyle/>
                    <a:p>
                      <a:pPr algn="ctr"/>
                      <a:r>
                        <a:rPr lang="en-US" dirty="0" smtClean="0"/>
                        <a:t>950</a:t>
                      </a:r>
                      <a:endParaRPr lang="en-US" dirty="0"/>
                    </a:p>
                  </a:txBody>
                  <a:tcPr/>
                </a:tc>
                <a:tc>
                  <a:txBody>
                    <a:bodyPr/>
                    <a:lstStyle/>
                    <a:p>
                      <a:pPr algn="ctr"/>
                      <a:r>
                        <a:rPr lang="en-US" dirty="0" smtClean="0"/>
                        <a:t>12</a:t>
                      </a:r>
                    </a:p>
                  </a:txBody>
                  <a:tcPr/>
                </a:tc>
              </a:tr>
            </a:tbl>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Built-in Diagnostics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Mpipingpong</a:t>
            </a:r>
            <a:endParaRPr lang="en-US" dirty="0" smtClean="0"/>
          </a:p>
          <a:p>
            <a:pPr lvl="1"/>
            <a:r>
              <a:rPr lang="en-US" dirty="0" smtClean="0"/>
              <a:t>Can be launched through diagnostics UI</a:t>
            </a:r>
          </a:p>
          <a:p>
            <a:pPr lvl="1"/>
            <a:r>
              <a:rPr lang="en-US" dirty="0" smtClean="0"/>
              <a:t>But limited in this context though</a:t>
            </a:r>
          </a:p>
          <a:p>
            <a:pPr lvl="2"/>
            <a:r>
              <a:rPr lang="en-US" dirty="0" smtClean="0"/>
              <a:t>No network choice, no intermediate results</a:t>
            </a:r>
          </a:p>
          <a:p>
            <a:pPr lvl="1"/>
            <a:r>
              <a:rPr lang="en-US" dirty="0" smtClean="0"/>
              <a:t>Better if run directly from the command line for power users</a:t>
            </a:r>
          </a:p>
          <a:p>
            <a:r>
              <a:rPr lang="en-US" dirty="0" smtClean="0"/>
              <a:t>Features</a:t>
            </a:r>
          </a:p>
          <a:p>
            <a:pPr lvl="1"/>
            <a:r>
              <a:rPr lang="en-US" dirty="0" smtClean="0"/>
              <a:t>Tournament mode, ring mode, serial mode</a:t>
            </a:r>
          </a:p>
          <a:p>
            <a:pPr lvl="1"/>
            <a:r>
              <a:rPr lang="en-US" dirty="0" smtClean="0"/>
              <a:t>Output progress to xml, </a:t>
            </a:r>
            <a:r>
              <a:rPr lang="en-US" dirty="0" err="1" smtClean="0"/>
              <a:t>stderr</a:t>
            </a:r>
            <a:r>
              <a:rPr lang="en-US" dirty="0" smtClean="0"/>
              <a:t>, </a:t>
            </a:r>
            <a:r>
              <a:rPr lang="en-US" dirty="0" err="1" smtClean="0"/>
              <a:t>stdout</a:t>
            </a:r>
            <a:endParaRPr lang="en-US" dirty="0" smtClean="0"/>
          </a:p>
          <a:p>
            <a:pPr lvl="1"/>
            <a:r>
              <a:rPr lang="en-US" dirty="0" smtClean="0"/>
              <a:t>Test throughput / latency or both</a:t>
            </a:r>
          </a:p>
          <a:p>
            <a:r>
              <a:rPr lang="en-US" dirty="0" smtClean="0"/>
              <a:t>Remember to run 1 rank per node </a:t>
            </a:r>
            <a:r>
              <a:rPr lang="en-US" dirty="0" smtClean="0">
                <a:sym typeface="Wingdings" pitchFamily="2" charset="2"/>
              </a:rPr>
              <a:t></a:t>
            </a:r>
            <a:endParaRPr lang="en-US" dirty="0" smtClean="0"/>
          </a:p>
          <a:p>
            <a:pPr>
              <a:buNone/>
            </a:pPr>
            <a:endParaRPr lang="en-US" dirty="0" smtClean="0"/>
          </a:p>
          <a:p>
            <a:pPr lvl="1"/>
            <a:endParaRPr lang="en-US" dirty="0" smtClean="0"/>
          </a:p>
          <a:p>
            <a:pPr>
              <a:buNone/>
            </a:pPr>
            <a:endParaRPr lang="en-US" dirty="0" smtClean="0"/>
          </a:p>
          <a:p>
            <a:pPr lvl="1"/>
            <a:endParaRPr lang="en-US" dirty="0" smtClean="0"/>
          </a:p>
          <a:p>
            <a:pPr lvl="1">
              <a:buNone/>
            </a:pP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SVR301 - Performance Tuning with Windows HPC Server 2008</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Xavier Pillons</a:t>
            </a:r>
          </a:p>
          <a:p>
            <a:r>
              <a:rPr lang="en-US" dirty="0" smtClean="0"/>
              <a:t>xpillons@microsoft.com</a:t>
            </a:r>
            <a:endParaRPr lang="en-US" dirty="0" smtClean="0">
              <a:solidFill>
                <a:schemeClr val="tx1"/>
              </a:solidFill>
            </a:endParaRPr>
          </a:p>
          <a:p>
            <a:r>
              <a:rPr lang="en-US" dirty="0" smtClean="0">
                <a:solidFill>
                  <a:schemeClr val="tx1"/>
                </a:solidFill>
              </a:rPr>
              <a:t>Program Manager</a:t>
            </a:r>
          </a:p>
          <a:p>
            <a:r>
              <a:rPr lang="en-US" dirty="0" smtClean="0">
                <a:solidFill>
                  <a:schemeClr val="tx1"/>
                </a:solidFill>
              </a:rPr>
              <a:t>Microsoft Corporation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MPI Ping-Pong diagnostic result</a:t>
            </a:r>
            <a:endParaRPr lang="en-US" dirty="0"/>
          </a:p>
        </p:txBody>
      </p:sp>
      <p:sp>
        <p:nvSpPr>
          <p:cNvPr id="3" name="Espace réservé du contenu 2"/>
          <p:cNvSpPr>
            <a:spLocks noGrp="1"/>
          </p:cNvSpPr>
          <p:nvPr>
            <p:ph idx="1"/>
          </p:nvPr>
        </p:nvSpPr>
        <p:spPr/>
        <p:txBody>
          <a:bodyPr/>
          <a:lstStyle/>
          <a:p>
            <a:endParaRPr lang="en-US" dirty="0"/>
          </a:p>
        </p:txBody>
      </p:sp>
      <p:pic>
        <p:nvPicPr>
          <p:cNvPr id="4" name="Image 3"/>
          <p:cNvPicPr>
            <a:picLocks noChangeAspect="1"/>
          </p:cNvPicPr>
          <p:nvPr/>
        </p:nvPicPr>
        <p:blipFill>
          <a:blip r:embed="rId3"/>
          <a:srcRect/>
          <a:stretch>
            <a:fillRect/>
          </a:stretch>
        </p:blipFill>
        <p:spPr bwMode="auto">
          <a:xfrm>
            <a:off x="300051" y="947697"/>
            <a:ext cx="7848112" cy="2849944"/>
          </a:xfrm>
          <a:prstGeom prst="rect">
            <a:avLst/>
          </a:prstGeom>
          <a:noFill/>
          <a:ln w="9525">
            <a:noFill/>
            <a:miter lim="800000"/>
            <a:headEnd/>
            <a:tailEnd/>
          </a:ln>
        </p:spPr>
      </p:pic>
      <p:pic>
        <p:nvPicPr>
          <p:cNvPr id="6" name="Image 5"/>
          <p:cNvPicPr>
            <a:picLocks noChangeAspect="1"/>
          </p:cNvPicPr>
          <p:nvPr/>
        </p:nvPicPr>
        <p:blipFill>
          <a:blip r:embed="rId4"/>
          <a:srcRect/>
          <a:stretch>
            <a:fillRect/>
          </a:stretch>
        </p:blipFill>
        <p:spPr bwMode="auto">
          <a:xfrm>
            <a:off x="249786" y="3865217"/>
            <a:ext cx="4989090" cy="2873334"/>
          </a:xfrm>
          <a:prstGeom prst="rect">
            <a:avLst/>
          </a:prstGeom>
          <a:noFill/>
          <a:ln w="9525">
            <a:noFill/>
            <a:miter lim="800000"/>
            <a:headEnd/>
            <a:tailEnd/>
          </a:ln>
        </p:spPr>
      </p:pic>
      <p:pic>
        <p:nvPicPr>
          <p:cNvPr id="7" name="Image 6"/>
          <p:cNvPicPr>
            <a:picLocks noChangeAspect="1"/>
          </p:cNvPicPr>
          <p:nvPr/>
        </p:nvPicPr>
        <p:blipFill>
          <a:blip r:embed="rId5"/>
          <a:srcRect/>
          <a:stretch>
            <a:fillRect/>
          </a:stretch>
        </p:blipFill>
        <p:spPr bwMode="auto">
          <a:xfrm>
            <a:off x="5332852" y="3864886"/>
            <a:ext cx="3083469" cy="2848951"/>
          </a:xfrm>
          <a:prstGeom prst="rect">
            <a:avLst/>
          </a:prstGeom>
          <a:noFill/>
          <a:ln w="9525">
            <a:noFill/>
            <a:miter lim="800000"/>
            <a:headEnd/>
            <a:tailEnd/>
          </a:ln>
        </p:spPr>
      </p:pic>
    </p:spTree>
  </p:cSld>
  <p:clrMapOvr>
    <a:masterClrMapping/>
  </p:clrMapOvr>
  <p:transition xmlns:p14="http://schemas.microsoft.com/office/powerpoint/2010/mai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can go wrong with ND</a:t>
            </a:r>
            <a:endParaRPr lang="en-US" dirty="0"/>
          </a:p>
        </p:txBody>
      </p:sp>
      <p:sp>
        <p:nvSpPr>
          <p:cNvPr id="3" name="Content Placeholder 2"/>
          <p:cNvSpPr>
            <a:spLocks noGrp="1"/>
          </p:cNvSpPr>
          <p:nvPr>
            <p:ph idx="1"/>
          </p:nvPr>
        </p:nvSpPr>
        <p:spPr/>
        <p:txBody>
          <a:bodyPr>
            <a:normAutofit lnSpcReduction="10000"/>
          </a:bodyPr>
          <a:lstStyle/>
          <a:p>
            <a:endParaRPr lang="en-US" sz="2800" dirty="0" smtClean="0"/>
          </a:p>
          <a:p>
            <a:r>
              <a:rPr lang="en-US" sz="2800" dirty="0" smtClean="0"/>
              <a:t>Switch / hardware issues</a:t>
            </a:r>
          </a:p>
          <a:p>
            <a:pPr lvl="1"/>
            <a:r>
              <a:rPr lang="en-US" dirty="0" smtClean="0"/>
              <a:t>Use </a:t>
            </a:r>
            <a:r>
              <a:rPr lang="en-US" dirty="0" err="1" smtClean="0"/>
              <a:t>vstat</a:t>
            </a:r>
            <a:r>
              <a:rPr lang="en-US" dirty="0" smtClean="0"/>
              <a:t> or equivalent to diagnose</a:t>
            </a:r>
          </a:p>
          <a:p>
            <a:pPr lvl="1"/>
            <a:r>
              <a:rPr lang="en-US" dirty="0" smtClean="0"/>
              <a:t>Classic binary search through nodes ( using </a:t>
            </a:r>
            <a:r>
              <a:rPr lang="en-US" dirty="0" err="1" smtClean="0"/>
              <a:t>linpack</a:t>
            </a:r>
            <a:r>
              <a:rPr lang="en-US" dirty="0" smtClean="0"/>
              <a:t> )</a:t>
            </a:r>
          </a:p>
          <a:p>
            <a:pPr lvl="1"/>
            <a:r>
              <a:rPr lang="en-US" dirty="0" smtClean="0"/>
              <a:t>Incorrectly seated slots, PCI bus issues</a:t>
            </a:r>
          </a:p>
          <a:p>
            <a:r>
              <a:rPr lang="en-US" sz="2800" dirty="0" smtClean="0"/>
              <a:t>Remember to install the provider ( </a:t>
            </a:r>
            <a:r>
              <a:rPr lang="en-US" sz="2800" dirty="0" err="1" smtClean="0"/>
              <a:t>ndinstall</a:t>
            </a:r>
            <a:r>
              <a:rPr lang="en-US" sz="2800" dirty="0" smtClean="0"/>
              <a:t> –</a:t>
            </a:r>
            <a:r>
              <a:rPr lang="en-US" sz="2800" dirty="0" err="1" smtClean="0"/>
              <a:t>i</a:t>
            </a:r>
            <a:r>
              <a:rPr lang="en-US" sz="2800" dirty="0" smtClean="0"/>
              <a:t> )</a:t>
            </a:r>
          </a:p>
          <a:p>
            <a:r>
              <a:rPr lang="en-US" sz="2800" dirty="0" err="1" smtClean="0"/>
              <a:t>OpenSM</a:t>
            </a:r>
            <a:r>
              <a:rPr lang="en-US" sz="2800" dirty="0" smtClean="0"/>
              <a:t> issues</a:t>
            </a:r>
          </a:p>
          <a:p>
            <a:pPr lvl="1"/>
            <a:r>
              <a:rPr lang="en-US" dirty="0" smtClean="0"/>
              <a:t>For large clusters ( 1000nodes+ ) run it on a dedicated machine</a:t>
            </a:r>
          </a:p>
          <a:p>
            <a:pPr lvl="1"/>
            <a:r>
              <a:rPr lang="en-US" dirty="0" smtClean="0"/>
              <a:t>Disable IPv6 if necessary</a:t>
            </a:r>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Interpreting </a:t>
            </a:r>
            <a:r>
              <a:rPr lang="en-US" dirty="0" err="1" smtClean="0"/>
              <a:t>vstat</a:t>
            </a:r>
            <a:endParaRPr lang="en-US" dirty="0"/>
          </a:p>
        </p:txBody>
      </p:sp>
      <p:sp>
        <p:nvSpPr>
          <p:cNvPr id="4" name="Rectangle 3"/>
          <p:cNvSpPr/>
          <p:nvPr/>
        </p:nvSpPr>
        <p:spPr>
          <a:xfrm>
            <a:off x="285720" y="1214422"/>
            <a:ext cx="8410604" cy="5355312"/>
          </a:xfrm>
          <a:prstGeom prst="rect">
            <a:avLst/>
          </a:prstGeom>
        </p:spPr>
        <p:txBody>
          <a:bodyPr wrap="square">
            <a:spAutoFit/>
          </a:bodyPr>
          <a:lstStyle/>
          <a:p>
            <a:r>
              <a:rPr lang="en-US" dirty="0" smtClean="0"/>
              <a:t> </a:t>
            </a:r>
            <a:r>
              <a:rPr lang="en-US" dirty="0" err="1" smtClean="0"/>
              <a:t>hca_idx</a:t>
            </a:r>
            <a:r>
              <a:rPr lang="en-US" dirty="0" smtClean="0"/>
              <a:t>=0</a:t>
            </a:r>
          </a:p>
          <a:p>
            <a:r>
              <a:rPr lang="en-US" dirty="0" smtClean="0"/>
              <a:t>uplink={BUS=PCI_E, </a:t>
            </a:r>
            <a:r>
              <a:rPr lang="en-US" b="1" dirty="0" smtClean="0">
                <a:solidFill>
                  <a:srgbClr xmlns:mc="http://schemas.openxmlformats.org/markup-compatibility/2006" xmlns:a14="http://schemas.microsoft.com/office/drawing/2010/main" val="FF0000" mc:Ignorable=""/>
                </a:solidFill>
              </a:rPr>
              <a:t>SPEED=2.5 </a:t>
            </a:r>
            <a:r>
              <a:rPr lang="en-US" b="1" dirty="0" err="1" smtClean="0">
                <a:solidFill>
                  <a:srgbClr xmlns:mc="http://schemas.openxmlformats.org/markup-compatibility/2006" xmlns:a14="http://schemas.microsoft.com/office/drawing/2010/main" val="FF0000" mc:Ignorable=""/>
                </a:solidFill>
              </a:rPr>
              <a:t>Gbps</a:t>
            </a:r>
            <a:r>
              <a:rPr lang="en-US" dirty="0" smtClean="0"/>
              <a:t>, WIDTH=x8, CAPS=2.5*x8}</a:t>
            </a:r>
          </a:p>
          <a:p>
            <a:r>
              <a:rPr lang="en-US" dirty="0" smtClean="0"/>
              <a:t>       </a:t>
            </a:r>
            <a:r>
              <a:rPr lang="en-US" dirty="0" err="1" smtClean="0"/>
              <a:t>vendor_id</a:t>
            </a:r>
            <a:r>
              <a:rPr lang="en-US" dirty="0" smtClean="0"/>
              <a:t>=0x05ad</a:t>
            </a:r>
          </a:p>
          <a:p>
            <a:r>
              <a:rPr lang="en-US" dirty="0" smtClean="0"/>
              <a:t>       </a:t>
            </a:r>
            <a:r>
              <a:rPr lang="en-US" dirty="0" err="1" smtClean="0"/>
              <a:t>vendor_part_id</a:t>
            </a:r>
            <a:r>
              <a:rPr lang="en-US" dirty="0" smtClean="0"/>
              <a:t>=0x6278</a:t>
            </a:r>
          </a:p>
          <a:p>
            <a:r>
              <a:rPr lang="en-US" dirty="0" smtClean="0"/>
              <a:t>       </a:t>
            </a:r>
            <a:r>
              <a:rPr lang="en-US" dirty="0" err="1" smtClean="0"/>
              <a:t>hw_ver</a:t>
            </a:r>
            <a:r>
              <a:rPr lang="en-US" dirty="0" smtClean="0"/>
              <a:t>=0xa0</a:t>
            </a:r>
          </a:p>
          <a:p>
            <a:r>
              <a:rPr lang="en-US" dirty="0" smtClean="0"/>
              <a:t>       </a:t>
            </a:r>
            <a:r>
              <a:rPr lang="en-US" dirty="0" err="1" smtClean="0"/>
              <a:t>fw_ver</a:t>
            </a:r>
            <a:r>
              <a:rPr lang="en-US" dirty="0" smtClean="0"/>
              <a:t>=0x400070258</a:t>
            </a:r>
          </a:p>
          <a:p>
            <a:r>
              <a:rPr lang="en-US" dirty="0" smtClean="0"/>
              <a:t>       </a:t>
            </a:r>
            <a:r>
              <a:rPr lang="en-US" dirty="0" err="1" smtClean="0"/>
              <a:t>node_guid</a:t>
            </a:r>
            <a:r>
              <a:rPr lang="en-US" dirty="0" smtClean="0"/>
              <a:t>=0005:ad00:000b:5e18</a:t>
            </a:r>
          </a:p>
          <a:p>
            <a:r>
              <a:rPr lang="en-US" dirty="0" smtClean="0"/>
              <a:t>       </a:t>
            </a:r>
            <a:r>
              <a:rPr lang="en-US" dirty="0" err="1" smtClean="0"/>
              <a:t>num_phys_ports</a:t>
            </a:r>
            <a:r>
              <a:rPr lang="en-US" dirty="0" smtClean="0"/>
              <a:t>=2               </a:t>
            </a:r>
          </a:p>
          <a:p>
            <a:r>
              <a:rPr lang="en-US" dirty="0" smtClean="0"/>
              <a:t>               port=2</a:t>
            </a:r>
          </a:p>
          <a:p>
            <a:r>
              <a:rPr lang="en-US" dirty="0" smtClean="0"/>
              <a:t>               </a:t>
            </a:r>
            <a:r>
              <a:rPr lang="en-US" dirty="0" err="1" smtClean="0"/>
              <a:t>port_state</a:t>
            </a:r>
            <a:r>
              <a:rPr lang="en-US" dirty="0" smtClean="0"/>
              <a:t>=PORT_ACTIVE (4)</a:t>
            </a:r>
          </a:p>
          <a:p>
            <a:r>
              <a:rPr lang="en-US" dirty="0" smtClean="0"/>
              <a:t>               </a:t>
            </a:r>
            <a:r>
              <a:rPr lang="en-US" b="1" dirty="0" err="1" smtClean="0">
                <a:solidFill>
                  <a:srgbClr xmlns:mc="http://schemas.openxmlformats.org/markup-compatibility/2006" xmlns:a14="http://schemas.microsoft.com/office/drawing/2010/main" val="FF0000" mc:Ignorable=""/>
                </a:solidFill>
              </a:rPr>
              <a:t>Link_speed</a:t>
            </a:r>
            <a:r>
              <a:rPr lang="en-US" b="1" dirty="0" smtClean="0">
                <a:solidFill>
                  <a:srgbClr xmlns:mc="http://schemas.openxmlformats.org/markup-compatibility/2006" xmlns:a14="http://schemas.microsoft.com/office/drawing/2010/main" val="FF0000" mc:Ignorable=""/>
                </a:solidFill>
              </a:rPr>
              <a:t>=2.5</a:t>
            </a:r>
            <a:r>
              <a:rPr lang="en-US" dirty="0" smtClean="0"/>
              <a:t> </a:t>
            </a:r>
            <a:r>
              <a:rPr lang="en-US" dirty="0" err="1" smtClean="0"/>
              <a:t>Gbps</a:t>
            </a:r>
            <a:r>
              <a:rPr lang="en-US" dirty="0" smtClean="0"/>
              <a:t> (1)</a:t>
            </a:r>
          </a:p>
          <a:p>
            <a:r>
              <a:rPr lang="en-US" dirty="0" smtClean="0"/>
              <a:t>               </a:t>
            </a:r>
            <a:r>
              <a:rPr lang="en-US" b="1" dirty="0" err="1" smtClean="0">
                <a:solidFill>
                  <a:srgbClr xmlns:mc="http://schemas.openxmlformats.org/markup-compatibility/2006" xmlns:a14="http://schemas.microsoft.com/office/drawing/2010/main" val="FF0000" mc:Ignorable=""/>
                </a:solidFill>
              </a:rPr>
              <a:t>link_width</a:t>
            </a:r>
            <a:r>
              <a:rPr lang="en-US" b="1" dirty="0" smtClean="0">
                <a:solidFill>
                  <a:srgbClr xmlns:mc="http://schemas.openxmlformats.org/markup-compatibility/2006" xmlns:a14="http://schemas.microsoft.com/office/drawing/2010/main" val="FF0000" mc:Ignorable=""/>
                </a:solidFill>
              </a:rPr>
              <a:t>=4x</a:t>
            </a:r>
            <a:r>
              <a:rPr lang="en-US" dirty="0" smtClean="0"/>
              <a:t> (2)</a:t>
            </a:r>
          </a:p>
          <a:p>
            <a:r>
              <a:rPr lang="en-US" dirty="0" smtClean="0"/>
              <a:t>               rate=10 </a:t>
            </a:r>
            <a:r>
              <a:rPr lang="en-US" dirty="0" err="1" smtClean="0"/>
              <a:t>Gbps</a:t>
            </a:r>
            <a:endParaRPr lang="en-US" dirty="0" smtClean="0"/>
          </a:p>
          <a:p>
            <a:r>
              <a:rPr lang="en-US" dirty="0" smtClean="0"/>
              <a:t>               </a:t>
            </a:r>
            <a:r>
              <a:rPr lang="en-US" dirty="0" err="1" smtClean="0"/>
              <a:t>port_phys_state</a:t>
            </a:r>
            <a:r>
              <a:rPr lang="en-US" dirty="0" smtClean="0"/>
              <a:t>=LINK_UP (5)</a:t>
            </a:r>
          </a:p>
          <a:p>
            <a:r>
              <a:rPr lang="en-US" dirty="0" smtClean="0"/>
              <a:t>               </a:t>
            </a:r>
            <a:r>
              <a:rPr lang="en-US" b="1" dirty="0" err="1" smtClean="0">
                <a:solidFill>
                  <a:srgbClr xmlns:mc="http://schemas.openxmlformats.org/markup-compatibility/2006" xmlns:a14="http://schemas.microsoft.com/office/drawing/2010/main" val="FF0000" mc:Ignorable=""/>
                </a:solidFill>
              </a:rPr>
              <a:t>active_speed</a:t>
            </a:r>
            <a:r>
              <a:rPr lang="en-US" b="1" dirty="0" smtClean="0">
                <a:solidFill>
                  <a:srgbClr xmlns:mc="http://schemas.openxmlformats.org/markup-compatibility/2006" xmlns:a14="http://schemas.microsoft.com/office/drawing/2010/main" val="FF0000" mc:Ignorable=""/>
                </a:solidFill>
              </a:rPr>
              <a:t>=2.5 </a:t>
            </a:r>
            <a:r>
              <a:rPr lang="en-US" b="1" dirty="0" err="1" smtClean="0">
                <a:solidFill>
                  <a:srgbClr xmlns:mc="http://schemas.openxmlformats.org/markup-compatibility/2006" xmlns:a14="http://schemas.microsoft.com/office/drawing/2010/main" val="FF0000" mc:Ignorable=""/>
                </a:solidFill>
              </a:rPr>
              <a:t>Gbps</a:t>
            </a:r>
            <a:r>
              <a:rPr lang="en-US" b="1" dirty="0" smtClean="0">
                <a:solidFill>
                  <a:srgbClr xmlns:mc="http://schemas.openxmlformats.org/markup-compatibility/2006" xmlns:a14="http://schemas.microsoft.com/office/drawing/2010/main" val="FF0000" mc:Ignorable=""/>
                </a:solidFill>
              </a:rPr>
              <a:t> </a:t>
            </a:r>
            <a:r>
              <a:rPr lang="en-US" dirty="0" smtClean="0"/>
              <a:t>(1)</a:t>
            </a:r>
          </a:p>
          <a:p>
            <a:r>
              <a:rPr lang="en-US" dirty="0" smtClean="0"/>
              <a:t>               </a:t>
            </a:r>
            <a:r>
              <a:rPr lang="en-US" dirty="0" err="1" smtClean="0"/>
              <a:t>sm_lid</a:t>
            </a:r>
            <a:r>
              <a:rPr lang="en-US" dirty="0" smtClean="0"/>
              <a:t>=0x0001</a:t>
            </a:r>
          </a:p>
          <a:p>
            <a:r>
              <a:rPr lang="en-US" dirty="0" smtClean="0"/>
              <a:t>               </a:t>
            </a:r>
            <a:r>
              <a:rPr lang="en-US" dirty="0" err="1" smtClean="0"/>
              <a:t>port_lid</a:t>
            </a:r>
            <a:r>
              <a:rPr lang="en-US" dirty="0" smtClean="0"/>
              <a:t>=0x0001</a:t>
            </a:r>
          </a:p>
          <a:p>
            <a:r>
              <a:rPr lang="en-US" dirty="0" smtClean="0"/>
              <a:t>               </a:t>
            </a:r>
            <a:r>
              <a:rPr lang="en-US" dirty="0" err="1" smtClean="0"/>
              <a:t>port_lmc</a:t>
            </a:r>
            <a:r>
              <a:rPr lang="en-US" dirty="0" smtClean="0"/>
              <a:t>=0x0</a:t>
            </a:r>
          </a:p>
          <a:p>
            <a:r>
              <a:rPr lang="en-US" dirty="0" smtClean="0"/>
              <a:t>               </a:t>
            </a:r>
            <a:r>
              <a:rPr lang="en-US" dirty="0" err="1" smtClean="0"/>
              <a:t>max_mtu</a:t>
            </a:r>
            <a:r>
              <a:rPr lang="en-US" dirty="0" smtClean="0"/>
              <a:t>=2048 (4)</a:t>
            </a:r>
            <a:endParaRPr lang="en-US" dirty="0"/>
          </a:p>
        </p:txBody>
      </p:sp>
      <p:sp>
        <p:nvSpPr>
          <p:cNvPr id="5" name="Line Callout 1 4"/>
          <p:cNvSpPr/>
          <p:nvPr/>
        </p:nvSpPr>
        <p:spPr>
          <a:xfrm>
            <a:off x="5486400" y="1828800"/>
            <a:ext cx="3048000" cy="612648"/>
          </a:xfrm>
          <a:prstGeom prst="borderCallout1">
            <a:avLst>
              <a:gd name="adj1" fmla="val 18750"/>
              <a:gd name="adj2" fmla="val -8333"/>
              <a:gd name="adj3" fmla="val -12784"/>
              <a:gd name="adj4" fmla="val -713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ConnectX</a:t>
            </a:r>
            <a:r>
              <a:rPr lang="en-US" dirty="0" smtClean="0"/>
              <a:t> requires PCI_E 2.0</a:t>
            </a:r>
          </a:p>
          <a:p>
            <a:pPr algn="ctr"/>
            <a:r>
              <a:rPr lang="en-US" dirty="0" smtClean="0"/>
              <a:t>Shows as 5Gbps speed</a:t>
            </a:r>
            <a:endParaRPr lang="en-US" dirty="0"/>
          </a:p>
        </p:txBody>
      </p:sp>
      <p:sp>
        <p:nvSpPr>
          <p:cNvPr id="6" name="Line Callout 1 5"/>
          <p:cNvSpPr/>
          <p:nvPr/>
        </p:nvSpPr>
        <p:spPr>
          <a:xfrm>
            <a:off x="5638800" y="2743200"/>
            <a:ext cx="2209800" cy="914400"/>
          </a:xfrm>
          <a:prstGeom prst="borderCallout1">
            <a:avLst>
              <a:gd name="adj1" fmla="val 18750"/>
              <a:gd name="adj2" fmla="val -8333"/>
              <a:gd name="adj3" fmla="val 155072"/>
              <a:gd name="adj4" fmla="val -937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2.5 = SDR</a:t>
            </a:r>
          </a:p>
          <a:p>
            <a:pPr algn="ctr"/>
            <a:r>
              <a:rPr lang="en-US" dirty="0" smtClean="0"/>
              <a:t>5.0 = DDR</a:t>
            </a:r>
          </a:p>
          <a:p>
            <a:pPr algn="ctr"/>
            <a:r>
              <a:rPr lang="en-US" dirty="0" smtClean="0"/>
              <a:t>10.0 = QDR</a:t>
            </a:r>
          </a:p>
          <a:p>
            <a:pPr algn="ctr"/>
            <a:endParaRPr lang="en-US" dirty="0" smtClean="0"/>
          </a:p>
        </p:txBody>
      </p:sp>
      <p:sp>
        <p:nvSpPr>
          <p:cNvPr id="7" name="Line Callout 1 6"/>
          <p:cNvSpPr/>
          <p:nvPr/>
        </p:nvSpPr>
        <p:spPr>
          <a:xfrm>
            <a:off x="5562600" y="4038600"/>
            <a:ext cx="3048000" cy="612648"/>
          </a:xfrm>
          <a:prstGeom prst="borderCallout1">
            <a:avLst>
              <a:gd name="adj1" fmla="val 18750"/>
              <a:gd name="adj2" fmla="val -8333"/>
              <a:gd name="adj3" fmla="val 63564"/>
              <a:gd name="adj4" fmla="val -912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Less than 4x implies a bad cable</a:t>
            </a:r>
          </a:p>
        </p:txBody>
      </p:sp>
      <p:sp>
        <p:nvSpPr>
          <p:cNvPr id="8" name="Line Callout 1 7"/>
          <p:cNvSpPr/>
          <p:nvPr/>
        </p:nvSpPr>
        <p:spPr>
          <a:xfrm>
            <a:off x="5257800" y="5486400"/>
            <a:ext cx="3048000" cy="612648"/>
          </a:xfrm>
          <a:prstGeom prst="borderCallout1">
            <a:avLst>
              <a:gd name="adj1" fmla="val 18750"/>
              <a:gd name="adj2" fmla="val -8333"/>
              <a:gd name="adj3" fmla="val -12286"/>
              <a:gd name="adj4" fmla="val -629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Can detect DDR running as SDR</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can go wrong with </a:t>
            </a:r>
            <a:r>
              <a:rPr lang="en-US" dirty="0" err="1" smtClean="0"/>
              <a:t>GigE</a:t>
            </a:r>
            <a:endParaRPr lang="en-US" dirty="0"/>
          </a:p>
        </p:txBody>
      </p:sp>
      <p:sp>
        <p:nvSpPr>
          <p:cNvPr id="3" name="Content Placeholder 2"/>
          <p:cNvSpPr>
            <a:spLocks noGrp="1"/>
          </p:cNvSpPr>
          <p:nvPr>
            <p:ph idx="1"/>
          </p:nvPr>
        </p:nvSpPr>
        <p:spPr/>
        <p:txBody>
          <a:bodyPr>
            <a:normAutofit/>
          </a:bodyPr>
          <a:lstStyle/>
          <a:p>
            <a:r>
              <a:rPr lang="en-US" dirty="0" smtClean="0"/>
              <a:t>Lack of kernel bypass has its flaws</a:t>
            </a:r>
          </a:p>
          <a:p>
            <a:pPr lvl="1"/>
            <a:r>
              <a:rPr lang="en-US" dirty="0" smtClean="0"/>
              <a:t>Sensitivity to network filters:</a:t>
            </a:r>
          </a:p>
          <a:p>
            <a:pPr lvl="2"/>
            <a:r>
              <a:rPr lang="en-US" dirty="0" err="1" smtClean="0"/>
              <a:t>Bfe</a:t>
            </a:r>
            <a:r>
              <a:rPr lang="en-US" dirty="0" smtClean="0"/>
              <a:t>, </a:t>
            </a:r>
            <a:r>
              <a:rPr lang="en-US" dirty="0" err="1" smtClean="0"/>
              <a:t>ipsec</a:t>
            </a:r>
            <a:r>
              <a:rPr lang="en-US" dirty="0" smtClean="0"/>
              <a:t>, firewalls, anti-virus</a:t>
            </a:r>
          </a:p>
          <a:p>
            <a:r>
              <a:rPr lang="en-US" dirty="0" smtClean="0"/>
              <a:t>OS changes</a:t>
            </a:r>
          </a:p>
          <a:p>
            <a:pPr lvl="2"/>
            <a:r>
              <a:rPr lang="en-US" dirty="0" smtClean="0"/>
              <a:t>Chimney offload – full </a:t>
            </a:r>
            <a:r>
              <a:rPr lang="en-US" dirty="0" err="1" smtClean="0"/>
              <a:t>tcp</a:t>
            </a:r>
            <a:r>
              <a:rPr lang="en-US" dirty="0" smtClean="0"/>
              <a:t> offload to </a:t>
            </a:r>
            <a:r>
              <a:rPr lang="en-US" dirty="0" err="1" smtClean="0"/>
              <a:t>nic</a:t>
            </a:r>
            <a:endParaRPr lang="en-US" dirty="0" smtClean="0"/>
          </a:p>
          <a:p>
            <a:pPr lvl="2"/>
            <a:r>
              <a:rPr lang="en-US" dirty="0" smtClean="0"/>
              <a:t>RSS - Interrupts can be received on any processor</a:t>
            </a:r>
          </a:p>
          <a:p>
            <a:pPr lvl="2"/>
            <a:r>
              <a:rPr lang="en-US" dirty="0" smtClean="0"/>
              <a:t>Interrupt moderation – batches to reduce ISR / DPC time</a:t>
            </a:r>
          </a:p>
          <a:p>
            <a:pPr lvl="2"/>
            <a:r>
              <a:rPr lang="en-US" dirty="0" smtClean="0"/>
              <a:t>Interactions can be unexpected</a:t>
            </a:r>
          </a:p>
          <a:p>
            <a:r>
              <a:rPr lang="en-US" dirty="0" err="1" smtClean="0"/>
              <a:t>Netsh</a:t>
            </a:r>
            <a:r>
              <a:rPr lang="en-US" dirty="0" smtClean="0"/>
              <a:t> </a:t>
            </a:r>
            <a:r>
              <a:rPr lang="en-US" dirty="0" err="1" smtClean="0"/>
              <a:t>int</a:t>
            </a:r>
            <a:r>
              <a:rPr lang="en-US" dirty="0" smtClean="0"/>
              <a:t> </a:t>
            </a:r>
            <a:r>
              <a:rPr lang="en-US" dirty="0" err="1" smtClean="0"/>
              <a:t>tcp</a:t>
            </a:r>
            <a:r>
              <a:rPr lang="en-US" dirty="0" smtClean="0"/>
              <a:t> show/set global</a:t>
            </a:r>
          </a:p>
          <a:p>
            <a:r>
              <a:rPr lang="en-US" dirty="0" smtClean="0"/>
              <a:t>Nic specific for certain settings</a:t>
            </a:r>
          </a:p>
          <a:p>
            <a:endParaRPr lang="en-US" dirty="0" smtClean="0"/>
          </a:p>
          <a:p>
            <a:pPr lvl="2">
              <a:buNone/>
            </a:pPr>
            <a:endParaRPr lang="en-US" dirty="0" smtClean="0"/>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MS-MPI tracing and tuning</a:t>
            </a:r>
            <a:endParaRPr lang="en-US" dirty="0"/>
          </a:p>
        </p:txBody>
      </p:sp>
      <p:sp>
        <p:nvSpPr>
          <p:cNvPr id="6" name="Espace réservé du texte 5"/>
          <p:cNvSpPr>
            <a:spLocks noGrp="1"/>
          </p:cNvSpPr>
          <p:nvPr>
            <p:ph type="body" idx="1"/>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MS-MPI Fine tuning</a:t>
            </a:r>
            <a:endParaRPr lang="en-US" dirty="0"/>
          </a:p>
        </p:txBody>
      </p:sp>
      <p:sp>
        <p:nvSpPr>
          <p:cNvPr id="3" name="Content Placeholder 2"/>
          <p:cNvSpPr>
            <a:spLocks noGrp="1"/>
          </p:cNvSpPr>
          <p:nvPr>
            <p:ph idx="1"/>
          </p:nvPr>
        </p:nvSpPr>
        <p:spPr/>
        <p:txBody>
          <a:bodyPr>
            <a:normAutofit lnSpcReduction="10000"/>
          </a:bodyPr>
          <a:lstStyle/>
          <a:p>
            <a:r>
              <a:rPr lang="en-US" dirty="0" smtClean="0"/>
              <a:t>Lots of MPI parameters (use </a:t>
            </a:r>
            <a:r>
              <a:rPr lang="en-US" dirty="0" err="1" smtClean="0"/>
              <a:t>mpiexec</a:t>
            </a:r>
            <a:r>
              <a:rPr lang="en-US" dirty="0" smtClean="0"/>
              <a:t> –help3):</a:t>
            </a:r>
          </a:p>
          <a:p>
            <a:pPr lvl="1"/>
            <a:r>
              <a:rPr lang="en-US" dirty="0" smtClean="0"/>
              <a:t>MPICH_PROGRESS_SPIN_LIMIT</a:t>
            </a:r>
          </a:p>
          <a:p>
            <a:pPr lvl="2"/>
            <a:r>
              <a:rPr lang="en-US" dirty="0" smtClean="0"/>
              <a:t>0 is adaptive, otherwise 1-64K</a:t>
            </a:r>
          </a:p>
          <a:p>
            <a:pPr lvl="1"/>
            <a:r>
              <a:rPr lang="en-US" dirty="0" smtClean="0"/>
              <a:t>SHM / SOCK / ND eager limit</a:t>
            </a:r>
          </a:p>
          <a:p>
            <a:pPr lvl="2"/>
            <a:r>
              <a:rPr lang="en-US" dirty="0" smtClean="0"/>
              <a:t>Switchover point for eager / rendezvous </a:t>
            </a:r>
            <a:r>
              <a:rPr lang="en-US" dirty="0" err="1" smtClean="0"/>
              <a:t>behaviour</a:t>
            </a:r>
            <a:endParaRPr lang="en-US" dirty="0" smtClean="0"/>
          </a:p>
          <a:p>
            <a:pPr lvl="1"/>
            <a:r>
              <a:rPr lang="en-US" dirty="0" smtClean="0"/>
              <a:t>ND ZCOPY threshold </a:t>
            </a:r>
          </a:p>
          <a:p>
            <a:pPr lvl="2"/>
            <a:r>
              <a:rPr lang="en-US" dirty="0" smtClean="0"/>
              <a:t>Sets the switchover point between </a:t>
            </a:r>
            <a:r>
              <a:rPr lang="en-US" dirty="0" err="1" smtClean="0"/>
              <a:t>bcopy</a:t>
            </a:r>
            <a:r>
              <a:rPr lang="en-US" dirty="0" smtClean="0"/>
              <a:t> and </a:t>
            </a:r>
            <a:r>
              <a:rPr lang="en-US" dirty="0" err="1" smtClean="0"/>
              <a:t>zcopy</a:t>
            </a:r>
            <a:endParaRPr lang="en-US" dirty="0" smtClean="0"/>
          </a:p>
          <a:p>
            <a:pPr lvl="3"/>
            <a:r>
              <a:rPr lang="en-US" dirty="0" smtClean="0"/>
              <a:t>Buffer-reuse and registration cost affect this ( registration ~= 32K </a:t>
            </a:r>
            <a:r>
              <a:rPr lang="en-US" dirty="0" err="1" smtClean="0"/>
              <a:t>bcopy</a:t>
            </a:r>
            <a:r>
              <a:rPr lang="en-US" dirty="0" smtClean="0"/>
              <a:t> )</a:t>
            </a:r>
          </a:p>
          <a:p>
            <a:pPr lvl="1"/>
            <a:r>
              <a:rPr lang="en-US" dirty="0" smtClean="0"/>
              <a:t>Affinity (</a:t>
            </a:r>
            <a:r>
              <a:rPr lang="en-US" dirty="0" err="1" smtClean="0"/>
              <a:t>mpiexec</a:t>
            </a:r>
            <a:r>
              <a:rPr lang="en-US" dirty="0" smtClean="0"/>
              <a:t> –affinity)</a:t>
            </a:r>
          </a:p>
          <a:p>
            <a:pPr lvl="2"/>
            <a:r>
              <a:rPr lang="en-US" dirty="0" smtClean="0"/>
              <a:t>Definitely used for NUMA systems</a:t>
            </a:r>
          </a:p>
          <a:p>
            <a:pPr lvl="1"/>
            <a:endParaRPr lang="en-US" dirty="0" smtClean="0"/>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MPI Tracing And </a:t>
            </a:r>
            <a:r>
              <a:rPr lang="en-US" dirty="0" err="1" smtClean="0"/>
              <a:t>Vampir</a:t>
            </a:r>
            <a:endParaRPr lang="en-US" dirty="0"/>
          </a:p>
        </p:txBody>
      </p:sp>
      <p:sp>
        <p:nvSpPr>
          <p:cNvPr id="3" name="Content Placeholder 2"/>
          <p:cNvSpPr>
            <a:spLocks noGrp="1"/>
          </p:cNvSpPr>
          <p:nvPr>
            <p:ph idx="1"/>
          </p:nvPr>
        </p:nvSpPr>
        <p:spPr/>
        <p:txBody>
          <a:bodyPr/>
          <a:lstStyle/>
          <a:p>
            <a:r>
              <a:rPr lang="en-US" dirty="0" smtClean="0"/>
              <a:t>MSMPI Has built in ETW tracing</a:t>
            </a:r>
          </a:p>
          <a:p>
            <a:r>
              <a:rPr lang="en-US" dirty="0" smtClean="0"/>
              <a:t>Low overhead</a:t>
            </a:r>
          </a:p>
          <a:p>
            <a:r>
              <a:rPr lang="en-US" dirty="0" smtClean="0"/>
              <a:t>Three step process</a:t>
            </a:r>
          </a:p>
          <a:p>
            <a:pPr lvl="1"/>
            <a:r>
              <a:rPr lang="en-US" dirty="0" smtClean="0"/>
              <a:t>Trace</a:t>
            </a:r>
          </a:p>
          <a:p>
            <a:pPr lvl="1"/>
            <a:r>
              <a:rPr lang="en-US" dirty="0" err="1" smtClean="0"/>
              <a:t>Clocksync</a:t>
            </a:r>
            <a:endParaRPr lang="en-US" dirty="0" smtClean="0"/>
          </a:p>
          <a:p>
            <a:pPr lvl="1"/>
            <a:r>
              <a:rPr lang="en-US" dirty="0" smtClean="0"/>
              <a:t>Convert to OTF for viewing in </a:t>
            </a:r>
            <a:r>
              <a:rPr lang="en-US" dirty="0" err="1" smtClean="0"/>
              <a:t>Vampir</a:t>
            </a:r>
            <a:endParaRPr lang="en-US" dirty="0" smtClean="0"/>
          </a:p>
          <a:p>
            <a:r>
              <a:rPr lang="en-US" dirty="0" smtClean="0"/>
              <a:t>Explained in detail in the tracing guide</a:t>
            </a:r>
          </a:p>
          <a:p>
            <a:r>
              <a:rPr lang="en-US" dirty="0" smtClean="0"/>
              <a:t>Traces can be externally launched through </a:t>
            </a:r>
            <a:r>
              <a:rPr lang="en-US" dirty="0" err="1" smtClean="0"/>
              <a:t>xperf</a:t>
            </a:r>
            <a:endParaRPr lang="en-US" dirty="0" smtClean="0"/>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Reducing OS Jitter</a:t>
            </a:r>
            <a:endParaRPr lang="en-US" dirty="0"/>
          </a:p>
        </p:txBody>
      </p:sp>
      <p:sp>
        <p:nvSpPr>
          <p:cNvPr id="4" name="Espace réservé du texte 3"/>
          <p:cNvSpPr>
            <a:spLocks noGrp="1"/>
          </p:cNvSpPr>
          <p:nvPr>
            <p:ph type="body" idx="1"/>
          </p:nvPr>
        </p:nvSpPr>
        <p:spPr/>
        <p:txBody>
          <a:bodyP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Reducing OS Jitter</a:t>
            </a:r>
            <a:endParaRPr lang="en-US" dirty="0"/>
          </a:p>
        </p:txBody>
      </p:sp>
      <p:sp>
        <p:nvSpPr>
          <p:cNvPr id="3" name="Espace réservé du contenu 2"/>
          <p:cNvSpPr>
            <a:spLocks noGrp="1"/>
          </p:cNvSpPr>
          <p:nvPr>
            <p:ph idx="1"/>
          </p:nvPr>
        </p:nvSpPr>
        <p:spPr/>
        <p:txBody>
          <a:bodyPr/>
          <a:lstStyle/>
          <a:p>
            <a:r>
              <a:rPr lang="en-US" dirty="0" smtClean="0"/>
              <a:t>Track Hard Fault with </a:t>
            </a:r>
            <a:r>
              <a:rPr lang="en-US" dirty="0" err="1" smtClean="0"/>
              <a:t>xperf</a:t>
            </a:r>
            <a:endParaRPr lang="en-US" dirty="0" smtClean="0"/>
          </a:p>
          <a:p>
            <a:pPr lvl="1">
              <a:buNone/>
            </a:pPr>
            <a:endParaRPr lang="en-US" dirty="0" smtClean="0"/>
          </a:p>
          <a:p>
            <a:pPr lvl="1">
              <a:buNone/>
            </a:pPr>
            <a:endParaRPr lang="en-US" dirty="0" smtClean="0"/>
          </a:p>
          <a:p>
            <a:pPr lvl="1">
              <a:buNone/>
            </a:pPr>
            <a:endParaRPr lang="en-US" dirty="0" smtClean="0"/>
          </a:p>
          <a:p>
            <a:pPr lvl="1"/>
            <a:r>
              <a:rPr lang="en-US" dirty="0" smtClean="0"/>
              <a:t>Disable non used services (up to 42+)</a:t>
            </a:r>
          </a:p>
          <a:p>
            <a:pPr lvl="1"/>
            <a:r>
              <a:rPr lang="en-US" dirty="0" smtClean="0"/>
              <a:t>Delete </a:t>
            </a:r>
            <a:r>
              <a:rPr lang="en-US" dirty="0"/>
              <a:t>W</a:t>
            </a:r>
            <a:r>
              <a:rPr lang="en-US" dirty="0" smtClean="0"/>
              <a:t>indows scheduled tasks</a:t>
            </a:r>
          </a:p>
          <a:p>
            <a:pPr lvl="1"/>
            <a:r>
              <a:rPr lang="en-US" dirty="0" smtClean="0"/>
              <a:t>Change GP update interval (90mn by default)</a:t>
            </a:r>
          </a:p>
          <a:p>
            <a:pPr lvl="1"/>
            <a:endParaRPr lang="en-US" dirty="0"/>
          </a:p>
        </p:txBody>
      </p:sp>
      <p:pic>
        <p:nvPicPr>
          <p:cNvPr id="1026" name="Picture 2"/>
          <p:cNvPicPr>
            <a:picLocks noChangeAspect="1" noChangeArrowheads="1"/>
          </p:cNvPicPr>
          <p:nvPr/>
        </p:nvPicPr>
        <p:blipFill>
          <a:blip r:embed="rId3"/>
          <a:srcRect/>
          <a:stretch>
            <a:fillRect/>
          </a:stretch>
        </p:blipFill>
        <p:spPr bwMode="auto">
          <a:xfrm>
            <a:off x="457200" y="1905000"/>
            <a:ext cx="8353425" cy="13430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76201" y="5143512"/>
            <a:ext cx="9067799" cy="392516"/>
          </a:xfrm>
          <a:prstGeom prst="rect">
            <a:avLst/>
          </a:prstGeom>
          <a:noFill/>
          <a:ln w="9525">
            <a:noFill/>
            <a:miter lim="800000"/>
            <a:headEnd/>
            <a:tailEnd/>
          </a:ln>
          <a:effectLst/>
        </p:spPr>
      </p:pic>
    </p:spTree>
  </p:cSld>
  <p:clrMapOvr>
    <a:masterClrMapping/>
  </p:clrMapOvr>
  <p:transition xmlns:p14="http://schemas.microsoft.com/office/powerpoint/2010/mai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Hunting Hard Faults</a:t>
            </a:r>
            <a:endParaRPr lang="en-US" dirty="0"/>
          </a:p>
        </p:txBody>
      </p:sp>
      <p:sp>
        <p:nvSpPr>
          <p:cNvPr id="3" name="Espace réservé du contenu 2"/>
          <p:cNvSpPr>
            <a:spLocks noGrp="1"/>
          </p:cNvSpPr>
          <p:nvPr>
            <p:ph idx="1"/>
          </p:nvPr>
        </p:nvSpPr>
        <p:spPr/>
        <p:txBody>
          <a:bodyPr/>
          <a:lstStyle/>
          <a:p>
            <a:r>
              <a:rPr lang="en-US" dirty="0" smtClean="0"/>
              <a:t>Track them with </a:t>
            </a:r>
            <a:r>
              <a:rPr lang="en-US" dirty="0" err="1" smtClean="0"/>
              <a:t>xperf</a:t>
            </a:r>
            <a:endParaRPr lang="en-US" dirty="0" smtClean="0"/>
          </a:p>
          <a:p>
            <a:pPr lvl="1"/>
            <a:r>
              <a:rPr lang="en-US" dirty="0" err="1" smtClean="0"/>
              <a:t>clusrun</a:t>
            </a:r>
            <a:r>
              <a:rPr lang="en-US" dirty="0" smtClean="0"/>
              <a:t> </a:t>
            </a:r>
            <a:r>
              <a:rPr lang="en-US" dirty="0" err="1" smtClean="0"/>
              <a:t>xperf</a:t>
            </a:r>
            <a:r>
              <a:rPr lang="en-US" dirty="0" smtClean="0"/>
              <a:t> -on HARD_FAULTS+PROC_THREAD</a:t>
            </a:r>
          </a:p>
          <a:p>
            <a:pPr lvl="1"/>
            <a:r>
              <a:rPr lang="en-US" dirty="0" err="1" smtClean="0"/>
              <a:t>clusrun</a:t>
            </a:r>
            <a:r>
              <a:rPr lang="en-US" dirty="0" smtClean="0"/>
              <a:t> </a:t>
            </a:r>
            <a:r>
              <a:rPr lang="en-US" dirty="0" err="1" smtClean="0"/>
              <a:t>xperf</a:t>
            </a:r>
            <a:r>
              <a:rPr lang="en-US" dirty="0" smtClean="0"/>
              <a:t> -d c:\%%COMPUTERNAME%%.etl</a:t>
            </a:r>
          </a:p>
          <a:p>
            <a:pPr lvl="1"/>
            <a:r>
              <a:rPr lang="en-US" dirty="0" smtClean="0"/>
              <a:t>Collect and view them</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Agenda</a:t>
            </a:r>
            <a:endParaRPr lang="en-US" dirty="0"/>
          </a:p>
        </p:txBody>
      </p:sp>
      <p:sp>
        <p:nvSpPr>
          <p:cNvPr id="3" name="Espace réservé du contenu 2"/>
          <p:cNvSpPr>
            <a:spLocks noGrp="1"/>
          </p:cNvSpPr>
          <p:nvPr>
            <p:ph type="body" sz="quarter" idx="10"/>
          </p:nvPr>
        </p:nvSpPr>
        <p:spPr/>
        <p:txBody>
          <a:bodyPr/>
          <a:lstStyle/>
          <a:p>
            <a:r>
              <a:rPr lang="en-US" dirty="0" smtClean="0"/>
              <a:t>Introduction</a:t>
            </a:r>
          </a:p>
          <a:p>
            <a:r>
              <a:rPr lang="en-US" dirty="0" smtClean="0"/>
              <a:t>Head Node Sizing</a:t>
            </a:r>
          </a:p>
          <a:p>
            <a:r>
              <a:rPr lang="en-US" dirty="0" smtClean="0"/>
              <a:t>SOA Performance</a:t>
            </a:r>
          </a:p>
          <a:p>
            <a:r>
              <a:rPr lang="en-US" dirty="0" smtClean="0"/>
              <a:t>Measuring performances</a:t>
            </a:r>
          </a:p>
          <a:p>
            <a:r>
              <a:rPr lang="en-US" dirty="0" smtClean="0"/>
              <a:t>Troubleshooting network</a:t>
            </a:r>
          </a:p>
          <a:p>
            <a:r>
              <a:rPr lang="en-US" dirty="0" smtClean="0"/>
              <a:t>MS-MPI tracing and tuning</a:t>
            </a:r>
          </a:p>
          <a:p>
            <a:r>
              <a:rPr lang="en-US" dirty="0" smtClean="0"/>
              <a:t>Minimizing OS Jitter</a:t>
            </a:r>
          </a:p>
          <a:p>
            <a:r>
              <a:rPr lang="en-US" dirty="0" smtClean="0"/>
              <a:t>Windows Server 2008 – Known issues</a:t>
            </a:r>
          </a:p>
          <a:p>
            <a:r>
              <a:rPr lang="en-US" dirty="0" smtClean="0"/>
              <a:t>Questions</a:t>
            </a:r>
          </a:p>
          <a:p>
            <a:endParaRPr lang="en-US" dirty="0"/>
          </a:p>
        </p:txBody>
      </p:sp>
    </p:spTree>
  </p:cSld>
  <p:clrMapOvr>
    <a:masterClrMapping/>
  </p:clrMapOvr>
  <p:transition xmlns:p14="http://schemas.microsoft.com/office/powerpoint/2010/mai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Xperf</a:t>
            </a:r>
            <a:r>
              <a:rPr lang="en-US" dirty="0" smtClean="0"/>
              <a:t> results</a:t>
            </a:r>
            <a:endParaRPr lang="en-US" dirty="0"/>
          </a:p>
        </p:txBody>
      </p:sp>
      <p:sp>
        <p:nvSpPr>
          <p:cNvPr id="11" name="Espace réservé du contenu 10"/>
          <p:cNvSpPr>
            <a:spLocks noGrp="1"/>
          </p:cNvSpPr>
          <p:nvPr>
            <p:ph idx="1"/>
          </p:nvPr>
        </p:nvSpPr>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Some hard fault are not visible, you need to zoom</a:t>
            </a:r>
            <a:endParaRPr lang="en-US" dirty="0"/>
          </a:p>
        </p:txBody>
      </p:sp>
      <p:pic>
        <p:nvPicPr>
          <p:cNvPr id="2052" name="Picture 4"/>
          <p:cNvPicPr>
            <a:picLocks noChangeAspect="1" noChangeArrowheads="1"/>
          </p:cNvPicPr>
          <p:nvPr/>
        </p:nvPicPr>
        <p:blipFill>
          <a:blip r:embed="rId3"/>
          <a:srcRect/>
          <a:stretch>
            <a:fillRect/>
          </a:stretch>
        </p:blipFill>
        <p:spPr bwMode="auto">
          <a:xfrm>
            <a:off x="40396" y="1428736"/>
            <a:ext cx="9103604" cy="4000528"/>
          </a:xfrm>
          <a:prstGeom prst="rect">
            <a:avLst/>
          </a:prstGeom>
          <a:noFill/>
          <a:ln w="9525">
            <a:noFill/>
            <a:miter lim="800000"/>
            <a:headEnd/>
            <a:tailEnd/>
          </a:ln>
          <a:effectLst/>
        </p:spPr>
      </p:pic>
      <p:sp>
        <p:nvSpPr>
          <p:cNvPr id="8" name="Rectangle à coins arrondis 7"/>
          <p:cNvSpPr/>
          <p:nvPr/>
        </p:nvSpPr>
        <p:spPr>
          <a:xfrm>
            <a:off x="3286116" y="1928802"/>
            <a:ext cx="128588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Processes</a:t>
            </a:r>
            <a:endParaRPr lang="en-US" dirty="0"/>
          </a:p>
        </p:txBody>
      </p:sp>
      <p:sp>
        <p:nvSpPr>
          <p:cNvPr id="9" name="Rectangle à coins arrondis 8"/>
          <p:cNvSpPr/>
          <p:nvPr/>
        </p:nvSpPr>
        <p:spPr>
          <a:xfrm>
            <a:off x="5286380" y="4000504"/>
            <a:ext cx="128588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Hard Faults</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Viewing Hard Faults</a:t>
            </a:r>
            <a:endParaRPr lang="en-US" dirty="0"/>
          </a:p>
        </p:txBody>
      </p:sp>
      <p:sp>
        <p:nvSpPr>
          <p:cNvPr id="3" name="Espace réservé du contenu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srcRect/>
          <a:stretch>
            <a:fillRect/>
          </a:stretch>
        </p:blipFill>
        <p:spPr bwMode="auto">
          <a:xfrm>
            <a:off x="0" y="1214422"/>
            <a:ext cx="9144000" cy="5126084"/>
          </a:xfrm>
          <a:prstGeom prst="rect">
            <a:avLst/>
          </a:prstGeom>
          <a:noFill/>
          <a:ln w="9525">
            <a:noFill/>
            <a:miter lim="800000"/>
            <a:headEnd/>
            <a:tailEnd/>
          </a:ln>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Who is doing HF ?</a:t>
            </a:r>
            <a:endParaRPr lang="en-US" dirty="0"/>
          </a:p>
        </p:txBody>
      </p:sp>
      <p:sp>
        <p:nvSpPr>
          <p:cNvPr id="3" name="Espace réservé du contenu 2"/>
          <p:cNvSpPr>
            <a:spLocks noGrp="1"/>
          </p:cNvSpPr>
          <p:nvPr>
            <p:ph idx="1"/>
          </p:nvPr>
        </p:nvSpPr>
        <p:spPr/>
        <p:txBody>
          <a:bodyPr/>
          <a:lstStyle/>
          <a:p>
            <a:endParaRPr lang="en-US"/>
          </a:p>
        </p:txBody>
      </p:sp>
      <p:pic>
        <p:nvPicPr>
          <p:cNvPr id="4099" name="Picture 3"/>
          <p:cNvPicPr>
            <a:picLocks noChangeAspect="1" noChangeArrowheads="1"/>
          </p:cNvPicPr>
          <p:nvPr/>
        </p:nvPicPr>
        <p:blipFill>
          <a:blip r:embed="rId3"/>
          <a:srcRect/>
          <a:stretch>
            <a:fillRect/>
          </a:stretch>
        </p:blipFill>
        <p:spPr bwMode="auto">
          <a:xfrm>
            <a:off x="0" y="1285860"/>
            <a:ext cx="9001156" cy="5443618"/>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a:srcRect/>
          <a:stretch>
            <a:fillRect/>
          </a:stretch>
        </p:blipFill>
        <p:spPr bwMode="auto">
          <a:xfrm>
            <a:off x="142844" y="2571744"/>
            <a:ext cx="1409700" cy="838200"/>
          </a:xfrm>
          <a:prstGeom prst="rect">
            <a:avLst/>
          </a:prstGeom>
          <a:noFill/>
          <a:ln w="9525">
            <a:noFill/>
            <a:miter lim="800000"/>
            <a:headEnd/>
            <a:tailEnd/>
          </a:ln>
          <a:effectLst/>
        </p:spPr>
      </p:pic>
      <p:cxnSp>
        <p:nvCxnSpPr>
          <p:cNvPr id="9" name="Connecteur droit avec flèche 8"/>
          <p:cNvCxnSpPr/>
          <p:nvPr/>
        </p:nvCxnSpPr>
        <p:spPr>
          <a:xfrm>
            <a:off x="357158" y="2714620"/>
            <a:ext cx="3714776" cy="2286016"/>
          </a:xfrm>
          <a:prstGeom prst="straightConnector1">
            <a:avLst/>
          </a:prstGeom>
          <a:ln w="12700">
            <a:solidFill>
              <a:srgbClr xmlns:mc="http://schemas.openxmlformats.org/markup-compatibility/2006" xmlns:a14="http://schemas.microsoft.com/office/drawing/2010/main" val="FF0000" mc:Ignorable=""/>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1071538" y="2928934"/>
            <a:ext cx="3071834" cy="571504"/>
          </a:xfrm>
          <a:prstGeom prst="straightConnector1">
            <a:avLst/>
          </a:prstGeom>
          <a:ln w="12700">
            <a:solidFill>
              <a:srgbClr xmlns:mc="http://schemas.openxmlformats.org/markup-compatibility/2006" xmlns:a14="http://schemas.microsoft.com/office/drawing/2010/main" val="FF0000" mc:Ignorable=""/>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1857356" y="3571876"/>
            <a:ext cx="3000396" cy="1588"/>
          </a:xfrm>
          <a:prstGeom prst="line">
            <a:avLst/>
          </a:prstGeom>
          <a:ln>
            <a:solidFill>
              <a:srgbClr xmlns:mc="http://schemas.openxmlformats.org/markup-compatibility/2006" xmlns:a14="http://schemas.microsoft.com/office/drawing/2010/main" val="FF0000" mc:Ignorable=""/>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1714480" y="5054988"/>
            <a:ext cx="3000396" cy="1588"/>
          </a:xfrm>
          <a:prstGeom prst="line">
            <a:avLst/>
          </a:prstGeom>
          <a:ln>
            <a:solidFill>
              <a:srgbClr xmlns:mc="http://schemas.openxmlformats.org/markup-compatibility/2006" xmlns:a14="http://schemas.microsoft.com/office/drawing/2010/main" val="FF0000" mc:Ignorable=""/>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722313" y="4406900"/>
            <a:ext cx="7772400" cy="1107996"/>
          </a:xfrm>
        </p:spPr>
        <p:txBody>
          <a:bodyPr/>
          <a:lstStyle/>
          <a:p>
            <a:r>
              <a:rPr lang="en-US" dirty="0" smtClean="0"/>
              <a:t>Windows Server 2008 </a:t>
            </a:r>
            <a:br>
              <a:rPr lang="en-US" dirty="0" smtClean="0"/>
            </a:br>
            <a:r>
              <a:rPr lang="en-US" dirty="0" smtClean="0"/>
              <a:t>known issues</a:t>
            </a:r>
            <a:endParaRPr lang="en-US" dirty="0"/>
          </a:p>
        </p:txBody>
      </p:sp>
      <p:sp>
        <p:nvSpPr>
          <p:cNvPr id="5" name="Espace réservé du texte 4"/>
          <p:cNvSpPr>
            <a:spLocks noGrp="1"/>
          </p:cNvSpPr>
          <p:nvPr>
            <p:ph type="body" idx="1"/>
          </p:nvPr>
        </p:nvSpPr>
        <p:spPr/>
        <p:txBody>
          <a:bodyPr/>
          <a:lstStyle/>
          <a:p>
            <a:endParaRPr lang="en-US"/>
          </a:p>
        </p:txBody>
      </p:sp>
    </p:spTree>
  </p:cSld>
  <p:clrMapOvr>
    <a:masterClrMapping/>
  </p:clrMapOvr>
  <p:transition xmlns:p14="http://schemas.microsoft.com/office/powerpoint/2010/mai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2008 – Known issues</a:t>
            </a:r>
            <a:endParaRPr lang="en-US" dirty="0"/>
          </a:p>
        </p:txBody>
      </p:sp>
      <p:sp>
        <p:nvSpPr>
          <p:cNvPr id="3" name="Content Placeholder 2"/>
          <p:cNvSpPr>
            <a:spLocks noGrp="1"/>
          </p:cNvSpPr>
          <p:nvPr>
            <p:ph idx="1"/>
          </p:nvPr>
        </p:nvSpPr>
        <p:spPr/>
        <p:txBody>
          <a:bodyPr/>
          <a:lstStyle/>
          <a:p>
            <a:r>
              <a:rPr lang="en-US" dirty="0" smtClean="0"/>
              <a:t>SMB2 protocol</a:t>
            </a:r>
          </a:p>
          <a:p>
            <a:pPr lvl="1"/>
            <a:r>
              <a:rPr lang="en-US" dirty="0" smtClean="0"/>
              <a:t>Much more scalable in general</a:t>
            </a:r>
          </a:p>
          <a:p>
            <a:pPr lvl="1"/>
            <a:r>
              <a:rPr lang="en-US" dirty="0" smtClean="0"/>
              <a:t>Supports true synchronous network writes</a:t>
            </a:r>
          </a:p>
          <a:p>
            <a:pPr lvl="2"/>
            <a:r>
              <a:rPr lang="en-US" dirty="0" smtClean="0"/>
              <a:t>Non-buffered I/O is not </a:t>
            </a:r>
            <a:r>
              <a:rPr lang="en-US" dirty="0" err="1" smtClean="0"/>
              <a:t>automagically</a:t>
            </a:r>
            <a:r>
              <a:rPr lang="en-US" dirty="0" smtClean="0"/>
              <a:t> buffered</a:t>
            </a:r>
          </a:p>
          <a:p>
            <a:pPr lvl="2"/>
            <a:r>
              <a:rPr lang="en-US" dirty="0" smtClean="0"/>
              <a:t>SMB1 and NFS differ in this</a:t>
            </a:r>
          </a:p>
          <a:p>
            <a:pPr lvl="1"/>
            <a:r>
              <a:rPr lang="en-US" dirty="0" smtClean="0"/>
              <a:t>Run with local scratch / output files to confirm </a:t>
            </a:r>
          </a:p>
          <a:p>
            <a:r>
              <a:rPr lang="en-US" dirty="0" smtClean="0"/>
              <a:t>Random Access I/O</a:t>
            </a:r>
          </a:p>
          <a:p>
            <a:pPr lvl="1"/>
            <a:r>
              <a:rPr lang="en-US" dirty="0" smtClean="0"/>
              <a:t>Serious Regression in W2K8 for writes &gt; size of RAM</a:t>
            </a:r>
          </a:p>
          <a:p>
            <a:pPr lvl="1"/>
            <a:r>
              <a:rPr lang="en-US" dirty="0" smtClean="0"/>
              <a:t>Fixed in R2</a:t>
            </a:r>
          </a:p>
          <a:p>
            <a:pPr lvl="1"/>
            <a:r>
              <a:rPr lang="en-US" dirty="0" smtClean="0"/>
              <a:t>Non-invasive workarounds are hard.</a:t>
            </a:r>
          </a:p>
          <a:p>
            <a:pPr lvl="1"/>
            <a:endParaRPr lang="en-US" dirty="0" smtClean="0"/>
          </a:p>
          <a:p>
            <a:pPr lvl="2"/>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have we seen?</a:t>
            </a:r>
            <a:endParaRPr lang="en-US" dirty="0"/>
          </a:p>
        </p:txBody>
      </p:sp>
      <p:sp>
        <p:nvSpPr>
          <p:cNvPr id="3" name="Content Placeholder 2"/>
          <p:cNvSpPr>
            <a:spLocks noGrp="1"/>
          </p:cNvSpPr>
          <p:nvPr>
            <p:ph idx="1"/>
          </p:nvPr>
        </p:nvSpPr>
        <p:spPr/>
        <p:txBody>
          <a:bodyPr/>
          <a:lstStyle/>
          <a:p>
            <a:r>
              <a:rPr lang="en-US" dirty="0" smtClean="0"/>
              <a:t>Processor Issues</a:t>
            </a:r>
          </a:p>
          <a:p>
            <a:r>
              <a:rPr lang="en-US" dirty="0" smtClean="0"/>
              <a:t>BIOS Issues</a:t>
            </a:r>
          </a:p>
          <a:p>
            <a:pPr lvl="1"/>
            <a:r>
              <a:rPr lang="en-US" dirty="0" smtClean="0"/>
              <a:t>Processor never in C0</a:t>
            </a:r>
          </a:p>
          <a:p>
            <a:pPr lvl="1"/>
            <a:r>
              <a:rPr lang="en-US" dirty="0" smtClean="0"/>
              <a:t>Snoop filtering issues</a:t>
            </a:r>
          </a:p>
          <a:p>
            <a:r>
              <a:rPr lang="en-US" dirty="0" smtClean="0"/>
              <a:t>Southbridge limiting DDR performance</a:t>
            </a:r>
          </a:p>
          <a:p>
            <a:pPr lvl="1"/>
            <a:r>
              <a:rPr lang="en-US" dirty="0" smtClean="0"/>
              <a:t>Seems specific to Santa-Rosa </a:t>
            </a:r>
            <a:r>
              <a:rPr lang="en-US" dirty="0" err="1" smtClean="0"/>
              <a:t>opterons</a:t>
            </a:r>
            <a:endParaRPr lang="en-US" dirty="0" smtClean="0"/>
          </a:p>
          <a:p>
            <a:r>
              <a:rPr lang="en-US" dirty="0" smtClean="0"/>
              <a:t>Classic RAID setups without write caching enabled</a:t>
            </a:r>
          </a:p>
          <a:p>
            <a:r>
              <a:rPr lang="en-US" dirty="0" smtClean="0"/>
              <a:t>Nasty interactions between interrupt moderation and RSS on certain NICs</a:t>
            </a:r>
          </a:p>
          <a:p>
            <a:endParaRPr lang="en-US" dirty="0" smtClean="0"/>
          </a:p>
          <a:p>
            <a:endParaRPr lang="en-US" dirty="0" smtClean="0"/>
          </a:p>
          <a:p>
            <a:pPr lvl="1"/>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lang="en-US" dirty="0" smtClean="0"/>
              <a:t>DEV401 Building High Performance Parallel Software</a:t>
            </a:r>
            <a:endParaRPr dirty="0" smtClean="0"/>
          </a:p>
        </p:txBody>
      </p:sp>
      <p:sp>
        <p:nvSpPr>
          <p:cNvPr id="18" name="Content Placeholder 17"/>
          <p:cNvSpPr>
            <a:spLocks noGrp="1"/>
          </p:cNvSpPr>
          <p:nvPr>
            <p:ph sz="quarter" idx="11"/>
          </p:nvPr>
        </p:nvSpPr>
        <p:spPr/>
        <p:txBody>
          <a:bodyPr/>
          <a:lstStyle/>
          <a:p>
            <a:pPr>
              <a:defRPr/>
            </a:pPr>
            <a:r>
              <a:rPr lang="en-US" dirty="0" smtClean="0"/>
              <a:t>DEV307 Parallel Computing for Managed Developers</a:t>
            </a:r>
          </a:p>
        </p:txBody>
      </p:sp>
      <p:sp>
        <p:nvSpPr>
          <p:cNvPr id="19" name="Content Placeholder 18"/>
          <p:cNvSpPr>
            <a:spLocks noGrp="1"/>
          </p:cNvSpPr>
          <p:nvPr>
            <p:ph sz="quarter" idx="12"/>
          </p:nvPr>
        </p:nvSpPr>
        <p:spPr/>
        <p:txBody>
          <a:bodyPr/>
          <a:lstStyle/>
          <a:p>
            <a:r>
              <a:rPr lang="en-US" dirty="0" smtClean="0"/>
              <a:t>SVR311 Windows Performance Troubleshooting and Analysis</a:t>
            </a:r>
          </a:p>
        </p:txBody>
      </p:sp>
      <p:sp>
        <p:nvSpPr>
          <p:cNvPr id="20" name="Content Placeholder 19"/>
          <p:cNvSpPr>
            <a:spLocks noGrp="1"/>
          </p:cNvSpPr>
          <p:nvPr>
            <p:ph sz="quarter" idx="13"/>
          </p:nvPr>
        </p:nvSpPr>
        <p:spPr/>
        <p:txBody>
          <a:bodyPr/>
          <a:lstStyle/>
          <a:p>
            <a:pPr>
              <a:defRPr/>
            </a:pPr>
            <a:r>
              <a:rPr lang="en-US" dirty="0" smtClean="0"/>
              <a:t>SVR03-IS HPC and Virtualization: Considerations and Strategies</a:t>
            </a:r>
          </a:p>
        </p:txBody>
      </p:sp>
      <p:sp>
        <p:nvSpPr>
          <p:cNvPr id="8" name="Rectangle 7"/>
          <p:cNvSpPr/>
          <p:nvPr/>
        </p:nvSpPr>
        <p:spPr bwMode="auto">
          <a:xfrm>
            <a:off x="-2298032" y="0"/>
            <a:ext cx="2141623" cy="2586789"/>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smtClean="0"/>
              <a:t>Track Resources</a:t>
            </a:r>
            <a:endParaRPr lang="en-US" dirty="0"/>
          </a:p>
        </p:txBody>
      </p:sp>
      <p:sp>
        <p:nvSpPr>
          <p:cNvPr id="26" name="Content Placeholder 25"/>
          <p:cNvSpPr>
            <a:spLocks noGrp="1"/>
          </p:cNvSpPr>
          <p:nvPr>
            <p:ph sz="quarter" idx="10"/>
          </p:nvPr>
        </p:nvSpPr>
        <p:spPr>
          <a:xfrm>
            <a:off x="381000" y="1363658"/>
            <a:ext cx="8385048" cy="727607"/>
          </a:xfrm>
        </p:spPr>
        <p:txBody>
          <a:bodyPr/>
          <a:lstStyle/>
          <a:p>
            <a:r>
              <a:rPr lang="en-US" dirty="0"/>
              <a:t>The windows performance toolkit is here </a:t>
            </a:r>
            <a:r>
              <a:rPr lang="en-US" dirty="0">
                <a:hlinkClick r:id="rId3"/>
              </a:rPr>
              <a:t>http://</a:t>
            </a:r>
            <a:r>
              <a:rPr lang="en-US" dirty="0" smtClean="0">
                <a:hlinkClick r:id="rId3"/>
              </a:rPr>
              <a:t>www.microsoft.com/whdc/system/sysperf/perftools.mspx</a:t>
            </a:r>
            <a:endParaRPr lang="en-US" dirty="0"/>
          </a:p>
        </p:txBody>
      </p:sp>
      <p:sp>
        <p:nvSpPr>
          <p:cNvPr id="27" name="Content Placeholder 26"/>
          <p:cNvSpPr>
            <a:spLocks noGrp="1"/>
          </p:cNvSpPr>
          <p:nvPr>
            <p:ph sz="quarter" idx="11"/>
          </p:nvPr>
        </p:nvSpPr>
        <p:spPr/>
        <p:txBody>
          <a:bodyPr/>
          <a:lstStyle/>
          <a:p>
            <a:r>
              <a:rPr lang="en-US" dirty="0"/>
              <a:t>Windows Internals series is very good</a:t>
            </a:r>
          </a:p>
        </p:txBody>
      </p:sp>
      <p:sp>
        <p:nvSpPr>
          <p:cNvPr id="28" name="Content Placeholder 27"/>
          <p:cNvSpPr>
            <a:spLocks noGrp="1"/>
          </p:cNvSpPr>
          <p:nvPr>
            <p:ph sz="quarter" idx="12"/>
          </p:nvPr>
        </p:nvSpPr>
        <p:spPr/>
        <p:txBody>
          <a:bodyPr/>
          <a:lstStyle/>
          <a:p>
            <a:r>
              <a:rPr lang="en-US" dirty="0"/>
              <a:t>Basic windows server tuning is </a:t>
            </a:r>
            <a:r>
              <a:rPr lang="en-US" dirty="0" smtClean="0"/>
              <a:t>here </a:t>
            </a:r>
            <a:r>
              <a:rPr lang="en-US" dirty="0">
                <a:hlinkClick r:id="rId4"/>
              </a:rPr>
              <a:t>http://www.microsoft.com/whdc/system/sysperf/Perf_tun_srv.mspx</a:t>
            </a:r>
            <a:endParaRPr lang="en-US" dirty="0"/>
          </a:p>
        </p:txBody>
      </p:sp>
      <p:sp>
        <p:nvSpPr>
          <p:cNvPr id="29" name="Content Placeholder 28"/>
          <p:cNvSpPr>
            <a:spLocks noGrp="1"/>
          </p:cNvSpPr>
          <p:nvPr>
            <p:ph sz="quarter" idx="13"/>
          </p:nvPr>
        </p:nvSpPr>
        <p:spPr/>
        <p:txBody>
          <a:bodyPr/>
          <a:lstStyle/>
          <a:p>
            <a:r>
              <a:rPr dirty="0" smtClean="0"/>
              <a:t>Windows HPC Server 2008 is here </a:t>
            </a:r>
            <a:r>
              <a:rPr lang="en-US" dirty="0" smtClean="0">
                <a:hlinkClick r:id="rId5"/>
              </a:rPr>
              <a:t>http</a:t>
            </a:r>
            <a:r>
              <a:rPr lang="en-US" dirty="0">
                <a:hlinkClick r:id="rId5"/>
              </a:rPr>
              <a:t>://</a:t>
            </a:r>
            <a:r>
              <a:rPr lang="en-US" dirty="0" smtClean="0">
                <a:hlinkClick r:id="rId5"/>
              </a:rPr>
              <a:t>www.microsoft.com/hpc</a:t>
            </a:r>
            <a:r>
              <a:rPr lang="en-US" dirty="0" smtClean="0"/>
              <a:t> </a:t>
            </a:r>
            <a:endParaRPr dirty="0"/>
          </a:p>
        </p:txBody>
      </p:sp>
      <p:sp>
        <p:nvSpPr>
          <p:cNvPr id="8" name="Rectangle 7"/>
          <p:cNvSpPr/>
          <p:nvPr/>
        </p:nvSpPr>
        <p:spPr bwMode="auto">
          <a:xfrm>
            <a:off x="-2298032" y="-1"/>
            <a:ext cx="2141623" cy="2587752"/>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chemeClr val="accent5"/>
              </a:solidFill>
            </a:endParaRPr>
          </a:p>
          <a:p>
            <a:pPr defTabSz="914099" fontAlgn="base">
              <a:spcBef>
                <a:spcPct val="0"/>
              </a:spcBef>
              <a:spcAft>
                <a:spcPct val="0"/>
              </a:spcAft>
            </a:pPr>
            <a:r>
              <a:rPr lang="en-US" sz="2000" b="1" dirty="0" smtClean="0">
                <a:solidFill>
                  <a:schemeClr val="accent5"/>
                </a:solidFill>
              </a:rPr>
              <a:t>Track PMs </a:t>
            </a:r>
            <a:r>
              <a:rPr lang="en-US" dirty="0" smtClean="0"/>
              <a:t>will supply the content for this slide, </a:t>
            </a:r>
            <a:br>
              <a:rPr lang="en-US" dirty="0" smtClean="0"/>
            </a:br>
            <a:r>
              <a:rPr lang="en-US" dirty="0" smtClean="0"/>
              <a:t>which will be inserted during </a:t>
            </a:r>
            <a:br>
              <a:rPr lang="en-US" dirty="0" smtClean="0"/>
            </a:br>
            <a:r>
              <a:rPr lang="en-US" dirty="0" smtClean="0"/>
              <a:t>the final scrub.</a:t>
            </a: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Introduction</a:t>
            </a:r>
            <a:endParaRPr lang="en-US" dirty="0"/>
          </a:p>
        </p:txBody>
      </p:sp>
      <p:sp>
        <p:nvSpPr>
          <p:cNvPr id="3" name="Espace réservé du contenu 2"/>
          <p:cNvSpPr>
            <a:spLocks noGrp="1"/>
          </p:cNvSpPr>
          <p:nvPr>
            <p:ph type="body" sz="quarter" idx="10"/>
          </p:nvPr>
        </p:nvSpPr>
        <p:spPr/>
        <p:txBody>
          <a:bodyPr>
            <a:noAutofit/>
          </a:bodyPr>
          <a:lstStyle/>
          <a:p>
            <a:r>
              <a:rPr lang="en-US" dirty="0" smtClean="0"/>
              <a:t>How to size the Head Node for large clusters ?</a:t>
            </a:r>
          </a:p>
          <a:p>
            <a:r>
              <a:rPr lang="en-US" dirty="0" smtClean="0"/>
              <a:t>SOA Performance Consideration</a:t>
            </a:r>
          </a:p>
          <a:p>
            <a:r>
              <a:rPr lang="en-US" dirty="0" smtClean="0"/>
              <a:t>How to monitor performances on Windows ?</a:t>
            </a:r>
          </a:p>
          <a:p>
            <a:r>
              <a:rPr lang="en-US" dirty="0" smtClean="0"/>
              <a:t>What to look for ?</a:t>
            </a:r>
          </a:p>
          <a:p>
            <a:r>
              <a:rPr lang="en-US" dirty="0" smtClean="0"/>
              <a:t>How to tune the system ?</a:t>
            </a:r>
          </a:p>
          <a:p>
            <a:r>
              <a:rPr lang="en-US" dirty="0" smtClean="0"/>
              <a:t>How to trace MPI ?</a:t>
            </a:r>
          </a:p>
        </p:txBody>
      </p:sp>
    </p:spTree>
  </p:cSld>
  <p:clrMapOvr>
    <a:masterClrMapping/>
  </p:clrMapOvr>
  <p:transition xmlns:p14="http://schemas.microsoft.com/office/powerpoint/2010/mai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xmlns:mc="http://schemas.openxmlformats.org/markup-compatibility/2006" xmlns:a14="http://schemas.microsoft.com/office/drawing/2010/main" val="FFFF00" mc:Ignorable=""/>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http://slumbering.lungfish.com/wp-content/uploads/2007/10/everest.jpg"/>
          <p:cNvPicPr>
            <a:picLocks noChangeAspect="1" noChangeArrowheads="1"/>
          </p:cNvPicPr>
          <p:nvPr/>
        </p:nvPicPr>
        <p:blipFill>
          <a:blip r:embed="rId3"/>
          <a:srcRect/>
          <a:stretch>
            <a:fillRect/>
          </a:stretch>
        </p:blipFill>
        <p:spPr bwMode="auto">
          <a:xfrm>
            <a:off x="0" y="-454897"/>
            <a:ext cx="9144000" cy="7312897"/>
          </a:xfrm>
          <a:prstGeom prst="rect">
            <a:avLst/>
          </a:prstGeom>
          <a:noFill/>
        </p:spPr>
      </p:pic>
      <p:grpSp>
        <p:nvGrpSpPr>
          <p:cNvPr id="2" name="Group 15"/>
          <p:cNvGrpSpPr/>
          <p:nvPr/>
        </p:nvGrpSpPr>
        <p:grpSpPr>
          <a:xfrm>
            <a:off x="4042611" y="758995"/>
            <a:ext cx="2297551" cy="1790247"/>
            <a:chOff x="2362200" y="874407"/>
            <a:chExt cx="2058988" cy="1551636"/>
          </a:xfrm>
        </p:grpSpPr>
        <p:sp>
          <p:nvSpPr>
            <p:cNvPr id="13" name="Rectangle 12"/>
            <p:cNvSpPr/>
            <p:nvPr/>
          </p:nvSpPr>
          <p:spPr>
            <a:xfrm>
              <a:off x="2362200" y="874407"/>
              <a:ext cx="2057400" cy="51926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Spring 2008, NCSA, #23</a:t>
              </a:r>
            </a:p>
            <a:p>
              <a:r>
                <a:rPr lang="en-US" sz="1200" dirty="0" smtClean="0"/>
                <a:t>9472 cores, 68.5 TF, 77.7%</a:t>
              </a:r>
              <a:endParaRPr lang="en-US" sz="1200" dirty="0"/>
            </a:p>
          </p:txBody>
        </p:sp>
        <p:cxnSp>
          <p:nvCxnSpPr>
            <p:cNvPr id="15" name="Straight Connector 14"/>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 name="Group 19"/>
          <p:cNvGrpSpPr/>
          <p:nvPr/>
        </p:nvGrpSpPr>
        <p:grpSpPr>
          <a:xfrm>
            <a:off x="319087" y="3150817"/>
            <a:ext cx="2109045" cy="1352701"/>
            <a:chOff x="2062737" y="1157563"/>
            <a:chExt cx="2356864" cy="1352701"/>
          </a:xfrm>
        </p:grpSpPr>
        <p:sp>
          <p:nvSpPr>
            <p:cNvPr id="21" name="Rectangle 20"/>
            <p:cNvSpPr/>
            <p:nvPr/>
          </p:nvSpPr>
          <p:spPr>
            <a:xfrm>
              <a:off x="2062737" y="1157563"/>
              <a:ext cx="2356864" cy="49043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Fall 2007, Microsoft, #116</a:t>
              </a:r>
              <a:br>
                <a:rPr lang="en-US" sz="1200" dirty="0" smtClean="0"/>
              </a:br>
              <a:r>
                <a:rPr lang="en-US" sz="1200" dirty="0" smtClean="0"/>
                <a:t>2048 cores, 11.8 TF, 77.1%</a:t>
              </a:r>
              <a:endParaRPr lang="en-US" sz="1200" dirty="0"/>
            </a:p>
          </p:txBody>
        </p:sp>
        <p:cxnSp>
          <p:nvCxnSpPr>
            <p:cNvPr id="22" name="Straight Connector 21"/>
            <p:cNvCxnSpPr/>
            <p:nvPr/>
          </p:nvCxnSpPr>
          <p:spPr>
            <a:xfrm rot="16200000" flipH="1">
              <a:off x="3758623" y="1849288"/>
              <a:ext cx="1304577" cy="17376"/>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22"/>
          <p:cNvGrpSpPr/>
          <p:nvPr/>
        </p:nvGrpSpPr>
        <p:grpSpPr>
          <a:xfrm>
            <a:off x="163332" y="4724400"/>
            <a:ext cx="2335445" cy="1377863"/>
            <a:chOff x="2773870" y="978243"/>
            <a:chExt cx="1789585" cy="1524000"/>
          </a:xfrm>
        </p:grpSpPr>
        <p:sp>
          <p:nvSpPr>
            <p:cNvPr id="24" name="Rectangle 23"/>
            <p:cNvSpPr/>
            <p:nvPr/>
          </p:nvSpPr>
          <p:spPr>
            <a:xfrm>
              <a:off x="2773870" y="1008953"/>
              <a:ext cx="1789585" cy="4997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Spring 2007, Microsoft, #106</a:t>
              </a:r>
              <a:br>
                <a:rPr lang="en-US" sz="1200" dirty="0" smtClean="0"/>
              </a:br>
              <a:r>
                <a:rPr lang="en-US" sz="1200" dirty="0" smtClean="0"/>
                <a:t>2048 cores, 9 TF, 58.8%</a:t>
              </a:r>
              <a:endParaRPr lang="en-US" sz="1200" dirty="0"/>
            </a:p>
          </p:txBody>
        </p:sp>
        <p:cxnSp>
          <p:nvCxnSpPr>
            <p:cNvPr id="25" name="Straight Connector 24"/>
            <p:cNvCxnSpPr/>
            <p:nvPr/>
          </p:nvCxnSpPr>
          <p:spPr>
            <a:xfrm rot="5400000">
              <a:off x="3771400" y="17394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 name="Group 25"/>
          <p:cNvGrpSpPr/>
          <p:nvPr/>
        </p:nvGrpSpPr>
        <p:grpSpPr>
          <a:xfrm>
            <a:off x="2526632" y="5040134"/>
            <a:ext cx="2136567" cy="1524000"/>
            <a:chOff x="2820636" y="902043"/>
            <a:chExt cx="1600552" cy="1524000"/>
          </a:xfrm>
        </p:grpSpPr>
        <p:sp>
          <p:nvSpPr>
            <p:cNvPr id="27" name="Rectangle 26"/>
            <p:cNvSpPr/>
            <p:nvPr/>
          </p:nvSpPr>
          <p:spPr>
            <a:xfrm>
              <a:off x="2820636" y="902043"/>
              <a:ext cx="1600201" cy="6219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Spring 2006, NCSA, #130</a:t>
              </a:r>
            </a:p>
            <a:p>
              <a:r>
                <a:rPr lang="en-US" sz="1200" dirty="0" smtClean="0"/>
                <a:t>896 cores, 4.1 TF</a:t>
              </a:r>
              <a:endParaRPr lang="en-US" sz="1200" dirty="0"/>
            </a:p>
          </p:txBody>
        </p:sp>
        <p:cxnSp>
          <p:nvCxnSpPr>
            <p:cNvPr id="28" name="Straight Connector 27"/>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3" name="Picture 4" descr="http://gladiator.ncsa.uiuc.edu/Images/abe/abe.jpg"/>
          <p:cNvPicPr>
            <a:picLocks noChangeAspect="1" noChangeArrowheads="1"/>
          </p:cNvPicPr>
          <p:nvPr/>
        </p:nvPicPr>
        <p:blipFill>
          <a:blip r:embed="rId4" cstate="screen"/>
          <a:srcRect/>
          <a:stretch>
            <a:fillRect/>
          </a:stretch>
        </p:blipFill>
        <p:spPr bwMode="auto">
          <a:xfrm>
            <a:off x="5372687" y="1329301"/>
            <a:ext cx="942720" cy="1219200"/>
          </a:xfrm>
          <a:prstGeom prst="rect">
            <a:avLst/>
          </a:prstGeom>
          <a:noFill/>
        </p:spPr>
      </p:pic>
      <p:pic>
        <p:nvPicPr>
          <p:cNvPr id="24583" name="Picture 7"/>
          <p:cNvPicPr>
            <a:picLocks noChangeAspect="1" noChangeArrowheads="1"/>
          </p:cNvPicPr>
          <p:nvPr/>
        </p:nvPicPr>
        <p:blipFill>
          <a:blip r:embed="rId5" cstate="screen"/>
          <a:srcRect/>
          <a:stretch>
            <a:fillRect/>
          </a:stretch>
        </p:blipFill>
        <p:spPr bwMode="auto">
          <a:xfrm>
            <a:off x="1208764" y="3643727"/>
            <a:ext cx="1193800" cy="895350"/>
          </a:xfrm>
          <a:prstGeom prst="rect">
            <a:avLst/>
          </a:prstGeom>
          <a:noFill/>
          <a:ln w="9525">
            <a:noFill/>
            <a:miter lim="800000"/>
            <a:headEnd/>
            <a:tailEnd/>
          </a:ln>
          <a:effectLst/>
        </p:spPr>
      </p:pic>
      <p:pic>
        <p:nvPicPr>
          <p:cNvPr id="24585" name="Picture 9"/>
          <p:cNvPicPr>
            <a:picLocks noChangeAspect="1" noChangeArrowheads="1"/>
          </p:cNvPicPr>
          <p:nvPr/>
        </p:nvPicPr>
        <p:blipFill>
          <a:blip r:embed="rId6" cstate="screen"/>
          <a:srcRect/>
          <a:stretch>
            <a:fillRect/>
          </a:stretch>
        </p:blipFill>
        <p:spPr bwMode="auto">
          <a:xfrm>
            <a:off x="3745900" y="5355366"/>
            <a:ext cx="891172" cy="1197834"/>
          </a:xfrm>
          <a:prstGeom prst="rect">
            <a:avLst/>
          </a:prstGeom>
          <a:noFill/>
          <a:ln w="9525">
            <a:noFill/>
            <a:miter lim="800000"/>
            <a:headEnd/>
            <a:tailEnd/>
          </a:ln>
          <a:effectLst/>
        </p:spPr>
      </p:pic>
      <p:pic>
        <p:nvPicPr>
          <p:cNvPr id="38" name="Picture 7"/>
          <p:cNvPicPr>
            <a:picLocks noChangeAspect="1" noChangeArrowheads="1"/>
          </p:cNvPicPr>
          <p:nvPr/>
        </p:nvPicPr>
        <p:blipFill>
          <a:blip r:embed="rId5" cstate="screen"/>
          <a:srcRect/>
          <a:stretch>
            <a:fillRect/>
          </a:stretch>
        </p:blipFill>
        <p:spPr bwMode="auto">
          <a:xfrm>
            <a:off x="1230626" y="5200650"/>
            <a:ext cx="1193800" cy="895350"/>
          </a:xfrm>
          <a:prstGeom prst="rect">
            <a:avLst/>
          </a:prstGeom>
          <a:noFill/>
          <a:ln w="9525">
            <a:noFill/>
            <a:miter lim="800000"/>
            <a:headEnd/>
            <a:tailEnd/>
          </a:ln>
          <a:effectLst/>
        </p:spPr>
      </p:pic>
      <p:grpSp>
        <p:nvGrpSpPr>
          <p:cNvPr id="6" name="Group 15"/>
          <p:cNvGrpSpPr/>
          <p:nvPr/>
        </p:nvGrpSpPr>
        <p:grpSpPr>
          <a:xfrm>
            <a:off x="2923672" y="1562655"/>
            <a:ext cx="2127411" cy="1436251"/>
            <a:chOff x="2362200" y="881508"/>
            <a:chExt cx="2058988" cy="1544535"/>
          </a:xfrm>
        </p:grpSpPr>
        <p:sp>
          <p:nvSpPr>
            <p:cNvPr id="29" name="Rectangle 28"/>
            <p:cNvSpPr/>
            <p:nvPr/>
          </p:nvSpPr>
          <p:spPr>
            <a:xfrm>
              <a:off x="2362200" y="881508"/>
              <a:ext cx="2057400" cy="630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Spring 2008, Umea, #40</a:t>
              </a:r>
            </a:p>
            <a:p>
              <a:r>
                <a:rPr lang="en-US" sz="1200" dirty="0" smtClean="0"/>
                <a:t>5376 cores, 46 TF, 85.5%</a:t>
              </a:r>
              <a:endParaRPr lang="en-US" sz="1200" dirty="0"/>
            </a:p>
          </p:txBody>
        </p:sp>
        <p:cxnSp>
          <p:nvCxnSpPr>
            <p:cNvPr id="32" name="Straight Connector 31"/>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32-Point Star 34"/>
          <p:cNvSpPr/>
          <p:nvPr/>
        </p:nvSpPr>
        <p:spPr>
          <a:xfrm>
            <a:off x="0" y="3679441"/>
            <a:ext cx="1763725" cy="968759"/>
          </a:xfrm>
          <a:prstGeom prst="star32">
            <a:avLst/>
          </a:prstGeom>
          <a:gradFill>
            <a:gsLst>
              <a:gs pos="0">
                <a:srgbClr xmlns:mc="http://schemas.openxmlformats.org/markup-compatibility/2006" xmlns:a14="http://schemas.microsoft.com/office/drawing/2010/main" val="FFFF00" mc:Ignorable=""/>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wrap="none" lIns="91429" tIns="45714" rIns="91429" bIns="45714" rtlCol="0" anchor="ctr"/>
          <a:lstStyle/>
          <a:p>
            <a:pPr algn="ctr">
              <a:lnSpc>
                <a:spcPts val="1500"/>
              </a:lnSpc>
            </a:pPr>
            <a:r>
              <a:rPr lang="en-US" sz="1600" b="1" dirty="0" smtClean="0">
                <a:solidFill>
                  <a:schemeClr val="tx1"/>
                </a:solidFill>
                <a:latin typeface="Calibri" pitchFamily="34" charset="0"/>
              </a:rPr>
              <a:t>30% efficiency</a:t>
            </a:r>
            <a:br>
              <a:rPr lang="en-US" sz="1600" b="1" dirty="0" smtClean="0">
                <a:solidFill>
                  <a:schemeClr val="tx1"/>
                </a:solidFill>
                <a:latin typeface="Calibri" pitchFamily="34" charset="0"/>
              </a:rPr>
            </a:br>
            <a:r>
              <a:rPr lang="en-US" sz="1600" b="1" dirty="0" smtClean="0">
                <a:solidFill>
                  <a:schemeClr val="tx1"/>
                </a:solidFill>
                <a:latin typeface="Calibri" pitchFamily="34" charset="0"/>
              </a:rPr>
              <a:t>improvement</a:t>
            </a:r>
            <a:endParaRPr lang="en-US" sz="1600" b="1" dirty="0">
              <a:solidFill>
                <a:schemeClr val="tx1"/>
              </a:solidFill>
              <a:latin typeface="Calibri" pitchFamily="34" charset="0"/>
            </a:endParaRPr>
          </a:p>
        </p:txBody>
      </p:sp>
      <p:cxnSp>
        <p:nvCxnSpPr>
          <p:cNvPr id="26" name="Straight Connector 25"/>
          <p:cNvCxnSpPr/>
          <p:nvPr/>
        </p:nvCxnSpPr>
        <p:spPr>
          <a:xfrm rot="10800000" flipV="1">
            <a:off x="0" y="4617639"/>
            <a:ext cx="9144000" cy="72190"/>
          </a:xfrm>
          <a:prstGeom prst="line">
            <a:avLst/>
          </a:prstGeom>
          <a:ln w="34925">
            <a:solidFill>
              <a:srgbClr xmlns:mc="http://schemas.openxmlformats.org/markup-compatibility/2006" xmlns:a14="http://schemas.microsoft.com/office/drawing/2010/main" val="FFC000" mc:Ignorable=""/>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77266" y="4197523"/>
            <a:ext cx="3554691" cy="461665"/>
          </a:xfrm>
          <a:prstGeom prst="rect">
            <a:avLst/>
          </a:prstGeom>
          <a:noFill/>
        </p:spPr>
        <p:txBody>
          <a:bodyPr wrap="none" rtlCol="0">
            <a:spAutoFit/>
          </a:bodyPr>
          <a:lstStyle/>
          <a:p>
            <a:r>
              <a:rPr lang="en-US" sz="2400" b="1"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cs typeface="Arial" pitchFamily="34" charset="0"/>
              </a:rPr>
              <a:t>Windows HPC Server 2008</a:t>
            </a:r>
            <a:endParaRPr lang="en-US" sz="2400" b="1"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cs typeface="Arial" pitchFamily="34" charset="0"/>
            </a:endParaRPr>
          </a:p>
        </p:txBody>
      </p:sp>
      <p:sp>
        <p:nvSpPr>
          <p:cNvPr id="34" name="TextBox 33"/>
          <p:cNvSpPr txBox="1"/>
          <p:nvPr/>
        </p:nvSpPr>
        <p:spPr>
          <a:xfrm>
            <a:off x="4677266" y="4719935"/>
            <a:ext cx="4273221" cy="461665"/>
          </a:xfrm>
          <a:prstGeom prst="rect">
            <a:avLst/>
          </a:prstGeom>
          <a:noFill/>
        </p:spPr>
        <p:txBody>
          <a:bodyPr wrap="none" rtlCol="0">
            <a:spAutoFit/>
          </a:bodyPr>
          <a:lstStyle/>
          <a:p>
            <a:r>
              <a:rPr lang="en-US" sz="2400" b="1" dirty="0" smtClean="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cs typeface="Arial" pitchFamily="34" charset="0"/>
              </a:rPr>
              <a:t>Windows Compute Cluster 2003</a:t>
            </a:r>
            <a:endParaRPr lang="en-US" sz="2400" b="1" dirty="0">
              <a:solidFill>
                <a:schemeClr val="bg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cs typeface="Arial" pitchFamily="34" charset="0"/>
            </a:endParaRPr>
          </a:p>
        </p:txBody>
      </p:sp>
      <p:pic>
        <p:nvPicPr>
          <p:cNvPr id="36" name="Picture 2" descr="Top500 auf Windows"/>
          <p:cNvPicPr>
            <a:picLocks noChangeAspect="1" noChangeArrowheads="1"/>
          </p:cNvPicPr>
          <p:nvPr/>
        </p:nvPicPr>
        <p:blipFill>
          <a:blip r:embed="rId7" cstate="print"/>
          <a:srcRect/>
          <a:stretch>
            <a:fillRect/>
          </a:stretch>
        </p:blipFill>
        <p:spPr bwMode="auto">
          <a:xfrm>
            <a:off x="2641705" y="2928598"/>
            <a:ext cx="914400" cy="1219201"/>
          </a:xfrm>
          <a:prstGeom prst="rect">
            <a:avLst/>
          </a:prstGeom>
          <a:noFill/>
        </p:spPr>
      </p:pic>
      <p:grpSp>
        <p:nvGrpSpPr>
          <p:cNvPr id="7" name="Group 36"/>
          <p:cNvGrpSpPr/>
          <p:nvPr/>
        </p:nvGrpSpPr>
        <p:grpSpPr>
          <a:xfrm>
            <a:off x="5129463" y="5334000"/>
            <a:ext cx="2057399" cy="1524000"/>
            <a:chOff x="2820636" y="902043"/>
            <a:chExt cx="1600552" cy="1524000"/>
          </a:xfrm>
        </p:grpSpPr>
        <p:sp>
          <p:nvSpPr>
            <p:cNvPr id="39" name="Rectangle 38"/>
            <p:cNvSpPr/>
            <p:nvPr/>
          </p:nvSpPr>
          <p:spPr>
            <a:xfrm>
              <a:off x="2820636" y="902043"/>
              <a:ext cx="1600201" cy="6219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Winter 2005, Microsoft</a:t>
              </a:r>
            </a:p>
            <a:p>
              <a:pPr algn="ctr"/>
              <a:r>
                <a:rPr lang="en-US" sz="1200" dirty="0" smtClean="0"/>
                <a:t>4 </a:t>
              </a:r>
              <a:r>
                <a:rPr lang="en-US" sz="1200" dirty="0" err="1" smtClean="0"/>
                <a:t>procs</a:t>
              </a:r>
              <a:r>
                <a:rPr lang="en-US" sz="1200" dirty="0" smtClean="0"/>
                <a:t>, 9.46 </a:t>
              </a:r>
              <a:r>
                <a:rPr lang="en-US" sz="1200" dirty="0" err="1" smtClean="0"/>
                <a:t>GFlops</a:t>
              </a:r>
              <a:endParaRPr lang="en-US" sz="1200" dirty="0"/>
            </a:p>
          </p:txBody>
        </p:sp>
        <p:cxnSp>
          <p:nvCxnSpPr>
            <p:cNvPr id="40" name="Straight Connector 39"/>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41" name="Picture 5"/>
          <p:cNvPicPr>
            <a:picLocks noChangeAspect="1" noChangeArrowheads="1"/>
          </p:cNvPicPr>
          <p:nvPr/>
        </p:nvPicPr>
        <p:blipFill>
          <a:blip r:embed="rId8" cstate="print"/>
          <a:srcRect/>
          <a:stretch>
            <a:fillRect/>
          </a:stretch>
        </p:blipFill>
        <p:spPr bwMode="auto">
          <a:xfrm>
            <a:off x="7219950" y="5715000"/>
            <a:ext cx="704850" cy="1143000"/>
          </a:xfrm>
          <a:prstGeom prst="rect">
            <a:avLst/>
          </a:prstGeom>
          <a:noFill/>
          <a:ln w="9525">
            <a:noFill/>
            <a:miter lim="800000"/>
            <a:headEnd/>
            <a:tailEnd/>
          </a:ln>
          <a:effectLst/>
        </p:spPr>
      </p:pic>
      <p:grpSp>
        <p:nvGrpSpPr>
          <p:cNvPr id="8" name="Group 15"/>
          <p:cNvGrpSpPr/>
          <p:nvPr/>
        </p:nvGrpSpPr>
        <p:grpSpPr>
          <a:xfrm>
            <a:off x="1443052" y="2351081"/>
            <a:ext cx="2127411" cy="1436251"/>
            <a:chOff x="2362200" y="881508"/>
            <a:chExt cx="2058988" cy="1544535"/>
          </a:xfrm>
        </p:grpSpPr>
        <p:sp>
          <p:nvSpPr>
            <p:cNvPr id="45" name="Rectangle 44"/>
            <p:cNvSpPr/>
            <p:nvPr/>
          </p:nvSpPr>
          <p:spPr>
            <a:xfrm>
              <a:off x="2362200" y="881508"/>
              <a:ext cx="2057400" cy="630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Spring 2008, Aachen, #100</a:t>
              </a:r>
            </a:p>
            <a:p>
              <a:r>
                <a:rPr lang="en-US" sz="1200" dirty="0" smtClean="0"/>
                <a:t>2096 cores, 18.8 TF, 76.5%</a:t>
              </a:r>
              <a:endParaRPr lang="en-US" sz="1200" dirty="0"/>
            </a:p>
          </p:txBody>
        </p:sp>
        <p:cxnSp>
          <p:nvCxnSpPr>
            <p:cNvPr id="46" name="Straight Connector 45"/>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40291" name="Picture 3"/>
          <p:cNvPicPr>
            <a:picLocks noChangeAspect="1" noChangeArrowheads="1"/>
          </p:cNvPicPr>
          <p:nvPr/>
        </p:nvPicPr>
        <p:blipFill>
          <a:blip r:embed="rId9"/>
          <a:srcRect/>
          <a:stretch>
            <a:fillRect/>
          </a:stretch>
        </p:blipFill>
        <p:spPr bwMode="auto">
          <a:xfrm>
            <a:off x="3710238" y="2145686"/>
            <a:ext cx="1314450" cy="1047750"/>
          </a:xfrm>
          <a:prstGeom prst="rect">
            <a:avLst/>
          </a:prstGeom>
          <a:noFill/>
          <a:ln w="9525">
            <a:noFill/>
            <a:miter lim="800000"/>
            <a:headEnd/>
            <a:tailEnd/>
          </a:ln>
          <a:effectLst/>
        </p:spPr>
      </p:pic>
      <p:grpSp>
        <p:nvGrpSpPr>
          <p:cNvPr id="9" name="Group 15"/>
          <p:cNvGrpSpPr/>
          <p:nvPr/>
        </p:nvGrpSpPr>
        <p:grpSpPr>
          <a:xfrm>
            <a:off x="5867400" y="0"/>
            <a:ext cx="2297551" cy="1790247"/>
            <a:chOff x="2362200" y="874407"/>
            <a:chExt cx="2058988" cy="1551636"/>
          </a:xfrm>
        </p:grpSpPr>
        <p:sp>
          <p:nvSpPr>
            <p:cNvPr id="42" name="Rectangle 41"/>
            <p:cNvSpPr/>
            <p:nvPr/>
          </p:nvSpPr>
          <p:spPr>
            <a:xfrm>
              <a:off x="2362200" y="874407"/>
              <a:ext cx="2057400" cy="51926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September 2008, SSC, #10</a:t>
              </a:r>
            </a:p>
            <a:p>
              <a:r>
                <a:rPr lang="en-US" sz="1200" dirty="0" smtClean="0"/>
                <a:t>30720 cores, 180.6 TF, 77.4%</a:t>
              </a:r>
              <a:endParaRPr lang="en-US" sz="1200" dirty="0"/>
            </a:p>
          </p:txBody>
        </p:sp>
        <p:cxnSp>
          <p:nvCxnSpPr>
            <p:cNvPr id="43" name="Straight Connector 14"/>
            <p:cNvCxnSpPr/>
            <p:nvPr/>
          </p:nvCxnSpPr>
          <p:spPr>
            <a:xfrm rot="5400000">
              <a:off x="3658394" y="1663249"/>
              <a:ext cx="1524000" cy="158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050" name="Picture 2" descr="C:\Users\xpillons\Pictures\2008\Dawning\P1030534.JPG"/>
          <p:cNvPicPr>
            <a:picLocks noChangeAspect="1" noChangeArrowheads="1"/>
          </p:cNvPicPr>
          <p:nvPr/>
        </p:nvPicPr>
        <p:blipFill>
          <a:blip r:embed="rId10" cstate="print"/>
          <a:srcRect/>
          <a:stretch>
            <a:fillRect/>
          </a:stretch>
        </p:blipFill>
        <p:spPr bwMode="auto">
          <a:xfrm>
            <a:off x="6705600" y="533400"/>
            <a:ext cx="1463040" cy="1950720"/>
          </a:xfrm>
          <a:prstGeom prst="rect">
            <a:avLst/>
          </a:prstGeom>
          <a:noFill/>
        </p:spPr>
      </p:pic>
      <p:sp>
        <p:nvSpPr>
          <p:cNvPr id="44" name="Titre 43"/>
          <p:cNvSpPr>
            <a:spLocks noGrp="1"/>
          </p:cNvSpPr>
          <p:nvPr>
            <p:ph type="title" idx="4294967295"/>
          </p:nvPr>
        </p:nvSpPr>
        <p:spPr>
          <a:xfrm>
            <a:off x="80384" y="-26705"/>
            <a:ext cx="8286750" cy="1214438"/>
          </a:xfrm>
        </p:spPr>
        <p:txBody>
          <a:bodyPr>
            <a:normAutofit/>
          </a:bodyPr>
          <a:lstStyle/>
          <a:p>
            <a:pPr algn="l"/>
            <a:r>
              <a:rPr lang="en-US" sz="4000" dirty="0" smtClean="0"/>
              <a:t>Top500 &amp; </a:t>
            </a:r>
            <a:br>
              <a:rPr lang="en-US" sz="4000" dirty="0" smtClean="0"/>
            </a:br>
            <a:r>
              <a:rPr lang="en-US" sz="4000" dirty="0" smtClean="0"/>
              <a:t>Windows HPC Server</a:t>
            </a:r>
            <a:endParaRPr lang="en-US" sz="4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553998"/>
          </a:xfrm>
        </p:spPr>
        <p:txBody>
          <a:bodyPr/>
          <a:lstStyle/>
          <a:p>
            <a:r>
              <a:rPr lang="en-US" dirty="0" smtClean="0"/>
              <a:t>Head Node Sizing</a:t>
            </a:r>
            <a:endParaRPr lang="en-US" dirty="0"/>
          </a:p>
        </p:txBody>
      </p:sp>
      <p:sp>
        <p:nvSpPr>
          <p:cNvPr id="3" name="Espace réservé du texte 2"/>
          <p:cNvSpPr>
            <a:spLocks noGrp="1"/>
          </p:cNvSpPr>
          <p:nvPr>
            <p:ph type="body" idx="1"/>
          </p:nvPr>
        </p:nvSpPr>
        <p:spPr/>
        <p:txBody>
          <a:bodyPr/>
          <a:lstStyle/>
          <a:p>
            <a:endParaRPr lang="en-US"/>
          </a:p>
        </p:txBody>
      </p:sp>
    </p:spTree>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t>
            </a:r>
            <a:r>
              <a:rPr lang="en-US" dirty="0" smtClean="0"/>
              <a:t>ead Node</a:t>
            </a:r>
            <a:r>
              <a:rPr dirty="0" smtClean="0"/>
              <a:t> Performance / Sizing</a:t>
            </a:r>
            <a:endParaRPr lang="en-US" dirty="0"/>
          </a:p>
        </p:txBody>
      </p:sp>
      <p:sp>
        <p:nvSpPr>
          <p:cNvPr id="3" name="Content Placeholder 2"/>
          <p:cNvSpPr>
            <a:spLocks noGrp="1"/>
          </p:cNvSpPr>
          <p:nvPr>
            <p:ph idx="1"/>
          </p:nvPr>
        </p:nvSpPr>
        <p:spPr/>
        <p:txBody>
          <a:bodyPr/>
          <a:lstStyle/>
          <a:p>
            <a:r>
              <a:rPr lang="en-US" dirty="0" smtClean="0"/>
              <a:t>V2 Supports Much Larger Clusters Than V1</a:t>
            </a:r>
          </a:p>
          <a:p>
            <a:pPr lvl="1"/>
            <a:r>
              <a:rPr lang="en-US" dirty="0" smtClean="0"/>
              <a:t>Should be “comfortable” up through 500+ nodes</a:t>
            </a:r>
          </a:p>
          <a:p>
            <a:pPr lvl="1"/>
            <a:r>
              <a:rPr lang="en-US" dirty="0" smtClean="0"/>
              <a:t>Requires some care and feeding of the head node</a:t>
            </a:r>
          </a:p>
          <a:p>
            <a:r>
              <a:rPr lang="en-US" dirty="0" smtClean="0"/>
              <a:t>SQL Tuning</a:t>
            </a:r>
          </a:p>
          <a:p>
            <a:pPr lvl="1"/>
            <a:r>
              <a:rPr lang="en-US" dirty="0" smtClean="0"/>
              <a:t>Transaction Log on Separate platter</a:t>
            </a:r>
          </a:p>
          <a:p>
            <a:pPr lvl="1"/>
            <a:r>
              <a:rPr lang="en-US" dirty="0" smtClean="0"/>
              <a:t>Max Server Memory </a:t>
            </a:r>
          </a:p>
          <a:p>
            <a:pPr lvl="1"/>
            <a:r>
              <a:rPr lang="en-US" dirty="0" smtClean="0"/>
              <a:t>Max Degree of Parallelism</a:t>
            </a:r>
          </a:p>
          <a:p>
            <a:r>
              <a:rPr lang="en-US" dirty="0" smtClean="0"/>
              <a:t>Maintenance plans</a:t>
            </a:r>
          </a:p>
          <a:p>
            <a:r>
              <a:rPr lang="en-US" dirty="0" smtClean="0"/>
              <a:t>Monitor and throttle compute node feeds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722313" y="4406900"/>
            <a:ext cx="7772400" cy="553998"/>
          </a:xfrm>
        </p:spPr>
        <p:txBody>
          <a:bodyPr/>
          <a:lstStyle/>
          <a:p>
            <a:r>
              <a:rPr lang="en-US" dirty="0" smtClean="0"/>
              <a:t>SOA Performance</a:t>
            </a:r>
            <a:endParaRPr lang="en-US" dirty="0"/>
          </a:p>
        </p:txBody>
      </p:sp>
      <p:sp>
        <p:nvSpPr>
          <p:cNvPr id="5" name="Espace réservé du texte 4"/>
          <p:cNvSpPr>
            <a:spLocks noGrp="1"/>
          </p:cNvSpPr>
          <p:nvPr>
            <p:ph type="body" idx="1"/>
          </p:nvPr>
        </p:nvSpPr>
        <p:spPr/>
        <p:txBody>
          <a:bodyPr/>
          <a:lstStyle/>
          <a:p>
            <a:endParaRPr lang="en-US"/>
          </a:p>
        </p:txBody>
      </p:sp>
    </p:spTree>
  </p:cSld>
  <p:clrMapOvr>
    <a:masterClrMapping/>
  </p:clrMapOvr>
  <p:transition xmlns:p14="http://schemas.microsoft.com/office/powerpoint/2010/mai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SOA Performance</a:t>
            </a:r>
            <a:endParaRPr lang="en-US" dirty="0"/>
          </a:p>
        </p:txBody>
      </p:sp>
      <p:sp>
        <p:nvSpPr>
          <p:cNvPr id="3" name="Content Placeholder 2"/>
          <p:cNvSpPr>
            <a:spLocks noGrp="1"/>
          </p:cNvSpPr>
          <p:nvPr>
            <p:ph idx="1"/>
          </p:nvPr>
        </p:nvSpPr>
        <p:spPr>
          <a:xfrm>
            <a:off x="381000" y="990600"/>
            <a:ext cx="8382000" cy="685800"/>
          </a:xfrm>
        </p:spPr>
        <p:txBody>
          <a:bodyPr/>
          <a:lstStyle/>
          <a:p>
            <a:pPr>
              <a:buNone/>
            </a:pPr>
            <a:r>
              <a:rPr lang="en-US" dirty="0" smtClean="0"/>
              <a:t>Sensitivity to message size</a:t>
            </a:r>
          </a:p>
          <a:p>
            <a:pPr>
              <a:buNone/>
            </a:pPr>
            <a:endParaRPr lang="en-US" dirty="0"/>
          </a:p>
        </p:txBody>
      </p:sp>
      <p:graphicFrame>
        <p:nvGraphicFramePr>
          <p:cNvPr id="4" name="Chart 3"/>
          <p:cNvGraphicFramePr/>
          <p:nvPr/>
        </p:nvGraphicFramePr>
        <p:xfrm>
          <a:off x="838200" y="1600200"/>
          <a:ext cx="7848600" cy="5029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530</TotalTime>
  <Words>1487</Words>
  <Application>Microsoft Office PowerPoint</Application>
  <PresentationFormat>On-screen Show (4:3)</PresentationFormat>
  <Paragraphs>328</Paragraphs>
  <Slides>42</Slides>
  <Notes>40</Notes>
  <HiddenSlides>0</HiddenSlides>
  <MMClips>0</MMClips>
  <ScaleCrop>false</ScaleCrop>
  <HeadingPairs>
    <vt:vector size="4" baseType="variant">
      <vt:variant>
        <vt:lpstr>Theme</vt:lpstr>
      </vt:variant>
      <vt:variant>
        <vt:i4>3</vt:i4>
      </vt:variant>
      <vt:variant>
        <vt:lpstr>Slide Titles</vt:lpstr>
      </vt:variant>
      <vt:variant>
        <vt:i4>42</vt:i4>
      </vt:variant>
    </vt:vector>
  </HeadingPairs>
  <TitlesOfParts>
    <vt:vector size="45" baseType="lpstr">
      <vt:lpstr>TechEd09_Europe</vt:lpstr>
      <vt:lpstr>TechEd09_Europe template</vt:lpstr>
      <vt:lpstr>TechEd_Europe4x3</vt:lpstr>
      <vt:lpstr>PowerPoint Presentation</vt:lpstr>
      <vt:lpstr>SVR301 - Performance Tuning with Windows HPC Server 2008</vt:lpstr>
      <vt:lpstr>Agenda</vt:lpstr>
      <vt:lpstr>Introduction</vt:lpstr>
      <vt:lpstr>Top500 &amp;  Windows HPC Server</vt:lpstr>
      <vt:lpstr>Head Node Sizing</vt:lpstr>
      <vt:lpstr>Head Node Performance / Sizing</vt:lpstr>
      <vt:lpstr>SOA Performance</vt:lpstr>
      <vt:lpstr>SOA Performance</vt:lpstr>
      <vt:lpstr>SOA Performance - Continued</vt:lpstr>
      <vt:lpstr>Measuring Performances</vt:lpstr>
      <vt:lpstr>Basic Tools - Perfmon</vt:lpstr>
      <vt:lpstr>Perfmon In Use</vt:lpstr>
      <vt:lpstr>Windows Performance Toolkit</vt:lpstr>
      <vt:lpstr>Using xperf</vt:lpstr>
      <vt:lpstr>xperf in action</vt:lpstr>
      <vt:lpstr>Troubleshooting Network</vt:lpstr>
      <vt:lpstr>Basic Troubleshooting</vt:lpstr>
      <vt:lpstr>Built-in Diagnostics</vt:lpstr>
      <vt:lpstr>MPI Ping-Pong diagnostic result</vt:lpstr>
      <vt:lpstr>What can go wrong with ND</vt:lpstr>
      <vt:lpstr>Interpreting vstat</vt:lpstr>
      <vt:lpstr>What can go wrong with GigE</vt:lpstr>
      <vt:lpstr>MS-MPI tracing and tuning</vt:lpstr>
      <vt:lpstr>MS-MPI Fine tuning</vt:lpstr>
      <vt:lpstr>MPI Tracing And Vampir</vt:lpstr>
      <vt:lpstr>Reducing OS Jitter</vt:lpstr>
      <vt:lpstr>Reducing OS Jitter</vt:lpstr>
      <vt:lpstr>Hunting Hard Faults</vt:lpstr>
      <vt:lpstr>Xperf results</vt:lpstr>
      <vt:lpstr>Viewing Hard Faults</vt:lpstr>
      <vt:lpstr>Who is doing HF ?</vt:lpstr>
      <vt:lpstr>Windows Server 2008  known issues</vt:lpstr>
      <vt:lpstr>Windows 2008 – Known issues</vt:lpstr>
      <vt:lpstr>What else have we seen?</vt:lpstr>
      <vt:lpstr>PowerPoint Presentation</vt:lpstr>
      <vt:lpstr>Resources</vt:lpstr>
      <vt:lpstr>Related Content</vt:lpstr>
      <vt:lpstr>Track Resources</vt:lpstr>
      <vt:lpstr>PowerPoint Presentation</vt:lpstr>
      <vt:lpstr>PowerPoint Presentation</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Tech·Ed  North America 2009</dc:subject>
  <dc:creator>Xavier Pillons</dc:creator>
  <dc:description>Template: Slidework LLC
Formatting:
Event Date: May 11 - 15, 2009
Event Location: Los Angeles, CA
Audience:</dc:description>
  <cp:lastModifiedBy>Spencer</cp:lastModifiedBy>
  <cp:revision>77</cp:revision>
  <dcterms:created xsi:type="dcterms:W3CDTF">2009-11-03T11:35:33Z</dcterms:created>
  <dcterms:modified xsi:type="dcterms:W3CDTF">2009-11-07T20:39:07Z</dcterms:modified>
</cp:coreProperties>
</file>