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92" r:id="rId2"/>
  </p:sldMasterIdLst>
  <p:notesMasterIdLst>
    <p:notesMasterId r:id="rId36"/>
  </p:notesMasterIdLst>
  <p:handoutMasterIdLst>
    <p:handoutMasterId r:id="rId37"/>
  </p:handoutMasterIdLst>
  <p:sldIdLst>
    <p:sldId id="329" r:id="rId3"/>
    <p:sldId id="257" r:id="rId4"/>
    <p:sldId id="284" r:id="rId5"/>
    <p:sldId id="285" r:id="rId6"/>
    <p:sldId id="286" r:id="rId7"/>
    <p:sldId id="287" r:id="rId8"/>
    <p:sldId id="288" r:id="rId9"/>
    <p:sldId id="289" r:id="rId10"/>
    <p:sldId id="290" r:id="rId11"/>
    <p:sldId id="291" r:id="rId12"/>
    <p:sldId id="292" r:id="rId13"/>
    <p:sldId id="293" r:id="rId14"/>
    <p:sldId id="298" r:id="rId15"/>
    <p:sldId id="300" r:id="rId16"/>
    <p:sldId id="297" r:id="rId17"/>
    <p:sldId id="294" r:id="rId18"/>
    <p:sldId id="295" r:id="rId19"/>
    <p:sldId id="320" r:id="rId20"/>
    <p:sldId id="328" r:id="rId21"/>
    <p:sldId id="327" r:id="rId22"/>
    <p:sldId id="318" r:id="rId23"/>
    <p:sldId id="270" r:id="rId24"/>
    <p:sldId id="319" r:id="rId25"/>
    <p:sldId id="323" r:id="rId26"/>
    <p:sldId id="321" r:id="rId27"/>
    <p:sldId id="313" r:id="rId28"/>
    <p:sldId id="326" r:id="rId29"/>
    <p:sldId id="325" r:id="rId30"/>
    <p:sldId id="306" r:id="rId31"/>
    <p:sldId id="309" r:id="rId32"/>
    <p:sldId id="274" r:id="rId33"/>
    <p:sldId id="330" r:id="rId34"/>
    <p:sldId id="280" r:id="rId35"/>
  </p:sldIdLst>
  <p:sldSz cx="9144000" cy="6858000" type="screen4x3"/>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5613" indent="1588" algn="l" defTabSz="912813"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2813" indent="1588" algn="l" defTabSz="912813"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0013" indent="1588" algn="l" defTabSz="912813"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7213" indent="1588" algn="l" defTabSz="912813"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varScale="1">
        <p:scale>
          <a:sx n="122" d="100"/>
          <a:sy n="122" d="100"/>
        </p:scale>
        <p:origin x="-390" y="-9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50" d="100"/>
        <a:sy n="150" d="100"/>
      </p:scale>
      <p:origin x="0" y="10644"/>
    </p:cViewPr>
  </p:sorterViewPr>
  <p:notesViewPr>
    <p:cSldViewPr snapToGrid="0">
      <p:cViewPr varScale="1">
        <p:scale>
          <a:sx n="97" d="100"/>
          <a:sy n="97" d="100"/>
        </p:scale>
        <p:origin x="-262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r>
              <a:rPr lang="en-US" sz="1400" smtClean="0"/>
              <a:t>Tech·Ed Europe 2009</a:t>
            </a:r>
            <a:endParaRPr lang="en-US" sz="140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Trebuchet MS" pitchFamily="34" charset="0"/>
              </a:defRPr>
            </a:lvl1pPr>
          </a:lstStyle>
          <a:p>
            <a:r>
              <a:rPr lang="en-US" sz="1400" smtClean="0"/>
              <a:t>11/12/2009</a:t>
            </a:r>
            <a:endParaRPr lang="en-US" sz="1400"/>
          </a:p>
        </p:txBody>
      </p:sp>
      <p:sp>
        <p:nvSpPr>
          <p:cNvPr id="4" name="Footer Placeholder 3"/>
          <p:cNvSpPr>
            <a:spLocks noGrp="1"/>
          </p:cNvSpPr>
          <p:nvPr>
            <p:ph type="ftr" sz="quarter" idx="2"/>
          </p:nvPr>
        </p:nvSpPr>
        <p:spPr>
          <a:xfrm>
            <a:off x="0" y="8685213"/>
            <a:ext cx="6248400" cy="457200"/>
          </a:xfrm>
          <a:prstGeom prst="rect">
            <a:avLst/>
          </a:prstGeom>
        </p:spPr>
        <p:txBody>
          <a:bodyPr vert="horz" wrap="square" lIns="91440" tIns="45720" rIns="91440" bIns="45720" numCol="1" anchor="b" anchorCtr="0" compatLnSpc="1">
            <a:prstTxWarp prst="textNoShape">
              <a:avLst/>
            </a:prstTxWarp>
          </a:bodyPr>
          <a:lstStyle>
            <a:lvl1pPr>
              <a:defRPr sz="500">
                <a:solidFill>
                  <a:srgbClr val="000000"/>
                </a:solidFill>
                <a:latin typeface="Trebuchet MS" pitchFamily="34" charset="0"/>
              </a:defRPr>
            </a:lvl1pPr>
          </a:lstStyle>
          <a:p>
            <a:r>
              <a:rPr lang="en-US" sz="1400" smtClean="0"/>
              <a:t>svr215_merg.ppt</a:t>
            </a:r>
            <a:endParaRPr lang="en-US" sz="1400"/>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Trebuchet MS" pitchFamily="34" charset="0"/>
              </a:defRPr>
            </a:lvl1pPr>
          </a:lstStyle>
          <a:p>
            <a:fld id="{F889AE61-0AED-4B16-B263-BD52E4F9693B}" type="slidenum">
              <a:rPr lang="en-US" sz="1400"/>
              <a:pPr/>
              <a:t>‹#›</a:t>
            </a:fld>
            <a:endParaRPr lang="en-US"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Trebuchet MS" pitchFamily="34" charset="0"/>
              </a:defRPr>
            </a:lvl1pPr>
          </a:lstStyle>
          <a:p>
            <a:r>
              <a:rPr lang="en-US"/>
              <a:t>Tech·Ed  North America 2009</a:t>
            </a: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Trebuchet MS" pitchFamily="34" charset="0"/>
              </a:defRPr>
            </a:lvl1pPr>
          </a:lstStyle>
          <a:p>
            <a:r>
              <a:rPr lang="en-US"/>
              <a:t>May 11 – 15, 2009</a:t>
            </a: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685213"/>
            <a:ext cx="6172200" cy="457200"/>
          </a:xfrm>
          <a:prstGeom prst="rect">
            <a:avLst/>
          </a:prstGeom>
        </p:spPr>
        <p:txBody>
          <a:bodyPr vert="horz" wrap="square" lIns="91440" tIns="45720" rIns="91440" bIns="45720" numCol="1" anchor="b" anchorCtr="0" compatLnSpc="1">
            <a:prstTxWarp prst="textNoShape">
              <a:avLst/>
            </a:prstTxWarp>
          </a:bodyPr>
          <a:lstStyle>
            <a:lvl1pPr>
              <a:defRPr sz="400">
                <a:solidFill>
                  <a:srgbClr val="000000"/>
                </a:solidFill>
                <a:latin typeface="Trebuchet MS" pitchFamily="34" charset="0"/>
              </a:defRPr>
            </a:lvl1pPr>
          </a:lstStyle>
          <a:p>
            <a:r>
              <a:rPr lang="en-US"/>
              <a:t>© 2009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Trebuchet MS" pitchFamily="34" charset="0"/>
              </a:defRPr>
            </a:lvl1pPr>
          </a:lstStyle>
          <a:p>
            <a:fld id="{716EA7A7-F61F-4E4B-BC0E-1BBE8D43D471}"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912813" rtl="0" eaLnBrk="0" fontAlgn="base" hangingPunct="0">
      <a:lnSpc>
        <a:spcPct val="90000"/>
      </a:lnSpc>
      <a:spcBef>
        <a:spcPct val="30000"/>
      </a:spcBef>
      <a:spcAft>
        <a:spcPts val="338"/>
      </a:spcAft>
      <a:defRPr sz="900" kern="1200">
        <a:solidFill>
          <a:schemeClr val="tx1"/>
        </a:solidFill>
        <a:latin typeface="Trebuchet MS" pitchFamily="34" charset="0"/>
        <a:ea typeface="ＭＳ Ｐゴシック" pitchFamily="-112" charset="-128"/>
        <a:cs typeface="ＭＳ Ｐゴシック" pitchFamily="-112" charset="-128"/>
      </a:defRPr>
    </a:lvl1pPr>
    <a:lvl2pPr marL="212725" indent="-104775" algn="l" defTabSz="912813" rtl="0" eaLnBrk="0" fontAlgn="base" hangingPunct="0">
      <a:lnSpc>
        <a:spcPct val="90000"/>
      </a:lnSpc>
      <a:spcBef>
        <a:spcPct val="30000"/>
      </a:spcBef>
      <a:spcAft>
        <a:spcPts val="338"/>
      </a:spcAft>
      <a:buFont typeface="Arial" pitchFamily="34" charset="0"/>
      <a:buChar char="•"/>
      <a:defRPr sz="900" kern="1200">
        <a:solidFill>
          <a:schemeClr val="tx1"/>
        </a:solidFill>
        <a:latin typeface="Trebuchet MS" pitchFamily="34" charset="0"/>
        <a:ea typeface="ＭＳ Ｐゴシック" pitchFamily="-112" charset="-128"/>
        <a:cs typeface="+mn-cs"/>
      </a:defRPr>
    </a:lvl2pPr>
    <a:lvl3pPr marL="327025" indent="-114300" algn="l" defTabSz="912813" rtl="0" eaLnBrk="0" fontAlgn="base" hangingPunct="0">
      <a:lnSpc>
        <a:spcPct val="90000"/>
      </a:lnSpc>
      <a:spcBef>
        <a:spcPct val="30000"/>
      </a:spcBef>
      <a:spcAft>
        <a:spcPts val="338"/>
      </a:spcAft>
      <a:buFont typeface="Arial" pitchFamily="34" charset="0"/>
      <a:buChar char="•"/>
      <a:defRPr sz="900" kern="1200">
        <a:solidFill>
          <a:schemeClr val="tx1"/>
        </a:solidFill>
        <a:latin typeface="Trebuchet MS" pitchFamily="34" charset="0"/>
        <a:ea typeface="ＭＳ Ｐゴシック" pitchFamily="-112" charset="-128"/>
        <a:cs typeface="+mn-cs"/>
      </a:defRPr>
    </a:lvl3pPr>
    <a:lvl4pPr marL="482600" indent="-146050" algn="l" defTabSz="912813" rtl="0" eaLnBrk="0" fontAlgn="base" hangingPunct="0">
      <a:lnSpc>
        <a:spcPct val="90000"/>
      </a:lnSpc>
      <a:spcBef>
        <a:spcPct val="30000"/>
      </a:spcBef>
      <a:spcAft>
        <a:spcPts val="338"/>
      </a:spcAft>
      <a:buFont typeface="Arial" pitchFamily="34" charset="0"/>
      <a:buChar char="•"/>
      <a:defRPr sz="900" kern="1200">
        <a:solidFill>
          <a:schemeClr val="tx1"/>
        </a:solidFill>
        <a:latin typeface="Trebuchet MS" pitchFamily="34" charset="0"/>
        <a:ea typeface="ＭＳ Ｐゴシック" pitchFamily="-112" charset="-128"/>
        <a:cs typeface="+mn-cs"/>
      </a:defRPr>
    </a:lvl4pPr>
    <a:lvl5pPr marL="614363" indent="-114300" algn="l" defTabSz="912813" rtl="0" eaLnBrk="0" fontAlgn="base" hangingPunct="0">
      <a:lnSpc>
        <a:spcPct val="90000"/>
      </a:lnSpc>
      <a:spcBef>
        <a:spcPct val="30000"/>
      </a:spcBef>
      <a:spcAft>
        <a:spcPts val="338"/>
      </a:spcAft>
      <a:buFont typeface="Arial" pitchFamily="34" charset="0"/>
      <a:buChar char="•"/>
      <a:defRPr sz="900" kern="1200">
        <a:solidFill>
          <a:schemeClr val="tx1"/>
        </a:solidFill>
        <a:latin typeface="Trebuchet MS" pitchFamily="34" charset="0"/>
        <a:ea typeface="ＭＳ Ｐゴシック" pitchFamily="-112" charset="-128"/>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91410" tIns="45707" rIns="91410" bIns="45707" anchor="b"/>
          <a:lstStyle/>
          <a:p>
            <a:pPr algn="r" defTabSz="911225"/>
            <a:endParaRPr lang="en-US" sz="1100"/>
          </a:p>
        </p:txBody>
      </p:sp>
      <p:sp>
        <p:nvSpPr>
          <p:cNvPr id="34819" name="Rectangle 2"/>
          <p:cNvSpPr>
            <a:spLocks noGrp="1" noRot="1" noChangeAspect="1" noChangeArrowheads="1" noTextEdit="1"/>
          </p:cNvSpPr>
          <p:nvPr>
            <p:ph type="sldImg"/>
          </p:nvPr>
        </p:nvSpPr>
        <p:spPr bwMode="auto">
          <a:xfrm>
            <a:off x="1144588" y="684213"/>
            <a:ext cx="4570412" cy="3427412"/>
          </a:xfrm>
          <a:noFill/>
          <a:ln>
            <a:solidFill>
              <a:srgbClr val="000000"/>
            </a:solidFill>
            <a:miter lim="800000"/>
            <a:headEnd/>
            <a:tailEnd/>
          </a:ln>
        </p:spPr>
      </p:sp>
      <p:sp>
        <p:nvSpPr>
          <p:cNvPr id="34820" name="Rectangle 3"/>
          <p:cNvSpPr>
            <a:spLocks noGrp="1" noChangeArrowheads="1"/>
          </p:cNvSpPr>
          <p:nvPr>
            <p:ph type="body" idx="1"/>
          </p:nvPr>
        </p:nvSpPr>
        <p:spPr bwMode="auto">
          <a:xfrm>
            <a:off x="685800" y="4343400"/>
            <a:ext cx="5486400" cy="4116388"/>
          </a:xfrm>
          <a:noFill/>
        </p:spPr>
        <p:txBody>
          <a:bodyPr lIns="91410" tIns="45707" rIns="91410" bIns="45707"/>
          <a:lstStyle/>
          <a:p>
            <a:pPr defTabSz="947738" eaLnBrk="1" hangingPunct="1"/>
            <a:endParaRPr lang="de-DE" smtClean="0">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xfrm>
            <a:off x="1144588" y="684213"/>
            <a:ext cx="4570412" cy="3427412"/>
          </a:xfrm>
          <a:noFill/>
          <a:ln>
            <a:solidFill>
              <a:srgbClr val="000000"/>
            </a:solidFill>
            <a:miter lim="800000"/>
            <a:headEnd/>
            <a:tailEnd/>
          </a:ln>
        </p:spPr>
      </p:sp>
      <p:sp>
        <p:nvSpPr>
          <p:cNvPr id="36867" name="Rectangle 3"/>
          <p:cNvSpPr>
            <a:spLocks noGrp="1" noChangeArrowheads="1"/>
          </p:cNvSpPr>
          <p:nvPr>
            <p:ph type="body" idx="1"/>
          </p:nvPr>
        </p:nvSpPr>
        <p:spPr bwMode="auto">
          <a:xfrm>
            <a:off x="685800" y="4343400"/>
            <a:ext cx="5486400" cy="4116388"/>
          </a:xfrm>
          <a:noFill/>
        </p:spPr>
        <p:txBody>
          <a:bodyPr lIns="90567" tIns="45283" rIns="90567" bIns="45283"/>
          <a:lstStyle/>
          <a:p>
            <a:pPr defTabSz="914400" eaLnBrk="1" hangingPunct="1"/>
            <a:endParaRPr lang="de-DE" smtClean="0">
              <a:latin typeface="Arial" pitchFamily="3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lIns="90567" tIns="45283" rIns="90567" bIns="45283"/>
          <a:lstStyle/>
          <a:p>
            <a:pPr defTabSz="914400" eaLnBrk="1" hangingPunct="1"/>
            <a:endParaRPr lang="de-DE" smtClean="0">
              <a:latin typeface="Arial" pitchFamily="3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bwMode="auto">
          <a:xfrm>
            <a:off x="1144588" y="684213"/>
            <a:ext cx="4570412" cy="3427412"/>
          </a:xfrm>
          <a:noFill/>
          <a:ln>
            <a:solidFill>
              <a:srgbClr val="000000"/>
            </a:solidFill>
            <a:miter lim="800000"/>
            <a:headEnd/>
            <a:tailEnd/>
          </a:ln>
        </p:spPr>
      </p:sp>
      <p:sp>
        <p:nvSpPr>
          <p:cNvPr id="40963" name="Rectangle 3"/>
          <p:cNvSpPr>
            <a:spLocks noGrp="1" noChangeArrowheads="1"/>
          </p:cNvSpPr>
          <p:nvPr>
            <p:ph type="body" idx="1"/>
          </p:nvPr>
        </p:nvSpPr>
        <p:spPr bwMode="auto">
          <a:xfrm>
            <a:off x="685800" y="4343400"/>
            <a:ext cx="5486400" cy="4116388"/>
          </a:xfrm>
          <a:noFill/>
        </p:spPr>
        <p:txBody>
          <a:bodyPr lIns="90567" tIns="45283" rIns="90567" bIns="45283"/>
          <a:lstStyle/>
          <a:p>
            <a:pPr defTabSz="914400" eaLnBrk="1" hangingPunct="1"/>
            <a:endParaRPr lang="de-DE" smtClean="0">
              <a:latin typeface="Arial" pitchFamily="34"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43011"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en-US" smtClean="0">
              <a:ea typeface="ＭＳ Ｐゴシック" pitchFamily="34" charset="-128"/>
            </a:endParaRPr>
          </a:p>
        </p:txBody>
      </p:sp>
      <p:sp>
        <p:nvSpPr>
          <p:cNvPr id="43012"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
        <p:nvSpPr>
          <p:cNvPr id="45059" name="Rectangle 7"/>
          <p:cNvSpPr txBox="1">
            <a:spLocks noGrp="1" noChangeArrowheads="1"/>
          </p:cNvSpPr>
          <p:nvPr/>
        </p:nvSpPr>
        <p:spPr bwMode="auto">
          <a:xfrm>
            <a:off x="5799138" y="8537575"/>
            <a:ext cx="796925" cy="282575"/>
          </a:xfrm>
          <a:prstGeom prst="rect">
            <a:avLst/>
          </a:prstGeom>
          <a:noFill/>
          <a:ln w="9525">
            <a:noFill/>
            <a:miter lim="800000"/>
            <a:headEnd/>
            <a:tailEnd/>
          </a:ln>
        </p:spPr>
        <p:txBody>
          <a:bodyPr lIns="18463" tIns="0" rIns="18463" bIns="0" anchor="b"/>
          <a:lstStyle/>
          <a:p>
            <a:pPr algn="r" defTabSz="885825"/>
            <a:endParaRPr lang="en-US" sz="800"/>
          </a:p>
        </p:txBody>
      </p:sp>
      <p:sp>
        <p:nvSpPr>
          <p:cNvPr id="45060" name="Rectangle 2"/>
          <p:cNvSpPr>
            <a:spLocks noGrp="1" noRot="1" noChangeAspect="1" noChangeArrowheads="1" noTextEdit="1"/>
          </p:cNvSpPr>
          <p:nvPr>
            <p:ph type="sldImg"/>
          </p:nvPr>
        </p:nvSpPr>
        <p:spPr bwMode="auto">
          <a:xfrm>
            <a:off x="1144588" y="684213"/>
            <a:ext cx="4572000" cy="3429000"/>
          </a:xfrm>
          <a:noFill/>
          <a:ln>
            <a:solidFill>
              <a:srgbClr val="000000"/>
            </a:solidFill>
            <a:miter lim="800000"/>
            <a:headEnd/>
            <a:tailEnd/>
          </a:ln>
        </p:spPr>
      </p:sp>
      <p:sp>
        <p:nvSpPr>
          <p:cNvPr id="45061" name="Rectangle 3"/>
          <p:cNvSpPr>
            <a:spLocks noGrp="1" noChangeArrowheads="1"/>
          </p:cNvSpPr>
          <p:nvPr>
            <p:ph type="body" idx="1"/>
          </p:nvPr>
        </p:nvSpPr>
        <p:spPr bwMode="auto">
          <a:xfrm>
            <a:off x="685800" y="4343400"/>
            <a:ext cx="5486400" cy="4116388"/>
          </a:xfrm>
          <a:noFill/>
        </p:spPr>
        <p:txBody>
          <a:bodyPr lIns="93859" tIns="49236" rIns="93859" bIns="49236"/>
          <a:lstStyle/>
          <a:p>
            <a:pPr defTabSz="1068388" eaLnBrk="1" hangingPunct="1"/>
            <a:endParaRPr lang="de-DE" smtClean="0">
              <a:latin typeface="Arial" pitchFamily="34" charset="0"/>
              <a:ea typeface="ヒラギノ角ゴ Pro W3" pitchFamily="-107"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47107"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en-US" smtClean="0">
              <a:ea typeface="ＭＳ Ｐゴシック" pitchFamily="34" charset="-128"/>
            </a:endParaRPr>
          </a:p>
        </p:txBody>
      </p:sp>
      <p:sp>
        <p:nvSpPr>
          <p:cNvPr id="47108"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49155"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en-US" smtClean="0">
              <a:ea typeface="ＭＳ Ｐゴシック" pitchFamily="34" charset="-128"/>
            </a:endParaRPr>
          </a:p>
        </p:txBody>
      </p:sp>
      <p:sp>
        <p:nvSpPr>
          <p:cNvPr id="49156"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91417" tIns="45710" rIns="91417" bIns="45710" anchor="b"/>
          <a:lstStyle/>
          <a:p>
            <a:pPr algn="r" defTabSz="911225"/>
            <a:endParaRPr lang="en-US" sz="1100">
              <a:cs typeface="Arial" pitchFamily="34" charset="0"/>
            </a:endParaRPr>
          </a:p>
        </p:txBody>
      </p:sp>
      <p:sp>
        <p:nvSpPr>
          <p:cNvPr id="51203"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lIns="91417" tIns="45710" rIns="91417" bIns="45710"/>
          <a:lstStyle/>
          <a:p>
            <a:pPr defTabSz="947738" eaLnBrk="1" hangingPunct="1"/>
            <a:endParaRPr lang="de-DE" smtClean="0">
              <a:latin typeface="Arial" pitchFamily="34" charset="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53252" name="Slide Number Placeholder 3"/>
          <p:cNvSpPr>
            <a:spLocks noGrp="1"/>
          </p:cNvSpPr>
          <p:nvPr>
            <p:ph type="sldNum" sz="quarter" idx="5"/>
          </p:nvPr>
        </p:nvSpPr>
        <p:spPr bwMode="auto">
          <a:noFill/>
          <a:ln>
            <a:miter lim="800000"/>
            <a:headEnd/>
            <a:tailEnd/>
          </a:ln>
        </p:spPr>
        <p:txBody>
          <a:bodyPr/>
          <a:lstStyle/>
          <a:p>
            <a:endParaRPr 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Header Placeholder 3"/>
          <p:cNvSpPr>
            <a:spLocks noGrp="1"/>
          </p:cNvSpPr>
          <p:nvPr>
            <p:ph type="hdr" sz="quarter"/>
          </p:nvPr>
        </p:nvSpPr>
        <p:spPr bwMode="auto">
          <a:noFill/>
          <a:ln>
            <a:miter lim="800000"/>
            <a:headEnd/>
            <a:tailEnd/>
          </a:ln>
        </p:spPr>
        <p:txBody>
          <a:bodyPr/>
          <a:lstStyle/>
          <a:p>
            <a:endParaRPr lang="en-US"/>
          </a:p>
        </p:txBody>
      </p:sp>
      <p:sp>
        <p:nvSpPr>
          <p:cNvPr id="18435" name="Date Placeholder 4"/>
          <p:cNvSpPr>
            <a:spLocks noGrp="1"/>
          </p:cNvSpPr>
          <p:nvPr>
            <p:ph type="dt" sz="quarter" idx="1"/>
          </p:nvPr>
        </p:nvSpPr>
        <p:spPr bwMode="auto">
          <a:noFill/>
          <a:ln>
            <a:miter lim="800000"/>
            <a:headEnd/>
            <a:tailEnd/>
          </a:ln>
        </p:spPr>
        <p:txBody>
          <a:bodyPr/>
          <a:lstStyle/>
          <a:p>
            <a:endParaRPr lang="en-US"/>
          </a:p>
        </p:txBody>
      </p:sp>
      <p:sp>
        <p:nvSpPr>
          <p:cNvPr id="18436" name="Footer Placeholder 5"/>
          <p:cNvSpPr>
            <a:spLocks noGrp="1"/>
          </p:cNvSpPr>
          <p:nvPr>
            <p:ph type="ftr" sz="quarter" idx="4"/>
          </p:nvPr>
        </p:nvSpPr>
        <p:spPr bwMode="auto">
          <a:noFill/>
          <a:ln>
            <a:miter lim="800000"/>
            <a:headEnd/>
            <a:tailEnd/>
          </a:ln>
        </p:spPr>
        <p:txBody>
          <a:bodyPr/>
          <a:lstStyle/>
          <a:p>
            <a:endParaRPr lang="en-US">
              <a:solidFill>
                <a:schemeClr val="tx1"/>
              </a:solidFill>
              <a:latin typeface="Segoe" pitchFamily="34" charset="0"/>
            </a:endParaRPr>
          </a:p>
        </p:txBody>
      </p:sp>
      <p:sp>
        <p:nvSpPr>
          <p:cNvPr id="18437" name="Slide Number Placeholder 6"/>
          <p:cNvSpPr>
            <a:spLocks noGrp="1"/>
          </p:cNvSpPr>
          <p:nvPr>
            <p:ph type="sldNum" sz="quarter" idx="5"/>
          </p:nvPr>
        </p:nvSpPr>
        <p:spPr bwMode="auto">
          <a:noFill/>
          <a:ln>
            <a:miter lim="800000"/>
            <a:headEnd/>
            <a:tailEnd/>
          </a:ln>
        </p:spPr>
        <p:txBody>
          <a:bodyPr/>
          <a:lstStyle/>
          <a:p>
            <a:endParaRPr lang="en-US"/>
          </a:p>
        </p:txBody>
      </p:sp>
      <p:sp>
        <p:nvSpPr>
          <p:cNvPr id="18438" name="Slide Image Placeholder 11"/>
          <p:cNvSpPr>
            <a:spLocks noGrp="1" noRot="1" noChangeAspect="1"/>
          </p:cNvSpPr>
          <p:nvPr>
            <p:ph type="sldImg"/>
          </p:nvPr>
        </p:nvSpPr>
        <p:spPr bwMode="auto">
          <a:xfrm>
            <a:off x="1535113" y="457200"/>
            <a:ext cx="3736975" cy="2801938"/>
          </a:xfrm>
          <a:noFill/>
          <a:ln>
            <a:solidFill>
              <a:srgbClr val="000000"/>
            </a:solidFill>
            <a:miter lim="800000"/>
            <a:headEnd/>
            <a:tailEnd/>
          </a:ln>
        </p:spPr>
      </p:sp>
      <p:sp>
        <p:nvSpPr>
          <p:cNvPr id="18439" name="Notes Placeholder 12"/>
          <p:cNvSpPr>
            <a:spLocks noGrp="1"/>
          </p:cNvSpPr>
          <p:nvPr>
            <p:ph type="body" idx="1"/>
          </p:nvPr>
        </p:nvSpPr>
        <p:spPr bwMode="auto">
          <a:noFill/>
        </p:spPr>
        <p:txBody>
          <a:bodyPr/>
          <a:lstStyle/>
          <a:p>
            <a:pPr eaLnBrk="1" hangingPunct="1">
              <a:spcBef>
                <a:spcPct val="0"/>
              </a:spcBef>
            </a:pPr>
            <a:endParaRPr lang="de-DE" smtClean="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1"/>
          <p:cNvSpPr txBox="1">
            <a:spLocks noGrp="1" noChangeArrowheads="1"/>
          </p:cNvSpPr>
          <p:nvPr/>
        </p:nvSpPr>
        <p:spPr bwMode="auto">
          <a:xfrm>
            <a:off x="5799138" y="8537575"/>
            <a:ext cx="796925" cy="282575"/>
          </a:xfrm>
          <a:prstGeom prst="rect">
            <a:avLst/>
          </a:prstGeom>
          <a:noFill/>
          <a:ln w="9525">
            <a:noFill/>
            <a:miter lim="800000"/>
            <a:headEnd/>
            <a:tailEnd/>
          </a:ln>
        </p:spPr>
        <p:txBody>
          <a:bodyPr lIns="18462" tIns="0" rIns="18462" bIns="0" anchor="b"/>
          <a:lstStyle/>
          <a:p>
            <a:pPr algn="r" defTabSz="884238" eaLnBrk="0" hangingPunct="0">
              <a:lnSpc>
                <a:spcPct val="90000"/>
              </a:lnSpc>
            </a:pPr>
            <a:endParaRPr lang="en-US" sz="800"/>
          </a:p>
        </p:txBody>
      </p:sp>
      <p:sp>
        <p:nvSpPr>
          <p:cNvPr id="56323"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91405" tIns="45703" rIns="91405" bIns="45703" anchor="b"/>
          <a:lstStyle/>
          <a:p>
            <a:pPr algn="r" defTabSz="909638" eaLnBrk="0" hangingPunct="0">
              <a:lnSpc>
                <a:spcPct val="90000"/>
              </a:lnSpc>
            </a:pPr>
            <a:endParaRPr lang="en-US" sz="1100"/>
          </a:p>
        </p:txBody>
      </p:sp>
      <p:sp>
        <p:nvSpPr>
          <p:cNvPr id="56324"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56325" name="Rectangle 3"/>
          <p:cNvSpPr>
            <a:spLocks noGrp="1" noChangeArrowheads="1"/>
          </p:cNvSpPr>
          <p:nvPr>
            <p:ph type="body" idx="1"/>
          </p:nvPr>
        </p:nvSpPr>
        <p:spPr bwMode="auto">
          <a:noFill/>
        </p:spPr>
        <p:txBody>
          <a:bodyPr lIns="91405" tIns="45703" rIns="91405" bIns="45703"/>
          <a:lstStyle/>
          <a:p>
            <a:pPr defTabSz="946150" eaLnBrk="1" hangingPunct="1"/>
            <a:endParaRPr lang="de-DE" smtClean="0">
              <a:latin typeface="Arial" pitchFamily="34" charset="0"/>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3"/>
          <p:cNvSpPr>
            <a:spLocks noGrp="1"/>
          </p:cNvSpPr>
          <p:nvPr>
            <p:ph type="sldNum" sz="quarter" idx="5"/>
          </p:nvPr>
        </p:nvSpPr>
        <p:spPr bwMode="auto">
          <a:noFill/>
          <a:ln>
            <a:miter lim="800000"/>
            <a:headEnd/>
            <a:tailEnd/>
          </a:ln>
        </p:spPr>
        <p:txBody>
          <a:bodyPr/>
          <a:lstStyle/>
          <a:p>
            <a:endParaRPr lang="en-US"/>
          </a:p>
        </p:txBody>
      </p:sp>
      <p:sp>
        <p:nvSpPr>
          <p:cNvPr id="58371" name="Slide Image Placeholder 5"/>
          <p:cNvSpPr>
            <a:spLocks noGrp="1" noRot="1" noChangeAspect="1"/>
          </p:cNvSpPr>
          <p:nvPr>
            <p:ph type="sldImg"/>
          </p:nvPr>
        </p:nvSpPr>
        <p:spPr bwMode="auto">
          <a:xfrm>
            <a:off x="1535113" y="457200"/>
            <a:ext cx="3736975" cy="2801938"/>
          </a:xfrm>
          <a:noFill/>
          <a:ln>
            <a:solidFill>
              <a:srgbClr val="000000"/>
            </a:solidFill>
            <a:miter lim="800000"/>
            <a:headEnd/>
            <a:tailEnd/>
          </a:ln>
        </p:spPr>
      </p:sp>
      <p:sp>
        <p:nvSpPr>
          <p:cNvPr id="58372" name="Notes Placeholder 6"/>
          <p:cNvSpPr>
            <a:spLocks noGrp="1"/>
          </p:cNvSpPr>
          <p:nvPr>
            <p:ph type="body" idx="1"/>
          </p:nvPr>
        </p:nvSpPr>
        <p:spPr bwMode="auto">
          <a:noFill/>
        </p:spPr>
        <p:txBody>
          <a:bodyPr/>
          <a:lstStyle/>
          <a:p>
            <a:pPr eaLnBrk="1" hangingPunct="1">
              <a:spcBef>
                <a:spcPct val="0"/>
              </a:spcBef>
            </a:pPr>
            <a:endParaRPr lang="en-US" smtClean="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3"/>
          <p:cNvSpPr txBox="1">
            <a:spLocks noGrp="1"/>
          </p:cNvSpPr>
          <p:nvPr/>
        </p:nvSpPr>
        <p:spPr bwMode="auto">
          <a:xfrm>
            <a:off x="6172200" y="8685213"/>
            <a:ext cx="684213" cy="457200"/>
          </a:xfrm>
          <a:prstGeom prst="rect">
            <a:avLst/>
          </a:prstGeom>
          <a:noFill/>
          <a:ln w="9525">
            <a:noFill/>
            <a:miter lim="800000"/>
            <a:headEnd/>
            <a:tailEnd/>
          </a:ln>
        </p:spPr>
        <p:txBody>
          <a:bodyPr anchor="b"/>
          <a:lstStyle/>
          <a:p>
            <a:pPr algn="r"/>
            <a:endParaRPr lang="en-US" sz="1200">
              <a:latin typeface="Trebuchet MS" pitchFamily="34" charset="0"/>
            </a:endParaRPr>
          </a:p>
        </p:txBody>
      </p:sp>
      <p:sp>
        <p:nvSpPr>
          <p:cNvPr id="60419" name="Slide Image Placeholder 5"/>
          <p:cNvSpPr>
            <a:spLocks noGrp="1" noRot="1" noChangeAspect="1"/>
          </p:cNvSpPr>
          <p:nvPr>
            <p:ph type="sldImg"/>
          </p:nvPr>
        </p:nvSpPr>
        <p:spPr bwMode="auto">
          <a:xfrm>
            <a:off x="1535113" y="457200"/>
            <a:ext cx="3736975" cy="2801938"/>
          </a:xfrm>
          <a:noFill/>
          <a:ln>
            <a:solidFill>
              <a:srgbClr val="000000"/>
            </a:solidFill>
            <a:miter lim="800000"/>
            <a:headEnd/>
            <a:tailEnd/>
          </a:ln>
        </p:spPr>
      </p:sp>
      <p:sp>
        <p:nvSpPr>
          <p:cNvPr id="60420" name="Notes Placeholder 6"/>
          <p:cNvSpPr>
            <a:spLocks noGrp="1"/>
          </p:cNvSpPr>
          <p:nvPr>
            <p:ph type="body" idx="1"/>
          </p:nvPr>
        </p:nvSpPr>
        <p:spPr bwMode="auto">
          <a:noFill/>
        </p:spPr>
        <p:txBody>
          <a:bodyPr/>
          <a:lstStyle/>
          <a:p>
            <a:pPr eaLnBrk="1" hangingPunct="1">
              <a:lnSpc>
                <a:spcPct val="100000"/>
              </a:lnSpc>
              <a:spcBef>
                <a:spcPct val="0"/>
              </a:spcBef>
            </a:pPr>
            <a:endParaRPr lang="en-US" smtClean="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xfrm>
            <a:off x="1144588" y="684213"/>
            <a:ext cx="4572000" cy="3429000"/>
          </a:xfrm>
          <a:noFill/>
          <a:ln>
            <a:solidFill>
              <a:srgbClr val="000000"/>
            </a:solidFill>
            <a:miter lim="800000"/>
            <a:headEnd/>
            <a:tailEnd/>
          </a:ln>
        </p:spPr>
      </p:sp>
      <p:sp>
        <p:nvSpPr>
          <p:cNvPr id="63491" name="Rectangle 3"/>
          <p:cNvSpPr>
            <a:spLocks noGrp="1" noChangeArrowheads="1"/>
          </p:cNvSpPr>
          <p:nvPr>
            <p:ph type="body" idx="1"/>
          </p:nvPr>
        </p:nvSpPr>
        <p:spPr bwMode="auto">
          <a:xfrm>
            <a:off x="685800" y="4343400"/>
            <a:ext cx="5486400" cy="4116388"/>
          </a:xfrm>
          <a:noFill/>
        </p:spPr>
        <p:txBody>
          <a:bodyPr lIns="90567" tIns="45283" rIns="90567" bIns="45283"/>
          <a:lstStyle/>
          <a:p>
            <a:pPr defTabSz="914400"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Header Placeholder 3"/>
          <p:cNvSpPr txBox="1">
            <a:spLocks noGrp="1"/>
          </p:cNvSpPr>
          <p:nvPr/>
        </p:nvSpPr>
        <p:spPr bwMode="auto">
          <a:xfrm>
            <a:off x="0" y="0"/>
            <a:ext cx="2971800" cy="457200"/>
          </a:xfrm>
          <a:prstGeom prst="rect">
            <a:avLst/>
          </a:prstGeom>
          <a:noFill/>
          <a:ln w="9525">
            <a:noFill/>
            <a:miter lim="800000"/>
            <a:headEnd/>
            <a:tailEnd/>
          </a:ln>
        </p:spPr>
        <p:txBody>
          <a:bodyPr/>
          <a:lstStyle/>
          <a:p>
            <a:endParaRPr lang="de-DE" sz="1200">
              <a:latin typeface="Trebuchet MS" pitchFamily="34" charset="0"/>
            </a:endParaRPr>
          </a:p>
        </p:txBody>
      </p:sp>
      <p:sp>
        <p:nvSpPr>
          <p:cNvPr id="65539" name="Date Placeholder 4"/>
          <p:cNvSpPr txBox="1">
            <a:spLocks noGrp="1"/>
          </p:cNvSpPr>
          <p:nvPr/>
        </p:nvSpPr>
        <p:spPr bwMode="auto">
          <a:xfrm>
            <a:off x="3884613" y="0"/>
            <a:ext cx="2971800" cy="457200"/>
          </a:xfrm>
          <a:prstGeom prst="rect">
            <a:avLst/>
          </a:prstGeom>
          <a:noFill/>
          <a:ln w="9525">
            <a:noFill/>
            <a:miter lim="800000"/>
            <a:headEnd/>
            <a:tailEnd/>
          </a:ln>
        </p:spPr>
        <p:txBody>
          <a:bodyPr/>
          <a:lstStyle/>
          <a:p>
            <a:pPr algn="r"/>
            <a:endParaRPr lang="en-US" sz="1200">
              <a:latin typeface="Trebuchet MS" pitchFamily="34" charset="0"/>
            </a:endParaRPr>
          </a:p>
        </p:txBody>
      </p:sp>
      <p:sp>
        <p:nvSpPr>
          <p:cNvPr id="65540" name="Footer Placeholder 5"/>
          <p:cNvSpPr txBox="1">
            <a:spLocks noGrp="1"/>
          </p:cNvSpPr>
          <p:nvPr/>
        </p:nvSpPr>
        <p:spPr bwMode="auto">
          <a:xfrm>
            <a:off x="0" y="8685213"/>
            <a:ext cx="6172200" cy="457200"/>
          </a:xfrm>
          <a:prstGeom prst="rect">
            <a:avLst/>
          </a:prstGeom>
          <a:noFill/>
          <a:ln w="9525">
            <a:noFill/>
            <a:miter lim="800000"/>
            <a:headEnd/>
            <a:tailEnd/>
          </a:ln>
        </p:spPr>
        <p:txBody>
          <a:bodyPr anchor="b"/>
          <a:lstStyle/>
          <a:p>
            <a:endParaRPr lang="en-US" sz="400">
              <a:latin typeface="Segoe" pitchFamily="34" charset="0"/>
            </a:endParaRPr>
          </a:p>
        </p:txBody>
      </p:sp>
      <p:sp>
        <p:nvSpPr>
          <p:cNvPr id="65541" name="Slide Number Placeholder 6"/>
          <p:cNvSpPr txBox="1">
            <a:spLocks noGrp="1"/>
          </p:cNvSpPr>
          <p:nvPr/>
        </p:nvSpPr>
        <p:spPr bwMode="auto">
          <a:xfrm>
            <a:off x="6172200" y="8685213"/>
            <a:ext cx="684213" cy="457200"/>
          </a:xfrm>
          <a:prstGeom prst="rect">
            <a:avLst/>
          </a:prstGeom>
          <a:noFill/>
          <a:ln w="9525">
            <a:noFill/>
            <a:miter lim="800000"/>
            <a:headEnd/>
            <a:tailEnd/>
          </a:ln>
        </p:spPr>
        <p:txBody>
          <a:bodyPr anchor="b"/>
          <a:lstStyle/>
          <a:p>
            <a:pPr algn="r"/>
            <a:endParaRPr lang="en-US" sz="1200">
              <a:latin typeface="Trebuchet MS" pitchFamily="34" charset="0"/>
            </a:endParaRPr>
          </a:p>
        </p:txBody>
      </p:sp>
      <p:sp>
        <p:nvSpPr>
          <p:cNvPr id="65542" name="Slide Image Placeholder 11"/>
          <p:cNvSpPr>
            <a:spLocks noGrp="1" noRot="1" noChangeAspect="1" noTextEdit="1"/>
          </p:cNvSpPr>
          <p:nvPr>
            <p:ph type="sldImg"/>
          </p:nvPr>
        </p:nvSpPr>
        <p:spPr bwMode="auto">
          <a:xfrm>
            <a:off x="1535113" y="457200"/>
            <a:ext cx="3736975" cy="2801938"/>
          </a:xfrm>
          <a:noFill/>
          <a:ln>
            <a:solidFill>
              <a:srgbClr val="000000"/>
            </a:solidFill>
            <a:miter lim="800000"/>
            <a:headEnd/>
            <a:tailEnd/>
          </a:ln>
        </p:spPr>
      </p:sp>
      <p:sp>
        <p:nvSpPr>
          <p:cNvPr id="65543" name="Notes Placeholder 12"/>
          <p:cNvSpPr>
            <a:spLocks noGrp="1"/>
          </p:cNvSpPr>
          <p:nvPr>
            <p:ph type="body" idx="1"/>
          </p:nvPr>
        </p:nvSpPr>
        <p:spPr bwMode="auto">
          <a:noFill/>
        </p:spPr>
        <p:txBody>
          <a:bodyPr/>
          <a:lstStyle/>
          <a:p>
            <a:pPr eaLnBrk="1" hangingPunct="1">
              <a:spcBef>
                <a:spcPct val="0"/>
              </a:spcBef>
            </a:pPr>
            <a:endParaRPr lang="en-US" smtClean="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bwMode="auto">
          <a:xfrm>
            <a:off x="1144588" y="684213"/>
            <a:ext cx="4572000" cy="3429000"/>
          </a:xfrm>
          <a:noFill/>
          <a:ln>
            <a:solidFill>
              <a:srgbClr val="000000"/>
            </a:solidFill>
            <a:miter lim="800000"/>
            <a:headEnd/>
            <a:tailEnd/>
          </a:ln>
        </p:spPr>
      </p:sp>
      <p:sp>
        <p:nvSpPr>
          <p:cNvPr id="69635" name="Rectangle 3"/>
          <p:cNvSpPr>
            <a:spLocks noGrp="1" noChangeArrowheads="1"/>
          </p:cNvSpPr>
          <p:nvPr>
            <p:ph type="body" idx="1"/>
          </p:nvPr>
        </p:nvSpPr>
        <p:spPr bwMode="auto">
          <a:xfrm>
            <a:off x="685800" y="4343400"/>
            <a:ext cx="5486400" cy="4116388"/>
          </a:xfrm>
          <a:noFill/>
        </p:spPr>
        <p:txBody>
          <a:bodyPr lIns="90567" tIns="45283" rIns="90567" bIns="45283"/>
          <a:lstStyle/>
          <a:p>
            <a:pPr defTabSz="914400" eaLnBrk="1" hangingPunct="1"/>
            <a:endParaRPr lang="en-US" b="1" smtClean="0">
              <a:solidFill>
                <a:srgbClr val="C00000"/>
              </a:solidFill>
              <a:latin typeface="Arial" pitchFamily="3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20483" name="Notes Placeholder 2"/>
          <p:cNvSpPr>
            <a:spLocks noGrp="1"/>
          </p:cNvSpPr>
          <p:nvPr>
            <p:ph type="body" idx="1"/>
          </p:nvPr>
        </p:nvSpPr>
        <p:spPr bwMode="auto">
          <a:xfrm>
            <a:off x="685800" y="4343400"/>
            <a:ext cx="5486400" cy="4116388"/>
          </a:xfrm>
          <a:noFill/>
        </p:spPr>
        <p:txBody>
          <a:bodyPr lIns="90567" tIns="45283" rIns="90567" bIns="45283"/>
          <a:lstStyle/>
          <a:p>
            <a:pPr marL="112713" indent="-112713" defTabSz="1020763" eaLnBrk="1" hangingPunct="1"/>
            <a:endParaRPr lang="en-US" smtClean="0">
              <a:ea typeface="ＭＳ Ｐゴシック" pitchFamily="34" charset="-128"/>
            </a:endParaRPr>
          </a:p>
        </p:txBody>
      </p:sp>
      <p:sp>
        <p:nvSpPr>
          <p:cNvPr id="20484"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71683" name="Notes Placeholder 2"/>
          <p:cNvSpPr>
            <a:spLocks noGrp="1"/>
          </p:cNvSpPr>
          <p:nvPr>
            <p:ph type="body" idx="1"/>
          </p:nvPr>
        </p:nvSpPr>
        <p:spPr bwMode="auto">
          <a:xfrm>
            <a:off x="685800" y="4343400"/>
            <a:ext cx="5486400" cy="4116388"/>
          </a:xfrm>
          <a:noFill/>
        </p:spPr>
        <p:txBody>
          <a:bodyPr lIns="90567" tIns="45283" rIns="90567" bIns="45283"/>
          <a:lstStyle/>
          <a:p>
            <a:pPr marL="112713" indent="-112713" defTabSz="1020763" eaLnBrk="1" hangingPunct="1"/>
            <a:endParaRPr lang="en-US" smtClean="0">
              <a:ea typeface="ＭＳ Ｐゴシック" pitchFamily="34" charset="-128"/>
            </a:endParaRPr>
          </a:p>
        </p:txBody>
      </p:sp>
      <p:sp>
        <p:nvSpPr>
          <p:cNvPr id="71684"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Header Placeholder 3"/>
          <p:cNvSpPr>
            <a:spLocks noGrp="1"/>
          </p:cNvSpPr>
          <p:nvPr>
            <p:ph type="hdr" sz="quarter"/>
          </p:nvPr>
        </p:nvSpPr>
        <p:spPr bwMode="auto">
          <a:noFill/>
          <a:ln>
            <a:miter lim="800000"/>
            <a:headEnd/>
            <a:tailEnd/>
          </a:ln>
        </p:spPr>
        <p:txBody>
          <a:bodyPr/>
          <a:lstStyle/>
          <a:p>
            <a:endParaRPr lang="de-DE"/>
          </a:p>
        </p:txBody>
      </p:sp>
      <p:sp>
        <p:nvSpPr>
          <p:cNvPr id="75779" name="Date Placeholder 4"/>
          <p:cNvSpPr>
            <a:spLocks noGrp="1"/>
          </p:cNvSpPr>
          <p:nvPr>
            <p:ph type="dt" sz="quarter" idx="1"/>
          </p:nvPr>
        </p:nvSpPr>
        <p:spPr bwMode="auto">
          <a:noFill/>
          <a:ln>
            <a:miter lim="800000"/>
            <a:headEnd/>
            <a:tailEnd/>
          </a:ln>
        </p:spPr>
        <p:txBody>
          <a:bodyPr/>
          <a:lstStyle/>
          <a:p>
            <a:endParaRPr lang="en-US"/>
          </a:p>
        </p:txBody>
      </p:sp>
      <p:sp>
        <p:nvSpPr>
          <p:cNvPr id="75780" name="Footer Placeholder 5"/>
          <p:cNvSpPr>
            <a:spLocks noGrp="1"/>
          </p:cNvSpPr>
          <p:nvPr>
            <p:ph type="ftr" sz="quarter" idx="4"/>
          </p:nvPr>
        </p:nvSpPr>
        <p:spPr bwMode="auto">
          <a:noFill/>
          <a:ln>
            <a:miter lim="800000"/>
            <a:headEnd/>
            <a:tailEnd/>
          </a:ln>
        </p:spPr>
        <p:txBody>
          <a:bodyPr/>
          <a:lstStyle/>
          <a:p>
            <a:endParaRPr lang="en-US">
              <a:solidFill>
                <a:schemeClr val="tx1"/>
              </a:solidFill>
              <a:latin typeface="Segoe" pitchFamily="34" charset="0"/>
            </a:endParaRPr>
          </a:p>
        </p:txBody>
      </p:sp>
      <p:sp>
        <p:nvSpPr>
          <p:cNvPr id="75781" name="Slide Number Placeholder 6"/>
          <p:cNvSpPr>
            <a:spLocks noGrp="1"/>
          </p:cNvSpPr>
          <p:nvPr>
            <p:ph type="sldNum" sz="quarter" idx="5"/>
          </p:nvPr>
        </p:nvSpPr>
        <p:spPr bwMode="auto">
          <a:noFill/>
          <a:ln>
            <a:miter lim="800000"/>
            <a:headEnd/>
            <a:tailEnd/>
          </a:ln>
        </p:spPr>
        <p:txBody>
          <a:bodyPr/>
          <a:lstStyle/>
          <a:p>
            <a:endParaRPr lang="en-US"/>
          </a:p>
        </p:txBody>
      </p:sp>
      <p:sp>
        <p:nvSpPr>
          <p:cNvPr id="75782" name="Slide Image Placeholder 11"/>
          <p:cNvSpPr>
            <a:spLocks noGrp="1" noRot="1" noChangeAspect="1"/>
          </p:cNvSpPr>
          <p:nvPr>
            <p:ph type="sldImg"/>
          </p:nvPr>
        </p:nvSpPr>
        <p:spPr bwMode="auto">
          <a:xfrm>
            <a:off x="1535113" y="457200"/>
            <a:ext cx="3736975" cy="2801938"/>
          </a:xfrm>
          <a:noFill/>
          <a:ln>
            <a:solidFill>
              <a:srgbClr val="000000"/>
            </a:solidFill>
            <a:miter lim="800000"/>
            <a:headEnd/>
            <a:tailEnd/>
          </a:ln>
        </p:spPr>
      </p:sp>
      <p:sp>
        <p:nvSpPr>
          <p:cNvPr id="75783" name="Notes Placeholder 12"/>
          <p:cNvSpPr>
            <a:spLocks noGrp="1"/>
          </p:cNvSpPr>
          <p:nvPr>
            <p:ph type="body" idx="1"/>
          </p:nvPr>
        </p:nvSpPr>
        <p:spPr bwMode="auto">
          <a:noFill/>
        </p:spPr>
        <p:txBody>
          <a:bodyPr/>
          <a:lstStyle/>
          <a:p>
            <a:pPr eaLnBrk="1" hangingPunct="1">
              <a:spcBef>
                <a:spcPct val="0"/>
              </a:spcBef>
            </a:pPr>
            <a:endParaRPr lang="de-DE"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22531" name="Notes Placeholder 2"/>
          <p:cNvSpPr>
            <a:spLocks noGrp="1"/>
          </p:cNvSpPr>
          <p:nvPr>
            <p:ph type="body" idx="1"/>
          </p:nvPr>
        </p:nvSpPr>
        <p:spPr bwMode="auto">
          <a:xfrm>
            <a:off x="685800" y="4343400"/>
            <a:ext cx="5486400" cy="4116388"/>
          </a:xfrm>
          <a:noFill/>
        </p:spPr>
        <p:txBody>
          <a:bodyPr lIns="90567" tIns="45283" rIns="90567" bIns="45283"/>
          <a:lstStyle/>
          <a:p>
            <a:pPr marL="112713" indent="-112713" defTabSz="1020763" eaLnBrk="1" hangingPunct="1"/>
            <a:endParaRPr lang="en-US" smtClean="0">
              <a:ea typeface="ＭＳ Ｐゴシック" pitchFamily="34" charset="-128"/>
            </a:endParaRPr>
          </a:p>
        </p:txBody>
      </p:sp>
      <p:sp>
        <p:nvSpPr>
          <p:cNvPr id="22532"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24579"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de-CH" smtClean="0">
              <a:latin typeface="Arial" pitchFamily="34" charset="0"/>
              <a:ea typeface="ＭＳ Ｐゴシック" pitchFamily="34" charset="-128"/>
            </a:endParaRPr>
          </a:p>
        </p:txBody>
      </p:sp>
      <p:sp>
        <p:nvSpPr>
          <p:cNvPr id="24580"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26627"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de-CH" smtClean="0">
              <a:latin typeface="Arial" pitchFamily="34" charset="0"/>
              <a:ea typeface="ＭＳ Ｐゴシック" pitchFamily="34" charset="-128"/>
            </a:endParaRPr>
          </a:p>
        </p:txBody>
      </p:sp>
      <p:sp>
        <p:nvSpPr>
          <p:cNvPr id="26628"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28675"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de-CH" smtClean="0">
              <a:latin typeface="Arial" pitchFamily="34" charset="0"/>
              <a:ea typeface="ＭＳ Ｐゴシック" pitchFamily="34" charset="-128"/>
            </a:endParaRPr>
          </a:p>
        </p:txBody>
      </p:sp>
      <p:sp>
        <p:nvSpPr>
          <p:cNvPr id="28676"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xfrm>
            <a:off x="1144588" y="684213"/>
            <a:ext cx="4572000" cy="3429000"/>
          </a:xfrm>
          <a:noFill/>
          <a:ln>
            <a:solidFill>
              <a:srgbClr val="000000"/>
            </a:solidFill>
            <a:miter lim="800000"/>
            <a:headEnd/>
            <a:tailEnd/>
          </a:ln>
        </p:spPr>
      </p:sp>
      <p:sp>
        <p:nvSpPr>
          <p:cNvPr id="30723" name="Notes Placeholder 2"/>
          <p:cNvSpPr>
            <a:spLocks noGrp="1"/>
          </p:cNvSpPr>
          <p:nvPr>
            <p:ph type="body" idx="1"/>
          </p:nvPr>
        </p:nvSpPr>
        <p:spPr bwMode="auto">
          <a:xfrm>
            <a:off x="685800" y="4343400"/>
            <a:ext cx="5486400" cy="4116388"/>
          </a:xfrm>
          <a:noFill/>
        </p:spPr>
        <p:txBody>
          <a:bodyPr lIns="90567" tIns="45283" rIns="90567" bIns="45283"/>
          <a:lstStyle/>
          <a:p>
            <a:pPr defTabSz="914400" eaLnBrk="1" hangingPunct="1"/>
            <a:endParaRPr lang="de-CH" smtClean="0">
              <a:latin typeface="Arial" pitchFamily="34" charset="0"/>
              <a:ea typeface="ＭＳ Ｐゴシック" pitchFamily="34" charset="-128"/>
            </a:endParaRPr>
          </a:p>
        </p:txBody>
      </p:sp>
      <p:sp>
        <p:nvSpPr>
          <p:cNvPr id="30724"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0567" tIns="45283" rIns="90567" bIns="45283" anchor="b"/>
          <a:lstStyle/>
          <a:p>
            <a:pPr algn="r" defTabSz="904875"/>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1"/>
          <p:cNvSpPr txBox="1">
            <a:spLocks noGrp="1" noChangeArrowheads="1"/>
          </p:cNvSpPr>
          <p:nvPr/>
        </p:nvSpPr>
        <p:spPr bwMode="auto">
          <a:xfrm>
            <a:off x="5799138" y="8537575"/>
            <a:ext cx="796925" cy="282575"/>
          </a:xfrm>
          <a:prstGeom prst="rect">
            <a:avLst/>
          </a:prstGeom>
          <a:noFill/>
          <a:ln w="9525">
            <a:noFill/>
            <a:miter lim="800000"/>
            <a:headEnd/>
            <a:tailEnd/>
          </a:ln>
        </p:spPr>
        <p:txBody>
          <a:bodyPr lIns="18462" tIns="0" rIns="18462" bIns="0" anchor="b"/>
          <a:lstStyle/>
          <a:p>
            <a:pPr algn="r" defTabSz="884238" eaLnBrk="0" hangingPunct="0">
              <a:lnSpc>
                <a:spcPct val="90000"/>
              </a:lnSpc>
            </a:pPr>
            <a:endParaRPr lang="en-US" sz="800"/>
          </a:p>
        </p:txBody>
      </p:sp>
      <p:sp>
        <p:nvSpPr>
          <p:cNvPr id="32771"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91405" tIns="45703" rIns="91405" bIns="45703" anchor="b"/>
          <a:lstStyle/>
          <a:p>
            <a:pPr algn="r" defTabSz="909638" eaLnBrk="0" hangingPunct="0">
              <a:lnSpc>
                <a:spcPct val="90000"/>
              </a:lnSpc>
            </a:pPr>
            <a:endParaRPr lang="en-US" sz="1100"/>
          </a:p>
        </p:txBody>
      </p:sp>
      <p:sp>
        <p:nvSpPr>
          <p:cNvPr id="32772"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32773" name="Rectangle 3"/>
          <p:cNvSpPr>
            <a:spLocks noGrp="1" noChangeArrowheads="1"/>
          </p:cNvSpPr>
          <p:nvPr>
            <p:ph type="body" idx="1"/>
          </p:nvPr>
        </p:nvSpPr>
        <p:spPr bwMode="auto">
          <a:noFill/>
        </p:spPr>
        <p:txBody>
          <a:bodyPr lIns="91405" tIns="45703" rIns="91405" bIns="45703"/>
          <a:lstStyle/>
          <a:p>
            <a:pPr defTabSz="946150" eaLnBrk="1" hangingPunct="1"/>
            <a:endParaRPr lang="de-DE" smtClean="0">
              <a:latin typeface="Arial"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7" descr="white-green code shape.png"/>
          <p:cNvPicPr>
            <a:picLocks noChangeAspect="1"/>
          </p:cNvPicPr>
          <p:nvPr userDrawn="1"/>
        </p:nvPicPr>
        <p:blipFill>
          <a:blip r:embed="rId3"/>
          <a:srcRect/>
          <a:stretch>
            <a:fillRect/>
          </a:stretch>
        </p:blipFill>
        <p:spPr bwMode="white">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5778" cy="758780"/>
          </a:xfrm>
        </p:spPr>
        <p:txBody>
          <a:bodyPr/>
          <a:lstStyle>
            <a:lvl1pPr algn="l" rtl="0" fontAlgn="base">
              <a:lnSpc>
                <a:spcPct val="90000"/>
              </a:lnSpc>
              <a:spcBef>
                <a:spcPct val="0"/>
              </a:spcBef>
              <a:spcAft>
                <a:spcPct val="0"/>
              </a:spcAft>
              <a:defRPr lang="en-US" sz="5400" spc="-125"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2588" y="1414462"/>
            <a:ext cx="8380412" cy="2135969"/>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bwMode="white">
          <a:xfrm>
            <a:off x="510793" y="3813437"/>
            <a:ext cx="7681913" cy="1059925"/>
          </a:xfrm>
        </p:spPr>
        <p:txBody>
          <a:bodyPr>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86" r:id="rId1"/>
    <p:sldLayoutId id="2147483787" r:id="rId2"/>
    <p:sldLayoutId id="2147483779" r:id="rId3"/>
    <p:sldLayoutId id="2147483780" r:id="rId4"/>
    <p:sldLayoutId id="2147483781" r:id="rId5"/>
    <p:sldLayoutId id="2147483782" r:id="rId6"/>
    <p:sldLayoutId id="2147483783" r:id="rId7"/>
    <p:sldLayoutId id="2147483784" r:id="rId8"/>
    <p:sldLayoutId id="2147483788" r:id="rId9"/>
    <p:sldLayoutId id="2147483789" r:id="rId10"/>
    <p:sldLayoutId id="2147483790" r:id="rId11"/>
    <p:sldLayoutId id="2147483791" r:id="rId12"/>
    <p:sldLayoutId id="2147483785" r:id="rId13"/>
  </p:sldLayoutIdLst>
  <p:transition>
    <p:fade/>
  </p:transition>
  <p:txStyles>
    <p:titleStyle>
      <a:lvl1pPr algn="l" defTabSz="912813" rtl="0" eaLnBrk="0" fontAlgn="base" hangingPunct="0">
        <a:lnSpc>
          <a:spcPct val="90000"/>
        </a:lnSpc>
        <a:spcBef>
          <a:spcPct val="0"/>
        </a:spcBef>
        <a:spcAft>
          <a:spcPct val="0"/>
        </a:spcAft>
        <a:defRPr lang="en-US" sz="4800" kern="1200" spc="-150" dirty="0">
          <a:ln w="3175">
            <a:noFill/>
          </a:ln>
          <a:solidFill>
            <a:srgbClr val="CCFFCC"/>
          </a:solidFill>
          <a:latin typeface="+mj-lt"/>
          <a:ea typeface="Arial" pitchFamily="-112" charset="0"/>
          <a:cs typeface="Arial" charset="0"/>
        </a:defRPr>
      </a:lvl1pPr>
      <a:lvl2pPr algn="l" defTabSz="912813" rtl="0" eaLnBrk="0" fontAlgn="base" hangingPunct="0">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2pPr>
      <a:lvl3pPr algn="l" defTabSz="912813" rtl="0" eaLnBrk="0" fontAlgn="base" hangingPunct="0">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3pPr>
      <a:lvl4pPr algn="l" defTabSz="912813" rtl="0" eaLnBrk="0" fontAlgn="base" hangingPunct="0">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4pPr>
      <a:lvl5pPr algn="l" defTabSz="912813" rtl="0" eaLnBrk="0" fontAlgn="base" hangingPunct="0">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5pPr>
      <a:lvl6pPr marL="457200" algn="l" defTabSz="912813" rtl="0" fontAlgn="base">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6pPr>
      <a:lvl7pPr marL="914400" algn="l" defTabSz="912813" rtl="0" fontAlgn="base">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7pPr>
      <a:lvl8pPr marL="1371600" algn="l" defTabSz="912813" rtl="0" fontAlgn="base">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8pPr>
      <a:lvl9pPr marL="1828800" algn="l" defTabSz="912813" rtl="0" fontAlgn="base">
        <a:lnSpc>
          <a:spcPct val="90000"/>
        </a:lnSpc>
        <a:spcBef>
          <a:spcPct val="0"/>
        </a:spcBef>
        <a:spcAft>
          <a:spcPct val="0"/>
        </a:spcAft>
        <a:defRPr sz="4800">
          <a:solidFill>
            <a:srgbClr val="CCFFCC"/>
          </a:solidFill>
          <a:latin typeface="Calibri" pitchFamily="-112" charset="0"/>
          <a:ea typeface="Arial" pitchFamily="-112" charset="0"/>
          <a:cs typeface="Arial" pitchFamily="-112" charset="0"/>
        </a:defRPr>
      </a:lvl9pPr>
    </p:titleStyle>
    <p:bodyStyle>
      <a:lvl1pPr marL="396875" indent="-396875" algn="l" defTabSz="912813" rtl="0" eaLnBrk="0" fontAlgn="base" hangingPunct="0">
        <a:lnSpc>
          <a:spcPct val="90000"/>
        </a:lnSpc>
        <a:spcBef>
          <a:spcPct val="20000"/>
        </a:spcBef>
        <a:spcAft>
          <a:spcPct val="0"/>
        </a:spcAft>
        <a:buBlip>
          <a:blip r:embed="rId16"/>
        </a:buBlip>
        <a:defRPr sz="3200" kern="1200">
          <a:solidFill>
            <a:srgbClr val="99CC99"/>
          </a:solidFill>
          <a:latin typeface="+mn-lt"/>
          <a:ea typeface="ＭＳ Ｐゴシック" pitchFamily="-112" charset="-128"/>
          <a:cs typeface="ＭＳ Ｐゴシック" pitchFamily="-112" charset="-128"/>
        </a:defRPr>
      </a:lvl1pPr>
      <a:lvl2pPr marL="914400" indent="-396875" algn="l" defTabSz="912813" rtl="0" eaLnBrk="0" fontAlgn="base" hangingPunct="0">
        <a:lnSpc>
          <a:spcPct val="90000"/>
        </a:lnSpc>
        <a:spcBef>
          <a:spcPct val="20000"/>
        </a:spcBef>
        <a:spcAft>
          <a:spcPct val="0"/>
        </a:spcAft>
        <a:buSzPct val="90000"/>
        <a:buBlip>
          <a:blip r:embed="rId17"/>
        </a:buBlip>
        <a:defRPr sz="2800" kern="1200">
          <a:solidFill>
            <a:srgbClr val="99CC99"/>
          </a:solidFill>
          <a:latin typeface="+mn-lt"/>
          <a:ea typeface="ＭＳ Ｐゴシック" pitchFamily="-112" charset="-128"/>
          <a:cs typeface="+mn-cs"/>
        </a:defRPr>
      </a:lvl2pPr>
      <a:lvl3pPr marL="1258888" indent="-344488" algn="l" defTabSz="912813" rtl="0" eaLnBrk="0" fontAlgn="base" hangingPunct="0">
        <a:lnSpc>
          <a:spcPct val="90000"/>
        </a:lnSpc>
        <a:spcBef>
          <a:spcPct val="20000"/>
        </a:spcBef>
        <a:spcAft>
          <a:spcPct val="0"/>
        </a:spcAft>
        <a:buSzPct val="90000"/>
        <a:buBlip>
          <a:blip r:embed="rId17"/>
        </a:buBlip>
        <a:defRPr sz="2400" kern="1200">
          <a:solidFill>
            <a:srgbClr val="99CC99"/>
          </a:solidFill>
          <a:latin typeface="+mn-lt"/>
          <a:ea typeface="ＭＳ Ｐゴシック" pitchFamily="-112" charset="-128"/>
          <a:cs typeface="+mn-cs"/>
        </a:defRPr>
      </a:lvl3pPr>
      <a:lvl4pPr marL="1604963" indent="-346075" algn="l" defTabSz="912813" rtl="0" eaLnBrk="0" fontAlgn="base" hangingPunct="0">
        <a:lnSpc>
          <a:spcPct val="90000"/>
        </a:lnSpc>
        <a:spcBef>
          <a:spcPct val="20000"/>
        </a:spcBef>
        <a:spcAft>
          <a:spcPct val="0"/>
        </a:spcAft>
        <a:buSzPct val="90000"/>
        <a:buBlip>
          <a:blip r:embed="rId17"/>
        </a:buBlip>
        <a:defRPr sz="2400" kern="1200">
          <a:solidFill>
            <a:srgbClr val="99CC99"/>
          </a:solidFill>
          <a:latin typeface="+mn-lt"/>
          <a:ea typeface="ＭＳ Ｐゴシック" pitchFamily="-112" charset="-128"/>
          <a:cs typeface="+mn-cs"/>
        </a:defRPr>
      </a:lvl4pPr>
      <a:lvl5pPr marL="1941513" indent="-336550" algn="l" defTabSz="912813" rtl="0" eaLnBrk="0" fontAlgn="base" hangingPunct="0">
        <a:lnSpc>
          <a:spcPct val="90000"/>
        </a:lnSpc>
        <a:spcBef>
          <a:spcPct val="20000"/>
        </a:spcBef>
        <a:spcAft>
          <a:spcPct val="0"/>
        </a:spcAft>
        <a:buSzPct val="90000"/>
        <a:buBlip>
          <a:blip r:embed="rId17"/>
        </a:buBlip>
        <a:defRPr sz="2400" kern="1200">
          <a:solidFill>
            <a:srgbClr val="99CC99"/>
          </a:solidFill>
          <a:latin typeface="+mn-lt"/>
          <a:ea typeface="ＭＳ Ｐゴシック" pitchFamily="-112" charset="-128"/>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9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png"/><Relationship Id="rId2" Type="http://schemas.openxmlformats.org/officeDocument/2006/relationships/notesSlide" Target="../notesSlides/notesSlide10.xml"/><Relationship Id="rId16" Type="http://schemas.openxmlformats.org/officeDocument/2006/relationships/image" Target="../media/image76.png"/><Relationship Id="rId1" Type="http://schemas.openxmlformats.org/officeDocument/2006/relationships/slideLayout" Target="../slideLayouts/slideLayout8.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png"/></Relationships>
</file>

<file path=ppt/slides/_rels/slide1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1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3" Type="http://schemas.openxmlformats.org/officeDocument/2006/relationships/notesSlide" Target="../notesSlides/notesSlide14.xml"/><Relationship Id="rId7" Type="http://schemas.openxmlformats.org/officeDocument/2006/relationships/image" Target="../media/image91.png"/><Relationship Id="rId12" Type="http://schemas.openxmlformats.org/officeDocument/2006/relationships/image" Target="../media/image96.pn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36.png"/><Relationship Id="rId15" Type="http://schemas.openxmlformats.org/officeDocument/2006/relationships/oleObject" Target="../embeddings/Microsoft_Office_Excel_Chart1.xls"/><Relationship Id="rId10" Type="http://schemas.openxmlformats.org/officeDocument/2006/relationships/image" Target="../media/image94.png"/><Relationship Id="rId4" Type="http://schemas.openxmlformats.org/officeDocument/2006/relationships/image" Target="../media/image89.png"/><Relationship Id="rId9" Type="http://schemas.openxmlformats.org/officeDocument/2006/relationships/image" Target="../media/image93.png"/><Relationship Id="rId14" Type="http://schemas.openxmlformats.org/officeDocument/2006/relationships/image" Target="../media/image98.png"/></Relationships>
</file>

<file path=ppt/slides/_rels/slide15.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s/_rels/slide16.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117.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10.png"/><Relationship Id="rId15" Type="http://schemas.openxmlformats.org/officeDocument/2006/relationships/image" Target="../media/image120.wmf"/><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9.png"/></Relationships>
</file>

<file path=ppt/slides/_rels/slide17.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117.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10.png"/><Relationship Id="rId15" Type="http://schemas.openxmlformats.org/officeDocument/2006/relationships/image" Target="../media/image120.wmf"/><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21.png"/><Relationship Id="rId14" Type="http://schemas.openxmlformats.org/officeDocument/2006/relationships/image" Target="../media/image1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23.jpeg"/><Relationship Id="rId5" Type="http://schemas.openxmlformats.org/officeDocument/2006/relationships/image" Target="../media/image126.png"/><Relationship Id="rId4" Type="http://schemas.openxmlformats.org/officeDocument/2006/relationships/image" Target="../media/image6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2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133.png"/><Relationship Id="rId4" Type="http://schemas.openxmlformats.org/officeDocument/2006/relationships/image" Target="../media/image132.png"/></Relationships>
</file>

<file path=ppt/slides/_rels/slide2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8.xml"/><Relationship Id="rId7" Type="http://schemas.openxmlformats.org/officeDocument/2006/relationships/oleObject" Target="../embeddings/oleObject3.bin"/><Relationship Id="rId12"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oleObject" Target="../embeddings/oleObject1.bin"/><Relationship Id="rId10" Type="http://schemas.openxmlformats.org/officeDocument/2006/relationships/image" Target="../media/image136.emf"/><Relationship Id="rId4" Type="http://schemas.openxmlformats.org/officeDocument/2006/relationships/image" Target="../media/image60.png"/><Relationship Id="rId9" Type="http://schemas.openxmlformats.org/officeDocument/2006/relationships/image" Target="../media/image62.jpeg"/></Relationships>
</file>

<file path=ppt/slides/_rels/slide2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139.png"/><Relationship Id="rId4" Type="http://schemas.openxmlformats.org/officeDocument/2006/relationships/image" Target="../media/image138.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jpeg"/><Relationship Id="rId2" Type="http://schemas.openxmlformats.org/officeDocument/2006/relationships/notesSlide" Target="../notesSlides/notesSlide3.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8.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30.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40.png"/><Relationship Id="rId7" Type="http://schemas.openxmlformats.org/officeDocument/2006/relationships/image" Target="../media/image144.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149.png"/></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png"/></Relationships>
</file>

<file path=ppt/slides/_rels/slide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41.png"/><Relationship Id="rId11" Type="http://schemas.openxmlformats.org/officeDocument/2006/relationships/image" Target="../media/image46.wmf"/><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6.xml.rels><?xml version="1.0" encoding="UTF-8" standalone="yes"?>
<Relationships xmlns="http://schemas.openxmlformats.org/package/2006/relationships"><Relationship Id="rId8" Type="http://schemas.openxmlformats.org/officeDocument/2006/relationships/image" Target="../media/image46.wmf"/><Relationship Id="rId13" Type="http://schemas.openxmlformats.org/officeDocument/2006/relationships/image" Target="../media/image47.png"/><Relationship Id="rId3" Type="http://schemas.openxmlformats.org/officeDocument/2006/relationships/image" Target="../media/image39.png"/><Relationship Id="rId7" Type="http://schemas.openxmlformats.org/officeDocument/2006/relationships/image" Target="../media/image45.png"/><Relationship Id="rId12"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44.png"/><Relationship Id="rId11" Type="http://schemas.openxmlformats.org/officeDocument/2006/relationships/image" Target="../media/image43.png"/><Relationship Id="rId5" Type="http://schemas.openxmlformats.org/officeDocument/2006/relationships/image" Target="../media/image48.png"/><Relationship Id="rId10"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43.png"/><Relationship Id="rId3" Type="http://schemas.openxmlformats.org/officeDocument/2006/relationships/image" Target="../media/image39.png"/><Relationship Id="rId7" Type="http://schemas.openxmlformats.org/officeDocument/2006/relationships/image" Target="../media/image44.png"/><Relationship Id="rId12"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49.png"/><Relationship Id="rId11" Type="http://schemas.openxmlformats.org/officeDocument/2006/relationships/image" Target="../media/image47.png"/><Relationship Id="rId5" Type="http://schemas.openxmlformats.org/officeDocument/2006/relationships/image" Target="../media/image46.wmf"/><Relationship Id="rId10"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50.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6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ChangeArrowheads="1"/>
          </p:cNvSpPr>
          <p:nvPr/>
        </p:nvSpPr>
        <p:spPr bwMode="auto">
          <a:xfrm>
            <a:off x="4643438" y="1141413"/>
            <a:ext cx="4367212" cy="3336925"/>
          </a:xfrm>
          <a:prstGeom prst="roundRect">
            <a:avLst>
              <a:gd name="adj" fmla="val 3282"/>
            </a:avLst>
          </a:prstGeom>
          <a:gradFill rotWithShape="1">
            <a:gsLst>
              <a:gs pos="0">
                <a:srgbClr val="EAEAEA"/>
              </a:gs>
              <a:gs pos="100000">
                <a:srgbClr val="CCCCCC"/>
              </a:gs>
            </a:gsLst>
            <a:lin ang="5400000" scaled="1"/>
          </a:gradFill>
          <a:ln w="9525">
            <a:noFill/>
            <a:round/>
            <a:headEnd/>
            <a:tailEnd/>
          </a:ln>
          <a:effectLst>
            <a:prstShdw prst="shdw17" dist="17961" dir="13500000">
              <a:srgbClr val="8C8C8C">
                <a:alpha val="74997"/>
              </a:srgbClr>
            </a:prstShdw>
          </a:effectLst>
        </p:spPr>
        <p:txBody>
          <a:bodyPr wrap="none" anchor="ctr"/>
          <a:lstStyle/>
          <a:p>
            <a:pPr algn="ctr" defTabSz="914400"/>
            <a:r>
              <a:rPr lang="en-US">
                <a:solidFill>
                  <a:schemeClr val="bg1"/>
                </a:solidFill>
              </a:rPr>
              <a:t>Common Attributes</a:t>
            </a:r>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a:p>
            <a:pPr algn="ctr" defTabSz="914400"/>
            <a:endParaRPr lang="en-US" sz="1600"/>
          </a:p>
        </p:txBody>
      </p:sp>
      <p:sp>
        <p:nvSpPr>
          <p:cNvPr id="33795" name="AutoShape 3"/>
          <p:cNvSpPr>
            <a:spLocks noChangeArrowheads="1"/>
          </p:cNvSpPr>
          <p:nvPr/>
        </p:nvSpPr>
        <p:spPr bwMode="auto">
          <a:xfrm>
            <a:off x="4643438" y="4552950"/>
            <a:ext cx="4367212" cy="2054225"/>
          </a:xfrm>
          <a:prstGeom prst="roundRect">
            <a:avLst>
              <a:gd name="adj" fmla="val 3282"/>
            </a:avLst>
          </a:prstGeom>
          <a:gradFill rotWithShape="1">
            <a:gsLst>
              <a:gs pos="0">
                <a:srgbClr val="EAEAEA"/>
              </a:gs>
              <a:gs pos="100000">
                <a:srgbClr val="CCCCCC"/>
              </a:gs>
            </a:gsLst>
            <a:lin ang="5400000" scaled="1"/>
          </a:gradFill>
          <a:ln w="9525">
            <a:noFill/>
            <a:round/>
            <a:headEnd/>
            <a:tailEnd/>
          </a:ln>
          <a:effectLst>
            <a:prstShdw prst="shdw17" dist="17961" dir="13500000">
              <a:srgbClr val="8C8C8C">
                <a:alpha val="74997"/>
              </a:srgbClr>
            </a:prstShdw>
          </a:effectLst>
        </p:spPr>
        <p:txBody>
          <a:bodyPr wrap="none" anchor="ctr"/>
          <a:lstStyle/>
          <a:p>
            <a:pPr algn="ctr" defTabSz="914400"/>
            <a:r>
              <a:rPr lang="en-US">
                <a:solidFill>
                  <a:schemeClr val="bg1"/>
                </a:solidFill>
              </a:rPr>
              <a:t>Differences</a:t>
            </a:r>
          </a:p>
          <a:p>
            <a:pPr algn="ctr" defTabSz="914400"/>
            <a:endParaRPr lang="en-US"/>
          </a:p>
          <a:p>
            <a:pPr algn="ctr" defTabSz="914400"/>
            <a:endParaRPr lang="en-US"/>
          </a:p>
          <a:p>
            <a:pPr algn="ctr" defTabSz="914400"/>
            <a:endParaRPr lang="en-US"/>
          </a:p>
          <a:p>
            <a:pPr algn="ctr" defTabSz="914400"/>
            <a:endParaRPr lang="en-US"/>
          </a:p>
          <a:p>
            <a:pPr algn="ctr" defTabSz="914400"/>
            <a:endParaRPr lang="en-US"/>
          </a:p>
          <a:p>
            <a:pPr algn="ctr" defTabSz="914400"/>
            <a:endParaRPr lang="en-US"/>
          </a:p>
        </p:txBody>
      </p:sp>
      <p:sp>
        <p:nvSpPr>
          <p:cNvPr id="33796" name="AutoShape 4"/>
          <p:cNvSpPr>
            <a:spLocks noChangeArrowheads="1"/>
          </p:cNvSpPr>
          <p:nvPr/>
        </p:nvSpPr>
        <p:spPr bwMode="auto">
          <a:xfrm>
            <a:off x="134938" y="1141413"/>
            <a:ext cx="4394200" cy="2579687"/>
          </a:xfrm>
          <a:prstGeom prst="roundRect">
            <a:avLst>
              <a:gd name="adj" fmla="val 3282"/>
            </a:avLst>
          </a:prstGeom>
          <a:gradFill rotWithShape="1">
            <a:gsLst>
              <a:gs pos="0">
                <a:srgbClr val="EAEAEA"/>
              </a:gs>
              <a:gs pos="100000">
                <a:srgbClr val="CCCCCC"/>
              </a:gs>
            </a:gsLst>
            <a:lin ang="5400000" scaled="1"/>
          </a:gradFill>
          <a:ln w="9525">
            <a:noFill/>
            <a:round/>
            <a:headEnd/>
            <a:tailEnd/>
          </a:ln>
          <a:effectLst>
            <a:prstShdw prst="shdw17" dist="17961" dir="13500000">
              <a:srgbClr val="8C8C8C">
                <a:alpha val="74997"/>
              </a:srgbClr>
            </a:prstShdw>
          </a:effectLst>
        </p:spPr>
        <p:txBody>
          <a:bodyPr wrap="none" anchor="ctr"/>
          <a:lstStyle/>
          <a:p>
            <a:pPr algn="ctr" defTabSz="914400"/>
            <a:endParaRPr lang="de-DE"/>
          </a:p>
        </p:txBody>
      </p:sp>
      <p:sp>
        <p:nvSpPr>
          <p:cNvPr id="33797" name="AutoShape 5"/>
          <p:cNvSpPr>
            <a:spLocks noChangeArrowheads="1"/>
          </p:cNvSpPr>
          <p:nvPr/>
        </p:nvSpPr>
        <p:spPr bwMode="auto">
          <a:xfrm>
            <a:off x="134938" y="3771900"/>
            <a:ext cx="4394200" cy="2849563"/>
          </a:xfrm>
          <a:prstGeom prst="roundRect">
            <a:avLst>
              <a:gd name="adj" fmla="val 3282"/>
            </a:avLst>
          </a:prstGeom>
          <a:gradFill rotWithShape="1">
            <a:gsLst>
              <a:gs pos="0">
                <a:srgbClr val="EAEAEA"/>
              </a:gs>
              <a:gs pos="100000">
                <a:srgbClr val="CCCCCC"/>
              </a:gs>
            </a:gsLst>
            <a:lin ang="5400000" scaled="1"/>
          </a:gradFill>
          <a:ln w="9525">
            <a:noFill/>
            <a:round/>
            <a:headEnd/>
            <a:tailEnd/>
          </a:ln>
          <a:effectLst>
            <a:prstShdw prst="shdw17" dist="17961" dir="13500000">
              <a:srgbClr val="8C8C8C">
                <a:alpha val="74997"/>
              </a:srgbClr>
            </a:prstShdw>
          </a:effectLst>
        </p:spPr>
        <p:txBody>
          <a:bodyPr wrap="none" anchor="ctr"/>
          <a:lstStyle/>
          <a:p>
            <a:pPr algn="ctr" defTabSz="914400"/>
            <a:endParaRPr lang="de-DE"/>
          </a:p>
        </p:txBody>
      </p:sp>
      <p:pic>
        <p:nvPicPr>
          <p:cNvPr id="33798" name="Rounded Rectangle 14"/>
          <p:cNvPicPr>
            <a:picLocks noChangeArrowheads="1"/>
          </p:cNvPicPr>
          <p:nvPr/>
        </p:nvPicPr>
        <p:blipFill>
          <a:blip r:embed="rId3"/>
          <a:srcRect/>
          <a:stretch>
            <a:fillRect/>
          </a:stretch>
        </p:blipFill>
        <p:spPr bwMode="auto">
          <a:xfrm>
            <a:off x="4602163" y="4864100"/>
            <a:ext cx="2273300" cy="1768475"/>
          </a:xfrm>
          <a:prstGeom prst="rect">
            <a:avLst/>
          </a:prstGeom>
          <a:noFill/>
          <a:ln w="9525">
            <a:noFill/>
            <a:miter lim="800000"/>
            <a:headEnd/>
            <a:tailEnd/>
          </a:ln>
        </p:spPr>
      </p:pic>
      <p:sp>
        <p:nvSpPr>
          <p:cNvPr id="33799" name="Text Box 8"/>
          <p:cNvSpPr txBox="1">
            <a:spLocks noChangeArrowheads="1"/>
          </p:cNvSpPr>
          <p:nvPr/>
        </p:nvSpPr>
        <p:spPr bwMode="auto">
          <a:xfrm>
            <a:off x="4760913" y="4999038"/>
            <a:ext cx="1965325" cy="1460500"/>
          </a:xfrm>
          <a:prstGeom prst="rect">
            <a:avLst/>
          </a:prstGeom>
          <a:noFill/>
          <a:ln w="9525">
            <a:noFill/>
            <a:miter lim="800000"/>
            <a:headEnd/>
            <a:tailEnd/>
          </a:ln>
        </p:spPr>
        <p:txBody>
          <a:bodyPr wrap="none"/>
          <a:lstStyle/>
          <a:p>
            <a:pPr algn="ctr" defTabSz="914400"/>
            <a:r>
              <a:rPr lang="en-US">
                <a:solidFill>
                  <a:schemeClr val="bg1"/>
                </a:solidFill>
              </a:rPr>
              <a:t>Half-width blade</a:t>
            </a:r>
          </a:p>
        </p:txBody>
      </p:sp>
      <p:grpSp>
        <p:nvGrpSpPr>
          <p:cNvPr id="33800" name="Rounded Rectangle 15"/>
          <p:cNvGrpSpPr>
            <a:grpSpLocks/>
          </p:cNvGrpSpPr>
          <p:nvPr/>
        </p:nvGrpSpPr>
        <p:grpSpPr bwMode="auto">
          <a:xfrm>
            <a:off x="6759575" y="4864100"/>
            <a:ext cx="2281238" cy="1774825"/>
            <a:chOff x="4285" y="3037"/>
            <a:chExt cx="1437" cy="1118"/>
          </a:xfrm>
        </p:grpSpPr>
        <p:pic>
          <p:nvPicPr>
            <p:cNvPr id="33839" name="Rounded Rectangle 15"/>
            <p:cNvPicPr>
              <a:picLocks noChangeArrowheads="1"/>
            </p:cNvPicPr>
            <p:nvPr/>
          </p:nvPicPr>
          <p:blipFill>
            <a:blip r:embed="rId4"/>
            <a:srcRect/>
            <a:stretch>
              <a:fillRect/>
            </a:stretch>
          </p:blipFill>
          <p:spPr bwMode="auto">
            <a:xfrm>
              <a:off x="4285" y="3037"/>
              <a:ext cx="1437" cy="1118"/>
            </a:xfrm>
            <a:prstGeom prst="rect">
              <a:avLst/>
            </a:prstGeom>
            <a:noFill/>
            <a:ln w="9525">
              <a:noFill/>
              <a:miter lim="800000"/>
              <a:headEnd/>
              <a:tailEnd/>
            </a:ln>
          </p:spPr>
        </p:pic>
        <p:sp>
          <p:nvSpPr>
            <p:cNvPr id="33840" name="Text Box 11"/>
            <p:cNvSpPr txBox="1">
              <a:spLocks noChangeArrowheads="1"/>
            </p:cNvSpPr>
            <p:nvPr/>
          </p:nvSpPr>
          <p:spPr bwMode="auto">
            <a:xfrm>
              <a:off x="4386" y="3122"/>
              <a:ext cx="1238" cy="926"/>
            </a:xfrm>
            <a:prstGeom prst="rect">
              <a:avLst/>
            </a:prstGeom>
            <a:noFill/>
            <a:ln w="9525">
              <a:noFill/>
              <a:miter lim="800000"/>
              <a:headEnd/>
              <a:tailEnd/>
            </a:ln>
          </p:spPr>
          <p:txBody>
            <a:bodyPr wrap="none"/>
            <a:lstStyle/>
            <a:p>
              <a:pPr algn="ctr" defTabSz="914400"/>
              <a:r>
                <a:rPr lang="en-US">
                  <a:solidFill>
                    <a:schemeClr val="bg1"/>
                  </a:solidFill>
                </a:rPr>
                <a:t>Full-width blade</a:t>
              </a:r>
            </a:p>
          </p:txBody>
        </p:sp>
      </p:grpSp>
      <p:grpSp>
        <p:nvGrpSpPr>
          <p:cNvPr id="33801" name="Rounded Rectangle 16"/>
          <p:cNvGrpSpPr>
            <a:grpSpLocks/>
          </p:cNvGrpSpPr>
          <p:nvPr/>
        </p:nvGrpSpPr>
        <p:grpSpPr bwMode="auto">
          <a:xfrm>
            <a:off x="4651375" y="1573213"/>
            <a:ext cx="4400550" cy="536575"/>
            <a:chOff x="2957" y="964"/>
            <a:chExt cx="2772" cy="338"/>
          </a:xfrm>
        </p:grpSpPr>
        <p:pic>
          <p:nvPicPr>
            <p:cNvPr id="33837" name="Rounded Rectangle 16"/>
            <p:cNvPicPr>
              <a:picLocks noChangeArrowheads="1"/>
            </p:cNvPicPr>
            <p:nvPr/>
          </p:nvPicPr>
          <p:blipFill>
            <a:blip r:embed="rId5"/>
            <a:srcRect/>
            <a:stretch>
              <a:fillRect/>
            </a:stretch>
          </p:blipFill>
          <p:spPr bwMode="auto">
            <a:xfrm>
              <a:off x="2957" y="964"/>
              <a:ext cx="2772" cy="338"/>
            </a:xfrm>
            <a:prstGeom prst="rect">
              <a:avLst/>
            </a:prstGeom>
            <a:noFill/>
            <a:ln w="9525">
              <a:noFill/>
              <a:miter lim="800000"/>
              <a:headEnd/>
              <a:tailEnd/>
            </a:ln>
          </p:spPr>
        </p:pic>
        <p:sp>
          <p:nvSpPr>
            <p:cNvPr id="33838" name="Text Box 14"/>
            <p:cNvSpPr txBox="1">
              <a:spLocks noChangeArrowheads="1"/>
            </p:cNvSpPr>
            <p:nvPr/>
          </p:nvSpPr>
          <p:spPr bwMode="auto">
            <a:xfrm>
              <a:off x="3008" y="1000"/>
              <a:ext cx="2672" cy="243"/>
            </a:xfrm>
            <a:prstGeom prst="rect">
              <a:avLst/>
            </a:prstGeom>
            <a:noFill/>
            <a:ln w="9525">
              <a:noFill/>
              <a:miter lim="800000"/>
              <a:headEnd/>
              <a:tailEnd/>
            </a:ln>
          </p:spPr>
          <p:txBody>
            <a:bodyPr wrap="none" anchor="ctr"/>
            <a:lstStyle/>
            <a:p>
              <a:pPr defTabSz="914400"/>
              <a:r>
                <a:rPr lang="en-US">
                  <a:solidFill>
                    <a:schemeClr val="bg1"/>
                  </a:solidFill>
                </a:rPr>
                <a:t>  2 x Intel Nehalem-EP processors</a:t>
              </a:r>
            </a:p>
          </p:txBody>
        </p:sp>
      </p:grpSp>
      <p:grpSp>
        <p:nvGrpSpPr>
          <p:cNvPr id="33802" name="Rounded Rectangle 17"/>
          <p:cNvGrpSpPr>
            <a:grpSpLocks/>
          </p:cNvGrpSpPr>
          <p:nvPr/>
        </p:nvGrpSpPr>
        <p:grpSpPr bwMode="auto">
          <a:xfrm>
            <a:off x="4651375" y="2030413"/>
            <a:ext cx="4400550" cy="542925"/>
            <a:chOff x="2957" y="1252"/>
            <a:chExt cx="2772" cy="342"/>
          </a:xfrm>
        </p:grpSpPr>
        <p:pic>
          <p:nvPicPr>
            <p:cNvPr id="33835" name="Rounded Rectangle 17"/>
            <p:cNvPicPr>
              <a:picLocks noChangeArrowheads="1"/>
            </p:cNvPicPr>
            <p:nvPr/>
          </p:nvPicPr>
          <p:blipFill>
            <a:blip r:embed="rId6"/>
            <a:srcRect/>
            <a:stretch>
              <a:fillRect/>
            </a:stretch>
          </p:blipFill>
          <p:spPr bwMode="auto">
            <a:xfrm>
              <a:off x="2957" y="1252"/>
              <a:ext cx="2772" cy="342"/>
            </a:xfrm>
            <a:prstGeom prst="rect">
              <a:avLst/>
            </a:prstGeom>
            <a:noFill/>
            <a:ln w="9525">
              <a:noFill/>
              <a:miter lim="800000"/>
              <a:headEnd/>
              <a:tailEnd/>
            </a:ln>
          </p:spPr>
        </p:pic>
        <p:sp>
          <p:nvSpPr>
            <p:cNvPr id="33836" name="Text Box 17"/>
            <p:cNvSpPr txBox="1">
              <a:spLocks noChangeArrowheads="1"/>
            </p:cNvSpPr>
            <p:nvPr/>
          </p:nvSpPr>
          <p:spPr bwMode="auto">
            <a:xfrm>
              <a:off x="3008" y="1290"/>
              <a:ext cx="2672" cy="244"/>
            </a:xfrm>
            <a:prstGeom prst="rect">
              <a:avLst/>
            </a:prstGeom>
            <a:noFill/>
            <a:ln w="9525">
              <a:noFill/>
              <a:miter lim="800000"/>
              <a:headEnd/>
              <a:tailEnd/>
            </a:ln>
          </p:spPr>
          <p:txBody>
            <a:bodyPr wrap="none" anchor="ctr"/>
            <a:lstStyle/>
            <a:p>
              <a:pPr defTabSz="914400"/>
              <a:r>
                <a:rPr lang="en-US">
                  <a:solidFill>
                    <a:schemeClr val="bg1"/>
                  </a:solidFill>
                </a:rPr>
                <a:t>  2 x SAS hard drives (optional)</a:t>
              </a:r>
            </a:p>
          </p:txBody>
        </p:sp>
      </p:grpSp>
      <p:grpSp>
        <p:nvGrpSpPr>
          <p:cNvPr id="33803" name="Rounded Rectangle 18"/>
          <p:cNvGrpSpPr>
            <a:grpSpLocks/>
          </p:cNvGrpSpPr>
          <p:nvPr/>
        </p:nvGrpSpPr>
        <p:grpSpPr bwMode="auto">
          <a:xfrm>
            <a:off x="4651375" y="2493963"/>
            <a:ext cx="4400550" cy="536575"/>
            <a:chOff x="2957" y="1544"/>
            <a:chExt cx="2772" cy="338"/>
          </a:xfrm>
        </p:grpSpPr>
        <p:pic>
          <p:nvPicPr>
            <p:cNvPr id="33833" name="Rounded Rectangle 18"/>
            <p:cNvPicPr>
              <a:picLocks noChangeArrowheads="1"/>
            </p:cNvPicPr>
            <p:nvPr/>
          </p:nvPicPr>
          <p:blipFill>
            <a:blip r:embed="rId7"/>
            <a:srcRect/>
            <a:stretch>
              <a:fillRect/>
            </a:stretch>
          </p:blipFill>
          <p:spPr bwMode="auto">
            <a:xfrm>
              <a:off x="2957" y="1544"/>
              <a:ext cx="2772" cy="338"/>
            </a:xfrm>
            <a:prstGeom prst="rect">
              <a:avLst/>
            </a:prstGeom>
            <a:noFill/>
            <a:ln w="9525">
              <a:noFill/>
              <a:miter lim="800000"/>
              <a:headEnd/>
              <a:tailEnd/>
            </a:ln>
          </p:spPr>
        </p:pic>
        <p:sp>
          <p:nvSpPr>
            <p:cNvPr id="33834" name="Text Box 20"/>
            <p:cNvSpPr txBox="1">
              <a:spLocks noChangeArrowheads="1"/>
            </p:cNvSpPr>
            <p:nvPr/>
          </p:nvSpPr>
          <p:spPr bwMode="auto">
            <a:xfrm>
              <a:off x="3008" y="1579"/>
              <a:ext cx="2672" cy="244"/>
            </a:xfrm>
            <a:prstGeom prst="rect">
              <a:avLst/>
            </a:prstGeom>
            <a:noFill/>
            <a:ln w="9525">
              <a:noFill/>
              <a:miter lim="800000"/>
              <a:headEnd/>
              <a:tailEnd/>
            </a:ln>
          </p:spPr>
          <p:txBody>
            <a:bodyPr wrap="none" anchor="ctr"/>
            <a:lstStyle/>
            <a:p>
              <a:pPr defTabSz="914400"/>
              <a:r>
                <a:rPr lang="en-US">
                  <a:solidFill>
                    <a:schemeClr val="bg1"/>
                  </a:solidFill>
                </a:rPr>
                <a:t>  Blade Service processor</a:t>
              </a:r>
            </a:p>
          </p:txBody>
        </p:sp>
      </p:grpSp>
      <p:grpSp>
        <p:nvGrpSpPr>
          <p:cNvPr id="33804" name="Rounded Rectangle 20"/>
          <p:cNvGrpSpPr>
            <a:grpSpLocks/>
          </p:cNvGrpSpPr>
          <p:nvPr/>
        </p:nvGrpSpPr>
        <p:grpSpPr bwMode="auto">
          <a:xfrm>
            <a:off x="4651375" y="2957513"/>
            <a:ext cx="4400550" cy="534987"/>
            <a:chOff x="2957" y="1836"/>
            <a:chExt cx="2772" cy="337"/>
          </a:xfrm>
        </p:grpSpPr>
        <p:pic>
          <p:nvPicPr>
            <p:cNvPr id="33831" name="Rounded Rectangle 20"/>
            <p:cNvPicPr>
              <a:picLocks noChangeArrowheads="1"/>
            </p:cNvPicPr>
            <p:nvPr/>
          </p:nvPicPr>
          <p:blipFill>
            <a:blip r:embed="rId8"/>
            <a:srcRect/>
            <a:stretch>
              <a:fillRect/>
            </a:stretch>
          </p:blipFill>
          <p:spPr bwMode="auto">
            <a:xfrm>
              <a:off x="2957" y="1836"/>
              <a:ext cx="2772" cy="337"/>
            </a:xfrm>
            <a:prstGeom prst="rect">
              <a:avLst/>
            </a:prstGeom>
            <a:noFill/>
            <a:ln w="9525">
              <a:noFill/>
              <a:miter lim="800000"/>
              <a:headEnd/>
              <a:tailEnd/>
            </a:ln>
          </p:spPr>
        </p:pic>
        <p:sp>
          <p:nvSpPr>
            <p:cNvPr id="33832" name="Text Box 23"/>
            <p:cNvSpPr txBox="1">
              <a:spLocks noChangeArrowheads="1"/>
            </p:cNvSpPr>
            <p:nvPr/>
          </p:nvSpPr>
          <p:spPr bwMode="auto">
            <a:xfrm>
              <a:off x="3008" y="1872"/>
              <a:ext cx="2672" cy="243"/>
            </a:xfrm>
            <a:prstGeom prst="rect">
              <a:avLst/>
            </a:prstGeom>
            <a:noFill/>
            <a:ln w="9525">
              <a:noFill/>
              <a:miter lim="800000"/>
              <a:headEnd/>
              <a:tailEnd/>
            </a:ln>
          </p:spPr>
          <p:txBody>
            <a:bodyPr wrap="none" anchor="ctr"/>
            <a:lstStyle/>
            <a:p>
              <a:pPr defTabSz="914400"/>
              <a:r>
                <a:rPr lang="en-US">
                  <a:solidFill>
                    <a:schemeClr val="bg1"/>
                  </a:solidFill>
                </a:rPr>
                <a:t>  Blade and HDD hot plug support</a:t>
              </a:r>
            </a:p>
          </p:txBody>
        </p:sp>
      </p:grpSp>
      <p:grpSp>
        <p:nvGrpSpPr>
          <p:cNvPr id="33805" name="Rounded Rectangle 21"/>
          <p:cNvGrpSpPr>
            <a:grpSpLocks/>
          </p:cNvGrpSpPr>
          <p:nvPr/>
        </p:nvGrpSpPr>
        <p:grpSpPr bwMode="auto">
          <a:xfrm>
            <a:off x="4651375" y="3414713"/>
            <a:ext cx="4400550" cy="541337"/>
            <a:chOff x="2957" y="2124"/>
            <a:chExt cx="2772" cy="341"/>
          </a:xfrm>
        </p:grpSpPr>
        <p:pic>
          <p:nvPicPr>
            <p:cNvPr id="33829" name="Rounded Rectangle 21"/>
            <p:cNvPicPr>
              <a:picLocks noChangeArrowheads="1"/>
            </p:cNvPicPr>
            <p:nvPr/>
          </p:nvPicPr>
          <p:blipFill>
            <a:blip r:embed="rId9"/>
            <a:srcRect/>
            <a:stretch>
              <a:fillRect/>
            </a:stretch>
          </p:blipFill>
          <p:spPr bwMode="auto">
            <a:xfrm>
              <a:off x="2957" y="2124"/>
              <a:ext cx="2772" cy="341"/>
            </a:xfrm>
            <a:prstGeom prst="rect">
              <a:avLst/>
            </a:prstGeom>
            <a:noFill/>
            <a:ln w="9525">
              <a:noFill/>
              <a:miter lim="800000"/>
              <a:headEnd/>
              <a:tailEnd/>
            </a:ln>
          </p:spPr>
        </p:pic>
        <p:sp>
          <p:nvSpPr>
            <p:cNvPr id="33830" name="Text Box 26"/>
            <p:cNvSpPr txBox="1">
              <a:spLocks noChangeArrowheads="1"/>
            </p:cNvSpPr>
            <p:nvPr/>
          </p:nvSpPr>
          <p:spPr bwMode="auto">
            <a:xfrm>
              <a:off x="3008" y="2161"/>
              <a:ext cx="2672" cy="243"/>
            </a:xfrm>
            <a:prstGeom prst="rect">
              <a:avLst/>
            </a:prstGeom>
            <a:noFill/>
            <a:ln w="9525">
              <a:noFill/>
              <a:miter lim="800000"/>
              <a:headEnd/>
              <a:tailEnd/>
            </a:ln>
          </p:spPr>
          <p:txBody>
            <a:bodyPr wrap="none" anchor="ctr"/>
            <a:lstStyle/>
            <a:p>
              <a:pPr defTabSz="914400"/>
              <a:r>
                <a:rPr lang="en-US">
                  <a:solidFill>
                    <a:schemeClr val="bg1"/>
                  </a:solidFill>
                </a:rPr>
                <a:t>  Stateless blade design </a:t>
              </a:r>
            </a:p>
          </p:txBody>
        </p:sp>
      </p:grpSp>
      <p:grpSp>
        <p:nvGrpSpPr>
          <p:cNvPr id="33806" name="Rounded Rectangle 22"/>
          <p:cNvGrpSpPr>
            <a:grpSpLocks/>
          </p:cNvGrpSpPr>
          <p:nvPr/>
        </p:nvGrpSpPr>
        <p:grpSpPr bwMode="auto">
          <a:xfrm>
            <a:off x="4651375" y="3876675"/>
            <a:ext cx="4449763" cy="536575"/>
            <a:chOff x="2957" y="2415"/>
            <a:chExt cx="2803" cy="338"/>
          </a:xfrm>
        </p:grpSpPr>
        <p:pic>
          <p:nvPicPr>
            <p:cNvPr id="33827" name="Rounded Rectangle 22"/>
            <p:cNvPicPr>
              <a:picLocks noChangeArrowheads="1"/>
            </p:cNvPicPr>
            <p:nvPr/>
          </p:nvPicPr>
          <p:blipFill>
            <a:blip r:embed="rId10"/>
            <a:srcRect/>
            <a:stretch>
              <a:fillRect/>
            </a:stretch>
          </p:blipFill>
          <p:spPr bwMode="auto">
            <a:xfrm>
              <a:off x="2957" y="2415"/>
              <a:ext cx="2803" cy="338"/>
            </a:xfrm>
            <a:prstGeom prst="rect">
              <a:avLst/>
            </a:prstGeom>
            <a:noFill/>
            <a:ln w="9525">
              <a:noFill/>
              <a:miter lim="800000"/>
              <a:headEnd/>
              <a:tailEnd/>
            </a:ln>
          </p:spPr>
        </p:pic>
        <p:sp>
          <p:nvSpPr>
            <p:cNvPr id="33828" name="Text Box 29"/>
            <p:cNvSpPr txBox="1">
              <a:spLocks noChangeArrowheads="1"/>
            </p:cNvSpPr>
            <p:nvPr/>
          </p:nvSpPr>
          <p:spPr bwMode="auto">
            <a:xfrm>
              <a:off x="3008" y="2450"/>
              <a:ext cx="2672" cy="243"/>
            </a:xfrm>
            <a:prstGeom prst="rect">
              <a:avLst/>
            </a:prstGeom>
            <a:noFill/>
            <a:ln w="9525">
              <a:noFill/>
              <a:miter lim="800000"/>
              <a:headEnd/>
              <a:tailEnd/>
            </a:ln>
          </p:spPr>
          <p:txBody>
            <a:bodyPr wrap="none" anchor="ctr"/>
            <a:lstStyle/>
            <a:p>
              <a:pPr defTabSz="914400"/>
              <a:r>
                <a:rPr lang="en-US">
                  <a:solidFill>
                    <a:schemeClr val="bg1"/>
                  </a:solidFill>
                </a:rPr>
                <a:t>  10Gb CNA and 10GbE adapter options</a:t>
              </a:r>
            </a:p>
          </p:txBody>
        </p:sp>
      </p:grpSp>
      <p:sp>
        <p:nvSpPr>
          <p:cNvPr id="33807" name="TextBox 25"/>
          <p:cNvSpPr txBox="1">
            <a:spLocks noChangeArrowheads="1"/>
          </p:cNvSpPr>
          <p:nvPr/>
        </p:nvSpPr>
        <p:spPr bwMode="auto">
          <a:xfrm>
            <a:off x="195263" y="1255713"/>
            <a:ext cx="1949450" cy="366712"/>
          </a:xfrm>
          <a:prstGeom prst="rect">
            <a:avLst/>
          </a:prstGeom>
          <a:noFill/>
          <a:ln w="9525">
            <a:noFill/>
            <a:miter lim="800000"/>
            <a:headEnd/>
            <a:tailEnd/>
          </a:ln>
        </p:spPr>
        <p:txBody>
          <a:bodyPr wrap="none">
            <a:spAutoFit/>
          </a:bodyPr>
          <a:lstStyle/>
          <a:p>
            <a:pPr algn="ctr" defTabSz="914400"/>
            <a:r>
              <a:rPr lang="en-US" b="1">
                <a:solidFill>
                  <a:schemeClr val="bg1"/>
                </a:solidFill>
              </a:rPr>
              <a:t>Half-width blade</a:t>
            </a:r>
          </a:p>
        </p:txBody>
      </p:sp>
      <p:grpSp>
        <p:nvGrpSpPr>
          <p:cNvPr id="33808" name="Rounded Rectangle 27"/>
          <p:cNvGrpSpPr>
            <a:grpSpLocks/>
          </p:cNvGrpSpPr>
          <p:nvPr/>
        </p:nvGrpSpPr>
        <p:grpSpPr bwMode="auto">
          <a:xfrm>
            <a:off x="4694238" y="5389563"/>
            <a:ext cx="2084387" cy="584200"/>
            <a:chOff x="2984" y="3368"/>
            <a:chExt cx="1313" cy="368"/>
          </a:xfrm>
        </p:grpSpPr>
        <p:pic>
          <p:nvPicPr>
            <p:cNvPr id="33825" name="Rounded Rectangle 27"/>
            <p:cNvPicPr>
              <a:picLocks noChangeArrowheads="1"/>
            </p:cNvPicPr>
            <p:nvPr/>
          </p:nvPicPr>
          <p:blipFill>
            <a:blip r:embed="rId11"/>
            <a:srcRect/>
            <a:stretch>
              <a:fillRect/>
            </a:stretch>
          </p:blipFill>
          <p:spPr bwMode="auto">
            <a:xfrm>
              <a:off x="2984" y="3368"/>
              <a:ext cx="1313" cy="368"/>
            </a:xfrm>
            <a:prstGeom prst="rect">
              <a:avLst/>
            </a:prstGeom>
            <a:noFill/>
            <a:ln w="9525">
              <a:noFill/>
              <a:miter lim="800000"/>
              <a:headEnd/>
              <a:tailEnd/>
            </a:ln>
          </p:spPr>
        </p:pic>
        <p:sp>
          <p:nvSpPr>
            <p:cNvPr id="33826" name="Text Box 33"/>
            <p:cNvSpPr txBox="1">
              <a:spLocks noChangeArrowheads="1"/>
            </p:cNvSpPr>
            <p:nvPr/>
          </p:nvSpPr>
          <p:spPr bwMode="auto">
            <a:xfrm>
              <a:off x="3039" y="3405"/>
              <a:ext cx="1209" cy="270"/>
            </a:xfrm>
            <a:prstGeom prst="rect">
              <a:avLst/>
            </a:prstGeom>
            <a:noFill/>
            <a:ln w="9525">
              <a:noFill/>
              <a:miter lim="800000"/>
              <a:headEnd/>
              <a:tailEnd/>
            </a:ln>
          </p:spPr>
          <p:txBody>
            <a:bodyPr wrap="none" anchor="ctr"/>
            <a:lstStyle/>
            <a:p>
              <a:pPr algn="ctr" defTabSz="914400"/>
              <a:r>
                <a:rPr lang="en-US">
                  <a:solidFill>
                    <a:schemeClr val="bg1"/>
                  </a:solidFill>
                </a:rPr>
                <a:t>12 x DIMM slots</a:t>
              </a:r>
            </a:p>
          </p:txBody>
        </p:sp>
      </p:grpSp>
      <p:grpSp>
        <p:nvGrpSpPr>
          <p:cNvPr id="33809" name="Rounded Rectangle 28"/>
          <p:cNvGrpSpPr>
            <a:grpSpLocks/>
          </p:cNvGrpSpPr>
          <p:nvPr/>
        </p:nvGrpSpPr>
        <p:grpSpPr bwMode="auto">
          <a:xfrm>
            <a:off x="6845300" y="5395913"/>
            <a:ext cx="2084388" cy="590550"/>
            <a:chOff x="4339" y="3372"/>
            <a:chExt cx="1313" cy="372"/>
          </a:xfrm>
        </p:grpSpPr>
        <p:pic>
          <p:nvPicPr>
            <p:cNvPr id="33823" name="Rounded Rectangle 28"/>
            <p:cNvPicPr>
              <a:picLocks noChangeArrowheads="1"/>
            </p:cNvPicPr>
            <p:nvPr/>
          </p:nvPicPr>
          <p:blipFill>
            <a:blip r:embed="rId12"/>
            <a:srcRect/>
            <a:stretch>
              <a:fillRect/>
            </a:stretch>
          </p:blipFill>
          <p:spPr bwMode="auto">
            <a:xfrm>
              <a:off x="4339" y="3372"/>
              <a:ext cx="1313" cy="372"/>
            </a:xfrm>
            <a:prstGeom prst="rect">
              <a:avLst/>
            </a:prstGeom>
            <a:noFill/>
            <a:ln w="9525">
              <a:noFill/>
              <a:miter lim="800000"/>
              <a:headEnd/>
              <a:tailEnd/>
            </a:ln>
          </p:spPr>
        </p:pic>
        <p:sp>
          <p:nvSpPr>
            <p:cNvPr id="33824" name="Text Box 36"/>
            <p:cNvSpPr txBox="1">
              <a:spLocks noChangeArrowheads="1"/>
            </p:cNvSpPr>
            <p:nvPr/>
          </p:nvSpPr>
          <p:spPr bwMode="auto">
            <a:xfrm>
              <a:off x="4393" y="3411"/>
              <a:ext cx="1209" cy="270"/>
            </a:xfrm>
            <a:prstGeom prst="rect">
              <a:avLst/>
            </a:prstGeom>
            <a:noFill/>
            <a:ln w="9525">
              <a:noFill/>
              <a:miter lim="800000"/>
              <a:headEnd/>
              <a:tailEnd/>
            </a:ln>
          </p:spPr>
          <p:txBody>
            <a:bodyPr wrap="none" anchor="ctr"/>
            <a:lstStyle/>
            <a:p>
              <a:pPr algn="ctr" defTabSz="914400"/>
              <a:r>
                <a:rPr lang="en-US">
                  <a:solidFill>
                    <a:schemeClr val="bg1"/>
                  </a:solidFill>
                </a:rPr>
                <a:t>48 x DIMM slots</a:t>
              </a:r>
            </a:p>
          </p:txBody>
        </p:sp>
      </p:grpSp>
      <p:grpSp>
        <p:nvGrpSpPr>
          <p:cNvPr id="33810" name="Rounded Rectangle 29"/>
          <p:cNvGrpSpPr>
            <a:grpSpLocks/>
          </p:cNvGrpSpPr>
          <p:nvPr/>
        </p:nvGrpSpPr>
        <p:grpSpPr bwMode="auto">
          <a:xfrm>
            <a:off x="4645025" y="5900738"/>
            <a:ext cx="2189163" cy="585787"/>
            <a:chOff x="2953" y="3690"/>
            <a:chExt cx="1379" cy="369"/>
          </a:xfrm>
        </p:grpSpPr>
        <p:pic>
          <p:nvPicPr>
            <p:cNvPr id="33821" name="Rounded Rectangle 29"/>
            <p:cNvPicPr>
              <a:picLocks noChangeArrowheads="1"/>
            </p:cNvPicPr>
            <p:nvPr/>
          </p:nvPicPr>
          <p:blipFill>
            <a:blip r:embed="rId13"/>
            <a:srcRect/>
            <a:stretch>
              <a:fillRect/>
            </a:stretch>
          </p:blipFill>
          <p:spPr bwMode="auto">
            <a:xfrm>
              <a:off x="2953" y="3690"/>
              <a:ext cx="1379" cy="369"/>
            </a:xfrm>
            <a:prstGeom prst="rect">
              <a:avLst/>
            </a:prstGeom>
            <a:noFill/>
            <a:ln w="9525">
              <a:noFill/>
              <a:miter lim="800000"/>
              <a:headEnd/>
              <a:tailEnd/>
            </a:ln>
          </p:spPr>
        </p:pic>
        <p:sp>
          <p:nvSpPr>
            <p:cNvPr id="33822" name="Text Box 39"/>
            <p:cNvSpPr txBox="1">
              <a:spLocks noChangeArrowheads="1"/>
            </p:cNvSpPr>
            <p:nvPr/>
          </p:nvSpPr>
          <p:spPr bwMode="auto">
            <a:xfrm>
              <a:off x="3039" y="3729"/>
              <a:ext cx="1209" cy="270"/>
            </a:xfrm>
            <a:prstGeom prst="rect">
              <a:avLst/>
            </a:prstGeom>
            <a:noFill/>
            <a:ln w="9525">
              <a:noFill/>
              <a:miter lim="800000"/>
              <a:headEnd/>
              <a:tailEnd/>
            </a:ln>
          </p:spPr>
          <p:txBody>
            <a:bodyPr wrap="none" anchor="ctr"/>
            <a:lstStyle/>
            <a:p>
              <a:pPr algn="ctr" defTabSz="914400"/>
              <a:r>
                <a:rPr lang="en-US" sz="1600">
                  <a:solidFill>
                    <a:schemeClr val="bg1"/>
                  </a:solidFill>
                </a:rPr>
                <a:t>1 x dual port adapter</a:t>
              </a:r>
            </a:p>
          </p:txBody>
        </p:sp>
      </p:grpSp>
      <p:grpSp>
        <p:nvGrpSpPr>
          <p:cNvPr id="33811" name="Rounded Rectangle 30"/>
          <p:cNvGrpSpPr>
            <a:grpSpLocks/>
          </p:cNvGrpSpPr>
          <p:nvPr/>
        </p:nvGrpSpPr>
        <p:grpSpPr bwMode="auto">
          <a:xfrm>
            <a:off x="6742113" y="5913438"/>
            <a:ext cx="2298700" cy="585787"/>
            <a:chOff x="4274" y="3698"/>
            <a:chExt cx="1448" cy="369"/>
          </a:xfrm>
        </p:grpSpPr>
        <p:pic>
          <p:nvPicPr>
            <p:cNvPr id="33819" name="Rounded Rectangle 30"/>
            <p:cNvPicPr>
              <a:picLocks noChangeArrowheads="1"/>
            </p:cNvPicPr>
            <p:nvPr/>
          </p:nvPicPr>
          <p:blipFill>
            <a:blip r:embed="rId14"/>
            <a:srcRect/>
            <a:stretch>
              <a:fillRect/>
            </a:stretch>
          </p:blipFill>
          <p:spPr bwMode="auto">
            <a:xfrm>
              <a:off x="4274" y="3698"/>
              <a:ext cx="1448" cy="369"/>
            </a:xfrm>
            <a:prstGeom prst="rect">
              <a:avLst/>
            </a:prstGeom>
            <a:noFill/>
            <a:ln w="9525">
              <a:noFill/>
              <a:miter lim="800000"/>
              <a:headEnd/>
              <a:tailEnd/>
            </a:ln>
          </p:spPr>
        </p:pic>
        <p:sp>
          <p:nvSpPr>
            <p:cNvPr id="33820" name="Text Box 42"/>
            <p:cNvSpPr txBox="1">
              <a:spLocks noChangeArrowheads="1"/>
            </p:cNvSpPr>
            <p:nvPr/>
          </p:nvSpPr>
          <p:spPr bwMode="auto">
            <a:xfrm>
              <a:off x="4393" y="3735"/>
              <a:ext cx="1209" cy="270"/>
            </a:xfrm>
            <a:prstGeom prst="rect">
              <a:avLst/>
            </a:prstGeom>
            <a:noFill/>
            <a:ln w="9525">
              <a:noFill/>
              <a:miter lim="800000"/>
              <a:headEnd/>
              <a:tailEnd/>
            </a:ln>
          </p:spPr>
          <p:txBody>
            <a:bodyPr wrap="none" anchor="ctr"/>
            <a:lstStyle/>
            <a:p>
              <a:pPr algn="ctr" defTabSz="914400"/>
              <a:r>
                <a:rPr lang="en-US" sz="1600">
                  <a:solidFill>
                    <a:schemeClr val="bg1"/>
                  </a:solidFill>
                </a:rPr>
                <a:t>2 x dual port adapters</a:t>
              </a:r>
            </a:p>
          </p:txBody>
        </p:sp>
      </p:grpSp>
      <p:sp>
        <p:nvSpPr>
          <p:cNvPr id="35" name="Round Diagonal Corner Rectangle 34"/>
          <p:cNvSpPr/>
          <p:nvPr/>
        </p:nvSpPr>
        <p:spPr bwMode="auto">
          <a:xfrm>
            <a:off x="1370013" y="5186363"/>
            <a:ext cx="1343025" cy="466725"/>
          </a:xfrm>
          <a:prstGeom prst="round2DiagRect">
            <a:avLst/>
          </a:prstGeom>
          <a:solidFill>
            <a:schemeClr val="accent1"/>
          </a:solidFill>
          <a:ln w="12700" cap="flat" cmpd="sng" algn="ctr">
            <a:solidFill>
              <a:schemeClr val="hlink"/>
            </a:solidFill>
            <a:prstDash val="solid"/>
            <a:round/>
            <a:headEnd type="none" w="med" len="med"/>
            <a:tailEnd type="none" w="med" len="med"/>
          </a:ln>
          <a:effectLst/>
        </p:spPr>
        <p:txBody>
          <a:bodyPr wrap="none" anchor="ctr"/>
          <a:lstStyle/>
          <a:p>
            <a:pPr algn="ctr" defTabSz="914400">
              <a:defRPr/>
            </a:pPr>
            <a:r>
              <a:rPr lang="en-US" dirty="0">
                <a:latin typeface="Arial" charset="0"/>
                <a:ea typeface="+mn-ea"/>
              </a:rPr>
              <a:t>4x memory</a:t>
            </a:r>
          </a:p>
        </p:txBody>
      </p:sp>
      <p:sp>
        <p:nvSpPr>
          <p:cNvPr id="33813" name="TextBox 36"/>
          <p:cNvSpPr txBox="1">
            <a:spLocks noChangeArrowheads="1"/>
          </p:cNvSpPr>
          <p:nvPr/>
        </p:nvSpPr>
        <p:spPr bwMode="auto">
          <a:xfrm>
            <a:off x="2582863" y="3849688"/>
            <a:ext cx="1924050" cy="366712"/>
          </a:xfrm>
          <a:prstGeom prst="rect">
            <a:avLst/>
          </a:prstGeom>
          <a:noFill/>
          <a:ln w="9525">
            <a:noFill/>
            <a:miter lim="800000"/>
            <a:headEnd/>
            <a:tailEnd/>
          </a:ln>
        </p:spPr>
        <p:txBody>
          <a:bodyPr wrap="none">
            <a:spAutoFit/>
          </a:bodyPr>
          <a:lstStyle/>
          <a:p>
            <a:pPr algn="ctr" defTabSz="914400"/>
            <a:r>
              <a:rPr lang="en-US" b="1">
                <a:solidFill>
                  <a:schemeClr val="bg1"/>
                </a:solidFill>
              </a:rPr>
              <a:t>Full-width blade</a:t>
            </a:r>
          </a:p>
        </p:txBody>
      </p:sp>
      <p:pic>
        <p:nvPicPr>
          <p:cNvPr id="3017773" name="Picture 45" descr="ventura copy"/>
          <p:cNvPicPr>
            <a:picLocks noChangeAspect="1" noChangeArrowheads="1"/>
          </p:cNvPicPr>
          <p:nvPr/>
        </p:nvPicPr>
        <p:blipFill>
          <a:blip r:embed="rId15"/>
          <a:srcRect/>
          <a:stretch>
            <a:fillRect/>
          </a:stretch>
        </p:blipFill>
        <p:spPr bwMode="auto">
          <a:xfrm>
            <a:off x="217488" y="4183063"/>
            <a:ext cx="3859212" cy="2311400"/>
          </a:xfrm>
          <a:prstGeom prst="rect">
            <a:avLst/>
          </a:prstGeom>
          <a:noFill/>
          <a:ln w="9525">
            <a:noFill/>
            <a:miter lim="800000"/>
            <a:headEnd/>
            <a:tailEnd/>
          </a:ln>
          <a:effectLst>
            <a:outerShdw blurRad="63500" dist="107763" dir="2700000" algn="ctr" rotWithShape="0">
              <a:srgbClr val="000000">
                <a:alpha val="50000"/>
              </a:srgbClr>
            </a:outerShdw>
          </a:effectLst>
        </p:spPr>
      </p:pic>
      <p:sp>
        <p:nvSpPr>
          <p:cNvPr id="33815" name="AutoShape 46"/>
          <p:cNvSpPr>
            <a:spLocks noChangeArrowheads="1"/>
          </p:cNvSpPr>
          <p:nvPr/>
        </p:nvSpPr>
        <p:spPr bwMode="auto">
          <a:xfrm>
            <a:off x="2611438" y="6067425"/>
            <a:ext cx="1828800" cy="474663"/>
          </a:xfrm>
          <a:prstGeom prst="roundRect">
            <a:avLst>
              <a:gd name="adj" fmla="val 16667"/>
            </a:avLst>
          </a:prstGeom>
          <a:gradFill rotWithShape="1">
            <a:gsLst>
              <a:gs pos="0">
                <a:schemeClr val="accent2"/>
              </a:gs>
              <a:gs pos="100000">
                <a:srgbClr val="08A4B4"/>
              </a:gs>
            </a:gsLst>
            <a:lin ang="2700000" scaled="1"/>
          </a:gradFill>
          <a:ln w="9525">
            <a:noFill/>
            <a:round/>
            <a:headEnd/>
            <a:tailEnd/>
          </a:ln>
          <a:effectLst>
            <a:prstShdw prst="shdw17" dist="17961" dir="2700000">
              <a:srgbClr val="05727D">
                <a:alpha val="74997"/>
              </a:srgbClr>
            </a:prstShdw>
          </a:effectLst>
        </p:spPr>
        <p:txBody>
          <a:bodyPr wrap="none" anchor="ctr"/>
          <a:lstStyle/>
          <a:p>
            <a:pPr algn="ctr" defTabSz="914400"/>
            <a:r>
              <a:rPr lang="en-US">
                <a:solidFill>
                  <a:schemeClr val="bg1"/>
                </a:solidFill>
              </a:rPr>
              <a:t>2x I/O bandwidth</a:t>
            </a:r>
          </a:p>
        </p:txBody>
      </p:sp>
      <p:sp>
        <p:nvSpPr>
          <p:cNvPr id="33816" name="AutoShape 47"/>
          <p:cNvSpPr>
            <a:spLocks noChangeArrowheads="1"/>
          </p:cNvSpPr>
          <p:nvPr/>
        </p:nvSpPr>
        <p:spPr bwMode="auto">
          <a:xfrm>
            <a:off x="195263" y="3825875"/>
            <a:ext cx="1828800" cy="474663"/>
          </a:xfrm>
          <a:prstGeom prst="roundRect">
            <a:avLst>
              <a:gd name="adj" fmla="val 16667"/>
            </a:avLst>
          </a:prstGeom>
          <a:gradFill rotWithShape="1">
            <a:gsLst>
              <a:gs pos="0">
                <a:schemeClr val="accent2"/>
              </a:gs>
              <a:gs pos="100000">
                <a:srgbClr val="08A4B4"/>
              </a:gs>
            </a:gsLst>
            <a:lin ang="2700000" scaled="1"/>
          </a:gradFill>
          <a:ln w="9525">
            <a:noFill/>
            <a:round/>
            <a:headEnd/>
            <a:tailEnd/>
          </a:ln>
          <a:effectLst>
            <a:prstShdw prst="shdw17" dist="17961" dir="2700000">
              <a:srgbClr val="05727D">
                <a:alpha val="74997"/>
              </a:srgbClr>
            </a:prstShdw>
          </a:effectLst>
        </p:spPr>
        <p:txBody>
          <a:bodyPr wrap="none" anchor="ctr"/>
          <a:lstStyle/>
          <a:p>
            <a:pPr algn="ctr" defTabSz="914400"/>
            <a:r>
              <a:rPr lang="en-US">
                <a:solidFill>
                  <a:schemeClr val="bg1"/>
                </a:solidFill>
              </a:rPr>
              <a:t>4x the memory</a:t>
            </a:r>
          </a:p>
        </p:txBody>
      </p:sp>
      <p:pic>
        <p:nvPicPr>
          <p:cNvPr id="3017776" name="Picture 12" descr="pca-half-blade-gooding_09 copy.png"/>
          <p:cNvPicPr>
            <a:picLocks noChangeAspect="1"/>
          </p:cNvPicPr>
          <p:nvPr/>
        </p:nvPicPr>
        <p:blipFill>
          <a:blip r:embed="rId16"/>
          <a:srcRect/>
          <a:stretch>
            <a:fillRect/>
          </a:stretch>
        </p:blipFill>
        <p:spPr bwMode="auto">
          <a:xfrm>
            <a:off x="571500" y="1473200"/>
            <a:ext cx="3303588" cy="2038350"/>
          </a:xfrm>
          <a:prstGeom prst="rect">
            <a:avLst/>
          </a:prstGeom>
          <a:noFill/>
          <a:ln w="9525">
            <a:noFill/>
            <a:miter lim="800000"/>
            <a:headEnd/>
            <a:tailEnd/>
          </a:ln>
          <a:effectLst>
            <a:outerShdw blurRad="63500" dist="107763" dir="2700000" algn="ctr" rotWithShape="0">
              <a:srgbClr val="000000">
                <a:alpha val="50000"/>
              </a:srgbClr>
            </a:outerShdw>
          </a:effectLst>
        </p:spPr>
      </p:pic>
      <p:sp>
        <p:nvSpPr>
          <p:cNvPr id="33818"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Compute – Blade Overview</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p:cNvSpPr>
            <a:spLocks noChangeArrowheads="1"/>
          </p:cNvSpPr>
          <p:nvPr/>
        </p:nvSpPr>
        <p:spPr bwMode="auto">
          <a:xfrm>
            <a:off x="271463" y="1509713"/>
            <a:ext cx="2692400" cy="3119437"/>
          </a:xfrm>
          <a:prstGeom prst="roundRect">
            <a:avLst>
              <a:gd name="adj" fmla="val 6310"/>
            </a:avLst>
          </a:prstGeom>
          <a:gradFill rotWithShape="1">
            <a:gsLst>
              <a:gs pos="0">
                <a:srgbClr val="FFFFFF">
                  <a:alpha val="0"/>
                </a:srgbClr>
              </a:gs>
              <a:gs pos="100000">
                <a:srgbClr val="5B6F7B">
                  <a:alpha val="39998"/>
                </a:srgbClr>
              </a:gs>
            </a:gsLst>
            <a:lin ang="5400000" scaled="1"/>
          </a:gradFill>
          <a:ln w="12700">
            <a:noFill/>
            <a:round/>
            <a:headEnd/>
            <a:tailEnd/>
          </a:ln>
        </p:spPr>
        <p:txBody>
          <a:bodyPr wrap="none" anchor="ctr"/>
          <a:lstStyle/>
          <a:p>
            <a:pPr algn="ctr" defTabSz="914400"/>
            <a:endParaRPr lang="de-DE"/>
          </a:p>
        </p:txBody>
      </p:sp>
      <p:sp>
        <p:nvSpPr>
          <p:cNvPr id="8" name="AutoShape 3"/>
          <p:cNvSpPr>
            <a:spLocks noChangeArrowheads="1"/>
          </p:cNvSpPr>
          <p:nvPr/>
        </p:nvSpPr>
        <p:spPr bwMode="auto">
          <a:xfrm>
            <a:off x="3159125" y="1509713"/>
            <a:ext cx="2692400" cy="3113087"/>
          </a:xfrm>
          <a:prstGeom prst="roundRect">
            <a:avLst>
              <a:gd name="adj" fmla="val 6310"/>
            </a:avLst>
          </a:prstGeom>
          <a:gradFill rotWithShape="1">
            <a:gsLst>
              <a:gs pos="0">
                <a:schemeClr val="accent1">
                  <a:gamma/>
                  <a:tint val="0"/>
                  <a:invGamma/>
                  <a:alpha val="0"/>
                </a:schemeClr>
              </a:gs>
              <a:gs pos="100000">
                <a:schemeClr val="accent1">
                  <a:alpha val="39999"/>
                </a:schemeClr>
              </a:gs>
            </a:gsLst>
            <a:lin ang="5400000" scaled="1"/>
          </a:gradFill>
          <a:ln w="12700" algn="ctr">
            <a:noFill/>
            <a:round/>
            <a:headEnd/>
            <a:tailEnd/>
          </a:ln>
          <a:effectLst/>
        </p:spPr>
        <p:txBody>
          <a:bodyPr wrap="none" anchor="ctr"/>
          <a:lstStyle/>
          <a:p>
            <a:pPr algn="ctr" defTabSz="914400">
              <a:defRPr/>
            </a:pPr>
            <a:endParaRPr lang="en-US" dirty="0">
              <a:latin typeface="Arial" charset="0"/>
              <a:ea typeface="+mn-ea"/>
            </a:endParaRPr>
          </a:p>
        </p:txBody>
      </p:sp>
      <p:sp>
        <p:nvSpPr>
          <p:cNvPr id="9" name="AutoShape 4"/>
          <p:cNvSpPr>
            <a:spLocks noChangeArrowheads="1"/>
          </p:cNvSpPr>
          <p:nvPr/>
        </p:nvSpPr>
        <p:spPr bwMode="auto">
          <a:xfrm>
            <a:off x="6142038" y="1509713"/>
            <a:ext cx="2692400" cy="3119437"/>
          </a:xfrm>
          <a:prstGeom prst="roundRect">
            <a:avLst>
              <a:gd name="adj" fmla="val 6310"/>
            </a:avLst>
          </a:prstGeom>
          <a:gradFill rotWithShape="1">
            <a:gsLst>
              <a:gs pos="0">
                <a:schemeClr val="folHlink">
                  <a:gamma/>
                  <a:tint val="0"/>
                  <a:invGamma/>
                  <a:alpha val="0"/>
                </a:schemeClr>
              </a:gs>
              <a:gs pos="100000">
                <a:schemeClr val="folHlink">
                  <a:alpha val="39999"/>
                </a:schemeClr>
              </a:gs>
            </a:gsLst>
            <a:lin ang="5400000" scaled="1"/>
          </a:gradFill>
          <a:ln w="12700" algn="ctr">
            <a:noFill/>
            <a:round/>
            <a:headEnd/>
            <a:tailEnd/>
          </a:ln>
          <a:effectLst/>
        </p:spPr>
        <p:txBody>
          <a:bodyPr wrap="none" anchor="ctr"/>
          <a:lstStyle/>
          <a:p>
            <a:pPr algn="ctr" defTabSz="914400">
              <a:defRPr/>
            </a:pPr>
            <a:endParaRPr lang="en-US" dirty="0">
              <a:latin typeface="Arial" charset="0"/>
              <a:ea typeface="+mn-ea"/>
            </a:endParaRPr>
          </a:p>
        </p:txBody>
      </p:sp>
      <p:sp>
        <p:nvSpPr>
          <p:cNvPr id="35845" name="Text Box 9"/>
          <p:cNvSpPr txBox="1">
            <a:spLocks noChangeArrowheads="1"/>
          </p:cNvSpPr>
          <p:nvPr/>
        </p:nvSpPr>
        <p:spPr bwMode="auto">
          <a:xfrm>
            <a:off x="279400" y="1971675"/>
            <a:ext cx="2713038" cy="3160713"/>
          </a:xfrm>
          <a:prstGeom prst="rect">
            <a:avLst/>
          </a:prstGeom>
          <a:noFill/>
          <a:ln w="9525">
            <a:noFill/>
            <a:miter lim="800000"/>
            <a:headEnd/>
            <a:tailEnd/>
          </a:ln>
        </p:spPr>
        <p:txBody>
          <a:bodyPr/>
          <a:lstStyle/>
          <a:p>
            <a:pPr algn="ctr" defTabSz="914400">
              <a:lnSpc>
                <a:spcPct val="90000"/>
              </a:lnSpc>
              <a:spcBef>
                <a:spcPct val="70000"/>
              </a:spcBef>
              <a:buClr>
                <a:schemeClr val="accent1"/>
              </a:buClr>
            </a:pPr>
            <a:r>
              <a:rPr lang="en-US">
                <a:solidFill>
                  <a:schemeClr val="tx2"/>
                </a:solidFill>
              </a:rPr>
              <a:t>Virtual Machine Aware: Virtualization and Consolidation</a:t>
            </a:r>
          </a:p>
        </p:txBody>
      </p:sp>
      <p:sp>
        <p:nvSpPr>
          <p:cNvPr id="14" name="Line 10"/>
          <p:cNvSpPr>
            <a:spLocks noChangeShapeType="1"/>
          </p:cNvSpPr>
          <p:nvPr/>
        </p:nvSpPr>
        <p:spPr bwMode="gray">
          <a:xfrm>
            <a:off x="495300" y="3365500"/>
            <a:ext cx="2322513" cy="0"/>
          </a:xfrm>
          <a:prstGeom prst="line">
            <a:avLst/>
          </a:prstGeom>
          <a:noFill/>
          <a:ln w="19050">
            <a:solidFill>
              <a:schemeClr val="tx1"/>
            </a:solidFill>
            <a:round/>
            <a:headEnd/>
            <a:tailEnd/>
          </a:ln>
          <a:effectLst>
            <a:outerShdw dist="35921" dir="2700000" algn="ctr" rotWithShape="0">
              <a:srgbClr val="C8CEC6">
                <a:alpha val="74997"/>
              </a:srgbClr>
            </a:outerShdw>
          </a:effectLst>
        </p:spPr>
        <p:txBody>
          <a:bodyPr wrap="none" anchor="ctr"/>
          <a:lstStyle/>
          <a:p>
            <a:endParaRPr lang="en-GB"/>
          </a:p>
        </p:txBody>
      </p:sp>
      <p:sp>
        <p:nvSpPr>
          <p:cNvPr id="35847" name="Rectangle 21"/>
          <p:cNvSpPr>
            <a:spLocks noChangeArrowheads="1"/>
          </p:cNvSpPr>
          <p:nvPr/>
        </p:nvSpPr>
        <p:spPr bwMode="auto">
          <a:xfrm>
            <a:off x="3165475" y="1960563"/>
            <a:ext cx="2754313" cy="3160712"/>
          </a:xfrm>
          <a:prstGeom prst="rect">
            <a:avLst/>
          </a:prstGeom>
          <a:noFill/>
          <a:ln w="9525">
            <a:noFill/>
            <a:miter lim="800000"/>
            <a:headEnd/>
            <a:tailEnd/>
          </a:ln>
        </p:spPr>
        <p:txBody>
          <a:bodyPr/>
          <a:lstStyle/>
          <a:p>
            <a:pPr algn="ctr" defTabSz="914400">
              <a:spcBef>
                <a:spcPct val="70000"/>
              </a:spcBef>
            </a:pPr>
            <a:r>
              <a:rPr lang="en-US"/>
              <a:t>Existing Driver Stacks</a:t>
            </a:r>
          </a:p>
        </p:txBody>
      </p:sp>
      <p:sp>
        <p:nvSpPr>
          <p:cNvPr id="35848" name="Text Box 22"/>
          <p:cNvSpPr txBox="1">
            <a:spLocks noChangeArrowheads="1"/>
          </p:cNvSpPr>
          <p:nvPr/>
        </p:nvSpPr>
        <p:spPr bwMode="auto">
          <a:xfrm>
            <a:off x="6176963" y="1960563"/>
            <a:ext cx="2554287" cy="3160712"/>
          </a:xfrm>
          <a:prstGeom prst="rect">
            <a:avLst/>
          </a:prstGeom>
          <a:noFill/>
          <a:ln w="9525">
            <a:noFill/>
            <a:miter lim="800000"/>
            <a:headEnd/>
            <a:tailEnd/>
          </a:ln>
        </p:spPr>
        <p:txBody>
          <a:bodyPr/>
          <a:lstStyle/>
          <a:p>
            <a:pPr algn="ctr" defTabSz="914400">
              <a:lnSpc>
                <a:spcPct val="90000"/>
              </a:lnSpc>
              <a:spcBef>
                <a:spcPct val="70000"/>
              </a:spcBef>
              <a:buClr>
                <a:schemeClr val="accent1"/>
              </a:buClr>
            </a:pPr>
            <a:r>
              <a:rPr lang="en-US">
                <a:solidFill>
                  <a:schemeClr val="tx2"/>
                </a:solidFill>
              </a:rPr>
              <a:t>Proven 10GbE Technology </a:t>
            </a:r>
          </a:p>
        </p:txBody>
      </p:sp>
      <p:sp>
        <p:nvSpPr>
          <p:cNvPr id="26" name="Line 23"/>
          <p:cNvSpPr>
            <a:spLocks noChangeShapeType="1"/>
          </p:cNvSpPr>
          <p:nvPr/>
        </p:nvSpPr>
        <p:spPr bwMode="gray">
          <a:xfrm>
            <a:off x="3376613" y="3354388"/>
            <a:ext cx="2322512" cy="0"/>
          </a:xfrm>
          <a:prstGeom prst="line">
            <a:avLst/>
          </a:prstGeom>
          <a:noFill/>
          <a:ln w="19050">
            <a:solidFill>
              <a:schemeClr val="tx1"/>
            </a:solidFill>
            <a:round/>
            <a:headEnd/>
            <a:tailEnd/>
          </a:ln>
          <a:effectLst>
            <a:outerShdw dist="35921" dir="2700000" algn="ctr" rotWithShape="0">
              <a:srgbClr val="C8CEC6">
                <a:alpha val="74997"/>
              </a:srgbClr>
            </a:outerShdw>
          </a:effectLst>
        </p:spPr>
        <p:txBody>
          <a:bodyPr wrap="none" anchor="ctr"/>
          <a:lstStyle/>
          <a:p>
            <a:endParaRPr lang="en-GB"/>
          </a:p>
        </p:txBody>
      </p:sp>
      <p:sp>
        <p:nvSpPr>
          <p:cNvPr id="27" name="Line 24"/>
          <p:cNvSpPr>
            <a:spLocks noChangeShapeType="1"/>
          </p:cNvSpPr>
          <p:nvPr/>
        </p:nvSpPr>
        <p:spPr bwMode="gray">
          <a:xfrm>
            <a:off x="6411913" y="3354388"/>
            <a:ext cx="2322512" cy="0"/>
          </a:xfrm>
          <a:prstGeom prst="line">
            <a:avLst/>
          </a:prstGeom>
          <a:noFill/>
          <a:ln w="19050">
            <a:solidFill>
              <a:schemeClr val="tx1"/>
            </a:solidFill>
            <a:round/>
            <a:headEnd/>
            <a:tailEnd/>
          </a:ln>
          <a:effectLst>
            <a:outerShdw dist="35921" dir="2700000" algn="ctr" rotWithShape="0">
              <a:srgbClr val="C8CEC6">
                <a:alpha val="74997"/>
              </a:srgbClr>
            </a:outerShdw>
          </a:effectLst>
        </p:spPr>
        <p:txBody>
          <a:bodyPr wrap="none" anchor="ctr"/>
          <a:lstStyle/>
          <a:p>
            <a:endParaRPr lang="en-GB"/>
          </a:p>
        </p:txBody>
      </p:sp>
      <p:pic>
        <p:nvPicPr>
          <p:cNvPr id="35851" name="Picture 17" descr="long_rectangle gray"/>
          <p:cNvPicPr>
            <a:picLocks noChangeAspect="1" noChangeArrowheads="1"/>
          </p:cNvPicPr>
          <p:nvPr/>
        </p:nvPicPr>
        <p:blipFill>
          <a:blip r:embed="rId3"/>
          <a:srcRect/>
          <a:stretch>
            <a:fillRect/>
          </a:stretch>
        </p:blipFill>
        <p:spPr bwMode="auto">
          <a:xfrm>
            <a:off x="255588" y="1201738"/>
            <a:ext cx="2747962" cy="676275"/>
          </a:xfrm>
          <a:prstGeom prst="rect">
            <a:avLst/>
          </a:prstGeom>
          <a:noFill/>
          <a:ln w="9525">
            <a:noFill/>
            <a:miter lim="800000"/>
            <a:headEnd/>
            <a:tailEnd/>
          </a:ln>
        </p:spPr>
      </p:pic>
      <p:pic>
        <p:nvPicPr>
          <p:cNvPr id="35852" name="Picture 18" descr="long_rectangle blue"/>
          <p:cNvPicPr>
            <a:picLocks noChangeAspect="1" noChangeArrowheads="1"/>
          </p:cNvPicPr>
          <p:nvPr/>
        </p:nvPicPr>
        <p:blipFill>
          <a:blip r:embed="rId4"/>
          <a:srcRect/>
          <a:stretch>
            <a:fillRect/>
          </a:stretch>
        </p:blipFill>
        <p:spPr bwMode="auto">
          <a:xfrm>
            <a:off x="3114675" y="1201738"/>
            <a:ext cx="2763838" cy="676275"/>
          </a:xfrm>
          <a:prstGeom prst="rect">
            <a:avLst/>
          </a:prstGeom>
          <a:noFill/>
          <a:ln w="9525">
            <a:noFill/>
            <a:miter lim="800000"/>
            <a:headEnd/>
            <a:tailEnd/>
          </a:ln>
        </p:spPr>
      </p:pic>
      <p:pic>
        <p:nvPicPr>
          <p:cNvPr id="35853" name="Picture 19" descr="long_rectangle green"/>
          <p:cNvPicPr>
            <a:picLocks noChangeAspect="1" noChangeArrowheads="1"/>
          </p:cNvPicPr>
          <p:nvPr/>
        </p:nvPicPr>
        <p:blipFill>
          <a:blip r:embed="rId5"/>
          <a:srcRect/>
          <a:stretch>
            <a:fillRect/>
          </a:stretch>
        </p:blipFill>
        <p:spPr bwMode="auto">
          <a:xfrm>
            <a:off x="6130925" y="1201738"/>
            <a:ext cx="2714625" cy="679450"/>
          </a:xfrm>
          <a:prstGeom prst="rect">
            <a:avLst/>
          </a:prstGeom>
          <a:noFill/>
          <a:ln w="9525">
            <a:noFill/>
            <a:miter lim="800000"/>
            <a:headEnd/>
            <a:tailEnd/>
          </a:ln>
        </p:spPr>
      </p:pic>
      <p:sp>
        <p:nvSpPr>
          <p:cNvPr id="2754580" name="Rectangle 20"/>
          <p:cNvSpPr>
            <a:spLocks noChangeArrowheads="1"/>
          </p:cNvSpPr>
          <p:nvPr/>
        </p:nvSpPr>
        <p:spPr bwMode="auto">
          <a:xfrm>
            <a:off x="7188200" y="1366838"/>
            <a:ext cx="512763" cy="241300"/>
          </a:xfrm>
          <a:prstGeom prst="rect">
            <a:avLst/>
          </a:prstGeom>
          <a:noFill/>
          <a:ln w="9525">
            <a:noFill/>
            <a:miter lim="800000"/>
            <a:headEnd/>
            <a:tailEnd/>
          </a:ln>
          <a:effectLst>
            <a:outerShdw dist="17961" dir="2700000" algn="ctr" rotWithShape="0">
              <a:srgbClr val="1D3F32">
                <a:alpha val="74997"/>
              </a:srgbClr>
            </a:outerShdw>
          </a:effectLst>
        </p:spPr>
        <p:txBody>
          <a:bodyPr wrap="none" lIns="0" tIns="0" rIns="0" bIns="0" anchor="ctr" anchorCtr="1">
            <a:spAutoFit/>
          </a:bodyPr>
          <a:lstStyle/>
          <a:p>
            <a:pPr algn="ctr" defTabSz="814388" eaLnBrk="0" hangingPunct="0">
              <a:lnSpc>
                <a:spcPct val="85000"/>
              </a:lnSpc>
              <a:defRPr/>
            </a:pPr>
            <a:r>
              <a:rPr lang="en-US" b="1" dirty="0">
                <a:solidFill>
                  <a:schemeClr val="bg2"/>
                </a:solidFill>
                <a:latin typeface="Arial" charset="0"/>
                <a:ea typeface="Arial Unicode MS" pitchFamily="34" charset="-128"/>
                <a:cs typeface="Arial Unicode MS" pitchFamily="34" charset="-128"/>
              </a:rPr>
              <a:t>Cost</a:t>
            </a:r>
          </a:p>
        </p:txBody>
      </p:sp>
      <p:sp>
        <p:nvSpPr>
          <p:cNvPr id="2754581" name="Rectangle 21" descr="5%"/>
          <p:cNvSpPr>
            <a:spLocks noChangeArrowheads="1"/>
          </p:cNvSpPr>
          <p:nvPr/>
        </p:nvSpPr>
        <p:spPr bwMode="auto">
          <a:xfrm>
            <a:off x="3703638" y="1366838"/>
            <a:ext cx="1487487" cy="241300"/>
          </a:xfrm>
          <a:prstGeom prst="rect">
            <a:avLst/>
          </a:prstGeom>
          <a:noFill/>
          <a:ln w="9525">
            <a:noFill/>
            <a:miter lim="800000"/>
            <a:headEnd/>
            <a:tailEnd/>
          </a:ln>
          <a:effectLst>
            <a:outerShdw dist="17961" dir="2700000" algn="ctr" rotWithShape="0">
              <a:schemeClr val="accent1">
                <a:alpha val="74997"/>
              </a:schemeClr>
            </a:outerShdw>
          </a:effectLst>
        </p:spPr>
        <p:txBody>
          <a:bodyPr wrap="none" lIns="0" tIns="0" rIns="0" bIns="0" anchor="ctr" anchorCtr="1">
            <a:spAutoFit/>
          </a:bodyPr>
          <a:lstStyle/>
          <a:p>
            <a:pPr algn="ctr" defTabSz="814388" eaLnBrk="0" hangingPunct="0">
              <a:lnSpc>
                <a:spcPct val="85000"/>
              </a:lnSpc>
              <a:defRPr/>
            </a:pPr>
            <a:r>
              <a:rPr lang="en-US" b="1">
                <a:solidFill>
                  <a:schemeClr val="bg2"/>
                </a:solidFill>
                <a:latin typeface="Arial" charset="0"/>
                <a:ea typeface="Arial Unicode MS" pitchFamily="34" charset="-128"/>
                <a:cs typeface="Arial Unicode MS" pitchFamily="34" charset="-128"/>
              </a:rPr>
              <a:t>Compatibility</a:t>
            </a:r>
          </a:p>
        </p:txBody>
      </p:sp>
      <p:sp>
        <p:nvSpPr>
          <p:cNvPr id="2754582" name="Rectangle 22"/>
          <p:cNvSpPr>
            <a:spLocks noChangeArrowheads="1"/>
          </p:cNvSpPr>
          <p:nvPr/>
        </p:nvSpPr>
        <p:spPr bwMode="auto">
          <a:xfrm>
            <a:off x="873125" y="1376363"/>
            <a:ext cx="1457325" cy="241300"/>
          </a:xfrm>
          <a:prstGeom prst="rect">
            <a:avLst/>
          </a:prstGeom>
          <a:noFill/>
          <a:ln w="9525">
            <a:noFill/>
            <a:miter lim="800000"/>
            <a:headEnd/>
            <a:tailEnd/>
          </a:ln>
          <a:effectLst>
            <a:outerShdw dist="17961" dir="2700000" algn="ctr" rotWithShape="0">
              <a:srgbClr val="003046">
                <a:alpha val="74997"/>
              </a:srgbClr>
            </a:outerShdw>
          </a:effectLst>
        </p:spPr>
        <p:txBody>
          <a:bodyPr wrap="none" lIns="0" tIns="0" rIns="0" bIns="0" anchor="ctr" anchorCtr="1">
            <a:spAutoFit/>
          </a:bodyPr>
          <a:lstStyle/>
          <a:p>
            <a:pPr algn="ctr" defTabSz="814388" eaLnBrk="0" hangingPunct="0">
              <a:lnSpc>
                <a:spcPct val="85000"/>
              </a:lnSpc>
              <a:defRPr/>
            </a:pPr>
            <a:r>
              <a:rPr lang="en-US" b="1">
                <a:solidFill>
                  <a:schemeClr val="bg2"/>
                </a:solidFill>
                <a:latin typeface="Arial" charset="0"/>
                <a:ea typeface="Arial Unicode MS" pitchFamily="34" charset="-128"/>
                <a:cs typeface="Arial Unicode MS" pitchFamily="34" charset="-128"/>
              </a:rPr>
              <a:t>Virtualization</a:t>
            </a:r>
          </a:p>
        </p:txBody>
      </p:sp>
      <p:pic>
        <p:nvPicPr>
          <p:cNvPr id="35857" name="Picture 40" descr="pca-mezz_card copy.png"/>
          <p:cNvPicPr>
            <a:picLocks noChangeAspect="1" noChangeArrowheads="1"/>
          </p:cNvPicPr>
          <p:nvPr/>
        </p:nvPicPr>
        <p:blipFill>
          <a:blip r:embed="rId6"/>
          <a:srcRect/>
          <a:stretch>
            <a:fillRect/>
          </a:stretch>
        </p:blipFill>
        <p:spPr bwMode="auto">
          <a:xfrm>
            <a:off x="596900" y="3324225"/>
            <a:ext cx="2036763" cy="1457325"/>
          </a:xfrm>
          <a:prstGeom prst="rect">
            <a:avLst/>
          </a:prstGeom>
          <a:noFill/>
          <a:ln w="9525">
            <a:noFill/>
            <a:miter lim="800000"/>
            <a:headEnd/>
            <a:tailEnd/>
          </a:ln>
        </p:spPr>
      </p:pic>
      <p:pic>
        <p:nvPicPr>
          <p:cNvPr id="35858" name="Picture 43" descr="pca-mezz_card-menlopark_iso.png"/>
          <p:cNvPicPr>
            <a:picLocks noChangeAspect="1" noChangeArrowheads="1"/>
          </p:cNvPicPr>
          <p:nvPr/>
        </p:nvPicPr>
        <p:blipFill>
          <a:blip r:embed="rId7"/>
          <a:srcRect/>
          <a:stretch>
            <a:fillRect/>
          </a:stretch>
        </p:blipFill>
        <p:spPr bwMode="auto">
          <a:xfrm>
            <a:off x="3505200" y="3324225"/>
            <a:ext cx="2036763" cy="1463675"/>
          </a:xfrm>
          <a:prstGeom prst="rect">
            <a:avLst/>
          </a:prstGeom>
          <a:noFill/>
          <a:ln w="9525">
            <a:noFill/>
            <a:miter lim="800000"/>
            <a:headEnd/>
            <a:tailEnd/>
          </a:ln>
        </p:spPr>
      </p:pic>
      <p:pic>
        <p:nvPicPr>
          <p:cNvPr id="35859" name="Picture 42" descr="pca-mezz_card copy.png"/>
          <p:cNvPicPr>
            <a:picLocks noChangeAspect="1" noChangeArrowheads="1"/>
          </p:cNvPicPr>
          <p:nvPr/>
        </p:nvPicPr>
        <p:blipFill>
          <a:blip r:embed="rId8"/>
          <a:srcRect/>
          <a:stretch>
            <a:fillRect/>
          </a:stretch>
        </p:blipFill>
        <p:spPr bwMode="auto">
          <a:xfrm>
            <a:off x="6546850" y="3324225"/>
            <a:ext cx="2030413" cy="1457325"/>
          </a:xfrm>
          <a:prstGeom prst="rect">
            <a:avLst/>
          </a:prstGeom>
          <a:noFill/>
          <a:ln w="9525">
            <a:noFill/>
            <a:miter lim="800000"/>
            <a:headEnd/>
            <a:tailEnd/>
          </a:ln>
        </p:spPr>
      </p:pic>
      <p:sp>
        <p:nvSpPr>
          <p:cNvPr id="35860"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Compute – Adapter Options</a:t>
            </a:r>
            <a:endParaRPr lang="en-US" sz="4800">
              <a:solidFill>
                <a:schemeClr val="tx2"/>
              </a:solidFill>
              <a:latin typeface="Calibri" pitchFamily="34" charset="0"/>
              <a:cs typeface="Arial" pitchFamily="34" charset="0"/>
            </a:endParaRPr>
          </a:p>
        </p:txBody>
      </p:sp>
      <p:sp>
        <p:nvSpPr>
          <p:cNvPr id="35861" name="Rectangle 42"/>
          <p:cNvSpPr>
            <a:spLocks noChangeArrowheads="1"/>
          </p:cNvSpPr>
          <p:nvPr/>
        </p:nvSpPr>
        <p:spPr bwMode="auto">
          <a:xfrm>
            <a:off x="3384550" y="2789238"/>
            <a:ext cx="1163638" cy="415925"/>
          </a:xfrm>
          <a:prstGeom prst="rect">
            <a:avLst/>
          </a:prstGeom>
          <a:solidFill>
            <a:schemeClr val="tx1"/>
          </a:solidFill>
          <a:ln w="9525">
            <a:solidFill>
              <a:schemeClr val="tx1"/>
            </a:solidFill>
            <a:miter lim="800000"/>
            <a:headEnd/>
            <a:tailEnd/>
          </a:ln>
        </p:spPr>
        <p:txBody>
          <a:bodyPr wrap="none" anchor="ctr"/>
          <a:lstStyle/>
          <a:p>
            <a:endParaRPr lang="de-DE"/>
          </a:p>
        </p:txBody>
      </p:sp>
      <p:sp>
        <p:nvSpPr>
          <p:cNvPr id="35862" name="Rectangle 43"/>
          <p:cNvSpPr>
            <a:spLocks noChangeArrowheads="1"/>
          </p:cNvSpPr>
          <p:nvPr/>
        </p:nvSpPr>
        <p:spPr bwMode="auto">
          <a:xfrm>
            <a:off x="4700588" y="2787650"/>
            <a:ext cx="817562" cy="427038"/>
          </a:xfrm>
          <a:prstGeom prst="rect">
            <a:avLst/>
          </a:prstGeom>
          <a:solidFill>
            <a:schemeClr val="tx1"/>
          </a:solidFill>
          <a:ln w="9525">
            <a:solidFill>
              <a:schemeClr val="tx1"/>
            </a:solidFill>
            <a:miter lim="800000"/>
            <a:headEnd/>
            <a:tailEnd/>
          </a:ln>
        </p:spPr>
        <p:txBody>
          <a:bodyPr wrap="none" anchor="ctr"/>
          <a:lstStyle/>
          <a:p>
            <a:endParaRPr lang="de-DE"/>
          </a:p>
        </p:txBody>
      </p:sp>
      <p:sp>
        <p:nvSpPr>
          <p:cNvPr id="35863" name="Rectangle 44"/>
          <p:cNvSpPr>
            <a:spLocks noChangeArrowheads="1"/>
          </p:cNvSpPr>
          <p:nvPr/>
        </p:nvSpPr>
        <p:spPr bwMode="auto">
          <a:xfrm>
            <a:off x="7050088" y="2786063"/>
            <a:ext cx="889000" cy="452437"/>
          </a:xfrm>
          <a:prstGeom prst="rect">
            <a:avLst/>
          </a:prstGeom>
          <a:solidFill>
            <a:schemeClr val="tx1"/>
          </a:solidFill>
          <a:ln w="9525">
            <a:solidFill>
              <a:schemeClr val="tx1"/>
            </a:solidFill>
            <a:miter lim="800000"/>
            <a:headEnd/>
            <a:tailEnd/>
          </a:ln>
        </p:spPr>
        <p:txBody>
          <a:bodyPr wrap="none" anchor="ctr"/>
          <a:lstStyle/>
          <a:p>
            <a:endParaRPr lang="de-DE"/>
          </a:p>
        </p:txBody>
      </p:sp>
      <p:pic>
        <p:nvPicPr>
          <p:cNvPr id="35864" name="Picture 32" descr="Intel-logo-new copy"/>
          <p:cNvPicPr>
            <a:picLocks noChangeAspect="1" noChangeArrowheads="1"/>
          </p:cNvPicPr>
          <p:nvPr/>
        </p:nvPicPr>
        <p:blipFill>
          <a:blip r:embed="rId9"/>
          <a:srcRect/>
          <a:stretch>
            <a:fillRect/>
          </a:stretch>
        </p:blipFill>
        <p:spPr bwMode="auto">
          <a:xfrm>
            <a:off x="7191375" y="2844800"/>
            <a:ext cx="558800" cy="365125"/>
          </a:xfrm>
          <a:prstGeom prst="rect">
            <a:avLst/>
          </a:prstGeom>
          <a:noFill/>
          <a:ln w="9525">
            <a:noFill/>
            <a:miter lim="800000"/>
            <a:headEnd/>
            <a:tailEnd/>
          </a:ln>
        </p:spPr>
      </p:pic>
      <p:pic>
        <p:nvPicPr>
          <p:cNvPr id="35865" name="Picture 34" descr="logo-qlogic copy"/>
          <p:cNvPicPr>
            <a:picLocks noChangeAspect="1" noChangeArrowheads="1"/>
          </p:cNvPicPr>
          <p:nvPr/>
        </p:nvPicPr>
        <p:blipFill>
          <a:blip r:embed="rId10"/>
          <a:srcRect/>
          <a:stretch>
            <a:fillRect/>
          </a:stretch>
        </p:blipFill>
        <p:spPr bwMode="auto">
          <a:xfrm>
            <a:off x="4845050" y="2838450"/>
            <a:ext cx="569913" cy="333375"/>
          </a:xfrm>
          <a:prstGeom prst="rect">
            <a:avLst/>
          </a:prstGeom>
          <a:noFill/>
          <a:ln w="9525">
            <a:noFill/>
            <a:miter lim="800000"/>
            <a:headEnd/>
            <a:tailEnd/>
          </a:ln>
        </p:spPr>
      </p:pic>
      <p:pic>
        <p:nvPicPr>
          <p:cNvPr id="35866" name="Picture 35" descr="emulex-logo copy"/>
          <p:cNvPicPr>
            <a:picLocks noChangeAspect="1" noChangeArrowheads="1"/>
          </p:cNvPicPr>
          <p:nvPr/>
        </p:nvPicPr>
        <p:blipFill>
          <a:blip r:embed="rId11"/>
          <a:srcRect/>
          <a:stretch>
            <a:fillRect/>
          </a:stretch>
        </p:blipFill>
        <p:spPr bwMode="auto">
          <a:xfrm>
            <a:off x="3509963" y="2930525"/>
            <a:ext cx="954087" cy="193675"/>
          </a:xfrm>
          <a:prstGeom prst="rect">
            <a:avLst/>
          </a:prstGeom>
          <a:noFill/>
          <a:ln w="9525">
            <a:noFill/>
            <a:miter lim="800000"/>
            <a:headEnd/>
            <a:tailEnd/>
          </a:ln>
        </p:spPr>
      </p:pic>
      <p:grpSp>
        <p:nvGrpSpPr>
          <p:cNvPr id="35867" name="Group 44"/>
          <p:cNvGrpSpPr>
            <a:grpSpLocks/>
          </p:cNvGrpSpPr>
          <p:nvPr/>
        </p:nvGrpSpPr>
        <p:grpSpPr bwMode="auto">
          <a:xfrm>
            <a:off x="1193800" y="2825750"/>
            <a:ext cx="901700" cy="474663"/>
            <a:chOff x="987425" y="2803525"/>
            <a:chExt cx="901700" cy="474663"/>
          </a:xfrm>
        </p:grpSpPr>
        <p:sp>
          <p:nvSpPr>
            <p:cNvPr id="35869" name="Rectangle 41"/>
            <p:cNvSpPr>
              <a:spLocks noChangeArrowheads="1"/>
            </p:cNvSpPr>
            <p:nvPr/>
          </p:nvSpPr>
          <p:spPr bwMode="auto">
            <a:xfrm>
              <a:off x="987425" y="2803525"/>
              <a:ext cx="901700" cy="474663"/>
            </a:xfrm>
            <a:prstGeom prst="rect">
              <a:avLst/>
            </a:prstGeom>
            <a:solidFill>
              <a:schemeClr val="tx1"/>
            </a:solidFill>
            <a:ln w="9525">
              <a:solidFill>
                <a:schemeClr val="tx1"/>
              </a:solidFill>
              <a:miter lim="800000"/>
              <a:headEnd/>
              <a:tailEnd/>
            </a:ln>
          </p:spPr>
          <p:txBody>
            <a:bodyPr wrap="none" anchor="ctr"/>
            <a:lstStyle/>
            <a:p>
              <a:endParaRPr lang="de-DE"/>
            </a:p>
          </p:txBody>
        </p:sp>
        <p:grpSp>
          <p:nvGrpSpPr>
            <p:cNvPr id="35870" name="Group 26"/>
            <p:cNvGrpSpPr>
              <a:grpSpLocks/>
            </p:cNvGrpSpPr>
            <p:nvPr/>
          </p:nvGrpSpPr>
          <p:grpSpPr bwMode="auto">
            <a:xfrm>
              <a:off x="1192985" y="2906456"/>
              <a:ext cx="525463" cy="261938"/>
              <a:chOff x="2236" y="2382"/>
              <a:chExt cx="1437" cy="760"/>
            </a:xfrm>
          </p:grpSpPr>
          <p:sp>
            <p:nvSpPr>
              <p:cNvPr id="35871" name="Rectangle 27"/>
              <p:cNvSpPr>
                <a:spLocks noChangeArrowheads="1"/>
              </p:cNvSpPr>
              <p:nvPr/>
            </p:nvSpPr>
            <p:spPr bwMode="auto">
              <a:xfrm>
                <a:off x="2641" y="2887"/>
                <a:ext cx="65" cy="248"/>
              </a:xfrm>
              <a:prstGeom prst="rect">
                <a:avLst/>
              </a:prstGeom>
              <a:solidFill>
                <a:srgbClr val="B21A1A"/>
              </a:solidFill>
              <a:ln w="9525">
                <a:noFill/>
                <a:miter lim="800000"/>
                <a:headEnd/>
                <a:tailEnd/>
              </a:ln>
            </p:spPr>
            <p:txBody>
              <a:bodyPr/>
              <a:lstStyle/>
              <a:p>
                <a:pPr algn="ctr" defTabSz="914400"/>
                <a:endParaRPr lang="de-DE"/>
              </a:p>
            </p:txBody>
          </p:sp>
          <p:sp>
            <p:nvSpPr>
              <p:cNvPr id="35872" name="Freeform 28"/>
              <p:cNvSpPr>
                <a:spLocks/>
              </p:cNvSpPr>
              <p:nvPr/>
            </p:nvSpPr>
            <p:spPr bwMode="auto">
              <a:xfrm>
                <a:off x="3023" y="2880"/>
                <a:ext cx="190" cy="262"/>
              </a:xfrm>
              <a:custGeom>
                <a:avLst/>
                <a:gdLst>
                  <a:gd name="T0" fmla="*/ 8250439 w 58"/>
                  <a:gd name="T1" fmla="*/ 3426547 h 80"/>
                  <a:gd name="T2" fmla="*/ 5996033 w 58"/>
                  <a:gd name="T3" fmla="*/ 2856557 h 80"/>
                  <a:gd name="T4" fmla="*/ 2995763 w 58"/>
                  <a:gd name="T5" fmla="*/ 5676954 h 80"/>
                  <a:gd name="T6" fmla="*/ 5996033 w 58"/>
                  <a:gd name="T7" fmla="*/ 8497708 h 80"/>
                  <a:gd name="T8" fmla="*/ 8250439 w 58"/>
                  <a:gd name="T9" fmla="*/ 7928736 h 80"/>
                  <a:gd name="T10" fmla="*/ 8250439 w 58"/>
                  <a:gd name="T11" fmla="*/ 10918342 h 80"/>
                  <a:gd name="T12" fmla="*/ 5822026 w 58"/>
                  <a:gd name="T13" fmla="*/ 11355391 h 80"/>
                  <a:gd name="T14" fmla="*/ 0 w 58"/>
                  <a:gd name="T15" fmla="*/ 5676954 h 80"/>
                  <a:gd name="T16" fmla="*/ 5822026 w 58"/>
                  <a:gd name="T17" fmla="*/ 0 h 80"/>
                  <a:gd name="T18" fmla="*/ 8250439 w 58"/>
                  <a:gd name="T19" fmla="*/ 436695 h 80"/>
                  <a:gd name="T20" fmla="*/ 8250439 w 58"/>
                  <a:gd name="T21" fmla="*/ 342654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B21A1A"/>
              </a:solidFill>
              <a:ln w="9525">
                <a:noFill/>
                <a:round/>
                <a:headEnd/>
                <a:tailEnd/>
              </a:ln>
            </p:spPr>
            <p:txBody>
              <a:bodyPr/>
              <a:lstStyle/>
              <a:p>
                <a:pPr algn="ctr" defTabSz="914400"/>
                <a:endParaRPr lang="de-DE"/>
              </a:p>
            </p:txBody>
          </p:sp>
          <p:sp>
            <p:nvSpPr>
              <p:cNvPr id="35873" name="Freeform 29"/>
              <p:cNvSpPr>
                <a:spLocks/>
              </p:cNvSpPr>
              <p:nvPr/>
            </p:nvSpPr>
            <p:spPr bwMode="auto">
              <a:xfrm>
                <a:off x="2366" y="2880"/>
                <a:ext cx="190" cy="262"/>
              </a:xfrm>
              <a:custGeom>
                <a:avLst/>
                <a:gdLst>
                  <a:gd name="T0" fmla="*/ 8250439 w 58"/>
                  <a:gd name="T1" fmla="*/ 3426547 h 80"/>
                  <a:gd name="T2" fmla="*/ 5996033 w 58"/>
                  <a:gd name="T3" fmla="*/ 2856557 h 80"/>
                  <a:gd name="T4" fmla="*/ 2995763 w 58"/>
                  <a:gd name="T5" fmla="*/ 5676954 h 80"/>
                  <a:gd name="T6" fmla="*/ 5996033 w 58"/>
                  <a:gd name="T7" fmla="*/ 8497708 h 80"/>
                  <a:gd name="T8" fmla="*/ 8250439 w 58"/>
                  <a:gd name="T9" fmla="*/ 7928736 h 80"/>
                  <a:gd name="T10" fmla="*/ 8250439 w 58"/>
                  <a:gd name="T11" fmla="*/ 10918342 h 80"/>
                  <a:gd name="T12" fmla="*/ 5688574 w 58"/>
                  <a:gd name="T13" fmla="*/ 11355391 h 80"/>
                  <a:gd name="T14" fmla="*/ 0 w 58"/>
                  <a:gd name="T15" fmla="*/ 5676954 h 80"/>
                  <a:gd name="T16" fmla="*/ 5688574 w 58"/>
                  <a:gd name="T17" fmla="*/ 0 h 80"/>
                  <a:gd name="T18" fmla="*/ 8250439 w 58"/>
                  <a:gd name="T19" fmla="*/ 436695 h 80"/>
                  <a:gd name="T20" fmla="*/ 8250439 w 58"/>
                  <a:gd name="T21" fmla="*/ 342654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B21A1A"/>
              </a:solidFill>
              <a:ln w="9525">
                <a:noFill/>
                <a:round/>
                <a:headEnd/>
                <a:tailEnd/>
              </a:ln>
            </p:spPr>
            <p:txBody>
              <a:bodyPr/>
              <a:lstStyle/>
              <a:p>
                <a:pPr algn="ctr" defTabSz="914400"/>
                <a:endParaRPr lang="de-DE"/>
              </a:p>
            </p:txBody>
          </p:sp>
          <p:sp>
            <p:nvSpPr>
              <p:cNvPr id="35874" name="Freeform 30"/>
              <p:cNvSpPr>
                <a:spLocks noEditPoints="1"/>
              </p:cNvSpPr>
              <p:nvPr/>
            </p:nvSpPr>
            <p:spPr bwMode="auto">
              <a:xfrm>
                <a:off x="3281" y="2880"/>
                <a:ext cx="261" cy="262"/>
              </a:xfrm>
              <a:custGeom>
                <a:avLst/>
                <a:gdLst>
                  <a:gd name="T0" fmla="*/ 10937391 w 80"/>
                  <a:gd name="T1" fmla="*/ 5676954 h 80"/>
                  <a:gd name="T2" fmla="*/ 5480664 w 80"/>
                  <a:gd name="T3" fmla="*/ 11355391 h 80"/>
                  <a:gd name="T4" fmla="*/ 0 w 80"/>
                  <a:gd name="T5" fmla="*/ 5676954 h 80"/>
                  <a:gd name="T6" fmla="*/ 5480664 w 80"/>
                  <a:gd name="T7" fmla="*/ 0 h 80"/>
                  <a:gd name="T8" fmla="*/ 10937391 w 80"/>
                  <a:gd name="T9" fmla="*/ 5676954 h 80"/>
                  <a:gd name="T10" fmla="*/ 5480664 w 80"/>
                  <a:gd name="T11" fmla="*/ 2856557 h 80"/>
                  <a:gd name="T12" fmla="*/ 2722987 w 80"/>
                  <a:gd name="T13" fmla="*/ 5676954 h 80"/>
                  <a:gd name="T14" fmla="*/ 5480664 w 80"/>
                  <a:gd name="T15" fmla="*/ 8497708 h 80"/>
                  <a:gd name="T16" fmla="*/ 8202502 w 80"/>
                  <a:gd name="T17" fmla="*/ 5676954 h 80"/>
                  <a:gd name="T18" fmla="*/ 5480664 w 80"/>
                  <a:gd name="T19" fmla="*/ 285655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0"/>
                  <a:gd name="T31" fmla="*/ 0 h 80"/>
                  <a:gd name="T32" fmla="*/ 80 w 8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B21A1A"/>
              </a:solidFill>
              <a:ln w="9525">
                <a:noFill/>
                <a:round/>
                <a:headEnd/>
                <a:tailEnd/>
              </a:ln>
            </p:spPr>
            <p:txBody>
              <a:bodyPr/>
              <a:lstStyle/>
              <a:p>
                <a:pPr algn="ctr" defTabSz="914400"/>
                <a:endParaRPr lang="de-DE"/>
              </a:p>
            </p:txBody>
          </p:sp>
          <p:sp>
            <p:nvSpPr>
              <p:cNvPr id="35875" name="Freeform 31"/>
              <p:cNvSpPr>
                <a:spLocks/>
              </p:cNvSpPr>
              <p:nvPr/>
            </p:nvSpPr>
            <p:spPr bwMode="auto">
              <a:xfrm>
                <a:off x="2791" y="2880"/>
                <a:ext cx="170" cy="262"/>
              </a:xfrm>
              <a:custGeom>
                <a:avLst/>
                <a:gdLst>
                  <a:gd name="T0" fmla="*/ 6562222 w 52"/>
                  <a:gd name="T1" fmla="*/ 2687413 h 80"/>
                  <a:gd name="T2" fmla="*/ 4474626 w 52"/>
                  <a:gd name="T3" fmla="*/ 2420988 h 80"/>
                  <a:gd name="T4" fmla="*/ 2777744 w 52"/>
                  <a:gd name="T5" fmla="*/ 3257446 h 80"/>
                  <a:gd name="T6" fmla="*/ 4059423 w 52"/>
                  <a:gd name="T7" fmla="*/ 4247135 h 80"/>
                  <a:gd name="T8" fmla="*/ 4738296 w 52"/>
                  <a:gd name="T9" fmla="*/ 4554176 h 80"/>
                  <a:gd name="T10" fmla="*/ 7255695 w 52"/>
                  <a:gd name="T11" fmla="*/ 7678283 h 80"/>
                  <a:gd name="T12" fmla="*/ 2949444 w 52"/>
                  <a:gd name="T13" fmla="*/ 11355391 h 80"/>
                  <a:gd name="T14" fmla="*/ 0 w 52"/>
                  <a:gd name="T15" fmla="*/ 10918342 h 80"/>
                  <a:gd name="T16" fmla="*/ 0 w 52"/>
                  <a:gd name="T17" fmla="*/ 8497708 h 80"/>
                  <a:gd name="T18" fmla="*/ 2518553 w 52"/>
                  <a:gd name="T19" fmla="*/ 8934262 h 80"/>
                  <a:gd name="T20" fmla="*/ 4474626 w 52"/>
                  <a:gd name="T21" fmla="*/ 7928736 h 80"/>
                  <a:gd name="T22" fmla="*/ 3197425 w 52"/>
                  <a:gd name="T23" fmla="*/ 6801107 h 80"/>
                  <a:gd name="T24" fmla="*/ 2650741 w 52"/>
                  <a:gd name="T25" fmla="*/ 6671565 h 80"/>
                  <a:gd name="T26" fmla="*/ 0 w 52"/>
                  <a:gd name="T27" fmla="*/ 3426547 h 80"/>
                  <a:gd name="T28" fmla="*/ 3927588 w 52"/>
                  <a:gd name="T29" fmla="*/ 0 h 80"/>
                  <a:gd name="T30" fmla="*/ 6562222 w 52"/>
                  <a:gd name="T31" fmla="*/ 436695 h 80"/>
                  <a:gd name="T32" fmla="*/ 6562222 w 52"/>
                  <a:gd name="T33" fmla="*/ 2687413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80"/>
                  <a:gd name="T53" fmla="*/ 52 w 52"/>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B21A1A"/>
              </a:solidFill>
              <a:ln w="9525">
                <a:noFill/>
                <a:round/>
                <a:headEnd/>
                <a:tailEnd/>
              </a:ln>
            </p:spPr>
            <p:txBody>
              <a:bodyPr/>
              <a:lstStyle/>
              <a:p>
                <a:pPr algn="ctr" defTabSz="914400"/>
                <a:endParaRPr lang="de-DE"/>
              </a:p>
            </p:txBody>
          </p:sp>
          <p:sp>
            <p:nvSpPr>
              <p:cNvPr id="35876" name="Freeform 32"/>
              <p:cNvSpPr>
                <a:spLocks/>
              </p:cNvSpPr>
              <p:nvPr/>
            </p:nvSpPr>
            <p:spPr bwMode="auto">
              <a:xfrm>
                <a:off x="2236" y="2585"/>
                <a:ext cx="62" cy="128"/>
              </a:xfrm>
              <a:custGeom>
                <a:avLst/>
                <a:gdLst>
                  <a:gd name="T0" fmla="*/ 2595829 w 19"/>
                  <a:gd name="T1" fmla="*/ 1452511 h 39"/>
                  <a:gd name="T2" fmla="*/ 1387129 w 19"/>
                  <a:gd name="T3" fmla="*/ 0 h 39"/>
                  <a:gd name="T4" fmla="*/ 0 w 19"/>
                  <a:gd name="T5" fmla="*/ 1452511 h 39"/>
                  <a:gd name="T6" fmla="*/ 0 w 19"/>
                  <a:gd name="T7" fmla="*/ 4335685 h 39"/>
                  <a:gd name="T8" fmla="*/ 1387129 w 19"/>
                  <a:gd name="T9" fmla="*/ 5653353 h 39"/>
                  <a:gd name="T10" fmla="*/ 2595829 w 19"/>
                  <a:gd name="T11" fmla="*/ 4335685 h 39"/>
                  <a:gd name="T12" fmla="*/ 2595829 w 19"/>
                  <a:gd name="T13" fmla="*/ 1452511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015F85"/>
              </a:solidFill>
              <a:ln w="9525">
                <a:noFill/>
                <a:round/>
                <a:headEnd/>
                <a:tailEnd/>
              </a:ln>
            </p:spPr>
            <p:txBody>
              <a:bodyPr/>
              <a:lstStyle/>
              <a:p>
                <a:pPr algn="ctr" defTabSz="914400"/>
                <a:endParaRPr lang="de-DE"/>
              </a:p>
            </p:txBody>
          </p:sp>
          <p:sp>
            <p:nvSpPr>
              <p:cNvPr id="35877" name="Freeform 33"/>
              <p:cNvSpPr>
                <a:spLocks/>
              </p:cNvSpPr>
              <p:nvPr/>
            </p:nvSpPr>
            <p:spPr bwMode="auto">
              <a:xfrm>
                <a:off x="2409" y="2500"/>
                <a:ext cx="62" cy="213"/>
              </a:xfrm>
              <a:custGeom>
                <a:avLst/>
                <a:gdLst>
                  <a:gd name="T0" fmla="*/ 2595829 w 19"/>
                  <a:gd name="T1" fmla="*/ 1261710 h 65"/>
                  <a:gd name="T2" fmla="*/ 1221733 w 19"/>
                  <a:gd name="T3" fmla="*/ 0 h 65"/>
                  <a:gd name="T4" fmla="*/ 0 w 19"/>
                  <a:gd name="T5" fmla="*/ 1261710 h 65"/>
                  <a:gd name="T6" fmla="*/ 0 w 19"/>
                  <a:gd name="T7" fmla="*/ 8017448 h 65"/>
                  <a:gd name="T8" fmla="*/ 1221733 w 19"/>
                  <a:gd name="T9" fmla="*/ 9279060 h 65"/>
                  <a:gd name="T10" fmla="*/ 2595829 w 19"/>
                  <a:gd name="T11" fmla="*/ 8017448 h 65"/>
                  <a:gd name="T12" fmla="*/ 2595829 w 19"/>
                  <a:gd name="T13" fmla="*/ 1261710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015F85"/>
              </a:solidFill>
              <a:ln w="9525">
                <a:noFill/>
                <a:round/>
                <a:headEnd/>
                <a:tailEnd/>
              </a:ln>
            </p:spPr>
            <p:txBody>
              <a:bodyPr/>
              <a:lstStyle/>
              <a:p>
                <a:pPr algn="ctr" defTabSz="914400"/>
                <a:endParaRPr lang="de-DE"/>
              </a:p>
            </p:txBody>
          </p:sp>
          <p:sp>
            <p:nvSpPr>
              <p:cNvPr id="35878" name="Freeform 34"/>
              <p:cNvSpPr>
                <a:spLocks/>
              </p:cNvSpPr>
              <p:nvPr/>
            </p:nvSpPr>
            <p:spPr bwMode="auto">
              <a:xfrm>
                <a:off x="2579" y="2382"/>
                <a:ext cx="62" cy="393"/>
              </a:xfrm>
              <a:custGeom>
                <a:avLst/>
                <a:gdLst>
                  <a:gd name="T0" fmla="*/ 2595829 w 19"/>
                  <a:gd name="T1" fmla="*/ 1257246 h 120"/>
                  <a:gd name="T2" fmla="*/ 1387129 w 19"/>
                  <a:gd name="T3" fmla="*/ 0 h 120"/>
                  <a:gd name="T4" fmla="*/ 0 w 19"/>
                  <a:gd name="T5" fmla="*/ 1257246 h 120"/>
                  <a:gd name="T6" fmla="*/ 0 w 19"/>
                  <a:gd name="T7" fmla="*/ 15776117 h 120"/>
                  <a:gd name="T8" fmla="*/ 1387129 w 19"/>
                  <a:gd name="T9" fmla="*/ 17032207 h 120"/>
                  <a:gd name="T10" fmla="*/ 2595829 w 19"/>
                  <a:gd name="T11" fmla="*/ 15776117 h 120"/>
                  <a:gd name="T12" fmla="*/ 2595829 w 19"/>
                  <a:gd name="T13" fmla="*/ 1257246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015F85"/>
              </a:solidFill>
              <a:ln w="9525">
                <a:noFill/>
                <a:round/>
                <a:headEnd/>
                <a:tailEnd/>
              </a:ln>
            </p:spPr>
            <p:txBody>
              <a:bodyPr/>
              <a:lstStyle/>
              <a:p>
                <a:pPr algn="ctr" defTabSz="914400"/>
                <a:endParaRPr lang="de-DE"/>
              </a:p>
            </p:txBody>
          </p:sp>
          <p:sp>
            <p:nvSpPr>
              <p:cNvPr id="35879" name="Freeform 35"/>
              <p:cNvSpPr>
                <a:spLocks/>
              </p:cNvSpPr>
              <p:nvPr/>
            </p:nvSpPr>
            <p:spPr bwMode="auto">
              <a:xfrm>
                <a:off x="2752" y="2500"/>
                <a:ext cx="62" cy="213"/>
              </a:xfrm>
              <a:custGeom>
                <a:avLst/>
                <a:gdLst>
                  <a:gd name="T0" fmla="*/ 2595829 w 19"/>
                  <a:gd name="T1" fmla="*/ 1261710 h 65"/>
                  <a:gd name="T2" fmla="*/ 1221733 w 19"/>
                  <a:gd name="T3" fmla="*/ 0 h 65"/>
                  <a:gd name="T4" fmla="*/ 0 w 19"/>
                  <a:gd name="T5" fmla="*/ 1261710 h 65"/>
                  <a:gd name="T6" fmla="*/ 0 w 19"/>
                  <a:gd name="T7" fmla="*/ 8017448 h 65"/>
                  <a:gd name="T8" fmla="*/ 1221733 w 19"/>
                  <a:gd name="T9" fmla="*/ 9279060 h 65"/>
                  <a:gd name="T10" fmla="*/ 2595829 w 19"/>
                  <a:gd name="T11" fmla="*/ 8017448 h 65"/>
                  <a:gd name="T12" fmla="*/ 2595829 w 19"/>
                  <a:gd name="T13" fmla="*/ 1261710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015F85"/>
              </a:solidFill>
              <a:ln w="9525">
                <a:noFill/>
                <a:round/>
                <a:headEnd/>
                <a:tailEnd/>
              </a:ln>
            </p:spPr>
            <p:txBody>
              <a:bodyPr/>
              <a:lstStyle/>
              <a:p>
                <a:pPr algn="ctr" defTabSz="914400"/>
                <a:endParaRPr lang="de-DE"/>
              </a:p>
            </p:txBody>
          </p:sp>
          <p:sp>
            <p:nvSpPr>
              <p:cNvPr id="35880" name="Freeform 36"/>
              <p:cNvSpPr>
                <a:spLocks/>
              </p:cNvSpPr>
              <p:nvPr/>
            </p:nvSpPr>
            <p:spPr bwMode="auto">
              <a:xfrm>
                <a:off x="2921" y="2585"/>
                <a:ext cx="66" cy="128"/>
              </a:xfrm>
              <a:custGeom>
                <a:avLst/>
                <a:gdLst>
                  <a:gd name="T0" fmla="*/ 3064674 w 20"/>
                  <a:gd name="T1" fmla="*/ 1452511 h 39"/>
                  <a:gd name="T2" fmla="*/ 1534117 w 20"/>
                  <a:gd name="T3" fmla="*/ 0 h 39"/>
                  <a:gd name="T4" fmla="*/ 0 w 20"/>
                  <a:gd name="T5" fmla="*/ 1452511 h 39"/>
                  <a:gd name="T6" fmla="*/ 0 w 20"/>
                  <a:gd name="T7" fmla="*/ 4335685 h 39"/>
                  <a:gd name="T8" fmla="*/ 1534117 w 20"/>
                  <a:gd name="T9" fmla="*/ 5653353 h 39"/>
                  <a:gd name="T10" fmla="*/ 3064674 w 20"/>
                  <a:gd name="T11" fmla="*/ 4335685 h 39"/>
                  <a:gd name="T12" fmla="*/ 3064674 w 20"/>
                  <a:gd name="T13" fmla="*/ 1452511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015F85"/>
              </a:solidFill>
              <a:ln w="9525">
                <a:noFill/>
                <a:round/>
                <a:headEnd/>
                <a:tailEnd/>
              </a:ln>
            </p:spPr>
            <p:txBody>
              <a:bodyPr/>
              <a:lstStyle/>
              <a:p>
                <a:pPr algn="ctr" defTabSz="914400"/>
                <a:endParaRPr lang="de-DE"/>
              </a:p>
            </p:txBody>
          </p:sp>
          <p:sp>
            <p:nvSpPr>
              <p:cNvPr id="35881" name="Freeform 37"/>
              <p:cNvSpPr>
                <a:spLocks/>
              </p:cNvSpPr>
              <p:nvPr/>
            </p:nvSpPr>
            <p:spPr bwMode="auto">
              <a:xfrm>
                <a:off x="3094" y="2500"/>
                <a:ext cx="63" cy="213"/>
              </a:xfrm>
              <a:custGeom>
                <a:avLst/>
                <a:gdLst>
                  <a:gd name="T0" fmla="*/ 3054117 w 19"/>
                  <a:gd name="T1" fmla="*/ 1261710 h 65"/>
                  <a:gd name="T2" fmla="*/ 1590767 w 19"/>
                  <a:gd name="T3" fmla="*/ 0 h 65"/>
                  <a:gd name="T4" fmla="*/ 0 w 19"/>
                  <a:gd name="T5" fmla="*/ 1261710 h 65"/>
                  <a:gd name="T6" fmla="*/ 0 w 19"/>
                  <a:gd name="T7" fmla="*/ 8017448 h 65"/>
                  <a:gd name="T8" fmla="*/ 1590767 w 19"/>
                  <a:gd name="T9" fmla="*/ 9279060 h 65"/>
                  <a:gd name="T10" fmla="*/ 3054117 w 19"/>
                  <a:gd name="T11" fmla="*/ 8017448 h 65"/>
                  <a:gd name="T12" fmla="*/ 3054117 w 19"/>
                  <a:gd name="T13" fmla="*/ 1261710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015F85"/>
              </a:solidFill>
              <a:ln w="9525">
                <a:noFill/>
                <a:round/>
                <a:headEnd/>
                <a:tailEnd/>
              </a:ln>
            </p:spPr>
            <p:txBody>
              <a:bodyPr/>
              <a:lstStyle/>
              <a:p>
                <a:pPr algn="ctr" defTabSz="914400"/>
                <a:endParaRPr lang="de-DE"/>
              </a:p>
            </p:txBody>
          </p:sp>
          <p:sp>
            <p:nvSpPr>
              <p:cNvPr id="35882" name="Freeform 38"/>
              <p:cNvSpPr>
                <a:spLocks/>
              </p:cNvSpPr>
              <p:nvPr/>
            </p:nvSpPr>
            <p:spPr bwMode="auto">
              <a:xfrm>
                <a:off x="3267" y="2382"/>
                <a:ext cx="63" cy="393"/>
              </a:xfrm>
              <a:custGeom>
                <a:avLst/>
                <a:gdLst>
                  <a:gd name="T0" fmla="*/ 3054117 w 19"/>
                  <a:gd name="T1" fmla="*/ 1257246 h 120"/>
                  <a:gd name="T2" fmla="*/ 1446069 w 19"/>
                  <a:gd name="T3" fmla="*/ 0 h 120"/>
                  <a:gd name="T4" fmla="*/ 0 w 19"/>
                  <a:gd name="T5" fmla="*/ 1257246 h 120"/>
                  <a:gd name="T6" fmla="*/ 0 w 19"/>
                  <a:gd name="T7" fmla="*/ 15776117 h 120"/>
                  <a:gd name="T8" fmla="*/ 1446069 w 19"/>
                  <a:gd name="T9" fmla="*/ 17032207 h 120"/>
                  <a:gd name="T10" fmla="*/ 3054117 w 19"/>
                  <a:gd name="T11" fmla="*/ 15776117 h 120"/>
                  <a:gd name="T12" fmla="*/ 3054117 w 19"/>
                  <a:gd name="T13" fmla="*/ 1257246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015F85"/>
              </a:solidFill>
              <a:ln w="9525">
                <a:noFill/>
                <a:round/>
                <a:headEnd/>
                <a:tailEnd/>
              </a:ln>
            </p:spPr>
            <p:txBody>
              <a:bodyPr/>
              <a:lstStyle/>
              <a:p>
                <a:pPr algn="ctr" defTabSz="914400"/>
                <a:endParaRPr lang="de-DE"/>
              </a:p>
            </p:txBody>
          </p:sp>
          <p:sp>
            <p:nvSpPr>
              <p:cNvPr id="35883" name="Freeform 39"/>
              <p:cNvSpPr>
                <a:spLocks/>
              </p:cNvSpPr>
              <p:nvPr/>
            </p:nvSpPr>
            <p:spPr bwMode="auto">
              <a:xfrm>
                <a:off x="3437" y="2500"/>
                <a:ext cx="63" cy="213"/>
              </a:xfrm>
              <a:custGeom>
                <a:avLst/>
                <a:gdLst>
                  <a:gd name="T0" fmla="*/ 3054117 w 19"/>
                  <a:gd name="T1" fmla="*/ 1261710 h 65"/>
                  <a:gd name="T2" fmla="*/ 1590767 w 19"/>
                  <a:gd name="T3" fmla="*/ 0 h 65"/>
                  <a:gd name="T4" fmla="*/ 0 w 19"/>
                  <a:gd name="T5" fmla="*/ 1261710 h 65"/>
                  <a:gd name="T6" fmla="*/ 0 w 19"/>
                  <a:gd name="T7" fmla="*/ 8017448 h 65"/>
                  <a:gd name="T8" fmla="*/ 1590767 w 19"/>
                  <a:gd name="T9" fmla="*/ 9279060 h 65"/>
                  <a:gd name="T10" fmla="*/ 3054117 w 19"/>
                  <a:gd name="T11" fmla="*/ 8017448 h 65"/>
                  <a:gd name="T12" fmla="*/ 3054117 w 19"/>
                  <a:gd name="T13" fmla="*/ 1261710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015F85"/>
              </a:solidFill>
              <a:ln w="9525">
                <a:noFill/>
                <a:round/>
                <a:headEnd/>
                <a:tailEnd/>
              </a:ln>
            </p:spPr>
            <p:txBody>
              <a:bodyPr/>
              <a:lstStyle/>
              <a:p>
                <a:pPr algn="ctr" defTabSz="914400"/>
                <a:endParaRPr lang="de-DE"/>
              </a:p>
            </p:txBody>
          </p:sp>
          <p:sp>
            <p:nvSpPr>
              <p:cNvPr id="35884" name="Freeform 40"/>
              <p:cNvSpPr>
                <a:spLocks/>
              </p:cNvSpPr>
              <p:nvPr/>
            </p:nvSpPr>
            <p:spPr bwMode="auto">
              <a:xfrm>
                <a:off x="3610" y="2585"/>
                <a:ext cx="63" cy="128"/>
              </a:xfrm>
              <a:custGeom>
                <a:avLst/>
                <a:gdLst>
                  <a:gd name="T0" fmla="*/ 3054117 w 19"/>
                  <a:gd name="T1" fmla="*/ 1452511 h 39"/>
                  <a:gd name="T2" fmla="*/ 1446069 w 19"/>
                  <a:gd name="T3" fmla="*/ 0 h 39"/>
                  <a:gd name="T4" fmla="*/ 0 w 19"/>
                  <a:gd name="T5" fmla="*/ 1452511 h 39"/>
                  <a:gd name="T6" fmla="*/ 0 w 19"/>
                  <a:gd name="T7" fmla="*/ 4335685 h 39"/>
                  <a:gd name="T8" fmla="*/ 1446069 w 19"/>
                  <a:gd name="T9" fmla="*/ 5653353 h 39"/>
                  <a:gd name="T10" fmla="*/ 3054117 w 19"/>
                  <a:gd name="T11" fmla="*/ 4335685 h 39"/>
                  <a:gd name="T12" fmla="*/ 3054117 w 19"/>
                  <a:gd name="T13" fmla="*/ 1452511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015F85"/>
              </a:solidFill>
              <a:ln w="9525">
                <a:noFill/>
                <a:round/>
                <a:headEnd/>
                <a:tailEnd/>
              </a:ln>
            </p:spPr>
            <p:txBody>
              <a:bodyPr/>
              <a:lstStyle/>
              <a:p>
                <a:pPr algn="ctr" defTabSz="914400"/>
                <a:endParaRPr lang="de-DE"/>
              </a:p>
            </p:txBody>
          </p:sp>
        </p:grpSp>
      </p:grpSp>
      <p:sp>
        <p:nvSpPr>
          <p:cNvPr id="44" name="Rectangle 3"/>
          <p:cNvSpPr txBox="1">
            <a:spLocks noChangeArrowheads="1"/>
          </p:cNvSpPr>
          <p:nvPr/>
        </p:nvSpPr>
        <p:spPr bwMode="auto">
          <a:xfrm>
            <a:off x="271463" y="4711700"/>
            <a:ext cx="8564562" cy="1173163"/>
          </a:xfrm>
          <a:prstGeom prst="rect">
            <a:avLst/>
          </a:prstGeom>
          <a:noFill/>
          <a:ln w="9525">
            <a:noFill/>
            <a:miter lim="800000"/>
            <a:headEnd/>
            <a:tailEnd/>
          </a:ln>
        </p:spPr>
        <p:txBody>
          <a:bodyPr/>
          <a:lstStyle/>
          <a:p>
            <a:pPr marL="342900" indent="-342900" defTabSz="914400">
              <a:lnSpc>
                <a:spcPct val="90000"/>
              </a:lnSpc>
              <a:spcBef>
                <a:spcPct val="20000"/>
              </a:spcBef>
              <a:buFontTx/>
              <a:buBlip>
                <a:blip r:embed="rId12"/>
              </a:buBlip>
              <a:defRPr/>
            </a:pPr>
            <a:r>
              <a:rPr lang="en-US" sz="2200" dirty="0">
                <a:solidFill>
                  <a:srgbClr val="99CC99"/>
                </a:solidFill>
                <a:latin typeface="+mn-lt"/>
                <a:ea typeface="+mn-ea"/>
              </a:rPr>
              <a:t>Converged Network Adapters (CNA)</a:t>
            </a:r>
          </a:p>
          <a:p>
            <a:pPr marL="342900" indent="-342900" defTabSz="914400">
              <a:lnSpc>
                <a:spcPct val="90000"/>
              </a:lnSpc>
              <a:spcBef>
                <a:spcPct val="20000"/>
              </a:spcBef>
              <a:buFontTx/>
              <a:buBlip>
                <a:blip r:embed="rId12"/>
              </a:buBlip>
              <a:defRPr/>
            </a:pPr>
            <a:r>
              <a:rPr lang="en-US" sz="2200" dirty="0">
                <a:solidFill>
                  <a:srgbClr val="99CC99"/>
                </a:solidFill>
                <a:latin typeface="+mn-lt"/>
                <a:ea typeface="+mn-ea"/>
              </a:rPr>
              <a:t>Ability to mix and match adapter types within a system</a:t>
            </a:r>
          </a:p>
          <a:p>
            <a:pPr marL="342900" indent="-342900" defTabSz="914400">
              <a:lnSpc>
                <a:spcPct val="90000"/>
              </a:lnSpc>
              <a:spcBef>
                <a:spcPct val="20000"/>
              </a:spcBef>
              <a:buFontTx/>
              <a:buBlip>
                <a:blip r:embed="rId12"/>
              </a:buBlip>
              <a:defRPr/>
            </a:pPr>
            <a:r>
              <a:rPr lang="en-US" sz="2200" dirty="0">
                <a:solidFill>
                  <a:srgbClr val="99CC99"/>
                </a:solidFill>
                <a:latin typeface="+mn-lt"/>
                <a:ea typeface="+mn-ea"/>
              </a:rPr>
              <a:t>Automatic discovery of component type, central firmware management</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6934200" y="2644775"/>
            <a:ext cx="1930400" cy="2457450"/>
          </a:xfrm>
          <a:prstGeom prst="rect">
            <a:avLst/>
          </a:prstGeom>
          <a:gradFill rotWithShape="1">
            <a:gsLst>
              <a:gs pos="0">
                <a:srgbClr val="27683B"/>
              </a:gs>
              <a:gs pos="50000">
                <a:srgbClr val="389454"/>
              </a:gs>
              <a:gs pos="100000">
                <a:srgbClr val="27683B"/>
              </a:gs>
            </a:gsLst>
            <a:lin ang="2700000" scaled="1"/>
          </a:gradFill>
          <a:ln w="9525">
            <a:miter lim="800000"/>
            <a:headEnd/>
            <a:tailEnd/>
          </a:ln>
          <a:scene3d>
            <a:camera prst="legacyObliqueTopRight"/>
            <a:lightRig rig="legacyFlat3" dir="b"/>
          </a:scene3d>
          <a:sp3d extrusionH="163500" prstMaterial="legacyMatte">
            <a:bevelT w="13500" h="13500" prst="angle"/>
            <a:bevelB w="13500" h="13500" prst="angle"/>
            <a:extrusionClr>
              <a:srgbClr val="389454"/>
            </a:extrusionClr>
          </a:sp3d>
        </p:spPr>
        <p:txBody>
          <a:bodyPr wrap="none" anchor="ctr">
            <a:flatTx/>
          </a:bodyPr>
          <a:lstStyle/>
          <a:p>
            <a:pPr algn="ctr" defTabSz="914400"/>
            <a:endParaRPr lang="en-GB" sz="1400" noProof="1"/>
          </a:p>
        </p:txBody>
      </p:sp>
      <p:sp>
        <p:nvSpPr>
          <p:cNvPr id="37891" name="Line 5"/>
          <p:cNvSpPr>
            <a:spLocks noChangeShapeType="1"/>
          </p:cNvSpPr>
          <p:nvPr/>
        </p:nvSpPr>
        <p:spPr bwMode="auto">
          <a:xfrm>
            <a:off x="7586663" y="4718050"/>
            <a:ext cx="0" cy="249238"/>
          </a:xfrm>
          <a:prstGeom prst="line">
            <a:avLst/>
          </a:prstGeom>
          <a:noFill/>
          <a:ln w="12700">
            <a:solidFill>
              <a:srgbClr val="FFFF00"/>
            </a:solidFill>
            <a:round/>
            <a:headEnd type="none" w="sm" len="sm"/>
            <a:tailEnd type="none" w="med" len="lg"/>
          </a:ln>
        </p:spPr>
        <p:txBody>
          <a:bodyPr wrap="none" anchor="ctr"/>
          <a:lstStyle/>
          <a:p>
            <a:endParaRPr lang="en-GB"/>
          </a:p>
        </p:txBody>
      </p:sp>
      <p:sp>
        <p:nvSpPr>
          <p:cNvPr id="37892" name="Line 6"/>
          <p:cNvSpPr>
            <a:spLocks noChangeShapeType="1"/>
          </p:cNvSpPr>
          <p:nvPr/>
        </p:nvSpPr>
        <p:spPr bwMode="auto">
          <a:xfrm>
            <a:off x="8145463" y="4718050"/>
            <a:ext cx="0" cy="249238"/>
          </a:xfrm>
          <a:prstGeom prst="line">
            <a:avLst/>
          </a:prstGeom>
          <a:noFill/>
          <a:ln w="12700">
            <a:solidFill>
              <a:srgbClr val="FFFF00"/>
            </a:solidFill>
            <a:round/>
            <a:headEnd type="none" w="sm" len="sm"/>
            <a:tailEnd type="none" w="med" len="lg"/>
          </a:ln>
        </p:spPr>
        <p:txBody>
          <a:bodyPr wrap="none" anchor="ctr"/>
          <a:lstStyle/>
          <a:p>
            <a:endParaRPr lang="en-GB"/>
          </a:p>
        </p:txBody>
      </p:sp>
      <p:sp>
        <p:nvSpPr>
          <p:cNvPr id="37893" name="Text Box 7"/>
          <p:cNvSpPr txBox="1">
            <a:spLocks noChangeArrowheads="1"/>
          </p:cNvSpPr>
          <p:nvPr/>
        </p:nvSpPr>
        <p:spPr bwMode="auto">
          <a:xfrm>
            <a:off x="6975475" y="1828800"/>
            <a:ext cx="1905000" cy="396875"/>
          </a:xfrm>
          <a:prstGeom prst="rect">
            <a:avLst/>
          </a:prstGeom>
          <a:noFill/>
          <a:ln w="9525">
            <a:noFill/>
            <a:miter lim="800000"/>
            <a:headEnd/>
            <a:tailEnd/>
          </a:ln>
        </p:spPr>
        <p:txBody>
          <a:bodyPr>
            <a:spAutoFit/>
          </a:bodyPr>
          <a:lstStyle/>
          <a:p>
            <a:pPr algn="ctr" defTabSz="914400"/>
            <a:r>
              <a:rPr lang="en-US" sz="2000" b="1">
                <a:ea typeface="Arial Unicode MS" pitchFamily="34" charset="-128"/>
                <a:cs typeface="Arial Unicode MS" pitchFamily="34" charset="-128"/>
              </a:rPr>
              <a:t>10 GE/FCoE</a:t>
            </a:r>
          </a:p>
        </p:txBody>
      </p:sp>
      <p:sp>
        <p:nvSpPr>
          <p:cNvPr id="37894" name="Line 8"/>
          <p:cNvSpPr>
            <a:spLocks noChangeShapeType="1"/>
          </p:cNvSpPr>
          <p:nvPr/>
        </p:nvSpPr>
        <p:spPr bwMode="auto">
          <a:xfrm flipH="1">
            <a:off x="7637463" y="2184400"/>
            <a:ext cx="7937" cy="388938"/>
          </a:xfrm>
          <a:prstGeom prst="line">
            <a:avLst/>
          </a:prstGeom>
          <a:noFill/>
          <a:ln w="38100">
            <a:solidFill>
              <a:schemeClr val="tx1"/>
            </a:solidFill>
            <a:round/>
            <a:headEnd type="triangle" w="med" len="med"/>
            <a:tailEnd type="triangle" w="med" len="med"/>
          </a:ln>
        </p:spPr>
        <p:txBody>
          <a:bodyPr/>
          <a:lstStyle/>
          <a:p>
            <a:endParaRPr lang="en-GB"/>
          </a:p>
        </p:txBody>
      </p:sp>
      <p:sp>
        <p:nvSpPr>
          <p:cNvPr id="37895" name="Line 9"/>
          <p:cNvSpPr>
            <a:spLocks noChangeShapeType="1"/>
          </p:cNvSpPr>
          <p:nvPr/>
        </p:nvSpPr>
        <p:spPr bwMode="auto">
          <a:xfrm>
            <a:off x="8104188" y="3533775"/>
            <a:ext cx="0" cy="528638"/>
          </a:xfrm>
          <a:prstGeom prst="line">
            <a:avLst/>
          </a:prstGeom>
          <a:noFill/>
          <a:ln w="9525">
            <a:solidFill>
              <a:srgbClr val="FFFF00"/>
            </a:solidFill>
            <a:round/>
            <a:headEnd/>
            <a:tailEnd/>
          </a:ln>
        </p:spPr>
        <p:txBody>
          <a:bodyPr/>
          <a:lstStyle/>
          <a:p>
            <a:endParaRPr lang="en-GB"/>
          </a:p>
        </p:txBody>
      </p:sp>
      <p:sp>
        <p:nvSpPr>
          <p:cNvPr id="37896" name="Line 10"/>
          <p:cNvSpPr>
            <a:spLocks noChangeShapeType="1"/>
          </p:cNvSpPr>
          <p:nvPr/>
        </p:nvSpPr>
        <p:spPr bwMode="auto">
          <a:xfrm>
            <a:off x="8001000" y="3533775"/>
            <a:ext cx="0" cy="528638"/>
          </a:xfrm>
          <a:prstGeom prst="line">
            <a:avLst/>
          </a:prstGeom>
          <a:noFill/>
          <a:ln w="9525">
            <a:solidFill>
              <a:srgbClr val="FFFF00"/>
            </a:solidFill>
            <a:round/>
            <a:headEnd/>
            <a:tailEnd/>
          </a:ln>
        </p:spPr>
        <p:txBody>
          <a:bodyPr/>
          <a:lstStyle/>
          <a:p>
            <a:endParaRPr lang="en-GB"/>
          </a:p>
        </p:txBody>
      </p:sp>
      <p:sp>
        <p:nvSpPr>
          <p:cNvPr id="37897" name="Line 11"/>
          <p:cNvSpPr>
            <a:spLocks noChangeShapeType="1"/>
          </p:cNvSpPr>
          <p:nvPr/>
        </p:nvSpPr>
        <p:spPr bwMode="auto">
          <a:xfrm>
            <a:off x="7724775" y="3533775"/>
            <a:ext cx="0" cy="528638"/>
          </a:xfrm>
          <a:prstGeom prst="line">
            <a:avLst/>
          </a:prstGeom>
          <a:noFill/>
          <a:ln w="9525">
            <a:solidFill>
              <a:srgbClr val="FFFF00"/>
            </a:solidFill>
            <a:round/>
            <a:headEnd/>
            <a:tailEnd/>
          </a:ln>
        </p:spPr>
        <p:txBody>
          <a:bodyPr/>
          <a:lstStyle/>
          <a:p>
            <a:endParaRPr lang="en-GB"/>
          </a:p>
        </p:txBody>
      </p:sp>
      <p:sp>
        <p:nvSpPr>
          <p:cNvPr id="37898" name="Line 12"/>
          <p:cNvSpPr>
            <a:spLocks noChangeShapeType="1"/>
          </p:cNvSpPr>
          <p:nvPr/>
        </p:nvSpPr>
        <p:spPr bwMode="auto">
          <a:xfrm>
            <a:off x="7597775" y="3533775"/>
            <a:ext cx="0" cy="528638"/>
          </a:xfrm>
          <a:prstGeom prst="line">
            <a:avLst/>
          </a:prstGeom>
          <a:noFill/>
          <a:ln w="9525">
            <a:solidFill>
              <a:srgbClr val="FFFF00"/>
            </a:solidFill>
            <a:round/>
            <a:headEnd/>
            <a:tailEnd/>
          </a:ln>
        </p:spPr>
        <p:txBody>
          <a:bodyPr/>
          <a:lstStyle/>
          <a:p>
            <a:endParaRPr lang="en-GB"/>
          </a:p>
        </p:txBody>
      </p:sp>
      <p:sp>
        <p:nvSpPr>
          <p:cNvPr id="37899" name="Text Box 13"/>
          <p:cNvSpPr txBox="1">
            <a:spLocks noChangeArrowheads="1"/>
          </p:cNvSpPr>
          <p:nvPr/>
        </p:nvSpPr>
        <p:spPr bwMode="auto">
          <a:xfrm>
            <a:off x="6950075" y="3694113"/>
            <a:ext cx="582613" cy="274637"/>
          </a:xfrm>
          <a:prstGeom prst="rect">
            <a:avLst/>
          </a:prstGeom>
          <a:noFill/>
          <a:ln w="9525">
            <a:noFill/>
            <a:miter lim="800000"/>
            <a:headEnd/>
            <a:tailEnd/>
          </a:ln>
        </p:spPr>
        <p:txBody>
          <a:bodyPr>
            <a:spAutoFit/>
          </a:bodyPr>
          <a:lstStyle/>
          <a:p>
            <a:pPr defTabSz="914400"/>
            <a:endParaRPr lang="en-GB" sz="1200" noProof="1">
              <a:solidFill>
                <a:schemeClr val="bg1"/>
              </a:solidFill>
            </a:endParaRPr>
          </a:p>
        </p:txBody>
      </p:sp>
      <p:sp>
        <p:nvSpPr>
          <p:cNvPr id="37900" name="Text Box 14"/>
          <p:cNvSpPr txBox="1">
            <a:spLocks noChangeArrowheads="1"/>
          </p:cNvSpPr>
          <p:nvPr/>
        </p:nvSpPr>
        <p:spPr bwMode="auto">
          <a:xfrm>
            <a:off x="8207375" y="3694113"/>
            <a:ext cx="182563" cy="274637"/>
          </a:xfrm>
          <a:prstGeom prst="rect">
            <a:avLst/>
          </a:prstGeom>
          <a:noFill/>
          <a:ln w="9525">
            <a:noFill/>
            <a:miter lim="800000"/>
            <a:headEnd/>
            <a:tailEnd/>
          </a:ln>
        </p:spPr>
        <p:txBody>
          <a:bodyPr wrap="none">
            <a:spAutoFit/>
          </a:bodyPr>
          <a:lstStyle/>
          <a:p>
            <a:pPr defTabSz="914400"/>
            <a:endParaRPr lang="en-GB" sz="1200" noProof="1">
              <a:solidFill>
                <a:schemeClr val="bg1"/>
              </a:solidFill>
            </a:endParaRPr>
          </a:p>
        </p:txBody>
      </p:sp>
      <p:sp>
        <p:nvSpPr>
          <p:cNvPr id="37901" name="Line 15"/>
          <p:cNvSpPr>
            <a:spLocks noChangeShapeType="1"/>
          </p:cNvSpPr>
          <p:nvPr/>
        </p:nvSpPr>
        <p:spPr bwMode="auto">
          <a:xfrm flipH="1">
            <a:off x="8239125" y="2184400"/>
            <a:ext cx="6350" cy="388938"/>
          </a:xfrm>
          <a:prstGeom prst="line">
            <a:avLst/>
          </a:prstGeom>
          <a:noFill/>
          <a:ln w="38100">
            <a:solidFill>
              <a:schemeClr val="tx1"/>
            </a:solidFill>
            <a:round/>
            <a:headEnd type="triangle" w="med" len="med"/>
            <a:tailEnd type="triangle" w="med" len="med"/>
          </a:ln>
        </p:spPr>
        <p:txBody>
          <a:bodyPr/>
          <a:lstStyle/>
          <a:p>
            <a:endParaRPr lang="en-GB"/>
          </a:p>
        </p:txBody>
      </p:sp>
      <p:sp>
        <p:nvSpPr>
          <p:cNvPr id="37902" name="Text Box 16"/>
          <p:cNvSpPr txBox="1">
            <a:spLocks noChangeArrowheads="1"/>
          </p:cNvSpPr>
          <p:nvPr/>
        </p:nvSpPr>
        <p:spPr bwMode="auto">
          <a:xfrm>
            <a:off x="7226300" y="5186363"/>
            <a:ext cx="1300163" cy="396875"/>
          </a:xfrm>
          <a:prstGeom prst="rect">
            <a:avLst/>
          </a:prstGeom>
          <a:noFill/>
          <a:ln w="9525">
            <a:noFill/>
            <a:miter lim="800000"/>
            <a:headEnd/>
            <a:tailEnd/>
          </a:ln>
        </p:spPr>
        <p:txBody>
          <a:bodyPr wrap="none">
            <a:spAutoFit/>
          </a:bodyPr>
          <a:lstStyle/>
          <a:p>
            <a:pPr algn="ctr" defTabSz="914400"/>
            <a:r>
              <a:rPr lang="en-US" sz="2000" b="1">
                <a:ea typeface="Arial Unicode MS" pitchFamily="34" charset="-128"/>
                <a:cs typeface="Arial Unicode MS" pitchFamily="34" charset="-128"/>
              </a:rPr>
              <a:t>PCIe Bus</a:t>
            </a:r>
          </a:p>
        </p:txBody>
      </p:sp>
      <p:sp>
        <p:nvSpPr>
          <p:cNvPr id="160785" name="Rectangle 17"/>
          <p:cNvSpPr>
            <a:spLocks noChangeArrowheads="1"/>
          </p:cNvSpPr>
          <p:nvPr/>
        </p:nvSpPr>
        <p:spPr bwMode="auto">
          <a:xfrm>
            <a:off x="7289800" y="2722563"/>
            <a:ext cx="1203325" cy="898525"/>
          </a:xfrm>
          <a:prstGeom prst="rect">
            <a:avLst/>
          </a:prstGeom>
          <a:gradFill rotWithShape="1">
            <a:gsLst>
              <a:gs pos="0">
                <a:schemeClr val="tx1"/>
              </a:gs>
              <a:gs pos="50000">
                <a:srgbClr val="5F5F5F"/>
              </a:gs>
              <a:gs pos="100000">
                <a:schemeClr val="tx1"/>
              </a:gs>
            </a:gsLst>
            <a:lin ang="2700000" scaled="1"/>
          </a:gradFill>
          <a:ln w="9525">
            <a:solidFill>
              <a:schemeClr val="tx1"/>
            </a:solidFill>
            <a:miter lim="800000"/>
            <a:headEnd/>
            <a:tailEnd/>
          </a:ln>
          <a:effectLst/>
        </p:spPr>
        <p:txBody>
          <a:bodyPr wrap="none" anchor="ctr"/>
          <a:lstStyle/>
          <a:p>
            <a:pPr defTabSz="914400">
              <a:defRPr/>
            </a:pPr>
            <a:endParaRPr lang="de-DE">
              <a:latin typeface="Arial" pitchFamily="-112" charset="0"/>
              <a:ea typeface="+mn-ea"/>
            </a:endParaRPr>
          </a:p>
        </p:txBody>
      </p:sp>
      <p:sp>
        <p:nvSpPr>
          <p:cNvPr id="160786" name="Rectangle 18"/>
          <p:cNvSpPr>
            <a:spLocks noChangeArrowheads="1"/>
          </p:cNvSpPr>
          <p:nvPr/>
        </p:nvSpPr>
        <p:spPr bwMode="auto">
          <a:xfrm>
            <a:off x="7907338" y="4035425"/>
            <a:ext cx="549275" cy="736600"/>
          </a:xfrm>
          <a:prstGeom prst="rect">
            <a:avLst/>
          </a:prstGeom>
          <a:gradFill rotWithShape="1">
            <a:gsLst>
              <a:gs pos="0">
                <a:schemeClr val="tx1"/>
              </a:gs>
              <a:gs pos="50000">
                <a:srgbClr val="5F5F5F"/>
              </a:gs>
              <a:gs pos="100000">
                <a:schemeClr val="tx1"/>
              </a:gs>
            </a:gsLst>
            <a:lin ang="2700000" scaled="1"/>
          </a:gradFill>
          <a:ln w="9525">
            <a:miter lim="800000"/>
            <a:headEnd/>
            <a:tailEnd/>
          </a:ln>
          <a:effectLst/>
          <a:scene3d>
            <a:camera prst="legacyObliqueTopRight"/>
            <a:lightRig rig="legacyFlat3" dir="b"/>
          </a:scene3d>
          <a:sp3d extrusionH="36500" prstMaterial="legacyMatte">
            <a:bevelT w="13500" h="13500" prst="angle"/>
            <a:bevelB w="13500" h="13500" prst="angle"/>
            <a:extrusionClr>
              <a:schemeClr val="tx1"/>
            </a:extrusionClr>
          </a:sp3d>
        </p:spPr>
        <p:txBody>
          <a:bodyPr wrap="none" tIns="0" anchor="ctr">
            <a:flatTx/>
          </a:bodyPr>
          <a:lstStyle/>
          <a:p>
            <a:pPr algn="ctr" defTabSz="914400">
              <a:defRPr/>
            </a:pPr>
            <a:r>
              <a:rPr lang="en-US" sz="1600" b="1">
                <a:solidFill>
                  <a:schemeClr val="bg1"/>
                </a:solidFill>
                <a:latin typeface="Arial" pitchFamily="-112" charset="0"/>
                <a:ea typeface="Arial Unicode MS" pitchFamily="-112" charset="0"/>
                <a:cs typeface="Arial Unicode MS" pitchFamily="-112" charset="0"/>
              </a:rPr>
              <a:t>FC</a:t>
            </a:r>
          </a:p>
        </p:txBody>
      </p:sp>
      <p:sp>
        <p:nvSpPr>
          <p:cNvPr id="37905" name="Rectangle 19"/>
          <p:cNvSpPr>
            <a:spLocks noChangeArrowheads="1"/>
          </p:cNvSpPr>
          <p:nvPr/>
        </p:nvSpPr>
        <p:spPr bwMode="auto">
          <a:xfrm>
            <a:off x="7283450" y="4041775"/>
            <a:ext cx="541338" cy="739775"/>
          </a:xfrm>
          <a:prstGeom prst="rect">
            <a:avLst/>
          </a:prstGeom>
          <a:gradFill rotWithShape="1">
            <a:gsLst>
              <a:gs pos="0">
                <a:srgbClr val="000000"/>
              </a:gs>
              <a:gs pos="50000">
                <a:srgbClr val="808080"/>
              </a:gs>
              <a:gs pos="100000">
                <a:srgbClr val="000000"/>
              </a:gs>
            </a:gsLst>
            <a:lin ang="2700000" scaled="1"/>
          </a:gradFill>
          <a:ln w="9525">
            <a:miter lim="800000"/>
            <a:headEnd/>
            <a:tailEnd/>
          </a:ln>
          <a:scene3d>
            <a:camera prst="legacyObliqueTopRight"/>
            <a:lightRig rig="legacyFlat3" dir="b"/>
          </a:scene3d>
          <a:sp3d extrusionH="36500" prstMaterial="legacyMatte">
            <a:bevelT w="13500" h="13500" prst="angle"/>
            <a:bevelB w="13500" h="13500" prst="angle"/>
            <a:extrusionClr>
              <a:srgbClr val="000000"/>
            </a:extrusionClr>
          </a:sp3d>
        </p:spPr>
        <p:txBody>
          <a:bodyPr wrap="none" tIns="0" anchor="ctr">
            <a:flatTx/>
          </a:bodyPr>
          <a:lstStyle/>
          <a:p>
            <a:pPr algn="ctr" defTabSz="914400"/>
            <a:r>
              <a:rPr lang="en-US" sz="1400" b="1">
                <a:solidFill>
                  <a:schemeClr val="bg1"/>
                </a:solidFill>
                <a:ea typeface="Arial Unicode MS" pitchFamily="34" charset="-128"/>
                <a:cs typeface="Arial Unicode MS" pitchFamily="34" charset="-128"/>
              </a:rPr>
              <a:t>10 GE</a:t>
            </a:r>
            <a:endParaRPr lang="en-US">
              <a:solidFill>
                <a:schemeClr val="bg1"/>
              </a:solidFill>
              <a:ea typeface="Arial Unicode MS" pitchFamily="34" charset="-128"/>
              <a:cs typeface="Arial Unicode MS" pitchFamily="34" charset="-128"/>
            </a:endParaRPr>
          </a:p>
        </p:txBody>
      </p:sp>
      <p:sp>
        <p:nvSpPr>
          <p:cNvPr id="37906" name="Text Box 20"/>
          <p:cNvSpPr txBox="1">
            <a:spLocks noChangeArrowheads="1"/>
          </p:cNvSpPr>
          <p:nvPr/>
        </p:nvSpPr>
        <p:spPr bwMode="auto">
          <a:xfrm>
            <a:off x="7545388" y="2820988"/>
            <a:ext cx="666750" cy="517525"/>
          </a:xfrm>
          <a:prstGeom prst="rect">
            <a:avLst/>
          </a:prstGeom>
          <a:noFill/>
          <a:ln w="9525">
            <a:noFill/>
            <a:miter lim="800000"/>
            <a:headEnd/>
            <a:tailEnd/>
          </a:ln>
        </p:spPr>
        <p:txBody>
          <a:bodyPr wrap="none">
            <a:spAutoFit/>
          </a:bodyPr>
          <a:lstStyle/>
          <a:p>
            <a:pPr algn="ctr" defTabSz="914400"/>
            <a:r>
              <a:rPr lang="en-US" sz="1400" b="1">
                <a:solidFill>
                  <a:schemeClr val="bg1"/>
                </a:solidFill>
                <a:ea typeface="Arial Unicode MS" pitchFamily="34" charset="-128"/>
                <a:cs typeface="Arial Unicode MS" pitchFamily="34" charset="-128"/>
              </a:rPr>
              <a:t>Cisco</a:t>
            </a:r>
          </a:p>
          <a:p>
            <a:pPr algn="ctr" defTabSz="914400"/>
            <a:r>
              <a:rPr lang="en-US" sz="1400" b="1">
                <a:solidFill>
                  <a:schemeClr val="bg1"/>
                </a:solidFill>
                <a:ea typeface="Arial Unicode MS" pitchFamily="34" charset="-128"/>
                <a:cs typeface="Arial Unicode MS" pitchFamily="34" charset="-128"/>
              </a:rPr>
              <a:t>ASIC</a:t>
            </a:r>
          </a:p>
        </p:txBody>
      </p:sp>
      <p:sp>
        <p:nvSpPr>
          <p:cNvPr id="37907" name="Line 21"/>
          <p:cNvSpPr>
            <a:spLocks noChangeShapeType="1"/>
          </p:cNvSpPr>
          <p:nvPr/>
        </p:nvSpPr>
        <p:spPr bwMode="auto">
          <a:xfrm>
            <a:off x="7586663" y="4976813"/>
            <a:ext cx="549275" cy="1587"/>
          </a:xfrm>
          <a:prstGeom prst="line">
            <a:avLst/>
          </a:prstGeom>
          <a:noFill/>
          <a:ln w="12700">
            <a:solidFill>
              <a:srgbClr val="FFFF66"/>
            </a:solidFill>
            <a:round/>
            <a:headEnd type="none" w="sm" len="sm"/>
            <a:tailEnd type="none" w="med" len="lg"/>
          </a:ln>
        </p:spPr>
        <p:txBody>
          <a:bodyPr wrap="none" anchor="ctr"/>
          <a:lstStyle/>
          <a:p>
            <a:endParaRPr lang="en-GB"/>
          </a:p>
        </p:txBody>
      </p:sp>
      <p:sp>
        <p:nvSpPr>
          <p:cNvPr id="37908" name="Line 22"/>
          <p:cNvSpPr>
            <a:spLocks noChangeShapeType="1"/>
          </p:cNvSpPr>
          <p:nvPr/>
        </p:nvSpPr>
        <p:spPr bwMode="auto">
          <a:xfrm>
            <a:off x="7864475" y="4970463"/>
            <a:ext cx="0" cy="125412"/>
          </a:xfrm>
          <a:prstGeom prst="line">
            <a:avLst/>
          </a:prstGeom>
          <a:noFill/>
          <a:ln w="12700">
            <a:solidFill>
              <a:srgbClr val="FFFF00"/>
            </a:solidFill>
            <a:round/>
            <a:headEnd type="none" w="sm" len="sm"/>
            <a:tailEnd type="none" w="med" len="lg"/>
          </a:ln>
        </p:spPr>
        <p:txBody>
          <a:bodyPr wrap="none" anchor="ctr"/>
          <a:lstStyle/>
          <a:p>
            <a:endParaRPr lang="en-GB"/>
          </a:p>
        </p:txBody>
      </p:sp>
      <p:sp>
        <p:nvSpPr>
          <p:cNvPr id="37909" name="Oval 25"/>
          <p:cNvSpPr>
            <a:spLocks noChangeArrowheads="1"/>
          </p:cNvSpPr>
          <p:nvPr/>
        </p:nvSpPr>
        <p:spPr bwMode="auto">
          <a:xfrm>
            <a:off x="7467600" y="3733800"/>
            <a:ext cx="381000" cy="152400"/>
          </a:xfrm>
          <a:prstGeom prst="ellipse">
            <a:avLst/>
          </a:prstGeom>
          <a:noFill/>
          <a:ln w="38100">
            <a:solidFill>
              <a:schemeClr val="accent2"/>
            </a:solidFill>
            <a:round/>
            <a:headEnd/>
            <a:tailEnd/>
          </a:ln>
        </p:spPr>
        <p:txBody>
          <a:bodyPr wrap="none" anchor="ctr"/>
          <a:lstStyle/>
          <a:p>
            <a:pPr defTabSz="914400"/>
            <a:endParaRPr lang="de-DE"/>
          </a:p>
        </p:txBody>
      </p:sp>
      <p:sp>
        <p:nvSpPr>
          <p:cNvPr id="37910" name="Oval 26"/>
          <p:cNvSpPr>
            <a:spLocks noChangeArrowheads="1"/>
          </p:cNvSpPr>
          <p:nvPr/>
        </p:nvSpPr>
        <p:spPr bwMode="auto">
          <a:xfrm>
            <a:off x="7900988" y="3733800"/>
            <a:ext cx="381000" cy="152400"/>
          </a:xfrm>
          <a:prstGeom prst="ellipse">
            <a:avLst/>
          </a:prstGeom>
          <a:noFill/>
          <a:ln w="38100">
            <a:solidFill>
              <a:schemeClr val="accent2"/>
            </a:solidFill>
            <a:round/>
            <a:headEnd/>
            <a:tailEnd/>
          </a:ln>
        </p:spPr>
        <p:txBody>
          <a:bodyPr wrap="none" anchor="ctr"/>
          <a:lstStyle/>
          <a:p>
            <a:pPr defTabSz="914400"/>
            <a:endParaRPr lang="de-DE"/>
          </a:p>
        </p:txBody>
      </p:sp>
      <p:sp>
        <p:nvSpPr>
          <p:cNvPr id="37911" name="Text Box 27"/>
          <p:cNvSpPr txBox="1">
            <a:spLocks noChangeArrowheads="1"/>
          </p:cNvSpPr>
          <p:nvPr/>
        </p:nvSpPr>
        <p:spPr bwMode="auto">
          <a:xfrm rot="-843090">
            <a:off x="4589463" y="4230688"/>
            <a:ext cx="1568450" cy="304800"/>
          </a:xfrm>
          <a:prstGeom prst="rect">
            <a:avLst/>
          </a:prstGeom>
          <a:noFill/>
          <a:ln w="9525">
            <a:noFill/>
            <a:miter lim="800000"/>
            <a:headEnd/>
            <a:tailEnd/>
          </a:ln>
        </p:spPr>
        <p:txBody>
          <a:bodyPr>
            <a:spAutoFit/>
          </a:bodyPr>
          <a:lstStyle/>
          <a:p>
            <a:pPr defTabSz="914400">
              <a:spcBef>
                <a:spcPct val="50000"/>
              </a:spcBef>
            </a:pPr>
            <a:r>
              <a:rPr lang="en-US" sz="1400" b="1"/>
              <a:t>Fibre Channel</a:t>
            </a:r>
          </a:p>
        </p:txBody>
      </p:sp>
      <p:sp>
        <p:nvSpPr>
          <p:cNvPr id="37912" name="Text Box 28"/>
          <p:cNvSpPr txBox="1">
            <a:spLocks noChangeArrowheads="1"/>
          </p:cNvSpPr>
          <p:nvPr/>
        </p:nvSpPr>
        <p:spPr bwMode="auto">
          <a:xfrm rot="-223894">
            <a:off x="5567363" y="3681413"/>
            <a:ext cx="1039812" cy="304800"/>
          </a:xfrm>
          <a:prstGeom prst="rect">
            <a:avLst/>
          </a:prstGeom>
          <a:noFill/>
          <a:ln w="9525">
            <a:noFill/>
            <a:miter lim="800000"/>
            <a:headEnd/>
            <a:tailEnd/>
          </a:ln>
        </p:spPr>
        <p:txBody>
          <a:bodyPr>
            <a:spAutoFit/>
          </a:bodyPr>
          <a:lstStyle/>
          <a:p>
            <a:pPr defTabSz="914400">
              <a:spcBef>
                <a:spcPct val="50000"/>
              </a:spcBef>
            </a:pPr>
            <a:r>
              <a:rPr lang="en-US" sz="1400" b="1"/>
              <a:t>10 GE</a:t>
            </a:r>
          </a:p>
        </p:txBody>
      </p:sp>
      <p:sp>
        <p:nvSpPr>
          <p:cNvPr id="37913"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Compute – Adapter View on Host</a:t>
            </a:r>
            <a:endParaRPr lang="en-US" sz="4800">
              <a:solidFill>
                <a:schemeClr val="tx2"/>
              </a:solidFill>
              <a:latin typeface="Calibri" pitchFamily="34" charset="0"/>
              <a:cs typeface="Arial" pitchFamily="34" charset="0"/>
            </a:endParaRPr>
          </a:p>
        </p:txBody>
      </p:sp>
      <p:pic>
        <p:nvPicPr>
          <p:cNvPr id="37914" name="Picture 28" descr="Bild 1.png"/>
          <p:cNvPicPr>
            <a:picLocks noChangeAspect="1"/>
          </p:cNvPicPr>
          <p:nvPr/>
        </p:nvPicPr>
        <p:blipFill>
          <a:blip r:embed="rId3"/>
          <a:srcRect/>
          <a:stretch>
            <a:fillRect/>
          </a:stretch>
        </p:blipFill>
        <p:spPr bwMode="auto">
          <a:xfrm>
            <a:off x="271463" y="1431925"/>
            <a:ext cx="6191250" cy="4564063"/>
          </a:xfrm>
          <a:prstGeom prst="rect">
            <a:avLst/>
          </a:prstGeom>
          <a:noFill/>
          <a:ln w="9525">
            <a:noFill/>
            <a:miter lim="800000"/>
            <a:headEnd/>
            <a:tailEnd/>
          </a:ln>
        </p:spPr>
      </p:pic>
      <p:sp>
        <p:nvSpPr>
          <p:cNvPr id="37915" name="Line 24"/>
          <p:cNvSpPr>
            <a:spLocks noChangeShapeType="1"/>
          </p:cNvSpPr>
          <p:nvPr/>
        </p:nvSpPr>
        <p:spPr bwMode="auto">
          <a:xfrm flipH="1" flipV="1">
            <a:off x="3527425" y="3582988"/>
            <a:ext cx="3963988" cy="231775"/>
          </a:xfrm>
          <a:prstGeom prst="line">
            <a:avLst/>
          </a:prstGeom>
          <a:noFill/>
          <a:ln w="38100">
            <a:solidFill>
              <a:schemeClr val="accent2"/>
            </a:solidFill>
            <a:round/>
            <a:headEnd/>
            <a:tailEnd type="triangle" w="med" len="med"/>
          </a:ln>
        </p:spPr>
        <p:txBody>
          <a:bodyPr/>
          <a:lstStyle/>
          <a:p>
            <a:endParaRPr lang="en-GB"/>
          </a:p>
        </p:txBody>
      </p:sp>
      <p:sp>
        <p:nvSpPr>
          <p:cNvPr id="37916" name="Line 23"/>
          <p:cNvSpPr>
            <a:spLocks noChangeShapeType="1"/>
          </p:cNvSpPr>
          <p:nvPr/>
        </p:nvSpPr>
        <p:spPr bwMode="auto">
          <a:xfrm flipH="1">
            <a:off x="3267075" y="3876675"/>
            <a:ext cx="4760913" cy="954088"/>
          </a:xfrm>
          <a:prstGeom prst="line">
            <a:avLst/>
          </a:prstGeom>
          <a:noFill/>
          <a:ln w="38100">
            <a:solidFill>
              <a:schemeClr val="accent2"/>
            </a:solidFill>
            <a:round/>
            <a:headEnd/>
            <a:tailEnd type="triangle" w="med" len="med"/>
          </a:ln>
        </p:spPr>
        <p:txBody>
          <a:bodyPr/>
          <a:lstStyle/>
          <a:p>
            <a:endParaRPr lang="en-GB"/>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52"/>
          <p:cNvSpPr>
            <a:spLocks noGrp="1"/>
          </p:cNvSpPr>
          <p:nvPr>
            <p:ph type="title"/>
          </p:nvPr>
        </p:nvSpPr>
        <p:spPr/>
        <p:txBody>
          <a:bodyPr numCol="1" anchorCtr="0" compatLnSpc="1">
            <a:prstTxWarp prst="textNoShape">
              <a:avLst/>
            </a:prstTxWarp>
          </a:bodyPr>
          <a:lstStyle/>
          <a:p>
            <a:pPr eaLnBrk="1" hangingPunct="1"/>
            <a:r>
              <a:rPr smtClean="0">
                <a:ln>
                  <a:noFill/>
                </a:ln>
                <a:cs typeface="Arial" pitchFamily="34" charset="0"/>
              </a:rPr>
              <a:t>Cisco UCS Virtualized Adapter</a:t>
            </a:r>
            <a:endParaRPr lang="de-DE" smtClean="0">
              <a:ln>
                <a:noFill/>
              </a:ln>
              <a:cs typeface="Arial" pitchFamily="34" charset="0"/>
            </a:endParaRPr>
          </a:p>
        </p:txBody>
      </p:sp>
      <p:sp>
        <p:nvSpPr>
          <p:cNvPr id="39939" name="Content Placeholder 57"/>
          <p:cNvSpPr>
            <a:spLocks noGrp="1"/>
          </p:cNvSpPr>
          <p:nvPr>
            <p:ph idx="1"/>
          </p:nvPr>
        </p:nvSpPr>
        <p:spPr>
          <a:xfrm>
            <a:off x="381000" y="1412875"/>
            <a:ext cx="8382000" cy="4560888"/>
          </a:xfrm>
        </p:spPr>
        <p:txBody>
          <a:bodyPr/>
          <a:lstStyle/>
          <a:p>
            <a:pPr eaLnBrk="1" hangingPunct="1"/>
            <a:r>
              <a:rPr lang="de-DE" smtClean="0">
                <a:ea typeface="ＭＳ Ｐゴシック" pitchFamily="34" charset="-128"/>
              </a:rPr>
              <a:t>High Performance</a:t>
            </a:r>
          </a:p>
          <a:p>
            <a:pPr lvl="1" eaLnBrk="1" hangingPunct="1"/>
            <a:r>
              <a:rPr lang="de-DE" smtClean="0">
                <a:ea typeface="ＭＳ Ｐゴシック" pitchFamily="34" charset="-128"/>
              </a:rPr>
              <a:t>2x 10 Gb</a:t>
            </a:r>
          </a:p>
          <a:p>
            <a:pPr lvl="1" eaLnBrk="1" hangingPunct="1"/>
            <a:r>
              <a:rPr lang="de-DE" smtClean="0">
                <a:ea typeface="ＭＳ Ｐゴシック" pitchFamily="34" charset="-128"/>
              </a:rPr>
              <a:t>Low latency</a:t>
            </a:r>
          </a:p>
          <a:p>
            <a:pPr eaLnBrk="1" hangingPunct="1"/>
            <a:r>
              <a:rPr lang="de-DE" smtClean="0">
                <a:ea typeface="ＭＳ Ｐゴシック" pitchFamily="34" charset="-128"/>
              </a:rPr>
              <a:t>128 vNICs</a:t>
            </a:r>
          </a:p>
          <a:p>
            <a:pPr lvl="1" eaLnBrk="1" hangingPunct="1"/>
            <a:r>
              <a:rPr lang="de-DE" smtClean="0">
                <a:ea typeface="ＭＳ Ｐゴシック" pitchFamily="34" charset="-128"/>
              </a:rPr>
              <a:t>Ethernet or FC</a:t>
            </a:r>
          </a:p>
          <a:p>
            <a:pPr lvl="1" eaLnBrk="1" hangingPunct="1"/>
            <a:r>
              <a:rPr lang="de-DE" smtClean="0">
                <a:ea typeface="ＭＳ Ｐゴシック" pitchFamily="34" charset="-128"/>
              </a:rPr>
              <a:t>500k IOPS</a:t>
            </a:r>
          </a:p>
          <a:p>
            <a:pPr lvl="1" eaLnBrk="1" hangingPunct="1"/>
            <a:endParaRPr lang="de-DE" smtClean="0">
              <a:ea typeface="ＭＳ Ｐゴシック" pitchFamily="34" charset="-128"/>
            </a:endParaRPr>
          </a:p>
        </p:txBody>
      </p:sp>
      <p:sp>
        <p:nvSpPr>
          <p:cNvPr id="59" name="Rectangle 58"/>
          <p:cNvSpPr/>
          <p:nvPr/>
        </p:nvSpPr>
        <p:spPr bwMode="auto">
          <a:xfrm>
            <a:off x="5232121" y="1791168"/>
            <a:ext cx="2377250" cy="366918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endParaRPr>
          </a:p>
        </p:txBody>
      </p:sp>
      <p:cxnSp>
        <p:nvCxnSpPr>
          <p:cNvPr id="65" name="Straight Connector 64"/>
          <p:cNvCxnSpPr>
            <a:cxnSpLocks noChangeShapeType="1"/>
          </p:cNvCxnSpPr>
          <p:nvPr/>
        </p:nvCxnSpPr>
        <p:spPr bwMode="auto">
          <a:xfrm rot="5400000">
            <a:off x="5513387" y="2084388"/>
            <a:ext cx="1173163" cy="1588"/>
          </a:xfrm>
          <a:prstGeom prst="line">
            <a:avLst/>
          </a:prstGeom>
          <a:noFill/>
          <a:ln w="55000" cmpd="thickThin">
            <a:solidFill>
              <a:srgbClr val="F5821E"/>
            </a:solidFill>
            <a:round/>
            <a:headEnd/>
            <a:tailEnd/>
          </a:ln>
          <a:effectLst>
            <a:outerShdw dist="38100" dir="5400000" rotWithShape="0">
              <a:srgbClr val="808080">
                <a:alpha val="34999"/>
              </a:srgbClr>
            </a:outerShdw>
          </a:effectLst>
        </p:spPr>
      </p:cxnSp>
      <p:cxnSp>
        <p:nvCxnSpPr>
          <p:cNvPr id="67" name="Straight Connector 66"/>
          <p:cNvCxnSpPr>
            <a:cxnSpLocks noChangeShapeType="1"/>
          </p:cNvCxnSpPr>
          <p:nvPr/>
        </p:nvCxnSpPr>
        <p:spPr bwMode="auto">
          <a:xfrm rot="5400000">
            <a:off x="6188075" y="2084388"/>
            <a:ext cx="1173163" cy="1587"/>
          </a:xfrm>
          <a:prstGeom prst="line">
            <a:avLst/>
          </a:prstGeom>
          <a:noFill/>
          <a:ln w="55000" cmpd="thickThin">
            <a:solidFill>
              <a:srgbClr val="F5821E"/>
            </a:solidFill>
            <a:round/>
            <a:headEnd/>
            <a:tailEnd/>
          </a:ln>
          <a:effectLst>
            <a:outerShdw dist="38100" dir="5400000" rotWithShape="0">
              <a:srgbClr val="808080">
                <a:alpha val="34999"/>
              </a:srgbClr>
            </a:outerShdw>
          </a:effectLst>
        </p:spPr>
      </p:cxnSp>
      <p:sp>
        <p:nvSpPr>
          <p:cNvPr id="61" name="Rectangle 60"/>
          <p:cNvSpPr>
            <a:spLocks noChangeArrowheads="1"/>
          </p:cNvSpPr>
          <p:nvPr/>
        </p:nvSpPr>
        <p:spPr bwMode="auto">
          <a:xfrm>
            <a:off x="5373688" y="2497138"/>
            <a:ext cx="2105025" cy="2789237"/>
          </a:xfrm>
          <a:prstGeom prst="rect">
            <a:avLst/>
          </a:prstGeom>
          <a:gradFill rotWithShape="1">
            <a:gsLst>
              <a:gs pos="0">
                <a:srgbClr val="2283DE"/>
              </a:gs>
              <a:gs pos="30000">
                <a:srgbClr val="0068BA"/>
              </a:gs>
              <a:gs pos="50000">
                <a:srgbClr val="0058A8"/>
              </a:gs>
              <a:gs pos="100000">
                <a:srgbClr val="003368"/>
              </a:gs>
            </a:gsLst>
            <a:lin ang="5400000"/>
          </a:gradFill>
          <a:ln w="9525">
            <a:solidFill>
              <a:srgbClr val="1E78B9"/>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62" name="Rectangle 61"/>
          <p:cNvSpPr/>
          <p:nvPr/>
        </p:nvSpPr>
        <p:spPr bwMode="auto">
          <a:xfrm>
            <a:off x="5829300" y="1911350"/>
            <a:ext cx="509588" cy="466725"/>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endParaRPr>
          </a:p>
        </p:txBody>
      </p:sp>
      <p:sp>
        <p:nvSpPr>
          <p:cNvPr id="63" name="Rectangle 62"/>
          <p:cNvSpPr/>
          <p:nvPr/>
        </p:nvSpPr>
        <p:spPr bwMode="auto">
          <a:xfrm>
            <a:off x="6491288" y="1911350"/>
            <a:ext cx="511175" cy="466725"/>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endParaRPr>
          </a:p>
        </p:txBody>
      </p:sp>
      <p:grpSp>
        <p:nvGrpSpPr>
          <p:cNvPr id="39948" name="Group 70"/>
          <p:cNvGrpSpPr>
            <a:grpSpLocks/>
          </p:cNvGrpSpPr>
          <p:nvPr/>
        </p:nvGrpSpPr>
        <p:grpSpPr bwMode="auto">
          <a:xfrm>
            <a:off x="5710238" y="3028950"/>
            <a:ext cx="1420812" cy="835025"/>
            <a:chOff x="5536063" y="3115546"/>
            <a:chExt cx="1422008" cy="835878"/>
          </a:xfrm>
        </p:grpSpPr>
        <p:sp>
          <p:nvSpPr>
            <p:cNvPr id="70" name="Rectangle 69"/>
            <p:cNvSpPr/>
            <p:nvPr/>
          </p:nvSpPr>
          <p:spPr bwMode="auto">
            <a:xfrm>
              <a:off x="5536063" y="3115546"/>
              <a:ext cx="1422008" cy="835878"/>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endParaRPr>
            </a:p>
          </p:txBody>
        </p:sp>
        <p:pic>
          <p:nvPicPr>
            <p:cNvPr id="39987" name="Picture 68" descr="Cisco.jpg"/>
            <p:cNvPicPr>
              <a:picLocks noChangeAspect="1"/>
            </p:cNvPicPr>
            <p:nvPr/>
          </p:nvPicPr>
          <p:blipFill>
            <a:blip r:embed="rId3"/>
            <a:srcRect/>
            <a:stretch>
              <a:fillRect/>
            </a:stretch>
          </p:blipFill>
          <p:spPr bwMode="auto">
            <a:xfrm>
              <a:off x="5703788" y="3247622"/>
              <a:ext cx="1091456" cy="576046"/>
            </a:xfrm>
            <a:prstGeom prst="rect">
              <a:avLst/>
            </a:prstGeom>
            <a:noFill/>
            <a:ln w="9525">
              <a:noFill/>
              <a:miter lim="800000"/>
              <a:headEnd/>
              <a:tailEnd/>
            </a:ln>
          </p:spPr>
        </p:pic>
      </p:grpSp>
      <p:grpSp>
        <p:nvGrpSpPr>
          <p:cNvPr id="39949" name="Group 98"/>
          <p:cNvGrpSpPr>
            <a:grpSpLocks/>
          </p:cNvGrpSpPr>
          <p:nvPr/>
        </p:nvGrpSpPr>
        <p:grpSpPr bwMode="auto">
          <a:xfrm>
            <a:off x="5524500" y="4657725"/>
            <a:ext cx="228600" cy="965200"/>
            <a:chOff x="5460076" y="4678747"/>
            <a:chExt cx="227956" cy="966145"/>
          </a:xfrm>
        </p:grpSpPr>
        <p:cxnSp>
          <p:nvCxnSpPr>
            <p:cNvPr id="96" name="Straight Connector 95"/>
            <p:cNvCxnSpPr>
              <a:cxnSpLocks noChangeShapeType="1"/>
            </p:cNvCxnSpPr>
            <p:nvPr/>
          </p:nvCxnSpPr>
          <p:spPr bwMode="auto">
            <a:xfrm rot="5400000">
              <a:off x="5286312" y="5319157"/>
              <a:ext cx="640388" cy="11081"/>
            </a:xfrm>
            <a:prstGeom prst="line">
              <a:avLst/>
            </a:prstGeom>
            <a:noFill/>
            <a:ln w="55000" cmpd="thickThin">
              <a:solidFill>
                <a:schemeClr val="accent1"/>
              </a:solidFill>
              <a:round/>
              <a:headEnd/>
              <a:tailEnd/>
            </a:ln>
            <a:effectLst>
              <a:outerShdw dist="38100" dir="5400000" rotWithShape="0">
                <a:srgbClr val="808080">
                  <a:alpha val="34999"/>
                </a:srgbClr>
              </a:outerShdw>
            </a:effectLst>
          </p:spPr>
        </p:cxnSp>
        <p:grpSp>
          <p:nvGrpSpPr>
            <p:cNvPr id="39983" name="Group 84"/>
            <p:cNvGrpSpPr>
              <a:grpSpLocks/>
            </p:cNvGrpSpPr>
            <p:nvPr/>
          </p:nvGrpSpPr>
          <p:grpSpPr bwMode="auto">
            <a:xfrm>
              <a:off x="5460076" y="4678747"/>
              <a:ext cx="227956" cy="455933"/>
              <a:chOff x="5622901" y="4678747"/>
              <a:chExt cx="227956" cy="455933"/>
            </a:xfrm>
          </p:grpSpPr>
          <p:sp>
            <p:nvSpPr>
              <p:cNvPr id="73" name="Rectangle 72"/>
              <p:cNvSpPr>
                <a:spLocks noChangeArrowheads="1"/>
              </p:cNvSpPr>
              <p:nvPr/>
            </p:nvSpPr>
            <p:spPr bwMode="auto">
              <a:xfrm>
                <a:off x="5698886" y="4678747"/>
                <a:ext cx="151971" cy="456059"/>
              </a:xfrm>
              <a:prstGeom prst="rect">
                <a:avLst/>
              </a:prstGeom>
              <a:gradFill rotWithShape="1">
                <a:gsLst>
                  <a:gs pos="0">
                    <a:srgbClr val="93DC93"/>
                  </a:gs>
                  <a:gs pos="30000">
                    <a:srgbClr val="73B473"/>
                  </a:gs>
                  <a:gs pos="50000">
                    <a:srgbClr val="5D9B5D"/>
                  </a:gs>
                  <a:gs pos="100000">
                    <a:srgbClr val="345E34"/>
                  </a:gs>
                </a:gsLst>
                <a:lin ang="5400000"/>
              </a:gradFill>
              <a:ln w="9525">
                <a:solidFill>
                  <a:schemeClr val="accent1"/>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74" name="Rectangle 73"/>
              <p:cNvSpPr>
                <a:spLocks noChangeArrowheads="1"/>
              </p:cNvSpPr>
              <p:nvPr/>
            </p:nvSpPr>
            <p:spPr bwMode="auto">
              <a:xfrm>
                <a:off x="5622901" y="4721652"/>
                <a:ext cx="75985" cy="130302"/>
              </a:xfrm>
              <a:prstGeom prst="rect">
                <a:avLst/>
              </a:prstGeom>
              <a:gradFill rotWithShape="1">
                <a:gsLst>
                  <a:gs pos="0">
                    <a:srgbClr val="93DC93"/>
                  </a:gs>
                  <a:gs pos="30000">
                    <a:srgbClr val="73B473"/>
                  </a:gs>
                  <a:gs pos="50000">
                    <a:srgbClr val="5D9B5D"/>
                  </a:gs>
                  <a:gs pos="100000">
                    <a:srgbClr val="345E34"/>
                  </a:gs>
                </a:gsLst>
                <a:lin ang="5400000"/>
              </a:gradFill>
              <a:ln w="9525">
                <a:solidFill>
                  <a:schemeClr val="accent1"/>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grpSp>
      </p:grpSp>
      <p:grpSp>
        <p:nvGrpSpPr>
          <p:cNvPr id="39950" name="Group 99"/>
          <p:cNvGrpSpPr>
            <a:grpSpLocks/>
          </p:cNvGrpSpPr>
          <p:nvPr/>
        </p:nvGrpSpPr>
        <p:grpSpPr bwMode="auto">
          <a:xfrm>
            <a:off x="7121525" y="4668838"/>
            <a:ext cx="228600" cy="954087"/>
            <a:chOff x="7165604" y="4680013"/>
            <a:chExt cx="227956" cy="954447"/>
          </a:xfrm>
        </p:grpSpPr>
        <p:cxnSp>
          <p:nvCxnSpPr>
            <p:cNvPr id="97" name="Straight Connector 96"/>
            <p:cNvCxnSpPr>
              <a:cxnSpLocks noChangeShapeType="1"/>
            </p:cNvCxnSpPr>
            <p:nvPr/>
          </p:nvCxnSpPr>
          <p:spPr bwMode="auto">
            <a:xfrm rot="5400000">
              <a:off x="7001531" y="5308918"/>
              <a:ext cx="640003" cy="11081"/>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grpSp>
          <p:nvGrpSpPr>
            <p:cNvPr id="39979" name="Group 91"/>
            <p:cNvGrpSpPr>
              <a:grpSpLocks/>
            </p:cNvGrpSpPr>
            <p:nvPr/>
          </p:nvGrpSpPr>
          <p:grpSpPr bwMode="auto">
            <a:xfrm>
              <a:off x="7165604" y="4680013"/>
              <a:ext cx="227956" cy="455933"/>
              <a:chOff x="5622901" y="4678747"/>
              <a:chExt cx="227956" cy="455933"/>
            </a:xfrm>
          </p:grpSpPr>
          <p:sp>
            <p:nvSpPr>
              <p:cNvPr id="93" name="Rectangle 92"/>
              <p:cNvSpPr>
                <a:spLocks noChangeArrowheads="1"/>
              </p:cNvSpPr>
              <p:nvPr/>
            </p:nvSpPr>
            <p:spPr bwMode="auto">
              <a:xfrm>
                <a:off x="5698886" y="4678747"/>
                <a:ext cx="151971" cy="455784"/>
              </a:xfrm>
              <a:prstGeom prst="rect">
                <a:avLst/>
              </a:prstGeom>
              <a:gradFill rotWithShape="1">
                <a:gsLst>
                  <a:gs pos="0">
                    <a:srgbClr val="2283DE"/>
                  </a:gs>
                  <a:gs pos="30000">
                    <a:srgbClr val="0068BA"/>
                  </a:gs>
                  <a:gs pos="50000">
                    <a:srgbClr val="0058A8"/>
                  </a:gs>
                  <a:gs pos="100000">
                    <a:srgbClr val="003368"/>
                  </a:gs>
                </a:gsLst>
                <a:lin ang="5400000"/>
              </a:gradFill>
              <a:ln w="9525">
                <a:solidFill>
                  <a:srgbClr val="1E78B9"/>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94" name="Rectangle 93"/>
              <p:cNvSpPr>
                <a:spLocks noChangeArrowheads="1"/>
              </p:cNvSpPr>
              <p:nvPr/>
            </p:nvSpPr>
            <p:spPr bwMode="auto">
              <a:xfrm>
                <a:off x="5622901" y="4721625"/>
                <a:ext cx="75985" cy="130224"/>
              </a:xfrm>
              <a:prstGeom prst="rect">
                <a:avLst/>
              </a:prstGeom>
              <a:gradFill rotWithShape="1">
                <a:gsLst>
                  <a:gs pos="0">
                    <a:srgbClr val="2283DE"/>
                  </a:gs>
                  <a:gs pos="30000">
                    <a:srgbClr val="0068BA"/>
                  </a:gs>
                  <a:gs pos="50000">
                    <a:srgbClr val="0058A8"/>
                  </a:gs>
                  <a:gs pos="100000">
                    <a:srgbClr val="003368"/>
                  </a:gs>
                </a:gsLst>
                <a:lin ang="5400000"/>
              </a:gradFill>
              <a:ln w="9525">
                <a:solidFill>
                  <a:srgbClr val="1E78B9"/>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grpSp>
      </p:grpSp>
      <p:sp>
        <p:nvSpPr>
          <p:cNvPr id="39951" name="TextBox 97"/>
          <p:cNvSpPr txBox="1">
            <a:spLocks noChangeArrowheads="1"/>
          </p:cNvSpPr>
          <p:nvPr/>
        </p:nvSpPr>
        <p:spPr bwMode="auto">
          <a:xfrm>
            <a:off x="4570413" y="3854450"/>
            <a:ext cx="1150937" cy="276225"/>
          </a:xfrm>
          <a:prstGeom prst="rect">
            <a:avLst/>
          </a:prstGeom>
          <a:noFill/>
          <a:ln w="9525">
            <a:noFill/>
            <a:miter lim="800000"/>
            <a:headEnd/>
            <a:tailEnd/>
          </a:ln>
        </p:spPr>
        <p:txBody>
          <a:bodyPr wrap="none">
            <a:spAutoFit/>
          </a:bodyPr>
          <a:lstStyle/>
          <a:p>
            <a:r>
              <a:rPr lang="de-DE" sz="1200"/>
              <a:t>Ethernet NICs</a:t>
            </a:r>
          </a:p>
        </p:txBody>
      </p:sp>
      <p:grpSp>
        <p:nvGrpSpPr>
          <p:cNvPr id="39952" name="Group 100"/>
          <p:cNvGrpSpPr>
            <a:grpSpLocks/>
          </p:cNvGrpSpPr>
          <p:nvPr/>
        </p:nvGrpSpPr>
        <p:grpSpPr bwMode="auto">
          <a:xfrm>
            <a:off x="5873750" y="4657725"/>
            <a:ext cx="227013" cy="965200"/>
            <a:chOff x="5460076" y="4678747"/>
            <a:chExt cx="227956" cy="966145"/>
          </a:xfrm>
        </p:grpSpPr>
        <p:cxnSp>
          <p:nvCxnSpPr>
            <p:cNvPr id="102" name="Straight Connector 101"/>
            <p:cNvCxnSpPr>
              <a:cxnSpLocks noChangeShapeType="1"/>
            </p:cNvCxnSpPr>
            <p:nvPr/>
          </p:nvCxnSpPr>
          <p:spPr bwMode="auto">
            <a:xfrm rot="5400000">
              <a:off x="5286540" y="5319915"/>
              <a:ext cx="640388" cy="9565"/>
            </a:xfrm>
            <a:prstGeom prst="line">
              <a:avLst/>
            </a:prstGeom>
            <a:noFill/>
            <a:ln w="55000" cmpd="thickThin">
              <a:solidFill>
                <a:schemeClr val="accent1"/>
              </a:solidFill>
              <a:round/>
              <a:headEnd/>
              <a:tailEnd/>
            </a:ln>
            <a:effectLst>
              <a:outerShdw dist="38100" dir="5400000" rotWithShape="0">
                <a:srgbClr val="808080">
                  <a:alpha val="34999"/>
                </a:srgbClr>
              </a:outerShdw>
            </a:effectLst>
          </p:spPr>
        </p:cxnSp>
        <p:grpSp>
          <p:nvGrpSpPr>
            <p:cNvPr id="39975" name="Group 84"/>
            <p:cNvGrpSpPr>
              <a:grpSpLocks/>
            </p:cNvGrpSpPr>
            <p:nvPr/>
          </p:nvGrpSpPr>
          <p:grpSpPr bwMode="auto">
            <a:xfrm>
              <a:off x="5460076" y="4678747"/>
              <a:ext cx="227956" cy="455933"/>
              <a:chOff x="5622901" y="4678747"/>
              <a:chExt cx="227956" cy="455933"/>
            </a:xfrm>
          </p:grpSpPr>
          <p:sp>
            <p:nvSpPr>
              <p:cNvPr id="104" name="Rectangle 103"/>
              <p:cNvSpPr>
                <a:spLocks noChangeArrowheads="1"/>
              </p:cNvSpPr>
              <p:nvPr/>
            </p:nvSpPr>
            <p:spPr bwMode="auto">
              <a:xfrm>
                <a:off x="5699418" y="4678747"/>
                <a:ext cx="151439" cy="456059"/>
              </a:xfrm>
              <a:prstGeom prst="rect">
                <a:avLst/>
              </a:prstGeom>
              <a:gradFill rotWithShape="1">
                <a:gsLst>
                  <a:gs pos="0">
                    <a:srgbClr val="93DC93"/>
                  </a:gs>
                  <a:gs pos="30000">
                    <a:srgbClr val="73B473"/>
                  </a:gs>
                  <a:gs pos="50000">
                    <a:srgbClr val="5D9B5D"/>
                  </a:gs>
                  <a:gs pos="100000">
                    <a:srgbClr val="345E34"/>
                  </a:gs>
                </a:gsLst>
                <a:lin ang="5400000"/>
              </a:gradFill>
              <a:ln w="9525">
                <a:solidFill>
                  <a:schemeClr val="accent1"/>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105" name="Rectangle 104"/>
              <p:cNvSpPr>
                <a:spLocks noChangeArrowheads="1"/>
              </p:cNvSpPr>
              <p:nvPr/>
            </p:nvSpPr>
            <p:spPr bwMode="auto">
              <a:xfrm>
                <a:off x="5622901" y="4721652"/>
                <a:ext cx="76517" cy="130302"/>
              </a:xfrm>
              <a:prstGeom prst="rect">
                <a:avLst/>
              </a:prstGeom>
              <a:gradFill rotWithShape="1">
                <a:gsLst>
                  <a:gs pos="0">
                    <a:srgbClr val="93DC93"/>
                  </a:gs>
                  <a:gs pos="30000">
                    <a:srgbClr val="73B473"/>
                  </a:gs>
                  <a:gs pos="50000">
                    <a:srgbClr val="5D9B5D"/>
                  </a:gs>
                  <a:gs pos="100000">
                    <a:srgbClr val="345E34"/>
                  </a:gs>
                </a:gsLst>
                <a:lin ang="5400000"/>
              </a:gradFill>
              <a:ln w="9525">
                <a:solidFill>
                  <a:schemeClr val="accent1"/>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grpSp>
      </p:grpSp>
      <p:grpSp>
        <p:nvGrpSpPr>
          <p:cNvPr id="39953" name="Group 105"/>
          <p:cNvGrpSpPr>
            <a:grpSpLocks/>
          </p:cNvGrpSpPr>
          <p:nvPr/>
        </p:nvGrpSpPr>
        <p:grpSpPr bwMode="auto">
          <a:xfrm>
            <a:off x="6208713" y="4657725"/>
            <a:ext cx="228600" cy="965200"/>
            <a:chOff x="5460076" y="4678747"/>
            <a:chExt cx="227956" cy="966145"/>
          </a:xfrm>
        </p:grpSpPr>
        <p:cxnSp>
          <p:nvCxnSpPr>
            <p:cNvPr id="107" name="Straight Connector 106"/>
            <p:cNvCxnSpPr>
              <a:cxnSpLocks noChangeShapeType="1"/>
            </p:cNvCxnSpPr>
            <p:nvPr/>
          </p:nvCxnSpPr>
          <p:spPr bwMode="auto">
            <a:xfrm rot="5400000">
              <a:off x="5286312" y="5319156"/>
              <a:ext cx="640388" cy="11082"/>
            </a:xfrm>
            <a:prstGeom prst="line">
              <a:avLst/>
            </a:prstGeom>
            <a:noFill/>
            <a:ln w="55000" cmpd="thickThin">
              <a:solidFill>
                <a:srgbClr val="F5821E"/>
              </a:solidFill>
              <a:round/>
              <a:headEnd/>
              <a:tailEnd/>
            </a:ln>
            <a:effectLst>
              <a:outerShdw dist="38100" dir="5400000" rotWithShape="0">
                <a:srgbClr val="808080">
                  <a:alpha val="34999"/>
                </a:srgbClr>
              </a:outerShdw>
            </a:effectLst>
          </p:spPr>
        </p:cxnSp>
        <p:grpSp>
          <p:nvGrpSpPr>
            <p:cNvPr id="39971" name="Group 84"/>
            <p:cNvGrpSpPr>
              <a:grpSpLocks/>
            </p:cNvGrpSpPr>
            <p:nvPr/>
          </p:nvGrpSpPr>
          <p:grpSpPr bwMode="auto">
            <a:xfrm>
              <a:off x="5460076" y="4678747"/>
              <a:ext cx="227956" cy="455933"/>
              <a:chOff x="5622901" y="4678747"/>
              <a:chExt cx="227956" cy="455933"/>
            </a:xfrm>
          </p:grpSpPr>
          <p:sp>
            <p:nvSpPr>
              <p:cNvPr id="109" name="Rectangle 108"/>
              <p:cNvSpPr>
                <a:spLocks noChangeArrowheads="1"/>
              </p:cNvSpPr>
              <p:nvPr/>
            </p:nvSpPr>
            <p:spPr bwMode="auto">
              <a:xfrm>
                <a:off x="5698886" y="4678747"/>
                <a:ext cx="151971" cy="456059"/>
              </a:xfrm>
              <a:prstGeom prst="rect">
                <a:avLst/>
              </a:prstGeom>
              <a:gradFill rotWithShape="1">
                <a:gsLst>
                  <a:gs pos="0">
                    <a:srgbClr val="FF8113"/>
                  </a:gs>
                  <a:gs pos="30000">
                    <a:srgbClr val="F96700"/>
                  </a:gs>
                  <a:gs pos="50000">
                    <a:srgbClr val="E25500"/>
                  </a:gs>
                  <a:gs pos="100000">
                    <a:srgbClr val="8E3000"/>
                  </a:gs>
                </a:gsLst>
                <a:lin ang="5400000"/>
              </a:gradFill>
              <a:ln w="9525">
                <a:solidFill>
                  <a:srgbClr val="F5821E"/>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110" name="Rectangle 109"/>
              <p:cNvSpPr>
                <a:spLocks noChangeArrowheads="1"/>
              </p:cNvSpPr>
              <p:nvPr/>
            </p:nvSpPr>
            <p:spPr bwMode="auto">
              <a:xfrm>
                <a:off x="5622901" y="4721652"/>
                <a:ext cx="75985" cy="130302"/>
              </a:xfrm>
              <a:prstGeom prst="rect">
                <a:avLst/>
              </a:prstGeom>
              <a:gradFill rotWithShape="1">
                <a:gsLst>
                  <a:gs pos="0">
                    <a:srgbClr val="FF8113"/>
                  </a:gs>
                  <a:gs pos="30000">
                    <a:srgbClr val="F96700"/>
                  </a:gs>
                  <a:gs pos="50000">
                    <a:srgbClr val="E25500"/>
                  </a:gs>
                  <a:gs pos="100000">
                    <a:srgbClr val="8E3000"/>
                  </a:gs>
                </a:gsLst>
                <a:lin ang="5400000"/>
              </a:gradFill>
              <a:ln w="9525">
                <a:solidFill>
                  <a:srgbClr val="F5821E"/>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grpSp>
      </p:grpSp>
      <p:grpSp>
        <p:nvGrpSpPr>
          <p:cNvPr id="39954" name="Group 110"/>
          <p:cNvGrpSpPr>
            <a:grpSpLocks/>
          </p:cNvGrpSpPr>
          <p:nvPr/>
        </p:nvGrpSpPr>
        <p:grpSpPr bwMode="auto">
          <a:xfrm>
            <a:off x="6545263" y="4657725"/>
            <a:ext cx="228600" cy="965200"/>
            <a:chOff x="5460076" y="4678747"/>
            <a:chExt cx="227956" cy="966145"/>
          </a:xfrm>
        </p:grpSpPr>
        <p:cxnSp>
          <p:nvCxnSpPr>
            <p:cNvPr id="112" name="Straight Connector 111"/>
            <p:cNvCxnSpPr>
              <a:cxnSpLocks noChangeShapeType="1"/>
            </p:cNvCxnSpPr>
            <p:nvPr/>
          </p:nvCxnSpPr>
          <p:spPr bwMode="auto">
            <a:xfrm rot="5400000">
              <a:off x="5286312" y="5319156"/>
              <a:ext cx="640388" cy="11082"/>
            </a:xfrm>
            <a:prstGeom prst="line">
              <a:avLst/>
            </a:prstGeom>
            <a:noFill/>
            <a:ln w="55000" cmpd="thickThin">
              <a:solidFill>
                <a:srgbClr val="F5821E"/>
              </a:solidFill>
              <a:round/>
              <a:headEnd/>
              <a:tailEnd/>
            </a:ln>
            <a:effectLst>
              <a:outerShdw dist="38100" dir="5400000" rotWithShape="0">
                <a:srgbClr val="808080">
                  <a:alpha val="34999"/>
                </a:srgbClr>
              </a:outerShdw>
            </a:effectLst>
          </p:spPr>
        </p:cxnSp>
        <p:grpSp>
          <p:nvGrpSpPr>
            <p:cNvPr id="39967" name="Group 84"/>
            <p:cNvGrpSpPr>
              <a:grpSpLocks/>
            </p:cNvGrpSpPr>
            <p:nvPr/>
          </p:nvGrpSpPr>
          <p:grpSpPr bwMode="auto">
            <a:xfrm>
              <a:off x="5460076" y="4678747"/>
              <a:ext cx="227956" cy="455933"/>
              <a:chOff x="5622901" y="4678747"/>
              <a:chExt cx="227956" cy="455933"/>
            </a:xfrm>
          </p:grpSpPr>
          <p:sp>
            <p:nvSpPr>
              <p:cNvPr id="114" name="Rectangle 113"/>
              <p:cNvSpPr>
                <a:spLocks noChangeArrowheads="1"/>
              </p:cNvSpPr>
              <p:nvPr/>
            </p:nvSpPr>
            <p:spPr bwMode="auto">
              <a:xfrm>
                <a:off x="5698886" y="4678747"/>
                <a:ext cx="151971" cy="456059"/>
              </a:xfrm>
              <a:prstGeom prst="rect">
                <a:avLst/>
              </a:prstGeom>
              <a:gradFill rotWithShape="1">
                <a:gsLst>
                  <a:gs pos="0">
                    <a:srgbClr val="FF8113"/>
                  </a:gs>
                  <a:gs pos="30000">
                    <a:srgbClr val="F96700"/>
                  </a:gs>
                  <a:gs pos="50000">
                    <a:srgbClr val="E25500"/>
                  </a:gs>
                  <a:gs pos="100000">
                    <a:srgbClr val="8E3000"/>
                  </a:gs>
                </a:gsLst>
                <a:lin ang="5400000"/>
              </a:gradFill>
              <a:ln w="9525">
                <a:solidFill>
                  <a:srgbClr val="F5821E"/>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115" name="Rectangle 114"/>
              <p:cNvSpPr>
                <a:spLocks noChangeArrowheads="1"/>
              </p:cNvSpPr>
              <p:nvPr/>
            </p:nvSpPr>
            <p:spPr bwMode="auto">
              <a:xfrm>
                <a:off x="5622901" y="4721652"/>
                <a:ext cx="75985" cy="130302"/>
              </a:xfrm>
              <a:prstGeom prst="rect">
                <a:avLst/>
              </a:prstGeom>
              <a:gradFill rotWithShape="1">
                <a:gsLst>
                  <a:gs pos="0">
                    <a:srgbClr val="FF8113"/>
                  </a:gs>
                  <a:gs pos="30000">
                    <a:srgbClr val="F96700"/>
                  </a:gs>
                  <a:gs pos="50000">
                    <a:srgbClr val="E25500"/>
                  </a:gs>
                  <a:gs pos="100000">
                    <a:srgbClr val="8E3000"/>
                  </a:gs>
                </a:gsLst>
                <a:lin ang="5400000"/>
              </a:gradFill>
              <a:ln w="9525">
                <a:solidFill>
                  <a:srgbClr val="F5821E"/>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grpSp>
      </p:grpSp>
      <p:cxnSp>
        <p:nvCxnSpPr>
          <p:cNvPr id="118" name="Straight Connector 117"/>
          <p:cNvCxnSpPr>
            <a:cxnSpLocks noChangeShapeType="1"/>
            <a:stCxn id="39951" idx="2"/>
          </p:cNvCxnSpPr>
          <p:nvPr/>
        </p:nvCxnSpPr>
        <p:spPr bwMode="auto">
          <a:xfrm rot="16200000" flipH="1">
            <a:off x="5147469" y="4128294"/>
            <a:ext cx="527050" cy="531812"/>
          </a:xfrm>
          <a:prstGeom prst="line">
            <a:avLst/>
          </a:prstGeom>
          <a:noFill/>
          <a:ln w="12700">
            <a:solidFill>
              <a:srgbClr val="FFFFFF"/>
            </a:solidFill>
            <a:round/>
            <a:headEnd/>
            <a:tailEnd/>
          </a:ln>
          <a:effectLst>
            <a:outerShdw dist="38100" dir="5400000" rotWithShape="0">
              <a:srgbClr val="808080">
                <a:alpha val="34999"/>
              </a:srgbClr>
            </a:outerShdw>
          </a:effectLst>
        </p:spPr>
      </p:cxnSp>
      <p:cxnSp>
        <p:nvCxnSpPr>
          <p:cNvPr id="119" name="Straight Connector 118"/>
          <p:cNvCxnSpPr>
            <a:cxnSpLocks noChangeShapeType="1"/>
            <a:stCxn id="39951" idx="2"/>
          </p:cNvCxnSpPr>
          <p:nvPr/>
        </p:nvCxnSpPr>
        <p:spPr bwMode="auto">
          <a:xfrm rot="16200000" flipH="1">
            <a:off x="5321301" y="3954462"/>
            <a:ext cx="527050" cy="879475"/>
          </a:xfrm>
          <a:prstGeom prst="line">
            <a:avLst/>
          </a:prstGeom>
          <a:noFill/>
          <a:ln w="12700">
            <a:solidFill>
              <a:srgbClr val="FFFFFF"/>
            </a:solidFill>
            <a:round/>
            <a:headEnd/>
            <a:tailEnd/>
          </a:ln>
          <a:effectLst>
            <a:outerShdw dist="38100" dir="5400000" rotWithShape="0">
              <a:srgbClr val="808080">
                <a:alpha val="34999"/>
              </a:srgbClr>
            </a:outerShdw>
          </a:effectLst>
        </p:spPr>
      </p:cxnSp>
      <p:sp>
        <p:nvSpPr>
          <p:cNvPr id="39957" name="TextBox 123"/>
          <p:cNvSpPr txBox="1">
            <a:spLocks noChangeArrowheads="1"/>
          </p:cNvSpPr>
          <p:nvPr/>
        </p:nvSpPr>
        <p:spPr bwMode="auto">
          <a:xfrm>
            <a:off x="6253163" y="5775325"/>
            <a:ext cx="1587500" cy="277813"/>
          </a:xfrm>
          <a:prstGeom prst="rect">
            <a:avLst/>
          </a:prstGeom>
          <a:noFill/>
          <a:ln w="9525">
            <a:noFill/>
            <a:miter lim="800000"/>
            <a:headEnd/>
            <a:tailEnd/>
          </a:ln>
        </p:spPr>
        <p:txBody>
          <a:bodyPr wrap="none">
            <a:spAutoFit/>
          </a:bodyPr>
          <a:lstStyle/>
          <a:p>
            <a:r>
              <a:rPr lang="de-DE" sz="1200"/>
              <a:t>Fibre Channel HBAs</a:t>
            </a:r>
          </a:p>
        </p:txBody>
      </p:sp>
      <p:cxnSp>
        <p:nvCxnSpPr>
          <p:cNvPr id="125" name="Straight Connector 124"/>
          <p:cNvCxnSpPr>
            <a:cxnSpLocks noChangeShapeType="1"/>
            <a:stCxn id="114" idx="2"/>
            <a:endCxn id="39957" idx="0"/>
          </p:cNvCxnSpPr>
          <p:nvPr/>
        </p:nvCxnSpPr>
        <p:spPr bwMode="auto">
          <a:xfrm rot="16200000" flipH="1">
            <a:off x="6541294" y="5269707"/>
            <a:ext cx="661987" cy="349250"/>
          </a:xfrm>
          <a:prstGeom prst="line">
            <a:avLst/>
          </a:prstGeom>
          <a:noFill/>
          <a:ln w="12700">
            <a:solidFill>
              <a:srgbClr val="FFFFFF"/>
            </a:solidFill>
            <a:round/>
            <a:headEnd/>
            <a:tailEnd/>
          </a:ln>
          <a:effectLst>
            <a:outerShdw dist="38100" dir="5400000" rotWithShape="0">
              <a:srgbClr val="808080">
                <a:alpha val="34999"/>
              </a:srgbClr>
            </a:outerShdw>
          </a:effectLst>
        </p:spPr>
      </p:cxnSp>
      <p:cxnSp>
        <p:nvCxnSpPr>
          <p:cNvPr id="128" name="Straight Connector 127"/>
          <p:cNvCxnSpPr>
            <a:cxnSpLocks noChangeShapeType="1"/>
            <a:stCxn id="109" idx="2"/>
            <a:endCxn id="39957" idx="0"/>
          </p:cNvCxnSpPr>
          <p:nvPr/>
        </p:nvCxnSpPr>
        <p:spPr bwMode="auto">
          <a:xfrm rot="16200000" flipH="1">
            <a:off x="6373019" y="5101432"/>
            <a:ext cx="661987" cy="685800"/>
          </a:xfrm>
          <a:prstGeom prst="line">
            <a:avLst/>
          </a:prstGeom>
          <a:noFill/>
          <a:ln w="12700">
            <a:solidFill>
              <a:srgbClr val="FFFFFF"/>
            </a:solidFill>
            <a:round/>
            <a:headEnd/>
            <a:tailEnd/>
          </a:ln>
          <a:effectLst>
            <a:outerShdw dist="38100" dir="5400000" rotWithShape="0">
              <a:srgbClr val="808080">
                <a:alpha val="34999"/>
              </a:srgbClr>
            </a:outerShdw>
          </a:effectLst>
        </p:spPr>
      </p:cxnSp>
      <p:sp>
        <p:nvSpPr>
          <p:cNvPr id="39960" name="TextBox 134"/>
          <p:cNvSpPr txBox="1">
            <a:spLocks noChangeArrowheads="1"/>
          </p:cNvSpPr>
          <p:nvPr/>
        </p:nvSpPr>
        <p:spPr bwMode="auto">
          <a:xfrm>
            <a:off x="6827838" y="4808538"/>
            <a:ext cx="377825" cy="369887"/>
          </a:xfrm>
          <a:prstGeom prst="rect">
            <a:avLst/>
          </a:prstGeom>
          <a:noFill/>
          <a:ln w="9525">
            <a:noFill/>
            <a:miter lim="800000"/>
            <a:headEnd/>
            <a:tailEnd/>
          </a:ln>
        </p:spPr>
        <p:txBody>
          <a:bodyPr wrap="none">
            <a:spAutoFit/>
          </a:bodyPr>
          <a:lstStyle/>
          <a:p>
            <a:r>
              <a:rPr lang="de-DE"/>
              <a:t>...</a:t>
            </a:r>
          </a:p>
        </p:txBody>
      </p:sp>
      <p:sp>
        <p:nvSpPr>
          <p:cNvPr id="39961" name="TextBox 135"/>
          <p:cNvSpPr txBox="1">
            <a:spLocks noChangeArrowheads="1"/>
          </p:cNvSpPr>
          <p:nvPr/>
        </p:nvSpPr>
        <p:spPr bwMode="auto">
          <a:xfrm>
            <a:off x="6972300" y="4051300"/>
            <a:ext cx="1979613" cy="277813"/>
          </a:xfrm>
          <a:prstGeom prst="rect">
            <a:avLst/>
          </a:prstGeom>
          <a:noFill/>
          <a:ln w="9525">
            <a:noFill/>
            <a:miter lim="800000"/>
            <a:headEnd/>
            <a:tailEnd/>
          </a:ln>
        </p:spPr>
        <p:txBody>
          <a:bodyPr wrap="none">
            <a:spAutoFit/>
          </a:bodyPr>
          <a:lstStyle/>
          <a:p>
            <a:r>
              <a:rPr lang="de-DE" sz="1200"/>
              <a:t>Up to 128 Virtual Adapters</a:t>
            </a:r>
          </a:p>
        </p:txBody>
      </p:sp>
      <p:cxnSp>
        <p:nvCxnSpPr>
          <p:cNvPr id="137" name="Straight Connector 136"/>
          <p:cNvCxnSpPr>
            <a:cxnSpLocks noChangeShapeType="1"/>
            <a:stCxn id="39961" idx="2"/>
          </p:cNvCxnSpPr>
          <p:nvPr/>
        </p:nvCxnSpPr>
        <p:spPr bwMode="auto">
          <a:xfrm rot="5400000">
            <a:off x="7356475" y="4008438"/>
            <a:ext cx="285750" cy="927100"/>
          </a:xfrm>
          <a:prstGeom prst="line">
            <a:avLst/>
          </a:prstGeom>
          <a:noFill/>
          <a:ln w="12700">
            <a:solidFill>
              <a:srgbClr val="FFFFFF"/>
            </a:solidFill>
            <a:round/>
            <a:headEnd/>
            <a:tailEnd/>
          </a:ln>
          <a:effectLst>
            <a:outerShdw dist="38100" dir="5400000" rotWithShape="0">
              <a:srgbClr val="808080">
                <a:alpha val="34999"/>
              </a:srgbClr>
            </a:outerShdw>
          </a:effectLst>
        </p:spPr>
      </p:cxnSp>
      <p:sp>
        <p:nvSpPr>
          <p:cNvPr id="39963" name="TextBox 139"/>
          <p:cNvSpPr txBox="1">
            <a:spLocks noChangeArrowheads="1"/>
          </p:cNvSpPr>
          <p:nvPr/>
        </p:nvSpPr>
        <p:spPr bwMode="auto">
          <a:xfrm>
            <a:off x="6427788" y="938213"/>
            <a:ext cx="1741487" cy="461962"/>
          </a:xfrm>
          <a:prstGeom prst="rect">
            <a:avLst/>
          </a:prstGeom>
          <a:noFill/>
          <a:ln w="9525">
            <a:noFill/>
            <a:miter lim="800000"/>
            <a:headEnd/>
            <a:tailEnd/>
          </a:ln>
        </p:spPr>
        <p:txBody>
          <a:bodyPr wrap="none">
            <a:spAutoFit/>
          </a:bodyPr>
          <a:lstStyle/>
          <a:p>
            <a:pPr algn="ctr"/>
            <a:r>
              <a:rPr lang="de-DE" sz="1200"/>
              <a:t>2x 10GBASE-KR</a:t>
            </a:r>
          </a:p>
          <a:p>
            <a:pPr algn="ctr"/>
            <a:r>
              <a:rPr lang="de-DE" sz="1200"/>
              <a:t>Unified Network Fabric</a:t>
            </a:r>
          </a:p>
        </p:txBody>
      </p:sp>
      <p:cxnSp>
        <p:nvCxnSpPr>
          <p:cNvPr id="141" name="Straight Connector 140"/>
          <p:cNvCxnSpPr>
            <a:cxnSpLocks noChangeShapeType="1"/>
            <a:endCxn id="62" idx="0"/>
          </p:cNvCxnSpPr>
          <p:nvPr/>
        </p:nvCxnSpPr>
        <p:spPr bwMode="auto">
          <a:xfrm rot="5400000">
            <a:off x="6376195" y="1119981"/>
            <a:ext cx="500062" cy="1082675"/>
          </a:xfrm>
          <a:prstGeom prst="line">
            <a:avLst/>
          </a:prstGeom>
          <a:noFill/>
          <a:ln w="12700">
            <a:solidFill>
              <a:srgbClr val="FFFFFF"/>
            </a:solidFill>
            <a:round/>
            <a:headEnd/>
            <a:tailEnd/>
          </a:ln>
          <a:effectLst>
            <a:outerShdw dist="38100" dir="5400000" rotWithShape="0">
              <a:srgbClr val="808080">
                <a:alpha val="34999"/>
              </a:srgbClr>
            </a:outerShdw>
          </a:effectLst>
        </p:spPr>
      </p:cxnSp>
      <p:cxnSp>
        <p:nvCxnSpPr>
          <p:cNvPr id="144" name="Straight Connector 143"/>
          <p:cNvCxnSpPr>
            <a:cxnSpLocks noChangeShapeType="1"/>
            <a:endCxn id="63" idx="0"/>
          </p:cNvCxnSpPr>
          <p:nvPr/>
        </p:nvCxnSpPr>
        <p:spPr bwMode="auto">
          <a:xfrm rot="5400000">
            <a:off x="6707188" y="1450975"/>
            <a:ext cx="500062" cy="420688"/>
          </a:xfrm>
          <a:prstGeom prst="line">
            <a:avLst/>
          </a:prstGeom>
          <a:noFill/>
          <a:ln w="12700">
            <a:solidFill>
              <a:srgbClr val="FFFFFF"/>
            </a:solidFill>
            <a:round/>
            <a:headEnd/>
            <a:tailEnd/>
          </a:ln>
          <a:effectLst>
            <a:outerShdw dist="38100" dir="5400000" rotWithShape="0">
              <a:srgbClr val="808080">
                <a:alpha val="34999"/>
              </a:srgbClr>
            </a:outerShdw>
          </a:effectLst>
        </p:spPr>
      </p:cxn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Rectangle 53"/>
          <p:cNvSpPr>
            <a:spLocks noChangeArrowheads="1"/>
          </p:cNvSpPr>
          <p:nvPr/>
        </p:nvSpPr>
        <p:spPr bwMode="auto">
          <a:xfrm>
            <a:off x="1490663" y="6191250"/>
            <a:ext cx="6086475" cy="238125"/>
          </a:xfrm>
          <a:prstGeom prst="rect">
            <a:avLst/>
          </a:prstGeom>
          <a:gradFill rotWithShape="1">
            <a:gsLst>
              <a:gs pos="0">
                <a:srgbClr val="000000">
                  <a:alpha val="57001"/>
                </a:srgbClr>
              </a:gs>
              <a:gs pos="100000">
                <a:srgbClr val="000000">
                  <a:gamma/>
                  <a:tint val="0"/>
                  <a:invGamma/>
                  <a:alpha val="0"/>
                </a:srgbClr>
              </a:gs>
            </a:gsLst>
            <a:path path="shape">
              <a:fillToRect l="50000" t="50000" r="50000" b="50000"/>
            </a:path>
          </a:gradFill>
          <a:ln w="9525" algn="ctr">
            <a:noFill/>
            <a:miter lim="800000"/>
            <a:headEnd/>
            <a:tailEnd/>
          </a:ln>
          <a:effectLst/>
        </p:spPr>
        <p:txBody>
          <a:bodyPr lIns="82124" tIns="41061" rIns="82124" bIns="41061" anchor="ctr">
            <a:spAutoFit/>
          </a:bodyPr>
          <a:lstStyle/>
          <a:p>
            <a:pPr defTabSz="914400" fontAlgn="auto">
              <a:spcBef>
                <a:spcPts val="0"/>
              </a:spcBef>
              <a:spcAft>
                <a:spcPts val="0"/>
              </a:spcAft>
              <a:defRPr/>
            </a:pPr>
            <a:endParaRPr lang="en-US" kern="0">
              <a:solidFill>
                <a:sysClr val="windowText" lastClr="000000"/>
              </a:solidFill>
              <a:latin typeface="Arial" charset="0"/>
              <a:ea typeface="+mn-ea"/>
            </a:endParaRPr>
          </a:p>
        </p:txBody>
      </p:sp>
      <p:sp>
        <p:nvSpPr>
          <p:cNvPr id="182" name="Rectangle 9"/>
          <p:cNvSpPr>
            <a:spLocks noChangeArrowheads="1"/>
          </p:cNvSpPr>
          <p:nvPr/>
        </p:nvSpPr>
        <p:spPr bwMode="auto">
          <a:xfrm>
            <a:off x="266700" y="1181100"/>
            <a:ext cx="8601075" cy="4876800"/>
          </a:xfrm>
          <a:prstGeom prst="rect">
            <a:avLst/>
          </a:prstGeom>
          <a:solidFill>
            <a:schemeClr val="bg1">
              <a:lumMod val="20000"/>
              <a:lumOff val="80000"/>
            </a:schemeClr>
          </a:solidFill>
          <a:ln w="9525" algn="ctr">
            <a:noFill/>
            <a:miter lim="800000"/>
            <a:headEnd/>
            <a:tailEnd/>
          </a:ln>
        </p:spPr>
        <p:txBody>
          <a:bodyPr wrap="none" lIns="73025" tIns="36511" rIns="73025" bIns="36511" anchor="ctr"/>
          <a:lstStyle/>
          <a:p>
            <a:pPr defTabSz="914400">
              <a:defRPr/>
            </a:pPr>
            <a:endParaRPr lang="en-US">
              <a:ea typeface="+mn-ea"/>
            </a:endParaRPr>
          </a:p>
        </p:txBody>
      </p:sp>
      <p:grpSp>
        <p:nvGrpSpPr>
          <p:cNvPr id="41989" name="Rectangle 198"/>
          <p:cNvGrpSpPr>
            <a:grpSpLocks/>
          </p:cNvGrpSpPr>
          <p:nvPr/>
        </p:nvGrpSpPr>
        <p:grpSpPr bwMode="auto">
          <a:xfrm>
            <a:off x="4041775" y="1231900"/>
            <a:ext cx="4797425" cy="4760913"/>
            <a:chOff x="2546" y="776"/>
            <a:chExt cx="3022" cy="3206"/>
          </a:xfrm>
        </p:grpSpPr>
        <p:pic>
          <p:nvPicPr>
            <p:cNvPr id="42182" name="Rectangle 198"/>
            <p:cNvPicPr>
              <a:picLocks noChangeArrowheads="1"/>
            </p:cNvPicPr>
            <p:nvPr/>
          </p:nvPicPr>
          <p:blipFill>
            <a:blip r:embed="rId4"/>
            <a:srcRect/>
            <a:stretch>
              <a:fillRect/>
            </a:stretch>
          </p:blipFill>
          <p:spPr bwMode="auto">
            <a:xfrm>
              <a:off x="2546" y="776"/>
              <a:ext cx="3022" cy="3206"/>
            </a:xfrm>
            <a:prstGeom prst="rect">
              <a:avLst/>
            </a:prstGeom>
            <a:noFill/>
            <a:ln w="9525">
              <a:noFill/>
              <a:miter lim="800000"/>
              <a:headEnd/>
              <a:tailEnd/>
            </a:ln>
          </p:spPr>
        </p:pic>
        <p:sp>
          <p:nvSpPr>
            <p:cNvPr id="42183" name="Text Box 6"/>
            <p:cNvSpPr txBox="1">
              <a:spLocks noChangeArrowheads="1"/>
            </p:cNvSpPr>
            <p:nvPr/>
          </p:nvSpPr>
          <p:spPr bwMode="auto">
            <a:xfrm>
              <a:off x="2561" y="789"/>
              <a:ext cx="2995" cy="3181"/>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sp>
        <p:nvSpPr>
          <p:cNvPr id="41990" name="Rectangle 9"/>
          <p:cNvSpPr>
            <a:spLocks noChangeArrowheads="1"/>
          </p:cNvSpPr>
          <p:nvPr/>
        </p:nvSpPr>
        <p:spPr bwMode="auto">
          <a:xfrm>
            <a:off x="452438" y="3757613"/>
            <a:ext cx="3190875" cy="2530475"/>
          </a:xfrm>
          <a:prstGeom prst="rect">
            <a:avLst/>
          </a:prstGeom>
          <a:noFill/>
          <a:ln w="9525">
            <a:noFill/>
            <a:miter lim="800000"/>
            <a:headEnd/>
            <a:tailEnd/>
          </a:ln>
        </p:spPr>
        <p:txBody>
          <a:bodyPr lIns="82124" tIns="41061" rIns="82124" bIns="41061"/>
          <a:lstStyle/>
          <a:p>
            <a:pPr marL="233363" indent="-233363" defTabSz="814388">
              <a:spcAft>
                <a:spcPts val="600"/>
              </a:spcAft>
              <a:buClr>
                <a:srgbClr val="FF5B00"/>
              </a:buClr>
              <a:buSzPct val="65000"/>
              <a:buFont typeface="Wingdings 3" pitchFamily="18" charset="2"/>
              <a:buChar char=""/>
            </a:pPr>
            <a:r>
              <a:rPr lang="en-US">
                <a:solidFill>
                  <a:schemeClr val="bg1"/>
                </a:solidFill>
                <a:latin typeface="Segoe" pitchFamily="34" charset="0"/>
              </a:rPr>
              <a:t>Innovative memory design</a:t>
            </a:r>
          </a:p>
          <a:p>
            <a:pPr marL="233363" indent="-233363" defTabSz="814388">
              <a:spcAft>
                <a:spcPts val="600"/>
              </a:spcAft>
              <a:buClr>
                <a:srgbClr val="FF5B00"/>
              </a:buClr>
              <a:buSzPct val="65000"/>
              <a:buFont typeface="Wingdings 3" pitchFamily="18" charset="2"/>
              <a:buChar char=""/>
            </a:pPr>
            <a:r>
              <a:rPr lang="en-US">
                <a:solidFill>
                  <a:schemeClr val="bg1"/>
                </a:solidFill>
                <a:latin typeface="Segoe" pitchFamily="34" charset="0"/>
              </a:rPr>
              <a:t>384 GB with two sockets</a:t>
            </a:r>
          </a:p>
          <a:p>
            <a:pPr marL="233363" indent="-233363" defTabSz="814388">
              <a:spcAft>
                <a:spcPts val="600"/>
              </a:spcAft>
              <a:buClr>
                <a:srgbClr val="FF5B00"/>
              </a:buClr>
              <a:buSzPct val="65000"/>
              <a:buFont typeface="Wingdings 3" pitchFamily="18" charset="2"/>
              <a:buChar char=""/>
            </a:pPr>
            <a:r>
              <a:rPr lang="en-US">
                <a:solidFill>
                  <a:schemeClr val="bg1"/>
                </a:solidFill>
                <a:latin typeface="Segoe" pitchFamily="34" charset="0"/>
              </a:rPr>
              <a:t>Large application performance boost</a:t>
            </a:r>
          </a:p>
          <a:p>
            <a:pPr marL="233363" indent="-233363" defTabSz="814388">
              <a:spcAft>
                <a:spcPts val="600"/>
              </a:spcAft>
              <a:buClr>
                <a:srgbClr val="FF5B00"/>
              </a:buClr>
              <a:buSzPct val="65000"/>
              <a:buFont typeface="Wingdings 3" pitchFamily="18" charset="2"/>
              <a:buChar char=""/>
            </a:pPr>
            <a:r>
              <a:rPr lang="en-US">
                <a:solidFill>
                  <a:schemeClr val="bg1"/>
                </a:solidFill>
                <a:latin typeface="Segoe" pitchFamily="34" charset="0"/>
              </a:rPr>
              <a:t>Enabled by latest Intel technology</a:t>
            </a:r>
          </a:p>
        </p:txBody>
      </p:sp>
      <p:pic>
        <p:nvPicPr>
          <p:cNvPr id="41991" name="Picture 90"/>
          <p:cNvPicPr>
            <a:picLocks noChangeAspect="1"/>
          </p:cNvPicPr>
          <p:nvPr/>
        </p:nvPicPr>
        <p:blipFill>
          <a:blip r:embed="rId5"/>
          <a:srcRect/>
          <a:stretch>
            <a:fillRect/>
          </a:stretch>
        </p:blipFill>
        <p:spPr bwMode="auto">
          <a:xfrm>
            <a:off x="492125" y="1336675"/>
            <a:ext cx="3217863" cy="2109788"/>
          </a:xfrm>
          <a:prstGeom prst="rect">
            <a:avLst/>
          </a:prstGeom>
          <a:noFill/>
          <a:ln w="9525">
            <a:solidFill>
              <a:srgbClr val="FFFFFF">
                <a:alpha val="59999"/>
              </a:srgbClr>
            </a:solidFill>
            <a:miter lim="800000"/>
            <a:headEnd/>
            <a:tailEnd/>
          </a:ln>
        </p:spPr>
      </p:pic>
      <p:grpSp>
        <p:nvGrpSpPr>
          <p:cNvPr id="41992" name="Group 256"/>
          <p:cNvGrpSpPr>
            <a:grpSpLocks/>
          </p:cNvGrpSpPr>
          <p:nvPr/>
        </p:nvGrpSpPr>
        <p:grpSpPr bwMode="auto">
          <a:xfrm>
            <a:off x="4205288" y="1766888"/>
            <a:ext cx="4419600" cy="1219200"/>
            <a:chOff x="633128" y="4197767"/>
            <a:chExt cx="7585422" cy="2137136"/>
          </a:xfrm>
        </p:grpSpPr>
        <p:cxnSp>
          <p:nvCxnSpPr>
            <p:cNvPr id="246" name="Straight Connector 245"/>
            <p:cNvCxnSpPr>
              <a:cxnSpLocks noChangeShapeType="1"/>
            </p:cNvCxnSpPr>
            <p:nvPr/>
          </p:nvCxnSpPr>
          <p:spPr bwMode="auto">
            <a:xfrm>
              <a:off x="3799170" y="5294162"/>
              <a:ext cx="1147076" cy="2782"/>
            </a:xfrm>
            <a:prstGeom prst="line">
              <a:avLst/>
            </a:prstGeom>
            <a:noFill/>
            <a:ln w="76200">
              <a:solidFill>
                <a:schemeClr val="bg2"/>
              </a:solidFill>
              <a:round/>
              <a:headEnd/>
              <a:tailEnd/>
            </a:ln>
            <a:effectLst>
              <a:outerShdw blurRad="63500" dist="20000" dir="5400000" rotWithShape="0">
                <a:srgbClr val="000000">
                  <a:alpha val="37999"/>
                </a:srgbClr>
              </a:outerShdw>
            </a:effectLst>
          </p:spPr>
        </p:cxnSp>
        <p:cxnSp>
          <p:nvCxnSpPr>
            <p:cNvPr id="145" name="Straight Connector 144"/>
            <p:cNvCxnSpPr>
              <a:cxnSpLocks noChangeShapeType="1"/>
            </p:cNvCxnSpPr>
            <p:nvPr/>
          </p:nvCxnSpPr>
          <p:spPr bwMode="auto">
            <a:xfrm flipH="1" flipV="1">
              <a:off x="2771976" y="4648569"/>
              <a:ext cx="539480" cy="397929"/>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43" name="Straight Connector 142"/>
            <p:cNvCxnSpPr>
              <a:cxnSpLocks noChangeShapeType="1"/>
            </p:cNvCxnSpPr>
            <p:nvPr/>
          </p:nvCxnSpPr>
          <p:spPr bwMode="auto">
            <a:xfrm flipH="1">
              <a:off x="2823746" y="5647568"/>
              <a:ext cx="490437" cy="283838"/>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42" name="Straight Connector 141"/>
            <p:cNvCxnSpPr>
              <a:cxnSpLocks noChangeShapeType="1"/>
            </p:cNvCxnSpPr>
            <p:nvPr/>
          </p:nvCxnSpPr>
          <p:spPr bwMode="auto">
            <a:xfrm flipH="1">
              <a:off x="2891861" y="5335902"/>
              <a:ext cx="405974" cy="0"/>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41" name="Straight Connector 140"/>
            <p:cNvCxnSpPr>
              <a:cxnSpLocks noChangeShapeType="1"/>
            </p:cNvCxnSpPr>
            <p:nvPr/>
          </p:nvCxnSpPr>
          <p:spPr bwMode="auto">
            <a:xfrm>
              <a:off x="1968206" y="6078892"/>
              <a:ext cx="405972" cy="2782"/>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40" name="Straight Connector 139"/>
            <p:cNvCxnSpPr>
              <a:cxnSpLocks noChangeShapeType="1"/>
            </p:cNvCxnSpPr>
            <p:nvPr/>
          </p:nvCxnSpPr>
          <p:spPr bwMode="auto">
            <a:xfrm>
              <a:off x="1960031" y="5316424"/>
              <a:ext cx="405974" cy="2782"/>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39" name="Straight Connector 138"/>
            <p:cNvCxnSpPr>
              <a:cxnSpLocks noChangeShapeType="1"/>
            </p:cNvCxnSpPr>
            <p:nvPr/>
          </p:nvCxnSpPr>
          <p:spPr bwMode="auto">
            <a:xfrm>
              <a:off x="1987278" y="4542825"/>
              <a:ext cx="405974" cy="2782"/>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grpSp>
          <p:nvGrpSpPr>
            <p:cNvPr id="42002" name="Group 295"/>
            <p:cNvGrpSpPr>
              <a:grpSpLocks/>
            </p:cNvGrpSpPr>
            <p:nvPr/>
          </p:nvGrpSpPr>
          <p:grpSpPr bwMode="auto">
            <a:xfrm>
              <a:off x="3186284" y="4768965"/>
              <a:ext cx="1027116" cy="1038090"/>
              <a:chOff x="1155860" y="2342362"/>
              <a:chExt cx="1027188" cy="1037743"/>
            </a:xfrm>
          </p:grpSpPr>
          <p:pic>
            <p:nvPicPr>
              <p:cNvPr id="42180" name="Picture 396" descr="cpu_generic copy"/>
              <p:cNvPicPr>
                <a:picLocks noChangeAspect="1" noChangeArrowheads="1"/>
              </p:cNvPicPr>
              <p:nvPr/>
            </p:nvPicPr>
            <p:blipFill>
              <a:blip r:embed="rId6"/>
              <a:srcRect/>
              <a:stretch>
                <a:fillRect/>
              </a:stretch>
            </p:blipFill>
            <p:spPr bwMode="auto">
              <a:xfrm>
                <a:off x="1155860" y="2342362"/>
                <a:ext cx="1027188" cy="1037743"/>
              </a:xfrm>
              <a:prstGeom prst="rect">
                <a:avLst/>
              </a:prstGeom>
              <a:noFill/>
              <a:ln w="9525">
                <a:noFill/>
                <a:miter lim="800000"/>
                <a:headEnd/>
                <a:tailEnd/>
              </a:ln>
            </p:spPr>
          </p:pic>
          <p:pic>
            <p:nvPicPr>
              <p:cNvPr id="42181" name="Picture 3" descr="C:\Documents and Settings\dlawler\My Documents\Images\corporate\intel\Intel-logo-new copy.png"/>
              <p:cNvPicPr>
                <a:picLocks noChangeAspect="1" noChangeArrowheads="1"/>
              </p:cNvPicPr>
              <p:nvPr/>
            </p:nvPicPr>
            <p:blipFill>
              <a:blip r:embed="rId7"/>
              <a:srcRect/>
              <a:stretch>
                <a:fillRect/>
              </a:stretch>
            </p:blipFill>
            <p:spPr bwMode="auto">
              <a:xfrm>
                <a:off x="1405545" y="2672442"/>
                <a:ext cx="489714" cy="321034"/>
              </a:xfrm>
              <a:prstGeom prst="rect">
                <a:avLst/>
              </a:prstGeom>
              <a:noFill/>
              <a:ln w="9525">
                <a:noFill/>
                <a:miter lim="800000"/>
                <a:headEnd/>
                <a:tailEnd/>
              </a:ln>
            </p:spPr>
          </p:pic>
        </p:grpSp>
        <p:grpSp>
          <p:nvGrpSpPr>
            <p:cNvPr id="42003" name="Group 71"/>
            <p:cNvGrpSpPr>
              <a:grpSpLocks/>
            </p:cNvGrpSpPr>
            <p:nvPr/>
          </p:nvGrpSpPr>
          <p:grpSpPr bwMode="auto">
            <a:xfrm>
              <a:off x="2268433" y="4260022"/>
              <a:ext cx="583932" cy="569371"/>
              <a:chOff x="5765887" y="1985499"/>
              <a:chExt cx="583932" cy="569371"/>
            </a:xfrm>
          </p:grpSpPr>
          <p:grpSp>
            <p:nvGrpSpPr>
              <p:cNvPr id="42162" name="Rectangle 55"/>
              <p:cNvGrpSpPr>
                <a:grpSpLocks/>
              </p:cNvGrpSpPr>
              <p:nvPr/>
            </p:nvGrpSpPr>
            <p:grpSpPr bwMode="auto">
              <a:xfrm>
                <a:off x="5649299" y="1914228"/>
                <a:ext cx="805625" cy="780054"/>
                <a:chOff x="5090160" y="1761744"/>
                <a:chExt cx="469392" cy="445008"/>
              </a:xfrm>
            </p:grpSpPr>
            <p:pic>
              <p:nvPicPr>
                <p:cNvPr id="42178" name="Rectangle 55"/>
                <p:cNvPicPr>
                  <a:picLocks noChangeArrowheads="1"/>
                </p:cNvPicPr>
                <p:nvPr/>
              </p:nvPicPr>
              <p:blipFill>
                <a:blip r:embed="rId8"/>
                <a:srcRect/>
                <a:stretch>
                  <a:fillRect/>
                </a:stretch>
              </p:blipFill>
              <p:spPr bwMode="auto">
                <a:xfrm>
                  <a:off x="5090160" y="1761744"/>
                  <a:ext cx="469392" cy="445008"/>
                </a:xfrm>
                <a:prstGeom prst="rect">
                  <a:avLst/>
                </a:prstGeom>
                <a:noFill/>
                <a:ln w="9525">
                  <a:noFill/>
                  <a:miter lim="800000"/>
                  <a:headEnd/>
                  <a:tailEnd/>
                </a:ln>
              </p:spPr>
            </p:pic>
            <p:sp>
              <p:nvSpPr>
                <p:cNvPr id="42179" name="Text Box 224"/>
                <p:cNvSpPr txBox="1">
                  <a:spLocks noChangeArrowheads="1"/>
                </p:cNvSpPr>
                <p:nvPr/>
              </p:nvSpPr>
              <p:spPr bwMode="auto">
                <a:xfrm>
                  <a:off x="5158089" y="1802403"/>
                  <a:ext cx="340224" cy="324817"/>
                </a:xfrm>
                <a:prstGeom prst="rect">
                  <a:avLst/>
                </a:prstGeom>
                <a:noFill/>
                <a:ln w="9525">
                  <a:noFill/>
                  <a:miter lim="800000"/>
                  <a:headEnd/>
                  <a:tailEnd/>
                </a:ln>
              </p:spPr>
              <p:txBody>
                <a:bodyPr anchor="ctr"/>
                <a:lstStyle/>
                <a:p>
                  <a:pPr algn="ctr" defTabSz="914400"/>
                  <a:endParaRPr lang="de-DE">
                    <a:solidFill>
                      <a:srgbClr val="FFFFFF"/>
                    </a:solidFill>
                  </a:endParaRPr>
                </a:p>
              </p:txBody>
            </p:sp>
          </p:grpSp>
          <p:grpSp>
            <p:nvGrpSpPr>
              <p:cNvPr id="42163" name="Group 129"/>
              <p:cNvGrpSpPr>
                <a:grpSpLocks/>
              </p:cNvGrpSpPr>
              <p:nvPr/>
            </p:nvGrpSpPr>
            <p:grpSpPr bwMode="auto">
              <a:xfrm>
                <a:off x="5815443" y="2189888"/>
                <a:ext cx="457603" cy="241716"/>
                <a:chOff x="2250" y="1600"/>
                <a:chExt cx="1187" cy="627"/>
              </a:xfrm>
            </p:grpSpPr>
            <p:sp>
              <p:nvSpPr>
                <p:cNvPr id="58" name="Rectangle 114"/>
                <p:cNvSpPr>
                  <a:spLocks noChangeArrowheads="1"/>
                </p:cNvSpPr>
                <p:nvPr/>
              </p:nvSpPr>
              <p:spPr bwMode="auto">
                <a:xfrm>
                  <a:off x="2587" y="2020"/>
                  <a:ext cx="49" cy="202"/>
                </a:xfrm>
                <a:prstGeom prst="rect">
                  <a:avLst/>
                </a:prstGeom>
                <a:solidFill>
                  <a:schemeClr val="tx1"/>
                </a:solidFill>
                <a:ln w="9525">
                  <a:noFill/>
                  <a:miter lim="800000"/>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59" name="Freeform 115"/>
                <p:cNvSpPr>
                  <a:spLocks/>
                </p:cNvSpPr>
                <p:nvPr/>
              </p:nvSpPr>
              <p:spPr bwMode="auto">
                <a:xfrm>
                  <a:off x="2905" y="2013"/>
                  <a:ext cx="155" cy="21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0" name="Freeform 116"/>
                <p:cNvSpPr>
                  <a:spLocks/>
                </p:cNvSpPr>
                <p:nvPr/>
              </p:nvSpPr>
              <p:spPr bwMode="auto">
                <a:xfrm>
                  <a:off x="2353" y="2013"/>
                  <a:ext cx="163" cy="21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1" name="Freeform 117"/>
                <p:cNvSpPr>
                  <a:spLocks noEditPoints="1"/>
                </p:cNvSpPr>
                <p:nvPr/>
              </p:nvSpPr>
              <p:spPr bwMode="auto">
                <a:xfrm>
                  <a:off x="3117" y="2013"/>
                  <a:ext cx="283" cy="21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2" name="Freeform 118"/>
                <p:cNvSpPr>
                  <a:spLocks/>
                </p:cNvSpPr>
                <p:nvPr/>
              </p:nvSpPr>
              <p:spPr bwMode="auto">
                <a:xfrm>
                  <a:off x="2707" y="2013"/>
                  <a:ext cx="141" cy="21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3" name="Freeform 119"/>
                <p:cNvSpPr>
                  <a:spLocks/>
                </p:cNvSpPr>
                <p:nvPr/>
              </p:nvSpPr>
              <p:spPr bwMode="auto">
                <a:xfrm>
                  <a:off x="2247" y="1767"/>
                  <a:ext cx="49" cy="108"/>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4" name="Freeform 120"/>
                <p:cNvSpPr>
                  <a:spLocks/>
                </p:cNvSpPr>
                <p:nvPr/>
              </p:nvSpPr>
              <p:spPr bwMode="auto">
                <a:xfrm>
                  <a:off x="2389" y="1695"/>
                  <a:ext cx="57"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5" name="Freeform 121"/>
                <p:cNvSpPr>
                  <a:spLocks/>
                </p:cNvSpPr>
                <p:nvPr/>
              </p:nvSpPr>
              <p:spPr bwMode="auto">
                <a:xfrm>
                  <a:off x="2530" y="1601"/>
                  <a:ext cx="57" cy="325"/>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6" name="Freeform 122"/>
                <p:cNvSpPr>
                  <a:spLocks/>
                </p:cNvSpPr>
                <p:nvPr/>
              </p:nvSpPr>
              <p:spPr bwMode="auto">
                <a:xfrm>
                  <a:off x="2678" y="1695"/>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7" name="Freeform 123"/>
                <p:cNvSpPr>
                  <a:spLocks/>
                </p:cNvSpPr>
                <p:nvPr/>
              </p:nvSpPr>
              <p:spPr bwMode="auto">
                <a:xfrm>
                  <a:off x="2820" y="1767"/>
                  <a:ext cx="49" cy="1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8" name="Freeform 124"/>
                <p:cNvSpPr>
                  <a:spLocks/>
                </p:cNvSpPr>
                <p:nvPr/>
              </p:nvSpPr>
              <p:spPr bwMode="auto">
                <a:xfrm>
                  <a:off x="2961" y="1695"/>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69" name="Freeform 125"/>
                <p:cNvSpPr>
                  <a:spLocks/>
                </p:cNvSpPr>
                <p:nvPr/>
              </p:nvSpPr>
              <p:spPr bwMode="auto">
                <a:xfrm>
                  <a:off x="3103" y="1601"/>
                  <a:ext cx="120" cy="325"/>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70" name="Freeform 126"/>
                <p:cNvSpPr>
                  <a:spLocks/>
                </p:cNvSpPr>
                <p:nvPr/>
              </p:nvSpPr>
              <p:spPr bwMode="auto">
                <a:xfrm>
                  <a:off x="3293" y="1695"/>
                  <a:ext cx="71"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71" name="Freeform 127"/>
                <p:cNvSpPr>
                  <a:spLocks/>
                </p:cNvSpPr>
                <p:nvPr/>
              </p:nvSpPr>
              <p:spPr bwMode="auto">
                <a:xfrm>
                  <a:off x="3456" y="1767"/>
                  <a:ext cx="49" cy="1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grpSp>
        </p:grpSp>
        <p:grpSp>
          <p:nvGrpSpPr>
            <p:cNvPr id="42004" name="Group 72"/>
            <p:cNvGrpSpPr>
              <a:grpSpLocks/>
            </p:cNvGrpSpPr>
            <p:nvPr/>
          </p:nvGrpSpPr>
          <p:grpSpPr bwMode="auto">
            <a:xfrm>
              <a:off x="2272378" y="5012136"/>
              <a:ext cx="583932" cy="569371"/>
              <a:chOff x="5761654" y="1985499"/>
              <a:chExt cx="583932" cy="569371"/>
            </a:xfrm>
          </p:grpSpPr>
          <p:grpSp>
            <p:nvGrpSpPr>
              <p:cNvPr id="42144" name="Rectangle 73"/>
              <p:cNvGrpSpPr>
                <a:grpSpLocks/>
              </p:cNvGrpSpPr>
              <p:nvPr/>
            </p:nvGrpSpPr>
            <p:grpSpPr bwMode="auto">
              <a:xfrm>
                <a:off x="5651585" y="1910110"/>
                <a:ext cx="795162" cy="780054"/>
                <a:chOff x="5096256" y="2188464"/>
                <a:chExt cx="463296" cy="445008"/>
              </a:xfrm>
            </p:grpSpPr>
            <p:pic>
              <p:nvPicPr>
                <p:cNvPr id="42160" name="Rectangle 73"/>
                <p:cNvPicPr>
                  <a:picLocks noChangeArrowheads="1"/>
                </p:cNvPicPr>
                <p:nvPr/>
              </p:nvPicPr>
              <p:blipFill>
                <a:blip r:embed="rId9"/>
                <a:srcRect/>
                <a:stretch>
                  <a:fillRect/>
                </a:stretch>
              </p:blipFill>
              <p:spPr bwMode="auto">
                <a:xfrm>
                  <a:off x="5096256" y="2188464"/>
                  <a:ext cx="463296" cy="445008"/>
                </a:xfrm>
                <a:prstGeom prst="rect">
                  <a:avLst/>
                </a:prstGeom>
                <a:noFill/>
                <a:ln w="9525">
                  <a:noFill/>
                  <a:miter lim="800000"/>
                  <a:headEnd/>
                  <a:tailEnd/>
                </a:ln>
              </p:spPr>
            </p:pic>
            <p:sp>
              <p:nvSpPr>
                <p:cNvPr id="42161" name="Text Box 206"/>
                <p:cNvSpPr txBox="1">
                  <a:spLocks noChangeArrowheads="1"/>
                </p:cNvSpPr>
                <p:nvPr/>
              </p:nvSpPr>
              <p:spPr bwMode="auto">
                <a:xfrm>
                  <a:off x="5160387" y="2231472"/>
                  <a:ext cx="340224" cy="324817"/>
                </a:xfrm>
                <a:prstGeom prst="rect">
                  <a:avLst/>
                </a:prstGeom>
                <a:noFill/>
                <a:ln w="9525">
                  <a:noFill/>
                  <a:miter lim="800000"/>
                  <a:headEnd/>
                  <a:tailEnd/>
                </a:ln>
              </p:spPr>
              <p:txBody>
                <a:bodyPr anchor="ctr"/>
                <a:lstStyle/>
                <a:p>
                  <a:pPr algn="ctr" defTabSz="914400"/>
                  <a:endParaRPr lang="de-DE">
                    <a:solidFill>
                      <a:srgbClr val="FFFFFF"/>
                    </a:solidFill>
                  </a:endParaRPr>
                </a:p>
              </p:txBody>
            </p:sp>
          </p:grpSp>
          <p:grpSp>
            <p:nvGrpSpPr>
              <p:cNvPr id="42145" name="Group 129"/>
              <p:cNvGrpSpPr>
                <a:grpSpLocks/>
              </p:cNvGrpSpPr>
              <p:nvPr/>
            </p:nvGrpSpPr>
            <p:grpSpPr bwMode="auto">
              <a:xfrm>
                <a:off x="5815458" y="2189883"/>
                <a:ext cx="457611" cy="241714"/>
                <a:chOff x="2250" y="1600"/>
                <a:chExt cx="1187" cy="627"/>
              </a:xfrm>
            </p:grpSpPr>
            <p:sp>
              <p:nvSpPr>
                <p:cNvPr id="76" name="Rectangle 114"/>
                <p:cNvSpPr>
                  <a:spLocks noChangeArrowheads="1"/>
                </p:cNvSpPr>
                <p:nvPr/>
              </p:nvSpPr>
              <p:spPr bwMode="auto">
                <a:xfrm>
                  <a:off x="2587" y="2018"/>
                  <a:ext cx="57" cy="202"/>
                </a:xfrm>
                <a:prstGeom prst="rect">
                  <a:avLst/>
                </a:prstGeom>
                <a:solidFill>
                  <a:schemeClr val="tx1"/>
                </a:solidFill>
                <a:ln w="9525">
                  <a:noFill/>
                  <a:miter lim="800000"/>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77" name="Freeform 115"/>
                <p:cNvSpPr>
                  <a:spLocks/>
                </p:cNvSpPr>
                <p:nvPr/>
              </p:nvSpPr>
              <p:spPr bwMode="auto">
                <a:xfrm>
                  <a:off x="2897" y="2011"/>
                  <a:ext cx="163" cy="21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78" name="Freeform 116"/>
                <p:cNvSpPr>
                  <a:spLocks/>
                </p:cNvSpPr>
                <p:nvPr/>
              </p:nvSpPr>
              <p:spPr bwMode="auto">
                <a:xfrm>
                  <a:off x="2360" y="2011"/>
                  <a:ext cx="155" cy="21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79" name="Freeform 117"/>
                <p:cNvSpPr>
                  <a:spLocks noEditPoints="1"/>
                </p:cNvSpPr>
                <p:nvPr/>
              </p:nvSpPr>
              <p:spPr bwMode="auto">
                <a:xfrm>
                  <a:off x="3117" y="2011"/>
                  <a:ext cx="212" cy="21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0" name="Freeform 118"/>
                <p:cNvSpPr>
                  <a:spLocks/>
                </p:cNvSpPr>
                <p:nvPr/>
              </p:nvSpPr>
              <p:spPr bwMode="auto">
                <a:xfrm>
                  <a:off x="2714" y="2011"/>
                  <a:ext cx="134" cy="21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1" name="Freeform 119"/>
                <p:cNvSpPr>
                  <a:spLocks/>
                </p:cNvSpPr>
                <p:nvPr/>
              </p:nvSpPr>
              <p:spPr bwMode="auto">
                <a:xfrm>
                  <a:off x="2318" y="1765"/>
                  <a:ext cx="28" cy="108"/>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2" name="Freeform 120"/>
                <p:cNvSpPr>
                  <a:spLocks/>
                </p:cNvSpPr>
                <p:nvPr/>
              </p:nvSpPr>
              <p:spPr bwMode="auto">
                <a:xfrm>
                  <a:off x="2417" y="1693"/>
                  <a:ext cx="28"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3" name="Freeform 121"/>
                <p:cNvSpPr>
                  <a:spLocks/>
                </p:cNvSpPr>
                <p:nvPr/>
              </p:nvSpPr>
              <p:spPr bwMode="auto">
                <a:xfrm>
                  <a:off x="2537" y="1599"/>
                  <a:ext cx="49" cy="325"/>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4" name="Freeform 122"/>
                <p:cNvSpPr>
                  <a:spLocks/>
                </p:cNvSpPr>
                <p:nvPr/>
              </p:nvSpPr>
              <p:spPr bwMode="auto">
                <a:xfrm>
                  <a:off x="2678" y="1693"/>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5" name="Freeform 123"/>
                <p:cNvSpPr>
                  <a:spLocks/>
                </p:cNvSpPr>
                <p:nvPr/>
              </p:nvSpPr>
              <p:spPr bwMode="auto">
                <a:xfrm>
                  <a:off x="2820" y="1765"/>
                  <a:ext cx="49" cy="1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6" name="Freeform 124"/>
                <p:cNvSpPr>
                  <a:spLocks/>
                </p:cNvSpPr>
                <p:nvPr/>
              </p:nvSpPr>
              <p:spPr bwMode="auto">
                <a:xfrm>
                  <a:off x="2961" y="1693"/>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7" name="Freeform 125"/>
                <p:cNvSpPr>
                  <a:spLocks/>
                </p:cNvSpPr>
                <p:nvPr/>
              </p:nvSpPr>
              <p:spPr bwMode="auto">
                <a:xfrm>
                  <a:off x="3102" y="1599"/>
                  <a:ext cx="49" cy="325"/>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8" name="Freeform 126"/>
                <p:cNvSpPr>
                  <a:spLocks/>
                </p:cNvSpPr>
                <p:nvPr/>
              </p:nvSpPr>
              <p:spPr bwMode="auto">
                <a:xfrm>
                  <a:off x="3244" y="1693"/>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89" name="Freeform 127"/>
                <p:cNvSpPr>
                  <a:spLocks/>
                </p:cNvSpPr>
                <p:nvPr/>
              </p:nvSpPr>
              <p:spPr bwMode="auto">
                <a:xfrm>
                  <a:off x="3385" y="1765"/>
                  <a:ext cx="49" cy="1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grpSp>
        </p:grpSp>
        <p:grpSp>
          <p:nvGrpSpPr>
            <p:cNvPr id="42005" name="Group 89"/>
            <p:cNvGrpSpPr>
              <a:grpSpLocks/>
            </p:cNvGrpSpPr>
            <p:nvPr/>
          </p:nvGrpSpPr>
          <p:grpSpPr bwMode="auto">
            <a:xfrm>
              <a:off x="2258340" y="5732721"/>
              <a:ext cx="583932" cy="569371"/>
              <a:chOff x="5770120" y="1985499"/>
              <a:chExt cx="583932" cy="569371"/>
            </a:xfrm>
          </p:grpSpPr>
          <p:grpSp>
            <p:nvGrpSpPr>
              <p:cNvPr id="42126" name="Rectangle 90"/>
              <p:cNvGrpSpPr>
                <a:grpSpLocks/>
              </p:cNvGrpSpPr>
              <p:nvPr/>
            </p:nvGrpSpPr>
            <p:grpSpPr bwMode="auto">
              <a:xfrm>
                <a:off x="5653163" y="1905467"/>
                <a:ext cx="805625" cy="790739"/>
                <a:chOff x="5084064" y="2596896"/>
                <a:chExt cx="469392" cy="451104"/>
              </a:xfrm>
            </p:grpSpPr>
            <p:pic>
              <p:nvPicPr>
                <p:cNvPr id="42142" name="Rectangle 90"/>
                <p:cNvPicPr>
                  <a:picLocks noChangeArrowheads="1"/>
                </p:cNvPicPr>
                <p:nvPr/>
              </p:nvPicPr>
              <p:blipFill>
                <a:blip r:embed="rId10"/>
                <a:srcRect/>
                <a:stretch>
                  <a:fillRect/>
                </a:stretch>
              </p:blipFill>
              <p:spPr bwMode="auto">
                <a:xfrm>
                  <a:off x="5084064" y="2596896"/>
                  <a:ext cx="469392" cy="451104"/>
                </a:xfrm>
                <a:prstGeom prst="rect">
                  <a:avLst/>
                </a:prstGeom>
                <a:noFill/>
                <a:ln w="9525">
                  <a:noFill/>
                  <a:miter lim="800000"/>
                  <a:headEnd/>
                  <a:tailEnd/>
                </a:ln>
              </p:spPr>
            </p:pic>
            <p:sp>
              <p:nvSpPr>
                <p:cNvPr id="42143" name="Text Box 188"/>
                <p:cNvSpPr txBox="1">
                  <a:spLocks noChangeArrowheads="1"/>
                </p:cNvSpPr>
                <p:nvPr/>
              </p:nvSpPr>
              <p:spPr bwMode="auto">
                <a:xfrm>
                  <a:off x="5152208" y="2642553"/>
                  <a:ext cx="340224" cy="324817"/>
                </a:xfrm>
                <a:prstGeom prst="rect">
                  <a:avLst/>
                </a:prstGeom>
                <a:noFill/>
                <a:ln w="9525">
                  <a:noFill/>
                  <a:miter lim="800000"/>
                  <a:headEnd/>
                  <a:tailEnd/>
                </a:ln>
              </p:spPr>
              <p:txBody>
                <a:bodyPr anchor="ctr"/>
                <a:lstStyle/>
                <a:p>
                  <a:pPr algn="ctr" defTabSz="914400"/>
                  <a:endParaRPr lang="de-DE">
                    <a:solidFill>
                      <a:srgbClr val="FFFFFF"/>
                    </a:solidFill>
                  </a:endParaRPr>
                </a:p>
              </p:txBody>
            </p:sp>
          </p:grpSp>
          <p:grpSp>
            <p:nvGrpSpPr>
              <p:cNvPr id="42127" name="Group 129"/>
              <p:cNvGrpSpPr>
                <a:grpSpLocks/>
              </p:cNvGrpSpPr>
              <p:nvPr/>
            </p:nvGrpSpPr>
            <p:grpSpPr bwMode="auto">
              <a:xfrm>
                <a:off x="5815458" y="2189884"/>
                <a:ext cx="457611" cy="241714"/>
                <a:chOff x="2250" y="1600"/>
                <a:chExt cx="1187" cy="627"/>
              </a:xfrm>
            </p:grpSpPr>
            <p:sp>
              <p:nvSpPr>
                <p:cNvPr id="93" name="Rectangle 114"/>
                <p:cNvSpPr>
                  <a:spLocks noChangeArrowheads="1"/>
                </p:cNvSpPr>
                <p:nvPr/>
              </p:nvSpPr>
              <p:spPr bwMode="auto">
                <a:xfrm>
                  <a:off x="2581" y="2018"/>
                  <a:ext cx="57" cy="202"/>
                </a:xfrm>
                <a:prstGeom prst="rect">
                  <a:avLst/>
                </a:prstGeom>
                <a:solidFill>
                  <a:schemeClr val="tx1"/>
                </a:solidFill>
                <a:ln w="9525">
                  <a:noFill/>
                  <a:miter lim="800000"/>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94" name="Freeform 115"/>
                <p:cNvSpPr>
                  <a:spLocks/>
                </p:cNvSpPr>
                <p:nvPr/>
              </p:nvSpPr>
              <p:spPr bwMode="auto">
                <a:xfrm>
                  <a:off x="2899" y="2011"/>
                  <a:ext cx="155" cy="21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95" name="Freeform 116"/>
                <p:cNvSpPr>
                  <a:spLocks/>
                </p:cNvSpPr>
                <p:nvPr/>
              </p:nvSpPr>
              <p:spPr bwMode="auto">
                <a:xfrm>
                  <a:off x="2355" y="2011"/>
                  <a:ext cx="163" cy="21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96" name="Freeform 117"/>
                <p:cNvSpPr>
                  <a:spLocks noEditPoints="1"/>
                </p:cNvSpPr>
                <p:nvPr/>
              </p:nvSpPr>
              <p:spPr bwMode="auto">
                <a:xfrm>
                  <a:off x="3111" y="2011"/>
                  <a:ext cx="219" cy="21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97" name="Freeform 118"/>
                <p:cNvSpPr>
                  <a:spLocks/>
                </p:cNvSpPr>
                <p:nvPr/>
              </p:nvSpPr>
              <p:spPr bwMode="auto">
                <a:xfrm>
                  <a:off x="2709" y="2011"/>
                  <a:ext cx="141" cy="21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98" name="Freeform 119"/>
                <p:cNvSpPr>
                  <a:spLocks/>
                </p:cNvSpPr>
                <p:nvPr/>
              </p:nvSpPr>
              <p:spPr bwMode="auto">
                <a:xfrm>
                  <a:off x="2249" y="1766"/>
                  <a:ext cx="49" cy="108"/>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99" name="Freeform 120"/>
                <p:cNvSpPr>
                  <a:spLocks/>
                </p:cNvSpPr>
                <p:nvPr/>
              </p:nvSpPr>
              <p:spPr bwMode="auto">
                <a:xfrm>
                  <a:off x="2390" y="1693"/>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0" name="Freeform 121"/>
                <p:cNvSpPr>
                  <a:spLocks/>
                </p:cNvSpPr>
                <p:nvPr/>
              </p:nvSpPr>
              <p:spPr bwMode="auto">
                <a:xfrm>
                  <a:off x="2532" y="1600"/>
                  <a:ext cx="49" cy="325"/>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1" name="Freeform 122"/>
                <p:cNvSpPr>
                  <a:spLocks/>
                </p:cNvSpPr>
                <p:nvPr/>
              </p:nvSpPr>
              <p:spPr bwMode="auto">
                <a:xfrm>
                  <a:off x="2673" y="1693"/>
                  <a:ext cx="57"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2" name="Freeform 123"/>
                <p:cNvSpPr>
                  <a:spLocks/>
                </p:cNvSpPr>
                <p:nvPr/>
              </p:nvSpPr>
              <p:spPr bwMode="auto">
                <a:xfrm>
                  <a:off x="2815" y="1766"/>
                  <a:ext cx="57" cy="1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3" name="Freeform 124"/>
                <p:cNvSpPr>
                  <a:spLocks/>
                </p:cNvSpPr>
                <p:nvPr/>
              </p:nvSpPr>
              <p:spPr bwMode="auto">
                <a:xfrm>
                  <a:off x="2956" y="1693"/>
                  <a:ext cx="57"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4" name="Freeform 125"/>
                <p:cNvSpPr>
                  <a:spLocks/>
                </p:cNvSpPr>
                <p:nvPr/>
              </p:nvSpPr>
              <p:spPr bwMode="auto">
                <a:xfrm>
                  <a:off x="3104" y="1600"/>
                  <a:ext cx="49" cy="325"/>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5" name="Freeform 126"/>
                <p:cNvSpPr>
                  <a:spLocks/>
                </p:cNvSpPr>
                <p:nvPr/>
              </p:nvSpPr>
              <p:spPr bwMode="auto">
                <a:xfrm>
                  <a:off x="3246" y="1693"/>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06" name="Freeform 127"/>
                <p:cNvSpPr>
                  <a:spLocks/>
                </p:cNvSpPr>
                <p:nvPr/>
              </p:nvSpPr>
              <p:spPr bwMode="auto">
                <a:xfrm>
                  <a:off x="3387" y="1766"/>
                  <a:ext cx="49" cy="1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grpSp>
        </p:grpSp>
        <p:grpSp>
          <p:nvGrpSpPr>
            <p:cNvPr id="42006" name="Group 119"/>
            <p:cNvGrpSpPr>
              <a:grpSpLocks/>
            </p:cNvGrpSpPr>
            <p:nvPr/>
          </p:nvGrpSpPr>
          <p:grpSpPr bwMode="auto">
            <a:xfrm>
              <a:off x="633128" y="4925902"/>
              <a:ext cx="1440493" cy="666537"/>
              <a:chOff x="7081877" y="1816926"/>
              <a:chExt cx="1440493" cy="666537"/>
            </a:xfrm>
          </p:grpSpPr>
          <p:pic>
            <p:nvPicPr>
              <p:cNvPr id="111"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009603" y="2075532"/>
                <a:ext cx="659506" cy="155304"/>
              </a:xfrm>
              <a:prstGeom prst="rect">
                <a:avLst/>
              </a:prstGeom>
              <a:solidFill>
                <a:schemeClr val="bg1">
                  <a:lumMod val="75000"/>
                </a:schemeClr>
              </a:solidFill>
              <a:ln w="9525">
                <a:noFill/>
                <a:miter lim="800000"/>
                <a:headEnd/>
                <a:tailEnd/>
              </a:ln>
            </p:spPr>
          </p:pic>
          <p:pic>
            <p:nvPicPr>
              <p:cNvPr id="112"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6829776" y="2069967"/>
                <a:ext cx="659506" cy="155304"/>
              </a:xfrm>
              <a:prstGeom prst="rect">
                <a:avLst/>
              </a:prstGeom>
              <a:solidFill>
                <a:schemeClr val="bg1">
                  <a:lumMod val="75000"/>
                </a:schemeClr>
              </a:solidFill>
              <a:ln w="9525">
                <a:noFill/>
                <a:miter lim="800000"/>
                <a:headEnd/>
                <a:tailEnd/>
              </a:ln>
            </p:spPr>
          </p:pic>
          <p:pic>
            <p:nvPicPr>
              <p:cNvPr id="114"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377430" y="2075532"/>
                <a:ext cx="659506" cy="155306"/>
              </a:xfrm>
              <a:prstGeom prst="rect">
                <a:avLst/>
              </a:prstGeom>
              <a:solidFill>
                <a:schemeClr val="bg1">
                  <a:lumMod val="75000"/>
                </a:schemeClr>
              </a:solidFill>
              <a:ln w="9525">
                <a:noFill/>
                <a:miter lim="800000"/>
                <a:headEnd/>
                <a:tailEnd/>
              </a:ln>
            </p:spPr>
          </p:pic>
          <p:pic>
            <p:nvPicPr>
              <p:cNvPr id="115"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197603" y="2069967"/>
                <a:ext cx="659506" cy="155306"/>
              </a:xfrm>
              <a:prstGeom prst="rect">
                <a:avLst/>
              </a:prstGeom>
              <a:solidFill>
                <a:schemeClr val="bg1">
                  <a:lumMod val="75000"/>
                </a:schemeClr>
              </a:solidFill>
              <a:ln w="9525">
                <a:noFill/>
                <a:miter lim="800000"/>
                <a:headEnd/>
                <a:tailEnd/>
              </a:ln>
            </p:spPr>
          </p:pic>
          <p:pic>
            <p:nvPicPr>
              <p:cNvPr id="116"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747982" y="2075532"/>
                <a:ext cx="659506" cy="155306"/>
              </a:xfrm>
              <a:prstGeom prst="rect">
                <a:avLst/>
              </a:prstGeom>
              <a:solidFill>
                <a:schemeClr val="bg1">
                  <a:lumMod val="75000"/>
                </a:schemeClr>
              </a:solidFill>
              <a:ln w="9525">
                <a:noFill/>
                <a:miter lim="800000"/>
                <a:headEnd/>
                <a:tailEnd/>
              </a:ln>
            </p:spPr>
          </p:pic>
          <p:pic>
            <p:nvPicPr>
              <p:cNvPr id="117"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568155" y="2069967"/>
                <a:ext cx="659506" cy="155306"/>
              </a:xfrm>
              <a:prstGeom prst="rect">
                <a:avLst/>
              </a:prstGeom>
              <a:solidFill>
                <a:schemeClr val="bg1">
                  <a:lumMod val="75000"/>
                </a:schemeClr>
              </a:solidFill>
              <a:ln w="9525">
                <a:noFill/>
                <a:miter lim="800000"/>
                <a:headEnd/>
                <a:tailEnd/>
              </a:ln>
            </p:spPr>
          </p:pic>
          <p:pic>
            <p:nvPicPr>
              <p:cNvPr id="118"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8115811" y="2075532"/>
                <a:ext cx="659506" cy="155304"/>
              </a:xfrm>
              <a:prstGeom prst="rect">
                <a:avLst/>
              </a:prstGeom>
              <a:solidFill>
                <a:schemeClr val="bg1">
                  <a:lumMod val="75000"/>
                </a:schemeClr>
              </a:solidFill>
              <a:ln w="9525">
                <a:noFill/>
                <a:miter lim="800000"/>
                <a:headEnd/>
                <a:tailEnd/>
              </a:ln>
            </p:spPr>
          </p:pic>
          <p:pic>
            <p:nvPicPr>
              <p:cNvPr id="119"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935984" y="2069967"/>
                <a:ext cx="659506" cy="155304"/>
              </a:xfrm>
              <a:prstGeom prst="rect">
                <a:avLst/>
              </a:prstGeom>
              <a:solidFill>
                <a:schemeClr val="bg1">
                  <a:lumMod val="75000"/>
                </a:schemeClr>
              </a:solidFill>
              <a:ln w="9525">
                <a:noFill/>
                <a:miter lim="800000"/>
                <a:headEnd/>
                <a:tailEnd/>
              </a:ln>
            </p:spPr>
          </p:pic>
        </p:grpSp>
        <p:grpSp>
          <p:nvGrpSpPr>
            <p:cNvPr id="42007" name="Group 120"/>
            <p:cNvGrpSpPr>
              <a:grpSpLocks/>
            </p:cNvGrpSpPr>
            <p:nvPr/>
          </p:nvGrpSpPr>
          <p:grpSpPr bwMode="auto">
            <a:xfrm>
              <a:off x="641601" y="5662498"/>
              <a:ext cx="1440493" cy="666537"/>
              <a:chOff x="7081877" y="1816926"/>
              <a:chExt cx="1440493" cy="666537"/>
            </a:xfrm>
          </p:grpSpPr>
          <p:pic>
            <p:nvPicPr>
              <p:cNvPr id="122"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007911" y="2074969"/>
                <a:ext cx="662290" cy="155306"/>
              </a:xfrm>
              <a:prstGeom prst="rect">
                <a:avLst/>
              </a:prstGeom>
              <a:solidFill>
                <a:schemeClr val="bg1">
                  <a:lumMod val="75000"/>
                </a:schemeClr>
              </a:solidFill>
              <a:ln w="9525">
                <a:noFill/>
                <a:miter lim="800000"/>
                <a:headEnd/>
                <a:tailEnd/>
              </a:ln>
            </p:spPr>
          </p:pic>
          <p:pic>
            <p:nvPicPr>
              <p:cNvPr id="123"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6828084" y="2069404"/>
                <a:ext cx="662290" cy="155306"/>
              </a:xfrm>
              <a:prstGeom prst="rect">
                <a:avLst/>
              </a:prstGeom>
              <a:solidFill>
                <a:schemeClr val="bg1">
                  <a:lumMod val="75000"/>
                </a:schemeClr>
              </a:solidFill>
              <a:ln w="9525">
                <a:noFill/>
                <a:miter lim="800000"/>
                <a:headEnd/>
                <a:tailEnd/>
              </a:ln>
            </p:spPr>
          </p:pic>
          <p:pic>
            <p:nvPicPr>
              <p:cNvPr id="124"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375739" y="2074969"/>
                <a:ext cx="662290" cy="155304"/>
              </a:xfrm>
              <a:prstGeom prst="rect">
                <a:avLst/>
              </a:prstGeom>
              <a:solidFill>
                <a:schemeClr val="bg1">
                  <a:lumMod val="75000"/>
                </a:schemeClr>
              </a:solidFill>
              <a:ln w="9525">
                <a:noFill/>
                <a:miter lim="800000"/>
                <a:headEnd/>
                <a:tailEnd/>
              </a:ln>
            </p:spPr>
          </p:pic>
          <p:pic>
            <p:nvPicPr>
              <p:cNvPr id="125"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195913" y="2069404"/>
                <a:ext cx="662290" cy="155304"/>
              </a:xfrm>
              <a:prstGeom prst="rect">
                <a:avLst/>
              </a:prstGeom>
              <a:solidFill>
                <a:schemeClr val="bg1">
                  <a:lumMod val="75000"/>
                </a:schemeClr>
              </a:solidFill>
              <a:ln w="9525">
                <a:noFill/>
                <a:miter lim="800000"/>
                <a:headEnd/>
                <a:tailEnd/>
              </a:ln>
            </p:spPr>
          </p:pic>
          <p:pic>
            <p:nvPicPr>
              <p:cNvPr id="126"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746292" y="2074969"/>
                <a:ext cx="662290" cy="155304"/>
              </a:xfrm>
              <a:prstGeom prst="rect">
                <a:avLst/>
              </a:prstGeom>
              <a:solidFill>
                <a:schemeClr val="bg1">
                  <a:lumMod val="75000"/>
                </a:schemeClr>
              </a:solidFill>
              <a:ln w="9525">
                <a:noFill/>
                <a:miter lim="800000"/>
                <a:headEnd/>
                <a:tailEnd/>
              </a:ln>
            </p:spPr>
          </p:pic>
          <p:pic>
            <p:nvPicPr>
              <p:cNvPr id="127"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566465" y="2069404"/>
                <a:ext cx="662290" cy="155304"/>
              </a:xfrm>
              <a:prstGeom prst="rect">
                <a:avLst/>
              </a:prstGeom>
              <a:solidFill>
                <a:schemeClr val="bg1">
                  <a:lumMod val="75000"/>
                </a:schemeClr>
              </a:solidFill>
              <a:ln w="9525">
                <a:noFill/>
                <a:miter lim="800000"/>
                <a:headEnd/>
                <a:tailEnd/>
              </a:ln>
            </p:spPr>
          </p:pic>
          <p:pic>
            <p:nvPicPr>
              <p:cNvPr id="128"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8114119" y="2074969"/>
                <a:ext cx="662290" cy="155306"/>
              </a:xfrm>
              <a:prstGeom prst="rect">
                <a:avLst/>
              </a:prstGeom>
              <a:solidFill>
                <a:schemeClr val="bg1">
                  <a:lumMod val="75000"/>
                </a:schemeClr>
              </a:solidFill>
              <a:ln w="9525">
                <a:noFill/>
                <a:miter lim="800000"/>
                <a:headEnd/>
                <a:tailEnd/>
              </a:ln>
            </p:spPr>
          </p:pic>
          <p:pic>
            <p:nvPicPr>
              <p:cNvPr id="129"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934292" y="2069404"/>
                <a:ext cx="662290" cy="155306"/>
              </a:xfrm>
              <a:prstGeom prst="rect">
                <a:avLst/>
              </a:prstGeom>
              <a:solidFill>
                <a:schemeClr val="bg1">
                  <a:lumMod val="75000"/>
                </a:schemeClr>
              </a:solidFill>
              <a:ln w="9525">
                <a:noFill/>
                <a:miter lim="800000"/>
                <a:headEnd/>
                <a:tailEnd/>
              </a:ln>
            </p:spPr>
          </p:pic>
        </p:grpSp>
        <p:grpSp>
          <p:nvGrpSpPr>
            <p:cNvPr id="42008" name="Group 129"/>
            <p:cNvGrpSpPr>
              <a:grpSpLocks/>
            </p:cNvGrpSpPr>
            <p:nvPr/>
          </p:nvGrpSpPr>
          <p:grpSpPr bwMode="auto">
            <a:xfrm>
              <a:off x="633134" y="4197767"/>
              <a:ext cx="1440493" cy="666537"/>
              <a:chOff x="7081877" y="1816926"/>
              <a:chExt cx="1440493" cy="666537"/>
            </a:xfrm>
          </p:grpSpPr>
          <p:pic>
            <p:nvPicPr>
              <p:cNvPr id="131"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008206" y="2075984"/>
                <a:ext cx="662290" cy="155304"/>
              </a:xfrm>
              <a:prstGeom prst="rect">
                <a:avLst/>
              </a:prstGeom>
              <a:solidFill>
                <a:schemeClr val="bg1">
                  <a:lumMod val="75000"/>
                </a:schemeClr>
              </a:solidFill>
              <a:ln w="9525">
                <a:noFill/>
                <a:miter lim="800000"/>
                <a:headEnd/>
                <a:tailEnd/>
              </a:ln>
            </p:spPr>
          </p:pic>
          <p:pic>
            <p:nvPicPr>
              <p:cNvPr id="132"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6828379" y="2070419"/>
                <a:ext cx="662290" cy="155304"/>
              </a:xfrm>
              <a:prstGeom prst="rect">
                <a:avLst/>
              </a:prstGeom>
              <a:solidFill>
                <a:schemeClr val="bg1">
                  <a:lumMod val="75000"/>
                </a:schemeClr>
              </a:solidFill>
              <a:ln w="9525">
                <a:noFill/>
                <a:miter lim="800000"/>
                <a:headEnd/>
                <a:tailEnd/>
              </a:ln>
            </p:spPr>
          </p:pic>
          <p:pic>
            <p:nvPicPr>
              <p:cNvPr id="133"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376033" y="2075984"/>
                <a:ext cx="662290" cy="155306"/>
              </a:xfrm>
              <a:prstGeom prst="rect">
                <a:avLst/>
              </a:prstGeom>
              <a:solidFill>
                <a:schemeClr val="bg1">
                  <a:lumMod val="75000"/>
                </a:schemeClr>
              </a:solidFill>
              <a:ln w="9525">
                <a:noFill/>
                <a:miter lim="800000"/>
                <a:headEnd/>
                <a:tailEnd/>
              </a:ln>
            </p:spPr>
          </p:pic>
          <p:pic>
            <p:nvPicPr>
              <p:cNvPr id="134"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196206" y="2070419"/>
                <a:ext cx="662290" cy="155306"/>
              </a:xfrm>
              <a:prstGeom prst="rect">
                <a:avLst/>
              </a:prstGeom>
              <a:solidFill>
                <a:schemeClr val="bg1">
                  <a:lumMod val="75000"/>
                </a:schemeClr>
              </a:solidFill>
              <a:ln w="9525">
                <a:noFill/>
                <a:miter lim="800000"/>
                <a:headEnd/>
                <a:tailEnd/>
              </a:ln>
            </p:spPr>
          </p:pic>
          <p:pic>
            <p:nvPicPr>
              <p:cNvPr id="135"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746585" y="2075984"/>
                <a:ext cx="662290" cy="155306"/>
              </a:xfrm>
              <a:prstGeom prst="rect">
                <a:avLst/>
              </a:prstGeom>
              <a:solidFill>
                <a:schemeClr val="bg1">
                  <a:lumMod val="75000"/>
                </a:schemeClr>
              </a:solidFill>
              <a:ln w="9525">
                <a:noFill/>
                <a:miter lim="800000"/>
                <a:headEnd/>
                <a:tailEnd/>
              </a:ln>
            </p:spPr>
          </p:pic>
          <p:pic>
            <p:nvPicPr>
              <p:cNvPr id="136"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566758" y="2070419"/>
                <a:ext cx="662290" cy="155306"/>
              </a:xfrm>
              <a:prstGeom prst="rect">
                <a:avLst/>
              </a:prstGeom>
              <a:solidFill>
                <a:schemeClr val="bg1">
                  <a:lumMod val="75000"/>
                </a:schemeClr>
              </a:solidFill>
              <a:ln w="9525">
                <a:noFill/>
                <a:miter lim="800000"/>
                <a:headEnd/>
                <a:tailEnd/>
              </a:ln>
            </p:spPr>
          </p:pic>
          <p:pic>
            <p:nvPicPr>
              <p:cNvPr id="137"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8114414" y="2075984"/>
                <a:ext cx="662290" cy="155304"/>
              </a:xfrm>
              <a:prstGeom prst="rect">
                <a:avLst/>
              </a:prstGeom>
              <a:solidFill>
                <a:schemeClr val="bg1">
                  <a:lumMod val="75000"/>
                </a:schemeClr>
              </a:solidFill>
              <a:ln w="9525">
                <a:noFill/>
                <a:miter lim="800000"/>
                <a:headEnd/>
                <a:tailEnd/>
              </a:ln>
            </p:spPr>
          </p:pic>
          <p:pic>
            <p:nvPicPr>
              <p:cNvPr id="138"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934587" y="2070419"/>
                <a:ext cx="662290" cy="155304"/>
              </a:xfrm>
              <a:prstGeom prst="rect">
                <a:avLst/>
              </a:prstGeom>
              <a:solidFill>
                <a:schemeClr val="bg1">
                  <a:lumMod val="75000"/>
                </a:schemeClr>
              </a:solidFill>
              <a:ln w="9525">
                <a:noFill/>
                <a:miter lim="800000"/>
                <a:headEnd/>
                <a:tailEnd/>
              </a:ln>
            </p:spPr>
          </p:pic>
        </p:grpSp>
        <p:cxnSp>
          <p:nvCxnSpPr>
            <p:cNvPr id="155" name="Straight Connector 154"/>
            <p:cNvCxnSpPr>
              <a:cxnSpLocks noChangeShapeType="1"/>
            </p:cNvCxnSpPr>
            <p:nvPr/>
          </p:nvCxnSpPr>
          <p:spPr bwMode="auto">
            <a:xfrm flipV="1">
              <a:off x="5428510" y="4617958"/>
              <a:ext cx="539480" cy="397931"/>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56" name="Straight Connector 155"/>
            <p:cNvCxnSpPr>
              <a:cxnSpLocks noChangeShapeType="1"/>
            </p:cNvCxnSpPr>
            <p:nvPr/>
          </p:nvCxnSpPr>
          <p:spPr bwMode="auto">
            <a:xfrm>
              <a:off x="5477553" y="5616959"/>
              <a:ext cx="493161" cy="283838"/>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57" name="Straight Connector 156"/>
            <p:cNvCxnSpPr>
              <a:cxnSpLocks noChangeShapeType="1"/>
            </p:cNvCxnSpPr>
            <p:nvPr/>
          </p:nvCxnSpPr>
          <p:spPr bwMode="auto">
            <a:xfrm>
              <a:off x="5545669" y="5305293"/>
              <a:ext cx="408697" cy="0"/>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58" name="Straight Connector 157"/>
            <p:cNvCxnSpPr>
              <a:cxnSpLocks noChangeShapeType="1"/>
            </p:cNvCxnSpPr>
            <p:nvPr/>
          </p:nvCxnSpPr>
          <p:spPr bwMode="auto">
            <a:xfrm>
              <a:off x="6417556" y="6048281"/>
              <a:ext cx="408697" cy="2784"/>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59" name="Straight Connector 158"/>
            <p:cNvCxnSpPr>
              <a:cxnSpLocks noChangeShapeType="1"/>
            </p:cNvCxnSpPr>
            <p:nvPr/>
          </p:nvCxnSpPr>
          <p:spPr bwMode="auto">
            <a:xfrm>
              <a:off x="6409383" y="5285813"/>
              <a:ext cx="405972" cy="2784"/>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cxnSp>
          <p:nvCxnSpPr>
            <p:cNvPr id="160" name="Straight Connector 159"/>
            <p:cNvCxnSpPr>
              <a:cxnSpLocks noChangeShapeType="1"/>
            </p:cNvCxnSpPr>
            <p:nvPr/>
          </p:nvCxnSpPr>
          <p:spPr bwMode="auto">
            <a:xfrm>
              <a:off x="6401208" y="4526129"/>
              <a:ext cx="405974" cy="0"/>
            </a:xfrm>
            <a:prstGeom prst="line">
              <a:avLst/>
            </a:prstGeom>
            <a:noFill/>
            <a:ln w="38100">
              <a:solidFill>
                <a:srgbClr val="DADADA"/>
              </a:solidFill>
              <a:round/>
              <a:headEnd/>
              <a:tailEnd/>
            </a:ln>
            <a:effectLst>
              <a:outerShdw blurRad="63500" dist="23000" dir="5400000" rotWithShape="0">
                <a:srgbClr val="000000">
                  <a:alpha val="34998"/>
                </a:srgbClr>
              </a:outerShdw>
            </a:effectLst>
          </p:spPr>
        </p:cxnSp>
        <p:grpSp>
          <p:nvGrpSpPr>
            <p:cNvPr id="42015" name="Group 295"/>
            <p:cNvGrpSpPr>
              <a:grpSpLocks/>
            </p:cNvGrpSpPr>
            <p:nvPr/>
          </p:nvGrpSpPr>
          <p:grpSpPr bwMode="auto">
            <a:xfrm>
              <a:off x="4620984" y="4750410"/>
              <a:ext cx="1027116" cy="1038090"/>
              <a:chOff x="1155860" y="2342362"/>
              <a:chExt cx="1027188" cy="1037743"/>
            </a:xfrm>
          </p:grpSpPr>
          <p:pic>
            <p:nvPicPr>
              <p:cNvPr id="42100" name="Picture 396" descr="cpu_generic copy"/>
              <p:cNvPicPr>
                <a:picLocks noChangeAspect="1" noChangeArrowheads="1"/>
              </p:cNvPicPr>
              <p:nvPr/>
            </p:nvPicPr>
            <p:blipFill>
              <a:blip r:embed="rId6"/>
              <a:srcRect/>
              <a:stretch>
                <a:fillRect/>
              </a:stretch>
            </p:blipFill>
            <p:spPr bwMode="auto">
              <a:xfrm>
                <a:off x="1155860" y="2342362"/>
                <a:ext cx="1027188" cy="1037743"/>
              </a:xfrm>
              <a:prstGeom prst="rect">
                <a:avLst/>
              </a:prstGeom>
              <a:noFill/>
              <a:ln w="9525">
                <a:noFill/>
                <a:miter lim="800000"/>
                <a:headEnd/>
                <a:tailEnd/>
              </a:ln>
            </p:spPr>
          </p:pic>
          <p:pic>
            <p:nvPicPr>
              <p:cNvPr id="42101" name="Picture 3" descr="C:\Documents and Settings\dlawler\My Documents\Images\corporate\intel\Intel-logo-new copy.png"/>
              <p:cNvPicPr>
                <a:picLocks noChangeAspect="1" noChangeArrowheads="1"/>
              </p:cNvPicPr>
              <p:nvPr/>
            </p:nvPicPr>
            <p:blipFill>
              <a:blip r:embed="rId7"/>
              <a:srcRect/>
              <a:stretch>
                <a:fillRect/>
              </a:stretch>
            </p:blipFill>
            <p:spPr bwMode="auto">
              <a:xfrm>
                <a:off x="1405545" y="2672442"/>
                <a:ext cx="489714" cy="321034"/>
              </a:xfrm>
              <a:prstGeom prst="rect">
                <a:avLst/>
              </a:prstGeom>
              <a:noFill/>
              <a:ln w="9525">
                <a:noFill/>
                <a:miter lim="800000"/>
                <a:headEnd/>
                <a:tailEnd/>
              </a:ln>
            </p:spPr>
          </p:pic>
        </p:grpSp>
        <p:grpSp>
          <p:nvGrpSpPr>
            <p:cNvPr id="42016" name="Group 71"/>
            <p:cNvGrpSpPr>
              <a:grpSpLocks/>
            </p:cNvGrpSpPr>
            <p:nvPr/>
          </p:nvGrpSpPr>
          <p:grpSpPr bwMode="auto">
            <a:xfrm>
              <a:off x="5876931" y="4253678"/>
              <a:ext cx="583932" cy="569371"/>
              <a:chOff x="5765887" y="1985499"/>
              <a:chExt cx="583932" cy="569371"/>
            </a:xfrm>
          </p:grpSpPr>
          <p:grpSp>
            <p:nvGrpSpPr>
              <p:cNvPr id="42082" name="Rectangle 165"/>
              <p:cNvGrpSpPr>
                <a:grpSpLocks/>
              </p:cNvGrpSpPr>
              <p:nvPr/>
            </p:nvGrpSpPr>
            <p:grpSpPr bwMode="auto">
              <a:xfrm>
                <a:off x="5650417" y="1909886"/>
                <a:ext cx="805625" cy="780054"/>
                <a:chOff x="7193280" y="1755648"/>
                <a:chExt cx="469392" cy="445008"/>
              </a:xfrm>
            </p:grpSpPr>
            <p:pic>
              <p:nvPicPr>
                <p:cNvPr id="42098" name="Rectangle 165"/>
                <p:cNvPicPr>
                  <a:picLocks noChangeArrowheads="1"/>
                </p:cNvPicPr>
                <p:nvPr/>
              </p:nvPicPr>
              <p:blipFill>
                <a:blip r:embed="rId12"/>
                <a:srcRect/>
                <a:stretch>
                  <a:fillRect/>
                </a:stretch>
              </p:blipFill>
              <p:spPr bwMode="auto">
                <a:xfrm>
                  <a:off x="7193280" y="1755648"/>
                  <a:ext cx="469392" cy="445008"/>
                </a:xfrm>
                <a:prstGeom prst="rect">
                  <a:avLst/>
                </a:prstGeom>
                <a:noFill/>
                <a:ln w="9525">
                  <a:noFill/>
                  <a:miter lim="800000"/>
                  <a:headEnd/>
                  <a:tailEnd/>
                </a:ln>
              </p:spPr>
            </p:pic>
            <p:sp>
              <p:nvSpPr>
                <p:cNvPr id="42099" name="Text Box 144"/>
                <p:cNvSpPr txBox="1">
                  <a:spLocks noChangeArrowheads="1"/>
                </p:cNvSpPr>
                <p:nvPr/>
              </p:nvSpPr>
              <p:spPr bwMode="auto">
                <a:xfrm>
                  <a:off x="7260558" y="1798784"/>
                  <a:ext cx="340224" cy="324817"/>
                </a:xfrm>
                <a:prstGeom prst="rect">
                  <a:avLst/>
                </a:prstGeom>
                <a:noFill/>
                <a:ln w="9525">
                  <a:noFill/>
                  <a:miter lim="800000"/>
                  <a:headEnd/>
                  <a:tailEnd/>
                </a:ln>
              </p:spPr>
              <p:txBody>
                <a:bodyPr anchor="ctr"/>
                <a:lstStyle/>
                <a:p>
                  <a:pPr algn="ctr" defTabSz="914400"/>
                  <a:endParaRPr lang="de-DE">
                    <a:solidFill>
                      <a:srgbClr val="FFFFFF"/>
                    </a:solidFill>
                  </a:endParaRPr>
                </a:p>
              </p:txBody>
            </p:sp>
          </p:grpSp>
          <p:grpSp>
            <p:nvGrpSpPr>
              <p:cNvPr id="42083" name="Group 129"/>
              <p:cNvGrpSpPr>
                <a:grpSpLocks/>
              </p:cNvGrpSpPr>
              <p:nvPr/>
            </p:nvGrpSpPr>
            <p:grpSpPr bwMode="auto">
              <a:xfrm>
                <a:off x="5815458" y="2189883"/>
                <a:ext cx="457611" cy="241714"/>
                <a:chOff x="2250" y="1600"/>
                <a:chExt cx="1187" cy="627"/>
              </a:xfrm>
            </p:grpSpPr>
            <p:sp>
              <p:nvSpPr>
                <p:cNvPr id="168" name="Rectangle 114"/>
                <p:cNvSpPr>
                  <a:spLocks noChangeArrowheads="1"/>
                </p:cNvSpPr>
                <p:nvPr/>
              </p:nvSpPr>
              <p:spPr bwMode="auto">
                <a:xfrm>
                  <a:off x="2584" y="2036"/>
                  <a:ext cx="57" cy="209"/>
                </a:xfrm>
                <a:prstGeom prst="rect">
                  <a:avLst/>
                </a:prstGeom>
                <a:solidFill>
                  <a:schemeClr val="tx1"/>
                </a:solidFill>
                <a:ln w="9525">
                  <a:noFill/>
                  <a:miter lim="800000"/>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69" name="Freeform 115"/>
                <p:cNvSpPr>
                  <a:spLocks/>
                </p:cNvSpPr>
                <p:nvPr/>
              </p:nvSpPr>
              <p:spPr bwMode="auto">
                <a:xfrm>
                  <a:off x="2902" y="2036"/>
                  <a:ext cx="155" cy="245"/>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0" name="Freeform 116"/>
                <p:cNvSpPr>
                  <a:spLocks/>
                </p:cNvSpPr>
                <p:nvPr/>
              </p:nvSpPr>
              <p:spPr bwMode="auto">
                <a:xfrm>
                  <a:off x="2358" y="2036"/>
                  <a:ext cx="163" cy="245"/>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1" name="Freeform 117"/>
                <p:cNvSpPr>
                  <a:spLocks noEditPoints="1"/>
                </p:cNvSpPr>
                <p:nvPr/>
              </p:nvSpPr>
              <p:spPr bwMode="auto">
                <a:xfrm>
                  <a:off x="3114" y="2036"/>
                  <a:ext cx="219" cy="245"/>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2" name="Freeform 118"/>
                <p:cNvSpPr>
                  <a:spLocks/>
                </p:cNvSpPr>
                <p:nvPr/>
              </p:nvSpPr>
              <p:spPr bwMode="auto">
                <a:xfrm>
                  <a:off x="2711" y="2036"/>
                  <a:ext cx="141" cy="245"/>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3" name="Freeform 119"/>
                <p:cNvSpPr>
                  <a:spLocks/>
                </p:cNvSpPr>
                <p:nvPr/>
              </p:nvSpPr>
              <p:spPr bwMode="auto">
                <a:xfrm>
                  <a:off x="2252" y="1769"/>
                  <a:ext cx="49" cy="108"/>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4" name="Freeform 120"/>
                <p:cNvSpPr>
                  <a:spLocks/>
                </p:cNvSpPr>
                <p:nvPr/>
              </p:nvSpPr>
              <p:spPr bwMode="auto">
                <a:xfrm>
                  <a:off x="2393" y="1697"/>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5" name="Freeform 121"/>
                <p:cNvSpPr>
                  <a:spLocks/>
                </p:cNvSpPr>
                <p:nvPr/>
              </p:nvSpPr>
              <p:spPr bwMode="auto">
                <a:xfrm>
                  <a:off x="2534" y="1603"/>
                  <a:ext cx="49" cy="332"/>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6" name="Freeform 122"/>
                <p:cNvSpPr>
                  <a:spLocks/>
                </p:cNvSpPr>
                <p:nvPr/>
              </p:nvSpPr>
              <p:spPr bwMode="auto">
                <a:xfrm>
                  <a:off x="2676" y="1697"/>
                  <a:ext cx="57"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7" name="Freeform 123"/>
                <p:cNvSpPr>
                  <a:spLocks/>
                </p:cNvSpPr>
                <p:nvPr/>
              </p:nvSpPr>
              <p:spPr bwMode="auto">
                <a:xfrm>
                  <a:off x="2817" y="1769"/>
                  <a:ext cx="57" cy="1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8" name="Freeform 124"/>
                <p:cNvSpPr>
                  <a:spLocks/>
                </p:cNvSpPr>
                <p:nvPr/>
              </p:nvSpPr>
              <p:spPr bwMode="auto">
                <a:xfrm>
                  <a:off x="2958" y="1697"/>
                  <a:ext cx="57"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79" name="Freeform 125"/>
                <p:cNvSpPr>
                  <a:spLocks/>
                </p:cNvSpPr>
                <p:nvPr/>
              </p:nvSpPr>
              <p:spPr bwMode="auto">
                <a:xfrm>
                  <a:off x="3107" y="1603"/>
                  <a:ext cx="49" cy="332"/>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80" name="Freeform 126"/>
                <p:cNvSpPr>
                  <a:spLocks/>
                </p:cNvSpPr>
                <p:nvPr/>
              </p:nvSpPr>
              <p:spPr bwMode="auto">
                <a:xfrm>
                  <a:off x="3248" y="1697"/>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3" name="Freeform 127"/>
                <p:cNvSpPr>
                  <a:spLocks/>
                </p:cNvSpPr>
                <p:nvPr/>
              </p:nvSpPr>
              <p:spPr bwMode="auto">
                <a:xfrm>
                  <a:off x="3389" y="1769"/>
                  <a:ext cx="49" cy="1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grpSp>
        </p:grpSp>
        <p:grpSp>
          <p:nvGrpSpPr>
            <p:cNvPr id="42017" name="Group 72"/>
            <p:cNvGrpSpPr>
              <a:grpSpLocks/>
            </p:cNvGrpSpPr>
            <p:nvPr/>
          </p:nvGrpSpPr>
          <p:grpSpPr bwMode="auto">
            <a:xfrm>
              <a:off x="5880876" y="5005792"/>
              <a:ext cx="583932" cy="569371"/>
              <a:chOff x="5761654" y="1985499"/>
              <a:chExt cx="583932" cy="569371"/>
            </a:xfrm>
          </p:grpSpPr>
          <p:grpSp>
            <p:nvGrpSpPr>
              <p:cNvPr id="42064" name="Rectangle 182"/>
              <p:cNvGrpSpPr>
                <a:grpSpLocks/>
              </p:cNvGrpSpPr>
              <p:nvPr/>
            </p:nvGrpSpPr>
            <p:grpSpPr bwMode="auto">
              <a:xfrm>
                <a:off x="5642240" y="1905768"/>
                <a:ext cx="805625" cy="790739"/>
                <a:chOff x="7193280" y="2182368"/>
                <a:chExt cx="469392" cy="451104"/>
              </a:xfrm>
            </p:grpSpPr>
            <p:pic>
              <p:nvPicPr>
                <p:cNvPr id="42080" name="Rectangle 182"/>
                <p:cNvPicPr>
                  <a:picLocks noChangeArrowheads="1"/>
                </p:cNvPicPr>
                <p:nvPr/>
              </p:nvPicPr>
              <p:blipFill>
                <a:blip r:embed="rId13"/>
                <a:srcRect/>
                <a:stretch>
                  <a:fillRect/>
                </a:stretch>
              </p:blipFill>
              <p:spPr bwMode="auto">
                <a:xfrm>
                  <a:off x="7193280" y="2182368"/>
                  <a:ext cx="469392" cy="451104"/>
                </a:xfrm>
                <a:prstGeom prst="rect">
                  <a:avLst/>
                </a:prstGeom>
                <a:noFill/>
                <a:ln w="9525">
                  <a:noFill/>
                  <a:miter lim="800000"/>
                  <a:headEnd/>
                  <a:tailEnd/>
                </a:ln>
              </p:spPr>
            </p:pic>
            <p:sp>
              <p:nvSpPr>
                <p:cNvPr id="42081" name="Text Box 126"/>
                <p:cNvSpPr txBox="1">
                  <a:spLocks noChangeArrowheads="1"/>
                </p:cNvSpPr>
                <p:nvPr/>
              </p:nvSpPr>
              <p:spPr bwMode="auto">
                <a:xfrm>
                  <a:off x="7262856" y="2227853"/>
                  <a:ext cx="340224" cy="324817"/>
                </a:xfrm>
                <a:prstGeom prst="rect">
                  <a:avLst/>
                </a:prstGeom>
                <a:noFill/>
                <a:ln w="9525">
                  <a:noFill/>
                  <a:miter lim="800000"/>
                  <a:headEnd/>
                  <a:tailEnd/>
                </a:ln>
              </p:spPr>
              <p:txBody>
                <a:bodyPr anchor="ctr"/>
                <a:lstStyle/>
                <a:p>
                  <a:pPr algn="ctr" defTabSz="914400"/>
                  <a:endParaRPr lang="de-DE">
                    <a:solidFill>
                      <a:srgbClr val="FFFFFF"/>
                    </a:solidFill>
                  </a:endParaRPr>
                </a:p>
              </p:txBody>
            </p:sp>
          </p:grpSp>
          <p:grpSp>
            <p:nvGrpSpPr>
              <p:cNvPr id="42065" name="Group 129"/>
              <p:cNvGrpSpPr>
                <a:grpSpLocks/>
              </p:cNvGrpSpPr>
              <p:nvPr/>
            </p:nvGrpSpPr>
            <p:grpSpPr bwMode="auto">
              <a:xfrm>
                <a:off x="5815458" y="2189884"/>
                <a:ext cx="457611" cy="241714"/>
                <a:chOff x="2250" y="1600"/>
                <a:chExt cx="1187" cy="627"/>
              </a:xfrm>
            </p:grpSpPr>
            <p:sp>
              <p:nvSpPr>
                <p:cNvPr id="185" name="Rectangle 114"/>
                <p:cNvSpPr>
                  <a:spLocks noChangeArrowheads="1"/>
                </p:cNvSpPr>
                <p:nvPr/>
              </p:nvSpPr>
              <p:spPr bwMode="auto">
                <a:xfrm>
                  <a:off x="2584" y="2020"/>
                  <a:ext cx="57" cy="202"/>
                </a:xfrm>
                <a:prstGeom prst="rect">
                  <a:avLst/>
                </a:prstGeom>
                <a:solidFill>
                  <a:schemeClr val="tx1"/>
                </a:solidFill>
                <a:ln w="9525">
                  <a:noFill/>
                  <a:miter lim="800000"/>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86" name="Freeform 115"/>
                <p:cNvSpPr>
                  <a:spLocks/>
                </p:cNvSpPr>
                <p:nvPr/>
              </p:nvSpPr>
              <p:spPr bwMode="auto">
                <a:xfrm>
                  <a:off x="2895" y="2013"/>
                  <a:ext cx="163" cy="21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87" name="Freeform 116"/>
                <p:cNvSpPr>
                  <a:spLocks/>
                </p:cNvSpPr>
                <p:nvPr/>
              </p:nvSpPr>
              <p:spPr bwMode="auto">
                <a:xfrm>
                  <a:off x="2358" y="2013"/>
                  <a:ext cx="155" cy="21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88" name="Freeform 117"/>
                <p:cNvSpPr>
                  <a:spLocks noEditPoints="1"/>
                </p:cNvSpPr>
                <p:nvPr/>
              </p:nvSpPr>
              <p:spPr bwMode="auto">
                <a:xfrm>
                  <a:off x="3114" y="2013"/>
                  <a:ext cx="148" cy="21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89" name="Freeform 118"/>
                <p:cNvSpPr>
                  <a:spLocks/>
                </p:cNvSpPr>
                <p:nvPr/>
              </p:nvSpPr>
              <p:spPr bwMode="auto">
                <a:xfrm>
                  <a:off x="2711" y="2013"/>
                  <a:ext cx="134" cy="21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0" name="Freeform 119"/>
                <p:cNvSpPr>
                  <a:spLocks/>
                </p:cNvSpPr>
                <p:nvPr/>
              </p:nvSpPr>
              <p:spPr bwMode="auto">
                <a:xfrm>
                  <a:off x="2252" y="1767"/>
                  <a:ext cx="49" cy="108"/>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1" name="Freeform 120"/>
                <p:cNvSpPr>
                  <a:spLocks/>
                </p:cNvSpPr>
                <p:nvPr/>
              </p:nvSpPr>
              <p:spPr bwMode="auto">
                <a:xfrm>
                  <a:off x="2393" y="1695"/>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2" name="Freeform 121"/>
                <p:cNvSpPr>
                  <a:spLocks/>
                </p:cNvSpPr>
                <p:nvPr/>
              </p:nvSpPr>
              <p:spPr bwMode="auto">
                <a:xfrm>
                  <a:off x="2534" y="1601"/>
                  <a:ext cx="49" cy="325"/>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3" name="Freeform 122"/>
                <p:cNvSpPr>
                  <a:spLocks/>
                </p:cNvSpPr>
                <p:nvPr/>
              </p:nvSpPr>
              <p:spPr bwMode="auto">
                <a:xfrm>
                  <a:off x="2676" y="1695"/>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4" name="Freeform 123"/>
                <p:cNvSpPr>
                  <a:spLocks/>
                </p:cNvSpPr>
                <p:nvPr/>
              </p:nvSpPr>
              <p:spPr bwMode="auto">
                <a:xfrm>
                  <a:off x="2817" y="1767"/>
                  <a:ext cx="49" cy="1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5" name="Freeform 124"/>
                <p:cNvSpPr>
                  <a:spLocks/>
                </p:cNvSpPr>
                <p:nvPr/>
              </p:nvSpPr>
              <p:spPr bwMode="auto">
                <a:xfrm>
                  <a:off x="2958" y="1695"/>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6" name="Freeform 125"/>
                <p:cNvSpPr>
                  <a:spLocks/>
                </p:cNvSpPr>
                <p:nvPr/>
              </p:nvSpPr>
              <p:spPr bwMode="auto">
                <a:xfrm>
                  <a:off x="3100" y="1601"/>
                  <a:ext cx="35" cy="325"/>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7" name="Freeform 126"/>
                <p:cNvSpPr>
                  <a:spLocks/>
                </p:cNvSpPr>
                <p:nvPr/>
              </p:nvSpPr>
              <p:spPr bwMode="auto">
                <a:xfrm>
                  <a:off x="3206" y="1695"/>
                  <a:ext cx="21"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198" name="Freeform 127"/>
                <p:cNvSpPr>
                  <a:spLocks/>
                </p:cNvSpPr>
                <p:nvPr/>
              </p:nvSpPr>
              <p:spPr bwMode="auto">
                <a:xfrm>
                  <a:off x="3319" y="1767"/>
                  <a:ext cx="49" cy="1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grpSp>
        </p:grpSp>
        <p:grpSp>
          <p:nvGrpSpPr>
            <p:cNvPr id="42018" name="Group 89"/>
            <p:cNvGrpSpPr>
              <a:grpSpLocks/>
            </p:cNvGrpSpPr>
            <p:nvPr/>
          </p:nvGrpSpPr>
          <p:grpSpPr bwMode="auto">
            <a:xfrm>
              <a:off x="5866838" y="5726377"/>
              <a:ext cx="583932" cy="569371"/>
              <a:chOff x="5770120" y="1985499"/>
              <a:chExt cx="583932" cy="569371"/>
            </a:xfrm>
          </p:grpSpPr>
          <p:grpSp>
            <p:nvGrpSpPr>
              <p:cNvPr id="42046" name="Rectangle 199"/>
              <p:cNvGrpSpPr>
                <a:grpSpLocks/>
              </p:cNvGrpSpPr>
              <p:nvPr/>
            </p:nvGrpSpPr>
            <p:grpSpPr bwMode="auto">
              <a:xfrm>
                <a:off x="5654281" y="1911811"/>
                <a:ext cx="805625" cy="780054"/>
                <a:chOff x="7187184" y="2596896"/>
                <a:chExt cx="469392" cy="445008"/>
              </a:xfrm>
            </p:grpSpPr>
            <p:pic>
              <p:nvPicPr>
                <p:cNvPr id="42062" name="Rectangle 199"/>
                <p:cNvPicPr>
                  <a:picLocks noChangeArrowheads="1"/>
                </p:cNvPicPr>
                <p:nvPr/>
              </p:nvPicPr>
              <p:blipFill>
                <a:blip r:embed="rId14"/>
                <a:srcRect/>
                <a:stretch>
                  <a:fillRect/>
                </a:stretch>
              </p:blipFill>
              <p:spPr bwMode="auto">
                <a:xfrm>
                  <a:off x="7187184" y="2596896"/>
                  <a:ext cx="469392" cy="445008"/>
                </a:xfrm>
                <a:prstGeom prst="rect">
                  <a:avLst/>
                </a:prstGeom>
                <a:noFill/>
                <a:ln w="9525">
                  <a:noFill/>
                  <a:miter lim="800000"/>
                  <a:headEnd/>
                  <a:tailEnd/>
                </a:ln>
              </p:spPr>
            </p:pic>
            <p:sp>
              <p:nvSpPr>
                <p:cNvPr id="42063" name="Text Box 108"/>
                <p:cNvSpPr txBox="1">
                  <a:spLocks noChangeArrowheads="1"/>
                </p:cNvSpPr>
                <p:nvPr/>
              </p:nvSpPr>
              <p:spPr bwMode="auto">
                <a:xfrm>
                  <a:off x="7254677" y="2638934"/>
                  <a:ext cx="340224" cy="324817"/>
                </a:xfrm>
                <a:prstGeom prst="rect">
                  <a:avLst/>
                </a:prstGeom>
                <a:noFill/>
                <a:ln w="9525">
                  <a:noFill/>
                  <a:miter lim="800000"/>
                  <a:headEnd/>
                  <a:tailEnd/>
                </a:ln>
              </p:spPr>
              <p:txBody>
                <a:bodyPr anchor="ctr"/>
                <a:lstStyle/>
                <a:p>
                  <a:pPr algn="ctr" defTabSz="914400"/>
                  <a:endParaRPr lang="de-DE">
                    <a:solidFill>
                      <a:srgbClr val="FFFFFF"/>
                    </a:solidFill>
                  </a:endParaRPr>
                </a:p>
              </p:txBody>
            </p:sp>
          </p:grpSp>
          <p:grpSp>
            <p:nvGrpSpPr>
              <p:cNvPr id="42047" name="Group 129"/>
              <p:cNvGrpSpPr>
                <a:grpSpLocks/>
              </p:cNvGrpSpPr>
              <p:nvPr/>
            </p:nvGrpSpPr>
            <p:grpSpPr bwMode="auto">
              <a:xfrm>
                <a:off x="5815458" y="2189885"/>
                <a:ext cx="457611" cy="241714"/>
                <a:chOff x="2250" y="1600"/>
                <a:chExt cx="1187" cy="627"/>
              </a:xfrm>
            </p:grpSpPr>
            <p:sp>
              <p:nvSpPr>
                <p:cNvPr id="202" name="Rectangle 114"/>
                <p:cNvSpPr>
                  <a:spLocks noChangeArrowheads="1"/>
                </p:cNvSpPr>
                <p:nvPr/>
              </p:nvSpPr>
              <p:spPr bwMode="auto">
                <a:xfrm>
                  <a:off x="2586" y="2020"/>
                  <a:ext cx="57" cy="202"/>
                </a:xfrm>
                <a:prstGeom prst="rect">
                  <a:avLst/>
                </a:prstGeom>
                <a:solidFill>
                  <a:schemeClr val="tx1"/>
                </a:solidFill>
                <a:ln w="9525">
                  <a:noFill/>
                  <a:miter lim="800000"/>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3" name="Freeform 115"/>
                <p:cNvSpPr>
                  <a:spLocks/>
                </p:cNvSpPr>
                <p:nvPr/>
              </p:nvSpPr>
              <p:spPr bwMode="auto">
                <a:xfrm>
                  <a:off x="2897" y="2013"/>
                  <a:ext cx="163" cy="21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4" name="Freeform 116"/>
                <p:cNvSpPr>
                  <a:spLocks/>
                </p:cNvSpPr>
                <p:nvPr/>
              </p:nvSpPr>
              <p:spPr bwMode="auto">
                <a:xfrm>
                  <a:off x="2359" y="2013"/>
                  <a:ext cx="155" cy="21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5" name="Freeform 117"/>
                <p:cNvSpPr>
                  <a:spLocks noEditPoints="1"/>
                </p:cNvSpPr>
                <p:nvPr/>
              </p:nvSpPr>
              <p:spPr bwMode="auto">
                <a:xfrm>
                  <a:off x="3116" y="2013"/>
                  <a:ext cx="212" cy="21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6" name="Freeform 118"/>
                <p:cNvSpPr>
                  <a:spLocks/>
                </p:cNvSpPr>
                <p:nvPr/>
              </p:nvSpPr>
              <p:spPr bwMode="auto">
                <a:xfrm>
                  <a:off x="2713" y="2013"/>
                  <a:ext cx="134" cy="21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7" name="Freeform 119"/>
                <p:cNvSpPr>
                  <a:spLocks/>
                </p:cNvSpPr>
                <p:nvPr/>
              </p:nvSpPr>
              <p:spPr bwMode="auto">
                <a:xfrm>
                  <a:off x="2253" y="1768"/>
                  <a:ext cx="49" cy="108"/>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8" name="Freeform 120"/>
                <p:cNvSpPr>
                  <a:spLocks/>
                </p:cNvSpPr>
                <p:nvPr/>
              </p:nvSpPr>
              <p:spPr bwMode="auto">
                <a:xfrm>
                  <a:off x="2395" y="1696"/>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09" name="Freeform 121"/>
                <p:cNvSpPr>
                  <a:spLocks/>
                </p:cNvSpPr>
                <p:nvPr/>
              </p:nvSpPr>
              <p:spPr bwMode="auto">
                <a:xfrm>
                  <a:off x="2536" y="1602"/>
                  <a:ext cx="49" cy="325"/>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10" name="Freeform 122"/>
                <p:cNvSpPr>
                  <a:spLocks/>
                </p:cNvSpPr>
                <p:nvPr/>
              </p:nvSpPr>
              <p:spPr bwMode="auto">
                <a:xfrm>
                  <a:off x="2677" y="1696"/>
                  <a:ext cx="49" cy="180"/>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11" name="Freeform 123"/>
                <p:cNvSpPr>
                  <a:spLocks/>
                </p:cNvSpPr>
                <p:nvPr/>
              </p:nvSpPr>
              <p:spPr bwMode="auto">
                <a:xfrm>
                  <a:off x="2819" y="1768"/>
                  <a:ext cx="49" cy="1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12" name="Freeform 124"/>
                <p:cNvSpPr>
                  <a:spLocks/>
                </p:cNvSpPr>
                <p:nvPr/>
              </p:nvSpPr>
              <p:spPr bwMode="auto">
                <a:xfrm>
                  <a:off x="2960" y="1696"/>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13" name="Freeform 125"/>
                <p:cNvSpPr>
                  <a:spLocks/>
                </p:cNvSpPr>
                <p:nvPr/>
              </p:nvSpPr>
              <p:spPr bwMode="auto">
                <a:xfrm>
                  <a:off x="3102" y="1602"/>
                  <a:ext cx="49" cy="325"/>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14" name="Freeform 126"/>
                <p:cNvSpPr>
                  <a:spLocks/>
                </p:cNvSpPr>
                <p:nvPr/>
              </p:nvSpPr>
              <p:spPr bwMode="auto">
                <a:xfrm>
                  <a:off x="3243" y="1696"/>
                  <a:ext cx="49" cy="18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sp>
              <p:nvSpPr>
                <p:cNvPr id="215" name="Freeform 127"/>
                <p:cNvSpPr>
                  <a:spLocks/>
                </p:cNvSpPr>
                <p:nvPr/>
              </p:nvSpPr>
              <p:spPr bwMode="auto">
                <a:xfrm>
                  <a:off x="3384" y="1768"/>
                  <a:ext cx="14" cy="1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algn="ctr" defTabSz="914400">
                    <a:defRPr/>
                  </a:pPr>
                  <a:endParaRPr lang="en-US">
                    <a:solidFill>
                      <a:schemeClr val="tx1">
                        <a:lumMod val="65000"/>
                        <a:lumOff val="35000"/>
                      </a:schemeClr>
                    </a:solidFill>
                    <a:latin typeface="Arial" charset="0"/>
                    <a:ea typeface="+mn-ea"/>
                  </a:endParaRPr>
                </a:p>
              </p:txBody>
            </p:sp>
          </p:grpSp>
        </p:grpSp>
        <p:grpSp>
          <p:nvGrpSpPr>
            <p:cNvPr id="42019" name="Group 119"/>
            <p:cNvGrpSpPr>
              <a:grpSpLocks/>
            </p:cNvGrpSpPr>
            <p:nvPr/>
          </p:nvGrpSpPr>
          <p:grpSpPr bwMode="auto">
            <a:xfrm>
              <a:off x="6769584" y="4931770"/>
              <a:ext cx="1440493" cy="666537"/>
              <a:chOff x="7081877" y="1816926"/>
              <a:chExt cx="1440493" cy="666537"/>
            </a:xfrm>
          </p:grpSpPr>
          <p:pic>
            <p:nvPicPr>
              <p:cNvPr id="217"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009055" y="2075230"/>
                <a:ext cx="659506" cy="155304"/>
              </a:xfrm>
              <a:prstGeom prst="rect">
                <a:avLst/>
              </a:prstGeom>
              <a:solidFill>
                <a:schemeClr val="bg1">
                  <a:lumMod val="75000"/>
                </a:schemeClr>
              </a:solidFill>
              <a:ln w="9525">
                <a:noFill/>
                <a:miter lim="800000"/>
                <a:headEnd/>
                <a:tailEnd/>
              </a:ln>
            </p:spPr>
          </p:pic>
          <p:pic>
            <p:nvPicPr>
              <p:cNvPr id="218"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6829229" y="2069665"/>
                <a:ext cx="659506" cy="155304"/>
              </a:xfrm>
              <a:prstGeom prst="rect">
                <a:avLst/>
              </a:prstGeom>
              <a:solidFill>
                <a:schemeClr val="bg1">
                  <a:lumMod val="75000"/>
                </a:schemeClr>
              </a:solidFill>
              <a:ln w="9525">
                <a:noFill/>
                <a:miter lim="800000"/>
                <a:headEnd/>
                <a:tailEnd/>
              </a:ln>
            </p:spPr>
          </p:pic>
          <p:pic>
            <p:nvPicPr>
              <p:cNvPr id="219"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376882" y="2075230"/>
                <a:ext cx="659506" cy="155306"/>
              </a:xfrm>
              <a:prstGeom prst="rect">
                <a:avLst/>
              </a:prstGeom>
              <a:solidFill>
                <a:schemeClr val="bg1">
                  <a:lumMod val="75000"/>
                </a:schemeClr>
              </a:solidFill>
              <a:ln w="9525">
                <a:noFill/>
                <a:miter lim="800000"/>
                <a:headEnd/>
                <a:tailEnd/>
              </a:ln>
            </p:spPr>
          </p:pic>
          <p:pic>
            <p:nvPicPr>
              <p:cNvPr id="220"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197055" y="2069665"/>
                <a:ext cx="659506" cy="155306"/>
              </a:xfrm>
              <a:prstGeom prst="rect">
                <a:avLst/>
              </a:prstGeom>
              <a:solidFill>
                <a:schemeClr val="bg1">
                  <a:lumMod val="75000"/>
                </a:schemeClr>
              </a:solidFill>
              <a:ln w="9525">
                <a:noFill/>
                <a:miter lim="800000"/>
                <a:headEnd/>
                <a:tailEnd/>
              </a:ln>
            </p:spPr>
          </p:pic>
          <p:pic>
            <p:nvPicPr>
              <p:cNvPr id="221"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747435" y="2075230"/>
                <a:ext cx="659506" cy="155306"/>
              </a:xfrm>
              <a:prstGeom prst="rect">
                <a:avLst/>
              </a:prstGeom>
              <a:solidFill>
                <a:schemeClr val="bg1">
                  <a:lumMod val="75000"/>
                </a:schemeClr>
              </a:solidFill>
              <a:ln w="9525">
                <a:noFill/>
                <a:miter lim="800000"/>
                <a:headEnd/>
                <a:tailEnd/>
              </a:ln>
            </p:spPr>
          </p:pic>
          <p:pic>
            <p:nvPicPr>
              <p:cNvPr id="222"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567608" y="2069665"/>
                <a:ext cx="659506" cy="155306"/>
              </a:xfrm>
              <a:prstGeom prst="rect">
                <a:avLst/>
              </a:prstGeom>
              <a:solidFill>
                <a:schemeClr val="bg1">
                  <a:lumMod val="75000"/>
                </a:schemeClr>
              </a:solidFill>
              <a:ln w="9525">
                <a:noFill/>
                <a:miter lim="800000"/>
                <a:headEnd/>
                <a:tailEnd/>
              </a:ln>
            </p:spPr>
          </p:pic>
          <p:pic>
            <p:nvPicPr>
              <p:cNvPr id="223"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8115263" y="2075230"/>
                <a:ext cx="659506" cy="155304"/>
              </a:xfrm>
              <a:prstGeom prst="rect">
                <a:avLst/>
              </a:prstGeom>
              <a:solidFill>
                <a:schemeClr val="bg1">
                  <a:lumMod val="75000"/>
                </a:schemeClr>
              </a:solidFill>
              <a:ln w="9525">
                <a:noFill/>
                <a:miter lim="800000"/>
                <a:headEnd/>
                <a:tailEnd/>
              </a:ln>
            </p:spPr>
          </p:pic>
          <p:pic>
            <p:nvPicPr>
              <p:cNvPr id="224"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935437" y="2069665"/>
                <a:ext cx="659506" cy="155304"/>
              </a:xfrm>
              <a:prstGeom prst="rect">
                <a:avLst/>
              </a:prstGeom>
              <a:solidFill>
                <a:schemeClr val="bg1">
                  <a:lumMod val="75000"/>
                </a:schemeClr>
              </a:solidFill>
              <a:ln w="9525">
                <a:noFill/>
                <a:miter lim="800000"/>
                <a:headEnd/>
                <a:tailEnd/>
              </a:ln>
            </p:spPr>
          </p:pic>
        </p:grpSp>
        <p:grpSp>
          <p:nvGrpSpPr>
            <p:cNvPr id="42020" name="Group 120"/>
            <p:cNvGrpSpPr>
              <a:grpSpLocks/>
            </p:cNvGrpSpPr>
            <p:nvPr/>
          </p:nvGrpSpPr>
          <p:grpSpPr bwMode="auto">
            <a:xfrm>
              <a:off x="6778057" y="5668366"/>
              <a:ext cx="1440493" cy="666537"/>
              <a:chOff x="7081877" y="1816926"/>
              <a:chExt cx="1440493" cy="666537"/>
            </a:xfrm>
          </p:grpSpPr>
          <p:pic>
            <p:nvPicPr>
              <p:cNvPr id="226"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007363" y="2074666"/>
                <a:ext cx="662290" cy="155306"/>
              </a:xfrm>
              <a:prstGeom prst="rect">
                <a:avLst/>
              </a:prstGeom>
              <a:solidFill>
                <a:schemeClr val="bg1">
                  <a:lumMod val="75000"/>
                </a:schemeClr>
              </a:solidFill>
              <a:ln w="9525">
                <a:noFill/>
                <a:miter lim="800000"/>
                <a:headEnd/>
                <a:tailEnd/>
              </a:ln>
            </p:spPr>
          </p:pic>
          <p:pic>
            <p:nvPicPr>
              <p:cNvPr id="227"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6827536" y="2069101"/>
                <a:ext cx="662290" cy="155306"/>
              </a:xfrm>
              <a:prstGeom prst="rect">
                <a:avLst/>
              </a:prstGeom>
              <a:solidFill>
                <a:schemeClr val="bg1">
                  <a:lumMod val="75000"/>
                </a:schemeClr>
              </a:solidFill>
              <a:ln w="9525">
                <a:noFill/>
                <a:miter lim="800000"/>
                <a:headEnd/>
                <a:tailEnd/>
              </a:ln>
            </p:spPr>
          </p:pic>
          <p:pic>
            <p:nvPicPr>
              <p:cNvPr id="228"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375192" y="2074666"/>
                <a:ext cx="662290" cy="155304"/>
              </a:xfrm>
              <a:prstGeom prst="rect">
                <a:avLst/>
              </a:prstGeom>
              <a:solidFill>
                <a:schemeClr val="bg1">
                  <a:lumMod val="75000"/>
                </a:schemeClr>
              </a:solidFill>
              <a:ln w="9525">
                <a:noFill/>
                <a:miter lim="800000"/>
                <a:headEnd/>
                <a:tailEnd/>
              </a:ln>
            </p:spPr>
          </p:pic>
          <p:pic>
            <p:nvPicPr>
              <p:cNvPr id="229"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195365" y="2069101"/>
                <a:ext cx="662290" cy="155304"/>
              </a:xfrm>
              <a:prstGeom prst="rect">
                <a:avLst/>
              </a:prstGeom>
              <a:solidFill>
                <a:schemeClr val="bg1">
                  <a:lumMod val="75000"/>
                </a:schemeClr>
              </a:solidFill>
              <a:ln w="9525">
                <a:noFill/>
                <a:miter lim="800000"/>
                <a:headEnd/>
                <a:tailEnd/>
              </a:ln>
            </p:spPr>
          </p:pic>
          <p:pic>
            <p:nvPicPr>
              <p:cNvPr id="230"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745744" y="2074666"/>
                <a:ext cx="662290" cy="155304"/>
              </a:xfrm>
              <a:prstGeom prst="rect">
                <a:avLst/>
              </a:prstGeom>
              <a:solidFill>
                <a:schemeClr val="bg1">
                  <a:lumMod val="75000"/>
                </a:schemeClr>
              </a:solidFill>
              <a:ln w="9525">
                <a:noFill/>
                <a:miter lim="800000"/>
                <a:headEnd/>
                <a:tailEnd/>
              </a:ln>
            </p:spPr>
          </p:pic>
          <p:pic>
            <p:nvPicPr>
              <p:cNvPr id="231"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565917" y="2069101"/>
                <a:ext cx="662290" cy="155304"/>
              </a:xfrm>
              <a:prstGeom prst="rect">
                <a:avLst/>
              </a:prstGeom>
              <a:solidFill>
                <a:schemeClr val="bg1">
                  <a:lumMod val="75000"/>
                </a:schemeClr>
              </a:solidFill>
              <a:ln w="9525">
                <a:noFill/>
                <a:miter lim="800000"/>
                <a:headEnd/>
                <a:tailEnd/>
              </a:ln>
            </p:spPr>
          </p:pic>
          <p:pic>
            <p:nvPicPr>
              <p:cNvPr id="232"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8113571" y="2074666"/>
                <a:ext cx="662290" cy="155306"/>
              </a:xfrm>
              <a:prstGeom prst="rect">
                <a:avLst/>
              </a:prstGeom>
              <a:solidFill>
                <a:schemeClr val="bg1">
                  <a:lumMod val="75000"/>
                </a:schemeClr>
              </a:solidFill>
              <a:ln w="9525">
                <a:noFill/>
                <a:miter lim="800000"/>
                <a:headEnd/>
                <a:tailEnd/>
              </a:ln>
            </p:spPr>
          </p:pic>
          <p:pic>
            <p:nvPicPr>
              <p:cNvPr id="233"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933744" y="2069101"/>
                <a:ext cx="662290" cy="155306"/>
              </a:xfrm>
              <a:prstGeom prst="rect">
                <a:avLst/>
              </a:prstGeom>
              <a:solidFill>
                <a:schemeClr val="bg1">
                  <a:lumMod val="75000"/>
                </a:schemeClr>
              </a:solidFill>
              <a:ln w="9525">
                <a:noFill/>
                <a:miter lim="800000"/>
                <a:headEnd/>
                <a:tailEnd/>
              </a:ln>
            </p:spPr>
          </p:pic>
        </p:grpSp>
        <p:grpSp>
          <p:nvGrpSpPr>
            <p:cNvPr id="42021" name="Group 129"/>
            <p:cNvGrpSpPr>
              <a:grpSpLocks/>
            </p:cNvGrpSpPr>
            <p:nvPr/>
          </p:nvGrpSpPr>
          <p:grpSpPr bwMode="auto">
            <a:xfrm>
              <a:off x="6769590" y="4203635"/>
              <a:ext cx="1440493" cy="666537"/>
              <a:chOff x="7081877" y="1816926"/>
              <a:chExt cx="1440493" cy="666537"/>
            </a:xfrm>
          </p:grpSpPr>
          <p:pic>
            <p:nvPicPr>
              <p:cNvPr id="235"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007659" y="2075681"/>
                <a:ext cx="662290" cy="155304"/>
              </a:xfrm>
              <a:prstGeom prst="rect">
                <a:avLst/>
              </a:prstGeom>
              <a:solidFill>
                <a:schemeClr val="bg1">
                  <a:lumMod val="75000"/>
                </a:schemeClr>
              </a:solidFill>
              <a:ln w="9525">
                <a:noFill/>
                <a:miter lim="800000"/>
                <a:headEnd/>
                <a:tailEnd/>
              </a:ln>
            </p:spPr>
          </p:pic>
          <p:pic>
            <p:nvPicPr>
              <p:cNvPr id="236"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6827832" y="2070116"/>
                <a:ext cx="662290" cy="155304"/>
              </a:xfrm>
              <a:prstGeom prst="rect">
                <a:avLst/>
              </a:prstGeom>
              <a:solidFill>
                <a:schemeClr val="bg1">
                  <a:lumMod val="75000"/>
                </a:schemeClr>
              </a:solidFill>
              <a:ln w="9525">
                <a:noFill/>
                <a:miter lim="800000"/>
                <a:headEnd/>
                <a:tailEnd/>
              </a:ln>
            </p:spPr>
          </p:pic>
          <p:pic>
            <p:nvPicPr>
              <p:cNvPr id="237"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375485" y="2075681"/>
                <a:ext cx="662290" cy="155306"/>
              </a:xfrm>
              <a:prstGeom prst="rect">
                <a:avLst/>
              </a:prstGeom>
              <a:solidFill>
                <a:schemeClr val="bg1">
                  <a:lumMod val="75000"/>
                </a:schemeClr>
              </a:solidFill>
              <a:ln w="9525">
                <a:noFill/>
                <a:miter lim="800000"/>
                <a:headEnd/>
                <a:tailEnd/>
              </a:ln>
            </p:spPr>
          </p:pic>
          <p:pic>
            <p:nvPicPr>
              <p:cNvPr id="238"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195659" y="2070116"/>
                <a:ext cx="662290" cy="155306"/>
              </a:xfrm>
              <a:prstGeom prst="rect">
                <a:avLst/>
              </a:prstGeom>
              <a:solidFill>
                <a:schemeClr val="bg1">
                  <a:lumMod val="75000"/>
                </a:schemeClr>
              </a:solidFill>
              <a:ln w="9525">
                <a:noFill/>
                <a:miter lim="800000"/>
                <a:headEnd/>
                <a:tailEnd/>
              </a:ln>
            </p:spPr>
          </p:pic>
          <p:pic>
            <p:nvPicPr>
              <p:cNvPr id="239"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746038" y="2075681"/>
                <a:ext cx="662290" cy="155306"/>
              </a:xfrm>
              <a:prstGeom prst="rect">
                <a:avLst/>
              </a:prstGeom>
              <a:solidFill>
                <a:schemeClr val="bg1">
                  <a:lumMod val="75000"/>
                </a:schemeClr>
              </a:solidFill>
              <a:ln w="9525">
                <a:noFill/>
                <a:miter lim="800000"/>
                <a:headEnd/>
                <a:tailEnd/>
              </a:ln>
            </p:spPr>
          </p:pic>
          <p:pic>
            <p:nvPicPr>
              <p:cNvPr id="240"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566211" y="2070116"/>
                <a:ext cx="662290" cy="155306"/>
              </a:xfrm>
              <a:prstGeom prst="rect">
                <a:avLst/>
              </a:prstGeom>
              <a:solidFill>
                <a:schemeClr val="bg1">
                  <a:lumMod val="75000"/>
                </a:schemeClr>
              </a:solidFill>
              <a:ln w="9525">
                <a:noFill/>
                <a:miter lim="800000"/>
                <a:headEnd/>
                <a:tailEnd/>
              </a:ln>
            </p:spPr>
          </p:pic>
          <p:pic>
            <p:nvPicPr>
              <p:cNvPr id="241"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8113867" y="2075681"/>
                <a:ext cx="662290" cy="155304"/>
              </a:xfrm>
              <a:prstGeom prst="rect">
                <a:avLst/>
              </a:prstGeom>
              <a:solidFill>
                <a:schemeClr val="bg1">
                  <a:lumMod val="75000"/>
                </a:schemeClr>
              </a:solidFill>
              <a:ln w="9525">
                <a:noFill/>
                <a:miter lim="800000"/>
                <a:headEnd/>
                <a:tailEnd/>
              </a:ln>
            </p:spPr>
          </p:pic>
          <p:pic>
            <p:nvPicPr>
              <p:cNvPr id="242" name="Picture 2" descr="C:\Documents and Settings\dlawler\My Documents\Images\Unattributed\DIMMs\DIMM_Generic copy.png"/>
              <p:cNvPicPr>
                <a:picLocks noChangeAspect="1" noChangeArrowheads="1"/>
              </p:cNvPicPr>
              <p:nvPr/>
            </p:nvPicPr>
            <p:blipFill>
              <a:blip r:embed="rId11"/>
              <a:srcRect/>
              <a:stretch>
                <a:fillRect/>
              </a:stretch>
            </p:blipFill>
            <p:spPr bwMode="auto">
              <a:xfrm rot="16200000">
                <a:off x="7934040" y="2070116"/>
                <a:ext cx="662290" cy="155304"/>
              </a:xfrm>
              <a:prstGeom prst="rect">
                <a:avLst/>
              </a:prstGeom>
              <a:solidFill>
                <a:schemeClr val="bg1">
                  <a:lumMod val="75000"/>
                </a:schemeClr>
              </a:solidFill>
              <a:ln w="9525">
                <a:noFill/>
                <a:miter lim="800000"/>
                <a:headEnd/>
                <a:tailEnd/>
              </a:ln>
            </p:spPr>
          </p:pic>
        </p:grpSp>
      </p:grpSp>
      <p:sp>
        <p:nvSpPr>
          <p:cNvPr id="41993" name="Rectangle 65"/>
          <p:cNvSpPr>
            <a:spLocks noChangeArrowheads="1"/>
          </p:cNvSpPr>
          <p:nvPr/>
        </p:nvSpPr>
        <p:spPr bwMode="auto">
          <a:xfrm>
            <a:off x="4354513" y="5789613"/>
            <a:ext cx="3895725" cy="374650"/>
          </a:xfrm>
          <a:prstGeom prst="rect">
            <a:avLst/>
          </a:prstGeom>
          <a:noFill/>
          <a:ln w="9525">
            <a:noFill/>
            <a:miter lim="800000"/>
            <a:headEnd/>
            <a:tailEnd/>
          </a:ln>
        </p:spPr>
        <p:txBody>
          <a:bodyPr lIns="9525" tIns="9525" rIns="9525" bIns="0" anchor="ctr"/>
          <a:lstStyle/>
          <a:p>
            <a:pPr defTabSz="914400" fontAlgn="t">
              <a:buFont typeface="Arial" pitchFamily="34" charset="0"/>
              <a:buNone/>
            </a:pPr>
            <a:r>
              <a:rPr lang="en-US" sz="1000">
                <a:solidFill>
                  <a:schemeClr val="bg1"/>
                </a:solidFill>
                <a:cs typeface="Arial" pitchFamily="34" charset="0"/>
              </a:rPr>
              <a:t>* DDR3 memory pricing as of Nov 09</a:t>
            </a:r>
          </a:p>
        </p:txBody>
      </p:sp>
      <p:graphicFrame>
        <p:nvGraphicFramePr>
          <p:cNvPr id="41986" name="Chart 215"/>
          <p:cNvGraphicFramePr>
            <a:graphicFrameLocks/>
          </p:cNvGraphicFramePr>
          <p:nvPr/>
        </p:nvGraphicFramePr>
        <p:xfrm>
          <a:off x="4527550" y="3076575"/>
          <a:ext cx="5159375" cy="2895600"/>
        </p:xfrm>
        <a:graphic>
          <a:graphicData uri="http://schemas.openxmlformats.org/presentationml/2006/ole">
            <p:oleObj spid="_x0000_s41986" r:id="rId15" imgW="5156790" imgH="2895361" progId="Excel.Chart.8">
              <p:embed/>
            </p:oleObj>
          </a:graphicData>
        </a:graphic>
      </p:graphicFrame>
      <p:sp>
        <p:nvSpPr>
          <p:cNvPr id="41994" name="Title 1"/>
          <p:cNvSpPr>
            <a:spLocks/>
          </p:cNvSpPr>
          <p:nvPr/>
        </p:nvSpPr>
        <p:spPr bwMode="auto">
          <a:xfrm>
            <a:off x="180975" y="30163"/>
            <a:ext cx="8763000" cy="1096962"/>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200">
                <a:solidFill>
                  <a:schemeClr val="tx2"/>
                </a:solidFill>
                <a:latin typeface="Calibri" pitchFamily="34" charset="0"/>
                <a:cs typeface="Arial" pitchFamily="34" charset="0"/>
              </a:rPr>
              <a:t>Compute – Maximizing DIMMs in Intel Architecture</a:t>
            </a:r>
            <a:endParaRPr lang="en-US" sz="44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AutoShape 2"/>
          <p:cNvGrpSpPr>
            <a:grpSpLocks/>
          </p:cNvGrpSpPr>
          <p:nvPr/>
        </p:nvGrpSpPr>
        <p:grpSpPr bwMode="auto">
          <a:xfrm>
            <a:off x="176213" y="1493838"/>
            <a:ext cx="8602662" cy="2925762"/>
            <a:chOff x="111" y="941"/>
            <a:chExt cx="5419" cy="1843"/>
          </a:xfrm>
        </p:grpSpPr>
        <p:pic>
          <p:nvPicPr>
            <p:cNvPr id="44087" name="AutoShape 2"/>
            <p:cNvPicPr>
              <a:picLocks noChangeArrowheads="1"/>
            </p:cNvPicPr>
            <p:nvPr/>
          </p:nvPicPr>
          <p:blipFill>
            <a:blip r:embed="rId3"/>
            <a:srcRect/>
            <a:stretch>
              <a:fillRect/>
            </a:stretch>
          </p:blipFill>
          <p:spPr bwMode="auto">
            <a:xfrm>
              <a:off x="111" y="941"/>
              <a:ext cx="5419" cy="1843"/>
            </a:xfrm>
            <a:prstGeom prst="rect">
              <a:avLst/>
            </a:prstGeom>
            <a:noFill/>
            <a:ln w="9525">
              <a:noFill/>
              <a:miter lim="800000"/>
              <a:headEnd/>
              <a:tailEnd/>
            </a:ln>
          </p:spPr>
        </p:pic>
        <p:sp>
          <p:nvSpPr>
            <p:cNvPr id="44088" name="Text Box 4"/>
            <p:cNvSpPr txBox="1">
              <a:spLocks noChangeArrowheads="1"/>
            </p:cNvSpPr>
            <p:nvPr/>
          </p:nvSpPr>
          <p:spPr bwMode="auto">
            <a:xfrm>
              <a:off x="128" y="957"/>
              <a:ext cx="5386" cy="1810"/>
            </a:xfrm>
            <a:prstGeom prst="rect">
              <a:avLst/>
            </a:prstGeom>
            <a:noFill/>
            <a:ln w="9525">
              <a:noFill/>
              <a:miter lim="800000"/>
              <a:headEnd/>
              <a:tailEnd/>
            </a:ln>
          </p:spPr>
          <p:txBody>
            <a:bodyPr wrap="none" anchor="ctr"/>
            <a:lstStyle/>
            <a:p>
              <a:pPr defTabSz="914400" eaLnBrk="0" hangingPunct="0">
                <a:lnSpc>
                  <a:spcPct val="75000"/>
                </a:lnSpc>
                <a:spcBef>
                  <a:spcPct val="50000"/>
                </a:spcBef>
                <a:buClr>
                  <a:schemeClr val="tx2"/>
                </a:buClr>
                <a:buSzPct val="100000"/>
                <a:buFont typeface="Wingdings" pitchFamily="2" charset="2"/>
                <a:buNone/>
              </a:pPr>
              <a:endParaRPr lang="de-DE" sz="1000"/>
            </a:p>
          </p:txBody>
        </p:sp>
      </p:grpSp>
      <p:grpSp>
        <p:nvGrpSpPr>
          <p:cNvPr id="44035" name="Rectangle 39"/>
          <p:cNvGrpSpPr>
            <a:grpSpLocks/>
          </p:cNvGrpSpPr>
          <p:nvPr/>
        </p:nvGrpSpPr>
        <p:grpSpPr bwMode="auto">
          <a:xfrm>
            <a:off x="3133725" y="2036763"/>
            <a:ext cx="2644775" cy="382587"/>
            <a:chOff x="1974" y="1283"/>
            <a:chExt cx="1666" cy="241"/>
          </a:xfrm>
        </p:grpSpPr>
        <p:pic>
          <p:nvPicPr>
            <p:cNvPr id="44085" name="Rectangle 39"/>
            <p:cNvPicPr>
              <a:picLocks noChangeArrowheads="1"/>
            </p:cNvPicPr>
            <p:nvPr/>
          </p:nvPicPr>
          <p:blipFill>
            <a:blip r:embed="rId4"/>
            <a:srcRect/>
            <a:stretch>
              <a:fillRect/>
            </a:stretch>
          </p:blipFill>
          <p:spPr bwMode="auto">
            <a:xfrm>
              <a:off x="1974" y="1283"/>
              <a:ext cx="1666" cy="241"/>
            </a:xfrm>
            <a:prstGeom prst="rect">
              <a:avLst/>
            </a:prstGeom>
            <a:noFill/>
            <a:ln w="9525">
              <a:noFill/>
              <a:miter lim="800000"/>
              <a:headEnd/>
              <a:tailEnd/>
            </a:ln>
          </p:spPr>
        </p:pic>
        <p:sp>
          <p:nvSpPr>
            <p:cNvPr id="44086" name="Text Box 7"/>
            <p:cNvSpPr txBox="1">
              <a:spLocks noChangeArrowheads="1"/>
            </p:cNvSpPr>
            <p:nvPr/>
          </p:nvSpPr>
          <p:spPr bwMode="auto">
            <a:xfrm>
              <a:off x="1983" y="1290"/>
              <a:ext cx="1649" cy="225"/>
            </a:xfrm>
            <a:prstGeom prst="rect">
              <a:avLst/>
            </a:prstGeom>
            <a:noFill/>
            <a:ln w="9525">
              <a:noFill/>
              <a:miter lim="800000"/>
              <a:headEnd/>
              <a:tailEnd/>
            </a:ln>
          </p:spPr>
          <p:txBody>
            <a:bodyPr wrap="none" anchor="ctr"/>
            <a:lstStyle/>
            <a:p>
              <a:pPr algn="ctr" defTabSz="914400"/>
              <a:endParaRPr lang="de-DE"/>
            </a:p>
          </p:txBody>
        </p:sp>
      </p:grpSp>
      <p:grpSp>
        <p:nvGrpSpPr>
          <p:cNvPr id="44036" name="Rectangle 40"/>
          <p:cNvGrpSpPr>
            <a:grpSpLocks/>
          </p:cNvGrpSpPr>
          <p:nvPr/>
        </p:nvGrpSpPr>
        <p:grpSpPr bwMode="auto">
          <a:xfrm>
            <a:off x="3133725" y="1689100"/>
            <a:ext cx="2644775" cy="377825"/>
            <a:chOff x="1974" y="1064"/>
            <a:chExt cx="1666" cy="238"/>
          </a:xfrm>
        </p:grpSpPr>
        <p:pic>
          <p:nvPicPr>
            <p:cNvPr id="44083" name="Rectangle 40"/>
            <p:cNvPicPr>
              <a:picLocks noChangeArrowheads="1"/>
            </p:cNvPicPr>
            <p:nvPr/>
          </p:nvPicPr>
          <p:blipFill>
            <a:blip r:embed="rId5"/>
            <a:srcRect/>
            <a:stretch>
              <a:fillRect/>
            </a:stretch>
          </p:blipFill>
          <p:spPr bwMode="auto">
            <a:xfrm>
              <a:off x="1974" y="1064"/>
              <a:ext cx="1666" cy="238"/>
            </a:xfrm>
            <a:prstGeom prst="rect">
              <a:avLst/>
            </a:prstGeom>
            <a:noFill/>
            <a:ln w="9525">
              <a:noFill/>
              <a:miter lim="800000"/>
              <a:headEnd/>
              <a:tailEnd/>
            </a:ln>
          </p:spPr>
        </p:pic>
        <p:sp>
          <p:nvSpPr>
            <p:cNvPr id="44084" name="Text Box 10"/>
            <p:cNvSpPr txBox="1">
              <a:spLocks noChangeArrowheads="1"/>
            </p:cNvSpPr>
            <p:nvPr/>
          </p:nvSpPr>
          <p:spPr bwMode="auto">
            <a:xfrm>
              <a:off x="1983" y="1071"/>
              <a:ext cx="1649" cy="225"/>
            </a:xfrm>
            <a:prstGeom prst="rect">
              <a:avLst/>
            </a:prstGeom>
            <a:noFill/>
            <a:ln w="9525">
              <a:noFill/>
              <a:miter lim="800000"/>
              <a:headEnd/>
              <a:tailEnd/>
            </a:ln>
          </p:spPr>
          <p:txBody>
            <a:bodyPr wrap="none" anchor="ctr"/>
            <a:lstStyle/>
            <a:p>
              <a:pPr algn="ctr" defTabSz="914400"/>
              <a:endParaRPr lang="de-DE"/>
            </a:p>
          </p:txBody>
        </p:sp>
      </p:grpSp>
      <p:grpSp>
        <p:nvGrpSpPr>
          <p:cNvPr id="44037" name="Rectangle 41"/>
          <p:cNvGrpSpPr>
            <a:grpSpLocks/>
          </p:cNvGrpSpPr>
          <p:nvPr/>
        </p:nvGrpSpPr>
        <p:grpSpPr bwMode="auto">
          <a:xfrm>
            <a:off x="427038" y="3943350"/>
            <a:ext cx="2644775" cy="379413"/>
            <a:chOff x="269" y="2484"/>
            <a:chExt cx="1666" cy="239"/>
          </a:xfrm>
        </p:grpSpPr>
        <p:pic>
          <p:nvPicPr>
            <p:cNvPr id="44081" name="Rectangle 41"/>
            <p:cNvPicPr>
              <a:picLocks noChangeArrowheads="1"/>
            </p:cNvPicPr>
            <p:nvPr/>
          </p:nvPicPr>
          <p:blipFill>
            <a:blip r:embed="rId6"/>
            <a:srcRect/>
            <a:stretch>
              <a:fillRect/>
            </a:stretch>
          </p:blipFill>
          <p:spPr bwMode="auto">
            <a:xfrm>
              <a:off x="269" y="2484"/>
              <a:ext cx="1666" cy="239"/>
            </a:xfrm>
            <a:prstGeom prst="rect">
              <a:avLst/>
            </a:prstGeom>
            <a:noFill/>
            <a:ln w="9525">
              <a:noFill/>
              <a:miter lim="800000"/>
              <a:headEnd/>
              <a:tailEnd/>
            </a:ln>
          </p:spPr>
        </p:pic>
        <p:sp>
          <p:nvSpPr>
            <p:cNvPr id="44082" name="Text Box 13"/>
            <p:cNvSpPr txBox="1">
              <a:spLocks noChangeArrowheads="1"/>
            </p:cNvSpPr>
            <p:nvPr/>
          </p:nvSpPr>
          <p:spPr bwMode="auto">
            <a:xfrm>
              <a:off x="278" y="2491"/>
              <a:ext cx="1649" cy="224"/>
            </a:xfrm>
            <a:prstGeom prst="rect">
              <a:avLst/>
            </a:prstGeom>
            <a:noFill/>
            <a:ln w="9525">
              <a:noFill/>
              <a:miter lim="800000"/>
              <a:headEnd/>
              <a:tailEnd/>
            </a:ln>
          </p:spPr>
          <p:txBody>
            <a:bodyPr wrap="none" anchor="ctr"/>
            <a:lstStyle/>
            <a:p>
              <a:pPr algn="ctr" defTabSz="914400"/>
              <a:endParaRPr lang="de-DE"/>
            </a:p>
          </p:txBody>
        </p:sp>
      </p:grpSp>
      <p:grpSp>
        <p:nvGrpSpPr>
          <p:cNvPr id="44038" name="Rectangle 42"/>
          <p:cNvGrpSpPr>
            <a:grpSpLocks/>
          </p:cNvGrpSpPr>
          <p:nvPr/>
        </p:nvGrpSpPr>
        <p:grpSpPr bwMode="auto">
          <a:xfrm>
            <a:off x="3187700" y="3943350"/>
            <a:ext cx="2646363" cy="379413"/>
            <a:chOff x="2008" y="2484"/>
            <a:chExt cx="1667" cy="239"/>
          </a:xfrm>
        </p:grpSpPr>
        <p:pic>
          <p:nvPicPr>
            <p:cNvPr id="44079" name="Rectangle 42"/>
            <p:cNvPicPr>
              <a:picLocks noChangeArrowheads="1"/>
            </p:cNvPicPr>
            <p:nvPr/>
          </p:nvPicPr>
          <p:blipFill>
            <a:blip r:embed="rId7"/>
            <a:srcRect/>
            <a:stretch>
              <a:fillRect/>
            </a:stretch>
          </p:blipFill>
          <p:spPr bwMode="auto">
            <a:xfrm>
              <a:off x="2008" y="2484"/>
              <a:ext cx="1667" cy="239"/>
            </a:xfrm>
            <a:prstGeom prst="rect">
              <a:avLst/>
            </a:prstGeom>
            <a:noFill/>
            <a:ln w="9525">
              <a:noFill/>
              <a:miter lim="800000"/>
              <a:headEnd/>
              <a:tailEnd/>
            </a:ln>
          </p:spPr>
        </p:pic>
        <p:sp>
          <p:nvSpPr>
            <p:cNvPr id="44080" name="Text Box 16"/>
            <p:cNvSpPr txBox="1">
              <a:spLocks noChangeArrowheads="1"/>
            </p:cNvSpPr>
            <p:nvPr/>
          </p:nvSpPr>
          <p:spPr bwMode="auto">
            <a:xfrm>
              <a:off x="2017" y="2491"/>
              <a:ext cx="1649" cy="224"/>
            </a:xfrm>
            <a:prstGeom prst="rect">
              <a:avLst/>
            </a:prstGeom>
            <a:noFill/>
            <a:ln w="9525">
              <a:noFill/>
              <a:miter lim="800000"/>
              <a:headEnd/>
              <a:tailEnd/>
            </a:ln>
          </p:spPr>
          <p:txBody>
            <a:bodyPr wrap="none" anchor="ctr"/>
            <a:lstStyle/>
            <a:p>
              <a:pPr algn="ctr" defTabSz="914400"/>
              <a:endParaRPr lang="de-DE"/>
            </a:p>
          </p:txBody>
        </p:sp>
      </p:grpSp>
      <p:grpSp>
        <p:nvGrpSpPr>
          <p:cNvPr id="44039" name="Rectangle 43"/>
          <p:cNvGrpSpPr>
            <a:grpSpLocks/>
          </p:cNvGrpSpPr>
          <p:nvPr/>
        </p:nvGrpSpPr>
        <p:grpSpPr bwMode="auto">
          <a:xfrm>
            <a:off x="5913438" y="3943350"/>
            <a:ext cx="2640012" cy="379413"/>
            <a:chOff x="3725" y="2484"/>
            <a:chExt cx="1663" cy="239"/>
          </a:xfrm>
        </p:grpSpPr>
        <p:pic>
          <p:nvPicPr>
            <p:cNvPr id="44077" name="Rectangle 43"/>
            <p:cNvPicPr>
              <a:picLocks noChangeArrowheads="1"/>
            </p:cNvPicPr>
            <p:nvPr/>
          </p:nvPicPr>
          <p:blipFill>
            <a:blip r:embed="rId8"/>
            <a:srcRect/>
            <a:stretch>
              <a:fillRect/>
            </a:stretch>
          </p:blipFill>
          <p:spPr bwMode="auto">
            <a:xfrm>
              <a:off x="3725" y="2484"/>
              <a:ext cx="1663" cy="239"/>
            </a:xfrm>
            <a:prstGeom prst="rect">
              <a:avLst/>
            </a:prstGeom>
            <a:noFill/>
            <a:ln w="9525">
              <a:noFill/>
              <a:miter lim="800000"/>
              <a:headEnd/>
              <a:tailEnd/>
            </a:ln>
          </p:spPr>
        </p:pic>
        <p:sp>
          <p:nvSpPr>
            <p:cNvPr id="44078" name="Text Box 19"/>
            <p:cNvSpPr txBox="1">
              <a:spLocks noChangeArrowheads="1"/>
            </p:cNvSpPr>
            <p:nvPr/>
          </p:nvSpPr>
          <p:spPr bwMode="auto">
            <a:xfrm>
              <a:off x="3732" y="2491"/>
              <a:ext cx="1649" cy="224"/>
            </a:xfrm>
            <a:prstGeom prst="rect">
              <a:avLst/>
            </a:prstGeom>
            <a:noFill/>
            <a:ln w="9525">
              <a:noFill/>
              <a:miter lim="800000"/>
              <a:headEnd/>
              <a:tailEnd/>
            </a:ln>
          </p:spPr>
          <p:txBody>
            <a:bodyPr wrap="none" anchor="ctr"/>
            <a:lstStyle/>
            <a:p>
              <a:pPr algn="ctr" defTabSz="914400"/>
              <a:endParaRPr lang="de-DE"/>
            </a:p>
          </p:txBody>
        </p:sp>
      </p:grpSp>
      <p:sp>
        <p:nvSpPr>
          <p:cNvPr id="44040" name="AutoShape 4"/>
          <p:cNvSpPr>
            <a:spLocks noChangeArrowheads="1"/>
          </p:cNvSpPr>
          <p:nvPr/>
        </p:nvSpPr>
        <p:spPr bwMode="auto">
          <a:xfrm>
            <a:off x="3154363" y="1987550"/>
            <a:ext cx="2862262" cy="420688"/>
          </a:xfrm>
          <a:prstGeom prst="roundRect">
            <a:avLst>
              <a:gd name="adj" fmla="val 20000"/>
            </a:avLst>
          </a:prstGeom>
          <a:gradFill rotWithShape="1">
            <a:gsLst>
              <a:gs pos="0">
                <a:srgbClr val="FF9900"/>
              </a:gs>
              <a:gs pos="100000">
                <a:srgbClr val="F27900"/>
              </a:gs>
            </a:gsLst>
            <a:lin ang="2700000" scaled="1"/>
          </a:gradFill>
          <a:ln w="12700">
            <a:noFill/>
            <a:round/>
            <a:headEnd/>
            <a:tailEnd/>
          </a:ln>
          <a:effectLst>
            <a:prstShdw prst="shdw17" dist="17961" dir="2700000">
              <a:srgbClr val="995C00">
                <a:alpha val="74997"/>
              </a:srgbClr>
            </a:prstShdw>
          </a:effectLst>
        </p:spPr>
        <p:txBody>
          <a:bodyPr wrap="none" anchor="ctr"/>
          <a:lstStyle/>
          <a:p>
            <a:pPr defTabSz="914400"/>
            <a:endParaRPr lang="de-DE"/>
          </a:p>
        </p:txBody>
      </p:sp>
      <p:sp>
        <p:nvSpPr>
          <p:cNvPr id="44041" name="AutoShape 5"/>
          <p:cNvSpPr>
            <a:spLocks noChangeArrowheads="1"/>
          </p:cNvSpPr>
          <p:nvPr/>
        </p:nvSpPr>
        <p:spPr bwMode="auto">
          <a:xfrm>
            <a:off x="3154363" y="1535113"/>
            <a:ext cx="2862262" cy="420687"/>
          </a:xfrm>
          <a:prstGeom prst="roundRect">
            <a:avLst>
              <a:gd name="adj" fmla="val 20000"/>
            </a:avLst>
          </a:prstGeom>
          <a:gradFill rotWithShape="1">
            <a:gsLst>
              <a:gs pos="0">
                <a:srgbClr val="99CC00"/>
              </a:gs>
              <a:gs pos="100000">
                <a:srgbClr val="7FAC00"/>
              </a:gs>
            </a:gsLst>
            <a:lin ang="2700000" scaled="1"/>
          </a:gradFill>
          <a:ln w="12700">
            <a:noFill/>
            <a:round/>
            <a:headEnd/>
            <a:tailEnd/>
          </a:ln>
          <a:effectLst>
            <a:prstShdw prst="shdw17" dist="17961" dir="2700000">
              <a:srgbClr val="5C7A00">
                <a:alpha val="74997"/>
              </a:srgbClr>
            </a:prstShdw>
          </a:effectLst>
        </p:spPr>
        <p:txBody>
          <a:bodyPr wrap="none" anchor="ctr"/>
          <a:lstStyle/>
          <a:p>
            <a:pPr defTabSz="914400"/>
            <a:endParaRPr lang="de-DE"/>
          </a:p>
        </p:txBody>
      </p:sp>
      <p:pic>
        <p:nvPicPr>
          <p:cNvPr id="44042" name="Picture 27" descr="Bend-8fc-low-res"/>
          <p:cNvPicPr>
            <a:picLocks noChangeAspect="1" noChangeArrowheads="1"/>
          </p:cNvPicPr>
          <p:nvPr/>
        </p:nvPicPr>
        <p:blipFill>
          <a:blip r:embed="rId9"/>
          <a:srcRect/>
          <a:stretch>
            <a:fillRect/>
          </a:stretch>
        </p:blipFill>
        <p:spPr bwMode="auto">
          <a:xfrm>
            <a:off x="3265488" y="1568450"/>
            <a:ext cx="2627312" cy="280988"/>
          </a:xfrm>
          <a:prstGeom prst="rect">
            <a:avLst/>
          </a:prstGeom>
          <a:noFill/>
          <a:ln w="9525">
            <a:noFill/>
            <a:miter lim="800000"/>
            <a:headEnd/>
            <a:tailEnd/>
          </a:ln>
        </p:spPr>
      </p:pic>
      <p:pic>
        <p:nvPicPr>
          <p:cNvPr id="44043" name="Picture 12" descr="Santa_Clara_Back2 copy"/>
          <p:cNvPicPr>
            <a:picLocks noChangeAspect="1" noChangeArrowheads="1"/>
          </p:cNvPicPr>
          <p:nvPr/>
        </p:nvPicPr>
        <p:blipFill>
          <a:blip r:embed="rId10"/>
          <a:srcRect/>
          <a:stretch>
            <a:fillRect/>
          </a:stretch>
        </p:blipFill>
        <p:spPr bwMode="auto">
          <a:xfrm>
            <a:off x="3254375" y="2457450"/>
            <a:ext cx="2649538" cy="1500188"/>
          </a:xfrm>
          <a:prstGeom prst="rect">
            <a:avLst/>
          </a:prstGeom>
          <a:noFill/>
          <a:ln w="9525">
            <a:noFill/>
            <a:miter lim="800000"/>
            <a:headEnd/>
            <a:tailEnd/>
          </a:ln>
        </p:spPr>
      </p:pic>
      <p:pic>
        <p:nvPicPr>
          <p:cNvPr id="44044" name="Picture 12" descr="Santa_Clara_Back2 copy"/>
          <p:cNvPicPr>
            <a:picLocks noChangeAspect="1" noChangeArrowheads="1"/>
          </p:cNvPicPr>
          <p:nvPr/>
        </p:nvPicPr>
        <p:blipFill>
          <a:blip r:embed="rId10"/>
          <a:srcRect/>
          <a:stretch>
            <a:fillRect/>
          </a:stretch>
        </p:blipFill>
        <p:spPr bwMode="auto">
          <a:xfrm>
            <a:off x="6059488" y="2462213"/>
            <a:ext cx="2649537" cy="1500187"/>
          </a:xfrm>
          <a:prstGeom prst="rect">
            <a:avLst/>
          </a:prstGeom>
          <a:noFill/>
          <a:ln w="9525">
            <a:noFill/>
            <a:miter lim="800000"/>
            <a:headEnd/>
            <a:tailEnd/>
          </a:ln>
        </p:spPr>
      </p:pic>
      <p:pic>
        <p:nvPicPr>
          <p:cNvPr id="44045" name="Picture 12" descr="Santa_Clara_Back2 copy"/>
          <p:cNvPicPr>
            <a:picLocks noChangeAspect="1" noChangeArrowheads="1"/>
          </p:cNvPicPr>
          <p:nvPr/>
        </p:nvPicPr>
        <p:blipFill>
          <a:blip r:embed="rId10"/>
          <a:srcRect/>
          <a:stretch>
            <a:fillRect/>
          </a:stretch>
        </p:blipFill>
        <p:spPr bwMode="auto">
          <a:xfrm>
            <a:off x="433388" y="2462213"/>
            <a:ext cx="2649537" cy="1500187"/>
          </a:xfrm>
          <a:prstGeom prst="rect">
            <a:avLst/>
          </a:prstGeom>
          <a:noFill/>
          <a:ln w="9525">
            <a:noFill/>
            <a:miter lim="800000"/>
            <a:headEnd/>
            <a:tailEnd/>
          </a:ln>
        </p:spPr>
      </p:pic>
      <p:pic>
        <p:nvPicPr>
          <p:cNvPr id="44046" name="Picture 27" descr="Bend-8fc-low-res"/>
          <p:cNvPicPr>
            <a:picLocks noChangeAspect="1" noChangeArrowheads="1"/>
          </p:cNvPicPr>
          <p:nvPr/>
        </p:nvPicPr>
        <p:blipFill>
          <a:blip r:embed="rId9"/>
          <a:srcRect/>
          <a:stretch>
            <a:fillRect/>
          </a:stretch>
        </p:blipFill>
        <p:spPr bwMode="auto">
          <a:xfrm>
            <a:off x="3267075" y="2035175"/>
            <a:ext cx="2627313" cy="280988"/>
          </a:xfrm>
          <a:prstGeom prst="rect">
            <a:avLst/>
          </a:prstGeom>
          <a:noFill/>
          <a:ln w="9525">
            <a:noFill/>
            <a:miter lim="800000"/>
            <a:headEnd/>
            <a:tailEnd/>
          </a:ln>
        </p:spPr>
      </p:pic>
      <p:sp>
        <p:nvSpPr>
          <p:cNvPr id="44047" name="Freeform 76"/>
          <p:cNvSpPr>
            <a:spLocks noChangeArrowheads="1"/>
          </p:cNvSpPr>
          <p:nvPr/>
        </p:nvSpPr>
        <p:spPr bwMode="auto">
          <a:xfrm>
            <a:off x="3409950" y="1782763"/>
            <a:ext cx="0" cy="393700"/>
          </a:xfrm>
          <a:custGeom>
            <a:avLst/>
            <a:gdLst>
              <a:gd name="T0" fmla="*/ 0 h 393700"/>
              <a:gd name="T1" fmla="*/ 393700 h 393700"/>
              <a:gd name="T2" fmla="*/ 393700 h 393700"/>
              <a:gd name="T3" fmla="*/ 0 60000 65536"/>
              <a:gd name="T4" fmla="*/ 0 60000 65536"/>
              <a:gd name="T5" fmla="*/ 0 60000 65536"/>
              <a:gd name="T6" fmla="*/ 0 h 393700"/>
              <a:gd name="T7" fmla="*/ 393700 h 393700"/>
            </a:gdLst>
            <a:ahLst/>
            <a:cxnLst>
              <a:cxn ang="T3">
                <a:pos x="0" y="T0"/>
              </a:cxn>
              <a:cxn ang="T4">
                <a:pos x="0" y="T1"/>
              </a:cxn>
              <a:cxn ang="T5">
                <a:pos x="0" y="T2"/>
              </a:cxn>
            </a:cxnLst>
            <a:rect l="0" t="T6" r="0" b="T7"/>
            <a:pathLst>
              <a:path h="393700">
                <a:moveTo>
                  <a:pt x="0" y="0"/>
                </a:moveTo>
                <a:lnTo>
                  <a:pt x="0" y="393700"/>
                </a:lnTo>
              </a:path>
            </a:pathLst>
          </a:custGeom>
          <a:noFill/>
          <a:ln w="28575">
            <a:solidFill>
              <a:srgbClr val="0183B7"/>
            </a:solidFill>
            <a:round/>
            <a:headEnd type="oval" w="sm" len="sm"/>
            <a:tailEnd type="oval" w="sm" len="sm"/>
          </a:ln>
        </p:spPr>
        <p:txBody>
          <a:bodyPr anchor="ctr"/>
          <a:lstStyle/>
          <a:p>
            <a:pPr defTabSz="914400" eaLnBrk="0" hangingPunct="0">
              <a:lnSpc>
                <a:spcPct val="90000"/>
              </a:lnSpc>
            </a:pPr>
            <a:endParaRPr lang="de-DE"/>
          </a:p>
        </p:txBody>
      </p:sp>
      <p:sp>
        <p:nvSpPr>
          <p:cNvPr id="44048" name="Freeform 77"/>
          <p:cNvSpPr>
            <a:spLocks noChangeArrowheads="1"/>
          </p:cNvSpPr>
          <p:nvPr/>
        </p:nvSpPr>
        <p:spPr bwMode="auto">
          <a:xfrm>
            <a:off x="3173413" y="1695450"/>
            <a:ext cx="249237" cy="568325"/>
          </a:xfrm>
          <a:custGeom>
            <a:avLst/>
            <a:gdLst>
              <a:gd name="T0" fmla="*/ 236786 w 249767"/>
              <a:gd name="T1" fmla="*/ 5292 h 568325"/>
              <a:gd name="T2" fmla="*/ 107067 w 249767"/>
              <a:gd name="T3" fmla="*/ 5292 h 568325"/>
              <a:gd name="T4" fmla="*/ 20590 w 249767"/>
              <a:gd name="T5" fmla="*/ 37042 h 568325"/>
              <a:gd name="T6" fmla="*/ 2065 w 249767"/>
              <a:gd name="T7" fmla="*/ 138642 h 568325"/>
              <a:gd name="T8" fmla="*/ 8233 w 249767"/>
              <a:gd name="T9" fmla="*/ 354542 h 568325"/>
              <a:gd name="T10" fmla="*/ 14414 w 249767"/>
              <a:gd name="T11" fmla="*/ 494242 h 568325"/>
              <a:gd name="T12" fmla="*/ 88538 w 249767"/>
              <a:gd name="T13" fmla="*/ 557742 h 568325"/>
              <a:gd name="T14" fmla="*/ 242963 w 249767"/>
              <a:gd name="T15" fmla="*/ 557742 h 568325"/>
              <a:gd name="T16" fmla="*/ 0 60000 65536"/>
              <a:gd name="T17" fmla="*/ 0 60000 65536"/>
              <a:gd name="T18" fmla="*/ 0 60000 65536"/>
              <a:gd name="T19" fmla="*/ 0 60000 65536"/>
              <a:gd name="T20" fmla="*/ 0 60000 65536"/>
              <a:gd name="T21" fmla="*/ 0 60000 65536"/>
              <a:gd name="T22" fmla="*/ 0 60000 65536"/>
              <a:gd name="T23" fmla="*/ 0 60000 65536"/>
              <a:gd name="T24" fmla="*/ 0 w 249767"/>
              <a:gd name="T25" fmla="*/ 0 h 568325"/>
              <a:gd name="T26" fmla="*/ 249767 w 249767"/>
              <a:gd name="T27" fmla="*/ 568325 h 5683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767" h="568325">
                <a:moveTo>
                  <a:pt x="243417" y="5292"/>
                </a:moveTo>
                <a:cubicBezTo>
                  <a:pt x="195263" y="2646"/>
                  <a:pt x="147109" y="0"/>
                  <a:pt x="110067" y="5292"/>
                </a:cubicBezTo>
                <a:cubicBezTo>
                  <a:pt x="73025" y="10584"/>
                  <a:pt x="39159" y="14817"/>
                  <a:pt x="21167" y="37042"/>
                </a:cubicBezTo>
                <a:cubicBezTo>
                  <a:pt x="3175" y="59267"/>
                  <a:pt x="4234" y="85725"/>
                  <a:pt x="2117" y="138642"/>
                </a:cubicBezTo>
                <a:cubicBezTo>
                  <a:pt x="0" y="191559"/>
                  <a:pt x="6350" y="295275"/>
                  <a:pt x="8467" y="354542"/>
                </a:cubicBezTo>
                <a:cubicBezTo>
                  <a:pt x="10584" y="413809"/>
                  <a:pt x="1059" y="460375"/>
                  <a:pt x="14817" y="494242"/>
                </a:cubicBezTo>
                <a:cubicBezTo>
                  <a:pt x="28575" y="528109"/>
                  <a:pt x="51859" y="547159"/>
                  <a:pt x="91017" y="557742"/>
                </a:cubicBezTo>
                <a:cubicBezTo>
                  <a:pt x="130175" y="568325"/>
                  <a:pt x="189971" y="563033"/>
                  <a:pt x="249767" y="557742"/>
                </a:cubicBezTo>
              </a:path>
            </a:pathLst>
          </a:custGeom>
          <a:noFill/>
          <a:ln w="28575">
            <a:solidFill>
              <a:srgbClr val="0183B7"/>
            </a:solidFill>
            <a:round/>
            <a:headEnd type="oval" w="sm" len="sm"/>
            <a:tailEnd type="oval" w="sm" len="sm"/>
          </a:ln>
        </p:spPr>
        <p:txBody>
          <a:bodyPr anchor="ctr"/>
          <a:lstStyle/>
          <a:p>
            <a:pPr defTabSz="914400" eaLnBrk="0" hangingPunct="0">
              <a:lnSpc>
                <a:spcPct val="90000"/>
              </a:lnSpc>
            </a:pPr>
            <a:endParaRPr lang="de-DE"/>
          </a:p>
        </p:txBody>
      </p:sp>
      <p:sp>
        <p:nvSpPr>
          <p:cNvPr id="44049" name="Freeform 68"/>
          <p:cNvSpPr>
            <a:spLocks noChangeArrowheads="1"/>
          </p:cNvSpPr>
          <p:nvPr/>
        </p:nvSpPr>
        <p:spPr bwMode="auto">
          <a:xfrm>
            <a:off x="223838" y="1763713"/>
            <a:ext cx="3567112" cy="1223962"/>
          </a:xfrm>
          <a:custGeom>
            <a:avLst/>
            <a:gdLst>
              <a:gd name="T0" fmla="*/ 443241 w 3566583"/>
              <a:gd name="T1" fmla="*/ 1187105 h 1224492"/>
              <a:gd name="T2" fmla="*/ 150569 w 3566583"/>
              <a:gd name="T3" fmla="*/ 1193420 h 1224492"/>
              <a:gd name="T4" fmla="*/ 23322 w 3566583"/>
              <a:gd name="T5" fmla="*/ 1041873 h 1224492"/>
              <a:gd name="T6" fmla="*/ 48774 w 3566583"/>
              <a:gd name="T7" fmla="*/ 378865 h 1224492"/>
              <a:gd name="T8" fmla="*/ 315994 w 3566583"/>
              <a:gd name="T9" fmla="*/ 208377 h 1224492"/>
              <a:gd name="T10" fmla="*/ 1111279 w 3566583"/>
              <a:gd name="T11" fmla="*/ 164177 h 1224492"/>
              <a:gd name="T12" fmla="*/ 2256478 w 3566583"/>
              <a:gd name="T13" fmla="*/ 157860 h 1224492"/>
              <a:gd name="T14" fmla="*/ 3070851 w 3566583"/>
              <a:gd name="T15" fmla="*/ 151542 h 1224492"/>
              <a:gd name="T16" fmla="*/ 3439863 w 3566583"/>
              <a:gd name="T17" fmla="*/ 151542 h 1224492"/>
              <a:gd name="T18" fmla="*/ 3548021 w 3566583"/>
              <a:gd name="T19" fmla="*/ 107340 h 1224492"/>
              <a:gd name="T20" fmla="*/ 3573469 w 3566583"/>
              <a:gd name="T21" fmla="*/ 0 h 12244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66583"/>
              <a:gd name="T34" fmla="*/ 0 h 1224492"/>
              <a:gd name="T35" fmla="*/ 3566583 w 3566583"/>
              <a:gd name="T36" fmla="*/ 1224492 h 12244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66583" h="1224492">
                <a:moveTo>
                  <a:pt x="442383" y="1193800"/>
                </a:moveTo>
                <a:cubicBezTo>
                  <a:pt x="331258" y="1209146"/>
                  <a:pt x="220133" y="1224492"/>
                  <a:pt x="150283" y="1200150"/>
                </a:cubicBezTo>
                <a:cubicBezTo>
                  <a:pt x="80433" y="1175808"/>
                  <a:pt x="40216" y="1184275"/>
                  <a:pt x="23283" y="1047750"/>
                </a:cubicBezTo>
                <a:cubicBezTo>
                  <a:pt x="6350" y="911225"/>
                  <a:pt x="0" y="520700"/>
                  <a:pt x="48683" y="381000"/>
                </a:cubicBezTo>
                <a:cubicBezTo>
                  <a:pt x="97366" y="241300"/>
                  <a:pt x="138641" y="245533"/>
                  <a:pt x="315383" y="209550"/>
                </a:cubicBezTo>
                <a:cubicBezTo>
                  <a:pt x="492125" y="173567"/>
                  <a:pt x="786341" y="173567"/>
                  <a:pt x="1109133" y="165100"/>
                </a:cubicBezTo>
                <a:cubicBezTo>
                  <a:pt x="1431925" y="156633"/>
                  <a:pt x="2252133" y="158750"/>
                  <a:pt x="2252133" y="158750"/>
                </a:cubicBezTo>
                <a:lnTo>
                  <a:pt x="3064933" y="152400"/>
                </a:lnTo>
                <a:cubicBezTo>
                  <a:pt x="3261783" y="151342"/>
                  <a:pt x="3353858" y="159808"/>
                  <a:pt x="3433233" y="152400"/>
                </a:cubicBezTo>
                <a:cubicBezTo>
                  <a:pt x="3512608" y="144992"/>
                  <a:pt x="3518958" y="133350"/>
                  <a:pt x="3541183" y="107950"/>
                </a:cubicBezTo>
                <a:cubicBezTo>
                  <a:pt x="3563408" y="82550"/>
                  <a:pt x="3564995" y="41275"/>
                  <a:pt x="3566583" y="0"/>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50" name="Freeform 78"/>
          <p:cNvSpPr>
            <a:spLocks noChangeArrowheads="1"/>
          </p:cNvSpPr>
          <p:nvPr/>
        </p:nvSpPr>
        <p:spPr bwMode="auto">
          <a:xfrm>
            <a:off x="5065713" y="1763713"/>
            <a:ext cx="1239837" cy="120650"/>
          </a:xfrm>
          <a:custGeom>
            <a:avLst/>
            <a:gdLst>
              <a:gd name="T0" fmla="*/ 507 w 1569508"/>
              <a:gd name="T1" fmla="*/ 0 h 120650"/>
              <a:gd name="T2" fmla="*/ 39 w 1569508"/>
              <a:gd name="T3" fmla="*/ 63500 h 120650"/>
              <a:gd name="T4" fmla="*/ 273 w 1569508"/>
              <a:gd name="T5" fmla="*/ 95250 h 120650"/>
              <a:gd name="T6" fmla="*/ 1677 w 1569508"/>
              <a:gd name="T7" fmla="*/ 107950 h 120650"/>
              <a:gd name="T8" fmla="*/ 7290 w 1569508"/>
              <a:gd name="T9" fmla="*/ 114300 h 120650"/>
              <a:gd name="T10" fmla="*/ 14075 w 1569508"/>
              <a:gd name="T11" fmla="*/ 114300 h 120650"/>
              <a:gd name="T12" fmla="*/ 27409 w 1569508"/>
              <a:gd name="T13" fmla="*/ 120650 h 120650"/>
              <a:gd name="T14" fmla="*/ 50100 w 1569508"/>
              <a:gd name="T15" fmla="*/ 120650 h 120650"/>
              <a:gd name="T16" fmla="*/ 57821 w 1569508"/>
              <a:gd name="T17" fmla="*/ 120650 h 120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69508"/>
              <a:gd name="T28" fmla="*/ 0 h 120650"/>
              <a:gd name="T29" fmla="*/ 1569508 w 1569508"/>
              <a:gd name="T30" fmla="*/ 120650 h 120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69508" h="120650">
                <a:moveTo>
                  <a:pt x="13758" y="0"/>
                </a:moveTo>
                <a:cubicBezTo>
                  <a:pt x="7937" y="23812"/>
                  <a:pt x="2116" y="47625"/>
                  <a:pt x="1058" y="63500"/>
                </a:cubicBezTo>
                <a:cubicBezTo>
                  <a:pt x="0" y="79375"/>
                  <a:pt x="0" y="87842"/>
                  <a:pt x="7408" y="95250"/>
                </a:cubicBezTo>
                <a:cubicBezTo>
                  <a:pt x="14816" y="102658"/>
                  <a:pt x="13758" y="104775"/>
                  <a:pt x="45508" y="107950"/>
                </a:cubicBezTo>
                <a:cubicBezTo>
                  <a:pt x="77258" y="111125"/>
                  <a:pt x="141816" y="113242"/>
                  <a:pt x="197908" y="114300"/>
                </a:cubicBezTo>
                <a:cubicBezTo>
                  <a:pt x="254000" y="115358"/>
                  <a:pt x="382058" y="114300"/>
                  <a:pt x="382058" y="114300"/>
                </a:cubicBezTo>
                <a:lnTo>
                  <a:pt x="744008" y="120650"/>
                </a:lnTo>
                <a:lnTo>
                  <a:pt x="1359958" y="120650"/>
                </a:lnTo>
                <a:lnTo>
                  <a:pt x="1569508" y="120650"/>
                </a:lnTo>
              </a:path>
            </a:pathLst>
          </a:custGeom>
          <a:noFill/>
          <a:ln w="28575">
            <a:solidFill>
              <a:srgbClr val="0183B7"/>
            </a:solidFill>
            <a:round/>
            <a:headEnd type="oval" w="sm" len="sm"/>
            <a:tailEnd type="oval" w="sm" len="sm"/>
          </a:ln>
        </p:spPr>
        <p:txBody>
          <a:bodyPr anchor="ctr"/>
          <a:lstStyle/>
          <a:p>
            <a:pPr defTabSz="914400" eaLnBrk="0" hangingPunct="0">
              <a:lnSpc>
                <a:spcPct val="90000"/>
              </a:lnSpc>
            </a:pPr>
            <a:endParaRPr lang="de-DE"/>
          </a:p>
        </p:txBody>
      </p:sp>
      <p:sp>
        <p:nvSpPr>
          <p:cNvPr id="44051" name="Freeform 79"/>
          <p:cNvSpPr>
            <a:spLocks noChangeArrowheads="1"/>
          </p:cNvSpPr>
          <p:nvPr/>
        </p:nvSpPr>
        <p:spPr bwMode="auto">
          <a:xfrm>
            <a:off x="5076825" y="1992313"/>
            <a:ext cx="1228725" cy="133350"/>
          </a:xfrm>
          <a:custGeom>
            <a:avLst/>
            <a:gdLst>
              <a:gd name="T0" fmla="*/ 95 w 1577975"/>
              <a:gd name="T1" fmla="*/ 133350 h 133350"/>
              <a:gd name="T2" fmla="*/ 95 w 1577975"/>
              <a:gd name="T3" fmla="*/ 76200 h 133350"/>
              <a:gd name="T4" fmla="*/ 670 w 1577975"/>
              <a:gd name="T5" fmla="*/ 44450 h 133350"/>
              <a:gd name="T6" fmla="*/ 1818 w 1577975"/>
              <a:gd name="T7" fmla="*/ 12700 h 133350"/>
              <a:gd name="T8" fmla="*/ 6792 w 1577975"/>
              <a:gd name="T9" fmla="*/ 0 h 133350"/>
              <a:gd name="T10" fmla="*/ 23440 w 1577975"/>
              <a:gd name="T11" fmla="*/ 6350 h 133350"/>
              <a:gd name="T12" fmla="*/ 47550 w 1577975"/>
              <a:gd name="T13" fmla="*/ 12700 h 133350"/>
              <a:gd name="T14" fmla="*/ 0 60000 65536"/>
              <a:gd name="T15" fmla="*/ 0 60000 65536"/>
              <a:gd name="T16" fmla="*/ 0 60000 65536"/>
              <a:gd name="T17" fmla="*/ 0 60000 65536"/>
              <a:gd name="T18" fmla="*/ 0 60000 65536"/>
              <a:gd name="T19" fmla="*/ 0 60000 65536"/>
              <a:gd name="T20" fmla="*/ 0 60000 65536"/>
              <a:gd name="T21" fmla="*/ 0 w 1577975"/>
              <a:gd name="T22" fmla="*/ 0 h 133350"/>
              <a:gd name="T23" fmla="*/ 1577975 w 1577975"/>
              <a:gd name="T24" fmla="*/ 133350 h 1333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975" h="133350">
                <a:moveTo>
                  <a:pt x="3175" y="133350"/>
                </a:moveTo>
                <a:cubicBezTo>
                  <a:pt x="1587" y="112183"/>
                  <a:pt x="0" y="91017"/>
                  <a:pt x="3175" y="76200"/>
                </a:cubicBezTo>
                <a:cubicBezTo>
                  <a:pt x="6350" y="61383"/>
                  <a:pt x="12700" y="55033"/>
                  <a:pt x="22225" y="44450"/>
                </a:cubicBezTo>
                <a:cubicBezTo>
                  <a:pt x="31750" y="33867"/>
                  <a:pt x="26458" y="20108"/>
                  <a:pt x="60325" y="12700"/>
                </a:cubicBezTo>
                <a:cubicBezTo>
                  <a:pt x="94192" y="5292"/>
                  <a:pt x="225425" y="0"/>
                  <a:pt x="225425" y="0"/>
                </a:cubicBezTo>
                <a:lnTo>
                  <a:pt x="777875" y="6350"/>
                </a:lnTo>
                <a:lnTo>
                  <a:pt x="1577975" y="12700"/>
                </a:lnTo>
              </a:path>
            </a:pathLst>
          </a:custGeom>
          <a:noFill/>
          <a:ln w="28575">
            <a:solidFill>
              <a:srgbClr val="0183B7"/>
            </a:solidFill>
            <a:round/>
            <a:headEnd type="oval" w="sm" len="sm"/>
            <a:tailEnd type="oval" w="sm" len="sm"/>
          </a:ln>
        </p:spPr>
        <p:txBody>
          <a:bodyPr anchor="ctr"/>
          <a:lstStyle/>
          <a:p>
            <a:pPr defTabSz="914400" eaLnBrk="0" hangingPunct="0">
              <a:lnSpc>
                <a:spcPct val="90000"/>
              </a:lnSpc>
            </a:pPr>
            <a:endParaRPr lang="de-DE"/>
          </a:p>
        </p:txBody>
      </p:sp>
      <p:sp>
        <p:nvSpPr>
          <p:cNvPr id="44052" name="TextBox 80"/>
          <p:cNvSpPr txBox="1">
            <a:spLocks noChangeArrowheads="1"/>
          </p:cNvSpPr>
          <p:nvPr/>
        </p:nvSpPr>
        <p:spPr bwMode="auto">
          <a:xfrm>
            <a:off x="6064250" y="1782763"/>
            <a:ext cx="917575" cy="312737"/>
          </a:xfrm>
          <a:prstGeom prst="rect">
            <a:avLst/>
          </a:prstGeom>
          <a:noFill/>
          <a:ln w="9525">
            <a:noFill/>
            <a:miter lim="800000"/>
            <a:headEnd/>
            <a:tailEnd/>
          </a:ln>
        </p:spPr>
        <p:txBody>
          <a:bodyPr wrap="none">
            <a:spAutoFit/>
          </a:bodyPr>
          <a:lstStyle/>
          <a:p>
            <a:pPr defTabSz="914400" eaLnBrk="0" hangingPunct="0">
              <a:lnSpc>
                <a:spcPct val="90000"/>
              </a:lnSpc>
            </a:pPr>
            <a:r>
              <a:rPr lang="en-US" sz="1600" b="1">
                <a:solidFill>
                  <a:schemeClr val="bg1"/>
                </a:solidFill>
              </a:rPr>
              <a:t>Uplinks</a:t>
            </a:r>
          </a:p>
        </p:txBody>
      </p:sp>
      <p:sp>
        <p:nvSpPr>
          <p:cNvPr id="44053" name="Freeform 81"/>
          <p:cNvSpPr>
            <a:spLocks noChangeArrowheads="1"/>
          </p:cNvSpPr>
          <p:nvPr/>
        </p:nvSpPr>
        <p:spPr bwMode="auto">
          <a:xfrm>
            <a:off x="3492500" y="1662113"/>
            <a:ext cx="512763" cy="1300162"/>
          </a:xfrm>
          <a:custGeom>
            <a:avLst/>
            <a:gdLst>
              <a:gd name="T0" fmla="*/ 0 w 513292"/>
              <a:gd name="T1" fmla="*/ 1289509 h 1299633"/>
              <a:gd name="T2" fmla="*/ 275680 w 513292"/>
              <a:gd name="T3" fmla="*/ 1289509 h 1299633"/>
              <a:gd name="T4" fmla="*/ 457378 w 513292"/>
              <a:gd name="T5" fmla="*/ 1187370 h 1299633"/>
              <a:gd name="T6" fmla="*/ 488706 w 513292"/>
              <a:gd name="T7" fmla="*/ 1046928 h 1299633"/>
              <a:gd name="T8" fmla="*/ 501236 w 513292"/>
              <a:gd name="T9" fmla="*/ 695824 h 1299633"/>
              <a:gd name="T10" fmla="*/ 457378 w 513292"/>
              <a:gd name="T11" fmla="*/ 0 h 1299633"/>
              <a:gd name="T12" fmla="*/ 0 60000 65536"/>
              <a:gd name="T13" fmla="*/ 0 60000 65536"/>
              <a:gd name="T14" fmla="*/ 0 60000 65536"/>
              <a:gd name="T15" fmla="*/ 0 60000 65536"/>
              <a:gd name="T16" fmla="*/ 0 60000 65536"/>
              <a:gd name="T17" fmla="*/ 0 60000 65536"/>
              <a:gd name="T18" fmla="*/ 0 w 513292"/>
              <a:gd name="T19" fmla="*/ 0 h 1299633"/>
              <a:gd name="T20" fmla="*/ 513292 w 513292"/>
              <a:gd name="T21" fmla="*/ 1299633 h 1299633"/>
            </a:gdLst>
            <a:ahLst/>
            <a:cxnLst>
              <a:cxn ang="T12">
                <a:pos x="T0" y="T1"/>
              </a:cxn>
              <a:cxn ang="T13">
                <a:pos x="T2" y="T3"/>
              </a:cxn>
              <a:cxn ang="T14">
                <a:pos x="T4" y="T5"/>
              </a:cxn>
              <a:cxn ang="T15">
                <a:pos x="T6" y="T7"/>
              </a:cxn>
              <a:cxn ang="T16">
                <a:pos x="T8" y="T9"/>
              </a:cxn>
              <a:cxn ang="T17">
                <a:pos x="T10" y="T11"/>
              </a:cxn>
            </a:cxnLst>
            <a:rect l="T18" t="T19" r="T20" b="T21"/>
            <a:pathLst>
              <a:path w="513292" h="1299633">
                <a:moveTo>
                  <a:pt x="0" y="1282700"/>
                </a:moveTo>
                <a:cubicBezTo>
                  <a:pt x="101071" y="1291166"/>
                  <a:pt x="202142" y="1299633"/>
                  <a:pt x="279400" y="1282700"/>
                </a:cubicBezTo>
                <a:cubicBezTo>
                  <a:pt x="356658" y="1265767"/>
                  <a:pt x="427567" y="1221317"/>
                  <a:pt x="463550" y="1181100"/>
                </a:cubicBezTo>
                <a:cubicBezTo>
                  <a:pt x="499533" y="1140883"/>
                  <a:pt x="487892" y="1122892"/>
                  <a:pt x="495300" y="1041400"/>
                </a:cubicBezTo>
                <a:cubicBezTo>
                  <a:pt x="502708" y="959908"/>
                  <a:pt x="513292" y="865717"/>
                  <a:pt x="508000" y="692150"/>
                </a:cubicBezTo>
                <a:cubicBezTo>
                  <a:pt x="502708" y="518583"/>
                  <a:pt x="483129" y="259291"/>
                  <a:pt x="463550" y="0"/>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54" name="Freeform 82"/>
          <p:cNvSpPr>
            <a:spLocks noChangeArrowheads="1"/>
          </p:cNvSpPr>
          <p:nvPr/>
        </p:nvSpPr>
        <p:spPr bwMode="auto">
          <a:xfrm>
            <a:off x="3492500" y="1662113"/>
            <a:ext cx="709613" cy="1384300"/>
          </a:xfrm>
          <a:custGeom>
            <a:avLst/>
            <a:gdLst>
              <a:gd name="T0" fmla="*/ 0 w 710142"/>
              <a:gd name="T1" fmla="*/ 1371600 h 1384300"/>
              <a:gd name="T2" fmla="*/ 358461 w 710142"/>
              <a:gd name="T3" fmla="*/ 1377950 h 1384300"/>
              <a:gd name="T4" fmla="*/ 578568 w 710142"/>
              <a:gd name="T5" fmla="*/ 1333500 h 1384300"/>
              <a:gd name="T6" fmla="*/ 685477 w 710142"/>
              <a:gd name="T7" fmla="*/ 1174750 h 1384300"/>
              <a:gd name="T8" fmla="*/ 685477 w 710142"/>
              <a:gd name="T9" fmla="*/ 971550 h 1384300"/>
              <a:gd name="T10" fmla="*/ 635166 w 710142"/>
              <a:gd name="T11" fmla="*/ 520700 h 1384300"/>
              <a:gd name="T12" fmla="*/ 553413 w 710142"/>
              <a:gd name="T13" fmla="*/ 0 h 1384300"/>
              <a:gd name="T14" fmla="*/ 0 60000 65536"/>
              <a:gd name="T15" fmla="*/ 0 60000 65536"/>
              <a:gd name="T16" fmla="*/ 0 60000 65536"/>
              <a:gd name="T17" fmla="*/ 0 60000 65536"/>
              <a:gd name="T18" fmla="*/ 0 60000 65536"/>
              <a:gd name="T19" fmla="*/ 0 60000 65536"/>
              <a:gd name="T20" fmla="*/ 0 60000 65536"/>
              <a:gd name="T21" fmla="*/ 0 w 710142"/>
              <a:gd name="T22" fmla="*/ 0 h 1384300"/>
              <a:gd name="T23" fmla="*/ 710142 w 710142"/>
              <a:gd name="T24" fmla="*/ 1384300 h 13843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0142" h="1384300">
                <a:moveTo>
                  <a:pt x="0" y="1371600"/>
                </a:moveTo>
                <a:cubicBezTo>
                  <a:pt x="132291" y="1377950"/>
                  <a:pt x="264583" y="1384300"/>
                  <a:pt x="361950" y="1377950"/>
                </a:cubicBezTo>
                <a:cubicBezTo>
                  <a:pt x="459317" y="1371600"/>
                  <a:pt x="529167" y="1367367"/>
                  <a:pt x="584200" y="1333500"/>
                </a:cubicBezTo>
                <a:cubicBezTo>
                  <a:pt x="639233" y="1299633"/>
                  <a:pt x="674158" y="1235075"/>
                  <a:pt x="692150" y="1174750"/>
                </a:cubicBezTo>
                <a:cubicBezTo>
                  <a:pt x="710142" y="1114425"/>
                  <a:pt x="700617" y="1080558"/>
                  <a:pt x="692150" y="971550"/>
                </a:cubicBezTo>
                <a:cubicBezTo>
                  <a:pt x="683683" y="862542"/>
                  <a:pt x="663575" y="682625"/>
                  <a:pt x="641350" y="520700"/>
                </a:cubicBezTo>
                <a:cubicBezTo>
                  <a:pt x="619125" y="358775"/>
                  <a:pt x="588962" y="179387"/>
                  <a:pt x="558800" y="0"/>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55" name="Freeform 83"/>
          <p:cNvSpPr>
            <a:spLocks noChangeArrowheads="1"/>
          </p:cNvSpPr>
          <p:nvPr/>
        </p:nvSpPr>
        <p:spPr bwMode="auto">
          <a:xfrm>
            <a:off x="4446588" y="2125663"/>
            <a:ext cx="233362" cy="836612"/>
          </a:xfrm>
          <a:custGeom>
            <a:avLst/>
            <a:gdLst>
              <a:gd name="T0" fmla="*/ 239804 w 232833"/>
              <a:gd name="T1" fmla="*/ 825919 h 836083"/>
              <a:gd name="T2" fmla="*/ 148244 w 232833"/>
              <a:gd name="T3" fmla="*/ 819517 h 836083"/>
              <a:gd name="T4" fmla="*/ 37060 w 232833"/>
              <a:gd name="T5" fmla="*/ 685065 h 836083"/>
              <a:gd name="T6" fmla="*/ 4363 w 232833"/>
              <a:gd name="T7" fmla="*/ 473782 h 836083"/>
              <a:gd name="T8" fmla="*/ 10899 w 232833"/>
              <a:gd name="T9" fmla="*/ 0 h 836083"/>
              <a:gd name="T10" fmla="*/ 0 60000 65536"/>
              <a:gd name="T11" fmla="*/ 0 60000 65536"/>
              <a:gd name="T12" fmla="*/ 0 60000 65536"/>
              <a:gd name="T13" fmla="*/ 0 60000 65536"/>
              <a:gd name="T14" fmla="*/ 0 60000 65536"/>
              <a:gd name="T15" fmla="*/ 0 w 232833"/>
              <a:gd name="T16" fmla="*/ 0 h 836083"/>
              <a:gd name="T17" fmla="*/ 232833 w 232833"/>
              <a:gd name="T18" fmla="*/ 836083 h 836083"/>
            </a:gdLst>
            <a:ahLst/>
            <a:cxnLst>
              <a:cxn ang="T10">
                <a:pos x="T0" y="T1"/>
              </a:cxn>
              <a:cxn ang="T11">
                <a:pos x="T2" y="T3"/>
              </a:cxn>
              <a:cxn ang="T12">
                <a:pos x="T4" y="T5"/>
              </a:cxn>
              <a:cxn ang="T13">
                <a:pos x="T6" y="T7"/>
              </a:cxn>
              <a:cxn ang="T14">
                <a:pos x="T8" y="T9"/>
              </a:cxn>
            </a:cxnLst>
            <a:rect l="T15" t="T16" r="T17" b="T18"/>
            <a:pathLst>
              <a:path w="232833" h="836083">
                <a:moveTo>
                  <a:pt x="232833" y="819150"/>
                </a:moveTo>
                <a:cubicBezTo>
                  <a:pt x="204787" y="827616"/>
                  <a:pt x="176741" y="836083"/>
                  <a:pt x="143933" y="812800"/>
                </a:cubicBezTo>
                <a:cubicBezTo>
                  <a:pt x="111125" y="789517"/>
                  <a:pt x="59266" y="736600"/>
                  <a:pt x="35983" y="679450"/>
                </a:cubicBezTo>
                <a:cubicBezTo>
                  <a:pt x="12700" y="622300"/>
                  <a:pt x="8466" y="583141"/>
                  <a:pt x="4233" y="469900"/>
                </a:cubicBezTo>
                <a:cubicBezTo>
                  <a:pt x="0" y="356659"/>
                  <a:pt x="5291" y="178329"/>
                  <a:pt x="10583" y="0"/>
                </a:cubicBezTo>
              </a:path>
            </a:pathLst>
          </a:custGeom>
          <a:noFill/>
          <a:ln w="28575">
            <a:solidFill>
              <a:srgbClr val="FC8932"/>
            </a:solidFill>
            <a:round/>
            <a:headEnd type="oval" w="sm" len="sm"/>
            <a:tailEnd type="oval" w="sm" len="sm"/>
          </a:ln>
        </p:spPr>
        <p:txBody>
          <a:bodyPr anchor="ctr"/>
          <a:lstStyle/>
          <a:p>
            <a:pPr defTabSz="914400" eaLnBrk="0" hangingPunct="0">
              <a:lnSpc>
                <a:spcPct val="90000"/>
              </a:lnSpc>
            </a:pPr>
            <a:endParaRPr lang="de-DE"/>
          </a:p>
        </p:txBody>
      </p:sp>
      <p:sp>
        <p:nvSpPr>
          <p:cNvPr id="44056" name="Freeform 84"/>
          <p:cNvSpPr>
            <a:spLocks noChangeArrowheads="1"/>
          </p:cNvSpPr>
          <p:nvPr/>
        </p:nvSpPr>
        <p:spPr bwMode="auto">
          <a:xfrm>
            <a:off x="4340225" y="2125663"/>
            <a:ext cx="339725" cy="906462"/>
          </a:xfrm>
          <a:custGeom>
            <a:avLst/>
            <a:gdLst>
              <a:gd name="T0" fmla="*/ 339725 w 339725"/>
              <a:gd name="T1" fmla="*/ 895777 h 905933"/>
              <a:gd name="T2" fmla="*/ 225425 w 339725"/>
              <a:gd name="T3" fmla="*/ 889379 h 905933"/>
              <a:gd name="T4" fmla="*/ 53975 w 339725"/>
              <a:gd name="T5" fmla="*/ 755012 h 905933"/>
              <a:gd name="T6" fmla="*/ 3175 w 339725"/>
              <a:gd name="T7" fmla="*/ 492678 h 905933"/>
              <a:gd name="T8" fmla="*/ 34925 w 339725"/>
              <a:gd name="T9" fmla="*/ 0 h 905933"/>
              <a:gd name="T10" fmla="*/ 0 60000 65536"/>
              <a:gd name="T11" fmla="*/ 0 60000 65536"/>
              <a:gd name="T12" fmla="*/ 0 60000 65536"/>
              <a:gd name="T13" fmla="*/ 0 60000 65536"/>
              <a:gd name="T14" fmla="*/ 0 60000 65536"/>
              <a:gd name="T15" fmla="*/ 0 w 339725"/>
              <a:gd name="T16" fmla="*/ 0 h 905933"/>
              <a:gd name="T17" fmla="*/ 339725 w 339725"/>
              <a:gd name="T18" fmla="*/ 905933 h 905933"/>
            </a:gdLst>
            <a:ahLst/>
            <a:cxnLst>
              <a:cxn ang="T10">
                <a:pos x="T0" y="T1"/>
              </a:cxn>
              <a:cxn ang="T11">
                <a:pos x="T2" y="T3"/>
              </a:cxn>
              <a:cxn ang="T12">
                <a:pos x="T4" y="T5"/>
              </a:cxn>
              <a:cxn ang="T13">
                <a:pos x="T6" y="T7"/>
              </a:cxn>
              <a:cxn ang="T14">
                <a:pos x="T8" y="T9"/>
              </a:cxn>
            </a:cxnLst>
            <a:rect l="T15" t="T16" r="T17" b="T18"/>
            <a:pathLst>
              <a:path w="339725" h="905933">
                <a:moveTo>
                  <a:pt x="339725" y="889000"/>
                </a:moveTo>
                <a:cubicBezTo>
                  <a:pt x="306387" y="897466"/>
                  <a:pt x="273050" y="905933"/>
                  <a:pt x="225425" y="882650"/>
                </a:cubicBezTo>
                <a:cubicBezTo>
                  <a:pt x="177800" y="859367"/>
                  <a:pt x="91017" y="814917"/>
                  <a:pt x="53975" y="749300"/>
                </a:cubicBezTo>
                <a:cubicBezTo>
                  <a:pt x="16933" y="683683"/>
                  <a:pt x="6350" y="613833"/>
                  <a:pt x="3175" y="488950"/>
                </a:cubicBezTo>
                <a:cubicBezTo>
                  <a:pt x="0" y="364067"/>
                  <a:pt x="17462" y="182033"/>
                  <a:pt x="34925" y="0"/>
                </a:cubicBezTo>
              </a:path>
            </a:pathLst>
          </a:custGeom>
          <a:noFill/>
          <a:ln w="28575">
            <a:solidFill>
              <a:srgbClr val="FC8932"/>
            </a:solidFill>
            <a:round/>
            <a:headEnd type="oval" w="sm" len="sm"/>
            <a:tailEnd type="oval" w="sm" len="sm"/>
          </a:ln>
        </p:spPr>
        <p:txBody>
          <a:bodyPr anchor="ctr"/>
          <a:lstStyle/>
          <a:p>
            <a:pPr defTabSz="914400" eaLnBrk="0" hangingPunct="0">
              <a:lnSpc>
                <a:spcPct val="90000"/>
              </a:lnSpc>
            </a:pPr>
            <a:endParaRPr lang="de-DE"/>
          </a:p>
        </p:txBody>
      </p:sp>
      <p:sp>
        <p:nvSpPr>
          <p:cNvPr id="44057" name="Freeform 86"/>
          <p:cNvSpPr>
            <a:spLocks noChangeArrowheads="1"/>
          </p:cNvSpPr>
          <p:nvPr/>
        </p:nvSpPr>
        <p:spPr bwMode="auto">
          <a:xfrm>
            <a:off x="4697413" y="2125663"/>
            <a:ext cx="1608137" cy="835025"/>
          </a:xfrm>
          <a:custGeom>
            <a:avLst/>
            <a:gdLst>
              <a:gd name="T0" fmla="*/ 0 w 1609106"/>
              <a:gd name="T1" fmla="*/ 5925 h 835231"/>
              <a:gd name="T2" fmla="*/ 76592 w 1609106"/>
              <a:gd name="T3" fmla="*/ 11836 h 835231"/>
              <a:gd name="T4" fmla="*/ 123716 w 1609106"/>
              <a:gd name="T5" fmla="*/ 76943 h 835231"/>
              <a:gd name="T6" fmla="*/ 176740 w 1609106"/>
              <a:gd name="T7" fmla="*/ 177558 h 835231"/>
              <a:gd name="T8" fmla="*/ 265110 w 1609106"/>
              <a:gd name="T9" fmla="*/ 183483 h 835231"/>
              <a:gd name="T10" fmla="*/ 553787 w 1609106"/>
              <a:gd name="T11" fmla="*/ 183483 h 835231"/>
              <a:gd name="T12" fmla="*/ 1019201 w 1609106"/>
              <a:gd name="T13" fmla="*/ 189394 h 835231"/>
              <a:gd name="T14" fmla="*/ 1231291 w 1609106"/>
              <a:gd name="T15" fmla="*/ 189394 h 835231"/>
              <a:gd name="T16" fmla="*/ 1343228 w 1609106"/>
              <a:gd name="T17" fmla="*/ 195319 h 835231"/>
              <a:gd name="T18" fmla="*/ 1449272 w 1609106"/>
              <a:gd name="T19" fmla="*/ 248587 h 835231"/>
              <a:gd name="T20" fmla="*/ 1484620 w 1609106"/>
              <a:gd name="T21" fmla="*/ 361040 h 835231"/>
              <a:gd name="T22" fmla="*/ 1490510 w 1609106"/>
              <a:gd name="T23" fmla="*/ 757590 h 835231"/>
              <a:gd name="T24" fmla="*/ 1502293 w 1609106"/>
              <a:gd name="T25" fmla="*/ 810857 h 835231"/>
              <a:gd name="T26" fmla="*/ 1525858 w 1609106"/>
              <a:gd name="T27" fmla="*/ 816772 h 835231"/>
              <a:gd name="T28" fmla="*/ 1596554 w 1609106"/>
              <a:gd name="T29" fmla="*/ 816772 h 8352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09106"/>
              <a:gd name="T46" fmla="*/ 0 h 835231"/>
              <a:gd name="T47" fmla="*/ 1609106 w 1609106"/>
              <a:gd name="T48" fmla="*/ 835231 h 8352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09106" h="835231">
                <a:moveTo>
                  <a:pt x="0" y="5938"/>
                </a:moveTo>
                <a:cubicBezTo>
                  <a:pt x="28204" y="2969"/>
                  <a:pt x="56408" y="0"/>
                  <a:pt x="77190" y="11875"/>
                </a:cubicBezTo>
                <a:cubicBezTo>
                  <a:pt x="97972" y="23750"/>
                  <a:pt x="107868" y="49481"/>
                  <a:pt x="124691" y="77190"/>
                </a:cubicBezTo>
                <a:cubicBezTo>
                  <a:pt x="141514" y="104899"/>
                  <a:pt x="154380" y="160317"/>
                  <a:pt x="178130" y="178130"/>
                </a:cubicBezTo>
                <a:cubicBezTo>
                  <a:pt x="201880" y="195943"/>
                  <a:pt x="203860" y="183078"/>
                  <a:pt x="267195" y="184068"/>
                </a:cubicBezTo>
                <a:cubicBezTo>
                  <a:pt x="330530" y="185058"/>
                  <a:pt x="558140" y="184068"/>
                  <a:pt x="558140" y="184068"/>
                </a:cubicBezTo>
                <a:lnTo>
                  <a:pt x="1027215" y="190005"/>
                </a:lnTo>
                <a:lnTo>
                  <a:pt x="1240971" y="190005"/>
                </a:lnTo>
                <a:cubicBezTo>
                  <a:pt x="1295400" y="190995"/>
                  <a:pt x="1317171" y="186047"/>
                  <a:pt x="1353787" y="195943"/>
                </a:cubicBezTo>
                <a:cubicBezTo>
                  <a:pt x="1390403" y="205839"/>
                  <a:pt x="1436914" y="221673"/>
                  <a:pt x="1460665" y="249382"/>
                </a:cubicBezTo>
                <a:cubicBezTo>
                  <a:pt x="1484416" y="277091"/>
                  <a:pt x="1489364" y="277091"/>
                  <a:pt x="1496291" y="362197"/>
                </a:cubicBezTo>
                <a:cubicBezTo>
                  <a:pt x="1503218" y="447303"/>
                  <a:pt x="1499259" y="684811"/>
                  <a:pt x="1502228" y="760021"/>
                </a:cubicBezTo>
                <a:cubicBezTo>
                  <a:pt x="1505197" y="835231"/>
                  <a:pt x="1508166" y="803564"/>
                  <a:pt x="1514104" y="813460"/>
                </a:cubicBezTo>
                <a:cubicBezTo>
                  <a:pt x="1520042" y="823356"/>
                  <a:pt x="1522020" y="818408"/>
                  <a:pt x="1537854" y="819397"/>
                </a:cubicBezTo>
                <a:cubicBezTo>
                  <a:pt x="1553688" y="820386"/>
                  <a:pt x="1581397" y="819891"/>
                  <a:pt x="1609106" y="819397"/>
                </a:cubicBezTo>
              </a:path>
            </a:pathLst>
          </a:custGeom>
          <a:noFill/>
          <a:ln w="28575">
            <a:solidFill>
              <a:srgbClr val="FF9933"/>
            </a:solidFill>
            <a:round/>
            <a:headEnd type="oval" w="sm" len="sm"/>
            <a:tailEnd type="oval" w="sm" len="sm"/>
          </a:ln>
        </p:spPr>
        <p:txBody>
          <a:bodyPr anchor="ctr"/>
          <a:lstStyle/>
          <a:p>
            <a:pPr defTabSz="914400" eaLnBrk="0" hangingPunct="0">
              <a:lnSpc>
                <a:spcPct val="90000"/>
              </a:lnSpc>
            </a:pPr>
            <a:endParaRPr lang="de-DE"/>
          </a:p>
        </p:txBody>
      </p:sp>
      <p:sp>
        <p:nvSpPr>
          <p:cNvPr id="44058" name="Freeform 87"/>
          <p:cNvSpPr>
            <a:spLocks noChangeArrowheads="1"/>
          </p:cNvSpPr>
          <p:nvPr/>
        </p:nvSpPr>
        <p:spPr bwMode="auto">
          <a:xfrm>
            <a:off x="4702175" y="2214563"/>
            <a:ext cx="1585913" cy="820737"/>
          </a:xfrm>
          <a:custGeom>
            <a:avLst/>
            <a:gdLst>
              <a:gd name="T0" fmla="*/ 0 w 1585355"/>
              <a:gd name="T1" fmla="*/ 0 h 820387"/>
              <a:gd name="T2" fmla="*/ 65613 w 1585355"/>
              <a:gd name="T3" fmla="*/ 23881 h 820387"/>
              <a:gd name="T4" fmla="*/ 95438 w 1585355"/>
              <a:gd name="T5" fmla="*/ 107476 h 820387"/>
              <a:gd name="T6" fmla="*/ 172985 w 1585355"/>
              <a:gd name="T7" fmla="*/ 143297 h 820387"/>
              <a:gd name="T8" fmla="*/ 280349 w 1585355"/>
              <a:gd name="T9" fmla="*/ 143297 h 820387"/>
              <a:gd name="T10" fmla="*/ 1204907 w 1585355"/>
              <a:gd name="T11" fmla="*/ 143297 h 820387"/>
              <a:gd name="T12" fmla="*/ 1306311 w 1585355"/>
              <a:gd name="T13" fmla="*/ 143297 h 820387"/>
              <a:gd name="T14" fmla="*/ 1395784 w 1585355"/>
              <a:gd name="T15" fmla="*/ 155237 h 820387"/>
              <a:gd name="T16" fmla="*/ 1443503 w 1585355"/>
              <a:gd name="T17" fmla="*/ 232856 h 820387"/>
              <a:gd name="T18" fmla="*/ 1449468 w 1585355"/>
              <a:gd name="T19" fmla="*/ 483629 h 820387"/>
              <a:gd name="T20" fmla="*/ 1455433 w 1585355"/>
              <a:gd name="T21" fmla="*/ 698574 h 820387"/>
              <a:gd name="T22" fmla="*/ 1467363 w 1585355"/>
              <a:gd name="T23" fmla="*/ 806046 h 820387"/>
              <a:gd name="T24" fmla="*/ 1592624 w 1585355"/>
              <a:gd name="T25" fmla="*/ 812017 h 820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85355"/>
              <a:gd name="T40" fmla="*/ 0 h 820387"/>
              <a:gd name="T41" fmla="*/ 1585355 w 1585355"/>
              <a:gd name="T42" fmla="*/ 820387 h 820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85355" h="820387">
                <a:moveTo>
                  <a:pt x="0" y="0"/>
                </a:moveTo>
                <a:cubicBezTo>
                  <a:pt x="24740" y="2969"/>
                  <a:pt x="49480" y="5938"/>
                  <a:pt x="65314" y="23751"/>
                </a:cubicBezTo>
                <a:cubicBezTo>
                  <a:pt x="81148" y="41564"/>
                  <a:pt x="77189" y="87086"/>
                  <a:pt x="95002" y="106878"/>
                </a:cubicBezTo>
                <a:cubicBezTo>
                  <a:pt x="112815" y="126670"/>
                  <a:pt x="141514" y="136566"/>
                  <a:pt x="172192" y="142504"/>
                </a:cubicBezTo>
                <a:cubicBezTo>
                  <a:pt x="202870" y="148442"/>
                  <a:pt x="279070" y="142504"/>
                  <a:pt x="279070" y="142504"/>
                </a:cubicBezTo>
                <a:lnTo>
                  <a:pt x="1199407" y="142504"/>
                </a:lnTo>
                <a:cubicBezTo>
                  <a:pt x="1369620" y="142504"/>
                  <a:pt x="1268680" y="140525"/>
                  <a:pt x="1300348" y="142504"/>
                </a:cubicBezTo>
                <a:cubicBezTo>
                  <a:pt x="1332016" y="144483"/>
                  <a:pt x="1366652" y="139535"/>
                  <a:pt x="1389413" y="154379"/>
                </a:cubicBezTo>
                <a:cubicBezTo>
                  <a:pt x="1412174" y="169223"/>
                  <a:pt x="1428008" y="177140"/>
                  <a:pt x="1436914" y="231569"/>
                </a:cubicBezTo>
                <a:cubicBezTo>
                  <a:pt x="1445820" y="285998"/>
                  <a:pt x="1440873" y="403762"/>
                  <a:pt x="1442852" y="480951"/>
                </a:cubicBezTo>
                <a:cubicBezTo>
                  <a:pt x="1444831" y="558140"/>
                  <a:pt x="1445820" y="641267"/>
                  <a:pt x="1448789" y="694706"/>
                </a:cubicBezTo>
                <a:cubicBezTo>
                  <a:pt x="1451758" y="748145"/>
                  <a:pt x="1437904" y="782781"/>
                  <a:pt x="1460665" y="801584"/>
                </a:cubicBezTo>
                <a:cubicBezTo>
                  <a:pt x="1483426" y="820387"/>
                  <a:pt x="1534390" y="813954"/>
                  <a:pt x="1585355" y="807522"/>
                </a:cubicBezTo>
              </a:path>
            </a:pathLst>
          </a:custGeom>
          <a:noFill/>
          <a:ln w="28575">
            <a:solidFill>
              <a:srgbClr val="FF9933"/>
            </a:solidFill>
            <a:round/>
            <a:headEnd type="oval" w="sm" len="sm"/>
            <a:tailEnd type="oval" w="sm" len="sm"/>
          </a:ln>
        </p:spPr>
        <p:txBody>
          <a:bodyPr anchor="ctr"/>
          <a:lstStyle/>
          <a:p>
            <a:pPr defTabSz="914400" eaLnBrk="0" hangingPunct="0">
              <a:lnSpc>
                <a:spcPct val="90000"/>
              </a:lnSpc>
            </a:pPr>
            <a:endParaRPr lang="de-DE"/>
          </a:p>
        </p:txBody>
      </p:sp>
      <p:sp>
        <p:nvSpPr>
          <p:cNvPr id="44059" name="Freeform 88"/>
          <p:cNvSpPr>
            <a:spLocks noChangeArrowheads="1"/>
          </p:cNvSpPr>
          <p:nvPr/>
        </p:nvSpPr>
        <p:spPr bwMode="auto">
          <a:xfrm>
            <a:off x="4619625" y="2132013"/>
            <a:ext cx="1679575" cy="973137"/>
          </a:xfrm>
          <a:custGeom>
            <a:avLst/>
            <a:gdLst>
              <a:gd name="T0" fmla="*/ 0 w 1680359"/>
              <a:gd name="T1" fmla="*/ 0 h 973776"/>
              <a:gd name="T2" fmla="*/ 35405 w 1680359"/>
              <a:gd name="T3" fmla="*/ 41212 h 973776"/>
              <a:gd name="T4" fmla="*/ 47216 w 1680359"/>
              <a:gd name="T5" fmla="*/ 141295 h 973776"/>
              <a:gd name="T6" fmla="*/ 118039 w 1680359"/>
              <a:gd name="T7" fmla="*/ 229602 h 973776"/>
              <a:gd name="T8" fmla="*/ 253774 w 1680359"/>
              <a:gd name="T9" fmla="*/ 282587 h 973776"/>
              <a:gd name="T10" fmla="*/ 507551 w 1680359"/>
              <a:gd name="T11" fmla="*/ 282587 h 973776"/>
              <a:gd name="T12" fmla="*/ 1198057 w 1680359"/>
              <a:gd name="T13" fmla="*/ 264924 h 973776"/>
              <a:gd name="T14" fmla="*/ 1428224 w 1680359"/>
              <a:gd name="T15" fmla="*/ 276701 h 973776"/>
              <a:gd name="T16" fmla="*/ 1481341 w 1680359"/>
              <a:gd name="T17" fmla="*/ 388558 h 973776"/>
              <a:gd name="T18" fmla="*/ 1463635 w 1680359"/>
              <a:gd name="T19" fmla="*/ 629936 h 973776"/>
              <a:gd name="T20" fmla="*/ 1469535 w 1680359"/>
              <a:gd name="T21" fmla="*/ 812439 h 973776"/>
              <a:gd name="T22" fmla="*/ 1487241 w 1680359"/>
              <a:gd name="T23" fmla="*/ 924296 h 973776"/>
              <a:gd name="T24" fmla="*/ 1534455 w 1680359"/>
              <a:gd name="T25" fmla="*/ 947845 h 973776"/>
              <a:gd name="T26" fmla="*/ 1587572 w 1680359"/>
              <a:gd name="T27" fmla="*/ 947845 h 973776"/>
              <a:gd name="T28" fmla="*/ 1670195 w 1680359"/>
              <a:gd name="T29" fmla="*/ 965507 h 973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80359"/>
              <a:gd name="T46" fmla="*/ 0 h 973776"/>
              <a:gd name="T47" fmla="*/ 1680359 w 1680359"/>
              <a:gd name="T48" fmla="*/ 973776 h 973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80359" h="973776">
                <a:moveTo>
                  <a:pt x="0" y="0"/>
                </a:moveTo>
                <a:cubicBezTo>
                  <a:pt x="13854" y="8906"/>
                  <a:pt x="27709" y="17812"/>
                  <a:pt x="35626" y="41563"/>
                </a:cubicBezTo>
                <a:cubicBezTo>
                  <a:pt x="43543" y="65314"/>
                  <a:pt x="33647" y="110837"/>
                  <a:pt x="47502" y="142504"/>
                </a:cubicBezTo>
                <a:cubicBezTo>
                  <a:pt x="61357" y="174172"/>
                  <a:pt x="84118" y="207817"/>
                  <a:pt x="118754" y="231568"/>
                </a:cubicBezTo>
                <a:cubicBezTo>
                  <a:pt x="153390" y="255319"/>
                  <a:pt x="190006" y="276101"/>
                  <a:pt x="255320" y="285007"/>
                </a:cubicBezTo>
                <a:cubicBezTo>
                  <a:pt x="320634" y="293913"/>
                  <a:pt x="510639" y="285007"/>
                  <a:pt x="510639" y="285007"/>
                </a:cubicBezTo>
                <a:lnTo>
                  <a:pt x="1205346" y="267194"/>
                </a:lnTo>
                <a:cubicBezTo>
                  <a:pt x="1359725" y="266205"/>
                  <a:pt x="1389414" y="258288"/>
                  <a:pt x="1436915" y="279070"/>
                </a:cubicBezTo>
                <a:cubicBezTo>
                  <a:pt x="1484416" y="299852"/>
                  <a:pt x="1484416" y="332508"/>
                  <a:pt x="1490354" y="391885"/>
                </a:cubicBezTo>
                <a:cubicBezTo>
                  <a:pt x="1496292" y="451262"/>
                  <a:pt x="1474520" y="564078"/>
                  <a:pt x="1472541" y="635330"/>
                </a:cubicBezTo>
                <a:cubicBezTo>
                  <a:pt x="1470562" y="706582"/>
                  <a:pt x="1474520" y="769917"/>
                  <a:pt x="1478478" y="819397"/>
                </a:cubicBezTo>
                <a:cubicBezTo>
                  <a:pt x="1482436" y="868877"/>
                  <a:pt x="1485405" y="909452"/>
                  <a:pt x="1496291" y="932213"/>
                </a:cubicBezTo>
                <a:cubicBezTo>
                  <a:pt x="1507177" y="954974"/>
                  <a:pt x="1526970" y="952005"/>
                  <a:pt x="1543793" y="955963"/>
                </a:cubicBezTo>
                <a:cubicBezTo>
                  <a:pt x="1560616" y="959921"/>
                  <a:pt x="1574470" y="952994"/>
                  <a:pt x="1597231" y="955963"/>
                </a:cubicBezTo>
                <a:cubicBezTo>
                  <a:pt x="1619992" y="958932"/>
                  <a:pt x="1650175" y="966354"/>
                  <a:pt x="1680359" y="973776"/>
                </a:cubicBezTo>
              </a:path>
            </a:pathLst>
          </a:custGeom>
          <a:noFill/>
          <a:ln w="28575">
            <a:solidFill>
              <a:srgbClr val="FF9933"/>
            </a:solidFill>
            <a:round/>
            <a:headEnd type="oval" w="sm" len="sm"/>
            <a:tailEnd type="oval" w="sm" len="sm"/>
          </a:ln>
        </p:spPr>
        <p:txBody>
          <a:bodyPr anchor="ctr"/>
          <a:lstStyle/>
          <a:p>
            <a:pPr defTabSz="914400" eaLnBrk="0" hangingPunct="0">
              <a:lnSpc>
                <a:spcPct val="90000"/>
              </a:lnSpc>
            </a:pPr>
            <a:endParaRPr lang="de-DE"/>
          </a:p>
        </p:txBody>
      </p:sp>
      <p:sp>
        <p:nvSpPr>
          <p:cNvPr id="44060" name="Freeform 89"/>
          <p:cNvSpPr>
            <a:spLocks noChangeArrowheads="1"/>
          </p:cNvSpPr>
          <p:nvPr/>
        </p:nvSpPr>
        <p:spPr bwMode="auto">
          <a:xfrm>
            <a:off x="4597400" y="2227263"/>
            <a:ext cx="1697038" cy="979487"/>
          </a:xfrm>
          <a:custGeom>
            <a:avLst/>
            <a:gdLst>
              <a:gd name="T0" fmla="*/ 4948 w 1697182"/>
              <a:gd name="T1" fmla="*/ 0 h 979715"/>
              <a:gd name="T2" fmla="*/ 10873 w 1697182"/>
              <a:gd name="T3" fmla="*/ 82881 h 979715"/>
              <a:gd name="T4" fmla="*/ 70185 w 1697182"/>
              <a:gd name="T5" fmla="*/ 165752 h 979715"/>
              <a:gd name="T6" fmla="*/ 135434 w 1697182"/>
              <a:gd name="T7" fmla="*/ 207194 h 979715"/>
              <a:gd name="T8" fmla="*/ 265906 w 1697182"/>
              <a:gd name="T9" fmla="*/ 236792 h 979715"/>
              <a:gd name="T10" fmla="*/ 491291 w 1697182"/>
              <a:gd name="T11" fmla="*/ 236792 h 979715"/>
              <a:gd name="T12" fmla="*/ 835298 w 1697182"/>
              <a:gd name="T13" fmla="*/ 230867 h 979715"/>
              <a:gd name="T14" fmla="*/ 1173371 w 1697182"/>
              <a:gd name="T15" fmla="*/ 219031 h 979715"/>
              <a:gd name="T16" fmla="*/ 1375027 w 1697182"/>
              <a:gd name="T17" fmla="*/ 219031 h 979715"/>
              <a:gd name="T18" fmla="*/ 1452139 w 1697182"/>
              <a:gd name="T19" fmla="*/ 254553 h 979715"/>
              <a:gd name="T20" fmla="*/ 1452139 w 1697182"/>
              <a:gd name="T21" fmla="*/ 361106 h 979715"/>
              <a:gd name="T22" fmla="*/ 1446201 w 1697182"/>
              <a:gd name="T23" fmla="*/ 449901 h 979715"/>
              <a:gd name="T24" fmla="*/ 1446201 w 1697182"/>
              <a:gd name="T25" fmla="*/ 615657 h 979715"/>
              <a:gd name="T26" fmla="*/ 1446201 w 1697182"/>
              <a:gd name="T27" fmla="*/ 751808 h 979715"/>
              <a:gd name="T28" fmla="*/ 1458064 w 1697182"/>
              <a:gd name="T29" fmla="*/ 870203 h 979715"/>
              <a:gd name="T30" fmla="*/ 1499588 w 1697182"/>
              <a:gd name="T31" fmla="*/ 917561 h 979715"/>
              <a:gd name="T32" fmla="*/ 1594487 w 1697182"/>
              <a:gd name="T33" fmla="*/ 947159 h 979715"/>
              <a:gd name="T34" fmla="*/ 1695310 w 1697182"/>
              <a:gd name="T35" fmla="*/ 976759 h 9797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7182"/>
              <a:gd name="T55" fmla="*/ 0 h 979715"/>
              <a:gd name="T56" fmla="*/ 1697182 w 1697182"/>
              <a:gd name="T57" fmla="*/ 979715 h 9797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7182" h="979715">
                <a:moveTo>
                  <a:pt x="4948" y="0"/>
                </a:moveTo>
                <a:cubicBezTo>
                  <a:pt x="2474" y="27709"/>
                  <a:pt x="0" y="55419"/>
                  <a:pt x="10886" y="83128"/>
                </a:cubicBezTo>
                <a:cubicBezTo>
                  <a:pt x="21772" y="110837"/>
                  <a:pt x="49481" y="145473"/>
                  <a:pt x="70263" y="166255"/>
                </a:cubicBezTo>
                <a:cubicBezTo>
                  <a:pt x="91045" y="187037"/>
                  <a:pt x="102920" y="195943"/>
                  <a:pt x="135577" y="207818"/>
                </a:cubicBezTo>
                <a:cubicBezTo>
                  <a:pt x="168234" y="219693"/>
                  <a:pt x="206828" y="232559"/>
                  <a:pt x="266205" y="237507"/>
                </a:cubicBezTo>
                <a:cubicBezTo>
                  <a:pt x="325582" y="242455"/>
                  <a:pt x="491837" y="237507"/>
                  <a:pt x="491837" y="237507"/>
                </a:cubicBezTo>
                <a:lnTo>
                  <a:pt x="836221" y="231569"/>
                </a:lnTo>
                <a:lnTo>
                  <a:pt x="1174668" y="219694"/>
                </a:lnTo>
                <a:cubicBezTo>
                  <a:pt x="1264722" y="217715"/>
                  <a:pt x="1330036" y="213756"/>
                  <a:pt x="1376548" y="219694"/>
                </a:cubicBezTo>
                <a:cubicBezTo>
                  <a:pt x="1423060" y="225632"/>
                  <a:pt x="1440873" y="231569"/>
                  <a:pt x="1453738" y="255320"/>
                </a:cubicBezTo>
                <a:cubicBezTo>
                  <a:pt x="1466603" y="279071"/>
                  <a:pt x="1454728" y="329541"/>
                  <a:pt x="1453738" y="362198"/>
                </a:cubicBezTo>
                <a:cubicBezTo>
                  <a:pt x="1452748" y="394855"/>
                  <a:pt x="1448790" y="408710"/>
                  <a:pt x="1447800" y="451263"/>
                </a:cubicBezTo>
                <a:cubicBezTo>
                  <a:pt x="1446810" y="493816"/>
                  <a:pt x="1447800" y="617517"/>
                  <a:pt x="1447800" y="617517"/>
                </a:cubicBezTo>
                <a:cubicBezTo>
                  <a:pt x="1447800" y="667987"/>
                  <a:pt x="1445821" y="711530"/>
                  <a:pt x="1447800" y="754083"/>
                </a:cubicBezTo>
                <a:cubicBezTo>
                  <a:pt x="1449779" y="796636"/>
                  <a:pt x="1450770" y="845128"/>
                  <a:pt x="1459676" y="872837"/>
                </a:cubicBezTo>
                <a:cubicBezTo>
                  <a:pt x="1468583" y="900546"/>
                  <a:pt x="1478478" y="907473"/>
                  <a:pt x="1501239" y="920338"/>
                </a:cubicBezTo>
                <a:cubicBezTo>
                  <a:pt x="1524000" y="933203"/>
                  <a:pt x="1596242" y="950026"/>
                  <a:pt x="1596242" y="950026"/>
                </a:cubicBezTo>
                <a:lnTo>
                  <a:pt x="1697182" y="979715"/>
                </a:lnTo>
              </a:path>
            </a:pathLst>
          </a:custGeom>
          <a:noFill/>
          <a:ln w="28575">
            <a:solidFill>
              <a:srgbClr val="FF9933"/>
            </a:solidFill>
            <a:round/>
            <a:headEnd type="oval" w="sm" len="sm"/>
            <a:tailEnd type="oval" w="sm" len="sm"/>
          </a:ln>
        </p:spPr>
        <p:txBody>
          <a:bodyPr anchor="ctr"/>
          <a:lstStyle/>
          <a:p>
            <a:pPr defTabSz="914400" eaLnBrk="0" hangingPunct="0">
              <a:lnSpc>
                <a:spcPct val="90000"/>
              </a:lnSpc>
            </a:pPr>
            <a:endParaRPr lang="de-DE"/>
          </a:p>
        </p:txBody>
      </p:sp>
      <p:sp>
        <p:nvSpPr>
          <p:cNvPr id="44061" name="Freeform 92"/>
          <p:cNvSpPr>
            <a:spLocks noChangeArrowheads="1"/>
          </p:cNvSpPr>
          <p:nvPr/>
        </p:nvSpPr>
        <p:spPr bwMode="auto">
          <a:xfrm>
            <a:off x="4692650" y="1520825"/>
            <a:ext cx="2794000" cy="1697038"/>
          </a:xfrm>
          <a:custGeom>
            <a:avLst/>
            <a:gdLst>
              <a:gd name="T0" fmla="*/ 0 w 2794000"/>
              <a:gd name="T1" fmla="*/ 236970 h 1696508"/>
              <a:gd name="T2" fmla="*/ 88900 w 2794000"/>
              <a:gd name="T3" fmla="*/ 243346 h 1696508"/>
              <a:gd name="T4" fmla="*/ 171450 w 2794000"/>
              <a:gd name="T5" fmla="*/ 128578 h 1696508"/>
              <a:gd name="T6" fmla="*/ 273050 w 2794000"/>
              <a:gd name="T7" fmla="*/ 32938 h 1696508"/>
              <a:gd name="T8" fmla="*/ 457200 w 2794000"/>
              <a:gd name="T9" fmla="*/ 7434 h 1696508"/>
              <a:gd name="T10" fmla="*/ 800100 w 2794000"/>
              <a:gd name="T11" fmla="*/ 7434 h 1696508"/>
              <a:gd name="T12" fmla="*/ 1390650 w 2794000"/>
              <a:gd name="T13" fmla="*/ 7434 h 1696508"/>
              <a:gd name="T14" fmla="*/ 1631950 w 2794000"/>
              <a:gd name="T15" fmla="*/ 7434 h 1696508"/>
              <a:gd name="T16" fmla="*/ 1987550 w 2794000"/>
              <a:gd name="T17" fmla="*/ 7434 h 1696508"/>
              <a:gd name="T18" fmla="*/ 2298700 w 2794000"/>
              <a:gd name="T19" fmla="*/ 13810 h 1696508"/>
              <a:gd name="T20" fmla="*/ 2374900 w 2794000"/>
              <a:gd name="T21" fmla="*/ 90322 h 1696508"/>
              <a:gd name="T22" fmla="*/ 2393950 w 2794000"/>
              <a:gd name="T23" fmla="*/ 262473 h 1696508"/>
              <a:gd name="T24" fmla="*/ 2400300 w 2794000"/>
              <a:gd name="T25" fmla="*/ 600390 h 1696508"/>
              <a:gd name="T26" fmla="*/ 2400300 w 2794000"/>
              <a:gd name="T27" fmla="*/ 931933 h 1696508"/>
              <a:gd name="T28" fmla="*/ 2413000 w 2794000"/>
              <a:gd name="T29" fmla="*/ 1257100 h 1696508"/>
              <a:gd name="T30" fmla="*/ 2470150 w 2794000"/>
              <a:gd name="T31" fmla="*/ 1505756 h 1696508"/>
              <a:gd name="T32" fmla="*/ 2559050 w 2794000"/>
              <a:gd name="T33" fmla="*/ 1614144 h 1696508"/>
              <a:gd name="T34" fmla="*/ 2794000 w 2794000"/>
              <a:gd name="T35" fmla="*/ 1703405 h 16965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94000"/>
              <a:gd name="T55" fmla="*/ 0 h 1696508"/>
              <a:gd name="T56" fmla="*/ 2794000 w 2794000"/>
              <a:gd name="T57" fmla="*/ 1696508 h 16965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94000" h="1696508">
                <a:moveTo>
                  <a:pt x="0" y="236008"/>
                </a:moveTo>
                <a:cubicBezTo>
                  <a:pt x="30162" y="248179"/>
                  <a:pt x="60325" y="260350"/>
                  <a:pt x="88900" y="242358"/>
                </a:cubicBezTo>
                <a:cubicBezTo>
                  <a:pt x="117475" y="224366"/>
                  <a:pt x="140758" y="162983"/>
                  <a:pt x="171450" y="128058"/>
                </a:cubicBezTo>
                <a:cubicBezTo>
                  <a:pt x="202142" y="93133"/>
                  <a:pt x="225425" y="52916"/>
                  <a:pt x="273050" y="32808"/>
                </a:cubicBezTo>
                <a:cubicBezTo>
                  <a:pt x="320675" y="12700"/>
                  <a:pt x="369358" y="11641"/>
                  <a:pt x="457200" y="7408"/>
                </a:cubicBezTo>
                <a:cubicBezTo>
                  <a:pt x="545042" y="3175"/>
                  <a:pt x="800100" y="7408"/>
                  <a:pt x="800100" y="7408"/>
                </a:cubicBezTo>
                <a:lnTo>
                  <a:pt x="1390650" y="7408"/>
                </a:lnTo>
                <a:lnTo>
                  <a:pt x="1631950" y="7408"/>
                </a:lnTo>
                <a:lnTo>
                  <a:pt x="1987550" y="7408"/>
                </a:lnTo>
                <a:cubicBezTo>
                  <a:pt x="2098675" y="8466"/>
                  <a:pt x="2234142" y="0"/>
                  <a:pt x="2298700" y="13758"/>
                </a:cubicBezTo>
                <a:cubicBezTo>
                  <a:pt x="2363258" y="27516"/>
                  <a:pt x="2359025" y="48683"/>
                  <a:pt x="2374900" y="89958"/>
                </a:cubicBezTo>
                <a:cubicBezTo>
                  <a:pt x="2390775" y="131233"/>
                  <a:pt x="2389717" y="176741"/>
                  <a:pt x="2393950" y="261408"/>
                </a:cubicBezTo>
                <a:cubicBezTo>
                  <a:pt x="2398183" y="346075"/>
                  <a:pt x="2399242" y="486833"/>
                  <a:pt x="2400300" y="597958"/>
                </a:cubicBezTo>
                <a:cubicBezTo>
                  <a:pt x="2401358" y="709083"/>
                  <a:pt x="2398183" y="819150"/>
                  <a:pt x="2400300" y="928158"/>
                </a:cubicBezTo>
                <a:cubicBezTo>
                  <a:pt x="2402417" y="1037166"/>
                  <a:pt x="2401358" y="1156758"/>
                  <a:pt x="2413000" y="1252008"/>
                </a:cubicBezTo>
                <a:cubicBezTo>
                  <a:pt x="2424642" y="1347258"/>
                  <a:pt x="2445808" y="1440391"/>
                  <a:pt x="2470150" y="1499658"/>
                </a:cubicBezTo>
                <a:cubicBezTo>
                  <a:pt x="2494492" y="1558925"/>
                  <a:pt x="2505075" y="1574800"/>
                  <a:pt x="2559050" y="1607608"/>
                </a:cubicBezTo>
                <a:cubicBezTo>
                  <a:pt x="2613025" y="1640416"/>
                  <a:pt x="2703512" y="1668462"/>
                  <a:pt x="2794000" y="1696508"/>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62" name="Freeform 93"/>
          <p:cNvSpPr>
            <a:spLocks noChangeArrowheads="1"/>
          </p:cNvSpPr>
          <p:nvPr/>
        </p:nvSpPr>
        <p:spPr bwMode="auto">
          <a:xfrm>
            <a:off x="4692650" y="1471613"/>
            <a:ext cx="2781300" cy="1658937"/>
          </a:xfrm>
          <a:custGeom>
            <a:avLst/>
            <a:gdLst>
              <a:gd name="T0" fmla="*/ 0 w 2781300"/>
              <a:gd name="T1" fmla="*/ 197669 h 1658408"/>
              <a:gd name="T2" fmla="*/ 88900 w 2781300"/>
              <a:gd name="T3" fmla="*/ 184917 h 1658408"/>
              <a:gd name="T4" fmla="*/ 196850 w 2781300"/>
              <a:gd name="T5" fmla="*/ 76512 h 1658408"/>
              <a:gd name="T6" fmla="*/ 355600 w 2781300"/>
              <a:gd name="T7" fmla="*/ 12752 h 1658408"/>
              <a:gd name="T8" fmla="*/ 603250 w 2781300"/>
              <a:gd name="T9" fmla="*/ 6376 h 1658408"/>
              <a:gd name="T10" fmla="*/ 1066800 w 2781300"/>
              <a:gd name="T11" fmla="*/ 6376 h 1658408"/>
              <a:gd name="T12" fmla="*/ 1676400 w 2781300"/>
              <a:gd name="T13" fmla="*/ 6376 h 1658408"/>
              <a:gd name="T14" fmla="*/ 2095500 w 2781300"/>
              <a:gd name="T15" fmla="*/ 6376 h 1658408"/>
              <a:gd name="T16" fmla="*/ 2273300 w 2781300"/>
              <a:gd name="T17" fmla="*/ 6376 h 1658408"/>
              <a:gd name="T18" fmla="*/ 2400300 w 2781300"/>
              <a:gd name="T19" fmla="*/ 44632 h 1658408"/>
              <a:gd name="T20" fmla="*/ 2438400 w 2781300"/>
              <a:gd name="T21" fmla="*/ 159413 h 1658408"/>
              <a:gd name="T22" fmla="*/ 2457450 w 2781300"/>
              <a:gd name="T23" fmla="*/ 459098 h 1658408"/>
              <a:gd name="T24" fmla="*/ 2457450 w 2781300"/>
              <a:gd name="T25" fmla="*/ 688649 h 1658408"/>
              <a:gd name="T26" fmla="*/ 2457450 w 2781300"/>
              <a:gd name="T27" fmla="*/ 988344 h 1658408"/>
              <a:gd name="T28" fmla="*/ 2476500 w 2781300"/>
              <a:gd name="T29" fmla="*/ 1224270 h 1658408"/>
              <a:gd name="T30" fmla="*/ 2501900 w 2781300"/>
              <a:gd name="T31" fmla="*/ 1383680 h 1658408"/>
              <a:gd name="T32" fmla="*/ 2565400 w 2781300"/>
              <a:gd name="T33" fmla="*/ 1543089 h 1658408"/>
              <a:gd name="T34" fmla="*/ 2673350 w 2781300"/>
              <a:gd name="T35" fmla="*/ 1645112 h 1658408"/>
              <a:gd name="T36" fmla="*/ 2781300 w 2781300"/>
              <a:gd name="T37" fmla="*/ 1664242 h 16584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81300"/>
              <a:gd name="T58" fmla="*/ 0 h 1658408"/>
              <a:gd name="T59" fmla="*/ 2781300 w 2781300"/>
              <a:gd name="T60" fmla="*/ 1658408 h 16584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81300" h="1658408">
                <a:moveTo>
                  <a:pt x="0" y="196850"/>
                </a:moveTo>
                <a:cubicBezTo>
                  <a:pt x="28046" y="200554"/>
                  <a:pt x="56092" y="204258"/>
                  <a:pt x="88900" y="184150"/>
                </a:cubicBezTo>
                <a:cubicBezTo>
                  <a:pt x="121708" y="164042"/>
                  <a:pt x="152400" y="104775"/>
                  <a:pt x="196850" y="76200"/>
                </a:cubicBezTo>
                <a:cubicBezTo>
                  <a:pt x="241300" y="47625"/>
                  <a:pt x="287867" y="24342"/>
                  <a:pt x="355600" y="12700"/>
                </a:cubicBezTo>
                <a:cubicBezTo>
                  <a:pt x="423333" y="1058"/>
                  <a:pt x="603250" y="6350"/>
                  <a:pt x="603250" y="6350"/>
                </a:cubicBezTo>
                <a:lnTo>
                  <a:pt x="1066800" y="6350"/>
                </a:lnTo>
                <a:lnTo>
                  <a:pt x="1676400" y="6350"/>
                </a:lnTo>
                <a:lnTo>
                  <a:pt x="2095500" y="6350"/>
                </a:lnTo>
                <a:cubicBezTo>
                  <a:pt x="2194983" y="6350"/>
                  <a:pt x="2222500" y="0"/>
                  <a:pt x="2273300" y="6350"/>
                </a:cubicBezTo>
                <a:cubicBezTo>
                  <a:pt x="2324100" y="12700"/>
                  <a:pt x="2372783" y="19050"/>
                  <a:pt x="2400300" y="44450"/>
                </a:cubicBezTo>
                <a:cubicBezTo>
                  <a:pt x="2427817" y="69850"/>
                  <a:pt x="2428875" y="89958"/>
                  <a:pt x="2438400" y="158750"/>
                </a:cubicBezTo>
                <a:cubicBezTo>
                  <a:pt x="2447925" y="227542"/>
                  <a:pt x="2454275" y="369358"/>
                  <a:pt x="2457450" y="457200"/>
                </a:cubicBezTo>
                <a:cubicBezTo>
                  <a:pt x="2460625" y="545042"/>
                  <a:pt x="2457450" y="685800"/>
                  <a:pt x="2457450" y="685800"/>
                </a:cubicBezTo>
                <a:cubicBezTo>
                  <a:pt x="2457450" y="773642"/>
                  <a:pt x="2454275" y="895350"/>
                  <a:pt x="2457450" y="984250"/>
                </a:cubicBezTo>
                <a:cubicBezTo>
                  <a:pt x="2460625" y="1073150"/>
                  <a:pt x="2469092" y="1153584"/>
                  <a:pt x="2476500" y="1219200"/>
                </a:cubicBezTo>
                <a:cubicBezTo>
                  <a:pt x="2483908" y="1284816"/>
                  <a:pt x="2487083" y="1325033"/>
                  <a:pt x="2501900" y="1377950"/>
                </a:cubicBezTo>
                <a:cubicBezTo>
                  <a:pt x="2516717" y="1430867"/>
                  <a:pt x="2536825" y="1493308"/>
                  <a:pt x="2565400" y="1536700"/>
                </a:cubicBezTo>
                <a:cubicBezTo>
                  <a:pt x="2593975" y="1580092"/>
                  <a:pt x="2637367" y="1618192"/>
                  <a:pt x="2673350" y="1638300"/>
                </a:cubicBezTo>
                <a:cubicBezTo>
                  <a:pt x="2709333" y="1658408"/>
                  <a:pt x="2745316" y="1657879"/>
                  <a:pt x="2781300" y="1657350"/>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63" name="Freeform 94"/>
          <p:cNvSpPr>
            <a:spLocks noChangeArrowheads="1"/>
          </p:cNvSpPr>
          <p:nvPr/>
        </p:nvSpPr>
        <p:spPr bwMode="auto">
          <a:xfrm>
            <a:off x="4616450" y="1422400"/>
            <a:ext cx="2863850" cy="1630363"/>
          </a:xfrm>
          <a:custGeom>
            <a:avLst/>
            <a:gdLst>
              <a:gd name="T0" fmla="*/ 0 w 2863850"/>
              <a:gd name="T1" fmla="*/ 232904 h 1630892"/>
              <a:gd name="T2" fmla="*/ 63500 w 2863850"/>
              <a:gd name="T3" fmla="*/ 188646 h 1630892"/>
              <a:gd name="T4" fmla="*/ 95250 w 2863850"/>
              <a:gd name="T5" fmla="*/ 138057 h 1630892"/>
              <a:gd name="T6" fmla="*/ 209550 w 2863850"/>
              <a:gd name="T7" fmla="*/ 36886 h 1630892"/>
              <a:gd name="T8" fmla="*/ 323850 w 2863850"/>
              <a:gd name="T9" fmla="*/ 24238 h 1630892"/>
              <a:gd name="T10" fmla="*/ 463550 w 2863850"/>
              <a:gd name="T11" fmla="*/ 11590 h 1630892"/>
              <a:gd name="T12" fmla="*/ 876300 w 2863850"/>
              <a:gd name="T13" fmla="*/ 5266 h 1630892"/>
              <a:gd name="T14" fmla="*/ 1689100 w 2863850"/>
              <a:gd name="T15" fmla="*/ 5266 h 1630892"/>
              <a:gd name="T16" fmla="*/ 2032000 w 2863850"/>
              <a:gd name="T17" fmla="*/ 5266 h 1630892"/>
              <a:gd name="T18" fmla="*/ 2317750 w 2863850"/>
              <a:gd name="T19" fmla="*/ 5266 h 1630892"/>
              <a:gd name="T20" fmla="*/ 2514600 w 2863850"/>
              <a:gd name="T21" fmla="*/ 36886 h 1630892"/>
              <a:gd name="T22" fmla="*/ 2565400 w 2863850"/>
              <a:gd name="T23" fmla="*/ 125409 h 1630892"/>
              <a:gd name="T24" fmla="*/ 2590800 w 2863850"/>
              <a:gd name="T25" fmla="*/ 277172 h 1630892"/>
              <a:gd name="T26" fmla="*/ 2590800 w 2863850"/>
              <a:gd name="T27" fmla="*/ 485836 h 1630892"/>
              <a:gd name="T28" fmla="*/ 2590800 w 2863850"/>
              <a:gd name="T29" fmla="*/ 808322 h 1630892"/>
              <a:gd name="T30" fmla="*/ 2603500 w 2863850"/>
              <a:gd name="T31" fmla="*/ 1111842 h 1630892"/>
              <a:gd name="T32" fmla="*/ 2635250 w 2863850"/>
              <a:gd name="T33" fmla="*/ 1314184 h 1630892"/>
              <a:gd name="T34" fmla="*/ 2698750 w 2863850"/>
              <a:gd name="T35" fmla="*/ 1465942 h 1630892"/>
              <a:gd name="T36" fmla="*/ 2863850 w 2863850"/>
              <a:gd name="T37" fmla="*/ 1624024 h 16308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63850"/>
              <a:gd name="T58" fmla="*/ 0 h 1630892"/>
              <a:gd name="T59" fmla="*/ 2863850 w 2863850"/>
              <a:gd name="T60" fmla="*/ 1630892 h 16308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63850" h="1630892">
                <a:moveTo>
                  <a:pt x="0" y="233892"/>
                </a:moveTo>
                <a:cubicBezTo>
                  <a:pt x="23812" y="219604"/>
                  <a:pt x="47625" y="205317"/>
                  <a:pt x="63500" y="189442"/>
                </a:cubicBezTo>
                <a:cubicBezTo>
                  <a:pt x="79375" y="173567"/>
                  <a:pt x="70908" y="164042"/>
                  <a:pt x="95250" y="138642"/>
                </a:cubicBezTo>
                <a:cubicBezTo>
                  <a:pt x="119592" y="113242"/>
                  <a:pt x="171450" y="56092"/>
                  <a:pt x="209550" y="37042"/>
                </a:cubicBezTo>
                <a:cubicBezTo>
                  <a:pt x="247650" y="17992"/>
                  <a:pt x="323850" y="24342"/>
                  <a:pt x="323850" y="24342"/>
                </a:cubicBezTo>
                <a:cubicBezTo>
                  <a:pt x="366183" y="20109"/>
                  <a:pt x="371475" y="14817"/>
                  <a:pt x="463550" y="11642"/>
                </a:cubicBezTo>
                <a:cubicBezTo>
                  <a:pt x="555625" y="8467"/>
                  <a:pt x="876300" y="5292"/>
                  <a:pt x="876300" y="5292"/>
                </a:cubicBezTo>
                <a:lnTo>
                  <a:pt x="1689100" y="5292"/>
                </a:lnTo>
                <a:lnTo>
                  <a:pt x="2032000" y="5292"/>
                </a:lnTo>
                <a:cubicBezTo>
                  <a:pt x="2136775" y="5292"/>
                  <a:pt x="2237317" y="0"/>
                  <a:pt x="2317750" y="5292"/>
                </a:cubicBezTo>
                <a:cubicBezTo>
                  <a:pt x="2398183" y="10584"/>
                  <a:pt x="2473325" y="16934"/>
                  <a:pt x="2514600" y="37042"/>
                </a:cubicBezTo>
                <a:cubicBezTo>
                  <a:pt x="2555875" y="57150"/>
                  <a:pt x="2552700" y="85725"/>
                  <a:pt x="2565400" y="125942"/>
                </a:cubicBezTo>
                <a:cubicBezTo>
                  <a:pt x="2578100" y="166159"/>
                  <a:pt x="2586567" y="218017"/>
                  <a:pt x="2590800" y="278342"/>
                </a:cubicBezTo>
                <a:cubicBezTo>
                  <a:pt x="2595033" y="338667"/>
                  <a:pt x="2590800" y="487892"/>
                  <a:pt x="2590800" y="487892"/>
                </a:cubicBezTo>
                <a:cubicBezTo>
                  <a:pt x="2590800" y="576792"/>
                  <a:pt x="2588683" y="706967"/>
                  <a:pt x="2590800" y="811742"/>
                </a:cubicBezTo>
                <a:cubicBezTo>
                  <a:pt x="2592917" y="916517"/>
                  <a:pt x="2596092" y="1031875"/>
                  <a:pt x="2603500" y="1116542"/>
                </a:cubicBezTo>
                <a:cubicBezTo>
                  <a:pt x="2610908" y="1201209"/>
                  <a:pt x="2619375" y="1260475"/>
                  <a:pt x="2635250" y="1319742"/>
                </a:cubicBezTo>
                <a:cubicBezTo>
                  <a:pt x="2651125" y="1379009"/>
                  <a:pt x="2660650" y="1420284"/>
                  <a:pt x="2698750" y="1472142"/>
                </a:cubicBezTo>
                <a:cubicBezTo>
                  <a:pt x="2736850" y="1524000"/>
                  <a:pt x="2800350" y="1577446"/>
                  <a:pt x="2863850" y="1630892"/>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64" name="Freeform 95"/>
          <p:cNvSpPr>
            <a:spLocks noChangeArrowheads="1"/>
          </p:cNvSpPr>
          <p:nvPr/>
        </p:nvSpPr>
        <p:spPr bwMode="auto">
          <a:xfrm>
            <a:off x="4548188" y="1371600"/>
            <a:ext cx="2938462" cy="1579563"/>
          </a:xfrm>
          <a:custGeom>
            <a:avLst/>
            <a:gdLst>
              <a:gd name="T0" fmla="*/ 55962 w 2938992"/>
              <a:gd name="T1" fmla="*/ 380539 h 1579033"/>
              <a:gd name="T2" fmla="*/ 11616 w 2938992"/>
              <a:gd name="T3" fmla="*/ 342273 h 1579033"/>
              <a:gd name="T4" fmla="*/ 17953 w 2938992"/>
              <a:gd name="T5" fmla="*/ 221095 h 1579033"/>
              <a:gd name="T6" fmla="*/ 119306 w 2938992"/>
              <a:gd name="T7" fmla="*/ 125429 h 1579033"/>
              <a:gd name="T8" fmla="*/ 220672 w 2938992"/>
              <a:gd name="T9" fmla="*/ 61656 h 1579033"/>
              <a:gd name="T10" fmla="*/ 455076 w 2938992"/>
              <a:gd name="T11" fmla="*/ 10635 h 1579033"/>
              <a:gd name="T12" fmla="*/ 721152 w 2938992"/>
              <a:gd name="T13" fmla="*/ 10635 h 1579033"/>
              <a:gd name="T14" fmla="*/ 1158275 w 2938992"/>
              <a:gd name="T15" fmla="*/ 10635 h 1579033"/>
              <a:gd name="T16" fmla="*/ 1760109 w 2938992"/>
              <a:gd name="T17" fmla="*/ 4246 h 1579033"/>
              <a:gd name="T18" fmla="*/ 2247915 w 2938992"/>
              <a:gd name="T19" fmla="*/ 4246 h 1579033"/>
              <a:gd name="T20" fmla="*/ 2463307 w 2938992"/>
              <a:gd name="T21" fmla="*/ 4246 h 1579033"/>
              <a:gd name="T22" fmla="*/ 2609016 w 2938992"/>
              <a:gd name="T23" fmla="*/ 29763 h 1579033"/>
              <a:gd name="T24" fmla="*/ 2691375 w 2938992"/>
              <a:gd name="T25" fmla="*/ 80784 h 1579033"/>
              <a:gd name="T26" fmla="*/ 2716712 w 2938992"/>
              <a:gd name="T27" fmla="*/ 157321 h 1579033"/>
              <a:gd name="T28" fmla="*/ 2723050 w 2938992"/>
              <a:gd name="T29" fmla="*/ 323137 h 1579033"/>
              <a:gd name="T30" fmla="*/ 2723050 w 2938992"/>
              <a:gd name="T31" fmla="*/ 552737 h 1579033"/>
              <a:gd name="T32" fmla="*/ 2723050 w 2938992"/>
              <a:gd name="T33" fmla="*/ 865248 h 1579033"/>
              <a:gd name="T34" fmla="*/ 2729383 w 2938992"/>
              <a:gd name="T35" fmla="*/ 1139491 h 1579033"/>
              <a:gd name="T36" fmla="*/ 2761058 w 2938992"/>
              <a:gd name="T37" fmla="*/ 1311690 h 1579033"/>
              <a:gd name="T38" fmla="*/ 2811742 w 2938992"/>
              <a:gd name="T39" fmla="*/ 1426488 h 1579033"/>
              <a:gd name="T40" fmla="*/ 2932109 w 2938992"/>
              <a:gd name="T41" fmla="*/ 1585932 h 15790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38992"/>
              <a:gd name="T64" fmla="*/ 0 h 1579033"/>
              <a:gd name="T65" fmla="*/ 2938992 w 2938992"/>
              <a:gd name="T66" fmla="*/ 1579033 h 15790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38992" h="1579033">
                <a:moveTo>
                  <a:pt x="56092" y="378883"/>
                </a:moveTo>
                <a:cubicBezTo>
                  <a:pt x="37042" y="373062"/>
                  <a:pt x="17992" y="367241"/>
                  <a:pt x="11642" y="340783"/>
                </a:cubicBezTo>
                <a:cubicBezTo>
                  <a:pt x="5292" y="314325"/>
                  <a:pt x="0" y="256116"/>
                  <a:pt x="17992" y="220133"/>
                </a:cubicBezTo>
                <a:cubicBezTo>
                  <a:pt x="35984" y="184150"/>
                  <a:pt x="85725" y="151341"/>
                  <a:pt x="119592" y="124883"/>
                </a:cubicBezTo>
                <a:cubicBezTo>
                  <a:pt x="153459" y="98425"/>
                  <a:pt x="165100" y="80433"/>
                  <a:pt x="221192" y="61383"/>
                </a:cubicBezTo>
                <a:cubicBezTo>
                  <a:pt x="277284" y="42333"/>
                  <a:pt x="372534" y="19050"/>
                  <a:pt x="456142" y="10583"/>
                </a:cubicBezTo>
                <a:cubicBezTo>
                  <a:pt x="539750" y="2116"/>
                  <a:pt x="722842" y="10583"/>
                  <a:pt x="722842" y="10583"/>
                </a:cubicBezTo>
                <a:lnTo>
                  <a:pt x="1160992" y="10583"/>
                </a:lnTo>
                <a:lnTo>
                  <a:pt x="1764242" y="4233"/>
                </a:lnTo>
                <a:lnTo>
                  <a:pt x="2253192" y="4233"/>
                </a:lnTo>
                <a:cubicBezTo>
                  <a:pt x="2370667" y="4233"/>
                  <a:pt x="2408767" y="0"/>
                  <a:pt x="2469092" y="4233"/>
                </a:cubicBezTo>
                <a:cubicBezTo>
                  <a:pt x="2529417" y="8466"/>
                  <a:pt x="2577042" y="16933"/>
                  <a:pt x="2615142" y="29633"/>
                </a:cubicBezTo>
                <a:cubicBezTo>
                  <a:pt x="2653242" y="42333"/>
                  <a:pt x="2679700" y="59266"/>
                  <a:pt x="2697692" y="80433"/>
                </a:cubicBezTo>
                <a:cubicBezTo>
                  <a:pt x="2715684" y="101600"/>
                  <a:pt x="2717800" y="116416"/>
                  <a:pt x="2723092" y="156633"/>
                </a:cubicBezTo>
                <a:cubicBezTo>
                  <a:pt x="2728384" y="196850"/>
                  <a:pt x="2728384" y="256116"/>
                  <a:pt x="2729442" y="321733"/>
                </a:cubicBezTo>
                <a:cubicBezTo>
                  <a:pt x="2730500" y="387350"/>
                  <a:pt x="2729442" y="550333"/>
                  <a:pt x="2729442" y="550333"/>
                </a:cubicBezTo>
                <a:cubicBezTo>
                  <a:pt x="2729442" y="640291"/>
                  <a:pt x="2728384" y="764116"/>
                  <a:pt x="2729442" y="861483"/>
                </a:cubicBezTo>
                <a:cubicBezTo>
                  <a:pt x="2730500" y="958850"/>
                  <a:pt x="2729442" y="1060450"/>
                  <a:pt x="2735792" y="1134533"/>
                </a:cubicBezTo>
                <a:cubicBezTo>
                  <a:pt x="2742142" y="1208616"/>
                  <a:pt x="2753784" y="1258358"/>
                  <a:pt x="2767542" y="1305983"/>
                </a:cubicBezTo>
                <a:cubicBezTo>
                  <a:pt x="2781300" y="1353608"/>
                  <a:pt x="2789767" y="1374775"/>
                  <a:pt x="2818342" y="1420283"/>
                </a:cubicBezTo>
                <a:cubicBezTo>
                  <a:pt x="2846917" y="1465791"/>
                  <a:pt x="2892954" y="1522412"/>
                  <a:pt x="2938992" y="1579033"/>
                </a:cubicBezTo>
              </a:path>
            </a:pathLst>
          </a:custGeom>
          <a:noFill/>
          <a:ln w="28575">
            <a:solidFill>
              <a:srgbClr val="A0C02A"/>
            </a:solidFill>
            <a:round/>
            <a:headEnd type="oval" w="sm" len="sm"/>
            <a:tailEnd type="oval" w="sm" len="sm"/>
          </a:ln>
        </p:spPr>
        <p:txBody>
          <a:bodyPr anchor="ctr"/>
          <a:lstStyle/>
          <a:p>
            <a:pPr defTabSz="914400" eaLnBrk="0" hangingPunct="0">
              <a:lnSpc>
                <a:spcPct val="90000"/>
              </a:lnSpc>
            </a:pPr>
            <a:endParaRPr lang="de-DE"/>
          </a:p>
        </p:txBody>
      </p:sp>
      <p:sp>
        <p:nvSpPr>
          <p:cNvPr id="44065" name="Freeform 98"/>
          <p:cNvSpPr>
            <a:spLocks noChangeArrowheads="1"/>
          </p:cNvSpPr>
          <p:nvPr/>
        </p:nvSpPr>
        <p:spPr bwMode="auto">
          <a:xfrm>
            <a:off x="1866900" y="1985963"/>
            <a:ext cx="1911350" cy="958850"/>
          </a:xfrm>
          <a:custGeom>
            <a:avLst/>
            <a:gdLst>
              <a:gd name="T0" fmla="*/ 0 w 1911350"/>
              <a:gd name="T1" fmla="*/ 958850 h 958850"/>
              <a:gd name="T2" fmla="*/ 6350 w 1911350"/>
              <a:gd name="T3" fmla="*/ 609600 h 958850"/>
              <a:gd name="T4" fmla="*/ 12700 w 1911350"/>
              <a:gd name="T5" fmla="*/ 323850 h 958850"/>
              <a:gd name="T6" fmla="*/ 50800 w 1911350"/>
              <a:gd name="T7" fmla="*/ 114300 h 958850"/>
              <a:gd name="T8" fmla="*/ 209550 w 1911350"/>
              <a:gd name="T9" fmla="*/ 50800 h 958850"/>
              <a:gd name="T10" fmla="*/ 539750 w 1911350"/>
              <a:gd name="T11" fmla="*/ 19050 h 958850"/>
              <a:gd name="T12" fmla="*/ 920750 w 1911350"/>
              <a:gd name="T13" fmla="*/ 12700 h 958850"/>
              <a:gd name="T14" fmla="*/ 1244600 w 1911350"/>
              <a:gd name="T15" fmla="*/ 19050 h 958850"/>
              <a:gd name="T16" fmla="*/ 1593850 w 1911350"/>
              <a:gd name="T17" fmla="*/ 19050 h 958850"/>
              <a:gd name="T18" fmla="*/ 1809750 w 1911350"/>
              <a:gd name="T19" fmla="*/ 19050 h 958850"/>
              <a:gd name="T20" fmla="*/ 1911350 w 1911350"/>
              <a:gd name="T21" fmla="*/ 133350 h 9588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11350"/>
              <a:gd name="T34" fmla="*/ 0 h 958850"/>
              <a:gd name="T35" fmla="*/ 1911350 w 1911350"/>
              <a:gd name="T36" fmla="*/ 958850 h 9588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11350" h="958850">
                <a:moveTo>
                  <a:pt x="0" y="958850"/>
                </a:moveTo>
                <a:cubicBezTo>
                  <a:pt x="2116" y="837141"/>
                  <a:pt x="4233" y="715433"/>
                  <a:pt x="6350" y="609600"/>
                </a:cubicBezTo>
                <a:cubicBezTo>
                  <a:pt x="8467" y="503767"/>
                  <a:pt x="5292" y="406400"/>
                  <a:pt x="12700" y="323850"/>
                </a:cubicBezTo>
                <a:cubicBezTo>
                  <a:pt x="20108" y="241300"/>
                  <a:pt x="17992" y="159808"/>
                  <a:pt x="50800" y="114300"/>
                </a:cubicBezTo>
                <a:cubicBezTo>
                  <a:pt x="83608" y="68792"/>
                  <a:pt x="128058" y="66675"/>
                  <a:pt x="209550" y="50800"/>
                </a:cubicBezTo>
                <a:cubicBezTo>
                  <a:pt x="291042" y="34925"/>
                  <a:pt x="421217" y="25400"/>
                  <a:pt x="539750" y="19050"/>
                </a:cubicBezTo>
                <a:cubicBezTo>
                  <a:pt x="658283" y="12700"/>
                  <a:pt x="803275" y="12700"/>
                  <a:pt x="920750" y="12700"/>
                </a:cubicBezTo>
                <a:cubicBezTo>
                  <a:pt x="1038225" y="12700"/>
                  <a:pt x="1244600" y="19050"/>
                  <a:pt x="1244600" y="19050"/>
                </a:cubicBezTo>
                <a:lnTo>
                  <a:pt x="1593850" y="19050"/>
                </a:lnTo>
                <a:cubicBezTo>
                  <a:pt x="1688042" y="19050"/>
                  <a:pt x="1756833" y="0"/>
                  <a:pt x="1809750" y="19050"/>
                </a:cubicBezTo>
                <a:cubicBezTo>
                  <a:pt x="1862667" y="38100"/>
                  <a:pt x="1887008" y="85725"/>
                  <a:pt x="1911350" y="133350"/>
                </a:cubicBezTo>
              </a:path>
            </a:pathLst>
          </a:custGeom>
          <a:noFill/>
          <a:ln w="28575">
            <a:solidFill>
              <a:srgbClr val="FC8932"/>
            </a:solidFill>
            <a:round/>
            <a:headEnd type="oval" w="sm" len="sm"/>
            <a:tailEnd type="oval" w="sm" len="sm"/>
          </a:ln>
        </p:spPr>
        <p:txBody>
          <a:bodyPr anchor="ctr"/>
          <a:lstStyle/>
          <a:p>
            <a:pPr defTabSz="914400" eaLnBrk="0" hangingPunct="0">
              <a:lnSpc>
                <a:spcPct val="90000"/>
              </a:lnSpc>
            </a:pPr>
            <a:endParaRPr lang="de-DE"/>
          </a:p>
        </p:txBody>
      </p:sp>
      <p:sp>
        <p:nvSpPr>
          <p:cNvPr id="37" name="Rectangle 36"/>
          <p:cNvSpPr/>
          <p:nvPr/>
        </p:nvSpPr>
        <p:spPr bwMode="auto">
          <a:xfrm>
            <a:off x="1343238" y="4004719"/>
            <a:ext cx="910084" cy="336840"/>
          </a:xfrm>
          <a:prstGeom prst="rect">
            <a:avLst/>
          </a:prstGeom>
          <a:solidFill>
            <a:schemeClr val="accent5"/>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lIns="82124" tIns="41061" rIns="82124" bIns="41061" anchor="ctr">
            <a:spAutoFit/>
          </a:bodyPr>
          <a:lstStyle/>
          <a:p>
            <a:pPr algn="ctr" defTabSz="814388" eaLnBrk="0" hangingPunct="0">
              <a:lnSpc>
                <a:spcPct val="90000"/>
              </a:lnSpc>
              <a:defRPr/>
            </a:pPr>
            <a:r>
              <a:rPr lang="en-US" dirty="0">
                <a:solidFill>
                  <a:schemeClr val="bg1"/>
                </a:solidFill>
                <a:latin typeface="Arial" charset="0"/>
                <a:ea typeface="ＭＳ Ｐゴシック" pitchFamily="-106" charset="-128"/>
                <a:cs typeface="ＭＳ Ｐゴシック" pitchFamily="-106" charset="-128"/>
              </a:rPr>
              <a:t>20Gb/s</a:t>
            </a:r>
          </a:p>
        </p:txBody>
      </p:sp>
      <p:grpSp>
        <p:nvGrpSpPr>
          <p:cNvPr id="44069" name="Rectangle 37"/>
          <p:cNvGrpSpPr>
            <a:grpSpLocks/>
          </p:cNvGrpSpPr>
          <p:nvPr/>
        </p:nvGrpSpPr>
        <p:grpSpPr bwMode="auto">
          <a:xfrm>
            <a:off x="4084638" y="3943350"/>
            <a:ext cx="1182687" cy="452438"/>
            <a:chOff x="2573" y="2484"/>
            <a:chExt cx="745" cy="285"/>
          </a:xfrm>
        </p:grpSpPr>
        <p:pic>
          <p:nvPicPr>
            <p:cNvPr id="44075" name="Rectangle 37"/>
            <p:cNvPicPr>
              <a:picLocks noChangeArrowheads="1"/>
            </p:cNvPicPr>
            <p:nvPr/>
          </p:nvPicPr>
          <p:blipFill>
            <a:blip r:embed="rId11"/>
            <a:srcRect/>
            <a:stretch>
              <a:fillRect/>
            </a:stretch>
          </p:blipFill>
          <p:spPr bwMode="auto">
            <a:xfrm>
              <a:off x="2573" y="2484"/>
              <a:ext cx="745" cy="285"/>
            </a:xfrm>
            <a:prstGeom prst="rect">
              <a:avLst/>
            </a:prstGeom>
            <a:noFill/>
            <a:ln w="9525">
              <a:noFill/>
              <a:miter lim="800000"/>
              <a:headEnd/>
              <a:tailEnd/>
            </a:ln>
          </p:spPr>
        </p:pic>
        <p:sp>
          <p:nvSpPr>
            <p:cNvPr id="44076" name="Text Box 53"/>
            <p:cNvSpPr txBox="1">
              <a:spLocks noChangeArrowheads="1"/>
            </p:cNvSpPr>
            <p:nvPr/>
          </p:nvSpPr>
          <p:spPr bwMode="auto">
            <a:xfrm>
              <a:off x="2582" y="2496"/>
              <a:ext cx="730" cy="265"/>
            </a:xfrm>
            <a:prstGeom prst="rect">
              <a:avLst/>
            </a:prstGeom>
            <a:noFill/>
            <a:ln w="9525">
              <a:noFill/>
              <a:miter lim="800000"/>
              <a:headEnd/>
              <a:tailEnd/>
            </a:ln>
          </p:spPr>
          <p:txBody>
            <a:bodyPr wrap="none" lIns="82124" tIns="41061" rIns="82124" bIns="41061" anchor="ctr">
              <a:spAutoFit/>
            </a:bodyPr>
            <a:lstStyle/>
            <a:p>
              <a:pPr algn="ctr" defTabSz="814388" eaLnBrk="0" hangingPunct="0">
                <a:lnSpc>
                  <a:spcPct val="90000"/>
                </a:lnSpc>
              </a:pPr>
              <a:r>
                <a:rPr lang="en-US"/>
                <a:t>40Gb/s</a:t>
              </a:r>
            </a:p>
          </p:txBody>
        </p:sp>
      </p:grpSp>
      <p:sp>
        <p:nvSpPr>
          <p:cNvPr id="39" name="Rectangle 38"/>
          <p:cNvSpPr/>
          <p:nvPr/>
        </p:nvSpPr>
        <p:spPr bwMode="auto">
          <a:xfrm>
            <a:off x="6905838" y="4004719"/>
            <a:ext cx="910084" cy="336840"/>
          </a:xfrm>
          <a:prstGeom prst="rect">
            <a:avLst/>
          </a:prstGeom>
          <a:solidFill>
            <a:schemeClr val="accent5"/>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lIns="82124" tIns="41061" rIns="82124" bIns="41061" anchor="ctr">
            <a:spAutoFit/>
          </a:bodyPr>
          <a:lstStyle/>
          <a:p>
            <a:pPr algn="ctr" defTabSz="814388" eaLnBrk="0" hangingPunct="0">
              <a:lnSpc>
                <a:spcPct val="90000"/>
              </a:lnSpc>
              <a:defRPr/>
            </a:pPr>
            <a:r>
              <a:rPr lang="en-US" dirty="0">
                <a:solidFill>
                  <a:srgbClr val="000000"/>
                </a:solidFill>
                <a:latin typeface="Arial" charset="0"/>
                <a:ea typeface="ＭＳ Ｐゴシック" pitchFamily="-106" charset="-128"/>
                <a:cs typeface="ＭＳ Ｐゴシック" pitchFamily="-106" charset="-128"/>
              </a:rPr>
              <a:t>80Gb/s</a:t>
            </a:r>
          </a:p>
        </p:txBody>
      </p:sp>
      <p:sp>
        <p:nvSpPr>
          <p:cNvPr id="44073"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Unified Fabric – Wire Once Architecture</a:t>
            </a:r>
            <a:endParaRPr lang="en-US" sz="4800">
              <a:solidFill>
                <a:schemeClr val="tx2"/>
              </a:solidFill>
              <a:latin typeface="Calibri" pitchFamily="34" charset="0"/>
              <a:cs typeface="Arial" pitchFamily="34" charset="0"/>
            </a:endParaRPr>
          </a:p>
        </p:txBody>
      </p:sp>
      <p:sp>
        <p:nvSpPr>
          <p:cNvPr id="54" name="Rectangle 3"/>
          <p:cNvSpPr txBox="1">
            <a:spLocks noChangeArrowheads="1"/>
          </p:cNvSpPr>
          <p:nvPr/>
        </p:nvSpPr>
        <p:spPr bwMode="auto">
          <a:xfrm>
            <a:off x="2008188" y="4852988"/>
            <a:ext cx="5459412" cy="1173162"/>
          </a:xfrm>
          <a:prstGeom prst="rect">
            <a:avLst/>
          </a:prstGeom>
          <a:noFill/>
          <a:ln w="9525">
            <a:noFill/>
            <a:miter lim="800000"/>
            <a:headEnd/>
            <a:tailEnd/>
          </a:ln>
        </p:spPr>
        <p:txBody>
          <a:bodyPr/>
          <a:lstStyle/>
          <a:p>
            <a:pPr marL="342900" indent="-342900" defTabSz="914400">
              <a:lnSpc>
                <a:spcPct val="90000"/>
              </a:lnSpc>
              <a:spcBef>
                <a:spcPct val="20000"/>
              </a:spcBef>
              <a:buFontTx/>
              <a:buBlip>
                <a:blip r:embed="rId12"/>
              </a:buBlip>
              <a:defRPr/>
            </a:pPr>
            <a:r>
              <a:rPr lang="en-US" sz="2200" dirty="0">
                <a:solidFill>
                  <a:srgbClr val="99CC99"/>
                </a:solidFill>
                <a:latin typeface="+mn-lt"/>
                <a:ea typeface="+mn-ea"/>
              </a:rPr>
              <a:t>Wire </a:t>
            </a:r>
            <a:r>
              <a:rPr lang="en-US" sz="2200" u="sng" dirty="0">
                <a:solidFill>
                  <a:srgbClr val="99CC99"/>
                </a:solidFill>
                <a:latin typeface="+mn-lt"/>
                <a:ea typeface="+mn-ea"/>
              </a:rPr>
              <a:t>once</a:t>
            </a:r>
            <a:r>
              <a:rPr lang="en-US" sz="2200" dirty="0">
                <a:solidFill>
                  <a:srgbClr val="99CC99"/>
                </a:solidFill>
                <a:latin typeface="+mn-lt"/>
                <a:ea typeface="+mn-ea"/>
              </a:rPr>
              <a:t> for Bandwidth, not Connectivity</a:t>
            </a:r>
          </a:p>
          <a:p>
            <a:pPr marL="342900" indent="-342900" defTabSz="914400">
              <a:lnSpc>
                <a:spcPct val="90000"/>
              </a:lnSpc>
              <a:spcBef>
                <a:spcPct val="20000"/>
              </a:spcBef>
              <a:buFontTx/>
              <a:buBlip>
                <a:blip r:embed="rId12"/>
              </a:buBlip>
              <a:defRPr/>
            </a:pPr>
            <a:r>
              <a:rPr lang="en-US" sz="2200" dirty="0">
                <a:solidFill>
                  <a:srgbClr val="99CC99"/>
                </a:solidFill>
                <a:latin typeface="+mn-lt"/>
                <a:ea typeface="+mn-ea"/>
              </a:rPr>
              <a:t>All Links can be active all the time</a:t>
            </a: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txBox="1">
            <a:spLocks noChangeArrowheads="1"/>
          </p:cNvSpPr>
          <p:nvPr/>
        </p:nvSpPr>
        <p:spPr bwMode="auto">
          <a:xfrm>
            <a:off x="438150" y="301625"/>
            <a:ext cx="7315200" cy="609600"/>
          </a:xfrm>
          <a:prstGeom prst="rect">
            <a:avLst/>
          </a:prstGeom>
          <a:noFill/>
          <a:ln w="9525">
            <a:noFill/>
            <a:miter lim="800000"/>
            <a:headEnd/>
            <a:tailEnd/>
          </a:ln>
        </p:spPr>
        <p:txBody>
          <a:bodyPr lIns="82124" tIns="41061" rIns="82124" bIns="41061" anchor="b"/>
          <a:lstStyle/>
          <a:p>
            <a:pPr defTabSz="914400"/>
            <a:r>
              <a:rPr lang="en-US" sz="2800">
                <a:solidFill>
                  <a:schemeClr val="bg1"/>
                </a:solidFill>
                <a:latin typeface="Segoe Semibold" pitchFamily="34" charset="0"/>
              </a:rPr>
              <a:t>Virtualized Data Center Platform</a:t>
            </a:r>
            <a:br>
              <a:rPr lang="en-US" sz="2800">
                <a:solidFill>
                  <a:schemeClr val="bg1"/>
                </a:solidFill>
                <a:latin typeface="Segoe Semibold" pitchFamily="34" charset="0"/>
              </a:rPr>
            </a:br>
            <a:r>
              <a:rPr lang="en-US" sz="2000">
                <a:solidFill>
                  <a:schemeClr val="bg1"/>
                </a:solidFill>
                <a:latin typeface="Segoe Semibold" pitchFamily="34" charset="0"/>
              </a:rPr>
              <a:t>Unified Network Fabric</a:t>
            </a:r>
          </a:p>
        </p:txBody>
      </p:sp>
      <p:sp>
        <p:nvSpPr>
          <p:cNvPr id="4" name="Rectangle 53"/>
          <p:cNvSpPr>
            <a:spLocks noChangeArrowheads="1"/>
          </p:cNvSpPr>
          <p:nvPr/>
        </p:nvSpPr>
        <p:spPr bwMode="auto">
          <a:xfrm>
            <a:off x="1490663" y="6191250"/>
            <a:ext cx="6086475" cy="238125"/>
          </a:xfrm>
          <a:prstGeom prst="rect">
            <a:avLst/>
          </a:prstGeom>
          <a:gradFill rotWithShape="1">
            <a:gsLst>
              <a:gs pos="0">
                <a:srgbClr val="000000">
                  <a:alpha val="57001"/>
                </a:srgbClr>
              </a:gs>
              <a:gs pos="100000">
                <a:srgbClr val="000000">
                  <a:gamma/>
                  <a:tint val="0"/>
                  <a:invGamma/>
                  <a:alpha val="0"/>
                </a:srgbClr>
              </a:gs>
            </a:gsLst>
            <a:path path="shape">
              <a:fillToRect l="50000" t="50000" r="50000" b="50000"/>
            </a:path>
          </a:gradFill>
          <a:ln w="9525" algn="ctr">
            <a:noFill/>
            <a:miter lim="800000"/>
            <a:headEnd/>
            <a:tailEnd/>
          </a:ln>
          <a:effectLst/>
        </p:spPr>
        <p:txBody>
          <a:bodyPr lIns="82124" tIns="41061" rIns="82124" bIns="41061" anchor="ctr">
            <a:spAutoFit/>
          </a:bodyPr>
          <a:lstStyle/>
          <a:p>
            <a:pPr defTabSz="914400" fontAlgn="auto">
              <a:spcBef>
                <a:spcPts val="0"/>
              </a:spcBef>
              <a:spcAft>
                <a:spcPts val="0"/>
              </a:spcAft>
              <a:defRPr/>
            </a:pPr>
            <a:endParaRPr lang="en-US" kern="0">
              <a:solidFill>
                <a:sysClr val="windowText" lastClr="000000"/>
              </a:solidFill>
              <a:latin typeface="Arial" charset="0"/>
              <a:ea typeface="+mn-ea"/>
            </a:endParaRPr>
          </a:p>
        </p:txBody>
      </p:sp>
      <p:sp>
        <p:nvSpPr>
          <p:cNvPr id="5" name="Rectangle 9"/>
          <p:cNvSpPr>
            <a:spLocks noChangeArrowheads="1"/>
          </p:cNvSpPr>
          <p:nvPr/>
        </p:nvSpPr>
        <p:spPr bwMode="auto">
          <a:xfrm>
            <a:off x="266700" y="1181100"/>
            <a:ext cx="8623300" cy="5122863"/>
          </a:xfrm>
          <a:prstGeom prst="rect">
            <a:avLst/>
          </a:prstGeom>
          <a:solidFill>
            <a:schemeClr val="bg1">
              <a:lumMod val="20000"/>
              <a:lumOff val="80000"/>
            </a:schemeClr>
          </a:solidFill>
          <a:ln w="9525" algn="ctr">
            <a:noFill/>
            <a:miter lim="800000"/>
            <a:headEnd/>
            <a:tailEnd/>
          </a:ln>
        </p:spPr>
        <p:txBody>
          <a:bodyPr wrap="none" lIns="73025" tIns="36511" rIns="73025" bIns="36511" anchor="ctr"/>
          <a:lstStyle/>
          <a:p>
            <a:pPr defTabSz="914400">
              <a:defRPr/>
            </a:pPr>
            <a:endParaRPr lang="en-US">
              <a:ea typeface="+mn-ea"/>
            </a:endParaRPr>
          </a:p>
        </p:txBody>
      </p:sp>
      <p:sp>
        <p:nvSpPr>
          <p:cNvPr id="6" name="Rectangle 17"/>
          <p:cNvSpPr>
            <a:spLocks noChangeArrowheads="1"/>
          </p:cNvSpPr>
          <p:nvPr/>
        </p:nvSpPr>
        <p:spPr bwMode="auto">
          <a:xfrm>
            <a:off x="4559301" y="1370182"/>
            <a:ext cx="4216400" cy="4721127"/>
          </a:xfrm>
          <a:prstGeom prst="rect">
            <a:avLst/>
          </a:prstGeom>
          <a:gradFill flip="none" rotWithShape="1">
            <a:gsLst>
              <a:gs pos="0">
                <a:schemeClr val="accent4">
                  <a:lumMod val="50000"/>
                </a:schemeClr>
              </a:gs>
              <a:gs pos="31000">
                <a:schemeClr val="accent4">
                  <a:lumMod val="75000"/>
                </a:schemeClr>
              </a:gs>
              <a:gs pos="81000">
                <a:schemeClr val="accent4"/>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endParaRPr lang="en-US" dirty="0">
              <a:gradFill>
                <a:gsLst>
                  <a:gs pos="0">
                    <a:schemeClr val="tx1"/>
                  </a:gs>
                  <a:gs pos="100000">
                    <a:schemeClr val="tx1"/>
                  </a:gs>
                </a:gsLst>
                <a:lin ang="13500000" scaled="1"/>
              </a:gradFill>
              <a:effectLst>
                <a:outerShdw blurRad="38100" dist="38100" dir="2700000" algn="tl">
                  <a:srgbClr val="000000">
                    <a:alpha val="43137"/>
                  </a:srgbClr>
                </a:outerShdw>
              </a:effectLst>
            </a:endParaRPr>
          </a:p>
        </p:txBody>
      </p:sp>
      <p:sp>
        <p:nvSpPr>
          <p:cNvPr id="7" name="Rectangle 6"/>
          <p:cNvSpPr/>
          <p:nvPr/>
        </p:nvSpPr>
        <p:spPr bwMode="auto">
          <a:xfrm>
            <a:off x="4650404" y="1434904"/>
            <a:ext cx="4047744" cy="4712678"/>
          </a:xfrm>
          <a:prstGeom prst="rect">
            <a:avLst/>
          </a:prstGeom>
          <a:gradFill flip="none" rotWithShape="1">
            <a:gsLst>
              <a:gs pos="0">
                <a:schemeClr val="tx1">
                  <a:alpha val="22000"/>
                </a:schemeClr>
              </a:gs>
              <a:gs pos="100000">
                <a:schemeClr val="tx1">
                  <a:alpha val="0"/>
                </a:schemeClr>
              </a:gs>
            </a:gsLst>
            <a:lin ang="5400000" scaled="0"/>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endParaRPr lang="en-US" sz="2300" dirty="0">
              <a:gradFill>
                <a:gsLst>
                  <a:gs pos="0">
                    <a:schemeClr val="bg1"/>
                  </a:gs>
                  <a:gs pos="100000">
                    <a:schemeClr val="bg1"/>
                  </a:gs>
                </a:gsLst>
                <a:lin ang="13500000" scaled="1"/>
              </a:gradFill>
              <a:latin typeface="Segoe UI" pitchFamily="34" charset="0"/>
            </a:endParaRPr>
          </a:p>
        </p:txBody>
      </p:sp>
      <p:pic>
        <p:nvPicPr>
          <p:cNvPr id="46091" name="Picture 67" descr="Slide 27 RHS"/>
          <p:cNvPicPr>
            <a:picLocks noChangeAspect="1" noChangeArrowheads="1"/>
          </p:cNvPicPr>
          <p:nvPr/>
        </p:nvPicPr>
        <p:blipFill>
          <a:blip r:embed="rId3"/>
          <a:srcRect b="-53"/>
          <a:stretch>
            <a:fillRect/>
          </a:stretch>
        </p:blipFill>
        <p:spPr bwMode="auto">
          <a:xfrm>
            <a:off x="601663" y="1403350"/>
            <a:ext cx="3800475" cy="2906713"/>
          </a:xfrm>
          <a:prstGeom prst="rect">
            <a:avLst/>
          </a:prstGeom>
          <a:noFill/>
          <a:ln w="9525">
            <a:solidFill>
              <a:srgbClr val="C9C9C9"/>
            </a:solidFill>
            <a:miter lim="800000"/>
            <a:headEnd/>
            <a:tailEnd/>
          </a:ln>
        </p:spPr>
      </p:pic>
      <p:sp>
        <p:nvSpPr>
          <p:cNvPr id="46092" name="Rectangle 10"/>
          <p:cNvSpPr txBox="1">
            <a:spLocks noChangeArrowheads="1"/>
          </p:cNvSpPr>
          <p:nvPr/>
        </p:nvSpPr>
        <p:spPr bwMode="auto">
          <a:xfrm>
            <a:off x="701675" y="4359275"/>
            <a:ext cx="3970338" cy="1901825"/>
          </a:xfrm>
          <a:prstGeom prst="rect">
            <a:avLst/>
          </a:prstGeom>
          <a:noFill/>
          <a:ln w="9525">
            <a:noFill/>
            <a:miter lim="800000"/>
            <a:headEnd/>
            <a:tailEnd/>
          </a:ln>
        </p:spPr>
        <p:txBody>
          <a:bodyPr/>
          <a:lstStyle/>
          <a:p>
            <a:pPr marL="233363" indent="-233363" defTabSz="914400">
              <a:spcAft>
                <a:spcPts val="600"/>
              </a:spcAft>
              <a:buClr>
                <a:srgbClr val="000000"/>
              </a:buClr>
              <a:buSzPct val="80000"/>
              <a:buFont typeface="Wingdings" pitchFamily="2" charset="2"/>
              <a:buNone/>
            </a:pPr>
            <a:r>
              <a:rPr lang="en-US">
                <a:solidFill>
                  <a:schemeClr val="bg1"/>
                </a:solidFill>
                <a:latin typeface="Segoe" pitchFamily="34" charset="0"/>
              </a:rPr>
              <a:t>Integrated Stateless Computing</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Attributes not tied to hardware</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Dynamic provision</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Seamless server mobility</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Integrated with 3rd party tools</a:t>
            </a:r>
          </a:p>
        </p:txBody>
      </p:sp>
      <p:sp>
        <p:nvSpPr>
          <p:cNvPr id="95" name="Line 2"/>
          <p:cNvSpPr>
            <a:spLocks noChangeShapeType="1"/>
          </p:cNvSpPr>
          <p:nvPr/>
        </p:nvSpPr>
        <p:spPr bwMode="auto">
          <a:xfrm flipV="1">
            <a:off x="5486400" y="2830513"/>
            <a:ext cx="2297113" cy="1868487"/>
          </a:xfrm>
          <a:prstGeom prst="line">
            <a:avLst/>
          </a:prstGeom>
          <a:noFill/>
          <a:ln w="76200">
            <a:solidFill>
              <a:schemeClr val="accent2"/>
            </a:solidFill>
            <a:round/>
            <a:headEnd/>
            <a:tailEnd/>
          </a:ln>
          <a:effectLst>
            <a:prstShdw prst="shdw17" dist="17961" dir="2700000">
              <a:schemeClr val="accent2">
                <a:gamma/>
                <a:shade val="60000"/>
                <a:invGamma/>
                <a:alpha val="74998"/>
              </a:schemeClr>
            </a:prstShdw>
          </a:effectLst>
        </p:spPr>
        <p:txBody>
          <a:bodyPr wrap="none" anchor="ctr"/>
          <a:lstStyle/>
          <a:p>
            <a:pPr algn="ctr" defTabSz="914400">
              <a:defRPr/>
            </a:pPr>
            <a:endParaRPr lang="en-US">
              <a:latin typeface="Arial" pitchFamily="-109" charset="0"/>
              <a:ea typeface="+mn-ea"/>
            </a:endParaRPr>
          </a:p>
        </p:txBody>
      </p:sp>
      <p:sp>
        <p:nvSpPr>
          <p:cNvPr id="36878" name="Line 3"/>
          <p:cNvSpPr>
            <a:spLocks noChangeShapeType="1"/>
          </p:cNvSpPr>
          <p:nvPr/>
        </p:nvSpPr>
        <p:spPr bwMode="auto">
          <a:xfrm flipH="1" flipV="1">
            <a:off x="5635625" y="2560638"/>
            <a:ext cx="15875" cy="1936750"/>
          </a:xfrm>
          <a:prstGeom prst="line">
            <a:avLst/>
          </a:prstGeom>
          <a:noFill/>
          <a:ln w="76200">
            <a:solidFill>
              <a:srgbClr val="FF9933"/>
            </a:solidFill>
            <a:round/>
            <a:headEnd/>
            <a:tailEnd/>
          </a:ln>
          <a:effectLst>
            <a:outerShdw blurRad="63500" dist="17961" dir="2700000" algn="ctr" rotWithShape="0">
              <a:srgbClr val="995C1F">
                <a:alpha val="74997"/>
              </a:srgbClr>
            </a:outerShdw>
          </a:effectLst>
        </p:spPr>
        <p:txBody>
          <a:bodyPr wrap="none" anchor="ctr"/>
          <a:lstStyle/>
          <a:p>
            <a:pPr defTabSz="914400">
              <a:defRPr/>
            </a:pPr>
            <a:endParaRPr lang="de-DE">
              <a:latin typeface="Arial" pitchFamily="-112" charset="0"/>
              <a:ea typeface="+mn-ea"/>
            </a:endParaRPr>
          </a:p>
        </p:txBody>
      </p:sp>
      <p:sp>
        <p:nvSpPr>
          <p:cNvPr id="46095" name="Line 5"/>
          <p:cNvSpPr>
            <a:spLocks noChangeShapeType="1"/>
          </p:cNvSpPr>
          <p:nvPr/>
        </p:nvSpPr>
        <p:spPr bwMode="auto">
          <a:xfrm>
            <a:off x="7696200" y="2403475"/>
            <a:ext cx="17463" cy="2103438"/>
          </a:xfrm>
          <a:prstGeom prst="line">
            <a:avLst/>
          </a:prstGeom>
          <a:noFill/>
          <a:ln w="28575">
            <a:solidFill>
              <a:srgbClr val="000099"/>
            </a:solidFill>
            <a:round/>
            <a:headEnd/>
            <a:tailEnd/>
          </a:ln>
        </p:spPr>
        <p:txBody>
          <a:bodyPr wrap="none" anchor="ctr"/>
          <a:lstStyle/>
          <a:p>
            <a:endParaRPr lang="en-GB"/>
          </a:p>
        </p:txBody>
      </p:sp>
      <p:sp>
        <p:nvSpPr>
          <p:cNvPr id="46096" name="Line 12"/>
          <p:cNvSpPr>
            <a:spLocks noChangeShapeType="1"/>
          </p:cNvSpPr>
          <p:nvPr/>
        </p:nvSpPr>
        <p:spPr bwMode="auto">
          <a:xfrm>
            <a:off x="5600700" y="2794000"/>
            <a:ext cx="2244725" cy="1874838"/>
          </a:xfrm>
          <a:prstGeom prst="line">
            <a:avLst/>
          </a:prstGeom>
          <a:noFill/>
          <a:ln w="28575">
            <a:solidFill>
              <a:srgbClr val="FF3300"/>
            </a:solidFill>
            <a:round/>
            <a:headEnd/>
            <a:tailEnd/>
          </a:ln>
        </p:spPr>
        <p:txBody>
          <a:bodyPr wrap="none" anchor="ctr"/>
          <a:lstStyle/>
          <a:p>
            <a:endParaRPr lang="en-GB"/>
          </a:p>
        </p:txBody>
      </p:sp>
      <p:grpSp>
        <p:nvGrpSpPr>
          <p:cNvPr id="46097" name="Group 13"/>
          <p:cNvGrpSpPr>
            <a:grpSpLocks/>
          </p:cNvGrpSpPr>
          <p:nvPr/>
        </p:nvGrpSpPr>
        <p:grpSpPr bwMode="auto">
          <a:xfrm>
            <a:off x="4629150" y="4335463"/>
            <a:ext cx="1817688" cy="1212850"/>
            <a:chOff x="923" y="989"/>
            <a:chExt cx="3887" cy="1802"/>
          </a:xfrm>
        </p:grpSpPr>
        <p:pic>
          <p:nvPicPr>
            <p:cNvPr id="46163" name="Picture 14" descr="Gray_drop_box copy"/>
            <p:cNvPicPr>
              <a:picLocks noChangeArrowheads="1"/>
            </p:cNvPicPr>
            <p:nvPr/>
          </p:nvPicPr>
          <p:blipFill>
            <a:blip r:embed="rId4"/>
            <a:srcRect/>
            <a:stretch>
              <a:fillRect/>
            </a:stretch>
          </p:blipFill>
          <p:spPr bwMode="auto">
            <a:xfrm>
              <a:off x="923" y="989"/>
              <a:ext cx="3887" cy="1802"/>
            </a:xfrm>
            <a:prstGeom prst="rect">
              <a:avLst/>
            </a:prstGeom>
            <a:noFill/>
            <a:ln w="9525">
              <a:noFill/>
              <a:miter lim="800000"/>
              <a:headEnd/>
              <a:tailEnd/>
            </a:ln>
          </p:spPr>
        </p:pic>
        <p:grpSp>
          <p:nvGrpSpPr>
            <p:cNvPr id="46164" name="Group 15"/>
            <p:cNvGrpSpPr>
              <a:grpSpLocks noChangeAspect="1"/>
            </p:cNvGrpSpPr>
            <p:nvPr/>
          </p:nvGrpSpPr>
          <p:grpSpPr bwMode="auto">
            <a:xfrm>
              <a:off x="1244" y="1156"/>
              <a:ext cx="3340" cy="1503"/>
              <a:chOff x="2227" y="1603"/>
              <a:chExt cx="1262" cy="568"/>
            </a:xfrm>
          </p:grpSpPr>
          <p:grpSp>
            <p:nvGrpSpPr>
              <p:cNvPr id="46165" name="Group 16"/>
              <p:cNvGrpSpPr>
                <a:grpSpLocks noChangeAspect="1"/>
              </p:cNvGrpSpPr>
              <p:nvPr/>
            </p:nvGrpSpPr>
            <p:grpSpPr bwMode="auto">
              <a:xfrm>
                <a:off x="2534" y="1603"/>
                <a:ext cx="557" cy="215"/>
                <a:chOff x="2410" y="1730"/>
                <a:chExt cx="806" cy="288"/>
              </a:xfrm>
            </p:grpSpPr>
            <p:pic>
              <p:nvPicPr>
                <p:cNvPr id="46175" name="Picture 17" descr="DIMM small"/>
                <p:cNvPicPr>
                  <a:picLocks noChangeAspect="1" noChangeArrowheads="1"/>
                </p:cNvPicPr>
                <p:nvPr/>
              </p:nvPicPr>
              <p:blipFill>
                <a:blip r:embed="rId5"/>
                <a:srcRect/>
                <a:stretch>
                  <a:fillRect/>
                </a:stretch>
              </p:blipFill>
              <p:spPr bwMode="auto">
                <a:xfrm>
                  <a:off x="2410" y="1730"/>
                  <a:ext cx="542" cy="288"/>
                </a:xfrm>
                <a:prstGeom prst="rect">
                  <a:avLst/>
                </a:prstGeom>
                <a:noFill/>
                <a:ln w="9525">
                  <a:noFill/>
                  <a:miter lim="800000"/>
                  <a:headEnd/>
                  <a:tailEnd/>
                </a:ln>
              </p:spPr>
            </p:pic>
            <p:pic>
              <p:nvPicPr>
                <p:cNvPr id="46176" name="Picture 18" descr="DIMM small"/>
                <p:cNvPicPr>
                  <a:picLocks noChangeAspect="1" noChangeArrowheads="1"/>
                </p:cNvPicPr>
                <p:nvPr/>
              </p:nvPicPr>
              <p:blipFill>
                <a:blip r:embed="rId5"/>
                <a:srcRect/>
                <a:stretch>
                  <a:fillRect/>
                </a:stretch>
              </p:blipFill>
              <p:spPr bwMode="auto">
                <a:xfrm>
                  <a:off x="2498" y="1730"/>
                  <a:ext cx="542" cy="288"/>
                </a:xfrm>
                <a:prstGeom prst="rect">
                  <a:avLst/>
                </a:prstGeom>
                <a:noFill/>
                <a:ln w="9525">
                  <a:noFill/>
                  <a:miter lim="800000"/>
                  <a:headEnd/>
                  <a:tailEnd/>
                </a:ln>
              </p:spPr>
            </p:pic>
            <p:pic>
              <p:nvPicPr>
                <p:cNvPr id="46177" name="Picture 19" descr="DIMM small"/>
                <p:cNvPicPr>
                  <a:picLocks noChangeAspect="1" noChangeArrowheads="1"/>
                </p:cNvPicPr>
                <p:nvPr/>
              </p:nvPicPr>
              <p:blipFill>
                <a:blip r:embed="rId5"/>
                <a:srcRect/>
                <a:stretch>
                  <a:fillRect/>
                </a:stretch>
              </p:blipFill>
              <p:spPr bwMode="auto">
                <a:xfrm>
                  <a:off x="2586" y="1730"/>
                  <a:ext cx="542" cy="288"/>
                </a:xfrm>
                <a:prstGeom prst="rect">
                  <a:avLst/>
                </a:prstGeom>
                <a:noFill/>
                <a:ln w="9525">
                  <a:noFill/>
                  <a:miter lim="800000"/>
                  <a:headEnd/>
                  <a:tailEnd/>
                </a:ln>
              </p:spPr>
            </p:pic>
            <p:pic>
              <p:nvPicPr>
                <p:cNvPr id="46178" name="Picture 20" descr="DIMM small"/>
                <p:cNvPicPr>
                  <a:picLocks noChangeAspect="1" noChangeArrowheads="1"/>
                </p:cNvPicPr>
                <p:nvPr/>
              </p:nvPicPr>
              <p:blipFill>
                <a:blip r:embed="rId5"/>
                <a:srcRect/>
                <a:stretch>
                  <a:fillRect/>
                </a:stretch>
              </p:blipFill>
              <p:spPr bwMode="auto">
                <a:xfrm>
                  <a:off x="2674" y="1730"/>
                  <a:ext cx="542" cy="288"/>
                </a:xfrm>
                <a:prstGeom prst="rect">
                  <a:avLst/>
                </a:prstGeom>
                <a:noFill/>
                <a:ln w="9525">
                  <a:noFill/>
                  <a:miter lim="800000"/>
                  <a:headEnd/>
                  <a:tailEnd/>
                </a:ln>
              </p:spPr>
            </p:pic>
          </p:grpSp>
          <p:grpSp>
            <p:nvGrpSpPr>
              <p:cNvPr id="46166" name="Group 21"/>
              <p:cNvGrpSpPr>
                <a:grpSpLocks noChangeAspect="1"/>
              </p:cNvGrpSpPr>
              <p:nvPr/>
            </p:nvGrpSpPr>
            <p:grpSpPr bwMode="auto">
              <a:xfrm>
                <a:off x="2227" y="1608"/>
                <a:ext cx="306" cy="227"/>
                <a:chOff x="1980" y="1712"/>
                <a:chExt cx="421" cy="279"/>
              </a:xfrm>
            </p:grpSpPr>
            <p:pic>
              <p:nvPicPr>
                <p:cNvPr id="46173" name="Picture 22" descr="CPU_Intel_small copy"/>
                <p:cNvPicPr>
                  <a:picLocks noChangeAspect="1" noChangeArrowheads="1"/>
                </p:cNvPicPr>
                <p:nvPr/>
              </p:nvPicPr>
              <p:blipFill>
                <a:blip r:embed="rId6"/>
                <a:srcRect/>
                <a:stretch>
                  <a:fillRect/>
                </a:stretch>
              </p:blipFill>
              <p:spPr bwMode="auto">
                <a:xfrm>
                  <a:off x="1980" y="1712"/>
                  <a:ext cx="316" cy="264"/>
                </a:xfrm>
                <a:prstGeom prst="rect">
                  <a:avLst/>
                </a:prstGeom>
                <a:noFill/>
                <a:ln w="9525">
                  <a:noFill/>
                  <a:miter lim="800000"/>
                  <a:headEnd/>
                  <a:tailEnd/>
                </a:ln>
              </p:spPr>
            </p:pic>
            <p:pic>
              <p:nvPicPr>
                <p:cNvPr id="46174" name="Picture 23" descr="CPU_Intel_small copy"/>
                <p:cNvPicPr>
                  <a:picLocks noChangeAspect="1" noChangeArrowheads="1"/>
                </p:cNvPicPr>
                <p:nvPr/>
              </p:nvPicPr>
              <p:blipFill>
                <a:blip r:embed="rId6"/>
                <a:srcRect/>
                <a:stretch>
                  <a:fillRect/>
                </a:stretch>
              </p:blipFill>
              <p:spPr bwMode="auto">
                <a:xfrm>
                  <a:off x="2085" y="1727"/>
                  <a:ext cx="316" cy="264"/>
                </a:xfrm>
                <a:prstGeom prst="rect">
                  <a:avLst/>
                </a:prstGeom>
                <a:noFill/>
                <a:ln w="9525">
                  <a:noFill/>
                  <a:miter lim="800000"/>
                  <a:headEnd/>
                  <a:tailEnd/>
                </a:ln>
              </p:spPr>
            </p:pic>
          </p:grpSp>
          <p:pic>
            <p:nvPicPr>
              <p:cNvPr id="46167" name="Picture 24" descr="Ethernet-NIC copy"/>
              <p:cNvPicPr>
                <a:picLocks noChangeAspect="1" noChangeArrowheads="1"/>
              </p:cNvPicPr>
              <p:nvPr/>
            </p:nvPicPr>
            <p:blipFill>
              <a:blip r:embed="rId7"/>
              <a:srcRect/>
              <a:stretch>
                <a:fillRect/>
              </a:stretch>
            </p:blipFill>
            <p:spPr bwMode="auto">
              <a:xfrm>
                <a:off x="2267" y="1812"/>
                <a:ext cx="342" cy="359"/>
              </a:xfrm>
              <a:prstGeom prst="rect">
                <a:avLst/>
              </a:prstGeom>
              <a:noFill/>
              <a:ln w="9525">
                <a:noFill/>
                <a:miter lim="800000"/>
                <a:headEnd/>
                <a:tailEnd/>
              </a:ln>
            </p:spPr>
          </p:pic>
          <p:pic>
            <p:nvPicPr>
              <p:cNvPr id="46168" name="Picture 25" descr="host adapter"/>
              <p:cNvPicPr>
                <a:picLocks noChangeAspect="1" noChangeArrowheads="1"/>
              </p:cNvPicPr>
              <p:nvPr/>
            </p:nvPicPr>
            <p:blipFill>
              <a:blip r:embed="rId8"/>
              <a:srcRect/>
              <a:stretch>
                <a:fillRect/>
              </a:stretch>
            </p:blipFill>
            <p:spPr bwMode="auto">
              <a:xfrm>
                <a:off x="2652" y="1906"/>
                <a:ext cx="273" cy="256"/>
              </a:xfrm>
              <a:prstGeom prst="rect">
                <a:avLst/>
              </a:prstGeom>
              <a:noFill/>
              <a:ln w="9525">
                <a:noFill/>
                <a:miter lim="800000"/>
                <a:headEnd/>
                <a:tailEnd/>
              </a:ln>
            </p:spPr>
          </p:pic>
          <p:pic>
            <p:nvPicPr>
              <p:cNvPr id="46169" name="Picture 26" descr="BMC_Chip copy"/>
              <p:cNvPicPr>
                <a:picLocks noChangeAspect="1" noChangeArrowheads="1"/>
              </p:cNvPicPr>
              <p:nvPr/>
            </p:nvPicPr>
            <p:blipFill>
              <a:blip r:embed="rId9"/>
              <a:srcRect/>
              <a:stretch>
                <a:fillRect/>
              </a:stretch>
            </p:blipFill>
            <p:spPr bwMode="auto">
              <a:xfrm>
                <a:off x="3090" y="1685"/>
                <a:ext cx="165" cy="145"/>
              </a:xfrm>
              <a:prstGeom prst="rect">
                <a:avLst/>
              </a:prstGeom>
              <a:noFill/>
              <a:ln w="9525">
                <a:noFill/>
                <a:miter lim="800000"/>
                <a:headEnd/>
                <a:tailEnd/>
              </a:ln>
            </p:spPr>
          </p:pic>
          <p:pic>
            <p:nvPicPr>
              <p:cNvPr id="46170" name="Picture 27" descr="BIOS_Chip_2 copy"/>
              <p:cNvPicPr>
                <a:picLocks noChangeAspect="1" noChangeArrowheads="1"/>
              </p:cNvPicPr>
              <p:nvPr/>
            </p:nvPicPr>
            <p:blipFill>
              <a:blip r:embed="rId10"/>
              <a:srcRect/>
              <a:stretch>
                <a:fillRect/>
              </a:stretch>
            </p:blipFill>
            <p:spPr bwMode="auto">
              <a:xfrm>
                <a:off x="3278" y="1640"/>
                <a:ext cx="211" cy="179"/>
              </a:xfrm>
              <a:prstGeom prst="rect">
                <a:avLst/>
              </a:prstGeom>
              <a:noFill/>
              <a:ln w="9525">
                <a:noFill/>
                <a:miter lim="800000"/>
                <a:headEnd/>
                <a:tailEnd/>
              </a:ln>
            </p:spPr>
          </p:pic>
          <p:pic>
            <p:nvPicPr>
              <p:cNvPr id="46171" name="Picture 28" descr="disk_drive_shadow"/>
              <p:cNvPicPr>
                <a:picLocks noChangeAspect="1" noChangeArrowheads="1"/>
              </p:cNvPicPr>
              <p:nvPr/>
            </p:nvPicPr>
            <p:blipFill>
              <a:blip r:embed="rId11"/>
              <a:srcRect/>
              <a:stretch>
                <a:fillRect/>
              </a:stretch>
            </p:blipFill>
            <p:spPr bwMode="auto">
              <a:xfrm>
                <a:off x="3007" y="1880"/>
                <a:ext cx="240" cy="261"/>
              </a:xfrm>
              <a:prstGeom prst="rect">
                <a:avLst/>
              </a:prstGeom>
              <a:noFill/>
              <a:ln w="9525">
                <a:noFill/>
                <a:miter lim="800000"/>
                <a:headEnd/>
                <a:tailEnd/>
              </a:ln>
            </p:spPr>
          </p:pic>
          <p:pic>
            <p:nvPicPr>
              <p:cNvPr id="46172" name="Picture 29" descr="disk_drive_shadow"/>
              <p:cNvPicPr>
                <a:picLocks noChangeAspect="1" noChangeArrowheads="1"/>
              </p:cNvPicPr>
              <p:nvPr/>
            </p:nvPicPr>
            <p:blipFill>
              <a:blip r:embed="rId11"/>
              <a:srcRect/>
              <a:stretch>
                <a:fillRect/>
              </a:stretch>
            </p:blipFill>
            <p:spPr bwMode="auto">
              <a:xfrm>
                <a:off x="3098" y="1880"/>
                <a:ext cx="240" cy="261"/>
              </a:xfrm>
              <a:prstGeom prst="rect">
                <a:avLst/>
              </a:prstGeom>
              <a:noFill/>
              <a:ln w="9525">
                <a:noFill/>
                <a:miter lim="800000"/>
                <a:headEnd/>
                <a:tailEnd/>
              </a:ln>
            </p:spPr>
          </p:pic>
        </p:grpSp>
      </p:grpSp>
      <p:grpSp>
        <p:nvGrpSpPr>
          <p:cNvPr id="46098" name="Group 30"/>
          <p:cNvGrpSpPr>
            <a:grpSpLocks/>
          </p:cNvGrpSpPr>
          <p:nvPr/>
        </p:nvGrpSpPr>
        <p:grpSpPr bwMode="auto">
          <a:xfrm>
            <a:off x="6856413" y="4359275"/>
            <a:ext cx="1817687" cy="1212850"/>
            <a:chOff x="923" y="989"/>
            <a:chExt cx="3887" cy="1802"/>
          </a:xfrm>
        </p:grpSpPr>
        <p:pic>
          <p:nvPicPr>
            <p:cNvPr id="46147" name="Picture 31" descr="Gray_drop_box copy"/>
            <p:cNvPicPr>
              <a:picLocks noChangeArrowheads="1"/>
            </p:cNvPicPr>
            <p:nvPr/>
          </p:nvPicPr>
          <p:blipFill>
            <a:blip r:embed="rId4"/>
            <a:srcRect/>
            <a:stretch>
              <a:fillRect/>
            </a:stretch>
          </p:blipFill>
          <p:spPr bwMode="auto">
            <a:xfrm>
              <a:off x="923" y="989"/>
              <a:ext cx="3887" cy="1802"/>
            </a:xfrm>
            <a:prstGeom prst="rect">
              <a:avLst/>
            </a:prstGeom>
            <a:noFill/>
            <a:ln w="9525">
              <a:noFill/>
              <a:miter lim="800000"/>
              <a:headEnd/>
              <a:tailEnd/>
            </a:ln>
          </p:spPr>
        </p:pic>
        <p:grpSp>
          <p:nvGrpSpPr>
            <p:cNvPr id="46148" name="Group 32"/>
            <p:cNvGrpSpPr>
              <a:grpSpLocks noChangeAspect="1"/>
            </p:cNvGrpSpPr>
            <p:nvPr/>
          </p:nvGrpSpPr>
          <p:grpSpPr bwMode="auto">
            <a:xfrm>
              <a:off x="1244" y="1156"/>
              <a:ext cx="3340" cy="1503"/>
              <a:chOff x="2227" y="1603"/>
              <a:chExt cx="1262" cy="568"/>
            </a:xfrm>
          </p:grpSpPr>
          <p:grpSp>
            <p:nvGrpSpPr>
              <p:cNvPr id="46149" name="Group 33"/>
              <p:cNvGrpSpPr>
                <a:grpSpLocks noChangeAspect="1"/>
              </p:cNvGrpSpPr>
              <p:nvPr/>
            </p:nvGrpSpPr>
            <p:grpSpPr bwMode="auto">
              <a:xfrm>
                <a:off x="2534" y="1603"/>
                <a:ext cx="557" cy="215"/>
                <a:chOff x="2410" y="1730"/>
                <a:chExt cx="806" cy="288"/>
              </a:xfrm>
            </p:grpSpPr>
            <p:pic>
              <p:nvPicPr>
                <p:cNvPr id="46159" name="Picture 34" descr="DIMM small"/>
                <p:cNvPicPr>
                  <a:picLocks noChangeAspect="1" noChangeArrowheads="1"/>
                </p:cNvPicPr>
                <p:nvPr/>
              </p:nvPicPr>
              <p:blipFill>
                <a:blip r:embed="rId5"/>
                <a:srcRect/>
                <a:stretch>
                  <a:fillRect/>
                </a:stretch>
              </p:blipFill>
              <p:spPr bwMode="auto">
                <a:xfrm>
                  <a:off x="2410" y="1730"/>
                  <a:ext cx="542" cy="288"/>
                </a:xfrm>
                <a:prstGeom prst="rect">
                  <a:avLst/>
                </a:prstGeom>
                <a:noFill/>
                <a:ln w="9525">
                  <a:noFill/>
                  <a:miter lim="800000"/>
                  <a:headEnd/>
                  <a:tailEnd/>
                </a:ln>
              </p:spPr>
            </p:pic>
            <p:pic>
              <p:nvPicPr>
                <p:cNvPr id="46160" name="Picture 35" descr="DIMM small"/>
                <p:cNvPicPr>
                  <a:picLocks noChangeAspect="1" noChangeArrowheads="1"/>
                </p:cNvPicPr>
                <p:nvPr/>
              </p:nvPicPr>
              <p:blipFill>
                <a:blip r:embed="rId5"/>
                <a:srcRect/>
                <a:stretch>
                  <a:fillRect/>
                </a:stretch>
              </p:blipFill>
              <p:spPr bwMode="auto">
                <a:xfrm>
                  <a:off x="2498" y="1730"/>
                  <a:ext cx="542" cy="288"/>
                </a:xfrm>
                <a:prstGeom prst="rect">
                  <a:avLst/>
                </a:prstGeom>
                <a:noFill/>
                <a:ln w="9525">
                  <a:noFill/>
                  <a:miter lim="800000"/>
                  <a:headEnd/>
                  <a:tailEnd/>
                </a:ln>
              </p:spPr>
            </p:pic>
            <p:pic>
              <p:nvPicPr>
                <p:cNvPr id="46161" name="Picture 36" descr="DIMM small"/>
                <p:cNvPicPr>
                  <a:picLocks noChangeAspect="1" noChangeArrowheads="1"/>
                </p:cNvPicPr>
                <p:nvPr/>
              </p:nvPicPr>
              <p:blipFill>
                <a:blip r:embed="rId5"/>
                <a:srcRect/>
                <a:stretch>
                  <a:fillRect/>
                </a:stretch>
              </p:blipFill>
              <p:spPr bwMode="auto">
                <a:xfrm>
                  <a:off x="2586" y="1730"/>
                  <a:ext cx="542" cy="288"/>
                </a:xfrm>
                <a:prstGeom prst="rect">
                  <a:avLst/>
                </a:prstGeom>
                <a:noFill/>
                <a:ln w="9525">
                  <a:noFill/>
                  <a:miter lim="800000"/>
                  <a:headEnd/>
                  <a:tailEnd/>
                </a:ln>
              </p:spPr>
            </p:pic>
            <p:pic>
              <p:nvPicPr>
                <p:cNvPr id="46162" name="Picture 37" descr="DIMM small"/>
                <p:cNvPicPr>
                  <a:picLocks noChangeAspect="1" noChangeArrowheads="1"/>
                </p:cNvPicPr>
                <p:nvPr/>
              </p:nvPicPr>
              <p:blipFill>
                <a:blip r:embed="rId5"/>
                <a:srcRect/>
                <a:stretch>
                  <a:fillRect/>
                </a:stretch>
              </p:blipFill>
              <p:spPr bwMode="auto">
                <a:xfrm>
                  <a:off x="2674" y="1730"/>
                  <a:ext cx="542" cy="288"/>
                </a:xfrm>
                <a:prstGeom prst="rect">
                  <a:avLst/>
                </a:prstGeom>
                <a:noFill/>
                <a:ln w="9525">
                  <a:noFill/>
                  <a:miter lim="800000"/>
                  <a:headEnd/>
                  <a:tailEnd/>
                </a:ln>
              </p:spPr>
            </p:pic>
          </p:grpSp>
          <p:grpSp>
            <p:nvGrpSpPr>
              <p:cNvPr id="46150" name="Group 38"/>
              <p:cNvGrpSpPr>
                <a:grpSpLocks noChangeAspect="1"/>
              </p:cNvGrpSpPr>
              <p:nvPr/>
            </p:nvGrpSpPr>
            <p:grpSpPr bwMode="auto">
              <a:xfrm>
                <a:off x="2227" y="1608"/>
                <a:ext cx="306" cy="227"/>
                <a:chOff x="1980" y="1712"/>
                <a:chExt cx="421" cy="279"/>
              </a:xfrm>
            </p:grpSpPr>
            <p:pic>
              <p:nvPicPr>
                <p:cNvPr id="46157" name="Picture 39" descr="CPU_Intel_small copy"/>
                <p:cNvPicPr>
                  <a:picLocks noChangeAspect="1" noChangeArrowheads="1"/>
                </p:cNvPicPr>
                <p:nvPr/>
              </p:nvPicPr>
              <p:blipFill>
                <a:blip r:embed="rId6"/>
                <a:srcRect/>
                <a:stretch>
                  <a:fillRect/>
                </a:stretch>
              </p:blipFill>
              <p:spPr bwMode="auto">
                <a:xfrm>
                  <a:off x="1980" y="1712"/>
                  <a:ext cx="316" cy="264"/>
                </a:xfrm>
                <a:prstGeom prst="rect">
                  <a:avLst/>
                </a:prstGeom>
                <a:noFill/>
                <a:ln w="9525">
                  <a:noFill/>
                  <a:miter lim="800000"/>
                  <a:headEnd/>
                  <a:tailEnd/>
                </a:ln>
              </p:spPr>
            </p:pic>
            <p:pic>
              <p:nvPicPr>
                <p:cNvPr id="46158" name="Picture 40" descr="CPU_Intel_small copy"/>
                <p:cNvPicPr>
                  <a:picLocks noChangeAspect="1" noChangeArrowheads="1"/>
                </p:cNvPicPr>
                <p:nvPr/>
              </p:nvPicPr>
              <p:blipFill>
                <a:blip r:embed="rId6"/>
                <a:srcRect/>
                <a:stretch>
                  <a:fillRect/>
                </a:stretch>
              </p:blipFill>
              <p:spPr bwMode="auto">
                <a:xfrm>
                  <a:off x="2085" y="1727"/>
                  <a:ext cx="316" cy="264"/>
                </a:xfrm>
                <a:prstGeom prst="rect">
                  <a:avLst/>
                </a:prstGeom>
                <a:noFill/>
                <a:ln w="9525">
                  <a:noFill/>
                  <a:miter lim="800000"/>
                  <a:headEnd/>
                  <a:tailEnd/>
                </a:ln>
              </p:spPr>
            </p:pic>
          </p:grpSp>
          <p:pic>
            <p:nvPicPr>
              <p:cNvPr id="46151" name="Picture 41" descr="Ethernet-NIC copy"/>
              <p:cNvPicPr>
                <a:picLocks noChangeAspect="1" noChangeArrowheads="1"/>
              </p:cNvPicPr>
              <p:nvPr/>
            </p:nvPicPr>
            <p:blipFill>
              <a:blip r:embed="rId7"/>
              <a:srcRect/>
              <a:stretch>
                <a:fillRect/>
              </a:stretch>
            </p:blipFill>
            <p:spPr bwMode="auto">
              <a:xfrm>
                <a:off x="2267" y="1812"/>
                <a:ext cx="342" cy="359"/>
              </a:xfrm>
              <a:prstGeom prst="rect">
                <a:avLst/>
              </a:prstGeom>
              <a:noFill/>
              <a:ln w="9525">
                <a:noFill/>
                <a:miter lim="800000"/>
                <a:headEnd/>
                <a:tailEnd/>
              </a:ln>
            </p:spPr>
          </p:pic>
          <p:pic>
            <p:nvPicPr>
              <p:cNvPr id="46152" name="Picture 42" descr="host adapter"/>
              <p:cNvPicPr>
                <a:picLocks noChangeAspect="1" noChangeArrowheads="1"/>
              </p:cNvPicPr>
              <p:nvPr/>
            </p:nvPicPr>
            <p:blipFill>
              <a:blip r:embed="rId8"/>
              <a:srcRect/>
              <a:stretch>
                <a:fillRect/>
              </a:stretch>
            </p:blipFill>
            <p:spPr bwMode="auto">
              <a:xfrm>
                <a:off x="2652" y="1906"/>
                <a:ext cx="273" cy="256"/>
              </a:xfrm>
              <a:prstGeom prst="rect">
                <a:avLst/>
              </a:prstGeom>
              <a:noFill/>
              <a:ln w="9525">
                <a:noFill/>
                <a:miter lim="800000"/>
                <a:headEnd/>
                <a:tailEnd/>
              </a:ln>
            </p:spPr>
          </p:pic>
          <p:pic>
            <p:nvPicPr>
              <p:cNvPr id="46153" name="Picture 43" descr="BMC_Chip copy"/>
              <p:cNvPicPr>
                <a:picLocks noChangeAspect="1" noChangeArrowheads="1"/>
              </p:cNvPicPr>
              <p:nvPr/>
            </p:nvPicPr>
            <p:blipFill>
              <a:blip r:embed="rId9"/>
              <a:srcRect/>
              <a:stretch>
                <a:fillRect/>
              </a:stretch>
            </p:blipFill>
            <p:spPr bwMode="auto">
              <a:xfrm>
                <a:off x="3090" y="1685"/>
                <a:ext cx="165" cy="145"/>
              </a:xfrm>
              <a:prstGeom prst="rect">
                <a:avLst/>
              </a:prstGeom>
              <a:noFill/>
              <a:ln w="9525">
                <a:noFill/>
                <a:miter lim="800000"/>
                <a:headEnd/>
                <a:tailEnd/>
              </a:ln>
            </p:spPr>
          </p:pic>
          <p:pic>
            <p:nvPicPr>
              <p:cNvPr id="46154" name="Picture 44" descr="BIOS_Chip_2 copy"/>
              <p:cNvPicPr>
                <a:picLocks noChangeAspect="1" noChangeArrowheads="1"/>
              </p:cNvPicPr>
              <p:nvPr/>
            </p:nvPicPr>
            <p:blipFill>
              <a:blip r:embed="rId10"/>
              <a:srcRect/>
              <a:stretch>
                <a:fillRect/>
              </a:stretch>
            </p:blipFill>
            <p:spPr bwMode="auto">
              <a:xfrm>
                <a:off x="3278" y="1640"/>
                <a:ext cx="211" cy="179"/>
              </a:xfrm>
              <a:prstGeom prst="rect">
                <a:avLst/>
              </a:prstGeom>
              <a:noFill/>
              <a:ln w="9525">
                <a:noFill/>
                <a:miter lim="800000"/>
                <a:headEnd/>
                <a:tailEnd/>
              </a:ln>
            </p:spPr>
          </p:pic>
          <p:pic>
            <p:nvPicPr>
              <p:cNvPr id="46155" name="Picture 45" descr="disk_drive_shadow"/>
              <p:cNvPicPr>
                <a:picLocks noChangeAspect="1" noChangeArrowheads="1"/>
              </p:cNvPicPr>
              <p:nvPr/>
            </p:nvPicPr>
            <p:blipFill>
              <a:blip r:embed="rId11"/>
              <a:srcRect/>
              <a:stretch>
                <a:fillRect/>
              </a:stretch>
            </p:blipFill>
            <p:spPr bwMode="auto">
              <a:xfrm>
                <a:off x="3007" y="1880"/>
                <a:ext cx="240" cy="261"/>
              </a:xfrm>
              <a:prstGeom prst="rect">
                <a:avLst/>
              </a:prstGeom>
              <a:noFill/>
              <a:ln w="9525">
                <a:noFill/>
                <a:miter lim="800000"/>
                <a:headEnd/>
                <a:tailEnd/>
              </a:ln>
            </p:spPr>
          </p:pic>
          <p:pic>
            <p:nvPicPr>
              <p:cNvPr id="46156" name="Picture 46" descr="disk_drive_shadow"/>
              <p:cNvPicPr>
                <a:picLocks noChangeAspect="1" noChangeArrowheads="1"/>
              </p:cNvPicPr>
              <p:nvPr/>
            </p:nvPicPr>
            <p:blipFill>
              <a:blip r:embed="rId11"/>
              <a:srcRect/>
              <a:stretch>
                <a:fillRect/>
              </a:stretch>
            </p:blipFill>
            <p:spPr bwMode="auto">
              <a:xfrm>
                <a:off x="3098" y="1880"/>
                <a:ext cx="240" cy="261"/>
              </a:xfrm>
              <a:prstGeom prst="rect">
                <a:avLst/>
              </a:prstGeom>
              <a:noFill/>
              <a:ln w="9525">
                <a:noFill/>
                <a:miter lim="800000"/>
                <a:headEnd/>
                <a:tailEnd/>
              </a:ln>
            </p:spPr>
          </p:pic>
        </p:grpSp>
      </p:grpSp>
      <p:grpSp>
        <p:nvGrpSpPr>
          <p:cNvPr id="46099" name="Group 47"/>
          <p:cNvGrpSpPr>
            <a:grpSpLocks/>
          </p:cNvGrpSpPr>
          <p:nvPr/>
        </p:nvGrpSpPr>
        <p:grpSpPr bwMode="auto">
          <a:xfrm>
            <a:off x="4765675" y="1535113"/>
            <a:ext cx="1698625" cy="1525587"/>
            <a:chOff x="3763" y="400"/>
            <a:chExt cx="842" cy="713"/>
          </a:xfrm>
        </p:grpSpPr>
        <p:pic>
          <p:nvPicPr>
            <p:cNvPr id="46145" name="Picture 48" descr="nuova_cloud copy"/>
            <p:cNvPicPr>
              <a:picLocks noChangeAspect="1" noChangeArrowheads="1"/>
            </p:cNvPicPr>
            <p:nvPr/>
          </p:nvPicPr>
          <p:blipFill>
            <a:blip r:embed="rId12"/>
            <a:srcRect/>
            <a:stretch>
              <a:fillRect/>
            </a:stretch>
          </p:blipFill>
          <p:spPr bwMode="auto">
            <a:xfrm>
              <a:off x="3763" y="400"/>
              <a:ext cx="842" cy="713"/>
            </a:xfrm>
            <a:prstGeom prst="rect">
              <a:avLst/>
            </a:prstGeom>
            <a:noFill/>
            <a:ln w="9525">
              <a:noFill/>
              <a:miter lim="800000"/>
              <a:headEnd/>
              <a:tailEnd/>
            </a:ln>
          </p:spPr>
        </p:pic>
        <p:sp>
          <p:nvSpPr>
            <p:cNvPr id="46146" name="Text Box 49"/>
            <p:cNvSpPr txBox="1">
              <a:spLocks noChangeAspect="1" noChangeArrowheads="1"/>
            </p:cNvSpPr>
            <p:nvPr/>
          </p:nvSpPr>
          <p:spPr bwMode="auto">
            <a:xfrm>
              <a:off x="4043" y="847"/>
              <a:ext cx="250" cy="128"/>
            </a:xfrm>
            <a:prstGeom prst="rect">
              <a:avLst/>
            </a:prstGeom>
            <a:noFill/>
            <a:ln w="12700">
              <a:noFill/>
              <a:miter lim="800000"/>
              <a:headEnd/>
              <a:tailEnd/>
            </a:ln>
          </p:spPr>
          <p:txBody>
            <a:bodyPr wrap="none">
              <a:spAutoFit/>
            </a:bodyPr>
            <a:lstStyle/>
            <a:p>
              <a:pPr algn="ctr" defTabSz="914400"/>
              <a:r>
                <a:rPr lang="en-US" sz="1200" b="1">
                  <a:solidFill>
                    <a:schemeClr val="bg1"/>
                  </a:solidFill>
                </a:rPr>
                <a:t>SAN</a:t>
              </a:r>
            </a:p>
          </p:txBody>
        </p:sp>
      </p:grpSp>
      <p:grpSp>
        <p:nvGrpSpPr>
          <p:cNvPr id="46100" name="Group 78"/>
          <p:cNvGrpSpPr>
            <a:grpSpLocks/>
          </p:cNvGrpSpPr>
          <p:nvPr/>
        </p:nvGrpSpPr>
        <p:grpSpPr bwMode="auto">
          <a:xfrm>
            <a:off x="6724650" y="1506538"/>
            <a:ext cx="1868488" cy="1506537"/>
            <a:chOff x="4886" y="640"/>
            <a:chExt cx="782" cy="614"/>
          </a:xfrm>
        </p:grpSpPr>
        <p:pic>
          <p:nvPicPr>
            <p:cNvPr id="46143" name="Picture 79" descr="nuova_cloud copy"/>
            <p:cNvPicPr>
              <a:picLocks noChangeAspect="1" noChangeArrowheads="1"/>
            </p:cNvPicPr>
            <p:nvPr/>
          </p:nvPicPr>
          <p:blipFill>
            <a:blip r:embed="rId13"/>
            <a:srcRect/>
            <a:stretch>
              <a:fillRect/>
            </a:stretch>
          </p:blipFill>
          <p:spPr bwMode="auto">
            <a:xfrm>
              <a:off x="4886" y="640"/>
              <a:ext cx="782" cy="614"/>
            </a:xfrm>
            <a:prstGeom prst="rect">
              <a:avLst/>
            </a:prstGeom>
            <a:noFill/>
            <a:ln w="9525">
              <a:noFill/>
              <a:miter lim="800000"/>
              <a:headEnd/>
              <a:tailEnd/>
            </a:ln>
          </p:spPr>
        </p:pic>
        <p:sp>
          <p:nvSpPr>
            <p:cNvPr id="46144" name="Text Box 84"/>
            <p:cNvSpPr txBox="1">
              <a:spLocks noChangeAspect="1" noChangeArrowheads="1"/>
            </p:cNvSpPr>
            <p:nvPr/>
          </p:nvSpPr>
          <p:spPr bwMode="auto">
            <a:xfrm>
              <a:off x="5164" y="1024"/>
              <a:ext cx="208" cy="112"/>
            </a:xfrm>
            <a:prstGeom prst="rect">
              <a:avLst/>
            </a:prstGeom>
            <a:noFill/>
            <a:ln w="12700">
              <a:noFill/>
              <a:miter lim="800000"/>
              <a:headEnd/>
              <a:tailEnd/>
            </a:ln>
          </p:spPr>
          <p:txBody>
            <a:bodyPr wrap="none">
              <a:spAutoFit/>
            </a:bodyPr>
            <a:lstStyle/>
            <a:p>
              <a:pPr algn="ctr" defTabSz="914400"/>
              <a:r>
                <a:rPr lang="en-US" sz="1200" b="1">
                  <a:solidFill>
                    <a:schemeClr val="bg1"/>
                  </a:solidFill>
                </a:rPr>
                <a:t>LAN</a:t>
              </a:r>
            </a:p>
          </p:txBody>
        </p:sp>
      </p:grpSp>
      <p:grpSp>
        <p:nvGrpSpPr>
          <p:cNvPr id="46101" name="Group 85"/>
          <p:cNvGrpSpPr>
            <a:grpSpLocks/>
          </p:cNvGrpSpPr>
          <p:nvPr/>
        </p:nvGrpSpPr>
        <p:grpSpPr bwMode="auto">
          <a:xfrm>
            <a:off x="4641850" y="5546725"/>
            <a:ext cx="1778000" cy="257175"/>
            <a:chOff x="584" y="2717"/>
            <a:chExt cx="568" cy="162"/>
          </a:xfrm>
        </p:grpSpPr>
        <p:pic>
          <p:nvPicPr>
            <p:cNvPr id="46141" name="Picture 86" descr="long_rectangle"/>
            <p:cNvPicPr>
              <a:picLocks noChangeAspect="1" noChangeArrowheads="1"/>
            </p:cNvPicPr>
            <p:nvPr/>
          </p:nvPicPr>
          <p:blipFill>
            <a:blip r:embed="rId14"/>
            <a:srcRect/>
            <a:stretch>
              <a:fillRect/>
            </a:stretch>
          </p:blipFill>
          <p:spPr bwMode="auto">
            <a:xfrm>
              <a:off x="584" y="2745"/>
              <a:ext cx="568" cy="134"/>
            </a:xfrm>
            <a:prstGeom prst="rect">
              <a:avLst/>
            </a:prstGeom>
            <a:solidFill>
              <a:srgbClr val="FF3300"/>
            </a:solidFill>
            <a:ln w="9525">
              <a:noFill/>
              <a:miter lim="800000"/>
              <a:headEnd/>
              <a:tailEnd/>
            </a:ln>
          </p:spPr>
        </p:pic>
        <p:sp>
          <p:nvSpPr>
            <p:cNvPr id="46142" name="Text Box 87"/>
            <p:cNvSpPr txBox="1">
              <a:spLocks noChangeAspect="1" noChangeArrowheads="1"/>
            </p:cNvSpPr>
            <p:nvPr/>
          </p:nvSpPr>
          <p:spPr bwMode="auto">
            <a:xfrm>
              <a:off x="662" y="2717"/>
              <a:ext cx="413" cy="154"/>
            </a:xfrm>
            <a:prstGeom prst="rect">
              <a:avLst/>
            </a:prstGeom>
            <a:noFill/>
            <a:ln w="12700">
              <a:noFill/>
              <a:miter lim="800000"/>
              <a:headEnd/>
              <a:tailEnd/>
            </a:ln>
          </p:spPr>
          <p:txBody>
            <a:bodyPr>
              <a:spAutoFit/>
            </a:bodyPr>
            <a:lstStyle/>
            <a:p>
              <a:pPr algn="ctr" defTabSz="914400"/>
              <a:r>
                <a:rPr lang="en-US" sz="1000" b="1">
                  <a:solidFill>
                    <a:schemeClr val="bg1"/>
                  </a:solidFill>
                </a:rPr>
                <a:t>Chassis-1/Blade-5</a:t>
              </a:r>
            </a:p>
          </p:txBody>
        </p:sp>
      </p:grpSp>
      <p:grpSp>
        <p:nvGrpSpPr>
          <p:cNvPr id="46102" name="Group 88"/>
          <p:cNvGrpSpPr>
            <a:grpSpLocks/>
          </p:cNvGrpSpPr>
          <p:nvPr/>
        </p:nvGrpSpPr>
        <p:grpSpPr bwMode="auto">
          <a:xfrm>
            <a:off x="6899275" y="5548313"/>
            <a:ext cx="1778000" cy="257175"/>
            <a:chOff x="584" y="2717"/>
            <a:chExt cx="568" cy="162"/>
          </a:xfrm>
        </p:grpSpPr>
        <p:pic>
          <p:nvPicPr>
            <p:cNvPr id="46139" name="Picture 89" descr="long_rectangle"/>
            <p:cNvPicPr>
              <a:picLocks noChangeAspect="1" noChangeArrowheads="1"/>
            </p:cNvPicPr>
            <p:nvPr/>
          </p:nvPicPr>
          <p:blipFill>
            <a:blip r:embed="rId14"/>
            <a:srcRect/>
            <a:stretch>
              <a:fillRect/>
            </a:stretch>
          </p:blipFill>
          <p:spPr bwMode="auto">
            <a:xfrm>
              <a:off x="584" y="2745"/>
              <a:ext cx="568" cy="134"/>
            </a:xfrm>
            <a:prstGeom prst="rect">
              <a:avLst/>
            </a:prstGeom>
            <a:noFill/>
            <a:ln w="9525">
              <a:noFill/>
              <a:miter lim="800000"/>
              <a:headEnd/>
              <a:tailEnd/>
            </a:ln>
          </p:spPr>
        </p:pic>
        <p:sp>
          <p:nvSpPr>
            <p:cNvPr id="46140" name="Text Box 90"/>
            <p:cNvSpPr txBox="1">
              <a:spLocks noChangeAspect="1" noChangeArrowheads="1"/>
            </p:cNvSpPr>
            <p:nvPr/>
          </p:nvSpPr>
          <p:spPr bwMode="auto">
            <a:xfrm>
              <a:off x="662" y="2717"/>
              <a:ext cx="413" cy="154"/>
            </a:xfrm>
            <a:prstGeom prst="rect">
              <a:avLst/>
            </a:prstGeom>
            <a:noFill/>
            <a:ln w="12700">
              <a:noFill/>
              <a:miter lim="800000"/>
              <a:headEnd/>
              <a:tailEnd/>
            </a:ln>
          </p:spPr>
          <p:txBody>
            <a:bodyPr>
              <a:spAutoFit/>
            </a:bodyPr>
            <a:lstStyle/>
            <a:p>
              <a:pPr algn="ctr" defTabSz="914400"/>
              <a:r>
                <a:rPr lang="en-US" sz="1000" b="1">
                  <a:solidFill>
                    <a:schemeClr val="bg1"/>
                  </a:solidFill>
                </a:rPr>
                <a:t>Chassis-9/Blade-2</a:t>
              </a:r>
            </a:p>
          </p:txBody>
        </p:sp>
      </p:grpSp>
      <p:grpSp>
        <p:nvGrpSpPr>
          <p:cNvPr id="46103" name="Group 91"/>
          <p:cNvGrpSpPr>
            <a:grpSpLocks/>
          </p:cNvGrpSpPr>
          <p:nvPr/>
        </p:nvGrpSpPr>
        <p:grpSpPr bwMode="auto">
          <a:xfrm>
            <a:off x="4619625" y="4349750"/>
            <a:ext cx="1931988" cy="1200150"/>
            <a:chOff x="3720" y="666"/>
            <a:chExt cx="1217" cy="756"/>
          </a:xfrm>
        </p:grpSpPr>
        <p:sp>
          <p:nvSpPr>
            <p:cNvPr id="46137" name="AutoShape 92"/>
            <p:cNvSpPr>
              <a:spLocks noChangeArrowheads="1"/>
            </p:cNvSpPr>
            <p:nvPr/>
          </p:nvSpPr>
          <p:spPr bwMode="auto">
            <a:xfrm>
              <a:off x="3720" y="666"/>
              <a:ext cx="1146" cy="756"/>
            </a:xfrm>
            <a:prstGeom prst="foldedCorner">
              <a:avLst>
                <a:gd name="adj" fmla="val 12500"/>
              </a:avLst>
            </a:prstGeom>
            <a:solidFill>
              <a:srgbClr val="FFFF99">
                <a:alpha val="65881"/>
              </a:srgbClr>
            </a:solidFill>
            <a:ln w="12700">
              <a:noFill/>
              <a:round/>
              <a:headEnd/>
              <a:tailEnd/>
            </a:ln>
          </p:spPr>
          <p:txBody>
            <a:bodyPr wrap="none" anchor="ctr"/>
            <a:lstStyle/>
            <a:p>
              <a:pPr algn="ctr" defTabSz="914400"/>
              <a:endParaRPr lang="de-DE" b="1"/>
            </a:p>
          </p:txBody>
        </p:sp>
        <p:sp>
          <p:nvSpPr>
            <p:cNvPr id="46138" name="Text Box 93"/>
            <p:cNvSpPr txBox="1">
              <a:spLocks noChangeArrowheads="1"/>
            </p:cNvSpPr>
            <p:nvPr/>
          </p:nvSpPr>
          <p:spPr bwMode="auto">
            <a:xfrm>
              <a:off x="3720" y="763"/>
              <a:ext cx="1217" cy="538"/>
            </a:xfrm>
            <a:prstGeom prst="rect">
              <a:avLst/>
            </a:prstGeom>
            <a:noFill/>
            <a:ln w="12700">
              <a:noFill/>
              <a:miter lim="800000"/>
              <a:headEnd/>
              <a:tailEnd/>
            </a:ln>
          </p:spPr>
          <p:txBody>
            <a:bodyPr>
              <a:spAutoFit/>
            </a:bodyPr>
            <a:lstStyle/>
            <a:p>
              <a:pPr defTabSz="914400"/>
              <a:r>
                <a:rPr lang="en-US" sz="1000" b="1">
                  <a:solidFill>
                    <a:schemeClr val="bg1"/>
                  </a:solidFill>
                </a:rPr>
                <a:t>Server Name: LS-A</a:t>
              </a:r>
            </a:p>
            <a:p>
              <a:pPr defTabSz="914400"/>
              <a:r>
                <a:rPr lang="en-US" sz="1000" b="1">
                  <a:solidFill>
                    <a:schemeClr val="bg1"/>
                  </a:solidFill>
                </a:rPr>
                <a:t>UUID: 56 4d cd 3f 59 5b 61…</a:t>
              </a:r>
            </a:p>
            <a:p>
              <a:pPr defTabSz="914400"/>
              <a:r>
                <a:rPr lang="en-US" sz="1000" b="1">
                  <a:solidFill>
                    <a:schemeClr val="bg1"/>
                  </a:solidFill>
                </a:rPr>
                <a:t> MAC : 08:00:69:02:01:FC</a:t>
              </a:r>
            </a:p>
            <a:p>
              <a:pPr defTabSz="914400"/>
              <a:r>
                <a:rPr lang="en-US" sz="1000" b="1">
                  <a:solidFill>
                    <a:schemeClr val="bg1"/>
                  </a:solidFill>
                </a:rPr>
                <a:t>WWN: 5080020000075740</a:t>
              </a:r>
            </a:p>
            <a:p>
              <a:pPr defTabSz="914400"/>
              <a:r>
                <a:rPr lang="en-US" sz="1000" b="1">
                  <a:solidFill>
                    <a:schemeClr val="bg1"/>
                  </a:solidFill>
                </a:rPr>
                <a:t>Boot Order: SAN, LAN</a:t>
              </a:r>
            </a:p>
          </p:txBody>
        </p:sp>
      </p:grpSp>
      <p:grpSp>
        <p:nvGrpSpPr>
          <p:cNvPr id="46104" name="Group 50"/>
          <p:cNvGrpSpPr>
            <a:grpSpLocks noChangeAspect="1"/>
          </p:cNvGrpSpPr>
          <p:nvPr/>
        </p:nvGrpSpPr>
        <p:grpSpPr bwMode="auto">
          <a:xfrm>
            <a:off x="5040313" y="1992313"/>
            <a:ext cx="890587" cy="498475"/>
            <a:chOff x="1299" y="3102"/>
            <a:chExt cx="573" cy="303"/>
          </a:xfrm>
        </p:grpSpPr>
        <p:sp>
          <p:nvSpPr>
            <p:cNvPr id="212" name="Line 51"/>
            <p:cNvSpPr>
              <a:spLocks noChangeAspect="1" noChangeShapeType="1"/>
            </p:cNvSpPr>
            <p:nvPr/>
          </p:nvSpPr>
          <p:spPr bwMode="auto">
            <a:xfrm>
              <a:off x="1446" y="3252"/>
              <a:ext cx="295" cy="0"/>
            </a:xfrm>
            <a:prstGeom prst="line">
              <a:avLst/>
            </a:prstGeom>
            <a:noFill/>
            <a:ln w="19050">
              <a:solidFill>
                <a:schemeClr val="tx1"/>
              </a:solidFill>
              <a:round/>
              <a:headEnd/>
              <a:tailEnd/>
            </a:ln>
            <a:effectLst>
              <a:outerShdw blurRad="63500" dist="17961" dir="2700000" algn="ctr" rotWithShape="0">
                <a:schemeClr val="bg2">
                  <a:alpha val="74998"/>
                </a:schemeClr>
              </a:outerShdw>
            </a:effectLst>
          </p:spPr>
          <p:txBody>
            <a:bodyPr lIns="82124" tIns="41061" rIns="82124" bIns="41061"/>
            <a:lstStyle/>
            <a:p>
              <a:pPr algn="ctr" defTabSz="914400">
                <a:defRPr/>
              </a:pPr>
              <a:endParaRPr lang="en-US">
                <a:latin typeface="Arial" pitchFamily="-109" charset="0"/>
                <a:ea typeface="+mn-ea"/>
              </a:endParaRPr>
            </a:p>
          </p:txBody>
        </p:sp>
        <p:grpSp>
          <p:nvGrpSpPr>
            <p:cNvPr id="46111" name="Group 52"/>
            <p:cNvGrpSpPr>
              <a:grpSpLocks noChangeAspect="1"/>
            </p:cNvGrpSpPr>
            <p:nvPr/>
          </p:nvGrpSpPr>
          <p:grpSpPr bwMode="auto">
            <a:xfrm>
              <a:off x="1733" y="3102"/>
              <a:ext cx="209" cy="303"/>
              <a:chOff x="3572" y="2807"/>
              <a:chExt cx="159" cy="234"/>
            </a:xfrm>
          </p:grpSpPr>
          <p:sp>
            <p:nvSpPr>
              <p:cNvPr id="46125" name="Freeform 53"/>
              <p:cNvSpPr>
                <a:spLocks noChangeAspect="1"/>
              </p:cNvSpPr>
              <p:nvPr/>
            </p:nvSpPr>
            <p:spPr bwMode="auto">
              <a:xfrm>
                <a:off x="3715" y="2939"/>
                <a:ext cx="16" cy="102"/>
              </a:xfrm>
              <a:custGeom>
                <a:avLst/>
                <a:gdLst>
                  <a:gd name="T0" fmla="*/ 0 w 60"/>
                  <a:gd name="T1" fmla="*/ 0 h 425"/>
                  <a:gd name="T2" fmla="*/ 0 w 60"/>
                  <a:gd name="T3" fmla="*/ 0 h 425"/>
                  <a:gd name="T4" fmla="*/ 0 w 60"/>
                  <a:gd name="T5" fmla="*/ 0 h 425"/>
                  <a:gd name="T6" fmla="*/ 0 w 60"/>
                  <a:gd name="T7" fmla="*/ 0 h 425"/>
                  <a:gd name="T8" fmla="*/ 0 w 60"/>
                  <a:gd name="T9" fmla="*/ 0 h 425"/>
                  <a:gd name="T10" fmla="*/ 0 60000 65536"/>
                  <a:gd name="T11" fmla="*/ 0 60000 65536"/>
                  <a:gd name="T12" fmla="*/ 0 60000 65536"/>
                  <a:gd name="T13" fmla="*/ 0 60000 65536"/>
                  <a:gd name="T14" fmla="*/ 0 60000 65536"/>
                  <a:gd name="T15" fmla="*/ 0 w 60"/>
                  <a:gd name="T16" fmla="*/ 0 h 425"/>
                  <a:gd name="T17" fmla="*/ 60 w 60"/>
                  <a:gd name="T18" fmla="*/ 425 h 425"/>
                </a:gdLst>
                <a:ahLst/>
                <a:cxnLst>
                  <a:cxn ang="T10">
                    <a:pos x="T0" y="T1"/>
                  </a:cxn>
                  <a:cxn ang="T11">
                    <a:pos x="T2" y="T3"/>
                  </a:cxn>
                  <a:cxn ang="T12">
                    <a:pos x="T4" y="T5"/>
                  </a:cxn>
                  <a:cxn ang="T13">
                    <a:pos x="T6" y="T7"/>
                  </a:cxn>
                  <a:cxn ang="T14">
                    <a:pos x="T8" y="T9"/>
                  </a:cxn>
                </a:cxnLst>
                <a:rect l="T15" t="T16" r="T17" b="T18"/>
                <a:pathLst>
                  <a:path w="60" h="425">
                    <a:moveTo>
                      <a:pt x="60" y="0"/>
                    </a:moveTo>
                    <a:lnTo>
                      <a:pt x="60" y="364"/>
                    </a:lnTo>
                    <a:lnTo>
                      <a:pt x="0" y="425"/>
                    </a:lnTo>
                    <a:lnTo>
                      <a:pt x="1" y="58"/>
                    </a:lnTo>
                    <a:lnTo>
                      <a:pt x="60" y="0"/>
                    </a:lnTo>
                    <a:close/>
                  </a:path>
                </a:pathLst>
              </a:custGeom>
              <a:solidFill>
                <a:srgbClr val="008000"/>
              </a:solidFill>
              <a:ln w="3175">
                <a:noFill/>
                <a:round/>
                <a:headEnd/>
                <a:tailEnd/>
              </a:ln>
            </p:spPr>
            <p:txBody>
              <a:bodyPr/>
              <a:lstStyle/>
              <a:p>
                <a:pPr defTabSz="914400"/>
                <a:endParaRPr lang="de-DE"/>
              </a:p>
            </p:txBody>
          </p:sp>
          <p:sp>
            <p:nvSpPr>
              <p:cNvPr id="46126" name="Rectangle 54"/>
              <p:cNvSpPr>
                <a:spLocks noChangeAspect="1" noChangeArrowheads="1"/>
              </p:cNvSpPr>
              <p:nvPr/>
            </p:nvSpPr>
            <p:spPr bwMode="auto">
              <a:xfrm>
                <a:off x="3572" y="2954"/>
                <a:ext cx="144" cy="87"/>
              </a:xfrm>
              <a:prstGeom prst="rect">
                <a:avLst/>
              </a:prstGeom>
              <a:solidFill>
                <a:srgbClr val="33CC33"/>
              </a:solidFill>
              <a:ln w="3175">
                <a:noFill/>
                <a:miter lim="800000"/>
                <a:headEnd/>
                <a:tailEnd/>
              </a:ln>
            </p:spPr>
            <p:txBody>
              <a:bodyPr lIns="0" tIns="0" rIns="0" bIns="0" anchor="ctr" anchorCtr="1"/>
              <a:lstStyle/>
              <a:p>
                <a:pPr algn="ctr" defTabSz="914400"/>
                <a:endParaRPr lang="de-DE" sz="600" b="1">
                  <a:latin typeface="Tahoma" pitchFamily="34" charset="0"/>
                </a:endParaRPr>
              </a:p>
            </p:txBody>
          </p:sp>
          <p:sp>
            <p:nvSpPr>
              <p:cNvPr id="46127" name="Freeform 55"/>
              <p:cNvSpPr>
                <a:spLocks noChangeAspect="1"/>
              </p:cNvSpPr>
              <p:nvPr/>
            </p:nvSpPr>
            <p:spPr bwMode="auto">
              <a:xfrm>
                <a:off x="3572" y="2807"/>
                <a:ext cx="159" cy="14"/>
              </a:xfrm>
              <a:custGeom>
                <a:avLst/>
                <a:gdLst>
                  <a:gd name="T0" fmla="*/ 0 w 1226"/>
                  <a:gd name="T1" fmla="*/ 0 h 122"/>
                  <a:gd name="T2" fmla="*/ 0 w 1226"/>
                  <a:gd name="T3" fmla="*/ 0 h 122"/>
                  <a:gd name="T4" fmla="*/ 0 w 1226"/>
                  <a:gd name="T5" fmla="*/ 0 h 122"/>
                  <a:gd name="T6" fmla="*/ 0 w 1226"/>
                  <a:gd name="T7" fmla="*/ 0 h 122"/>
                  <a:gd name="T8" fmla="*/ 0 w 1226"/>
                  <a:gd name="T9" fmla="*/ 0 h 122"/>
                  <a:gd name="T10" fmla="*/ 0 60000 65536"/>
                  <a:gd name="T11" fmla="*/ 0 60000 65536"/>
                  <a:gd name="T12" fmla="*/ 0 60000 65536"/>
                  <a:gd name="T13" fmla="*/ 0 60000 65536"/>
                  <a:gd name="T14" fmla="*/ 0 60000 65536"/>
                  <a:gd name="T15" fmla="*/ 0 w 1226"/>
                  <a:gd name="T16" fmla="*/ 0 h 122"/>
                  <a:gd name="T17" fmla="*/ 1226 w 1226"/>
                  <a:gd name="T18" fmla="*/ 122 h 122"/>
                </a:gdLst>
                <a:ahLst/>
                <a:cxnLst>
                  <a:cxn ang="T10">
                    <a:pos x="T0" y="T1"/>
                  </a:cxn>
                  <a:cxn ang="T11">
                    <a:pos x="T2" y="T3"/>
                  </a:cxn>
                  <a:cxn ang="T12">
                    <a:pos x="T4" y="T5"/>
                  </a:cxn>
                  <a:cxn ang="T13">
                    <a:pos x="T6" y="T7"/>
                  </a:cxn>
                  <a:cxn ang="T14">
                    <a:pos x="T8" y="T9"/>
                  </a:cxn>
                </a:cxnLst>
                <a:rect l="T15" t="T16" r="T17" b="T18"/>
                <a:pathLst>
                  <a:path w="1226" h="122">
                    <a:moveTo>
                      <a:pt x="0" y="122"/>
                    </a:moveTo>
                    <a:lnTo>
                      <a:pt x="1104" y="122"/>
                    </a:lnTo>
                    <a:lnTo>
                      <a:pt x="1226" y="0"/>
                    </a:lnTo>
                    <a:lnTo>
                      <a:pt x="123" y="0"/>
                    </a:lnTo>
                    <a:lnTo>
                      <a:pt x="0" y="122"/>
                    </a:lnTo>
                    <a:close/>
                  </a:path>
                </a:pathLst>
              </a:custGeom>
              <a:solidFill>
                <a:srgbClr val="DDDDDD"/>
              </a:solidFill>
              <a:ln w="3175">
                <a:noFill/>
                <a:round/>
                <a:headEnd/>
                <a:tailEnd/>
              </a:ln>
            </p:spPr>
            <p:txBody>
              <a:bodyPr/>
              <a:lstStyle/>
              <a:p>
                <a:pPr defTabSz="914400"/>
                <a:endParaRPr lang="de-DE"/>
              </a:p>
            </p:txBody>
          </p:sp>
          <p:sp>
            <p:nvSpPr>
              <p:cNvPr id="46128" name="Freeform 56"/>
              <p:cNvSpPr>
                <a:spLocks noChangeAspect="1"/>
              </p:cNvSpPr>
              <p:nvPr/>
            </p:nvSpPr>
            <p:spPr bwMode="auto">
              <a:xfrm>
                <a:off x="3715" y="2807"/>
                <a:ext cx="16" cy="147"/>
              </a:xfrm>
              <a:custGeom>
                <a:avLst/>
                <a:gdLst>
                  <a:gd name="T0" fmla="*/ 0 w 122"/>
                  <a:gd name="T1" fmla="*/ 0 h 1222"/>
                  <a:gd name="T2" fmla="*/ 0 w 122"/>
                  <a:gd name="T3" fmla="*/ 0 h 1222"/>
                  <a:gd name="T4" fmla="*/ 0 w 122"/>
                  <a:gd name="T5" fmla="*/ 0 h 1222"/>
                  <a:gd name="T6" fmla="*/ 0 w 122"/>
                  <a:gd name="T7" fmla="*/ 0 h 1222"/>
                  <a:gd name="T8" fmla="*/ 0 w 122"/>
                  <a:gd name="T9" fmla="*/ 0 h 1222"/>
                  <a:gd name="T10" fmla="*/ 0 60000 65536"/>
                  <a:gd name="T11" fmla="*/ 0 60000 65536"/>
                  <a:gd name="T12" fmla="*/ 0 60000 65536"/>
                  <a:gd name="T13" fmla="*/ 0 60000 65536"/>
                  <a:gd name="T14" fmla="*/ 0 60000 65536"/>
                  <a:gd name="T15" fmla="*/ 0 w 122"/>
                  <a:gd name="T16" fmla="*/ 0 h 1222"/>
                  <a:gd name="T17" fmla="*/ 122 w 122"/>
                  <a:gd name="T18" fmla="*/ 1222 h 1222"/>
                </a:gdLst>
                <a:ahLst/>
                <a:cxnLst>
                  <a:cxn ang="T10">
                    <a:pos x="T0" y="T1"/>
                  </a:cxn>
                  <a:cxn ang="T11">
                    <a:pos x="T2" y="T3"/>
                  </a:cxn>
                  <a:cxn ang="T12">
                    <a:pos x="T4" y="T5"/>
                  </a:cxn>
                  <a:cxn ang="T13">
                    <a:pos x="T6" y="T7"/>
                  </a:cxn>
                  <a:cxn ang="T14">
                    <a:pos x="T8" y="T9"/>
                  </a:cxn>
                </a:cxnLst>
                <a:rect l="T15" t="T16" r="T17" b="T18"/>
                <a:pathLst>
                  <a:path w="122" h="1222">
                    <a:moveTo>
                      <a:pt x="122" y="0"/>
                    </a:moveTo>
                    <a:lnTo>
                      <a:pt x="122" y="1100"/>
                    </a:lnTo>
                    <a:lnTo>
                      <a:pt x="0" y="1222"/>
                    </a:lnTo>
                    <a:lnTo>
                      <a:pt x="0" y="122"/>
                    </a:lnTo>
                    <a:lnTo>
                      <a:pt x="122" y="0"/>
                    </a:lnTo>
                    <a:close/>
                  </a:path>
                </a:pathLst>
              </a:custGeom>
              <a:solidFill>
                <a:srgbClr val="777777"/>
              </a:solidFill>
              <a:ln w="3175">
                <a:noFill/>
                <a:round/>
                <a:headEnd/>
                <a:tailEnd/>
              </a:ln>
            </p:spPr>
            <p:txBody>
              <a:bodyPr/>
              <a:lstStyle/>
              <a:p>
                <a:pPr defTabSz="914400"/>
                <a:endParaRPr lang="de-DE"/>
              </a:p>
            </p:txBody>
          </p:sp>
          <p:sp>
            <p:nvSpPr>
              <p:cNvPr id="46129" name="Rectangle 57"/>
              <p:cNvSpPr>
                <a:spLocks noChangeAspect="1" noChangeArrowheads="1"/>
              </p:cNvSpPr>
              <p:nvPr/>
            </p:nvSpPr>
            <p:spPr bwMode="auto">
              <a:xfrm>
                <a:off x="3572" y="2821"/>
                <a:ext cx="144" cy="133"/>
              </a:xfrm>
              <a:prstGeom prst="rect">
                <a:avLst/>
              </a:prstGeom>
              <a:solidFill>
                <a:srgbClr val="B2B2B2"/>
              </a:solidFill>
              <a:ln w="3175">
                <a:noFill/>
                <a:miter lim="800000"/>
                <a:headEnd/>
                <a:tailEnd/>
              </a:ln>
            </p:spPr>
            <p:txBody>
              <a:bodyPr/>
              <a:lstStyle/>
              <a:p>
                <a:pPr algn="ctr" defTabSz="914400"/>
                <a:endParaRPr lang="de-DE"/>
              </a:p>
            </p:txBody>
          </p:sp>
          <p:sp>
            <p:nvSpPr>
              <p:cNvPr id="46130" name="Freeform 58"/>
              <p:cNvSpPr>
                <a:spLocks noChangeAspect="1"/>
              </p:cNvSpPr>
              <p:nvPr/>
            </p:nvSpPr>
            <p:spPr bwMode="auto">
              <a:xfrm>
                <a:off x="3580" y="2877"/>
                <a:ext cx="50"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193" y="20"/>
                    </a:moveTo>
                    <a:lnTo>
                      <a:pt x="46" y="20"/>
                    </a:lnTo>
                    <a:lnTo>
                      <a:pt x="46" y="0"/>
                    </a:lnTo>
                    <a:lnTo>
                      <a:pt x="0" y="40"/>
                    </a:lnTo>
                    <a:lnTo>
                      <a:pt x="46" y="86"/>
                    </a:lnTo>
                    <a:lnTo>
                      <a:pt x="46" y="66"/>
                    </a:lnTo>
                    <a:lnTo>
                      <a:pt x="193" y="66"/>
                    </a:lnTo>
                    <a:lnTo>
                      <a:pt x="193" y="20"/>
                    </a:lnTo>
                    <a:close/>
                  </a:path>
                </a:pathLst>
              </a:custGeom>
              <a:solidFill>
                <a:srgbClr val="FFFFFF"/>
              </a:solidFill>
              <a:ln w="9525">
                <a:noFill/>
                <a:round/>
                <a:headEnd/>
                <a:tailEnd/>
              </a:ln>
            </p:spPr>
            <p:txBody>
              <a:bodyPr/>
              <a:lstStyle/>
              <a:p>
                <a:pPr defTabSz="914400"/>
                <a:endParaRPr lang="de-DE"/>
              </a:p>
            </p:txBody>
          </p:sp>
          <p:sp>
            <p:nvSpPr>
              <p:cNvPr id="46131" name="Freeform 59"/>
              <p:cNvSpPr>
                <a:spLocks noChangeAspect="1"/>
              </p:cNvSpPr>
              <p:nvPr/>
            </p:nvSpPr>
            <p:spPr bwMode="auto">
              <a:xfrm>
                <a:off x="3632" y="2829"/>
                <a:ext cx="23" cy="46"/>
              </a:xfrm>
              <a:custGeom>
                <a:avLst/>
                <a:gdLst>
                  <a:gd name="T0" fmla="*/ 0 w 86"/>
                  <a:gd name="T1" fmla="*/ 0 h 194"/>
                  <a:gd name="T2" fmla="*/ 0 w 86"/>
                  <a:gd name="T3" fmla="*/ 0 h 194"/>
                  <a:gd name="T4" fmla="*/ 0 w 86"/>
                  <a:gd name="T5" fmla="*/ 0 h 194"/>
                  <a:gd name="T6" fmla="*/ 0 w 86"/>
                  <a:gd name="T7" fmla="*/ 0 h 194"/>
                  <a:gd name="T8" fmla="*/ 0 w 86"/>
                  <a:gd name="T9" fmla="*/ 0 h 194"/>
                  <a:gd name="T10" fmla="*/ 0 w 86"/>
                  <a:gd name="T11" fmla="*/ 0 h 194"/>
                  <a:gd name="T12" fmla="*/ 0 w 86"/>
                  <a:gd name="T13" fmla="*/ 0 h 194"/>
                  <a:gd name="T14" fmla="*/ 0 w 86"/>
                  <a:gd name="T15" fmla="*/ 0 h 194"/>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4"/>
                  <a:gd name="T26" fmla="*/ 86 w 86"/>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4">
                    <a:moveTo>
                      <a:pt x="66" y="194"/>
                    </a:moveTo>
                    <a:lnTo>
                      <a:pt x="66" y="41"/>
                    </a:lnTo>
                    <a:lnTo>
                      <a:pt x="86" y="41"/>
                    </a:lnTo>
                    <a:lnTo>
                      <a:pt x="46" y="0"/>
                    </a:lnTo>
                    <a:lnTo>
                      <a:pt x="0" y="41"/>
                    </a:lnTo>
                    <a:lnTo>
                      <a:pt x="20" y="41"/>
                    </a:lnTo>
                    <a:lnTo>
                      <a:pt x="20" y="194"/>
                    </a:lnTo>
                    <a:lnTo>
                      <a:pt x="66" y="194"/>
                    </a:lnTo>
                    <a:close/>
                  </a:path>
                </a:pathLst>
              </a:custGeom>
              <a:solidFill>
                <a:srgbClr val="FFFFFF"/>
              </a:solidFill>
              <a:ln w="9525">
                <a:noFill/>
                <a:round/>
                <a:headEnd/>
                <a:tailEnd/>
              </a:ln>
            </p:spPr>
            <p:txBody>
              <a:bodyPr/>
              <a:lstStyle/>
              <a:p>
                <a:pPr defTabSz="914400"/>
                <a:endParaRPr lang="de-DE"/>
              </a:p>
            </p:txBody>
          </p:sp>
          <p:sp>
            <p:nvSpPr>
              <p:cNvPr id="46132" name="Freeform 60"/>
              <p:cNvSpPr>
                <a:spLocks noChangeAspect="1"/>
              </p:cNvSpPr>
              <p:nvPr/>
            </p:nvSpPr>
            <p:spPr bwMode="auto">
              <a:xfrm>
                <a:off x="3657" y="2877"/>
                <a:ext cx="51"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0" y="66"/>
                    </a:moveTo>
                    <a:lnTo>
                      <a:pt x="152" y="66"/>
                    </a:lnTo>
                    <a:lnTo>
                      <a:pt x="152" y="86"/>
                    </a:lnTo>
                    <a:lnTo>
                      <a:pt x="193" y="40"/>
                    </a:lnTo>
                    <a:lnTo>
                      <a:pt x="152" y="0"/>
                    </a:lnTo>
                    <a:lnTo>
                      <a:pt x="152" y="20"/>
                    </a:lnTo>
                    <a:lnTo>
                      <a:pt x="0" y="20"/>
                    </a:lnTo>
                    <a:lnTo>
                      <a:pt x="0" y="66"/>
                    </a:lnTo>
                    <a:close/>
                  </a:path>
                </a:pathLst>
              </a:custGeom>
              <a:solidFill>
                <a:srgbClr val="FFFFFF"/>
              </a:solidFill>
              <a:ln w="9525">
                <a:noFill/>
                <a:round/>
                <a:headEnd/>
                <a:tailEnd/>
              </a:ln>
            </p:spPr>
            <p:txBody>
              <a:bodyPr/>
              <a:lstStyle/>
              <a:p>
                <a:pPr defTabSz="914400"/>
                <a:endParaRPr lang="de-DE"/>
              </a:p>
            </p:txBody>
          </p:sp>
          <p:sp>
            <p:nvSpPr>
              <p:cNvPr id="46133" name="Freeform 61"/>
              <p:cNvSpPr>
                <a:spLocks noChangeAspect="1"/>
              </p:cNvSpPr>
              <p:nvPr/>
            </p:nvSpPr>
            <p:spPr bwMode="auto">
              <a:xfrm>
                <a:off x="3632" y="2901"/>
                <a:ext cx="23" cy="46"/>
              </a:xfrm>
              <a:custGeom>
                <a:avLst/>
                <a:gdLst>
                  <a:gd name="T0" fmla="*/ 0 w 86"/>
                  <a:gd name="T1" fmla="*/ 0 h 193"/>
                  <a:gd name="T2" fmla="*/ 0 w 86"/>
                  <a:gd name="T3" fmla="*/ 0 h 193"/>
                  <a:gd name="T4" fmla="*/ 0 w 86"/>
                  <a:gd name="T5" fmla="*/ 0 h 193"/>
                  <a:gd name="T6" fmla="*/ 0 w 86"/>
                  <a:gd name="T7" fmla="*/ 0 h 193"/>
                  <a:gd name="T8" fmla="*/ 0 w 86"/>
                  <a:gd name="T9" fmla="*/ 0 h 193"/>
                  <a:gd name="T10" fmla="*/ 0 w 86"/>
                  <a:gd name="T11" fmla="*/ 0 h 193"/>
                  <a:gd name="T12" fmla="*/ 0 w 86"/>
                  <a:gd name="T13" fmla="*/ 0 h 193"/>
                  <a:gd name="T14" fmla="*/ 0 w 86"/>
                  <a:gd name="T15" fmla="*/ 0 h 193"/>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3"/>
                  <a:gd name="T26" fmla="*/ 86 w 86"/>
                  <a:gd name="T27" fmla="*/ 193 h 1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3">
                    <a:moveTo>
                      <a:pt x="20" y="0"/>
                    </a:moveTo>
                    <a:lnTo>
                      <a:pt x="20" y="153"/>
                    </a:lnTo>
                    <a:lnTo>
                      <a:pt x="0" y="153"/>
                    </a:lnTo>
                    <a:lnTo>
                      <a:pt x="46" y="193"/>
                    </a:lnTo>
                    <a:lnTo>
                      <a:pt x="86" y="153"/>
                    </a:lnTo>
                    <a:lnTo>
                      <a:pt x="66" y="153"/>
                    </a:lnTo>
                    <a:lnTo>
                      <a:pt x="66" y="0"/>
                    </a:lnTo>
                    <a:lnTo>
                      <a:pt x="20" y="0"/>
                    </a:lnTo>
                    <a:close/>
                  </a:path>
                </a:pathLst>
              </a:custGeom>
              <a:solidFill>
                <a:srgbClr val="FFFFFF"/>
              </a:solidFill>
              <a:ln w="9525">
                <a:noFill/>
                <a:round/>
                <a:headEnd/>
                <a:tailEnd/>
              </a:ln>
            </p:spPr>
            <p:txBody>
              <a:bodyPr/>
              <a:lstStyle/>
              <a:p>
                <a:pPr defTabSz="914400"/>
                <a:endParaRPr lang="de-DE"/>
              </a:p>
            </p:txBody>
          </p:sp>
          <p:sp>
            <p:nvSpPr>
              <p:cNvPr id="46134" name="Oval 62"/>
              <p:cNvSpPr>
                <a:spLocks noChangeAspect="1" noChangeArrowheads="1"/>
              </p:cNvSpPr>
              <p:nvPr/>
            </p:nvSpPr>
            <p:spPr bwMode="auto">
              <a:xfrm rot="-2599510">
                <a:off x="3633" y="2830"/>
                <a:ext cx="22" cy="119"/>
              </a:xfrm>
              <a:prstGeom prst="ellipse">
                <a:avLst/>
              </a:prstGeom>
              <a:noFill/>
              <a:ln w="12700">
                <a:solidFill>
                  <a:schemeClr val="tx1"/>
                </a:solidFill>
                <a:round/>
                <a:headEnd/>
                <a:tailEnd/>
              </a:ln>
            </p:spPr>
            <p:txBody>
              <a:bodyPr wrap="none" anchor="ctr"/>
              <a:lstStyle/>
              <a:p>
                <a:pPr algn="ctr" defTabSz="914400"/>
                <a:endParaRPr lang="de-DE"/>
              </a:p>
            </p:txBody>
          </p:sp>
          <p:sp>
            <p:nvSpPr>
              <p:cNvPr id="46135" name="Oval 63"/>
              <p:cNvSpPr>
                <a:spLocks noChangeAspect="1" noChangeArrowheads="1"/>
              </p:cNvSpPr>
              <p:nvPr/>
            </p:nvSpPr>
            <p:spPr bwMode="auto">
              <a:xfrm rot="2599510" flipV="1">
                <a:off x="3633" y="2830"/>
                <a:ext cx="22" cy="120"/>
              </a:xfrm>
              <a:prstGeom prst="ellipse">
                <a:avLst/>
              </a:prstGeom>
              <a:noFill/>
              <a:ln w="12700">
                <a:solidFill>
                  <a:schemeClr val="tx1"/>
                </a:solidFill>
                <a:round/>
                <a:headEnd/>
                <a:tailEnd/>
              </a:ln>
            </p:spPr>
            <p:txBody>
              <a:bodyPr rot="10800000" wrap="none" anchor="ctr"/>
              <a:lstStyle/>
              <a:p>
                <a:pPr algn="ctr" defTabSz="914400"/>
                <a:endParaRPr lang="de-DE"/>
              </a:p>
            </p:txBody>
          </p:sp>
          <p:sp>
            <p:nvSpPr>
              <p:cNvPr id="46136" name="Oval 64"/>
              <p:cNvSpPr>
                <a:spLocks noChangeAspect="1" noChangeArrowheads="1"/>
              </p:cNvSpPr>
              <p:nvPr/>
            </p:nvSpPr>
            <p:spPr bwMode="auto">
              <a:xfrm>
                <a:off x="3622" y="2869"/>
                <a:ext cx="44" cy="41"/>
              </a:xfrm>
              <a:prstGeom prst="ellipse">
                <a:avLst/>
              </a:prstGeom>
              <a:solidFill>
                <a:srgbClr val="33CC33"/>
              </a:solidFill>
              <a:ln w="9525">
                <a:noFill/>
                <a:round/>
                <a:headEnd/>
                <a:tailEnd/>
              </a:ln>
            </p:spPr>
            <p:txBody>
              <a:bodyPr/>
              <a:lstStyle/>
              <a:p>
                <a:pPr algn="ctr" defTabSz="914400"/>
                <a:endParaRPr lang="de-DE"/>
              </a:p>
            </p:txBody>
          </p:sp>
        </p:grpSp>
        <p:grpSp>
          <p:nvGrpSpPr>
            <p:cNvPr id="46112" name="Group 65"/>
            <p:cNvGrpSpPr>
              <a:grpSpLocks noChangeAspect="1"/>
            </p:cNvGrpSpPr>
            <p:nvPr/>
          </p:nvGrpSpPr>
          <p:grpSpPr bwMode="auto">
            <a:xfrm>
              <a:off x="1366" y="3102"/>
              <a:ext cx="209" cy="303"/>
              <a:chOff x="3572" y="2807"/>
              <a:chExt cx="159" cy="234"/>
            </a:xfrm>
          </p:grpSpPr>
          <p:sp>
            <p:nvSpPr>
              <p:cNvPr id="46113" name="Freeform 66"/>
              <p:cNvSpPr>
                <a:spLocks noChangeAspect="1"/>
              </p:cNvSpPr>
              <p:nvPr/>
            </p:nvSpPr>
            <p:spPr bwMode="auto">
              <a:xfrm>
                <a:off x="3715" y="2939"/>
                <a:ext cx="16" cy="102"/>
              </a:xfrm>
              <a:custGeom>
                <a:avLst/>
                <a:gdLst>
                  <a:gd name="T0" fmla="*/ 0 w 60"/>
                  <a:gd name="T1" fmla="*/ 0 h 425"/>
                  <a:gd name="T2" fmla="*/ 0 w 60"/>
                  <a:gd name="T3" fmla="*/ 0 h 425"/>
                  <a:gd name="T4" fmla="*/ 0 w 60"/>
                  <a:gd name="T5" fmla="*/ 0 h 425"/>
                  <a:gd name="T6" fmla="*/ 0 w 60"/>
                  <a:gd name="T7" fmla="*/ 0 h 425"/>
                  <a:gd name="T8" fmla="*/ 0 w 60"/>
                  <a:gd name="T9" fmla="*/ 0 h 425"/>
                  <a:gd name="T10" fmla="*/ 0 60000 65536"/>
                  <a:gd name="T11" fmla="*/ 0 60000 65536"/>
                  <a:gd name="T12" fmla="*/ 0 60000 65536"/>
                  <a:gd name="T13" fmla="*/ 0 60000 65536"/>
                  <a:gd name="T14" fmla="*/ 0 60000 65536"/>
                  <a:gd name="T15" fmla="*/ 0 w 60"/>
                  <a:gd name="T16" fmla="*/ 0 h 425"/>
                  <a:gd name="T17" fmla="*/ 60 w 60"/>
                  <a:gd name="T18" fmla="*/ 425 h 425"/>
                </a:gdLst>
                <a:ahLst/>
                <a:cxnLst>
                  <a:cxn ang="T10">
                    <a:pos x="T0" y="T1"/>
                  </a:cxn>
                  <a:cxn ang="T11">
                    <a:pos x="T2" y="T3"/>
                  </a:cxn>
                  <a:cxn ang="T12">
                    <a:pos x="T4" y="T5"/>
                  </a:cxn>
                  <a:cxn ang="T13">
                    <a:pos x="T6" y="T7"/>
                  </a:cxn>
                  <a:cxn ang="T14">
                    <a:pos x="T8" y="T9"/>
                  </a:cxn>
                </a:cxnLst>
                <a:rect l="T15" t="T16" r="T17" b="T18"/>
                <a:pathLst>
                  <a:path w="60" h="425">
                    <a:moveTo>
                      <a:pt x="60" y="0"/>
                    </a:moveTo>
                    <a:lnTo>
                      <a:pt x="60" y="364"/>
                    </a:lnTo>
                    <a:lnTo>
                      <a:pt x="0" y="425"/>
                    </a:lnTo>
                    <a:lnTo>
                      <a:pt x="1" y="58"/>
                    </a:lnTo>
                    <a:lnTo>
                      <a:pt x="60" y="0"/>
                    </a:lnTo>
                    <a:close/>
                  </a:path>
                </a:pathLst>
              </a:custGeom>
              <a:solidFill>
                <a:srgbClr val="008000"/>
              </a:solidFill>
              <a:ln w="3175">
                <a:noFill/>
                <a:round/>
                <a:headEnd/>
                <a:tailEnd/>
              </a:ln>
            </p:spPr>
            <p:txBody>
              <a:bodyPr/>
              <a:lstStyle/>
              <a:p>
                <a:pPr defTabSz="914400"/>
                <a:endParaRPr lang="de-DE"/>
              </a:p>
            </p:txBody>
          </p:sp>
          <p:sp>
            <p:nvSpPr>
              <p:cNvPr id="46114" name="Rectangle 67"/>
              <p:cNvSpPr>
                <a:spLocks noChangeAspect="1" noChangeArrowheads="1"/>
              </p:cNvSpPr>
              <p:nvPr/>
            </p:nvSpPr>
            <p:spPr bwMode="auto">
              <a:xfrm>
                <a:off x="3572" y="2954"/>
                <a:ext cx="144" cy="87"/>
              </a:xfrm>
              <a:prstGeom prst="rect">
                <a:avLst/>
              </a:prstGeom>
              <a:solidFill>
                <a:srgbClr val="33CC33"/>
              </a:solidFill>
              <a:ln w="3175">
                <a:noFill/>
                <a:miter lim="800000"/>
                <a:headEnd/>
                <a:tailEnd/>
              </a:ln>
            </p:spPr>
            <p:txBody>
              <a:bodyPr lIns="0" tIns="0" rIns="0" bIns="0" anchor="ctr" anchorCtr="1"/>
              <a:lstStyle/>
              <a:p>
                <a:pPr algn="ctr" defTabSz="914400"/>
                <a:endParaRPr lang="de-DE" sz="600" b="1">
                  <a:latin typeface="Tahoma" pitchFamily="34" charset="0"/>
                </a:endParaRPr>
              </a:p>
            </p:txBody>
          </p:sp>
          <p:sp>
            <p:nvSpPr>
              <p:cNvPr id="46115" name="Freeform 68"/>
              <p:cNvSpPr>
                <a:spLocks noChangeAspect="1"/>
              </p:cNvSpPr>
              <p:nvPr/>
            </p:nvSpPr>
            <p:spPr bwMode="auto">
              <a:xfrm>
                <a:off x="3572" y="2807"/>
                <a:ext cx="159" cy="14"/>
              </a:xfrm>
              <a:custGeom>
                <a:avLst/>
                <a:gdLst>
                  <a:gd name="T0" fmla="*/ 0 w 1226"/>
                  <a:gd name="T1" fmla="*/ 0 h 122"/>
                  <a:gd name="T2" fmla="*/ 0 w 1226"/>
                  <a:gd name="T3" fmla="*/ 0 h 122"/>
                  <a:gd name="T4" fmla="*/ 0 w 1226"/>
                  <a:gd name="T5" fmla="*/ 0 h 122"/>
                  <a:gd name="T6" fmla="*/ 0 w 1226"/>
                  <a:gd name="T7" fmla="*/ 0 h 122"/>
                  <a:gd name="T8" fmla="*/ 0 w 1226"/>
                  <a:gd name="T9" fmla="*/ 0 h 122"/>
                  <a:gd name="T10" fmla="*/ 0 60000 65536"/>
                  <a:gd name="T11" fmla="*/ 0 60000 65536"/>
                  <a:gd name="T12" fmla="*/ 0 60000 65536"/>
                  <a:gd name="T13" fmla="*/ 0 60000 65536"/>
                  <a:gd name="T14" fmla="*/ 0 60000 65536"/>
                  <a:gd name="T15" fmla="*/ 0 w 1226"/>
                  <a:gd name="T16" fmla="*/ 0 h 122"/>
                  <a:gd name="T17" fmla="*/ 1226 w 1226"/>
                  <a:gd name="T18" fmla="*/ 122 h 122"/>
                </a:gdLst>
                <a:ahLst/>
                <a:cxnLst>
                  <a:cxn ang="T10">
                    <a:pos x="T0" y="T1"/>
                  </a:cxn>
                  <a:cxn ang="T11">
                    <a:pos x="T2" y="T3"/>
                  </a:cxn>
                  <a:cxn ang="T12">
                    <a:pos x="T4" y="T5"/>
                  </a:cxn>
                  <a:cxn ang="T13">
                    <a:pos x="T6" y="T7"/>
                  </a:cxn>
                  <a:cxn ang="T14">
                    <a:pos x="T8" y="T9"/>
                  </a:cxn>
                </a:cxnLst>
                <a:rect l="T15" t="T16" r="T17" b="T18"/>
                <a:pathLst>
                  <a:path w="1226" h="122">
                    <a:moveTo>
                      <a:pt x="0" y="122"/>
                    </a:moveTo>
                    <a:lnTo>
                      <a:pt x="1104" y="122"/>
                    </a:lnTo>
                    <a:lnTo>
                      <a:pt x="1226" y="0"/>
                    </a:lnTo>
                    <a:lnTo>
                      <a:pt x="123" y="0"/>
                    </a:lnTo>
                    <a:lnTo>
                      <a:pt x="0" y="122"/>
                    </a:lnTo>
                    <a:close/>
                  </a:path>
                </a:pathLst>
              </a:custGeom>
              <a:solidFill>
                <a:srgbClr val="DDDDDD"/>
              </a:solidFill>
              <a:ln w="3175">
                <a:noFill/>
                <a:round/>
                <a:headEnd/>
                <a:tailEnd/>
              </a:ln>
            </p:spPr>
            <p:txBody>
              <a:bodyPr/>
              <a:lstStyle/>
              <a:p>
                <a:pPr defTabSz="914400"/>
                <a:endParaRPr lang="de-DE"/>
              </a:p>
            </p:txBody>
          </p:sp>
          <p:sp>
            <p:nvSpPr>
              <p:cNvPr id="46116" name="Freeform 69"/>
              <p:cNvSpPr>
                <a:spLocks noChangeAspect="1"/>
              </p:cNvSpPr>
              <p:nvPr/>
            </p:nvSpPr>
            <p:spPr bwMode="auto">
              <a:xfrm>
                <a:off x="3715" y="2807"/>
                <a:ext cx="16" cy="147"/>
              </a:xfrm>
              <a:custGeom>
                <a:avLst/>
                <a:gdLst>
                  <a:gd name="T0" fmla="*/ 0 w 122"/>
                  <a:gd name="T1" fmla="*/ 0 h 1222"/>
                  <a:gd name="T2" fmla="*/ 0 w 122"/>
                  <a:gd name="T3" fmla="*/ 0 h 1222"/>
                  <a:gd name="T4" fmla="*/ 0 w 122"/>
                  <a:gd name="T5" fmla="*/ 0 h 1222"/>
                  <a:gd name="T6" fmla="*/ 0 w 122"/>
                  <a:gd name="T7" fmla="*/ 0 h 1222"/>
                  <a:gd name="T8" fmla="*/ 0 w 122"/>
                  <a:gd name="T9" fmla="*/ 0 h 1222"/>
                  <a:gd name="T10" fmla="*/ 0 60000 65536"/>
                  <a:gd name="T11" fmla="*/ 0 60000 65536"/>
                  <a:gd name="T12" fmla="*/ 0 60000 65536"/>
                  <a:gd name="T13" fmla="*/ 0 60000 65536"/>
                  <a:gd name="T14" fmla="*/ 0 60000 65536"/>
                  <a:gd name="T15" fmla="*/ 0 w 122"/>
                  <a:gd name="T16" fmla="*/ 0 h 1222"/>
                  <a:gd name="T17" fmla="*/ 122 w 122"/>
                  <a:gd name="T18" fmla="*/ 1222 h 1222"/>
                </a:gdLst>
                <a:ahLst/>
                <a:cxnLst>
                  <a:cxn ang="T10">
                    <a:pos x="T0" y="T1"/>
                  </a:cxn>
                  <a:cxn ang="T11">
                    <a:pos x="T2" y="T3"/>
                  </a:cxn>
                  <a:cxn ang="T12">
                    <a:pos x="T4" y="T5"/>
                  </a:cxn>
                  <a:cxn ang="T13">
                    <a:pos x="T6" y="T7"/>
                  </a:cxn>
                  <a:cxn ang="T14">
                    <a:pos x="T8" y="T9"/>
                  </a:cxn>
                </a:cxnLst>
                <a:rect l="T15" t="T16" r="T17" b="T18"/>
                <a:pathLst>
                  <a:path w="122" h="1222">
                    <a:moveTo>
                      <a:pt x="122" y="0"/>
                    </a:moveTo>
                    <a:lnTo>
                      <a:pt x="122" y="1100"/>
                    </a:lnTo>
                    <a:lnTo>
                      <a:pt x="0" y="1222"/>
                    </a:lnTo>
                    <a:lnTo>
                      <a:pt x="0" y="122"/>
                    </a:lnTo>
                    <a:lnTo>
                      <a:pt x="122" y="0"/>
                    </a:lnTo>
                    <a:close/>
                  </a:path>
                </a:pathLst>
              </a:custGeom>
              <a:solidFill>
                <a:srgbClr val="777777"/>
              </a:solidFill>
              <a:ln w="3175">
                <a:noFill/>
                <a:round/>
                <a:headEnd/>
                <a:tailEnd/>
              </a:ln>
            </p:spPr>
            <p:txBody>
              <a:bodyPr/>
              <a:lstStyle/>
              <a:p>
                <a:pPr defTabSz="914400"/>
                <a:endParaRPr lang="de-DE"/>
              </a:p>
            </p:txBody>
          </p:sp>
          <p:sp>
            <p:nvSpPr>
              <p:cNvPr id="46117" name="Rectangle 70"/>
              <p:cNvSpPr>
                <a:spLocks noChangeAspect="1" noChangeArrowheads="1"/>
              </p:cNvSpPr>
              <p:nvPr/>
            </p:nvSpPr>
            <p:spPr bwMode="auto">
              <a:xfrm>
                <a:off x="3572" y="2821"/>
                <a:ext cx="144" cy="133"/>
              </a:xfrm>
              <a:prstGeom prst="rect">
                <a:avLst/>
              </a:prstGeom>
              <a:solidFill>
                <a:srgbClr val="B2B2B2"/>
              </a:solidFill>
              <a:ln w="3175">
                <a:noFill/>
                <a:miter lim="800000"/>
                <a:headEnd/>
                <a:tailEnd/>
              </a:ln>
            </p:spPr>
            <p:txBody>
              <a:bodyPr/>
              <a:lstStyle/>
              <a:p>
                <a:pPr algn="ctr" defTabSz="914400"/>
                <a:endParaRPr lang="de-DE"/>
              </a:p>
            </p:txBody>
          </p:sp>
          <p:sp>
            <p:nvSpPr>
              <p:cNvPr id="46118" name="Freeform 71"/>
              <p:cNvSpPr>
                <a:spLocks noChangeAspect="1"/>
              </p:cNvSpPr>
              <p:nvPr/>
            </p:nvSpPr>
            <p:spPr bwMode="auto">
              <a:xfrm>
                <a:off x="3580" y="2877"/>
                <a:ext cx="50"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193" y="20"/>
                    </a:moveTo>
                    <a:lnTo>
                      <a:pt x="46" y="20"/>
                    </a:lnTo>
                    <a:lnTo>
                      <a:pt x="46" y="0"/>
                    </a:lnTo>
                    <a:lnTo>
                      <a:pt x="0" y="40"/>
                    </a:lnTo>
                    <a:lnTo>
                      <a:pt x="46" y="86"/>
                    </a:lnTo>
                    <a:lnTo>
                      <a:pt x="46" y="66"/>
                    </a:lnTo>
                    <a:lnTo>
                      <a:pt x="193" y="66"/>
                    </a:lnTo>
                    <a:lnTo>
                      <a:pt x="193" y="20"/>
                    </a:lnTo>
                    <a:close/>
                  </a:path>
                </a:pathLst>
              </a:custGeom>
              <a:solidFill>
                <a:srgbClr val="FFFFFF"/>
              </a:solidFill>
              <a:ln w="9525">
                <a:noFill/>
                <a:round/>
                <a:headEnd/>
                <a:tailEnd/>
              </a:ln>
            </p:spPr>
            <p:txBody>
              <a:bodyPr/>
              <a:lstStyle/>
              <a:p>
                <a:pPr defTabSz="914400"/>
                <a:endParaRPr lang="de-DE"/>
              </a:p>
            </p:txBody>
          </p:sp>
          <p:sp>
            <p:nvSpPr>
              <p:cNvPr id="46119" name="Freeform 72"/>
              <p:cNvSpPr>
                <a:spLocks noChangeAspect="1"/>
              </p:cNvSpPr>
              <p:nvPr/>
            </p:nvSpPr>
            <p:spPr bwMode="auto">
              <a:xfrm>
                <a:off x="3632" y="2829"/>
                <a:ext cx="23" cy="46"/>
              </a:xfrm>
              <a:custGeom>
                <a:avLst/>
                <a:gdLst>
                  <a:gd name="T0" fmla="*/ 0 w 86"/>
                  <a:gd name="T1" fmla="*/ 0 h 194"/>
                  <a:gd name="T2" fmla="*/ 0 w 86"/>
                  <a:gd name="T3" fmla="*/ 0 h 194"/>
                  <a:gd name="T4" fmla="*/ 0 w 86"/>
                  <a:gd name="T5" fmla="*/ 0 h 194"/>
                  <a:gd name="T6" fmla="*/ 0 w 86"/>
                  <a:gd name="T7" fmla="*/ 0 h 194"/>
                  <a:gd name="T8" fmla="*/ 0 w 86"/>
                  <a:gd name="T9" fmla="*/ 0 h 194"/>
                  <a:gd name="T10" fmla="*/ 0 w 86"/>
                  <a:gd name="T11" fmla="*/ 0 h 194"/>
                  <a:gd name="T12" fmla="*/ 0 w 86"/>
                  <a:gd name="T13" fmla="*/ 0 h 194"/>
                  <a:gd name="T14" fmla="*/ 0 w 86"/>
                  <a:gd name="T15" fmla="*/ 0 h 194"/>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4"/>
                  <a:gd name="T26" fmla="*/ 86 w 86"/>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4">
                    <a:moveTo>
                      <a:pt x="66" y="194"/>
                    </a:moveTo>
                    <a:lnTo>
                      <a:pt x="66" y="41"/>
                    </a:lnTo>
                    <a:lnTo>
                      <a:pt x="86" y="41"/>
                    </a:lnTo>
                    <a:lnTo>
                      <a:pt x="46" y="0"/>
                    </a:lnTo>
                    <a:lnTo>
                      <a:pt x="0" y="41"/>
                    </a:lnTo>
                    <a:lnTo>
                      <a:pt x="20" y="41"/>
                    </a:lnTo>
                    <a:lnTo>
                      <a:pt x="20" y="194"/>
                    </a:lnTo>
                    <a:lnTo>
                      <a:pt x="66" y="194"/>
                    </a:lnTo>
                    <a:close/>
                  </a:path>
                </a:pathLst>
              </a:custGeom>
              <a:solidFill>
                <a:srgbClr val="FFFFFF"/>
              </a:solidFill>
              <a:ln w="9525">
                <a:noFill/>
                <a:round/>
                <a:headEnd/>
                <a:tailEnd/>
              </a:ln>
            </p:spPr>
            <p:txBody>
              <a:bodyPr/>
              <a:lstStyle/>
              <a:p>
                <a:pPr defTabSz="914400"/>
                <a:endParaRPr lang="de-DE"/>
              </a:p>
            </p:txBody>
          </p:sp>
          <p:sp>
            <p:nvSpPr>
              <p:cNvPr id="46120" name="Freeform 73"/>
              <p:cNvSpPr>
                <a:spLocks noChangeAspect="1"/>
              </p:cNvSpPr>
              <p:nvPr/>
            </p:nvSpPr>
            <p:spPr bwMode="auto">
              <a:xfrm>
                <a:off x="3657" y="2877"/>
                <a:ext cx="51"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0" y="66"/>
                    </a:moveTo>
                    <a:lnTo>
                      <a:pt x="152" y="66"/>
                    </a:lnTo>
                    <a:lnTo>
                      <a:pt x="152" y="86"/>
                    </a:lnTo>
                    <a:lnTo>
                      <a:pt x="193" y="40"/>
                    </a:lnTo>
                    <a:lnTo>
                      <a:pt x="152" y="0"/>
                    </a:lnTo>
                    <a:lnTo>
                      <a:pt x="152" y="20"/>
                    </a:lnTo>
                    <a:lnTo>
                      <a:pt x="0" y="20"/>
                    </a:lnTo>
                    <a:lnTo>
                      <a:pt x="0" y="66"/>
                    </a:lnTo>
                    <a:close/>
                  </a:path>
                </a:pathLst>
              </a:custGeom>
              <a:solidFill>
                <a:srgbClr val="FFFFFF"/>
              </a:solidFill>
              <a:ln w="9525">
                <a:noFill/>
                <a:round/>
                <a:headEnd/>
                <a:tailEnd/>
              </a:ln>
            </p:spPr>
            <p:txBody>
              <a:bodyPr/>
              <a:lstStyle/>
              <a:p>
                <a:pPr defTabSz="914400"/>
                <a:endParaRPr lang="de-DE"/>
              </a:p>
            </p:txBody>
          </p:sp>
          <p:sp>
            <p:nvSpPr>
              <p:cNvPr id="46121" name="Freeform 74"/>
              <p:cNvSpPr>
                <a:spLocks noChangeAspect="1"/>
              </p:cNvSpPr>
              <p:nvPr/>
            </p:nvSpPr>
            <p:spPr bwMode="auto">
              <a:xfrm>
                <a:off x="3632" y="2901"/>
                <a:ext cx="23" cy="46"/>
              </a:xfrm>
              <a:custGeom>
                <a:avLst/>
                <a:gdLst>
                  <a:gd name="T0" fmla="*/ 0 w 86"/>
                  <a:gd name="T1" fmla="*/ 0 h 193"/>
                  <a:gd name="T2" fmla="*/ 0 w 86"/>
                  <a:gd name="T3" fmla="*/ 0 h 193"/>
                  <a:gd name="T4" fmla="*/ 0 w 86"/>
                  <a:gd name="T5" fmla="*/ 0 h 193"/>
                  <a:gd name="T6" fmla="*/ 0 w 86"/>
                  <a:gd name="T7" fmla="*/ 0 h 193"/>
                  <a:gd name="T8" fmla="*/ 0 w 86"/>
                  <a:gd name="T9" fmla="*/ 0 h 193"/>
                  <a:gd name="T10" fmla="*/ 0 w 86"/>
                  <a:gd name="T11" fmla="*/ 0 h 193"/>
                  <a:gd name="T12" fmla="*/ 0 w 86"/>
                  <a:gd name="T13" fmla="*/ 0 h 193"/>
                  <a:gd name="T14" fmla="*/ 0 w 86"/>
                  <a:gd name="T15" fmla="*/ 0 h 193"/>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3"/>
                  <a:gd name="T26" fmla="*/ 86 w 86"/>
                  <a:gd name="T27" fmla="*/ 193 h 1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3">
                    <a:moveTo>
                      <a:pt x="20" y="0"/>
                    </a:moveTo>
                    <a:lnTo>
                      <a:pt x="20" y="153"/>
                    </a:lnTo>
                    <a:lnTo>
                      <a:pt x="0" y="153"/>
                    </a:lnTo>
                    <a:lnTo>
                      <a:pt x="46" y="193"/>
                    </a:lnTo>
                    <a:lnTo>
                      <a:pt x="86" y="153"/>
                    </a:lnTo>
                    <a:lnTo>
                      <a:pt x="66" y="153"/>
                    </a:lnTo>
                    <a:lnTo>
                      <a:pt x="66" y="0"/>
                    </a:lnTo>
                    <a:lnTo>
                      <a:pt x="20" y="0"/>
                    </a:lnTo>
                    <a:close/>
                  </a:path>
                </a:pathLst>
              </a:custGeom>
              <a:solidFill>
                <a:srgbClr val="FFFFFF"/>
              </a:solidFill>
              <a:ln w="9525">
                <a:noFill/>
                <a:round/>
                <a:headEnd/>
                <a:tailEnd/>
              </a:ln>
            </p:spPr>
            <p:txBody>
              <a:bodyPr/>
              <a:lstStyle/>
              <a:p>
                <a:pPr defTabSz="914400"/>
                <a:endParaRPr lang="de-DE"/>
              </a:p>
            </p:txBody>
          </p:sp>
          <p:sp>
            <p:nvSpPr>
              <p:cNvPr id="46122" name="Oval 75"/>
              <p:cNvSpPr>
                <a:spLocks noChangeAspect="1" noChangeArrowheads="1"/>
              </p:cNvSpPr>
              <p:nvPr/>
            </p:nvSpPr>
            <p:spPr bwMode="auto">
              <a:xfrm rot="-2599510">
                <a:off x="3633" y="2830"/>
                <a:ext cx="22" cy="119"/>
              </a:xfrm>
              <a:prstGeom prst="ellipse">
                <a:avLst/>
              </a:prstGeom>
              <a:noFill/>
              <a:ln w="12700">
                <a:solidFill>
                  <a:schemeClr val="tx1"/>
                </a:solidFill>
                <a:round/>
                <a:headEnd/>
                <a:tailEnd/>
              </a:ln>
            </p:spPr>
            <p:txBody>
              <a:bodyPr wrap="none" anchor="ctr"/>
              <a:lstStyle/>
              <a:p>
                <a:pPr algn="ctr" defTabSz="914400"/>
                <a:endParaRPr lang="de-DE"/>
              </a:p>
            </p:txBody>
          </p:sp>
          <p:sp>
            <p:nvSpPr>
              <p:cNvPr id="46123" name="Oval 76"/>
              <p:cNvSpPr>
                <a:spLocks noChangeAspect="1" noChangeArrowheads="1"/>
              </p:cNvSpPr>
              <p:nvPr/>
            </p:nvSpPr>
            <p:spPr bwMode="auto">
              <a:xfrm rot="2599510" flipV="1">
                <a:off x="3633" y="2830"/>
                <a:ext cx="22" cy="120"/>
              </a:xfrm>
              <a:prstGeom prst="ellipse">
                <a:avLst/>
              </a:prstGeom>
              <a:noFill/>
              <a:ln w="12700">
                <a:solidFill>
                  <a:schemeClr val="tx1"/>
                </a:solidFill>
                <a:round/>
                <a:headEnd/>
                <a:tailEnd/>
              </a:ln>
            </p:spPr>
            <p:txBody>
              <a:bodyPr rot="10800000" wrap="none" anchor="ctr"/>
              <a:lstStyle/>
              <a:p>
                <a:pPr algn="ctr" defTabSz="914400"/>
                <a:endParaRPr lang="de-DE"/>
              </a:p>
            </p:txBody>
          </p:sp>
          <p:sp>
            <p:nvSpPr>
              <p:cNvPr id="46124" name="Oval 77"/>
              <p:cNvSpPr>
                <a:spLocks noChangeAspect="1" noChangeArrowheads="1"/>
              </p:cNvSpPr>
              <p:nvPr/>
            </p:nvSpPr>
            <p:spPr bwMode="auto">
              <a:xfrm>
                <a:off x="3622" y="2869"/>
                <a:ext cx="44" cy="41"/>
              </a:xfrm>
              <a:prstGeom prst="ellipse">
                <a:avLst/>
              </a:prstGeom>
              <a:solidFill>
                <a:srgbClr val="33CC33"/>
              </a:solidFill>
              <a:ln w="9525">
                <a:noFill/>
                <a:round/>
                <a:headEnd/>
                <a:tailEnd/>
              </a:ln>
            </p:spPr>
            <p:txBody>
              <a:bodyPr/>
              <a:lstStyle/>
              <a:p>
                <a:pPr algn="ctr" defTabSz="914400"/>
                <a:endParaRPr lang="de-DE"/>
              </a:p>
            </p:txBody>
          </p:sp>
        </p:grpSp>
      </p:grpSp>
      <p:grpSp>
        <p:nvGrpSpPr>
          <p:cNvPr id="46105" name="Group 80"/>
          <p:cNvGrpSpPr>
            <a:grpSpLocks noChangeAspect="1"/>
          </p:cNvGrpSpPr>
          <p:nvPr/>
        </p:nvGrpSpPr>
        <p:grpSpPr bwMode="auto">
          <a:xfrm>
            <a:off x="7264400" y="1928813"/>
            <a:ext cx="776288" cy="514350"/>
            <a:chOff x="1854" y="2059"/>
            <a:chExt cx="581" cy="317"/>
          </a:xfrm>
        </p:grpSpPr>
        <p:sp>
          <p:nvSpPr>
            <p:cNvPr id="240" name="Line 81"/>
            <p:cNvSpPr>
              <a:spLocks noChangeAspect="1" noChangeShapeType="1"/>
            </p:cNvSpPr>
            <p:nvPr/>
          </p:nvSpPr>
          <p:spPr bwMode="auto">
            <a:xfrm>
              <a:off x="1985" y="2216"/>
              <a:ext cx="293" cy="0"/>
            </a:xfrm>
            <a:prstGeom prst="line">
              <a:avLst/>
            </a:prstGeom>
            <a:noFill/>
            <a:ln w="19050">
              <a:solidFill>
                <a:schemeClr val="tx1"/>
              </a:solidFill>
              <a:round/>
              <a:headEnd/>
              <a:tailEnd/>
            </a:ln>
            <a:effectLst>
              <a:outerShdw blurRad="63500" dist="17961" dir="2700000" algn="ctr" rotWithShape="0">
                <a:schemeClr val="bg2">
                  <a:alpha val="74998"/>
                </a:schemeClr>
              </a:outerShdw>
            </a:effectLst>
          </p:spPr>
          <p:txBody>
            <a:bodyPr lIns="82124" tIns="41061" rIns="82124" bIns="41061"/>
            <a:lstStyle/>
            <a:p>
              <a:pPr algn="ctr" defTabSz="914400">
                <a:defRPr/>
              </a:pPr>
              <a:endParaRPr lang="en-US">
                <a:latin typeface="Arial" pitchFamily="-109" charset="0"/>
                <a:ea typeface="+mn-ea"/>
              </a:endParaRPr>
            </a:p>
          </p:txBody>
        </p:sp>
        <p:pic>
          <p:nvPicPr>
            <p:cNvPr id="46108" name="Picture 82" descr="DataCenterSwitch"/>
            <p:cNvPicPr>
              <a:picLocks noChangeAspect="1" noChangeArrowheads="1"/>
            </p:cNvPicPr>
            <p:nvPr/>
          </p:nvPicPr>
          <p:blipFill>
            <a:blip r:embed="rId15"/>
            <a:srcRect/>
            <a:stretch>
              <a:fillRect/>
            </a:stretch>
          </p:blipFill>
          <p:spPr bwMode="auto">
            <a:xfrm>
              <a:off x="1854" y="2059"/>
              <a:ext cx="213" cy="317"/>
            </a:xfrm>
            <a:prstGeom prst="rect">
              <a:avLst/>
            </a:prstGeom>
            <a:noFill/>
            <a:ln w="9525">
              <a:noFill/>
              <a:miter lim="800000"/>
              <a:headEnd/>
              <a:tailEnd/>
            </a:ln>
          </p:spPr>
        </p:pic>
        <p:pic>
          <p:nvPicPr>
            <p:cNvPr id="46109" name="Picture 83" descr="DataCenterSwitch"/>
            <p:cNvPicPr>
              <a:picLocks noChangeAspect="1" noChangeArrowheads="1"/>
            </p:cNvPicPr>
            <p:nvPr/>
          </p:nvPicPr>
          <p:blipFill>
            <a:blip r:embed="rId15"/>
            <a:srcRect/>
            <a:stretch>
              <a:fillRect/>
            </a:stretch>
          </p:blipFill>
          <p:spPr bwMode="auto">
            <a:xfrm>
              <a:off x="2222" y="2059"/>
              <a:ext cx="213" cy="317"/>
            </a:xfrm>
            <a:prstGeom prst="rect">
              <a:avLst/>
            </a:prstGeom>
            <a:noFill/>
            <a:ln w="9525">
              <a:noFill/>
              <a:miter lim="800000"/>
              <a:headEnd/>
              <a:tailEnd/>
            </a:ln>
          </p:spPr>
        </p:pic>
      </p:grpSp>
      <p:sp>
        <p:nvSpPr>
          <p:cNvPr id="46106"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Unified Fabric – Service Profiles</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3"/>
          <p:cNvSpPr>
            <a:spLocks noChangeArrowheads="1"/>
          </p:cNvSpPr>
          <p:nvPr/>
        </p:nvSpPr>
        <p:spPr bwMode="auto">
          <a:xfrm>
            <a:off x="1490663" y="6191250"/>
            <a:ext cx="6086475" cy="238125"/>
          </a:xfrm>
          <a:prstGeom prst="rect">
            <a:avLst/>
          </a:prstGeom>
          <a:gradFill rotWithShape="1">
            <a:gsLst>
              <a:gs pos="0">
                <a:srgbClr val="000000">
                  <a:alpha val="57001"/>
                </a:srgbClr>
              </a:gs>
              <a:gs pos="100000">
                <a:srgbClr val="000000">
                  <a:gamma/>
                  <a:tint val="0"/>
                  <a:invGamma/>
                  <a:alpha val="0"/>
                </a:srgbClr>
              </a:gs>
            </a:gsLst>
            <a:path path="shape">
              <a:fillToRect l="50000" t="50000" r="50000" b="50000"/>
            </a:path>
          </a:gradFill>
          <a:ln w="9525" algn="ctr">
            <a:noFill/>
            <a:miter lim="800000"/>
            <a:headEnd/>
            <a:tailEnd/>
          </a:ln>
          <a:effectLst/>
        </p:spPr>
        <p:txBody>
          <a:bodyPr lIns="82124" tIns="41061" rIns="82124" bIns="41061" anchor="ctr">
            <a:spAutoFit/>
          </a:bodyPr>
          <a:lstStyle/>
          <a:p>
            <a:pPr defTabSz="914400" fontAlgn="auto">
              <a:spcBef>
                <a:spcPts val="0"/>
              </a:spcBef>
              <a:spcAft>
                <a:spcPts val="0"/>
              </a:spcAft>
              <a:defRPr/>
            </a:pPr>
            <a:endParaRPr lang="en-US" kern="0">
              <a:solidFill>
                <a:sysClr val="windowText" lastClr="000000"/>
              </a:solidFill>
              <a:latin typeface="Arial" charset="0"/>
              <a:ea typeface="+mn-ea"/>
            </a:endParaRPr>
          </a:p>
        </p:txBody>
      </p:sp>
      <p:sp>
        <p:nvSpPr>
          <p:cNvPr id="4" name="Rectangle 9"/>
          <p:cNvSpPr>
            <a:spLocks noChangeArrowheads="1"/>
          </p:cNvSpPr>
          <p:nvPr/>
        </p:nvSpPr>
        <p:spPr bwMode="auto">
          <a:xfrm>
            <a:off x="266700" y="1181100"/>
            <a:ext cx="8623300" cy="5122863"/>
          </a:xfrm>
          <a:prstGeom prst="rect">
            <a:avLst/>
          </a:prstGeom>
          <a:solidFill>
            <a:schemeClr val="bg1">
              <a:lumMod val="20000"/>
              <a:lumOff val="80000"/>
            </a:schemeClr>
          </a:solidFill>
          <a:ln w="9525" algn="ctr">
            <a:noFill/>
            <a:miter lim="800000"/>
            <a:headEnd/>
            <a:tailEnd/>
          </a:ln>
        </p:spPr>
        <p:txBody>
          <a:bodyPr wrap="none" lIns="73025" tIns="36511" rIns="73025" bIns="36511" anchor="ctr"/>
          <a:lstStyle/>
          <a:p>
            <a:pPr defTabSz="914400">
              <a:defRPr/>
            </a:pPr>
            <a:endParaRPr lang="en-US">
              <a:ea typeface="+mn-ea"/>
            </a:endParaRPr>
          </a:p>
        </p:txBody>
      </p:sp>
      <p:sp>
        <p:nvSpPr>
          <p:cNvPr id="5" name="Rectangle 17"/>
          <p:cNvSpPr>
            <a:spLocks noChangeArrowheads="1"/>
          </p:cNvSpPr>
          <p:nvPr/>
        </p:nvSpPr>
        <p:spPr bwMode="auto">
          <a:xfrm>
            <a:off x="4559301" y="1370182"/>
            <a:ext cx="4216400" cy="4721127"/>
          </a:xfrm>
          <a:prstGeom prst="rect">
            <a:avLst/>
          </a:prstGeom>
          <a:gradFill flip="none" rotWithShape="1">
            <a:gsLst>
              <a:gs pos="0">
                <a:schemeClr val="accent4">
                  <a:lumMod val="50000"/>
                </a:schemeClr>
              </a:gs>
              <a:gs pos="31000">
                <a:schemeClr val="accent4">
                  <a:lumMod val="75000"/>
                </a:schemeClr>
              </a:gs>
              <a:gs pos="81000">
                <a:schemeClr val="accent4"/>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endParaRPr lang="en-US" dirty="0">
              <a:gradFill>
                <a:gsLst>
                  <a:gs pos="0">
                    <a:schemeClr val="tx1"/>
                  </a:gs>
                  <a:gs pos="100000">
                    <a:schemeClr val="tx1"/>
                  </a:gs>
                </a:gsLst>
                <a:lin ang="13500000" scaled="1"/>
              </a:gradFill>
              <a:effectLst>
                <a:outerShdw blurRad="38100" dist="38100" dir="2700000" algn="tl">
                  <a:srgbClr val="000000">
                    <a:alpha val="43137"/>
                  </a:srgbClr>
                </a:outerShdw>
              </a:effectLst>
            </a:endParaRPr>
          </a:p>
        </p:txBody>
      </p:sp>
      <p:sp>
        <p:nvSpPr>
          <p:cNvPr id="6" name="Rectangle 5"/>
          <p:cNvSpPr/>
          <p:nvPr/>
        </p:nvSpPr>
        <p:spPr bwMode="auto">
          <a:xfrm>
            <a:off x="4650404" y="1434904"/>
            <a:ext cx="4047744" cy="4712678"/>
          </a:xfrm>
          <a:prstGeom prst="rect">
            <a:avLst/>
          </a:prstGeom>
          <a:gradFill flip="none" rotWithShape="1">
            <a:gsLst>
              <a:gs pos="0">
                <a:schemeClr val="tx1">
                  <a:alpha val="22000"/>
                </a:schemeClr>
              </a:gs>
              <a:gs pos="100000">
                <a:schemeClr val="tx1">
                  <a:alpha val="0"/>
                </a:schemeClr>
              </a:gs>
            </a:gsLst>
            <a:lin ang="5400000" scaled="0"/>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endParaRPr lang="en-US" sz="2300" dirty="0">
              <a:gradFill>
                <a:gsLst>
                  <a:gs pos="0">
                    <a:schemeClr val="bg1"/>
                  </a:gs>
                  <a:gs pos="100000">
                    <a:schemeClr val="bg1"/>
                  </a:gs>
                </a:gsLst>
                <a:lin ang="13500000" scaled="1"/>
              </a:gradFill>
              <a:latin typeface="Segoe UI" pitchFamily="34" charset="0"/>
            </a:endParaRPr>
          </a:p>
        </p:txBody>
      </p:sp>
      <p:pic>
        <p:nvPicPr>
          <p:cNvPr id="48138" name="Picture 67" descr="Slide 27 RHS"/>
          <p:cNvPicPr>
            <a:picLocks noChangeAspect="1" noChangeArrowheads="1"/>
          </p:cNvPicPr>
          <p:nvPr/>
        </p:nvPicPr>
        <p:blipFill>
          <a:blip r:embed="rId3"/>
          <a:srcRect b="-53"/>
          <a:stretch>
            <a:fillRect/>
          </a:stretch>
        </p:blipFill>
        <p:spPr bwMode="auto">
          <a:xfrm>
            <a:off x="601663" y="1403350"/>
            <a:ext cx="3800475" cy="2906713"/>
          </a:xfrm>
          <a:prstGeom prst="rect">
            <a:avLst/>
          </a:prstGeom>
          <a:noFill/>
          <a:ln w="9525">
            <a:solidFill>
              <a:srgbClr val="C9C9C9"/>
            </a:solidFill>
            <a:miter lim="800000"/>
            <a:headEnd/>
            <a:tailEnd/>
          </a:ln>
        </p:spPr>
      </p:pic>
      <p:sp>
        <p:nvSpPr>
          <p:cNvPr id="48139" name="Rectangle 10"/>
          <p:cNvSpPr txBox="1">
            <a:spLocks noChangeArrowheads="1"/>
          </p:cNvSpPr>
          <p:nvPr/>
        </p:nvSpPr>
        <p:spPr bwMode="auto">
          <a:xfrm>
            <a:off x="701675" y="4359275"/>
            <a:ext cx="3970338" cy="1901825"/>
          </a:xfrm>
          <a:prstGeom prst="rect">
            <a:avLst/>
          </a:prstGeom>
          <a:noFill/>
          <a:ln w="9525">
            <a:noFill/>
            <a:miter lim="800000"/>
            <a:headEnd/>
            <a:tailEnd/>
          </a:ln>
        </p:spPr>
        <p:txBody>
          <a:bodyPr/>
          <a:lstStyle/>
          <a:p>
            <a:pPr marL="233363" indent="-233363" defTabSz="914400">
              <a:spcAft>
                <a:spcPts val="600"/>
              </a:spcAft>
              <a:buClr>
                <a:srgbClr val="000000"/>
              </a:buClr>
              <a:buSzPct val="80000"/>
              <a:buFont typeface="Wingdings" pitchFamily="2" charset="2"/>
              <a:buNone/>
            </a:pPr>
            <a:r>
              <a:rPr lang="en-US">
                <a:solidFill>
                  <a:schemeClr val="bg1"/>
                </a:solidFill>
                <a:latin typeface="Segoe" pitchFamily="34" charset="0"/>
              </a:rPr>
              <a:t>Integrated Stateless Computing</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Attributes not tied to hardware</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Dynamic provision</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Seamless server mobility</a:t>
            </a:r>
          </a:p>
          <a:p>
            <a:pPr marL="233363" indent="-233363" defTabSz="914400">
              <a:spcAft>
                <a:spcPts val="600"/>
              </a:spcAft>
              <a:buClr>
                <a:srgbClr val="000000"/>
              </a:buClr>
              <a:buSzPct val="80000"/>
              <a:buFont typeface="Wingdings" pitchFamily="2" charset="2"/>
              <a:buChar char="§"/>
            </a:pPr>
            <a:r>
              <a:rPr lang="en-US">
                <a:solidFill>
                  <a:schemeClr val="bg1"/>
                </a:solidFill>
                <a:latin typeface="Segoe" pitchFamily="34" charset="0"/>
              </a:rPr>
              <a:t>Integrated with 3rd party tools</a:t>
            </a:r>
          </a:p>
        </p:txBody>
      </p:sp>
      <p:sp>
        <p:nvSpPr>
          <p:cNvPr id="9" name="Line 2"/>
          <p:cNvSpPr>
            <a:spLocks noChangeShapeType="1"/>
          </p:cNvSpPr>
          <p:nvPr/>
        </p:nvSpPr>
        <p:spPr bwMode="auto">
          <a:xfrm flipV="1">
            <a:off x="5486400" y="2830513"/>
            <a:ext cx="2297113" cy="1868487"/>
          </a:xfrm>
          <a:prstGeom prst="line">
            <a:avLst/>
          </a:prstGeom>
          <a:noFill/>
          <a:ln w="76200">
            <a:solidFill>
              <a:schemeClr val="accent2"/>
            </a:solidFill>
            <a:round/>
            <a:headEnd/>
            <a:tailEnd/>
          </a:ln>
          <a:effectLst>
            <a:prstShdw prst="shdw17" dist="17961" dir="2700000">
              <a:schemeClr val="accent2">
                <a:gamma/>
                <a:shade val="60000"/>
                <a:invGamma/>
                <a:alpha val="74998"/>
              </a:schemeClr>
            </a:prstShdw>
          </a:effectLst>
        </p:spPr>
        <p:txBody>
          <a:bodyPr wrap="none" anchor="ctr"/>
          <a:lstStyle/>
          <a:p>
            <a:pPr algn="ctr" defTabSz="914400">
              <a:defRPr/>
            </a:pPr>
            <a:endParaRPr lang="en-US">
              <a:latin typeface="Arial" pitchFamily="-109" charset="0"/>
              <a:ea typeface="+mn-ea"/>
            </a:endParaRPr>
          </a:p>
        </p:txBody>
      </p:sp>
      <p:sp>
        <p:nvSpPr>
          <p:cNvPr id="37901" name="Line 3"/>
          <p:cNvSpPr>
            <a:spLocks noChangeShapeType="1"/>
          </p:cNvSpPr>
          <p:nvPr/>
        </p:nvSpPr>
        <p:spPr bwMode="auto">
          <a:xfrm flipH="1" flipV="1">
            <a:off x="5635625" y="2560638"/>
            <a:ext cx="15875" cy="1936750"/>
          </a:xfrm>
          <a:prstGeom prst="line">
            <a:avLst/>
          </a:prstGeom>
          <a:noFill/>
          <a:ln w="76200">
            <a:solidFill>
              <a:srgbClr val="FF9933"/>
            </a:solidFill>
            <a:round/>
            <a:headEnd/>
            <a:tailEnd/>
          </a:ln>
          <a:effectLst>
            <a:outerShdw blurRad="63500" dist="17961" dir="2700000" algn="ctr" rotWithShape="0">
              <a:srgbClr val="995C1F">
                <a:alpha val="74997"/>
              </a:srgbClr>
            </a:outerShdw>
          </a:effectLst>
        </p:spPr>
        <p:txBody>
          <a:bodyPr wrap="none" anchor="ctr"/>
          <a:lstStyle/>
          <a:p>
            <a:pPr defTabSz="914400">
              <a:defRPr/>
            </a:pPr>
            <a:endParaRPr lang="de-DE">
              <a:latin typeface="Arial" pitchFamily="-112" charset="0"/>
              <a:ea typeface="+mn-ea"/>
            </a:endParaRPr>
          </a:p>
        </p:txBody>
      </p:sp>
      <p:sp>
        <p:nvSpPr>
          <p:cNvPr id="48142" name="Line 5"/>
          <p:cNvSpPr>
            <a:spLocks noChangeShapeType="1"/>
          </p:cNvSpPr>
          <p:nvPr/>
        </p:nvSpPr>
        <p:spPr bwMode="auto">
          <a:xfrm>
            <a:off x="7696200" y="2403475"/>
            <a:ext cx="17463" cy="2103438"/>
          </a:xfrm>
          <a:prstGeom prst="line">
            <a:avLst/>
          </a:prstGeom>
          <a:noFill/>
          <a:ln w="28575">
            <a:solidFill>
              <a:srgbClr val="000099"/>
            </a:solidFill>
            <a:round/>
            <a:headEnd/>
            <a:tailEnd/>
          </a:ln>
        </p:spPr>
        <p:txBody>
          <a:bodyPr wrap="none" anchor="ctr"/>
          <a:lstStyle/>
          <a:p>
            <a:endParaRPr lang="en-GB"/>
          </a:p>
        </p:txBody>
      </p:sp>
      <p:sp>
        <p:nvSpPr>
          <p:cNvPr id="48143" name="Line 12"/>
          <p:cNvSpPr>
            <a:spLocks noChangeShapeType="1"/>
          </p:cNvSpPr>
          <p:nvPr/>
        </p:nvSpPr>
        <p:spPr bwMode="auto">
          <a:xfrm>
            <a:off x="5600700" y="2794000"/>
            <a:ext cx="2244725" cy="1874838"/>
          </a:xfrm>
          <a:prstGeom prst="line">
            <a:avLst/>
          </a:prstGeom>
          <a:noFill/>
          <a:ln w="28575">
            <a:solidFill>
              <a:srgbClr val="FF3300"/>
            </a:solidFill>
            <a:round/>
            <a:headEnd/>
            <a:tailEnd/>
          </a:ln>
        </p:spPr>
        <p:txBody>
          <a:bodyPr wrap="none" anchor="ctr"/>
          <a:lstStyle/>
          <a:p>
            <a:endParaRPr lang="en-GB"/>
          </a:p>
        </p:txBody>
      </p:sp>
      <p:grpSp>
        <p:nvGrpSpPr>
          <p:cNvPr id="48144" name="Group 13"/>
          <p:cNvGrpSpPr>
            <a:grpSpLocks/>
          </p:cNvGrpSpPr>
          <p:nvPr/>
        </p:nvGrpSpPr>
        <p:grpSpPr bwMode="auto">
          <a:xfrm>
            <a:off x="4629150" y="4335463"/>
            <a:ext cx="1817688" cy="1212850"/>
            <a:chOff x="923" y="989"/>
            <a:chExt cx="3887" cy="1802"/>
          </a:xfrm>
        </p:grpSpPr>
        <p:pic>
          <p:nvPicPr>
            <p:cNvPr id="48210" name="Picture 14" descr="Gray_drop_box copy"/>
            <p:cNvPicPr>
              <a:picLocks noChangeArrowheads="1"/>
            </p:cNvPicPr>
            <p:nvPr/>
          </p:nvPicPr>
          <p:blipFill>
            <a:blip r:embed="rId4"/>
            <a:srcRect/>
            <a:stretch>
              <a:fillRect/>
            </a:stretch>
          </p:blipFill>
          <p:spPr bwMode="auto">
            <a:xfrm>
              <a:off x="923" y="989"/>
              <a:ext cx="3887" cy="1802"/>
            </a:xfrm>
            <a:prstGeom prst="rect">
              <a:avLst/>
            </a:prstGeom>
            <a:noFill/>
            <a:ln w="9525">
              <a:noFill/>
              <a:miter lim="800000"/>
              <a:headEnd/>
              <a:tailEnd/>
            </a:ln>
          </p:spPr>
        </p:pic>
        <p:grpSp>
          <p:nvGrpSpPr>
            <p:cNvPr id="48211" name="Group 15"/>
            <p:cNvGrpSpPr>
              <a:grpSpLocks noChangeAspect="1"/>
            </p:cNvGrpSpPr>
            <p:nvPr/>
          </p:nvGrpSpPr>
          <p:grpSpPr bwMode="auto">
            <a:xfrm>
              <a:off x="1240" y="1156"/>
              <a:ext cx="3338" cy="1503"/>
              <a:chOff x="2227" y="1603"/>
              <a:chExt cx="1262" cy="568"/>
            </a:xfrm>
          </p:grpSpPr>
          <p:grpSp>
            <p:nvGrpSpPr>
              <p:cNvPr id="48212" name="Group 16"/>
              <p:cNvGrpSpPr>
                <a:grpSpLocks noChangeAspect="1"/>
              </p:cNvGrpSpPr>
              <p:nvPr/>
            </p:nvGrpSpPr>
            <p:grpSpPr bwMode="auto">
              <a:xfrm>
                <a:off x="2535" y="1603"/>
                <a:ext cx="558" cy="215"/>
                <a:chOff x="2410" y="1730"/>
                <a:chExt cx="806" cy="288"/>
              </a:xfrm>
            </p:grpSpPr>
            <p:pic>
              <p:nvPicPr>
                <p:cNvPr id="48222" name="Picture 17" descr="DIMM small"/>
                <p:cNvPicPr>
                  <a:picLocks noChangeAspect="1" noChangeArrowheads="1"/>
                </p:cNvPicPr>
                <p:nvPr/>
              </p:nvPicPr>
              <p:blipFill>
                <a:blip r:embed="rId5"/>
                <a:srcRect/>
                <a:stretch>
                  <a:fillRect/>
                </a:stretch>
              </p:blipFill>
              <p:spPr bwMode="auto">
                <a:xfrm>
                  <a:off x="2410" y="1730"/>
                  <a:ext cx="542" cy="288"/>
                </a:xfrm>
                <a:prstGeom prst="rect">
                  <a:avLst/>
                </a:prstGeom>
                <a:noFill/>
                <a:ln w="9525">
                  <a:noFill/>
                  <a:miter lim="800000"/>
                  <a:headEnd/>
                  <a:tailEnd/>
                </a:ln>
              </p:spPr>
            </p:pic>
            <p:pic>
              <p:nvPicPr>
                <p:cNvPr id="48223" name="Picture 18" descr="DIMM small"/>
                <p:cNvPicPr>
                  <a:picLocks noChangeAspect="1" noChangeArrowheads="1"/>
                </p:cNvPicPr>
                <p:nvPr/>
              </p:nvPicPr>
              <p:blipFill>
                <a:blip r:embed="rId5"/>
                <a:srcRect/>
                <a:stretch>
                  <a:fillRect/>
                </a:stretch>
              </p:blipFill>
              <p:spPr bwMode="auto">
                <a:xfrm>
                  <a:off x="2498" y="1730"/>
                  <a:ext cx="542" cy="288"/>
                </a:xfrm>
                <a:prstGeom prst="rect">
                  <a:avLst/>
                </a:prstGeom>
                <a:noFill/>
                <a:ln w="9525">
                  <a:noFill/>
                  <a:miter lim="800000"/>
                  <a:headEnd/>
                  <a:tailEnd/>
                </a:ln>
              </p:spPr>
            </p:pic>
            <p:pic>
              <p:nvPicPr>
                <p:cNvPr id="48224" name="Picture 19" descr="DIMM small"/>
                <p:cNvPicPr>
                  <a:picLocks noChangeAspect="1" noChangeArrowheads="1"/>
                </p:cNvPicPr>
                <p:nvPr/>
              </p:nvPicPr>
              <p:blipFill>
                <a:blip r:embed="rId5"/>
                <a:srcRect/>
                <a:stretch>
                  <a:fillRect/>
                </a:stretch>
              </p:blipFill>
              <p:spPr bwMode="auto">
                <a:xfrm>
                  <a:off x="2586" y="1730"/>
                  <a:ext cx="542" cy="288"/>
                </a:xfrm>
                <a:prstGeom prst="rect">
                  <a:avLst/>
                </a:prstGeom>
                <a:noFill/>
                <a:ln w="9525">
                  <a:noFill/>
                  <a:miter lim="800000"/>
                  <a:headEnd/>
                  <a:tailEnd/>
                </a:ln>
              </p:spPr>
            </p:pic>
            <p:pic>
              <p:nvPicPr>
                <p:cNvPr id="48225" name="Picture 20" descr="DIMM small"/>
                <p:cNvPicPr>
                  <a:picLocks noChangeAspect="1" noChangeArrowheads="1"/>
                </p:cNvPicPr>
                <p:nvPr/>
              </p:nvPicPr>
              <p:blipFill>
                <a:blip r:embed="rId5"/>
                <a:srcRect/>
                <a:stretch>
                  <a:fillRect/>
                </a:stretch>
              </p:blipFill>
              <p:spPr bwMode="auto">
                <a:xfrm>
                  <a:off x="2674" y="1730"/>
                  <a:ext cx="542" cy="288"/>
                </a:xfrm>
                <a:prstGeom prst="rect">
                  <a:avLst/>
                </a:prstGeom>
                <a:noFill/>
                <a:ln w="9525">
                  <a:noFill/>
                  <a:miter lim="800000"/>
                  <a:headEnd/>
                  <a:tailEnd/>
                </a:ln>
              </p:spPr>
            </p:pic>
          </p:grpSp>
          <p:grpSp>
            <p:nvGrpSpPr>
              <p:cNvPr id="48213" name="Group 21"/>
              <p:cNvGrpSpPr>
                <a:grpSpLocks noChangeAspect="1"/>
              </p:cNvGrpSpPr>
              <p:nvPr/>
            </p:nvGrpSpPr>
            <p:grpSpPr bwMode="auto">
              <a:xfrm>
                <a:off x="2227" y="1608"/>
                <a:ext cx="306" cy="227"/>
                <a:chOff x="1980" y="1712"/>
                <a:chExt cx="421" cy="279"/>
              </a:xfrm>
            </p:grpSpPr>
            <p:pic>
              <p:nvPicPr>
                <p:cNvPr id="48220" name="Picture 22" descr="CPU_Intel_small copy"/>
                <p:cNvPicPr>
                  <a:picLocks noChangeAspect="1" noChangeArrowheads="1"/>
                </p:cNvPicPr>
                <p:nvPr/>
              </p:nvPicPr>
              <p:blipFill>
                <a:blip r:embed="rId6"/>
                <a:srcRect/>
                <a:stretch>
                  <a:fillRect/>
                </a:stretch>
              </p:blipFill>
              <p:spPr bwMode="auto">
                <a:xfrm>
                  <a:off x="1980" y="1712"/>
                  <a:ext cx="316" cy="264"/>
                </a:xfrm>
                <a:prstGeom prst="rect">
                  <a:avLst/>
                </a:prstGeom>
                <a:noFill/>
                <a:ln w="9525">
                  <a:noFill/>
                  <a:miter lim="800000"/>
                  <a:headEnd/>
                  <a:tailEnd/>
                </a:ln>
              </p:spPr>
            </p:pic>
            <p:pic>
              <p:nvPicPr>
                <p:cNvPr id="48221" name="Picture 23" descr="CPU_Intel_small copy"/>
                <p:cNvPicPr>
                  <a:picLocks noChangeAspect="1" noChangeArrowheads="1"/>
                </p:cNvPicPr>
                <p:nvPr/>
              </p:nvPicPr>
              <p:blipFill>
                <a:blip r:embed="rId6"/>
                <a:srcRect/>
                <a:stretch>
                  <a:fillRect/>
                </a:stretch>
              </p:blipFill>
              <p:spPr bwMode="auto">
                <a:xfrm>
                  <a:off x="2085" y="1727"/>
                  <a:ext cx="316" cy="264"/>
                </a:xfrm>
                <a:prstGeom prst="rect">
                  <a:avLst/>
                </a:prstGeom>
                <a:noFill/>
                <a:ln w="9525">
                  <a:noFill/>
                  <a:miter lim="800000"/>
                  <a:headEnd/>
                  <a:tailEnd/>
                </a:ln>
              </p:spPr>
            </p:pic>
          </p:grpSp>
          <p:pic>
            <p:nvPicPr>
              <p:cNvPr id="48214" name="Picture 24" descr="Ethernet-NIC copy"/>
              <p:cNvPicPr>
                <a:picLocks noChangeAspect="1" noChangeArrowheads="1"/>
              </p:cNvPicPr>
              <p:nvPr/>
            </p:nvPicPr>
            <p:blipFill>
              <a:blip r:embed="rId7"/>
              <a:srcRect/>
              <a:stretch>
                <a:fillRect/>
              </a:stretch>
            </p:blipFill>
            <p:spPr bwMode="auto">
              <a:xfrm>
                <a:off x="2267" y="1812"/>
                <a:ext cx="342" cy="359"/>
              </a:xfrm>
              <a:prstGeom prst="rect">
                <a:avLst/>
              </a:prstGeom>
              <a:noFill/>
              <a:ln w="9525">
                <a:noFill/>
                <a:miter lim="800000"/>
                <a:headEnd/>
                <a:tailEnd/>
              </a:ln>
            </p:spPr>
          </p:pic>
          <p:pic>
            <p:nvPicPr>
              <p:cNvPr id="48215" name="Picture 25" descr="host adapter"/>
              <p:cNvPicPr>
                <a:picLocks noChangeAspect="1" noChangeArrowheads="1"/>
              </p:cNvPicPr>
              <p:nvPr/>
            </p:nvPicPr>
            <p:blipFill>
              <a:blip r:embed="rId8"/>
              <a:srcRect/>
              <a:stretch>
                <a:fillRect/>
              </a:stretch>
            </p:blipFill>
            <p:spPr bwMode="auto">
              <a:xfrm>
                <a:off x="2652" y="1906"/>
                <a:ext cx="273" cy="256"/>
              </a:xfrm>
              <a:prstGeom prst="rect">
                <a:avLst/>
              </a:prstGeom>
              <a:noFill/>
              <a:ln w="9525">
                <a:noFill/>
                <a:miter lim="800000"/>
                <a:headEnd/>
                <a:tailEnd/>
              </a:ln>
            </p:spPr>
          </p:pic>
          <p:pic>
            <p:nvPicPr>
              <p:cNvPr id="48216" name="Picture 26" descr="BMC_Chip copy"/>
              <p:cNvPicPr>
                <a:picLocks noChangeAspect="1" noChangeArrowheads="1"/>
              </p:cNvPicPr>
              <p:nvPr/>
            </p:nvPicPr>
            <p:blipFill>
              <a:blip r:embed="rId9"/>
              <a:srcRect/>
              <a:stretch>
                <a:fillRect/>
              </a:stretch>
            </p:blipFill>
            <p:spPr bwMode="auto">
              <a:xfrm>
                <a:off x="3090" y="1685"/>
                <a:ext cx="165" cy="145"/>
              </a:xfrm>
              <a:prstGeom prst="rect">
                <a:avLst/>
              </a:prstGeom>
              <a:noFill/>
              <a:ln w="9525">
                <a:noFill/>
                <a:miter lim="800000"/>
                <a:headEnd/>
                <a:tailEnd/>
              </a:ln>
            </p:spPr>
          </p:pic>
          <p:pic>
            <p:nvPicPr>
              <p:cNvPr id="48217" name="Picture 27" descr="BIOS_Chip_2 copy"/>
              <p:cNvPicPr>
                <a:picLocks noChangeAspect="1" noChangeArrowheads="1"/>
              </p:cNvPicPr>
              <p:nvPr/>
            </p:nvPicPr>
            <p:blipFill>
              <a:blip r:embed="rId10"/>
              <a:srcRect/>
              <a:stretch>
                <a:fillRect/>
              </a:stretch>
            </p:blipFill>
            <p:spPr bwMode="auto">
              <a:xfrm>
                <a:off x="3278" y="1640"/>
                <a:ext cx="211" cy="179"/>
              </a:xfrm>
              <a:prstGeom prst="rect">
                <a:avLst/>
              </a:prstGeom>
              <a:noFill/>
              <a:ln w="9525">
                <a:noFill/>
                <a:miter lim="800000"/>
                <a:headEnd/>
                <a:tailEnd/>
              </a:ln>
            </p:spPr>
          </p:pic>
          <p:pic>
            <p:nvPicPr>
              <p:cNvPr id="48218" name="Picture 28" descr="disk_drive_shadow"/>
              <p:cNvPicPr>
                <a:picLocks noChangeAspect="1" noChangeArrowheads="1"/>
              </p:cNvPicPr>
              <p:nvPr/>
            </p:nvPicPr>
            <p:blipFill>
              <a:blip r:embed="rId11"/>
              <a:srcRect/>
              <a:stretch>
                <a:fillRect/>
              </a:stretch>
            </p:blipFill>
            <p:spPr bwMode="auto">
              <a:xfrm>
                <a:off x="3007" y="1880"/>
                <a:ext cx="240" cy="261"/>
              </a:xfrm>
              <a:prstGeom prst="rect">
                <a:avLst/>
              </a:prstGeom>
              <a:noFill/>
              <a:ln w="9525">
                <a:noFill/>
                <a:miter lim="800000"/>
                <a:headEnd/>
                <a:tailEnd/>
              </a:ln>
            </p:spPr>
          </p:pic>
          <p:pic>
            <p:nvPicPr>
              <p:cNvPr id="48219" name="Picture 29" descr="disk_drive_shadow"/>
              <p:cNvPicPr>
                <a:picLocks noChangeAspect="1" noChangeArrowheads="1"/>
              </p:cNvPicPr>
              <p:nvPr/>
            </p:nvPicPr>
            <p:blipFill>
              <a:blip r:embed="rId11"/>
              <a:srcRect/>
              <a:stretch>
                <a:fillRect/>
              </a:stretch>
            </p:blipFill>
            <p:spPr bwMode="auto">
              <a:xfrm>
                <a:off x="3098" y="1880"/>
                <a:ext cx="240" cy="261"/>
              </a:xfrm>
              <a:prstGeom prst="rect">
                <a:avLst/>
              </a:prstGeom>
              <a:noFill/>
              <a:ln w="9525">
                <a:noFill/>
                <a:miter lim="800000"/>
                <a:headEnd/>
                <a:tailEnd/>
              </a:ln>
            </p:spPr>
          </p:pic>
        </p:grpSp>
      </p:grpSp>
      <p:grpSp>
        <p:nvGrpSpPr>
          <p:cNvPr id="48145" name="Group 30"/>
          <p:cNvGrpSpPr>
            <a:grpSpLocks/>
          </p:cNvGrpSpPr>
          <p:nvPr/>
        </p:nvGrpSpPr>
        <p:grpSpPr bwMode="auto">
          <a:xfrm>
            <a:off x="6856413" y="4359275"/>
            <a:ext cx="1817687" cy="1212850"/>
            <a:chOff x="923" y="989"/>
            <a:chExt cx="3887" cy="1802"/>
          </a:xfrm>
        </p:grpSpPr>
        <p:pic>
          <p:nvPicPr>
            <p:cNvPr id="48194" name="Picture 31" descr="Gray_drop_box copy"/>
            <p:cNvPicPr>
              <a:picLocks noChangeArrowheads="1"/>
            </p:cNvPicPr>
            <p:nvPr/>
          </p:nvPicPr>
          <p:blipFill>
            <a:blip r:embed="rId4"/>
            <a:srcRect/>
            <a:stretch>
              <a:fillRect/>
            </a:stretch>
          </p:blipFill>
          <p:spPr bwMode="auto">
            <a:xfrm>
              <a:off x="923" y="989"/>
              <a:ext cx="3887" cy="1802"/>
            </a:xfrm>
            <a:prstGeom prst="rect">
              <a:avLst/>
            </a:prstGeom>
            <a:noFill/>
            <a:ln w="9525">
              <a:noFill/>
              <a:miter lim="800000"/>
              <a:headEnd/>
              <a:tailEnd/>
            </a:ln>
          </p:spPr>
        </p:pic>
        <p:grpSp>
          <p:nvGrpSpPr>
            <p:cNvPr id="48195" name="Group 32"/>
            <p:cNvGrpSpPr>
              <a:grpSpLocks noChangeAspect="1"/>
            </p:cNvGrpSpPr>
            <p:nvPr/>
          </p:nvGrpSpPr>
          <p:grpSpPr bwMode="auto">
            <a:xfrm>
              <a:off x="1240" y="1156"/>
              <a:ext cx="3338" cy="1503"/>
              <a:chOff x="2227" y="1603"/>
              <a:chExt cx="1262" cy="568"/>
            </a:xfrm>
          </p:grpSpPr>
          <p:grpSp>
            <p:nvGrpSpPr>
              <p:cNvPr id="48196" name="Group 33"/>
              <p:cNvGrpSpPr>
                <a:grpSpLocks noChangeAspect="1"/>
              </p:cNvGrpSpPr>
              <p:nvPr/>
            </p:nvGrpSpPr>
            <p:grpSpPr bwMode="auto">
              <a:xfrm>
                <a:off x="2535" y="1603"/>
                <a:ext cx="558" cy="215"/>
                <a:chOff x="2410" y="1730"/>
                <a:chExt cx="806" cy="288"/>
              </a:xfrm>
            </p:grpSpPr>
            <p:pic>
              <p:nvPicPr>
                <p:cNvPr id="48206" name="Picture 34" descr="DIMM small"/>
                <p:cNvPicPr>
                  <a:picLocks noChangeAspect="1" noChangeArrowheads="1"/>
                </p:cNvPicPr>
                <p:nvPr/>
              </p:nvPicPr>
              <p:blipFill>
                <a:blip r:embed="rId5"/>
                <a:srcRect/>
                <a:stretch>
                  <a:fillRect/>
                </a:stretch>
              </p:blipFill>
              <p:spPr bwMode="auto">
                <a:xfrm>
                  <a:off x="2410" y="1730"/>
                  <a:ext cx="542" cy="288"/>
                </a:xfrm>
                <a:prstGeom prst="rect">
                  <a:avLst/>
                </a:prstGeom>
                <a:noFill/>
                <a:ln w="9525">
                  <a:noFill/>
                  <a:miter lim="800000"/>
                  <a:headEnd/>
                  <a:tailEnd/>
                </a:ln>
              </p:spPr>
            </p:pic>
            <p:pic>
              <p:nvPicPr>
                <p:cNvPr id="48207" name="Picture 35" descr="DIMM small"/>
                <p:cNvPicPr>
                  <a:picLocks noChangeAspect="1" noChangeArrowheads="1"/>
                </p:cNvPicPr>
                <p:nvPr/>
              </p:nvPicPr>
              <p:blipFill>
                <a:blip r:embed="rId5"/>
                <a:srcRect/>
                <a:stretch>
                  <a:fillRect/>
                </a:stretch>
              </p:blipFill>
              <p:spPr bwMode="auto">
                <a:xfrm>
                  <a:off x="2498" y="1730"/>
                  <a:ext cx="542" cy="288"/>
                </a:xfrm>
                <a:prstGeom prst="rect">
                  <a:avLst/>
                </a:prstGeom>
                <a:noFill/>
                <a:ln w="9525">
                  <a:noFill/>
                  <a:miter lim="800000"/>
                  <a:headEnd/>
                  <a:tailEnd/>
                </a:ln>
              </p:spPr>
            </p:pic>
            <p:pic>
              <p:nvPicPr>
                <p:cNvPr id="48208" name="Picture 36" descr="DIMM small"/>
                <p:cNvPicPr>
                  <a:picLocks noChangeAspect="1" noChangeArrowheads="1"/>
                </p:cNvPicPr>
                <p:nvPr/>
              </p:nvPicPr>
              <p:blipFill>
                <a:blip r:embed="rId5"/>
                <a:srcRect/>
                <a:stretch>
                  <a:fillRect/>
                </a:stretch>
              </p:blipFill>
              <p:spPr bwMode="auto">
                <a:xfrm>
                  <a:off x="2586" y="1730"/>
                  <a:ext cx="542" cy="288"/>
                </a:xfrm>
                <a:prstGeom prst="rect">
                  <a:avLst/>
                </a:prstGeom>
                <a:noFill/>
                <a:ln w="9525">
                  <a:noFill/>
                  <a:miter lim="800000"/>
                  <a:headEnd/>
                  <a:tailEnd/>
                </a:ln>
              </p:spPr>
            </p:pic>
            <p:pic>
              <p:nvPicPr>
                <p:cNvPr id="48209" name="Picture 37" descr="DIMM small"/>
                <p:cNvPicPr>
                  <a:picLocks noChangeAspect="1" noChangeArrowheads="1"/>
                </p:cNvPicPr>
                <p:nvPr/>
              </p:nvPicPr>
              <p:blipFill>
                <a:blip r:embed="rId5"/>
                <a:srcRect/>
                <a:stretch>
                  <a:fillRect/>
                </a:stretch>
              </p:blipFill>
              <p:spPr bwMode="auto">
                <a:xfrm>
                  <a:off x="2674" y="1730"/>
                  <a:ext cx="542" cy="288"/>
                </a:xfrm>
                <a:prstGeom prst="rect">
                  <a:avLst/>
                </a:prstGeom>
                <a:noFill/>
                <a:ln w="9525">
                  <a:noFill/>
                  <a:miter lim="800000"/>
                  <a:headEnd/>
                  <a:tailEnd/>
                </a:ln>
              </p:spPr>
            </p:pic>
          </p:grpSp>
          <p:grpSp>
            <p:nvGrpSpPr>
              <p:cNvPr id="48197" name="Group 38"/>
              <p:cNvGrpSpPr>
                <a:grpSpLocks noChangeAspect="1"/>
              </p:cNvGrpSpPr>
              <p:nvPr/>
            </p:nvGrpSpPr>
            <p:grpSpPr bwMode="auto">
              <a:xfrm>
                <a:off x="2227" y="1608"/>
                <a:ext cx="306" cy="227"/>
                <a:chOff x="1980" y="1712"/>
                <a:chExt cx="421" cy="279"/>
              </a:xfrm>
            </p:grpSpPr>
            <p:pic>
              <p:nvPicPr>
                <p:cNvPr id="48204" name="Picture 39" descr="CPU_Intel_small copy"/>
                <p:cNvPicPr>
                  <a:picLocks noChangeAspect="1" noChangeArrowheads="1"/>
                </p:cNvPicPr>
                <p:nvPr/>
              </p:nvPicPr>
              <p:blipFill>
                <a:blip r:embed="rId6"/>
                <a:srcRect/>
                <a:stretch>
                  <a:fillRect/>
                </a:stretch>
              </p:blipFill>
              <p:spPr bwMode="auto">
                <a:xfrm>
                  <a:off x="1980" y="1712"/>
                  <a:ext cx="316" cy="264"/>
                </a:xfrm>
                <a:prstGeom prst="rect">
                  <a:avLst/>
                </a:prstGeom>
                <a:noFill/>
                <a:ln w="9525">
                  <a:noFill/>
                  <a:miter lim="800000"/>
                  <a:headEnd/>
                  <a:tailEnd/>
                </a:ln>
              </p:spPr>
            </p:pic>
            <p:pic>
              <p:nvPicPr>
                <p:cNvPr id="48205" name="Picture 40" descr="CPU_Intel_small copy"/>
                <p:cNvPicPr>
                  <a:picLocks noChangeAspect="1" noChangeArrowheads="1"/>
                </p:cNvPicPr>
                <p:nvPr/>
              </p:nvPicPr>
              <p:blipFill>
                <a:blip r:embed="rId6"/>
                <a:srcRect/>
                <a:stretch>
                  <a:fillRect/>
                </a:stretch>
              </p:blipFill>
              <p:spPr bwMode="auto">
                <a:xfrm>
                  <a:off x="2085" y="1727"/>
                  <a:ext cx="316" cy="264"/>
                </a:xfrm>
                <a:prstGeom prst="rect">
                  <a:avLst/>
                </a:prstGeom>
                <a:noFill/>
                <a:ln w="9525">
                  <a:noFill/>
                  <a:miter lim="800000"/>
                  <a:headEnd/>
                  <a:tailEnd/>
                </a:ln>
              </p:spPr>
            </p:pic>
          </p:grpSp>
          <p:pic>
            <p:nvPicPr>
              <p:cNvPr id="48198" name="Picture 41" descr="Ethernet-NIC copy"/>
              <p:cNvPicPr>
                <a:picLocks noChangeAspect="1" noChangeArrowheads="1"/>
              </p:cNvPicPr>
              <p:nvPr/>
            </p:nvPicPr>
            <p:blipFill>
              <a:blip r:embed="rId7"/>
              <a:srcRect/>
              <a:stretch>
                <a:fillRect/>
              </a:stretch>
            </p:blipFill>
            <p:spPr bwMode="auto">
              <a:xfrm>
                <a:off x="2267" y="1812"/>
                <a:ext cx="342" cy="359"/>
              </a:xfrm>
              <a:prstGeom prst="rect">
                <a:avLst/>
              </a:prstGeom>
              <a:noFill/>
              <a:ln w="9525">
                <a:noFill/>
                <a:miter lim="800000"/>
                <a:headEnd/>
                <a:tailEnd/>
              </a:ln>
            </p:spPr>
          </p:pic>
          <p:pic>
            <p:nvPicPr>
              <p:cNvPr id="48199" name="Picture 42" descr="host adapter"/>
              <p:cNvPicPr>
                <a:picLocks noChangeAspect="1" noChangeArrowheads="1"/>
              </p:cNvPicPr>
              <p:nvPr/>
            </p:nvPicPr>
            <p:blipFill>
              <a:blip r:embed="rId8"/>
              <a:srcRect/>
              <a:stretch>
                <a:fillRect/>
              </a:stretch>
            </p:blipFill>
            <p:spPr bwMode="auto">
              <a:xfrm>
                <a:off x="2652" y="1906"/>
                <a:ext cx="273" cy="256"/>
              </a:xfrm>
              <a:prstGeom prst="rect">
                <a:avLst/>
              </a:prstGeom>
              <a:noFill/>
              <a:ln w="9525">
                <a:noFill/>
                <a:miter lim="800000"/>
                <a:headEnd/>
                <a:tailEnd/>
              </a:ln>
            </p:spPr>
          </p:pic>
          <p:pic>
            <p:nvPicPr>
              <p:cNvPr id="48200" name="Picture 43" descr="BMC_Chip copy"/>
              <p:cNvPicPr>
                <a:picLocks noChangeAspect="1" noChangeArrowheads="1"/>
              </p:cNvPicPr>
              <p:nvPr/>
            </p:nvPicPr>
            <p:blipFill>
              <a:blip r:embed="rId9"/>
              <a:srcRect/>
              <a:stretch>
                <a:fillRect/>
              </a:stretch>
            </p:blipFill>
            <p:spPr bwMode="auto">
              <a:xfrm>
                <a:off x="3090" y="1685"/>
                <a:ext cx="165" cy="145"/>
              </a:xfrm>
              <a:prstGeom prst="rect">
                <a:avLst/>
              </a:prstGeom>
              <a:noFill/>
              <a:ln w="9525">
                <a:noFill/>
                <a:miter lim="800000"/>
                <a:headEnd/>
                <a:tailEnd/>
              </a:ln>
            </p:spPr>
          </p:pic>
          <p:pic>
            <p:nvPicPr>
              <p:cNvPr id="48201" name="Picture 44" descr="BIOS_Chip_2 copy"/>
              <p:cNvPicPr>
                <a:picLocks noChangeAspect="1" noChangeArrowheads="1"/>
              </p:cNvPicPr>
              <p:nvPr/>
            </p:nvPicPr>
            <p:blipFill>
              <a:blip r:embed="rId10"/>
              <a:srcRect/>
              <a:stretch>
                <a:fillRect/>
              </a:stretch>
            </p:blipFill>
            <p:spPr bwMode="auto">
              <a:xfrm>
                <a:off x="3278" y="1640"/>
                <a:ext cx="211" cy="179"/>
              </a:xfrm>
              <a:prstGeom prst="rect">
                <a:avLst/>
              </a:prstGeom>
              <a:noFill/>
              <a:ln w="9525">
                <a:noFill/>
                <a:miter lim="800000"/>
                <a:headEnd/>
                <a:tailEnd/>
              </a:ln>
            </p:spPr>
          </p:pic>
          <p:pic>
            <p:nvPicPr>
              <p:cNvPr id="48202" name="Picture 45" descr="disk_drive_shadow"/>
              <p:cNvPicPr>
                <a:picLocks noChangeAspect="1" noChangeArrowheads="1"/>
              </p:cNvPicPr>
              <p:nvPr/>
            </p:nvPicPr>
            <p:blipFill>
              <a:blip r:embed="rId11"/>
              <a:srcRect/>
              <a:stretch>
                <a:fillRect/>
              </a:stretch>
            </p:blipFill>
            <p:spPr bwMode="auto">
              <a:xfrm>
                <a:off x="3007" y="1880"/>
                <a:ext cx="240" cy="261"/>
              </a:xfrm>
              <a:prstGeom prst="rect">
                <a:avLst/>
              </a:prstGeom>
              <a:noFill/>
              <a:ln w="9525">
                <a:noFill/>
                <a:miter lim="800000"/>
                <a:headEnd/>
                <a:tailEnd/>
              </a:ln>
            </p:spPr>
          </p:pic>
          <p:pic>
            <p:nvPicPr>
              <p:cNvPr id="48203" name="Picture 46" descr="disk_drive_shadow"/>
              <p:cNvPicPr>
                <a:picLocks noChangeAspect="1" noChangeArrowheads="1"/>
              </p:cNvPicPr>
              <p:nvPr/>
            </p:nvPicPr>
            <p:blipFill>
              <a:blip r:embed="rId11"/>
              <a:srcRect/>
              <a:stretch>
                <a:fillRect/>
              </a:stretch>
            </p:blipFill>
            <p:spPr bwMode="auto">
              <a:xfrm>
                <a:off x="3098" y="1880"/>
                <a:ext cx="240" cy="261"/>
              </a:xfrm>
              <a:prstGeom prst="rect">
                <a:avLst/>
              </a:prstGeom>
              <a:noFill/>
              <a:ln w="9525">
                <a:noFill/>
                <a:miter lim="800000"/>
                <a:headEnd/>
                <a:tailEnd/>
              </a:ln>
            </p:spPr>
          </p:pic>
        </p:grpSp>
      </p:grpSp>
      <p:grpSp>
        <p:nvGrpSpPr>
          <p:cNvPr id="48146" name="Group 47"/>
          <p:cNvGrpSpPr>
            <a:grpSpLocks/>
          </p:cNvGrpSpPr>
          <p:nvPr/>
        </p:nvGrpSpPr>
        <p:grpSpPr bwMode="auto">
          <a:xfrm>
            <a:off x="4765675" y="1535113"/>
            <a:ext cx="1698625" cy="1525587"/>
            <a:chOff x="3763" y="400"/>
            <a:chExt cx="842" cy="713"/>
          </a:xfrm>
        </p:grpSpPr>
        <p:pic>
          <p:nvPicPr>
            <p:cNvPr id="48192" name="Picture 48" descr="nuova_cloud copy"/>
            <p:cNvPicPr>
              <a:picLocks noChangeAspect="1" noChangeArrowheads="1"/>
            </p:cNvPicPr>
            <p:nvPr/>
          </p:nvPicPr>
          <p:blipFill>
            <a:blip r:embed="rId12"/>
            <a:srcRect/>
            <a:stretch>
              <a:fillRect/>
            </a:stretch>
          </p:blipFill>
          <p:spPr bwMode="auto">
            <a:xfrm>
              <a:off x="3763" y="400"/>
              <a:ext cx="842" cy="713"/>
            </a:xfrm>
            <a:prstGeom prst="rect">
              <a:avLst/>
            </a:prstGeom>
            <a:noFill/>
            <a:ln w="9525">
              <a:noFill/>
              <a:miter lim="800000"/>
              <a:headEnd/>
              <a:tailEnd/>
            </a:ln>
          </p:spPr>
        </p:pic>
        <p:sp>
          <p:nvSpPr>
            <p:cNvPr id="48193" name="Text Box 49"/>
            <p:cNvSpPr txBox="1">
              <a:spLocks noChangeAspect="1" noChangeArrowheads="1"/>
            </p:cNvSpPr>
            <p:nvPr/>
          </p:nvSpPr>
          <p:spPr bwMode="auto">
            <a:xfrm>
              <a:off x="4043" y="847"/>
              <a:ext cx="250" cy="128"/>
            </a:xfrm>
            <a:prstGeom prst="rect">
              <a:avLst/>
            </a:prstGeom>
            <a:noFill/>
            <a:ln w="12700">
              <a:noFill/>
              <a:miter lim="800000"/>
              <a:headEnd/>
              <a:tailEnd/>
            </a:ln>
          </p:spPr>
          <p:txBody>
            <a:bodyPr wrap="none">
              <a:spAutoFit/>
            </a:bodyPr>
            <a:lstStyle/>
            <a:p>
              <a:pPr algn="ctr" defTabSz="914400"/>
              <a:r>
                <a:rPr lang="en-US" sz="1200" b="1">
                  <a:solidFill>
                    <a:schemeClr val="bg1"/>
                  </a:solidFill>
                </a:rPr>
                <a:t>SAN</a:t>
              </a:r>
            </a:p>
          </p:txBody>
        </p:sp>
      </p:grpSp>
      <p:grpSp>
        <p:nvGrpSpPr>
          <p:cNvPr id="48147" name="Group 78"/>
          <p:cNvGrpSpPr>
            <a:grpSpLocks/>
          </p:cNvGrpSpPr>
          <p:nvPr/>
        </p:nvGrpSpPr>
        <p:grpSpPr bwMode="auto">
          <a:xfrm>
            <a:off x="6724650" y="1506538"/>
            <a:ext cx="1868488" cy="1506537"/>
            <a:chOff x="4886" y="640"/>
            <a:chExt cx="782" cy="614"/>
          </a:xfrm>
        </p:grpSpPr>
        <p:pic>
          <p:nvPicPr>
            <p:cNvPr id="48190" name="Picture 79" descr="nuova_cloud copy"/>
            <p:cNvPicPr>
              <a:picLocks noChangeAspect="1" noChangeArrowheads="1"/>
            </p:cNvPicPr>
            <p:nvPr/>
          </p:nvPicPr>
          <p:blipFill>
            <a:blip r:embed="rId13"/>
            <a:srcRect/>
            <a:stretch>
              <a:fillRect/>
            </a:stretch>
          </p:blipFill>
          <p:spPr bwMode="auto">
            <a:xfrm>
              <a:off x="4886" y="640"/>
              <a:ext cx="782" cy="614"/>
            </a:xfrm>
            <a:prstGeom prst="rect">
              <a:avLst/>
            </a:prstGeom>
            <a:noFill/>
            <a:ln w="9525">
              <a:noFill/>
              <a:miter lim="800000"/>
              <a:headEnd/>
              <a:tailEnd/>
            </a:ln>
          </p:spPr>
        </p:pic>
        <p:sp>
          <p:nvSpPr>
            <p:cNvPr id="48191" name="Text Box 84"/>
            <p:cNvSpPr txBox="1">
              <a:spLocks noChangeAspect="1" noChangeArrowheads="1"/>
            </p:cNvSpPr>
            <p:nvPr/>
          </p:nvSpPr>
          <p:spPr bwMode="auto">
            <a:xfrm>
              <a:off x="5164" y="1024"/>
              <a:ext cx="208" cy="112"/>
            </a:xfrm>
            <a:prstGeom prst="rect">
              <a:avLst/>
            </a:prstGeom>
            <a:noFill/>
            <a:ln w="12700">
              <a:noFill/>
              <a:miter lim="800000"/>
              <a:headEnd/>
              <a:tailEnd/>
            </a:ln>
          </p:spPr>
          <p:txBody>
            <a:bodyPr wrap="none">
              <a:spAutoFit/>
            </a:bodyPr>
            <a:lstStyle/>
            <a:p>
              <a:pPr algn="ctr" defTabSz="914400"/>
              <a:r>
                <a:rPr lang="en-US" sz="1200" b="1">
                  <a:solidFill>
                    <a:schemeClr val="bg1"/>
                  </a:solidFill>
                </a:rPr>
                <a:t>LAN</a:t>
              </a:r>
            </a:p>
          </p:txBody>
        </p:sp>
      </p:grpSp>
      <p:grpSp>
        <p:nvGrpSpPr>
          <p:cNvPr id="48148" name="Group 85"/>
          <p:cNvGrpSpPr>
            <a:grpSpLocks/>
          </p:cNvGrpSpPr>
          <p:nvPr/>
        </p:nvGrpSpPr>
        <p:grpSpPr bwMode="auto">
          <a:xfrm>
            <a:off x="4641850" y="5546725"/>
            <a:ext cx="1778000" cy="257175"/>
            <a:chOff x="584" y="2717"/>
            <a:chExt cx="568" cy="162"/>
          </a:xfrm>
        </p:grpSpPr>
        <p:pic>
          <p:nvPicPr>
            <p:cNvPr id="48188" name="Picture 86" descr="long_rectangle"/>
            <p:cNvPicPr>
              <a:picLocks noChangeAspect="1" noChangeArrowheads="1"/>
            </p:cNvPicPr>
            <p:nvPr/>
          </p:nvPicPr>
          <p:blipFill>
            <a:blip r:embed="rId14"/>
            <a:srcRect/>
            <a:stretch>
              <a:fillRect/>
            </a:stretch>
          </p:blipFill>
          <p:spPr bwMode="auto">
            <a:xfrm>
              <a:off x="584" y="2745"/>
              <a:ext cx="568" cy="134"/>
            </a:xfrm>
            <a:prstGeom prst="rect">
              <a:avLst/>
            </a:prstGeom>
            <a:solidFill>
              <a:srgbClr val="FF3300"/>
            </a:solidFill>
            <a:ln w="9525">
              <a:noFill/>
              <a:miter lim="800000"/>
              <a:headEnd/>
              <a:tailEnd/>
            </a:ln>
          </p:spPr>
        </p:pic>
        <p:sp>
          <p:nvSpPr>
            <p:cNvPr id="48189" name="Text Box 87"/>
            <p:cNvSpPr txBox="1">
              <a:spLocks noChangeAspect="1" noChangeArrowheads="1"/>
            </p:cNvSpPr>
            <p:nvPr/>
          </p:nvSpPr>
          <p:spPr bwMode="auto">
            <a:xfrm>
              <a:off x="662" y="2717"/>
              <a:ext cx="413" cy="154"/>
            </a:xfrm>
            <a:prstGeom prst="rect">
              <a:avLst/>
            </a:prstGeom>
            <a:noFill/>
            <a:ln w="12700">
              <a:noFill/>
              <a:miter lim="800000"/>
              <a:headEnd/>
              <a:tailEnd/>
            </a:ln>
          </p:spPr>
          <p:txBody>
            <a:bodyPr>
              <a:spAutoFit/>
            </a:bodyPr>
            <a:lstStyle/>
            <a:p>
              <a:pPr algn="ctr" defTabSz="914400"/>
              <a:r>
                <a:rPr lang="en-US" sz="1000" b="1">
                  <a:solidFill>
                    <a:schemeClr val="bg1"/>
                  </a:solidFill>
                </a:rPr>
                <a:t>Chassis-1/Blade-5</a:t>
              </a:r>
            </a:p>
          </p:txBody>
        </p:sp>
      </p:grpSp>
      <p:grpSp>
        <p:nvGrpSpPr>
          <p:cNvPr id="48149" name="Group 88"/>
          <p:cNvGrpSpPr>
            <a:grpSpLocks/>
          </p:cNvGrpSpPr>
          <p:nvPr/>
        </p:nvGrpSpPr>
        <p:grpSpPr bwMode="auto">
          <a:xfrm>
            <a:off x="6899275" y="5548313"/>
            <a:ext cx="1778000" cy="257175"/>
            <a:chOff x="584" y="2717"/>
            <a:chExt cx="568" cy="162"/>
          </a:xfrm>
        </p:grpSpPr>
        <p:pic>
          <p:nvPicPr>
            <p:cNvPr id="48186" name="Picture 89" descr="long_rectangle"/>
            <p:cNvPicPr>
              <a:picLocks noChangeAspect="1" noChangeArrowheads="1"/>
            </p:cNvPicPr>
            <p:nvPr/>
          </p:nvPicPr>
          <p:blipFill>
            <a:blip r:embed="rId14"/>
            <a:srcRect/>
            <a:stretch>
              <a:fillRect/>
            </a:stretch>
          </p:blipFill>
          <p:spPr bwMode="auto">
            <a:xfrm>
              <a:off x="584" y="2745"/>
              <a:ext cx="568" cy="134"/>
            </a:xfrm>
            <a:prstGeom prst="rect">
              <a:avLst/>
            </a:prstGeom>
            <a:noFill/>
            <a:ln w="9525">
              <a:noFill/>
              <a:miter lim="800000"/>
              <a:headEnd/>
              <a:tailEnd/>
            </a:ln>
          </p:spPr>
        </p:pic>
        <p:sp>
          <p:nvSpPr>
            <p:cNvPr id="48187" name="Text Box 90"/>
            <p:cNvSpPr txBox="1">
              <a:spLocks noChangeAspect="1" noChangeArrowheads="1"/>
            </p:cNvSpPr>
            <p:nvPr/>
          </p:nvSpPr>
          <p:spPr bwMode="auto">
            <a:xfrm>
              <a:off x="662" y="2717"/>
              <a:ext cx="413" cy="154"/>
            </a:xfrm>
            <a:prstGeom prst="rect">
              <a:avLst/>
            </a:prstGeom>
            <a:noFill/>
            <a:ln w="12700">
              <a:noFill/>
              <a:miter lim="800000"/>
              <a:headEnd/>
              <a:tailEnd/>
            </a:ln>
          </p:spPr>
          <p:txBody>
            <a:bodyPr>
              <a:spAutoFit/>
            </a:bodyPr>
            <a:lstStyle/>
            <a:p>
              <a:pPr algn="ctr" defTabSz="914400"/>
              <a:r>
                <a:rPr lang="en-US" sz="1000" b="1">
                  <a:solidFill>
                    <a:schemeClr val="bg1"/>
                  </a:solidFill>
                </a:rPr>
                <a:t>Chassis-9/Blade-2</a:t>
              </a:r>
            </a:p>
          </p:txBody>
        </p:sp>
      </p:grpSp>
      <p:grpSp>
        <p:nvGrpSpPr>
          <p:cNvPr id="48150" name="Group 50"/>
          <p:cNvGrpSpPr>
            <a:grpSpLocks noChangeAspect="1"/>
          </p:cNvGrpSpPr>
          <p:nvPr/>
        </p:nvGrpSpPr>
        <p:grpSpPr bwMode="auto">
          <a:xfrm>
            <a:off x="5040313" y="1992313"/>
            <a:ext cx="890587" cy="498475"/>
            <a:chOff x="1299" y="3102"/>
            <a:chExt cx="573" cy="303"/>
          </a:xfrm>
        </p:grpSpPr>
        <p:sp>
          <p:nvSpPr>
            <p:cNvPr id="63" name="Line 51"/>
            <p:cNvSpPr>
              <a:spLocks noChangeAspect="1" noChangeShapeType="1"/>
            </p:cNvSpPr>
            <p:nvPr/>
          </p:nvSpPr>
          <p:spPr bwMode="auto">
            <a:xfrm>
              <a:off x="1446" y="3252"/>
              <a:ext cx="295" cy="0"/>
            </a:xfrm>
            <a:prstGeom prst="line">
              <a:avLst/>
            </a:prstGeom>
            <a:noFill/>
            <a:ln w="19050">
              <a:solidFill>
                <a:schemeClr val="tx1"/>
              </a:solidFill>
              <a:round/>
              <a:headEnd/>
              <a:tailEnd/>
            </a:ln>
            <a:effectLst>
              <a:outerShdw blurRad="63500" dist="17961" dir="2700000" algn="ctr" rotWithShape="0">
                <a:schemeClr val="bg2">
                  <a:alpha val="74998"/>
                </a:schemeClr>
              </a:outerShdw>
            </a:effectLst>
          </p:spPr>
          <p:txBody>
            <a:bodyPr lIns="82124" tIns="41061" rIns="82124" bIns="41061"/>
            <a:lstStyle/>
            <a:p>
              <a:pPr algn="ctr" defTabSz="914400">
                <a:defRPr/>
              </a:pPr>
              <a:endParaRPr lang="en-US">
                <a:latin typeface="Arial" pitchFamily="-109" charset="0"/>
                <a:ea typeface="+mn-ea"/>
              </a:endParaRPr>
            </a:p>
          </p:txBody>
        </p:sp>
        <p:grpSp>
          <p:nvGrpSpPr>
            <p:cNvPr id="48160" name="Group 52"/>
            <p:cNvGrpSpPr>
              <a:grpSpLocks noChangeAspect="1"/>
            </p:cNvGrpSpPr>
            <p:nvPr/>
          </p:nvGrpSpPr>
          <p:grpSpPr bwMode="auto">
            <a:xfrm>
              <a:off x="1733" y="3102"/>
              <a:ext cx="209" cy="303"/>
              <a:chOff x="3572" y="2807"/>
              <a:chExt cx="159" cy="234"/>
            </a:xfrm>
          </p:grpSpPr>
          <p:sp>
            <p:nvSpPr>
              <p:cNvPr id="48174" name="Freeform 53"/>
              <p:cNvSpPr>
                <a:spLocks noChangeAspect="1"/>
              </p:cNvSpPr>
              <p:nvPr/>
            </p:nvSpPr>
            <p:spPr bwMode="auto">
              <a:xfrm>
                <a:off x="3715" y="2939"/>
                <a:ext cx="16" cy="102"/>
              </a:xfrm>
              <a:custGeom>
                <a:avLst/>
                <a:gdLst>
                  <a:gd name="T0" fmla="*/ 0 w 60"/>
                  <a:gd name="T1" fmla="*/ 0 h 425"/>
                  <a:gd name="T2" fmla="*/ 0 w 60"/>
                  <a:gd name="T3" fmla="*/ 0 h 425"/>
                  <a:gd name="T4" fmla="*/ 0 w 60"/>
                  <a:gd name="T5" fmla="*/ 0 h 425"/>
                  <a:gd name="T6" fmla="*/ 0 w 60"/>
                  <a:gd name="T7" fmla="*/ 0 h 425"/>
                  <a:gd name="T8" fmla="*/ 0 w 60"/>
                  <a:gd name="T9" fmla="*/ 0 h 425"/>
                  <a:gd name="T10" fmla="*/ 0 60000 65536"/>
                  <a:gd name="T11" fmla="*/ 0 60000 65536"/>
                  <a:gd name="T12" fmla="*/ 0 60000 65536"/>
                  <a:gd name="T13" fmla="*/ 0 60000 65536"/>
                  <a:gd name="T14" fmla="*/ 0 60000 65536"/>
                  <a:gd name="T15" fmla="*/ 0 w 60"/>
                  <a:gd name="T16" fmla="*/ 0 h 425"/>
                  <a:gd name="T17" fmla="*/ 60 w 60"/>
                  <a:gd name="T18" fmla="*/ 425 h 425"/>
                </a:gdLst>
                <a:ahLst/>
                <a:cxnLst>
                  <a:cxn ang="T10">
                    <a:pos x="T0" y="T1"/>
                  </a:cxn>
                  <a:cxn ang="T11">
                    <a:pos x="T2" y="T3"/>
                  </a:cxn>
                  <a:cxn ang="T12">
                    <a:pos x="T4" y="T5"/>
                  </a:cxn>
                  <a:cxn ang="T13">
                    <a:pos x="T6" y="T7"/>
                  </a:cxn>
                  <a:cxn ang="T14">
                    <a:pos x="T8" y="T9"/>
                  </a:cxn>
                </a:cxnLst>
                <a:rect l="T15" t="T16" r="T17" b="T18"/>
                <a:pathLst>
                  <a:path w="60" h="425">
                    <a:moveTo>
                      <a:pt x="60" y="0"/>
                    </a:moveTo>
                    <a:lnTo>
                      <a:pt x="60" y="364"/>
                    </a:lnTo>
                    <a:lnTo>
                      <a:pt x="0" y="425"/>
                    </a:lnTo>
                    <a:lnTo>
                      <a:pt x="1" y="58"/>
                    </a:lnTo>
                    <a:lnTo>
                      <a:pt x="60" y="0"/>
                    </a:lnTo>
                    <a:close/>
                  </a:path>
                </a:pathLst>
              </a:custGeom>
              <a:solidFill>
                <a:srgbClr val="008000"/>
              </a:solidFill>
              <a:ln w="3175">
                <a:noFill/>
                <a:round/>
                <a:headEnd/>
                <a:tailEnd/>
              </a:ln>
            </p:spPr>
            <p:txBody>
              <a:bodyPr/>
              <a:lstStyle/>
              <a:p>
                <a:pPr defTabSz="914400"/>
                <a:endParaRPr lang="de-DE"/>
              </a:p>
            </p:txBody>
          </p:sp>
          <p:sp>
            <p:nvSpPr>
              <p:cNvPr id="48175" name="Rectangle 54"/>
              <p:cNvSpPr>
                <a:spLocks noChangeAspect="1" noChangeArrowheads="1"/>
              </p:cNvSpPr>
              <p:nvPr/>
            </p:nvSpPr>
            <p:spPr bwMode="auto">
              <a:xfrm>
                <a:off x="3572" y="2954"/>
                <a:ext cx="144" cy="87"/>
              </a:xfrm>
              <a:prstGeom prst="rect">
                <a:avLst/>
              </a:prstGeom>
              <a:solidFill>
                <a:srgbClr val="33CC33"/>
              </a:solidFill>
              <a:ln w="3175">
                <a:noFill/>
                <a:miter lim="800000"/>
                <a:headEnd/>
                <a:tailEnd/>
              </a:ln>
            </p:spPr>
            <p:txBody>
              <a:bodyPr lIns="0" tIns="0" rIns="0" bIns="0" anchor="ctr" anchorCtr="1"/>
              <a:lstStyle/>
              <a:p>
                <a:pPr algn="ctr" defTabSz="914400"/>
                <a:endParaRPr lang="de-DE" sz="600" b="1">
                  <a:latin typeface="Tahoma" pitchFamily="34" charset="0"/>
                </a:endParaRPr>
              </a:p>
            </p:txBody>
          </p:sp>
          <p:sp>
            <p:nvSpPr>
              <p:cNvPr id="48176" name="Freeform 55"/>
              <p:cNvSpPr>
                <a:spLocks noChangeAspect="1"/>
              </p:cNvSpPr>
              <p:nvPr/>
            </p:nvSpPr>
            <p:spPr bwMode="auto">
              <a:xfrm>
                <a:off x="3572" y="2807"/>
                <a:ext cx="159" cy="14"/>
              </a:xfrm>
              <a:custGeom>
                <a:avLst/>
                <a:gdLst>
                  <a:gd name="T0" fmla="*/ 0 w 1226"/>
                  <a:gd name="T1" fmla="*/ 0 h 122"/>
                  <a:gd name="T2" fmla="*/ 0 w 1226"/>
                  <a:gd name="T3" fmla="*/ 0 h 122"/>
                  <a:gd name="T4" fmla="*/ 0 w 1226"/>
                  <a:gd name="T5" fmla="*/ 0 h 122"/>
                  <a:gd name="T6" fmla="*/ 0 w 1226"/>
                  <a:gd name="T7" fmla="*/ 0 h 122"/>
                  <a:gd name="T8" fmla="*/ 0 w 1226"/>
                  <a:gd name="T9" fmla="*/ 0 h 122"/>
                  <a:gd name="T10" fmla="*/ 0 60000 65536"/>
                  <a:gd name="T11" fmla="*/ 0 60000 65536"/>
                  <a:gd name="T12" fmla="*/ 0 60000 65536"/>
                  <a:gd name="T13" fmla="*/ 0 60000 65536"/>
                  <a:gd name="T14" fmla="*/ 0 60000 65536"/>
                  <a:gd name="T15" fmla="*/ 0 w 1226"/>
                  <a:gd name="T16" fmla="*/ 0 h 122"/>
                  <a:gd name="T17" fmla="*/ 1226 w 1226"/>
                  <a:gd name="T18" fmla="*/ 122 h 122"/>
                </a:gdLst>
                <a:ahLst/>
                <a:cxnLst>
                  <a:cxn ang="T10">
                    <a:pos x="T0" y="T1"/>
                  </a:cxn>
                  <a:cxn ang="T11">
                    <a:pos x="T2" y="T3"/>
                  </a:cxn>
                  <a:cxn ang="T12">
                    <a:pos x="T4" y="T5"/>
                  </a:cxn>
                  <a:cxn ang="T13">
                    <a:pos x="T6" y="T7"/>
                  </a:cxn>
                  <a:cxn ang="T14">
                    <a:pos x="T8" y="T9"/>
                  </a:cxn>
                </a:cxnLst>
                <a:rect l="T15" t="T16" r="T17" b="T18"/>
                <a:pathLst>
                  <a:path w="1226" h="122">
                    <a:moveTo>
                      <a:pt x="0" y="122"/>
                    </a:moveTo>
                    <a:lnTo>
                      <a:pt x="1104" y="122"/>
                    </a:lnTo>
                    <a:lnTo>
                      <a:pt x="1226" y="0"/>
                    </a:lnTo>
                    <a:lnTo>
                      <a:pt x="123" y="0"/>
                    </a:lnTo>
                    <a:lnTo>
                      <a:pt x="0" y="122"/>
                    </a:lnTo>
                    <a:close/>
                  </a:path>
                </a:pathLst>
              </a:custGeom>
              <a:solidFill>
                <a:srgbClr val="DDDDDD"/>
              </a:solidFill>
              <a:ln w="3175">
                <a:noFill/>
                <a:round/>
                <a:headEnd/>
                <a:tailEnd/>
              </a:ln>
            </p:spPr>
            <p:txBody>
              <a:bodyPr/>
              <a:lstStyle/>
              <a:p>
                <a:pPr defTabSz="914400"/>
                <a:endParaRPr lang="de-DE"/>
              </a:p>
            </p:txBody>
          </p:sp>
          <p:sp>
            <p:nvSpPr>
              <p:cNvPr id="48177" name="Freeform 56"/>
              <p:cNvSpPr>
                <a:spLocks noChangeAspect="1"/>
              </p:cNvSpPr>
              <p:nvPr/>
            </p:nvSpPr>
            <p:spPr bwMode="auto">
              <a:xfrm>
                <a:off x="3715" y="2807"/>
                <a:ext cx="16" cy="147"/>
              </a:xfrm>
              <a:custGeom>
                <a:avLst/>
                <a:gdLst>
                  <a:gd name="T0" fmla="*/ 0 w 122"/>
                  <a:gd name="T1" fmla="*/ 0 h 1222"/>
                  <a:gd name="T2" fmla="*/ 0 w 122"/>
                  <a:gd name="T3" fmla="*/ 0 h 1222"/>
                  <a:gd name="T4" fmla="*/ 0 w 122"/>
                  <a:gd name="T5" fmla="*/ 0 h 1222"/>
                  <a:gd name="T6" fmla="*/ 0 w 122"/>
                  <a:gd name="T7" fmla="*/ 0 h 1222"/>
                  <a:gd name="T8" fmla="*/ 0 w 122"/>
                  <a:gd name="T9" fmla="*/ 0 h 1222"/>
                  <a:gd name="T10" fmla="*/ 0 60000 65536"/>
                  <a:gd name="T11" fmla="*/ 0 60000 65536"/>
                  <a:gd name="T12" fmla="*/ 0 60000 65536"/>
                  <a:gd name="T13" fmla="*/ 0 60000 65536"/>
                  <a:gd name="T14" fmla="*/ 0 60000 65536"/>
                  <a:gd name="T15" fmla="*/ 0 w 122"/>
                  <a:gd name="T16" fmla="*/ 0 h 1222"/>
                  <a:gd name="T17" fmla="*/ 122 w 122"/>
                  <a:gd name="T18" fmla="*/ 1222 h 1222"/>
                </a:gdLst>
                <a:ahLst/>
                <a:cxnLst>
                  <a:cxn ang="T10">
                    <a:pos x="T0" y="T1"/>
                  </a:cxn>
                  <a:cxn ang="T11">
                    <a:pos x="T2" y="T3"/>
                  </a:cxn>
                  <a:cxn ang="T12">
                    <a:pos x="T4" y="T5"/>
                  </a:cxn>
                  <a:cxn ang="T13">
                    <a:pos x="T6" y="T7"/>
                  </a:cxn>
                  <a:cxn ang="T14">
                    <a:pos x="T8" y="T9"/>
                  </a:cxn>
                </a:cxnLst>
                <a:rect l="T15" t="T16" r="T17" b="T18"/>
                <a:pathLst>
                  <a:path w="122" h="1222">
                    <a:moveTo>
                      <a:pt x="122" y="0"/>
                    </a:moveTo>
                    <a:lnTo>
                      <a:pt x="122" y="1100"/>
                    </a:lnTo>
                    <a:lnTo>
                      <a:pt x="0" y="1222"/>
                    </a:lnTo>
                    <a:lnTo>
                      <a:pt x="0" y="122"/>
                    </a:lnTo>
                    <a:lnTo>
                      <a:pt x="122" y="0"/>
                    </a:lnTo>
                    <a:close/>
                  </a:path>
                </a:pathLst>
              </a:custGeom>
              <a:solidFill>
                <a:srgbClr val="777777"/>
              </a:solidFill>
              <a:ln w="3175">
                <a:noFill/>
                <a:round/>
                <a:headEnd/>
                <a:tailEnd/>
              </a:ln>
            </p:spPr>
            <p:txBody>
              <a:bodyPr/>
              <a:lstStyle/>
              <a:p>
                <a:pPr defTabSz="914400"/>
                <a:endParaRPr lang="de-DE"/>
              </a:p>
            </p:txBody>
          </p:sp>
          <p:sp>
            <p:nvSpPr>
              <p:cNvPr id="48178" name="Rectangle 57"/>
              <p:cNvSpPr>
                <a:spLocks noChangeAspect="1" noChangeArrowheads="1"/>
              </p:cNvSpPr>
              <p:nvPr/>
            </p:nvSpPr>
            <p:spPr bwMode="auto">
              <a:xfrm>
                <a:off x="3572" y="2821"/>
                <a:ext cx="144" cy="133"/>
              </a:xfrm>
              <a:prstGeom prst="rect">
                <a:avLst/>
              </a:prstGeom>
              <a:solidFill>
                <a:srgbClr val="B2B2B2"/>
              </a:solidFill>
              <a:ln w="3175">
                <a:noFill/>
                <a:miter lim="800000"/>
                <a:headEnd/>
                <a:tailEnd/>
              </a:ln>
            </p:spPr>
            <p:txBody>
              <a:bodyPr/>
              <a:lstStyle/>
              <a:p>
                <a:pPr algn="ctr" defTabSz="914400"/>
                <a:endParaRPr lang="de-DE"/>
              </a:p>
            </p:txBody>
          </p:sp>
          <p:sp>
            <p:nvSpPr>
              <p:cNvPr id="48179" name="Freeform 58"/>
              <p:cNvSpPr>
                <a:spLocks noChangeAspect="1"/>
              </p:cNvSpPr>
              <p:nvPr/>
            </p:nvSpPr>
            <p:spPr bwMode="auto">
              <a:xfrm>
                <a:off x="3580" y="2877"/>
                <a:ext cx="50"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193" y="20"/>
                    </a:moveTo>
                    <a:lnTo>
                      <a:pt x="46" y="20"/>
                    </a:lnTo>
                    <a:lnTo>
                      <a:pt x="46" y="0"/>
                    </a:lnTo>
                    <a:lnTo>
                      <a:pt x="0" y="40"/>
                    </a:lnTo>
                    <a:lnTo>
                      <a:pt x="46" y="86"/>
                    </a:lnTo>
                    <a:lnTo>
                      <a:pt x="46" y="66"/>
                    </a:lnTo>
                    <a:lnTo>
                      <a:pt x="193" y="66"/>
                    </a:lnTo>
                    <a:lnTo>
                      <a:pt x="193" y="20"/>
                    </a:lnTo>
                    <a:close/>
                  </a:path>
                </a:pathLst>
              </a:custGeom>
              <a:solidFill>
                <a:srgbClr val="FFFFFF"/>
              </a:solidFill>
              <a:ln w="9525">
                <a:noFill/>
                <a:round/>
                <a:headEnd/>
                <a:tailEnd/>
              </a:ln>
            </p:spPr>
            <p:txBody>
              <a:bodyPr/>
              <a:lstStyle/>
              <a:p>
                <a:pPr defTabSz="914400"/>
                <a:endParaRPr lang="de-DE"/>
              </a:p>
            </p:txBody>
          </p:sp>
          <p:sp>
            <p:nvSpPr>
              <p:cNvPr id="48180" name="Freeform 59"/>
              <p:cNvSpPr>
                <a:spLocks noChangeAspect="1"/>
              </p:cNvSpPr>
              <p:nvPr/>
            </p:nvSpPr>
            <p:spPr bwMode="auto">
              <a:xfrm>
                <a:off x="3632" y="2829"/>
                <a:ext cx="23" cy="46"/>
              </a:xfrm>
              <a:custGeom>
                <a:avLst/>
                <a:gdLst>
                  <a:gd name="T0" fmla="*/ 0 w 86"/>
                  <a:gd name="T1" fmla="*/ 0 h 194"/>
                  <a:gd name="T2" fmla="*/ 0 w 86"/>
                  <a:gd name="T3" fmla="*/ 0 h 194"/>
                  <a:gd name="T4" fmla="*/ 0 w 86"/>
                  <a:gd name="T5" fmla="*/ 0 h 194"/>
                  <a:gd name="T6" fmla="*/ 0 w 86"/>
                  <a:gd name="T7" fmla="*/ 0 h 194"/>
                  <a:gd name="T8" fmla="*/ 0 w 86"/>
                  <a:gd name="T9" fmla="*/ 0 h 194"/>
                  <a:gd name="T10" fmla="*/ 0 w 86"/>
                  <a:gd name="T11" fmla="*/ 0 h 194"/>
                  <a:gd name="T12" fmla="*/ 0 w 86"/>
                  <a:gd name="T13" fmla="*/ 0 h 194"/>
                  <a:gd name="T14" fmla="*/ 0 w 86"/>
                  <a:gd name="T15" fmla="*/ 0 h 194"/>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4"/>
                  <a:gd name="T26" fmla="*/ 86 w 86"/>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4">
                    <a:moveTo>
                      <a:pt x="66" y="194"/>
                    </a:moveTo>
                    <a:lnTo>
                      <a:pt x="66" y="41"/>
                    </a:lnTo>
                    <a:lnTo>
                      <a:pt x="86" y="41"/>
                    </a:lnTo>
                    <a:lnTo>
                      <a:pt x="46" y="0"/>
                    </a:lnTo>
                    <a:lnTo>
                      <a:pt x="0" y="41"/>
                    </a:lnTo>
                    <a:lnTo>
                      <a:pt x="20" y="41"/>
                    </a:lnTo>
                    <a:lnTo>
                      <a:pt x="20" y="194"/>
                    </a:lnTo>
                    <a:lnTo>
                      <a:pt x="66" y="194"/>
                    </a:lnTo>
                    <a:close/>
                  </a:path>
                </a:pathLst>
              </a:custGeom>
              <a:solidFill>
                <a:srgbClr val="FFFFFF"/>
              </a:solidFill>
              <a:ln w="9525">
                <a:noFill/>
                <a:round/>
                <a:headEnd/>
                <a:tailEnd/>
              </a:ln>
            </p:spPr>
            <p:txBody>
              <a:bodyPr/>
              <a:lstStyle/>
              <a:p>
                <a:pPr defTabSz="914400"/>
                <a:endParaRPr lang="de-DE"/>
              </a:p>
            </p:txBody>
          </p:sp>
          <p:sp>
            <p:nvSpPr>
              <p:cNvPr id="48181" name="Freeform 60"/>
              <p:cNvSpPr>
                <a:spLocks noChangeAspect="1"/>
              </p:cNvSpPr>
              <p:nvPr/>
            </p:nvSpPr>
            <p:spPr bwMode="auto">
              <a:xfrm>
                <a:off x="3657" y="2877"/>
                <a:ext cx="51"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0" y="66"/>
                    </a:moveTo>
                    <a:lnTo>
                      <a:pt x="152" y="66"/>
                    </a:lnTo>
                    <a:lnTo>
                      <a:pt x="152" y="86"/>
                    </a:lnTo>
                    <a:lnTo>
                      <a:pt x="193" y="40"/>
                    </a:lnTo>
                    <a:lnTo>
                      <a:pt x="152" y="0"/>
                    </a:lnTo>
                    <a:lnTo>
                      <a:pt x="152" y="20"/>
                    </a:lnTo>
                    <a:lnTo>
                      <a:pt x="0" y="20"/>
                    </a:lnTo>
                    <a:lnTo>
                      <a:pt x="0" y="66"/>
                    </a:lnTo>
                    <a:close/>
                  </a:path>
                </a:pathLst>
              </a:custGeom>
              <a:solidFill>
                <a:srgbClr val="FFFFFF"/>
              </a:solidFill>
              <a:ln w="9525">
                <a:noFill/>
                <a:round/>
                <a:headEnd/>
                <a:tailEnd/>
              </a:ln>
            </p:spPr>
            <p:txBody>
              <a:bodyPr/>
              <a:lstStyle/>
              <a:p>
                <a:pPr defTabSz="914400"/>
                <a:endParaRPr lang="de-DE"/>
              </a:p>
            </p:txBody>
          </p:sp>
          <p:sp>
            <p:nvSpPr>
              <p:cNvPr id="48182" name="Freeform 61"/>
              <p:cNvSpPr>
                <a:spLocks noChangeAspect="1"/>
              </p:cNvSpPr>
              <p:nvPr/>
            </p:nvSpPr>
            <p:spPr bwMode="auto">
              <a:xfrm>
                <a:off x="3632" y="2901"/>
                <a:ext cx="23" cy="46"/>
              </a:xfrm>
              <a:custGeom>
                <a:avLst/>
                <a:gdLst>
                  <a:gd name="T0" fmla="*/ 0 w 86"/>
                  <a:gd name="T1" fmla="*/ 0 h 193"/>
                  <a:gd name="T2" fmla="*/ 0 w 86"/>
                  <a:gd name="T3" fmla="*/ 0 h 193"/>
                  <a:gd name="T4" fmla="*/ 0 w 86"/>
                  <a:gd name="T5" fmla="*/ 0 h 193"/>
                  <a:gd name="T6" fmla="*/ 0 w 86"/>
                  <a:gd name="T7" fmla="*/ 0 h 193"/>
                  <a:gd name="T8" fmla="*/ 0 w 86"/>
                  <a:gd name="T9" fmla="*/ 0 h 193"/>
                  <a:gd name="T10" fmla="*/ 0 w 86"/>
                  <a:gd name="T11" fmla="*/ 0 h 193"/>
                  <a:gd name="T12" fmla="*/ 0 w 86"/>
                  <a:gd name="T13" fmla="*/ 0 h 193"/>
                  <a:gd name="T14" fmla="*/ 0 w 86"/>
                  <a:gd name="T15" fmla="*/ 0 h 193"/>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3"/>
                  <a:gd name="T26" fmla="*/ 86 w 86"/>
                  <a:gd name="T27" fmla="*/ 193 h 1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3">
                    <a:moveTo>
                      <a:pt x="20" y="0"/>
                    </a:moveTo>
                    <a:lnTo>
                      <a:pt x="20" y="153"/>
                    </a:lnTo>
                    <a:lnTo>
                      <a:pt x="0" y="153"/>
                    </a:lnTo>
                    <a:lnTo>
                      <a:pt x="46" y="193"/>
                    </a:lnTo>
                    <a:lnTo>
                      <a:pt x="86" y="153"/>
                    </a:lnTo>
                    <a:lnTo>
                      <a:pt x="66" y="153"/>
                    </a:lnTo>
                    <a:lnTo>
                      <a:pt x="66" y="0"/>
                    </a:lnTo>
                    <a:lnTo>
                      <a:pt x="20" y="0"/>
                    </a:lnTo>
                    <a:close/>
                  </a:path>
                </a:pathLst>
              </a:custGeom>
              <a:solidFill>
                <a:srgbClr val="FFFFFF"/>
              </a:solidFill>
              <a:ln w="9525">
                <a:noFill/>
                <a:round/>
                <a:headEnd/>
                <a:tailEnd/>
              </a:ln>
            </p:spPr>
            <p:txBody>
              <a:bodyPr/>
              <a:lstStyle/>
              <a:p>
                <a:pPr defTabSz="914400"/>
                <a:endParaRPr lang="de-DE"/>
              </a:p>
            </p:txBody>
          </p:sp>
          <p:sp>
            <p:nvSpPr>
              <p:cNvPr id="48183" name="Oval 62"/>
              <p:cNvSpPr>
                <a:spLocks noChangeAspect="1" noChangeArrowheads="1"/>
              </p:cNvSpPr>
              <p:nvPr/>
            </p:nvSpPr>
            <p:spPr bwMode="auto">
              <a:xfrm rot="-2599510">
                <a:off x="3633" y="2830"/>
                <a:ext cx="22" cy="119"/>
              </a:xfrm>
              <a:prstGeom prst="ellipse">
                <a:avLst/>
              </a:prstGeom>
              <a:noFill/>
              <a:ln w="12700">
                <a:solidFill>
                  <a:schemeClr val="tx1"/>
                </a:solidFill>
                <a:round/>
                <a:headEnd/>
                <a:tailEnd/>
              </a:ln>
            </p:spPr>
            <p:txBody>
              <a:bodyPr wrap="none" anchor="ctr"/>
              <a:lstStyle/>
              <a:p>
                <a:pPr algn="ctr" defTabSz="914400"/>
                <a:endParaRPr lang="de-DE"/>
              </a:p>
            </p:txBody>
          </p:sp>
          <p:sp>
            <p:nvSpPr>
              <p:cNvPr id="48184" name="Oval 63"/>
              <p:cNvSpPr>
                <a:spLocks noChangeAspect="1" noChangeArrowheads="1"/>
              </p:cNvSpPr>
              <p:nvPr/>
            </p:nvSpPr>
            <p:spPr bwMode="auto">
              <a:xfrm rot="2599510" flipV="1">
                <a:off x="3633" y="2830"/>
                <a:ext cx="22" cy="120"/>
              </a:xfrm>
              <a:prstGeom prst="ellipse">
                <a:avLst/>
              </a:prstGeom>
              <a:noFill/>
              <a:ln w="12700">
                <a:solidFill>
                  <a:schemeClr val="tx1"/>
                </a:solidFill>
                <a:round/>
                <a:headEnd/>
                <a:tailEnd/>
              </a:ln>
            </p:spPr>
            <p:txBody>
              <a:bodyPr rot="10800000" wrap="none" anchor="ctr"/>
              <a:lstStyle/>
              <a:p>
                <a:pPr algn="ctr" defTabSz="914400"/>
                <a:endParaRPr lang="de-DE"/>
              </a:p>
            </p:txBody>
          </p:sp>
          <p:sp>
            <p:nvSpPr>
              <p:cNvPr id="48185" name="Oval 64"/>
              <p:cNvSpPr>
                <a:spLocks noChangeAspect="1" noChangeArrowheads="1"/>
              </p:cNvSpPr>
              <p:nvPr/>
            </p:nvSpPr>
            <p:spPr bwMode="auto">
              <a:xfrm>
                <a:off x="3622" y="2869"/>
                <a:ext cx="44" cy="41"/>
              </a:xfrm>
              <a:prstGeom prst="ellipse">
                <a:avLst/>
              </a:prstGeom>
              <a:solidFill>
                <a:srgbClr val="33CC33"/>
              </a:solidFill>
              <a:ln w="9525">
                <a:noFill/>
                <a:round/>
                <a:headEnd/>
                <a:tailEnd/>
              </a:ln>
            </p:spPr>
            <p:txBody>
              <a:bodyPr/>
              <a:lstStyle/>
              <a:p>
                <a:pPr algn="ctr" defTabSz="914400"/>
                <a:endParaRPr lang="de-DE"/>
              </a:p>
            </p:txBody>
          </p:sp>
        </p:grpSp>
        <p:grpSp>
          <p:nvGrpSpPr>
            <p:cNvPr id="48161" name="Group 65"/>
            <p:cNvGrpSpPr>
              <a:grpSpLocks noChangeAspect="1"/>
            </p:cNvGrpSpPr>
            <p:nvPr/>
          </p:nvGrpSpPr>
          <p:grpSpPr bwMode="auto">
            <a:xfrm>
              <a:off x="1366" y="3102"/>
              <a:ext cx="209" cy="303"/>
              <a:chOff x="3572" y="2807"/>
              <a:chExt cx="159" cy="234"/>
            </a:xfrm>
          </p:grpSpPr>
          <p:sp>
            <p:nvSpPr>
              <p:cNvPr id="48162" name="Freeform 66"/>
              <p:cNvSpPr>
                <a:spLocks noChangeAspect="1"/>
              </p:cNvSpPr>
              <p:nvPr/>
            </p:nvSpPr>
            <p:spPr bwMode="auto">
              <a:xfrm>
                <a:off x="3715" y="2939"/>
                <a:ext cx="16" cy="102"/>
              </a:xfrm>
              <a:custGeom>
                <a:avLst/>
                <a:gdLst>
                  <a:gd name="T0" fmla="*/ 0 w 60"/>
                  <a:gd name="T1" fmla="*/ 0 h 425"/>
                  <a:gd name="T2" fmla="*/ 0 w 60"/>
                  <a:gd name="T3" fmla="*/ 0 h 425"/>
                  <a:gd name="T4" fmla="*/ 0 w 60"/>
                  <a:gd name="T5" fmla="*/ 0 h 425"/>
                  <a:gd name="T6" fmla="*/ 0 w 60"/>
                  <a:gd name="T7" fmla="*/ 0 h 425"/>
                  <a:gd name="T8" fmla="*/ 0 w 60"/>
                  <a:gd name="T9" fmla="*/ 0 h 425"/>
                  <a:gd name="T10" fmla="*/ 0 60000 65536"/>
                  <a:gd name="T11" fmla="*/ 0 60000 65536"/>
                  <a:gd name="T12" fmla="*/ 0 60000 65536"/>
                  <a:gd name="T13" fmla="*/ 0 60000 65536"/>
                  <a:gd name="T14" fmla="*/ 0 60000 65536"/>
                  <a:gd name="T15" fmla="*/ 0 w 60"/>
                  <a:gd name="T16" fmla="*/ 0 h 425"/>
                  <a:gd name="T17" fmla="*/ 60 w 60"/>
                  <a:gd name="T18" fmla="*/ 425 h 425"/>
                </a:gdLst>
                <a:ahLst/>
                <a:cxnLst>
                  <a:cxn ang="T10">
                    <a:pos x="T0" y="T1"/>
                  </a:cxn>
                  <a:cxn ang="T11">
                    <a:pos x="T2" y="T3"/>
                  </a:cxn>
                  <a:cxn ang="T12">
                    <a:pos x="T4" y="T5"/>
                  </a:cxn>
                  <a:cxn ang="T13">
                    <a:pos x="T6" y="T7"/>
                  </a:cxn>
                  <a:cxn ang="T14">
                    <a:pos x="T8" y="T9"/>
                  </a:cxn>
                </a:cxnLst>
                <a:rect l="T15" t="T16" r="T17" b="T18"/>
                <a:pathLst>
                  <a:path w="60" h="425">
                    <a:moveTo>
                      <a:pt x="60" y="0"/>
                    </a:moveTo>
                    <a:lnTo>
                      <a:pt x="60" y="364"/>
                    </a:lnTo>
                    <a:lnTo>
                      <a:pt x="0" y="425"/>
                    </a:lnTo>
                    <a:lnTo>
                      <a:pt x="1" y="58"/>
                    </a:lnTo>
                    <a:lnTo>
                      <a:pt x="60" y="0"/>
                    </a:lnTo>
                    <a:close/>
                  </a:path>
                </a:pathLst>
              </a:custGeom>
              <a:solidFill>
                <a:srgbClr val="008000"/>
              </a:solidFill>
              <a:ln w="3175">
                <a:noFill/>
                <a:round/>
                <a:headEnd/>
                <a:tailEnd/>
              </a:ln>
            </p:spPr>
            <p:txBody>
              <a:bodyPr/>
              <a:lstStyle/>
              <a:p>
                <a:pPr defTabSz="914400"/>
                <a:endParaRPr lang="de-DE"/>
              </a:p>
            </p:txBody>
          </p:sp>
          <p:sp>
            <p:nvSpPr>
              <p:cNvPr id="48163" name="Rectangle 67"/>
              <p:cNvSpPr>
                <a:spLocks noChangeAspect="1" noChangeArrowheads="1"/>
              </p:cNvSpPr>
              <p:nvPr/>
            </p:nvSpPr>
            <p:spPr bwMode="auto">
              <a:xfrm>
                <a:off x="3572" y="2954"/>
                <a:ext cx="144" cy="87"/>
              </a:xfrm>
              <a:prstGeom prst="rect">
                <a:avLst/>
              </a:prstGeom>
              <a:solidFill>
                <a:srgbClr val="33CC33"/>
              </a:solidFill>
              <a:ln w="3175">
                <a:noFill/>
                <a:miter lim="800000"/>
                <a:headEnd/>
                <a:tailEnd/>
              </a:ln>
            </p:spPr>
            <p:txBody>
              <a:bodyPr lIns="0" tIns="0" rIns="0" bIns="0" anchor="ctr" anchorCtr="1"/>
              <a:lstStyle/>
              <a:p>
                <a:pPr algn="ctr" defTabSz="914400"/>
                <a:endParaRPr lang="de-DE" sz="600" b="1">
                  <a:latin typeface="Tahoma" pitchFamily="34" charset="0"/>
                </a:endParaRPr>
              </a:p>
            </p:txBody>
          </p:sp>
          <p:sp>
            <p:nvSpPr>
              <p:cNvPr id="48164" name="Freeform 68"/>
              <p:cNvSpPr>
                <a:spLocks noChangeAspect="1"/>
              </p:cNvSpPr>
              <p:nvPr/>
            </p:nvSpPr>
            <p:spPr bwMode="auto">
              <a:xfrm>
                <a:off x="3572" y="2807"/>
                <a:ext cx="159" cy="14"/>
              </a:xfrm>
              <a:custGeom>
                <a:avLst/>
                <a:gdLst>
                  <a:gd name="T0" fmla="*/ 0 w 1226"/>
                  <a:gd name="T1" fmla="*/ 0 h 122"/>
                  <a:gd name="T2" fmla="*/ 0 w 1226"/>
                  <a:gd name="T3" fmla="*/ 0 h 122"/>
                  <a:gd name="T4" fmla="*/ 0 w 1226"/>
                  <a:gd name="T5" fmla="*/ 0 h 122"/>
                  <a:gd name="T6" fmla="*/ 0 w 1226"/>
                  <a:gd name="T7" fmla="*/ 0 h 122"/>
                  <a:gd name="T8" fmla="*/ 0 w 1226"/>
                  <a:gd name="T9" fmla="*/ 0 h 122"/>
                  <a:gd name="T10" fmla="*/ 0 60000 65536"/>
                  <a:gd name="T11" fmla="*/ 0 60000 65536"/>
                  <a:gd name="T12" fmla="*/ 0 60000 65536"/>
                  <a:gd name="T13" fmla="*/ 0 60000 65536"/>
                  <a:gd name="T14" fmla="*/ 0 60000 65536"/>
                  <a:gd name="T15" fmla="*/ 0 w 1226"/>
                  <a:gd name="T16" fmla="*/ 0 h 122"/>
                  <a:gd name="T17" fmla="*/ 1226 w 1226"/>
                  <a:gd name="T18" fmla="*/ 122 h 122"/>
                </a:gdLst>
                <a:ahLst/>
                <a:cxnLst>
                  <a:cxn ang="T10">
                    <a:pos x="T0" y="T1"/>
                  </a:cxn>
                  <a:cxn ang="T11">
                    <a:pos x="T2" y="T3"/>
                  </a:cxn>
                  <a:cxn ang="T12">
                    <a:pos x="T4" y="T5"/>
                  </a:cxn>
                  <a:cxn ang="T13">
                    <a:pos x="T6" y="T7"/>
                  </a:cxn>
                  <a:cxn ang="T14">
                    <a:pos x="T8" y="T9"/>
                  </a:cxn>
                </a:cxnLst>
                <a:rect l="T15" t="T16" r="T17" b="T18"/>
                <a:pathLst>
                  <a:path w="1226" h="122">
                    <a:moveTo>
                      <a:pt x="0" y="122"/>
                    </a:moveTo>
                    <a:lnTo>
                      <a:pt x="1104" y="122"/>
                    </a:lnTo>
                    <a:lnTo>
                      <a:pt x="1226" y="0"/>
                    </a:lnTo>
                    <a:lnTo>
                      <a:pt x="123" y="0"/>
                    </a:lnTo>
                    <a:lnTo>
                      <a:pt x="0" y="122"/>
                    </a:lnTo>
                    <a:close/>
                  </a:path>
                </a:pathLst>
              </a:custGeom>
              <a:solidFill>
                <a:srgbClr val="DDDDDD"/>
              </a:solidFill>
              <a:ln w="3175">
                <a:noFill/>
                <a:round/>
                <a:headEnd/>
                <a:tailEnd/>
              </a:ln>
            </p:spPr>
            <p:txBody>
              <a:bodyPr/>
              <a:lstStyle/>
              <a:p>
                <a:pPr defTabSz="914400"/>
                <a:endParaRPr lang="de-DE"/>
              </a:p>
            </p:txBody>
          </p:sp>
          <p:sp>
            <p:nvSpPr>
              <p:cNvPr id="48165" name="Freeform 69"/>
              <p:cNvSpPr>
                <a:spLocks noChangeAspect="1"/>
              </p:cNvSpPr>
              <p:nvPr/>
            </p:nvSpPr>
            <p:spPr bwMode="auto">
              <a:xfrm>
                <a:off x="3715" y="2807"/>
                <a:ext cx="16" cy="147"/>
              </a:xfrm>
              <a:custGeom>
                <a:avLst/>
                <a:gdLst>
                  <a:gd name="T0" fmla="*/ 0 w 122"/>
                  <a:gd name="T1" fmla="*/ 0 h 1222"/>
                  <a:gd name="T2" fmla="*/ 0 w 122"/>
                  <a:gd name="T3" fmla="*/ 0 h 1222"/>
                  <a:gd name="T4" fmla="*/ 0 w 122"/>
                  <a:gd name="T5" fmla="*/ 0 h 1222"/>
                  <a:gd name="T6" fmla="*/ 0 w 122"/>
                  <a:gd name="T7" fmla="*/ 0 h 1222"/>
                  <a:gd name="T8" fmla="*/ 0 w 122"/>
                  <a:gd name="T9" fmla="*/ 0 h 1222"/>
                  <a:gd name="T10" fmla="*/ 0 60000 65536"/>
                  <a:gd name="T11" fmla="*/ 0 60000 65536"/>
                  <a:gd name="T12" fmla="*/ 0 60000 65536"/>
                  <a:gd name="T13" fmla="*/ 0 60000 65536"/>
                  <a:gd name="T14" fmla="*/ 0 60000 65536"/>
                  <a:gd name="T15" fmla="*/ 0 w 122"/>
                  <a:gd name="T16" fmla="*/ 0 h 1222"/>
                  <a:gd name="T17" fmla="*/ 122 w 122"/>
                  <a:gd name="T18" fmla="*/ 1222 h 1222"/>
                </a:gdLst>
                <a:ahLst/>
                <a:cxnLst>
                  <a:cxn ang="T10">
                    <a:pos x="T0" y="T1"/>
                  </a:cxn>
                  <a:cxn ang="T11">
                    <a:pos x="T2" y="T3"/>
                  </a:cxn>
                  <a:cxn ang="T12">
                    <a:pos x="T4" y="T5"/>
                  </a:cxn>
                  <a:cxn ang="T13">
                    <a:pos x="T6" y="T7"/>
                  </a:cxn>
                  <a:cxn ang="T14">
                    <a:pos x="T8" y="T9"/>
                  </a:cxn>
                </a:cxnLst>
                <a:rect l="T15" t="T16" r="T17" b="T18"/>
                <a:pathLst>
                  <a:path w="122" h="1222">
                    <a:moveTo>
                      <a:pt x="122" y="0"/>
                    </a:moveTo>
                    <a:lnTo>
                      <a:pt x="122" y="1100"/>
                    </a:lnTo>
                    <a:lnTo>
                      <a:pt x="0" y="1222"/>
                    </a:lnTo>
                    <a:lnTo>
                      <a:pt x="0" y="122"/>
                    </a:lnTo>
                    <a:lnTo>
                      <a:pt x="122" y="0"/>
                    </a:lnTo>
                    <a:close/>
                  </a:path>
                </a:pathLst>
              </a:custGeom>
              <a:solidFill>
                <a:srgbClr val="777777"/>
              </a:solidFill>
              <a:ln w="3175">
                <a:noFill/>
                <a:round/>
                <a:headEnd/>
                <a:tailEnd/>
              </a:ln>
            </p:spPr>
            <p:txBody>
              <a:bodyPr/>
              <a:lstStyle/>
              <a:p>
                <a:pPr defTabSz="914400"/>
                <a:endParaRPr lang="de-DE"/>
              </a:p>
            </p:txBody>
          </p:sp>
          <p:sp>
            <p:nvSpPr>
              <p:cNvPr id="48166" name="Rectangle 70"/>
              <p:cNvSpPr>
                <a:spLocks noChangeAspect="1" noChangeArrowheads="1"/>
              </p:cNvSpPr>
              <p:nvPr/>
            </p:nvSpPr>
            <p:spPr bwMode="auto">
              <a:xfrm>
                <a:off x="3572" y="2821"/>
                <a:ext cx="144" cy="133"/>
              </a:xfrm>
              <a:prstGeom prst="rect">
                <a:avLst/>
              </a:prstGeom>
              <a:solidFill>
                <a:srgbClr val="B2B2B2"/>
              </a:solidFill>
              <a:ln w="3175">
                <a:noFill/>
                <a:miter lim="800000"/>
                <a:headEnd/>
                <a:tailEnd/>
              </a:ln>
            </p:spPr>
            <p:txBody>
              <a:bodyPr/>
              <a:lstStyle/>
              <a:p>
                <a:pPr algn="ctr" defTabSz="914400"/>
                <a:endParaRPr lang="de-DE"/>
              </a:p>
            </p:txBody>
          </p:sp>
          <p:sp>
            <p:nvSpPr>
              <p:cNvPr id="48167" name="Freeform 71"/>
              <p:cNvSpPr>
                <a:spLocks noChangeAspect="1"/>
              </p:cNvSpPr>
              <p:nvPr/>
            </p:nvSpPr>
            <p:spPr bwMode="auto">
              <a:xfrm>
                <a:off x="3580" y="2877"/>
                <a:ext cx="50"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193" y="20"/>
                    </a:moveTo>
                    <a:lnTo>
                      <a:pt x="46" y="20"/>
                    </a:lnTo>
                    <a:lnTo>
                      <a:pt x="46" y="0"/>
                    </a:lnTo>
                    <a:lnTo>
                      <a:pt x="0" y="40"/>
                    </a:lnTo>
                    <a:lnTo>
                      <a:pt x="46" y="86"/>
                    </a:lnTo>
                    <a:lnTo>
                      <a:pt x="46" y="66"/>
                    </a:lnTo>
                    <a:lnTo>
                      <a:pt x="193" y="66"/>
                    </a:lnTo>
                    <a:lnTo>
                      <a:pt x="193" y="20"/>
                    </a:lnTo>
                    <a:close/>
                  </a:path>
                </a:pathLst>
              </a:custGeom>
              <a:solidFill>
                <a:srgbClr val="FFFFFF"/>
              </a:solidFill>
              <a:ln w="9525">
                <a:noFill/>
                <a:round/>
                <a:headEnd/>
                <a:tailEnd/>
              </a:ln>
            </p:spPr>
            <p:txBody>
              <a:bodyPr/>
              <a:lstStyle/>
              <a:p>
                <a:pPr defTabSz="914400"/>
                <a:endParaRPr lang="de-DE"/>
              </a:p>
            </p:txBody>
          </p:sp>
          <p:sp>
            <p:nvSpPr>
              <p:cNvPr id="48168" name="Freeform 72"/>
              <p:cNvSpPr>
                <a:spLocks noChangeAspect="1"/>
              </p:cNvSpPr>
              <p:nvPr/>
            </p:nvSpPr>
            <p:spPr bwMode="auto">
              <a:xfrm>
                <a:off x="3632" y="2829"/>
                <a:ext cx="23" cy="46"/>
              </a:xfrm>
              <a:custGeom>
                <a:avLst/>
                <a:gdLst>
                  <a:gd name="T0" fmla="*/ 0 w 86"/>
                  <a:gd name="T1" fmla="*/ 0 h 194"/>
                  <a:gd name="T2" fmla="*/ 0 w 86"/>
                  <a:gd name="T3" fmla="*/ 0 h 194"/>
                  <a:gd name="T4" fmla="*/ 0 w 86"/>
                  <a:gd name="T5" fmla="*/ 0 h 194"/>
                  <a:gd name="T6" fmla="*/ 0 w 86"/>
                  <a:gd name="T7" fmla="*/ 0 h 194"/>
                  <a:gd name="T8" fmla="*/ 0 w 86"/>
                  <a:gd name="T9" fmla="*/ 0 h 194"/>
                  <a:gd name="T10" fmla="*/ 0 w 86"/>
                  <a:gd name="T11" fmla="*/ 0 h 194"/>
                  <a:gd name="T12" fmla="*/ 0 w 86"/>
                  <a:gd name="T13" fmla="*/ 0 h 194"/>
                  <a:gd name="T14" fmla="*/ 0 w 86"/>
                  <a:gd name="T15" fmla="*/ 0 h 194"/>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4"/>
                  <a:gd name="T26" fmla="*/ 86 w 86"/>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4">
                    <a:moveTo>
                      <a:pt x="66" y="194"/>
                    </a:moveTo>
                    <a:lnTo>
                      <a:pt x="66" y="41"/>
                    </a:lnTo>
                    <a:lnTo>
                      <a:pt x="86" y="41"/>
                    </a:lnTo>
                    <a:lnTo>
                      <a:pt x="46" y="0"/>
                    </a:lnTo>
                    <a:lnTo>
                      <a:pt x="0" y="41"/>
                    </a:lnTo>
                    <a:lnTo>
                      <a:pt x="20" y="41"/>
                    </a:lnTo>
                    <a:lnTo>
                      <a:pt x="20" y="194"/>
                    </a:lnTo>
                    <a:lnTo>
                      <a:pt x="66" y="194"/>
                    </a:lnTo>
                    <a:close/>
                  </a:path>
                </a:pathLst>
              </a:custGeom>
              <a:solidFill>
                <a:srgbClr val="FFFFFF"/>
              </a:solidFill>
              <a:ln w="9525">
                <a:noFill/>
                <a:round/>
                <a:headEnd/>
                <a:tailEnd/>
              </a:ln>
            </p:spPr>
            <p:txBody>
              <a:bodyPr/>
              <a:lstStyle/>
              <a:p>
                <a:pPr defTabSz="914400"/>
                <a:endParaRPr lang="de-DE"/>
              </a:p>
            </p:txBody>
          </p:sp>
          <p:sp>
            <p:nvSpPr>
              <p:cNvPr id="48169" name="Freeform 73"/>
              <p:cNvSpPr>
                <a:spLocks noChangeAspect="1"/>
              </p:cNvSpPr>
              <p:nvPr/>
            </p:nvSpPr>
            <p:spPr bwMode="auto">
              <a:xfrm>
                <a:off x="3657" y="2877"/>
                <a:ext cx="51" cy="21"/>
              </a:xfrm>
              <a:custGeom>
                <a:avLst/>
                <a:gdLst>
                  <a:gd name="T0" fmla="*/ 0 w 193"/>
                  <a:gd name="T1" fmla="*/ 0 h 86"/>
                  <a:gd name="T2" fmla="*/ 0 w 193"/>
                  <a:gd name="T3" fmla="*/ 0 h 86"/>
                  <a:gd name="T4" fmla="*/ 0 w 193"/>
                  <a:gd name="T5" fmla="*/ 0 h 86"/>
                  <a:gd name="T6" fmla="*/ 0 w 193"/>
                  <a:gd name="T7" fmla="*/ 0 h 86"/>
                  <a:gd name="T8" fmla="*/ 0 w 193"/>
                  <a:gd name="T9" fmla="*/ 0 h 86"/>
                  <a:gd name="T10" fmla="*/ 0 w 193"/>
                  <a:gd name="T11" fmla="*/ 0 h 86"/>
                  <a:gd name="T12" fmla="*/ 0 w 193"/>
                  <a:gd name="T13" fmla="*/ 0 h 86"/>
                  <a:gd name="T14" fmla="*/ 0 w 193"/>
                  <a:gd name="T15" fmla="*/ 0 h 8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6"/>
                  <a:gd name="T26" fmla="*/ 193 w 193"/>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6">
                    <a:moveTo>
                      <a:pt x="0" y="66"/>
                    </a:moveTo>
                    <a:lnTo>
                      <a:pt x="152" y="66"/>
                    </a:lnTo>
                    <a:lnTo>
                      <a:pt x="152" y="86"/>
                    </a:lnTo>
                    <a:lnTo>
                      <a:pt x="193" y="40"/>
                    </a:lnTo>
                    <a:lnTo>
                      <a:pt x="152" y="0"/>
                    </a:lnTo>
                    <a:lnTo>
                      <a:pt x="152" y="20"/>
                    </a:lnTo>
                    <a:lnTo>
                      <a:pt x="0" y="20"/>
                    </a:lnTo>
                    <a:lnTo>
                      <a:pt x="0" y="66"/>
                    </a:lnTo>
                    <a:close/>
                  </a:path>
                </a:pathLst>
              </a:custGeom>
              <a:solidFill>
                <a:srgbClr val="FFFFFF"/>
              </a:solidFill>
              <a:ln w="9525">
                <a:noFill/>
                <a:round/>
                <a:headEnd/>
                <a:tailEnd/>
              </a:ln>
            </p:spPr>
            <p:txBody>
              <a:bodyPr/>
              <a:lstStyle/>
              <a:p>
                <a:pPr defTabSz="914400"/>
                <a:endParaRPr lang="de-DE"/>
              </a:p>
            </p:txBody>
          </p:sp>
          <p:sp>
            <p:nvSpPr>
              <p:cNvPr id="48170" name="Freeform 74"/>
              <p:cNvSpPr>
                <a:spLocks noChangeAspect="1"/>
              </p:cNvSpPr>
              <p:nvPr/>
            </p:nvSpPr>
            <p:spPr bwMode="auto">
              <a:xfrm>
                <a:off x="3632" y="2901"/>
                <a:ext cx="23" cy="46"/>
              </a:xfrm>
              <a:custGeom>
                <a:avLst/>
                <a:gdLst>
                  <a:gd name="T0" fmla="*/ 0 w 86"/>
                  <a:gd name="T1" fmla="*/ 0 h 193"/>
                  <a:gd name="T2" fmla="*/ 0 w 86"/>
                  <a:gd name="T3" fmla="*/ 0 h 193"/>
                  <a:gd name="T4" fmla="*/ 0 w 86"/>
                  <a:gd name="T5" fmla="*/ 0 h 193"/>
                  <a:gd name="T6" fmla="*/ 0 w 86"/>
                  <a:gd name="T7" fmla="*/ 0 h 193"/>
                  <a:gd name="T8" fmla="*/ 0 w 86"/>
                  <a:gd name="T9" fmla="*/ 0 h 193"/>
                  <a:gd name="T10" fmla="*/ 0 w 86"/>
                  <a:gd name="T11" fmla="*/ 0 h 193"/>
                  <a:gd name="T12" fmla="*/ 0 w 86"/>
                  <a:gd name="T13" fmla="*/ 0 h 193"/>
                  <a:gd name="T14" fmla="*/ 0 w 86"/>
                  <a:gd name="T15" fmla="*/ 0 h 193"/>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193"/>
                  <a:gd name="T26" fmla="*/ 86 w 86"/>
                  <a:gd name="T27" fmla="*/ 193 h 1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193">
                    <a:moveTo>
                      <a:pt x="20" y="0"/>
                    </a:moveTo>
                    <a:lnTo>
                      <a:pt x="20" y="153"/>
                    </a:lnTo>
                    <a:lnTo>
                      <a:pt x="0" y="153"/>
                    </a:lnTo>
                    <a:lnTo>
                      <a:pt x="46" y="193"/>
                    </a:lnTo>
                    <a:lnTo>
                      <a:pt x="86" y="153"/>
                    </a:lnTo>
                    <a:lnTo>
                      <a:pt x="66" y="153"/>
                    </a:lnTo>
                    <a:lnTo>
                      <a:pt x="66" y="0"/>
                    </a:lnTo>
                    <a:lnTo>
                      <a:pt x="20" y="0"/>
                    </a:lnTo>
                    <a:close/>
                  </a:path>
                </a:pathLst>
              </a:custGeom>
              <a:solidFill>
                <a:srgbClr val="FFFFFF"/>
              </a:solidFill>
              <a:ln w="9525">
                <a:noFill/>
                <a:round/>
                <a:headEnd/>
                <a:tailEnd/>
              </a:ln>
            </p:spPr>
            <p:txBody>
              <a:bodyPr/>
              <a:lstStyle/>
              <a:p>
                <a:pPr defTabSz="914400"/>
                <a:endParaRPr lang="de-DE"/>
              </a:p>
            </p:txBody>
          </p:sp>
          <p:sp>
            <p:nvSpPr>
              <p:cNvPr id="48171" name="Oval 75"/>
              <p:cNvSpPr>
                <a:spLocks noChangeAspect="1" noChangeArrowheads="1"/>
              </p:cNvSpPr>
              <p:nvPr/>
            </p:nvSpPr>
            <p:spPr bwMode="auto">
              <a:xfrm rot="-2599510">
                <a:off x="3633" y="2830"/>
                <a:ext cx="22" cy="119"/>
              </a:xfrm>
              <a:prstGeom prst="ellipse">
                <a:avLst/>
              </a:prstGeom>
              <a:noFill/>
              <a:ln w="12700">
                <a:solidFill>
                  <a:schemeClr val="tx1"/>
                </a:solidFill>
                <a:round/>
                <a:headEnd/>
                <a:tailEnd/>
              </a:ln>
            </p:spPr>
            <p:txBody>
              <a:bodyPr wrap="none" anchor="ctr"/>
              <a:lstStyle/>
              <a:p>
                <a:pPr algn="ctr" defTabSz="914400"/>
                <a:endParaRPr lang="de-DE"/>
              </a:p>
            </p:txBody>
          </p:sp>
          <p:sp>
            <p:nvSpPr>
              <p:cNvPr id="48172" name="Oval 76"/>
              <p:cNvSpPr>
                <a:spLocks noChangeAspect="1" noChangeArrowheads="1"/>
              </p:cNvSpPr>
              <p:nvPr/>
            </p:nvSpPr>
            <p:spPr bwMode="auto">
              <a:xfrm rot="2599510" flipV="1">
                <a:off x="3633" y="2830"/>
                <a:ext cx="22" cy="120"/>
              </a:xfrm>
              <a:prstGeom prst="ellipse">
                <a:avLst/>
              </a:prstGeom>
              <a:noFill/>
              <a:ln w="12700">
                <a:solidFill>
                  <a:schemeClr val="tx1"/>
                </a:solidFill>
                <a:round/>
                <a:headEnd/>
                <a:tailEnd/>
              </a:ln>
            </p:spPr>
            <p:txBody>
              <a:bodyPr rot="10800000" wrap="none" anchor="ctr"/>
              <a:lstStyle/>
              <a:p>
                <a:pPr algn="ctr" defTabSz="914400"/>
                <a:endParaRPr lang="de-DE"/>
              </a:p>
            </p:txBody>
          </p:sp>
          <p:sp>
            <p:nvSpPr>
              <p:cNvPr id="48173" name="Oval 77"/>
              <p:cNvSpPr>
                <a:spLocks noChangeAspect="1" noChangeArrowheads="1"/>
              </p:cNvSpPr>
              <p:nvPr/>
            </p:nvSpPr>
            <p:spPr bwMode="auto">
              <a:xfrm>
                <a:off x="3622" y="2869"/>
                <a:ext cx="44" cy="41"/>
              </a:xfrm>
              <a:prstGeom prst="ellipse">
                <a:avLst/>
              </a:prstGeom>
              <a:solidFill>
                <a:srgbClr val="33CC33"/>
              </a:solidFill>
              <a:ln w="9525">
                <a:noFill/>
                <a:round/>
                <a:headEnd/>
                <a:tailEnd/>
              </a:ln>
            </p:spPr>
            <p:txBody>
              <a:bodyPr/>
              <a:lstStyle/>
              <a:p>
                <a:pPr algn="ctr" defTabSz="914400"/>
                <a:endParaRPr lang="de-DE"/>
              </a:p>
            </p:txBody>
          </p:sp>
        </p:grpSp>
      </p:grpSp>
      <p:grpSp>
        <p:nvGrpSpPr>
          <p:cNvPr id="48151" name="Group 80"/>
          <p:cNvGrpSpPr>
            <a:grpSpLocks noChangeAspect="1"/>
          </p:cNvGrpSpPr>
          <p:nvPr/>
        </p:nvGrpSpPr>
        <p:grpSpPr bwMode="auto">
          <a:xfrm>
            <a:off x="7264400" y="1928813"/>
            <a:ext cx="776288" cy="514350"/>
            <a:chOff x="1854" y="2059"/>
            <a:chExt cx="581" cy="317"/>
          </a:xfrm>
        </p:grpSpPr>
        <p:sp>
          <p:nvSpPr>
            <p:cNvPr id="91" name="Line 81"/>
            <p:cNvSpPr>
              <a:spLocks noChangeAspect="1" noChangeShapeType="1"/>
            </p:cNvSpPr>
            <p:nvPr/>
          </p:nvSpPr>
          <p:spPr bwMode="auto">
            <a:xfrm>
              <a:off x="1985" y="2216"/>
              <a:ext cx="293" cy="0"/>
            </a:xfrm>
            <a:prstGeom prst="line">
              <a:avLst/>
            </a:prstGeom>
            <a:noFill/>
            <a:ln w="19050">
              <a:solidFill>
                <a:schemeClr val="tx1"/>
              </a:solidFill>
              <a:round/>
              <a:headEnd/>
              <a:tailEnd/>
            </a:ln>
            <a:effectLst>
              <a:outerShdw blurRad="63500" dist="17961" dir="2700000" algn="ctr" rotWithShape="0">
                <a:schemeClr val="bg2">
                  <a:alpha val="74998"/>
                </a:schemeClr>
              </a:outerShdw>
            </a:effectLst>
          </p:spPr>
          <p:txBody>
            <a:bodyPr lIns="82124" tIns="41061" rIns="82124" bIns="41061"/>
            <a:lstStyle/>
            <a:p>
              <a:pPr algn="ctr" defTabSz="914400">
                <a:defRPr/>
              </a:pPr>
              <a:endParaRPr lang="en-US">
                <a:latin typeface="Arial" pitchFamily="-109" charset="0"/>
                <a:ea typeface="+mn-ea"/>
              </a:endParaRPr>
            </a:p>
          </p:txBody>
        </p:sp>
        <p:pic>
          <p:nvPicPr>
            <p:cNvPr id="48157" name="Picture 82" descr="DataCenterSwitch"/>
            <p:cNvPicPr>
              <a:picLocks noChangeAspect="1" noChangeArrowheads="1"/>
            </p:cNvPicPr>
            <p:nvPr/>
          </p:nvPicPr>
          <p:blipFill>
            <a:blip r:embed="rId15"/>
            <a:srcRect/>
            <a:stretch>
              <a:fillRect/>
            </a:stretch>
          </p:blipFill>
          <p:spPr bwMode="auto">
            <a:xfrm>
              <a:off x="1854" y="2059"/>
              <a:ext cx="213" cy="317"/>
            </a:xfrm>
            <a:prstGeom prst="rect">
              <a:avLst/>
            </a:prstGeom>
            <a:noFill/>
            <a:ln w="9525">
              <a:noFill/>
              <a:miter lim="800000"/>
              <a:headEnd/>
              <a:tailEnd/>
            </a:ln>
          </p:spPr>
        </p:pic>
        <p:pic>
          <p:nvPicPr>
            <p:cNvPr id="48158" name="Picture 83" descr="DataCenterSwitch"/>
            <p:cNvPicPr>
              <a:picLocks noChangeAspect="1" noChangeArrowheads="1"/>
            </p:cNvPicPr>
            <p:nvPr/>
          </p:nvPicPr>
          <p:blipFill>
            <a:blip r:embed="rId15"/>
            <a:srcRect/>
            <a:stretch>
              <a:fillRect/>
            </a:stretch>
          </p:blipFill>
          <p:spPr bwMode="auto">
            <a:xfrm>
              <a:off x="2222" y="2059"/>
              <a:ext cx="213" cy="317"/>
            </a:xfrm>
            <a:prstGeom prst="rect">
              <a:avLst/>
            </a:prstGeom>
            <a:noFill/>
            <a:ln w="9525">
              <a:noFill/>
              <a:miter lim="800000"/>
              <a:headEnd/>
              <a:tailEnd/>
            </a:ln>
          </p:spPr>
        </p:pic>
      </p:grpSp>
      <p:grpSp>
        <p:nvGrpSpPr>
          <p:cNvPr id="48152" name="Group 91"/>
          <p:cNvGrpSpPr>
            <a:grpSpLocks/>
          </p:cNvGrpSpPr>
          <p:nvPr/>
        </p:nvGrpSpPr>
        <p:grpSpPr bwMode="auto">
          <a:xfrm>
            <a:off x="6861175" y="4365625"/>
            <a:ext cx="1978025" cy="1200150"/>
            <a:chOff x="3711" y="666"/>
            <a:chExt cx="1226" cy="756"/>
          </a:xfrm>
        </p:grpSpPr>
        <p:sp>
          <p:nvSpPr>
            <p:cNvPr id="48154" name="AutoShape 92"/>
            <p:cNvSpPr>
              <a:spLocks noChangeArrowheads="1"/>
            </p:cNvSpPr>
            <p:nvPr/>
          </p:nvSpPr>
          <p:spPr bwMode="auto">
            <a:xfrm>
              <a:off x="3711" y="666"/>
              <a:ext cx="1118" cy="756"/>
            </a:xfrm>
            <a:prstGeom prst="foldedCorner">
              <a:avLst>
                <a:gd name="adj" fmla="val 12500"/>
              </a:avLst>
            </a:prstGeom>
            <a:solidFill>
              <a:srgbClr val="FFFF99">
                <a:alpha val="65881"/>
              </a:srgbClr>
            </a:solidFill>
            <a:ln w="12700">
              <a:noFill/>
              <a:round/>
              <a:headEnd/>
              <a:tailEnd/>
            </a:ln>
          </p:spPr>
          <p:txBody>
            <a:bodyPr wrap="none" anchor="ctr"/>
            <a:lstStyle/>
            <a:p>
              <a:pPr algn="ctr" defTabSz="914400"/>
              <a:endParaRPr lang="de-DE" b="1"/>
            </a:p>
          </p:txBody>
        </p:sp>
        <p:sp>
          <p:nvSpPr>
            <p:cNvPr id="48155" name="Text Box 93"/>
            <p:cNvSpPr txBox="1">
              <a:spLocks noChangeArrowheads="1"/>
            </p:cNvSpPr>
            <p:nvPr/>
          </p:nvSpPr>
          <p:spPr bwMode="auto">
            <a:xfrm>
              <a:off x="3720" y="763"/>
              <a:ext cx="1217" cy="538"/>
            </a:xfrm>
            <a:prstGeom prst="rect">
              <a:avLst/>
            </a:prstGeom>
            <a:noFill/>
            <a:ln w="12700">
              <a:noFill/>
              <a:miter lim="800000"/>
              <a:headEnd/>
              <a:tailEnd/>
            </a:ln>
          </p:spPr>
          <p:txBody>
            <a:bodyPr>
              <a:spAutoFit/>
            </a:bodyPr>
            <a:lstStyle/>
            <a:p>
              <a:pPr defTabSz="914400"/>
              <a:r>
                <a:rPr lang="en-US" sz="1000" b="1">
                  <a:solidFill>
                    <a:schemeClr val="bg1"/>
                  </a:solidFill>
                </a:rPr>
                <a:t>Server Name: LS-A</a:t>
              </a:r>
            </a:p>
            <a:p>
              <a:pPr defTabSz="914400"/>
              <a:r>
                <a:rPr lang="en-US" sz="1000" b="1">
                  <a:solidFill>
                    <a:schemeClr val="bg1"/>
                  </a:solidFill>
                </a:rPr>
                <a:t>UUID: 56 4d cd 3f 59 5b 61…</a:t>
              </a:r>
            </a:p>
            <a:p>
              <a:pPr defTabSz="914400"/>
              <a:r>
                <a:rPr lang="en-US" sz="1000" b="1">
                  <a:solidFill>
                    <a:schemeClr val="bg1"/>
                  </a:solidFill>
                </a:rPr>
                <a:t> MAC : 08:00:69:02:01:FC</a:t>
              </a:r>
            </a:p>
            <a:p>
              <a:pPr defTabSz="914400"/>
              <a:r>
                <a:rPr lang="en-US" sz="1000" b="1">
                  <a:solidFill>
                    <a:schemeClr val="bg1"/>
                  </a:solidFill>
                </a:rPr>
                <a:t>WWN: 5080020000075740</a:t>
              </a:r>
            </a:p>
            <a:p>
              <a:pPr defTabSz="914400"/>
              <a:r>
                <a:rPr lang="en-US" sz="1000" b="1">
                  <a:solidFill>
                    <a:schemeClr val="bg1"/>
                  </a:solidFill>
                </a:rPr>
                <a:t>Boot Order: SAN, LAN</a:t>
              </a:r>
            </a:p>
          </p:txBody>
        </p:sp>
      </p:grpSp>
      <p:sp>
        <p:nvSpPr>
          <p:cNvPr id="48153"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Unified Fabric – Service Profiles</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6"/>
          <p:cNvSpPr>
            <a:spLocks noChangeArrowheads="1"/>
          </p:cNvSpPr>
          <p:nvPr/>
        </p:nvSpPr>
        <p:spPr bwMode="auto">
          <a:xfrm>
            <a:off x="4927600" y="2230438"/>
            <a:ext cx="3859213" cy="4262437"/>
          </a:xfrm>
          <a:prstGeom prst="rect">
            <a:avLst/>
          </a:prstGeom>
          <a:solidFill>
            <a:schemeClr val="accent1"/>
          </a:solidFill>
          <a:ln w="9525">
            <a:solidFill>
              <a:schemeClr val="tx1"/>
            </a:solidFill>
            <a:miter lim="800000"/>
            <a:headEnd/>
            <a:tailEnd/>
          </a:ln>
        </p:spPr>
        <p:txBody>
          <a:bodyPr wrap="none" anchor="ctr"/>
          <a:lstStyle/>
          <a:p>
            <a:endParaRPr lang="de-DE"/>
          </a:p>
        </p:txBody>
      </p:sp>
      <p:sp>
        <p:nvSpPr>
          <p:cNvPr id="50179" name="Rectangle 105"/>
          <p:cNvSpPr>
            <a:spLocks noChangeArrowheads="1"/>
          </p:cNvSpPr>
          <p:nvPr/>
        </p:nvSpPr>
        <p:spPr bwMode="auto">
          <a:xfrm>
            <a:off x="261938" y="2268538"/>
            <a:ext cx="3859212" cy="4262437"/>
          </a:xfrm>
          <a:prstGeom prst="rect">
            <a:avLst/>
          </a:prstGeom>
          <a:solidFill>
            <a:schemeClr val="accent1"/>
          </a:solidFill>
          <a:ln w="9525">
            <a:solidFill>
              <a:schemeClr val="tx1"/>
            </a:solidFill>
            <a:miter lim="800000"/>
            <a:headEnd/>
            <a:tailEnd/>
          </a:ln>
        </p:spPr>
        <p:txBody>
          <a:bodyPr wrap="none" anchor="ctr"/>
          <a:lstStyle/>
          <a:p>
            <a:endParaRPr lang="de-DE"/>
          </a:p>
        </p:txBody>
      </p:sp>
      <p:sp>
        <p:nvSpPr>
          <p:cNvPr id="50180" name="Rectangle 171"/>
          <p:cNvSpPr>
            <a:spLocks noChangeArrowheads="1"/>
          </p:cNvSpPr>
          <p:nvPr/>
        </p:nvSpPr>
        <p:spPr bwMode="auto">
          <a:xfrm>
            <a:off x="228600" y="2293938"/>
            <a:ext cx="3475038" cy="4252912"/>
          </a:xfrm>
          <a:prstGeom prst="rect">
            <a:avLst/>
          </a:prstGeom>
          <a:solidFill>
            <a:schemeClr val="accent1">
              <a:alpha val="21960"/>
            </a:schemeClr>
          </a:solidFill>
          <a:ln w="9525">
            <a:noFill/>
            <a:miter lim="800000"/>
            <a:headEnd/>
            <a:tailEnd/>
          </a:ln>
        </p:spPr>
        <p:txBody>
          <a:bodyPr wrap="none" anchor="ctr"/>
          <a:lstStyle/>
          <a:p>
            <a:pPr defTabSz="914400"/>
            <a:endParaRPr lang="de-DE" sz="1400">
              <a:cs typeface="Arial" pitchFamily="34" charset="0"/>
            </a:endParaRPr>
          </a:p>
        </p:txBody>
      </p:sp>
      <p:sp>
        <p:nvSpPr>
          <p:cNvPr id="50181" name="Rectangle 172"/>
          <p:cNvSpPr>
            <a:spLocks noChangeArrowheads="1"/>
          </p:cNvSpPr>
          <p:nvPr/>
        </p:nvSpPr>
        <p:spPr bwMode="auto">
          <a:xfrm>
            <a:off x="4892675" y="2293938"/>
            <a:ext cx="3886200" cy="4252912"/>
          </a:xfrm>
          <a:prstGeom prst="rect">
            <a:avLst/>
          </a:prstGeom>
          <a:solidFill>
            <a:schemeClr val="tx1">
              <a:alpha val="21960"/>
            </a:schemeClr>
          </a:solidFill>
          <a:ln w="9525">
            <a:noFill/>
            <a:miter lim="800000"/>
            <a:headEnd/>
            <a:tailEnd/>
          </a:ln>
        </p:spPr>
        <p:txBody>
          <a:bodyPr wrap="none" anchor="ctr"/>
          <a:lstStyle/>
          <a:p>
            <a:pPr defTabSz="914400"/>
            <a:endParaRPr lang="de-DE" sz="1400">
              <a:cs typeface="Arial" pitchFamily="34" charset="0"/>
            </a:endParaRPr>
          </a:p>
        </p:txBody>
      </p:sp>
      <p:sp>
        <p:nvSpPr>
          <p:cNvPr id="50182" name="AutoShape 2"/>
          <p:cNvSpPr>
            <a:spLocks noChangeArrowheads="1"/>
          </p:cNvSpPr>
          <p:nvPr/>
        </p:nvSpPr>
        <p:spPr bwMode="auto">
          <a:xfrm>
            <a:off x="1993900" y="5357813"/>
            <a:ext cx="1554163" cy="455612"/>
          </a:xfrm>
          <a:prstGeom prst="roundRect">
            <a:avLst>
              <a:gd name="adj" fmla="val 4806"/>
            </a:avLst>
          </a:prstGeom>
          <a:gradFill rotWithShape="1">
            <a:gsLst>
              <a:gs pos="0">
                <a:srgbClr val="008AD6"/>
              </a:gs>
              <a:gs pos="100000">
                <a:srgbClr val="0076B8"/>
              </a:gs>
            </a:gsLst>
            <a:lin ang="5400000" scaled="1"/>
          </a:gradFill>
          <a:ln w="12700">
            <a:noFill/>
            <a:round/>
            <a:headEnd/>
            <a:tailEnd/>
          </a:ln>
          <a:effectLst>
            <a:prstShdw prst="shdw17" dist="17961" dir="2700000">
              <a:srgbClr val="005380">
                <a:alpha val="74997"/>
              </a:srgbClr>
            </a:prstShdw>
          </a:effectLst>
        </p:spPr>
        <p:txBody>
          <a:bodyPr wrap="none" anchor="ctr"/>
          <a:lstStyle/>
          <a:p>
            <a:pPr algn="ctr" defTabSz="914400"/>
            <a:r>
              <a:rPr lang="en-US" sz="1400" b="1">
                <a:solidFill>
                  <a:schemeClr val="bg1"/>
                </a:solidFill>
                <a:cs typeface="Arial" pitchFamily="34" charset="0"/>
              </a:rPr>
              <a:t>Total Servers: 18</a:t>
            </a:r>
            <a:endParaRPr lang="en-US" sz="1400">
              <a:solidFill>
                <a:schemeClr val="bg1"/>
              </a:solidFill>
              <a:cs typeface="Arial" pitchFamily="34" charset="0"/>
            </a:endParaRPr>
          </a:p>
        </p:txBody>
      </p:sp>
      <p:sp>
        <p:nvSpPr>
          <p:cNvPr id="2529301" name="Text Box 21"/>
          <p:cNvSpPr txBox="1">
            <a:spLocks noChangeArrowheads="1"/>
          </p:cNvSpPr>
          <p:nvPr/>
        </p:nvSpPr>
        <p:spPr bwMode="gray">
          <a:xfrm>
            <a:off x="1992313" y="2328863"/>
            <a:ext cx="1462087" cy="2881312"/>
          </a:xfrm>
          <a:prstGeom prst="rect">
            <a:avLst/>
          </a:prstGeom>
          <a:gradFill rotWithShape="1">
            <a:gsLst>
              <a:gs pos="0">
                <a:srgbClr val="D9E7F5"/>
              </a:gs>
              <a:gs pos="100000">
                <a:srgbClr val="B9D3ED"/>
              </a:gs>
            </a:gsLst>
            <a:lin ang="2700000" scaled="1"/>
          </a:gradFill>
          <a:ln w="19050">
            <a:solidFill>
              <a:srgbClr val="B9D3ED"/>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en-US" sz="1200" b="1">
              <a:solidFill>
                <a:srgbClr val="005A84"/>
              </a:solidFill>
              <a:latin typeface="Arial" charset="0"/>
              <a:ea typeface="+mn-ea"/>
              <a:cs typeface="Arial" charset="0"/>
            </a:endParaRPr>
          </a:p>
        </p:txBody>
      </p:sp>
      <p:sp>
        <p:nvSpPr>
          <p:cNvPr id="50184" name="AutoShape 8"/>
          <p:cNvSpPr>
            <a:spLocks noChangeArrowheads="1"/>
          </p:cNvSpPr>
          <p:nvPr/>
        </p:nvSpPr>
        <p:spPr bwMode="auto">
          <a:xfrm>
            <a:off x="2147888" y="3059113"/>
            <a:ext cx="1300162" cy="246062"/>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85" name="Text Box 9"/>
          <p:cNvSpPr txBox="1">
            <a:spLocks noChangeArrowheads="1"/>
          </p:cNvSpPr>
          <p:nvPr/>
        </p:nvSpPr>
        <p:spPr bwMode="auto">
          <a:xfrm>
            <a:off x="2451100" y="3048000"/>
            <a:ext cx="641350" cy="274638"/>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86" name="AutoShape 10"/>
          <p:cNvSpPr>
            <a:spLocks noChangeArrowheads="1"/>
          </p:cNvSpPr>
          <p:nvPr/>
        </p:nvSpPr>
        <p:spPr bwMode="auto">
          <a:xfrm>
            <a:off x="2147888" y="2755900"/>
            <a:ext cx="1300162" cy="246063"/>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87" name="Text Box 11"/>
          <p:cNvSpPr txBox="1">
            <a:spLocks noChangeArrowheads="1"/>
          </p:cNvSpPr>
          <p:nvPr/>
        </p:nvSpPr>
        <p:spPr bwMode="auto">
          <a:xfrm>
            <a:off x="2451100" y="2744788"/>
            <a:ext cx="641350" cy="274637"/>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88" name="AutoShape 12"/>
          <p:cNvSpPr>
            <a:spLocks noChangeArrowheads="1"/>
          </p:cNvSpPr>
          <p:nvPr/>
        </p:nvSpPr>
        <p:spPr bwMode="auto">
          <a:xfrm>
            <a:off x="2147888" y="3362325"/>
            <a:ext cx="1300162" cy="246063"/>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89" name="Text Box 13"/>
          <p:cNvSpPr txBox="1">
            <a:spLocks noChangeArrowheads="1"/>
          </p:cNvSpPr>
          <p:nvPr/>
        </p:nvSpPr>
        <p:spPr bwMode="auto">
          <a:xfrm>
            <a:off x="2451100" y="3351213"/>
            <a:ext cx="641350" cy="274637"/>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90" name="AutoShape 14"/>
          <p:cNvSpPr>
            <a:spLocks noChangeArrowheads="1"/>
          </p:cNvSpPr>
          <p:nvPr/>
        </p:nvSpPr>
        <p:spPr bwMode="auto">
          <a:xfrm>
            <a:off x="2147888" y="3667125"/>
            <a:ext cx="1300162" cy="246063"/>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91" name="Text Box 15"/>
          <p:cNvSpPr txBox="1">
            <a:spLocks noChangeArrowheads="1"/>
          </p:cNvSpPr>
          <p:nvPr/>
        </p:nvSpPr>
        <p:spPr bwMode="auto">
          <a:xfrm>
            <a:off x="2451100" y="3656013"/>
            <a:ext cx="641350" cy="274637"/>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92" name="AutoShape 16"/>
          <p:cNvSpPr>
            <a:spLocks noChangeArrowheads="1"/>
          </p:cNvSpPr>
          <p:nvPr/>
        </p:nvSpPr>
        <p:spPr bwMode="auto">
          <a:xfrm>
            <a:off x="2147888" y="3970338"/>
            <a:ext cx="1300162" cy="246062"/>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93" name="Text Box 17"/>
          <p:cNvSpPr txBox="1">
            <a:spLocks noChangeArrowheads="1"/>
          </p:cNvSpPr>
          <p:nvPr/>
        </p:nvSpPr>
        <p:spPr bwMode="auto">
          <a:xfrm>
            <a:off x="2451100" y="3959225"/>
            <a:ext cx="641350" cy="274638"/>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94" name="AutoShape 18"/>
          <p:cNvSpPr>
            <a:spLocks noChangeArrowheads="1"/>
          </p:cNvSpPr>
          <p:nvPr/>
        </p:nvSpPr>
        <p:spPr bwMode="auto">
          <a:xfrm>
            <a:off x="2147888" y="4275138"/>
            <a:ext cx="1300162" cy="246062"/>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95" name="Text Box 19"/>
          <p:cNvSpPr txBox="1">
            <a:spLocks noChangeArrowheads="1"/>
          </p:cNvSpPr>
          <p:nvPr/>
        </p:nvSpPr>
        <p:spPr bwMode="auto">
          <a:xfrm>
            <a:off x="2451100" y="4264025"/>
            <a:ext cx="641350" cy="274638"/>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96" name="AutoShape 20"/>
          <p:cNvSpPr>
            <a:spLocks noChangeArrowheads="1"/>
          </p:cNvSpPr>
          <p:nvPr/>
        </p:nvSpPr>
        <p:spPr bwMode="auto">
          <a:xfrm>
            <a:off x="2147888" y="4578350"/>
            <a:ext cx="1300162" cy="246063"/>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97" name="Text Box 21"/>
          <p:cNvSpPr txBox="1">
            <a:spLocks noChangeArrowheads="1"/>
          </p:cNvSpPr>
          <p:nvPr/>
        </p:nvSpPr>
        <p:spPr bwMode="auto">
          <a:xfrm>
            <a:off x="2451100" y="4567238"/>
            <a:ext cx="641350" cy="274637"/>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198" name="AutoShape 22"/>
          <p:cNvSpPr>
            <a:spLocks noChangeArrowheads="1"/>
          </p:cNvSpPr>
          <p:nvPr/>
        </p:nvSpPr>
        <p:spPr bwMode="auto">
          <a:xfrm>
            <a:off x="2147888" y="4883150"/>
            <a:ext cx="1300162" cy="246063"/>
          </a:xfrm>
          <a:prstGeom prst="roundRect">
            <a:avLst>
              <a:gd name="adj" fmla="val 5620"/>
            </a:avLst>
          </a:prstGeom>
          <a:gradFill rotWithShape="1">
            <a:gsLst>
              <a:gs pos="0">
                <a:srgbClr val="9ADEBC"/>
              </a:gs>
              <a:gs pos="100000">
                <a:srgbClr val="00660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199" name="Text Box 23"/>
          <p:cNvSpPr txBox="1">
            <a:spLocks noChangeArrowheads="1"/>
          </p:cNvSpPr>
          <p:nvPr/>
        </p:nvSpPr>
        <p:spPr bwMode="auto">
          <a:xfrm>
            <a:off x="2451100" y="4872038"/>
            <a:ext cx="641350" cy="274637"/>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00" name="Rectangle 44"/>
          <p:cNvSpPr>
            <a:spLocks noChangeArrowheads="1"/>
          </p:cNvSpPr>
          <p:nvPr/>
        </p:nvSpPr>
        <p:spPr bwMode="auto">
          <a:xfrm>
            <a:off x="2030413" y="2328863"/>
            <a:ext cx="1535112" cy="292100"/>
          </a:xfrm>
          <a:prstGeom prst="rect">
            <a:avLst/>
          </a:prstGeom>
          <a:noFill/>
          <a:ln w="9525">
            <a:noFill/>
            <a:miter lim="800000"/>
            <a:headEnd/>
            <a:tailEnd/>
          </a:ln>
        </p:spPr>
        <p:txBody>
          <a:bodyPr lIns="82124" tIns="41061" rIns="82124" bIns="41061"/>
          <a:lstStyle/>
          <a:p>
            <a:pPr marL="342900" indent="-342900" algn="ctr"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Web Servers</a:t>
            </a:r>
          </a:p>
          <a:p>
            <a:pPr marL="342900" indent="-342900" defTabSz="914400">
              <a:lnSpc>
                <a:spcPct val="85000"/>
              </a:lnSpc>
              <a:spcBef>
                <a:spcPct val="20000"/>
              </a:spcBef>
              <a:buClr>
                <a:schemeClr val="hlink"/>
              </a:buClr>
              <a:buFont typeface="Wingdings" pitchFamily="2" charset="2"/>
              <a:buNone/>
            </a:pPr>
            <a:endParaRPr lang="en-US" sz="1400">
              <a:solidFill>
                <a:schemeClr val="bg1"/>
              </a:solidFill>
              <a:cs typeface="Arial" pitchFamily="34" charset="0"/>
            </a:endParaRPr>
          </a:p>
        </p:txBody>
      </p:sp>
      <p:grpSp>
        <p:nvGrpSpPr>
          <p:cNvPr id="50201" name="Group 102"/>
          <p:cNvGrpSpPr>
            <a:grpSpLocks/>
          </p:cNvGrpSpPr>
          <p:nvPr/>
        </p:nvGrpSpPr>
        <p:grpSpPr bwMode="auto">
          <a:xfrm>
            <a:off x="438150" y="2328863"/>
            <a:ext cx="1535113" cy="2049462"/>
            <a:chOff x="1272" y="835"/>
            <a:chExt cx="967" cy="1291"/>
          </a:xfrm>
        </p:grpSpPr>
        <p:sp>
          <p:nvSpPr>
            <p:cNvPr id="9" name="Text Box 21"/>
            <p:cNvSpPr txBox="1">
              <a:spLocks noChangeArrowheads="1"/>
            </p:cNvSpPr>
            <p:nvPr/>
          </p:nvSpPr>
          <p:spPr bwMode="gray">
            <a:xfrm>
              <a:off x="1272" y="835"/>
              <a:ext cx="921" cy="1291"/>
            </a:xfrm>
            <a:prstGeom prst="rect">
              <a:avLst/>
            </a:prstGeom>
            <a:solidFill>
              <a:srgbClr val="EF9191"/>
            </a:solidFill>
            <a:ln w="19050">
              <a:solidFill>
                <a:schemeClr val="accent2"/>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de-DE" sz="1200" b="1">
                <a:solidFill>
                  <a:schemeClr val="bg1"/>
                </a:solidFill>
                <a:latin typeface="Arial" pitchFamily="-112" charset="0"/>
                <a:ea typeface="ＭＳ Ｐゴシック" pitchFamily="-112" charset="-128"/>
                <a:cs typeface="Arial" pitchFamily="-112" charset="0"/>
              </a:endParaRPr>
            </a:p>
          </p:txBody>
        </p:sp>
        <p:sp>
          <p:nvSpPr>
            <p:cNvPr id="50272" name="AutoShape 24"/>
            <p:cNvSpPr>
              <a:spLocks noChangeArrowheads="1"/>
            </p:cNvSpPr>
            <p:nvPr/>
          </p:nvSpPr>
          <p:spPr bwMode="auto">
            <a:xfrm>
              <a:off x="1318" y="1295"/>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73" name="Text Box 25"/>
            <p:cNvSpPr txBox="1">
              <a:spLocks noChangeArrowheads="1"/>
            </p:cNvSpPr>
            <p:nvPr/>
          </p:nvSpPr>
          <p:spPr bwMode="auto">
            <a:xfrm>
              <a:off x="1509" y="1288"/>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74" name="AutoShape 26"/>
            <p:cNvSpPr>
              <a:spLocks noChangeArrowheads="1"/>
            </p:cNvSpPr>
            <p:nvPr/>
          </p:nvSpPr>
          <p:spPr bwMode="auto">
            <a:xfrm>
              <a:off x="1318" y="1104"/>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75" name="Text Box 27"/>
            <p:cNvSpPr txBox="1">
              <a:spLocks noChangeArrowheads="1"/>
            </p:cNvSpPr>
            <p:nvPr/>
          </p:nvSpPr>
          <p:spPr bwMode="auto">
            <a:xfrm>
              <a:off x="1509" y="1097"/>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76" name="AutoShape 28"/>
            <p:cNvSpPr>
              <a:spLocks noChangeArrowheads="1"/>
            </p:cNvSpPr>
            <p:nvPr/>
          </p:nvSpPr>
          <p:spPr bwMode="auto">
            <a:xfrm>
              <a:off x="1318" y="1486"/>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77" name="Text Box 29"/>
            <p:cNvSpPr txBox="1">
              <a:spLocks noChangeArrowheads="1"/>
            </p:cNvSpPr>
            <p:nvPr/>
          </p:nvSpPr>
          <p:spPr bwMode="auto">
            <a:xfrm>
              <a:off x="1509" y="1479"/>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78" name="AutoShape 30"/>
            <p:cNvSpPr>
              <a:spLocks noChangeArrowheads="1"/>
            </p:cNvSpPr>
            <p:nvPr/>
          </p:nvSpPr>
          <p:spPr bwMode="auto">
            <a:xfrm>
              <a:off x="1318" y="1677"/>
              <a:ext cx="819" cy="155"/>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79" name="Text Box 31"/>
            <p:cNvSpPr txBox="1">
              <a:spLocks noChangeArrowheads="1"/>
            </p:cNvSpPr>
            <p:nvPr/>
          </p:nvSpPr>
          <p:spPr bwMode="auto">
            <a:xfrm>
              <a:off x="1509" y="1670"/>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80" name="AutoShape 32"/>
            <p:cNvSpPr>
              <a:spLocks noChangeArrowheads="1"/>
            </p:cNvSpPr>
            <p:nvPr/>
          </p:nvSpPr>
          <p:spPr bwMode="auto">
            <a:xfrm>
              <a:off x="1318" y="1868"/>
              <a:ext cx="819" cy="155"/>
            </a:xfrm>
            <a:prstGeom prst="roundRect">
              <a:avLst>
                <a:gd name="adj" fmla="val 5620"/>
              </a:avLst>
            </a:prstGeom>
            <a:gradFill rotWithShape="1">
              <a:gsLst>
                <a:gs pos="0">
                  <a:srgbClr val="9ADEBC"/>
                </a:gs>
                <a:gs pos="100000">
                  <a:srgbClr val="006600"/>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81" name="Text Box 33"/>
            <p:cNvSpPr txBox="1">
              <a:spLocks noChangeArrowheads="1"/>
            </p:cNvSpPr>
            <p:nvPr/>
          </p:nvSpPr>
          <p:spPr bwMode="auto">
            <a:xfrm>
              <a:off x="1509" y="1861"/>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82" name="Rectangle 45"/>
            <p:cNvSpPr>
              <a:spLocks noChangeArrowheads="1"/>
            </p:cNvSpPr>
            <p:nvPr/>
          </p:nvSpPr>
          <p:spPr bwMode="auto">
            <a:xfrm>
              <a:off x="1272" y="835"/>
              <a:ext cx="967" cy="230"/>
            </a:xfrm>
            <a:prstGeom prst="rect">
              <a:avLst/>
            </a:prstGeom>
            <a:noFill/>
            <a:ln w="9525">
              <a:noFill/>
              <a:miter lim="800000"/>
              <a:headEnd/>
              <a:tailEnd/>
            </a:ln>
          </p:spPr>
          <p:txBody>
            <a:bodyPr lIns="82124" tIns="41061" rIns="82124" bIns="41061"/>
            <a:lstStyle/>
            <a:p>
              <a:pPr marL="342900" indent="-342900" algn="ctr"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SAP</a:t>
              </a:r>
            </a:p>
          </p:txBody>
        </p:sp>
      </p:grpSp>
      <p:grpSp>
        <p:nvGrpSpPr>
          <p:cNvPr id="50202" name="Group 103"/>
          <p:cNvGrpSpPr>
            <a:grpSpLocks/>
          </p:cNvGrpSpPr>
          <p:nvPr/>
        </p:nvGrpSpPr>
        <p:grpSpPr bwMode="auto">
          <a:xfrm>
            <a:off x="430213" y="4443413"/>
            <a:ext cx="1462087" cy="2049462"/>
            <a:chOff x="2263" y="835"/>
            <a:chExt cx="921" cy="1291"/>
          </a:xfrm>
        </p:grpSpPr>
        <p:sp>
          <p:nvSpPr>
            <p:cNvPr id="3" name="Text Box 21"/>
            <p:cNvSpPr txBox="1">
              <a:spLocks noChangeArrowheads="1"/>
            </p:cNvSpPr>
            <p:nvPr/>
          </p:nvSpPr>
          <p:spPr bwMode="gray">
            <a:xfrm>
              <a:off x="2263" y="835"/>
              <a:ext cx="921" cy="1291"/>
            </a:xfrm>
            <a:prstGeom prst="rect">
              <a:avLst/>
            </a:prstGeom>
            <a:solidFill>
              <a:srgbClr val="E2C5FF"/>
            </a:solidFill>
            <a:ln w="19050">
              <a:solidFill>
                <a:srgbClr val="CC99FF"/>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en-US" sz="1200" b="1">
                <a:solidFill>
                  <a:srgbClr val="005A84"/>
                </a:solidFill>
                <a:latin typeface="Arial" charset="0"/>
                <a:ea typeface="+mn-ea"/>
                <a:cs typeface="Arial" charset="0"/>
              </a:endParaRPr>
            </a:p>
          </p:txBody>
        </p:sp>
        <p:sp>
          <p:nvSpPr>
            <p:cNvPr id="50260" name="AutoShape 34"/>
            <p:cNvSpPr>
              <a:spLocks noChangeArrowheads="1"/>
            </p:cNvSpPr>
            <p:nvPr/>
          </p:nvSpPr>
          <p:spPr bwMode="auto">
            <a:xfrm>
              <a:off x="2309" y="1295"/>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61" name="Text Box 35"/>
            <p:cNvSpPr txBox="1">
              <a:spLocks noChangeArrowheads="1"/>
            </p:cNvSpPr>
            <p:nvPr/>
          </p:nvSpPr>
          <p:spPr bwMode="auto">
            <a:xfrm>
              <a:off x="2500" y="1288"/>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62" name="AutoShape 36"/>
            <p:cNvSpPr>
              <a:spLocks noChangeArrowheads="1"/>
            </p:cNvSpPr>
            <p:nvPr/>
          </p:nvSpPr>
          <p:spPr bwMode="auto">
            <a:xfrm>
              <a:off x="2309" y="1104"/>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63" name="Text Box 37"/>
            <p:cNvSpPr txBox="1">
              <a:spLocks noChangeArrowheads="1"/>
            </p:cNvSpPr>
            <p:nvPr/>
          </p:nvSpPr>
          <p:spPr bwMode="auto">
            <a:xfrm>
              <a:off x="2500" y="1097"/>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64" name="AutoShape 38"/>
            <p:cNvSpPr>
              <a:spLocks noChangeArrowheads="1"/>
            </p:cNvSpPr>
            <p:nvPr/>
          </p:nvSpPr>
          <p:spPr bwMode="auto">
            <a:xfrm>
              <a:off x="2309" y="1486"/>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65" name="Text Box 39"/>
            <p:cNvSpPr txBox="1">
              <a:spLocks noChangeArrowheads="1"/>
            </p:cNvSpPr>
            <p:nvPr/>
          </p:nvSpPr>
          <p:spPr bwMode="auto">
            <a:xfrm>
              <a:off x="2500" y="1479"/>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66" name="AutoShape 40"/>
            <p:cNvSpPr>
              <a:spLocks noChangeArrowheads="1"/>
            </p:cNvSpPr>
            <p:nvPr/>
          </p:nvSpPr>
          <p:spPr bwMode="auto">
            <a:xfrm>
              <a:off x="2309" y="1677"/>
              <a:ext cx="819" cy="155"/>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67" name="Text Box 41"/>
            <p:cNvSpPr txBox="1">
              <a:spLocks noChangeArrowheads="1"/>
            </p:cNvSpPr>
            <p:nvPr/>
          </p:nvSpPr>
          <p:spPr bwMode="auto">
            <a:xfrm>
              <a:off x="2500" y="1670"/>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68" name="AutoShape 42"/>
            <p:cNvSpPr>
              <a:spLocks noChangeArrowheads="1"/>
            </p:cNvSpPr>
            <p:nvPr/>
          </p:nvSpPr>
          <p:spPr bwMode="auto">
            <a:xfrm>
              <a:off x="2309" y="1868"/>
              <a:ext cx="819" cy="155"/>
            </a:xfrm>
            <a:prstGeom prst="roundRect">
              <a:avLst>
                <a:gd name="adj" fmla="val 5620"/>
              </a:avLst>
            </a:prstGeom>
            <a:gradFill rotWithShape="1">
              <a:gsLst>
                <a:gs pos="0">
                  <a:srgbClr val="9ADEBC"/>
                </a:gs>
                <a:gs pos="100000">
                  <a:srgbClr val="00660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69" name="Text Box 43"/>
            <p:cNvSpPr txBox="1">
              <a:spLocks noChangeArrowheads="1"/>
            </p:cNvSpPr>
            <p:nvPr/>
          </p:nvSpPr>
          <p:spPr bwMode="auto">
            <a:xfrm>
              <a:off x="2500" y="1861"/>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70" name="Rectangle 46"/>
            <p:cNvSpPr>
              <a:spLocks noChangeArrowheads="1"/>
            </p:cNvSpPr>
            <p:nvPr/>
          </p:nvSpPr>
          <p:spPr bwMode="auto">
            <a:xfrm>
              <a:off x="2401" y="835"/>
              <a:ext cx="715" cy="231"/>
            </a:xfrm>
            <a:prstGeom prst="rect">
              <a:avLst/>
            </a:prstGeom>
            <a:noFill/>
            <a:ln w="9525">
              <a:noFill/>
              <a:miter lim="800000"/>
              <a:headEnd/>
              <a:tailEnd/>
            </a:ln>
          </p:spPr>
          <p:txBody>
            <a:bodyPr lIns="82124" tIns="41061" rIns="82124" bIns="41061"/>
            <a:lstStyle/>
            <a:p>
              <a:pPr marL="342900" indent="-342900"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Hyper-V</a:t>
              </a:r>
            </a:p>
          </p:txBody>
        </p:sp>
      </p:grpSp>
      <p:grpSp>
        <p:nvGrpSpPr>
          <p:cNvPr id="50203" name="Group 144"/>
          <p:cNvGrpSpPr>
            <a:grpSpLocks/>
          </p:cNvGrpSpPr>
          <p:nvPr/>
        </p:nvGrpSpPr>
        <p:grpSpPr bwMode="auto">
          <a:xfrm>
            <a:off x="6969125" y="2338388"/>
            <a:ext cx="1535113" cy="2049462"/>
            <a:chOff x="2678" y="1387"/>
            <a:chExt cx="967" cy="1291"/>
          </a:xfrm>
        </p:grpSpPr>
        <p:sp>
          <p:nvSpPr>
            <p:cNvPr id="4" name="Text Box 21"/>
            <p:cNvSpPr txBox="1">
              <a:spLocks noChangeArrowheads="1"/>
            </p:cNvSpPr>
            <p:nvPr/>
          </p:nvSpPr>
          <p:spPr bwMode="gray">
            <a:xfrm>
              <a:off x="2701" y="1387"/>
              <a:ext cx="921" cy="1291"/>
            </a:xfrm>
            <a:prstGeom prst="rect">
              <a:avLst/>
            </a:prstGeom>
            <a:gradFill rotWithShape="1">
              <a:gsLst>
                <a:gs pos="0">
                  <a:srgbClr val="D9E7F5"/>
                </a:gs>
                <a:gs pos="100000">
                  <a:srgbClr val="B9D3ED"/>
                </a:gs>
              </a:gsLst>
              <a:lin ang="2700000" scaled="1"/>
            </a:gradFill>
            <a:ln w="19050">
              <a:solidFill>
                <a:srgbClr val="B9D3ED"/>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en-US" sz="1200" b="1">
                <a:solidFill>
                  <a:srgbClr val="005A84"/>
                </a:solidFill>
                <a:latin typeface="Arial" charset="0"/>
                <a:ea typeface="+mn-ea"/>
                <a:cs typeface="Arial" charset="0"/>
              </a:endParaRPr>
            </a:p>
          </p:txBody>
        </p:sp>
        <p:sp>
          <p:nvSpPr>
            <p:cNvPr id="50250" name="AutoShape 110"/>
            <p:cNvSpPr>
              <a:spLocks noChangeArrowheads="1"/>
            </p:cNvSpPr>
            <p:nvPr/>
          </p:nvSpPr>
          <p:spPr bwMode="auto">
            <a:xfrm>
              <a:off x="2752" y="1847"/>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51" name="Text Box 111"/>
            <p:cNvSpPr txBox="1">
              <a:spLocks noChangeArrowheads="1"/>
            </p:cNvSpPr>
            <p:nvPr/>
          </p:nvSpPr>
          <p:spPr bwMode="auto">
            <a:xfrm>
              <a:off x="2943" y="1840"/>
              <a:ext cx="404" cy="173"/>
            </a:xfrm>
            <a:prstGeom prst="rect">
              <a:avLst/>
            </a:prstGeom>
            <a:noFill/>
            <a:ln w="12700">
              <a:noFill/>
              <a:miter lim="800000"/>
              <a:headEnd/>
              <a:tailEnd/>
            </a:ln>
          </p:spPr>
          <p:txBody>
            <a:bodyPr>
              <a:spAutoFit/>
            </a:bodyPr>
            <a:lstStyle/>
            <a:p>
              <a:pPr algn="ctr" defTabSz="914400"/>
              <a:r>
                <a:rPr lang="en-US" sz="1200">
                  <a:cs typeface="Arial" pitchFamily="34" charset="0"/>
                </a:rPr>
                <a:t> </a:t>
              </a:r>
              <a:r>
                <a:rPr lang="en-US" sz="1200" b="1">
                  <a:solidFill>
                    <a:schemeClr val="bg1"/>
                  </a:solidFill>
                  <a:cs typeface="Arial" pitchFamily="34" charset="0"/>
                </a:rPr>
                <a:t>Blade</a:t>
              </a:r>
            </a:p>
          </p:txBody>
        </p:sp>
        <p:sp>
          <p:nvSpPr>
            <p:cNvPr id="50252" name="AutoShape 112"/>
            <p:cNvSpPr>
              <a:spLocks noChangeArrowheads="1"/>
            </p:cNvSpPr>
            <p:nvPr/>
          </p:nvSpPr>
          <p:spPr bwMode="auto">
            <a:xfrm>
              <a:off x="2752" y="2038"/>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53" name="Text Box 113"/>
            <p:cNvSpPr txBox="1">
              <a:spLocks noChangeArrowheads="1"/>
            </p:cNvSpPr>
            <p:nvPr/>
          </p:nvSpPr>
          <p:spPr bwMode="auto">
            <a:xfrm>
              <a:off x="2943" y="2031"/>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54" name="AutoShape 114"/>
            <p:cNvSpPr>
              <a:spLocks noChangeArrowheads="1"/>
            </p:cNvSpPr>
            <p:nvPr/>
          </p:nvSpPr>
          <p:spPr bwMode="auto">
            <a:xfrm>
              <a:off x="2752" y="2230"/>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55" name="Text Box 115"/>
            <p:cNvSpPr txBox="1">
              <a:spLocks noChangeArrowheads="1"/>
            </p:cNvSpPr>
            <p:nvPr/>
          </p:nvSpPr>
          <p:spPr bwMode="auto">
            <a:xfrm>
              <a:off x="2943" y="2223"/>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56" name="AutoShape 116"/>
            <p:cNvSpPr>
              <a:spLocks noChangeArrowheads="1"/>
            </p:cNvSpPr>
            <p:nvPr/>
          </p:nvSpPr>
          <p:spPr bwMode="auto">
            <a:xfrm>
              <a:off x="2752" y="2421"/>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57" name="Text Box 117"/>
            <p:cNvSpPr txBox="1">
              <a:spLocks noChangeArrowheads="1"/>
            </p:cNvSpPr>
            <p:nvPr/>
          </p:nvSpPr>
          <p:spPr bwMode="auto">
            <a:xfrm>
              <a:off x="2943" y="2414"/>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58" name="Rectangle 133"/>
            <p:cNvSpPr>
              <a:spLocks noChangeArrowheads="1"/>
            </p:cNvSpPr>
            <p:nvPr/>
          </p:nvSpPr>
          <p:spPr bwMode="auto">
            <a:xfrm>
              <a:off x="2678" y="1387"/>
              <a:ext cx="967" cy="184"/>
            </a:xfrm>
            <a:prstGeom prst="rect">
              <a:avLst/>
            </a:prstGeom>
            <a:noFill/>
            <a:ln w="9525">
              <a:noFill/>
              <a:miter lim="800000"/>
              <a:headEnd/>
              <a:tailEnd/>
            </a:ln>
          </p:spPr>
          <p:txBody>
            <a:bodyPr lIns="82124" tIns="41061" rIns="82124" bIns="41061"/>
            <a:lstStyle/>
            <a:p>
              <a:pPr marL="342900" indent="-342900" algn="ctr"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Web Servers</a:t>
              </a:r>
            </a:p>
            <a:p>
              <a:pPr marL="342900" indent="-342900" defTabSz="914400">
                <a:lnSpc>
                  <a:spcPct val="85000"/>
                </a:lnSpc>
                <a:spcBef>
                  <a:spcPct val="20000"/>
                </a:spcBef>
                <a:buClr>
                  <a:schemeClr val="hlink"/>
                </a:buClr>
                <a:buFont typeface="Wingdings" pitchFamily="2" charset="2"/>
                <a:buNone/>
              </a:pPr>
              <a:endParaRPr lang="en-US" sz="1400" b="1">
                <a:solidFill>
                  <a:schemeClr val="bg1"/>
                </a:solidFill>
                <a:cs typeface="Arial" pitchFamily="34" charset="0"/>
              </a:endParaRPr>
            </a:p>
          </p:txBody>
        </p:sp>
      </p:grpSp>
      <p:grpSp>
        <p:nvGrpSpPr>
          <p:cNvPr id="50204" name="Group 145"/>
          <p:cNvGrpSpPr>
            <a:grpSpLocks/>
          </p:cNvGrpSpPr>
          <p:nvPr/>
        </p:nvGrpSpPr>
        <p:grpSpPr bwMode="auto">
          <a:xfrm>
            <a:off x="5414963" y="2338388"/>
            <a:ext cx="1535112" cy="1390650"/>
            <a:chOff x="3691" y="1387"/>
            <a:chExt cx="967" cy="876"/>
          </a:xfrm>
        </p:grpSpPr>
        <p:sp>
          <p:nvSpPr>
            <p:cNvPr id="5" name="Text Box 21"/>
            <p:cNvSpPr txBox="1">
              <a:spLocks noChangeArrowheads="1"/>
            </p:cNvSpPr>
            <p:nvPr/>
          </p:nvSpPr>
          <p:spPr bwMode="gray">
            <a:xfrm>
              <a:off x="3691" y="1387"/>
              <a:ext cx="921" cy="876"/>
            </a:xfrm>
            <a:prstGeom prst="rect">
              <a:avLst/>
            </a:prstGeom>
            <a:solidFill>
              <a:srgbClr val="EF9191"/>
            </a:solidFill>
            <a:ln w="19050">
              <a:solidFill>
                <a:schemeClr val="accent2"/>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de-DE" sz="1200" b="1">
                <a:solidFill>
                  <a:schemeClr val="bg1"/>
                </a:solidFill>
                <a:latin typeface="Arial" pitchFamily="-112" charset="0"/>
                <a:ea typeface="ＭＳ Ｐゴシック" pitchFamily="-112" charset="-128"/>
                <a:cs typeface="Arial" pitchFamily="-112" charset="0"/>
              </a:endParaRPr>
            </a:p>
          </p:txBody>
        </p:sp>
        <p:sp>
          <p:nvSpPr>
            <p:cNvPr id="50242" name="AutoShape 121"/>
            <p:cNvSpPr>
              <a:spLocks noChangeArrowheads="1"/>
            </p:cNvSpPr>
            <p:nvPr/>
          </p:nvSpPr>
          <p:spPr bwMode="auto">
            <a:xfrm>
              <a:off x="3737" y="1847"/>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43" name="Text Box 122"/>
            <p:cNvSpPr txBox="1">
              <a:spLocks noChangeArrowheads="1"/>
            </p:cNvSpPr>
            <p:nvPr/>
          </p:nvSpPr>
          <p:spPr bwMode="auto">
            <a:xfrm>
              <a:off x="3928" y="1840"/>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44" name="AutoShape 123"/>
            <p:cNvSpPr>
              <a:spLocks noChangeArrowheads="1"/>
            </p:cNvSpPr>
            <p:nvPr/>
          </p:nvSpPr>
          <p:spPr bwMode="auto">
            <a:xfrm>
              <a:off x="3737" y="1656"/>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45" name="Text Box 124"/>
            <p:cNvSpPr txBox="1">
              <a:spLocks noChangeArrowheads="1"/>
            </p:cNvSpPr>
            <p:nvPr/>
          </p:nvSpPr>
          <p:spPr bwMode="auto">
            <a:xfrm>
              <a:off x="3928" y="1649"/>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46" name="AutoShape 125"/>
            <p:cNvSpPr>
              <a:spLocks noChangeArrowheads="1"/>
            </p:cNvSpPr>
            <p:nvPr/>
          </p:nvSpPr>
          <p:spPr bwMode="auto">
            <a:xfrm>
              <a:off x="3737" y="2038"/>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47" name="Text Box 126"/>
            <p:cNvSpPr txBox="1">
              <a:spLocks noChangeArrowheads="1"/>
            </p:cNvSpPr>
            <p:nvPr/>
          </p:nvSpPr>
          <p:spPr bwMode="auto">
            <a:xfrm>
              <a:off x="3928" y="2031"/>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48" name="Rectangle 134"/>
            <p:cNvSpPr>
              <a:spLocks noChangeArrowheads="1"/>
            </p:cNvSpPr>
            <p:nvPr/>
          </p:nvSpPr>
          <p:spPr bwMode="auto">
            <a:xfrm>
              <a:off x="3691" y="1387"/>
              <a:ext cx="967" cy="230"/>
            </a:xfrm>
            <a:prstGeom prst="rect">
              <a:avLst/>
            </a:prstGeom>
            <a:noFill/>
            <a:ln w="9525">
              <a:noFill/>
              <a:miter lim="800000"/>
              <a:headEnd/>
              <a:tailEnd/>
            </a:ln>
          </p:spPr>
          <p:txBody>
            <a:bodyPr lIns="82124" tIns="41061" rIns="82124" bIns="41061"/>
            <a:lstStyle/>
            <a:p>
              <a:pPr marL="342900" indent="-342900" algn="ctr"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SAP</a:t>
              </a:r>
            </a:p>
          </p:txBody>
        </p:sp>
      </p:grpSp>
      <p:grpSp>
        <p:nvGrpSpPr>
          <p:cNvPr id="50205" name="Group 148"/>
          <p:cNvGrpSpPr>
            <a:grpSpLocks/>
          </p:cNvGrpSpPr>
          <p:nvPr/>
        </p:nvGrpSpPr>
        <p:grpSpPr bwMode="auto">
          <a:xfrm>
            <a:off x="5414963" y="3802063"/>
            <a:ext cx="1462087" cy="1390650"/>
            <a:chOff x="4682" y="1387"/>
            <a:chExt cx="921" cy="876"/>
          </a:xfrm>
        </p:grpSpPr>
        <p:sp>
          <p:nvSpPr>
            <p:cNvPr id="6" name="Text Box 21"/>
            <p:cNvSpPr txBox="1">
              <a:spLocks noChangeArrowheads="1"/>
            </p:cNvSpPr>
            <p:nvPr/>
          </p:nvSpPr>
          <p:spPr bwMode="gray">
            <a:xfrm>
              <a:off x="4682" y="1387"/>
              <a:ext cx="921" cy="876"/>
            </a:xfrm>
            <a:prstGeom prst="rect">
              <a:avLst/>
            </a:prstGeom>
            <a:solidFill>
              <a:srgbClr val="E2C5FF"/>
            </a:solidFill>
            <a:ln w="19050">
              <a:solidFill>
                <a:srgbClr val="CC99FF"/>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en-US" sz="1200" b="1">
                <a:solidFill>
                  <a:srgbClr val="005A84"/>
                </a:solidFill>
                <a:latin typeface="Arial" charset="0"/>
                <a:ea typeface="+mn-ea"/>
                <a:cs typeface="Arial" charset="0"/>
              </a:endParaRPr>
            </a:p>
          </p:txBody>
        </p:sp>
        <p:sp>
          <p:nvSpPr>
            <p:cNvPr id="50234" name="AutoShape 127"/>
            <p:cNvSpPr>
              <a:spLocks noChangeArrowheads="1"/>
            </p:cNvSpPr>
            <p:nvPr/>
          </p:nvSpPr>
          <p:spPr bwMode="auto">
            <a:xfrm>
              <a:off x="4728" y="1847"/>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35" name="Text Box 128"/>
            <p:cNvSpPr txBox="1">
              <a:spLocks noChangeArrowheads="1"/>
            </p:cNvSpPr>
            <p:nvPr/>
          </p:nvSpPr>
          <p:spPr bwMode="auto">
            <a:xfrm>
              <a:off x="4919" y="1840"/>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36" name="AutoShape 129"/>
            <p:cNvSpPr>
              <a:spLocks noChangeArrowheads="1"/>
            </p:cNvSpPr>
            <p:nvPr/>
          </p:nvSpPr>
          <p:spPr bwMode="auto">
            <a:xfrm>
              <a:off x="4728" y="1656"/>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37" name="Text Box 130"/>
            <p:cNvSpPr txBox="1">
              <a:spLocks noChangeArrowheads="1"/>
            </p:cNvSpPr>
            <p:nvPr/>
          </p:nvSpPr>
          <p:spPr bwMode="auto">
            <a:xfrm>
              <a:off x="4919" y="1649"/>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38" name="AutoShape 131"/>
            <p:cNvSpPr>
              <a:spLocks noChangeArrowheads="1"/>
            </p:cNvSpPr>
            <p:nvPr/>
          </p:nvSpPr>
          <p:spPr bwMode="auto">
            <a:xfrm>
              <a:off x="4728" y="2038"/>
              <a:ext cx="819" cy="155"/>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39" name="Text Box 132"/>
            <p:cNvSpPr txBox="1">
              <a:spLocks noChangeArrowheads="1"/>
            </p:cNvSpPr>
            <p:nvPr/>
          </p:nvSpPr>
          <p:spPr bwMode="auto">
            <a:xfrm>
              <a:off x="4919" y="2031"/>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sp>
          <p:nvSpPr>
            <p:cNvPr id="50240" name="Rectangle 135"/>
            <p:cNvSpPr>
              <a:spLocks noChangeArrowheads="1"/>
            </p:cNvSpPr>
            <p:nvPr/>
          </p:nvSpPr>
          <p:spPr bwMode="auto">
            <a:xfrm>
              <a:off x="4820" y="1387"/>
              <a:ext cx="715" cy="231"/>
            </a:xfrm>
            <a:prstGeom prst="rect">
              <a:avLst/>
            </a:prstGeom>
            <a:noFill/>
            <a:ln w="9525">
              <a:noFill/>
              <a:miter lim="800000"/>
              <a:headEnd/>
              <a:tailEnd/>
            </a:ln>
          </p:spPr>
          <p:txBody>
            <a:bodyPr lIns="82124" tIns="41061" rIns="82124" bIns="41061"/>
            <a:lstStyle/>
            <a:p>
              <a:pPr marL="342900" indent="-342900"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Hyper-V</a:t>
              </a:r>
            </a:p>
          </p:txBody>
        </p:sp>
      </p:grpSp>
      <p:sp>
        <p:nvSpPr>
          <p:cNvPr id="7" name="Text Box 21"/>
          <p:cNvSpPr txBox="1">
            <a:spLocks noChangeArrowheads="1"/>
          </p:cNvSpPr>
          <p:nvPr/>
        </p:nvSpPr>
        <p:spPr bwMode="gray">
          <a:xfrm>
            <a:off x="5414963" y="5265738"/>
            <a:ext cx="1462087" cy="950912"/>
          </a:xfrm>
          <a:prstGeom prst="rect">
            <a:avLst/>
          </a:prstGeom>
          <a:gradFill rotWithShape="1">
            <a:gsLst>
              <a:gs pos="0">
                <a:schemeClr val="bg1"/>
              </a:gs>
              <a:gs pos="100000">
                <a:srgbClr val="9ADEBC"/>
              </a:gs>
            </a:gsLst>
            <a:lin ang="2700000" scaled="1"/>
          </a:gradFill>
          <a:ln w="19050">
            <a:solidFill>
              <a:srgbClr val="339966"/>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en-US" sz="1200" b="1">
              <a:solidFill>
                <a:srgbClr val="005A84"/>
              </a:solidFill>
              <a:latin typeface="Arial" charset="0"/>
              <a:ea typeface="+mn-ea"/>
              <a:cs typeface="Arial" charset="0"/>
            </a:endParaRPr>
          </a:p>
        </p:txBody>
      </p:sp>
      <p:sp>
        <p:nvSpPr>
          <p:cNvPr id="50207" name="Rectangle 142"/>
          <p:cNvSpPr>
            <a:spLocks noChangeArrowheads="1"/>
          </p:cNvSpPr>
          <p:nvPr/>
        </p:nvSpPr>
        <p:spPr bwMode="auto">
          <a:xfrm>
            <a:off x="5559425" y="5338763"/>
            <a:ext cx="1244600" cy="366712"/>
          </a:xfrm>
          <a:prstGeom prst="rect">
            <a:avLst/>
          </a:prstGeom>
          <a:noFill/>
          <a:ln w="9525">
            <a:noFill/>
            <a:miter lim="800000"/>
            <a:headEnd/>
            <a:tailEnd/>
          </a:ln>
        </p:spPr>
        <p:txBody>
          <a:bodyPr lIns="82124" tIns="41061" rIns="82124" bIns="41061"/>
          <a:lstStyle/>
          <a:p>
            <a:pPr marL="342900" indent="-342900" defTabSz="914400">
              <a:lnSpc>
                <a:spcPct val="85000"/>
              </a:lnSpc>
              <a:spcBef>
                <a:spcPct val="20000"/>
              </a:spcBef>
              <a:buClr>
                <a:schemeClr val="hlink"/>
              </a:buClr>
              <a:buFont typeface="Wingdings" pitchFamily="2" charset="2"/>
              <a:buNone/>
            </a:pPr>
            <a:r>
              <a:rPr lang="en-US" sz="1400" b="1">
                <a:solidFill>
                  <a:schemeClr val="bg1"/>
                </a:solidFill>
                <a:cs typeface="Arial" pitchFamily="34" charset="0"/>
              </a:rPr>
              <a:t>HA Spare</a:t>
            </a:r>
          </a:p>
        </p:txBody>
      </p:sp>
      <p:sp>
        <p:nvSpPr>
          <p:cNvPr id="8" name="Text Box 21"/>
          <p:cNvSpPr txBox="1">
            <a:spLocks noChangeArrowheads="1"/>
          </p:cNvSpPr>
          <p:nvPr/>
        </p:nvSpPr>
        <p:spPr bwMode="gray">
          <a:xfrm>
            <a:off x="7015163" y="4487863"/>
            <a:ext cx="1463675" cy="1281112"/>
          </a:xfrm>
          <a:prstGeom prst="rect">
            <a:avLst/>
          </a:prstGeom>
          <a:gradFill rotWithShape="1">
            <a:gsLst>
              <a:gs pos="0">
                <a:schemeClr val="bg1"/>
              </a:gs>
              <a:gs pos="100000">
                <a:srgbClr val="FAE6B4"/>
              </a:gs>
            </a:gsLst>
            <a:lin ang="2700000" scaled="1"/>
          </a:gradFill>
          <a:ln w="19050">
            <a:solidFill>
              <a:schemeClr val="folHlink"/>
            </a:solidFill>
            <a:miter lim="800000"/>
            <a:headEnd/>
            <a:tailEnd/>
          </a:ln>
          <a:effectLst>
            <a:outerShdw dist="35921" dir="2700000" algn="ctr" rotWithShape="0">
              <a:srgbClr val="C8CEC6">
                <a:alpha val="74997"/>
              </a:srgbClr>
            </a:outerShdw>
          </a:effectLst>
        </p:spPr>
        <p:txBody>
          <a:bodyPr wrap="none" anchor="ctr"/>
          <a:lstStyle/>
          <a:p>
            <a:pPr algn="ctr" defTabSz="914400">
              <a:lnSpc>
                <a:spcPct val="85000"/>
              </a:lnSpc>
              <a:defRPr/>
            </a:pPr>
            <a:endParaRPr lang="en-US" sz="1200" b="1">
              <a:solidFill>
                <a:srgbClr val="005A84"/>
              </a:solidFill>
              <a:latin typeface="Arial" charset="0"/>
              <a:ea typeface="+mn-ea"/>
              <a:cs typeface="Arial" charset="0"/>
            </a:endParaRPr>
          </a:p>
        </p:txBody>
      </p:sp>
      <p:sp>
        <p:nvSpPr>
          <p:cNvPr id="50209" name="Rectangle 143"/>
          <p:cNvSpPr>
            <a:spLocks noChangeArrowheads="1"/>
          </p:cNvSpPr>
          <p:nvPr/>
        </p:nvSpPr>
        <p:spPr bwMode="auto">
          <a:xfrm>
            <a:off x="7162800" y="4597400"/>
            <a:ext cx="1279525" cy="622300"/>
          </a:xfrm>
          <a:prstGeom prst="rect">
            <a:avLst/>
          </a:prstGeom>
          <a:noFill/>
          <a:ln w="9525">
            <a:noFill/>
            <a:miter lim="800000"/>
            <a:headEnd/>
            <a:tailEnd/>
          </a:ln>
        </p:spPr>
        <p:txBody>
          <a:bodyPr lIns="82124" tIns="41061" rIns="82124" bIns="41061"/>
          <a:lstStyle/>
          <a:p>
            <a:pPr marL="342900" indent="-342900" algn="ctr" defTabSz="914400">
              <a:lnSpc>
                <a:spcPct val="45000"/>
              </a:lnSpc>
              <a:spcBef>
                <a:spcPct val="20000"/>
              </a:spcBef>
              <a:buClr>
                <a:schemeClr val="hlink"/>
              </a:buClr>
              <a:buFont typeface="Wingdings" pitchFamily="2" charset="2"/>
              <a:buNone/>
            </a:pPr>
            <a:r>
              <a:rPr lang="en-US" sz="1400" b="1">
                <a:solidFill>
                  <a:schemeClr val="bg1"/>
                </a:solidFill>
                <a:cs typeface="Arial" pitchFamily="34" charset="0"/>
              </a:rPr>
              <a:t>Burst</a:t>
            </a:r>
          </a:p>
          <a:p>
            <a:pPr marL="342900" indent="-342900" algn="ctr" defTabSz="914400">
              <a:lnSpc>
                <a:spcPct val="45000"/>
              </a:lnSpc>
              <a:spcBef>
                <a:spcPct val="20000"/>
              </a:spcBef>
              <a:buClr>
                <a:schemeClr val="hlink"/>
              </a:buClr>
              <a:buFont typeface="Wingdings" pitchFamily="2" charset="2"/>
              <a:buNone/>
            </a:pPr>
            <a:r>
              <a:rPr lang="en-US" sz="1400" b="1">
                <a:solidFill>
                  <a:schemeClr val="bg1"/>
                </a:solidFill>
                <a:cs typeface="Arial" pitchFamily="34" charset="0"/>
              </a:rPr>
              <a:t>Capacity</a:t>
            </a:r>
          </a:p>
        </p:txBody>
      </p:sp>
      <p:grpSp>
        <p:nvGrpSpPr>
          <p:cNvPr id="50210" name="Group 174"/>
          <p:cNvGrpSpPr>
            <a:grpSpLocks/>
          </p:cNvGrpSpPr>
          <p:nvPr/>
        </p:nvGrpSpPr>
        <p:grpSpPr bwMode="auto">
          <a:xfrm>
            <a:off x="3382963" y="6140450"/>
            <a:ext cx="1920875" cy="549275"/>
            <a:chOff x="2160" y="3686"/>
            <a:chExt cx="1210" cy="346"/>
          </a:xfrm>
        </p:grpSpPr>
        <p:sp>
          <p:nvSpPr>
            <p:cNvPr id="308397" name="Rectangle 173"/>
            <p:cNvSpPr>
              <a:spLocks noChangeArrowheads="1"/>
            </p:cNvSpPr>
            <p:nvPr/>
          </p:nvSpPr>
          <p:spPr bwMode="auto">
            <a:xfrm>
              <a:off x="2160" y="3686"/>
              <a:ext cx="1181" cy="346"/>
            </a:xfrm>
            <a:prstGeom prst="rect">
              <a:avLst/>
            </a:prstGeom>
            <a:solidFill>
              <a:schemeClr val="bg1"/>
            </a:solidFill>
            <a:ln w="9525">
              <a:noFill/>
              <a:miter lim="800000"/>
              <a:headEnd/>
              <a:tailEnd/>
            </a:ln>
            <a:effectLst>
              <a:outerShdw dist="107763" dir="2700000" algn="ctr" rotWithShape="0">
                <a:schemeClr val="bg2">
                  <a:alpha val="50000"/>
                </a:schemeClr>
              </a:outerShdw>
            </a:effectLst>
          </p:spPr>
          <p:txBody>
            <a:bodyPr wrap="none" anchor="ctr"/>
            <a:lstStyle/>
            <a:p>
              <a:pPr defTabSz="914400">
                <a:defRPr/>
              </a:pPr>
              <a:endParaRPr lang="en-US" sz="1400">
                <a:latin typeface="Arial" charset="0"/>
                <a:ea typeface="+mn-ea"/>
                <a:cs typeface="Arial" charset="0"/>
              </a:endParaRPr>
            </a:p>
          </p:txBody>
        </p:sp>
        <p:grpSp>
          <p:nvGrpSpPr>
            <p:cNvPr id="50226" name="Group 168"/>
            <p:cNvGrpSpPr>
              <a:grpSpLocks/>
            </p:cNvGrpSpPr>
            <p:nvPr/>
          </p:nvGrpSpPr>
          <p:grpSpPr bwMode="auto">
            <a:xfrm>
              <a:off x="2218" y="3686"/>
              <a:ext cx="1152" cy="343"/>
              <a:chOff x="2316" y="3728"/>
              <a:chExt cx="1152" cy="343"/>
            </a:xfrm>
          </p:grpSpPr>
          <p:sp>
            <p:nvSpPr>
              <p:cNvPr id="50227" name="AutoShape 94"/>
              <p:cNvSpPr>
                <a:spLocks noChangeArrowheads="1"/>
              </p:cNvSpPr>
              <p:nvPr/>
            </p:nvSpPr>
            <p:spPr bwMode="auto">
              <a:xfrm>
                <a:off x="2316" y="3964"/>
                <a:ext cx="230" cy="58"/>
              </a:xfrm>
              <a:prstGeom prst="roundRect">
                <a:avLst>
                  <a:gd name="adj" fmla="val 5620"/>
                </a:avLst>
              </a:prstGeom>
              <a:gradFill rotWithShape="1">
                <a:gsLst>
                  <a:gs pos="0">
                    <a:srgbClr val="9ADEBC"/>
                  </a:gs>
                  <a:gs pos="100000">
                    <a:srgbClr val="00660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28" name="Text Box 95"/>
              <p:cNvSpPr txBox="1">
                <a:spLocks noChangeArrowheads="1"/>
              </p:cNvSpPr>
              <p:nvPr/>
            </p:nvSpPr>
            <p:spPr bwMode="auto">
              <a:xfrm>
                <a:off x="2546" y="3917"/>
                <a:ext cx="493" cy="154"/>
              </a:xfrm>
              <a:prstGeom prst="rect">
                <a:avLst/>
              </a:prstGeom>
              <a:noFill/>
              <a:ln w="9525">
                <a:noFill/>
                <a:miter lim="800000"/>
                <a:headEnd/>
                <a:tailEnd/>
              </a:ln>
            </p:spPr>
            <p:txBody>
              <a:bodyPr wrap="none">
                <a:spAutoFit/>
              </a:bodyPr>
              <a:lstStyle/>
              <a:p>
                <a:pPr defTabSz="914400"/>
                <a:r>
                  <a:rPr lang="en-US" sz="1000" b="1">
                    <a:cs typeface="Arial" pitchFamily="34" charset="0"/>
                  </a:rPr>
                  <a:t>Hot Spare</a:t>
                </a:r>
              </a:p>
            </p:txBody>
          </p:sp>
          <p:sp>
            <p:nvSpPr>
              <p:cNvPr id="50229" name="AutoShape 96"/>
              <p:cNvSpPr>
                <a:spLocks noChangeArrowheads="1"/>
              </p:cNvSpPr>
              <p:nvPr/>
            </p:nvSpPr>
            <p:spPr bwMode="auto">
              <a:xfrm>
                <a:off x="2316" y="3867"/>
                <a:ext cx="230" cy="58"/>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30" name="Text Box 97"/>
              <p:cNvSpPr txBox="1">
                <a:spLocks noChangeArrowheads="1"/>
              </p:cNvSpPr>
              <p:nvPr/>
            </p:nvSpPr>
            <p:spPr bwMode="auto">
              <a:xfrm>
                <a:off x="2546" y="3823"/>
                <a:ext cx="922" cy="154"/>
              </a:xfrm>
              <a:prstGeom prst="rect">
                <a:avLst/>
              </a:prstGeom>
              <a:noFill/>
              <a:ln w="9525">
                <a:noFill/>
                <a:miter lim="800000"/>
                <a:headEnd/>
                <a:tailEnd/>
              </a:ln>
            </p:spPr>
            <p:txBody>
              <a:bodyPr wrap="none">
                <a:spAutoFit/>
              </a:bodyPr>
              <a:lstStyle/>
              <a:p>
                <a:pPr defTabSz="914400"/>
                <a:r>
                  <a:rPr lang="en-US" sz="1000" b="1">
                    <a:cs typeface="Arial" pitchFamily="34" charset="0"/>
                  </a:rPr>
                  <a:t>Burst Capacity Spare</a:t>
                </a:r>
              </a:p>
            </p:txBody>
          </p:sp>
          <p:sp>
            <p:nvSpPr>
              <p:cNvPr id="50231" name="AutoShape 152"/>
              <p:cNvSpPr>
                <a:spLocks noChangeArrowheads="1"/>
              </p:cNvSpPr>
              <p:nvPr/>
            </p:nvSpPr>
            <p:spPr bwMode="auto">
              <a:xfrm>
                <a:off x="2316" y="3772"/>
                <a:ext cx="230" cy="58"/>
              </a:xfrm>
              <a:prstGeom prst="roundRect">
                <a:avLst>
                  <a:gd name="adj" fmla="val 5620"/>
                </a:avLst>
              </a:prstGeom>
              <a:solidFill>
                <a:srgbClr val="DDDDDD"/>
              </a:soli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32" name="Text Box 153"/>
              <p:cNvSpPr txBox="1">
                <a:spLocks noChangeArrowheads="1"/>
              </p:cNvSpPr>
              <p:nvPr/>
            </p:nvSpPr>
            <p:spPr bwMode="auto">
              <a:xfrm>
                <a:off x="2546" y="3728"/>
                <a:ext cx="550" cy="154"/>
              </a:xfrm>
              <a:prstGeom prst="rect">
                <a:avLst/>
              </a:prstGeom>
              <a:noFill/>
              <a:ln w="9525">
                <a:noFill/>
                <a:miter lim="800000"/>
                <a:headEnd/>
                <a:tailEnd/>
              </a:ln>
            </p:spPr>
            <p:txBody>
              <a:bodyPr wrap="none">
                <a:spAutoFit/>
              </a:bodyPr>
              <a:lstStyle/>
              <a:p>
                <a:pPr defTabSz="914400"/>
                <a:r>
                  <a:rPr lang="en-US" sz="1000" b="1">
                    <a:cs typeface="Arial" pitchFamily="34" charset="0"/>
                  </a:rPr>
                  <a:t>Normal use</a:t>
                </a:r>
              </a:p>
            </p:txBody>
          </p:sp>
        </p:grpSp>
      </p:grpSp>
      <p:sp>
        <p:nvSpPr>
          <p:cNvPr id="50211" name="AutoShape 155"/>
          <p:cNvSpPr>
            <a:spLocks noChangeArrowheads="1"/>
          </p:cNvSpPr>
          <p:nvPr/>
        </p:nvSpPr>
        <p:spPr bwMode="auto">
          <a:xfrm>
            <a:off x="5486400" y="5861050"/>
            <a:ext cx="1300163" cy="246063"/>
          </a:xfrm>
          <a:prstGeom prst="roundRect">
            <a:avLst>
              <a:gd name="adj" fmla="val 5620"/>
            </a:avLst>
          </a:prstGeom>
          <a:gradFill rotWithShape="1">
            <a:gsLst>
              <a:gs pos="0">
                <a:srgbClr val="9ADEBC"/>
              </a:gs>
              <a:gs pos="100000">
                <a:srgbClr val="00660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12" name="Text Box 156"/>
          <p:cNvSpPr txBox="1">
            <a:spLocks noChangeArrowheads="1"/>
          </p:cNvSpPr>
          <p:nvPr/>
        </p:nvSpPr>
        <p:spPr bwMode="auto">
          <a:xfrm>
            <a:off x="5807075" y="5861050"/>
            <a:ext cx="641350" cy="274638"/>
          </a:xfrm>
          <a:prstGeom prst="rect">
            <a:avLst/>
          </a:prstGeom>
          <a:noFill/>
          <a:ln w="12700">
            <a:noFill/>
            <a:miter lim="800000"/>
            <a:headEnd/>
            <a:tailEnd/>
          </a:ln>
        </p:spPr>
        <p:txBody>
          <a:bodyPr>
            <a:spAutoFit/>
          </a:bodyPr>
          <a:lstStyle/>
          <a:p>
            <a:pPr algn="ctr" defTabSz="914400"/>
            <a:r>
              <a:rPr lang="en-US" sz="1200">
                <a:cs typeface="Arial" pitchFamily="34" charset="0"/>
              </a:rPr>
              <a:t> </a:t>
            </a:r>
            <a:r>
              <a:rPr lang="en-US" sz="1200" b="1">
                <a:solidFill>
                  <a:schemeClr val="bg1"/>
                </a:solidFill>
                <a:cs typeface="Arial" pitchFamily="34" charset="0"/>
              </a:rPr>
              <a:t>Blade</a:t>
            </a:r>
          </a:p>
        </p:txBody>
      </p:sp>
      <p:grpSp>
        <p:nvGrpSpPr>
          <p:cNvPr id="50213" name="Group 161"/>
          <p:cNvGrpSpPr>
            <a:grpSpLocks/>
          </p:cNvGrpSpPr>
          <p:nvPr/>
        </p:nvGrpSpPr>
        <p:grpSpPr bwMode="auto">
          <a:xfrm>
            <a:off x="7112000" y="5129213"/>
            <a:ext cx="1300163" cy="274637"/>
            <a:chOff x="4446" y="3139"/>
            <a:chExt cx="819" cy="173"/>
          </a:xfrm>
        </p:grpSpPr>
        <p:sp>
          <p:nvSpPr>
            <p:cNvPr id="50223" name="AutoShape 159"/>
            <p:cNvSpPr>
              <a:spLocks noChangeArrowheads="1"/>
            </p:cNvSpPr>
            <p:nvPr/>
          </p:nvSpPr>
          <p:spPr bwMode="auto">
            <a:xfrm>
              <a:off x="4446" y="3146"/>
              <a:ext cx="819" cy="155"/>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24" name="Text Box 160"/>
            <p:cNvSpPr txBox="1">
              <a:spLocks noChangeArrowheads="1"/>
            </p:cNvSpPr>
            <p:nvPr/>
          </p:nvSpPr>
          <p:spPr bwMode="auto">
            <a:xfrm>
              <a:off x="4637" y="3139"/>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grpSp>
      <p:grpSp>
        <p:nvGrpSpPr>
          <p:cNvPr id="50214" name="Group 162"/>
          <p:cNvGrpSpPr>
            <a:grpSpLocks/>
          </p:cNvGrpSpPr>
          <p:nvPr/>
        </p:nvGrpSpPr>
        <p:grpSpPr bwMode="auto">
          <a:xfrm>
            <a:off x="7112000" y="5448300"/>
            <a:ext cx="1300163" cy="274638"/>
            <a:chOff x="4446" y="3139"/>
            <a:chExt cx="819" cy="173"/>
          </a:xfrm>
        </p:grpSpPr>
        <p:sp>
          <p:nvSpPr>
            <p:cNvPr id="50221" name="AutoShape 163"/>
            <p:cNvSpPr>
              <a:spLocks noChangeArrowheads="1"/>
            </p:cNvSpPr>
            <p:nvPr/>
          </p:nvSpPr>
          <p:spPr bwMode="auto">
            <a:xfrm>
              <a:off x="4446" y="3146"/>
              <a:ext cx="819" cy="155"/>
            </a:xfrm>
            <a:prstGeom prst="roundRect">
              <a:avLst>
                <a:gd name="adj" fmla="val 5620"/>
              </a:avLst>
            </a:prstGeom>
            <a:gradFill rotWithShape="1">
              <a:gsLst>
                <a:gs pos="0">
                  <a:srgbClr val="FAE6B4"/>
                </a:gs>
                <a:gs pos="100000">
                  <a:srgbClr val="F1C959"/>
                </a:gs>
              </a:gsLst>
              <a:lin ang="5400000" scaled="1"/>
            </a:gradFill>
            <a:ln w="25400">
              <a:solidFill>
                <a:schemeClr val="bg2"/>
              </a:solidFill>
              <a:round/>
              <a:headEnd/>
              <a:tailEnd/>
            </a:ln>
          </p:spPr>
          <p:txBody>
            <a:bodyPr wrap="none" anchor="ctr"/>
            <a:lstStyle/>
            <a:p>
              <a:pPr algn="ctr" defTabSz="914400"/>
              <a:endParaRPr lang="de-DE" sz="1400">
                <a:solidFill>
                  <a:schemeClr val="bg1"/>
                </a:solidFill>
                <a:cs typeface="Arial" pitchFamily="34" charset="0"/>
              </a:endParaRPr>
            </a:p>
          </p:txBody>
        </p:sp>
        <p:sp>
          <p:nvSpPr>
            <p:cNvPr id="50222" name="Text Box 164"/>
            <p:cNvSpPr txBox="1">
              <a:spLocks noChangeArrowheads="1"/>
            </p:cNvSpPr>
            <p:nvPr/>
          </p:nvSpPr>
          <p:spPr bwMode="auto">
            <a:xfrm>
              <a:off x="4637" y="3139"/>
              <a:ext cx="404" cy="173"/>
            </a:xfrm>
            <a:prstGeom prst="rect">
              <a:avLst/>
            </a:prstGeom>
            <a:noFill/>
            <a:ln w="12700">
              <a:noFill/>
              <a:miter lim="800000"/>
              <a:headEnd/>
              <a:tailEnd/>
            </a:ln>
          </p:spPr>
          <p:txBody>
            <a:bodyPr>
              <a:spAutoFit/>
            </a:bodyPr>
            <a:lstStyle/>
            <a:p>
              <a:pPr algn="ctr" defTabSz="914400"/>
              <a:r>
                <a:rPr lang="en-US" sz="1200">
                  <a:solidFill>
                    <a:schemeClr val="bg1"/>
                  </a:solidFill>
                  <a:cs typeface="Arial" pitchFamily="34" charset="0"/>
                </a:rPr>
                <a:t> </a:t>
              </a:r>
              <a:r>
                <a:rPr lang="en-US" sz="1200" b="1">
                  <a:solidFill>
                    <a:schemeClr val="bg1"/>
                  </a:solidFill>
                  <a:cs typeface="Arial" pitchFamily="34" charset="0"/>
                </a:rPr>
                <a:t>Blade</a:t>
              </a:r>
            </a:p>
          </p:txBody>
        </p:sp>
      </p:grpSp>
      <p:sp>
        <p:nvSpPr>
          <p:cNvPr id="50215" name="AutoShape 165"/>
          <p:cNvSpPr>
            <a:spLocks noChangeArrowheads="1"/>
          </p:cNvSpPr>
          <p:nvPr/>
        </p:nvSpPr>
        <p:spPr bwMode="auto">
          <a:xfrm>
            <a:off x="6994525" y="5861050"/>
            <a:ext cx="1554163" cy="365125"/>
          </a:xfrm>
          <a:prstGeom prst="roundRect">
            <a:avLst>
              <a:gd name="adj" fmla="val 4806"/>
            </a:avLst>
          </a:prstGeom>
          <a:gradFill rotWithShape="1">
            <a:gsLst>
              <a:gs pos="0">
                <a:srgbClr val="008AD6"/>
              </a:gs>
              <a:gs pos="100000">
                <a:srgbClr val="0076B8"/>
              </a:gs>
            </a:gsLst>
            <a:lin ang="5400000" scaled="1"/>
          </a:gradFill>
          <a:ln w="12700">
            <a:noFill/>
            <a:round/>
            <a:headEnd/>
            <a:tailEnd/>
          </a:ln>
          <a:effectLst>
            <a:prstShdw prst="shdw17" dist="17961" dir="2700000">
              <a:srgbClr val="005380">
                <a:alpha val="74997"/>
              </a:srgbClr>
            </a:prstShdw>
          </a:effectLst>
        </p:spPr>
        <p:txBody>
          <a:bodyPr wrap="none" anchor="ctr"/>
          <a:lstStyle/>
          <a:p>
            <a:pPr algn="ctr" defTabSz="914400"/>
            <a:r>
              <a:rPr lang="en-US" sz="1400" b="1">
                <a:solidFill>
                  <a:schemeClr val="bg1"/>
                </a:solidFill>
                <a:cs typeface="Arial" pitchFamily="34" charset="0"/>
              </a:rPr>
              <a:t>Total Servers: 14</a:t>
            </a:r>
            <a:endParaRPr lang="en-US" sz="1400">
              <a:solidFill>
                <a:schemeClr val="bg1"/>
              </a:solidFill>
              <a:cs typeface="Arial" pitchFamily="34" charset="0"/>
            </a:endParaRPr>
          </a:p>
        </p:txBody>
      </p:sp>
      <p:sp>
        <p:nvSpPr>
          <p:cNvPr id="50216" name="AutoShape 166"/>
          <p:cNvSpPr>
            <a:spLocks noChangeArrowheads="1"/>
          </p:cNvSpPr>
          <p:nvPr/>
        </p:nvSpPr>
        <p:spPr bwMode="auto">
          <a:xfrm>
            <a:off x="7065963" y="2751138"/>
            <a:ext cx="1300162" cy="246062"/>
          </a:xfrm>
          <a:prstGeom prst="roundRect">
            <a:avLst>
              <a:gd name="adj" fmla="val 5620"/>
            </a:avLst>
          </a:prstGeom>
          <a:gradFill rotWithShape="1">
            <a:gsLst>
              <a:gs pos="0">
                <a:srgbClr val="DDDDDD"/>
              </a:gs>
              <a:gs pos="100000">
                <a:srgbClr val="C0C0C0"/>
              </a:gs>
            </a:gsLst>
            <a:lin ang="5400000" scaled="1"/>
          </a:gradFill>
          <a:ln w="25400">
            <a:solidFill>
              <a:schemeClr val="bg2"/>
            </a:solidFill>
            <a:round/>
            <a:headEnd/>
            <a:tailEnd/>
          </a:ln>
        </p:spPr>
        <p:txBody>
          <a:bodyPr wrap="none" anchor="ctr"/>
          <a:lstStyle/>
          <a:p>
            <a:pPr algn="ctr" defTabSz="914400"/>
            <a:endParaRPr lang="de-DE" sz="1400">
              <a:cs typeface="Arial" pitchFamily="34" charset="0"/>
            </a:endParaRPr>
          </a:p>
        </p:txBody>
      </p:sp>
      <p:sp>
        <p:nvSpPr>
          <p:cNvPr id="50217" name="Text Box 167"/>
          <p:cNvSpPr txBox="1">
            <a:spLocks noChangeArrowheads="1"/>
          </p:cNvSpPr>
          <p:nvPr/>
        </p:nvSpPr>
        <p:spPr bwMode="auto">
          <a:xfrm>
            <a:off x="7369175" y="2740025"/>
            <a:ext cx="641350" cy="274638"/>
          </a:xfrm>
          <a:prstGeom prst="rect">
            <a:avLst/>
          </a:prstGeom>
          <a:noFill/>
          <a:ln w="12700">
            <a:noFill/>
            <a:miter lim="800000"/>
            <a:headEnd/>
            <a:tailEnd/>
          </a:ln>
        </p:spPr>
        <p:txBody>
          <a:bodyPr>
            <a:spAutoFit/>
          </a:bodyPr>
          <a:lstStyle/>
          <a:p>
            <a:pPr algn="ctr" defTabSz="914400"/>
            <a:r>
              <a:rPr lang="en-US" sz="1200">
                <a:cs typeface="Arial" pitchFamily="34" charset="0"/>
              </a:rPr>
              <a:t> </a:t>
            </a:r>
            <a:r>
              <a:rPr lang="en-US" sz="1200" b="1">
                <a:solidFill>
                  <a:schemeClr val="bg1"/>
                </a:solidFill>
                <a:cs typeface="Arial" pitchFamily="34" charset="0"/>
              </a:rPr>
              <a:t>Blade</a:t>
            </a:r>
          </a:p>
        </p:txBody>
      </p:sp>
      <p:sp>
        <p:nvSpPr>
          <p:cNvPr id="308394" name="Rectangle 170"/>
          <p:cNvSpPr>
            <a:spLocks noChangeArrowheads="1"/>
          </p:cNvSpPr>
          <p:nvPr/>
        </p:nvSpPr>
        <p:spPr bwMode="auto">
          <a:xfrm>
            <a:off x="4892675" y="1152525"/>
            <a:ext cx="3886200" cy="1073150"/>
          </a:xfrm>
          <a:prstGeom prst="rect">
            <a:avLst/>
          </a:prstGeom>
          <a:solidFill>
            <a:schemeClr val="bg1"/>
          </a:solidFill>
          <a:ln w="9525">
            <a:solidFill>
              <a:schemeClr val="hlink"/>
            </a:solidFill>
            <a:miter lim="800000"/>
            <a:headEnd/>
            <a:tailEnd/>
          </a:ln>
          <a:effectLst>
            <a:outerShdw dist="35921" dir="2700000" algn="ctr" rotWithShape="0">
              <a:schemeClr val="bg2">
                <a:alpha val="74997"/>
              </a:schemeClr>
            </a:outerShdw>
          </a:effectLst>
        </p:spPr>
        <p:txBody>
          <a:bodyPr/>
          <a:lstStyle/>
          <a:p>
            <a:pPr marL="169863" indent="-169863" defTabSz="914400" eaLnBrk="0" hangingPunct="0">
              <a:lnSpc>
                <a:spcPct val="95000"/>
              </a:lnSpc>
              <a:spcBef>
                <a:spcPct val="50000"/>
              </a:spcBef>
              <a:buClr>
                <a:schemeClr val="tx2"/>
              </a:buClr>
              <a:buSzPct val="100000"/>
              <a:buFont typeface="Wingdings" pitchFamily="-112" charset="2"/>
              <a:buNone/>
              <a:defRPr/>
            </a:pPr>
            <a:r>
              <a:rPr lang="en-US" dirty="0">
                <a:latin typeface="Arial" pitchFamily="-112" charset="0"/>
                <a:ea typeface="ＭＳ Ｐゴシック" pitchFamily="-112" charset="-128"/>
                <a:cs typeface="Arial" pitchFamily="-112" charset="0"/>
              </a:rPr>
              <a:t>With Server Profiles:</a:t>
            </a:r>
          </a:p>
          <a:p>
            <a:pPr marL="457200" lvl="1" indent="-173038" defTabSz="914400">
              <a:spcBef>
                <a:spcPct val="20000"/>
              </a:spcBef>
              <a:buClr>
                <a:schemeClr val="hlink"/>
              </a:buClr>
              <a:buFont typeface="Arial" pitchFamily="-112" charset="0"/>
              <a:buChar char="–"/>
              <a:defRPr/>
            </a:pPr>
            <a:r>
              <a:rPr lang="en-US" sz="1400" dirty="0">
                <a:latin typeface="Arial" pitchFamily="-112" charset="0"/>
                <a:ea typeface="ＭＳ Ｐゴシック" pitchFamily="-112" charset="-128"/>
                <a:cs typeface="Arial" pitchFamily="-112" charset="0"/>
              </a:rPr>
              <a:t>Resources provisioned as needed</a:t>
            </a:r>
          </a:p>
          <a:p>
            <a:pPr marL="457200" lvl="1" indent="-173038" defTabSz="914400">
              <a:spcBef>
                <a:spcPct val="20000"/>
              </a:spcBef>
              <a:buClr>
                <a:schemeClr val="hlink"/>
              </a:buClr>
              <a:buFont typeface="Arial" pitchFamily="-112" charset="0"/>
              <a:buChar char="–"/>
              <a:defRPr/>
            </a:pPr>
            <a:r>
              <a:rPr lang="en-US" sz="1400" dirty="0">
                <a:latin typeface="Arial" pitchFamily="-112" charset="0"/>
                <a:ea typeface="ＭＳ Ｐゴシック" pitchFamily="-112" charset="-128"/>
                <a:cs typeface="Arial" pitchFamily="-112" charset="0"/>
              </a:rPr>
              <a:t>Same availability with fewer spares</a:t>
            </a:r>
          </a:p>
        </p:txBody>
      </p:sp>
      <p:sp>
        <p:nvSpPr>
          <p:cNvPr id="50219" name="Title 1"/>
          <p:cNvSpPr>
            <a:spLocks/>
          </p:cNvSpPr>
          <p:nvPr/>
        </p:nvSpPr>
        <p:spPr bwMode="auto">
          <a:xfrm>
            <a:off x="180975" y="-3175"/>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Compute – Service Profiles Reduce CapEx</a:t>
            </a:r>
            <a:endParaRPr lang="en-US" sz="4800">
              <a:solidFill>
                <a:schemeClr val="tx2"/>
              </a:solidFill>
              <a:latin typeface="Calibri" pitchFamily="34" charset="0"/>
              <a:cs typeface="Arial" pitchFamily="34" charset="0"/>
            </a:endParaRPr>
          </a:p>
        </p:txBody>
      </p:sp>
      <p:sp>
        <p:nvSpPr>
          <p:cNvPr id="10" name="Rectangle 170"/>
          <p:cNvSpPr>
            <a:spLocks noChangeArrowheads="1"/>
          </p:cNvSpPr>
          <p:nvPr/>
        </p:nvSpPr>
        <p:spPr bwMode="auto">
          <a:xfrm>
            <a:off x="225425" y="1163638"/>
            <a:ext cx="3886200" cy="1073150"/>
          </a:xfrm>
          <a:prstGeom prst="rect">
            <a:avLst/>
          </a:prstGeom>
          <a:solidFill>
            <a:schemeClr val="bg1"/>
          </a:solidFill>
          <a:ln w="9525">
            <a:solidFill>
              <a:schemeClr val="hlink"/>
            </a:solidFill>
            <a:miter lim="800000"/>
            <a:headEnd/>
            <a:tailEnd/>
          </a:ln>
          <a:effectLst>
            <a:outerShdw dist="35921" dir="2700000" algn="ctr" rotWithShape="0">
              <a:schemeClr val="bg2">
                <a:alpha val="74997"/>
              </a:schemeClr>
            </a:outerShdw>
          </a:effectLst>
        </p:spPr>
        <p:txBody>
          <a:bodyPr/>
          <a:lstStyle/>
          <a:p>
            <a:pPr marL="169863" indent="-169863" defTabSz="914400" eaLnBrk="0" hangingPunct="0">
              <a:lnSpc>
                <a:spcPct val="95000"/>
              </a:lnSpc>
              <a:spcBef>
                <a:spcPct val="50000"/>
              </a:spcBef>
              <a:buClr>
                <a:schemeClr val="tx2"/>
              </a:buClr>
              <a:buSzPct val="100000"/>
              <a:buFont typeface="Wingdings" pitchFamily="2" charset="2"/>
              <a:buNone/>
            </a:pPr>
            <a:r>
              <a:rPr lang="en-US">
                <a:cs typeface="Arial" pitchFamily="34" charset="0"/>
              </a:rPr>
              <a:t>Today’s Deployment:</a:t>
            </a:r>
          </a:p>
          <a:p>
            <a:pPr marL="457200" lvl="1" indent="-173038" defTabSz="914400">
              <a:spcBef>
                <a:spcPct val="20000"/>
              </a:spcBef>
              <a:buClr>
                <a:schemeClr val="hlink"/>
              </a:buClr>
              <a:buFont typeface="Arial" pitchFamily="34" charset="0"/>
              <a:buChar char="–"/>
            </a:pPr>
            <a:r>
              <a:rPr lang="en-US" sz="1400">
                <a:cs typeface="Arial" pitchFamily="34" charset="0"/>
              </a:rPr>
              <a:t>Scale up, Scale out models - leads to dedicated hardware/single application per server</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5175" cy="554038"/>
          </a:xfrm>
        </p:spPr>
        <p:txBody>
          <a:bodyPr numCol="1" anchorCtr="0" compatLnSpc="1">
            <a:prstTxWarp prst="textNoShape">
              <a:avLst/>
            </a:prstTxWarp>
          </a:bodyPr>
          <a:lstStyle/>
          <a:p>
            <a:r>
              <a:rPr lang="pt-BR" sz="4000" smtClean="0">
                <a:ln>
                  <a:noFill/>
                </a:ln>
                <a:solidFill>
                  <a:srgbClr val="CCFFCC"/>
                </a:solidFill>
                <a:effectLst>
                  <a:outerShdw blurRad="38100" dist="38100" dir="2700000" algn="tl">
                    <a:srgbClr val="FFFFFF"/>
                  </a:outerShdw>
                </a:effectLst>
                <a:cs typeface="Arial" pitchFamily="34" charset="0"/>
              </a:rPr>
              <a:t>Windows Server 2008 R2 - Hyper-V</a:t>
            </a:r>
            <a:endParaRPr sz="4000" smtClean="0">
              <a:ln>
                <a:noFill/>
              </a:ln>
              <a:solidFill>
                <a:srgbClr val="CCFFCC"/>
              </a:solidFill>
              <a:effectLst>
                <a:outerShdw blurRad="38100" dist="38100" dir="2700000" algn="tl">
                  <a:srgbClr val="FFFFFF"/>
                </a:outerShdw>
              </a:effectLst>
              <a:cs typeface="Arial" pitchFamily="34" charset="0"/>
            </a:endParaRPr>
          </a:p>
        </p:txBody>
      </p:sp>
      <p:sp>
        <p:nvSpPr>
          <p:cNvPr id="52227" name="Text Placeholder 2"/>
          <p:cNvSpPr>
            <a:spLocks noGrp="1"/>
          </p:cNvSpPr>
          <p:nvPr>
            <p:ph type="body" idx="1"/>
          </p:nvPr>
        </p:nvSpPr>
        <p:spPr>
          <a:xfrm>
            <a:off x="382588" y="1790700"/>
            <a:ext cx="7570787" cy="4610100"/>
          </a:xfrm>
          <a:noFill/>
          <a:ln w="9525">
            <a:noFill/>
            <a:miter lim="800000"/>
            <a:headEnd/>
            <a:tailEnd/>
          </a:ln>
        </p:spPr>
        <p:txBody>
          <a:bodyPr/>
          <a:lstStyle/>
          <a:p>
            <a:pPr marL="342900" indent="-342900" defTabSz="914400">
              <a:spcBef>
                <a:spcPts val="300"/>
              </a:spcBef>
              <a:buBlip>
                <a:blip r:embed="rId3"/>
              </a:buBlip>
              <a:defRPr/>
            </a:pPr>
            <a:r>
              <a:rPr lang="en-US" sz="2200" dirty="0" smtClean="0">
                <a:ea typeface="+mn-ea"/>
                <a:cs typeface="+mn-cs"/>
              </a:rPr>
              <a:t>Better flexibility</a:t>
            </a:r>
          </a:p>
          <a:p>
            <a:pPr marL="687388" lvl="2" indent="-342900" defTabSz="914400">
              <a:spcBef>
                <a:spcPts val="300"/>
              </a:spcBef>
              <a:buBlip>
                <a:blip r:embed="rId3"/>
              </a:buBlip>
              <a:defRPr/>
            </a:pPr>
            <a:r>
              <a:rPr lang="en-US" sz="1800" dirty="0" smtClean="0">
                <a:ea typeface="+mn-ea"/>
              </a:rPr>
              <a:t>Live Migration</a:t>
            </a:r>
          </a:p>
          <a:p>
            <a:pPr marL="687388" lvl="2" indent="-342900" defTabSz="914400">
              <a:spcBef>
                <a:spcPts val="300"/>
              </a:spcBef>
              <a:buBlip>
                <a:blip r:embed="rId3"/>
              </a:buBlip>
              <a:defRPr/>
            </a:pPr>
            <a:r>
              <a:rPr lang="en-US" sz="1800" dirty="0" smtClean="0">
                <a:ea typeface="+mn-ea"/>
              </a:rPr>
              <a:t>Cluster Shared Volumes</a:t>
            </a:r>
          </a:p>
          <a:p>
            <a:pPr marL="687388" lvl="2" indent="-342900" defTabSz="914400">
              <a:spcBef>
                <a:spcPts val="300"/>
              </a:spcBef>
              <a:buBlip>
                <a:blip r:embed="rId3"/>
              </a:buBlip>
              <a:defRPr/>
            </a:pPr>
            <a:r>
              <a:rPr lang="en-US" sz="1800" dirty="0" smtClean="0">
                <a:ea typeface="+mn-ea"/>
              </a:rPr>
              <a:t>Hot Add/remove of Storage</a:t>
            </a:r>
          </a:p>
          <a:p>
            <a:pPr marL="687388" lvl="2" indent="-342900" defTabSz="914400">
              <a:spcBef>
                <a:spcPts val="300"/>
              </a:spcBef>
              <a:buBlip>
                <a:blip r:embed="rId3"/>
              </a:buBlip>
              <a:defRPr/>
            </a:pPr>
            <a:r>
              <a:rPr lang="en-US" sz="1800" dirty="0" smtClean="0">
                <a:ea typeface="+mn-ea"/>
              </a:rPr>
              <a:t>Processor compatibility mode for live migration</a:t>
            </a:r>
          </a:p>
          <a:p>
            <a:pPr marL="342900" lvl="1" indent="-342900" defTabSz="914400">
              <a:spcBef>
                <a:spcPts val="300"/>
              </a:spcBef>
              <a:buBlip>
                <a:blip r:embed="rId3"/>
              </a:buBlip>
              <a:defRPr/>
            </a:pPr>
            <a:endParaRPr lang="en-US" sz="1050" dirty="0" smtClean="0">
              <a:ea typeface="+mn-ea"/>
            </a:endParaRPr>
          </a:p>
          <a:p>
            <a:pPr marL="342900" indent="-342900" defTabSz="914400">
              <a:spcBef>
                <a:spcPts val="300"/>
              </a:spcBef>
              <a:buBlip>
                <a:blip r:embed="rId3"/>
              </a:buBlip>
              <a:defRPr/>
            </a:pPr>
            <a:r>
              <a:rPr lang="en-US" sz="2200" dirty="0" smtClean="0">
                <a:ea typeface="+mn-ea"/>
                <a:cs typeface="+mn-cs"/>
              </a:rPr>
              <a:t>Improved performance</a:t>
            </a:r>
          </a:p>
          <a:p>
            <a:pPr marL="687388" lvl="2" indent="-342900" defTabSz="914400">
              <a:spcBef>
                <a:spcPts val="300"/>
              </a:spcBef>
              <a:buBlip>
                <a:blip r:embed="rId3"/>
              </a:buBlip>
              <a:defRPr/>
            </a:pPr>
            <a:r>
              <a:rPr lang="en-US" sz="1800" dirty="0" smtClean="0">
                <a:ea typeface="+mn-ea"/>
              </a:rPr>
              <a:t>Improved memory management</a:t>
            </a:r>
          </a:p>
          <a:p>
            <a:pPr marL="687388" lvl="2" indent="-342900" defTabSz="914400">
              <a:spcBef>
                <a:spcPts val="300"/>
              </a:spcBef>
              <a:buBlip>
                <a:blip r:embed="rId3"/>
              </a:buBlip>
              <a:defRPr/>
            </a:pPr>
            <a:r>
              <a:rPr lang="en-US" sz="1800" dirty="0" smtClean="0">
                <a:ea typeface="+mn-ea"/>
              </a:rPr>
              <a:t>TCP Offload support</a:t>
            </a:r>
          </a:p>
          <a:p>
            <a:pPr marL="687388" lvl="2" indent="-342900" defTabSz="914400">
              <a:spcBef>
                <a:spcPts val="300"/>
              </a:spcBef>
              <a:buBlip>
                <a:blip r:embed="rId3"/>
              </a:buBlip>
              <a:defRPr/>
            </a:pPr>
            <a:r>
              <a:rPr lang="en-US" sz="1800" dirty="0" smtClean="0">
                <a:ea typeface="+mn-ea"/>
              </a:rPr>
              <a:t>Virtual Machine Queue (VMQ) Support</a:t>
            </a:r>
          </a:p>
          <a:p>
            <a:pPr marL="687388" lvl="2" indent="-342900" defTabSz="914400">
              <a:spcBef>
                <a:spcPts val="300"/>
              </a:spcBef>
              <a:buBlip>
                <a:blip r:embed="rId3"/>
              </a:buBlip>
              <a:defRPr/>
            </a:pPr>
            <a:r>
              <a:rPr lang="en-US" sz="1800" dirty="0" smtClean="0">
                <a:ea typeface="+mn-ea"/>
              </a:rPr>
              <a:t>Improved Networking</a:t>
            </a:r>
          </a:p>
          <a:p>
            <a:pPr marL="342900" lvl="1" indent="-342900" defTabSz="914400">
              <a:spcBef>
                <a:spcPts val="300"/>
              </a:spcBef>
              <a:buBlip>
                <a:blip r:embed="rId3"/>
              </a:buBlip>
              <a:defRPr/>
            </a:pPr>
            <a:endParaRPr lang="en-US" sz="1000" dirty="0" smtClean="0">
              <a:ea typeface="+mn-ea"/>
            </a:endParaRPr>
          </a:p>
          <a:p>
            <a:pPr marL="342900" indent="-342900" defTabSz="914400">
              <a:spcBef>
                <a:spcPts val="300"/>
              </a:spcBef>
              <a:buBlip>
                <a:blip r:embed="rId3"/>
              </a:buBlip>
              <a:defRPr/>
            </a:pPr>
            <a:r>
              <a:rPr lang="en-US" sz="2200" dirty="0" smtClean="0">
                <a:ea typeface="+mn-ea"/>
                <a:cs typeface="+mn-cs"/>
              </a:rPr>
              <a:t>Greater Scalability</a:t>
            </a:r>
          </a:p>
          <a:p>
            <a:pPr marL="687388" lvl="2" indent="-342900" defTabSz="914400">
              <a:spcBef>
                <a:spcPts val="300"/>
              </a:spcBef>
              <a:buBlip>
                <a:blip r:embed="rId3"/>
              </a:buBlip>
              <a:defRPr/>
            </a:pPr>
            <a:r>
              <a:rPr lang="en-US" sz="1800" dirty="0" smtClean="0">
                <a:ea typeface="+mn-ea"/>
              </a:rPr>
              <a:t>At 64 logical processor support</a:t>
            </a:r>
          </a:p>
          <a:p>
            <a:pPr marL="687388" lvl="2" indent="-342900" defTabSz="914400">
              <a:spcBef>
                <a:spcPts val="300"/>
              </a:spcBef>
              <a:buBlip>
                <a:blip r:embed="rId3"/>
              </a:buBlip>
              <a:defRPr/>
            </a:pPr>
            <a:r>
              <a:rPr lang="en-US" sz="1800" dirty="0" smtClean="0">
                <a:ea typeface="+mn-ea"/>
              </a:rPr>
              <a:t>Enhance Green IT with Core Parking</a:t>
            </a:r>
          </a:p>
        </p:txBody>
      </p:sp>
      <p:sp>
        <p:nvSpPr>
          <p:cNvPr id="52228" name="Rectangle 23"/>
          <p:cNvSpPr>
            <a:spLocks noChangeArrowheads="1"/>
          </p:cNvSpPr>
          <p:nvPr/>
        </p:nvSpPr>
        <p:spPr bwMode="auto">
          <a:xfrm>
            <a:off x="476250" y="776288"/>
            <a:ext cx="7753350" cy="922337"/>
          </a:xfrm>
          <a:prstGeom prst="rect">
            <a:avLst/>
          </a:prstGeom>
          <a:noFill/>
          <a:ln w="9525">
            <a:noFill/>
            <a:miter lim="800000"/>
            <a:headEnd/>
            <a:tailEnd/>
          </a:ln>
        </p:spPr>
        <p:txBody>
          <a:bodyPr>
            <a:spAutoFit/>
          </a:bodyPr>
          <a:lstStyle/>
          <a:p>
            <a:pPr>
              <a:spcAft>
                <a:spcPts val="1800"/>
              </a:spcAft>
            </a:pPr>
            <a:r>
              <a:rPr lang="en-US" dirty="0">
                <a:solidFill>
                  <a:srgbClr val="FFFFFF"/>
                </a:solidFill>
              </a:rPr>
              <a:t>Delivers high levels of availability for production workloads via flexible and dynamic management while reducing overall costs through efficient server consolidation via:</a:t>
            </a:r>
            <a:endParaRPr lang="en-US" b="1" dirty="0">
              <a:solidFill>
                <a:srgbClr val="FFFFFF"/>
              </a:solidFil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ubtitle 2"/>
          <p:cNvSpPr>
            <a:spLocks noGrp="1"/>
          </p:cNvSpPr>
          <p:nvPr>
            <p:ph type="subTitle" idx="1"/>
          </p:nvPr>
        </p:nvSpPr>
        <p:spPr>
          <a:xfrm>
            <a:off x="4475163" y="5319713"/>
            <a:ext cx="4668837" cy="461962"/>
          </a:xfrm>
        </p:spPr>
        <p:txBody>
          <a:bodyPr/>
          <a:lstStyle/>
          <a:p>
            <a:pPr eaLnBrk="1" hangingPunct="1">
              <a:spcBef>
                <a:spcPct val="0"/>
              </a:spcBef>
            </a:pPr>
            <a:r>
              <a:rPr lang="en-US" smtClean="0">
                <a:ea typeface="ＭＳ Ｐゴシック" pitchFamily="34" charset="-128"/>
              </a:rPr>
              <a:t>Vipul Shah</a:t>
            </a:r>
          </a:p>
          <a:p>
            <a:pPr eaLnBrk="1" hangingPunct="1">
              <a:spcBef>
                <a:spcPct val="0"/>
              </a:spcBef>
            </a:pPr>
            <a:r>
              <a:rPr lang="en-US" smtClean="0">
                <a:ea typeface="ＭＳ Ｐゴシック" pitchFamily="34" charset="-128"/>
              </a:rPr>
              <a:t>Sr. Product Manager</a:t>
            </a:r>
          </a:p>
          <a:p>
            <a:pPr eaLnBrk="1" hangingPunct="1">
              <a:spcBef>
                <a:spcPct val="0"/>
              </a:spcBef>
            </a:pPr>
            <a:r>
              <a:rPr lang="en-US" smtClean="0">
                <a:ea typeface="ＭＳ Ｐゴシック" pitchFamily="34" charset="-128"/>
              </a:rPr>
              <a:t>Microsoft</a:t>
            </a:r>
          </a:p>
        </p:txBody>
      </p:sp>
      <p:sp>
        <p:nvSpPr>
          <p:cNvPr id="17411" name="Title 3"/>
          <p:cNvSpPr>
            <a:spLocks/>
          </p:cNvSpPr>
          <p:nvPr/>
        </p:nvSpPr>
        <p:spPr bwMode="black">
          <a:xfrm>
            <a:off x="77788" y="3784600"/>
            <a:ext cx="9001125" cy="1220788"/>
          </a:xfrm>
          <a:prstGeom prst="rect">
            <a:avLst/>
          </a:prstGeom>
          <a:noFill/>
          <a:ln w="9525">
            <a:noFill/>
            <a:miter lim="800000"/>
            <a:headEnd/>
            <a:tailEnd/>
          </a:ln>
        </p:spPr>
        <p:txBody>
          <a:bodyPr lIns="0" tIns="0" rIns="0" bIns="0">
            <a:spAutoFit/>
          </a:bodyPr>
          <a:lstStyle/>
          <a:p>
            <a:pPr>
              <a:lnSpc>
                <a:spcPct val="90000"/>
              </a:lnSpc>
            </a:pPr>
            <a:r>
              <a:rPr lang="en-GB" sz="2800">
                <a:solidFill>
                  <a:srgbClr val="CCFFCC"/>
                </a:solidFill>
                <a:latin typeface="Calibri" pitchFamily="34" charset="0"/>
                <a:cs typeface="Arial" pitchFamily="34" charset="0"/>
              </a:rPr>
              <a:t>Hyper-V &amp; Live Migration on Cisco Unified Computing System:</a:t>
            </a:r>
            <a:br>
              <a:rPr lang="en-GB" sz="2800">
                <a:solidFill>
                  <a:srgbClr val="CCFFCC"/>
                </a:solidFill>
                <a:latin typeface="Calibri" pitchFamily="34" charset="0"/>
                <a:cs typeface="Arial" pitchFamily="34" charset="0"/>
              </a:rPr>
            </a:br>
            <a:r>
              <a:rPr lang="en-GB" sz="500">
                <a:solidFill>
                  <a:srgbClr val="CCFFCC"/>
                </a:solidFill>
                <a:latin typeface="Calibri" pitchFamily="34" charset="0"/>
                <a:cs typeface="Arial" pitchFamily="34" charset="0"/>
              </a:rPr>
              <a:t/>
            </a:r>
            <a:br>
              <a:rPr lang="en-GB" sz="500">
                <a:solidFill>
                  <a:srgbClr val="CCFFCC"/>
                </a:solidFill>
                <a:latin typeface="Calibri" pitchFamily="34" charset="0"/>
                <a:cs typeface="Arial" pitchFamily="34" charset="0"/>
              </a:rPr>
            </a:br>
            <a:r>
              <a:rPr lang="en-GB" sz="2800">
                <a:solidFill>
                  <a:srgbClr val="CCFFCC"/>
                </a:solidFill>
                <a:latin typeface="Calibri" pitchFamily="34" charset="0"/>
                <a:cs typeface="Arial" pitchFamily="34" charset="0"/>
              </a:rPr>
              <a:t>Virtualized on-demand resources for mission critical apps including Exchange 2010 &amp; SharePoint 2007</a:t>
            </a:r>
            <a:endParaRPr lang="en-US" sz="2800">
              <a:solidFill>
                <a:srgbClr val="CCFFCC"/>
              </a:solidFill>
              <a:latin typeface="Calibri" pitchFamily="34" charset="0"/>
              <a:cs typeface="Arial" pitchFamily="34" charset="0"/>
            </a:endParaRPr>
          </a:p>
        </p:txBody>
      </p:sp>
      <p:sp>
        <p:nvSpPr>
          <p:cNvPr id="17412" name="Subtitle 2"/>
          <p:cNvSpPr>
            <a:spLocks/>
          </p:cNvSpPr>
          <p:nvPr/>
        </p:nvSpPr>
        <p:spPr bwMode="white">
          <a:xfrm>
            <a:off x="269875" y="5314950"/>
            <a:ext cx="3978275" cy="461963"/>
          </a:xfrm>
          <a:prstGeom prst="rect">
            <a:avLst/>
          </a:prstGeom>
          <a:noFill/>
          <a:ln w="9525">
            <a:noFill/>
            <a:miter lim="800000"/>
            <a:headEnd/>
            <a:tailEnd/>
          </a:ln>
        </p:spPr>
        <p:txBody>
          <a:bodyPr lIns="0" tIns="0" rIns="0" bIns="0"/>
          <a:lstStyle/>
          <a:p>
            <a:pPr>
              <a:lnSpc>
                <a:spcPct val="90000"/>
              </a:lnSpc>
            </a:pPr>
            <a:r>
              <a:rPr lang="en-US" sz="2400">
                <a:latin typeface="Calibri" pitchFamily="34" charset="0"/>
              </a:rPr>
              <a:t>Sascha Merg</a:t>
            </a:r>
          </a:p>
          <a:p>
            <a:pPr>
              <a:lnSpc>
                <a:spcPct val="90000"/>
              </a:lnSpc>
            </a:pPr>
            <a:r>
              <a:rPr lang="en-US" sz="2400">
                <a:latin typeface="Calibri" pitchFamily="34" charset="0"/>
              </a:rPr>
              <a:t>Consulting Systems Engineer</a:t>
            </a:r>
          </a:p>
          <a:p>
            <a:pPr>
              <a:lnSpc>
                <a:spcPct val="90000"/>
              </a:lnSpc>
            </a:pPr>
            <a:r>
              <a:rPr lang="en-US" sz="2400">
                <a:latin typeface="Calibri" pitchFamily="34" charset="0"/>
              </a:rPr>
              <a:t>Cisco Systems</a:t>
            </a:r>
            <a:endParaRPr lang="en-US" sz="2400" i="1">
              <a:latin typeface="Calibri" pitchFamily="34" charset="0"/>
            </a:endParaRPr>
          </a:p>
        </p:txBody>
      </p:sp>
      <p:sp>
        <p:nvSpPr>
          <p:cNvPr id="17413" name="Subtitle 2"/>
          <p:cNvSpPr>
            <a:spLocks/>
          </p:cNvSpPr>
          <p:nvPr/>
        </p:nvSpPr>
        <p:spPr bwMode="white">
          <a:xfrm>
            <a:off x="260350" y="6457950"/>
            <a:ext cx="8432800" cy="461963"/>
          </a:xfrm>
          <a:prstGeom prst="rect">
            <a:avLst/>
          </a:prstGeom>
          <a:noFill/>
          <a:ln w="9525">
            <a:noFill/>
            <a:miter lim="800000"/>
            <a:headEnd/>
            <a:tailEnd/>
          </a:ln>
        </p:spPr>
        <p:txBody>
          <a:bodyPr lIns="0" tIns="0" rIns="0" bIns="0"/>
          <a:lstStyle/>
          <a:p>
            <a:pPr>
              <a:lnSpc>
                <a:spcPct val="90000"/>
              </a:lnSpc>
            </a:pPr>
            <a:r>
              <a:rPr lang="en-US" sz="2400" i="1">
                <a:latin typeface="Calibri" pitchFamily="34" charset="0"/>
              </a:rPr>
              <a:t>Session Info:  SVR215, </a:t>
            </a:r>
            <a:r>
              <a:rPr lang="sv-SE" sz="2400" i="1">
                <a:latin typeface="Calibri" pitchFamily="34" charset="0"/>
              </a:rPr>
              <a:t>Fri 13 Nov., 10:45-12:00, Berlin 2 - Hall 7-3a</a:t>
            </a:r>
            <a:endParaRPr lang="en-US" sz="2400" i="1">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4938"/>
            <a:ext cx="8382000" cy="665162"/>
          </a:xfrm>
        </p:spPr>
        <p:txBody>
          <a:bodyPr numCol="1" anchorCtr="0" compatLnSpc="1">
            <a:prstTxWarp prst="textNoShape">
              <a:avLst/>
            </a:prstTxWarp>
          </a:bodyPr>
          <a:lstStyle/>
          <a:p>
            <a:r>
              <a:rPr smtClean="0">
                <a:ln>
                  <a:noFill/>
                </a:ln>
                <a:cs typeface="Arial" pitchFamily="34" charset="0"/>
              </a:rPr>
              <a:t>Hyper-V Live Migration</a:t>
            </a:r>
          </a:p>
        </p:txBody>
      </p:sp>
      <p:sp>
        <p:nvSpPr>
          <p:cNvPr id="54275" name="Content Placeholder 2"/>
          <p:cNvSpPr>
            <a:spLocks noGrp="1"/>
          </p:cNvSpPr>
          <p:nvPr>
            <p:ph idx="1"/>
          </p:nvPr>
        </p:nvSpPr>
        <p:spPr>
          <a:xfrm>
            <a:off x="343876" y="863600"/>
            <a:ext cx="8522311" cy="3950677"/>
          </a:xfrm>
        </p:spPr>
        <p:txBody>
          <a:bodyPr/>
          <a:lstStyle/>
          <a:p>
            <a:r>
              <a:rPr lang="en-US" sz="2400" dirty="0" smtClean="0">
                <a:ea typeface="ＭＳ Ｐゴシック" pitchFamily="34" charset="-128"/>
              </a:rPr>
              <a:t>Technology in Windows Server 2008 R2 that allows you to move running VMs from one physical server to another physical server without disruption of service or perceived downtime</a:t>
            </a:r>
          </a:p>
          <a:p>
            <a:r>
              <a:rPr lang="en-US" sz="2400" dirty="0" smtClean="0">
                <a:ea typeface="ＭＳ Ｐゴシック" pitchFamily="34" charset="-128"/>
              </a:rPr>
              <a:t>Live Migration Process</a:t>
            </a:r>
          </a:p>
          <a:p>
            <a:pPr marL="903288" lvl="1" indent="-379413">
              <a:buSzPct val="80000"/>
              <a:buFont typeface="Calibri" pitchFamily="34" charset="0"/>
              <a:buAutoNum type="arabicPeriod"/>
            </a:pPr>
            <a:r>
              <a:rPr lang="en-US" sz="2000" dirty="0" smtClean="0">
                <a:ea typeface="ＭＳ Ｐゴシック" pitchFamily="34" charset="-128"/>
              </a:rPr>
              <a:t>Initiated via in-box cluster UI, SCVMM, </a:t>
            </a:r>
            <a:r>
              <a:rPr lang="en-US" sz="2000" dirty="0" err="1" smtClean="0">
                <a:ea typeface="ＭＳ Ｐゴシック" pitchFamily="34" charset="-128"/>
              </a:rPr>
              <a:t>PowerShell</a:t>
            </a:r>
            <a:endParaRPr lang="en-US" sz="2000" dirty="0" smtClean="0">
              <a:ea typeface="ＭＳ Ｐゴシック" pitchFamily="34" charset="-128"/>
            </a:endParaRPr>
          </a:p>
          <a:p>
            <a:pPr marL="903288" lvl="1" indent="-379413">
              <a:buSzPct val="80000"/>
              <a:buFont typeface="Calibri" pitchFamily="34" charset="0"/>
              <a:buAutoNum type="arabicPeriod"/>
            </a:pPr>
            <a:r>
              <a:rPr lang="en-US" sz="2000" dirty="0" smtClean="0">
                <a:ea typeface="ＭＳ Ｐゴシック" pitchFamily="34" charset="-128"/>
              </a:rPr>
              <a:t>VM State/Memory Transfer</a:t>
            </a:r>
          </a:p>
          <a:p>
            <a:pPr marL="1014413" lvl="2" indent="-379413">
              <a:buFont typeface="Calibri" pitchFamily="34" charset="0"/>
              <a:buAutoNum type="alphaLcParenR"/>
            </a:pPr>
            <a:r>
              <a:rPr lang="en-US" sz="1600" dirty="0" smtClean="0">
                <a:ea typeface="ＭＳ Ｐゴシック" pitchFamily="34" charset="-128"/>
              </a:rPr>
              <a:t>Create VM on the target</a:t>
            </a:r>
          </a:p>
          <a:p>
            <a:pPr marL="1014413" lvl="2" indent="-379413">
              <a:buFont typeface="Calibri" pitchFamily="34" charset="0"/>
              <a:buAutoNum type="alphaLcParenR"/>
            </a:pPr>
            <a:r>
              <a:rPr lang="en-US" sz="1600" dirty="0" smtClean="0">
                <a:ea typeface="ＭＳ Ｐゴシック" pitchFamily="34" charset="-128"/>
              </a:rPr>
              <a:t>Move memory pages from the source to the target via Ethernet</a:t>
            </a:r>
          </a:p>
          <a:p>
            <a:pPr marL="903288" lvl="1" indent="-379413">
              <a:buSzPct val="80000"/>
              <a:buFont typeface="Calibri" pitchFamily="34" charset="0"/>
              <a:buAutoNum type="arabicPeriod"/>
            </a:pPr>
            <a:r>
              <a:rPr lang="en-US" sz="2000" dirty="0" smtClean="0">
                <a:ea typeface="ＭＳ Ｐゴシック" pitchFamily="34" charset="-128"/>
              </a:rPr>
              <a:t>Final state transfer and virtual machine restore</a:t>
            </a:r>
          </a:p>
          <a:p>
            <a:pPr marL="1014413" lvl="2" indent="-379413">
              <a:buFont typeface="Calibri" pitchFamily="34" charset="0"/>
              <a:buAutoNum type="alphaLcParenR"/>
            </a:pPr>
            <a:r>
              <a:rPr lang="en-US" sz="1600" dirty="0" smtClean="0">
                <a:ea typeface="ＭＳ Ｐゴシック" pitchFamily="34" charset="-128"/>
              </a:rPr>
              <a:t>Pause virtual machine</a:t>
            </a:r>
          </a:p>
          <a:p>
            <a:pPr marL="1014413" lvl="2" indent="-379413">
              <a:buFont typeface="Calibri" pitchFamily="34" charset="0"/>
              <a:buAutoNum type="alphaLcParenR"/>
            </a:pPr>
            <a:r>
              <a:rPr lang="en-US" sz="1600" dirty="0" smtClean="0">
                <a:ea typeface="ＭＳ Ｐゴシック" pitchFamily="34" charset="-128"/>
              </a:rPr>
              <a:t>Move storage connectivity from source host to target host via Ethernet</a:t>
            </a:r>
          </a:p>
          <a:p>
            <a:pPr marL="903288" lvl="1" indent="-379413">
              <a:buSzPct val="80000"/>
              <a:buFont typeface="Calibri" pitchFamily="34" charset="0"/>
              <a:buAutoNum type="arabicPeriod"/>
            </a:pPr>
            <a:r>
              <a:rPr lang="en-US" sz="2000" dirty="0" smtClean="0">
                <a:ea typeface="ＭＳ Ｐゴシック" pitchFamily="34" charset="-128"/>
              </a:rPr>
              <a:t>Un-pause &amp; Run </a:t>
            </a:r>
          </a:p>
        </p:txBody>
      </p:sp>
      <p:grpSp>
        <p:nvGrpSpPr>
          <p:cNvPr id="54276" name="Group 52"/>
          <p:cNvGrpSpPr>
            <a:grpSpLocks/>
          </p:cNvGrpSpPr>
          <p:nvPr/>
        </p:nvGrpSpPr>
        <p:grpSpPr bwMode="auto">
          <a:xfrm>
            <a:off x="1444625" y="4353165"/>
            <a:ext cx="6740525" cy="2295408"/>
            <a:chOff x="417937" y="3714690"/>
            <a:chExt cx="6739931" cy="2296067"/>
          </a:xfrm>
        </p:grpSpPr>
        <p:cxnSp>
          <p:nvCxnSpPr>
            <p:cNvPr id="54277" name="Elbow Connector 48"/>
            <p:cNvCxnSpPr>
              <a:cxnSpLocks noChangeShapeType="1"/>
            </p:cNvCxnSpPr>
            <p:nvPr/>
          </p:nvCxnSpPr>
          <p:spPr bwMode="auto">
            <a:xfrm rot="5400000" flipH="1" flipV="1">
              <a:off x="4968544" y="2556302"/>
              <a:ext cx="1588" cy="3464177"/>
            </a:xfrm>
            <a:prstGeom prst="bentConnector4">
              <a:avLst>
                <a:gd name="adj1" fmla="val 29110829"/>
                <a:gd name="adj2" fmla="val 99944"/>
              </a:avLst>
            </a:prstGeom>
            <a:noFill/>
            <a:ln w="34925">
              <a:solidFill>
                <a:schemeClr val="accent2"/>
              </a:solidFill>
              <a:round/>
              <a:headEnd type="arrow" w="med" len="med"/>
              <a:tailEnd type="arrow" w="med" len="med"/>
            </a:ln>
          </p:spPr>
        </p:cxnSp>
        <p:pic>
          <p:nvPicPr>
            <p:cNvPr id="54278" name="Picture 11" descr="C:\Users\bryons\Pictures\Virtualization Images for PPTs\Data.png"/>
            <p:cNvPicPr>
              <a:picLocks noChangeAspect="1" noChangeArrowheads="1"/>
            </p:cNvPicPr>
            <p:nvPr/>
          </p:nvPicPr>
          <p:blipFill>
            <a:blip r:embed="rId3"/>
            <a:srcRect/>
            <a:stretch>
              <a:fillRect/>
            </a:stretch>
          </p:blipFill>
          <p:spPr bwMode="auto">
            <a:xfrm>
              <a:off x="4623215" y="5224245"/>
              <a:ext cx="615829" cy="619881"/>
            </a:xfrm>
            <a:prstGeom prst="rect">
              <a:avLst/>
            </a:prstGeom>
            <a:noFill/>
            <a:ln w="9525">
              <a:noFill/>
              <a:miter lim="800000"/>
              <a:headEnd/>
              <a:tailEnd/>
            </a:ln>
          </p:spPr>
        </p:pic>
        <p:sp>
          <p:nvSpPr>
            <p:cNvPr id="54279" name="TextBox 37"/>
            <p:cNvSpPr txBox="1">
              <a:spLocks noChangeArrowheads="1"/>
            </p:cNvSpPr>
            <p:nvPr/>
          </p:nvSpPr>
          <p:spPr bwMode="auto">
            <a:xfrm>
              <a:off x="2891716" y="4940226"/>
              <a:ext cx="914477" cy="292382"/>
            </a:xfrm>
            <a:prstGeom prst="rect">
              <a:avLst/>
            </a:prstGeom>
            <a:noFill/>
            <a:ln w="9525">
              <a:noFill/>
              <a:miter lim="800000"/>
              <a:headEnd/>
              <a:tailEnd/>
            </a:ln>
          </p:spPr>
          <p:txBody>
            <a:bodyPr lIns="76194" tIns="38097" rIns="76194" bIns="38097">
              <a:spAutoFit/>
            </a:bodyPr>
            <a:lstStyle/>
            <a:p>
              <a:pPr algn="ctr"/>
              <a:r>
                <a:rPr lang="en-US" sz="1400">
                  <a:solidFill>
                    <a:srgbClr val="FFFFFF"/>
                  </a:solidFill>
                  <a:latin typeface="Segoe" pitchFamily="34" charset="0"/>
                </a:rPr>
                <a:t>Host 1</a:t>
              </a:r>
            </a:p>
          </p:txBody>
        </p:sp>
        <p:pic>
          <p:nvPicPr>
            <p:cNvPr id="54280" name="Picture 2" descr="C:\Users\jeffwoo\Documents\Work\Customers &amp; Events\Latest Overview &amp; Roadmap Deck\Virtualization Images for PPTs\Server-Physical-Single-No-Shadow.png"/>
            <p:cNvPicPr>
              <a:picLocks noChangeAspect="1" noChangeArrowheads="1"/>
            </p:cNvPicPr>
            <p:nvPr/>
          </p:nvPicPr>
          <p:blipFill>
            <a:blip r:embed="rId4"/>
            <a:srcRect/>
            <a:stretch>
              <a:fillRect/>
            </a:stretch>
          </p:blipFill>
          <p:spPr bwMode="auto">
            <a:xfrm>
              <a:off x="2783587" y="4288390"/>
              <a:ext cx="905738" cy="663548"/>
            </a:xfrm>
            <a:prstGeom prst="rect">
              <a:avLst/>
            </a:prstGeom>
            <a:noFill/>
            <a:ln w="9525">
              <a:noFill/>
              <a:miter lim="800000"/>
              <a:headEnd/>
              <a:tailEnd/>
            </a:ln>
          </p:spPr>
        </p:pic>
        <p:pic>
          <p:nvPicPr>
            <p:cNvPr id="54281" name="Picture 3" descr="C:\Users\jeffwoo\Documents\Work\Customers &amp; Events\Latest Overview &amp; Roadmap Deck\Virtualization Images for PPTs\Server-Virtual-Single.png"/>
            <p:cNvPicPr>
              <a:picLocks noChangeAspect="1" noChangeArrowheads="1"/>
            </p:cNvPicPr>
            <p:nvPr/>
          </p:nvPicPr>
          <p:blipFill>
            <a:blip r:embed="rId5"/>
            <a:srcRect/>
            <a:stretch>
              <a:fillRect/>
            </a:stretch>
          </p:blipFill>
          <p:spPr bwMode="auto">
            <a:xfrm>
              <a:off x="2783587" y="4043316"/>
              <a:ext cx="911766" cy="690826"/>
            </a:xfrm>
            <a:prstGeom prst="rect">
              <a:avLst/>
            </a:prstGeom>
            <a:noFill/>
            <a:ln w="9525">
              <a:noFill/>
              <a:miter lim="800000"/>
              <a:headEnd/>
              <a:tailEnd/>
            </a:ln>
          </p:spPr>
        </p:pic>
        <p:pic>
          <p:nvPicPr>
            <p:cNvPr id="54282" name="Picture 9" descr="http://www.iconarchive.com/icons/gort/hardware/RAM-icon.gif"/>
            <p:cNvPicPr>
              <a:picLocks noChangeAspect="1" noChangeArrowheads="1"/>
            </p:cNvPicPr>
            <p:nvPr/>
          </p:nvPicPr>
          <p:blipFill>
            <a:blip r:embed="rId6"/>
            <a:srcRect/>
            <a:stretch>
              <a:fillRect/>
            </a:stretch>
          </p:blipFill>
          <p:spPr bwMode="auto">
            <a:xfrm rot="387267">
              <a:off x="4100266" y="3714690"/>
              <a:ext cx="219527" cy="227446"/>
            </a:xfrm>
            <a:prstGeom prst="rect">
              <a:avLst/>
            </a:prstGeom>
            <a:noFill/>
            <a:ln w="9525">
              <a:noFill/>
              <a:miter lim="800000"/>
              <a:headEnd/>
              <a:tailEnd/>
            </a:ln>
          </p:spPr>
        </p:pic>
        <p:sp>
          <p:nvSpPr>
            <p:cNvPr id="54283" name="TextBox 41"/>
            <p:cNvSpPr txBox="1">
              <a:spLocks noChangeArrowheads="1"/>
            </p:cNvSpPr>
            <p:nvPr/>
          </p:nvSpPr>
          <p:spPr bwMode="auto">
            <a:xfrm>
              <a:off x="6243391" y="4931863"/>
              <a:ext cx="914477" cy="292382"/>
            </a:xfrm>
            <a:prstGeom prst="rect">
              <a:avLst/>
            </a:prstGeom>
            <a:noFill/>
            <a:ln w="9525">
              <a:noFill/>
              <a:miter lim="800000"/>
              <a:headEnd/>
              <a:tailEnd/>
            </a:ln>
          </p:spPr>
          <p:txBody>
            <a:bodyPr lIns="76194" tIns="38097" rIns="76194" bIns="38097">
              <a:spAutoFit/>
            </a:bodyPr>
            <a:lstStyle/>
            <a:p>
              <a:pPr algn="ctr"/>
              <a:r>
                <a:rPr lang="en-US" sz="1400">
                  <a:solidFill>
                    <a:srgbClr val="FFFFFF"/>
                  </a:solidFill>
                  <a:latin typeface="Segoe" pitchFamily="34" charset="0"/>
                </a:rPr>
                <a:t>Host 2</a:t>
              </a:r>
            </a:p>
          </p:txBody>
        </p:sp>
        <p:pic>
          <p:nvPicPr>
            <p:cNvPr id="54284" name="Picture 2" descr="C:\Users\jeffwoo\Documents\Work\Customers &amp; Events\Latest Overview &amp; Roadmap Deck\Virtualization Images for PPTs\Server-Physical-Single-No-Shadow.png"/>
            <p:cNvPicPr>
              <a:picLocks noChangeAspect="1" noChangeArrowheads="1"/>
            </p:cNvPicPr>
            <p:nvPr/>
          </p:nvPicPr>
          <p:blipFill>
            <a:blip r:embed="rId4"/>
            <a:srcRect/>
            <a:stretch>
              <a:fillRect/>
            </a:stretch>
          </p:blipFill>
          <p:spPr bwMode="auto">
            <a:xfrm>
              <a:off x="6243391" y="4288390"/>
              <a:ext cx="905738" cy="663548"/>
            </a:xfrm>
            <a:prstGeom prst="rect">
              <a:avLst/>
            </a:prstGeom>
            <a:noFill/>
            <a:ln w="9525">
              <a:noFill/>
              <a:miter lim="800000"/>
              <a:headEnd/>
              <a:tailEnd/>
            </a:ln>
          </p:spPr>
        </p:pic>
        <p:pic>
          <p:nvPicPr>
            <p:cNvPr id="54285" name="Picture 3" descr="C:\Users\jeffwoo\Documents\Work\Customers &amp; Events\Latest Overview &amp; Roadmap Deck\Virtualization Images for PPTs\Server-Virtual-Single.png"/>
            <p:cNvPicPr>
              <a:picLocks noChangeAspect="1" noChangeArrowheads="1"/>
            </p:cNvPicPr>
            <p:nvPr/>
          </p:nvPicPr>
          <p:blipFill>
            <a:blip r:embed="rId5"/>
            <a:srcRect/>
            <a:stretch>
              <a:fillRect/>
            </a:stretch>
          </p:blipFill>
          <p:spPr bwMode="auto">
            <a:xfrm>
              <a:off x="6237363" y="4043316"/>
              <a:ext cx="911766" cy="690826"/>
            </a:xfrm>
            <a:prstGeom prst="rect">
              <a:avLst/>
            </a:prstGeom>
            <a:noFill/>
            <a:ln w="9525">
              <a:noFill/>
              <a:miter lim="800000"/>
              <a:headEnd/>
              <a:tailEnd/>
            </a:ln>
          </p:spPr>
        </p:pic>
        <p:pic>
          <p:nvPicPr>
            <p:cNvPr id="54286" name="Picture 9" descr="http://www.iconarchive.com/icons/gort/hardware/RAM-icon.gif"/>
            <p:cNvPicPr>
              <a:picLocks noChangeAspect="1" noChangeArrowheads="1"/>
            </p:cNvPicPr>
            <p:nvPr/>
          </p:nvPicPr>
          <p:blipFill>
            <a:blip r:embed="rId6"/>
            <a:srcRect/>
            <a:stretch>
              <a:fillRect/>
            </a:stretch>
          </p:blipFill>
          <p:spPr bwMode="auto">
            <a:xfrm rot="387267">
              <a:off x="3097727" y="4148317"/>
              <a:ext cx="313355" cy="313355"/>
            </a:xfrm>
            <a:prstGeom prst="rect">
              <a:avLst/>
            </a:prstGeom>
            <a:noFill/>
            <a:ln w="9525">
              <a:noFill/>
              <a:miter lim="800000"/>
              <a:headEnd/>
              <a:tailEnd/>
            </a:ln>
          </p:spPr>
        </p:pic>
        <p:pic>
          <p:nvPicPr>
            <p:cNvPr id="54287" name="Picture 9" descr="http://www.iconarchive.com/icons/gort/hardware/RAM-icon.gif"/>
            <p:cNvPicPr>
              <a:picLocks noChangeAspect="1" noChangeArrowheads="1"/>
            </p:cNvPicPr>
            <p:nvPr/>
          </p:nvPicPr>
          <p:blipFill>
            <a:blip r:embed="rId6"/>
            <a:srcRect/>
            <a:stretch>
              <a:fillRect/>
            </a:stretch>
          </p:blipFill>
          <p:spPr bwMode="auto">
            <a:xfrm rot="387267">
              <a:off x="6648835" y="4218371"/>
              <a:ext cx="146540" cy="151826"/>
            </a:xfrm>
            <a:prstGeom prst="rect">
              <a:avLst/>
            </a:prstGeom>
            <a:noFill/>
            <a:ln w="9525">
              <a:noFill/>
              <a:miter lim="800000"/>
              <a:headEnd/>
              <a:tailEnd/>
            </a:ln>
          </p:spPr>
        </p:pic>
        <p:cxnSp>
          <p:nvCxnSpPr>
            <p:cNvPr id="47" name="Shape 46"/>
            <p:cNvCxnSpPr>
              <a:stCxn id="54279" idx="2"/>
              <a:endCxn id="37" idx="1"/>
            </p:cNvCxnSpPr>
            <p:nvPr/>
          </p:nvCxnSpPr>
          <p:spPr>
            <a:xfrm rot="16200000" flipH="1">
              <a:off x="3834673" y="4746304"/>
              <a:ext cx="301711" cy="1274651"/>
            </a:xfrm>
            <a:prstGeom prst="bentConnector2">
              <a:avLst/>
            </a:pr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8" name="Shape 47"/>
            <p:cNvCxnSpPr>
              <a:stCxn id="54283" idx="2"/>
              <a:endCxn id="37" idx="3"/>
            </p:cNvCxnSpPr>
            <p:nvPr/>
          </p:nvCxnSpPr>
          <p:spPr>
            <a:xfrm rot="5400000">
              <a:off x="5814904" y="4648680"/>
              <a:ext cx="309650" cy="1461958"/>
            </a:xfrm>
            <a:prstGeom prst="bentConnector2">
              <a:avLst/>
            </a:pr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4290" name="TextBox 48"/>
            <p:cNvSpPr txBox="1">
              <a:spLocks noChangeArrowheads="1"/>
            </p:cNvSpPr>
            <p:nvPr/>
          </p:nvSpPr>
          <p:spPr bwMode="auto">
            <a:xfrm>
              <a:off x="417937" y="5456762"/>
              <a:ext cx="3913943" cy="553995"/>
            </a:xfrm>
            <a:prstGeom prst="rect">
              <a:avLst/>
            </a:prstGeom>
            <a:noFill/>
            <a:ln w="9525">
              <a:noFill/>
              <a:miter lim="800000"/>
              <a:headEnd/>
              <a:tailEnd/>
            </a:ln>
          </p:spPr>
          <p:txBody>
            <a:bodyPr lIns="91436" tIns="45718" rIns="91436" bIns="45718">
              <a:spAutoFit/>
            </a:bodyPr>
            <a:lstStyle/>
            <a:p>
              <a:r>
                <a:rPr lang="en-US" sz="1000" dirty="0">
                  <a:solidFill>
                    <a:srgbClr val="00B0F0"/>
                  </a:solidFill>
                </a:rPr>
                <a:t>Blue</a:t>
              </a:r>
              <a:r>
                <a:rPr lang="en-US" sz="1000" dirty="0">
                  <a:solidFill>
                    <a:srgbClr val="FFFFFF"/>
                  </a:solidFill>
                </a:rPr>
                <a:t>     = Shared Storage (FC, </a:t>
              </a:r>
              <a:r>
                <a:rPr lang="en-US" sz="1000" dirty="0" err="1">
                  <a:solidFill>
                    <a:srgbClr val="FFFFFF"/>
                  </a:solidFill>
                </a:rPr>
                <a:t>iSCSI</a:t>
              </a:r>
              <a:r>
                <a:rPr lang="en-US" sz="1000" dirty="0">
                  <a:solidFill>
                    <a:srgbClr val="FFFFFF"/>
                  </a:solidFill>
                </a:rPr>
                <a:t>)</a:t>
              </a:r>
            </a:p>
            <a:p>
              <a:r>
                <a:rPr lang="en-US" sz="1000" dirty="0">
                  <a:solidFill>
                    <a:srgbClr val="FFFF00"/>
                  </a:solidFill>
                </a:rPr>
                <a:t>Yellow </a:t>
              </a:r>
              <a:r>
                <a:rPr lang="en-US" sz="1000" dirty="0">
                  <a:solidFill>
                    <a:srgbClr val="FFFFFF"/>
                  </a:solidFill>
                </a:rPr>
                <a:t>= Networking</a:t>
              </a:r>
            </a:p>
            <a:p>
              <a:r>
                <a:rPr lang="en-US" sz="1000" dirty="0">
                  <a:solidFill>
                    <a:srgbClr val="00B050"/>
                  </a:solidFill>
                </a:rPr>
                <a:t>Green</a:t>
              </a:r>
              <a:r>
                <a:rPr lang="en-US" sz="1000" dirty="0">
                  <a:solidFill>
                    <a:srgbClr val="FF4F6E"/>
                  </a:solidFill>
                </a:rPr>
                <a:t> </a:t>
              </a:r>
              <a:r>
                <a:rPr lang="en-US" sz="1000" dirty="0">
                  <a:solidFill>
                    <a:srgbClr val="FFFFFF"/>
                  </a:solidFill>
                </a:rPr>
                <a:t> = Live migration networking (1Gb or better)</a:t>
              </a:r>
            </a:p>
          </p:txBody>
        </p:sp>
        <p:cxnSp>
          <p:nvCxnSpPr>
            <p:cNvPr id="50" name="Elbow Connector 49"/>
            <p:cNvCxnSpPr>
              <a:stCxn id="39" idx="3"/>
              <a:endCxn id="43" idx="1"/>
            </p:cNvCxnSpPr>
            <p:nvPr/>
          </p:nvCxnSpPr>
          <p:spPr>
            <a:xfrm>
              <a:off x="3689487" y="4619824"/>
              <a:ext cx="2554062" cy="1588"/>
            </a:xfrm>
            <a:prstGeom prst="bentConnector3">
              <a:avLst>
                <a:gd name="adj1" fmla="val 50000"/>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4292" name="Straight Arrow Connector 50"/>
            <p:cNvCxnSpPr>
              <a:cxnSpLocks noChangeShapeType="1"/>
            </p:cNvCxnSpPr>
            <p:nvPr/>
          </p:nvCxnSpPr>
          <p:spPr bwMode="auto">
            <a:xfrm rot="5400000" flipH="1" flipV="1">
              <a:off x="3690038" y="4709727"/>
              <a:ext cx="1588" cy="1588"/>
            </a:xfrm>
            <a:prstGeom prst="straightConnector1">
              <a:avLst/>
            </a:prstGeom>
            <a:noFill/>
            <a:ln w="9525">
              <a:noFill/>
              <a:round/>
              <a:headEnd/>
              <a:tailEnd type="arrow" w="med" len="med"/>
            </a:ln>
          </p:spPr>
        </p:cxnSp>
      </p:gr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199" name="Group 55"/>
          <p:cNvGraphicFramePr>
            <a:graphicFrameLocks noGrp="1"/>
          </p:cNvGraphicFramePr>
          <p:nvPr/>
        </p:nvGraphicFramePr>
        <p:xfrm>
          <a:off x="260350" y="4579938"/>
          <a:ext cx="7726363" cy="1851025"/>
        </p:xfrm>
        <a:graphic>
          <a:graphicData uri="http://schemas.openxmlformats.org/drawingml/2006/table">
            <a:tbl>
              <a:tblPr/>
              <a:tblGrid>
                <a:gridCol w="7442200"/>
                <a:gridCol w="284163"/>
              </a:tblGrid>
              <a:tr h="977900">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112" charset="2"/>
                        <a:buNone/>
                        <a:tabLst/>
                      </a:pPr>
                      <a:endParaRPr kumimoji="0" lang="de-DE" sz="1800" b="0" i="0" u="none" strike="noStrike" cap="none" normalizeH="0" baseline="0">
                        <a:ln>
                          <a:noFill/>
                        </a:ln>
                        <a:solidFill>
                          <a:schemeClr val="tx1"/>
                        </a:solidFill>
                        <a:effectLst/>
                        <a:latin typeface="Arial" pitchFamily="-112"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112" charset="2"/>
                        <a:buNone/>
                        <a:tabLst/>
                      </a:pPr>
                      <a:endParaRPr kumimoji="0" lang="de-DE" sz="2400" b="0" i="0" u="none" strike="noStrike" cap="none" normalizeH="0" baseline="0">
                        <a:ln>
                          <a:noFill/>
                        </a:ln>
                        <a:solidFill>
                          <a:schemeClr val="tx1"/>
                        </a:solidFill>
                        <a:effectLst/>
                        <a:latin typeface="Arial" pitchFamily="-112" charset="0"/>
                      </a:endParaRPr>
                    </a:p>
                  </a:txBody>
                  <a:tcPr horzOverflow="overflow">
                    <a:lnL>
                      <a:noFill/>
                    </a:lnL>
                    <a:lnR>
                      <a:noFill/>
                    </a:lnR>
                    <a:lnT>
                      <a:noFill/>
                    </a:lnT>
                    <a:lnB>
                      <a:noFill/>
                    </a:lnB>
                    <a:lnTlToBr>
                      <a:noFill/>
                    </a:lnTlToBr>
                    <a:lnBlToTr>
                      <a:noFill/>
                    </a:lnBlToTr>
                    <a:noFill/>
                  </a:tcPr>
                </a:tc>
              </a:tr>
              <a:tr h="873125">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112" charset="2"/>
                        <a:buNone/>
                        <a:tabLst/>
                      </a:pPr>
                      <a:endParaRPr kumimoji="0" lang="de-DE" sz="1800" b="0" i="0" u="none" strike="noStrike" cap="none" normalizeH="0" baseline="0">
                        <a:ln>
                          <a:noFill/>
                        </a:ln>
                        <a:solidFill>
                          <a:schemeClr val="tx1"/>
                        </a:solidFill>
                        <a:effectLst/>
                        <a:latin typeface="Arial" pitchFamily="-112"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112" charset="2"/>
                        <a:buNone/>
                        <a:tabLst/>
                      </a:pPr>
                      <a:endParaRPr kumimoji="0" lang="de-DE" sz="2400" b="0" i="0" u="none" strike="noStrike" cap="none" normalizeH="0" baseline="0">
                        <a:ln>
                          <a:noFill/>
                        </a:ln>
                        <a:solidFill>
                          <a:schemeClr val="tx1"/>
                        </a:solidFill>
                        <a:effectLst/>
                        <a:latin typeface="Arial" pitchFamily="-112" charset="0"/>
                      </a:endParaRPr>
                    </a:p>
                  </a:txBody>
                  <a:tcPr horzOverflow="overflow">
                    <a:lnL>
                      <a:noFill/>
                    </a:lnL>
                    <a:lnR>
                      <a:noFill/>
                    </a:lnR>
                    <a:lnT>
                      <a:noFill/>
                    </a:lnT>
                    <a:lnB>
                      <a:noFill/>
                    </a:lnB>
                    <a:lnTlToBr>
                      <a:noFill/>
                    </a:lnTlToBr>
                    <a:lnBlToTr>
                      <a:noFill/>
                    </a:lnBlToTr>
                    <a:noFill/>
                  </a:tcPr>
                </a:tc>
              </a:tr>
            </a:tbl>
          </a:graphicData>
        </a:graphic>
      </p:graphicFrame>
      <p:pic>
        <p:nvPicPr>
          <p:cNvPr id="55303" name="Picture 3" descr="D:\090308MyDocuments01\My Documents\Images\product\Cisco\California\high res png1\HBJ01611SmallTrimShadow.png"/>
          <p:cNvPicPr>
            <a:picLocks noChangeAspect="1" noChangeArrowheads="1"/>
          </p:cNvPicPr>
          <p:nvPr/>
        </p:nvPicPr>
        <p:blipFill>
          <a:blip r:embed="rId3"/>
          <a:srcRect/>
          <a:stretch>
            <a:fillRect/>
          </a:stretch>
        </p:blipFill>
        <p:spPr bwMode="auto">
          <a:xfrm>
            <a:off x="317500" y="1293813"/>
            <a:ext cx="5710238" cy="3065462"/>
          </a:xfrm>
          <a:prstGeom prst="rect">
            <a:avLst/>
          </a:prstGeom>
          <a:noFill/>
          <a:ln w="9525">
            <a:noFill/>
            <a:miter lim="800000"/>
            <a:headEnd/>
            <a:tailEnd/>
          </a:ln>
        </p:spPr>
      </p:pic>
      <p:sp>
        <p:nvSpPr>
          <p:cNvPr id="55304"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 UCS – Building Blocks</a:t>
            </a:r>
            <a:endParaRPr lang="en-US" sz="4800">
              <a:solidFill>
                <a:schemeClr val="tx2"/>
              </a:solidFill>
              <a:latin typeface="Calibri" pitchFamily="34" charset="0"/>
              <a:cs typeface="Arial" pitchFamily="34" charset="0"/>
            </a:endParaRPr>
          </a:p>
        </p:txBody>
      </p:sp>
      <p:sp>
        <p:nvSpPr>
          <p:cNvPr id="55305" name="Rectangle 35"/>
          <p:cNvSpPr>
            <a:spLocks noChangeArrowheads="1"/>
          </p:cNvSpPr>
          <p:nvPr/>
        </p:nvSpPr>
        <p:spPr bwMode="auto">
          <a:xfrm>
            <a:off x="1443038" y="1593850"/>
            <a:ext cx="412750" cy="2062163"/>
          </a:xfrm>
          <a:prstGeom prst="rect">
            <a:avLst/>
          </a:prstGeom>
          <a:noFill/>
          <a:ln w="9525">
            <a:noFill/>
            <a:miter lim="800000"/>
            <a:headEnd/>
            <a:tailEnd/>
          </a:ln>
        </p:spPr>
        <p:txBody>
          <a:bodyPr wrap="none">
            <a:spAutoFit/>
          </a:bodyPr>
          <a:lstStyle/>
          <a:p>
            <a:pPr defTabSz="914400"/>
            <a:r>
              <a:rPr lang="en-US" sz="3200" b="1">
                <a:solidFill>
                  <a:schemeClr val="bg2"/>
                </a:solidFill>
              </a:rPr>
              <a:t>1</a:t>
            </a:r>
          </a:p>
          <a:p>
            <a:pPr defTabSz="914400"/>
            <a:r>
              <a:rPr lang="en-US" sz="3200" b="1">
                <a:solidFill>
                  <a:schemeClr val="bg2"/>
                </a:solidFill>
              </a:rPr>
              <a:t>3</a:t>
            </a:r>
          </a:p>
          <a:p>
            <a:pPr defTabSz="914400"/>
            <a:r>
              <a:rPr lang="en-US" sz="3200" b="1">
                <a:solidFill>
                  <a:schemeClr val="bg2"/>
                </a:solidFill>
              </a:rPr>
              <a:t>5</a:t>
            </a:r>
          </a:p>
          <a:p>
            <a:pPr defTabSz="914400"/>
            <a:r>
              <a:rPr lang="en-US" sz="3200" b="1">
                <a:solidFill>
                  <a:schemeClr val="bg2"/>
                </a:solidFill>
              </a:rPr>
              <a:t>7</a:t>
            </a:r>
          </a:p>
        </p:txBody>
      </p:sp>
      <p:sp>
        <p:nvSpPr>
          <p:cNvPr id="55306" name="Rectangle 37"/>
          <p:cNvSpPr>
            <a:spLocks noChangeArrowheads="1"/>
          </p:cNvSpPr>
          <p:nvPr/>
        </p:nvSpPr>
        <p:spPr bwMode="auto">
          <a:xfrm>
            <a:off x="3748088" y="1560513"/>
            <a:ext cx="412750" cy="2062162"/>
          </a:xfrm>
          <a:prstGeom prst="rect">
            <a:avLst/>
          </a:prstGeom>
          <a:noFill/>
          <a:ln w="9525">
            <a:noFill/>
            <a:miter lim="800000"/>
            <a:headEnd/>
            <a:tailEnd/>
          </a:ln>
        </p:spPr>
        <p:txBody>
          <a:bodyPr wrap="none">
            <a:spAutoFit/>
          </a:bodyPr>
          <a:lstStyle/>
          <a:p>
            <a:pPr defTabSz="914400"/>
            <a:r>
              <a:rPr lang="en-US" sz="3200" b="1">
                <a:solidFill>
                  <a:schemeClr val="bg2"/>
                </a:solidFill>
              </a:rPr>
              <a:t>2</a:t>
            </a:r>
          </a:p>
          <a:p>
            <a:pPr defTabSz="914400"/>
            <a:r>
              <a:rPr lang="en-US" sz="3200" b="1">
                <a:solidFill>
                  <a:schemeClr val="bg2"/>
                </a:solidFill>
              </a:rPr>
              <a:t>4</a:t>
            </a:r>
          </a:p>
          <a:p>
            <a:pPr defTabSz="914400"/>
            <a:r>
              <a:rPr lang="en-US" sz="3200" b="1">
                <a:solidFill>
                  <a:schemeClr val="bg2"/>
                </a:solidFill>
              </a:rPr>
              <a:t>6</a:t>
            </a:r>
          </a:p>
          <a:p>
            <a:pPr defTabSz="914400"/>
            <a:r>
              <a:rPr lang="en-US" sz="3200" b="1">
                <a:solidFill>
                  <a:schemeClr val="bg2"/>
                </a:solidFill>
              </a:rPr>
              <a:t>8</a:t>
            </a:r>
          </a:p>
        </p:txBody>
      </p:sp>
      <p:sp>
        <p:nvSpPr>
          <p:cNvPr id="55307" name="Rectangle 53"/>
          <p:cNvSpPr>
            <a:spLocks noChangeArrowheads="1"/>
          </p:cNvSpPr>
          <p:nvPr/>
        </p:nvSpPr>
        <p:spPr bwMode="auto">
          <a:xfrm>
            <a:off x="6343650" y="982663"/>
            <a:ext cx="2711450" cy="2554287"/>
          </a:xfrm>
          <a:prstGeom prst="rect">
            <a:avLst/>
          </a:prstGeom>
          <a:noFill/>
          <a:ln w="9525">
            <a:noFill/>
            <a:miter lim="800000"/>
            <a:headEnd/>
            <a:tailEnd/>
          </a:ln>
        </p:spPr>
        <p:txBody>
          <a:bodyPr>
            <a:spAutoFit/>
          </a:bodyPr>
          <a:lstStyle/>
          <a:p>
            <a:pPr marL="166688" indent="-166688" defTabSz="914400">
              <a:buFontTx/>
              <a:buChar char="•"/>
            </a:pPr>
            <a:r>
              <a:rPr lang="en-US">
                <a:solidFill>
                  <a:schemeClr val="bg2"/>
                </a:solidFill>
              </a:rPr>
              <a:t>Blades 1-6 have established Service Profiles</a:t>
            </a:r>
          </a:p>
          <a:p>
            <a:pPr marL="166688" indent="-166688" defTabSz="914400">
              <a:buFontTx/>
              <a:buChar char="•"/>
            </a:pPr>
            <a:endParaRPr lang="en-US" sz="800">
              <a:solidFill>
                <a:schemeClr val="bg2"/>
              </a:solidFill>
            </a:endParaRPr>
          </a:p>
          <a:p>
            <a:pPr marL="166688" indent="-166688" defTabSz="914400">
              <a:buFontTx/>
              <a:buChar char="•"/>
            </a:pPr>
            <a:r>
              <a:rPr lang="en-US">
                <a:solidFill>
                  <a:schemeClr val="bg2"/>
                </a:solidFill>
              </a:rPr>
              <a:t>Established Service Profiles provisioned on Blades in 7-8 minutes</a:t>
            </a:r>
          </a:p>
          <a:p>
            <a:pPr marL="166688" indent="-166688" defTabSz="914400">
              <a:buFontTx/>
              <a:buChar char="•"/>
            </a:pPr>
            <a:endParaRPr lang="en-US" sz="800">
              <a:solidFill>
                <a:schemeClr val="bg2"/>
              </a:solidFill>
            </a:endParaRPr>
          </a:p>
          <a:p>
            <a:pPr marL="166688" indent="-166688" defTabSz="914400">
              <a:buFontTx/>
              <a:buChar char="•"/>
            </a:pPr>
            <a:r>
              <a:rPr lang="en-US">
                <a:solidFill>
                  <a:schemeClr val="bg2"/>
                </a:solidFill>
              </a:rPr>
              <a:t>Live Migration for real-time workload porting</a:t>
            </a:r>
          </a:p>
        </p:txBody>
      </p:sp>
      <p:sp>
        <p:nvSpPr>
          <p:cNvPr id="134200" name="Rectangle 56"/>
          <p:cNvSpPr>
            <a:spLocks noChangeArrowheads="1"/>
          </p:cNvSpPr>
          <p:nvPr/>
        </p:nvSpPr>
        <p:spPr bwMode="auto">
          <a:xfrm>
            <a:off x="138113" y="4462463"/>
            <a:ext cx="7105650" cy="1535112"/>
          </a:xfrm>
          <a:prstGeom prst="rect">
            <a:avLst/>
          </a:prstGeom>
          <a:gradFill rotWithShape="1">
            <a:gsLst>
              <a:gs pos="0">
                <a:srgbClr val="E5FCE5"/>
              </a:gs>
              <a:gs pos="35001">
                <a:srgbClr val="DCF9DC"/>
              </a:gs>
              <a:gs pos="100000">
                <a:srgbClr val="BEEBBE"/>
              </a:gs>
            </a:gsLst>
            <a:lin ang="5400000"/>
          </a:gradFill>
          <a:ln w="9525">
            <a:solidFill>
              <a:schemeClr val="accent1"/>
            </a:solidFill>
            <a:miter lim="800000"/>
            <a:headEnd/>
            <a:tailEnd/>
          </a:ln>
          <a:effectLst>
            <a:outerShdw dist="38100" dir="5400000" rotWithShape="0">
              <a:srgbClr val="808080">
                <a:alpha val="34999"/>
              </a:srgbClr>
            </a:outerShdw>
          </a:effectLst>
        </p:spPr>
        <p:txBody>
          <a:bodyPr>
            <a:spAutoFit/>
          </a:bodyPr>
          <a:lstStyle/>
          <a:p>
            <a:pPr defTabSz="914400"/>
            <a:r>
              <a:rPr lang="en-US" sz="1600" b="1">
                <a:solidFill>
                  <a:schemeClr val="bg1"/>
                </a:solidFill>
                <a:latin typeface="Calibri" pitchFamily="34" charset="0"/>
              </a:rPr>
              <a:t>Blades 1-3: Office SharePoint Server 2007 on SP Service Profile</a:t>
            </a:r>
            <a:r>
              <a:rPr lang="en-US" sz="1600">
                <a:solidFill>
                  <a:schemeClr val="bg1"/>
                </a:solidFill>
                <a:latin typeface="Calibri" pitchFamily="34" charset="0"/>
              </a:rPr>
              <a:t/>
            </a:r>
            <a:br>
              <a:rPr lang="en-US" sz="1600">
                <a:solidFill>
                  <a:schemeClr val="bg1"/>
                </a:solidFill>
                <a:latin typeface="Calibri" pitchFamily="34" charset="0"/>
              </a:rPr>
            </a:br>
            <a:r>
              <a:rPr lang="en-US" sz="1600">
                <a:solidFill>
                  <a:schemeClr val="bg1"/>
                </a:solidFill>
                <a:latin typeface="Calibri" pitchFamily="34" charset="0"/>
              </a:rPr>
              <a:t>Web server, Query server, Index server, Application server, and Database server</a:t>
            </a:r>
          </a:p>
          <a:p>
            <a:pPr defTabSz="914400">
              <a:lnSpc>
                <a:spcPct val="95000"/>
              </a:lnSpc>
              <a:spcBef>
                <a:spcPct val="50000"/>
              </a:spcBef>
              <a:buFont typeface="Wingdings" pitchFamily="2" charset="2"/>
              <a:buNone/>
            </a:pPr>
            <a:r>
              <a:rPr lang="en-US" sz="1600" b="1">
                <a:solidFill>
                  <a:schemeClr val="bg1"/>
                </a:solidFill>
                <a:latin typeface="Calibri" pitchFamily="34" charset="0"/>
              </a:rPr>
              <a:t>Blades 4-6: Exchange Server 2010 on EX1 Service Profile</a:t>
            </a:r>
            <a:br>
              <a:rPr lang="en-US" sz="1600" b="1">
                <a:solidFill>
                  <a:schemeClr val="bg1"/>
                </a:solidFill>
                <a:latin typeface="Calibri" pitchFamily="34" charset="0"/>
              </a:rPr>
            </a:br>
            <a:r>
              <a:rPr lang="en-US" sz="1600">
                <a:solidFill>
                  <a:schemeClr val="bg1"/>
                </a:solidFill>
                <a:latin typeface="Calibri" pitchFamily="34" charset="0"/>
              </a:rPr>
              <a:t>Edge Transport server, Client Access server, Hub Transport server, Mailbox server</a:t>
            </a:r>
          </a:p>
          <a:p>
            <a:pPr defTabSz="914400">
              <a:lnSpc>
                <a:spcPct val="95000"/>
              </a:lnSpc>
              <a:spcBef>
                <a:spcPct val="50000"/>
              </a:spcBef>
              <a:buFont typeface="Wingdings" pitchFamily="2" charset="2"/>
              <a:buNone/>
            </a:pPr>
            <a:r>
              <a:rPr lang="en-US" sz="1600" b="1">
                <a:solidFill>
                  <a:schemeClr val="bg1"/>
                </a:solidFill>
                <a:latin typeface="Calibri" pitchFamily="34" charset="0"/>
              </a:rPr>
              <a:t>Blades 7-8: Spare</a:t>
            </a:r>
          </a:p>
        </p:txBody>
      </p:sp>
      <p:pic>
        <p:nvPicPr>
          <p:cNvPr id="55309" name="Picture 18" descr="new_gui.JPG"/>
          <p:cNvPicPr>
            <a:picLocks noChangeAspect="1"/>
          </p:cNvPicPr>
          <p:nvPr/>
        </p:nvPicPr>
        <p:blipFill>
          <a:blip r:embed="rId4"/>
          <a:srcRect/>
          <a:stretch>
            <a:fillRect/>
          </a:stretch>
        </p:blipFill>
        <p:spPr bwMode="auto">
          <a:xfrm>
            <a:off x="7173913" y="4170363"/>
            <a:ext cx="1722437" cy="979487"/>
          </a:xfrm>
          <a:prstGeom prst="rect">
            <a:avLst/>
          </a:prstGeom>
          <a:noFill/>
          <a:ln w="9525">
            <a:noFill/>
            <a:miter lim="800000"/>
            <a:headEnd/>
            <a:tailEnd/>
          </a:ln>
        </p:spPr>
      </p:pic>
      <p:pic>
        <p:nvPicPr>
          <p:cNvPr id="5" name="Picture 2"/>
          <p:cNvPicPr>
            <a:picLocks noChangeAspect="1" noChangeArrowheads="1"/>
          </p:cNvPicPr>
          <p:nvPr/>
        </p:nvPicPr>
        <p:blipFill>
          <a:blip r:embed="rId5"/>
          <a:srcRect/>
          <a:stretch>
            <a:fillRect/>
          </a:stretch>
        </p:blipFill>
        <p:spPr bwMode="auto">
          <a:xfrm>
            <a:off x="7194550" y="5253038"/>
            <a:ext cx="1693863" cy="1027112"/>
          </a:xfrm>
          <a:prstGeom prst="rect">
            <a:avLst/>
          </a:prstGeom>
          <a:noFill/>
          <a:ln w="38100" cap="sq">
            <a:solidFill>
              <a:srgbClr val="000000"/>
            </a:solidFill>
            <a:miter lim="800000"/>
            <a:headEnd/>
            <a:tailEnd/>
          </a:ln>
          <a:effectLst>
            <a:outerShdw blurRad="63500" dist="38100" dir="2700000" algn="tl" rotWithShape="0">
              <a:srgbClr val="000000">
                <a:alpha val="42998"/>
              </a:srgbClr>
            </a:outerShdw>
          </a:effectLst>
        </p:spPr>
      </p:pic>
      <p:pic>
        <p:nvPicPr>
          <p:cNvPr id="55311" name="Picture 18" descr="Systems Center.jpg"/>
          <p:cNvPicPr>
            <a:picLocks noChangeAspect="1"/>
          </p:cNvPicPr>
          <p:nvPr/>
        </p:nvPicPr>
        <p:blipFill>
          <a:blip r:embed="rId6"/>
          <a:srcRect/>
          <a:stretch>
            <a:fillRect/>
          </a:stretch>
        </p:blipFill>
        <p:spPr bwMode="auto">
          <a:xfrm>
            <a:off x="7180263" y="5859463"/>
            <a:ext cx="1660525" cy="349250"/>
          </a:xfrm>
          <a:prstGeom prst="rect">
            <a:avLst/>
          </a:prstGeom>
          <a:noFill/>
          <a:ln w="9525">
            <a:noFill/>
            <a:miter lim="800000"/>
            <a:headEnd/>
            <a:tailEnd/>
          </a:ln>
        </p:spPr>
      </p:pic>
      <p:sp>
        <p:nvSpPr>
          <p:cNvPr id="55312" name="Rectangle 141"/>
          <p:cNvSpPr>
            <a:spLocks noChangeArrowheads="1"/>
          </p:cNvSpPr>
          <p:nvPr/>
        </p:nvSpPr>
        <p:spPr bwMode="auto">
          <a:xfrm>
            <a:off x="7296150" y="4773613"/>
            <a:ext cx="1468438" cy="330200"/>
          </a:xfrm>
          <a:prstGeom prst="rect">
            <a:avLst/>
          </a:prstGeom>
          <a:solidFill>
            <a:schemeClr val="tx1"/>
          </a:solidFill>
          <a:ln w="9525">
            <a:noFill/>
            <a:miter lim="800000"/>
            <a:headEnd/>
            <a:tailEnd/>
          </a:ln>
          <a:effectLst>
            <a:prstShdw prst="shdw17" dist="17961" dir="2700000">
              <a:srgbClr val="993700">
                <a:alpha val="74997"/>
              </a:srgbClr>
            </a:prstShdw>
          </a:effectLst>
        </p:spPr>
        <p:txBody>
          <a:bodyPr wrap="none" lIns="82124" tIns="41061" rIns="82124" bIns="41061">
            <a:spAutoFit/>
          </a:bodyPr>
          <a:lstStyle/>
          <a:p>
            <a:pPr algn="ctr" defTabSz="814388">
              <a:lnSpc>
                <a:spcPct val="90000"/>
              </a:lnSpc>
            </a:pPr>
            <a:r>
              <a:rPr lang="en-US" b="1" i="1">
                <a:solidFill>
                  <a:schemeClr val="bg1"/>
                </a:solidFill>
                <a:latin typeface="Calibri" pitchFamily="34" charset="0"/>
              </a:rPr>
              <a:t>UCS Manager</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Placeholder 8"/>
          <p:cNvSpPr>
            <a:spLocks noGrp="1"/>
          </p:cNvSpPr>
          <p:nvPr>
            <p:ph type="body" sz="quarter" idx="10"/>
          </p:nvPr>
        </p:nvSpPr>
        <p:spPr>
          <a:xfrm>
            <a:off x="766763" y="1571625"/>
            <a:ext cx="8345487" cy="1700213"/>
          </a:xfrm>
        </p:spPr>
        <p:txBody>
          <a:bodyPr/>
          <a:lstStyle/>
          <a:p>
            <a:pPr eaLnBrk="1" hangingPunct="1"/>
            <a:r>
              <a:rPr lang="de-DE" sz="1600" smtClean="0">
                <a:ea typeface="ＭＳ Ｐゴシック" pitchFamily="34" charset="-128"/>
                <a:cs typeface="Consolas" pitchFamily="49" charset="0"/>
              </a:rPr>
              <a:t> </a:t>
            </a:r>
          </a:p>
          <a:p>
            <a:pPr eaLnBrk="1" hangingPunct="1"/>
            <a:endParaRPr lang="de-DE" sz="1600" smtClean="0">
              <a:ea typeface="ＭＳ Ｐゴシック" pitchFamily="34" charset="-128"/>
              <a:cs typeface="Consolas" pitchFamily="49" charset="0"/>
            </a:endParaRPr>
          </a:p>
          <a:p>
            <a:pPr eaLnBrk="1" hangingPunct="1"/>
            <a:endParaRPr lang="de-DE" sz="1600" smtClean="0">
              <a:ea typeface="ＭＳ Ｐゴシック" pitchFamily="34" charset="-128"/>
              <a:cs typeface="Consolas" pitchFamily="49" charset="0"/>
            </a:endParaRPr>
          </a:p>
          <a:p>
            <a:pPr eaLnBrk="1" hangingPunct="1"/>
            <a:r>
              <a:rPr lang="de-DE" sz="1600" smtClean="0">
                <a:ea typeface="ＭＳ Ｐゴシック" pitchFamily="34" charset="-128"/>
                <a:cs typeface="Consolas" pitchFamily="49" charset="0"/>
              </a:rPr>
              <a:t>enter service-profile Exchange-2010 instance</a:t>
            </a:r>
          </a:p>
          <a:p>
            <a:pPr eaLnBrk="1" hangingPunct="1"/>
            <a:r>
              <a:rPr lang="de-DE" sz="1600" smtClean="0">
                <a:ea typeface="ＭＳ Ｐゴシック" pitchFamily="34" charset="-128"/>
                <a:cs typeface="Consolas" pitchFamily="49" charset="0"/>
              </a:rPr>
              <a:t>         associate server-pool Exchange2010 ""</a:t>
            </a:r>
          </a:p>
          <a:p>
            <a:pPr eaLnBrk="1" hangingPunct="1"/>
            <a:r>
              <a:rPr lang="de-DE" sz="1600" smtClean="0">
                <a:ea typeface="ＭＳ Ｐゴシック" pitchFamily="34" charset="-128"/>
                <a:cs typeface="Consolas" pitchFamily="49" charset="0"/>
              </a:rPr>
              <a:t>         enter vhba fc0</a:t>
            </a:r>
          </a:p>
          <a:p>
            <a:pPr eaLnBrk="1" hangingPunct="1"/>
            <a:r>
              <a:rPr lang="de-DE" sz="1600" smtClean="0">
                <a:ea typeface="ＭＳ Ｐゴシック" pitchFamily="34" charset="-128"/>
                <a:cs typeface="Consolas" pitchFamily="49" charset="0"/>
              </a:rPr>
              <a:t>             set adaptor-profile ""</a:t>
            </a:r>
          </a:p>
          <a:p>
            <a:pPr eaLnBrk="1" hangingPunct="1"/>
            <a:r>
              <a:rPr lang="de-DE" sz="1600" smtClean="0">
                <a:ea typeface="ＭＳ Ｐゴシック" pitchFamily="34" charset="-128"/>
                <a:cs typeface="Consolas" pitchFamily="49" charset="0"/>
              </a:rPr>
              <a:t>             set fc-if name default</a:t>
            </a:r>
          </a:p>
          <a:p>
            <a:pPr eaLnBrk="1" hangingPunct="1"/>
            <a:r>
              <a:rPr lang="de-DE" sz="1600" smtClean="0">
                <a:ea typeface="ＭＳ Ｐゴシック" pitchFamily="34" charset="-128"/>
                <a:cs typeface="Consolas" pitchFamily="49" charset="0"/>
              </a:rPr>
              <a:t>             set identity dynamic-wwpn 20:00:00:00:00:01:1B:0F</a:t>
            </a:r>
          </a:p>
          <a:p>
            <a:pPr eaLnBrk="1" hangingPunct="1"/>
            <a:r>
              <a:rPr lang="de-DE" sz="1600" smtClean="0">
                <a:ea typeface="ＭＳ Ｐゴシック" pitchFamily="34" charset="-128"/>
                <a:cs typeface="Consolas" pitchFamily="49" charset="0"/>
              </a:rPr>
              <a:t>             set identity wwpn-pool DCAL-WWPN</a:t>
            </a:r>
          </a:p>
          <a:p>
            <a:pPr eaLnBrk="1" hangingPunct="1"/>
            <a:r>
              <a:rPr lang="de-DE" sz="1600" smtClean="0">
                <a:ea typeface="ＭＳ Ｐゴシック" pitchFamily="34" charset="-128"/>
                <a:cs typeface="Consolas" pitchFamily="49" charset="0"/>
              </a:rPr>
              <a:t>             set order 3</a:t>
            </a:r>
          </a:p>
          <a:p>
            <a:pPr eaLnBrk="1" hangingPunct="1"/>
            <a:r>
              <a:rPr lang="de-DE" sz="1600" smtClean="0">
                <a:ea typeface="ＭＳ Ｐゴシック" pitchFamily="34" charset="-128"/>
                <a:cs typeface="Consolas" pitchFamily="49" charset="0"/>
              </a:rPr>
              <a:t>             set pers-bind disabled</a:t>
            </a:r>
          </a:p>
          <a:p>
            <a:pPr eaLnBrk="1" hangingPunct="1"/>
            <a:r>
              <a:rPr lang="de-DE" sz="1600" smtClean="0">
                <a:ea typeface="ＭＳ Ｐゴシック" pitchFamily="34" charset="-128"/>
                <a:cs typeface="Consolas" pitchFamily="49" charset="0"/>
              </a:rPr>
              <a:t>             set pin-group ""</a:t>
            </a:r>
          </a:p>
          <a:p>
            <a:pPr eaLnBrk="1" hangingPunct="1"/>
            <a:r>
              <a:rPr lang="de-DE" sz="1600" smtClean="0">
                <a:ea typeface="ＭＳ Ｐゴシック" pitchFamily="34" charset="-128"/>
                <a:cs typeface="Consolas" pitchFamily="49" charset="0"/>
              </a:rPr>
              <a:t>             set stats-policy default</a:t>
            </a:r>
          </a:p>
          <a:p>
            <a:pPr eaLnBrk="1" hangingPunct="1"/>
            <a:r>
              <a:rPr lang="de-DE" sz="1600" smtClean="0">
                <a:ea typeface="ＭＳ Ｐゴシック" pitchFamily="34" charset="-128"/>
                <a:cs typeface="Consolas" pitchFamily="49" charset="0"/>
              </a:rPr>
              <a:t>             set template-name ""</a:t>
            </a:r>
          </a:p>
          <a:p>
            <a:pPr eaLnBrk="1" hangingPunct="1"/>
            <a:r>
              <a:rPr lang="de-DE" sz="1600" smtClean="0">
                <a:ea typeface="ＭＳ Ｐゴシック" pitchFamily="34" charset="-128"/>
                <a:cs typeface="Consolas" pitchFamily="49" charset="0"/>
              </a:rPr>
              <a:t>         exit</a:t>
            </a:r>
          </a:p>
        </p:txBody>
      </p:sp>
      <p:sp>
        <p:nvSpPr>
          <p:cNvPr id="57347"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 Exchange 2010 on Hyper-V Service Profile</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Placeholder 8"/>
          <p:cNvSpPr>
            <a:spLocks noGrp="1"/>
          </p:cNvSpPr>
          <p:nvPr>
            <p:ph type="body" sz="quarter" idx="10"/>
          </p:nvPr>
        </p:nvSpPr>
        <p:spPr>
          <a:xfrm>
            <a:off x="766763" y="1325563"/>
            <a:ext cx="8345487" cy="1700212"/>
          </a:xfrm>
        </p:spPr>
        <p:txBody>
          <a:bodyPr/>
          <a:lstStyle/>
          <a:p>
            <a:pPr eaLnBrk="1" hangingPunct="1"/>
            <a:r>
              <a:rPr lang="de-DE" sz="1600" smtClean="0">
                <a:ea typeface="ＭＳ Ｐゴシック" pitchFamily="34" charset="-128"/>
                <a:cs typeface="Consolas" pitchFamily="49" charset="0"/>
              </a:rPr>
              <a:t> </a:t>
            </a:r>
          </a:p>
          <a:p>
            <a:pPr eaLnBrk="1" hangingPunct="1"/>
            <a:endParaRPr lang="de-DE" sz="1600" smtClean="0">
              <a:ea typeface="ＭＳ Ｐゴシック" pitchFamily="34" charset="-128"/>
              <a:cs typeface="Consolas" pitchFamily="49" charset="0"/>
            </a:endParaRPr>
          </a:p>
          <a:p>
            <a:pPr eaLnBrk="1" hangingPunct="1"/>
            <a:endParaRPr lang="de-DE" sz="1600" smtClean="0">
              <a:ea typeface="ＭＳ Ｐゴシック" pitchFamily="34" charset="-128"/>
              <a:cs typeface="Consolas" pitchFamily="49" charset="0"/>
            </a:endParaRPr>
          </a:p>
          <a:p>
            <a:pPr eaLnBrk="1" hangingPunct="1"/>
            <a:endParaRPr lang="de-DE" sz="1600" smtClean="0">
              <a:ea typeface="ＭＳ Ｐゴシック" pitchFamily="34" charset="-128"/>
              <a:cs typeface="Consolas" pitchFamily="49" charset="0"/>
            </a:endParaRPr>
          </a:p>
          <a:p>
            <a:pPr eaLnBrk="1" hangingPunct="1"/>
            <a:r>
              <a:rPr lang="de-DE" sz="1600" smtClean="0">
                <a:ea typeface="ＭＳ Ｐゴシック" pitchFamily="34" charset="-128"/>
                <a:cs typeface="Consolas" pitchFamily="49" charset="0"/>
              </a:rPr>
              <a:t>enter vnic Eth0</a:t>
            </a:r>
          </a:p>
          <a:p>
            <a:pPr eaLnBrk="1" hangingPunct="1"/>
            <a:r>
              <a:rPr lang="de-DE" sz="1600" smtClean="0">
                <a:ea typeface="ＭＳ Ｐゴシック" pitchFamily="34" charset="-128"/>
                <a:cs typeface="Consolas" pitchFamily="49" charset="0"/>
              </a:rPr>
              <a:t>             enter eth-if VLAN53</a:t>
            </a:r>
          </a:p>
          <a:p>
            <a:pPr eaLnBrk="1" hangingPunct="1"/>
            <a:r>
              <a:rPr lang="de-DE" sz="1600" smtClean="0">
                <a:ea typeface="ＭＳ Ｐゴシック" pitchFamily="34" charset="-128"/>
                <a:cs typeface="Consolas" pitchFamily="49" charset="0"/>
              </a:rPr>
              <a:t>                 set default-net yes</a:t>
            </a:r>
          </a:p>
          <a:p>
            <a:pPr eaLnBrk="1" hangingPunct="1"/>
            <a:r>
              <a:rPr lang="de-DE" sz="1600" smtClean="0">
                <a:ea typeface="ＭＳ Ｐゴシック" pitchFamily="34" charset="-128"/>
                <a:cs typeface="Consolas" pitchFamily="49" charset="0"/>
              </a:rPr>
              <a:t>             exit</a:t>
            </a:r>
          </a:p>
          <a:p>
            <a:pPr eaLnBrk="1" hangingPunct="1"/>
            <a:r>
              <a:rPr lang="de-DE" sz="1600" smtClean="0">
                <a:ea typeface="ＭＳ Ｐゴシック" pitchFamily="34" charset="-128"/>
                <a:cs typeface="Consolas" pitchFamily="49" charset="0"/>
              </a:rPr>
              <a:t>             set adaptor-profile Windows</a:t>
            </a:r>
          </a:p>
          <a:p>
            <a:pPr eaLnBrk="1" hangingPunct="1"/>
            <a:r>
              <a:rPr lang="de-DE" sz="1600" smtClean="0">
                <a:ea typeface="ＭＳ Ｐゴシック" pitchFamily="34" charset="-128"/>
                <a:cs typeface="Consolas" pitchFamily="49" charset="0"/>
              </a:rPr>
              <a:t>             set identity dynamic-mac 00:25:B5:00:00:00</a:t>
            </a:r>
          </a:p>
          <a:p>
            <a:pPr eaLnBrk="1" hangingPunct="1"/>
            <a:r>
              <a:rPr lang="de-DE" sz="1600" smtClean="0">
                <a:ea typeface="ＭＳ Ｐゴシック" pitchFamily="34" charset="-128"/>
                <a:cs typeface="Consolas" pitchFamily="49" charset="0"/>
              </a:rPr>
              <a:t>             set identity mac-pool DCAL-Mac-Pool</a:t>
            </a:r>
          </a:p>
          <a:p>
            <a:pPr eaLnBrk="1" hangingPunct="1"/>
            <a:r>
              <a:rPr lang="de-DE" sz="1600" smtClean="0">
                <a:ea typeface="ＭＳ Ｐゴシック" pitchFamily="34" charset="-128"/>
                <a:cs typeface="Consolas" pitchFamily="49" charset="0"/>
              </a:rPr>
              <a:t>             set order 1</a:t>
            </a:r>
          </a:p>
          <a:p>
            <a:pPr eaLnBrk="1" hangingPunct="1"/>
            <a:r>
              <a:rPr lang="de-DE" sz="1600" smtClean="0">
                <a:ea typeface="ＭＳ Ｐゴシック" pitchFamily="34" charset="-128"/>
                <a:cs typeface="Consolas" pitchFamily="49" charset="0"/>
              </a:rPr>
              <a:t>             set pin-group ""</a:t>
            </a:r>
          </a:p>
          <a:p>
            <a:pPr eaLnBrk="1" hangingPunct="1"/>
            <a:r>
              <a:rPr lang="de-DE" sz="1600" smtClean="0">
                <a:ea typeface="ＭＳ Ｐゴシック" pitchFamily="34" charset="-128"/>
                <a:cs typeface="Consolas" pitchFamily="49" charset="0"/>
              </a:rPr>
              <a:t>             set qos-policy ""</a:t>
            </a:r>
          </a:p>
          <a:p>
            <a:pPr eaLnBrk="1" hangingPunct="1"/>
            <a:r>
              <a:rPr lang="de-DE" sz="1600" smtClean="0">
                <a:ea typeface="ＭＳ Ｐゴシック" pitchFamily="34" charset="-128"/>
                <a:cs typeface="Consolas" pitchFamily="49" charset="0"/>
              </a:rPr>
              <a:t>             set stats-policy default</a:t>
            </a:r>
          </a:p>
          <a:p>
            <a:pPr eaLnBrk="1" hangingPunct="1"/>
            <a:r>
              <a:rPr lang="de-DE" sz="1600" smtClean="0">
                <a:ea typeface="ＭＳ Ｐゴシック" pitchFamily="34" charset="-128"/>
                <a:cs typeface="Consolas" pitchFamily="49" charset="0"/>
              </a:rPr>
              <a:t>             set template-name ""</a:t>
            </a:r>
          </a:p>
          <a:p>
            <a:pPr eaLnBrk="1" hangingPunct="1"/>
            <a:r>
              <a:rPr lang="de-DE" sz="1600" smtClean="0">
                <a:ea typeface="ＭＳ Ｐゴシック" pitchFamily="34" charset="-128"/>
                <a:cs typeface="Consolas" pitchFamily="49" charset="0"/>
              </a:rPr>
              <a:t>         exit</a:t>
            </a:r>
          </a:p>
          <a:p>
            <a:pPr eaLnBrk="1" hangingPunct="1"/>
            <a:r>
              <a:rPr lang="de-DE" sz="1600" smtClean="0">
                <a:ea typeface="ＭＳ Ｐゴシック" pitchFamily="34" charset="-128"/>
                <a:cs typeface="Consolas" pitchFamily="49" charset="0"/>
              </a:rPr>
              <a:t>         power up</a:t>
            </a:r>
            <a:endParaRPr lang="en-US" sz="1600" smtClean="0">
              <a:ea typeface="ＭＳ Ｐゴシック" pitchFamily="34" charset="-128"/>
            </a:endParaRPr>
          </a:p>
        </p:txBody>
      </p:sp>
      <p:sp>
        <p:nvSpPr>
          <p:cNvPr id="59395"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 Exchange 2010 on Hyper-V Service Profile</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81000" y="230188"/>
            <a:ext cx="8382000" cy="677862"/>
          </a:xfrm>
        </p:spPr>
        <p:txBody>
          <a:bodyPr/>
          <a:lstStyle/>
          <a:p>
            <a:pPr eaLnBrk="1" hangingPunct="1">
              <a:defRPr/>
            </a:pPr>
            <a:r>
              <a:rPr lang="de-DE" smtClean="0"/>
              <a:t>No </a:t>
            </a:r>
            <a:r>
              <a:rPr lang="de-DE" err="1" smtClean="0"/>
              <a:t>worries</a:t>
            </a:r>
            <a:r>
              <a:rPr lang="de-DE" smtClean="0"/>
              <a:t>, </a:t>
            </a:r>
            <a:r>
              <a:rPr lang="de-DE" err="1" smtClean="0"/>
              <a:t>there</a:t>
            </a:r>
            <a:r>
              <a:rPr lang="de-DE" smtClean="0"/>
              <a:t> </a:t>
            </a:r>
            <a:r>
              <a:rPr lang="de-DE" err="1" smtClean="0"/>
              <a:t>is</a:t>
            </a:r>
            <a:r>
              <a:rPr lang="de-DE" smtClean="0"/>
              <a:t> a GUI!</a:t>
            </a:r>
          </a:p>
        </p:txBody>
      </p:sp>
      <p:pic>
        <p:nvPicPr>
          <p:cNvPr id="61443" name="Content Placeholder 12" descr="Bild 3.png"/>
          <p:cNvPicPr>
            <a:picLocks noGrp="1" noChangeAspect="1"/>
          </p:cNvPicPr>
          <p:nvPr>
            <p:ph idx="1"/>
          </p:nvPr>
        </p:nvPicPr>
        <p:blipFill>
          <a:blip r:embed="rId3"/>
          <a:srcRect l="-15276" r="-15276"/>
          <a:stretch>
            <a:fillRect/>
          </a:stretch>
        </p:blipFill>
        <p:spPr>
          <a:xfrm>
            <a:off x="0" y="1058863"/>
            <a:ext cx="9102725" cy="4953000"/>
          </a:xfrm>
        </p:spPr>
      </p:pic>
      <p:pic>
        <p:nvPicPr>
          <p:cNvPr id="14" name="Picture 13" descr="Bild 7.png"/>
          <p:cNvPicPr>
            <a:picLocks noChangeAspect="1"/>
          </p:cNvPicPr>
          <p:nvPr/>
        </p:nvPicPr>
        <p:blipFill>
          <a:blip r:embed="rId4"/>
          <a:srcRect/>
          <a:stretch>
            <a:fillRect/>
          </a:stretch>
        </p:blipFill>
        <p:spPr bwMode="auto">
          <a:xfrm>
            <a:off x="1031875" y="962025"/>
            <a:ext cx="7011988" cy="5154613"/>
          </a:xfrm>
          <a:prstGeom prst="rect">
            <a:avLst/>
          </a:prstGeom>
          <a:noFill/>
          <a:ln w="9525">
            <a:noFill/>
            <a:miter lim="800000"/>
            <a:headEnd/>
            <a:tailEnd/>
          </a:ln>
        </p:spPr>
      </p:pic>
      <p:pic>
        <p:nvPicPr>
          <p:cNvPr id="15" name="Picture 14" descr="Bild 5.png"/>
          <p:cNvPicPr>
            <a:picLocks noChangeAspect="1"/>
          </p:cNvPicPr>
          <p:nvPr/>
        </p:nvPicPr>
        <p:blipFill>
          <a:blip r:embed="rId5"/>
          <a:srcRect/>
          <a:stretch>
            <a:fillRect/>
          </a:stretch>
        </p:blipFill>
        <p:spPr bwMode="auto">
          <a:xfrm>
            <a:off x="966788" y="912813"/>
            <a:ext cx="7451725" cy="5641975"/>
          </a:xfrm>
          <a:prstGeom prst="rect">
            <a:avLst/>
          </a:prstGeom>
          <a:noFill/>
          <a:ln w="9525">
            <a:noFill/>
            <a:miter lim="800000"/>
            <a:headEnd/>
            <a:tailEnd/>
          </a:ln>
        </p:spPr>
      </p:pic>
      <p:pic>
        <p:nvPicPr>
          <p:cNvPr id="16" name="Picture 15" descr="Bild 6.png"/>
          <p:cNvPicPr>
            <a:picLocks noChangeAspect="1"/>
          </p:cNvPicPr>
          <p:nvPr/>
        </p:nvPicPr>
        <p:blipFill>
          <a:blip r:embed="rId6"/>
          <a:srcRect/>
          <a:stretch>
            <a:fillRect/>
          </a:stretch>
        </p:blipFill>
        <p:spPr bwMode="auto">
          <a:xfrm>
            <a:off x="955675" y="895350"/>
            <a:ext cx="7445375" cy="56769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lide(from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lide(from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1" name="Rectangle 256"/>
          <p:cNvSpPr>
            <a:spLocks noGrp="1" noChangeArrowheads="1"/>
          </p:cNvSpPr>
          <p:nvPr>
            <p:ph idx="4294967295"/>
          </p:nvPr>
        </p:nvSpPr>
        <p:spPr>
          <a:xfrm>
            <a:off x="3770313" y="1600200"/>
            <a:ext cx="5373687" cy="2043113"/>
          </a:xfrm>
          <a:gradFill rotWithShape="1">
            <a:gsLst>
              <a:gs pos="0">
                <a:srgbClr val="2283DE"/>
              </a:gs>
              <a:gs pos="30000">
                <a:srgbClr val="0068BA"/>
              </a:gs>
              <a:gs pos="50000">
                <a:srgbClr val="0058A8"/>
              </a:gs>
              <a:gs pos="100000">
                <a:srgbClr val="003368"/>
              </a:gs>
            </a:gsLst>
            <a:lin ang="5400000"/>
          </a:gradFill>
          <a:ln cap="flat">
            <a:solidFill>
              <a:srgbClr val="1E78B9"/>
            </a:solidFill>
          </a:ln>
          <a:effectLst>
            <a:outerShdw dist="38100" dir="5400000" rotWithShape="0">
              <a:srgbClr val="000000">
                <a:alpha val="34999"/>
              </a:srgbClr>
            </a:outerShdw>
          </a:effectLst>
        </p:spPr>
        <p:txBody>
          <a:bodyPr lIns="91440" tIns="45720" rIns="91440" bIns="45720"/>
          <a:lstStyle/>
          <a:p>
            <a:pPr marL="112713" indent="-112713" defTabSz="914400" eaLnBrk="1" hangingPunct="1">
              <a:buFontTx/>
              <a:buNone/>
              <a:defRPr/>
            </a:pPr>
            <a:r>
              <a:rPr lang="en-US" sz="1800" b="1" dirty="0">
                <a:solidFill>
                  <a:schemeClr val="tx1"/>
                </a:solidFill>
                <a:ea typeface="+mn-ea"/>
                <a:cs typeface="+mn-cs"/>
              </a:rPr>
              <a:t>Cisco UCS MP runs on same server as Microsoft System Center Operations Manager</a:t>
            </a:r>
          </a:p>
          <a:p>
            <a:pPr marL="282575" lvl="1" indent="-107950" defTabSz="914400" eaLnBrk="1" hangingPunct="1">
              <a:buFont typeface="Arial" pitchFamily="-112" charset="0"/>
              <a:buChar char="•"/>
              <a:defRPr/>
            </a:pPr>
            <a:r>
              <a:rPr lang="en-US" sz="1400" dirty="0">
                <a:solidFill>
                  <a:schemeClr val="tx1"/>
                </a:solidFill>
                <a:ea typeface="+mn-ea"/>
              </a:rPr>
              <a:t>Configured to connect to one or more UCS Managers</a:t>
            </a:r>
          </a:p>
          <a:p>
            <a:pPr marL="282575" lvl="1" indent="-107950" defTabSz="914400" eaLnBrk="1" hangingPunct="1">
              <a:buFont typeface="Arial" pitchFamily="-112" charset="0"/>
              <a:buChar char="•"/>
              <a:defRPr/>
            </a:pPr>
            <a:r>
              <a:rPr lang="en-US" sz="1400" dirty="0">
                <a:solidFill>
                  <a:schemeClr val="tx1"/>
                </a:solidFill>
                <a:ea typeface="+mn-ea"/>
              </a:rPr>
              <a:t>Users view MP information within  SC Operations Manager UI</a:t>
            </a:r>
          </a:p>
          <a:p>
            <a:pPr marL="282575" lvl="1" indent="-107950" defTabSz="914400" eaLnBrk="1" hangingPunct="1">
              <a:buFont typeface="Arial" pitchFamily="-112" charset="0"/>
              <a:buChar char="•"/>
              <a:defRPr/>
            </a:pPr>
            <a:r>
              <a:rPr lang="en-US" sz="1400" dirty="0">
                <a:solidFill>
                  <a:schemeClr val="tx1"/>
                </a:solidFill>
                <a:ea typeface="+mn-ea"/>
              </a:rPr>
              <a:t>MP pulls inventory and state information via UCS XML API</a:t>
            </a:r>
          </a:p>
          <a:p>
            <a:pPr marL="282575" lvl="1" indent="-107950" defTabSz="914400" eaLnBrk="1" hangingPunct="1">
              <a:buFont typeface="Arial" pitchFamily="-112" charset="0"/>
              <a:buChar char="•"/>
              <a:defRPr/>
            </a:pPr>
            <a:r>
              <a:rPr lang="en-US" sz="1400" dirty="0">
                <a:solidFill>
                  <a:schemeClr val="tx1"/>
                </a:solidFill>
                <a:ea typeface="+mn-ea"/>
              </a:rPr>
              <a:t>MP polls UCS Managers for updates</a:t>
            </a:r>
          </a:p>
          <a:p>
            <a:pPr marL="282575" lvl="1" indent="-107950" defTabSz="914400" eaLnBrk="1" hangingPunct="1">
              <a:buFont typeface="Arial" pitchFamily="-112" charset="0"/>
              <a:buChar char="•"/>
              <a:defRPr/>
            </a:pPr>
            <a:r>
              <a:rPr lang="en-US" sz="1400" dirty="0">
                <a:solidFill>
                  <a:schemeClr val="tx1"/>
                </a:solidFill>
                <a:ea typeface="+mn-ea"/>
              </a:rPr>
              <a:t>MP discovers and monitors UCS Service Profiles</a:t>
            </a:r>
          </a:p>
          <a:p>
            <a:pPr marL="282575" lvl="1" indent="-107950" defTabSz="914400" eaLnBrk="1" hangingPunct="1">
              <a:buFont typeface="Arial" pitchFamily="-112" charset="0"/>
              <a:buChar char="•"/>
              <a:defRPr/>
            </a:pPr>
            <a:r>
              <a:rPr lang="en-US" sz="1400" dirty="0">
                <a:solidFill>
                  <a:schemeClr val="tx1"/>
                </a:solidFill>
                <a:ea typeface="+mn-ea"/>
              </a:rPr>
              <a:t>MP alerts the operators on issues found</a:t>
            </a:r>
          </a:p>
        </p:txBody>
      </p:sp>
      <p:grpSp>
        <p:nvGrpSpPr>
          <p:cNvPr id="62467" name="Group 546"/>
          <p:cNvGrpSpPr>
            <a:grpSpLocks/>
          </p:cNvGrpSpPr>
          <p:nvPr/>
        </p:nvGrpSpPr>
        <p:grpSpPr bwMode="auto">
          <a:xfrm>
            <a:off x="0" y="1658938"/>
            <a:ext cx="7675563" cy="4873625"/>
            <a:chOff x="457200" y="2133600"/>
            <a:chExt cx="7218363" cy="4398962"/>
          </a:xfrm>
        </p:grpSpPr>
        <p:grpSp>
          <p:nvGrpSpPr>
            <p:cNvPr id="62469" name="Group 257"/>
            <p:cNvGrpSpPr>
              <a:grpSpLocks/>
            </p:cNvGrpSpPr>
            <p:nvPr/>
          </p:nvGrpSpPr>
          <p:grpSpPr bwMode="auto">
            <a:xfrm>
              <a:off x="1219200" y="2133600"/>
              <a:ext cx="1533525" cy="1114425"/>
              <a:chOff x="134" y="881"/>
              <a:chExt cx="1754" cy="1130"/>
            </a:xfrm>
          </p:grpSpPr>
          <p:pic>
            <p:nvPicPr>
              <p:cNvPr id="62992" name="Picture 258" descr="white_rectangle_shadow"/>
              <p:cNvPicPr>
                <a:picLocks noChangeAspect="1" noChangeArrowheads="1"/>
              </p:cNvPicPr>
              <p:nvPr/>
            </p:nvPicPr>
            <p:blipFill>
              <a:blip r:embed="rId3"/>
              <a:srcRect/>
              <a:stretch>
                <a:fillRect/>
              </a:stretch>
            </p:blipFill>
            <p:spPr bwMode="auto">
              <a:xfrm>
                <a:off x="134" y="881"/>
                <a:ext cx="1754" cy="1130"/>
              </a:xfrm>
              <a:prstGeom prst="rect">
                <a:avLst/>
              </a:prstGeom>
              <a:noFill/>
              <a:ln w="9525">
                <a:noFill/>
                <a:miter lim="800000"/>
                <a:headEnd/>
                <a:tailEnd/>
              </a:ln>
            </p:spPr>
          </p:pic>
          <p:pic>
            <p:nvPicPr>
              <p:cNvPr id="62993" name="Picture 259" descr="SAM_Screen"/>
              <p:cNvPicPr>
                <a:picLocks noChangeAspect="1" noChangeArrowheads="1"/>
              </p:cNvPicPr>
              <p:nvPr/>
            </p:nvPicPr>
            <p:blipFill>
              <a:blip r:embed="rId4"/>
              <a:srcRect/>
              <a:stretch>
                <a:fillRect/>
              </a:stretch>
            </p:blipFill>
            <p:spPr bwMode="auto">
              <a:xfrm>
                <a:off x="175" y="908"/>
                <a:ext cx="1622" cy="980"/>
              </a:xfrm>
              <a:prstGeom prst="rect">
                <a:avLst/>
              </a:prstGeom>
              <a:noFill/>
              <a:ln w="9525">
                <a:noFill/>
                <a:miter lim="800000"/>
                <a:headEnd/>
                <a:tailEnd/>
              </a:ln>
            </p:spPr>
          </p:pic>
        </p:grpSp>
        <p:sp>
          <p:nvSpPr>
            <p:cNvPr id="62470" name="Rounded Rectangle 536"/>
            <p:cNvSpPr>
              <a:spLocks noChangeArrowheads="1"/>
            </p:cNvSpPr>
            <p:nvPr/>
          </p:nvSpPr>
          <p:spPr bwMode="auto">
            <a:xfrm>
              <a:off x="1879971" y="3705477"/>
              <a:ext cx="164224" cy="282278"/>
            </a:xfrm>
            <a:prstGeom prst="roundRect">
              <a:avLst>
                <a:gd name="adj" fmla="val 16667"/>
              </a:avLst>
            </a:prstGeom>
            <a:solidFill>
              <a:schemeClr val="accent1"/>
            </a:solidFill>
            <a:ln w="9525">
              <a:solidFill>
                <a:schemeClr val="tx2"/>
              </a:solidFill>
              <a:round/>
              <a:headEnd/>
              <a:tailEnd/>
            </a:ln>
          </p:spPr>
          <p:txBody>
            <a:bodyPr wrap="none" lIns="82124" tIns="41061" rIns="82124" bIns="41061" anchor="ctr">
              <a:spAutoFit/>
            </a:bodyPr>
            <a:lstStyle/>
            <a:p>
              <a:pPr algn="ctr" defTabSz="814388" eaLnBrk="0" hangingPunct="0">
                <a:lnSpc>
                  <a:spcPct val="90000"/>
                </a:lnSpc>
              </a:pPr>
              <a:endParaRPr lang="de-DE" sz="2400" baseline="-25000">
                <a:solidFill>
                  <a:srgbClr val="000000"/>
                </a:solidFill>
              </a:endParaRPr>
            </a:p>
          </p:txBody>
        </p:sp>
        <p:sp>
          <p:nvSpPr>
            <p:cNvPr id="6180" name="Rectangle 262"/>
            <p:cNvSpPr>
              <a:spLocks noChangeArrowheads="1"/>
            </p:cNvSpPr>
            <p:nvPr/>
          </p:nvSpPr>
          <p:spPr bwMode="auto">
            <a:xfrm>
              <a:off x="811027" y="3860228"/>
              <a:ext cx="1567586" cy="270816"/>
            </a:xfrm>
            <a:prstGeom prst="rect">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blurRad="63500" dist="20000" dir="5400000" rotWithShape="0">
                <a:srgbClr val="000000">
                  <a:alpha val="37999"/>
                </a:srgbClr>
              </a:outerShdw>
            </a:effectLst>
          </p:spPr>
          <p:txBody>
            <a:bodyPr wrap="none" anchor="ctr"/>
            <a:lstStyle/>
            <a:p>
              <a:pPr algn="ctr" defTabSz="914400" eaLnBrk="0" hangingPunct="0">
                <a:lnSpc>
                  <a:spcPct val="90000"/>
                </a:lnSpc>
              </a:pPr>
              <a:r>
                <a:rPr lang="en-US" sz="1600" b="1" baseline="-25000">
                  <a:solidFill>
                    <a:srgbClr val="000000"/>
                  </a:solidFill>
                  <a:latin typeface="Calibri" pitchFamily="34" charset="0"/>
                </a:rPr>
                <a:t>Cisco UCS MP</a:t>
              </a:r>
            </a:p>
          </p:txBody>
        </p:sp>
        <p:grpSp>
          <p:nvGrpSpPr>
            <p:cNvPr id="62472" name="Group 530"/>
            <p:cNvGrpSpPr>
              <a:grpSpLocks/>
            </p:cNvGrpSpPr>
            <p:nvPr/>
          </p:nvGrpSpPr>
          <p:grpSpPr bwMode="auto">
            <a:xfrm>
              <a:off x="519113" y="4701117"/>
              <a:ext cx="2738437" cy="1814478"/>
              <a:chOff x="519113" y="4066649"/>
              <a:chExt cx="2738419" cy="2207150"/>
            </a:xfrm>
          </p:grpSpPr>
          <p:sp>
            <p:nvSpPr>
              <p:cNvPr id="62738" name="Line 4"/>
              <p:cNvSpPr>
                <a:spLocks noChangeShapeType="1"/>
              </p:cNvSpPr>
              <p:nvPr/>
            </p:nvSpPr>
            <p:spPr bwMode="auto">
              <a:xfrm flipH="1">
                <a:off x="1461051" y="4783423"/>
                <a:ext cx="1019624" cy="0"/>
              </a:xfrm>
              <a:prstGeom prst="line">
                <a:avLst/>
              </a:prstGeom>
              <a:noFill/>
              <a:ln w="38100">
                <a:solidFill>
                  <a:srgbClr val="0D86FF"/>
                </a:solidFill>
                <a:round/>
                <a:headEnd/>
                <a:tailEnd/>
              </a:ln>
            </p:spPr>
            <p:txBody>
              <a:bodyPr wrap="none" anchor="ctr"/>
              <a:lstStyle/>
              <a:p>
                <a:endParaRPr lang="en-GB"/>
              </a:p>
            </p:txBody>
          </p:sp>
          <p:sp>
            <p:nvSpPr>
              <p:cNvPr id="62739" name="Line 5"/>
              <p:cNvSpPr>
                <a:spLocks noChangeShapeType="1"/>
              </p:cNvSpPr>
              <p:nvPr/>
            </p:nvSpPr>
            <p:spPr bwMode="auto">
              <a:xfrm flipH="1">
                <a:off x="527609" y="4783423"/>
                <a:ext cx="1019624" cy="0"/>
              </a:xfrm>
              <a:prstGeom prst="line">
                <a:avLst/>
              </a:prstGeom>
              <a:noFill/>
              <a:ln w="38100">
                <a:solidFill>
                  <a:srgbClr val="0196D1"/>
                </a:solidFill>
                <a:round/>
                <a:headEnd/>
                <a:tailEnd/>
              </a:ln>
            </p:spPr>
            <p:txBody>
              <a:bodyPr wrap="none" anchor="ctr"/>
              <a:lstStyle/>
              <a:p>
                <a:endParaRPr lang="en-GB"/>
              </a:p>
            </p:txBody>
          </p:sp>
          <p:sp>
            <p:nvSpPr>
              <p:cNvPr id="62740" name="Line 6"/>
              <p:cNvSpPr>
                <a:spLocks noChangeAspect="1" noChangeShapeType="1"/>
              </p:cNvSpPr>
              <p:nvPr/>
            </p:nvSpPr>
            <p:spPr bwMode="auto">
              <a:xfrm flipH="1">
                <a:off x="519113" y="6146198"/>
                <a:ext cx="785353" cy="0"/>
              </a:xfrm>
              <a:prstGeom prst="line">
                <a:avLst/>
              </a:prstGeom>
              <a:noFill/>
              <a:ln w="38100">
                <a:solidFill>
                  <a:srgbClr val="0D86FF"/>
                </a:solidFill>
                <a:round/>
                <a:headEnd/>
                <a:tailEnd/>
              </a:ln>
            </p:spPr>
            <p:txBody>
              <a:bodyPr wrap="none" anchor="ctr"/>
              <a:lstStyle/>
              <a:p>
                <a:endParaRPr lang="en-GB"/>
              </a:p>
            </p:txBody>
          </p:sp>
          <p:sp>
            <p:nvSpPr>
              <p:cNvPr id="62741" name="Line 7"/>
              <p:cNvSpPr>
                <a:spLocks noChangeAspect="1" noChangeShapeType="1"/>
              </p:cNvSpPr>
              <p:nvPr/>
            </p:nvSpPr>
            <p:spPr bwMode="auto">
              <a:xfrm flipH="1">
                <a:off x="519113" y="5066697"/>
                <a:ext cx="785353" cy="0"/>
              </a:xfrm>
              <a:prstGeom prst="line">
                <a:avLst/>
              </a:prstGeom>
              <a:noFill/>
              <a:ln w="38100">
                <a:solidFill>
                  <a:srgbClr val="0D86FF"/>
                </a:solidFill>
                <a:round/>
                <a:headEnd/>
                <a:tailEnd/>
              </a:ln>
            </p:spPr>
            <p:txBody>
              <a:bodyPr wrap="none" anchor="ctr"/>
              <a:lstStyle/>
              <a:p>
                <a:endParaRPr lang="en-GB"/>
              </a:p>
            </p:txBody>
          </p:sp>
          <p:sp>
            <p:nvSpPr>
              <p:cNvPr id="62742" name="Line 8"/>
              <p:cNvSpPr>
                <a:spLocks noChangeAspect="1" noChangeShapeType="1"/>
              </p:cNvSpPr>
              <p:nvPr/>
            </p:nvSpPr>
            <p:spPr bwMode="auto">
              <a:xfrm flipH="1">
                <a:off x="519113" y="5606448"/>
                <a:ext cx="785353" cy="0"/>
              </a:xfrm>
              <a:prstGeom prst="line">
                <a:avLst/>
              </a:prstGeom>
              <a:noFill/>
              <a:ln w="38100">
                <a:solidFill>
                  <a:srgbClr val="0D86FF"/>
                </a:solidFill>
                <a:round/>
                <a:headEnd/>
                <a:tailEnd/>
              </a:ln>
            </p:spPr>
            <p:txBody>
              <a:bodyPr wrap="none" anchor="ctr"/>
              <a:lstStyle/>
              <a:p>
                <a:endParaRPr lang="en-GB"/>
              </a:p>
            </p:txBody>
          </p:sp>
          <p:sp>
            <p:nvSpPr>
              <p:cNvPr id="62743" name="Line 9"/>
              <p:cNvSpPr>
                <a:spLocks noChangeAspect="1" noChangeShapeType="1"/>
              </p:cNvSpPr>
              <p:nvPr/>
            </p:nvSpPr>
            <p:spPr bwMode="auto">
              <a:xfrm flipH="1">
                <a:off x="519113" y="5875685"/>
                <a:ext cx="785353" cy="0"/>
              </a:xfrm>
              <a:prstGeom prst="line">
                <a:avLst/>
              </a:prstGeom>
              <a:noFill/>
              <a:ln w="38100">
                <a:solidFill>
                  <a:srgbClr val="0D86FF"/>
                </a:solidFill>
                <a:round/>
                <a:headEnd/>
                <a:tailEnd/>
              </a:ln>
            </p:spPr>
            <p:txBody>
              <a:bodyPr wrap="none" anchor="ctr"/>
              <a:lstStyle/>
              <a:p>
                <a:endParaRPr lang="en-GB"/>
              </a:p>
            </p:txBody>
          </p:sp>
          <p:sp>
            <p:nvSpPr>
              <p:cNvPr id="62744" name="Line 10"/>
              <p:cNvSpPr>
                <a:spLocks noChangeAspect="1" noChangeShapeType="1"/>
              </p:cNvSpPr>
              <p:nvPr/>
            </p:nvSpPr>
            <p:spPr bwMode="auto">
              <a:xfrm flipH="1">
                <a:off x="519113" y="5335935"/>
                <a:ext cx="785353" cy="0"/>
              </a:xfrm>
              <a:prstGeom prst="line">
                <a:avLst/>
              </a:prstGeom>
              <a:noFill/>
              <a:ln w="38100">
                <a:solidFill>
                  <a:srgbClr val="0D86FF"/>
                </a:solidFill>
                <a:round/>
                <a:headEnd/>
                <a:tailEnd/>
              </a:ln>
            </p:spPr>
            <p:txBody>
              <a:bodyPr wrap="none" anchor="ctr"/>
              <a:lstStyle/>
              <a:p>
                <a:endParaRPr lang="en-GB"/>
              </a:p>
            </p:txBody>
          </p:sp>
          <p:sp>
            <p:nvSpPr>
              <p:cNvPr id="62745" name="Line 11"/>
              <p:cNvSpPr>
                <a:spLocks noChangeAspect="1" noChangeShapeType="1"/>
              </p:cNvSpPr>
              <p:nvPr/>
            </p:nvSpPr>
            <p:spPr bwMode="auto">
              <a:xfrm flipH="1">
                <a:off x="519113" y="4784700"/>
                <a:ext cx="785353" cy="0"/>
              </a:xfrm>
              <a:prstGeom prst="line">
                <a:avLst/>
              </a:prstGeom>
              <a:noFill/>
              <a:ln w="38100">
                <a:solidFill>
                  <a:srgbClr val="0D86FF"/>
                </a:solidFill>
                <a:round/>
                <a:headEnd/>
                <a:tailEnd/>
              </a:ln>
            </p:spPr>
            <p:txBody>
              <a:bodyPr wrap="none" anchor="ctr"/>
              <a:lstStyle/>
              <a:p>
                <a:endParaRPr lang="en-GB"/>
              </a:p>
            </p:txBody>
          </p:sp>
          <p:sp>
            <p:nvSpPr>
              <p:cNvPr id="62746" name="Line 12"/>
              <p:cNvSpPr>
                <a:spLocks noChangeAspect="1" noChangeShapeType="1"/>
              </p:cNvSpPr>
              <p:nvPr/>
            </p:nvSpPr>
            <p:spPr bwMode="auto">
              <a:xfrm flipV="1">
                <a:off x="523968" y="4777044"/>
                <a:ext cx="0" cy="1372983"/>
              </a:xfrm>
              <a:prstGeom prst="line">
                <a:avLst/>
              </a:prstGeom>
              <a:noFill/>
              <a:ln w="38100">
                <a:solidFill>
                  <a:srgbClr val="0D86FF"/>
                </a:solidFill>
                <a:round/>
                <a:headEnd/>
                <a:tailEnd/>
              </a:ln>
            </p:spPr>
            <p:txBody>
              <a:bodyPr wrap="none" anchor="ctr"/>
              <a:lstStyle/>
              <a:p>
                <a:endParaRPr lang="en-GB"/>
              </a:p>
            </p:txBody>
          </p:sp>
          <p:sp>
            <p:nvSpPr>
              <p:cNvPr id="62747" name="Line 13"/>
              <p:cNvSpPr>
                <a:spLocks noChangeAspect="1" noChangeShapeType="1"/>
              </p:cNvSpPr>
              <p:nvPr/>
            </p:nvSpPr>
            <p:spPr bwMode="auto">
              <a:xfrm flipV="1">
                <a:off x="1299611" y="4782148"/>
                <a:ext cx="0" cy="1364051"/>
              </a:xfrm>
              <a:prstGeom prst="line">
                <a:avLst/>
              </a:prstGeom>
              <a:noFill/>
              <a:ln w="38100">
                <a:solidFill>
                  <a:srgbClr val="0D86FF"/>
                </a:solidFill>
                <a:round/>
                <a:headEnd/>
                <a:tailEnd/>
              </a:ln>
            </p:spPr>
            <p:txBody>
              <a:bodyPr wrap="none" anchor="ctr"/>
              <a:lstStyle/>
              <a:p>
                <a:endParaRPr lang="en-GB"/>
              </a:p>
            </p:txBody>
          </p:sp>
          <p:sp>
            <p:nvSpPr>
              <p:cNvPr id="62748" name="AutoShape 14"/>
              <p:cNvSpPr>
                <a:spLocks noChangeAspect="1" noChangeArrowheads="1"/>
              </p:cNvSpPr>
              <p:nvPr/>
            </p:nvSpPr>
            <p:spPr bwMode="auto">
              <a:xfrm rot="-5400000">
                <a:off x="484230" y="5843005"/>
                <a:ext cx="236061"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49" name="AutoShape 15"/>
              <p:cNvSpPr>
                <a:spLocks noChangeAspect="1" noChangeArrowheads="1"/>
              </p:cNvSpPr>
              <p:nvPr/>
            </p:nvSpPr>
            <p:spPr bwMode="auto">
              <a:xfrm rot="-5400000">
                <a:off x="1101466" y="5843612"/>
                <a:ext cx="236061"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0" name="AutoShape 16"/>
              <p:cNvSpPr>
                <a:spLocks noChangeAspect="1" noChangeArrowheads="1"/>
              </p:cNvSpPr>
              <p:nvPr/>
            </p:nvSpPr>
            <p:spPr bwMode="auto">
              <a:xfrm rot="-5400000">
                <a:off x="484230" y="6110966"/>
                <a:ext cx="236061"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1" name="AutoShape 17"/>
              <p:cNvSpPr>
                <a:spLocks noChangeAspect="1" noChangeArrowheads="1"/>
              </p:cNvSpPr>
              <p:nvPr/>
            </p:nvSpPr>
            <p:spPr bwMode="auto">
              <a:xfrm rot="-5400000">
                <a:off x="1101466" y="6111573"/>
                <a:ext cx="236061"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2" name="AutoShape 18"/>
              <p:cNvSpPr>
                <a:spLocks noChangeAspect="1" noChangeArrowheads="1"/>
              </p:cNvSpPr>
              <p:nvPr/>
            </p:nvSpPr>
            <p:spPr bwMode="auto">
              <a:xfrm rot="-5400000">
                <a:off x="484230" y="5308358"/>
                <a:ext cx="236062"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3" name="AutoShape 19"/>
              <p:cNvSpPr>
                <a:spLocks noChangeAspect="1" noChangeArrowheads="1"/>
              </p:cNvSpPr>
              <p:nvPr/>
            </p:nvSpPr>
            <p:spPr bwMode="auto">
              <a:xfrm rot="-5400000">
                <a:off x="1101466" y="5308965"/>
                <a:ext cx="236062"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4" name="AutoShape 20"/>
              <p:cNvSpPr>
                <a:spLocks noChangeAspect="1" noChangeArrowheads="1"/>
              </p:cNvSpPr>
              <p:nvPr/>
            </p:nvSpPr>
            <p:spPr bwMode="auto">
              <a:xfrm rot="-5400000">
                <a:off x="484230" y="5040396"/>
                <a:ext cx="236062"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5" name="AutoShape 21"/>
              <p:cNvSpPr>
                <a:spLocks noChangeAspect="1" noChangeArrowheads="1"/>
              </p:cNvSpPr>
              <p:nvPr/>
            </p:nvSpPr>
            <p:spPr bwMode="auto">
              <a:xfrm rot="-5400000">
                <a:off x="1101466" y="5041004"/>
                <a:ext cx="236062"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6" name="AutoShape 22"/>
              <p:cNvSpPr>
                <a:spLocks noChangeAspect="1" noChangeArrowheads="1"/>
              </p:cNvSpPr>
              <p:nvPr/>
            </p:nvSpPr>
            <p:spPr bwMode="auto">
              <a:xfrm rot="-5400000">
                <a:off x="484230" y="5576319"/>
                <a:ext cx="236062"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757" name="AutoShape 23"/>
              <p:cNvSpPr>
                <a:spLocks noChangeAspect="1" noChangeArrowheads="1"/>
              </p:cNvSpPr>
              <p:nvPr/>
            </p:nvSpPr>
            <p:spPr bwMode="auto">
              <a:xfrm rot="-5400000">
                <a:off x="1101466" y="5576926"/>
                <a:ext cx="236062"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grpSp>
            <p:nvGrpSpPr>
              <p:cNvPr id="62758" name="Group 24"/>
              <p:cNvGrpSpPr>
                <a:grpSpLocks noChangeAspect="1"/>
              </p:cNvGrpSpPr>
              <p:nvPr/>
            </p:nvGrpSpPr>
            <p:grpSpPr bwMode="auto">
              <a:xfrm>
                <a:off x="560383" y="4948029"/>
                <a:ext cx="702812" cy="1325770"/>
                <a:chOff x="4190" y="2171"/>
                <a:chExt cx="944" cy="1972"/>
              </a:xfrm>
            </p:grpSpPr>
            <p:grpSp>
              <p:nvGrpSpPr>
                <p:cNvPr id="62932" name="Group 25"/>
                <p:cNvGrpSpPr>
                  <a:grpSpLocks noChangeAspect="1"/>
                </p:cNvGrpSpPr>
                <p:nvPr/>
              </p:nvGrpSpPr>
              <p:grpSpPr bwMode="auto">
                <a:xfrm>
                  <a:off x="4190" y="3365"/>
                  <a:ext cx="944" cy="380"/>
                  <a:chOff x="3387" y="3365"/>
                  <a:chExt cx="944" cy="380"/>
                </a:xfrm>
              </p:grpSpPr>
              <p:grpSp>
                <p:nvGrpSpPr>
                  <p:cNvPr id="62981" name="Group 26"/>
                  <p:cNvGrpSpPr>
                    <a:grpSpLocks noChangeAspect="1"/>
                  </p:cNvGrpSpPr>
                  <p:nvPr/>
                </p:nvGrpSpPr>
                <p:grpSpPr bwMode="auto">
                  <a:xfrm>
                    <a:off x="3502" y="3379"/>
                    <a:ext cx="351" cy="351"/>
                    <a:chOff x="3694" y="3181"/>
                    <a:chExt cx="326" cy="402"/>
                  </a:xfrm>
                </p:grpSpPr>
                <p:sp>
                  <p:nvSpPr>
                    <p:cNvPr id="62988" name="AutoShape 2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89" name="AutoShape 2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90" name="AutoShape 2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91" name="AutoShape 3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982" name="AutoShape 31"/>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983" name="Group 32"/>
                  <p:cNvGrpSpPr>
                    <a:grpSpLocks noChangeAspect="1"/>
                  </p:cNvGrpSpPr>
                  <p:nvPr/>
                </p:nvGrpSpPr>
                <p:grpSpPr bwMode="auto">
                  <a:xfrm>
                    <a:off x="3862" y="3379"/>
                    <a:ext cx="351" cy="351"/>
                    <a:chOff x="3694" y="3181"/>
                    <a:chExt cx="326" cy="402"/>
                  </a:xfrm>
                </p:grpSpPr>
                <p:sp>
                  <p:nvSpPr>
                    <p:cNvPr id="62984" name="AutoShape 3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85" name="AutoShape 3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86" name="AutoShape 3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87" name="AutoShape 3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933" name="Group 37"/>
                <p:cNvGrpSpPr>
                  <a:grpSpLocks noChangeAspect="1"/>
                </p:cNvGrpSpPr>
                <p:nvPr/>
              </p:nvGrpSpPr>
              <p:grpSpPr bwMode="auto">
                <a:xfrm>
                  <a:off x="4190" y="3763"/>
                  <a:ext cx="944" cy="380"/>
                  <a:chOff x="3387" y="3365"/>
                  <a:chExt cx="944" cy="380"/>
                </a:xfrm>
              </p:grpSpPr>
              <p:grpSp>
                <p:nvGrpSpPr>
                  <p:cNvPr id="62970" name="Group 38"/>
                  <p:cNvGrpSpPr>
                    <a:grpSpLocks noChangeAspect="1"/>
                  </p:cNvGrpSpPr>
                  <p:nvPr/>
                </p:nvGrpSpPr>
                <p:grpSpPr bwMode="auto">
                  <a:xfrm>
                    <a:off x="3502" y="3379"/>
                    <a:ext cx="351" cy="351"/>
                    <a:chOff x="3694" y="3181"/>
                    <a:chExt cx="326" cy="402"/>
                  </a:xfrm>
                </p:grpSpPr>
                <p:sp>
                  <p:nvSpPr>
                    <p:cNvPr id="62977" name="AutoShape 3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78" name="AutoShape 4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79" name="AutoShape 4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80" name="AutoShape 4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971" name="AutoShape 43"/>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972" name="Group 44"/>
                  <p:cNvGrpSpPr>
                    <a:grpSpLocks noChangeAspect="1"/>
                  </p:cNvGrpSpPr>
                  <p:nvPr/>
                </p:nvGrpSpPr>
                <p:grpSpPr bwMode="auto">
                  <a:xfrm>
                    <a:off x="3862" y="3379"/>
                    <a:ext cx="351" cy="351"/>
                    <a:chOff x="3694" y="3181"/>
                    <a:chExt cx="326" cy="402"/>
                  </a:xfrm>
                </p:grpSpPr>
                <p:sp>
                  <p:nvSpPr>
                    <p:cNvPr id="62973" name="AutoShape 4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74" name="AutoShape 4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75" name="AutoShape 4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76" name="AutoShape 4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934" name="Group 49"/>
                <p:cNvGrpSpPr>
                  <a:grpSpLocks noChangeAspect="1"/>
                </p:cNvGrpSpPr>
                <p:nvPr/>
              </p:nvGrpSpPr>
              <p:grpSpPr bwMode="auto">
                <a:xfrm>
                  <a:off x="4190" y="2569"/>
                  <a:ext cx="944" cy="380"/>
                  <a:chOff x="3387" y="3365"/>
                  <a:chExt cx="944" cy="380"/>
                </a:xfrm>
              </p:grpSpPr>
              <p:grpSp>
                <p:nvGrpSpPr>
                  <p:cNvPr id="62959" name="Group 50"/>
                  <p:cNvGrpSpPr>
                    <a:grpSpLocks noChangeAspect="1"/>
                  </p:cNvGrpSpPr>
                  <p:nvPr/>
                </p:nvGrpSpPr>
                <p:grpSpPr bwMode="auto">
                  <a:xfrm>
                    <a:off x="3502" y="3379"/>
                    <a:ext cx="351" cy="351"/>
                    <a:chOff x="3694" y="3181"/>
                    <a:chExt cx="326" cy="402"/>
                  </a:xfrm>
                </p:grpSpPr>
                <p:sp>
                  <p:nvSpPr>
                    <p:cNvPr id="62966" name="AutoShape 5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67" name="AutoShape 5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68" name="AutoShape 5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69" name="AutoShape 5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960" name="AutoShape 55"/>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961" name="Group 56"/>
                  <p:cNvGrpSpPr>
                    <a:grpSpLocks noChangeAspect="1"/>
                  </p:cNvGrpSpPr>
                  <p:nvPr/>
                </p:nvGrpSpPr>
                <p:grpSpPr bwMode="auto">
                  <a:xfrm>
                    <a:off x="3862" y="3379"/>
                    <a:ext cx="351" cy="351"/>
                    <a:chOff x="3694" y="3181"/>
                    <a:chExt cx="326" cy="402"/>
                  </a:xfrm>
                </p:grpSpPr>
                <p:sp>
                  <p:nvSpPr>
                    <p:cNvPr id="62962" name="AutoShape 5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63" name="AutoShape 5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64" name="AutoShape 5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65" name="AutoShape 6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935" name="Group 61"/>
                <p:cNvGrpSpPr>
                  <a:grpSpLocks noChangeAspect="1"/>
                </p:cNvGrpSpPr>
                <p:nvPr/>
              </p:nvGrpSpPr>
              <p:grpSpPr bwMode="auto">
                <a:xfrm>
                  <a:off x="4190" y="2967"/>
                  <a:ext cx="944" cy="380"/>
                  <a:chOff x="3387" y="3365"/>
                  <a:chExt cx="944" cy="380"/>
                </a:xfrm>
              </p:grpSpPr>
              <p:grpSp>
                <p:nvGrpSpPr>
                  <p:cNvPr id="62948" name="Group 62"/>
                  <p:cNvGrpSpPr>
                    <a:grpSpLocks noChangeAspect="1"/>
                  </p:cNvGrpSpPr>
                  <p:nvPr/>
                </p:nvGrpSpPr>
                <p:grpSpPr bwMode="auto">
                  <a:xfrm>
                    <a:off x="3502" y="3379"/>
                    <a:ext cx="351" cy="351"/>
                    <a:chOff x="3694" y="3181"/>
                    <a:chExt cx="326" cy="402"/>
                  </a:xfrm>
                </p:grpSpPr>
                <p:sp>
                  <p:nvSpPr>
                    <p:cNvPr id="62955" name="AutoShape 6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56" name="AutoShape 6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57" name="AutoShape 6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58" name="AutoShape 6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949" name="AutoShape 67"/>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950" name="Group 68"/>
                  <p:cNvGrpSpPr>
                    <a:grpSpLocks noChangeAspect="1"/>
                  </p:cNvGrpSpPr>
                  <p:nvPr/>
                </p:nvGrpSpPr>
                <p:grpSpPr bwMode="auto">
                  <a:xfrm>
                    <a:off x="3862" y="3379"/>
                    <a:ext cx="351" cy="351"/>
                    <a:chOff x="3694" y="3181"/>
                    <a:chExt cx="326" cy="402"/>
                  </a:xfrm>
                </p:grpSpPr>
                <p:sp>
                  <p:nvSpPr>
                    <p:cNvPr id="62951" name="AutoShape 6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52" name="AutoShape 7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53" name="AutoShape 7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54" name="AutoShape 7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936" name="Group 73"/>
                <p:cNvGrpSpPr>
                  <a:grpSpLocks noChangeAspect="1"/>
                </p:cNvGrpSpPr>
                <p:nvPr/>
              </p:nvGrpSpPr>
              <p:grpSpPr bwMode="auto">
                <a:xfrm>
                  <a:off x="4190" y="2171"/>
                  <a:ext cx="944" cy="380"/>
                  <a:chOff x="3387" y="3365"/>
                  <a:chExt cx="944" cy="380"/>
                </a:xfrm>
              </p:grpSpPr>
              <p:grpSp>
                <p:nvGrpSpPr>
                  <p:cNvPr id="62937" name="Group 74"/>
                  <p:cNvGrpSpPr>
                    <a:grpSpLocks noChangeAspect="1"/>
                  </p:cNvGrpSpPr>
                  <p:nvPr/>
                </p:nvGrpSpPr>
                <p:grpSpPr bwMode="auto">
                  <a:xfrm>
                    <a:off x="3502" y="3379"/>
                    <a:ext cx="351" cy="351"/>
                    <a:chOff x="3694" y="3181"/>
                    <a:chExt cx="326" cy="402"/>
                  </a:xfrm>
                </p:grpSpPr>
                <p:sp>
                  <p:nvSpPr>
                    <p:cNvPr id="62944" name="AutoShape 7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45" name="AutoShape 7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46" name="AutoShape 7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47" name="AutoShape 7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938" name="AutoShape 79"/>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939" name="Group 80"/>
                  <p:cNvGrpSpPr>
                    <a:grpSpLocks noChangeAspect="1"/>
                  </p:cNvGrpSpPr>
                  <p:nvPr/>
                </p:nvGrpSpPr>
                <p:grpSpPr bwMode="auto">
                  <a:xfrm>
                    <a:off x="3862" y="3379"/>
                    <a:ext cx="351" cy="351"/>
                    <a:chOff x="3694" y="3181"/>
                    <a:chExt cx="326" cy="402"/>
                  </a:xfrm>
                </p:grpSpPr>
                <p:sp>
                  <p:nvSpPr>
                    <p:cNvPr id="62940" name="AutoShape 8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41" name="AutoShape 8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42" name="AutoShape 8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43" name="AutoShape 8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grpSp>
            <p:nvGrpSpPr>
              <p:cNvPr id="62759" name="Group 85"/>
              <p:cNvGrpSpPr>
                <a:grpSpLocks/>
              </p:cNvGrpSpPr>
              <p:nvPr/>
            </p:nvGrpSpPr>
            <p:grpSpPr bwMode="auto">
              <a:xfrm>
                <a:off x="1342095" y="4777044"/>
                <a:ext cx="785353" cy="1496755"/>
                <a:chOff x="1186" y="2087"/>
                <a:chExt cx="737" cy="1554"/>
              </a:xfrm>
            </p:grpSpPr>
            <p:grpSp>
              <p:nvGrpSpPr>
                <p:cNvPr id="62851" name="Group 86"/>
                <p:cNvGrpSpPr>
                  <a:grpSpLocks noChangeAspect="1"/>
                </p:cNvGrpSpPr>
                <p:nvPr/>
              </p:nvGrpSpPr>
              <p:grpSpPr bwMode="auto">
                <a:xfrm>
                  <a:off x="1186" y="2087"/>
                  <a:ext cx="737" cy="1543"/>
                  <a:chOff x="4134" y="1918"/>
                  <a:chExt cx="1055" cy="2209"/>
                </a:xfrm>
              </p:grpSpPr>
              <p:grpSp>
                <p:nvGrpSpPr>
                  <p:cNvPr id="62913" name="Group 87"/>
                  <p:cNvGrpSpPr>
                    <a:grpSpLocks noChangeAspect="1"/>
                  </p:cNvGrpSpPr>
                  <p:nvPr/>
                </p:nvGrpSpPr>
                <p:grpSpPr bwMode="auto">
                  <a:xfrm>
                    <a:off x="4134" y="1918"/>
                    <a:ext cx="1055" cy="2040"/>
                    <a:chOff x="4134" y="1918"/>
                    <a:chExt cx="1055" cy="2040"/>
                  </a:xfrm>
                </p:grpSpPr>
                <p:sp>
                  <p:nvSpPr>
                    <p:cNvPr id="62924" name="Line 88"/>
                    <p:cNvSpPr>
                      <a:spLocks noChangeAspect="1" noChangeShapeType="1"/>
                    </p:cNvSpPr>
                    <p:nvPr/>
                  </p:nvSpPr>
                  <p:spPr bwMode="auto">
                    <a:xfrm flipH="1">
                      <a:off x="4134" y="3952"/>
                      <a:ext cx="1055" cy="0"/>
                    </a:xfrm>
                    <a:prstGeom prst="line">
                      <a:avLst/>
                    </a:prstGeom>
                    <a:noFill/>
                    <a:ln w="38100">
                      <a:solidFill>
                        <a:srgbClr val="0D86FF"/>
                      </a:solidFill>
                      <a:round/>
                      <a:headEnd/>
                      <a:tailEnd/>
                    </a:ln>
                  </p:spPr>
                  <p:txBody>
                    <a:bodyPr wrap="none" anchor="ctr"/>
                    <a:lstStyle/>
                    <a:p>
                      <a:endParaRPr lang="en-GB"/>
                    </a:p>
                  </p:txBody>
                </p:sp>
                <p:sp>
                  <p:nvSpPr>
                    <p:cNvPr id="62925" name="Line 89"/>
                    <p:cNvSpPr>
                      <a:spLocks noChangeAspect="1" noChangeShapeType="1"/>
                    </p:cNvSpPr>
                    <p:nvPr/>
                  </p:nvSpPr>
                  <p:spPr bwMode="auto">
                    <a:xfrm flipH="1">
                      <a:off x="4134" y="2348"/>
                      <a:ext cx="1055" cy="0"/>
                    </a:xfrm>
                    <a:prstGeom prst="line">
                      <a:avLst/>
                    </a:prstGeom>
                    <a:noFill/>
                    <a:ln w="38100">
                      <a:solidFill>
                        <a:srgbClr val="0D86FF"/>
                      </a:solidFill>
                      <a:round/>
                      <a:headEnd/>
                      <a:tailEnd/>
                    </a:ln>
                  </p:spPr>
                  <p:txBody>
                    <a:bodyPr wrap="none" anchor="ctr"/>
                    <a:lstStyle/>
                    <a:p>
                      <a:endParaRPr lang="en-GB"/>
                    </a:p>
                  </p:txBody>
                </p:sp>
                <p:sp>
                  <p:nvSpPr>
                    <p:cNvPr id="62926" name="Line 90"/>
                    <p:cNvSpPr>
                      <a:spLocks noChangeAspect="1" noChangeShapeType="1"/>
                    </p:cNvSpPr>
                    <p:nvPr/>
                  </p:nvSpPr>
                  <p:spPr bwMode="auto">
                    <a:xfrm flipH="1">
                      <a:off x="4134" y="3150"/>
                      <a:ext cx="1055" cy="0"/>
                    </a:xfrm>
                    <a:prstGeom prst="line">
                      <a:avLst/>
                    </a:prstGeom>
                    <a:noFill/>
                    <a:ln w="38100">
                      <a:solidFill>
                        <a:srgbClr val="0D86FF"/>
                      </a:solidFill>
                      <a:round/>
                      <a:headEnd/>
                      <a:tailEnd/>
                    </a:ln>
                  </p:spPr>
                  <p:txBody>
                    <a:bodyPr wrap="none" anchor="ctr"/>
                    <a:lstStyle/>
                    <a:p>
                      <a:endParaRPr lang="en-GB"/>
                    </a:p>
                  </p:txBody>
                </p:sp>
                <p:sp>
                  <p:nvSpPr>
                    <p:cNvPr id="62927" name="Line 91"/>
                    <p:cNvSpPr>
                      <a:spLocks noChangeAspect="1" noChangeShapeType="1"/>
                    </p:cNvSpPr>
                    <p:nvPr/>
                  </p:nvSpPr>
                  <p:spPr bwMode="auto">
                    <a:xfrm flipH="1">
                      <a:off x="4134" y="3551"/>
                      <a:ext cx="1055" cy="0"/>
                    </a:xfrm>
                    <a:prstGeom prst="line">
                      <a:avLst/>
                    </a:prstGeom>
                    <a:noFill/>
                    <a:ln w="38100">
                      <a:solidFill>
                        <a:srgbClr val="0D86FF"/>
                      </a:solidFill>
                      <a:round/>
                      <a:headEnd/>
                      <a:tailEnd/>
                    </a:ln>
                  </p:spPr>
                  <p:txBody>
                    <a:bodyPr wrap="none" anchor="ctr"/>
                    <a:lstStyle/>
                    <a:p>
                      <a:endParaRPr lang="en-GB"/>
                    </a:p>
                  </p:txBody>
                </p:sp>
                <p:sp>
                  <p:nvSpPr>
                    <p:cNvPr id="62928" name="Line 92"/>
                    <p:cNvSpPr>
                      <a:spLocks noChangeAspect="1" noChangeShapeType="1"/>
                    </p:cNvSpPr>
                    <p:nvPr/>
                  </p:nvSpPr>
                  <p:spPr bwMode="auto">
                    <a:xfrm flipH="1">
                      <a:off x="4134" y="2749"/>
                      <a:ext cx="1055" cy="0"/>
                    </a:xfrm>
                    <a:prstGeom prst="line">
                      <a:avLst/>
                    </a:prstGeom>
                    <a:noFill/>
                    <a:ln w="38100">
                      <a:solidFill>
                        <a:srgbClr val="0D86FF"/>
                      </a:solidFill>
                      <a:round/>
                      <a:headEnd/>
                      <a:tailEnd/>
                    </a:ln>
                  </p:spPr>
                  <p:txBody>
                    <a:bodyPr wrap="none" anchor="ctr"/>
                    <a:lstStyle/>
                    <a:p>
                      <a:endParaRPr lang="en-GB"/>
                    </a:p>
                  </p:txBody>
                </p:sp>
                <p:sp>
                  <p:nvSpPr>
                    <p:cNvPr id="62929" name="Line 93"/>
                    <p:cNvSpPr>
                      <a:spLocks noChangeAspect="1" noChangeShapeType="1"/>
                    </p:cNvSpPr>
                    <p:nvPr/>
                  </p:nvSpPr>
                  <p:spPr bwMode="auto">
                    <a:xfrm flipH="1">
                      <a:off x="4134" y="1929"/>
                      <a:ext cx="1055" cy="0"/>
                    </a:xfrm>
                    <a:prstGeom prst="line">
                      <a:avLst/>
                    </a:prstGeom>
                    <a:noFill/>
                    <a:ln w="38100">
                      <a:solidFill>
                        <a:srgbClr val="0D86FF"/>
                      </a:solidFill>
                      <a:round/>
                      <a:headEnd/>
                      <a:tailEnd/>
                    </a:ln>
                  </p:spPr>
                  <p:txBody>
                    <a:bodyPr wrap="none" anchor="ctr"/>
                    <a:lstStyle/>
                    <a:p>
                      <a:endParaRPr lang="en-GB"/>
                    </a:p>
                  </p:txBody>
                </p:sp>
                <p:sp>
                  <p:nvSpPr>
                    <p:cNvPr id="62930" name="Line 94"/>
                    <p:cNvSpPr>
                      <a:spLocks noChangeAspect="1" noChangeShapeType="1"/>
                    </p:cNvSpPr>
                    <p:nvPr/>
                  </p:nvSpPr>
                  <p:spPr bwMode="auto">
                    <a:xfrm flipV="1">
                      <a:off x="4140" y="1918"/>
                      <a:ext cx="0" cy="2040"/>
                    </a:xfrm>
                    <a:prstGeom prst="line">
                      <a:avLst/>
                    </a:prstGeom>
                    <a:noFill/>
                    <a:ln w="38100">
                      <a:solidFill>
                        <a:srgbClr val="0D86FF"/>
                      </a:solidFill>
                      <a:round/>
                      <a:headEnd/>
                      <a:tailEnd/>
                    </a:ln>
                  </p:spPr>
                  <p:txBody>
                    <a:bodyPr wrap="none" anchor="ctr"/>
                    <a:lstStyle/>
                    <a:p>
                      <a:endParaRPr lang="en-GB"/>
                    </a:p>
                  </p:txBody>
                </p:sp>
                <p:sp>
                  <p:nvSpPr>
                    <p:cNvPr id="62931" name="Line 95"/>
                    <p:cNvSpPr>
                      <a:spLocks noChangeAspect="1" noChangeShapeType="1"/>
                    </p:cNvSpPr>
                    <p:nvPr/>
                  </p:nvSpPr>
                  <p:spPr bwMode="auto">
                    <a:xfrm flipV="1">
                      <a:off x="5183" y="1925"/>
                      <a:ext cx="0" cy="2029"/>
                    </a:xfrm>
                    <a:prstGeom prst="line">
                      <a:avLst/>
                    </a:prstGeom>
                    <a:noFill/>
                    <a:ln w="38100">
                      <a:solidFill>
                        <a:srgbClr val="0D86FF"/>
                      </a:solidFill>
                      <a:round/>
                      <a:headEnd/>
                      <a:tailEnd/>
                    </a:ln>
                  </p:spPr>
                  <p:txBody>
                    <a:bodyPr wrap="none" anchor="ctr"/>
                    <a:lstStyle/>
                    <a:p>
                      <a:endParaRPr lang="en-GB"/>
                    </a:p>
                  </p:txBody>
                </p:sp>
              </p:grpSp>
              <p:sp>
                <p:nvSpPr>
                  <p:cNvPr id="62914" name="AutoShape 96"/>
                  <p:cNvSpPr>
                    <a:spLocks noChangeAspect="1" noChangeArrowheads="1"/>
                  </p:cNvSpPr>
                  <p:nvPr/>
                </p:nvSpPr>
                <p:spPr bwMode="auto">
                  <a:xfrm rot="-5400000">
                    <a:off x="4071"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15" name="AutoShape 97"/>
                  <p:cNvSpPr>
                    <a:spLocks noChangeAspect="1" noChangeArrowheads="1"/>
                  </p:cNvSpPr>
                  <p:nvPr/>
                </p:nvSpPr>
                <p:spPr bwMode="auto">
                  <a:xfrm rot="-5400000">
                    <a:off x="4899"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16" name="AutoShape 98"/>
                  <p:cNvSpPr>
                    <a:spLocks noChangeAspect="1" noChangeArrowheads="1"/>
                  </p:cNvSpPr>
                  <p:nvPr/>
                </p:nvSpPr>
                <p:spPr bwMode="auto">
                  <a:xfrm rot="-5400000">
                    <a:off x="4071"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17" name="AutoShape 99"/>
                  <p:cNvSpPr>
                    <a:spLocks noChangeAspect="1" noChangeArrowheads="1"/>
                  </p:cNvSpPr>
                  <p:nvPr/>
                </p:nvSpPr>
                <p:spPr bwMode="auto">
                  <a:xfrm rot="-5400000">
                    <a:off x="4899"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18" name="AutoShape 100"/>
                  <p:cNvSpPr>
                    <a:spLocks noChangeAspect="1" noChangeArrowheads="1"/>
                  </p:cNvSpPr>
                  <p:nvPr/>
                </p:nvSpPr>
                <p:spPr bwMode="auto">
                  <a:xfrm rot="-5400000">
                    <a:off x="4071"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19" name="AutoShape 101"/>
                  <p:cNvSpPr>
                    <a:spLocks noChangeAspect="1" noChangeArrowheads="1"/>
                  </p:cNvSpPr>
                  <p:nvPr/>
                </p:nvSpPr>
                <p:spPr bwMode="auto">
                  <a:xfrm rot="-5400000">
                    <a:off x="4899"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20" name="AutoShape 102"/>
                  <p:cNvSpPr>
                    <a:spLocks noChangeAspect="1" noChangeArrowheads="1"/>
                  </p:cNvSpPr>
                  <p:nvPr/>
                </p:nvSpPr>
                <p:spPr bwMode="auto">
                  <a:xfrm rot="-5400000">
                    <a:off x="4071"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21" name="AutoShape 103"/>
                  <p:cNvSpPr>
                    <a:spLocks noChangeAspect="1" noChangeArrowheads="1"/>
                  </p:cNvSpPr>
                  <p:nvPr/>
                </p:nvSpPr>
                <p:spPr bwMode="auto">
                  <a:xfrm rot="-5400000">
                    <a:off x="4899"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22" name="AutoShape 104"/>
                  <p:cNvSpPr>
                    <a:spLocks noChangeAspect="1" noChangeArrowheads="1"/>
                  </p:cNvSpPr>
                  <p:nvPr/>
                </p:nvSpPr>
                <p:spPr bwMode="auto">
                  <a:xfrm rot="-5400000">
                    <a:off x="4071"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923" name="AutoShape 105"/>
                  <p:cNvSpPr>
                    <a:spLocks noChangeAspect="1" noChangeArrowheads="1"/>
                  </p:cNvSpPr>
                  <p:nvPr/>
                </p:nvSpPr>
                <p:spPr bwMode="auto">
                  <a:xfrm rot="-5400000">
                    <a:off x="4899"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grpSp>
            <p:grpSp>
              <p:nvGrpSpPr>
                <p:cNvPr id="62852" name="Group 106"/>
                <p:cNvGrpSpPr>
                  <a:grpSpLocks noChangeAspect="1"/>
                </p:cNvGrpSpPr>
                <p:nvPr/>
              </p:nvGrpSpPr>
              <p:grpSpPr bwMode="auto">
                <a:xfrm>
                  <a:off x="1225" y="2264"/>
                  <a:ext cx="660" cy="1377"/>
                  <a:chOff x="4190" y="2171"/>
                  <a:chExt cx="944" cy="1972"/>
                </a:xfrm>
              </p:grpSpPr>
              <p:grpSp>
                <p:nvGrpSpPr>
                  <p:cNvPr id="62853" name="Group 107"/>
                  <p:cNvGrpSpPr>
                    <a:grpSpLocks noChangeAspect="1"/>
                  </p:cNvGrpSpPr>
                  <p:nvPr/>
                </p:nvGrpSpPr>
                <p:grpSpPr bwMode="auto">
                  <a:xfrm>
                    <a:off x="4190" y="3365"/>
                    <a:ext cx="944" cy="380"/>
                    <a:chOff x="3387" y="3365"/>
                    <a:chExt cx="944" cy="380"/>
                  </a:xfrm>
                </p:grpSpPr>
                <p:grpSp>
                  <p:nvGrpSpPr>
                    <p:cNvPr id="62902" name="Group 108"/>
                    <p:cNvGrpSpPr>
                      <a:grpSpLocks noChangeAspect="1"/>
                    </p:cNvGrpSpPr>
                    <p:nvPr/>
                  </p:nvGrpSpPr>
                  <p:grpSpPr bwMode="auto">
                    <a:xfrm>
                      <a:off x="3502" y="3379"/>
                      <a:ext cx="351" cy="351"/>
                      <a:chOff x="3694" y="3181"/>
                      <a:chExt cx="326" cy="402"/>
                    </a:xfrm>
                  </p:grpSpPr>
                  <p:sp>
                    <p:nvSpPr>
                      <p:cNvPr id="62909" name="AutoShape 10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10" name="AutoShape 11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11" name="AutoShape 11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12" name="AutoShape 11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903" name="AutoShape 113"/>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904" name="Group 114"/>
                    <p:cNvGrpSpPr>
                      <a:grpSpLocks noChangeAspect="1"/>
                    </p:cNvGrpSpPr>
                    <p:nvPr/>
                  </p:nvGrpSpPr>
                  <p:grpSpPr bwMode="auto">
                    <a:xfrm>
                      <a:off x="3862" y="3379"/>
                      <a:ext cx="351" cy="351"/>
                      <a:chOff x="3694" y="3181"/>
                      <a:chExt cx="326" cy="402"/>
                    </a:xfrm>
                  </p:grpSpPr>
                  <p:sp>
                    <p:nvSpPr>
                      <p:cNvPr id="62905" name="AutoShape 11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06" name="AutoShape 11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07" name="AutoShape 11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08" name="AutoShape 11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854" name="Group 119"/>
                  <p:cNvGrpSpPr>
                    <a:grpSpLocks noChangeAspect="1"/>
                  </p:cNvGrpSpPr>
                  <p:nvPr/>
                </p:nvGrpSpPr>
                <p:grpSpPr bwMode="auto">
                  <a:xfrm>
                    <a:off x="4190" y="3763"/>
                    <a:ext cx="944" cy="380"/>
                    <a:chOff x="3387" y="3365"/>
                    <a:chExt cx="944" cy="380"/>
                  </a:xfrm>
                </p:grpSpPr>
                <p:grpSp>
                  <p:nvGrpSpPr>
                    <p:cNvPr id="62891" name="Group 120"/>
                    <p:cNvGrpSpPr>
                      <a:grpSpLocks noChangeAspect="1"/>
                    </p:cNvGrpSpPr>
                    <p:nvPr/>
                  </p:nvGrpSpPr>
                  <p:grpSpPr bwMode="auto">
                    <a:xfrm>
                      <a:off x="3502" y="3379"/>
                      <a:ext cx="351" cy="351"/>
                      <a:chOff x="3694" y="3181"/>
                      <a:chExt cx="326" cy="402"/>
                    </a:xfrm>
                  </p:grpSpPr>
                  <p:sp>
                    <p:nvSpPr>
                      <p:cNvPr id="62898" name="AutoShape 12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99" name="AutoShape 12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00" name="AutoShape 12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901" name="AutoShape 12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92" name="AutoShape 125"/>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93" name="Group 126"/>
                    <p:cNvGrpSpPr>
                      <a:grpSpLocks noChangeAspect="1"/>
                    </p:cNvGrpSpPr>
                    <p:nvPr/>
                  </p:nvGrpSpPr>
                  <p:grpSpPr bwMode="auto">
                    <a:xfrm>
                      <a:off x="3862" y="3379"/>
                      <a:ext cx="351" cy="351"/>
                      <a:chOff x="3694" y="3181"/>
                      <a:chExt cx="326" cy="402"/>
                    </a:xfrm>
                  </p:grpSpPr>
                  <p:sp>
                    <p:nvSpPr>
                      <p:cNvPr id="62894" name="AutoShape 12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95" name="AutoShape 12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96" name="AutoShape 12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97" name="AutoShape 13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855" name="Group 131"/>
                  <p:cNvGrpSpPr>
                    <a:grpSpLocks noChangeAspect="1"/>
                  </p:cNvGrpSpPr>
                  <p:nvPr/>
                </p:nvGrpSpPr>
                <p:grpSpPr bwMode="auto">
                  <a:xfrm>
                    <a:off x="4190" y="2569"/>
                    <a:ext cx="944" cy="380"/>
                    <a:chOff x="3387" y="3365"/>
                    <a:chExt cx="944" cy="380"/>
                  </a:xfrm>
                </p:grpSpPr>
                <p:grpSp>
                  <p:nvGrpSpPr>
                    <p:cNvPr id="62880" name="Group 132"/>
                    <p:cNvGrpSpPr>
                      <a:grpSpLocks noChangeAspect="1"/>
                    </p:cNvGrpSpPr>
                    <p:nvPr/>
                  </p:nvGrpSpPr>
                  <p:grpSpPr bwMode="auto">
                    <a:xfrm>
                      <a:off x="3502" y="3379"/>
                      <a:ext cx="351" cy="351"/>
                      <a:chOff x="3694" y="3181"/>
                      <a:chExt cx="326" cy="402"/>
                    </a:xfrm>
                  </p:grpSpPr>
                  <p:sp>
                    <p:nvSpPr>
                      <p:cNvPr id="62887" name="AutoShape 13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88" name="AutoShape 13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89" name="AutoShape 13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90" name="AutoShape 13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81" name="AutoShape 137"/>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82" name="Group 138"/>
                    <p:cNvGrpSpPr>
                      <a:grpSpLocks noChangeAspect="1"/>
                    </p:cNvGrpSpPr>
                    <p:nvPr/>
                  </p:nvGrpSpPr>
                  <p:grpSpPr bwMode="auto">
                    <a:xfrm>
                      <a:off x="3862" y="3379"/>
                      <a:ext cx="351" cy="351"/>
                      <a:chOff x="3694" y="3181"/>
                      <a:chExt cx="326" cy="402"/>
                    </a:xfrm>
                  </p:grpSpPr>
                  <p:sp>
                    <p:nvSpPr>
                      <p:cNvPr id="62883" name="AutoShape 13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84" name="AutoShape 14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85" name="AutoShape 14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86" name="AutoShape 14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856" name="Group 143"/>
                  <p:cNvGrpSpPr>
                    <a:grpSpLocks noChangeAspect="1"/>
                  </p:cNvGrpSpPr>
                  <p:nvPr/>
                </p:nvGrpSpPr>
                <p:grpSpPr bwMode="auto">
                  <a:xfrm>
                    <a:off x="4190" y="2967"/>
                    <a:ext cx="944" cy="380"/>
                    <a:chOff x="3387" y="3365"/>
                    <a:chExt cx="944" cy="380"/>
                  </a:xfrm>
                </p:grpSpPr>
                <p:grpSp>
                  <p:nvGrpSpPr>
                    <p:cNvPr id="62869" name="Group 144"/>
                    <p:cNvGrpSpPr>
                      <a:grpSpLocks noChangeAspect="1"/>
                    </p:cNvGrpSpPr>
                    <p:nvPr/>
                  </p:nvGrpSpPr>
                  <p:grpSpPr bwMode="auto">
                    <a:xfrm>
                      <a:off x="3502" y="3379"/>
                      <a:ext cx="351" cy="351"/>
                      <a:chOff x="3694" y="3181"/>
                      <a:chExt cx="326" cy="402"/>
                    </a:xfrm>
                  </p:grpSpPr>
                  <p:sp>
                    <p:nvSpPr>
                      <p:cNvPr id="62876" name="AutoShape 14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77" name="AutoShape 14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78" name="AutoShape 14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79" name="AutoShape 14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70" name="AutoShape 149"/>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71" name="Group 150"/>
                    <p:cNvGrpSpPr>
                      <a:grpSpLocks noChangeAspect="1"/>
                    </p:cNvGrpSpPr>
                    <p:nvPr/>
                  </p:nvGrpSpPr>
                  <p:grpSpPr bwMode="auto">
                    <a:xfrm>
                      <a:off x="3862" y="3379"/>
                      <a:ext cx="351" cy="351"/>
                      <a:chOff x="3694" y="3181"/>
                      <a:chExt cx="326" cy="402"/>
                    </a:xfrm>
                  </p:grpSpPr>
                  <p:sp>
                    <p:nvSpPr>
                      <p:cNvPr id="62872" name="AutoShape 15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73" name="AutoShape 15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74" name="AutoShape 15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75" name="AutoShape 15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857" name="Group 155"/>
                  <p:cNvGrpSpPr>
                    <a:grpSpLocks noChangeAspect="1"/>
                  </p:cNvGrpSpPr>
                  <p:nvPr/>
                </p:nvGrpSpPr>
                <p:grpSpPr bwMode="auto">
                  <a:xfrm>
                    <a:off x="4190" y="2171"/>
                    <a:ext cx="944" cy="380"/>
                    <a:chOff x="3387" y="3365"/>
                    <a:chExt cx="944" cy="380"/>
                  </a:xfrm>
                </p:grpSpPr>
                <p:grpSp>
                  <p:nvGrpSpPr>
                    <p:cNvPr id="62858" name="Group 156"/>
                    <p:cNvGrpSpPr>
                      <a:grpSpLocks noChangeAspect="1"/>
                    </p:cNvGrpSpPr>
                    <p:nvPr/>
                  </p:nvGrpSpPr>
                  <p:grpSpPr bwMode="auto">
                    <a:xfrm>
                      <a:off x="3502" y="3379"/>
                      <a:ext cx="351" cy="351"/>
                      <a:chOff x="3694" y="3181"/>
                      <a:chExt cx="326" cy="402"/>
                    </a:xfrm>
                  </p:grpSpPr>
                  <p:sp>
                    <p:nvSpPr>
                      <p:cNvPr id="62865" name="AutoShape 15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66" name="AutoShape 15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67" name="AutoShape 15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68" name="AutoShape 16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59" name="AutoShape 161"/>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60" name="Group 162"/>
                    <p:cNvGrpSpPr>
                      <a:grpSpLocks noChangeAspect="1"/>
                    </p:cNvGrpSpPr>
                    <p:nvPr/>
                  </p:nvGrpSpPr>
                  <p:grpSpPr bwMode="auto">
                    <a:xfrm>
                      <a:off x="3862" y="3379"/>
                      <a:ext cx="351" cy="351"/>
                      <a:chOff x="3694" y="3181"/>
                      <a:chExt cx="326" cy="402"/>
                    </a:xfrm>
                  </p:grpSpPr>
                  <p:sp>
                    <p:nvSpPr>
                      <p:cNvPr id="62861" name="AutoShape 16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62" name="AutoShape 16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63" name="AutoShape 16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64" name="AutoShape 16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grpSp>
          <p:grpSp>
            <p:nvGrpSpPr>
              <p:cNvPr id="62760" name="Group 167"/>
              <p:cNvGrpSpPr>
                <a:grpSpLocks/>
              </p:cNvGrpSpPr>
              <p:nvPr/>
            </p:nvGrpSpPr>
            <p:grpSpPr bwMode="auto">
              <a:xfrm>
                <a:off x="2473393" y="4777044"/>
                <a:ext cx="784139" cy="1496755"/>
                <a:chOff x="1186" y="2087"/>
                <a:chExt cx="737" cy="1554"/>
              </a:xfrm>
            </p:grpSpPr>
            <p:grpSp>
              <p:nvGrpSpPr>
                <p:cNvPr id="62770" name="Group 168"/>
                <p:cNvGrpSpPr>
                  <a:grpSpLocks noChangeAspect="1"/>
                </p:cNvGrpSpPr>
                <p:nvPr/>
              </p:nvGrpSpPr>
              <p:grpSpPr bwMode="auto">
                <a:xfrm>
                  <a:off x="1186" y="2087"/>
                  <a:ext cx="737" cy="1543"/>
                  <a:chOff x="4134" y="1918"/>
                  <a:chExt cx="1055" cy="2209"/>
                </a:xfrm>
              </p:grpSpPr>
              <p:grpSp>
                <p:nvGrpSpPr>
                  <p:cNvPr id="62832" name="Group 169"/>
                  <p:cNvGrpSpPr>
                    <a:grpSpLocks noChangeAspect="1"/>
                  </p:cNvGrpSpPr>
                  <p:nvPr/>
                </p:nvGrpSpPr>
                <p:grpSpPr bwMode="auto">
                  <a:xfrm>
                    <a:off x="4134" y="1918"/>
                    <a:ext cx="1055" cy="2040"/>
                    <a:chOff x="4134" y="1918"/>
                    <a:chExt cx="1055" cy="2040"/>
                  </a:xfrm>
                </p:grpSpPr>
                <p:sp>
                  <p:nvSpPr>
                    <p:cNvPr id="62843" name="Line 170"/>
                    <p:cNvSpPr>
                      <a:spLocks noChangeAspect="1" noChangeShapeType="1"/>
                    </p:cNvSpPr>
                    <p:nvPr/>
                  </p:nvSpPr>
                  <p:spPr bwMode="auto">
                    <a:xfrm flipH="1">
                      <a:off x="4134" y="3952"/>
                      <a:ext cx="1055" cy="0"/>
                    </a:xfrm>
                    <a:prstGeom prst="line">
                      <a:avLst/>
                    </a:prstGeom>
                    <a:noFill/>
                    <a:ln w="38100">
                      <a:solidFill>
                        <a:srgbClr val="0D86FF"/>
                      </a:solidFill>
                      <a:round/>
                      <a:headEnd/>
                      <a:tailEnd/>
                    </a:ln>
                  </p:spPr>
                  <p:txBody>
                    <a:bodyPr wrap="none" anchor="ctr"/>
                    <a:lstStyle/>
                    <a:p>
                      <a:endParaRPr lang="en-GB"/>
                    </a:p>
                  </p:txBody>
                </p:sp>
                <p:sp>
                  <p:nvSpPr>
                    <p:cNvPr id="62844" name="Line 171"/>
                    <p:cNvSpPr>
                      <a:spLocks noChangeAspect="1" noChangeShapeType="1"/>
                    </p:cNvSpPr>
                    <p:nvPr/>
                  </p:nvSpPr>
                  <p:spPr bwMode="auto">
                    <a:xfrm flipH="1">
                      <a:off x="4134" y="2348"/>
                      <a:ext cx="1055" cy="0"/>
                    </a:xfrm>
                    <a:prstGeom prst="line">
                      <a:avLst/>
                    </a:prstGeom>
                    <a:noFill/>
                    <a:ln w="38100">
                      <a:solidFill>
                        <a:srgbClr val="0D86FF"/>
                      </a:solidFill>
                      <a:round/>
                      <a:headEnd/>
                      <a:tailEnd/>
                    </a:ln>
                  </p:spPr>
                  <p:txBody>
                    <a:bodyPr wrap="none" anchor="ctr"/>
                    <a:lstStyle/>
                    <a:p>
                      <a:endParaRPr lang="en-GB"/>
                    </a:p>
                  </p:txBody>
                </p:sp>
                <p:sp>
                  <p:nvSpPr>
                    <p:cNvPr id="62845" name="Line 172"/>
                    <p:cNvSpPr>
                      <a:spLocks noChangeAspect="1" noChangeShapeType="1"/>
                    </p:cNvSpPr>
                    <p:nvPr/>
                  </p:nvSpPr>
                  <p:spPr bwMode="auto">
                    <a:xfrm flipH="1">
                      <a:off x="4134" y="3150"/>
                      <a:ext cx="1055" cy="0"/>
                    </a:xfrm>
                    <a:prstGeom prst="line">
                      <a:avLst/>
                    </a:prstGeom>
                    <a:noFill/>
                    <a:ln w="38100">
                      <a:solidFill>
                        <a:srgbClr val="0D86FF"/>
                      </a:solidFill>
                      <a:round/>
                      <a:headEnd/>
                      <a:tailEnd/>
                    </a:ln>
                  </p:spPr>
                  <p:txBody>
                    <a:bodyPr wrap="none" anchor="ctr"/>
                    <a:lstStyle/>
                    <a:p>
                      <a:endParaRPr lang="en-GB"/>
                    </a:p>
                  </p:txBody>
                </p:sp>
                <p:sp>
                  <p:nvSpPr>
                    <p:cNvPr id="62846" name="Line 173"/>
                    <p:cNvSpPr>
                      <a:spLocks noChangeAspect="1" noChangeShapeType="1"/>
                    </p:cNvSpPr>
                    <p:nvPr/>
                  </p:nvSpPr>
                  <p:spPr bwMode="auto">
                    <a:xfrm flipH="1">
                      <a:off x="4134" y="3551"/>
                      <a:ext cx="1055" cy="0"/>
                    </a:xfrm>
                    <a:prstGeom prst="line">
                      <a:avLst/>
                    </a:prstGeom>
                    <a:noFill/>
                    <a:ln w="38100">
                      <a:solidFill>
                        <a:srgbClr val="0D86FF"/>
                      </a:solidFill>
                      <a:round/>
                      <a:headEnd/>
                      <a:tailEnd/>
                    </a:ln>
                  </p:spPr>
                  <p:txBody>
                    <a:bodyPr wrap="none" anchor="ctr"/>
                    <a:lstStyle/>
                    <a:p>
                      <a:endParaRPr lang="en-GB"/>
                    </a:p>
                  </p:txBody>
                </p:sp>
                <p:sp>
                  <p:nvSpPr>
                    <p:cNvPr id="62847" name="Line 174"/>
                    <p:cNvSpPr>
                      <a:spLocks noChangeAspect="1" noChangeShapeType="1"/>
                    </p:cNvSpPr>
                    <p:nvPr/>
                  </p:nvSpPr>
                  <p:spPr bwMode="auto">
                    <a:xfrm flipH="1">
                      <a:off x="4134" y="2749"/>
                      <a:ext cx="1055" cy="0"/>
                    </a:xfrm>
                    <a:prstGeom prst="line">
                      <a:avLst/>
                    </a:prstGeom>
                    <a:noFill/>
                    <a:ln w="38100">
                      <a:solidFill>
                        <a:srgbClr val="0D86FF"/>
                      </a:solidFill>
                      <a:round/>
                      <a:headEnd/>
                      <a:tailEnd/>
                    </a:ln>
                  </p:spPr>
                  <p:txBody>
                    <a:bodyPr wrap="none" anchor="ctr"/>
                    <a:lstStyle/>
                    <a:p>
                      <a:endParaRPr lang="en-GB"/>
                    </a:p>
                  </p:txBody>
                </p:sp>
                <p:sp>
                  <p:nvSpPr>
                    <p:cNvPr id="62848" name="Line 175"/>
                    <p:cNvSpPr>
                      <a:spLocks noChangeAspect="1" noChangeShapeType="1"/>
                    </p:cNvSpPr>
                    <p:nvPr/>
                  </p:nvSpPr>
                  <p:spPr bwMode="auto">
                    <a:xfrm flipH="1">
                      <a:off x="4134" y="1929"/>
                      <a:ext cx="1055" cy="0"/>
                    </a:xfrm>
                    <a:prstGeom prst="line">
                      <a:avLst/>
                    </a:prstGeom>
                    <a:noFill/>
                    <a:ln w="38100">
                      <a:solidFill>
                        <a:srgbClr val="0D86FF"/>
                      </a:solidFill>
                      <a:round/>
                      <a:headEnd/>
                      <a:tailEnd/>
                    </a:ln>
                  </p:spPr>
                  <p:txBody>
                    <a:bodyPr wrap="none" anchor="ctr"/>
                    <a:lstStyle/>
                    <a:p>
                      <a:endParaRPr lang="en-GB"/>
                    </a:p>
                  </p:txBody>
                </p:sp>
                <p:sp>
                  <p:nvSpPr>
                    <p:cNvPr id="62849" name="Line 176"/>
                    <p:cNvSpPr>
                      <a:spLocks noChangeAspect="1" noChangeShapeType="1"/>
                    </p:cNvSpPr>
                    <p:nvPr/>
                  </p:nvSpPr>
                  <p:spPr bwMode="auto">
                    <a:xfrm flipV="1">
                      <a:off x="4140" y="1918"/>
                      <a:ext cx="0" cy="2040"/>
                    </a:xfrm>
                    <a:prstGeom prst="line">
                      <a:avLst/>
                    </a:prstGeom>
                    <a:noFill/>
                    <a:ln w="38100">
                      <a:solidFill>
                        <a:srgbClr val="0D86FF"/>
                      </a:solidFill>
                      <a:round/>
                      <a:headEnd/>
                      <a:tailEnd/>
                    </a:ln>
                  </p:spPr>
                  <p:txBody>
                    <a:bodyPr wrap="none" anchor="ctr"/>
                    <a:lstStyle/>
                    <a:p>
                      <a:endParaRPr lang="en-GB"/>
                    </a:p>
                  </p:txBody>
                </p:sp>
                <p:sp>
                  <p:nvSpPr>
                    <p:cNvPr id="62850" name="Line 177"/>
                    <p:cNvSpPr>
                      <a:spLocks noChangeAspect="1" noChangeShapeType="1"/>
                    </p:cNvSpPr>
                    <p:nvPr/>
                  </p:nvSpPr>
                  <p:spPr bwMode="auto">
                    <a:xfrm flipV="1">
                      <a:off x="5183" y="1925"/>
                      <a:ext cx="0" cy="2029"/>
                    </a:xfrm>
                    <a:prstGeom prst="line">
                      <a:avLst/>
                    </a:prstGeom>
                    <a:noFill/>
                    <a:ln w="38100">
                      <a:solidFill>
                        <a:srgbClr val="0D86FF"/>
                      </a:solidFill>
                      <a:round/>
                      <a:headEnd/>
                      <a:tailEnd/>
                    </a:ln>
                  </p:spPr>
                  <p:txBody>
                    <a:bodyPr wrap="none" anchor="ctr"/>
                    <a:lstStyle/>
                    <a:p>
                      <a:endParaRPr lang="en-GB"/>
                    </a:p>
                  </p:txBody>
                </p:sp>
              </p:grpSp>
              <p:sp>
                <p:nvSpPr>
                  <p:cNvPr id="62833" name="AutoShape 178"/>
                  <p:cNvSpPr>
                    <a:spLocks noChangeAspect="1" noChangeArrowheads="1"/>
                  </p:cNvSpPr>
                  <p:nvPr/>
                </p:nvSpPr>
                <p:spPr bwMode="auto">
                  <a:xfrm rot="-5400000">
                    <a:off x="4071"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34" name="AutoShape 179"/>
                  <p:cNvSpPr>
                    <a:spLocks noChangeAspect="1" noChangeArrowheads="1"/>
                  </p:cNvSpPr>
                  <p:nvPr/>
                </p:nvSpPr>
                <p:spPr bwMode="auto">
                  <a:xfrm rot="-5400000">
                    <a:off x="4899"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35" name="AutoShape 180"/>
                  <p:cNvSpPr>
                    <a:spLocks noChangeAspect="1" noChangeArrowheads="1"/>
                  </p:cNvSpPr>
                  <p:nvPr/>
                </p:nvSpPr>
                <p:spPr bwMode="auto">
                  <a:xfrm rot="-5400000">
                    <a:off x="4071"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36" name="AutoShape 181"/>
                  <p:cNvSpPr>
                    <a:spLocks noChangeAspect="1" noChangeArrowheads="1"/>
                  </p:cNvSpPr>
                  <p:nvPr/>
                </p:nvSpPr>
                <p:spPr bwMode="auto">
                  <a:xfrm rot="-5400000">
                    <a:off x="4899"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37" name="AutoShape 182"/>
                  <p:cNvSpPr>
                    <a:spLocks noChangeAspect="1" noChangeArrowheads="1"/>
                  </p:cNvSpPr>
                  <p:nvPr/>
                </p:nvSpPr>
                <p:spPr bwMode="auto">
                  <a:xfrm rot="-5400000">
                    <a:off x="4071"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38" name="AutoShape 183"/>
                  <p:cNvSpPr>
                    <a:spLocks noChangeAspect="1" noChangeArrowheads="1"/>
                  </p:cNvSpPr>
                  <p:nvPr/>
                </p:nvSpPr>
                <p:spPr bwMode="auto">
                  <a:xfrm rot="-5400000">
                    <a:off x="4899"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39" name="AutoShape 184"/>
                  <p:cNvSpPr>
                    <a:spLocks noChangeAspect="1" noChangeArrowheads="1"/>
                  </p:cNvSpPr>
                  <p:nvPr/>
                </p:nvSpPr>
                <p:spPr bwMode="auto">
                  <a:xfrm rot="-5400000">
                    <a:off x="4071"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40" name="AutoShape 185"/>
                  <p:cNvSpPr>
                    <a:spLocks noChangeAspect="1" noChangeArrowheads="1"/>
                  </p:cNvSpPr>
                  <p:nvPr/>
                </p:nvSpPr>
                <p:spPr bwMode="auto">
                  <a:xfrm rot="-5400000">
                    <a:off x="4899"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41" name="AutoShape 186"/>
                  <p:cNvSpPr>
                    <a:spLocks noChangeAspect="1" noChangeArrowheads="1"/>
                  </p:cNvSpPr>
                  <p:nvPr/>
                </p:nvSpPr>
                <p:spPr bwMode="auto">
                  <a:xfrm rot="-5400000">
                    <a:off x="4071"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842" name="AutoShape 187"/>
                  <p:cNvSpPr>
                    <a:spLocks noChangeAspect="1" noChangeArrowheads="1"/>
                  </p:cNvSpPr>
                  <p:nvPr/>
                </p:nvSpPr>
                <p:spPr bwMode="auto">
                  <a:xfrm rot="-5400000">
                    <a:off x="4899"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grpSp>
            <p:grpSp>
              <p:nvGrpSpPr>
                <p:cNvPr id="62771" name="Group 188"/>
                <p:cNvGrpSpPr>
                  <a:grpSpLocks noChangeAspect="1"/>
                </p:cNvGrpSpPr>
                <p:nvPr/>
              </p:nvGrpSpPr>
              <p:grpSpPr bwMode="auto">
                <a:xfrm>
                  <a:off x="1225" y="2264"/>
                  <a:ext cx="660" cy="1377"/>
                  <a:chOff x="4190" y="2171"/>
                  <a:chExt cx="944" cy="1972"/>
                </a:xfrm>
              </p:grpSpPr>
              <p:grpSp>
                <p:nvGrpSpPr>
                  <p:cNvPr id="62772" name="Group 189"/>
                  <p:cNvGrpSpPr>
                    <a:grpSpLocks noChangeAspect="1"/>
                  </p:cNvGrpSpPr>
                  <p:nvPr/>
                </p:nvGrpSpPr>
                <p:grpSpPr bwMode="auto">
                  <a:xfrm>
                    <a:off x="4190" y="3365"/>
                    <a:ext cx="944" cy="380"/>
                    <a:chOff x="3387" y="3365"/>
                    <a:chExt cx="944" cy="380"/>
                  </a:xfrm>
                </p:grpSpPr>
                <p:grpSp>
                  <p:nvGrpSpPr>
                    <p:cNvPr id="62821" name="Group 190"/>
                    <p:cNvGrpSpPr>
                      <a:grpSpLocks noChangeAspect="1"/>
                    </p:cNvGrpSpPr>
                    <p:nvPr/>
                  </p:nvGrpSpPr>
                  <p:grpSpPr bwMode="auto">
                    <a:xfrm>
                      <a:off x="3502" y="3379"/>
                      <a:ext cx="351" cy="351"/>
                      <a:chOff x="3694" y="3181"/>
                      <a:chExt cx="326" cy="402"/>
                    </a:xfrm>
                  </p:grpSpPr>
                  <p:sp>
                    <p:nvSpPr>
                      <p:cNvPr id="62828" name="AutoShape 19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29" name="AutoShape 19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30" name="AutoShape 19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31" name="AutoShape 19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22" name="AutoShape 195"/>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23" name="Group 196"/>
                    <p:cNvGrpSpPr>
                      <a:grpSpLocks noChangeAspect="1"/>
                    </p:cNvGrpSpPr>
                    <p:nvPr/>
                  </p:nvGrpSpPr>
                  <p:grpSpPr bwMode="auto">
                    <a:xfrm>
                      <a:off x="3862" y="3379"/>
                      <a:ext cx="351" cy="351"/>
                      <a:chOff x="3694" y="3181"/>
                      <a:chExt cx="326" cy="402"/>
                    </a:xfrm>
                  </p:grpSpPr>
                  <p:sp>
                    <p:nvSpPr>
                      <p:cNvPr id="62824" name="AutoShape 19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25" name="AutoShape 19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26" name="AutoShape 19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27" name="AutoShape 20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773" name="Group 201"/>
                  <p:cNvGrpSpPr>
                    <a:grpSpLocks noChangeAspect="1"/>
                  </p:cNvGrpSpPr>
                  <p:nvPr/>
                </p:nvGrpSpPr>
                <p:grpSpPr bwMode="auto">
                  <a:xfrm>
                    <a:off x="4190" y="3763"/>
                    <a:ext cx="944" cy="380"/>
                    <a:chOff x="3387" y="3365"/>
                    <a:chExt cx="944" cy="380"/>
                  </a:xfrm>
                </p:grpSpPr>
                <p:grpSp>
                  <p:nvGrpSpPr>
                    <p:cNvPr id="62810" name="Group 202"/>
                    <p:cNvGrpSpPr>
                      <a:grpSpLocks noChangeAspect="1"/>
                    </p:cNvGrpSpPr>
                    <p:nvPr/>
                  </p:nvGrpSpPr>
                  <p:grpSpPr bwMode="auto">
                    <a:xfrm>
                      <a:off x="3502" y="3379"/>
                      <a:ext cx="351" cy="351"/>
                      <a:chOff x="3694" y="3181"/>
                      <a:chExt cx="326" cy="402"/>
                    </a:xfrm>
                  </p:grpSpPr>
                  <p:sp>
                    <p:nvSpPr>
                      <p:cNvPr id="62817" name="AutoShape 20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18" name="AutoShape 20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19" name="AutoShape 20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20" name="AutoShape 20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11" name="AutoShape 207"/>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12" name="Group 208"/>
                    <p:cNvGrpSpPr>
                      <a:grpSpLocks noChangeAspect="1"/>
                    </p:cNvGrpSpPr>
                    <p:nvPr/>
                  </p:nvGrpSpPr>
                  <p:grpSpPr bwMode="auto">
                    <a:xfrm>
                      <a:off x="3862" y="3379"/>
                      <a:ext cx="351" cy="351"/>
                      <a:chOff x="3694" y="3181"/>
                      <a:chExt cx="326" cy="402"/>
                    </a:xfrm>
                  </p:grpSpPr>
                  <p:sp>
                    <p:nvSpPr>
                      <p:cNvPr id="62813" name="AutoShape 20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14" name="AutoShape 21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15" name="AutoShape 21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16" name="AutoShape 21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774" name="Group 213"/>
                  <p:cNvGrpSpPr>
                    <a:grpSpLocks noChangeAspect="1"/>
                  </p:cNvGrpSpPr>
                  <p:nvPr/>
                </p:nvGrpSpPr>
                <p:grpSpPr bwMode="auto">
                  <a:xfrm>
                    <a:off x="4190" y="2569"/>
                    <a:ext cx="944" cy="380"/>
                    <a:chOff x="3387" y="3365"/>
                    <a:chExt cx="944" cy="380"/>
                  </a:xfrm>
                </p:grpSpPr>
                <p:grpSp>
                  <p:nvGrpSpPr>
                    <p:cNvPr id="62799" name="Group 214"/>
                    <p:cNvGrpSpPr>
                      <a:grpSpLocks noChangeAspect="1"/>
                    </p:cNvGrpSpPr>
                    <p:nvPr/>
                  </p:nvGrpSpPr>
                  <p:grpSpPr bwMode="auto">
                    <a:xfrm>
                      <a:off x="3502" y="3379"/>
                      <a:ext cx="351" cy="351"/>
                      <a:chOff x="3694" y="3181"/>
                      <a:chExt cx="326" cy="402"/>
                    </a:xfrm>
                  </p:grpSpPr>
                  <p:sp>
                    <p:nvSpPr>
                      <p:cNvPr id="62806" name="AutoShape 21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07" name="AutoShape 21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08" name="AutoShape 21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09" name="AutoShape 21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800" name="AutoShape 219"/>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801" name="Group 220"/>
                    <p:cNvGrpSpPr>
                      <a:grpSpLocks noChangeAspect="1"/>
                    </p:cNvGrpSpPr>
                    <p:nvPr/>
                  </p:nvGrpSpPr>
                  <p:grpSpPr bwMode="auto">
                    <a:xfrm>
                      <a:off x="3862" y="3379"/>
                      <a:ext cx="351" cy="351"/>
                      <a:chOff x="3694" y="3181"/>
                      <a:chExt cx="326" cy="402"/>
                    </a:xfrm>
                  </p:grpSpPr>
                  <p:sp>
                    <p:nvSpPr>
                      <p:cNvPr id="62802" name="AutoShape 22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03" name="AutoShape 22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04" name="AutoShape 22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805" name="AutoShape 22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775" name="Group 225"/>
                  <p:cNvGrpSpPr>
                    <a:grpSpLocks noChangeAspect="1"/>
                  </p:cNvGrpSpPr>
                  <p:nvPr/>
                </p:nvGrpSpPr>
                <p:grpSpPr bwMode="auto">
                  <a:xfrm>
                    <a:off x="4190" y="2967"/>
                    <a:ext cx="944" cy="380"/>
                    <a:chOff x="3387" y="3365"/>
                    <a:chExt cx="944" cy="380"/>
                  </a:xfrm>
                </p:grpSpPr>
                <p:grpSp>
                  <p:nvGrpSpPr>
                    <p:cNvPr id="62788" name="Group 226"/>
                    <p:cNvGrpSpPr>
                      <a:grpSpLocks noChangeAspect="1"/>
                    </p:cNvGrpSpPr>
                    <p:nvPr/>
                  </p:nvGrpSpPr>
                  <p:grpSpPr bwMode="auto">
                    <a:xfrm>
                      <a:off x="3502" y="3379"/>
                      <a:ext cx="351" cy="351"/>
                      <a:chOff x="3694" y="3181"/>
                      <a:chExt cx="326" cy="402"/>
                    </a:xfrm>
                  </p:grpSpPr>
                  <p:sp>
                    <p:nvSpPr>
                      <p:cNvPr id="62795" name="AutoShape 22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96" name="AutoShape 22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97" name="AutoShape 22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98" name="AutoShape 23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789" name="AutoShape 231"/>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790" name="Group 232"/>
                    <p:cNvGrpSpPr>
                      <a:grpSpLocks noChangeAspect="1"/>
                    </p:cNvGrpSpPr>
                    <p:nvPr/>
                  </p:nvGrpSpPr>
                  <p:grpSpPr bwMode="auto">
                    <a:xfrm>
                      <a:off x="3862" y="3379"/>
                      <a:ext cx="351" cy="351"/>
                      <a:chOff x="3694" y="3181"/>
                      <a:chExt cx="326" cy="402"/>
                    </a:xfrm>
                  </p:grpSpPr>
                  <p:sp>
                    <p:nvSpPr>
                      <p:cNvPr id="62791" name="AutoShape 23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92" name="AutoShape 23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93" name="AutoShape 23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94" name="AutoShape 23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776" name="Group 237"/>
                  <p:cNvGrpSpPr>
                    <a:grpSpLocks noChangeAspect="1"/>
                  </p:cNvGrpSpPr>
                  <p:nvPr/>
                </p:nvGrpSpPr>
                <p:grpSpPr bwMode="auto">
                  <a:xfrm>
                    <a:off x="4190" y="2171"/>
                    <a:ext cx="944" cy="380"/>
                    <a:chOff x="3387" y="3365"/>
                    <a:chExt cx="944" cy="380"/>
                  </a:xfrm>
                </p:grpSpPr>
                <p:grpSp>
                  <p:nvGrpSpPr>
                    <p:cNvPr id="62777" name="Group 238"/>
                    <p:cNvGrpSpPr>
                      <a:grpSpLocks noChangeAspect="1"/>
                    </p:cNvGrpSpPr>
                    <p:nvPr/>
                  </p:nvGrpSpPr>
                  <p:grpSpPr bwMode="auto">
                    <a:xfrm>
                      <a:off x="3502" y="3379"/>
                      <a:ext cx="351" cy="351"/>
                      <a:chOff x="3694" y="3181"/>
                      <a:chExt cx="326" cy="402"/>
                    </a:xfrm>
                  </p:grpSpPr>
                  <p:sp>
                    <p:nvSpPr>
                      <p:cNvPr id="62784" name="AutoShape 23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85" name="AutoShape 24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86" name="AutoShape 24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87" name="AutoShape 24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778" name="AutoShape 243"/>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779" name="Group 244"/>
                    <p:cNvGrpSpPr>
                      <a:grpSpLocks noChangeAspect="1"/>
                    </p:cNvGrpSpPr>
                    <p:nvPr/>
                  </p:nvGrpSpPr>
                  <p:grpSpPr bwMode="auto">
                    <a:xfrm>
                      <a:off x="3862" y="3379"/>
                      <a:ext cx="351" cy="351"/>
                      <a:chOff x="3694" y="3181"/>
                      <a:chExt cx="326" cy="402"/>
                    </a:xfrm>
                  </p:grpSpPr>
                  <p:sp>
                    <p:nvSpPr>
                      <p:cNvPr id="62780" name="AutoShape 24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81" name="AutoShape 24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82" name="AutoShape 24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83" name="AutoShape 24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grpSp>
          <p:sp>
            <p:nvSpPr>
              <p:cNvPr id="62761" name="Line 249"/>
              <p:cNvSpPr>
                <a:spLocks noChangeAspect="1" noChangeShapeType="1"/>
              </p:cNvSpPr>
              <p:nvPr/>
            </p:nvSpPr>
            <p:spPr bwMode="auto">
              <a:xfrm rot="5400000" flipH="1">
                <a:off x="1820046" y="4604782"/>
                <a:ext cx="311346" cy="0"/>
              </a:xfrm>
              <a:prstGeom prst="line">
                <a:avLst/>
              </a:prstGeom>
              <a:noFill/>
              <a:ln w="38100">
                <a:solidFill>
                  <a:srgbClr val="0D86FF"/>
                </a:solidFill>
                <a:round/>
                <a:headEnd/>
                <a:tailEnd/>
              </a:ln>
            </p:spPr>
            <p:txBody>
              <a:bodyPr wrap="none" anchor="ctr"/>
              <a:lstStyle/>
              <a:p>
                <a:endParaRPr lang="en-GB"/>
              </a:p>
            </p:txBody>
          </p:sp>
          <p:sp>
            <p:nvSpPr>
              <p:cNvPr id="62762" name="Line 251"/>
              <p:cNvSpPr>
                <a:spLocks noChangeAspect="1" noChangeShapeType="1"/>
              </p:cNvSpPr>
              <p:nvPr/>
            </p:nvSpPr>
            <p:spPr bwMode="auto">
              <a:xfrm rot="5400000" flipH="1">
                <a:off x="1353932" y="4620095"/>
                <a:ext cx="311346" cy="0"/>
              </a:xfrm>
              <a:prstGeom prst="line">
                <a:avLst/>
              </a:prstGeom>
              <a:noFill/>
              <a:ln w="38100">
                <a:solidFill>
                  <a:srgbClr val="0D86FF"/>
                </a:solidFill>
                <a:round/>
                <a:headEnd/>
                <a:tailEnd/>
              </a:ln>
            </p:spPr>
            <p:txBody>
              <a:bodyPr wrap="none" anchor="ctr"/>
              <a:lstStyle/>
              <a:p>
                <a:endParaRPr lang="en-GB"/>
              </a:p>
            </p:txBody>
          </p:sp>
          <p:grpSp>
            <p:nvGrpSpPr>
              <p:cNvPr id="62763" name="Group 252"/>
              <p:cNvGrpSpPr>
                <a:grpSpLocks/>
              </p:cNvGrpSpPr>
              <p:nvPr/>
            </p:nvGrpSpPr>
            <p:grpSpPr bwMode="auto">
              <a:xfrm>
                <a:off x="1283831" y="4432522"/>
                <a:ext cx="935869" cy="288377"/>
                <a:chOff x="3382" y="1317"/>
                <a:chExt cx="954" cy="464"/>
              </a:xfrm>
            </p:grpSpPr>
            <p:pic>
              <p:nvPicPr>
                <p:cNvPr id="62768" name="Picture 253" descr="NuovaSwitch copy"/>
                <p:cNvPicPr>
                  <a:picLocks noChangeAspect="1" noChangeArrowheads="1"/>
                </p:cNvPicPr>
                <p:nvPr/>
              </p:nvPicPr>
              <p:blipFill>
                <a:blip r:embed="rId5"/>
                <a:srcRect/>
                <a:stretch>
                  <a:fillRect/>
                </a:stretch>
              </p:blipFill>
              <p:spPr bwMode="auto">
                <a:xfrm>
                  <a:off x="3382" y="1317"/>
                  <a:ext cx="474" cy="464"/>
                </a:xfrm>
                <a:prstGeom prst="rect">
                  <a:avLst/>
                </a:prstGeom>
                <a:noFill/>
                <a:ln w="9525">
                  <a:noFill/>
                  <a:miter lim="800000"/>
                  <a:headEnd/>
                  <a:tailEnd/>
                </a:ln>
              </p:spPr>
            </p:pic>
            <p:pic>
              <p:nvPicPr>
                <p:cNvPr id="62769" name="Picture 254" descr="NuovaSwitch copy"/>
                <p:cNvPicPr>
                  <a:picLocks noChangeAspect="1" noChangeArrowheads="1"/>
                </p:cNvPicPr>
                <p:nvPr/>
              </p:nvPicPr>
              <p:blipFill>
                <a:blip r:embed="rId5"/>
                <a:srcRect/>
                <a:stretch>
                  <a:fillRect/>
                </a:stretch>
              </p:blipFill>
              <p:spPr bwMode="auto">
                <a:xfrm>
                  <a:off x="3862" y="1317"/>
                  <a:ext cx="474" cy="464"/>
                </a:xfrm>
                <a:prstGeom prst="rect">
                  <a:avLst/>
                </a:prstGeom>
                <a:noFill/>
                <a:ln w="9525">
                  <a:noFill/>
                  <a:miter lim="800000"/>
                  <a:headEnd/>
                  <a:tailEnd/>
                </a:ln>
              </p:spPr>
            </p:pic>
          </p:grpSp>
          <p:sp>
            <p:nvSpPr>
              <p:cNvPr id="75007" name="AutoShape 255"/>
              <p:cNvSpPr>
                <a:spLocks noChangeArrowheads="1"/>
              </p:cNvSpPr>
              <p:nvPr/>
            </p:nvSpPr>
            <p:spPr bwMode="auto">
              <a:xfrm>
                <a:off x="742351" y="4066911"/>
                <a:ext cx="2099059" cy="301535"/>
              </a:xfrm>
              <a:prstGeom prst="roundRect">
                <a:avLst>
                  <a:gd name="adj" fmla="val 16667"/>
                </a:avLst>
              </a:prstGeom>
              <a:solidFill>
                <a:srgbClr val="006666"/>
              </a:solidFill>
              <a:ln w="9525">
                <a:solidFill>
                  <a:schemeClr val="bg1"/>
                </a:solidFill>
                <a:round/>
                <a:headEnd/>
                <a:tailEnd/>
              </a:ln>
              <a:effectLst>
                <a:outerShdw dist="35921" dir="2700000" algn="ctr" rotWithShape="0">
                  <a:schemeClr val="bg2">
                    <a:alpha val="74997"/>
                  </a:schemeClr>
                </a:outerShdw>
              </a:effectLst>
            </p:spPr>
            <p:txBody>
              <a:bodyPr lIns="82124" tIns="41061" rIns="82124" bIns="41061" anchor="ctr">
                <a:spAutoFit/>
              </a:bodyPr>
              <a:lstStyle/>
              <a:p>
                <a:pPr algn="ctr" defTabSz="814388" eaLnBrk="0" hangingPunct="0">
                  <a:lnSpc>
                    <a:spcPct val="90000"/>
                  </a:lnSpc>
                </a:pPr>
                <a:r>
                  <a:rPr lang="en-US" b="1" baseline="-25000">
                    <a:solidFill>
                      <a:srgbClr val="FFFFFF"/>
                    </a:solidFill>
                    <a:cs typeface="Arial" pitchFamily="34" charset="0"/>
                  </a:rPr>
                  <a:t>UCS Manager 1</a:t>
                </a:r>
                <a:endParaRPr lang="en-US" sz="1200" b="1" baseline="-25000">
                  <a:solidFill>
                    <a:srgbClr val="FFFFFF"/>
                  </a:solidFill>
                  <a:cs typeface="Arial" pitchFamily="34" charset="0"/>
                </a:endParaRPr>
              </a:p>
            </p:txBody>
          </p:sp>
          <p:sp>
            <p:nvSpPr>
              <p:cNvPr id="62765" name="AutoShape 270"/>
              <p:cNvSpPr>
                <a:spLocks noChangeArrowheads="1"/>
              </p:cNvSpPr>
              <p:nvPr/>
            </p:nvSpPr>
            <p:spPr bwMode="auto">
              <a:xfrm>
                <a:off x="2189354" y="5591136"/>
                <a:ext cx="42484" cy="40832"/>
              </a:xfrm>
              <a:prstGeom prst="octagon">
                <a:avLst>
                  <a:gd name="adj" fmla="val 28125"/>
                </a:avLst>
              </a:prstGeom>
              <a:solidFill>
                <a:schemeClr val="tx1"/>
              </a:solidFill>
              <a:ln w="12700">
                <a:noFill/>
                <a:miter lim="800000"/>
                <a:headEnd/>
                <a:tailEnd/>
              </a:ln>
            </p:spPr>
            <p:txBody>
              <a:bodyPr wrap="none" anchor="ctr"/>
              <a:lstStyle/>
              <a:p>
                <a:pPr algn="ctr" defTabSz="914400" eaLnBrk="0" hangingPunct="0">
                  <a:lnSpc>
                    <a:spcPct val="90000"/>
                  </a:lnSpc>
                </a:pPr>
                <a:endParaRPr lang="de-DE" sz="2400" baseline="-25000">
                  <a:solidFill>
                    <a:srgbClr val="000000"/>
                  </a:solidFill>
                </a:endParaRPr>
              </a:p>
            </p:txBody>
          </p:sp>
          <p:sp>
            <p:nvSpPr>
              <p:cNvPr id="62766" name="AutoShape 271"/>
              <p:cNvSpPr>
                <a:spLocks noChangeArrowheads="1"/>
              </p:cNvSpPr>
              <p:nvPr/>
            </p:nvSpPr>
            <p:spPr bwMode="auto">
              <a:xfrm>
                <a:off x="2284034" y="5591136"/>
                <a:ext cx="42484" cy="40832"/>
              </a:xfrm>
              <a:prstGeom prst="octagon">
                <a:avLst>
                  <a:gd name="adj" fmla="val 28125"/>
                </a:avLst>
              </a:prstGeom>
              <a:solidFill>
                <a:schemeClr val="tx1"/>
              </a:solidFill>
              <a:ln w="12700">
                <a:noFill/>
                <a:miter lim="800000"/>
                <a:headEnd/>
                <a:tailEnd/>
              </a:ln>
            </p:spPr>
            <p:txBody>
              <a:bodyPr wrap="none" anchor="ctr"/>
              <a:lstStyle/>
              <a:p>
                <a:pPr algn="ctr" defTabSz="914400" eaLnBrk="0" hangingPunct="0">
                  <a:lnSpc>
                    <a:spcPct val="90000"/>
                  </a:lnSpc>
                </a:pPr>
                <a:endParaRPr lang="de-DE" sz="2400" baseline="-25000">
                  <a:solidFill>
                    <a:srgbClr val="000000"/>
                  </a:solidFill>
                </a:endParaRPr>
              </a:p>
            </p:txBody>
          </p:sp>
          <p:sp>
            <p:nvSpPr>
              <p:cNvPr id="62767" name="AutoShape 272"/>
              <p:cNvSpPr>
                <a:spLocks noChangeArrowheads="1"/>
              </p:cNvSpPr>
              <p:nvPr/>
            </p:nvSpPr>
            <p:spPr bwMode="auto">
              <a:xfrm>
                <a:off x="2378713" y="5591136"/>
                <a:ext cx="42484" cy="40832"/>
              </a:xfrm>
              <a:prstGeom prst="octagon">
                <a:avLst>
                  <a:gd name="adj" fmla="val 28125"/>
                </a:avLst>
              </a:prstGeom>
              <a:solidFill>
                <a:schemeClr val="tx1"/>
              </a:solidFill>
              <a:ln w="12700">
                <a:noFill/>
                <a:miter lim="800000"/>
                <a:headEnd/>
                <a:tailEnd/>
              </a:ln>
            </p:spPr>
            <p:txBody>
              <a:bodyPr wrap="none" anchor="ctr"/>
              <a:lstStyle/>
              <a:p>
                <a:pPr algn="ctr" defTabSz="914400" eaLnBrk="0" hangingPunct="0">
                  <a:lnSpc>
                    <a:spcPct val="90000"/>
                  </a:lnSpc>
                </a:pPr>
                <a:endParaRPr lang="de-DE" sz="2400" baseline="-25000">
                  <a:solidFill>
                    <a:srgbClr val="000000"/>
                  </a:solidFill>
                </a:endParaRPr>
              </a:p>
            </p:txBody>
          </p:sp>
        </p:grpSp>
        <p:grpSp>
          <p:nvGrpSpPr>
            <p:cNvPr id="62473" name="Group 529"/>
            <p:cNvGrpSpPr>
              <a:grpSpLocks/>
            </p:cNvGrpSpPr>
            <p:nvPr/>
          </p:nvGrpSpPr>
          <p:grpSpPr bwMode="auto">
            <a:xfrm>
              <a:off x="4937125" y="4695459"/>
              <a:ext cx="2738438" cy="1837103"/>
              <a:chOff x="4937130" y="4075865"/>
              <a:chExt cx="2738419" cy="2234447"/>
            </a:xfrm>
          </p:grpSpPr>
          <p:sp>
            <p:nvSpPr>
              <p:cNvPr id="62484" name="Line 4"/>
              <p:cNvSpPr>
                <a:spLocks noChangeShapeType="1"/>
              </p:cNvSpPr>
              <p:nvPr/>
            </p:nvSpPr>
            <p:spPr bwMode="auto">
              <a:xfrm flipH="1">
                <a:off x="5879068" y="4819937"/>
                <a:ext cx="1019624" cy="0"/>
              </a:xfrm>
              <a:prstGeom prst="line">
                <a:avLst/>
              </a:prstGeom>
              <a:noFill/>
              <a:ln w="38100">
                <a:solidFill>
                  <a:srgbClr val="0D86FF"/>
                </a:solidFill>
                <a:round/>
                <a:headEnd/>
                <a:tailEnd/>
              </a:ln>
            </p:spPr>
            <p:txBody>
              <a:bodyPr wrap="none" anchor="ctr"/>
              <a:lstStyle/>
              <a:p>
                <a:endParaRPr lang="en-GB"/>
              </a:p>
            </p:txBody>
          </p:sp>
          <p:sp>
            <p:nvSpPr>
              <p:cNvPr id="62485" name="Line 5"/>
              <p:cNvSpPr>
                <a:spLocks noChangeShapeType="1"/>
              </p:cNvSpPr>
              <p:nvPr/>
            </p:nvSpPr>
            <p:spPr bwMode="auto">
              <a:xfrm flipH="1">
                <a:off x="4945626" y="4819937"/>
                <a:ext cx="1019624" cy="0"/>
              </a:xfrm>
              <a:prstGeom prst="line">
                <a:avLst/>
              </a:prstGeom>
              <a:noFill/>
              <a:ln w="38100">
                <a:solidFill>
                  <a:srgbClr val="0196D1"/>
                </a:solidFill>
                <a:round/>
                <a:headEnd/>
                <a:tailEnd/>
              </a:ln>
            </p:spPr>
            <p:txBody>
              <a:bodyPr wrap="none" anchor="ctr"/>
              <a:lstStyle/>
              <a:p>
                <a:endParaRPr lang="en-GB"/>
              </a:p>
            </p:txBody>
          </p:sp>
          <p:sp>
            <p:nvSpPr>
              <p:cNvPr id="62486" name="Line 6"/>
              <p:cNvSpPr>
                <a:spLocks noChangeAspect="1" noChangeShapeType="1"/>
              </p:cNvSpPr>
              <p:nvPr/>
            </p:nvSpPr>
            <p:spPr bwMode="auto">
              <a:xfrm flipH="1">
                <a:off x="4937130" y="6182712"/>
                <a:ext cx="785353" cy="0"/>
              </a:xfrm>
              <a:prstGeom prst="line">
                <a:avLst/>
              </a:prstGeom>
              <a:noFill/>
              <a:ln w="38100">
                <a:solidFill>
                  <a:srgbClr val="0D86FF"/>
                </a:solidFill>
                <a:round/>
                <a:headEnd/>
                <a:tailEnd/>
              </a:ln>
            </p:spPr>
            <p:txBody>
              <a:bodyPr wrap="none" anchor="ctr"/>
              <a:lstStyle/>
              <a:p>
                <a:endParaRPr lang="en-GB"/>
              </a:p>
            </p:txBody>
          </p:sp>
          <p:sp>
            <p:nvSpPr>
              <p:cNvPr id="62487" name="Line 7"/>
              <p:cNvSpPr>
                <a:spLocks noChangeAspect="1" noChangeShapeType="1"/>
              </p:cNvSpPr>
              <p:nvPr/>
            </p:nvSpPr>
            <p:spPr bwMode="auto">
              <a:xfrm flipH="1">
                <a:off x="4937130" y="5103211"/>
                <a:ext cx="785353" cy="0"/>
              </a:xfrm>
              <a:prstGeom prst="line">
                <a:avLst/>
              </a:prstGeom>
              <a:noFill/>
              <a:ln w="38100">
                <a:solidFill>
                  <a:srgbClr val="0D86FF"/>
                </a:solidFill>
                <a:round/>
                <a:headEnd/>
                <a:tailEnd/>
              </a:ln>
            </p:spPr>
            <p:txBody>
              <a:bodyPr wrap="none" anchor="ctr"/>
              <a:lstStyle/>
              <a:p>
                <a:endParaRPr lang="en-GB"/>
              </a:p>
            </p:txBody>
          </p:sp>
          <p:sp>
            <p:nvSpPr>
              <p:cNvPr id="62488" name="Line 8"/>
              <p:cNvSpPr>
                <a:spLocks noChangeAspect="1" noChangeShapeType="1"/>
              </p:cNvSpPr>
              <p:nvPr/>
            </p:nvSpPr>
            <p:spPr bwMode="auto">
              <a:xfrm flipH="1">
                <a:off x="4937130" y="5642962"/>
                <a:ext cx="785353" cy="0"/>
              </a:xfrm>
              <a:prstGeom prst="line">
                <a:avLst/>
              </a:prstGeom>
              <a:noFill/>
              <a:ln w="38100">
                <a:solidFill>
                  <a:srgbClr val="0D86FF"/>
                </a:solidFill>
                <a:round/>
                <a:headEnd/>
                <a:tailEnd/>
              </a:ln>
            </p:spPr>
            <p:txBody>
              <a:bodyPr wrap="none" anchor="ctr"/>
              <a:lstStyle/>
              <a:p>
                <a:endParaRPr lang="en-GB"/>
              </a:p>
            </p:txBody>
          </p:sp>
          <p:sp>
            <p:nvSpPr>
              <p:cNvPr id="62489" name="Line 9"/>
              <p:cNvSpPr>
                <a:spLocks noChangeAspect="1" noChangeShapeType="1"/>
              </p:cNvSpPr>
              <p:nvPr/>
            </p:nvSpPr>
            <p:spPr bwMode="auto">
              <a:xfrm flipH="1">
                <a:off x="4937130" y="5912199"/>
                <a:ext cx="785353" cy="0"/>
              </a:xfrm>
              <a:prstGeom prst="line">
                <a:avLst/>
              </a:prstGeom>
              <a:noFill/>
              <a:ln w="38100">
                <a:solidFill>
                  <a:srgbClr val="0D86FF"/>
                </a:solidFill>
                <a:round/>
                <a:headEnd/>
                <a:tailEnd/>
              </a:ln>
            </p:spPr>
            <p:txBody>
              <a:bodyPr wrap="none" anchor="ctr"/>
              <a:lstStyle/>
              <a:p>
                <a:endParaRPr lang="en-GB"/>
              </a:p>
            </p:txBody>
          </p:sp>
          <p:sp>
            <p:nvSpPr>
              <p:cNvPr id="62490" name="Line 10"/>
              <p:cNvSpPr>
                <a:spLocks noChangeAspect="1" noChangeShapeType="1"/>
              </p:cNvSpPr>
              <p:nvPr/>
            </p:nvSpPr>
            <p:spPr bwMode="auto">
              <a:xfrm flipH="1">
                <a:off x="4937130" y="5372449"/>
                <a:ext cx="785353" cy="0"/>
              </a:xfrm>
              <a:prstGeom prst="line">
                <a:avLst/>
              </a:prstGeom>
              <a:noFill/>
              <a:ln w="38100">
                <a:solidFill>
                  <a:srgbClr val="0D86FF"/>
                </a:solidFill>
                <a:round/>
                <a:headEnd/>
                <a:tailEnd/>
              </a:ln>
            </p:spPr>
            <p:txBody>
              <a:bodyPr wrap="none" anchor="ctr"/>
              <a:lstStyle/>
              <a:p>
                <a:endParaRPr lang="en-GB"/>
              </a:p>
            </p:txBody>
          </p:sp>
          <p:sp>
            <p:nvSpPr>
              <p:cNvPr id="62491" name="Line 11"/>
              <p:cNvSpPr>
                <a:spLocks noChangeAspect="1" noChangeShapeType="1"/>
              </p:cNvSpPr>
              <p:nvPr/>
            </p:nvSpPr>
            <p:spPr bwMode="auto">
              <a:xfrm flipH="1">
                <a:off x="4937130" y="4821214"/>
                <a:ext cx="785353" cy="0"/>
              </a:xfrm>
              <a:prstGeom prst="line">
                <a:avLst/>
              </a:prstGeom>
              <a:noFill/>
              <a:ln w="38100">
                <a:solidFill>
                  <a:srgbClr val="0D86FF"/>
                </a:solidFill>
                <a:round/>
                <a:headEnd/>
                <a:tailEnd/>
              </a:ln>
            </p:spPr>
            <p:txBody>
              <a:bodyPr wrap="none" anchor="ctr"/>
              <a:lstStyle/>
              <a:p>
                <a:endParaRPr lang="en-GB"/>
              </a:p>
            </p:txBody>
          </p:sp>
          <p:sp>
            <p:nvSpPr>
              <p:cNvPr id="62492" name="Line 12"/>
              <p:cNvSpPr>
                <a:spLocks noChangeAspect="1" noChangeShapeType="1"/>
              </p:cNvSpPr>
              <p:nvPr/>
            </p:nvSpPr>
            <p:spPr bwMode="auto">
              <a:xfrm flipV="1">
                <a:off x="4941985" y="4813558"/>
                <a:ext cx="0" cy="1372983"/>
              </a:xfrm>
              <a:prstGeom prst="line">
                <a:avLst/>
              </a:prstGeom>
              <a:noFill/>
              <a:ln w="38100">
                <a:solidFill>
                  <a:srgbClr val="0D86FF"/>
                </a:solidFill>
                <a:round/>
                <a:headEnd/>
                <a:tailEnd/>
              </a:ln>
            </p:spPr>
            <p:txBody>
              <a:bodyPr wrap="none" anchor="ctr"/>
              <a:lstStyle/>
              <a:p>
                <a:endParaRPr lang="en-GB"/>
              </a:p>
            </p:txBody>
          </p:sp>
          <p:sp>
            <p:nvSpPr>
              <p:cNvPr id="62493" name="Line 13"/>
              <p:cNvSpPr>
                <a:spLocks noChangeAspect="1" noChangeShapeType="1"/>
              </p:cNvSpPr>
              <p:nvPr/>
            </p:nvSpPr>
            <p:spPr bwMode="auto">
              <a:xfrm flipV="1">
                <a:off x="5717628" y="4818662"/>
                <a:ext cx="0" cy="1364051"/>
              </a:xfrm>
              <a:prstGeom prst="line">
                <a:avLst/>
              </a:prstGeom>
              <a:noFill/>
              <a:ln w="38100">
                <a:solidFill>
                  <a:srgbClr val="0D86FF"/>
                </a:solidFill>
                <a:round/>
                <a:headEnd/>
                <a:tailEnd/>
              </a:ln>
            </p:spPr>
            <p:txBody>
              <a:bodyPr wrap="none" anchor="ctr"/>
              <a:lstStyle/>
              <a:p>
                <a:endParaRPr lang="en-GB"/>
              </a:p>
            </p:txBody>
          </p:sp>
          <p:sp>
            <p:nvSpPr>
              <p:cNvPr id="62494" name="AutoShape 14"/>
              <p:cNvSpPr>
                <a:spLocks noChangeAspect="1" noChangeArrowheads="1"/>
              </p:cNvSpPr>
              <p:nvPr/>
            </p:nvSpPr>
            <p:spPr bwMode="auto">
              <a:xfrm rot="-5400000">
                <a:off x="4902247" y="5879519"/>
                <a:ext cx="236061"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495" name="AutoShape 15"/>
              <p:cNvSpPr>
                <a:spLocks noChangeAspect="1" noChangeArrowheads="1"/>
              </p:cNvSpPr>
              <p:nvPr/>
            </p:nvSpPr>
            <p:spPr bwMode="auto">
              <a:xfrm rot="-5400000">
                <a:off x="5519483" y="5880126"/>
                <a:ext cx="236061"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496" name="AutoShape 16"/>
              <p:cNvSpPr>
                <a:spLocks noChangeAspect="1" noChangeArrowheads="1"/>
              </p:cNvSpPr>
              <p:nvPr/>
            </p:nvSpPr>
            <p:spPr bwMode="auto">
              <a:xfrm rot="-5400000">
                <a:off x="4902247" y="6147480"/>
                <a:ext cx="236061"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497" name="AutoShape 17"/>
              <p:cNvSpPr>
                <a:spLocks noChangeAspect="1" noChangeArrowheads="1"/>
              </p:cNvSpPr>
              <p:nvPr/>
            </p:nvSpPr>
            <p:spPr bwMode="auto">
              <a:xfrm rot="-5400000">
                <a:off x="5519483" y="6148087"/>
                <a:ext cx="236061"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498" name="AutoShape 18"/>
              <p:cNvSpPr>
                <a:spLocks noChangeAspect="1" noChangeArrowheads="1"/>
              </p:cNvSpPr>
              <p:nvPr/>
            </p:nvSpPr>
            <p:spPr bwMode="auto">
              <a:xfrm rot="-5400000">
                <a:off x="4902247" y="5344872"/>
                <a:ext cx="236062"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499" name="AutoShape 19"/>
              <p:cNvSpPr>
                <a:spLocks noChangeAspect="1" noChangeArrowheads="1"/>
              </p:cNvSpPr>
              <p:nvPr/>
            </p:nvSpPr>
            <p:spPr bwMode="auto">
              <a:xfrm rot="-5400000">
                <a:off x="5519483" y="5345479"/>
                <a:ext cx="236062"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00" name="AutoShape 20"/>
              <p:cNvSpPr>
                <a:spLocks noChangeAspect="1" noChangeArrowheads="1"/>
              </p:cNvSpPr>
              <p:nvPr/>
            </p:nvSpPr>
            <p:spPr bwMode="auto">
              <a:xfrm rot="-5400000">
                <a:off x="4902247" y="5076910"/>
                <a:ext cx="236062"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01" name="AutoShape 21"/>
              <p:cNvSpPr>
                <a:spLocks noChangeAspect="1" noChangeArrowheads="1"/>
              </p:cNvSpPr>
              <p:nvPr/>
            </p:nvSpPr>
            <p:spPr bwMode="auto">
              <a:xfrm rot="-5400000">
                <a:off x="5519483" y="5077518"/>
                <a:ext cx="236062"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02" name="AutoShape 22"/>
              <p:cNvSpPr>
                <a:spLocks noChangeAspect="1" noChangeArrowheads="1"/>
              </p:cNvSpPr>
              <p:nvPr/>
            </p:nvSpPr>
            <p:spPr bwMode="auto">
              <a:xfrm rot="-5400000">
                <a:off x="4902247" y="5612833"/>
                <a:ext cx="236062" cy="69188"/>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03" name="AutoShape 23"/>
              <p:cNvSpPr>
                <a:spLocks noChangeAspect="1" noChangeArrowheads="1"/>
              </p:cNvSpPr>
              <p:nvPr/>
            </p:nvSpPr>
            <p:spPr bwMode="auto">
              <a:xfrm rot="-5400000">
                <a:off x="5519483" y="5613440"/>
                <a:ext cx="236062" cy="67975"/>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grpSp>
            <p:nvGrpSpPr>
              <p:cNvPr id="62504" name="Group 24"/>
              <p:cNvGrpSpPr>
                <a:grpSpLocks noChangeAspect="1"/>
              </p:cNvGrpSpPr>
              <p:nvPr/>
            </p:nvGrpSpPr>
            <p:grpSpPr bwMode="auto">
              <a:xfrm>
                <a:off x="4978400" y="4984542"/>
                <a:ext cx="702812" cy="1325769"/>
                <a:chOff x="4190" y="2171"/>
                <a:chExt cx="944" cy="1972"/>
              </a:xfrm>
            </p:grpSpPr>
            <p:grpSp>
              <p:nvGrpSpPr>
                <p:cNvPr id="62678" name="Group 25"/>
                <p:cNvGrpSpPr>
                  <a:grpSpLocks noChangeAspect="1"/>
                </p:cNvGrpSpPr>
                <p:nvPr/>
              </p:nvGrpSpPr>
              <p:grpSpPr bwMode="auto">
                <a:xfrm>
                  <a:off x="4190" y="3365"/>
                  <a:ext cx="944" cy="380"/>
                  <a:chOff x="3387" y="3365"/>
                  <a:chExt cx="944" cy="380"/>
                </a:xfrm>
              </p:grpSpPr>
              <p:grpSp>
                <p:nvGrpSpPr>
                  <p:cNvPr id="62727" name="Group 26"/>
                  <p:cNvGrpSpPr>
                    <a:grpSpLocks noChangeAspect="1"/>
                  </p:cNvGrpSpPr>
                  <p:nvPr/>
                </p:nvGrpSpPr>
                <p:grpSpPr bwMode="auto">
                  <a:xfrm>
                    <a:off x="3502" y="3377"/>
                    <a:ext cx="351" cy="351"/>
                    <a:chOff x="3694" y="3181"/>
                    <a:chExt cx="326" cy="402"/>
                  </a:xfrm>
                </p:grpSpPr>
                <p:sp>
                  <p:nvSpPr>
                    <p:cNvPr id="62734" name="AutoShape 2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35" name="AutoShape 2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36" name="AutoShape 2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37" name="AutoShape 3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728" name="AutoShape 31"/>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729" name="Group 32"/>
                  <p:cNvGrpSpPr>
                    <a:grpSpLocks noChangeAspect="1"/>
                  </p:cNvGrpSpPr>
                  <p:nvPr/>
                </p:nvGrpSpPr>
                <p:grpSpPr bwMode="auto">
                  <a:xfrm>
                    <a:off x="3862" y="3377"/>
                    <a:ext cx="351" cy="351"/>
                    <a:chOff x="3694" y="3181"/>
                    <a:chExt cx="326" cy="402"/>
                  </a:xfrm>
                </p:grpSpPr>
                <p:sp>
                  <p:nvSpPr>
                    <p:cNvPr id="62730" name="AutoShape 3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31" name="AutoShape 3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32" name="AutoShape 3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33" name="AutoShape 3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79" name="Group 37"/>
                <p:cNvGrpSpPr>
                  <a:grpSpLocks noChangeAspect="1"/>
                </p:cNvGrpSpPr>
                <p:nvPr/>
              </p:nvGrpSpPr>
              <p:grpSpPr bwMode="auto">
                <a:xfrm>
                  <a:off x="4190" y="3763"/>
                  <a:ext cx="944" cy="380"/>
                  <a:chOff x="3387" y="3365"/>
                  <a:chExt cx="944" cy="380"/>
                </a:xfrm>
              </p:grpSpPr>
              <p:grpSp>
                <p:nvGrpSpPr>
                  <p:cNvPr id="62716" name="Group 38"/>
                  <p:cNvGrpSpPr>
                    <a:grpSpLocks noChangeAspect="1"/>
                  </p:cNvGrpSpPr>
                  <p:nvPr/>
                </p:nvGrpSpPr>
                <p:grpSpPr bwMode="auto">
                  <a:xfrm>
                    <a:off x="3502" y="3377"/>
                    <a:ext cx="351" cy="351"/>
                    <a:chOff x="3694" y="3181"/>
                    <a:chExt cx="326" cy="402"/>
                  </a:xfrm>
                </p:grpSpPr>
                <p:sp>
                  <p:nvSpPr>
                    <p:cNvPr id="62723" name="AutoShape 3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24" name="AutoShape 4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25" name="AutoShape 4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26" name="AutoShape 4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717" name="AutoShape 43"/>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718" name="Group 44"/>
                  <p:cNvGrpSpPr>
                    <a:grpSpLocks noChangeAspect="1"/>
                  </p:cNvGrpSpPr>
                  <p:nvPr/>
                </p:nvGrpSpPr>
                <p:grpSpPr bwMode="auto">
                  <a:xfrm>
                    <a:off x="3862" y="3377"/>
                    <a:ext cx="351" cy="351"/>
                    <a:chOff x="3694" y="3181"/>
                    <a:chExt cx="326" cy="402"/>
                  </a:xfrm>
                </p:grpSpPr>
                <p:sp>
                  <p:nvSpPr>
                    <p:cNvPr id="62719" name="AutoShape 4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20" name="AutoShape 4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21" name="AutoShape 4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22" name="AutoShape 4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80" name="Group 49"/>
                <p:cNvGrpSpPr>
                  <a:grpSpLocks noChangeAspect="1"/>
                </p:cNvGrpSpPr>
                <p:nvPr/>
              </p:nvGrpSpPr>
              <p:grpSpPr bwMode="auto">
                <a:xfrm>
                  <a:off x="4190" y="2569"/>
                  <a:ext cx="944" cy="380"/>
                  <a:chOff x="3387" y="3365"/>
                  <a:chExt cx="944" cy="380"/>
                </a:xfrm>
              </p:grpSpPr>
              <p:grpSp>
                <p:nvGrpSpPr>
                  <p:cNvPr id="62705" name="Group 50"/>
                  <p:cNvGrpSpPr>
                    <a:grpSpLocks noChangeAspect="1"/>
                  </p:cNvGrpSpPr>
                  <p:nvPr/>
                </p:nvGrpSpPr>
                <p:grpSpPr bwMode="auto">
                  <a:xfrm>
                    <a:off x="3502" y="3377"/>
                    <a:ext cx="351" cy="351"/>
                    <a:chOff x="3694" y="3181"/>
                    <a:chExt cx="326" cy="402"/>
                  </a:xfrm>
                </p:grpSpPr>
                <p:sp>
                  <p:nvSpPr>
                    <p:cNvPr id="62712" name="AutoShape 5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13" name="AutoShape 5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14" name="AutoShape 5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15" name="AutoShape 5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706" name="AutoShape 55"/>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707" name="Group 56"/>
                  <p:cNvGrpSpPr>
                    <a:grpSpLocks noChangeAspect="1"/>
                  </p:cNvGrpSpPr>
                  <p:nvPr/>
                </p:nvGrpSpPr>
                <p:grpSpPr bwMode="auto">
                  <a:xfrm>
                    <a:off x="3862" y="3377"/>
                    <a:ext cx="351" cy="351"/>
                    <a:chOff x="3694" y="3181"/>
                    <a:chExt cx="326" cy="402"/>
                  </a:xfrm>
                </p:grpSpPr>
                <p:sp>
                  <p:nvSpPr>
                    <p:cNvPr id="62708" name="AutoShape 5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09" name="AutoShape 5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10" name="AutoShape 5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11" name="AutoShape 6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81" name="Group 61"/>
                <p:cNvGrpSpPr>
                  <a:grpSpLocks noChangeAspect="1"/>
                </p:cNvGrpSpPr>
                <p:nvPr/>
              </p:nvGrpSpPr>
              <p:grpSpPr bwMode="auto">
                <a:xfrm>
                  <a:off x="4190" y="2967"/>
                  <a:ext cx="944" cy="380"/>
                  <a:chOff x="3387" y="3365"/>
                  <a:chExt cx="944" cy="380"/>
                </a:xfrm>
              </p:grpSpPr>
              <p:grpSp>
                <p:nvGrpSpPr>
                  <p:cNvPr id="62694" name="Group 62"/>
                  <p:cNvGrpSpPr>
                    <a:grpSpLocks noChangeAspect="1"/>
                  </p:cNvGrpSpPr>
                  <p:nvPr/>
                </p:nvGrpSpPr>
                <p:grpSpPr bwMode="auto">
                  <a:xfrm>
                    <a:off x="3502" y="3377"/>
                    <a:ext cx="351" cy="351"/>
                    <a:chOff x="3694" y="3181"/>
                    <a:chExt cx="326" cy="402"/>
                  </a:xfrm>
                </p:grpSpPr>
                <p:sp>
                  <p:nvSpPr>
                    <p:cNvPr id="62701" name="AutoShape 6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02" name="AutoShape 6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03" name="AutoShape 6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04" name="AutoShape 6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95" name="AutoShape 67"/>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96" name="Group 68"/>
                  <p:cNvGrpSpPr>
                    <a:grpSpLocks noChangeAspect="1"/>
                  </p:cNvGrpSpPr>
                  <p:nvPr/>
                </p:nvGrpSpPr>
                <p:grpSpPr bwMode="auto">
                  <a:xfrm>
                    <a:off x="3862" y="3377"/>
                    <a:ext cx="351" cy="351"/>
                    <a:chOff x="3694" y="3181"/>
                    <a:chExt cx="326" cy="402"/>
                  </a:xfrm>
                </p:grpSpPr>
                <p:sp>
                  <p:nvSpPr>
                    <p:cNvPr id="62697" name="AutoShape 6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98" name="AutoShape 7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99" name="AutoShape 7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700" name="AutoShape 7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82" name="Group 73"/>
                <p:cNvGrpSpPr>
                  <a:grpSpLocks noChangeAspect="1"/>
                </p:cNvGrpSpPr>
                <p:nvPr/>
              </p:nvGrpSpPr>
              <p:grpSpPr bwMode="auto">
                <a:xfrm>
                  <a:off x="4190" y="2171"/>
                  <a:ext cx="944" cy="380"/>
                  <a:chOff x="3387" y="3365"/>
                  <a:chExt cx="944" cy="380"/>
                </a:xfrm>
              </p:grpSpPr>
              <p:grpSp>
                <p:nvGrpSpPr>
                  <p:cNvPr id="62683" name="Group 74"/>
                  <p:cNvGrpSpPr>
                    <a:grpSpLocks noChangeAspect="1"/>
                  </p:cNvGrpSpPr>
                  <p:nvPr/>
                </p:nvGrpSpPr>
                <p:grpSpPr bwMode="auto">
                  <a:xfrm>
                    <a:off x="3502" y="3377"/>
                    <a:ext cx="351" cy="351"/>
                    <a:chOff x="3694" y="3181"/>
                    <a:chExt cx="326" cy="402"/>
                  </a:xfrm>
                </p:grpSpPr>
                <p:sp>
                  <p:nvSpPr>
                    <p:cNvPr id="62690" name="AutoShape 7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91" name="AutoShape 7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92" name="AutoShape 7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93" name="AutoShape 7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84" name="AutoShape 79"/>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85" name="Group 80"/>
                  <p:cNvGrpSpPr>
                    <a:grpSpLocks noChangeAspect="1"/>
                  </p:cNvGrpSpPr>
                  <p:nvPr/>
                </p:nvGrpSpPr>
                <p:grpSpPr bwMode="auto">
                  <a:xfrm>
                    <a:off x="3862" y="3377"/>
                    <a:ext cx="351" cy="351"/>
                    <a:chOff x="3694" y="3181"/>
                    <a:chExt cx="326" cy="402"/>
                  </a:xfrm>
                </p:grpSpPr>
                <p:sp>
                  <p:nvSpPr>
                    <p:cNvPr id="62686" name="AutoShape 8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87" name="AutoShape 8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88" name="AutoShape 8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89" name="AutoShape 8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grpSp>
            <p:nvGrpSpPr>
              <p:cNvPr id="62505" name="Group 85"/>
              <p:cNvGrpSpPr>
                <a:grpSpLocks/>
              </p:cNvGrpSpPr>
              <p:nvPr/>
            </p:nvGrpSpPr>
            <p:grpSpPr bwMode="auto">
              <a:xfrm>
                <a:off x="5760112" y="4816447"/>
                <a:ext cx="785353" cy="1493865"/>
                <a:chOff x="1186" y="2090"/>
                <a:chExt cx="737" cy="1551"/>
              </a:xfrm>
            </p:grpSpPr>
            <p:grpSp>
              <p:nvGrpSpPr>
                <p:cNvPr id="62597" name="Group 86"/>
                <p:cNvGrpSpPr>
                  <a:grpSpLocks noChangeAspect="1"/>
                </p:cNvGrpSpPr>
                <p:nvPr/>
              </p:nvGrpSpPr>
              <p:grpSpPr bwMode="auto">
                <a:xfrm>
                  <a:off x="1186" y="2090"/>
                  <a:ext cx="737" cy="1545"/>
                  <a:chOff x="4134" y="1918"/>
                  <a:chExt cx="1055" cy="2209"/>
                </a:xfrm>
              </p:grpSpPr>
              <p:grpSp>
                <p:nvGrpSpPr>
                  <p:cNvPr id="62659" name="Group 87"/>
                  <p:cNvGrpSpPr>
                    <a:grpSpLocks noChangeAspect="1"/>
                  </p:cNvGrpSpPr>
                  <p:nvPr/>
                </p:nvGrpSpPr>
                <p:grpSpPr bwMode="auto">
                  <a:xfrm>
                    <a:off x="4134" y="1918"/>
                    <a:ext cx="1055" cy="2040"/>
                    <a:chOff x="4134" y="1918"/>
                    <a:chExt cx="1055" cy="2040"/>
                  </a:xfrm>
                </p:grpSpPr>
                <p:sp>
                  <p:nvSpPr>
                    <p:cNvPr id="62670" name="Line 88"/>
                    <p:cNvSpPr>
                      <a:spLocks noChangeAspect="1" noChangeShapeType="1"/>
                    </p:cNvSpPr>
                    <p:nvPr/>
                  </p:nvSpPr>
                  <p:spPr bwMode="auto">
                    <a:xfrm flipH="1">
                      <a:off x="4134" y="3952"/>
                      <a:ext cx="1055" cy="0"/>
                    </a:xfrm>
                    <a:prstGeom prst="line">
                      <a:avLst/>
                    </a:prstGeom>
                    <a:noFill/>
                    <a:ln w="38100">
                      <a:solidFill>
                        <a:srgbClr val="0D86FF"/>
                      </a:solidFill>
                      <a:round/>
                      <a:headEnd/>
                      <a:tailEnd/>
                    </a:ln>
                  </p:spPr>
                  <p:txBody>
                    <a:bodyPr wrap="none" anchor="ctr"/>
                    <a:lstStyle/>
                    <a:p>
                      <a:endParaRPr lang="en-GB"/>
                    </a:p>
                  </p:txBody>
                </p:sp>
                <p:sp>
                  <p:nvSpPr>
                    <p:cNvPr id="62671" name="Line 89"/>
                    <p:cNvSpPr>
                      <a:spLocks noChangeAspect="1" noChangeShapeType="1"/>
                    </p:cNvSpPr>
                    <p:nvPr/>
                  </p:nvSpPr>
                  <p:spPr bwMode="auto">
                    <a:xfrm flipH="1">
                      <a:off x="4134" y="2348"/>
                      <a:ext cx="1055" cy="0"/>
                    </a:xfrm>
                    <a:prstGeom prst="line">
                      <a:avLst/>
                    </a:prstGeom>
                    <a:noFill/>
                    <a:ln w="38100">
                      <a:solidFill>
                        <a:srgbClr val="0D86FF"/>
                      </a:solidFill>
                      <a:round/>
                      <a:headEnd/>
                      <a:tailEnd/>
                    </a:ln>
                  </p:spPr>
                  <p:txBody>
                    <a:bodyPr wrap="none" anchor="ctr"/>
                    <a:lstStyle/>
                    <a:p>
                      <a:endParaRPr lang="en-GB"/>
                    </a:p>
                  </p:txBody>
                </p:sp>
                <p:sp>
                  <p:nvSpPr>
                    <p:cNvPr id="62672" name="Line 90"/>
                    <p:cNvSpPr>
                      <a:spLocks noChangeAspect="1" noChangeShapeType="1"/>
                    </p:cNvSpPr>
                    <p:nvPr/>
                  </p:nvSpPr>
                  <p:spPr bwMode="auto">
                    <a:xfrm flipH="1">
                      <a:off x="4134" y="3150"/>
                      <a:ext cx="1055" cy="0"/>
                    </a:xfrm>
                    <a:prstGeom prst="line">
                      <a:avLst/>
                    </a:prstGeom>
                    <a:noFill/>
                    <a:ln w="38100">
                      <a:solidFill>
                        <a:srgbClr val="0D86FF"/>
                      </a:solidFill>
                      <a:round/>
                      <a:headEnd/>
                      <a:tailEnd/>
                    </a:ln>
                  </p:spPr>
                  <p:txBody>
                    <a:bodyPr wrap="none" anchor="ctr"/>
                    <a:lstStyle/>
                    <a:p>
                      <a:endParaRPr lang="en-GB"/>
                    </a:p>
                  </p:txBody>
                </p:sp>
                <p:sp>
                  <p:nvSpPr>
                    <p:cNvPr id="62673" name="Line 91"/>
                    <p:cNvSpPr>
                      <a:spLocks noChangeAspect="1" noChangeShapeType="1"/>
                    </p:cNvSpPr>
                    <p:nvPr/>
                  </p:nvSpPr>
                  <p:spPr bwMode="auto">
                    <a:xfrm flipH="1">
                      <a:off x="4134" y="3551"/>
                      <a:ext cx="1055" cy="0"/>
                    </a:xfrm>
                    <a:prstGeom prst="line">
                      <a:avLst/>
                    </a:prstGeom>
                    <a:noFill/>
                    <a:ln w="38100">
                      <a:solidFill>
                        <a:srgbClr val="0D86FF"/>
                      </a:solidFill>
                      <a:round/>
                      <a:headEnd/>
                      <a:tailEnd/>
                    </a:ln>
                  </p:spPr>
                  <p:txBody>
                    <a:bodyPr wrap="none" anchor="ctr"/>
                    <a:lstStyle/>
                    <a:p>
                      <a:endParaRPr lang="en-GB"/>
                    </a:p>
                  </p:txBody>
                </p:sp>
                <p:sp>
                  <p:nvSpPr>
                    <p:cNvPr id="62674" name="Line 92"/>
                    <p:cNvSpPr>
                      <a:spLocks noChangeAspect="1" noChangeShapeType="1"/>
                    </p:cNvSpPr>
                    <p:nvPr/>
                  </p:nvSpPr>
                  <p:spPr bwMode="auto">
                    <a:xfrm flipH="1">
                      <a:off x="4134" y="2749"/>
                      <a:ext cx="1055" cy="0"/>
                    </a:xfrm>
                    <a:prstGeom prst="line">
                      <a:avLst/>
                    </a:prstGeom>
                    <a:noFill/>
                    <a:ln w="38100">
                      <a:solidFill>
                        <a:srgbClr val="0D86FF"/>
                      </a:solidFill>
                      <a:round/>
                      <a:headEnd/>
                      <a:tailEnd/>
                    </a:ln>
                  </p:spPr>
                  <p:txBody>
                    <a:bodyPr wrap="none" anchor="ctr"/>
                    <a:lstStyle/>
                    <a:p>
                      <a:endParaRPr lang="en-GB"/>
                    </a:p>
                  </p:txBody>
                </p:sp>
                <p:sp>
                  <p:nvSpPr>
                    <p:cNvPr id="62675" name="Line 93"/>
                    <p:cNvSpPr>
                      <a:spLocks noChangeAspect="1" noChangeShapeType="1"/>
                    </p:cNvSpPr>
                    <p:nvPr/>
                  </p:nvSpPr>
                  <p:spPr bwMode="auto">
                    <a:xfrm flipH="1">
                      <a:off x="4134" y="1929"/>
                      <a:ext cx="1055" cy="0"/>
                    </a:xfrm>
                    <a:prstGeom prst="line">
                      <a:avLst/>
                    </a:prstGeom>
                    <a:noFill/>
                    <a:ln w="38100">
                      <a:solidFill>
                        <a:srgbClr val="0D86FF"/>
                      </a:solidFill>
                      <a:round/>
                      <a:headEnd/>
                      <a:tailEnd/>
                    </a:ln>
                  </p:spPr>
                  <p:txBody>
                    <a:bodyPr wrap="none" anchor="ctr"/>
                    <a:lstStyle/>
                    <a:p>
                      <a:endParaRPr lang="en-GB"/>
                    </a:p>
                  </p:txBody>
                </p:sp>
                <p:sp>
                  <p:nvSpPr>
                    <p:cNvPr id="62676" name="Line 94"/>
                    <p:cNvSpPr>
                      <a:spLocks noChangeAspect="1" noChangeShapeType="1"/>
                    </p:cNvSpPr>
                    <p:nvPr/>
                  </p:nvSpPr>
                  <p:spPr bwMode="auto">
                    <a:xfrm flipV="1">
                      <a:off x="4140" y="1918"/>
                      <a:ext cx="0" cy="2040"/>
                    </a:xfrm>
                    <a:prstGeom prst="line">
                      <a:avLst/>
                    </a:prstGeom>
                    <a:noFill/>
                    <a:ln w="38100">
                      <a:solidFill>
                        <a:srgbClr val="0D86FF"/>
                      </a:solidFill>
                      <a:round/>
                      <a:headEnd/>
                      <a:tailEnd/>
                    </a:ln>
                  </p:spPr>
                  <p:txBody>
                    <a:bodyPr wrap="none" anchor="ctr"/>
                    <a:lstStyle/>
                    <a:p>
                      <a:endParaRPr lang="en-GB"/>
                    </a:p>
                  </p:txBody>
                </p:sp>
                <p:sp>
                  <p:nvSpPr>
                    <p:cNvPr id="62677" name="Line 95"/>
                    <p:cNvSpPr>
                      <a:spLocks noChangeAspect="1" noChangeShapeType="1"/>
                    </p:cNvSpPr>
                    <p:nvPr/>
                  </p:nvSpPr>
                  <p:spPr bwMode="auto">
                    <a:xfrm flipV="1">
                      <a:off x="5183" y="1925"/>
                      <a:ext cx="0" cy="2029"/>
                    </a:xfrm>
                    <a:prstGeom prst="line">
                      <a:avLst/>
                    </a:prstGeom>
                    <a:noFill/>
                    <a:ln w="38100">
                      <a:solidFill>
                        <a:srgbClr val="0D86FF"/>
                      </a:solidFill>
                      <a:round/>
                      <a:headEnd/>
                      <a:tailEnd/>
                    </a:ln>
                  </p:spPr>
                  <p:txBody>
                    <a:bodyPr wrap="none" anchor="ctr"/>
                    <a:lstStyle/>
                    <a:p>
                      <a:endParaRPr lang="en-GB"/>
                    </a:p>
                  </p:txBody>
                </p:sp>
              </p:grpSp>
              <p:sp>
                <p:nvSpPr>
                  <p:cNvPr id="62660" name="AutoShape 96"/>
                  <p:cNvSpPr>
                    <a:spLocks noChangeAspect="1" noChangeArrowheads="1"/>
                  </p:cNvSpPr>
                  <p:nvPr/>
                </p:nvSpPr>
                <p:spPr bwMode="auto">
                  <a:xfrm rot="-5400000">
                    <a:off x="4071"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1" name="AutoShape 97"/>
                  <p:cNvSpPr>
                    <a:spLocks noChangeAspect="1" noChangeArrowheads="1"/>
                  </p:cNvSpPr>
                  <p:nvPr/>
                </p:nvSpPr>
                <p:spPr bwMode="auto">
                  <a:xfrm rot="-5400000">
                    <a:off x="4899"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2" name="AutoShape 98"/>
                  <p:cNvSpPr>
                    <a:spLocks noChangeAspect="1" noChangeArrowheads="1"/>
                  </p:cNvSpPr>
                  <p:nvPr/>
                </p:nvSpPr>
                <p:spPr bwMode="auto">
                  <a:xfrm rot="-5400000">
                    <a:off x="4071"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3" name="AutoShape 99"/>
                  <p:cNvSpPr>
                    <a:spLocks noChangeAspect="1" noChangeArrowheads="1"/>
                  </p:cNvSpPr>
                  <p:nvPr/>
                </p:nvSpPr>
                <p:spPr bwMode="auto">
                  <a:xfrm rot="-5400000">
                    <a:off x="4899"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4" name="AutoShape 100"/>
                  <p:cNvSpPr>
                    <a:spLocks noChangeAspect="1" noChangeArrowheads="1"/>
                  </p:cNvSpPr>
                  <p:nvPr/>
                </p:nvSpPr>
                <p:spPr bwMode="auto">
                  <a:xfrm rot="-5400000">
                    <a:off x="4071"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5" name="AutoShape 101"/>
                  <p:cNvSpPr>
                    <a:spLocks noChangeAspect="1" noChangeArrowheads="1"/>
                  </p:cNvSpPr>
                  <p:nvPr/>
                </p:nvSpPr>
                <p:spPr bwMode="auto">
                  <a:xfrm rot="-5400000">
                    <a:off x="4899"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6" name="AutoShape 102"/>
                  <p:cNvSpPr>
                    <a:spLocks noChangeAspect="1" noChangeArrowheads="1"/>
                  </p:cNvSpPr>
                  <p:nvPr/>
                </p:nvSpPr>
                <p:spPr bwMode="auto">
                  <a:xfrm rot="-5400000">
                    <a:off x="4071"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7" name="AutoShape 103"/>
                  <p:cNvSpPr>
                    <a:spLocks noChangeAspect="1" noChangeArrowheads="1"/>
                  </p:cNvSpPr>
                  <p:nvPr/>
                </p:nvSpPr>
                <p:spPr bwMode="auto">
                  <a:xfrm rot="-5400000">
                    <a:off x="4899"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8" name="AutoShape 104"/>
                  <p:cNvSpPr>
                    <a:spLocks noChangeAspect="1" noChangeArrowheads="1"/>
                  </p:cNvSpPr>
                  <p:nvPr/>
                </p:nvSpPr>
                <p:spPr bwMode="auto">
                  <a:xfrm rot="-5400000">
                    <a:off x="4071"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669" name="AutoShape 105"/>
                  <p:cNvSpPr>
                    <a:spLocks noChangeAspect="1" noChangeArrowheads="1"/>
                  </p:cNvSpPr>
                  <p:nvPr/>
                </p:nvSpPr>
                <p:spPr bwMode="auto">
                  <a:xfrm rot="-5400000">
                    <a:off x="4899"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grpSp>
            <p:grpSp>
              <p:nvGrpSpPr>
                <p:cNvPr id="62598" name="Group 106"/>
                <p:cNvGrpSpPr>
                  <a:grpSpLocks noChangeAspect="1"/>
                </p:cNvGrpSpPr>
                <p:nvPr/>
              </p:nvGrpSpPr>
              <p:grpSpPr bwMode="auto">
                <a:xfrm>
                  <a:off x="1225" y="2264"/>
                  <a:ext cx="660" cy="1377"/>
                  <a:chOff x="4190" y="2171"/>
                  <a:chExt cx="944" cy="1972"/>
                </a:xfrm>
              </p:grpSpPr>
              <p:grpSp>
                <p:nvGrpSpPr>
                  <p:cNvPr id="62599" name="Group 107"/>
                  <p:cNvGrpSpPr>
                    <a:grpSpLocks noChangeAspect="1"/>
                  </p:cNvGrpSpPr>
                  <p:nvPr/>
                </p:nvGrpSpPr>
                <p:grpSpPr bwMode="auto">
                  <a:xfrm>
                    <a:off x="4190" y="3365"/>
                    <a:ext cx="944" cy="380"/>
                    <a:chOff x="3387" y="3365"/>
                    <a:chExt cx="944" cy="380"/>
                  </a:xfrm>
                </p:grpSpPr>
                <p:grpSp>
                  <p:nvGrpSpPr>
                    <p:cNvPr id="62648" name="Group 108"/>
                    <p:cNvGrpSpPr>
                      <a:grpSpLocks noChangeAspect="1"/>
                    </p:cNvGrpSpPr>
                    <p:nvPr/>
                  </p:nvGrpSpPr>
                  <p:grpSpPr bwMode="auto">
                    <a:xfrm>
                      <a:off x="3502" y="3377"/>
                      <a:ext cx="351" cy="351"/>
                      <a:chOff x="3694" y="3181"/>
                      <a:chExt cx="326" cy="402"/>
                    </a:xfrm>
                  </p:grpSpPr>
                  <p:sp>
                    <p:nvSpPr>
                      <p:cNvPr id="62655" name="AutoShape 10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56" name="AutoShape 11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57" name="AutoShape 11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58" name="AutoShape 11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49" name="AutoShape 113"/>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50" name="Group 114"/>
                    <p:cNvGrpSpPr>
                      <a:grpSpLocks noChangeAspect="1"/>
                    </p:cNvGrpSpPr>
                    <p:nvPr/>
                  </p:nvGrpSpPr>
                  <p:grpSpPr bwMode="auto">
                    <a:xfrm>
                      <a:off x="3862" y="3377"/>
                      <a:ext cx="351" cy="351"/>
                      <a:chOff x="3694" y="3181"/>
                      <a:chExt cx="326" cy="402"/>
                    </a:xfrm>
                  </p:grpSpPr>
                  <p:sp>
                    <p:nvSpPr>
                      <p:cNvPr id="62651" name="AutoShape 11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52" name="AutoShape 11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53" name="AutoShape 11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54" name="AutoShape 11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00" name="Group 391"/>
                  <p:cNvGrpSpPr>
                    <a:grpSpLocks noChangeAspect="1"/>
                  </p:cNvGrpSpPr>
                  <p:nvPr/>
                </p:nvGrpSpPr>
                <p:grpSpPr bwMode="auto">
                  <a:xfrm>
                    <a:off x="4190" y="3763"/>
                    <a:ext cx="944" cy="380"/>
                    <a:chOff x="3387" y="3365"/>
                    <a:chExt cx="944" cy="380"/>
                  </a:xfrm>
                </p:grpSpPr>
                <p:grpSp>
                  <p:nvGrpSpPr>
                    <p:cNvPr id="62637" name="Group 120"/>
                    <p:cNvGrpSpPr>
                      <a:grpSpLocks noChangeAspect="1"/>
                    </p:cNvGrpSpPr>
                    <p:nvPr/>
                  </p:nvGrpSpPr>
                  <p:grpSpPr bwMode="auto">
                    <a:xfrm>
                      <a:off x="3502" y="3377"/>
                      <a:ext cx="351" cy="351"/>
                      <a:chOff x="3694" y="3181"/>
                      <a:chExt cx="326" cy="402"/>
                    </a:xfrm>
                  </p:grpSpPr>
                  <p:sp>
                    <p:nvSpPr>
                      <p:cNvPr id="62644" name="AutoShape 12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45" name="AutoShape 12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46" name="AutoShape 12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47" name="AutoShape 12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38" name="AutoShape 125"/>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39" name="Group 126"/>
                    <p:cNvGrpSpPr>
                      <a:grpSpLocks noChangeAspect="1"/>
                    </p:cNvGrpSpPr>
                    <p:nvPr/>
                  </p:nvGrpSpPr>
                  <p:grpSpPr bwMode="auto">
                    <a:xfrm>
                      <a:off x="3862" y="3377"/>
                      <a:ext cx="351" cy="351"/>
                      <a:chOff x="3694" y="3181"/>
                      <a:chExt cx="326" cy="402"/>
                    </a:xfrm>
                  </p:grpSpPr>
                  <p:sp>
                    <p:nvSpPr>
                      <p:cNvPr id="62640" name="AutoShape 12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41" name="AutoShape 12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42" name="AutoShape 12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43" name="AutoShape 13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01" name="Group 131"/>
                  <p:cNvGrpSpPr>
                    <a:grpSpLocks noChangeAspect="1"/>
                  </p:cNvGrpSpPr>
                  <p:nvPr/>
                </p:nvGrpSpPr>
                <p:grpSpPr bwMode="auto">
                  <a:xfrm>
                    <a:off x="4190" y="2569"/>
                    <a:ext cx="944" cy="380"/>
                    <a:chOff x="3387" y="3365"/>
                    <a:chExt cx="944" cy="380"/>
                  </a:xfrm>
                </p:grpSpPr>
                <p:grpSp>
                  <p:nvGrpSpPr>
                    <p:cNvPr id="62626" name="Group 132"/>
                    <p:cNvGrpSpPr>
                      <a:grpSpLocks noChangeAspect="1"/>
                    </p:cNvGrpSpPr>
                    <p:nvPr/>
                  </p:nvGrpSpPr>
                  <p:grpSpPr bwMode="auto">
                    <a:xfrm>
                      <a:off x="3502" y="3377"/>
                      <a:ext cx="351" cy="351"/>
                      <a:chOff x="3694" y="3181"/>
                      <a:chExt cx="326" cy="402"/>
                    </a:xfrm>
                  </p:grpSpPr>
                  <p:sp>
                    <p:nvSpPr>
                      <p:cNvPr id="62633" name="AutoShape 13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34" name="AutoShape 13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35" name="AutoShape 13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36" name="AutoShape 13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27" name="AutoShape 137"/>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28" name="Group 138"/>
                    <p:cNvGrpSpPr>
                      <a:grpSpLocks noChangeAspect="1"/>
                    </p:cNvGrpSpPr>
                    <p:nvPr/>
                  </p:nvGrpSpPr>
                  <p:grpSpPr bwMode="auto">
                    <a:xfrm>
                      <a:off x="3862" y="3377"/>
                      <a:ext cx="351" cy="351"/>
                      <a:chOff x="3694" y="3181"/>
                      <a:chExt cx="326" cy="402"/>
                    </a:xfrm>
                  </p:grpSpPr>
                  <p:sp>
                    <p:nvSpPr>
                      <p:cNvPr id="62629" name="AutoShape 13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30" name="AutoShape 14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31" name="AutoShape 14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32" name="AutoShape 14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02" name="Group 143"/>
                  <p:cNvGrpSpPr>
                    <a:grpSpLocks noChangeAspect="1"/>
                  </p:cNvGrpSpPr>
                  <p:nvPr/>
                </p:nvGrpSpPr>
                <p:grpSpPr bwMode="auto">
                  <a:xfrm>
                    <a:off x="4190" y="2967"/>
                    <a:ext cx="944" cy="380"/>
                    <a:chOff x="3387" y="3365"/>
                    <a:chExt cx="944" cy="380"/>
                  </a:xfrm>
                </p:grpSpPr>
                <p:grpSp>
                  <p:nvGrpSpPr>
                    <p:cNvPr id="62615" name="Group 144"/>
                    <p:cNvGrpSpPr>
                      <a:grpSpLocks noChangeAspect="1"/>
                    </p:cNvGrpSpPr>
                    <p:nvPr/>
                  </p:nvGrpSpPr>
                  <p:grpSpPr bwMode="auto">
                    <a:xfrm>
                      <a:off x="3502" y="3377"/>
                      <a:ext cx="351" cy="351"/>
                      <a:chOff x="3694" y="3181"/>
                      <a:chExt cx="326" cy="402"/>
                    </a:xfrm>
                  </p:grpSpPr>
                  <p:sp>
                    <p:nvSpPr>
                      <p:cNvPr id="62622" name="AutoShape 14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23" name="AutoShape 14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24" name="AutoShape 14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25" name="AutoShape 14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16" name="AutoShape 149"/>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17" name="Group 150"/>
                    <p:cNvGrpSpPr>
                      <a:grpSpLocks noChangeAspect="1"/>
                    </p:cNvGrpSpPr>
                    <p:nvPr/>
                  </p:nvGrpSpPr>
                  <p:grpSpPr bwMode="auto">
                    <a:xfrm>
                      <a:off x="3862" y="3377"/>
                      <a:ext cx="351" cy="351"/>
                      <a:chOff x="3694" y="3181"/>
                      <a:chExt cx="326" cy="402"/>
                    </a:xfrm>
                  </p:grpSpPr>
                  <p:sp>
                    <p:nvSpPr>
                      <p:cNvPr id="62618" name="AutoShape 15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19" name="AutoShape 15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20" name="AutoShape 15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21" name="AutoShape 15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603" name="Group 155"/>
                  <p:cNvGrpSpPr>
                    <a:grpSpLocks noChangeAspect="1"/>
                  </p:cNvGrpSpPr>
                  <p:nvPr/>
                </p:nvGrpSpPr>
                <p:grpSpPr bwMode="auto">
                  <a:xfrm>
                    <a:off x="4190" y="2171"/>
                    <a:ext cx="944" cy="380"/>
                    <a:chOff x="3387" y="3365"/>
                    <a:chExt cx="944" cy="380"/>
                  </a:xfrm>
                </p:grpSpPr>
                <p:grpSp>
                  <p:nvGrpSpPr>
                    <p:cNvPr id="62604" name="Group 156"/>
                    <p:cNvGrpSpPr>
                      <a:grpSpLocks noChangeAspect="1"/>
                    </p:cNvGrpSpPr>
                    <p:nvPr/>
                  </p:nvGrpSpPr>
                  <p:grpSpPr bwMode="auto">
                    <a:xfrm>
                      <a:off x="3502" y="3377"/>
                      <a:ext cx="351" cy="351"/>
                      <a:chOff x="3694" y="3181"/>
                      <a:chExt cx="326" cy="402"/>
                    </a:xfrm>
                  </p:grpSpPr>
                  <p:sp>
                    <p:nvSpPr>
                      <p:cNvPr id="62611" name="AutoShape 15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12" name="AutoShape 15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13" name="AutoShape 15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14" name="AutoShape 16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605" name="AutoShape 161"/>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606" name="Group 162"/>
                    <p:cNvGrpSpPr>
                      <a:grpSpLocks noChangeAspect="1"/>
                    </p:cNvGrpSpPr>
                    <p:nvPr/>
                  </p:nvGrpSpPr>
                  <p:grpSpPr bwMode="auto">
                    <a:xfrm>
                      <a:off x="3862" y="3377"/>
                      <a:ext cx="351" cy="351"/>
                      <a:chOff x="3694" y="3181"/>
                      <a:chExt cx="326" cy="402"/>
                    </a:xfrm>
                  </p:grpSpPr>
                  <p:sp>
                    <p:nvSpPr>
                      <p:cNvPr id="62607" name="AutoShape 16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08" name="AutoShape 16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09" name="AutoShape 16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610" name="AutoShape 16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grpSp>
          <p:grpSp>
            <p:nvGrpSpPr>
              <p:cNvPr id="62506" name="Group 167"/>
              <p:cNvGrpSpPr>
                <a:grpSpLocks/>
              </p:cNvGrpSpPr>
              <p:nvPr/>
            </p:nvGrpSpPr>
            <p:grpSpPr bwMode="auto">
              <a:xfrm>
                <a:off x="6891410" y="4816447"/>
                <a:ext cx="784139" cy="1493865"/>
                <a:chOff x="1186" y="2090"/>
                <a:chExt cx="737" cy="1551"/>
              </a:xfrm>
            </p:grpSpPr>
            <p:grpSp>
              <p:nvGrpSpPr>
                <p:cNvPr id="62516" name="Group 168"/>
                <p:cNvGrpSpPr>
                  <a:grpSpLocks noChangeAspect="1"/>
                </p:cNvGrpSpPr>
                <p:nvPr/>
              </p:nvGrpSpPr>
              <p:grpSpPr bwMode="auto">
                <a:xfrm>
                  <a:off x="1186" y="2090"/>
                  <a:ext cx="737" cy="1545"/>
                  <a:chOff x="4134" y="1918"/>
                  <a:chExt cx="1055" cy="2209"/>
                </a:xfrm>
              </p:grpSpPr>
              <p:grpSp>
                <p:nvGrpSpPr>
                  <p:cNvPr id="62578" name="Group 169"/>
                  <p:cNvGrpSpPr>
                    <a:grpSpLocks noChangeAspect="1"/>
                  </p:cNvGrpSpPr>
                  <p:nvPr/>
                </p:nvGrpSpPr>
                <p:grpSpPr bwMode="auto">
                  <a:xfrm>
                    <a:off x="4134" y="1918"/>
                    <a:ext cx="1055" cy="2040"/>
                    <a:chOff x="4134" y="1918"/>
                    <a:chExt cx="1055" cy="2040"/>
                  </a:xfrm>
                </p:grpSpPr>
                <p:sp>
                  <p:nvSpPr>
                    <p:cNvPr id="62589" name="Line 170"/>
                    <p:cNvSpPr>
                      <a:spLocks noChangeAspect="1" noChangeShapeType="1"/>
                    </p:cNvSpPr>
                    <p:nvPr/>
                  </p:nvSpPr>
                  <p:spPr bwMode="auto">
                    <a:xfrm flipH="1">
                      <a:off x="4134" y="3952"/>
                      <a:ext cx="1055" cy="0"/>
                    </a:xfrm>
                    <a:prstGeom prst="line">
                      <a:avLst/>
                    </a:prstGeom>
                    <a:noFill/>
                    <a:ln w="38100">
                      <a:solidFill>
                        <a:srgbClr val="0D86FF"/>
                      </a:solidFill>
                      <a:round/>
                      <a:headEnd/>
                      <a:tailEnd/>
                    </a:ln>
                  </p:spPr>
                  <p:txBody>
                    <a:bodyPr wrap="none" anchor="ctr"/>
                    <a:lstStyle/>
                    <a:p>
                      <a:endParaRPr lang="en-GB"/>
                    </a:p>
                  </p:txBody>
                </p:sp>
                <p:sp>
                  <p:nvSpPr>
                    <p:cNvPr id="62590" name="Line 171"/>
                    <p:cNvSpPr>
                      <a:spLocks noChangeAspect="1" noChangeShapeType="1"/>
                    </p:cNvSpPr>
                    <p:nvPr/>
                  </p:nvSpPr>
                  <p:spPr bwMode="auto">
                    <a:xfrm flipH="1">
                      <a:off x="4134" y="2348"/>
                      <a:ext cx="1055" cy="0"/>
                    </a:xfrm>
                    <a:prstGeom prst="line">
                      <a:avLst/>
                    </a:prstGeom>
                    <a:noFill/>
                    <a:ln w="38100">
                      <a:solidFill>
                        <a:srgbClr val="0D86FF"/>
                      </a:solidFill>
                      <a:round/>
                      <a:headEnd/>
                      <a:tailEnd/>
                    </a:ln>
                  </p:spPr>
                  <p:txBody>
                    <a:bodyPr wrap="none" anchor="ctr"/>
                    <a:lstStyle/>
                    <a:p>
                      <a:endParaRPr lang="en-GB"/>
                    </a:p>
                  </p:txBody>
                </p:sp>
                <p:sp>
                  <p:nvSpPr>
                    <p:cNvPr id="62591" name="Line 172"/>
                    <p:cNvSpPr>
                      <a:spLocks noChangeAspect="1" noChangeShapeType="1"/>
                    </p:cNvSpPr>
                    <p:nvPr/>
                  </p:nvSpPr>
                  <p:spPr bwMode="auto">
                    <a:xfrm flipH="1">
                      <a:off x="4134" y="3150"/>
                      <a:ext cx="1055" cy="0"/>
                    </a:xfrm>
                    <a:prstGeom prst="line">
                      <a:avLst/>
                    </a:prstGeom>
                    <a:noFill/>
                    <a:ln w="38100">
                      <a:solidFill>
                        <a:srgbClr val="0D86FF"/>
                      </a:solidFill>
                      <a:round/>
                      <a:headEnd/>
                      <a:tailEnd/>
                    </a:ln>
                  </p:spPr>
                  <p:txBody>
                    <a:bodyPr wrap="none" anchor="ctr"/>
                    <a:lstStyle/>
                    <a:p>
                      <a:endParaRPr lang="en-GB"/>
                    </a:p>
                  </p:txBody>
                </p:sp>
                <p:sp>
                  <p:nvSpPr>
                    <p:cNvPr id="62592" name="Line 173"/>
                    <p:cNvSpPr>
                      <a:spLocks noChangeAspect="1" noChangeShapeType="1"/>
                    </p:cNvSpPr>
                    <p:nvPr/>
                  </p:nvSpPr>
                  <p:spPr bwMode="auto">
                    <a:xfrm flipH="1">
                      <a:off x="4134" y="3551"/>
                      <a:ext cx="1055" cy="0"/>
                    </a:xfrm>
                    <a:prstGeom prst="line">
                      <a:avLst/>
                    </a:prstGeom>
                    <a:noFill/>
                    <a:ln w="38100">
                      <a:solidFill>
                        <a:srgbClr val="0D86FF"/>
                      </a:solidFill>
                      <a:round/>
                      <a:headEnd/>
                      <a:tailEnd/>
                    </a:ln>
                  </p:spPr>
                  <p:txBody>
                    <a:bodyPr wrap="none" anchor="ctr"/>
                    <a:lstStyle/>
                    <a:p>
                      <a:endParaRPr lang="en-GB"/>
                    </a:p>
                  </p:txBody>
                </p:sp>
                <p:sp>
                  <p:nvSpPr>
                    <p:cNvPr id="62593" name="Line 174"/>
                    <p:cNvSpPr>
                      <a:spLocks noChangeAspect="1" noChangeShapeType="1"/>
                    </p:cNvSpPr>
                    <p:nvPr/>
                  </p:nvSpPr>
                  <p:spPr bwMode="auto">
                    <a:xfrm flipH="1">
                      <a:off x="4134" y="2749"/>
                      <a:ext cx="1055" cy="0"/>
                    </a:xfrm>
                    <a:prstGeom prst="line">
                      <a:avLst/>
                    </a:prstGeom>
                    <a:noFill/>
                    <a:ln w="38100">
                      <a:solidFill>
                        <a:srgbClr val="0D86FF"/>
                      </a:solidFill>
                      <a:round/>
                      <a:headEnd/>
                      <a:tailEnd/>
                    </a:ln>
                  </p:spPr>
                  <p:txBody>
                    <a:bodyPr wrap="none" anchor="ctr"/>
                    <a:lstStyle/>
                    <a:p>
                      <a:endParaRPr lang="en-GB"/>
                    </a:p>
                  </p:txBody>
                </p:sp>
                <p:sp>
                  <p:nvSpPr>
                    <p:cNvPr id="62594" name="Line 175"/>
                    <p:cNvSpPr>
                      <a:spLocks noChangeAspect="1" noChangeShapeType="1"/>
                    </p:cNvSpPr>
                    <p:nvPr/>
                  </p:nvSpPr>
                  <p:spPr bwMode="auto">
                    <a:xfrm flipH="1">
                      <a:off x="4134" y="1929"/>
                      <a:ext cx="1055" cy="0"/>
                    </a:xfrm>
                    <a:prstGeom prst="line">
                      <a:avLst/>
                    </a:prstGeom>
                    <a:noFill/>
                    <a:ln w="38100">
                      <a:solidFill>
                        <a:srgbClr val="0D86FF"/>
                      </a:solidFill>
                      <a:round/>
                      <a:headEnd/>
                      <a:tailEnd/>
                    </a:ln>
                  </p:spPr>
                  <p:txBody>
                    <a:bodyPr wrap="none" anchor="ctr"/>
                    <a:lstStyle/>
                    <a:p>
                      <a:endParaRPr lang="en-GB"/>
                    </a:p>
                  </p:txBody>
                </p:sp>
                <p:sp>
                  <p:nvSpPr>
                    <p:cNvPr id="62595" name="Line 176"/>
                    <p:cNvSpPr>
                      <a:spLocks noChangeAspect="1" noChangeShapeType="1"/>
                    </p:cNvSpPr>
                    <p:nvPr/>
                  </p:nvSpPr>
                  <p:spPr bwMode="auto">
                    <a:xfrm flipV="1">
                      <a:off x="4140" y="1918"/>
                      <a:ext cx="0" cy="2040"/>
                    </a:xfrm>
                    <a:prstGeom prst="line">
                      <a:avLst/>
                    </a:prstGeom>
                    <a:noFill/>
                    <a:ln w="38100">
                      <a:solidFill>
                        <a:srgbClr val="0D86FF"/>
                      </a:solidFill>
                      <a:round/>
                      <a:headEnd/>
                      <a:tailEnd/>
                    </a:ln>
                  </p:spPr>
                  <p:txBody>
                    <a:bodyPr wrap="none" anchor="ctr"/>
                    <a:lstStyle/>
                    <a:p>
                      <a:endParaRPr lang="en-GB"/>
                    </a:p>
                  </p:txBody>
                </p:sp>
                <p:sp>
                  <p:nvSpPr>
                    <p:cNvPr id="62596" name="Line 177"/>
                    <p:cNvSpPr>
                      <a:spLocks noChangeAspect="1" noChangeShapeType="1"/>
                    </p:cNvSpPr>
                    <p:nvPr/>
                  </p:nvSpPr>
                  <p:spPr bwMode="auto">
                    <a:xfrm flipV="1">
                      <a:off x="5183" y="1925"/>
                      <a:ext cx="0" cy="2029"/>
                    </a:xfrm>
                    <a:prstGeom prst="line">
                      <a:avLst/>
                    </a:prstGeom>
                    <a:noFill/>
                    <a:ln w="38100">
                      <a:solidFill>
                        <a:srgbClr val="0D86FF"/>
                      </a:solidFill>
                      <a:round/>
                      <a:headEnd/>
                      <a:tailEnd/>
                    </a:ln>
                  </p:spPr>
                  <p:txBody>
                    <a:bodyPr wrap="none" anchor="ctr"/>
                    <a:lstStyle/>
                    <a:p>
                      <a:endParaRPr lang="en-GB"/>
                    </a:p>
                  </p:txBody>
                </p:sp>
              </p:grpSp>
              <p:sp>
                <p:nvSpPr>
                  <p:cNvPr id="62579" name="AutoShape 178"/>
                  <p:cNvSpPr>
                    <a:spLocks noChangeAspect="1" noChangeArrowheads="1"/>
                  </p:cNvSpPr>
                  <p:nvPr/>
                </p:nvSpPr>
                <p:spPr bwMode="auto">
                  <a:xfrm rot="-5400000">
                    <a:off x="4071"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0" name="AutoShape 179"/>
                  <p:cNvSpPr>
                    <a:spLocks noChangeAspect="1" noChangeArrowheads="1"/>
                  </p:cNvSpPr>
                  <p:nvPr/>
                </p:nvSpPr>
                <p:spPr bwMode="auto">
                  <a:xfrm rot="-5400000">
                    <a:off x="4899" y="3507"/>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1" name="AutoShape 180"/>
                  <p:cNvSpPr>
                    <a:spLocks noChangeAspect="1" noChangeArrowheads="1"/>
                  </p:cNvSpPr>
                  <p:nvPr/>
                </p:nvSpPr>
                <p:spPr bwMode="auto">
                  <a:xfrm rot="-5400000">
                    <a:off x="4071"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2" name="AutoShape 181"/>
                  <p:cNvSpPr>
                    <a:spLocks noChangeAspect="1" noChangeArrowheads="1"/>
                  </p:cNvSpPr>
                  <p:nvPr/>
                </p:nvSpPr>
                <p:spPr bwMode="auto">
                  <a:xfrm rot="-5400000">
                    <a:off x="4899" y="390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3" name="AutoShape 182"/>
                  <p:cNvSpPr>
                    <a:spLocks noChangeAspect="1" noChangeArrowheads="1"/>
                  </p:cNvSpPr>
                  <p:nvPr/>
                </p:nvSpPr>
                <p:spPr bwMode="auto">
                  <a:xfrm rot="-5400000">
                    <a:off x="4071"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4" name="AutoShape 183"/>
                  <p:cNvSpPr>
                    <a:spLocks noChangeAspect="1" noChangeArrowheads="1"/>
                  </p:cNvSpPr>
                  <p:nvPr/>
                </p:nvSpPr>
                <p:spPr bwMode="auto">
                  <a:xfrm rot="-5400000">
                    <a:off x="4899" y="2712"/>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5" name="AutoShape 184"/>
                  <p:cNvSpPr>
                    <a:spLocks noChangeAspect="1" noChangeArrowheads="1"/>
                  </p:cNvSpPr>
                  <p:nvPr/>
                </p:nvSpPr>
                <p:spPr bwMode="auto">
                  <a:xfrm rot="-5400000">
                    <a:off x="4071"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6" name="AutoShape 185"/>
                  <p:cNvSpPr>
                    <a:spLocks noChangeAspect="1" noChangeArrowheads="1"/>
                  </p:cNvSpPr>
                  <p:nvPr/>
                </p:nvSpPr>
                <p:spPr bwMode="auto">
                  <a:xfrm rot="-5400000">
                    <a:off x="4899" y="2315"/>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7" name="AutoShape 186"/>
                  <p:cNvSpPr>
                    <a:spLocks noChangeAspect="1" noChangeArrowheads="1"/>
                  </p:cNvSpPr>
                  <p:nvPr/>
                </p:nvSpPr>
                <p:spPr bwMode="auto">
                  <a:xfrm rot="-5400000">
                    <a:off x="4071"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sp>
                <p:nvSpPr>
                  <p:cNvPr id="62588" name="AutoShape 187"/>
                  <p:cNvSpPr>
                    <a:spLocks noChangeAspect="1" noChangeArrowheads="1"/>
                  </p:cNvSpPr>
                  <p:nvPr/>
                </p:nvSpPr>
                <p:spPr bwMode="auto">
                  <a:xfrm rot="-5400000">
                    <a:off x="4899" y="3110"/>
                    <a:ext cx="351" cy="93"/>
                  </a:xfrm>
                  <a:prstGeom prst="roundRect">
                    <a:avLst>
                      <a:gd name="adj" fmla="val 5620"/>
                    </a:avLst>
                  </a:prstGeom>
                  <a:gradFill rotWithShape="1">
                    <a:gsLst>
                      <a:gs pos="0">
                        <a:srgbClr val="4FA7FF"/>
                      </a:gs>
                      <a:gs pos="100000">
                        <a:srgbClr val="0D86FF"/>
                      </a:gs>
                    </a:gsLst>
                    <a:lin ang="5400000" scaled="1"/>
                  </a:gradFill>
                  <a:ln w="12700">
                    <a:solidFill>
                      <a:schemeClr val="bg2"/>
                    </a:solidFill>
                    <a:round/>
                    <a:headEnd/>
                    <a:tailEnd/>
                  </a:ln>
                </p:spPr>
                <p:txBody>
                  <a:bodyPr rot="10800000" wrap="none" anchor="ctr"/>
                  <a:lstStyle/>
                  <a:p>
                    <a:pPr algn="ctr" defTabSz="914400" eaLnBrk="0" hangingPunct="0">
                      <a:lnSpc>
                        <a:spcPct val="90000"/>
                      </a:lnSpc>
                    </a:pPr>
                    <a:endParaRPr lang="de-DE" baseline="-25000">
                      <a:solidFill>
                        <a:srgbClr val="000000"/>
                      </a:solidFill>
                    </a:endParaRPr>
                  </a:p>
                </p:txBody>
              </p:sp>
            </p:grpSp>
            <p:grpSp>
              <p:nvGrpSpPr>
                <p:cNvPr id="62517" name="Group 188"/>
                <p:cNvGrpSpPr>
                  <a:grpSpLocks noChangeAspect="1"/>
                </p:cNvGrpSpPr>
                <p:nvPr/>
              </p:nvGrpSpPr>
              <p:grpSpPr bwMode="auto">
                <a:xfrm>
                  <a:off x="1225" y="2264"/>
                  <a:ext cx="660" cy="1377"/>
                  <a:chOff x="4190" y="2171"/>
                  <a:chExt cx="944" cy="1972"/>
                </a:xfrm>
              </p:grpSpPr>
              <p:grpSp>
                <p:nvGrpSpPr>
                  <p:cNvPr id="62518" name="Group 189"/>
                  <p:cNvGrpSpPr>
                    <a:grpSpLocks noChangeAspect="1"/>
                  </p:cNvGrpSpPr>
                  <p:nvPr/>
                </p:nvGrpSpPr>
                <p:grpSpPr bwMode="auto">
                  <a:xfrm>
                    <a:off x="4190" y="3365"/>
                    <a:ext cx="944" cy="380"/>
                    <a:chOff x="3387" y="3365"/>
                    <a:chExt cx="944" cy="380"/>
                  </a:xfrm>
                </p:grpSpPr>
                <p:grpSp>
                  <p:nvGrpSpPr>
                    <p:cNvPr id="62567" name="Group 190"/>
                    <p:cNvGrpSpPr>
                      <a:grpSpLocks noChangeAspect="1"/>
                    </p:cNvGrpSpPr>
                    <p:nvPr/>
                  </p:nvGrpSpPr>
                  <p:grpSpPr bwMode="auto">
                    <a:xfrm>
                      <a:off x="3502" y="3377"/>
                      <a:ext cx="351" cy="351"/>
                      <a:chOff x="3694" y="3181"/>
                      <a:chExt cx="326" cy="402"/>
                    </a:xfrm>
                  </p:grpSpPr>
                  <p:sp>
                    <p:nvSpPr>
                      <p:cNvPr id="62574" name="AutoShape 19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75" name="AutoShape 19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76" name="AutoShape 19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77" name="AutoShape 19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568" name="AutoShape 195"/>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569" name="Group 196"/>
                    <p:cNvGrpSpPr>
                      <a:grpSpLocks noChangeAspect="1"/>
                    </p:cNvGrpSpPr>
                    <p:nvPr/>
                  </p:nvGrpSpPr>
                  <p:grpSpPr bwMode="auto">
                    <a:xfrm>
                      <a:off x="3862" y="3377"/>
                      <a:ext cx="351" cy="351"/>
                      <a:chOff x="3694" y="3181"/>
                      <a:chExt cx="326" cy="402"/>
                    </a:xfrm>
                  </p:grpSpPr>
                  <p:sp>
                    <p:nvSpPr>
                      <p:cNvPr id="62570" name="AutoShape 19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71" name="AutoShape 19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72" name="AutoShape 19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73" name="AutoShape 20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519" name="Group 201"/>
                  <p:cNvGrpSpPr>
                    <a:grpSpLocks noChangeAspect="1"/>
                  </p:cNvGrpSpPr>
                  <p:nvPr/>
                </p:nvGrpSpPr>
                <p:grpSpPr bwMode="auto">
                  <a:xfrm>
                    <a:off x="4190" y="3763"/>
                    <a:ext cx="944" cy="380"/>
                    <a:chOff x="3387" y="3365"/>
                    <a:chExt cx="944" cy="380"/>
                  </a:xfrm>
                </p:grpSpPr>
                <p:grpSp>
                  <p:nvGrpSpPr>
                    <p:cNvPr id="62556" name="Group 202"/>
                    <p:cNvGrpSpPr>
                      <a:grpSpLocks noChangeAspect="1"/>
                    </p:cNvGrpSpPr>
                    <p:nvPr/>
                  </p:nvGrpSpPr>
                  <p:grpSpPr bwMode="auto">
                    <a:xfrm>
                      <a:off x="3502" y="3377"/>
                      <a:ext cx="351" cy="351"/>
                      <a:chOff x="3694" y="3181"/>
                      <a:chExt cx="326" cy="402"/>
                    </a:xfrm>
                  </p:grpSpPr>
                  <p:sp>
                    <p:nvSpPr>
                      <p:cNvPr id="62563" name="AutoShape 20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64" name="AutoShape 20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65" name="AutoShape 20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66" name="AutoShape 20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557" name="AutoShape 207"/>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558" name="Group 208"/>
                    <p:cNvGrpSpPr>
                      <a:grpSpLocks noChangeAspect="1"/>
                    </p:cNvGrpSpPr>
                    <p:nvPr/>
                  </p:nvGrpSpPr>
                  <p:grpSpPr bwMode="auto">
                    <a:xfrm>
                      <a:off x="3862" y="3377"/>
                      <a:ext cx="351" cy="351"/>
                      <a:chOff x="3694" y="3181"/>
                      <a:chExt cx="326" cy="402"/>
                    </a:xfrm>
                  </p:grpSpPr>
                  <p:sp>
                    <p:nvSpPr>
                      <p:cNvPr id="62559" name="AutoShape 20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60" name="AutoShape 21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61" name="AutoShape 21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62" name="AutoShape 21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520" name="Group 213"/>
                  <p:cNvGrpSpPr>
                    <a:grpSpLocks noChangeAspect="1"/>
                  </p:cNvGrpSpPr>
                  <p:nvPr/>
                </p:nvGrpSpPr>
                <p:grpSpPr bwMode="auto">
                  <a:xfrm>
                    <a:off x="4190" y="2569"/>
                    <a:ext cx="944" cy="380"/>
                    <a:chOff x="3387" y="3365"/>
                    <a:chExt cx="944" cy="380"/>
                  </a:xfrm>
                </p:grpSpPr>
                <p:grpSp>
                  <p:nvGrpSpPr>
                    <p:cNvPr id="62545" name="Group 214"/>
                    <p:cNvGrpSpPr>
                      <a:grpSpLocks noChangeAspect="1"/>
                    </p:cNvGrpSpPr>
                    <p:nvPr/>
                  </p:nvGrpSpPr>
                  <p:grpSpPr bwMode="auto">
                    <a:xfrm>
                      <a:off x="3502" y="3377"/>
                      <a:ext cx="351" cy="351"/>
                      <a:chOff x="3694" y="3181"/>
                      <a:chExt cx="326" cy="402"/>
                    </a:xfrm>
                  </p:grpSpPr>
                  <p:sp>
                    <p:nvSpPr>
                      <p:cNvPr id="62552" name="AutoShape 21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53" name="AutoShape 21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54" name="AutoShape 21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55" name="AutoShape 21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546" name="AutoShape 219"/>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547" name="Group 220"/>
                    <p:cNvGrpSpPr>
                      <a:grpSpLocks noChangeAspect="1"/>
                    </p:cNvGrpSpPr>
                    <p:nvPr/>
                  </p:nvGrpSpPr>
                  <p:grpSpPr bwMode="auto">
                    <a:xfrm>
                      <a:off x="3862" y="3377"/>
                      <a:ext cx="351" cy="351"/>
                      <a:chOff x="3694" y="3181"/>
                      <a:chExt cx="326" cy="402"/>
                    </a:xfrm>
                  </p:grpSpPr>
                  <p:sp>
                    <p:nvSpPr>
                      <p:cNvPr id="62548" name="AutoShape 221"/>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49" name="AutoShape 222"/>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50" name="AutoShape 223"/>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51" name="AutoShape 224"/>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521" name="Group 225"/>
                  <p:cNvGrpSpPr>
                    <a:grpSpLocks noChangeAspect="1"/>
                  </p:cNvGrpSpPr>
                  <p:nvPr/>
                </p:nvGrpSpPr>
                <p:grpSpPr bwMode="auto">
                  <a:xfrm>
                    <a:off x="4190" y="2967"/>
                    <a:ext cx="944" cy="380"/>
                    <a:chOff x="3387" y="3365"/>
                    <a:chExt cx="944" cy="380"/>
                  </a:xfrm>
                </p:grpSpPr>
                <p:grpSp>
                  <p:nvGrpSpPr>
                    <p:cNvPr id="62534" name="Group 226"/>
                    <p:cNvGrpSpPr>
                      <a:grpSpLocks noChangeAspect="1"/>
                    </p:cNvGrpSpPr>
                    <p:nvPr/>
                  </p:nvGrpSpPr>
                  <p:grpSpPr bwMode="auto">
                    <a:xfrm>
                      <a:off x="3502" y="3377"/>
                      <a:ext cx="351" cy="351"/>
                      <a:chOff x="3694" y="3181"/>
                      <a:chExt cx="326" cy="402"/>
                    </a:xfrm>
                  </p:grpSpPr>
                  <p:sp>
                    <p:nvSpPr>
                      <p:cNvPr id="62541" name="AutoShape 227"/>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42" name="AutoShape 228"/>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43" name="AutoShape 229"/>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44" name="AutoShape 230"/>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535" name="AutoShape 231"/>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536" name="Group 232"/>
                    <p:cNvGrpSpPr>
                      <a:grpSpLocks noChangeAspect="1"/>
                    </p:cNvGrpSpPr>
                    <p:nvPr/>
                  </p:nvGrpSpPr>
                  <p:grpSpPr bwMode="auto">
                    <a:xfrm>
                      <a:off x="3862" y="3377"/>
                      <a:ext cx="351" cy="351"/>
                      <a:chOff x="3694" y="3181"/>
                      <a:chExt cx="326" cy="402"/>
                    </a:xfrm>
                  </p:grpSpPr>
                  <p:sp>
                    <p:nvSpPr>
                      <p:cNvPr id="62537" name="AutoShape 233"/>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38" name="AutoShape 234"/>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39" name="AutoShape 235"/>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40" name="AutoShape 236"/>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nvGrpSpPr>
                  <p:cNvPr id="62522" name="Group 237"/>
                  <p:cNvGrpSpPr>
                    <a:grpSpLocks noChangeAspect="1"/>
                  </p:cNvGrpSpPr>
                  <p:nvPr/>
                </p:nvGrpSpPr>
                <p:grpSpPr bwMode="auto">
                  <a:xfrm>
                    <a:off x="4190" y="2171"/>
                    <a:ext cx="944" cy="380"/>
                    <a:chOff x="3387" y="3365"/>
                    <a:chExt cx="944" cy="380"/>
                  </a:xfrm>
                </p:grpSpPr>
                <p:grpSp>
                  <p:nvGrpSpPr>
                    <p:cNvPr id="62523" name="Group 238"/>
                    <p:cNvGrpSpPr>
                      <a:grpSpLocks noChangeAspect="1"/>
                    </p:cNvGrpSpPr>
                    <p:nvPr/>
                  </p:nvGrpSpPr>
                  <p:grpSpPr bwMode="auto">
                    <a:xfrm>
                      <a:off x="3502" y="3377"/>
                      <a:ext cx="351" cy="351"/>
                      <a:chOff x="3694" y="3181"/>
                      <a:chExt cx="326" cy="402"/>
                    </a:xfrm>
                  </p:grpSpPr>
                  <p:sp>
                    <p:nvSpPr>
                      <p:cNvPr id="62530" name="AutoShape 239"/>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31" name="AutoShape 240"/>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32" name="AutoShape 241"/>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33" name="AutoShape 242"/>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sp>
                  <p:nvSpPr>
                    <p:cNvPr id="62524" name="AutoShape 243"/>
                    <p:cNvSpPr>
                      <a:spLocks noChangeAspect="1" noChangeArrowheads="1"/>
                    </p:cNvSpPr>
                    <p:nvPr/>
                  </p:nvSpPr>
                  <p:spPr bwMode="auto">
                    <a:xfrm rot="-5400000">
                      <a:off x="3669" y="3083"/>
                      <a:ext cx="380" cy="944"/>
                    </a:xfrm>
                    <a:prstGeom prst="roundRect">
                      <a:avLst>
                        <a:gd name="adj" fmla="val 2259"/>
                      </a:avLst>
                    </a:prstGeom>
                    <a:noFill/>
                    <a:ln w="12700">
                      <a:solidFill>
                        <a:schemeClr val="bg2"/>
                      </a:solidFill>
                      <a:round/>
                      <a:headEnd/>
                      <a:tailEnd/>
                    </a:ln>
                  </p:spPr>
                  <p:txBody>
                    <a:bodyPr vert="eaVert" wrap="none" anchor="ctr"/>
                    <a:lstStyle/>
                    <a:p>
                      <a:pPr algn="ctr" defTabSz="914400" eaLnBrk="0" hangingPunct="0">
                        <a:lnSpc>
                          <a:spcPct val="90000"/>
                        </a:lnSpc>
                      </a:pPr>
                      <a:endParaRPr lang="de-DE" sz="2400" baseline="-25000">
                        <a:solidFill>
                          <a:srgbClr val="000000"/>
                        </a:solidFill>
                      </a:endParaRPr>
                    </a:p>
                  </p:txBody>
                </p:sp>
                <p:grpSp>
                  <p:nvGrpSpPr>
                    <p:cNvPr id="62525" name="Group 244"/>
                    <p:cNvGrpSpPr>
                      <a:grpSpLocks noChangeAspect="1"/>
                    </p:cNvGrpSpPr>
                    <p:nvPr/>
                  </p:nvGrpSpPr>
                  <p:grpSpPr bwMode="auto">
                    <a:xfrm>
                      <a:off x="3862" y="3377"/>
                      <a:ext cx="351" cy="351"/>
                      <a:chOff x="3694" y="3181"/>
                      <a:chExt cx="326" cy="402"/>
                    </a:xfrm>
                  </p:grpSpPr>
                  <p:sp>
                    <p:nvSpPr>
                      <p:cNvPr id="62526" name="AutoShape 245"/>
                      <p:cNvSpPr>
                        <a:spLocks noChangeAspect="1" noChangeArrowheads="1"/>
                      </p:cNvSpPr>
                      <p:nvPr/>
                    </p:nvSpPr>
                    <p:spPr bwMode="auto">
                      <a:xfrm>
                        <a:off x="3694" y="3490"/>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27" name="AutoShape 246"/>
                      <p:cNvSpPr>
                        <a:spLocks noChangeAspect="1" noChangeArrowheads="1"/>
                      </p:cNvSpPr>
                      <p:nvPr/>
                    </p:nvSpPr>
                    <p:spPr bwMode="auto">
                      <a:xfrm>
                        <a:off x="3694" y="3387"/>
                        <a:ext cx="325"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28" name="AutoShape 247"/>
                      <p:cNvSpPr>
                        <a:spLocks noChangeAspect="1" noChangeArrowheads="1"/>
                      </p:cNvSpPr>
                      <p:nvPr/>
                    </p:nvSpPr>
                    <p:spPr bwMode="auto">
                      <a:xfrm>
                        <a:off x="3694" y="3181"/>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sp>
                    <p:nvSpPr>
                      <p:cNvPr id="62529" name="AutoShape 248"/>
                      <p:cNvSpPr>
                        <a:spLocks noChangeAspect="1" noChangeArrowheads="1"/>
                      </p:cNvSpPr>
                      <p:nvPr/>
                    </p:nvSpPr>
                    <p:spPr bwMode="auto">
                      <a:xfrm>
                        <a:off x="3694" y="3284"/>
                        <a:ext cx="326" cy="93"/>
                      </a:xfrm>
                      <a:prstGeom prst="roundRect">
                        <a:avLst>
                          <a:gd name="adj" fmla="val 5620"/>
                        </a:avLst>
                      </a:prstGeom>
                      <a:gradFill rotWithShape="1">
                        <a:gsLst>
                          <a:gs pos="0">
                            <a:srgbClr val="DDDDDD"/>
                          </a:gs>
                          <a:gs pos="100000">
                            <a:srgbClr val="C0C0C0"/>
                          </a:gs>
                        </a:gsLst>
                        <a:lin ang="5400000" scaled="1"/>
                      </a:gradFill>
                      <a:ln w="12700">
                        <a:solidFill>
                          <a:schemeClr val="bg2"/>
                        </a:solidFill>
                        <a:round/>
                        <a:headEnd/>
                        <a:tailEnd/>
                      </a:ln>
                    </p:spPr>
                    <p:txBody>
                      <a:bodyPr wrap="none" anchor="ctr"/>
                      <a:lstStyle/>
                      <a:p>
                        <a:pPr algn="ctr" defTabSz="914400" eaLnBrk="0" hangingPunct="0">
                          <a:lnSpc>
                            <a:spcPct val="90000"/>
                          </a:lnSpc>
                        </a:pPr>
                        <a:endParaRPr lang="de-DE" baseline="-25000">
                          <a:solidFill>
                            <a:srgbClr val="000000"/>
                          </a:solidFill>
                        </a:endParaRPr>
                      </a:p>
                    </p:txBody>
                  </p:sp>
                </p:grpSp>
              </p:grpSp>
            </p:grpSp>
          </p:grpSp>
          <p:sp>
            <p:nvSpPr>
              <p:cNvPr id="62507" name="Line 249"/>
              <p:cNvSpPr>
                <a:spLocks noChangeAspect="1" noChangeShapeType="1"/>
              </p:cNvSpPr>
              <p:nvPr/>
            </p:nvSpPr>
            <p:spPr bwMode="auto">
              <a:xfrm rot="5400000" flipH="1">
                <a:off x="6238063" y="4641296"/>
                <a:ext cx="311346" cy="0"/>
              </a:xfrm>
              <a:prstGeom prst="line">
                <a:avLst/>
              </a:prstGeom>
              <a:noFill/>
              <a:ln w="38100">
                <a:solidFill>
                  <a:srgbClr val="0D86FF"/>
                </a:solidFill>
                <a:round/>
                <a:headEnd/>
                <a:tailEnd/>
              </a:ln>
            </p:spPr>
            <p:txBody>
              <a:bodyPr wrap="none" anchor="ctr"/>
              <a:lstStyle/>
              <a:p>
                <a:endParaRPr lang="en-GB"/>
              </a:p>
            </p:txBody>
          </p:sp>
          <p:sp>
            <p:nvSpPr>
              <p:cNvPr id="62508" name="Line 251"/>
              <p:cNvSpPr>
                <a:spLocks noChangeAspect="1" noChangeShapeType="1"/>
              </p:cNvSpPr>
              <p:nvPr/>
            </p:nvSpPr>
            <p:spPr bwMode="auto">
              <a:xfrm rot="5400000" flipH="1">
                <a:off x="5771949" y="4656609"/>
                <a:ext cx="311346" cy="0"/>
              </a:xfrm>
              <a:prstGeom prst="line">
                <a:avLst/>
              </a:prstGeom>
              <a:noFill/>
              <a:ln w="38100">
                <a:solidFill>
                  <a:srgbClr val="0D86FF"/>
                </a:solidFill>
                <a:round/>
                <a:headEnd/>
                <a:tailEnd/>
              </a:ln>
            </p:spPr>
            <p:txBody>
              <a:bodyPr wrap="none" anchor="ctr"/>
              <a:lstStyle/>
              <a:p>
                <a:endParaRPr lang="en-GB"/>
              </a:p>
            </p:txBody>
          </p:sp>
          <p:grpSp>
            <p:nvGrpSpPr>
              <p:cNvPr id="62509" name="Group 252"/>
              <p:cNvGrpSpPr>
                <a:grpSpLocks/>
              </p:cNvGrpSpPr>
              <p:nvPr/>
            </p:nvGrpSpPr>
            <p:grpSpPr bwMode="auto">
              <a:xfrm>
                <a:off x="5701848" y="4469036"/>
                <a:ext cx="935869" cy="288377"/>
                <a:chOff x="3382" y="1317"/>
                <a:chExt cx="954" cy="464"/>
              </a:xfrm>
            </p:grpSpPr>
            <p:pic>
              <p:nvPicPr>
                <p:cNvPr id="62514" name="Picture 253" descr="NuovaSwitch copy"/>
                <p:cNvPicPr>
                  <a:picLocks noChangeAspect="1" noChangeArrowheads="1"/>
                </p:cNvPicPr>
                <p:nvPr/>
              </p:nvPicPr>
              <p:blipFill>
                <a:blip r:embed="rId5"/>
                <a:srcRect/>
                <a:stretch>
                  <a:fillRect/>
                </a:stretch>
              </p:blipFill>
              <p:spPr bwMode="auto">
                <a:xfrm>
                  <a:off x="3382" y="1317"/>
                  <a:ext cx="474" cy="464"/>
                </a:xfrm>
                <a:prstGeom prst="rect">
                  <a:avLst/>
                </a:prstGeom>
                <a:noFill/>
                <a:ln w="9525">
                  <a:noFill/>
                  <a:miter lim="800000"/>
                  <a:headEnd/>
                  <a:tailEnd/>
                </a:ln>
              </p:spPr>
            </p:pic>
            <p:pic>
              <p:nvPicPr>
                <p:cNvPr id="62515" name="Picture 254" descr="NuovaSwitch copy"/>
                <p:cNvPicPr>
                  <a:picLocks noChangeAspect="1" noChangeArrowheads="1"/>
                </p:cNvPicPr>
                <p:nvPr/>
              </p:nvPicPr>
              <p:blipFill>
                <a:blip r:embed="rId5"/>
                <a:srcRect/>
                <a:stretch>
                  <a:fillRect/>
                </a:stretch>
              </p:blipFill>
              <p:spPr bwMode="auto">
                <a:xfrm>
                  <a:off x="3862" y="1317"/>
                  <a:ext cx="474" cy="464"/>
                </a:xfrm>
                <a:prstGeom prst="rect">
                  <a:avLst/>
                </a:prstGeom>
                <a:noFill/>
                <a:ln w="9525">
                  <a:noFill/>
                  <a:miter lim="800000"/>
                  <a:headEnd/>
                  <a:tailEnd/>
                </a:ln>
              </p:spPr>
            </p:pic>
          </p:grpSp>
          <p:sp>
            <p:nvSpPr>
              <p:cNvPr id="302" name="AutoShape 255"/>
              <p:cNvSpPr>
                <a:spLocks noChangeArrowheads="1"/>
              </p:cNvSpPr>
              <p:nvPr/>
            </p:nvSpPr>
            <p:spPr bwMode="auto">
              <a:xfrm>
                <a:off x="5164442" y="4076038"/>
                <a:ext cx="2093087" cy="284076"/>
              </a:xfrm>
              <a:prstGeom prst="roundRect">
                <a:avLst>
                  <a:gd name="adj" fmla="val 16667"/>
                </a:avLst>
              </a:prstGeom>
              <a:solidFill>
                <a:srgbClr val="006666"/>
              </a:solidFill>
              <a:ln w="9525">
                <a:solidFill>
                  <a:schemeClr val="bg1"/>
                </a:solidFill>
                <a:round/>
                <a:headEnd/>
                <a:tailEnd/>
              </a:ln>
              <a:effectLst>
                <a:outerShdw dist="35921" dir="2700000" algn="ctr" rotWithShape="0">
                  <a:schemeClr val="bg2">
                    <a:alpha val="74997"/>
                  </a:schemeClr>
                </a:outerShdw>
              </a:effectLst>
            </p:spPr>
            <p:txBody>
              <a:bodyPr lIns="82124" tIns="41061" rIns="82124" bIns="41061" anchor="ctr">
                <a:spAutoFit/>
              </a:bodyPr>
              <a:lstStyle/>
              <a:p>
                <a:pPr algn="ctr" defTabSz="814388" eaLnBrk="0" hangingPunct="0">
                  <a:lnSpc>
                    <a:spcPct val="90000"/>
                  </a:lnSpc>
                </a:pPr>
                <a:r>
                  <a:rPr lang="en-US" sz="1600" b="1" baseline="-25000">
                    <a:solidFill>
                      <a:srgbClr val="FFFFFF"/>
                    </a:solidFill>
                    <a:cs typeface="Arial" pitchFamily="34" charset="0"/>
                  </a:rPr>
                  <a:t>UCS Manager N</a:t>
                </a:r>
                <a:endParaRPr lang="en-US" sz="1100" b="1" baseline="-25000">
                  <a:solidFill>
                    <a:srgbClr val="FFFFFF"/>
                  </a:solidFill>
                  <a:cs typeface="Arial" pitchFamily="34" charset="0"/>
                </a:endParaRPr>
              </a:p>
            </p:txBody>
          </p:sp>
          <p:sp>
            <p:nvSpPr>
              <p:cNvPr id="62511" name="AutoShape 270"/>
              <p:cNvSpPr>
                <a:spLocks noChangeArrowheads="1"/>
              </p:cNvSpPr>
              <p:nvPr/>
            </p:nvSpPr>
            <p:spPr bwMode="auto">
              <a:xfrm>
                <a:off x="6607371" y="5627650"/>
                <a:ext cx="42484" cy="40832"/>
              </a:xfrm>
              <a:prstGeom prst="octagon">
                <a:avLst>
                  <a:gd name="adj" fmla="val 28125"/>
                </a:avLst>
              </a:prstGeom>
              <a:solidFill>
                <a:schemeClr val="tx1"/>
              </a:solidFill>
              <a:ln w="12700">
                <a:noFill/>
                <a:miter lim="800000"/>
                <a:headEnd/>
                <a:tailEnd/>
              </a:ln>
            </p:spPr>
            <p:txBody>
              <a:bodyPr wrap="none" anchor="ctr"/>
              <a:lstStyle/>
              <a:p>
                <a:pPr algn="ctr" defTabSz="914400" eaLnBrk="0" hangingPunct="0">
                  <a:lnSpc>
                    <a:spcPct val="90000"/>
                  </a:lnSpc>
                </a:pPr>
                <a:endParaRPr lang="de-DE" sz="2400" baseline="-25000">
                  <a:solidFill>
                    <a:srgbClr val="000000"/>
                  </a:solidFill>
                </a:endParaRPr>
              </a:p>
            </p:txBody>
          </p:sp>
          <p:sp>
            <p:nvSpPr>
              <p:cNvPr id="62512" name="AutoShape 271"/>
              <p:cNvSpPr>
                <a:spLocks noChangeArrowheads="1"/>
              </p:cNvSpPr>
              <p:nvPr/>
            </p:nvSpPr>
            <p:spPr bwMode="auto">
              <a:xfrm>
                <a:off x="6702051" y="5627650"/>
                <a:ext cx="42484" cy="40832"/>
              </a:xfrm>
              <a:prstGeom prst="octagon">
                <a:avLst>
                  <a:gd name="adj" fmla="val 28125"/>
                </a:avLst>
              </a:prstGeom>
              <a:solidFill>
                <a:schemeClr val="tx1"/>
              </a:solidFill>
              <a:ln w="12700">
                <a:noFill/>
                <a:miter lim="800000"/>
                <a:headEnd/>
                <a:tailEnd/>
              </a:ln>
            </p:spPr>
            <p:txBody>
              <a:bodyPr wrap="none" anchor="ctr"/>
              <a:lstStyle/>
              <a:p>
                <a:pPr algn="ctr" defTabSz="914400" eaLnBrk="0" hangingPunct="0">
                  <a:lnSpc>
                    <a:spcPct val="90000"/>
                  </a:lnSpc>
                </a:pPr>
                <a:endParaRPr lang="de-DE" sz="2400" baseline="-25000">
                  <a:solidFill>
                    <a:srgbClr val="000000"/>
                  </a:solidFill>
                </a:endParaRPr>
              </a:p>
            </p:txBody>
          </p:sp>
          <p:sp>
            <p:nvSpPr>
              <p:cNvPr id="62513" name="AutoShape 272"/>
              <p:cNvSpPr>
                <a:spLocks noChangeArrowheads="1"/>
              </p:cNvSpPr>
              <p:nvPr/>
            </p:nvSpPr>
            <p:spPr bwMode="auto">
              <a:xfrm>
                <a:off x="6796730" y="5627650"/>
                <a:ext cx="42484" cy="40832"/>
              </a:xfrm>
              <a:prstGeom prst="octagon">
                <a:avLst>
                  <a:gd name="adj" fmla="val 28125"/>
                </a:avLst>
              </a:prstGeom>
              <a:solidFill>
                <a:schemeClr val="tx1"/>
              </a:solidFill>
              <a:ln w="12700">
                <a:noFill/>
                <a:miter lim="800000"/>
                <a:headEnd/>
                <a:tailEnd/>
              </a:ln>
            </p:spPr>
            <p:txBody>
              <a:bodyPr wrap="none" anchor="ctr"/>
              <a:lstStyle/>
              <a:p>
                <a:pPr algn="ctr" defTabSz="914400" eaLnBrk="0" hangingPunct="0">
                  <a:lnSpc>
                    <a:spcPct val="90000"/>
                  </a:lnSpc>
                </a:pPr>
                <a:endParaRPr lang="de-DE" sz="2400" baseline="-25000">
                  <a:solidFill>
                    <a:srgbClr val="000000"/>
                  </a:solidFill>
                </a:endParaRPr>
              </a:p>
            </p:txBody>
          </p:sp>
        </p:grpSp>
        <p:sp>
          <p:nvSpPr>
            <p:cNvPr id="62474" name="Rounded Rectangle 531"/>
            <p:cNvSpPr>
              <a:spLocks noChangeArrowheads="1"/>
            </p:cNvSpPr>
            <p:nvPr/>
          </p:nvSpPr>
          <p:spPr bwMode="auto">
            <a:xfrm>
              <a:off x="3484882" y="5658501"/>
              <a:ext cx="164223" cy="282279"/>
            </a:xfrm>
            <a:prstGeom prst="roundRect">
              <a:avLst>
                <a:gd name="adj" fmla="val 16667"/>
              </a:avLst>
            </a:prstGeom>
            <a:solidFill>
              <a:schemeClr val="tx1"/>
            </a:solidFill>
            <a:ln w="9525">
              <a:solidFill>
                <a:schemeClr val="tx1"/>
              </a:solidFill>
              <a:round/>
              <a:headEnd/>
              <a:tailEnd/>
            </a:ln>
          </p:spPr>
          <p:txBody>
            <a:bodyPr wrap="none" lIns="82124" tIns="41061" rIns="82124" bIns="41061" anchor="ctr">
              <a:spAutoFit/>
            </a:bodyPr>
            <a:lstStyle/>
            <a:p>
              <a:pPr algn="ctr" defTabSz="814388" eaLnBrk="0" hangingPunct="0">
                <a:lnSpc>
                  <a:spcPct val="90000"/>
                </a:lnSpc>
              </a:pPr>
              <a:endParaRPr lang="de-DE" sz="2400" baseline="-25000">
                <a:solidFill>
                  <a:srgbClr val="000000"/>
                </a:solidFill>
              </a:endParaRPr>
            </a:p>
          </p:txBody>
        </p:sp>
        <p:sp>
          <p:nvSpPr>
            <p:cNvPr id="62475" name="Rounded Rectangle 532"/>
            <p:cNvSpPr>
              <a:spLocks noChangeArrowheads="1"/>
            </p:cNvSpPr>
            <p:nvPr/>
          </p:nvSpPr>
          <p:spPr bwMode="auto">
            <a:xfrm>
              <a:off x="3923806" y="5658501"/>
              <a:ext cx="164223" cy="282279"/>
            </a:xfrm>
            <a:prstGeom prst="roundRect">
              <a:avLst>
                <a:gd name="adj" fmla="val 16667"/>
              </a:avLst>
            </a:prstGeom>
            <a:solidFill>
              <a:schemeClr val="tx1"/>
            </a:solidFill>
            <a:ln w="9525">
              <a:solidFill>
                <a:schemeClr val="tx1"/>
              </a:solidFill>
              <a:round/>
              <a:headEnd/>
              <a:tailEnd/>
            </a:ln>
          </p:spPr>
          <p:txBody>
            <a:bodyPr wrap="none" lIns="82124" tIns="41061" rIns="82124" bIns="41061" anchor="ctr">
              <a:spAutoFit/>
            </a:bodyPr>
            <a:lstStyle/>
            <a:p>
              <a:pPr algn="ctr" defTabSz="814388" eaLnBrk="0" hangingPunct="0">
                <a:lnSpc>
                  <a:spcPct val="90000"/>
                </a:lnSpc>
              </a:pPr>
              <a:endParaRPr lang="de-DE" sz="2400" baseline="-25000">
                <a:solidFill>
                  <a:srgbClr val="000000"/>
                </a:solidFill>
              </a:endParaRPr>
            </a:p>
          </p:txBody>
        </p:sp>
        <p:sp>
          <p:nvSpPr>
            <p:cNvPr id="62476" name="Rounded Rectangle 533"/>
            <p:cNvSpPr>
              <a:spLocks noChangeArrowheads="1"/>
            </p:cNvSpPr>
            <p:nvPr/>
          </p:nvSpPr>
          <p:spPr bwMode="auto">
            <a:xfrm>
              <a:off x="4361237" y="5658501"/>
              <a:ext cx="164223" cy="282279"/>
            </a:xfrm>
            <a:prstGeom prst="roundRect">
              <a:avLst>
                <a:gd name="adj" fmla="val 16667"/>
              </a:avLst>
            </a:prstGeom>
            <a:solidFill>
              <a:schemeClr val="tx1"/>
            </a:solidFill>
            <a:ln w="9525">
              <a:solidFill>
                <a:schemeClr val="tx1"/>
              </a:solidFill>
              <a:round/>
              <a:headEnd/>
              <a:tailEnd/>
            </a:ln>
          </p:spPr>
          <p:txBody>
            <a:bodyPr wrap="none" lIns="82124" tIns="41061" rIns="82124" bIns="41061" anchor="ctr">
              <a:spAutoFit/>
            </a:bodyPr>
            <a:lstStyle/>
            <a:p>
              <a:pPr algn="ctr" defTabSz="814388" eaLnBrk="0" hangingPunct="0">
                <a:lnSpc>
                  <a:spcPct val="90000"/>
                </a:lnSpc>
              </a:pPr>
              <a:endParaRPr lang="de-DE" sz="2400" baseline="-25000">
                <a:solidFill>
                  <a:srgbClr val="000000"/>
                </a:solidFill>
              </a:endParaRPr>
            </a:p>
          </p:txBody>
        </p:sp>
        <p:sp>
          <p:nvSpPr>
            <p:cNvPr id="536" name="Rectangle 262"/>
            <p:cNvSpPr>
              <a:spLocks noChangeArrowheads="1"/>
            </p:cNvSpPr>
            <p:nvPr/>
          </p:nvSpPr>
          <p:spPr bwMode="auto">
            <a:xfrm>
              <a:off x="811027" y="3560755"/>
              <a:ext cx="2263296" cy="269383"/>
            </a:xfrm>
            <a:prstGeom prst="rect">
              <a:avLst/>
            </a:prstGeom>
            <a:gradFill rotWithShape="1">
              <a:gsLst>
                <a:gs pos="0">
                  <a:srgbClr val="98CEFF"/>
                </a:gs>
                <a:gs pos="35001">
                  <a:srgbClr val="B8DCFF"/>
                </a:gs>
                <a:gs pos="100000">
                  <a:srgbClr val="E3F1FF"/>
                </a:gs>
              </a:gsLst>
              <a:lin ang="16200000" scaled="1"/>
            </a:gradFill>
            <a:ln w="9525">
              <a:solidFill>
                <a:srgbClr val="0082B7"/>
              </a:solidFill>
              <a:miter lim="800000"/>
              <a:headEnd/>
              <a:tailEnd/>
            </a:ln>
            <a:effectLst>
              <a:outerShdw blurRad="63500" dist="20000" dir="5400000" rotWithShape="0">
                <a:srgbClr val="000000">
                  <a:alpha val="37999"/>
                </a:srgbClr>
              </a:outerShdw>
            </a:effectLst>
          </p:spPr>
          <p:txBody>
            <a:bodyPr wrap="none" anchor="ctr"/>
            <a:lstStyle/>
            <a:p>
              <a:pPr algn="ctr" defTabSz="914400" eaLnBrk="0" hangingPunct="0">
                <a:lnSpc>
                  <a:spcPct val="90000"/>
                </a:lnSpc>
              </a:pPr>
              <a:r>
                <a:rPr lang="en-US" sz="1600" b="1" baseline="-25000">
                  <a:solidFill>
                    <a:srgbClr val="10253F"/>
                  </a:solidFill>
                  <a:latin typeface="Calibri" pitchFamily="34" charset="0"/>
                </a:rPr>
                <a:t>MSFT Operations Mgr</a:t>
              </a:r>
            </a:p>
          </p:txBody>
        </p:sp>
        <p:sp>
          <p:nvSpPr>
            <p:cNvPr id="62478" name="TextBox 527"/>
            <p:cNvSpPr txBox="1">
              <a:spLocks noChangeArrowheads="1"/>
            </p:cNvSpPr>
            <p:nvPr/>
          </p:nvSpPr>
          <p:spPr bwMode="auto">
            <a:xfrm rot="1732851">
              <a:off x="3667020" y="4295826"/>
              <a:ext cx="800216" cy="193440"/>
            </a:xfrm>
            <a:prstGeom prst="rect">
              <a:avLst/>
            </a:prstGeom>
            <a:noFill/>
            <a:ln w="9525">
              <a:noFill/>
              <a:miter lim="800000"/>
              <a:headEnd/>
              <a:tailEnd/>
            </a:ln>
          </p:spPr>
          <p:txBody>
            <a:bodyPr>
              <a:spAutoFit/>
            </a:bodyPr>
            <a:lstStyle/>
            <a:p>
              <a:pPr algn="ctr" defTabSz="914400" eaLnBrk="0" hangingPunct="0">
                <a:lnSpc>
                  <a:spcPct val="90000"/>
                </a:lnSpc>
              </a:pPr>
              <a:r>
                <a:rPr lang="en-US" sz="1400" b="1" baseline="-25000">
                  <a:solidFill>
                    <a:srgbClr val="000000"/>
                  </a:solidFill>
                </a:rPr>
                <a:t>XML-API</a:t>
              </a:r>
            </a:p>
          </p:txBody>
        </p:sp>
        <p:sp>
          <p:nvSpPr>
            <p:cNvPr id="62479" name="TextBox 528"/>
            <p:cNvSpPr txBox="1">
              <a:spLocks noChangeArrowheads="1"/>
            </p:cNvSpPr>
            <p:nvPr/>
          </p:nvSpPr>
          <p:spPr bwMode="auto">
            <a:xfrm>
              <a:off x="2088983" y="4343111"/>
              <a:ext cx="615091" cy="193440"/>
            </a:xfrm>
            <a:prstGeom prst="rect">
              <a:avLst/>
            </a:prstGeom>
            <a:noFill/>
            <a:ln w="9525">
              <a:noFill/>
              <a:miter lim="800000"/>
              <a:headEnd/>
              <a:tailEnd/>
            </a:ln>
          </p:spPr>
          <p:txBody>
            <a:bodyPr wrap="none">
              <a:spAutoFit/>
            </a:bodyPr>
            <a:lstStyle/>
            <a:p>
              <a:pPr algn="ctr" defTabSz="914400" eaLnBrk="0" hangingPunct="0">
                <a:lnSpc>
                  <a:spcPct val="90000"/>
                </a:lnSpc>
              </a:pPr>
              <a:r>
                <a:rPr lang="en-US" sz="1400" b="1" baseline="-25000">
                  <a:solidFill>
                    <a:srgbClr val="000000"/>
                  </a:solidFill>
                </a:rPr>
                <a:t>XML-API</a:t>
              </a:r>
            </a:p>
          </p:txBody>
        </p:sp>
        <p:sp>
          <p:nvSpPr>
            <p:cNvPr id="532" name="Down Arrow 531"/>
            <p:cNvSpPr/>
            <p:nvPr/>
          </p:nvSpPr>
          <p:spPr>
            <a:xfrm>
              <a:off x="1905351" y="3123724"/>
              <a:ext cx="152280" cy="3811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hangingPunct="0">
                <a:lnSpc>
                  <a:spcPct val="90000"/>
                </a:lnSpc>
              </a:pPr>
              <a:endParaRPr lang="de-DE" sz="2400" baseline="-25000">
                <a:solidFill>
                  <a:srgbClr val="FFFFFF"/>
                </a:solidFill>
                <a:ea typeface="ＭＳ Ｐゴシック" pitchFamily="34" charset="-128"/>
              </a:endParaRPr>
            </a:p>
          </p:txBody>
        </p:sp>
        <p:sp>
          <p:nvSpPr>
            <p:cNvPr id="533" name="Down Arrow 532"/>
            <p:cNvSpPr/>
            <p:nvPr/>
          </p:nvSpPr>
          <p:spPr>
            <a:xfrm>
              <a:off x="1905351" y="4191225"/>
              <a:ext cx="152280" cy="5330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hangingPunct="0">
                <a:lnSpc>
                  <a:spcPct val="90000"/>
                </a:lnSpc>
              </a:pPr>
              <a:endParaRPr lang="de-DE" sz="2400" baseline="-25000">
                <a:solidFill>
                  <a:srgbClr val="FFFFFF"/>
                </a:solidFill>
                <a:ea typeface="ＭＳ Ｐゴシック" pitchFamily="34" charset="-128"/>
              </a:endParaRPr>
            </a:p>
          </p:txBody>
        </p:sp>
        <p:sp>
          <p:nvSpPr>
            <p:cNvPr id="539" name="Down Arrow 538"/>
            <p:cNvSpPr>
              <a:spLocks noChangeArrowheads="1"/>
            </p:cNvSpPr>
            <p:nvPr/>
          </p:nvSpPr>
          <p:spPr bwMode="auto">
            <a:xfrm rot="17775450" flipH="1">
              <a:off x="3987301" y="3278203"/>
              <a:ext cx="394044" cy="2079665"/>
            </a:xfrm>
            <a:prstGeom prst="downArrow">
              <a:avLst>
                <a:gd name="adj1" fmla="val 12231"/>
                <a:gd name="adj2" fmla="val 64414"/>
              </a:avLst>
            </a:prstGeom>
            <a:solidFill>
              <a:schemeClr val="accent1"/>
            </a:solidFill>
            <a:ln w="25400">
              <a:solidFill>
                <a:srgbClr val="385D8A"/>
              </a:solidFill>
              <a:miter lim="800000"/>
              <a:headEnd/>
              <a:tailEnd/>
            </a:ln>
          </p:spPr>
          <p:txBody>
            <a:bodyPr vert="eaVert" anchor="ctr"/>
            <a:lstStyle/>
            <a:p>
              <a:pPr algn="ctr" defTabSz="914400" eaLnBrk="0" hangingPunct="0">
                <a:lnSpc>
                  <a:spcPct val="90000"/>
                </a:lnSpc>
              </a:pPr>
              <a:endParaRPr lang="de-DE" sz="2400" baseline="-25000">
                <a:solidFill>
                  <a:srgbClr val="FFFFFF"/>
                </a:solidFill>
                <a:latin typeface="Calibri" pitchFamily="34" charset="0"/>
              </a:endParaRPr>
            </a:p>
          </p:txBody>
        </p:sp>
        <p:sp>
          <p:nvSpPr>
            <p:cNvPr id="62483" name="TextBox 537"/>
            <p:cNvSpPr txBox="1">
              <a:spLocks noChangeArrowheads="1"/>
            </p:cNvSpPr>
            <p:nvPr/>
          </p:nvSpPr>
          <p:spPr bwMode="auto">
            <a:xfrm>
              <a:off x="457200" y="3123725"/>
              <a:ext cx="1295872" cy="303772"/>
            </a:xfrm>
            <a:prstGeom prst="rect">
              <a:avLst/>
            </a:prstGeom>
            <a:noFill/>
            <a:ln w="9525">
              <a:noFill/>
              <a:miter lim="800000"/>
              <a:headEnd/>
              <a:tailEnd/>
            </a:ln>
          </p:spPr>
          <p:txBody>
            <a:bodyPr>
              <a:spAutoFit/>
            </a:bodyPr>
            <a:lstStyle/>
            <a:p>
              <a:pPr algn="ctr" defTabSz="914400" eaLnBrk="0" hangingPunct="0">
                <a:lnSpc>
                  <a:spcPct val="90000"/>
                </a:lnSpc>
              </a:pPr>
              <a:r>
                <a:rPr lang="en-US" sz="1400" b="1" baseline="-25000">
                  <a:solidFill>
                    <a:srgbClr val="000000"/>
                  </a:solidFill>
                </a:rPr>
                <a:t>Physical Server with Windows OS</a:t>
              </a:r>
            </a:p>
          </p:txBody>
        </p:sp>
      </p:grpSp>
      <p:sp>
        <p:nvSpPr>
          <p:cNvPr id="62468"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UCS Manager and System Center</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 Integration Architecture</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bwMode="white"/>
        <p:txBody>
          <a:bodyPr>
            <a:noAutofit/>
          </a:bodyPr>
          <a:lstStyle/>
          <a:p>
            <a:pPr marL="0" indent="0" eaLnBrk="1" hangingPunct="1">
              <a:spcBef>
                <a:spcPct val="0"/>
              </a:spcBef>
              <a:buFontTx/>
              <a:buNone/>
            </a:pPr>
            <a:r>
              <a:rPr lang="en-US" sz="2000" smtClean="0">
                <a:solidFill>
                  <a:srgbClr val="FFFFFF"/>
                </a:solidFill>
                <a:ea typeface="ＭＳ Ｐゴシック" pitchFamily="34" charset="-128"/>
              </a:rPr>
              <a:t>Sascha Merg</a:t>
            </a:r>
          </a:p>
          <a:p>
            <a:pPr marL="0" indent="0" eaLnBrk="1" hangingPunct="1">
              <a:spcBef>
                <a:spcPct val="0"/>
              </a:spcBef>
              <a:buFontTx/>
              <a:buNone/>
            </a:pPr>
            <a:r>
              <a:rPr lang="en-US" sz="2000" smtClean="0">
                <a:solidFill>
                  <a:srgbClr val="FFFFFF"/>
                </a:solidFill>
                <a:ea typeface="ＭＳ Ｐゴシック" pitchFamily="34" charset="-128"/>
              </a:rPr>
              <a:t>Consulting Systems Engineer</a:t>
            </a:r>
          </a:p>
          <a:p>
            <a:pPr marL="0" indent="0" eaLnBrk="1" hangingPunct="1">
              <a:spcBef>
                <a:spcPct val="0"/>
              </a:spcBef>
              <a:buFontTx/>
              <a:buNone/>
            </a:pPr>
            <a:r>
              <a:rPr lang="en-US" sz="2000" smtClean="0">
                <a:solidFill>
                  <a:srgbClr val="FFFFFF"/>
                </a:solidFill>
                <a:ea typeface="ＭＳ Ｐゴシック" pitchFamily="34" charset="-128"/>
              </a:rPr>
              <a:t>Cisco Systems</a:t>
            </a:r>
          </a:p>
        </p:txBody>
      </p:sp>
      <p:pic>
        <p:nvPicPr>
          <p:cNvPr id="64516" name="Text Placeholder 3"/>
          <p:cNvPicPr>
            <a:picLocks noGrp="1" noChangeArrowheads="1"/>
          </p:cNvPicPr>
          <p:nvPr>
            <p:ph type="body" sz="quarter" idx="10"/>
          </p:nvPr>
        </p:nvPicPr>
        <p:blipFill>
          <a:blip r:embed="rId3"/>
          <a:stretch>
            <a:fillRect/>
          </a:stretch>
        </p:blipFill>
        <p:spPr bwMode="white">
          <a:xfrm>
            <a:off x="452015" y="3875698"/>
            <a:ext cx="5736971" cy="1060450"/>
          </a:xfr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77862"/>
          </a:xfrm>
        </p:spPr>
        <p:txBody>
          <a:bodyPr numCol="1" anchorCtr="0" compatLnSpc="1">
            <a:prstTxWarp prst="textNoShape">
              <a:avLst/>
            </a:prstTxWarp>
          </a:bodyPr>
          <a:lstStyle/>
          <a:p>
            <a:r>
              <a:rPr lang="de-DE" smtClean="0">
                <a:ln>
                  <a:noFill/>
                </a:ln>
                <a:cs typeface="Arial" pitchFamily="34" charset="0"/>
              </a:rPr>
              <a:t>Lab Components</a:t>
            </a:r>
          </a:p>
        </p:txBody>
      </p:sp>
      <p:sp>
        <p:nvSpPr>
          <p:cNvPr id="66563" name="Text Placeholder 2"/>
          <p:cNvSpPr>
            <a:spLocks noGrp="1"/>
          </p:cNvSpPr>
          <p:nvPr>
            <p:ph type="body" sz="quarter" idx="10"/>
          </p:nvPr>
        </p:nvSpPr>
        <p:spPr>
          <a:xfrm>
            <a:off x="381000" y="1411288"/>
            <a:ext cx="8382000" cy="2211387"/>
          </a:xfrm>
        </p:spPr>
        <p:txBody>
          <a:bodyPr/>
          <a:lstStyle/>
          <a:p>
            <a:r>
              <a:rPr lang="de-DE" smtClean="0">
                <a:ea typeface="ＭＳ Ｐゴシック" pitchFamily="34" charset="-128"/>
              </a:rPr>
              <a:t>2 Chassis, 8 Blades</a:t>
            </a:r>
          </a:p>
          <a:p>
            <a:r>
              <a:rPr lang="de-DE" smtClean="0">
                <a:ea typeface="ＭＳ Ｐゴシック" pitchFamily="34" charset="-128"/>
              </a:rPr>
              <a:t>Netapp Storage FAS3070</a:t>
            </a:r>
          </a:p>
          <a:p>
            <a:r>
              <a:rPr lang="de-DE" smtClean="0">
                <a:ea typeface="ＭＳ Ｐゴシック" pitchFamily="34" charset="-128"/>
              </a:rPr>
              <a:t>2 Blades are running Win2k8R2 Hyper-V</a:t>
            </a:r>
          </a:p>
          <a:p>
            <a:r>
              <a:rPr lang="de-DE" smtClean="0">
                <a:ea typeface="ＭＳ Ｐゴシック" pitchFamily="34" charset="-128"/>
              </a:rPr>
              <a:t>Unified IO at its best:</a:t>
            </a:r>
          </a:p>
          <a:p>
            <a:pPr lvl="1"/>
            <a:r>
              <a:rPr lang="de-DE" smtClean="0">
                <a:ea typeface="ＭＳ Ｐゴシック" pitchFamily="34" charset="-128"/>
              </a:rPr>
              <a:t>Hyper-V hosts are using SAN-Boot</a:t>
            </a:r>
          </a:p>
          <a:p>
            <a:pPr lvl="1"/>
            <a:r>
              <a:rPr lang="de-DE" smtClean="0">
                <a:ea typeface="ＭＳ Ｐゴシック" pitchFamily="34" charset="-128"/>
              </a:rPr>
              <a:t>Cluster Shared Volumes are using iSCSI</a:t>
            </a:r>
          </a:p>
          <a:p>
            <a:pPr lvl="1"/>
            <a:r>
              <a:rPr lang="de-DE" smtClean="0">
                <a:ea typeface="ＭＳ Ｐゴシック" pitchFamily="34" charset="-128"/>
              </a:rPr>
              <a:t>Everything is running over 2x 10GE</a:t>
            </a:r>
          </a:p>
          <a:p>
            <a:pPr lvl="1"/>
            <a:endParaRPr lang="de-DE" smtClean="0">
              <a:ea typeface="ＭＳ Ｐゴシック" pitchFamily="34" charset="-128"/>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rapezoid 22"/>
          <p:cNvSpPr>
            <a:spLocks noChangeArrowheads="1"/>
          </p:cNvSpPr>
          <p:nvPr/>
        </p:nvSpPr>
        <p:spPr bwMode="auto">
          <a:xfrm rot="10800000">
            <a:off x="1997075" y="3897313"/>
            <a:ext cx="825500" cy="955675"/>
          </a:xfrm>
          <a:custGeom>
            <a:avLst/>
            <a:gdLst>
              <a:gd name="T0" fmla="*/ 412750 w 825500"/>
              <a:gd name="T1" fmla="*/ 0 h 955675"/>
              <a:gd name="T2" fmla="*/ 103188 w 825500"/>
              <a:gd name="T3" fmla="*/ 477838 h 955675"/>
              <a:gd name="T4" fmla="*/ 412750 w 825500"/>
              <a:gd name="T5" fmla="*/ 955675 h 955675"/>
              <a:gd name="T6" fmla="*/ 722313 w 825500"/>
              <a:gd name="T7" fmla="*/ 477838 h 955675"/>
              <a:gd name="T8" fmla="*/ 3 60000 65536"/>
              <a:gd name="T9" fmla="*/ 2 60000 65536"/>
              <a:gd name="T10" fmla="*/ 1 60000 65536"/>
              <a:gd name="T11" fmla="*/ 0 60000 65536"/>
              <a:gd name="T12" fmla="*/ 137583 w 825500"/>
              <a:gd name="T13" fmla="*/ 159279 h 955675"/>
              <a:gd name="T14" fmla="*/ 687917 w 825500"/>
              <a:gd name="T15" fmla="*/ 955675 h 955675"/>
            </a:gdLst>
            <a:ahLst/>
            <a:cxnLst>
              <a:cxn ang="T8">
                <a:pos x="T0" y="T1"/>
              </a:cxn>
              <a:cxn ang="T9">
                <a:pos x="T2" y="T3"/>
              </a:cxn>
              <a:cxn ang="T10">
                <a:pos x="T4" y="T5"/>
              </a:cxn>
              <a:cxn ang="T11">
                <a:pos x="T6" y="T7"/>
              </a:cxn>
            </a:cxnLst>
            <a:rect l="T12" t="T13" r="T14" b="T15"/>
            <a:pathLst>
              <a:path w="825500" h="955675">
                <a:moveTo>
                  <a:pt x="0" y="955675"/>
                </a:moveTo>
                <a:lnTo>
                  <a:pt x="206375" y="0"/>
                </a:lnTo>
                <a:lnTo>
                  <a:pt x="619125" y="0"/>
                </a:lnTo>
                <a:lnTo>
                  <a:pt x="825500" y="955675"/>
                </a:lnTo>
                <a:close/>
              </a:path>
            </a:pathLst>
          </a:custGeom>
          <a:gradFill rotWithShape="1">
            <a:gsLst>
              <a:gs pos="0">
                <a:srgbClr val="20BB56"/>
              </a:gs>
              <a:gs pos="30000">
                <a:srgbClr val="009C3C"/>
              </a:gs>
              <a:gs pos="50000">
                <a:srgbClr val="008F30"/>
              </a:gs>
              <a:gs pos="100000">
                <a:srgbClr val="005617"/>
              </a:gs>
            </a:gsLst>
            <a:lin ang="5400000"/>
          </a:gradFill>
          <a:ln w="9525">
            <a:solidFill>
              <a:schemeClr val="accent2"/>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50" name="Trapezoid 49"/>
          <p:cNvSpPr>
            <a:spLocks noChangeArrowheads="1"/>
          </p:cNvSpPr>
          <p:nvPr/>
        </p:nvSpPr>
        <p:spPr bwMode="auto">
          <a:xfrm rot="10800000">
            <a:off x="2106613" y="3897313"/>
            <a:ext cx="1627187" cy="955675"/>
          </a:xfrm>
          <a:custGeom>
            <a:avLst/>
            <a:gdLst>
              <a:gd name="T0" fmla="*/ 813594 w 1627187"/>
              <a:gd name="T1" fmla="*/ 0 h 955675"/>
              <a:gd name="T2" fmla="*/ 119459 w 1627187"/>
              <a:gd name="T3" fmla="*/ 477838 h 955675"/>
              <a:gd name="T4" fmla="*/ 813594 w 1627187"/>
              <a:gd name="T5" fmla="*/ 955675 h 955675"/>
              <a:gd name="T6" fmla="*/ 1507728 w 1627187"/>
              <a:gd name="T7" fmla="*/ 477838 h 955675"/>
              <a:gd name="T8" fmla="*/ 3 60000 65536"/>
              <a:gd name="T9" fmla="*/ 2 60000 65536"/>
              <a:gd name="T10" fmla="*/ 1 60000 65536"/>
              <a:gd name="T11" fmla="*/ 0 60000 65536"/>
              <a:gd name="T12" fmla="*/ 159279 w 1627187"/>
              <a:gd name="T13" fmla="*/ 93547 h 955675"/>
              <a:gd name="T14" fmla="*/ 1467908 w 1627187"/>
              <a:gd name="T15" fmla="*/ 955675 h 955675"/>
            </a:gdLst>
            <a:ahLst/>
            <a:cxnLst>
              <a:cxn ang="T8">
                <a:pos x="T0" y="T1"/>
              </a:cxn>
              <a:cxn ang="T9">
                <a:pos x="T2" y="T3"/>
              </a:cxn>
              <a:cxn ang="T10">
                <a:pos x="T4" y="T5"/>
              </a:cxn>
              <a:cxn ang="T11">
                <a:pos x="T6" y="T7"/>
              </a:cxn>
            </a:cxnLst>
            <a:rect l="T12" t="T13" r="T14" b="T15"/>
            <a:pathLst>
              <a:path w="1627187" h="955675">
                <a:moveTo>
                  <a:pt x="0" y="955675"/>
                </a:moveTo>
                <a:lnTo>
                  <a:pt x="238919" y="0"/>
                </a:lnTo>
                <a:lnTo>
                  <a:pt x="1388268" y="0"/>
                </a:lnTo>
                <a:lnTo>
                  <a:pt x="1627187" y="955675"/>
                </a:lnTo>
                <a:close/>
              </a:path>
            </a:pathLst>
          </a:custGeom>
          <a:gradFill rotWithShape="1">
            <a:gsLst>
              <a:gs pos="0">
                <a:srgbClr val="20BB56"/>
              </a:gs>
              <a:gs pos="30000">
                <a:srgbClr val="009C3C"/>
              </a:gs>
              <a:gs pos="50000">
                <a:srgbClr val="008F30"/>
              </a:gs>
              <a:gs pos="100000">
                <a:srgbClr val="005617"/>
              </a:gs>
            </a:gsLst>
            <a:lin ang="5400000"/>
          </a:gradFill>
          <a:ln w="9525">
            <a:solidFill>
              <a:schemeClr val="accent2"/>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cxnSp>
        <p:nvCxnSpPr>
          <p:cNvPr id="39" name="Straight Connector 38"/>
          <p:cNvCxnSpPr>
            <a:cxnSpLocks noChangeShapeType="1"/>
          </p:cNvCxnSpPr>
          <p:nvPr/>
        </p:nvCxnSpPr>
        <p:spPr bwMode="auto">
          <a:xfrm>
            <a:off x="5829300" y="3094038"/>
            <a:ext cx="738188" cy="7937"/>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cxnSp>
        <p:nvCxnSpPr>
          <p:cNvPr id="35" name="Straight Connector 34"/>
          <p:cNvCxnSpPr>
            <a:cxnSpLocks noChangeShapeType="1"/>
          </p:cNvCxnSpPr>
          <p:nvPr/>
        </p:nvCxnSpPr>
        <p:spPr bwMode="auto">
          <a:xfrm>
            <a:off x="5851525" y="1519238"/>
            <a:ext cx="606425" cy="1587"/>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cxnSp>
        <p:nvCxnSpPr>
          <p:cNvPr id="31" name="Straight Connector 30"/>
          <p:cNvCxnSpPr>
            <a:cxnSpLocks noChangeShapeType="1"/>
          </p:cNvCxnSpPr>
          <p:nvPr/>
        </p:nvCxnSpPr>
        <p:spPr bwMode="auto">
          <a:xfrm rot="16200000" flipH="1">
            <a:off x="3025775" y="5381626"/>
            <a:ext cx="911225" cy="6350"/>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cxnSp>
        <p:nvCxnSpPr>
          <p:cNvPr id="30" name="Straight Connector 29"/>
          <p:cNvCxnSpPr>
            <a:cxnSpLocks noChangeShapeType="1"/>
          </p:cNvCxnSpPr>
          <p:nvPr/>
        </p:nvCxnSpPr>
        <p:spPr bwMode="auto">
          <a:xfrm rot="16200000" flipH="1">
            <a:off x="1935163" y="5408613"/>
            <a:ext cx="920750" cy="6350"/>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sp>
        <p:nvSpPr>
          <p:cNvPr id="2" name="Title 1"/>
          <p:cNvSpPr>
            <a:spLocks noGrp="1"/>
          </p:cNvSpPr>
          <p:nvPr>
            <p:ph type="title"/>
          </p:nvPr>
        </p:nvSpPr>
        <p:spPr>
          <a:xfrm>
            <a:off x="381000" y="230188"/>
            <a:ext cx="8382000" cy="677862"/>
          </a:xfrm>
        </p:spPr>
        <p:txBody>
          <a:bodyPr numCol="1" anchorCtr="0" compatLnSpc="1">
            <a:prstTxWarp prst="textNoShape">
              <a:avLst/>
            </a:prstTxWarp>
          </a:bodyPr>
          <a:lstStyle/>
          <a:p>
            <a:r>
              <a:rPr lang="de-DE" smtClean="0">
                <a:ln>
                  <a:noFill/>
                </a:ln>
                <a:cs typeface="Arial" pitchFamily="34" charset="0"/>
              </a:rPr>
              <a:t>Lab Setup</a:t>
            </a:r>
          </a:p>
        </p:txBody>
      </p:sp>
      <p:pic>
        <p:nvPicPr>
          <p:cNvPr id="67599" name="Picture 5" descr="D:\090308MyDocuments01\My Documents\Images\product\Cisco\California\high res png2\HBJ01627SmallTrimShadow.png"/>
          <p:cNvPicPr>
            <a:picLocks noChangeAspect="1" noChangeArrowheads="1"/>
          </p:cNvPicPr>
          <p:nvPr/>
        </p:nvPicPr>
        <p:blipFill>
          <a:blip r:embed="rId4"/>
          <a:srcRect/>
          <a:stretch>
            <a:fillRect/>
          </a:stretch>
        </p:blipFill>
        <p:spPr bwMode="auto">
          <a:xfrm>
            <a:off x="1906588" y="4621213"/>
            <a:ext cx="969962" cy="330200"/>
          </a:xfrm>
          <a:prstGeom prst="rect">
            <a:avLst/>
          </a:prstGeom>
          <a:noFill/>
          <a:ln w="9525">
            <a:noFill/>
            <a:miter lim="800000"/>
            <a:headEnd/>
            <a:tailEnd/>
          </a:ln>
        </p:spPr>
      </p:pic>
      <p:graphicFrame>
        <p:nvGraphicFramePr>
          <p:cNvPr id="93187" name="Object 2"/>
          <p:cNvGraphicFramePr>
            <a:graphicFrameLocks noChangeAspect="1"/>
          </p:cNvGraphicFramePr>
          <p:nvPr/>
        </p:nvGraphicFramePr>
        <p:xfrm>
          <a:off x="1617663" y="3246438"/>
          <a:ext cx="488950" cy="731837"/>
        </p:xfrm>
        <a:graphic>
          <a:graphicData uri="http://schemas.openxmlformats.org/presentationml/2006/ole">
            <p:oleObj spid="_x0000_s67586" name="Visio" r:id="rId5" imgW="738530" imgH="941222" progId="Visio.Drawing.11">
              <p:embed/>
            </p:oleObj>
          </a:graphicData>
        </a:graphic>
      </p:graphicFrame>
      <p:graphicFrame>
        <p:nvGraphicFramePr>
          <p:cNvPr id="67587" name="Object 2"/>
          <p:cNvGraphicFramePr>
            <a:graphicFrameLocks noChangeAspect="1"/>
          </p:cNvGraphicFramePr>
          <p:nvPr/>
        </p:nvGraphicFramePr>
        <p:xfrm>
          <a:off x="1978025" y="3246438"/>
          <a:ext cx="490538" cy="731837"/>
        </p:xfrm>
        <a:graphic>
          <a:graphicData uri="http://schemas.openxmlformats.org/presentationml/2006/ole">
            <p:oleObj spid="_x0000_s67587" name="Visio" r:id="rId6" imgW="738530" imgH="941222" progId="Visio.Drawing.11">
              <p:embed/>
            </p:oleObj>
          </a:graphicData>
        </a:graphic>
      </p:graphicFrame>
      <p:graphicFrame>
        <p:nvGraphicFramePr>
          <p:cNvPr id="67588" name="Object 4"/>
          <p:cNvGraphicFramePr>
            <a:graphicFrameLocks noChangeAspect="1"/>
          </p:cNvGraphicFramePr>
          <p:nvPr/>
        </p:nvGraphicFramePr>
        <p:xfrm>
          <a:off x="2341563" y="3246438"/>
          <a:ext cx="490537" cy="733425"/>
        </p:xfrm>
        <a:graphic>
          <a:graphicData uri="http://schemas.openxmlformats.org/presentationml/2006/ole">
            <p:oleObj spid="_x0000_s67588" name="Visio" r:id="rId7" imgW="738530" imgH="941222" progId="Visio.Drawing.11">
              <p:embed/>
            </p:oleObj>
          </a:graphicData>
        </a:graphic>
      </p:graphicFrame>
      <p:graphicFrame>
        <p:nvGraphicFramePr>
          <p:cNvPr id="93189" name="Object 5"/>
          <p:cNvGraphicFramePr>
            <a:graphicFrameLocks noChangeAspect="1"/>
          </p:cNvGraphicFramePr>
          <p:nvPr/>
        </p:nvGraphicFramePr>
        <p:xfrm>
          <a:off x="2690813" y="3246438"/>
          <a:ext cx="488950" cy="733425"/>
        </p:xfrm>
        <a:graphic>
          <a:graphicData uri="http://schemas.openxmlformats.org/presentationml/2006/ole">
            <p:oleObj spid="_x0000_s67589" name="Visio" r:id="rId8" imgW="738530" imgH="941222" progId="Visio.Drawing.11">
              <p:embed/>
            </p:oleObj>
          </a:graphicData>
        </a:graphic>
      </p:graphicFrame>
      <p:grpSp>
        <p:nvGrpSpPr>
          <p:cNvPr id="67600" name="Group 18"/>
          <p:cNvGrpSpPr>
            <a:grpSpLocks/>
          </p:cNvGrpSpPr>
          <p:nvPr/>
        </p:nvGrpSpPr>
        <p:grpSpPr bwMode="auto">
          <a:xfrm>
            <a:off x="6046788" y="1130300"/>
            <a:ext cx="1646237" cy="1084263"/>
            <a:chOff x="6046248" y="1282186"/>
            <a:chExt cx="1647206" cy="1084569"/>
          </a:xfrm>
        </p:grpSpPr>
        <p:pic>
          <p:nvPicPr>
            <p:cNvPr id="67615" name="Picture 18" descr="new_gui.JPG"/>
            <p:cNvPicPr>
              <a:picLocks noChangeAspect="1"/>
            </p:cNvPicPr>
            <p:nvPr/>
          </p:nvPicPr>
          <p:blipFill>
            <a:blip r:embed="rId9"/>
            <a:srcRect/>
            <a:stretch>
              <a:fillRect/>
            </a:stretch>
          </p:blipFill>
          <p:spPr bwMode="auto">
            <a:xfrm>
              <a:off x="6265948" y="1282186"/>
              <a:ext cx="1222375" cy="695325"/>
            </a:xfrm>
            <a:prstGeom prst="rect">
              <a:avLst/>
            </a:prstGeom>
            <a:noFill/>
            <a:ln w="9525">
              <a:noFill/>
              <a:miter lim="800000"/>
              <a:headEnd/>
              <a:tailEnd/>
            </a:ln>
          </p:spPr>
        </p:pic>
        <p:sp>
          <p:nvSpPr>
            <p:cNvPr id="67616" name="TextBox 13"/>
            <p:cNvSpPr txBox="1">
              <a:spLocks noChangeArrowheads="1"/>
            </p:cNvSpPr>
            <p:nvPr/>
          </p:nvSpPr>
          <p:spPr bwMode="auto">
            <a:xfrm>
              <a:off x="6046248" y="1997423"/>
              <a:ext cx="1647206" cy="369332"/>
            </a:xfrm>
            <a:prstGeom prst="rect">
              <a:avLst/>
            </a:prstGeom>
            <a:noFill/>
            <a:ln w="9525">
              <a:noFill/>
              <a:miter lim="800000"/>
              <a:headEnd/>
              <a:tailEnd/>
            </a:ln>
          </p:spPr>
          <p:txBody>
            <a:bodyPr wrap="none">
              <a:spAutoFit/>
            </a:bodyPr>
            <a:lstStyle/>
            <a:p>
              <a:r>
                <a:rPr lang="de-DE"/>
                <a:t>UCS Manager</a:t>
              </a:r>
            </a:p>
          </p:txBody>
        </p:sp>
      </p:grpSp>
      <p:grpSp>
        <p:nvGrpSpPr>
          <p:cNvPr id="67601" name="Group 16"/>
          <p:cNvGrpSpPr>
            <a:grpSpLocks/>
          </p:cNvGrpSpPr>
          <p:nvPr/>
        </p:nvGrpSpPr>
        <p:grpSpPr bwMode="auto">
          <a:xfrm>
            <a:off x="6307138" y="2706688"/>
            <a:ext cx="1133475" cy="1158875"/>
            <a:chOff x="6307198" y="2609732"/>
            <a:chExt cx="1133581" cy="1157811"/>
          </a:xfrm>
        </p:grpSpPr>
        <p:pic>
          <p:nvPicPr>
            <p:cNvPr id="67613" name="Object 2"/>
            <p:cNvPicPr>
              <a:picLocks noChangeAspect="1" noChangeArrowheads="1"/>
            </p:cNvPicPr>
            <p:nvPr/>
          </p:nvPicPr>
          <p:blipFill>
            <a:blip r:embed="rId10"/>
            <a:srcRect/>
            <a:stretch>
              <a:fillRect/>
            </a:stretch>
          </p:blipFill>
          <p:spPr bwMode="auto">
            <a:xfrm>
              <a:off x="6567980" y="2609732"/>
              <a:ext cx="618476" cy="789829"/>
            </a:xfrm>
            <a:prstGeom prst="rect">
              <a:avLst/>
            </a:prstGeom>
            <a:noFill/>
            <a:ln w="9525">
              <a:noFill/>
              <a:miter lim="800000"/>
              <a:headEnd/>
              <a:tailEnd/>
            </a:ln>
          </p:spPr>
        </p:pic>
        <p:sp>
          <p:nvSpPr>
            <p:cNvPr id="67614" name="TextBox 14"/>
            <p:cNvSpPr txBox="1">
              <a:spLocks noChangeArrowheads="1"/>
            </p:cNvSpPr>
            <p:nvPr/>
          </p:nvSpPr>
          <p:spPr bwMode="auto">
            <a:xfrm>
              <a:off x="6307198" y="3398211"/>
              <a:ext cx="1133581" cy="369332"/>
            </a:xfrm>
            <a:prstGeom prst="rect">
              <a:avLst/>
            </a:prstGeom>
            <a:noFill/>
            <a:ln w="9525">
              <a:noFill/>
              <a:miter lim="800000"/>
              <a:headEnd/>
              <a:tailEnd/>
            </a:ln>
          </p:spPr>
          <p:txBody>
            <a:bodyPr wrap="none">
              <a:spAutoFit/>
            </a:bodyPr>
            <a:lstStyle/>
            <a:p>
              <a:r>
                <a:rPr lang="de-DE"/>
                <a:t>MS VMM</a:t>
              </a:r>
            </a:p>
          </p:txBody>
        </p:sp>
      </p:grpSp>
      <p:grpSp>
        <p:nvGrpSpPr>
          <p:cNvPr id="67602" name="Group 17"/>
          <p:cNvGrpSpPr>
            <a:grpSpLocks/>
          </p:cNvGrpSpPr>
          <p:nvPr/>
        </p:nvGrpSpPr>
        <p:grpSpPr bwMode="auto">
          <a:xfrm>
            <a:off x="6230938" y="4357688"/>
            <a:ext cx="1287462" cy="1147762"/>
            <a:chOff x="6231642" y="4357055"/>
            <a:chExt cx="1287544" cy="1147799"/>
          </a:xfrm>
        </p:grpSpPr>
        <p:pic>
          <p:nvPicPr>
            <p:cNvPr id="67611" name="Object 2"/>
            <p:cNvPicPr>
              <a:picLocks noChangeAspect="1" noChangeArrowheads="1"/>
            </p:cNvPicPr>
            <p:nvPr/>
          </p:nvPicPr>
          <p:blipFill>
            <a:blip r:embed="rId10"/>
            <a:srcRect/>
            <a:stretch>
              <a:fillRect/>
            </a:stretch>
          </p:blipFill>
          <p:spPr bwMode="auto">
            <a:xfrm>
              <a:off x="6567551" y="4357055"/>
              <a:ext cx="618476" cy="789829"/>
            </a:xfrm>
            <a:prstGeom prst="rect">
              <a:avLst/>
            </a:prstGeom>
            <a:noFill/>
            <a:ln w="9525">
              <a:noFill/>
              <a:miter lim="800000"/>
              <a:headEnd/>
              <a:tailEnd/>
            </a:ln>
          </p:spPr>
        </p:pic>
        <p:sp>
          <p:nvSpPr>
            <p:cNvPr id="67612" name="TextBox 15"/>
            <p:cNvSpPr txBox="1">
              <a:spLocks noChangeArrowheads="1"/>
            </p:cNvSpPr>
            <p:nvPr/>
          </p:nvSpPr>
          <p:spPr bwMode="auto">
            <a:xfrm>
              <a:off x="6231642" y="5135522"/>
              <a:ext cx="1287544" cy="369332"/>
            </a:xfrm>
            <a:prstGeom prst="rect">
              <a:avLst/>
            </a:prstGeom>
            <a:noFill/>
            <a:ln w="9525">
              <a:noFill/>
              <a:miter lim="800000"/>
              <a:headEnd/>
              <a:tailEnd/>
            </a:ln>
          </p:spPr>
          <p:txBody>
            <a:bodyPr wrap="none">
              <a:spAutoFit/>
            </a:bodyPr>
            <a:lstStyle/>
            <a:p>
              <a:r>
                <a:rPr lang="de-DE"/>
                <a:t>MS SCOM</a:t>
              </a:r>
            </a:p>
          </p:txBody>
        </p:sp>
      </p:grpSp>
      <p:pic>
        <p:nvPicPr>
          <p:cNvPr id="67603" name="Picture 5" descr="D:\090308MyDocuments01\My Documents\Images\product\Cisco\California\high res png2\HBJ01627SmallTrimShadow.png"/>
          <p:cNvPicPr>
            <a:picLocks noChangeAspect="1" noChangeArrowheads="1"/>
          </p:cNvPicPr>
          <p:nvPr/>
        </p:nvPicPr>
        <p:blipFill>
          <a:blip r:embed="rId4"/>
          <a:srcRect/>
          <a:stretch>
            <a:fillRect/>
          </a:stretch>
        </p:blipFill>
        <p:spPr bwMode="auto">
          <a:xfrm>
            <a:off x="2895600" y="4610100"/>
            <a:ext cx="969963" cy="330200"/>
          </a:xfrm>
          <a:prstGeom prst="rect">
            <a:avLst/>
          </a:prstGeom>
          <a:noFill/>
          <a:ln w="9525">
            <a:noFill/>
            <a:miter lim="800000"/>
            <a:headEnd/>
            <a:tailEnd/>
          </a:ln>
        </p:spPr>
      </p:pic>
      <p:sp>
        <p:nvSpPr>
          <p:cNvPr id="67604" name="TextBox 23"/>
          <p:cNvSpPr txBox="1">
            <a:spLocks noChangeArrowheads="1"/>
          </p:cNvSpPr>
          <p:nvPr/>
        </p:nvSpPr>
        <p:spPr bwMode="auto">
          <a:xfrm>
            <a:off x="1171575" y="4559300"/>
            <a:ext cx="673100" cy="369888"/>
          </a:xfrm>
          <a:prstGeom prst="rect">
            <a:avLst/>
          </a:prstGeom>
          <a:noFill/>
          <a:ln w="9525">
            <a:noFill/>
            <a:miter lim="800000"/>
            <a:headEnd/>
            <a:tailEnd/>
          </a:ln>
        </p:spPr>
        <p:txBody>
          <a:bodyPr wrap="none">
            <a:spAutoFit/>
          </a:bodyPr>
          <a:lstStyle/>
          <a:p>
            <a:r>
              <a:rPr lang="de-DE"/>
              <a:t>hyv1</a:t>
            </a:r>
          </a:p>
        </p:txBody>
      </p:sp>
      <p:sp>
        <p:nvSpPr>
          <p:cNvPr id="67605" name="TextBox 24"/>
          <p:cNvSpPr txBox="1">
            <a:spLocks noChangeArrowheads="1"/>
          </p:cNvSpPr>
          <p:nvPr/>
        </p:nvSpPr>
        <p:spPr bwMode="auto">
          <a:xfrm>
            <a:off x="3919538" y="4570413"/>
            <a:ext cx="671512" cy="369887"/>
          </a:xfrm>
          <a:prstGeom prst="rect">
            <a:avLst/>
          </a:prstGeom>
          <a:noFill/>
          <a:ln w="9525">
            <a:noFill/>
            <a:miter lim="800000"/>
            <a:headEnd/>
            <a:tailEnd/>
          </a:ln>
        </p:spPr>
        <p:txBody>
          <a:bodyPr wrap="none">
            <a:spAutoFit/>
          </a:bodyPr>
          <a:lstStyle/>
          <a:p>
            <a:r>
              <a:rPr lang="de-DE"/>
              <a:t>hyv2</a:t>
            </a:r>
          </a:p>
        </p:txBody>
      </p:sp>
      <p:sp>
        <p:nvSpPr>
          <p:cNvPr id="22" name="Multiply 21"/>
          <p:cNvSpPr>
            <a:spLocks noChangeArrowheads="1"/>
          </p:cNvSpPr>
          <p:nvPr/>
        </p:nvSpPr>
        <p:spPr bwMode="auto">
          <a:xfrm>
            <a:off x="3040063" y="4352925"/>
            <a:ext cx="889000" cy="846138"/>
          </a:xfrm>
          <a:custGeom>
            <a:avLst/>
            <a:gdLst>
              <a:gd name="T0" fmla="*/ 213516 w 889000"/>
              <a:gd name="T1" fmla="*/ 203221 h 846138"/>
              <a:gd name="T2" fmla="*/ 675484 w 889000"/>
              <a:gd name="T3" fmla="*/ 203221 h 846138"/>
              <a:gd name="T4" fmla="*/ 675484 w 889000"/>
              <a:gd name="T5" fmla="*/ 642917 h 846138"/>
              <a:gd name="T6" fmla="*/ 213516 w 889000"/>
              <a:gd name="T7" fmla="*/ 642917 h 846138"/>
              <a:gd name="T8" fmla="*/ 2 60000 65536"/>
              <a:gd name="T9" fmla="*/ 3 60000 65536"/>
              <a:gd name="T10" fmla="*/ 0 60000 65536"/>
              <a:gd name="T11" fmla="*/ 1 60000 65536"/>
              <a:gd name="T12" fmla="*/ 144913 w 889000"/>
              <a:gd name="T13" fmla="*/ 131144 h 846138"/>
              <a:gd name="T14" fmla="*/ 744087 w 889000"/>
              <a:gd name="T15" fmla="*/ 714994 h 846138"/>
            </a:gdLst>
            <a:ahLst/>
            <a:cxnLst>
              <a:cxn ang="T8">
                <a:pos x="T0" y="T1"/>
              </a:cxn>
              <a:cxn ang="T9">
                <a:pos x="T2" y="T3"/>
              </a:cxn>
              <a:cxn ang="T10">
                <a:pos x="T4" y="T5"/>
              </a:cxn>
              <a:cxn ang="T11">
                <a:pos x="T6" y="T7"/>
              </a:cxn>
            </a:cxnLst>
            <a:rect l="T12" t="T13" r="T14" b="T15"/>
            <a:pathLst>
              <a:path w="889000" h="846138">
                <a:moveTo>
                  <a:pt x="144913" y="275299"/>
                </a:moveTo>
                <a:lnTo>
                  <a:pt x="282118" y="131144"/>
                </a:lnTo>
                <a:lnTo>
                  <a:pt x="444500" y="285697"/>
                </a:lnTo>
                <a:lnTo>
                  <a:pt x="606882" y="131144"/>
                </a:lnTo>
                <a:lnTo>
                  <a:pt x="744087" y="275299"/>
                </a:lnTo>
                <a:lnTo>
                  <a:pt x="588831" y="423069"/>
                </a:lnTo>
                <a:lnTo>
                  <a:pt x="744087" y="570839"/>
                </a:lnTo>
                <a:lnTo>
                  <a:pt x="606882" y="714994"/>
                </a:lnTo>
                <a:lnTo>
                  <a:pt x="444500" y="560441"/>
                </a:lnTo>
                <a:lnTo>
                  <a:pt x="282118" y="714994"/>
                </a:lnTo>
                <a:lnTo>
                  <a:pt x="144913" y="570839"/>
                </a:lnTo>
                <a:lnTo>
                  <a:pt x="300169" y="423069"/>
                </a:lnTo>
                <a:close/>
              </a:path>
            </a:pathLst>
          </a:custGeom>
          <a:gradFill rotWithShape="1">
            <a:gsLst>
              <a:gs pos="0">
                <a:srgbClr val="FF8113"/>
              </a:gs>
              <a:gs pos="30000">
                <a:srgbClr val="F96700"/>
              </a:gs>
              <a:gs pos="50000">
                <a:srgbClr val="E25500"/>
              </a:gs>
              <a:gs pos="100000">
                <a:srgbClr val="8E3000"/>
              </a:gs>
            </a:gsLst>
            <a:lin ang="5400000"/>
          </a:gradFill>
          <a:ln w="9525">
            <a:solidFill>
              <a:srgbClr val="F5821E"/>
            </a:solidFill>
            <a:miter lim="800000"/>
            <a:headEnd/>
            <a:tailEnd/>
          </a:ln>
          <a:effectLst>
            <a:outerShdw dist="38100" dir="5400000" rotWithShape="0">
              <a:srgbClr val="808080">
                <a:alpha val="34999"/>
              </a:srgbClr>
            </a:outerShdw>
          </a:effectLst>
        </p:spPr>
        <p:txBody>
          <a:bodyPr lIns="91436" tIns="45718" rIns="91436" bIns="45718" anchor="ctr"/>
          <a:lstStyle/>
          <a:p>
            <a:pPr algn="ctr" defTabSz="914099">
              <a:defRPr/>
            </a:pPr>
            <a:endParaRPr lang="de-DE" sz="2000" dirty="0">
              <a:solidFill>
                <a:srgbClr val="FFFFFF"/>
              </a:solidFill>
              <a:effectLst>
                <a:outerShdw blurRad="38100" dist="38100" dir="2700000" algn="tl">
                  <a:srgbClr val="000000">
                    <a:alpha val="43137"/>
                  </a:srgbClr>
                </a:outerShdw>
              </a:effectLst>
              <a:latin typeface="+mn-lt"/>
              <a:ea typeface="+mn-ea"/>
            </a:endParaRPr>
          </a:p>
        </p:txBody>
      </p:sp>
      <p:sp>
        <p:nvSpPr>
          <p:cNvPr id="67607" name="TextBox 25"/>
          <p:cNvSpPr txBox="1">
            <a:spLocks noChangeArrowheads="1"/>
          </p:cNvSpPr>
          <p:nvPr/>
        </p:nvSpPr>
        <p:spPr bwMode="auto">
          <a:xfrm>
            <a:off x="630238" y="3463925"/>
            <a:ext cx="865187" cy="307975"/>
          </a:xfrm>
          <a:prstGeom prst="rect">
            <a:avLst/>
          </a:prstGeom>
          <a:noFill/>
          <a:ln w="9525">
            <a:noFill/>
            <a:miter lim="800000"/>
            <a:headEnd/>
            <a:tailEnd/>
          </a:ln>
        </p:spPr>
        <p:txBody>
          <a:bodyPr wrap="none">
            <a:spAutoFit/>
          </a:bodyPr>
          <a:lstStyle/>
          <a:p>
            <a:r>
              <a:rPr lang="de-DE" sz="1400"/>
              <a:t>VMs 1-4</a:t>
            </a:r>
          </a:p>
        </p:txBody>
      </p:sp>
      <p:cxnSp>
        <p:nvCxnSpPr>
          <p:cNvPr id="28" name="Straight Connector 27"/>
          <p:cNvCxnSpPr>
            <a:cxnSpLocks noChangeShapeType="1"/>
          </p:cNvCxnSpPr>
          <p:nvPr/>
        </p:nvCxnSpPr>
        <p:spPr bwMode="auto">
          <a:xfrm>
            <a:off x="554038" y="5840413"/>
            <a:ext cx="7413625" cy="11112"/>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cxnSp>
        <p:nvCxnSpPr>
          <p:cNvPr id="32" name="Straight Connector 31"/>
          <p:cNvCxnSpPr>
            <a:cxnSpLocks noChangeShapeType="1"/>
          </p:cNvCxnSpPr>
          <p:nvPr/>
        </p:nvCxnSpPr>
        <p:spPr bwMode="auto">
          <a:xfrm rot="5400000">
            <a:off x="3511550" y="3522663"/>
            <a:ext cx="4668838" cy="11112"/>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cxnSp>
        <p:nvCxnSpPr>
          <p:cNvPr id="44" name="Straight Connector 43"/>
          <p:cNvCxnSpPr>
            <a:cxnSpLocks noChangeShapeType="1"/>
          </p:cNvCxnSpPr>
          <p:nvPr/>
        </p:nvCxnSpPr>
        <p:spPr bwMode="auto">
          <a:xfrm>
            <a:off x="5840413" y="4765675"/>
            <a:ext cx="738187" cy="9525"/>
          </a:xfrm>
          <a:prstGeom prst="line">
            <a:avLst/>
          </a:prstGeom>
          <a:noFill/>
          <a:ln w="55000" cmpd="thickThin">
            <a:solidFill>
              <a:srgbClr val="1E78B9"/>
            </a:solidFill>
            <a:round/>
            <a:headEnd/>
            <a:tailEnd/>
          </a:ln>
          <a:effectLst>
            <a:outerShdw dist="38100" dir="5400000" rotWithShape="0">
              <a:srgbClr val="808080">
                <a:alpha val="34999"/>
              </a:srgbClr>
            </a:outerShdw>
          </a:effectLst>
        </p:spPr>
      </p:cxnSp>
      <p:graphicFrame>
        <p:nvGraphicFramePr>
          <p:cNvPr id="93193" name="Object 6"/>
          <p:cNvGraphicFramePr>
            <a:graphicFrameLocks noChangeAspect="1"/>
          </p:cNvGraphicFramePr>
          <p:nvPr/>
        </p:nvGraphicFramePr>
        <p:xfrm>
          <a:off x="3027363" y="3246438"/>
          <a:ext cx="488950" cy="733425"/>
        </p:xfrm>
        <a:graphic>
          <a:graphicData uri="http://schemas.openxmlformats.org/presentationml/2006/ole">
            <p:oleObj spid="_x0000_s67590" name="Visio" r:id="rId11" imgW="738530" imgH="941222" progId="Visio.Drawing.11">
              <p:embed/>
            </p:oleObj>
          </a:graphicData>
        </a:graphic>
      </p:graphicFrame>
      <p:graphicFrame>
        <p:nvGraphicFramePr>
          <p:cNvPr id="93192" name="Object 7"/>
          <p:cNvGraphicFramePr>
            <a:graphicFrameLocks noChangeAspect="1"/>
          </p:cNvGraphicFramePr>
          <p:nvPr/>
        </p:nvGraphicFramePr>
        <p:xfrm>
          <a:off x="3363913" y="3246438"/>
          <a:ext cx="488950" cy="733425"/>
        </p:xfrm>
        <a:graphic>
          <a:graphicData uri="http://schemas.openxmlformats.org/presentationml/2006/ole">
            <p:oleObj spid="_x0000_s67591" name="Visio" r:id="rId12" imgW="738530" imgH="941222" progId="Visio.Drawing.11">
              <p:embed/>
            </p:oleObj>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dissolve">
                                      <p:cBhvr>
                                        <p:cTn id="11" dur="500"/>
                                        <p:tgtEl>
                                          <p:spTgt spid="50"/>
                                        </p:tgtEl>
                                      </p:cBhvr>
                                    </p:animEffect>
                                  </p:childTnLst>
                                </p:cTn>
                              </p:par>
                              <p:par>
                                <p:cTn id="12" presetID="1" presetClass="exit"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hidden"/>
                                      </p:to>
                                    </p:set>
                                  </p:childTnLst>
                                </p:cTn>
                              </p:par>
                            </p:childTnLst>
                          </p:cTn>
                        </p:par>
                        <p:par>
                          <p:cTn id="14" fill="hold">
                            <p:stCondLst>
                              <p:cond delay="1000"/>
                            </p:stCondLst>
                            <p:childTnLst>
                              <p:par>
                                <p:cTn id="15" presetID="42" presetClass="exit" presetSubtype="0" fill="hold" nodeType="afterEffect">
                                  <p:stCondLst>
                                    <p:cond delay="0"/>
                                  </p:stCondLst>
                                  <p:childTnLst>
                                    <p:animEffect transition="out" filter="fade">
                                      <p:cBhvr>
                                        <p:cTn id="16" dur="1000"/>
                                        <p:tgtEl>
                                          <p:spTgt spid="93189"/>
                                        </p:tgtEl>
                                      </p:cBhvr>
                                    </p:animEffect>
                                    <p:anim calcmode="lin" valueType="num">
                                      <p:cBhvr>
                                        <p:cTn id="17" dur="1000"/>
                                        <p:tgtEl>
                                          <p:spTgt spid="93189"/>
                                        </p:tgtEl>
                                        <p:attrNameLst>
                                          <p:attrName>ppt_x</p:attrName>
                                        </p:attrNameLst>
                                      </p:cBhvr>
                                      <p:tavLst>
                                        <p:tav tm="0">
                                          <p:val>
                                            <p:strVal val="ppt_x"/>
                                          </p:val>
                                        </p:tav>
                                        <p:tav tm="100000">
                                          <p:val>
                                            <p:strVal val="ppt_x"/>
                                          </p:val>
                                        </p:tav>
                                      </p:tavLst>
                                    </p:anim>
                                    <p:anim calcmode="lin" valueType="num">
                                      <p:cBhvr>
                                        <p:cTn id="18" dur="1000"/>
                                        <p:tgtEl>
                                          <p:spTgt spid="93189"/>
                                        </p:tgtEl>
                                        <p:attrNameLst>
                                          <p:attrName>ppt_y</p:attrName>
                                        </p:attrNameLst>
                                      </p:cBhvr>
                                      <p:tavLst>
                                        <p:tav tm="0">
                                          <p:val>
                                            <p:strVal val="ppt_y"/>
                                          </p:val>
                                        </p:tav>
                                        <p:tav tm="100000">
                                          <p:val>
                                            <p:strVal val="ppt_y+.1"/>
                                          </p:val>
                                        </p:tav>
                                      </p:tavLst>
                                    </p:anim>
                                    <p:set>
                                      <p:cBhvr>
                                        <p:cTn id="19" dur="1" fill="hold">
                                          <p:stCondLst>
                                            <p:cond delay="999"/>
                                          </p:stCondLst>
                                        </p:cTn>
                                        <p:tgtEl>
                                          <p:spTgt spid="93189"/>
                                        </p:tgtEl>
                                        <p:attrNameLst>
                                          <p:attrName>style.visibility</p:attrName>
                                        </p:attrNameLst>
                                      </p:cBhvr>
                                      <p:to>
                                        <p:strVal val="hidden"/>
                                      </p:to>
                                    </p:set>
                                  </p:childTnLst>
                                </p:cTn>
                              </p:par>
                              <p:par>
                                <p:cTn id="20" presetID="42" presetClass="exit" presetSubtype="0" fill="hold" nodeType="withEffect">
                                  <p:stCondLst>
                                    <p:cond delay="0"/>
                                  </p:stCondLst>
                                  <p:childTnLst>
                                    <p:animEffect transition="out" filter="fade">
                                      <p:cBhvr>
                                        <p:cTn id="21" dur="1000"/>
                                        <p:tgtEl>
                                          <p:spTgt spid="93187"/>
                                        </p:tgtEl>
                                      </p:cBhvr>
                                    </p:animEffect>
                                    <p:anim calcmode="lin" valueType="num">
                                      <p:cBhvr>
                                        <p:cTn id="22" dur="1000"/>
                                        <p:tgtEl>
                                          <p:spTgt spid="93187"/>
                                        </p:tgtEl>
                                        <p:attrNameLst>
                                          <p:attrName>ppt_x</p:attrName>
                                        </p:attrNameLst>
                                      </p:cBhvr>
                                      <p:tavLst>
                                        <p:tav tm="0">
                                          <p:val>
                                            <p:strVal val="ppt_x"/>
                                          </p:val>
                                        </p:tav>
                                        <p:tav tm="100000">
                                          <p:val>
                                            <p:strVal val="ppt_x"/>
                                          </p:val>
                                        </p:tav>
                                      </p:tavLst>
                                    </p:anim>
                                    <p:anim calcmode="lin" valueType="num">
                                      <p:cBhvr>
                                        <p:cTn id="23" dur="1000"/>
                                        <p:tgtEl>
                                          <p:spTgt spid="93187"/>
                                        </p:tgtEl>
                                        <p:attrNameLst>
                                          <p:attrName>ppt_y</p:attrName>
                                        </p:attrNameLst>
                                      </p:cBhvr>
                                      <p:tavLst>
                                        <p:tav tm="0">
                                          <p:val>
                                            <p:strVal val="ppt_y"/>
                                          </p:val>
                                        </p:tav>
                                        <p:tav tm="100000">
                                          <p:val>
                                            <p:strVal val="ppt_y+.1"/>
                                          </p:val>
                                        </p:tav>
                                      </p:tavLst>
                                    </p:anim>
                                    <p:set>
                                      <p:cBhvr>
                                        <p:cTn id="24" dur="1" fill="hold">
                                          <p:stCondLst>
                                            <p:cond delay="999"/>
                                          </p:stCondLst>
                                        </p:cTn>
                                        <p:tgtEl>
                                          <p:spTgt spid="93187"/>
                                        </p:tgtEl>
                                        <p:attrNameLst>
                                          <p:attrName>style.visibility</p:attrName>
                                        </p:attrNameLst>
                                      </p:cBhvr>
                                      <p:to>
                                        <p:strVal val="hidden"/>
                                      </p:to>
                                    </p:set>
                                  </p:childTnLst>
                                </p:cTn>
                              </p:par>
                              <p:par>
                                <p:cTn id="25" presetID="42" presetClass="entr" presetSubtype="0" fill="hold" nodeType="withEffect">
                                  <p:stCondLst>
                                    <p:cond delay="0"/>
                                  </p:stCondLst>
                                  <p:childTnLst>
                                    <p:set>
                                      <p:cBhvr>
                                        <p:cTn id="26" dur="1" fill="hold">
                                          <p:stCondLst>
                                            <p:cond delay="0"/>
                                          </p:stCondLst>
                                        </p:cTn>
                                        <p:tgtEl>
                                          <p:spTgt spid="93193"/>
                                        </p:tgtEl>
                                        <p:attrNameLst>
                                          <p:attrName>style.visibility</p:attrName>
                                        </p:attrNameLst>
                                      </p:cBhvr>
                                      <p:to>
                                        <p:strVal val="visible"/>
                                      </p:to>
                                    </p:set>
                                    <p:animEffect transition="in" filter="fade">
                                      <p:cBhvr>
                                        <p:cTn id="27" dur="1000"/>
                                        <p:tgtEl>
                                          <p:spTgt spid="93193"/>
                                        </p:tgtEl>
                                      </p:cBhvr>
                                    </p:animEffect>
                                    <p:anim calcmode="lin" valueType="num">
                                      <p:cBhvr>
                                        <p:cTn id="28" dur="1000" fill="hold"/>
                                        <p:tgtEl>
                                          <p:spTgt spid="93193"/>
                                        </p:tgtEl>
                                        <p:attrNameLst>
                                          <p:attrName>ppt_x</p:attrName>
                                        </p:attrNameLst>
                                      </p:cBhvr>
                                      <p:tavLst>
                                        <p:tav tm="0">
                                          <p:val>
                                            <p:strVal val="#ppt_x"/>
                                          </p:val>
                                        </p:tav>
                                        <p:tav tm="100000">
                                          <p:val>
                                            <p:strVal val="#ppt_x"/>
                                          </p:val>
                                        </p:tav>
                                      </p:tavLst>
                                    </p:anim>
                                    <p:anim calcmode="lin" valueType="num">
                                      <p:cBhvr>
                                        <p:cTn id="29" dur="1000" fill="hold"/>
                                        <p:tgtEl>
                                          <p:spTgt spid="9319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3192"/>
                                        </p:tgtEl>
                                        <p:attrNameLst>
                                          <p:attrName>style.visibility</p:attrName>
                                        </p:attrNameLst>
                                      </p:cBhvr>
                                      <p:to>
                                        <p:strVal val="visible"/>
                                      </p:to>
                                    </p:set>
                                    <p:animEffect transition="in" filter="fade">
                                      <p:cBhvr>
                                        <p:cTn id="32" dur="1000"/>
                                        <p:tgtEl>
                                          <p:spTgt spid="93192"/>
                                        </p:tgtEl>
                                      </p:cBhvr>
                                    </p:animEffect>
                                    <p:anim calcmode="lin" valueType="num">
                                      <p:cBhvr>
                                        <p:cTn id="33" dur="1000" fill="hold"/>
                                        <p:tgtEl>
                                          <p:spTgt spid="93192"/>
                                        </p:tgtEl>
                                        <p:attrNameLst>
                                          <p:attrName>ppt_x</p:attrName>
                                        </p:attrNameLst>
                                      </p:cBhvr>
                                      <p:tavLst>
                                        <p:tav tm="0">
                                          <p:val>
                                            <p:strVal val="#ppt_x"/>
                                          </p:val>
                                        </p:tav>
                                        <p:tav tm="100000">
                                          <p:val>
                                            <p:strVal val="#ppt_x"/>
                                          </p:val>
                                        </p:tav>
                                      </p:tavLst>
                                    </p:anim>
                                    <p:anim calcmode="lin" valueType="num">
                                      <p:cBhvr>
                                        <p:cTn id="34" dur="1000" fill="hold"/>
                                        <p:tgtEl>
                                          <p:spTgt spid="931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0"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0"/>
          <p:cNvSpPr>
            <a:spLocks noChangeArrowheads="1"/>
          </p:cNvSpPr>
          <p:nvPr/>
        </p:nvSpPr>
        <p:spPr bwMode="auto">
          <a:xfrm>
            <a:off x="4583113" y="944563"/>
            <a:ext cx="4560887" cy="819150"/>
          </a:xfrm>
          <a:prstGeom prst="rect">
            <a:avLst/>
          </a:prstGeom>
          <a:solidFill>
            <a:schemeClr val="tx1"/>
          </a:solidFill>
          <a:ln w="9525">
            <a:solidFill>
              <a:schemeClr val="tx1"/>
            </a:solidFill>
            <a:miter lim="800000"/>
            <a:headEnd/>
            <a:tailEnd/>
          </a:ln>
        </p:spPr>
        <p:txBody>
          <a:bodyPr wrap="none" anchor="ctr"/>
          <a:lstStyle/>
          <a:p>
            <a:endParaRPr lang="de-DE"/>
          </a:p>
        </p:txBody>
      </p:sp>
      <p:sp>
        <p:nvSpPr>
          <p:cNvPr id="108547" name="Rectangle 2"/>
          <p:cNvSpPr>
            <a:spLocks noGrp="1" noChangeArrowheads="1"/>
          </p:cNvSpPr>
          <p:nvPr>
            <p:ph type="title" idx="4294967295"/>
          </p:nvPr>
        </p:nvSpPr>
        <p:spPr bwMode="auto">
          <a:xfrm>
            <a:off x="0" y="301625"/>
            <a:ext cx="8686800" cy="641350"/>
          </a:xfrm>
        </p:spPr>
        <p:txBody>
          <a:bodyPr lIns="91440" tIns="45720" rIns="91440" bIns="45720" numCol="1" anchor="ctr" anchorCtr="0" compatLnSpc="1">
            <a:prstTxWarp prst="textNoShape">
              <a:avLst/>
            </a:prstTxWarp>
          </a:bodyPr>
          <a:lstStyle/>
          <a:p>
            <a:pPr eaLnBrk="1" hangingPunct="1">
              <a:defRPr/>
            </a:pPr>
            <a:r>
              <a:rPr sz="4000">
                <a:ln>
                  <a:noFill/>
                </a:ln>
                <a:cs typeface="Arial" pitchFamily="-112" charset="0"/>
              </a:rPr>
              <a:t>Powerful Combination: UCS and Hyper-V</a:t>
            </a:r>
          </a:p>
        </p:txBody>
      </p:sp>
      <p:sp>
        <p:nvSpPr>
          <p:cNvPr id="68612" name="Rectangle 3"/>
          <p:cNvSpPr>
            <a:spLocks noGrp="1" noChangeArrowheads="1"/>
          </p:cNvSpPr>
          <p:nvPr>
            <p:ph idx="4294967295"/>
          </p:nvPr>
        </p:nvSpPr>
        <p:spPr>
          <a:xfrm>
            <a:off x="0" y="1365250"/>
            <a:ext cx="4164013" cy="3260725"/>
          </a:xfrm>
        </p:spPr>
        <p:txBody>
          <a:bodyPr lIns="91440" tIns="45720" rIns="91440" bIns="45720"/>
          <a:lstStyle/>
          <a:p>
            <a:pPr marL="342900" indent="-342900" defTabSz="914400" eaLnBrk="1" hangingPunct="1"/>
            <a:r>
              <a:rPr lang="en-US" sz="2000" smtClean="0">
                <a:ea typeface="ＭＳ Ｐゴシック" pitchFamily="34" charset="-128"/>
              </a:rPr>
              <a:t>UCS’ large memory footprint boosts Hyper-V performance</a:t>
            </a:r>
          </a:p>
          <a:p>
            <a:pPr marL="342900" indent="-342900" defTabSz="914400" eaLnBrk="1" hangingPunct="1"/>
            <a:r>
              <a:rPr lang="en-US" sz="2000" smtClean="0">
                <a:ea typeface="ＭＳ Ｐゴシック" pitchFamily="34" charset="-128"/>
              </a:rPr>
              <a:t>UCS provided 10G link creates an ideal, congestion free environment for Hyper-V</a:t>
            </a:r>
          </a:p>
          <a:p>
            <a:pPr marL="342900" indent="-342900" defTabSz="914400" eaLnBrk="1" hangingPunct="1"/>
            <a:r>
              <a:rPr lang="en-US" sz="2000" smtClean="0">
                <a:ea typeface="ＭＳ Ｐゴシック" pitchFamily="34" charset="-128"/>
              </a:rPr>
              <a:t>UCS Virtual Interface Card creates flexibility for Windows OS and applications </a:t>
            </a:r>
          </a:p>
          <a:p>
            <a:pPr marL="342900" indent="-342900" defTabSz="914400" eaLnBrk="1" hangingPunct="1"/>
            <a:r>
              <a:rPr lang="en-US" sz="2000" smtClean="0">
                <a:ea typeface="ＭＳ Ｐゴシック" pitchFamily="34" charset="-128"/>
              </a:rPr>
              <a:t>UCS Service Profiles enable stateless computing and quick provisioning for Windows environments</a:t>
            </a:r>
          </a:p>
          <a:p>
            <a:pPr marL="342900" indent="-342900" defTabSz="914400" eaLnBrk="1" hangingPunct="1"/>
            <a:endParaRPr lang="en-US" sz="2000" smtClean="0">
              <a:ea typeface="ＭＳ Ｐゴシック" pitchFamily="34" charset="-128"/>
            </a:endParaRPr>
          </a:p>
          <a:p>
            <a:pPr marL="342900" indent="-342900" defTabSz="914400" eaLnBrk="1" hangingPunct="1"/>
            <a:endParaRPr lang="en-US" sz="2000" smtClean="0">
              <a:ea typeface="ＭＳ Ｐゴシック" pitchFamily="34" charset="-128"/>
            </a:endParaRPr>
          </a:p>
          <a:p>
            <a:pPr marL="342900" indent="-342900" defTabSz="914400" eaLnBrk="1" hangingPunct="1"/>
            <a:endParaRPr lang="en-US" sz="2000" smtClean="0">
              <a:ea typeface="ＭＳ Ｐゴシック" pitchFamily="34" charset="-128"/>
            </a:endParaRPr>
          </a:p>
        </p:txBody>
      </p:sp>
      <p:grpSp>
        <p:nvGrpSpPr>
          <p:cNvPr id="68613" name="Group 14"/>
          <p:cNvGrpSpPr>
            <a:grpSpLocks/>
          </p:cNvGrpSpPr>
          <p:nvPr/>
        </p:nvGrpSpPr>
        <p:grpSpPr bwMode="auto">
          <a:xfrm>
            <a:off x="5791200" y="1993900"/>
            <a:ext cx="2538413" cy="3276600"/>
            <a:chOff x="369" y="1030"/>
            <a:chExt cx="1599" cy="2846"/>
          </a:xfrm>
        </p:grpSpPr>
        <p:pic>
          <p:nvPicPr>
            <p:cNvPr id="68616" name="Picture 336" descr="D:\090308MyDocuments01\My Documents\Images\DataCenter\racks\rack-california expansion.png"/>
            <p:cNvPicPr>
              <a:picLocks noChangeAspect="1" noChangeArrowheads="1"/>
            </p:cNvPicPr>
            <p:nvPr/>
          </p:nvPicPr>
          <p:blipFill>
            <a:blip r:embed="rId3"/>
            <a:srcRect/>
            <a:stretch>
              <a:fillRect/>
            </a:stretch>
          </p:blipFill>
          <p:spPr bwMode="auto">
            <a:xfrm>
              <a:off x="369" y="1032"/>
              <a:ext cx="800" cy="2841"/>
            </a:xfrm>
            <a:prstGeom prst="rect">
              <a:avLst/>
            </a:prstGeom>
            <a:noFill/>
            <a:ln w="9525">
              <a:noFill/>
              <a:miter lim="800000"/>
              <a:headEnd/>
              <a:tailEnd/>
            </a:ln>
          </p:spPr>
        </p:pic>
        <p:pic>
          <p:nvPicPr>
            <p:cNvPr id="68617" name="Picture 337" descr="D:\090308MyDocuments01\My Documents\Images\DataCenter\racks\rack-california switch.png"/>
            <p:cNvPicPr>
              <a:picLocks noChangeAspect="1" noChangeArrowheads="1"/>
            </p:cNvPicPr>
            <p:nvPr/>
          </p:nvPicPr>
          <p:blipFill>
            <a:blip r:embed="rId4"/>
            <a:srcRect/>
            <a:stretch>
              <a:fillRect/>
            </a:stretch>
          </p:blipFill>
          <p:spPr bwMode="auto">
            <a:xfrm>
              <a:off x="1167" y="1030"/>
              <a:ext cx="801" cy="2846"/>
            </a:xfrm>
            <a:prstGeom prst="rect">
              <a:avLst/>
            </a:prstGeom>
            <a:noFill/>
            <a:ln w="9525">
              <a:noFill/>
              <a:miter lim="800000"/>
              <a:headEnd/>
              <a:tailEnd/>
            </a:ln>
          </p:spPr>
        </p:pic>
      </p:grpSp>
      <p:sp>
        <p:nvSpPr>
          <p:cNvPr id="68614" name="TextBox 8"/>
          <p:cNvSpPr txBox="1">
            <a:spLocks noChangeArrowheads="1"/>
          </p:cNvSpPr>
          <p:nvPr/>
        </p:nvSpPr>
        <p:spPr bwMode="auto">
          <a:xfrm>
            <a:off x="4591050" y="5422900"/>
            <a:ext cx="4552950" cy="744538"/>
          </a:xfrm>
          <a:prstGeom prst="rect">
            <a:avLst/>
          </a:prstGeom>
          <a:solidFill>
            <a:schemeClr val="tx1"/>
          </a:solidFill>
          <a:ln w="9525">
            <a:noFill/>
            <a:miter lim="800000"/>
            <a:headEnd/>
            <a:tailEnd/>
          </a:ln>
        </p:spPr>
        <p:txBody>
          <a:bodyPr wrap="none"/>
          <a:lstStyle/>
          <a:p>
            <a:pPr algn="ctr" defTabSz="914400" eaLnBrk="0" hangingPunct="0">
              <a:lnSpc>
                <a:spcPct val="90000"/>
              </a:lnSpc>
            </a:pPr>
            <a:endParaRPr lang="en-US" sz="500" b="1">
              <a:solidFill>
                <a:schemeClr val="bg1"/>
              </a:solidFill>
            </a:endParaRPr>
          </a:p>
          <a:p>
            <a:pPr algn="ctr" defTabSz="914400" eaLnBrk="0" hangingPunct="0">
              <a:lnSpc>
                <a:spcPct val="90000"/>
              </a:lnSpc>
            </a:pPr>
            <a:r>
              <a:rPr lang="en-US" sz="3200" b="1">
                <a:solidFill>
                  <a:schemeClr val="bg1"/>
                </a:solidFill>
              </a:rPr>
              <a:t>Cisco UCS</a:t>
            </a:r>
          </a:p>
        </p:txBody>
      </p:sp>
      <p:pic>
        <p:nvPicPr>
          <p:cNvPr id="68615" name="Picture 10" descr="logo-ms-ws08-v.png"/>
          <p:cNvPicPr>
            <a:picLocks noChangeAspect="1"/>
          </p:cNvPicPr>
          <p:nvPr/>
        </p:nvPicPr>
        <p:blipFill>
          <a:blip r:embed="rId5"/>
          <a:srcRect/>
          <a:stretch>
            <a:fillRect/>
          </a:stretch>
        </p:blipFill>
        <p:spPr bwMode="auto">
          <a:xfrm>
            <a:off x="4765675" y="955675"/>
            <a:ext cx="4038600" cy="7175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Rounded Rectangle 8"/>
          <p:cNvGrpSpPr>
            <a:grpSpLocks/>
          </p:cNvGrpSpPr>
          <p:nvPr/>
        </p:nvGrpSpPr>
        <p:grpSpPr bwMode="auto">
          <a:xfrm>
            <a:off x="8302625" y="1731963"/>
            <a:ext cx="860425" cy="4327525"/>
            <a:chOff x="5230" y="1091"/>
            <a:chExt cx="542" cy="2726"/>
          </a:xfrm>
        </p:grpSpPr>
        <p:pic>
          <p:nvPicPr>
            <p:cNvPr id="19564" name="Rounded Rectangle 8"/>
            <p:cNvPicPr>
              <a:picLocks noChangeArrowheads="1"/>
            </p:cNvPicPr>
            <p:nvPr/>
          </p:nvPicPr>
          <p:blipFill>
            <a:blip r:embed="rId3"/>
            <a:srcRect/>
            <a:stretch>
              <a:fillRect/>
            </a:stretch>
          </p:blipFill>
          <p:spPr bwMode="auto">
            <a:xfrm>
              <a:off x="5230" y="1091"/>
              <a:ext cx="542" cy="2726"/>
            </a:xfrm>
            <a:prstGeom prst="rect">
              <a:avLst/>
            </a:prstGeom>
            <a:noFill/>
            <a:ln w="9525">
              <a:noFill/>
              <a:miter lim="800000"/>
              <a:headEnd/>
              <a:tailEnd/>
            </a:ln>
          </p:spPr>
        </p:pic>
        <p:sp>
          <p:nvSpPr>
            <p:cNvPr id="16387" name="Text Box 3"/>
            <p:cNvSpPr txBox="1">
              <a:spLocks noChangeArrowheads="1"/>
            </p:cNvSpPr>
            <p:nvPr/>
          </p:nvSpPr>
          <p:spPr bwMode="auto">
            <a:xfrm>
              <a:off x="5314" y="1138"/>
              <a:ext cx="411" cy="2599"/>
            </a:xfrm>
            <a:prstGeom prst="rect">
              <a:avLst/>
            </a:prstGeom>
            <a:noFill/>
            <a:ln w="9525">
              <a:noFill/>
              <a:miter lim="800000"/>
              <a:headEnd/>
              <a:tailEnd/>
            </a:ln>
          </p:spPr>
          <p:txBody>
            <a:bodyPr lIns="91436" tIns="45718" rIns="91436" bIns="45718" anchor="ctr"/>
            <a:lstStyle/>
            <a:p>
              <a:pPr algn="ctr">
                <a:defRPr/>
              </a:pPr>
              <a:endParaRPr lang="de-DE">
                <a:effectLst>
                  <a:outerShdw blurRad="38100" dist="38100" dir="2700000" algn="tl">
                    <a:srgbClr val="000000"/>
                  </a:outerShdw>
                </a:effectLst>
                <a:latin typeface="Segoe" charset="0"/>
                <a:ea typeface="+mn-ea"/>
              </a:endParaRPr>
            </a:p>
          </p:txBody>
        </p:sp>
      </p:grpSp>
      <p:grpSp>
        <p:nvGrpSpPr>
          <p:cNvPr id="19459" name="Rounded Rectangle 8"/>
          <p:cNvGrpSpPr>
            <a:grpSpLocks/>
          </p:cNvGrpSpPr>
          <p:nvPr/>
        </p:nvGrpSpPr>
        <p:grpSpPr bwMode="auto">
          <a:xfrm>
            <a:off x="-30163" y="1822450"/>
            <a:ext cx="858838" cy="4078288"/>
            <a:chOff x="-19" y="1148"/>
            <a:chExt cx="541" cy="2569"/>
          </a:xfrm>
        </p:grpSpPr>
        <p:pic>
          <p:nvPicPr>
            <p:cNvPr id="19562" name="Rounded Rectangle 8"/>
            <p:cNvPicPr>
              <a:picLocks noChangeArrowheads="1"/>
            </p:cNvPicPr>
            <p:nvPr/>
          </p:nvPicPr>
          <p:blipFill>
            <a:blip r:embed="rId4"/>
            <a:srcRect/>
            <a:stretch>
              <a:fillRect/>
            </a:stretch>
          </p:blipFill>
          <p:spPr bwMode="auto">
            <a:xfrm>
              <a:off x="-19" y="1148"/>
              <a:ext cx="541" cy="2569"/>
            </a:xfrm>
            <a:prstGeom prst="rect">
              <a:avLst/>
            </a:prstGeom>
            <a:noFill/>
            <a:ln w="9525">
              <a:noFill/>
              <a:miter lim="800000"/>
              <a:headEnd/>
              <a:tailEnd/>
            </a:ln>
          </p:spPr>
        </p:pic>
        <p:sp>
          <p:nvSpPr>
            <p:cNvPr id="16390" name="Text Box 6"/>
            <p:cNvSpPr txBox="1">
              <a:spLocks noChangeArrowheads="1"/>
            </p:cNvSpPr>
            <p:nvPr/>
          </p:nvSpPr>
          <p:spPr bwMode="auto">
            <a:xfrm>
              <a:off x="65" y="1197"/>
              <a:ext cx="411" cy="2440"/>
            </a:xfrm>
            <a:prstGeom prst="rect">
              <a:avLst/>
            </a:prstGeom>
            <a:noFill/>
            <a:ln w="9525">
              <a:noFill/>
              <a:miter lim="800000"/>
              <a:headEnd/>
              <a:tailEnd/>
            </a:ln>
          </p:spPr>
          <p:txBody>
            <a:bodyPr lIns="91436" tIns="45718" rIns="91436" bIns="45718" anchor="ctr"/>
            <a:lstStyle/>
            <a:p>
              <a:pPr algn="ctr">
                <a:defRPr/>
              </a:pPr>
              <a:endParaRPr lang="de-DE">
                <a:effectLst>
                  <a:outerShdw blurRad="38100" dist="38100" dir="2700000" algn="tl">
                    <a:srgbClr val="000000"/>
                  </a:outerShdw>
                </a:effectLst>
                <a:latin typeface="Segoe" charset="0"/>
                <a:ea typeface="+mn-ea"/>
              </a:endParaRPr>
            </a:p>
          </p:txBody>
        </p:sp>
      </p:grpSp>
      <p:grpSp>
        <p:nvGrpSpPr>
          <p:cNvPr id="19460" name="Rounded Rectangle 7"/>
          <p:cNvGrpSpPr>
            <a:grpSpLocks/>
          </p:cNvGrpSpPr>
          <p:nvPr/>
        </p:nvGrpSpPr>
        <p:grpSpPr bwMode="auto">
          <a:xfrm>
            <a:off x="371475" y="1116013"/>
            <a:ext cx="8364538" cy="5095875"/>
            <a:chOff x="234" y="703"/>
            <a:chExt cx="5269" cy="3210"/>
          </a:xfrm>
        </p:grpSpPr>
        <p:pic>
          <p:nvPicPr>
            <p:cNvPr id="19560" name="Rounded Rectangle 7"/>
            <p:cNvPicPr>
              <a:picLocks noChangeArrowheads="1"/>
            </p:cNvPicPr>
            <p:nvPr/>
          </p:nvPicPr>
          <p:blipFill>
            <a:blip r:embed="rId5"/>
            <a:srcRect/>
            <a:stretch>
              <a:fillRect/>
            </a:stretch>
          </p:blipFill>
          <p:spPr bwMode="auto">
            <a:xfrm>
              <a:off x="234" y="703"/>
              <a:ext cx="5269" cy="3210"/>
            </a:xfrm>
            <a:prstGeom prst="rect">
              <a:avLst/>
            </a:prstGeom>
            <a:noFill/>
            <a:ln w="9525">
              <a:noFill/>
              <a:miter lim="800000"/>
              <a:headEnd/>
              <a:tailEnd/>
            </a:ln>
          </p:spPr>
        </p:pic>
        <p:sp>
          <p:nvSpPr>
            <p:cNvPr id="19561" name="Text Box 9"/>
            <p:cNvSpPr txBox="1">
              <a:spLocks noChangeArrowheads="1"/>
            </p:cNvSpPr>
            <p:nvPr/>
          </p:nvSpPr>
          <p:spPr bwMode="auto">
            <a:xfrm>
              <a:off x="326" y="780"/>
              <a:ext cx="5089" cy="3028"/>
            </a:xfrm>
            <a:prstGeom prst="rect">
              <a:avLst/>
            </a:prstGeom>
            <a:noFill/>
            <a:ln w="9525">
              <a:noFill/>
              <a:miter lim="800000"/>
              <a:headEnd/>
              <a:tailEnd/>
            </a:ln>
          </p:spPr>
          <p:txBody>
            <a:bodyPr lIns="91436" tIns="45718" rIns="91436" bIns="45718" anchor="ctr"/>
            <a:lstStyle/>
            <a:p>
              <a:pPr algn="ctr"/>
              <a:endParaRPr lang="de-DE">
                <a:solidFill>
                  <a:schemeClr val="bg2"/>
                </a:solidFill>
                <a:latin typeface="Segoe" pitchFamily="34" charset="0"/>
              </a:endParaRPr>
            </a:p>
          </p:txBody>
        </p:sp>
      </p:grpSp>
      <p:grpSp>
        <p:nvGrpSpPr>
          <p:cNvPr id="19461" name="Rounded Rectangle 65"/>
          <p:cNvGrpSpPr>
            <a:grpSpLocks/>
          </p:cNvGrpSpPr>
          <p:nvPr/>
        </p:nvGrpSpPr>
        <p:grpSpPr bwMode="auto">
          <a:xfrm>
            <a:off x="3571875" y="1146175"/>
            <a:ext cx="5114925" cy="450850"/>
            <a:chOff x="2250" y="722"/>
            <a:chExt cx="3222" cy="284"/>
          </a:xfrm>
        </p:grpSpPr>
        <p:pic>
          <p:nvPicPr>
            <p:cNvPr id="19558" name="Rounded Rectangle 65"/>
            <p:cNvPicPr>
              <a:picLocks noChangeArrowheads="1"/>
            </p:cNvPicPr>
            <p:nvPr/>
          </p:nvPicPr>
          <p:blipFill>
            <a:blip r:embed="rId6"/>
            <a:srcRect/>
            <a:stretch>
              <a:fillRect/>
            </a:stretch>
          </p:blipFill>
          <p:spPr bwMode="auto">
            <a:xfrm>
              <a:off x="2250" y="722"/>
              <a:ext cx="3222" cy="284"/>
            </a:xfrm>
            <a:prstGeom prst="rect">
              <a:avLst/>
            </a:prstGeom>
            <a:noFill/>
            <a:ln w="9525">
              <a:noFill/>
              <a:miter lim="800000"/>
              <a:headEnd/>
              <a:tailEnd/>
            </a:ln>
          </p:spPr>
        </p:pic>
        <p:sp>
          <p:nvSpPr>
            <p:cNvPr id="19559" name="Text Box 12"/>
            <p:cNvSpPr txBox="1">
              <a:spLocks noChangeArrowheads="1"/>
            </p:cNvSpPr>
            <p:nvPr/>
          </p:nvSpPr>
          <p:spPr bwMode="auto">
            <a:xfrm>
              <a:off x="2288" y="761"/>
              <a:ext cx="3151" cy="210"/>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sp>
        <p:nvSpPr>
          <p:cNvPr id="19462" name="Rectangle 9"/>
          <p:cNvSpPr>
            <a:spLocks noChangeArrowheads="1"/>
          </p:cNvSpPr>
          <p:nvPr/>
        </p:nvSpPr>
        <p:spPr bwMode="auto">
          <a:xfrm>
            <a:off x="41275" y="2549525"/>
            <a:ext cx="368300" cy="2378075"/>
          </a:xfrm>
          <a:prstGeom prst="rect">
            <a:avLst/>
          </a:prstGeom>
          <a:noFill/>
          <a:ln w="9525">
            <a:noFill/>
            <a:miter lim="800000"/>
            <a:headEnd/>
            <a:tailEnd/>
          </a:ln>
        </p:spPr>
        <p:txBody>
          <a:bodyPr wrap="none">
            <a:spAutoFit/>
          </a:bodyPr>
          <a:lstStyle/>
          <a:p>
            <a:pPr marL="236538" indent="-236538" defTabSz="814388" eaLnBrk="0" hangingPunct="0">
              <a:lnSpc>
                <a:spcPct val="50000"/>
              </a:lnSpc>
              <a:spcBef>
                <a:spcPct val="50000"/>
              </a:spcBef>
              <a:buClr>
                <a:srgbClr val="373737"/>
              </a:buClr>
              <a:buSzPct val="100000"/>
            </a:pPr>
            <a:r>
              <a:rPr lang="en-US" sz="2000" b="1"/>
              <a:t>B</a:t>
            </a:r>
          </a:p>
          <a:p>
            <a:pPr marL="236538" indent="-236538" defTabSz="814388" eaLnBrk="0" hangingPunct="0">
              <a:lnSpc>
                <a:spcPct val="50000"/>
              </a:lnSpc>
              <a:spcBef>
                <a:spcPct val="50000"/>
              </a:spcBef>
              <a:buClr>
                <a:srgbClr val="373737"/>
              </a:buClr>
              <a:buSzPct val="100000"/>
            </a:pPr>
            <a:r>
              <a:rPr lang="en-US" sz="2000" b="1"/>
              <a:t>E</a:t>
            </a:r>
          </a:p>
          <a:p>
            <a:pPr marL="236538" indent="-236538" defTabSz="814388" eaLnBrk="0" hangingPunct="0">
              <a:lnSpc>
                <a:spcPct val="50000"/>
              </a:lnSpc>
              <a:spcBef>
                <a:spcPct val="50000"/>
              </a:spcBef>
              <a:buClr>
                <a:srgbClr val="373737"/>
              </a:buClr>
              <a:buSzPct val="100000"/>
            </a:pPr>
            <a:r>
              <a:rPr lang="en-US" sz="2000" b="1"/>
              <a:t>N</a:t>
            </a:r>
          </a:p>
          <a:p>
            <a:pPr marL="236538" indent="-236538" defTabSz="814388" eaLnBrk="0" hangingPunct="0">
              <a:lnSpc>
                <a:spcPct val="50000"/>
              </a:lnSpc>
              <a:spcBef>
                <a:spcPct val="50000"/>
              </a:spcBef>
              <a:buClr>
                <a:srgbClr val="373737"/>
              </a:buClr>
              <a:buSzPct val="100000"/>
            </a:pPr>
            <a:r>
              <a:rPr lang="en-US" sz="2000" b="1"/>
              <a:t>E</a:t>
            </a:r>
          </a:p>
          <a:p>
            <a:pPr marL="236538" indent="-236538" defTabSz="814388" eaLnBrk="0" hangingPunct="0">
              <a:lnSpc>
                <a:spcPct val="50000"/>
              </a:lnSpc>
              <a:spcBef>
                <a:spcPct val="50000"/>
              </a:spcBef>
              <a:buClr>
                <a:srgbClr val="373737"/>
              </a:buClr>
              <a:buSzPct val="100000"/>
            </a:pPr>
            <a:r>
              <a:rPr lang="en-US" sz="2000" b="1"/>
              <a:t>F</a:t>
            </a:r>
          </a:p>
          <a:p>
            <a:pPr marL="236538" indent="-236538" defTabSz="814388" eaLnBrk="0" hangingPunct="0">
              <a:lnSpc>
                <a:spcPct val="50000"/>
              </a:lnSpc>
              <a:spcBef>
                <a:spcPct val="50000"/>
              </a:spcBef>
              <a:buClr>
                <a:srgbClr val="373737"/>
              </a:buClr>
              <a:buSzPct val="100000"/>
            </a:pPr>
            <a:r>
              <a:rPr lang="en-US" sz="2000" b="1"/>
              <a:t> I</a:t>
            </a:r>
          </a:p>
          <a:p>
            <a:pPr marL="236538" indent="-236538" defTabSz="814388" eaLnBrk="0" hangingPunct="0">
              <a:lnSpc>
                <a:spcPct val="50000"/>
              </a:lnSpc>
              <a:spcBef>
                <a:spcPct val="50000"/>
              </a:spcBef>
              <a:buClr>
                <a:srgbClr val="373737"/>
              </a:buClr>
              <a:buSzPct val="100000"/>
            </a:pPr>
            <a:r>
              <a:rPr lang="en-US" sz="2000" b="1"/>
              <a:t>T</a:t>
            </a:r>
          </a:p>
          <a:p>
            <a:pPr marL="236538" indent="-236538" defTabSz="814388" eaLnBrk="0" hangingPunct="0">
              <a:lnSpc>
                <a:spcPct val="50000"/>
              </a:lnSpc>
              <a:spcBef>
                <a:spcPct val="50000"/>
              </a:spcBef>
              <a:buClr>
                <a:srgbClr val="373737"/>
              </a:buClr>
              <a:buSzPct val="100000"/>
            </a:pPr>
            <a:r>
              <a:rPr lang="en-US" sz="2000" b="1"/>
              <a:t>S</a:t>
            </a:r>
            <a:endParaRPr lang="en-US"/>
          </a:p>
        </p:txBody>
      </p:sp>
      <p:sp>
        <p:nvSpPr>
          <p:cNvPr id="19463" name="Rectangle 54"/>
          <p:cNvSpPr>
            <a:spLocks noChangeArrowheads="1"/>
          </p:cNvSpPr>
          <p:nvPr/>
        </p:nvSpPr>
        <p:spPr bwMode="auto">
          <a:xfrm>
            <a:off x="1417638" y="6337300"/>
            <a:ext cx="1612900" cy="304800"/>
          </a:xfrm>
          <a:prstGeom prst="rect">
            <a:avLst/>
          </a:prstGeom>
          <a:noFill/>
          <a:ln w="9525">
            <a:noFill/>
            <a:miter lim="800000"/>
            <a:headEnd/>
            <a:tailEnd/>
          </a:ln>
        </p:spPr>
        <p:txBody>
          <a:bodyPr wrap="none">
            <a:spAutoFit/>
          </a:bodyPr>
          <a:lstStyle/>
          <a:p>
            <a:pPr defTabSz="914400"/>
            <a:r>
              <a:rPr lang="en-US" sz="1400">
                <a:solidFill>
                  <a:schemeClr val="bg1"/>
                </a:solidFill>
              </a:rPr>
              <a:t>* - in development</a:t>
            </a:r>
          </a:p>
        </p:txBody>
      </p:sp>
      <p:sp>
        <p:nvSpPr>
          <p:cNvPr id="19464" name="Freeform 14"/>
          <p:cNvSpPr>
            <a:spLocks/>
          </p:cNvSpPr>
          <p:nvPr/>
        </p:nvSpPr>
        <p:spPr bwMode="auto">
          <a:xfrm>
            <a:off x="4046538" y="1811338"/>
            <a:ext cx="4221162" cy="4167187"/>
          </a:xfrm>
          <a:custGeom>
            <a:avLst/>
            <a:gdLst>
              <a:gd name="T0" fmla="*/ 2147483647 w 3086"/>
              <a:gd name="T1" fmla="*/ 2147483647 h 3086"/>
              <a:gd name="T2" fmla="*/ 2147483647 w 3086"/>
              <a:gd name="T3" fmla="*/ 2147483647 h 3086"/>
              <a:gd name="T4" fmla="*/ 2147483647 w 3086"/>
              <a:gd name="T5" fmla="*/ 2147483647 h 3086"/>
              <a:gd name="T6" fmla="*/ 2147483647 w 3086"/>
              <a:gd name="T7" fmla="*/ 2147483647 h 3086"/>
              <a:gd name="T8" fmla="*/ 2147483647 w 3086"/>
              <a:gd name="T9" fmla="*/ 2147483647 h 3086"/>
              <a:gd name="T10" fmla="*/ 2147483647 w 3086"/>
              <a:gd name="T11" fmla="*/ 2147483647 h 3086"/>
              <a:gd name="T12" fmla="*/ 2147483647 w 3086"/>
              <a:gd name="T13" fmla="*/ 2147483647 h 3086"/>
              <a:gd name="T14" fmla="*/ 2147483647 w 3086"/>
              <a:gd name="T15" fmla="*/ 2147483647 h 3086"/>
              <a:gd name="T16" fmla="*/ 2147483647 w 3086"/>
              <a:gd name="T17" fmla="*/ 2147483647 h 3086"/>
              <a:gd name="T18" fmla="*/ 2147483647 w 3086"/>
              <a:gd name="T19" fmla="*/ 2147483647 h 3086"/>
              <a:gd name="T20" fmla="*/ 2147483647 w 3086"/>
              <a:gd name="T21" fmla="*/ 2147483647 h 3086"/>
              <a:gd name="T22" fmla="*/ 2147483647 w 3086"/>
              <a:gd name="T23" fmla="*/ 2147483647 h 3086"/>
              <a:gd name="T24" fmla="*/ 2147483647 w 3086"/>
              <a:gd name="T25" fmla="*/ 2147483647 h 3086"/>
              <a:gd name="T26" fmla="*/ 2147483647 w 3086"/>
              <a:gd name="T27" fmla="*/ 2147483647 h 3086"/>
              <a:gd name="T28" fmla="*/ 2147483647 w 3086"/>
              <a:gd name="T29" fmla="*/ 2147483647 h 3086"/>
              <a:gd name="T30" fmla="*/ 2147483647 w 3086"/>
              <a:gd name="T31" fmla="*/ 2147483647 h 3086"/>
              <a:gd name="T32" fmla="*/ 2147483647 w 3086"/>
              <a:gd name="T33" fmla="*/ 2147483647 h 3086"/>
              <a:gd name="T34" fmla="*/ 2147483647 w 3086"/>
              <a:gd name="T35" fmla="*/ 2147483647 h 3086"/>
              <a:gd name="T36" fmla="*/ 2147483647 w 3086"/>
              <a:gd name="T37" fmla="*/ 2147483647 h 3086"/>
              <a:gd name="T38" fmla="*/ 2147483647 w 3086"/>
              <a:gd name="T39" fmla="*/ 2147483647 h 3086"/>
              <a:gd name="T40" fmla="*/ 2147483647 w 3086"/>
              <a:gd name="T41" fmla="*/ 2147483647 h 3086"/>
              <a:gd name="T42" fmla="*/ 2147483647 w 3086"/>
              <a:gd name="T43" fmla="*/ 2147483647 h 3086"/>
              <a:gd name="T44" fmla="*/ 2147483647 w 3086"/>
              <a:gd name="T45" fmla="*/ 2147483647 h 3086"/>
              <a:gd name="T46" fmla="*/ 2147483647 w 3086"/>
              <a:gd name="T47" fmla="*/ 2147483647 h 3086"/>
              <a:gd name="T48" fmla="*/ 2147483647 w 3086"/>
              <a:gd name="T49" fmla="*/ 2147483647 h 3086"/>
              <a:gd name="T50" fmla="*/ 2147483647 w 3086"/>
              <a:gd name="T51" fmla="*/ 2147483647 h 3086"/>
              <a:gd name="T52" fmla="*/ 2147483647 w 3086"/>
              <a:gd name="T53" fmla="*/ 2147483647 h 3086"/>
              <a:gd name="T54" fmla="*/ 2147483647 w 3086"/>
              <a:gd name="T55" fmla="*/ 2147483647 h 3086"/>
              <a:gd name="T56" fmla="*/ 2147483647 w 3086"/>
              <a:gd name="T57" fmla="*/ 2147483647 h 3086"/>
              <a:gd name="T58" fmla="*/ 2147483647 w 3086"/>
              <a:gd name="T59" fmla="*/ 2147483647 h 3086"/>
              <a:gd name="T60" fmla="*/ 2147483647 w 3086"/>
              <a:gd name="T61" fmla="*/ 2147483647 h 3086"/>
              <a:gd name="T62" fmla="*/ 2147483647 w 3086"/>
              <a:gd name="T63" fmla="*/ 2147483647 h 3086"/>
              <a:gd name="T64" fmla="*/ 2147483647 w 3086"/>
              <a:gd name="T65" fmla="*/ 2147483647 h 3086"/>
              <a:gd name="T66" fmla="*/ 2147483647 w 3086"/>
              <a:gd name="T67" fmla="*/ 2147483647 h 3086"/>
              <a:gd name="T68" fmla="*/ 2147483647 w 3086"/>
              <a:gd name="T69" fmla="*/ 2147483647 h 3086"/>
              <a:gd name="T70" fmla="*/ 2147483647 w 3086"/>
              <a:gd name="T71" fmla="*/ 2147483647 h 3086"/>
              <a:gd name="T72" fmla="*/ 2147483647 w 3086"/>
              <a:gd name="T73" fmla="*/ 2147483647 h 3086"/>
              <a:gd name="T74" fmla="*/ 2147483647 w 3086"/>
              <a:gd name="T75" fmla="*/ 2147483647 h 3086"/>
              <a:gd name="T76" fmla="*/ 2147483647 w 3086"/>
              <a:gd name="T77" fmla="*/ 2147483647 h 3086"/>
              <a:gd name="T78" fmla="*/ 2147483647 w 3086"/>
              <a:gd name="T79" fmla="*/ 2147483647 h 3086"/>
              <a:gd name="T80" fmla="*/ 2147483647 w 3086"/>
              <a:gd name="T81" fmla="*/ 2147483647 h 3086"/>
              <a:gd name="T82" fmla="*/ 2147483647 w 3086"/>
              <a:gd name="T83" fmla="*/ 2147483647 h 3086"/>
              <a:gd name="T84" fmla="*/ 2147483647 w 3086"/>
              <a:gd name="T85" fmla="*/ 2147483647 h 3086"/>
              <a:gd name="T86" fmla="*/ 2147483647 w 3086"/>
              <a:gd name="T87" fmla="*/ 2147483647 h 30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86"/>
              <a:gd name="T133" fmla="*/ 0 h 3086"/>
              <a:gd name="T134" fmla="*/ 3086 w 3086"/>
              <a:gd name="T135" fmla="*/ 3086 h 30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86" h="3086">
                <a:moveTo>
                  <a:pt x="3086" y="1544"/>
                </a:moveTo>
                <a:lnTo>
                  <a:pt x="3086" y="1544"/>
                </a:lnTo>
                <a:lnTo>
                  <a:pt x="3084" y="1622"/>
                </a:lnTo>
                <a:lnTo>
                  <a:pt x="3078" y="1700"/>
                </a:lnTo>
                <a:lnTo>
                  <a:pt x="3068" y="1778"/>
                </a:lnTo>
                <a:lnTo>
                  <a:pt x="3054" y="1854"/>
                </a:lnTo>
                <a:lnTo>
                  <a:pt x="3036" y="1928"/>
                </a:lnTo>
                <a:lnTo>
                  <a:pt x="3016" y="2002"/>
                </a:lnTo>
                <a:lnTo>
                  <a:pt x="2992" y="2074"/>
                </a:lnTo>
                <a:lnTo>
                  <a:pt x="2964" y="2144"/>
                </a:lnTo>
                <a:lnTo>
                  <a:pt x="2932" y="2212"/>
                </a:lnTo>
                <a:lnTo>
                  <a:pt x="2898" y="2278"/>
                </a:lnTo>
                <a:lnTo>
                  <a:pt x="2862" y="2344"/>
                </a:lnTo>
                <a:lnTo>
                  <a:pt x="2822" y="2406"/>
                </a:lnTo>
                <a:lnTo>
                  <a:pt x="2778" y="2466"/>
                </a:lnTo>
                <a:lnTo>
                  <a:pt x="2732" y="2524"/>
                </a:lnTo>
                <a:lnTo>
                  <a:pt x="2684" y="2580"/>
                </a:lnTo>
                <a:lnTo>
                  <a:pt x="2634" y="2634"/>
                </a:lnTo>
                <a:lnTo>
                  <a:pt x="2580" y="2686"/>
                </a:lnTo>
                <a:lnTo>
                  <a:pt x="2524" y="2734"/>
                </a:lnTo>
                <a:lnTo>
                  <a:pt x="2466" y="2780"/>
                </a:lnTo>
                <a:lnTo>
                  <a:pt x="2404" y="2822"/>
                </a:lnTo>
                <a:lnTo>
                  <a:pt x="2342" y="2862"/>
                </a:lnTo>
                <a:lnTo>
                  <a:pt x="2278" y="2900"/>
                </a:lnTo>
                <a:lnTo>
                  <a:pt x="2212" y="2934"/>
                </a:lnTo>
                <a:lnTo>
                  <a:pt x="2142" y="2964"/>
                </a:lnTo>
                <a:lnTo>
                  <a:pt x="2072" y="2992"/>
                </a:lnTo>
                <a:lnTo>
                  <a:pt x="2000" y="3016"/>
                </a:lnTo>
                <a:lnTo>
                  <a:pt x="1928" y="3038"/>
                </a:lnTo>
                <a:lnTo>
                  <a:pt x="1854" y="3054"/>
                </a:lnTo>
                <a:lnTo>
                  <a:pt x="1778" y="3068"/>
                </a:lnTo>
                <a:lnTo>
                  <a:pt x="1700" y="3078"/>
                </a:lnTo>
                <a:lnTo>
                  <a:pt x="1622" y="3084"/>
                </a:lnTo>
                <a:lnTo>
                  <a:pt x="1542" y="3086"/>
                </a:lnTo>
                <a:lnTo>
                  <a:pt x="1462" y="3084"/>
                </a:lnTo>
                <a:lnTo>
                  <a:pt x="1384" y="3078"/>
                </a:lnTo>
                <a:lnTo>
                  <a:pt x="1308" y="3068"/>
                </a:lnTo>
                <a:lnTo>
                  <a:pt x="1232" y="3054"/>
                </a:lnTo>
                <a:lnTo>
                  <a:pt x="1156" y="3038"/>
                </a:lnTo>
                <a:lnTo>
                  <a:pt x="1084" y="3016"/>
                </a:lnTo>
                <a:lnTo>
                  <a:pt x="1012" y="2992"/>
                </a:lnTo>
                <a:lnTo>
                  <a:pt x="942" y="2964"/>
                </a:lnTo>
                <a:lnTo>
                  <a:pt x="874" y="2934"/>
                </a:lnTo>
                <a:lnTo>
                  <a:pt x="806" y="2900"/>
                </a:lnTo>
                <a:lnTo>
                  <a:pt x="742" y="2862"/>
                </a:lnTo>
                <a:lnTo>
                  <a:pt x="680" y="2822"/>
                </a:lnTo>
                <a:lnTo>
                  <a:pt x="620" y="2780"/>
                </a:lnTo>
                <a:lnTo>
                  <a:pt x="560" y="2734"/>
                </a:lnTo>
                <a:lnTo>
                  <a:pt x="504" y="2686"/>
                </a:lnTo>
                <a:lnTo>
                  <a:pt x="452" y="2634"/>
                </a:lnTo>
                <a:lnTo>
                  <a:pt x="400" y="2580"/>
                </a:lnTo>
                <a:lnTo>
                  <a:pt x="352" y="2524"/>
                </a:lnTo>
                <a:lnTo>
                  <a:pt x="306" y="2466"/>
                </a:lnTo>
                <a:lnTo>
                  <a:pt x="262" y="2406"/>
                </a:lnTo>
                <a:lnTo>
                  <a:pt x="222" y="2344"/>
                </a:lnTo>
                <a:lnTo>
                  <a:pt x="186" y="2278"/>
                </a:lnTo>
                <a:lnTo>
                  <a:pt x="152" y="2212"/>
                </a:lnTo>
                <a:lnTo>
                  <a:pt x="120" y="2144"/>
                </a:lnTo>
                <a:lnTo>
                  <a:pt x="92" y="2074"/>
                </a:lnTo>
                <a:lnTo>
                  <a:pt x="68" y="2002"/>
                </a:lnTo>
                <a:lnTo>
                  <a:pt x="48" y="1928"/>
                </a:lnTo>
                <a:lnTo>
                  <a:pt x="30" y="1854"/>
                </a:lnTo>
                <a:lnTo>
                  <a:pt x="18" y="1778"/>
                </a:lnTo>
                <a:lnTo>
                  <a:pt x="8" y="1700"/>
                </a:lnTo>
                <a:lnTo>
                  <a:pt x="2" y="1622"/>
                </a:lnTo>
                <a:lnTo>
                  <a:pt x="0" y="1544"/>
                </a:lnTo>
                <a:lnTo>
                  <a:pt x="2" y="1464"/>
                </a:lnTo>
                <a:lnTo>
                  <a:pt x="8" y="1386"/>
                </a:lnTo>
                <a:lnTo>
                  <a:pt x="18" y="1308"/>
                </a:lnTo>
                <a:lnTo>
                  <a:pt x="30" y="1232"/>
                </a:lnTo>
                <a:lnTo>
                  <a:pt x="48" y="1158"/>
                </a:lnTo>
                <a:lnTo>
                  <a:pt x="68" y="1084"/>
                </a:lnTo>
                <a:lnTo>
                  <a:pt x="92" y="1012"/>
                </a:lnTo>
                <a:lnTo>
                  <a:pt x="120" y="942"/>
                </a:lnTo>
                <a:lnTo>
                  <a:pt x="152" y="874"/>
                </a:lnTo>
                <a:lnTo>
                  <a:pt x="186" y="808"/>
                </a:lnTo>
                <a:lnTo>
                  <a:pt x="222" y="744"/>
                </a:lnTo>
                <a:lnTo>
                  <a:pt x="262" y="680"/>
                </a:lnTo>
                <a:lnTo>
                  <a:pt x="306" y="620"/>
                </a:lnTo>
                <a:lnTo>
                  <a:pt x="352" y="562"/>
                </a:lnTo>
                <a:lnTo>
                  <a:pt x="400" y="506"/>
                </a:lnTo>
                <a:lnTo>
                  <a:pt x="452" y="452"/>
                </a:lnTo>
                <a:lnTo>
                  <a:pt x="504" y="402"/>
                </a:lnTo>
                <a:lnTo>
                  <a:pt x="560" y="352"/>
                </a:lnTo>
                <a:lnTo>
                  <a:pt x="620" y="306"/>
                </a:lnTo>
                <a:lnTo>
                  <a:pt x="680" y="264"/>
                </a:lnTo>
                <a:lnTo>
                  <a:pt x="742" y="224"/>
                </a:lnTo>
                <a:lnTo>
                  <a:pt x="806" y="186"/>
                </a:lnTo>
                <a:lnTo>
                  <a:pt x="874" y="152"/>
                </a:lnTo>
                <a:lnTo>
                  <a:pt x="942" y="122"/>
                </a:lnTo>
                <a:lnTo>
                  <a:pt x="1012" y="94"/>
                </a:lnTo>
                <a:lnTo>
                  <a:pt x="1084" y="70"/>
                </a:lnTo>
                <a:lnTo>
                  <a:pt x="1156" y="48"/>
                </a:lnTo>
                <a:lnTo>
                  <a:pt x="1232" y="32"/>
                </a:lnTo>
                <a:lnTo>
                  <a:pt x="1308" y="18"/>
                </a:lnTo>
                <a:lnTo>
                  <a:pt x="1384" y="8"/>
                </a:lnTo>
                <a:lnTo>
                  <a:pt x="1462" y="2"/>
                </a:lnTo>
                <a:lnTo>
                  <a:pt x="1542" y="0"/>
                </a:lnTo>
                <a:lnTo>
                  <a:pt x="1622" y="2"/>
                </a:lnTo>
                <a:lnTo>
                  <a:pt x="1700" y="8"/>
                </a:lnTo>
                <a:lnTo>
                  <a:pt x="1778" y="18"/>
                </a:lnTo>
                <a:lnTo>
                  <a:pt x="1854" y="32"/>
                </a:lnTo>
                <a:lnTo>
                  <a:pt x="1928" y="48"/>
                </a:lnTo>
                <a:lnTo>
                  <a:pt x="2000" y="70"/>
                </a:lnTo>
                <a:lnTo>
                  <a:pt x="2072" y="94"/>
                </a:lnTo>
                <a:lnTo>
                  <a:pt x="2142" y="122"/>
                </a:lnTo>
                <a:lnTo>
                  <a:pt x="2212" y="152"/>
                </a:lnTo>
                <a:lnTo>
                  <a:pt x="2278" y="186"/>
                </a:lnTo>
                <a:lnTo>
                  <a:pt x="2342" y="224"/>
                </a:lnTo>
                <a:lnTo>
                  <a:pt x="2404" y="264"/>
                </a:lnTo>
                <a:lnTo>
                  <a:pt x="2466" y="306"/>
                </a:lnTo>
                <a:lnTo>
                  <a:pt x="2524" y="352"/>
                </a:lnTo>
                <a:lnTo>
                  <a:pt x="2580" y="402"/>
                </a:lnTo>
                <a:lnTo>
                  <a:pt x="2634" y="452"/>
                </a:lnTo>
                <a:lnTo>
                  <a:pt x="2684" y="506"/>
                </a:lnTo>
                <a:lnTo>
                  <a:pt x="2732" y="562"/>
                </a:lnTo>
                <a:lnTo>
                  <a:pt x="2778" y="620"/>
                </a:lnTo>
                <a:lnTo>
                  <a:pt x="2822" y="680"/>
                </a:lnTo>
                <a:lnTo>
                  <a:pt x="2862" y="744"/>
                </a:lnTo>
                <a:lnTo>
                  <a:pt x="2898" y="808"/>
                </a:lnTo>
                <a:lnTo>
                  <a:pt x="2932" y="874"/>
                </a:lnTo>
                <a:lnTo>
                  <a:pt x="2964" y="942"/>
                </a:lnTo>
                <a:lnTo>
                  <a:pt x="2992" y="1012"/>
                </a:lnTo>
                <a:lnTo>
                  <a:pt x="3016" y="1084"/>
                </a:lnTo>
                <a:lnTo>
                  <a:pt x="3036" y="1158"/>
                </a:lnTo>
                <a:lnTo>
                  <a:pt x="3054" y="1232"/>
                </a:lnTo>
                <a:lnTo>
                  <a:pt x="3068" y="1308"/>
                </a:lnTo>
                <a:lnTo>
                  <a:pt x="3078" y="1386"/>
                </a:lnTo>
                <a:lnTo>
                  <a:pt x="3084" y="1464"/>
                </a:lnTo>
                <a:lnTo>
                  <a:pt x="3086" y="1544"/>
                </a:lnTo>
                <a:close/>
              </a:path>
            </a:pathLst>
          </a:custGeom>
          <a:gradFill rotWithShape="1">
            <a:gsLst>
              <a:gs pos="0">
                <a:srgbClr val="66327E"/>
              </a:gs>
              <a:gs pos="100000">
                <a:srgbClr val="8A44AA"/>
              </a:gs>
            </a:gsLst>
            <a:lin ang="5400000" scaled="1"/>
          </a:gradFill>
          <a:ln w="25400">
            <a:solidFill>
              <a:srgbClr val="C55CE6">
                <a:alpha val="50195"/>
              </a:srgbClr>
            </a:solidFill>
            <a:round/>
            <a:headEnd/>
            <a:tailEnd/>
          </a:ln>
        </p:spPr>
        <p:txBody>
          <a:bodyPr wrap="none" lIns="73025" tIns="36511" rIns="73025" bIns="36511" anchor="ctr"/>
          <a:lstStyle/>
          <a:p>
            <a:pPr defTabSz="914400"/>
            <a:endParaRPr lang="de-DE" sz="2400"/>
          </a:p>
        </p:txBody>
      </p:sp>
      <p:sp>
        <p:nvSpPr>
          <p:cNvPr id="19465" name="Freeform 14"/>
          <p:cNvSpPr>
            <a:spLocks/>
          </p:cNvSpPr>
          <p:nvPr/>
        </p:nvSpPr>
        <p:spPr bwMode="auto">
          <a:xfrm>
            <a:off x="4605338" y="1874838"/>
            <a:ext cx="3100387" cy="2019300"/>
          </a:xfrm>
          <a:custGeom>
            <a:avLst/>
            <a:gdLst>
              <a:gd name="T0" fmla="*/ 2147483647 w 3086"/>
              <a:gd name="T1" fmla="*/ 2147483647 h 3086"/>
              <a:gd name="T2" fmla="*/ 2147483647 w 3086"/>
              <a:gd name="T3" fmla="*/ 2147483647 h 3086"/>
              <a:gd name="T4" fmla="*/ 2147483647 w 3086"/>
              <a:gd name="T5" fmla="*/ 2147483647 h 3086"/>
              <a:gd name="T6" fmla="*/ 2147483647 w 3086"/>
              <a:gd name="T7" fmla="*/ 2147483647 h 3086"/>
              <a:gd name="T8" fmla="*/ 2147483647 w 3086"/>
              <a:gd name="T9" fmla="*/ 2147483647 h 3086"/>
              <a:gd name="T10" fmla="*/ 2147483647 w 3086"/>
              <a:gd name="T11" fmla="*/ 2147483647 h 3086"/>
              <a:gd name="T12" fmla="*/ 2147483647 w 3086"/>
              <a:gd name="T13" fmla="*/ 2147483647 h 3086"/>
              <a:gd name="T14" fmla="*/ 2147483647 w 3086"/>
              <a:gd name="T15" fmla="*/ 2147483647 h 3086"/>
              <a:gd name="T16" fmla="*/ 2147483647 w 3086"/>
              <a:gd name="T17" fmla="*/ 2147483647 h 3086"/>
              <a:gd name="T18" fmla="*/ 2147483647 w 3086"/>
              <a:gd name="T19" fmla="*/ 2147483647 h 3086"/>
              <a:gd name="T20" fmla="*/ 2147483647 w 3086"/>
              <a:gd name="T21" fmla="*/ 2147483647 h 3086"/>
              <a:gd name="T22" fmla="*/ 2147483647 w 3086"/>
              <a:gd name="T23" fmla="*/ 2147483647 h 3086"/>
              <a:gd name="T24" fmla="*/ 2147483647 w 3086"/>
              <a:gd name="T25" fmla="*/ 2147483647 h 3086"/>
              <a:gd name="T26" fmla="*/ 2147483647 w 3086"/>
              <a:gd name="T27" fmla="*/ 2147483647 h 3086"/>
              <a:gd name="T28" fmla="*/ 2147483647 w 3086"/>
              <a:gd name="T29" fmla="*/ 2147483647 h 3086"/>
              <a:gd name="T30" fmla="*/ 2147483647 w 3086"/>
              <a:gd name="T31" fmla="*/ 2147483647 h 3086"/>
              <a:gd name="T32" fmla="*/ 2147483647 w 3086"/>
              <a:gd name="T33" fmla="*/ 2147483647 h 3086"/>
              <a:gd name="T34" fmla="*/ 2147483647 w 3086"/>
              <a:gd name="T35" fmla="*/ 2147483647 h 3086"/>
              <a:gd name="T36" fmla="*/ 2147483647 w 3086"/>
              <a:gd name="T37" fmla="*/ 2147483647 h 3086"/>
              <a:gd name="T38" fmla="*/ 2147483647 w 3086"/>
              <a:gd name="T39" fmla="*/ 2147483647 h 3086"/>
              <a:gd name="T40" fmla="*/ 2147483647 w 3086"/>
              <a:gd name="T41" fmla="*/ 2147483647 h 3086"/>
              <a:gd name="T42" fmla="*/ 2147483647 w 3086"/>
              <a:gd name="T43" fmla="*/ 2147483647 h 3086"/>
              <a:gd name="T44" fmla="*/ 2147483647 w 3086"/>
              <a:gd name="T45" fmla="*/ 2147483647 h 3086"/>
              <a:gd name="T46" fmla="*/ 2147483647 w 3086"/>
              <a:gd name="T47" fmla="*/ 2147483647 h 3086"/>
              <a:gd name="T48" fmla="*/ 2147483647 w 3086"/>
              <a:gd name="T49" fmla="*/ 2147483647 h 3086"/>
              <a:gd name="T50" fmla="*/ 2147483647 w 3086"/>
              <a:gd name="T51" fmla="*/ 2147483647 h 3086"/>
              <a:gd name="T52" fmla="*/ 2147483647 w 3086"/>
              <a:gd name="T53" fmla="*/ 2147483647 h 3086"/>
              <a:gd name="T54" fmla="*/ 2147483647 w 3086"/>
              <a:gd name="T55" fmla="*/ 2147483647 h 3086"/>
              <a:gd name="T56" fmla="*/ 2147483647 w 3086"/>
              <a:gd name="T57" fmla="*/ 2147483647 h 3086"/>
              <a:gd name="T58" fmla="*/ 2147483647 w 3086"/>
              <a:gd name="T59" fmla="*/ 2147483647 h 3086"/>
              <a:gd name="T60" fmla="*/ 2147483647 w 3086"/>
              <a:gd name="T61" fmla="*/ 2147483647 h 3086"/>
              <a:gd name="T62" fmla="*/ 2147483647 w 3086"/>
              <a:gd name="T63" fmla="*/ 2147483647 h 3086"/>
              <a:gd name="T64" fmla="*/ 2147483647 w 3086"/>
              <a:gd name="T65" fmla="*/ 2147483647 h 3086"/>
              <a:gd name="T66" fmla="*/ 2147483647 w 3086"/>
              <a:gd name="T67" fmla="*/ 2147483647 h 3086"/>
              <a:gd name="T68" fmla="*/ 2147483647 w 3086"/>
              <a:gd name="T69" fmla="*/ 2147483647 h 3086"/>
              <a:gd name="T70" fmla="*/ 2147483647 w 3086"/>
              <a:gd name="T71" fmla="*/ 2147483647 h 3086"/>
              <a:gd name="T72" fmla="*/ 2147483647 w 3086"/>
              <a:gd name="T73" fmla="*/ 2147483647 h 3086"/>
              <a:gd name="T74" fmla="*/ 2147483647 w 3086"/>
              <a:gd name="T75" fmla="*/ 2147483647 h 3086"/>
              <a:gd name="T76" fmla="*/ 2147483647 w 3086"/>
              <a:gd name="T77" fmla="*/ 2147483647 h 3086"/>
              <a:gd name="T78" fmla="*/ 2147483647 w 3086"/>
              <a:gd name="T79" fmla="*/ 2147483647 h 3086"/>
              <a:gd name="T80" fmla="*/ 2147483647 w 3086"/>
              <a:gd name="T81" fmla="*/ 2147483647 h 3086"/>
              <a:gd name="T82" fmla="*/ 2147483647 w 3086"/>
              <a:gd name="T83" fmla="*/ 2147483647 h 3086"/>
              <a:gd name="T84" fmla="*/ 2147483647 w 3086"/>
              <a:gd name="T85" fmla="*/ 2147483647 h 3086"/>
              <a:gd name="T86" fmla="*/ 2147483647 w 3086"/>
              <a:gd name="T87" fmla="*/ 2147483647 h 30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86"/>
              <a:gd name="T133" fmla="*/ 0 h 3086"/>
              <a:gd name="T134" fmla="*/ 3086 w 3086"/>
              <a:gd name="T135" fmla="*/ 3086 h 30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86" h="3086">
                <a:moveTo>
                  <a:pt x="3086" y="1544"/>
                </a:moveTo>
                <a:lnTo>
                  <a:pt x="3086" y="1544"/>
                </a:lnTo>
                <a:lnTo>
                  <a:pt x="3084" y="1622"/>
                </a:lnTo>
                <a:lnTo>
                  <a:pt x="3078" y="1700"/>
                </a:lnTo>
                <a:lnTo>
                  <a:pt x="3068" y="1778"/>
                </a:lnTo>
                <a:lnTo>
                  <a:pt x="3054" y="1854"/>
                </a:lnTo>
                <a:lnTo>
                  <a:pt x="3036" y="1928"/>
                </a:lnTo>
                <a:lnTo>
                  <a:pt x="3016" y="2002"/>
                </a:lnTo>
                <a:lnTo>
                  <a:pt x="2992" y="2074"/>
                </a:lnTo>
                <a:lnTo>
                  <a:pt x="2964" y="2144"/>
                </a:lnTo>
                <a:lnTo>
                  <a:pt x="2932" y="2212"/>
                </a:lnTo>
                <a:lnTo>
                  <a:pt x="2898" y="2278"/>
                </a:lnTo>
                <a:lnTo>
                  <a:pt x="2862" y="2344"/>
                </a:lnTo>
                <a:lnTo>
                  <a:pt x="2822" y="2406"/>
                </a:lnTo>
                <a:lnTo>
                  <a:pt x="2778" y="2466"/>
                </a:lnTo>
                <a:lnTo>
                  <a:pt x="2732" y="2524"/>
                </a:lnTo>
                <a:lnTo>
                  <a:pt x="2684" y="2580"/>
                </a:lnTo>
                <a:lnTo>
                  <a:pt x="2634" y="2634"/>
                </a:lnTo>
                <a:lnTo>
                  <a:pt x="2580" y="2686"/>
                </a:lnTo>
                <a:lnTo>
                  <a:pt x="2524" y="2734"/>
                </a:lnTo>
                <a:lnTo>
                  <a:pt x="2466" y="2780"/>
                </a:lnTo>
                <a:lnTo>
                  <a:pt x="2404" y="2822"/>
                </a:lnTo>
                <a:lnTo>
                  <a:pt x="2342" y="2862"/>
                </a:lnTo>
                <a:lnTo>
                  <a:pt x="2278" y="2900"/>
                </a:lnTo>
                <a:lnTo>
                  <a:pt x="2212" y="2934"/>
                </a:lnTo>
                <a:lnTo>
                  <a:pt x="2142" y="2964"/>
                </a:lnTo>
                <a:lnTo>
                  <a:pt x="2072" y="2992"/>
                </a:lnTo>
                <a:lnTo>
                  <a:pt x="2000" y="3016"/>
                </a:lnTo>
                <a:lnTo>
                  <a:pt x="1928" y="3038"/>
                </a:lnTo>
                <a:lnTo>
                  <a:pt x="1854" y="3054"/>
                </a:lnTo>
                <a:lnTo>
                  <a:pt x="1778" y="3068"/>
                </a:lnTo>
                <a:lnTo>
                  <a:pt x="1700" y="3078"/>
                </a:lnTo>
                <a:lnTo>
                  <a:pt x="1622" y="3084"/>
                </a:lnTo>
                <a:lnTo>
                  <a:pt x="1542" y="3086"/>
                </a:lnTo>
                <a:lnTo>
                  <a:pt x="1462" y="3084"/>
                </a:lnTo>
                <a:lnTo>
                  <a:pt x="1384" y="3078"/>
                </a:lnTo>
                <a:lnTo>
                  <a:pt x="1308" y="3068"/>
                </a:lnTo>
                <a:lnTo>
                  <a:pt x="1232" y="3054"/>
                </a:lnTo>
                <a:lnTo>
                  <a:pt x="1156" y="3038"/>
                </a:lnTo>
                <a:lnTo>
                  <a:pt x="1084" y="3016"/>
                </a:lnTo>
                <a:lnTo>
                  <a:pt x="1012" y="2992"/>
                </a:lnTo>
                <a:lnTo>
                  <a:pt x="942" y="2964"/>
                </a:lnTo>
                <a:lnTo>
                  <a:pt x="874" y="2934"/>
                </a:lnTo>
                <a:lnTo>
                  <a:pt x="806" y="2900"/>
                </a:lnTo>
                <a:lnTo>
                  <a:pt x="742" y="2862"/>
                </a:lnTo>
                <a:lnTo>
                  <a:pt x="680" y="2822"/>
                </a:lnTo>
                <a:lnTo>
                  <a:pt x="620" y="2780"/>
                </a:lnTo>
                <a:lnTo>
                  <a:pt x="560" y="2734"/>
                </a:lnTo>
                <a:lnTo>
                  <a:pt x="504" y="2686"/>
                </a:lnTo>
                <a:lnTo>
                  <a:pt x="452" y="2634"/>
                </a:lnTo>
                <a:lnTo>
                  <a:pt x="400" y="2580"/>
                </a:lnTo>
                <a:lnTo>
                  <a:pt x="352" y="2524"/>
                </a:lnTo>
                <a:lnTo>
                  <a:pt x="306" y="2466"/>
                </a:lnTo>
                <a:lnTo>
                  <a:pt x="262" y="2406"/>
                </a:lnTo>
                <a:lnTo>
                  <a:pt x="222" y="2344"/>
                </a:lnTo>
                <a:lnTo>
                  <a:pt x="186" y="2278"/>
                </a:lnTo>
                <a:lnTo>
                  <a:pt x="152" y="2212"/>
                </a:lnTo>
                <a:lnTo>
                  <a:pt x="120" y="2144"/>
                </a:lnTo>
                <a:lnTo>
                  <a:pt x="92" y="2074"/>
                </a:lnTo>
                <a:lnTo>
                  <a:pt x="68" y="2002"/>
                </a:lnTo>
                <a:lnTo>
                  <a:pt x="48" y="1928"/>
                </a:lnTo>
                <a:lnTo>
                  <a:pt x="30" y="1854"/>
                </a:lnTo>
                <a:lnTo>
                  <a:pt x="18" y="1778"/>
                </a:lnTo>
                <a:lnTo>
                  <a:pt x="8" y="1700"/>
                </a:lnTo>
                <a:lnTo>
                  <a:pt x="2" y="1622"/>
                </a:lnTo>
                <a:lnTo>
                  <a:pt x="0" y="1544"/>
                </a:lnTo>
                <a:lnTo>
                  <a:pt x="2" y="1464"/>
                </a:lnTo>
                <a:lnTo>
                  <a:pt x="8" y="1386"/>
                </a:lnTo>
                <a:lnTo>
                  <a:pt x="18" y="1308"/>
                </a:lnTo>
                <a:lnTo>
                  <a:pt x="30" y="1232"/>
                </a:lnTo>
                <a:lnTo>
                  <a:pt x="48" y="1158"/>
                </a:lnTo>
                <a:lnTo>
                  <a:pt x="68" y="1084"/>
                </a:lnTo>
                <a:lnTo>
                  <a:pt x="92" y="1012"/>
                </a:lnTo>
                <a:lnTo>
                  <a:pt x="120" y="942"/>
                </a:lnTo>
                <a:lnTo>
                  <a:pt x="152" y="874"/>
                </a:lnTo>
                <a:lnTo>
                  <a:pt x="186" y="808"/>
                </a:lnTo>
                <a:lnTo>
                  <a:pt x="222" y="744"/>
                </a:lnTo>
                <a:lnTo>
                  <a:pt x="262" y="680"/>
                </a:lnTo>
                <a:lnTo>
                  <a:pt x="306" y="620"/>
                </a:lnTo>
                <a:lnTo>
                  <a:pt x="352" y="562"/>
                </a:lnTo>
                <a:lnTo>
                  <a:pt x="400" y="506"/>
                </a:lnTo>
                <a:lnTo>
                  <a:pt x="452" y="452"/>
                </a:lnTo>
                <a:lnTo>
                  <a:pt x="504" y="402"/>
                </a:lnTo>
                <a:lnTo>
                  <a:pt x="560" y="352"/>
                </a:lnTo>
                <a:lnTo>
                  <a:pt x="620" y="306"/>
                </a:lnTo>
                <a:lnTo>
                  <a:pt x="680" y="264"/>
                </a:lnTo>
                <a:lnTo>
                  <a:pt x="742" y="224"/>
                </a:lnTo>
                <a:lnTo>
                  <a:pt x="806" y="186"/>
                </a:lnTo>
                <a:lnTo>
                  <a:pt x="874" y="152"/>
                </a:lnTo>
                <a:lnTo>
                  <a:pt x="942" y="122"/>
                </a:lnTo>
                <a:lnTo>
                  <a:pt x="1012" y="94"/>
                </a:lnTo>
                <a:lnTo>
                  <a:pt x="1084" y="70"/>
                </a:lnTo>
                <a:lnTo>
                  <a:pt x="1156" y="48"/>
                </a:lnTo>
                <a:lnTo>
                  <a:pt x="1232" y="32"/>
                </a:lnTo>
                <a:lnTo>
                  <a:pt x="1308" y="18"/>
                </a:lnTo>
                <a:lnTo>
                  <a:pt x="1384" y="8"/>
                </a:lnTo>
                <a:lnTo>
                  <a:pt x="1462" y="2"/>
                </a:lnTo>
                <a:lnTo>
                  <a:pt x="1542" y="0"/>
                </a:lnTo>
                <a:lnTo>
                  <a:pt x="1622" y="2"/>
                </a:lnTo>
                <a:lnTo>
                  <a:pt x="1700" y="8"/>
                </a:lnTo>
                <a:lnTo>
                  <a:pt x="1778" y="18"/>
                </a:lnTo>
                <a:lnTo>
                  <a:pt x="1854" y="32"/>
                </a:lnTo>
                <a:lnTo>
                  <a:pt x="1928" y="48"/>
                </a:lnTo>
                <a:lnTo>
                  <a:pt x="2000" y="70"/>
                </a:lnTo>
                <a:lnTo>
                  <a:pt x="2072" y="94"/>
                </a:lnTo>
                <a:lnTo>
                  <a:pt x="2142" y="122"/>
                </a:lnTo>
                <a:lnTo>
                  <a:pt x="2212" y="152"/>
                </a:lnTo>
                <a:lnTo>
                  <a:pt x="2278" y="186"/>
                </a:lnTo>
                <a:lnTo>
                  <a:pt x="2342" y="224"/>
                </a:lnTo>
                <a:lnTo>
                  <a:pt x="2404" y="264"/>
                </a:lnTo>
                <a:lnTo>
                  <a:pt x="2466" y="306"/>
                </a:lnTo>
                <a:lnTo>
                  <a:pt x="2524" y="352"/>
                </a:lnTo>
                <a:lnTo>
                  <a:pt x="2580" y="402"/>
                </a:lnTo>
                <a:lnTo>
                  <a:pt x="2634" y="452"/>
                </a:lnTo>
                <a:lnTo>
                  <a:pt x="2684" y="506"/>
                </a:lnTo>
                <a:lnTo>
                  <a:pt x="2732" y="562"/>
                </a:lnTo>
                <a:lnTo>
                  <a:pt x="2778" y="620"/>
                </a:lnTo>
                <a:lnTo>
                  <a:pt x="2822" y="680"/>
                </a:lnTo>
                <a:lnTo>
                  <a:pt x="2862" y="744"/>
                </a:lnTo>
                <a:lnTo>
                  <a:pt x="2898" y="808"/>
                </a:lnTo>
                <a:lnTo>
                  <a:pt x="2932" y="874"/>
                </a:lnTo>
                <a:lnTo>
                  <a:pt x="2964" y="942"/>
                </a:lnTo>
                <a:lnTo>
                  <a:pt x="2992" y="1012"/>
                </a:lnTo>
                <a:lnTo>
                  <a:pt x="3016" y="1084"/>
                </a:lnTo>
                <a:lnTo>
                  <a:pt x="3036" y="1158"/>
                </a:lnTo>
                <a:lnTo>
                  <a:pt x="3054" y="1232"/>
                </a:lnTo>
                <a:lnTo>
                  <a:pt x="3068" y="1308"/>
                </a:lnTo>
                <a:lnTo>
                  <a:pt x="3078" y="1386"/>
                </a:lnTo>
                <a:lnTo>
                  <a:pt x="3084" y="1464"/>
                </a:lnTo>
                <a:lnTo>
                  <a:pt x="3086" y="1544"/>
                </a:lnTo>
                <a:close/>
              </a:path>
            </a:pathLst>
          </a:custGeom>
          <a:gradFill rotWithShape="1">
            <a:gsLst>
              <a:gs pos="0">
                <a:schemeClr val="tx1">
                  <a:alpha val="50000"/>
                </a:schemeClr>
              </a:gs>
              <a:gs pos="100000">
                <a:srgbClr val="8A44AA">
                  <a:alpha val="0"/>
                </a:srgbClr>
              </a:gs>
            </a:gsLst>
            <a:lin ang="5400000" scaled="1"/>
          </a:gradFill>
          <a:ln w="25400">
            <a:noFill/>
            <a:round/>
            <a:headEnd/>
            <a:tailEnd/>
          </a:ln>
        </p:spPr>
        <p:txBody>
          <a:bodyPr wrap="none" lIns="73025" tIns="36511" rIns="73025" bIns="36511" anchor="ctr"/>
          <a:lstStyle/>
          <a:p>
            <a:pPr defTabSz="914400"/>
            <a:endParaRPr lang="de-DE" sz="2400"/>
          </a:p>
        </p:txBody>
      </p:sp>
      <p:sp>
        <p:nvSpPr>
          <p:cNvPr id="19466" name="Rectangle 98"/>
          <p:cNvSpPr>
            <a:spLocks noChangeArrowheads="1"/>
          </p:cNvSpPr>
          <p:nvPr/>
        </p:nvSpPr>
        <p:spPr bwMode="auto">
          <a:xfrm>
            <a:off x="4605338" y="2163763"/>
            <a:ext cx="3160712" cy="668337"/>
          </a:xfrm>
          <a:prstGeom prst="rect">
            <a:avLst/>
          </a:prstGeom>
          <a:noFill/>
          <a:ln w="9525">
            <a:noFill/>
            <a:miter lim="800000"/>
            <a:headEnd/>
            <a:tailEnd/>
          </a:ln>
        </p:spPr>
        <p:txBody>
          <a:bodyPr>
            <a:spAutoFit/>
          </a:bodyPr>
          <a:lstStyle/>
          <a:p>
            <a:pPr algn="ctr" defTabSz="814388">
              <a:lnSpc>
                <a:spcPct val="90000"/>
              </a:lnSpc>
            </a:pPr>
            <a:r>
              <a:rPr lang="en-US" sz="1400"/>
              <a:t>WAAS Mobile Remote Desktop</a:t>
            </a:r>
          </a:p>
          <a:p>
            <a:pPr algn="ctr" defTabSz="814388">
              <a:lnSpc>
                <a:spcPct val="90000"/>
              </a:lnSpc>
            </a:pPr>
            <a:r>
              <a:rPr lang="en-US" sz="1400"/>
              <a:t>Windows Server on WAAS</a:t>
            </a:r>
          </a:p>
          <a:p>
            <a:pPr algn="ctr" defTabSz="814388">
              <a:lnSpc>
                <a:spcPct val="90000"/>
              </a:lnSpc>
            </a:pPr>
            <a:endParaRPr lang="en-US" sz="1400"/>
          </a:p>
        </p:txBody>
      </p:sp>
      <p:sp>
        <p:nvSpPr>
          <p:cNvPr id="19467" name="Rectangle 49"/>
          <p:cNvSpPr>
            <a:spLocks noChangeArrowheads="1"/>
          </p:cNvSpPr>
          <p:nvPr/>
        </p:nvSpPr>
        <p:spPr bwMode="auto">
          <a:xfrm>
            <a:off x="4776788" y="1897063"/>
            <a:ext cx="2840037" cy="331787"/>
          </a:xfrm>
          <a:prstGeom prst="rect">
            <a:avLst/>
          </a:prstGeom>
          <a:noFill/>
          <a:ln w="9525">
            <a:noFill/>
            <a:miter lim="800000"/>
            <a:headEnd/>
            <a:tailEnd/>
          </a:ln>
          <a:effectLst>
            <a:prstShdw prst="shdw17" dist="17961" dir="2700000">
              <a:srgbClr val="993700">
                <a:alpha val="74997"/>
              </a:srgbClr>
            </a:prstShdw>
          </a:effectLst>
        </p:spPr>
        <p:txBody>
          <a:bodyPr lIns="82124" tIns="41061" rIns="82124" bIns="41061">
            <a:spAutoFit/>
          </a:bodyPr>
          <a:lstStyle/>
          <a:p>
            <a:pPr algn="ctr" defTabSz="814388" eaLnBrk="0" hangingPunct="0">
              <a:lnSpc>
                <a:spcPct val="90000"/>
              </a:lnSpc>
            </a:pPr>
            <a:r>
              <a:rPr lang="en-US" b="1"/>
              <a:t>Optimized Delivery</a:t>
            </a:r>
          </a:p>
        </p:txBody>
      </p:sp>
      <p:sp>
        <p:nvSpPr>
          <p:cNvPr id="19468" name="Freeform 778"/>
          <p:cNvSpPr>
            <a:spLocks/>
          </p:cNvSpPr>
          <p:nvPr/>
        </p:nvSpPr>
        <p:spPr bwMode="auto">
          <a:xfrm>
            <a:off x="4456113" y="2566988"/>
            <a:ext cx="3403600" cy="3400425"/>
          </a:xfrm>
          <a:custGeom>
            <a:avLst/>
            <a:gdLst>
              <a:gd name="T0" fmla="*/ 2147483647 w 512"/>
              <a:gd name="T1" fmla="*/ 2147483647 h 512"/>
              <a:gd name="T2" fmla="*/ 2147483647 w 512"/>
              <a:gd name="T3" fmla="*/ 0 h 512"/>
              <a:gd name="T4" fmla="*/ 0 w 512"/>
              <a:gd name="T5" fmla="*/ 2147483647 h 512"/>
              <a:gd name="T6" fmla="*/ 2147483647 w 512"/>
              <a:gd name="T7" fmla="*/ 2147483647 h 512"/>
              <a:gd name="T8" fmla="*/ 2147483647 w 512"/>
              <a:gd name="T9" fmla="*/ 2147483647 h 512"/>
              <a:gd name="T10" fmla="*/ 2147483647 w 512"/>
              <a:gd name="T11" fmla="*/ 2147483647 h 512"/>
              <a:gd name="T12" fmla="*/ 0 60000 65536"/>
              <a:gd name="T13" fmla="*/ 0 60000 65536"/>
              <a:gd name="T14" fmla="*/ 0 60000 65536"/>
              <a:gd name="T15" fmla="*/ 0 60000 65536"/>
              <a:gd name="T16" fmla="*/ 0 60000 65536"/>
              <a:gd name="T17" fmla="*/ 0 60000 65536"/>
              <a:gd name="T18" fmla="*/ 0 w 512"/>
              <a:gd name="T19" fmla="*/ 0 h 512"/>
              <a:gd name="T20" fmla="*/ 512 w 512"/>
              <a:gd name="T21" fmla="*/ 512 h 512"/>
            </a:gdLst>
            <a:ahLst/>
            <a:cxnLst>
              <a:cxn ang="T12">
                <a:pos x="T0" y="T1"/>
              </a:cxn>
              <a:cxn ang="T13">
                <a:pos x="T2" y="T3"/>
              </a:cxn>
              <a:cxn ang="T14">
                <a:pos x="T4" y="T5"/>
              </a:cxn>
              <a:cxn ang="T15">
                <a:pos x="T6" y="T7"/>
              </a:cxn>
              <a:cxn ang="T16">
                <a:pos x="T8" y="T9"/>
              </a:cxn>
              <a:cxn ang="T17">
                <a:pos x="T10" y="T11"/>
              </a:cxn>
            </a:cxnLst>
            <a:rect l="T18" t="T19" r="T20" b="T21"/>
            <a:pathLst>
              <a:path w="512" h="512">
                <a:moveTo>
                  <a:pt x="309" y="6"/>
                </a:moveTo>
                <a:cubicBezTo>
                  <a:pt x="292" y="2"/>
                  <a:pt x="274" y="0"/>
                  <a:pt x="256" y="0"/>
                </a:cubicBezTo>
                <a:cubicBezTo>
                  <a:pt x="115" y="0"/>
                  <a:pt x="0" y="115"/>
                  <a:pt x="0" y="256"/>
                </a:cubicBezTo>
                <a:cubicBezTo>
                  <a:pt x="0" y="397"/>
                  <a:pt x="115" y="512"/>
                  <a:pt x="256" y="512"/>
                </a:cubicBezTo>
                <a:cubicBezTo>
                  <a:pt x="397" y="512"/>
                  <a:pt x="512" y="397"/>
                  <a:pt x="512" y="256"/>
                </a:cubicBezTo>
                <a:cubicBezTo>
                  <a:pt x="512" y="133"/>
                  <a:pt x="425" y="30"/>
                  <a:pt x="309" y="6"/>
                </a:cubicBezTo>
                <a:close/>
              </a:path>
            </a:pathLst>
          </a:custGeom>
          <a:gradFill rotWithShape="1">
            <a:gsLst>
              <a:gs pos="0">
                <a:srgbClr val="CFDF92"/>
              </a:gs>
              <a:gs pos="100000">
                <a:srgbClr val="A0C02A"/>
              </a:gs>
            </a:gsLst>
            <a:lin ang="5400000" scaled="1"/>
          </a:gradFill>
          <a:ln w="25400">
            <a:solidFill>
              <a:srgbClr val="697E1C">
                <a:alpha val="50195"/>
              </a:srgbClr>
            </a:solidFill>
            <a:round/>
            <a:headEnd/>
            <a:tailEnd/>
          </a:ln>
        </p:spPr>
        <p:txBody>
          <a:bodyPr wrap="none" lIns="73025" tIns="36511" rIns="73025" bIns="36511" anchor="ctr"/>
          <a:lstStyle/>
          <a:p>
            <a:pPr defTabSz="914400"/>
            <a:endParaRPr lang="de-DE" sz="2400"/>
          </a:p>
        </p:txBody>
      </p:sp>
      <p:sp>
        <p:nvSpPr>
          <p:cNvPr id="19469" name="Freeform 778"/>
          <p:cNvSpPr>
            <a:spLocks/>
          </p:cNvSpPr>
          <p:nvPr/>
        </p:nvSpPr>
        <p:spPr bwMode="auto">
          <a:xfrm>
            <a:off x="4926013" y="2605088"/>
            <a:ext cx="2489200" cy="1798637"/>
          </a:xfrm>
          <a:custGeom>
            <a:avLst/>
            <a:gdLst>
              <a:gd name="T0" fmla="*/ 2147483647 w 512"/>
              <a:gd name="T1" fmla="*/ 2147483647 h 512"/>
              <a:gd name="T2" fmla="*/ 2147483647 w 512"/>
              <a:gd name="T3" fmla="*/ 0 h 512"/>
              <a:gd name="T4" fmla="*/ 0 w 512"/>
              <a:gd name="T5" fmla="*/ 2147483647 h 512"/>
              <a:gd name="T6" fmla="*/ 2147483647 w 512"/>
              <a:gd name="T7" fmla="*/ 2147483647 h 512"/>
              <a:gd name="T8" fmla="*/ 2147483647 w 512"/>
              <a:gd name="T9" fmla="*/ 2147483647 h 512"/>
              <a:gd name="T10" fmla="*/ 2147483647 w 512"/>
              <a:gd name="T11" fmla="*/ 2147483647 h 512"/>
              <a:gd name="T12" fmla="*/ 0 60000 65536"/>
              <a:gd name="T13" fmla="*/ 0 60000 65536"/>
              <a:gd name="T14" fmla="*/ 0 60000 65536"/>
              <a:gd name="T15" fmla="*/ 0 60000 65536"/>
              <a:gd name="T16" fmla="*/ 0 60000 65536"/>
              <a:gd name="T17" fmla="*/ 0 60000 65536"/>
              <a:gd name="T18" fmla="*/ 0 w 512"/>
              <a:gd name="T19" fmla="*/ 0 h 512"/>
              <a:gd name="T20" fmla="*/ 512 w 512"/>
              <a:gd name="T21" fmla="*/ 512 h 512"/>
            </a:gdLst>
            <a:ahLst/>
            <a:cxnLst>
              <a:cxn ang="T12">
                <a:pos x="T0" y="T1"/>
              </a:cxn>
              <a:cxn ang="T13">
                <a:pos x="T2" y="T3"/>
              </a:cxn>
              <a:cxn ang="T14">
                <a:pos x="T4" y="T5"/>
              </a:cxn>
              <a:cxn ang="T15">
                <a:pos x="T6" y="T7"/>
              </a:cxn>
              <a:cxn ang="T16">
                <a:pos x="T8" y="T9"/>
              </a:cxn>
              <a:cxn ang="T17">
                <a:pos x="T10" y="T11"/>
              </a:cxn>
            </a:cxnLst>
            <a:rect l="T18" t="T19" r="T20" b="T21"/>
            <a:pathLst>
              <a:path w="512" h="512">
                <a:moveTo>
                  <a:pt x="309" y="6"/>
                </a:moveTo>
                <a:cubicBezTo>
                  <a:pt x="292" y="2"/>
                  <a:pt x="274" y="0"/>
                  <a:pt x="256" y="0"/>
                </a:cubicBezTo>
                <a:cubicBezTo>
                  <a:pt x="115" y="0"/>
                  <a:pt x="0" y="115"/>
                  <a:pt x="0" y="256"/>
                </a:cubicBezTo>
                <a:cubicBezTo>
                  <a:pt x="0" y="397"/>
                  <a:pt x="115" y="512"/>
                  <a:pt x="256" y="512"/>
                </a:cubicBezTo>
                <a:cubicBezTo>
                  <a:pt x="397" y="512"/>
                  <a:pt x="512" y="397"/>
                  <a:pt x="512" y="256"/>
                </a:cubicBezTo>
                <a:cubicBezTo>
                  <a:pt x="512" y="133"/>
                  <a:pt x="425" y="30"/>
                  <a:pt x="309" y="6"/>
                </a:cubicBezTo>
                <a:close/>
              </a:path>
            </a:pathLst>
          </a:custGeom>
          <a:gradFill rotWithShape="1">
            <a:gsLst>
              <a:gs pos="0">
                <a:schemeClr val="tx1">
                  <a:alpha val="56998"/>
                </a:schemeClr>
              </a:gs>
              <a:gs pos="100000">
                <a:schemeClr val="tx1">
                  <a:alpha val="0"/>
                </a:schemeClr>
              </a:gs>
            </a:gsLst>
            <a:lin ang="5400000" scaled="1"/>
          </a:gradFill>
          <a:ln w="25400">
            <a:noFill/>
            <a:round/>
            <a:headEnd/>
            <a:tailEnd/>
          </a:ln>
        </p:spPr>
        <p:txBody>
          <a:bodyPr wrap="none" lIns="73025" tIns="36511" rIns="73025" bIns="36511" anchor="ctr"/>
          <a:lstStyle/>
          <a:p>
            <a:pPr defTabSz="914400"/>
            <a:endParaRPr lang="de-DE" sz="2400"/>
          </a:p>
        </p:txBody>
      </p:sp>
      <p:sp>
        <p:nvSpPr>
          <p:cNvPr id="19470" name="Rectangle 43"/>
          <p:cNvSpPr>
            <a:spLocks noChangeArrowheads="1"/>
          </p:cNvSpPr>
          <p:nvPr/>
        </p:nvSpPr>
        <p:spPr bwMode="auto">
          <a:xfrm>
            <a:off x="4610100" y="2741613"/>
            <a:ext cx="3100388" cy="523875"/>
          </a:xfrm>
          <a:prstGeom prst="rect">
            <a:avLst/>
          </a:prstGeom>
          <a:noFill/>
          <a:ln w="9525">
            <a:noFill/>
            <a:miter lim="800000"/>
            <a:headEnd/>
            <a:tailEnd/>
          </a:ln>
          <a:effectLst>
            <a:prstShdw prst="shdw17" dist="17961" dir="2700000">
              <a:srgbClr val="993700">
                <a:alpha val="74997"/>
              </a:srgbClr>
            </a:prstShdw>
          </a:effectLst>
        </p:spPr>
        <p:txBody>
          <a:bodyPr lIns="82124" tIns="41061" rIns="82124" bIns="41061">
            <a:spAutoFit/>
          </a:bodyPr>
          <a:lstStyle/>
          <a:p>
            <a:pPr algn="ctr" defTabSz="814388" eaLnBrk="0" hangingPunct="0">
              <a:lnSpc>
                <a:spcPct val="90000"/>
              </a:lnSpc>
            </a:pPr>
            <a:r>
              <a:rPr lang="en-US" sz="1600" b="1">
                <a:solidFill>
                  <a:srgbClr val="777777"/>
                </a:solidFill>
              </a:rPr>
              <a:t>Validated for</a:t>
            </a:r>
          </a:p>
          <a:p>
            <a:pPr algn="ctr" defTabSz="814388" eaLnBrk="0" hangingPunct="0">
              <a:lnSpc>
                <a:spcPct val="90000"/>
              </a:lnSpc>
            </a:pPr>
            <a:r>
              <a:rPr lang="en-US" sz="1600" b="1">
                <a:solidFill>
                  <a:srgbClr val="777777"/>
                </a:solidFill>
              </a:rPr>
              <a:t> Microsoft Applications</a:t>
            </a:r>
          </a:p>
        </p:txBody>
      </p:sp>
      <p:pic>
        <p:nvPicPr>
          <p:cNvPr id="19471" name="Picture 2" descr="https://mediabank.partners.extranet.microsoft.com/transfer/rad8E61E/0/SQL08_h_rgb.png"/>
          <p:cNvPicPr>
            <a:picLocks noChangeAspect="1" noChangeArrowheads="1"/>
          </p:cNvPicPr>
          <p:nvPr/>
        </p:nvPicPr>
        <p:blipFill>
          <a:blip r:embed="rId7"/>
          <a:srcRect/>
          <a:stretch>
            <a:fillRect/>
          </a:stretch>
        </p:blipFill>
        <p:spPr bwMode="auto">
          <a:xfrm>
            <a:off x="4606925" y="3657600"/>
            <a:ext cx="1027113" cy="215900"/>
          </a:xfrm>
          <a:prstGeom prst="rect">
            <a:avLst/>
          </a:prstGeom>
          <a:noFill/>
          <a:ln w="9525">
            <a:noFill/>
            <a:miter lim="800000"/>
            <a:headEnd/>
            <a:tailEnd/>
          </a:ln>
        </p:spPr>
      </p:pic>
      <p:pic>
        <p:nvPicPr>
          <p:cNvPr id="19472" name="Picture 6" descr="https://mediabank.partners.extranet.microsoft.com/transfer/rad8E61E/2/ofc-ShrPtSvr07-2_rgb.png"/>
          <p:cNvPicPr>
            <a:picLocks noChangeAspect="1" noChangeArrowheads="1"/>
          </p:cNvPicPr>
          <p:nvPr/>
        </p:nvPicPr>
        <p:blipFill>
          <a:blip r:embed="rId8"/>
          <a:srcRect/>
          <a:stretch>
            <a:fillRect/>
          </a:stretch>
        </p:blipFill>
        <p:spPr bwMode="auto">
          <a:xfrm>
            <a:off x="5445125" y="3368675"/>
            <a:ext cx="1371600" cy="282575"/>
          </a:xfrm>
          <a:prstGeom prst="rect">
            <a:avLst/>
          </a:prstGeom>
          <a:noFill/>
          <a:ln w="9525">
            <a:noFill/>
            <a:miter lim="800000"/>
            <a:headEnd/>
            <a:tailEnd/>
          </a:ln>
        </p:spPr>
      </p:pic>
      <p:sp>
        <p:nvSpPr>
          <p:cNvPr id="19473" name="Oval 3064" descr="Up:  Oval 162"/>
          <p:cNvSpPr>
            <a:spLocks noChangeArrowheads="1"/>
          </p:cNvSpPr>
          <p:nvPr/>
        </p:nvSpPr>
        <p:spPr bwMode="auto">
          <a:xfrm>
            <a:off x="4973638" y="3813175"/>
            <a:ext cx="2366962" cy="2138363"/>
          </a:xfrm>
          <a:prstGeom prst="ellipse">
            <a:avLst/>
          </a:prstGeom>
          <a:gradFill rotWithShape="1">
            <a:gsLst>
              <a:gs pos="0">
                <a:srgbClr val="015F85"/>
              </a:gs>
              <a:gs pos="100000">
                <a:srgbClr val="0183B7"/>
              </a:gs>
            </a:gsLst>
            <a:lin ang="5400000" scaled="1"/>
          </a:gradFill>
          <a:ln w="9525">
            <a:noFill/>
            <a:round/>
            <a:headEnd/>
            <a:tailEnd/>
          </a:ln>
        </p:spPr>
        <p:txBody>
          <a:bodyPr wrap="none" lIns="73025" tIns="36511" rIns="73025" bIns="36511" anchor="ctr"/>
          <a:lstStyle/>
          <a:p>
            <a:pPr defTabSz="914400"/>
            <a:endParaRPr lang="de-DE" sz="2400"/>
          </a:p>
        </p:txBody>
      </p:sp>
      <p:sp>
        <p:nvSpPr>
          <p:cNvPr id="19474" name="Oval 3064" descr="Up:  Oval 162"/>
          <p:cNvSpPr>
            <a:spLocks noChangeArrowheads="1"/>
          </p:cNvSpPr>
          <p:nvPr/>
        </p:nvSpPr>
        <p:spPr bwMode="auto">
          <a:xfrm>
            <a:off x="5284788" y="3830638"/>
            <a:ext cx="1743075" cy="1109662"/>
          </a:xfrm>
          <a:prstGeom prst="ellipse">
            <a:avLst/>
          </a:prstGeom>
          <a:gradFill rotWithShape="1">
            <a:gsLst>
              <a:gs pos="0">
                <a:schemeClr val="tx1">
                  <a:alpha val="50000"/>
                </a:schemeClr>
              </a:gs>
              <a:gs pos="100000">
                <a:srgbClr val="0183B7">
                  <a:alpha val="0"/>
                </a:srgbClr>
              </a:gs>
            </a:gsLst>
            <a:lin ang="5400000" scaled="1"/>
          </a:gradFill>
          <a:ln w="9525">
            <a:noFill/>
            <a:round/>
            <a:headEnd/>
            <a:tailEnd/>
          </a:ln>
        </p:spPr>
        <p:txBody>
          <a:bodyPr wrap="none" lIns="73025" tIns="36511" rIns="73025" bIns="36511" anchor="ctr"/>
          <a:lstStyle/>
          <a:p>
            <a:pPr defTabSz="914400"/>
            <a:endParaRPr lang="de-DE" sz="2400"/>
          </a:p>
        </p:txBody>
      </p:sp>
      <p:grpSp>
        <p:nvGrpSpPr>
          <p:cNvPr id="19475" name="Rounded Rectangle 16"/>
          <p:cNvGrpSpPr>
            <a:grpSpLocks/>
          </p:cNvGrpSpPr>
          <p:nvPr/>
        </p:nvGrpSpPr>
        <p:grpSpPr bwMode="auto">
          <a:xfrm>
            <a:off x="5284788" y="4737100"/>
            <a:ext cx="1738312" cy="268288"/>
            <a:chOff x="3329" y="2984"/>
            <a:chExt cx="1095" cy="169"/>
          </a:xfrm>
        </p:grpSpPr>
        <p:pic>
          <p:nvPicPr>
            <p:cNvPr id="19556" name="Rounded Rectangle 16"/>
            <p:cNvPicPr>
              <a:picLocks noChangeArrowheads="1"/>
            </p:cNvPicPr>
            <p:nvPr/>
          </p:nvPicPr>
          <p:blipFill>
            <a:blip r:embed="rId9"/>
            <a:srcRect/>
            <a:stretch>
              <a:fillRect/>
            </a:stretch>
          </p:blipFill>
          <p:spPr bwMode="auto">
            <a:xfrm>
              <a:off x="3329" y="2984"/>
              <a:ext cx="1095" cy="169"/>
            </a:xfrm>
            <a:prstGeom prst="rect">
              <a:avLst/>
            </a:prstGeom>
            <a:noFill/>
            <a:ln w="9525">
              <a:noFill/>
              <a:miter lim="800000"/>
              <a:headEnd/>
              <a:tailEnd/>
            </a:ln>
          </p:spPr>
        </p:pic>
        <p:sp>
          <p:nvSpPr>
            <p:cNvPr id="19557" name="Text Box 30"/>
            <p:cNvSpPr txBox="1">
              <a:spLocks noChangeArrowheads="1"/>
            </p:cNvSpPr>
            <p:nvPr/>
          </p:nvSpPr>
          <p:spPr bwMode="auto">
            <a:xfrm>
              <a:off x="3346" y="3003"/>
              <a:ext cx="1062" cy="135"/>
            </a:xfrm>
            <a:prstGeom prst="rect">
              <a:avLst/>
            </a:prstGeom>
            <a:noFill/>
            <a:ln w="9525">
              <a:noFill/>
              <a:miter lim="800000"/>
              <a:headEnd/>
              <a:tailEnd/>
            </a:ln>
          </p:spPr>
          <p:txBody>
            <a:bodyPr lIns="91436" tIns="45718" rIns="91436" bIns="45718" anchor="ctr"/>
            <a:lstStyle/>
            <a:p>
              <a:pPr algn="ctr"/>
              <a:endParaRPr lang="de-DE">
                <a:solidFill>
                  <a:schemeClr val="bg2"/>
                </a:solidFill>
                <a:latin typeface="Segoe" pitchFamily="34" charset="0"/>
              </a:endParaRPr>
            </a:p>
          </p:txBody>
        </p:sp>
      </p:grpSp>
      <p:grpSp>
        <p:nvGrpSpPr>
          <p:cNvPr id="19476" name="Rounded Rectangle 17"/>
          <p:cNvGrpSpPr>
            <a:grpSpLocks/>
          </p:cNvGrpSpPr>
          <p:nvPr/>
        </p:nvGrpSpPr>
        <p:grpSpPr bwMode="auto">
          <a:xfrm>
            <a:off x="5284788" y="5010150"/>
            <a:ext cx="1738312" cy="268288"/>
            <a:chOff x="3329" y="3156"/>
            <a:chExt cx="1095" cy="169"/>
          </a:xfrm>
        </p:grpSpPr>
        <p:pic>
          <p:nvPicPr>
            <p:cNvPr id="19554" name="Rounded Rectangle 17"/>
            <p:cNvPicPr>
              <a:picLocks noChangeArrowheads="1"/>
            </p:cNvPicPr>
            <p:nvPr/>
          </p:nvPicPr>
          <p:blipFill>
            <a:blip r:embed="rId10"/>
            <a:srcRect/>
            <a:stretch>
              <a:fillRect/>
            </a:stretch>
          </p:blipFill>
          <p:spPr bwMode="auto">
            <a:xfrm>
              <a:off x="3329" y="3156"/>
              <a:ext cx="1095" cy="169"/>
            </a:xfrm>
            <a:prstGeom prst="rect">
              <a:avLst/>
            </a:prstGeom>
            <a:noFill/>
            <a:ln w="9525">
              <a:noFill/>
              <a:miter lim="800000"/>
              <a:headEnd/>
              <a:tailEnd/>
            </a:ln>
          </p:spPr>
        </p:pic>
        <p:sp>
          <p:nvSpPr>
            <p:cNvPr id="19555" name="Text Box 33"/>
            <p:cNvSpPr txBox="1">
              <a:spLocks noChangeArrowheads="1"/>
            </p:cNvSpPr>
            <p:nvPr/>
          </p:nvSpPr>
          <p:spPr bwMode="auto">
            <a:xfrm>
              <a:off x="3346" y="3174"/>
              <a:ext cx="1062" cy="136"/>
            </a:xfrm>
            <a:prstGeom prst="rect">
              <a:avLst/>
            </a:prstGeom>
            <a:noFill/>
            <a:ln w="9525">
              <a:noFill/>
              <a:miter lim="800000"/>
              <a:headEnd/>
              <a:tailEnd/>
            </a:ln>
          </p:spPr>
          <p:txBody>
            <a:bodyPr lIns="91436" tIns="45718" rIns="91436" bIns="45718" anchor="ctr"/>
            <a:lstStyle/>
            <a:p>
              <a:pPr algn="ctr"/>
              <a:endParaRPr lang="de-DE">
                <a:solidFill>
                  <a:schemeClr val="bg2"/>
                </a:solidFill>
                <a:latin typeface="Segoe" pitchFamily="34" charset="0"/>
              </a:endParaRPr>
            </a:p>
          </p:txBody>
        </p:sp>
      </p:grpSp>
      <p:grpSp>
        <p:nvGrpSpPr>
          <p:cNvPr id="19477" name="Rounded Rectangle 18"/>
          <p:cNvGrpSpPr>
            <a:grpSpLocks/>
          </p:cNvGrpSpPr>
          <p:nvPr/>
        </p:nvGrpSpPr>
        <p:grpSpPr bwMode="auto">
          <a:xfrm>
            <a:off x="5284788" y="5273675"/>
            <a:ext cx="1738312" cy="273050"/>
            <a:chOff x="3329" y="3322"/>
            <a:chExt cx="1095" cy="172"/>
          </a:xfrm>
        </p:grpSpPr>
        <p:pic>
          <p:nvPicPr>
            <p:cNvPr id="19552" name="Rounded Rectangle 18"/>
            <p:cNvPicPr>
              <a:picLocks noChangeArrowheads="1"/>
            </p:cNvPicPr>
            <p:nvPr/>
          </p:nvPicPr>
          <p:blipFill>
            <a:blip r:embed="rId11"/>
            <a:srcRect/>
            <a:stretch>
              <a:fillRect/>
            </a:stretch>
          </p:blipFill>
          <p:spPr bwMode="auto">
            <a:xfrm>
              <a:off x="3329" y="3322"/>
              <a:ext cx="1095" cy="172"/>
            </a:xfrm>
            <a:prstGeom prst="rect">
              <a:avLst/>
            </a:prstGeom>
            <a:noFill/>
            <a:ln w="9525">
              <a:noFill/>
              <a:miter lim="800000"/>
              <a:headEnd/>
              <a:tailEnd/>
            </a:ln>
          </p:spPr>
        </p:pic>
        <p:sp>
          <p:nvSpPr>
            <p:cNvPr id="19553" name="Text Box 35"/>
            <p:cNvSpPr txBox="1">
              <a:spLocks noChangeArrowheads="1"/>
            </p:cNvSpPr>
            <p:nvPr/>
          </p:nvSpPr>
          <p:spPr bwMode="auto">
            <a:xfrm>
              <a:off x="3346" y="3342"/>
              <a:ext cx="1062" cy="136"/>
            </a:xfrm>
            <a:prstGeom prst="rect">
              <a:avLst/>
            </a:prstGeom>
            <a:noFill/>
            <a:ln w="9525">
              <a:noFill/>
              <a:miter lim="800000"/>
              <a:headEnd/>
              <a:tailEnd/>
            </a:ln>
          </p:spPr>
          <p:txBody>
            <a:bodyPr lIns="91436" tIns="45718" rIns="91436" bIns="45718" anchor="ctr"/>
            <a:lstStyle/>
            <a:p>
              <a:pPr algn="ctr"/>
              <a:endParaRPr lang="de-DE">
                <a:solidFill>
                  <a:schemeClr val="bg2"/>
                </a:solidFill>
                <a:latin typeface="Segoe" pitchFamily="34" charset="0"/>
              </a:endParaRPr>
            </a:p>
          </p:txBody>
        </p:sp>
      </p:grpSp>
      <p:sp>
        <p:nvSpPr>
          <p:cNvPr id="19478" name="Text Box 3066"/>
          <p:cNvSpPr txBox="1">
            <a:spLocks noChangeArrowheads="1"/>
          </p:cNvSpPr>
          <p:nvPr/>
        </p:nvSpPr>
        <p:spPr bwMode="auto">
          <a:xfrm>
            <a:off x="5208588" y="4046538"/>
            <a:ext cx="1936750" cy="571500"/>
          </a:xfrm>
          <a:prstGeom prst="rect">
            <a:avLst/>
          </a:prstGeom>
          <a:noFill/>
          <a:ln w="9525">
            <a:noFill/>
            <a:miter lim="800000"/>
            <a:headEnd/>
            <a:tailEnd/>
          </a:ln>
        </p:spPr>
        <p:txBody>
          <a:bodyPr lIns="82124" tIns="41061" rIns="82124" bIns="41061">
            <a:spAutoFit/>
          </a:bodyPr>
          <a:lstStyle/>
          <a:p>
            <a:pPr algn="ctr" defTabSz="814388"/>
            <a:r>
              <a:rPr lang="en-US" sz="1600" b="1"/>
              <a:t>Virtualized Data </a:t>
            </a:r>
          </a:p>
          <a:p>
            <a:pPr algn="ctr" defTabSz="814388"/>
            <a:r>
              <a:rPr lang="en-US" sz="1600" b="1"/>
              <a:t>Center Platform</a:t>
            </a:r>
          </a:p>
        </p:txBody>
      </p:sp>
      <p:grpSp>
        <p:nvGrpSpPr>
          <p:cNvPr id="19479" name="Rounded Rectangle 23"/>
          <p:cNvGrpSpPr>
            <a:grpSpLocks/>
          </p:cNvGrpSpPr>
          <p:nvPr/>
        </p:nvGrpSpPr>
        <p:grpSpPr bwMode="auto">
          <a:xfrm>
            <a:off x="5578475" y="4730750"/>
            <a:ext cx="1438275" cy="274638"/>
            <a:chOff x="3514" y="2980"/>
            <a:chExt cx="906" cy="173"/>
          </a:xfrm>
        </p:grpSpPr>
        <p:pic>
          <p:nvPicPr>
            <p:cNvPr id="19550" name="Rounded Rectangle 23"/>
            <p:cNvPicPr>
              <a:picLocks noChangeArrowheads="1"/>
            </p:cNvPicPr>
            <p:nvPr/>
          </p:nvPicPr>
          <p:blipFill>
            <a:blip r:embed="rId12"/>
            <a:srcRect/>
            <a:stretch>
              <a:fillRect/>
            </a:stretch>
          </p:blipFill>
          <p:spPr bwMode="auto">
            <a:xfrm>
              <a:off x="3514" y="2980"/>
              <a:ext cx="906" cy="173"/>
            </a:xfrm>
            <a:prstGeom prst="rect">
              <a:avLst/>
            </a:prstGeom>
            <a:noFill/>
            <a:ln w="9525">
              <a:noFill/>
              <a:miter lim="800000"/>
              <a:headEnd/>
              <a:tailEnd/>
            </a:ln>
          </p:spPr>
        </p:pic>
        <p:sp>
          <p:nvSpPr>
            <p:cNvPr id="19551" name="Text Box 39"/>
            <p:cNvSpPr txBox="1">
              <a:spLocks noChangeArrowheads="1"/>
            </p:cNvSpPr>
            <p:nvPr/>
          </p:nvSpPr>
          <p:spPr bwMode="auto">
            <a:xfrm>
              <a:off x="3533" y="3000"/>
              <a:ext cx="873" cy="138"/>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pic>
        <p:nvPicPr>
          <p:cNvPr id="19480" name="Picture 69"/>
          <p:cNvPicPr>
            <a:picLocks noChangeAspect="1" noChangeArrowheads="1"/>
          </p:cNvPicPr>
          <p:nvPr/>
        </p:nvPicPr>
        <p:blipFill>
          <a:blip r:embed="rId13"/>
          <a:srcRect/>
          <a:stretch>
            <a:fillRect/>
          </a:stretch>
        </p:blipFill>
        <p:spPr bwMode="auto">
          <a:xfrm>
            <a:off x="6283325" y="4784725"/>
            <a:ext cx="725488" cy="174625"/>
          </a:xfrm>
          <a:prstGeom prst="rect">
            <a:avLst/>
          </a:prstGeom>
          <a:noFill/>
          <a:ln w="9525">
            <a:noFill/>
            <a:miter lim="800000"/>
            <a:headEnd/>
            <a:tailEnd/>
          </a:ln>
        </p:spPr>
      </p:pic>
      <p:grpSp>
        <p:nvGrpSpPr>
          <p:cNvPr id="19481" name="Rounded Rectangle 26"/>
          <p:cNvGrpSpPr>
            <a:grpSpLocks/>
          </p:cNvGrpSpPr>
          <p:nvPr/>
        </p:nvGrpSpPr>
        <p:grpSpPr bwMode="auto">
          <a:xfrm>
            <a:off x="5638800" y="4999038"/>
            <a:ext cx="1377950" cy="274637"/>
            <a:chOff x="3552" y="3149"/>
            <a:chExt cx="868" cy="173"/>
          </a:xfrm>
        </p:grpSpPr>
        <p:pic>
          <p:nvPicPr>
            <p:cNvPr id="19548" name="Rounded Rectangle 26"/>
            <p:cNvPicPr>
              <a:picLocks noChangeArrowheads="1"/>
            </p:cNvPicPr>
            <p:nvPr/>
          </p:nvPicPr>
          <p:blipFill>
            <a:blip r:embed="rId14"/>
            <a:srcRect/>
            <a:stretch>
              <a:fillRect/>
            </a:stretch>
          </p:blipFill>
          <p:spPr bwMode="auto">
            <a:xfrm>
              <a:off x="3552" y="3149"/>
              <a:ext cx="868" cy="173"/>
            </a:xfrm>
            <a:prstGeom prst="rect">
              <a:avLst/>
            </a:prstGeom>
            <a:noFill/>
            <a:ln w="9525">
              <a:noFill/>
              <a:miter lim="800000"/>
              <a:headEnd/>
              <a:tailEnd/>
            </a:ln>
          </p:spPr>
        </p:pic>
        <p:sp>
          <p:nvSpPr>
            <p:cNvPr id="19549" name="Text Box 43"/>
            <p:cNvSpPr txBox="1">
              <a:spLocks noChangeArrowheads="1"/>
            </p:cNvSpPr>
            <p:nvPr/>
          </p:nvSpPr>
          <p:spPr bwMode="auto">
            <a:xfrm>
              <a:off x="3572" y="3168"/>
              <a:ext cx="834" cy="138"/>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pic>
        <p:nvPicPr>
          <p:cNvPr id="19482" name="Picture 135"/>
          <p:cNvPicPr>
            <a:picLocks noChangeAspect="1" noChangeArrowheads="1"/>
          </p:cNvPicPr>
          <p:nvPr/>
        </p:nvPicPr>
        <p:blipFill>
          <a:blip r:embed="rId15"/>
          <a:srcRect/>
          <a:stretch>
            <a:fillRect/>
          </a:stretch>
        </p:blipFill>
        <p:spPr bwMode="auto">
          <a:xfrm>
            <a:off x="6550025" y="5032375"/>
            <a:ext cx="352425" cy="220663"/>
          </a:xfrm>
          <a:prstGeom prst="rect">
            <a:avLst/>
          </a:prstGeom>
          <a:noFill/>
          <a:ln w="9525">
            <a:noFill/>
            <a:miter lim="800000"/>
            <a:headEnd/>
            <a:tailEnd/>
          </a:ln>
        </p:spPr>
      </p:pic>
      <p:grpSp>
        <p:nvGrpSpPr>
          <p:cNvPr id="19483" name="Rounded Rectangle 27"/>
          <p:cNvGrpSpPr>
            <a:grpSpLocks/>
          </p:cNvGrpSpPr>
          <p:nvPr/>
        </p:nvGrpSpPr>
        <p:grpSpPr bwMode="auto">
          <a:xfrm>
            <a:off x="5638800" y="5273675"/>
            <a:ext cx="1377950" cy="273050"/>
            <a:chOff x="3552" y="3322"/>
            <a:chExt cx="868" cy="172"/>
          </a:xfrm>
        </p:grpSpPr>
        <p:pic>
          <p:nvPicPr>
            <p:cNvPr id="19546" name="Rounded Rectangle 27"/>
            <p:cNvPicPr>
              <a:picLocks noChangeArrowheads="1"/>
            </p:cNvPicPr>
            <p:nvPr/>
          </p:nvPicPr>
          <p:blipFill>
            <a:blip r:embed="rId16"/>
            <a:srcRect/>
            <a:stretch>
              <a:fillRect/>
            </a:stretch>
          </p:blipFill>
          <p:spPr bwMode="auto">
            <a:xfrm>
              <a:off x="3552" y="3322"/>
              <a:ext cx="868" cy="172"/>
            </a:xfrm>
            <a:prstGeom prst="rect">
              <a:avLst/>
            </a:prstGeom>
            <a:noFill/>
            <a:ln w="9525">
              <a:noFill/>
              <a:miter lim="800000"/>
              <a:headEnd/>
              <a:tailEnd/>
            </a:ln>
          </p:spPr>
        </p:pic>
        <p:sp>
          <p:nvSpPr>
            <p:cNvPr id="19547" name="Text Box 47"/>
            <p:cNvSpPr txBox="1">
              <a:spLocks noChangeArrowheads="1"/>
            </p:cNvSpPr>
            <p:nvPr/>
          </p:nvSpPr>
          <p:spPr bwMode="auto">
            <a:xfrm>
              <a:off x="3572" y="3342"/>
              <a:ext cx="834" cy="139"/>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grpSp>
        <p:nvGrpSpPr>
          <p:cNvPr id="19484" name="Group 53"/>
          <p:cNvGrpSpPr>
            <a:grpSpLocks/>
          </p:cNvGrpSpPr>
          <p:nvPr/>
        </p:nvGrpSpPr>
        <p:grpSpPr bwMode="auto">
          <a:xfrm>
            <a:off x="6478588" y="5313363"/>
            <a:ext cx="390525" cy="206375"/>
            <a:chOff x="3272" y="1316"/>
            <a:chExt cx="1889" cy="1002"/>
          </a:xfrm>
        </p:grpSpPr>
        <p:sp>
          <p:nvSpPr>
            <p:cNvPr id="19531" name="AutoShape 54"/>
            <p:cNvSpPr>
              <a:spLocks noChangeAspect="1" noChangeArrowheads="1" noTextEdit="1"/>
            </p:cNvSpPr>
            <p:nvPr/>
          </p:nvSpPr>
          <p:spPr bwMode="auto">
            <a:xfrm>
              <a:off x="3272" y="1316"/>
              <a:ext cx="1889" cy="1002"/>
            </a:xfrm>
            <a:prstGeom prst="rect">
              <a:avLst/>
            </a:prstGeom>
            <a:noFill/>
            <a:ln w="9525">
              <a:noFill/>
              <a:miter lim="800000"/>
              <a:headEnd/>
              <a:tailEnd/>
            </a:ln>
          </p:spPr>
          <p:txBody>
            <a:bodyPr/>
            <a:lstStyle/>
            <a:p>
              <a:endParaRPr lang="en-GB"/>
            </a:p>
          </p:txBody>
        </p:sp>
        <p:sp>
          <p:nvSpPr>
            <p:cNvPr id="19532" name="Rectangle 55"/>
            <p:cNvSpPr>
              <a:spLocks noChangeArrowheads="1"/>
            </p:cNvSpPr>
            <p:nvPr/>
          </p:nvSpPr>
          <p:spPr bwMode="auto">
            <a:xfrm>
              <a:off x="3803" y="1980"/>
              <a:ext cx="86" cy="325"/>
            </a:xfrm>
            <a:prstGeom prst="rect">
              <a:avLst/>
            </a:prstGeom>
            <a:solidFill>
              <a:srgbClr val="B21A1A"/>
            </a:solidFill>
            <a:ln w="9525">
              <a:noFill/>
              <a:miter lim="800000"/>
              <a:headEnd/>
              <a:tailEnd/>
            </a:ln>
          </p:spPr>
          <p:txBody>
            <a:bodyPr/>
            <a:lstStyle/>
            <a:p>
              <a:pPr defTabSz="914400"/>
              <a:endParaRPr lang="de-DE"/>
            </a:p>
          </p:txBody>
        </p:sp>
        <p:sp>
          <p:nvSpPr>
            <p:cNvPr id="19533" name="Freeform 56"/>
            <p:cNvSpPr>
              <a:spLocks/>
            </p:cNvSpPr>
            <p:nvPr/>
          </p:nvSpPr>
          <p:spPr bwMode="auto">
            <a:xfrm>
              <a:off x="4304"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74545130 w 58"/>
                <a:gd name="T13" fmla="*/ 720195707 h 80"/>
                <a:gd name="T14" fmla="*/ 0 w 58"/>
                <a:gd name="T15" fmla="*/ 360830769 h 80"/>
                <a:gd name="T16" fmla="*/ 374545130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19534" name="Freeform 57"/>
            <p:cNvSpPr>
              <a:spLocks/>
            </p:cNvSpPr>
            <p:nvPr/>
          </p:nvSpPr>
          <p:spPr bwMode="auto">
            <a:xfrm>
              <a:off x="3443"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65573527 w 58"/>
                <a:gd name="T13" fmla="*/ 720195707 h 80"/>
                <a:gd name="T14" fmla="*/ 0 w 58"/>
                <a:gd name="T15" fmla="*/ 360830769 h 80"/>
                <a:gd name="T16" fmla="*/ 365573527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19535" name="Freeform 58"/>
            <p:cNvSpPr>
              <a:spLocks noEditPoints="1"/>
            </p:cNvSpPr>
            <p:nvPr/>
          </p:nvSpPr>
          <p:spPr bwMode="auto">
            <a:xfrm>
              <a:off x="4643" y="1971"/>
              <a:ext cx="342" cy="343"/>
            </a:xfrm>
            <a:custGeom>
              <a:avLst/>
              <a:gdLst>
                <a:gd name="T0" fmla="*/ 697227466 w 80"/>
                <a:gd name="T1" fmla="*/ 360830769 h 80"/>
                <a:gd name="T2" fmla="*/ 348600878 w 80"/>
                <a:gd name="T3" fmla="*/ 720195707 h 80"/>
                <a:gd name="T4" fmla="*/ 0 w 80"/>
                <a:gd name="T5" fmla="*/ 360830769 h 80"/>
                <a:gd name="T6" fmla="*/ 348600878 w 80"/>
                <a:gd name="T7" fmla="*/ 0 h 80"/>
                <a:gd name="T8" fmla="*/ 697227466 w 80"/>
                <a:gd name="T9" fmla="*/ 360830769 h 80"/>
                <a:gd name="T10" fmla="*/ 348600878 w 80"/>
                <a:gd name="T11" fmla="*/ 180654507 h 80"/>
                <a:gd name="T12" fmla="*/ 175484834 w 80"/>
                <a:gd name="T13" fmla="*/ 360830769 h 80"/>
                <a:gd name="T14" fmla="*/ 348600878 w 80"/>
                <a:gd name="T15" fmla="*/ 539541199 h 80"/>
                <a:gd name="T16" fmla="*/ 521735304 w 80"/>
                <a:gd name="T17" fmla="*/ 360830769 h 80"/>
                <a:gd name="T18" fmla="*/ 348600878 w 80"/>
                <a:gd name="T19" fmla="*/ 18065450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0"/>
                <a:gd name="T31" fmla="*/ 0 h 80"/>
                <a:gd name="T32" fmla="*/ 80 w 8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B21A1A"/>
            </a:solidFill>
            <a:ln w="9525">
              <a:noFill/>
              <a:round/>
              <a:headEnd/>
              <a:tailEnd/>
            </a:ln>
          </p:spPr>
          <p:txBody>
            <a:bodyPr/>
            <a:lstStyle/>
            <a:p>
              <a:pPr defTabSz="914400"/>
              <a:endParaRPr lang="de-DE"/>
            </a:p>
          </p:txBody>
        </p:sp>
        <p:sp>
          <p:nvSpPr>
            <p:cNvPr id="19536" name="Freeform 59"/>
            <p:cNvSpPr>
              <a:spLocks/>
            </p:cNvSpPr>
            <p:nvPr/>
          </p:nvSpPr>
          <p:spPr bwMode="auto">
            <a:xfrm>
              <a:off x="4000" y="1971"/>
              <a:ext cx="223" cy="343"/>
            </a:xfrm>
            <a:custGeom>
              <a:avLst/>
              <a:gdLst>
                <a:gd name="T0" fmla="*/ 424857670 w 52"/>
                <a:gd name="T1" fmla="*/ 169920048 h 80"/>
                <a:gd name="T2" fmla="*/ 288521019 w 52"/>
                <a:gd name="T3" fmla="*/ 153248335 h 80"/>
                <a:gd name="T4" fmla="*/ 180966074 w 52"/>
                <a:gd name="T5" fmla="*/ 207608832 h 80"/>
                <a:gd name="T6" fmla="*/ 260940495 w 52"/>
                <a:gd name="T7" fmla="*/ 270758052 h 80"/>
                <a:gd name="T8" fmla="*/ 307169450 w 52"/>
                <a:gd name="T9" fmla="*/ 287431102 h 80"/>
                <a:gd name="T10" fmla="*/ 469032894 w 52"/>
                <a:gd name="T11" fmla="*/ 487124784 h 80"/>
                <a:gd name="T12" fmla="*/ 189313448 w 52"/>
                <a:gd name="T13" fmla="*/ 720195707 h 80"/>
                <a:gd name="T14" fmla="*/ 0 w 52"/>
                <a:gd name="T15" fmla="*/ 692789226 h 80"/>
                <a:gd name="T16" fmla="*/ 0 w 52"/>
                <a:gd name="T17" fmla="*/ 539541199 h 80"/>
                <a:gd name="T18" fmla="*/ 161863444 w 52"/>
                <a:gd name="T19" fmla="*/ 566948713 h 80"/>
                <a:gd name="T20" fmla="*/ 288521019 w 52"/>
                <a:gd name="T21" fmla="*/ 503798147 h 80"/>
                <a:gd name="T22" fmla="*/ 208546692 w 52"/>
                <a:gd name="T23" fmla="*/ 432318199 h 80"/>
                <a:gd name="T24" fmla="*/ 170217933 w 52"/>
                <a:gd name="T25" fmla="*/ 423981627 h 80"/>
                <a:gd name="T26" fmla="*/ 0 w 52"/>
                <a:gd name="T27" fmla="*/ 216397487 h 80"/>
                <a:gd name="T28" fmla="*/ 252698630 w 52"/>
                <a:gd name="T29" fmla="*/ 0 h 80"/>
                <a:gd name="T30" fmla="*/ 424857670 w 52"/>
                <a:gd name="T31" fmla="*/ 27406167 h 80"/>
                <a:gd name="T32" fmla="*/ 424857670 w 52"/>
                <a:gd name="T33" fmla="*/ 169920048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80"/>
                <a:gd name="T53" fmla="*/ 52 w 52"/>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B21A1A"/>
            </a:solidFill>
            <a:ln w="9525">
              <a:noFill/>
              <a:round/>
              <a:headEnd/>
              <a:tailEnd/>
            </a:ln>
          </p:spPr>
          <p:txBody>
            <a:bodyPr/>
            <a:lstStyle/>
            <a:p>
              <a:pPr defTabSz="914400"/>
              <a:endParaRPr lang="de-DE"/>
            </a:p>
          </p:txBody>
        </p:sp>
        <p:sp>
          <p:nvSpPr>
            <p:cNvPr id="19537" name="Freeform 60"/>
            <p:cNvSpPr>
              <a:spLocks/>
            </p:cNvSpPr>
            <p:nvPr/>
          </p:nvSpPr>
          <p:spPr bwMode="auto">
            <a:xfrm>
              <a:off x="3272" y="1586"/>
              <a:ext cx="81" cy="167"/>
            </a:xfrm>
            <a:custGeom>
              <a:avLst/>
              <a:gdLst>
                <a:gd name="T0" fmla="*/ 160491149 w 19"/>
                <a:gd name="T1" fmla="*/ 89067399 h 39"/>
                <a:gd name="T2" fmla="*/ 85096260 w 19"/>
                <a:gd name="T3" fmla="*/ 0 h 39"/>
                <a:gd name="T4" fmla="*/ 0 w 19"/>
                <a:gd name="T5" fmla="*/ 89067399 h 39"/>
                <a:gd name="T6" fmla="*/ 0 w 19"/>
                <a:gd name="T7" fmla="*/ 265297313 h 39"/>
                <a:gd name="T8" fmla="*/ 85096260 w 19"/>
                <a:gd name="T9" fmla="*/ 346122624 h 39"/>
                <a:gd name="T10" fmla="*/ 160491149 w 19"/>
                <a:gd name="T11" fmla="*/ 265297313 h 39"/>
                <a:gd name="T12" fmla="*/ 160491149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sp>
          <p:nvSpPr>
            <p:cNvPr id="19538" name="Freeform 61"/>
            <p:cNvSpPr>
              <a:spLocks/>
            </p:cNvSpPr>
            <p:nvPr/>
          </p:nvSpPr>
          <p:spPr bwMode="auto">
            <a:xfrm>
              <a:off x="349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39" name="Freeform 62"/>
            <p:cNvSpPr>
              <a:spLocks/>
            </p:cNvSpPr>
            <p:nvPr/>
          </p:nvSpPr>
          <p:spPr bwMode="auto">
            <a:xfrm>
              <a:off x="3722" y="1320"/>
              <a:ext cx="81" cy="514"/>
            </a:xfrm>
            <a:custGeom>
              <a:avLst/>
              <a:gdLst>
                <a:gd name="T0" fmla="*/ 160491149 w 19"/>
                <a:gd name="T1" fmla="*/ 81025465 h 120"/>
                <a:gd name="T2" fmla="*/ 85096260 w 19"/>
                <a:gd name="T3" fmla="*/ 0 h 120"/>
                <a:gd name="T4" fmla="*/ 0 w 19"/>
                <a:gd name="T5" fmla="*/ 81025465 h 120"/>
                <a:gd name="T6" fmla="*/ 0 w 19"/>
                <a:gd name="T7" fmla="*/ 987697663 h 120"/>
                <a:gd name="T8" fmla="*/ 85096260 w 19"/>
                <a:gd name="T9" fmla="*/ 1068698837 h 120"/>
                <a:gd name="T10" fmla="*/ 160491149 w 19"/>
                <a:gd name="T11" fmla="*/ 987697663 h 120"/>
                <a:gd name="T12" fmla="*/ 160491149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19540" name="Freeform 63"/>
            <p:cNvSpPr>
              <a:spLocks/>
            </p:cNvSpPr>
            <p:nvPr/>
          </p:nvSpPr>
          <p:spPr bwMode="auto">
            <a:xfrm>
              <a:off x="394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41" name="Freeform 64"/>
            <p:cNvSpPr>
              <a:spLocks/>
            </p:cNvSpPr>
            <p:nvPr/>
          </p:nvSpPr>
          <p:spPr bwMode="auto">
            <a:xfrm>
              <a:off x="4171" y="1586"/>
              <a:ext cx="86" cy="167"/>
            </a:xfrm>
            <a:custGeom>
              <a:avLst/>
              <a:gdLst>
                <a:gd name="T0" fmla="*/ 185949621 w 20"/>
                <a:gd name="T1" fmla="*/ 89067399 h 39"/>
                <a:gd name="T2" fmla="*/ 92904893 w 20"/>
                <a:gd name="T3" fmla="*/ 0 h 39"/>
                <a:gd name="T4" fmla="*/ 0 w 20"/>
                <a:gd name="T5" fmla="*/ 89067399 h 39"/>
                <a:gd name="T6" fmla="*/ 0 w 20"/>
                <a:gd name="T7" fmla="*/ 265297313 h 39"/>
                <a:gd name="T8" fmla="*/ 92904893 w 20"/>
                <a:gd name="T9" fmla="*/ 346122624 h 39"/>
                <a:gd name="T10" fmla="*/ 185949621 w 20"/>
                <a:gd name="T11" fmla="*/ 265297313 h 39"/>
                <a:gd name="T12" fmla="*/ 185949621 w 20"/>
                <a:gd name="T13" fmla="*/ 89067399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015F85"/>
            </a:solidFill>
            <a:ln w="9525">
              <a:noFill/>
              <a:round/>
              <a:headEnd/>
              <a:tailEnd/>
            </a:ln>
          </p:spPr>
          <p:txBody>
            <a:bodyPr/>
            <a:lstStyle/>
            <a:p>
              <a:pPr defTabSz="914400"/>
              <a:endParaRPr lang="de-DE"/>
            </a:p>
          </p:txBody>
        </p:sp>
        <p:sp>
          <p:nvSpPr>
            <p:cNvPr id="19542" name="Freeform 65"/>
            <p:cNvSpPr>
              <a:spLocks/>
            </p:cNvSpPr>
            <p:nvPr/>
          </p:nvSpPr>
          <p:spPr bwMode="auto">
            <a:xfrm>
              <a:off x="439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43" name="Freeform 66"/>
            <p:cNvSpPr>
              <a:spLocks/>
            </p:cNvSpPr>
            <p:nvPr/>
          </p:nvSpPr>
          <p:spPr bwMode="auto">
            <a:xfrm>
              <a:off x="4625" y="1320"/>
              <a:ext cx="82" cy="514"/>
            </a:xfrm>
            <a:custGeom>
              <a:avLst/>
              <a:gdLst>
                <a:gd name="T0" fmla="*/ 183925240 w 19"/>
                <a:gd name="T1" fmla="*/ 81025465 h 120"/>
                <a:gd name="T2" fmla="*/ 87261073 w 19"/>
                <a:gd name="T3" fmla="*/ 0 h 120"/>
                <a:gd name="T4" fmla="*/ 0 w 19"/>
                <a:gd name="T5" fmla="*/ 81025465 h 120"/>
                <a:gd name="T6" fmla="*/ 0 w 19"/>
                <a:gd name="T7" fmla="*/ 987697663 h 120"/>
                <a:gd name="T8" fmla="*/ 87261073 w 19"/>
                <a:gd name="T9" fmla="*/ 1068698837 h 120"/>
                <a:gd name="T10" fmla="*/ 183925240 w 19"/>
                <a:gd name="T11" fmla="*/ 987697663 h 120"/>
                <a:gd name="T12" fmla="*/ 183925240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19544" name="Freeform 67"/>
            <p:cNvSpPr>
              <a:spLocks/>
            </p:cNvSpPr>
            <p:nvPr/>
          </p:nvSpPr>
          <p:spPr bwMode="auto">
            <a:xfrm>
              <a:off x="484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45" name="Freeform 68"/>
            <p:cNvSpPr>
              <a:spLocks/>
            </p:cNvSpPr>
            <p:nvPr/>
          </p:nvSpPr>
          <p:spPr bwMode="auto">
            <a:xfrm>
              <a:off x="5075" y="1586"/>
              <a:ext cx="82" cy="167"/>
            </a:xfrm>
            <a:custGeom>
              <a:avLst/>
              <a:gdLst>
                <a:gd name="T0" fmla="*/ 183925240 w 19"/>
                <a:gd name="T1" fmla="*/ 89067399 h 39"/>
                <a:gd name="T2" fmla="*/ 87261073 w 19"/>
                <a:gd name="T3" fmla="*/ 0 h 39"/>
                <a:gd name="T4" fmla="*/ 0 w 19"/>
                <a:gd name="T5" fmla="*/ 89067399 h 39"/>
                <a:gd name="T6" fmla="*/ 0 w 19"/>
                <a:gd name="T7" fmla="*/ 265297313 h 39"/>
                <a:gd name="T8" fmla="*/ 87261073 w 19"/>
                <a:gd name="T9" fmla="*/ 346122624 h 39"/>
                <a:gd name="T10" fmla="*/ 183925240 w 19"/>
                <a:gd name="T11" fmla="*/ 265297313 h 39"/>
                <a:gd name="T12" fmla="*/ 183925240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grpSp>
      <p:sp>
        <p:nvSpPr>
          <p:cNvPr id="19485" name="Rectangle 13"/>
          <p:cNvSpPr>
            <a:spLocks noChangeArrowheads="1"/>
          </p:cNvSpPr>
          <p:nvPr/>
        </p:nvSpPr>
        <p:spPr bwMode="auto">
          <a:xfrm>
            <a:off x="5245100" y="4733925"/>
            <a:ext cx="1149350" cy="276225"/>
          </a:xfrm>
          <a:prstGeom prst="rect">
            <a:avLst/>
          </a:prstGeom>
          <a:noFill/>
          <a:ln w="9525">
            <a:noFill/>
            <a:miter lim="800000"/>
            <a:headEnd/>
            <a:tailEnd/>
          </a:ln>
        </p:spPr>
        <p:txBody>
          <a:bodyPr wrap="none">
            <a:spAutoFit/>
          </a:bodyPr>
          <a:lstStyle/>
          <a:p>
            <a:pPr algn="ctr" defTabSz="914400"/>
            <a:r>
              <a:rPr lang="en-US" sz="1200" b="1">
                <a:solidFill>
                  <a:schemeClr val="accent1"/>
                </a:solidFill>
              </a:rPr>
              <a:t>Virtualization</a:t>
            </a:r>
          </a:p>
        </p:txBody>
      </p:sp>
      <p:sp>
        <p:nvSpPr>
          <p:cNvPr id="19486" name="Rectangle 14"/>
          <p:cNvSpPr>
            <a:spLocks noChangeArrowheads="1"/>
          </p:cNvSpPr>
          <p:nvPr/>
        </p:nvSpPr>
        <p:spPr bwMode="auto">
          <a:xfrm>
            <a:off x="5240338" y="5005388"/>
            <a:ext cx="850900" cy="276225"/>
          </a:xfrm>
          <a:prstGeom prst="rect">
            <a:avLst/>
          </a:prstGeom>
          <a:noFill/>
          <a:ln w="9525">
            <a:noFill/>
            <a:miter lim="800000"/>
            <a:headEnd/>
            <a:tailEnd/>
          </a:ln>
        </p:spPr>
        <p:txBody>
          <a:bodyPr wrap="none">
            <a:spAutoFit/>
          </a:bodyPr>
          <a:lstStyle/>
          <a:p>
            <a:pPr defTabSz="914400"/>
            <a:r>
              <a:rPr lang="en-US" sz="1200" b="1">
                <a:solidFill>
                  <a:schemeClr val="accent1"/>
                </a:solidFill>
              </a:rPr>
              <a:t>Compute</a:t>
            </a:r>
          </a:p>
        </p:txBody>
      </p:sp>
      <p:sp>
        <p:nvSpPr>
          <p:cNvPr id="19487" name="Rectangle 15"/>
          <p:cNvSpPr>
            <a:spLocks noChangeArrowheads="1"/>
          </p:cNvSpPr>
          <p:nvPr/>
        </p:nvSpPr>
        <p:spPr bwMode="auto">
          <a:xfrm>
            <a:off x="5245100" y="5278438"/>
            <a:ext cx="1212850" cy="276225"/>
          </a:xfrm>
          <a:prstGeom prst="rect">
            <a:avLst/>
          </a:prstGeom>
          <a:noFill/>
          <a:ln w="9525">
            <a:noFill/>
            <a:miter lim="800000"/>
            <a:headEnd/>
            <a:tailEnd/>
          </a:ln>
        </p:spPr>
        <p:txBody>
          <a:bodyPr wrap="none">
            <a:spAutoFit/>
          </a:bodyPr>
          <a:lstStyle/>
          <a:p>
            <a:pPr algn="ctr" defTabSz="914400"/>
            <a:r>
              <a:rPr lang="en-US" sz="1200" b="1">
                <a:solidFill>
                  <a:schemeClr val="accent1"/>
                </a:solidFill>
              </a:rPr>
              <a:t>Unified Fabric</a:t>
            </a:r>
          </a:p>
        </p:txBody>
      </p:sp>
      <p:sp>
        <p:nvSpPr>
          <p:cNvPr id="19488" name="Rectangle 141"/>
          <p:cNvSpPr>
            <a:spLocks noChangeArrowheads="1"/>
          </p:cNvSpPr>
          <p:nvPr/>
        </p:nvSpPr>
        <p:spPr bwMode="auto">
          <a:xfrm>
            <a:off x="3630613" y="1230313"/>
            <a:ext cx="1468437" cy="330200"/>
          </a:xfrm>
          <a:prstGeom prst="rect">
            <a:avLst/>
          </a:prstGeom>
          <a:noFill/>
          <a:ln w="9525">
            <a:noFill/>
            <a:miter lim="800000"/>
            <a:headEnd/>
            <a:tailEnd/>
          </a:ln>
          <a:effectLst>
            <a:prstShdw prst="shdw17" dist="17961" dir="2700000">
              <a:srgbClr val="993700">
                <a:alpha val="74997"/>
              </a:srgbClr>
            </a:prstShdw>
          </a:effectLst>
        </p:spPr>
        <p:txBody>
          <a:bodyPr wrap="none" lIns="82124" tIns="41061" rIns="82124" bIns="41061">
            <a:spAutoFit/>
          </a:bodyPr>
          <a:lstStyle/>
          <a:p>
            <a:pPr algn="ctr" defTabSz="814388">
              <a:lnSpc>
                <a:spcPct val="90000"/>
              </a:lnSpc>
            </a:pPr>
            <a:r>
              <a:rPr lang="en-US" b="1" i="1">
                <a:solidFill>
                  <a:schemeClr val="bg1"/>
                </a:solidFill>
                <a:latin typeface="Calibri" pitchFamily="34" charset="0"/>
              </a:rPr>
              <a:t>UCS Manager</a:t>
            </a:r>
          </a:p>
        </p:txBody>
      </p:sp>
      <p:pic>
        <p:nvPicPr>
          <p:cNvPr id="19489" name="Picture 18" descr="Systems Center.jpg"/>
          <p:cNvPicPr>
            <a:picLocks noChangeAspect="1"/>
          </p:cNvPicPr>
          <p:nvPr/>
        </p:nvPicPr>
        <p:blipFill>
          <a:blip r:embed="rId17"/>
          <a:srcRect/>
          <a:stretch>
            <a:fillRect/>
          </a:stretch>
        </p:blipFill>
        <p:spPr bwMode="auto">
          <a:xfrm>
            <a:off x="7019925" y="1158875"/>
            <a:ext cx="1660525" cy="349250"/>
          </a:xfrm>
          <a:prstGeom prst="rect">
            <a:avLst/>
          </a:prstGeom>
          <a:noFill/>
          <a:ln w="9525">
            <a:noFill/>
            <a:miter lim="800000"/>
            <a:headEnd/>
            <a:tailEnd/>
          </a:ln>
        </p:spPr>
      </p:pic>
      <p:grpSp>
        <p:nvGrpSpPr>
          <p:cNvPr id="19490" name="Group 73"/>
          <p:cNvGrpSpPr>
            <a:grpSpLocks/>
          </p:cNvGrpSpPr>
          <p:nvPr/>
        </p:nvGrpSpPr>
        <p:grpSpPr bwMode="auto">
          <a:xfrm>
            <a:off x="508000" y="1279525"/>
            <a:ext cx="4038600" cy="1066800"/>
            <a:chOff x="457200" y="1435100"/>
            <a:chExt cx="4038600" cy="1066800"/>
          </a:xfrm>
        </p:grpSpPr>
        <p:grpSp>
          <p:nvGrpSpPr>
            <p:cNvPr id="19527" name="Rounded Rectangle 66"/>
            <p:cNvGrpSpPr>
              <a:grpSpLocks/>
            </p:cNvGrpSpPr>
            <p:nvPr/>
          </p:nvGrpSpPr>
          <p:grpSpPr bwMode="auto">
            <a:xfrm>
              <a:off x="436880" y="1414272"/>
              <a:ext cx="4072128" cy="1097280"/>
              <a:chOff x="487680" y="1414272"/>
              <a:chExt cx="4072128" cy="1097280"/>
            </a:xfrm>
          </p:grpSpPr>
          <p:pic>
            <p:nvPicPr>
              <p:cNvPr id="19529" name="Rounded Rectangle 66"/>
              <p:cNvPicPr>
                <a:picLocks noChangeArrowheads="1"/>
              </p:cNvPicPr>
              <p:nvPr/>
            </p:nvPicPr>
            <p:blipFill>
              <a:blip r:embed="rId18"/>
              <a:srcRect/>
              <a:stretch>
                <a:fillRect/>
              </a:stretch>
            </p:blipFill>
            <p:spPr bwMode="auto">
              <a:xfrm>
                <a:off x="487680" y="1414272"/>
                <a:ext cx="4072128" cy="1097280"/>
              </a:xfrm>
              <a:prstGeom prst="rect">
                <a:avLst/>
              </a:prstGeom>
              <a:noFill/>
              <a:ln w="9525">
                <a:noFill/>
                <a:miter lim="800000"/>
                <a:headEnd/>
                <a:tailEnd/>
              </a:ln>
            </p:spPr>
          </p:pic>
          <p:sp>
            <p:nvSpPr>
              <p:cNvPr id="19530" name="Text Box 38"/>
              <p:cNvSpPr txBox="1">
                <a:spLocks noChangeArrowheads="1"/>
              </p:cNvSpPr>
              <p:nvPr/>
            </p:nvSpPr>
            <p:spPr bwMode="auto">
              <a:xfrm rot="10800000">
                <a:off x="585845" y="1512945"/>
                <a:ext cx="3882910" cy="911110"/>
              </a:xfrm>
              <a:prstGeom prst="rect">
                <a:avLst/>
              </a:prstGeom>
              <a:noFill/>
              <a:ln w="9525">
                <a:noFill/>
                <a:miter lim="800000"/>
                <a:headEnd/>
                <a:tailEnd/>
              </a:ln>
            </p:spPr>
            <p:txBody>
              <a:bodyPr rot="10800000" lIns="91436" tIns="45718" rIns="91436" bIns="45718" anchor="ctr"/>
              <a:lstStyle/>
              <a:p>
                <a:pPr algn="ctr"/>
                <a:endParaRPr lang="de-DE" sz="2300">
                  <a:latin typeface="Segoe UI" pitchFamily="34" charset="0"/>
                </a:endParaRPr>
              </a:p>
            </p:txBody>
          </p:sp>
        </p:grpSp>
        <p:sp>
          <p:nvSpPr>
            <p:cNvPr id="19528" name="Rectangle 194"/>
            <p:cNvSpPr>
              <a:spLocks noChangeArrowheads="1"/>
            </p:cNvSpPr>
            <p:nvPr/>
          </p:nvSpPr>
          <p:spPr bwMode="auto">
            <a:xfrm>
              <a:off x="519399" y="1502039"/>
              <a:ext cx="3008312" cy="870777"/>
            </a:xfrm>
            <a:prstGeom prst="rect">
              <a:avLst/>
            </a:prstGeom>
            <a:noFill/>
            <a:ln w="9525">
              <a:noFill/>
              <a:miter lim="800000"/>
              <a:headEnd/>
              <a:tailEnd/>
            </a:ln>
          </p:spPr>
          <p:txBody>
            <a:bodyPr lIns="82124" tIns="41061" rIns="82124" bIns="41061"/>
            <a:lstStyle/>
            <a:p>
              <a:pPr marL="236538" indent="-236538" defTabSz="814388" eaLnBrk="0" hangingPunct="0">
                <a:lnSpc>
                  <a:spcPct val="95000"/>
                </a:lnSpc>
                <a:buClr>
                  <a:schemeClr val="bg1"/>
                </a:buClr>
                <a:buSzPct val="100000"/>
                <a:buFont typeface="Wingdings" pitchFamily="2" charset="2"/>
                <a:buNone/>
              </a:pPr>
              <a:r>
                <a:rPr lang="en-US" sz="1400" b="1">
                  <a:solidFill>
                    <a:schemeClr val="bg1"/>
                  </a:solidFill>
                </a:rPr>
                <a:t>Integrated Management</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SCOM, VMM Integration*</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Hardware/application correlation</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20% OpEx cost reduction</a:t>
              </a:r>
            </a:p>
          </p:txBody>
        </p:sp>
      </p:grpSp>
      <p:grpSp>
        <p:nvGrpSpPr>
          <p:cNvPr id="19491" name="Group 72"/>
          <p:cNvGrpSpPr>
            <a:grpSpLocks/>
          </p:cNvGrpSpPr>
          <p:nvPr/>
        </p:nvGrpSpPr>
        <p:grpSpPr bwMode="auto">
          <a:xfrm>
            <a:off x="508000" y="2384425"/>
            <a:ext cx="4038600" cy="1219200"/>
            <a:chOff x="457200" y="2540000"/>
            <a:chExt cx="4038600" cy="1219200"/>
          </a:xfrm>
        </p:grpSpPr>
        <p:grpSp>
          <p:nvGrpSpPr>
            <p:cNvPr id="19523" name="Rounded Rectangle 67"/>
            <p:cNvGrpSpPr>
              <a:grpSpLocks/>
            </p:cNvGrpSpPr>
            <p:nvPr/>
          </p:nvGrpSpPr>
          <p:grpSpPr bwMode="auto">
            <a:xfrm>
              <a:off x="436880" y="2523744"/>
              <a:ext cx="4072128" cy="1249680"/>
              <a:chOff x="487680" y="2523744"/>
              <a:chExt cx="4072128" cy="1249680"/>
            </a:xfrm>
          </p:grpSpPr>
          <p:pic>
            <p:nvPicPr>
              <p:cNvPr id="19525" name="Rounded Rectangle 67"/>
              <p:cNvPicPr>
                <a:picLocks noChangeArrowheads="1"/>
              </p:cNvPicPr>
              <p:nvPr/>
            </p:nvPicPr>
            <p:blipFill>
              <a:blip r:embed="rId19"/>
              <a:srcRect/>
              <a:stretch>
                <a:fillRect/>
              </a:stretch>
            </p:blipFill>
            <p:spPr bwMode="auto">
              <a:xfrm>
                <a:off x="487680" y="2523744"/>
                <a:ext cx="4072128" cy="1249680"/>
              </a:xfrm>
              <a:prstGeom prst="rect">
                <a:avLst/>
              </a:prstGeom>
              <a:noFill/>
              <a:ln w="9525">
                <a:noFill/>
                <a:miter lim="800000"/>
                <a:headEnd/>
                <a:tailEnd/>
              </a:ln>
            </p:spPr>
          </p:pic>
          <p:sp>
            <p:nvSpPr>
              <p:cNvPr id="19526" name="Text Box 34"/>
              <p:cNvSpPr txBox="1">
                <a:spLocks noChangeArrowheads="1"/>
              </p:cNvSpPr>
              <p:nvPr/>
            </p:nvSpPr>
            <p:spPr bwMode="auto">
              <a:xfrm rot="10800000">
                <a:off x="596966" y="2628966"/>
                <a:ext cx="3860668" cy="1041268"/>
              </a:xfrm>
              <a:prstGeom prst="rect">
                <a:avLst/>
              </a:prstGeom>
              <a:noFill/>
              <a:ln w="9525">
                <a:noFill/>
                <a:miter lim="800000"/>
                <a:headEnd/>
                <a:tailEnd/>
              </a:ln>
            </p:spPr>
            <p:txBody>
              <a:bodyPr rot="10800000" lIns="91436" tIns="45718" rIns="91436" bIns="45718" anchor="ctr"/>
              <a:lstStyle/>
              <a:p>
                <a:pPr algn="ctr"/>
                <a:endParaRPr lang="de-DE" sz="2300">
                  <a:latin typeface="Segoe UI" pitchFamily="34" charset="0"/>
                </a:endParaRPr>
              </a:p>
            </p:txBody>
          </p:sp>
        </p:grpSp>
        <p:sp>
          <p:nvSpPr>
            <p:cNvPr id="19524" name="Rectangle 194"/>
            <p:cNvSpPr>
              <a:spLocks noChangeArrowheads="1"/>
            </p:cNvSpPr>
            <p:nvPr/>
          </p:nvSpPr>
          <p:spPr bwMode="auto">
            <a:xfrm>
              <a:off x="520986" y="2579840"/>
              <a:ext cx="3008313" cy="1122976"/>
            </a:xfrm>
            <a:prstGeom prst="rect">
              <a:avLst/>
            </a:prstGeom>
            <a:noFill/>
            <a:ln w="9525">
              <a:noFill/>
              <a:miter lim="800000"/>
              <a:headEnd/>
              <a:tailEnd/>
            </a:ln>
          </p:spPr>
          <p:txBody>
            <a:bodyPr lIns="82124" tIns="41061" rIns="82124" bIns="41061"/>
            <a:lstStyle/>
            <a:p>
              <a:pPr marL="236538" indent="-236538" defTabSz="814388" eaLnBrk="0" hangingPunct="0">
                <a:lnSpc>
                  <a:spcPct val="95000"/>
                </a:lnSpc>
                <a:buClr>
                  <a:schemeClr val="bg1"/>
                </a:buClr>
                <a:buSzPct val="100000"/>
                <a:buFont typeface="Wingdings" pitchFamily="2" charset="2"/>
                <a:buNone/>
              </a:pPr>
              <a:r>
                <a:rPr lang="en-US" sz="1400" b="1">
                  <a:solidFill>
                    <a:schemeClr val="bg1"/>
                  </a:solidFill>
                </a:rPr>
                <a:t>Optimized Delivery to Users</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Preconfigured &amp; integrated</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5x branch user performance</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Low footprint core services</a:t>
              </a:r>
            </a:p>
          </p:txBody>
        </p:sp>
      </p:grpSp>
      <p:grpSp>
        <p:nvGrpSpPr>
          <p:cNvPr id="19492" name="Group 97"/>
          <p:cNvGrpSpPr>
            <a:grpSpLocks/>
          </p:cNvGrpSpPr>
          <p:nvPr/>
        </p:nvGrpSpPr>
        <p:grpSpPr bwMode="auto">
          <a:xfrm>
            <a:off x="487363" y="3624263"/>
            <a:ext cx="4071937" cy="1200150"/>
            <a:chOff x="307" y="2381"/>
            <a:chExt cx="2565" cy="756"/>
          </a:xfrm>
        </p:grpSpPr>
        <p:grpSp>
          <p:nvGrpSpPr>
            <p:cNvPr id="19519" name="Rounded Rectangle 68"/>
            <p:cNvGrpSpPr>
              <a:grpSpLocks/>
            </p:cNvGrpSpPr>
            <p:nvPr/>
          </p:nvGrpSpPr>
          <p:grpSpPr bwMode="auto">
            <a:xfrm>
              <a:off x="307" y="2381"/>
              <a:ext cx="2565" cy="756"/>
              <a:chOff x="487680" y="3779520"/>
              <a:chExt cx="4072128" cy="1200912"/>
            </a:xfrm>
          </p:grpSpPr>
          <p:pic>
            <p:nvPicPr>
              <p:cNvPr id="19521" name="Rounded Rectangle 68"/>
              <p:cNvPicPr>
                <a:picLocks noChangeArrowheads="1"/>
              </p:cNvPicPr>
              <p:nvPr/>
            </p:nvPicPr>
            <p:blipFill>
              <a:blip r:embed="rId20"/>
              <a:srcRect/>
              <a:stretch>
                <a:fillRect/>
              </a:stretch>
            </p:blipFill>
            <p:spPr bwMode="auto">
              <a:xfrm>
                <a:off x="487680" y="3779520"/>
                <a:ext cx="4072128" cy="1200912"/>
              </a:xfrm>
              <a:prstGeom prst="rect">
                <a:avLst/>
              </a:prstGeom>
              <a:noFill/>
              <a:ln w="9525">
                <a:noFill/>
                <a:miter lim="800000"/>
                <a:headEnd/>
                <a:tailEnd/>
              </a:ln>
            </p:spPr>
          </p:pic>
          <p:sp>
            <p:nvSpPr>
              <p:cNvPr id="19522" name="Text Box 30"/>
              <p:cNvSpPr txBox="1">
                <a:spLocks noChangeArrowheads="1"/>
              </p:cNvSpPr>
              <p:nvPr/>
            </p:nvSpPr>
            <p:spPr bwMode="auto">
              <a:xfrm rot="10800000">
                <a:off x="593259" y="3882559"/>
                <a:ext cx="3868082" cy="997882"/>
              </a:xfrm>
              <a:prstGeom prst="rect">
                <a:avLst/>
              </a:prstGeom>
              <a:noFill/>
              <a:ln w="9525">
                <a:noFill/>
                <a:miter lim="800000"/>
                <a:headEnd/>
                <a:tailEnd/>
              </a:ln>
            </p:spPr>
            <p:txBody>
              <a:bodyPr rot="10800000" lIns="91436" tIns="45718" rIns="91436" bIns="45718" anchor="ctr"/>
              <a:lstStyle/>
              <a:p>
                <a:pPr algn="ctr"/>
                <a:endParaRPr lang="de-DE" sz="2300">
                  <a:latin typeface="Segoe UI" pitchFamily="34" charset="0"/>
                </a:endParaRPr>
              </a:p>
            </p:txBody>
          </p:sp>
        </p:grpSp>
        <p:sp>
          <p:nvSpPr>
            <p:cNvPr id="19520" name="Rectangle 194"/>
            <p:cNvSpPr>
              <a:spLocks noChangeArrowheads="1"/>
            </p:cNvSpPr>
            <p:nvPr/>
          </p:nvSpPr>
          <p:spPr bwMode="auto">
            <a:xfrm>
              <a:off x="353" y="2423"/>
              <a:ext cx="2042" cy="703"/>
            </a:xfrm>
            <a:prstGeom prst="rect">
              <a:avLst/>
            </a:prstGeom>
            <a:noFill/>
            <a:ln w="9525">
              <a:noFill/>
              <a:miter lim="800000"/>
              <a:headEnd/>
              <a:tailEnd/>
            </a:ln>
          </p:spPr>
          <p:txBody>
            <a:bodyPr lIns="82124" tIns="41061" rIns="82124" bIns="41061"/>
            <a:lstStyle/>
            <a:p>
              <a:pPr marL="236538" indent="-236538" defTabSz="814388" eaLnBrk="0" hangingPunct="0">
                <a:lnSpc>
                  <a:spcPct val="95000"/>
                </a:lnSpc>
                <a:buClr>
                  <a:schemeClr val="bg1"/>
                </a:buClr>
                <a:buSzPct val="100000"/>
                <a:buFont typeface="Wingdings" pitchFamily="2" charset="2"/>
                <a:buNone/>
              </a:pPr>
              <a:r>
                <a:rPr lang="en-US" sz="1400" b="1">
                  <a:solidFill>
                    <a:schemeClr val="bg1"/>
                  </a:solidFill>
                </a:rPr>
                <a:t>Validated for Microsoft Applications</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Documented architecture</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R2 HyperV, Live Migration</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End-to-end / client to data center</a:t>
              </a:r>
            </a:p>
            <a:p>
              <a:pPr marL="236538" indent="-236538" defTabSz="814388" eaLnBrk="0" hangingPunct="0">
                <a:lnSpc>
                  <a:spcPct val="95000"/>
                </a:lnSpc>
                <a:buClr>
                  <a:schemeClr val="bg1"/>
                </a:buClr>
                <a:buSzPct val="100000"/>
                <a:buFont typeface="Wingdings" pitchFamily="2" charset="2"/>
                <a:buChar char="§"/>
              </a:pPr>
              <a:endParaRPr lang="en-US" sz="1400">
                <a:solidFill>
                  <a:schemeClr val="bg1"/>
                </a:solidFill>
              </a:endParaRPr>
            </a:p>
            <a:p>
              <a:pPr marL="236538" indent="-236538" defTabSz="814388" eaLnBrk="0" hangingPunct="0">
                <a:lnSpc>
                  <a:spcPct val="95000"/>
                </a:lnSpc>
                <a:buClr>
                  <a:schemeClr val="bg1"/>
                </a:buClr>
                <a:buSzPct val="100000"/>
                <a:buFont typeface="Wingdings" pitchFamily="2" charset="2"/>
                <a:buChar char="§"/>
              </a:pPr>
              <a:endParaRPr lang="en-US" sz="1400">
                <a:solidFill>
                  <a:schemeClr val="bg1"/>
                </a:solidFill>
              </a:endParaRPr>
            </a:p>
          </p:txBody>
        </p:sp>
      </p:grpSp>
      <p:grpSp>
        <p:nvGrpSpPr>
          <p:cNvPr id="19493" name="Group 70"/>
          <p:cNvGrpSpPr>
            <a:grpSpLocks/>
          </p:cNvGrpSpPr>
          <p:nvPr/>
        </p:nvGrpSpPr>
        <p:grpSpPr bwMode="auto">
          <a:xfrm>
            <a:off x="508000" y="4873625"/>
            <a:ext cx="4038600" cy="1168400"/>
            <a:chOff x="457200" y="5029200"/>
            <a:chExt cx="4038600" cy="1168400"/>
          </a:xfrm>
        </p:grpSpPr>
        <p:grpSp>
          <p:nvGrpSpPr>
            <p:cNvPr id="19515" name="Rounded Rectangle 69"/>
            <p:cNvGrpSpPr>
              <a:grpSpLocks/>
            </p:cNvGrpSpPr>
            <p:nvPr/>
          </p:nvGrpSpPr>
          <p:grpSpPr bwMode="auto">
            <a:xfrm>
              <a:off x="436880" y="5010912"/>
              <a:ext cx="4072128" cy="1200912"/>
              <a:chOff x="487680" y="5010912"/>
              <a:chExt cx="4072128" cy="1200912"/>
            </a:xfrm>
          </p:grpSpPr>
          <p:pic>
            <p:nvPicPr>
              <p:cNvPr id="19517" name="Rounded Rectangle 69"/>
              <p:cNvPicPr>
                <a:picLocks noChangeArrowheads="1"/>
              </p:cNvPicPr>
              <p:nvPr/>
            </p:nvPicPr>
            <p:blipFill>
              <a:blip r:embed="rId20"/>
              <a:srcRect/>
              <a:stretch>
                <a:fillRect/>
              </a:stretch>
            </p:blipFill>
            <p:spPr bwMode="auto">
              <a:xfrm>
                <a:off x="487680" y="5010912"/>
                <a:ext cx="4072128" cy="1200912"/>
              </a:xfrm>
              <a:prstGeom prst="rect">
                <a:avLst/>
              </a:prstGeom>
              <a:noFill/>
              <a:ln w="9525">
                <a:noFill/>
                <a:miter lim="800000"/>
                <a:headEnd/>
                <a:tailEnd/>
              </a:ln>
            </p:spPr>
          </p:pic>
          <p:sp>
            <p:nvSpPr>
              <p:cNvPr id="19518" name="Text Box 26"/>
              <p:cNvSpPr txBox="1">
                <a:spLocks noChangeArrowheads="1"/>
              </p:cNvSpPr>
              <p:nvPr/>
            </p:nvSpPr>
            <p:spPr bwMode="auto">
              <a:xfrm rot="10800000">
                <a:off x="593259" y="5114459"/>
                <a:ext cx="3868082" cy="997882"/>
              </a:xfrm>
              <a:prstGeom prst="rect">
                <a:avLst/>
              </a:prstGeom>
              <a:noFill/>
              <a:ln w="9525">
                <a:noFill/>
                <a:miter lim="800000"/>
                <a:headEnd/>
                <a:tailEnd/>
              </a:ln>
            </p:spPr>
            <p:txBody>
              <a:bodyPr rot="10800000" lIns="91436" tIns="45718" rIns="91436" bIns="45718" anchor="ctr"/>
              <a:lstStyle/>
              <a:p>
                <a:pPr algn="ctr"/>
                <a:endParaRPr lang="de-DE" sz="2300">
                  <a:latin typeface="Segoe UI" pitchFamily="34" charset="0"/>
                </a:endParaRPr>
              </a:p>
            </p:txBody>
          </p:sp>
        </p:grpSp>
        <p:sp>
          <p:nvSpPr>
            <p:cNvPr id="19516" name="Rectangle 194"/>
            <p:cNvSpPr>
              <a:spLocks noChangeArrowheads="1"/>
            </p:cNvSpPr>
            <p:nvPr/>
          </p:nvSpPr>
          <p:spPr bwMode="auto">
            <a:xfrm>
              <a:off x="511461" y="5067631"/>
              <a:ext cx="3008313" cy="1103050"/>
            </a:xfrm>
            <a:prstGeom prst="rect">
              <a:avLst/>
            </a:prstGeom>
            <a:noFill/>
            <a:ln w="9525">
              <a:noFill/>
              <a:miter lim="800000"/>
              <a:headEnd/>
              <a:tailEnd/>
            </a:ln>
          </p:spPr>
          <p:txBody>
            <a:bodyPr lIns="82124" tIns="41061" rIns="82124" bIns="41061"/>
            <a:lstStyle/>
            <a:p>
              <a:pPr marL="236538" indent="-236538" defTabSz="814388" eaLnBrk="0" hangingPunct="0">
                <a:lnSpc>
                  <a:spcPct val="95000"/>
                </a:lnSpc>
                <a:buClr>
                  <a:schemeClr val="bg1"/>
                </a:buClr>
                <a:buSzPct val="100000"/>
                <a:buFont typeface="Wingdings" pitchFamily="2" charset="2"/>
                <a:buNone/>
              </a:pPr>
              <a:r>
                <a:rPr lang="en-US" sz="1400" b="1">
                  <a:solidFill>
                    <a:schemeClr val="bg1"/>
                  </a:solidFill>
                </a:rPr>
                <a:t>Virtualized Data Center Platform</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Unified Computing</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Preconfigured for virtualization</a:t>
              </a:r>
            </a:p>
            <a:p>
              <a:pPr marL="236538" indent="-236538" defTabSz="814388" eaLnBrk="0" hangingPunct="0">
                <a:lnSpc>
                  <a:spcPct val="95000"/>
                </a:lnSpc>
                <a:buClr>
                  <a:schemeClr val="bg1"/>
                </a:buClr>
                <a:buSzPct val="100000"/>
                <a:buFont typeface="Wingdings" pitchFamily="2" charset="2"/>
                <a:buChar char="§"/>
              </a:pPr>
              <a:r>
                <a:rPr lang="en-US" sz="1400">
                  <a:solidFill>
                    <a:schemeClr val="bg1"/>
                  </a:solidFill>
                </a:rPr>
                <a:t>30% cost reduction</a:t>
              </a:r>
            </a:p>
          </p:txBody>
        </p:sp>
      </p:grpSp>
      <p:sp>
        <p:nvSpPr>
          <p:cNvPr id="19494" name="Rectangle 9"/>
          <p:cNvSpPr>
            <a:spLocks noChangeArrowheads="1"/>
          </p:cNvSpPr>
          <p:nvPr/>
        </p:nvSpPr>
        <p:spPr bwMode="auto">
          <a:xfrm>
            <a:off x="8716963" y="2008188"/>
            <a:ext cx="381000" cy="3784600"/>
          </a:xfrm>
          <a:prstGeom prst="rect">
            <a:avLst/>
          </a:prstGeom>
          <a:noFill/>
          <a:ln w="9525">
            <a:noFill/>
            <a:miter lim="800000"/>
            <a:headEnd/>
            <a:tailEnd/>
          </a:ln>
        </p:spPr>
        <p:txBody>
          <a:bodyPr wrap="none">
            <a:spAutoFit/>
          </a:bodyPr>
          <a:lstStyle/>
          <a:p>
            <a:pPr marL="236538" indent="-236538" algn="ctr" defTabSz="814388" eaLnBrk="0" hangingPunct="0">
              <a:lnSpc>
                <a:spcPct val="40000"/>
              </a:lnSpc>
              <a:spcBef>
                <a:spcPct val="50000"/>
              </a:spcBef>
              <a:buClr>
                <a:srgbClr val="373737"/>
              </a:buClr>
              <a:buSzPct val="100000"/>
            </a:pPr>
            <a:r>
              <a:rPr lang="en-US" sz="2000" b="1"/>
              <a:t>V</a:t>
            </a:r>
          </a:p>
          <a:p>
            <a:pPr marL="236538" indent="-236538" algn="ctr" defTabSz="814388" eaLnBrk="0" hangingPunct="0">
              <a:lnSpc>
                <a:spcPct val="40000"/>
              </a:lnSpc>
              <a:spcBef>
                <a:spcPct val="50000"/>
              </a:spcBef>
              <a:buClr>
                <a:srgbClr val="373737"/>
              </a:buClr>
              <a:buSzPct val="100000"/>
            </a:pPr>
            <a:r>
              <a:rPr lang="en-US" sz="2000" b="1"/>
              <a:t>I</a:t>
            </a:r>
          </a:p>
          <a:p>
            <a:pPr marL="236538" indent="-236538" algn="ctr" defTabSz="814388" eaLnBrk="0" hangingPunct="0">
              <a:lnSpc>
                <a:spcPct val="40000"/>
              </a:lnSpc>
              <a:spcBef>
                <a:spcPct val="50000"/>
              </a:spcBef>
              <a:buClr>
                <a:srgbClr val="373737"/>
              </a:buClr>
              <a:buSzPct val="100000"/>
            </a:pPr>
            <a:r>
              <a:rPr lang="en-US" sz="2000" b="1"/>
              <a:t>R</a:t>
            </a:r>
          </a:p>
          <a:p>
            <a:pPr marL="236538" indent="-236538" algn="ctr" defTabSz="814388" eaLnBrk="0" hangingPunct="0">
              <a:lnSpc>
                <a:spcPct val="40000"/>
              </a:lnSpc>
              <a:spcBef>
                <a:spcPct val="50000"/>
              </a:spcBef>
              <a:buClr>
                <a:srgbClr val="373737"/>
              </a:buClr>
              <a:buSzPct val="100000"/>
            </a:pPr>
            <a:r>
              <a:rPr lang="en-US" sz="2000" b="1"/>
              <a:t>T</a:t>
            </a:r>
          </a:p>
          <a:p>
            <a:pPr marL="236538" indent="-236538" algn="ctr" defTabSz="814388" eaLnBrk="0" hangingPunct="0">
              <a:lnSpc>
                <a:spcPct val="40000"/>
              </a:lnSpc>
              <a:spcBef>
                <a:spcPct val="50000"/>
              </a:spcBef>
              <a:buClr>
                <a:srgbClr val="373737"/>
              </a:buClr>
              <a:buSzPct val="100000"/>
            </a:pPr>
            <a:r>
              <a:rPr lang="en-US" sz="2000" b="1"/>
              <a:t>U</a:t>
            </a:r>
          </a:p>
          <a:p>
            <a:pPr marL="236538" indent="-236538" algn="ctr" defTabSz="814388" eaLnBrk="0" hangingPunct="0">
              <a:lnSpc>
                <a:spcPct val="40000"/>
              </a:lnSpc>
              <a:spcBef>
                <a:spcPct val="50000"/>
              </a:spcBef>
              <a:buClr>
                <a:srgbClr val="373737"/>
              </a:buClr>
              <a:buSzPct val="100000"/>
            </a:pPr>
            <a:r>
              <a:rPr lang="en-US" sz="2000" b="1"/>
              <a:t>A</a:t>
            </a:r>
          </a:p>
          <a:p>
            <a:pPr marL="236538" indent="-236538" algn="ctr" defTabSz="814388" eaLnBrk="0" hangingPunct="0">
              <a:lnSpc>
                <a:spcPct val="40000"/>
              </a:lnSpc>
              <a:spcBef>
                <a:spcPct val="50000"/>
              </a:spcBef>
              <a:buClr>
                <a:srgbClr val="373737"/>
              </a:buClr>
              <a:buSzPct val="100000"/>
            </a:pPr>
            <a:r>
              <a:rPr lang="en-US" sz="2000" b="1"/>
              <a:t>L</a:t>
            </a:r>
          </a:p>
          <a:p>
            <a:pPr marL="236538" indent="-236538" algn="ctr" defTabSz="814388" eaLnBrk="0" hangingPunct="0">
              <a:lnSpc>
                <a:spcPct val="40000"/>
              </a:lnSpc>
              <a:spcBef>
                <a:spcPct val="50000"/>
              </a:spcBef>
              <a:buClr>
                <a:srgbClr val="373737"/>
              </a:buClr>
              <a:buSzPct val="100000"/>
            </a:pPr>
            <a:r>
              <a:rPr lang="en-US" sz="2000" b="1"/>
              <a:t>I</a:t>
            </a:r>
          </a:p>
          <a:p>
            <a:pPr marL="236538" indent="-236538" algn="ctr" defTabSz="814388" eaLnBrk="0" hangingPunct="0">
              <a:lnSpc>
                <a:spcPct val="40000"/>
              </a:lnSpc>
              <a:spcBef>
                <a:spcPct val="50000"/>
              </a:spcBef>
              <a:buClr>
                <a:srgbClr val="373737"/>
              </a:buClr>
              <a:buSzPct val="100000"/>
            </a:pPr>
            <a:r>
              <a:rPr lang="en-US" sz="2000" b="1"/>
              <a:t>Z</a:t>
            </a:r>
          </a:p>
          <a:p>
            <a:pPr marL="236538" indent="-236538" algn="ctr" defTabSz="814388" eaLnBrk="0" hangingPunct="0">
              <a:lnSpc>
                <a:spcPct val="40000"/>
              </a:lnSpc>
              <a:spcBef>
                <a:spcPct val="50000"/>
              </a:spcBef>
              <a:buClr>
                <a:srgbClr val="373737"/>
              </a:buClr>
              <a:buSzPct val="100000"/>
            </a:pPr>
            <a:r>
              <a:rPr lang="en-US" sz="2000" b="1"/>
              <a:t>A</a:t>
            </a:r>
          </a:p>
          <a:p>
            <a:pPr marL="236538" indent="-236538" algn="ctr" defTabSz="814388" eaLnBrk="0" hangingPunct="0">
              <a:lnSpc>
                <a:spcPct val="40000"/>
              </a:lnSpc>
              <a:spcBef>
                <a:spcPct val="50000"/>
              </a:spcBef>
              <a:buClr>
                <a:srgbClr val="373737"/>
              </a:buClr>
              <a:buSzPct val="100000"/>
            </a:pPr>
            <a:r>
              <a:rPr lang="en-US" sz="2000" b="1"/>
              <a:t>T</a:t>
            </a:r>
          </a:p>
          <a:p>
            <a:pPr marL="236538" indent="-236538" algn="ctr" defTabSz="814388" eaLnBrk="0" hangingPunct="0">
              <a:lnSpc>
                <a:spcPct val="40000"/>
              </a:lnSpc>
              <a:spcBef>
                <a:spcPct val="50000"/>
              </a:spcBef>
              <a:buClr>
                <a:srgbClr val="373737"/>
              </a:buClr>
              <a:buSzPct val="100000"/>
            </a:pPr>
            <a:r>
              <a:rPr lang="en-US" sz="2000" b="1"/>
              <a:t>I</a:t>
            </a:r>
          </a:p>
          <a:p>
            <a:pPr marL="236538" indent="-236538" algn="ctr" defTabSz="814388" eaLnBrk="0" hangingPunct="0">
              <a:lnSpc>
                <a:spcPct val="40000"/>
              </a:lnSpc>
              <a:spcBef>
                <a:spcPct val="50000"/>
              </a:spcBef>
              <a:buClr>
                <a:srgbClr val="373737"/>
              </a:buClr>
              <a:buSzPct val="100000"/>
            </a:pPr>
            <a:r>
              <a:rPr lang="en-US" sz="2000" b="1"/>
              <a:t>O</a:t>
            </a:r>
          </a:p>
          <a:p>
            <a:pPr marL="236538" indent="-236538" algn="ctr" defTabSz="814388" eaLnBrk="0" hangingPunct="0">
              <a:lnSpc>
                <a:spcPct val="40000"/>
              </a:lnSpc>
              <a:spcBef>
                <a:spcPct val="50000"/>
              </a:spcBef>
              <a:buClr>
                <a:srgbClr val="373737"/>
              </a:buClr>
              <a:buSzPct val="100000"/>
            </a:pPr>
            <a:r>
              <a:rPr lang="en-US" sz="2000" b="1"/>
              <a:t>N</a:t>
            </a:r>
            <a:endParaRPr lang="en-US"/>
          </a:p>
        </p:txBody>
      </p:sp>
      <p:sp>
        <p:nvSpPr>
          <p:cNvPr id="19495" name="AutoShape 777"/>
          <p:cNvSpPr>
            <a:spLocks noChangeArrowheads="1"/>
          </p:cNvSpPr>
          <p:nvPr/>
        </p:nvSpPr>
        <p:spPr bwMode="auto">
          <a:xfrm rot="16200000" flipH="1">
            <a:off x="3751263" y="1293813"/>
            <a:ext cx="4816475" cy="48164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24" y="10800"/>
                </a:moveTo>
                <a:cubicBezTo>
                  <a:pt x="724" y="16365"/>
                  <a:pt x="5235" y="20876"/>
                  <a:pt x="10800" y="20876"/>
                </a:cubicBezTo>
                <a:cubicBezTo>
                  <a:pt x="16365" y="20876"/>
                  <a:pt x="20876" y="16365"/>
                  <a:pt x="20876" y="10800"/>
                </a:cubicBezTo>
                <a:cubicBezTo>
                  <a:pt x="20876" y="5235"/>
                  <a:pt x="16365" y="724"/>
                  <a:pt x="10800" y="724"/>
                </a:cubicBezTo>
                <a:cubicBezTo>
                  <a:pt x="5235" y="724"/>
                  <a:pt x="724" y="5235"/>
                  <a:pt x="724" y="10800"/>
                </a:cubicBezTo>
                <a:close/>
              </a:path>
            </a:pathLst>
          </a:custGeom>
          <a:gradFill rotWithShape="1">
            <a:gsLst>
              <a:gs pos="0">
                <a:srgbClr val="A0C02A"/>
              </a:gs>
              <a:gs pos="100000">
                <a:srgbClr val="4A5913">
                  <a:alpha val="39000"/>
                </a:srgbClr>
              </a:gs>
            </a:gsLst>
            <a:lin ang="5400000" scaled="1"/>
          </a:gradFill>
          <a:ln w="9525">
            <a:noFill/>
            <a:round/>
            <a:headEnd/>
            <a:tailEnd/>
          </a:ln>
        </p:spPr>
        <p:txBody>
          <a:bodyPr vert="eaVert" wrap="none" lIns="82124" tIns="41061" rIns="82124" bIns="41061" anchor="ctr"/>
          <a:lstStyle/>
          <a:p>
            <a:pPr defTabSz="914400"/>
            <a:endParaRPr lang="de-DE" sz="2400"/>
          </a:p>
        </p:txBody>
      </p:sp>
      <p:sp>
        <p:nvSpPr>
          <p:cNvPr id="19496" name="Rectangle 50"/>
          <p:cNvSpPr>
            <a:spLocks noChangeArrowheads="1"/>
          </p:cNvSpPr>
          <p:nvPr/>
        </p:nvSpPr>
        <p:spPr bwMode="auto">
          <a:xfrm>
            <a:off x="5368925" y="1214438"/>
            <a:ext cx="1562100" cy="577850"/>
          </a:xfrm>
          <a:prstGeom prst="rect">
            <a:avLst/>
          </a:prstGeom>
          <a:noFill/>
          <a:ln w="9525">
            <a:noFill/>
            <a:miter lim="800000"/>
            <a:headEnd/>
            <a:tailEnd/>
          </a:ln>
          <a:effectLst>
            <a:prstShdw prst="shdw17" dist="17961" dir="2700000">
              <a:srgbClr val="993700">
                <a:alpha val="74997"/>
              </a:srgbClr>
            </a:prstShdw>
          </a:effectLst>
        </p:spPr>
        <p:txBody>
          <a:bodyPr wrap="none" lIns="82124" tIns="41061" rIns="82124" bIns="41061">
            <a:spAutoFit/>
          </a:bodyPr>
          <a:lstStyle/>
          <a:p>
            <a:pPr algn="ctr" defTabSz="814388" eaLnBrk="0" hangingPunct="0">
              <a:lnSpc>
                <a:spcPct val="90000"/>
              </a:lnSpc>
            </a:pPr>
            <a:r>
              <a:rPr lang="en-US" b="1">
                <a:solidFill>
                  <a:schemeClr val="bg1"/>
                </a:solidFill>
              </a:rPr>
              <a:t>Integrated </a:t>
            </a:r>
          </a:p>
          <a:p>
            <a:pPr algn="ctr" defTabSz="814388" eaLnBrk="0" hangingPunct="0">
              <a:lnSpc>
                <a:spcPct val="90000"/>
              </a:lnSpc>
            </a:pPr>
            <a:r>
              <a:rPr lang="en-US" b="1">
                <a:solidFill>
                  <a:schemeClr val="bg1"/>
                </a:solidFill>
              </a:rPr>
              <a:t>Management</a:t>
            </a:r>
          </a:p>
        </p:txBody>
      </p:sp>
      <p:grpSp>
        <p:nvGrpSpPr>
          <p:cNvPr id="19497" name="Group 53"/>
          <p:cNvGrpSpPr>
            <a:grpSpLocks noChangeAspect="1"/>
          </p:cNvGrpSpPr>
          <p:nvPr/>
        </p:nvGrpSpPr>
        <p:grpSpPr bwMode="auto">
          <a:xfrm>
            <a:off x="6167438" y="5043488"/>
            <a:ext cx="381000" cy="203200"/>
            <a:chOff x="3272" y="1316"/>
            <a:chExt cx="1889" cy="1002"/>
          </a:xfrm>
        </p:grpSpPr>
        <p:sp>
          <p:nvSpPr>
            <p:cNvPr id="19500" name="AutoShape 54"/>
            <p:cNvSpPr>
              <a:spLocks noChangeAspect="1" noChangeArrowheads="1" noTextEdit="1"/>
            </p:cNvSpPr>
            <p:nvPr/>
          </p:nvSpPr>
          <p:spPr bwMode="auto">
            <a:xfrm>
              <a:off x="3272" y="1316"/>
              <a:ext cx="1889" cy="1002"/>
            </a:xfrm>
            <a:prstGeom prst="rect">
              <a:avLst/>
            </a:prstGeom>
            <a:noFill/>
            <a:ln w="9525">
              <a:noFill/>
              <a:miter lim="800000"/>
              <a:headEnd/>
              <a:tailEnd/>
            </a:ln>
          </p:spPr>
          <p:txBody>
            <a:bodyPr/>
            <a:lstStyle/>
            <a:p>
              <a:endParaRPr lang="en-GB"/>
            </a:p>
          </p:txBody>
        </p:sp>
        <p:sp>
          <p:nvSpPr>
            <p:cNvPr id="19501" name="Rectangle 55"/>
            <p:cNvSpPr>
              <a:spLocks noChangeAspect="1" noChangeArrowheads="1"/>
            </p:cNvSpPr>
            <p:nvPr/>
          </p:nvSpPr>
          <p:spPr bwMode="auto">
            <a:xfrm>
              <a:off x="3803" y="1980"/>
              <a:ext cx="86" cy="325"/>
            </a:xfrm>
            <a:prstGeom prst="rect">
              <a:avLst/>
            </a:prstGeom>
            <a:solidFill>
              <a:srgbClr val="B21A1A"/>
            </a:solidFill>
            <a:ln w="9525">
              <a:noFill/>
              <a:miter lim="800000"/>
              <a:headEnd/>
              <a:tailEnd/>
            </a:ln>
          </p:spPr>
          <p:txBody>
            <a:bodyPr/>
            <a:lstStyle/>
            <a:p>
              <a:pPr defTabSz="914400"/>
              <a:endParaRPr lang="de-DE"/>
            </a:p>
          </p:txBody>
        </p:sp>
        <p:sp>
          <p:nvSpPr>
            <p:cNvPr id="19502" name="Freeform 56"/>
            <p:cNvSpPr>
              <a:spLocks noChangeAspect="1"/>
            </p:cNvSpPr>
            <p:nvPr/>
          </p:nvSpPr>
          <p:spPr bwMode="auto">
            <a:xfrm>
              <a:off x="4304"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74545130 w 58"/>
                <a:gd name="T13" fmla="*/ 720195707 h 80"/>
                <a:gd name="T14" fmla="*/ 0 w 58"/>
                <a:gd name="T15" fmla="*/ 360830769 h 80"/>
                <a:gd name="T16" fmla="*/ 374545130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19503" name="Freeform 57"/>
            <p:cNvSpPr>
              <a:spLocks noChangeAspect="1"/>
            </p:cNvSpPr>
            <p:nvPr/>
          </p:nvSpPr>
          <p:spPr bwMode="auto">
            <a:xfrm>
              <a:off x="3443"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65573527 w 58"/>
                <a:gd name="T13" fmla="*/ 720195707 h 80"/>
                <a:gd name="T14" fmla="*/ 0 w 58"/>
                <a:gd name="T15" fmla="*/ 360830769 h 80"/>
                <a:gd name="T16" fmla="*/ 365573527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19504" name="Freeform 58"/>
            <p:cNvSpPr>
              <a:spLocks noChangeAspect="1" noEditPoints="1"/>
            </p:cNvSpPr>
            <p:nvPr/>
          </p:nvSpPr>
          <p:spPr bwMode="auto">
            <a:xfrm>
              <a:off x="4643" y="1971"/>
              <a:ext cx="342" cy="343"/>
            </a:xfrm>
            <a:custGeom>
              <a:avLst/>
              <a:gdLst>
                <a:gd name="T0" fmla="*/ 697227466 w 80"/>
                <a:gd name="T1" fmla="*/ 360830769 h 80"/>
                <a:gd name="T2" fmla="*/ 348600878 w 80"/>
                <a:gd name="T3" fmla="*/ 720195707 h 80"/>
                <a:gd name="T4" fmla="*/ 0 w 80"/>
                <a:gd name="T5" fmla="*/ 360830769 h 80"/>
                <a:gd name="T6" fmla="*/ 348600878 w 80"/>
                <a:gd name="T7" fmla="*/ 0 h 80"/>
                <a:gd name="T8" fmla="*/ 697227466 w 80"/>
                <a:gd name="T9" fmla="*/ 360830769 h 80"/>
                <a:gd name="T10" fmla="*/ 348600878 w 80"/>
                <a:gd name="T11" fmla="*/ 180654507 h 80"/>
                <a:gd name="T12" fmla="*/ 175484834 w 80"/>
                <a:gd name="T13" fmla="*/ 360830769 h 80"/>
                <a:gd name="T14" fmla="*/ 348600878 w 80"/>
                <a:gd name="T15" fmla="*/ 539541199 h 80"/>
                <a:gd name="T16" fmla="*/ 521735304 w 80"/>
                <a:gd name="T17" fmla="*/ 360830769 h 80"/>
                <a:gd name="T18" fmla="*/ 348600878 w 80"/>
                <a:gd name="T19" fmla="*/ 18065450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0"/>
                <a:gd name="T31" fmla="*/ 0 h 80"/>
                <a:gd name="T32" fmla="*/ 80 w 8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B21A1A"/>
            </a:solidFill>
            <a:ln w="9525">
              <a:noFill/>
              <a:round/>
              <a:headEnd/>
              <a:tailEnd/>
            </a:ln>
          </p:spPr>
          <p:txBody>
            <a:bodyPr/>
            <a:lstStyle/>
            <a:p>
              <a:pPr defTabSz="914400"/>
              <a:endParaRPr lang="de-DE"/>
            </a:p>
          </p:txBody>
        </p:sp>
        <p:sp>
          <p:nvSpPr>
            <p:cNvPr id="19505" name="Freeform 59"/>
            <p:cNvSpPr>
              <a:spLocks noChangeAspect="1"/>
            </p:cNvSpPr>
            <p:nvPr/>
          </p:nvSpPr>
          <p:spPr bwMode="auto">
            <a:xfrm>
              <a:off x="4000" y="1971"/>
              <a:ext cx="223" cy="343"/>
            </a:xfrm>
            <a:custGeom>
              <a:avLst/>
              <a:gdLst>
                <a:gd name="T0" fmla="*/ 424857670 w 52"/>
                <a:gd name="T1" fmla="*/ 169920048 h 80"/>
                <a:gd name="T2" fmla="*/ 288521019 w 52"/>
                <a:gd name="T3" fmla="*/ 153248335 h 80"/>
                <a:gd name="T4" fmla="*/ 180966074 w 52"/>
                <a:gd name="T5" fmla="*/ 207608832 h 80"/>
                <a:gd name="T6" fmla="*/ 260940495 w 52"/>
                <a:gd name="T7" fmla="*/ 270758052 h 80"/>
                <a:gd name="T8" fmla="*/ 307169450 w 52"/>
                <a:gd name="T9" fmla="*/ 287431102 h 80"/>
                <a:gd name="T10" fmla="*/ 469032894 w 52"/>
                <a:gd name="T11" fmla="*/ 487124784 h 80"/>
                <a:gd name="T12" fmla="*/ 189313448 w 52"/>
                <a:gd name="T13" fmla="*/ 720195707 h 80"/>
                <a:gd name="T14" fmla="*/ 0 w 52"/>
                <a:gd name="T15" fmla="*/ 692789226 h 80"/>
                <a:gd name="T16" fmla="*/ 0 w 52"/>
                <a:gd name="T17" fmla="*/ 539541199 h 80"/>
                <a:gd name="T18" fmla="*/ 161863444 w 52"/>
                <a:gd name="T19" fmla="*/ 566948713 h 80"/>
                <a:gd name="T20" fmla="*/ 288521019 w 52"/>
                <a:gd name="T21" fmla="*/ 503798147 h 80"/>
                <a:gd name="T22" fmla="*/ 208546692 w 52"/>
                <a:gd name="T23" fmla="*/ 432318199 h 80"/>
                <a:gd name="T24" fmla="*/ 170217933 w 52"/>
                <a:gd name="T25" fmla="*/ 423981627 h 80"/>
                <a:gd name="T26" fmla="*/ 0 w 52"/>
                <a:gd name="T27" fmla="*/ 216397487 h 80"/>
                <a:gd name="T28" fmla="*/ 252698630 w 52"/>
                <a:gd name="T29" fmla="*/ 0 h 80"/>
                <a:gd name="T30" fmla="*/ 424857670 w 52"/>
                <a:gd name="T31" fmla="*/ 27406167 h 80"/>
                <a:gd name="T32" fmla="*/ 424857670 w 52"/>
                <a:gd name="T33" fmla="*/ 169920048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80"/>
                <a:gd name="T53" fmla="*/ 52 w 52"/>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B21A1A"/>
            </a:solidFill>
            <a:ln w="9525">
              <a:noFill/>
              <a:round/>
              <a:headEnd/>
              <a:tailEnd/>
            </a:ln>
          </p:spPr>
          <p:txBody>
            <a:bodyPr/>
            <a:lstStyle/>
            <a:p>
              <a:pPr defTabSz="914400"/>
              <a:endParaRPr lang="de-DE"/>
            </a:p>
          </p:txBody>
        </p:sp>
        <p:sp>
          <p:nvSpPr>
            <p:cNvPr id="19506" name="Freeform 60"/>
            <p:cNvSpPr>
              <a:spLocks noChangeAspect="1"/>
            </p:cNvSpPr>
            <p:nvPr/>
          </p:nvSpPr>
          <p:spPr bwMode="auto">
            <a:xfrm>
              <a:off x="3272" y="1586"/>
              <a:ext cx="81" cy="167"/>
            </a:xfrm>
            <a:custGeom>
              <a:avLst/>
              <a:gdLst>
                <a:gd name="T0" fmla="*/ 160491149 w 19"/>
                <a:gd name="T1" fmla="*/ 89067399 h 39"/>
                <a:gd name="T2" fmla="*/ 85096260 w 19"/>
                <a:gd name="T3" fmla="*/ 0 h 39"/>
                <a:gd name="T4" fmla="*/ 0 w 19"/>
                <a:gd name="T5" fmla="*/ 89067399 h 39"/>
                <a:gd name="T6" fmla="*/ 0 w 19"/>
                <a:gd name="T7" fmla="*/ 265297313 h 39"/>
                <a:gd name="T8" fmla="*/ 85096260 w 19"/>
                <a:gd name="T9" fmla="*/ 346122624 h 39"/>
                <a:gd name="T10" fmla="*/ 160491149 w 19"/>
                <a:gd name="T11" fmla="*/ 265297313 h 39"/>
                <a:gd name="T12" fmla="*/ 160491149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sp>
          <p:nvSpPr>
            <p:cNvPr id="19507" name="Freeform 61"/>
            <p:cNvSpPr>
              <a:spLocks noChangeAspect="1"/>
            </p:cNvSpPr>
            <p:nvPr/>
          </p:nvSpPr>
          <p:spPr bwMode="auto">
            <a:xfrm>
              <a:off x="349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08" name="Freeform 62"/>
            <p:cNvSpPr>
              <a:spLocks noChangeAspect="1"/>
            </p:cNvSpPr>
            <p:nvPr/>
          </p:nvSpPr>
          <p:spPr bwMode="auto">
            <a:xfrm>
              <a:off x="3722" y="1320"/>
              <a:ext cx="81" cy="514"/>
            </a:xfrm>
            <a:custGeom>
              <a:avLst/>
              <a:gdLst>
                <a:gd name="T0" fmla="*/ 160491149 w 19"/>
                <a:gd name="T1" fmla="*/ 81025465 h 120"/>
                <a:gd name="T2" fmla="*/ 85096260 w 19"/>
                <a:gd name="T3" fmla="*/ 0 h 120"/>
                <a:gd name="T4" fmla="*/ 0 w 19"/>
                <a:gd name="T5" fmla="*/ 81025465 h 120"/>
                <a:gd name="T6" fmla="*/ 0 w 19"/>
                <a:gd name="T7" fmla="*/ 987697663 h 120"/>
                <a:gd name="T8" fmla="*/ 85096260 w 19"/>
                <a:gd name="T9" fmla="*/ 1068698837 h 120"/>
                <a:gd name="T10" fmla="*/ 160491149 w 19"/>
                <a:gd name="T11" fmla="*/ 987697663 h 120"/>
                <a:gd name="T12" fmla="*/ 160491149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19509" name="Freeform 63"/>
            <p:cNvSpPr>
              <a:spLocks noChangeAspect="1"/>
            </p:cNvSpPr>
            <p:nvPr/>
          </p:nvSpPr>
          <p:spPr bwMode="auto">
            <a:xfrm>
              <a:off x="394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10" name="Freeform 64"/>
            <p:cNvSpPr>
              <a:spLocks noChangeAspect="1"/>
            </p:cNvSpPr>
            <p:nvPr/>
          </p:nvSpPr>
          <p:spPr bwMode="auto">
            <a:xfrm>
              <a:off x="4171" y="1586"/>
              <a:ext cx="86" cy="167"/>
            </a:xfrm>
            <a:custGeom>
              <a:avLst/>
              <a:gdLst>
                <a:gd name="T0" fmla="*/ 185949621 w 20"/>
                <a:gd name="T1" fmla="*/ 89067399 h 39"/>
                <a:gd name="T2" fmla="*/ 92904893 w 20"/>
                <a:gd name="T3" fmla="*/ 0 h 39"/>
                <a:gd name="T4" fmla="*/ 0 w 20"/>
                <a:gd name="T5" fmla="*/ 89067399 h 39"/>
                <a:gd name="T6" fmla="*/ 0 w 20"/>
                <a:gd name="T7" fmla="*/ 265297313 h 39"/>
                <a:gd name="T8" fmla="*/ 92904893 w 20"/>
                <a:gd name="T9" fmla="*/ 346122624 h 39"/>
                <a:gd name="T10" fmla="*/ 185949621 w 20"/>
                <a:gd name="T11" fmla="*/ 265297313 h 39"/>
                <a:gd name="T12" fmla="*/ 185949621 w 20"/>
                <a:gd name="T13" fmla="*/ 89067399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015F85"/>
            </a:solidFill>
            <a:ln w="9525">
              <a:noFill/>
              <a:round/>
              <a:headEnd/>
              <a:tailEnd/>
            </a:ln>
          </p:spPr>
          <p:txBody>
            <a:bodyPr/>
            <a:lstStyle/>
            <a:p>
              <a:pPr defTabSz="914400"/>
              <a:endParaRPr lang="de-DE"/>
            </a:p>
          </p:txBody>
        </p:sp>
        <p:sp>
          <p:nvSpPr>
            <p:cNvPr id="19511" name="Freeform 65"/>
            <p:cNvSpPr>
              <a:spLocks noChangeAspect="1"/>
            </p:cNvSpPr>
            <p:nvPr/>
          </p:nvSpPr>
          <p:spPr bwMode="auto">
            <a:xfrm>
              <a:off x="439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12" name="Freeform 66"/>
            <p:cNvSpPr>
              <a:spLocks noChangeAspect="1"/>
            </p:cNvSpPr>
            <p:nvPr/>
          </p:nvSpPr>
          <p:spPr bwMode="auto">
            <a:xfrm>
              <a:off x="4625" y="1320"/>
              <a:ext cx="82" cy="514"/>
            </a:xfrm>
            <a:custGeom>
              <a:avLst/>
              <a:gdLst>
                <a:gd name="T0" fmla="*/ 183925240 w 19"/>
                <a:gd name="T1" fmla="*/ 81025465 h 120"/>
                <a:gd name="T2" fmla="*/ 87261073 w 19"/>
                <a:gd name="T3" fmla="*/ 0 h 120"/>
                <a:gd name="T4" fmla="*/ 0 w 19"/>
                <a:gd name="T5" fmla="*/ 81025465 h 120"/>
                <a:gd name="T6" fmla="*/ 0 w 19"/>
                <a:gd name="T7" fmla="*/ 987697663 h 120"/>
                <a:gd name="T8" fmla="*/ 87261073 w 19"/>
                <a:gd name="T9" fmla="*/ 1068698837 h 120"/>
                <a:gd name="T10" fmla="*/ 183925240 w 19"/>
                <a:gd name="T11" fmla="*/ 987697663 h 120"/>
                <a:gd name="T12" fmla="*/ 183925240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19513" name="Freeform 67"/>
            <p:cNvSpPr>
              <a:spLocks noChangeAspect="1"/>
            </p:cNvSpPr>
            <p:nvPr/>
          </p:nvSpPr>
          <p:spPr bwMode="auto">
            <a:xfrm>
              <a:off x="484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19514" name="Freeform 68"/>
            <p:cNvSpPr>
              <a:spLocks noChangeAspect="1"/>
            </p:cNvSpPr>
            <p:nvPr/>
          </p:nvSpPr>
          <p:spPr bwMode="auto">
            <a:xfrm>
              <a:off x="5075" y="1586"/>
              <a:ext cx="82" cy="167"/>
            </a:xfrm>
            <a:custGeom>
              <a:avLst/>
              <a:gdLst>
                <a:gd name="T0" fmla="*/ 183925240 w 19"/>
                <a:gd name="T1" fmla="*/ 89067399 h 39"/>
                <a:gd name="T2" fmla="*/ 87261073 w 19"/>
                <a:gd name="T3" fmla="*/ 0 h 39"/>
                <a:gd name="T4" fmla="*/ 0 w 19"/>
                <a:gd name="T5" fmla="*/ 89067399 h 39"/>
                <a:gd name="T6" fmla="*/ 0 w 19"/>
                <a:gd name="T7" fmla="*/ 265297313 h 39"/>
                <a:gd name="T8" fmla="*/ 87261073 w 19"/>
                <a:gd name="T9" fmla="*/ 346122624 h 39"/>
                <a:gd name="T10" fmla="*/ 183925240 w 19"/>
                <a:gd name="T11" fmla="*/ 265297313 h 39"/>
                <a:gd name="T12" fmla="*/ 183925240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grpSp>
      <p:sp>
        <p:nvSpPr>
          <p:cNvPr id="19498" name="Title 1"/>
          <p:cNvSpPr>
            <a:spLocks/>
          </p:cNvSpPr>
          <p:nvPr/>
        </p:nvSpPr>
        <p:spPr bwMode="auto">
          <a:xfrm>
            <a:off x="381000" y="141288"/>
            <a:ext cx="8763000" cy="620712"/>
          </a:xfrm>
          <a:prstGeom prst="rect">
            <a:avLst/>
          </a:prstGeom>
          <a:noFill/>
          <a:ln w="9525">
            <a:noFill/>
            <a:miter lim="800000"/>
            <a:headEnd/>
            <a:tailEnd/>
          </a:ln>
        </p:spPr>
        <p:txBody>
          <a:bodyPr lIns="0" tIns="0" rIns="0" bIns="0">
            <a:spAutoFit/>
          </a:bodyPr>
          <a:lstStyle/>
          <a:p>
            <a:pPr>
              <a:lnSpc>
                <a:spcPct val="90000"/>
              </a:lnSpc>
            </a:pPr>
            <a:r>
              <a:rPr lang="en-US" sz="4400">
                <a:solidFill>
                  <a:srgbClr val="CCFFCC"/>
                </a:solidFill>
                <a:latin typeface="Calibri" pitchFamily="34" charset="0"/>
                <a:cs typeface="Arial" pitchFamily="34" charset="0"/>
              </a:rPr>
              <a:t>Cisco &amp; Microsoft Integrated Solutions</a:t>
            </a:r>
            <a:endParaRPr lang="en-US" sz="4400">
              <a:solidFill>
                <a:schemeClr val="tx2"/>
              </a:solidFill>
              <a:latin typeface="Calibri" pitchFamily="34" charset="0"/>
              <a:cs typeface="Arial" pitchFamily="34" charset="0"/>
            </a:endParaRPr>
          </a:p>
        </p:txBody>
      </p:sp>
      <p:pic>
        <p:nvPicPr>
          <p:cNvPr id="19499" name="Picture 109"/>
          <p:cNvPicPr>
            <a:picLocks noChangeAspect="1"/>
          </p:cNvPicPr>
          <p:nvPr/>
        </p:nvPicPr>
        <p:blipFill>
          <a:blip r:embed="rId21"/>
          <a:srcRect/>
          <a:stretch>
            <a:fillRect/>
          </a:stretch>
        </p:blipFill>
        <p:spPr bwMode="auto">
          <a:xfrm>
            <a:off x="6637338" y="3384550"/>
            <a:ext cx="1117600" cy="5111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44"/>
          <p:cNvSpPr>
            <a:spLocks noChangeArrowheads="1"/>
          </p:cNvSpPr>
          <p:nvPr/>
        </p:nvSpPr>
        <p:spPr bwMode="auto">
          <a:xfrm>
            <a:off x="4144963" y="142875"/>
            <a:ext cx="4405312" cy="830263"/>
          </a:xfrm>
          <a:prstGeom prst="rect">
            <a:avLst/>
          </a:prstGeom>
          <a:solidFill>
            <a:schemeClr val="tx1"/>
          </a:solidFill>
          <a:ln w="9525">
            <a:solidFill>
              <a:schemeClr val="tx1"/>
            </a:solidFill>
            <a:miter lim="800000"/>
            <a:headEnd/>
            <a:tailEnd/>
          </a:ln>
        </p:spPr>
        <p:txBody>
          <a:bodyPr wrap="none" anchor="ctr"/>
          <a:lstStyle/>
          <a:p>
            <a:endParaRPr lang="de-DE"/>
          </a:p>
        </p:txBody>
      </p:sp>
      <p:sp>
        <p:nvSpPr>
          <p:cNvPr id="28" name="Rectangle 27"/>
          <p:cNvSpPr/>
          <p:nvPr/>
        </p:nvSpPr>
        <p:spPr bwMode="auto">
          <a:xfrm>
            <a:off x="19050" y="6072188"/>
            <a:ext cx="9144000" cy="788941"/>
          </a:xfrm>
          <a:prstGeom prst="rect">
            <a:avLst/>
          </a:prstGeom>
          <a:gradFill>
            <a:gsLst>
              <a:gs pos="0">
                <a:schemeClr val="bg1">
                  <a:lumMod val="40000"/>
                  <a:lumOff val="60000"/>
                </a:schemeClr>
              </a:gs>
              <a:gs pos="50000">
                <a:schemeClr val="bg1">
                  <a:lumMod val="20000"/>
                  <a:lumOff val="80000"/>
                </a:schemeClr>
              </a:gs>
              <a:gs pos="100000">
                <a:schemeClr val="bg1">
                  <a:lumMod val="60000"/>
                  <a:lumOff val="40000"/>
                </a:schemeClr>
              </a:gs>
            </a:gsLst>
            <a:lin ang="5400000" scaled="0"/>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endParaRPr lang="en-US" sz="2300" dirty="0">
              <a:gradFill>
                <a:gsLst>
                  <a:gs pos="0">
                    <a:schemeClr val="bg1"/>
                  </a:gs>
                  <a:gs pos="100000">
                    <a:schemeClr val="bg1"/>
                  </a:gs>
                </a:gsLst>
                <a:lin ang="13500000" scaled="1"/>
              </a:gradFill>
              <a:latin typeface="Segoe UI" pitchFamily="34" charset="0"/>
            </a:endParaRPr>
          </a:p>
        </p:txBody>
      </p:sp>
      <p:grpSp>
        <p:nvGrpSpPr>
          <p:cNvPr id="70662" name="Rounded Rectangle 28"/>
          <p:cNvGrpSpPr>
            <a:grpSpLocks/>
          </p:cNvGrpSpPr>
          <p:nvPr/>
        </p:nvGrpSpPr>
        <p:grpSpPr bwMode="auto">
          <a:xfrm>
            <a:off x="2389188" y="6248400"/>
            <a:ext cx="4402137" cy="609600"/>
            <a:chOff x="1505" y="3936"/>
            <a:chExt cx="2773" cy="384"/>
          </a:xfrm>
        </p:grpSpPr>
        <p:pic>
          <p:nvPicPr>
            <p:cNvPr id="70697" name="Rounded Rectangle 28"/>
            <p:cNvPicPr>
              <a:picLocks noChangeArrowheads="1"/>
            </p:cNvPicPr>
            <p:nvPr/>
          </p:nvPicPr>
          <p:blipFill>
            <a:blip r:embed="rId3"/>
            <a:srcRect/>
            <a:stretch>
              <a:fillRect/>
            </a:stretch>
          </p:blipFill>
          <p:spPr bwMode="auto">
            <a:xfrm>
              <a:off x="1505" y="3936"/>
              <a:ext cx="2773" cy="384"/>
            </a:xfrm>
            <a:prstGeom prst="rect">
              <a:avLst/>
            </a:prstGeom>
            <a:noFill/>
            <a:ln w="9525">
              <a:noFill/>
              <a:miter lim="800000"/>
              <a:headEnd/>
              <a:tailEnd/>
            </a:ln>
          </p:spPr>
        </p:pic>
        <p:sp>
          <p:nvSpPr>
            <p:cNvPr id="70698" name="Text Box 6"/>
            <p:cNvSpPr txBox="1">
              <a:spLocks noChangeArrowheads="1"/>
            </p:cNvSpPr>
            <p:nvPr/>
          </p:nvSpPr>
          <p:spPr bwMode="auto">
            <a:xfrm>
              <a:off x="1557" y="3975"/>
              <a:ext cx="2670" cy="276"/>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grpSp>
        <p:nvGrpSpPr>
          <p:cNvPr id="70663" name="Rectangle 23"/>
          <p:cNvGrpSpPr>
            <a:grpSpLocks/>
          </p:cNvGrpSpPr>
          <p:nvPr/>
        </p:nvGrpSpPr>
        <p:grpSpPr bwMode="auto">
          <a:xfrm>
            <a:off x="-19050" y="1262063"/>
            <a:ext cx="9175750" cy="4979987"/>
            <a:chOff x="-12" y="795"/>
            <a:chExt cx="5780" cy="3137"/>
          </a:xfrm>
        </p:grpSpPr>
        <p:pic>
          <p:nvPicPr>
            <p:cNvPr id="70695" name="Rectangle 23"/>
            <p:cNvPicPr>
              <a:picLocks noChangeArrowheads="1"/>
            </p:cNvPicPr>
            <p:nvPr/>
          </p:nvPicPr>
          <p:blipFill>
            <a:blip r:embed="rId4"/>
            <a:srcRect/>
            <a:stretch>
              <a:fillRect/>
            </a:stretch>
          </p:blipFill>
          <p:spPr bwMode="auto">
            <a:xfrm>
              <a:off x="-12" y="795"/>
              <a:ext cx="5780" cy="3137"/>
            </a:xfrm>
            <a:prstGeom prst="rect">
              <a:avLst/>
            </a:prstGeom>
            <a:noFill/>
            <a:ln w="9525">
              <a:noFill/>
              <a:miter lim="800000"/>
              <a:headEnd/>
              <a:tailEnd/>
            </a:ln>
          </p:spPr>
        </p:pic>
        <p:sp>
          <p:nvSpPr>
            <p:cNvPr id="70696" name="Text Box 9"/>
            <p:cNvSpPr txBox="1">
              <a:spLocks noChangeArrowheads="1"/>
            </p:cNvSpPr>
            <p:nvPr/>
          </p:nvSpPr>
          <p:spPr bwMode="auto">
            <a:xfrm>
              <a:off x="0" y="806"/>
              <a:ext cx="5760" cy="3118"/>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grpSp>
        <p:nvGrpSpPr>
          <p:cNvPr id="70664" name="Group 53"/>
          <p:cNvGrpSpPr>
            <a:grpSpLocks/>
          </p:cNvGrpSpPr>
          <p:nvPr/>
        </p:nvGrpSpPr>
        <p:grpSpPr bwMode="auto">
          <a:xfrm>
            <a:off x="4875213" y="300038"/>
            <a:ext cx="1003300" cy="534987"/>
            <a:chOff x="3272" y="1316"/>
            <a:chExt cx="1889" cy="1002"/>
          </a:xfrm>
        </p:grpSpPr>
        <p:sp>
          <p:nvSpPr>
            <p:cNvPr id="70680" name="AutoShape 54"/>
            <p:cNvSpPr>
              <a:spLocks noChangeAspect="1" noChangeArrowheads="1" noTextEdit="1"/>
            </p:cNvSpPr>
            <p:nvPr/>
          </p:nvSpPr>
          <p:spPr bwMode="auto">
            <a:xfrm>
              <a:off x="3272" y="1316"/>
              <a:ext cx="1889" cy="1002"/>
            </a:xfrm>
            <a:prstGeom prst="rect">
              <a:avLst/>
            </a:prstGeom>
            <a:noFill/>
            <a:ln w="9525">
              <a:noFill/>
              <a:miter lim="800000"/>
              <a:headEnd/>
              <a:tailEnd/>
            </a:ln>
          </p:spPr>
          <p:txBody>
            <a:bodyPr/>
            <a:lstStyle/>
            <a:p>
              <a:endParaRPr lang="en-GB"/>
            </a:p>
          </p:txBody>
        </p:sp>
        <p:sp>
          <p:nvSpPr>
            <p:cNvPr id="70681" name="Rectangle 55"/>
            <p:cNvSpPr>
              <a:spLocks noChangeArrowheads="1"/>
            </p:cNvSpPr>
            <p:nvPr/>
          </p:nvSpPr>
          <p:spPr bwMode="auto">
            <a:xfrm>
              <a:off x="3803" y="1980"/>
              <a:ext cx="86" cy="325"/>
            </a:xfrm>
            <a:prstGeom prst="rect">
              <a:avLst/>
            </a:prstGeom>
            <a:solidFill>
              <a:srgbClr val="B21A1A"/>
            </a:solidFill>
            <a:ln w="9525">
              <a:noFill/>
              <a:miter lim="800000"/>
              <a:headEnd/>
              <a:tailEnd/>
            </a:ln>
          </p:spPr>
          <p:txBody>
            <a:bodyPr/>
            <a:lstStyle/>
            <a:p>
              <a:pPr defTabSz="914400"/>
              <a:endParaRPr lang="de-DE"/>
            </a:p>
          </p:txBody>
        </p:sp>
        <p:sp>
          <p:nvSpPr>
            <p:cNvPr id="70682" name="Freeform 56"/>
            <p:cNvSpPr>
              <a:spLocks/>
            </p:cNvSpPr>
            <p:nvPr/>
          </p:nvSpPr>
          <p:spPr bwMode="auto">
            <a:xfrm>
              <a:off x="4304"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74545130 w 58"/>
                <a:gd name="T13" fmla="*/ 720195707 h 80"/>
                <a:gd name="T14" fmla="*/ 0 w 58"/>
                <a:gd name="T15" fmla="*/ 360830769 h 80"/>
                <a:gd name="T16" fmla="*/ 374545130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70683" name="Freeform 57"/>
            <p:cNvSpPr>
              <a:spLocks/>
            </p:cNvSpPr>
            <p:nvPr/>
          </p:nvSpPr>
          <p:spPr bwMode="auto">
            <a:xfrm>
              <a:off x="3443"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65573527 w 58"/>
                <a:gd name="T13" fmla="*/ 720195707 h 80"/>
                <a:gd name="T14" fmla="*/ 0 w 58"/>
                <a:gd name="T15" fmla="*/ 360830769 h 80"/>
                <a:gd name="T16" fmla="*/ 365573527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70684" name="Freeform 58"/>
            <p:cNvSpPr>
              <a:spLocks noEditPoints="1"/>
            </p:cNvSpPr>
            <p:nvPr/>
          </p:nvSpPr>
          <p:spPr bwMode="auto">
            <a:xfrm>
              <a:off x="4643" y="1971"/>
              <a:ext cx="342" cy="343"/>
            </a:xfrm>
            <a:custGeom>
              <a:avLst/>
              <a:gdLst>
                <a:gd name="T0" fmla="*/ 697227466 w 80"/>
                <a:gd name="T1" fmla="*/ 360830769 h 80"/>
                <a:gd name="T2" fmla="*/ 348600878 w 80"/>
                <a:gd name="T3" fmla="*/ 720195707 h 80"/>
                <a:gd name="T4" fmla="*/ 0 w 80"/>
                <a:gd name="T5" fmla="*/ 360830769 h 80"/>
                <a:gd name="T6" fmla="*/ 348600878 w 80"/>
                <a:gd name="T7" fmla="*/ 0 h 80"/>
                <a:gd name="T8" fmla="*/ 697227466 w 80"/>
                <a:gd name="T9" fmla="*/ 360830769 h 80"/>
                <a:gd name="T10" fmla="*/ 348600878 w 80"/>
                <a:gd name="T11" fmla="*/ 180654507 h 80"/>
                <a:gd name="T12" fmla="*/ 175484834 w 80"/>
                <a:gd name="T13" fmla="*/ 360830769 h 80"/>
                <a:gd name="T14" fmla="*/ 348600878 w 80"/>
                <a:gd name="T15" fmla="*/ 539541199 h 80"/>
                <a:gd name="T16" fmla="*/ 521735304 w 80"/>
                <a:gd name="T17" fmla="*/ 360830769 h 80"/>
                <a:gd name="T18" fmla="*/ 348600878 w 80"/>
                <a:gd name="T19" fmla="*/ 18065450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0"/>
                <a:gd name="T31" fmla="*/ 0 h 80"/>
                <a:gd name="T32" fmla="*/ 80 w 8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B21A1A"/>
            </a:solidFill>
            <a:ln w="9525">
              <a:noFill/>
              <a:round/>
              <a:headEnd/>
              <a:tailEnd/>
            </a:ln>
          </p:spPr>
          <p:txBody>
            <a:bodyPr/>
            <a:lstStyle/>
            <a:p>
              <a:pPr defTabSz="914400"/>
              <a:endParaRPr lang="de-DE"/>
            </a:p>
          </p:txBody>
        </p:sp>
        <p:sp>
          <p:nvSpPr>
            <p:cNvPr id="70685" name="Freeform 59"/>
            <p:cNvSpPr>
              <a:spLocks/>
            </p:cNvSpPr>
            <p:nvPr/>
          </p:nvSpPr>
          <p:spPr bwMode="auto">
            <a:xfrm>
              <a:off x="4000" y="1971"/>
              <a:ext cx="223" cy="343"/>
            </a:xfrm>
            <a:custGeom>
              <a:avLst/>
              <a:gdLst>
                <a:gd name="T0" fmla="*/ 424857670 w 52"/>
                <a:gd name="T1" fmla="*/ 169920048 h 80"/>
                <a:gd name="T2" fmla="*/ 288521019 w 52"/>
                <a:gd name="T3" fmla="*/ 153248335 h 80"/>
                <a:gd name="T4" fmla="*/ 180966074 w 52"/>
                <a:gd name="T5" fmla="*/ 207608832 h 80"/>
                <a:gd name="T6" fmla="*/ 260940495 w 52"/>
                <a:gd name="T7" fmla="*/ 270758052 h 80"/>
                <a:gd name="T8" fmla="*/ 307169450 w 52"/>
                <a:gd name="T9" fmla="*/ 287431102 h 80"/>
                <a:gd name="T10" fmla="*/ 469032894 w 52"/>
                <a:gd name="T11" fmla="*/ 487124784 h 80"/>
                <a:gd name="T12" fmla="*/ 189313448 w 52"/>
                <a:gd name="T13" fmla="*/ 720195707 h 80"/>
                <a:gd name="T14" fmla="*/ 0 w 52"/>
                <a:gd name="T15" fmla="*/ 692789226 h 80"/>
                <a:gd name="T16" fmla="*/ 0 w 52"/>
                <a:gd name="T17" fmla="*/ 539541199 h 80"/>
                <a:gd name="T18" fmla="*/ 161863444 w 52"/>
                <a:gd name="T19" fmla="*/ 566948713 h 80"/>
                <a:gd name="T20" fmla="*/ 288521019 w 52"/>
                <a:gd name="T21" fmla="*/ 503798147 h 80"/>
                <a:gd name="T22" fmla="*/ 208546692 w 52"/>
                <a:gd name="T23" fmla="*/ 432318199 h 80"/>
                <a:gd name="T24" fmla="*/ 170217933 w 52"/>
                <a:gd name="T25" fmla="*/ 423981627 h 80"/>
                <a:gd name="T26" fmla="*/ 0 w 52"/>
                <a:gd name="T27" fmla="*/ 216397487 h 80"/>
                <a:gd name="T28" fmla="*/ 252698630 w 52"/>
                <a:gd name="T29" fmla="*/ 0 h 80"/>
                <a:gd name="T30" fmla="*/ 424857670 w 52"/>
                <a:gd name="T31" fmla="*/ 27406167 h 80"/>
                <a:gd name="T32" fmla="*/ 424857670 w 52"/>
                <a:gd name="T33" fmla="*/ 169920048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80"/>
                <a:gd name="T53" fmla="*/ 52 w 52"/>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B21A1A"/>
            </a:solidFill>
            <a:ln w="9525">
              <a:noFill/>
              <a:round/>
              <a:headEnd/>
              <a:tailEnd/>
            </a:ln>
          </p:spPr>
          <p:txBody>
            <a:bodyPr/>
            <a:lstStyle/>
            <a:p>
              <a:pPr defTabSz="914400"/>
              <a:endParaRPr lang="de-DE"/>
            </a:p>
          </p:txBody>
        </p:sp>
        <p:sp>
          <p:nvSpPr>
            <p:cNvPr id="70686" name="Freeform 60"/>
            <p:cNvSpPr>
              <a:spLocks/>
            </p:cNvSpPr>
            <p:nvPr/>
          </p:nvSpPr>
          <p:spPr bwMode="auto">
            <a:xfrm>
              <a:off x="3272" y="1586"/>
              <a:ext cx="81" cy="167"/>
            </a:xfrm>
            <a:custGeom>
              <a:avLst/>
              <a:gdLst>
                <a:gd name="T0" fmla="*/ 160491149 w 19"/>
                <a:gd name="T1" fmla="*/ 89067399 h 39"/>
                <a:gd name="T2" fmla="*/ 85096260 w 19"/>
                <a:gd name="T3" fmla="*/ 0 h 39"/>
                <a:gd name="T4" fmla="*/ 0 w 19"/>
                <a:gd name="T5" fmla="*/ 89067399 h 39"/>
                <a:gd name="T6" fmla="*/ 0 w 19"/>
                <a:gd name="T7" fmla="*/ 265297313 h 39"/>
                <a:gd name="T8" fmla="*/ 85096260 w 19"/>
                <a:gd name="T9" fmla="*/ 346122624 h 39"/>
                <a:gd name="T10" fmla="*/ 160491149 w 19"/>
                <a:gd name="T11" fmla="*/ 265297313 h 39"/>
                <a:gd name="T12" fmla="*/ 160491149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sp>
          <p:nvSpPr>
            <p:cNvPr id="70687" name="Freeform 61"/>
            <p:cNvSpPr>
              <a:spLocks/>
            </p:cNvSpPr>
            <p:nvPr/>
          </p:nvSpPr>
          <p:spPr bwMode="auto">
            <a:xfrm>
              <a:off x="349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70688" name="Freeform 62"/>
            <p:cNvSpPr>
              <a:spLocks/>
            </p:cNvSpPr>
            <p:nvPr/>
          </p:nvSpPr>
          <p:spPr bwMode="auto">
            <a:xfrm>
              <a:off x="3722" y="1320"/>
              <a:ext cx="81" cy="514"/>
            </a:xfrm>
            <a:custGeom>
              <a:avLst/>
              <a:gdLst>
                <a:gd name="T0" fmla="*/ 160491149 w 19"/>
                <a:gd name="T1" fmla="*/ 81025465 h 120"/>
                <a:gd name="T2" fmla="*/ 85096260 w 19"/>
                <a:gd name="T3" fmla="*/ 0 h 120"/>
                <a:gd name="T4" fmla="*/ 0 w 19"/>
                <a:gd name="T5" fmla="*/ 81025465 h 120"/>
                <a:gd name="T6" fmla="*/ 0 w 19"/>
                <a:gd name="T7" fmla="*/ 987697663 h 120"/>
                <a:gd name="T8" fmla="*/ 85096260 w 19"/>
                <a:gd name="T9" fmla="*/ 1068698837 h 120"/>
                <a:gd name="T10" fmla="*/ 160491149 w 19"/>
                <a:gd name="T11" fmla="*/ 987697663 h 120"/>
                <a:gd name="T12" fmla="*/ 160491149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70689" name="Freeform 63"/>
            <p:cNvSpPr>
              <a:spLocks/>
            </p:cNvSpPr>
            <p:nvPr/>
          </p:nvSpPr>
          <p:spPr bwMode="auto">
            <a:xfrm>
              <a:off x="394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70690" name="Freeform 64"/>
            <p:cNvSpPr>
              <a:spLocks/>
            </p:cNvSpPr>
            <p:nvPr/>
          </p:nvSpPr>
          <p:spPr bwMode="auto">
            <a:xfrm>
              <a:off x="4171" y="1586"/>
              <a:ext cx="86" cy="167"/>
            </a:xfrm>
            <a:custGeom>
              <a:avLst/>
              <a:gdLst>
                <a:gd name="T0" fmla="*/ 185949621 w 20"/>
                <a:gd name="T1" fmla="*/ 89067399 h 39"/>
                <a:gd name="T2" fmla="*/ 92904893 w 20"/>
                <a:gd name="T3" fmla="*/ 0 h 39"/>
                <a:gd name="T4" fmla="*/ 0 w 20"/>
                <a:gd name="T5" fmla="*/ 89067399 h 39"/>
                <a:gd name="T6" fmla="*/ 0 w 20"/>
                <a:gd name="T7" fmla="*/ 265297313 h 39"/>
                <a:gd name="T8" fmla="*/ 92904893 w 20"/>
                <a:gd name="T9" fmla="*/ 346122624 h 39"/>
                <a:gd name="T10" fmla="*/ 185949621 w 20"/>
                <a:gd name="T11" fmla="*/ 265297313 h 39"/>
                <a:gd name="T12" fmla="*/ 185949621 w 20"/>
                <a:gd name="T13" fmla="*/ 89067399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015F85"/>
            </a:solidFill>
            <a:ln w="9525">
              <a:noFill/>
              <a:round/>
              <a:headEnd/>
              <a:tailEnd/>
            </a:ln>
          </p:spPr>
          <p:txBody>
            <a:bodyPr/>
            <a:lstStyle/>
            <a:p>
              <a:pPr defTabSz="914400"/>
              <a:endParaRPr lang="de-DE"/>
            </a:p>
          </p:txBody>
        </p:sp>
        <p:sp>
          <p:nvSpPr>
            <p:cNvPr id="70691" name="Freeform 65"/>
            <p:cNvSpPr>
              <a:spLocks/>
            </p:cNvSpPr>
            <p:nvPr/>
          </p:nvSpPr>
          <p:spPr bwMode="auto">
            <a:xfrm>
              <a:off x="439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70692" name="Freeform 66"/>
            <p:cNvSpPr>
              <a:spLocks/>
            </p:cNvSpPr>
            <p:nvPr/>
          </p:nvSpPr>
          <p:spPr bwMode="auto">
            <a:xfrm>
              <a:off x="4625" y="1320"/>
              <a:ext cx="82" cy="514"/>
            </a:xfrm>
            <a:custGeom>
              <a:avLst/>
              <a:gdLst>
                <a:gd name="T0" fmla="*/ 183925240 w 19"/>
                <a:gd name="T1" fmla="*/ 81025465 h 120"/>
                <a:gd name="T2" fmla="*/ 87261073 w 19"/>
                <a:gd name="T3" fmla="*/ 0 h 120"/>
                <a:gd name="T4" fmla="*/ 0 w 19"/>
                <a:gd name="T5" fmla="*/ 81025465 h 120"/>
                <a:gd name="T6" fmla="*/ 0 w 19"/>
                <a:gd name="T7" fmla="*/ 987697663 h 120"/>
                <a:gd name="T8" fmla="*/ 87261073 w 19"/>
                <a:gd name="T9" fmla="*/ 1068698837 h 120"/>
                <a:gd name="T10" fmla="*/ 183925240 w 19"/>
                <a:gd name="T11" fmla="*/ 987697663 h 120"/>
                <a:gd name="T12" fmla="*/ 183925240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70693" name="Freeform 67"/>
            <p:cNvSpPr>
              <a:spLocks/>
            </p:cNvSpPr>
            <p:nvPr/>
          </p:nvSpPr>
          <p:spPr bwMode="auto">
            <a:xfrm>
              <a:off x="484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70694" name="Freeform 68"/>
            <p:cNvSpPr>
              <a:spLocks/>
            </p:cNvSpPr>
            <p:nvPr/>
          </p:nvSpPr>
          <p:spPr bwMode="auto">
            <a:xfrm>
              <a:off x="5075" y="1586"/>
              <a:ext cx="82" cy="167"/>
            </a:xfrm>
            <a:custGeom>
              <a:avLst/>
              <a:gdLst>
                <a:gd name="T0" fmla="*/ 183925240 w 19"/>
                <a:gd name="T1" fmla="*/ 89067399 h 39"/>
                <a:gd name="T2" fmla="*/ 87261073 w 19"/>
                <a:gd name="T3" fmla="*/ 0 h 39"/>
                <a:gd name="T4" fmla="*/ 0 w 19"/>
                <a:gd name="T5" fmla="*/ 89067399 h 39"/>
                <a:gd name="T6" fmla="*/ 0 w 19"/>
                <a:gd name="T7" fmla="*/ 265297313 h 39"/>
                <a:gd name="T8" fmla="*/ 87261073 w 19"/>
                <a:gd name="T9" fmla="*/ 346122624 h 39"/>
                <a:gd name="T10" fmla="*/ 183925240 w 19"/>
                <a:gd name="T11" fmla="*/ 265297313 h 39"/>
                <a:gd name="T12" fmla="*/ 183925240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grpSp>
      <p:grpSp>
        <p:nvGrpSpPr>
          <p:cNvPr id="70665" name="Rectangle 6"/>
          <p:cNvGrpSpPr>
            <a:grpSpLocks/>
          </p:cNvGrpSpPr>
          <p:nvPr/>
        </p:nvGrpSpPr>
        <p:grpSpPr bwMode="auto">
          <a:xfrm>
            <a:off x="-85725" y="952500"/>
            <a:ext cx="9266238" cy="2033588"/>
            <a:chOff x="-54" y="845"/>
            <a:chExt cx="5837" cy="1083"/>
          </a:xfrm>
        </p:grpSpPr>
        <p:pic>
          <p:nvPicPr>
            <p:cNvPr id="70678" name="Rectangle 6"/>
            <p:cNvPicPr>
              <a:picLocks noChangeArrowheads="1"/>
            </p:cNvPicPr>
            <p:nvPr/>
          </p:nvPicPr>
          <p:blipFill>
            <a:blip r:embed="rId5"/>
            <a:srcRect/>
            <a:stretch>
              <a:fillRect/>
            </a:stretch>
          </p:blipFill>
          <p:spPr bwMode="auto">
            <a:xfrm>
              <a:off x="-54" y="845"/>
              <a:ext cx="5837" cy="1083"/>
            </a:xfrm>
            <a:prstGeom prst="rect">
              <a:avLst/>
            </a:prstGeom>
            <a:noFill/>
            <a:ln w="9525">
              <a:noFill/>
              <a:miter lim="800000"/>
              <a:headEnd/>
              <a:tailEnd/>
            </a:ln>
          </p:spPr>
        </p:pic>
        <p:sp>
          <p:nvSpPr>
            <p:cNvPr id="23566" name="Text Box 14"/>
            <p:cNvSpPr txBox="1">
              <a:spLocks noChangeArrowheads="1"/>
            </p:cNvSpPr>
            <p:nvPr/>
          </p:nvSpPr>
          <p:spPr bwMode="auto">
            <a:xfrm>
              <a:off x="9" y="872"/>
              <a:ext cx="5752" cy="997"/>
            </a:xfrm>
            <a:prstGeom prst="rect">
              <a:avLst/>
            </a:prstGeom>
            <a:noFill/>
            <a:ln w="9525">
              <a:noFill/>
              <a:miter lim="800000"/>
              <a:headEnd/>
              <a:tailEnd/>
            </a:ln>
          </p:spPr>
          <p:txBody>
            <a:bodyPr lIns="91436" tIns="45718" rIns="91436" bIns="45718" anchor="ctr"/>
            <a:lstStyle/>
            <a:p>
              <a:pPr algn="ctr">
                <a:defRPr/>
              </a:pPr>
              <a:endParaRPr lang="de-DE">
                <a:effectLst>
                  <a:outerShdw blurRad="38100" dist="38100" dir="2700000" algn="tl">
                    <a:srgbClr val="000000"/>
                  </a:outerShdw>
                </a:effectLst>
                <a:latin typeface="Segoe" charset="0"/>
                <a:ea typeface="+mn-ea"/>
              </a:endParaRPr>
            </a:p>
          </p:txBody>
        </p:sp>
      </p:grpSp>
      <p:sp>
        <p:nvSpPr>
          <p:cNvPr id="70666" name="Rectangle 14"/>
          <p:cNvSpPr txBox="1">
            <a:spLocks noChangeArrowheads="1"/>
          </p:cNvSpPr>
          <p:nvPr/>
        </p:nvSpPr>
        <p:spPr bwMode="auto">
          <a:xfrm>
            <a:off x="515938" y="992188"/>
            <a:ext cx="8121650" cy="1379537"/>
          </a:xfrm>
          <a:prstGeom prst="rect">
            <a:avLst/>
          </a:prstGeom>
          <a:noFill/>
          <a:ln w="9525">
            <a:noFill/>
            <a:miter lim="800000"/>
            <a:headEnd/>
            <a:tailEnd/>
          </a:ln>
        </p:spPr>
        <p:txBody>
          <a:bodyPr lIns="82124" tIns="41061" rIns="82124" bIns="41061"/>
          <a:lstStyle/>
          <a:p>
            <a:pPr marL="236538" indent="-236538" defTabSz="814388">
              <a:spcAft>
                <a:spcPts val="600"/>
              </a:spcAft>
              <a:buClr>
                <a:schemeClr val="tx1"/>
              </a:buClr>
              <a:buSzPct val="65000"/>
              <a:buFont typeface="Wingdings 3" pitchFamily="18" charset="2"/>
              <a:buChar char=""/>
            </a:pPr>
            <a:r>
              <a:rPr lang="en-US" sz="2400">
                <a:latin typeface="Segoe" pitchFamily="34" charset="0"/>
              </a:rPr>
              <a:t>Cisco Unified Computing and Microsoft New Efficiency</a:t>
            </a:r>
          </a:p>
          <a:p>
            <a:pPr marL="742950" lvl="1" indent="-285750" defTabSz="814388">
              <a:spcAft>
                <a:spcPts val="600"/>
              </a:spcAft>
              <a:buClr>
                <a:schemeClr val="tx1"/>
              </a:buClr>
              <a:buSzPct val="65000"/>
              <a:buFont typeface="Wingdings 3" pitchFamily="18" charset="2"/>
              <a:buChar char=""/>
            </a:pPr>
            <a:r>
              <a:rPr lang="en-US"/>
              <a:t>Agility – Simplified Management </a:t>
            </a:r>
            <a:endParaRPr lang="en-US" sz="2000">
              <a:latin typeface="Segoe" pitchFamily="34" charset="0"/>
            </a:endParaRPr>
          </a:p>
          <a:p>
            <a:pPr marL="742950" lvl="1" indent="-285750" defTabSz="814388">
              <a:spcAft>
                <a:spcPts val="600"/>
              </a:spcAft>
              <a:buClr>
                <a:schemeClr val="tx1"/>
              </a:buClr>
              <a:buSzPct val="65000"/>
              <a:buFont typeface="Wingdings 3" pitchFamily="18" charset="2"/>
              <a:buChar char=""/>
            </a:pPr>
            <a:r>
              <a:rPr lang="en-US"/>
              <a:t>Innovation – Next Generation IT Architectures</a:t>
            </a:r>
            <a:endParaRPr lang="en-US" sz="2000">
              <a:latin typeface="Segoe" pitchFamily="34" charset="0"/>
            </a:endParaRPr>
          </a:p>
          <a:p>
            <a:pPr marL="742950" lvl="1" indent="-285750" defTabSz="814388">
              <a:spcAft>
                <a:spcPts val="600"/>
              </a:spcAft>
              <a:buClr>
                <a:schemeClr val="tx1"/>
              </a:buClr>
              <a:buSzPct val="65000"/>
              <a:buFont typeface="Wingdings 3" pitchFamily="18" charset="2"/>
              <a:buChar char=""/>
            </a:pPr>
            <a:r>
              <a:rPr lang="en-US"/>
              <a:t>Partnership – Unified Data Center Service &amp; Support</a:t>
            </a:r>
          </a:p>
          <a:p>
            <a:pPr marL="742950" lvl="1" indent="-285750" defTabSz="814388">
              <a:spcAft>
                <a:spcPts val="600"/>
              </a:spcAft>
              <a:buClr>
                <a:schemeClr val="tx1"/>
              </a:buClr>
              <a:buSzPct val="65000"/>
              <a:buFont typeface="Wingdings 3" pitchFamily="18" charset="2"/>
              <a:buChar char=""/>
            </a:pPr>
            <a:r>
              <a:rPr lang="en-US"/>
              <a:t>Efficiency – Optimized Data Center &amp; Branch Platforms</a:t>
            </a:r>
          </a:p>
        </p:txBody>
      </p:sp>
      <p:pic>
        <p:nvPicPr>
          <p:cNvPr id="70667" name="Picture 37"/>
          <p:cNvPicPr>
            <a:picLocks noChangeAspect="1" noChangeArrowheads="1"/>
          </p:cNvPicPr>
          <p:nvPr/>
        </p:nvPicPr>
        <p:blipFill>
          <a:blip r:embed="rId6"/>
          <a:srcRect/>
          <a:stretch>
            <a:fillRect/>
          </a:stretch>
        </p:blipFill>
        <p:spPr bwMode="auto">
          <a:xfrm>
            <a:off x="6386513" y="368300"/>
            <a:ext cx="1695450" cy="407988"/>
          </a:xfrm>
          <a:prstGeom prst="rect">
            <a:avLst/>
          </a:prstGeom>
          <a:noFill/>
          <a:ln w="9525">
            <a:noFill/>
            <a:miter lim="800000"/>
            <a:headEnd/>
            <a:tailEnd/>
          </a:ln>
        </p:spPr>
      </p:pic>
      <p:sp>
        <p:nvSpPr>
          <p:cNvPr id="70668" name="Rectangle 47"/>
          <p:cNvSpPr>
            <a:spLocks noChangeArrowheads="1"/>
          </p:cNvSpPr>
          <p:nvPr/>
        </p:nvSpPr>
        <p:spPr bwMode="auto">
          <a:xfrm>
            <a:off x="2649538" y="6286500"/>
            <a:ext cx="3883025" cy="457200"/>
          </a:xfrm>
          <a:prstGeom prst="rect">
            <a:avLst/>
          </a:prstGeom>
          <a:noFill/>
          <a:ln w="9525">
            <a:noFill/>
            <a:miter lim="800000"/>
            <a:headEnd/>
            <a:tailEnd/>
          </a:ln>
          <a:effectLst>
            <a:prstShdw prst="shdw17" dist="17961" dir="2700000">
              <a:srgbClr val="993700">
                <a:alpha val="74997"/>
              </a:srgbClr>
            </a:prstShdw>
          </a:effectLst>
        </p:spPr>
        <p:txBody>
          <a:bodyPr wrap="none">
            <a:spAutoFit/>
          </a:bodyPr>
          <a:lstStyle/>
          <a:p>
            <a:pPr defTabSz="914400"/>
            <a:r>
              <a:rPr lang="en-US" sz="2400">
                <a:solidFill>
                  <a:schemeClr val="bg1"/>
                </a:solidFill>
              </a:rPr>
              <a:t>Email -</a:t>
            </a:r>
            <a:r>
              <a:rPr lang="en-US" sz="2400">
                <a:sym typeface="Wingdings" pitchFamily="2" charset="2"/>
              </a:rPr>
              <a:t> </a:t>
            </a:r>
            <a:r>
              <a:rPr lang="en-US" sz="2400">
                <a:solidFill>
                  <a:schemeClr val="bg1"/>
                </a:solidFill>
              </a:rPr>
              <a:t>hyperv@cisco.com </a:t>
            </a:r>
          </a:p>
        </p:txBody>
      </p:sp>
      <p:grpSp>
        <p:nvGrpSpPr>
          <p:cNvPr id="70669" name="Rounded Rectangle 8"/>
          <p:cNvGrpSpPr>
            <a:grpSpLocks/>
          </p:cNvGrpSpPr>
          <p:nvPr/>
        </p:nvGrpSpPr>
        <p:grpSpPr bwMode="auto">
          <a:xfrm>
            <a:off x="33338" y="3160713"/>
            <a:ext cx="858837" cy="2865437"/>
            <a:chOff x="-19" y="1244"/>
            <a:chExt cx="541" cy="2569"/>
          </a:xfrm>
        </p:grpSpPr>
        <p:pic>
          <p:nvPicPr>
            <p:cNvPr id="70676" name="Rounded Rectangle 8"/>
            <p:cNvPicPr>
              <a:picLocks noChangeArrowheads="1"/>
            </p:cNvPicPr>
            <p:nvPr/>
          </p:nvPicPr>
          <p:blipFill>
            <a:blip r:embed="rId7"/>
            <a:srcRect/>
            <a:stretch>
              <a:fillRect/>
            </a:stretch>
          </p:blipFill>
          <p:spPr bwMode="auto">
            <a:xfrm>
              <a:off x="-19" y="1244"/>
              <a:ext cx="541" cy="2569"/>
            </a:xfrm>
            <a:prstGeom prst="rect">
              <a:avLst/>
            </a:prstGeom>
            <a:noFill/>
            <a:ln w="9525">
              <a:noFill/>
              <a:miter lim="800000"/>
              <a:headEnd/>
              <a:tailEnd/>
            </a:ln>
          </p:spPr>
        </p:pic>
        <p:sp>
          <p:nvSpPr>
            <p:cNvPr id="23595" name="Text Box 43"/>
            <p:cNvSpPr txBox="1">
              <a:spLocks noChangeArrowheads="1"/>
            </p:cNvSpPr>
            <p:nvPr/>
          </p:nvSpPr>
          <p:spPr bwMode="auto">
            <a:xfrm>
              <a:off x="65" y="1295"/>
              <a:ext cx="411" cy="2438"/>
            </a:xfrm>
            <a:prstGeom prst="rect">
              <a:avLst/>
            </a:prstGeom>
            <a:noFill/>
            <a:ln w="9525">
              <a:noFill/>
              <a:miter lim="800000"/>
              <a:headEnd/>
              <a:tailEnd/>
            </a:ln>
          </p:spPr>
          <p:txBody>
            <a:bodyPr lIns="91436" tIns="45718" rIns="91436" bIns="45718" anchor="ctr"/>
            <a:lstStyle/>
            <a:p>
              <a:pPr algn="ctr">
                <a:defRPr/>
              </a:pPr>
              <a:endParaRPr lang="de-DE">
                <a:effectLst>
                  <a:outerShdw blurRad="38100" dist="38100" dir="2700000" algn="tl">
                    <a:srgbClr val="000000"/>
                  </a:outerShdw>
                </a:effectLst>
                <a:latin typeface="Segoe" charset="0"/>
                <a:ea typeface="+mn-ea"/>
              </a:endParaRPr>
            </a:p>
          </p:txBody>
        </p:sp>
      </p:grpSp>
      <p:sp>
        <p:nvSpPr>
          <p:cNvPr id="70670" name="Rectangle 9"/>
          <p:cNvSpPr>
            <a:spLocks noChangeArrowheads="1"/>
          </p:cNvSpPr>
          <p:nvPr/>
        </p:nvSpPr>
        <p:spPr bwMode="auto">
          <a:xfrm>
            <a:off x="127000" y="3513138"/>
            <a:ext cx="330200" cy="2293937"/>
          </a:xfrm>
          <a:prstGeom prst="rect">
            <a:avLst/>
          </a:prstGeom>
          <a:noFill/>
          <a:ln w="9525">
            <a:noFill/>
            <a:miter lim="800000"/>
            <a:headEnd/>
            <a:tailEnd/>
          </a:ln>
        </p:spPr>
        <p:txBody>
          <a:bodyPr wrap="none">
            <a:spAutoFit/>
          </a:bodyPr>
          <a:lstStyle/>
          <a:p>
            <a:pPr marL="236538" indent="-236538" defTabSz="814388" eaLnBrk="0" hangingPunct="0">
              <a:lnSpc>
                <a:spcPct val="50000"/>
              </a:lnSpc>
              <a:spcBef>
                <a:spcPct val="50000"/>
              </a:spcBef>
              <a:buClr>
                <a:srgbClr val="373737"/>
              </a:buClr>
              <a:buSzPct val="100000"/>
            </a:pPr>
            <a:r>
              <a:rPr lang="en-US" sz="1600" b="1"/>
              <a:t>N</a:t>
            </a:r>
          </a:p>
          <a:p>
            <a:pPr marL="236538" indent="-236538" defTabSz="814388" eaLnBrk="0" hangingPunct="0">
              <a:lnSpc>
                <a:spcPct val="50000"/>
              </a:lnSpc>
              <a:spcBef>
                <a:spcPct val="50000"/>
              </a:spcBef>
              <a:buClr>
                <a:srgbClr val="373737"/>
              </a:buClr>
              <a:buSzPct val="100000"/>
            </a:pPr>
            <a:r>
              <a:rPr lang="en-US" sz="1600" b="1"/>
              <a:t>E</a:t>
            </a:r>
          </a:p>
          <a:p>
            <a:pPr marL="236538" indent="-236538" defTabSz="814388" eaLnBrk="0" hangingPunct="0">
              <a:lnSpc>
                <a:spcPct val="50000"/>
              </a:lnSpc>
              <a:spcBef>
                <a:spcPct val="50000"/>
              </a:spcBef>
              <a:buClr>
                <a:srgbClr val="373737"/>
              </a:buClr>
              <a:buSzPct val="100000"/>
            </a:pPr>
            <a:r>
              <a:rPr lang="en-US" sz="1600" b="1"/>
              <a:t>X</a:t>
            </a:r>
          </a:p>
          <a:p>
            <a:pPr marL="236538" indent="-236538" defTabSz="814388" eaLnBrk="0" hangingPunct="0">
              <a:lnSpc>
                <a:spcPct val="50000"/>
              </a:lnSpc>
              <a:spcBef>
                <a:spcPct val="50000"/>
              </a:spcBef>
              <a:buClr>
                <a:srgbClr val="373737"/>
              </a:buClr>
              <a:buSzPct val="100000"/>
            </a:pPr>
            <a:r>
              <a:rPr lang="en-US" sz="1600" b="1"/>
              <a:t>T</a:t>
            </a:r>
          </a:p>
          <a:p>
            <a:pPr marL="236538" indent="-236538" defTabSz="814388" eaLnBrk="0" hangingPunct="0">
              <a:lnSpc>
                <a:spcPct val="50000"/>
              </a:lnSpc>
              <a:spcBef>
                <a:spcPct val="50000"/>
              </a:spcBef>
              <a:buClr>
                <a:srgbClr val="373737"/>
              </a:buClr>
              <a:buSzPct val="100000"/>
            </a:pPr>
            <a:endParaRPr lang="en-US" sz="800" b="1"/>
          </a:p>
          <a:p>
            <a:pPr marL="236538" indent="-236538" defTabSz="814388" eaLnBrk="0" hangingPunct="0">
              <a:lnSpc>
                <a:spcPct val="50000"/>
              </a:lnSpc>
              <a:spcBef>
                <a:spcPct val="50000"/>
              </a:spcBef>
              <a:buClr>
                <a:srgbClr val="373737"/>
              </a:buClr>
              <a:buSzPct val="100000"/>
            </a:pPr>
            <a:r>
              <a:rPr lang="en-US" sz="1600" b="1"/>
              <a:t>S</a:t>
            </a:r>
          </a:p>
          <a:p>
            <a:pPr marL="236538" indent="-236538" defTabSz="814388" eaLnBrk="0" hangingPunct="0">
              <a:lnSpc>
                <a:spcPct val="50000"/>
              </a:lnSpc>
              <a:spcBef>
                <a:spcPct val="50000"/>
              </a:spcBef>
              <a:buClr>
                <a:srgbClr val="373737"/>
              </a:buClr>
              <a:buSzPct val="100000"/>
            </a:pPr>
            <a:r>
              <a:rPr lang="en-US" sz="1600" b="1"/>
              <a:t>T</a:t>
            </a:r>
          </a:p>
          <a:p>
            <a:pPr marL="236538" indent="-236538" defTabSz="814388" eaLnBrk="0" hangingPunct="0">
              <a:lnSpc>
                <a:spcPct val="50000"/>
              </a:lnSpc>
              <a:spcBef>
                <a:spcPct val="50000"/>
              </a:spcBef>
              <a:buClr>
                <a:srgbClr val="373737"/>
              </a:buClr>
              <a:buSzPct val="100000"/>
            </a:pPr>
            <a:r>
              <a:rPr lang="en-US" sz="1600" b="1"/>
              <a:t>E</a:t>
            </a:r>
          </a:p>
          <a:p>
            <a:pPr marL="236538" indent="-236538" defTabSz="814388" eaLnBrk="0" hangingPunct="0">
              <a:lnSpc>
                <a:spcPct val="50000"/>
              </a:lnSpc>
              <a:spcBef>
                <a:spcPct val="50000"/>
              </a:spcBef>
              <a:buClr>
                <a:srgbClr val="373737"/>
              </a:buClr>
              <a:buSzPct val="100000"/>
            </a:pPr>
            <a:r>
              <a:rPr lang="en-US" sz="1600" b="1"/>
              <a:t>P</a:t>
            </a:r>
          </a:p>
          <a:p>
            <a:pPr marL="236538" indent="-236538" defTabSz="814388" eaLnBrk="0" hangingPunct="0">
              <a:lnSpc>
                <a:spcPct val="50000"/>
              </a:lnSpc>
              <a:spcBef>
                <a:spcPct val="50000"/>
              </a:spcBef>
              <a:buClr>
                <a:srgbClr val="373737"/>
              </a:buClr>
              <a:buSzPct val="100000"/>
            </a:pPr>
            <a:r>
              <a:rPr lang="en-US" sz="1600" b="1"/>
              <a:t>S</a:t>
            </a:r>
            <a:endParaRPr lang="en-US" sz="1600"/>
          </a:p>
        </p:txBody>
      </p:sp>
      <p:grpSp>
        <p:nvGrpSpPr>
          <p:cNvPr id="70671" name="Rounded Rectangle 7"/>
          <p:cNvGrpSpPr>
            <a:grpSpLocks/>
          </p:cNvGrpSpPr>
          <p:nvPr/>
        </p:nvGrpSpPr>
        <p:grpSpPr bwMode="auto">
          <a:xfrm>
            <a:off x="388938" y="2919413"/>
            <a:ext cx="5480050" cy="3206750"/>
            <a:chOff x="238" y="803"/>
            <a:chExt cx="5564" cy="3198"/>
          </a:xfrm>
        </p:grpSpPr>
        <p:pic>
          <p:nvPicPr>
            <p:cNvPr id="70674" name="Rounded Rectangle 7"/>
            <p:cNvPicPr>
              <a:picLocks noChangeArrowheads="1"/>
            </p:cNvPicPr>
            <p:nvPr/>
          </p:nvPicPr>
          <p:blipFill>
            <a:blip r:embed="rId8"/>
            <a:srcRect/>
            <a:stretch>
              <a:fillRect/>
            </a:stretch>
          </p:blipFill>
          <p:spPr bwMode="auto">
            <a:xfrm>
              <a:off x="238" y="803"/>
              <a:ext cx="5564" cy="3198"/>
            </a:xfrm>
            <a:prstGeom prst="rect">
              <a:avLst/>
            </a:prstGeom>
            <a:noFill/>
            <a:ln w="9525">
              <a:noFill/>
              <a:miter lim="800000"/>
              <a:headEnd/>
              <a:tailEnd/>
            </a:ln>
          </p:spPr>
        </p:pic>
        <p:sp>
          <p:nvSpPr>
            <p:cNvPr id="70675" name="Text Box 40"/>
            <p:cNvSpPr txBox="1">
              <a:spLocks noChangeArrowheads="1"/>
            </p:cNvSpPr>
            <p:nvPr/>
          </p:nvSpPr>
          <p:spPr bwMode="auto">
            <a:xfrm>
              <a:off x="328" y="878"/>
              <a:ext cx="5388" cy="3015"/>
            </a:xfrm>
            <a:prstGeom prst="rect">
              <a:avLst/>
            </a:prstGeom>
            <a:noFill/>
            <a:ln w="9525">
              <a:noFill/>
              <a:miter lim="800000"/>
              <a:headEnd/>
              <a:tailEnd/>
            </a:ln>
          </p:spPr>
          <p:txBody>
            <a:bodyPr lIns="91436" tIns="45718" rIns="91436" bIns="45718" anchor="ctr"/>
            <a:lstStyle/>
            <a:p>
              <a:pPr algn="ctr"/>
              <a:endParaRPr lang="de-DE">
                <a:solidFill>
                  <a:schemeClr val="bg2"/>
                </a:solidFill>
                <a:latin typeface="Segoe" pitchFamily="34" charset="0"/>
              </a:endParaRPr>
            </a:p>
          </p:txBody>
        </p:sp>
      </p:grpSp>
      <p:sp>
        <p:nvSpPr>
          <p:cNvPr id="70672" name="Rectangle 14"/>
          <p:cNvSpPr>
            <a:spLocks noChangeArrowheads="1"/>
          </p:cNvSpPr>
          <p:nvPr/>
        </p:nvSpPr>
        <p:spPr bwMode="auto">
          <a:xfrm>
            <a:off x="466725" y="3141663"/>
            <a:ext cx="5778500" cy="2838450"/>
          </a:xfrm>
          <a:prstGeom prst="rect">
            <a:avLst/>
          </a:prstGeom>
          <a:noFill/>
          <a:ln w="9525">
            <a:noFill/>
            <a:miter lim="800000"/>
            <a:headEnd/>
            <a:tailEnd/>
          </a:ln>
        </p:spPr>
        <p:txBody>
          <a:bodyPr lIns="82124" tIns="41061" rIns="82124" bIns="41061"/>
          <a:lstStyle/>
          <a:p>
            <a:pPr marL="236538" indent="-236538" defTabSz="814388">
              <a:lnSpc>
                <a:spcPct val="85000"/>
              </a:lnSpc>
              <a:spcBef>
                <a:spcPct val="5000"/>
              </a:spcBef>
              <a:spcAft>
                <a:spcPts val="600"/>
              </a:spcAft>
              <a:buClr>
                <a:srgbClr val="FF5B00"/>
              </a:buClr>
              <a:buSzPct val="65000"/>
              <a:buFont typeface="Wingdings 3" pitchFamily="18" charset="2"/>
              <a:buNone/>
            </a:pPr>
            <a:r>
              <a:rPr lang="en-US" sz="2000">
                <a:solidFill>
                  <a:schemeClr val="bg1"/>
                </a:solidFill>
                <a:latin typeface="Segoe" pitchFamily="34" charset="0"/>
              </a:rPr>
              <a:t>To Learn More</a:t>
            </a:r>
          </a:p>
          <a:p>
            <a:pPr marL="236538" indent="-236538" defTabSz="814388">
              <a:lnSpc>
                <a:spcPct val="85000"/>
              </a:lnSpc>
              <a:spcBef>
                <a:spcPct val="5000"/>
              </a:spcBef>
              <a:spcAft>
                <a:spcPts val="600"/>
              </a:spcAft>
              <a:buClr>
                <a:srgbClr val="FF5B00"/>
              </a:buClr>
              <a:buSzPct val="65000"/>
              <a:buFont typeface="Wingdings 3" pitchFamily="18" charset="2"/>
              <a:buChar char=""/>
            </a:pPr>
            <a:r>
              <a:rPr lang="en-US" sz="2000">
                <a:solidFill>
                  <a:schemeClr val="bg1"/>
                </a:solidFill>
                <a:latin typeface="Segoe" pitchFamily="34" charset="0"/>
              </a:rPr>
              <a:t>Web www.cisco.com/go/unifiedcomputing</a:t>
            </a:r>
          </a:p>
          <a:p>
            <a:pPr marL="236538" indent="-236538" defTabSz="814388">
              <a:lnSpc>
                <a:spcPct val="85000"/>
              </a:lnSpc>
              <a:spcBef>
                <a:spcPct val="5000"/>
              </a:spcBef>
              <a:spcAft>
                <a:spcPts val="600"/>
              </a:spcAft>
              <a:buClr>
                <a:srgbClr val="FF5B00"/>
              </a:buClr>
              <a:buSzPct val="65000"/>
              <a:buFont typeface="Wingdings 3" pitchFamily="18" charset="2"/>
              <a:buChar char=""/>
            </a:pPr>
            <a:r>
              <a:rPr lang="en-US" sz="2000">
                <a:solidFill>
                  <a:schemeClr val="bg1"/>
                </a:solidFill>
                <a:latin typeface="Segoe" pitchFamily="34" charset="0"/>
              </a:rPr>
              <a:t>Email hyperv@cisco.com </a:t>
            </a:r>
          </a:p>
          <a:p>
            <a:pPr marL="236538" indent="-236538" defTabSz="814388">
              <a:lnSpc>
                <a:spcPct val="85000"/>
              </a:lnSpc>
              <a:spcBef>
                <a:spcPct val="5000"/>
              </a:spcBef>
              <a:spcAft>
                <a:spcPts val="600"/>
              </a:spcAft>
              <a:buClr>
                <a:srgbClr val="FF5B00"/>
              </a:buClr>
              <a:buSzPct val="65000"/>
              <a:buFont typeface="Wingdings 3" pitchFamily="18" charset="2"/>
              <a:buChar char=""/>
            </a:pPr>
            <a:r>
              <a:rPr lang="en-US" sz="2000">
                <a:solidFill>
                  <a:schemeClr val="bg1"/>
                </a:solidFill>
                <a:latin typeface="Segoe" pitchFamily="34" charset="0"/>
              </a:rPr>
              <a:t>4 Day Use Case &amp; Architecture Workshop</a:t>
            </a:r>
          </a:p>
          <a:p>
            <a:pPr marL="635000" lvl="1" indent="-284163" defTabSz="814388">
              <a:lnSpc>
                <a:spcPct val="85000"/>
              </a:lnSpc>
              <a:spcBef>
                <a:spcPct val="5000"/>
              </a:spcBef>
              <a:spcAft>
                <a:spcPts val="600"/>
              </a:spcAft>
              <a:buClr>
                <a:srgbClr val="FF5B00"/>
              </a:buClr>
              <a:buSzPct val="65000"/>
              <a:buFont typeface="Wingdings 3" pitchFamily="18" charset="2"/>
              <a:buChar char=""/>
            </a:pPr>
            <a:r>
              <a:rPr lang="en-US" sz="2000">
                <a:solidFill>
                  <a:schemeClr val="bg1"/>
                </a:solidFill>
                <a:latin typeface="Segoe" pitchFamily="34" charset="0"/>
              </a:rPr>
              <a:t>Onsite technical &amp; business assessment</a:t>
            </a:r>
          </a:p>
          <a:p>
            <a:pPr marL="635000" lvl="1" indent="-284163" defTabSz="814388">
              <a:lnSpc>
                <a:spcPct val="85000"/>
              </a:lnSpc>
              <a:spcBef>
                <a:spcPct val="5000"/>
              </a:spcBef>
              <a:spcAft>
                <a:spcPts val="600"/>
              </a:spcAft>
              <a:buClr>
                <a:srgbClr val="FF5B00"/>
              </a:buClr>
              <a:buSzPct val="65000"/>
              <a:buFont typeface="Wingdings 3" pitchFamily="18" charset="2"/>
              <a:buChar char=""/>
            </a:pPr>
            <a:r>
              <a:rPr lang="en-US" sz="2000">
                <a:solidFill>
                  <a:schemeClr val="bg1"/>
                </a:solidFill>
                <a:latin typeface="Segoe" pitchFamily="34" charset="0"/>
              </a:rPr>
              <a:t>Presents unified computing options </a:t>
            </a:r>
          </a:p>
          <a:p>
            <a:pPr marL="635000" lvl="1" indent="-284163" defTabSz="814388">
              <a:lnSpc>
                <a:spcPct val="85000"/>
              </a:lnSpc>
              <a:spcBef>
                <a:spcPct val="5000"/>
              </a:spcBef>
              <a:spcAft>
                <a:spcPts val="600"/>
              </a:spcAft>
              <a:buClr>
                <a:srgbClr val="FF5B00"/>
              </a:buClr>
              <a:buSzPct val="65000"/>
              <a:buFont typeface="Wingdings 3" pitchFamily="18" charset="2"/>
              <a:buChar char=""/>
            </a:pPr>
            <a:r>
              <a:rPr lang="en-US" sz="2000">
                <a:solidFill>
                  <a:schemeClr val="bg1"/>
                </a:solidFill>
                <a:latin typeface="Segoe" pitchFamily="34" charset="0"/>
              </a:rPr>
              <a:t>Delivers customer requirements doc</a:t>
            </a:r>
          </a:p>
        </p:txBody>
      </p:sp>
      <p:sp>
        <p:nvSpPr>
          <p:cNvPr id="70673" name="Title 1"/>
          <p:cNvSpPr>
            <a:spLocks/>
          </p:cNvSpPr>
          <p:nvPr/>
        </p:nvSpPr>
        <p:spPr bwMode="auto">
          <a:xfrm>
            <a:off x="381000" y="141288"/>
            <a:ext cx="8763000" cy="603250"/>
          </a:xfrm>
          <a:prstGeom prst="rect">
            <a:avLst/>
          </a:prstGeom>
          <a:noFill/>
          <a:ln w="9525">
            <a:noFill/>
            <a:miter lim="800000"/>
            <a:headEnd/>
            <a:tailEnd/>
          </a:ln>
        </p:spPr>
        <p:txBody>
          <a:bodyPr lIns="0" tIns="0" rIns="0" bIns="0">
            <a:spAutoFit/>
          </a:bodyPr>
          <a:lstStyle/>
          <a:p>
            <a:pPr>
              <a:lnSpc>
                <a:spcPct val="90000"/>
              </a:lnSpc>
            </a:pPr>
            <a:r>
              <a:rPr lang="en-US" sz="4400">
                <a:solidFill>
                  <a:srgbClr val="CCFFCC"/>
                </a:solidFill>
                <a:latin typeface="Calibri" pitchFamily="34" charset="0"/>
                <a:cs typeface="Arial" pitchFamily="34" charset="0"/>
              </a:rPr>
              <a:t>Summary</a:t>
            </a:r>
            <a:endParaRPr lang="en-US" sz="44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Text Placeholder 16"/>
          <p:cNvPicPr>
            <a:picLocks noGrp="1" noChangeArrowheads="1"/>
          </p:cNvPicPr>
          <p:nvPr>
            <p:ph type="body" sz="quarter" idx="10"/>
          </p:nvPr>
        </p:nvPicPr>
        <p:blipFill>
          <a:blip r:embed="rId3"/>
          <a:srcRect/>
          <a:stretch>
            <a:fillRect/>
          </a:stretch>
        </p:blipFill>
        <p:spPr>
          <a:xfrm>
            <a:off x="-103188" y="3382963"/>
            <a:ext cx="8302626" cy="1536700"/>
          </a:xfrm>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Microsoft logo and tagline"/>
          <p:cNvPicPr>
            <a:picLocks noChangeAspect="1" noChangeArrowheads="1"/>
          </p:cNvPicPr>
          <p:nvPr/>
        </p:nvPicPr>
        <p:blipFill>
          <a:blip r:embed="rId3"/>
          <a:srcRect/>
          <a:stretch>
            <a:fillRect/>
          </a:stretch>
        </p:blipFill>
        <p:spPr bwMode="black">
          <a:xfrm>
            <a:off x="2286000" y="2590800"/>
            <a:ext cx="4572000" cy="985838"/>
          </a:xfrm>
          <a:prstGeom prst="rect">
            <a:avLst/>
          </a:prstGeom>
          <a:noFill/>
          <a:ln w="9525">
            <a:noFill/>
            <a:miter lim="800000"/>
            <a:headEnd/>
            <a:tailEnd/>
          </a:ln>
        </p:spPr>
      </p:pic>
      <p:sp>
        <p:nvSpPr>
          <p:cNvPr id="74755" name="Text Box 3"/>
          <p:cNvSpPr txBox="1">
            <a:spLocks noChangeArrowheads="1"/>
          </p:cNvSpPr>
          <p:nvPr/>
        </p:nvSpPr>
        <p:spPr bwMode="blackWhite">
          <a:xfrm>
            <a:off x="966788" y="5581650"/>
            <a:ext cx="7210425" cy="460375"/>
          </a:xfrm>
          <a:prstGeom prst="rect">
            <a:avLst/>
          </a:prstGeom>
          <a:noFill/>
          <a:ln w="12700">
            <a:noFill/>
            <a:miter lim="800000"/>
            <a:headEnd type="none" w="sm" len="sm"/>
            <a:tailEnd type="none" w="sm" len="sm"/>
          </a:ln>
        </p:spPr>
        <p:txBody>
          <a:bodyPr lIns="91425" tIns="45713" rIns="91425" bIns="45713">
            <a:spAutoFit/>
          </a:bodyPr>
          <a:lstStyle/>
          <a:p>
            <a:pPr algn="ctr" eaLnBrk="0" hangingPunct="0"/>
            <a:r>
              <a:rPr lang="en-US" sz="600">
                <a:latin typeface="Calibri" pitchFamily="34" charset="0"/>
                <a:cs typeface="Arial" pitchFamily="34" charset="0"/>
              </a:rPr>
              <a:t>© 2009 Microsoft Corporation. All rights reserved. Microsoft, Windows, Windows Vista and other product names are or may be registered trademarks and/or trademarks in the U.S. and/or other countries.</a:t>
            </a:r>
          </a:p>
          <a:p>
            <a:pPr algn="ctr" eaLnBrk="0" hangingPunct="0"/>
            <a:r>
              <a:rPr lang="en-US" sz="600">
                <a:latin typeface="Calibri" pitchFamily="34" charset="0"/>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grpSp>
        <p:nvGrpSpPr>
          <p:cNvPr id="74756" name="Rectangle 5"/>
          <p:cNvGrpSpPr>
            <a:grpSpLocks/>
          </p:cNvGrpSpPr>
          <p:nvPr/>
        </p:nvGrpSpPr>
        <p:grpSpPr bwMode="auto">
          <a:xfrm>
            <a:off x="-2401888" y="-60325"/>
            <a:ext cx="2341563" cy="987425"/>
            <a:chOff x="-1513" y="-38"/>
            <a:chExt cx="1475" cy="622"/>
          </a:xfrm>
        </p:grpSpPr>
        <p:pic>
          <p:nvPicPr>
            <p:cNvPr id="74757" name="Rectangle 5"/>
            <p:cNvPicPr>
              <a:picLocks noChangeArrowheads="1"/>
            </p:cNvPicPr>
            <p:nvPr/>
          </p:nvPicPr>
          <p:blipFill>
            <a:blip r:embed="rId4"/>
            <a:srcRect/>
            <a:stretch>
              <a:fillRect/>
            </a:stretch>
          </p:blipFill>
          <p:spPr bwMode="auto">
            <a:xfrm>
              <a:off x="-1513" y="-38"/>
              <a:ext cx="1475" cy="622"/>
            </a:xfrm>
            <a:prstGeom prst="rect">
              <a:avLst/>
            </a:prstGeom>
            <a:noFill/>
            <a:ln w="9525">
              <a:noFill/>
              <a:miter lim="800000"/>
              <a:headEnd/>
              <a:tailEnd/>
            </a:ln>
          </p:spPr>
        </p:pic>
        <p:sp>
          <p:nvSpPr>
            <p:cNvPr id="51204" name="Text Box 4"/>
            <p:cNvSpPr txBox="1">
              <a:spLocks noChangeArrowheads="1"/>
            </p:cNvSpPr>
            <p:nvPr/>
          </p:nvSpPr>
          <p:spPr bwMode="auto">
            <a:xfrm>
              <a:off x="-1448" y="0"/>
              <a:ext cx="1349" cy="500"/>
            </a:xfrm>
            <a:prstGeom prst="rect">
              <a:avLst/>
            </a:prstGeom>
            <a:noFill/>
            <a:ln w="9525">
              <a:noFill/>
              <a:miter lim="800000"/>
              <a:headEnd/>
              <a:tailEnd/>
            </a:ln>
          </p:spPr>
          <p:txBody>
            <a:bodyPr lIns="91436" tIns="45718" rIns="91436" bIns="45718" anchor="ctr"/>
            <a:lstStyle/>
            <a:p>
              <a:pPr algn="ctr"/>
              <a:r>
                <a:rPr lang="en-US" sz="2400" b="1">
                  <a:solidFill>
                    <a:srgbClr val="FFFFFF"/>
                  </a:solidFill>
                  <a:latin typeface="Calibri" pitchFamily="34" charset="0"/>
                </a:rPr>
                <a:t>Required Slide</a:t>
              </a:r>
              <a:endParaRPr lang="en-US" sz="2400" b="1">
                <a:solidFill>
                  <a:srgbClr val="FFFFFF"/>
                </a:solidFill>
                <a:effectLst>
                  <a:outerShdw blurRad="38100" dist="38100" dir="2700000" algn="tl">
                    <a:srgbClr val="CCFFCC"/>
                  </a:outerShdw>
                </a:effectLst>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p:cNvSpPr/>
          <p:nvPr/>
        </p:nvSpPr>
        <p:spPr bwMode="auto">
          <a:xfrm>
            <a:off x="19050" y="6072188"/>
            <a:ext cx="9144000" cy="788941"/>
          </a:xfrm>
          <a:prstGeom prst="rect">
            <a:avLst/>
          </a:prstGeom>
          <a:gradFill>
            <a:gsLst>
              <a:gs pos="0">
                <a:schemeClr val="bg1">
                  <a:lumMod val="40000"/>
                  <a:lumOff val="60000"/>
                </a:schemeClr>
              </a:gs>
              <a:gs pos="50000">
                <a:schemeClr val="bg1">
                  <a:lumMod val="20000"/>
                  <a:lumOff val="80000"/>
                </a:schemeClr>
              </a:gs>
              <a:gs pos="100000">
                <a:schemeClr val="bg1">
                  <a:lumMod val="60000"/>
                  <a:lumOff val="40000"/>
                </a:schemeClr>
              </a:gs>
            </a:gsLst>
            <a:lin ang="5400000" scaled="0"/>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endParaRPr lang="en-US" sz="2300" dirty="0">
              <a:gradFill>
                <a:gsLst>
                  <a:gs pos="0">
                    <a:schemeClr val="bg1"/>
                  </a:gs>
                  <a:gs pos="100000">
                    <a:schemeClr val="bg1"/>
                  </a:gs>
                </a:gsLst>
                <a:lin ang="13500000" scaled="1"/>
              </a:gradFill>
              <a:latin typeface="Segoe UI" pitchFamily="34" charset="0"/>
            </a:endParaRPr>
          </a:p>
        </p:txBody>
      </p:sp>
      <p:grpSp>
        <p:nvGrpSpPr>
          <p:cNvPr id="21509" name="Rounded Rectangle 64"/>
          <p:cNvGrpSpPr>
            <a:grpSpLocks/>
          </p:cNvGrpSpPr>
          <p:nvPr/>
        </p:nvGrpSpPr>
        <p:grpSpPr bwMode="auto">
          <a:xfrm>
            <a:off x="4681538" y="6096000"/>
            <a:ext cx="3908425" cy="755650"/>
            <a:chOff x="2949" y="3840"/>
            <a:chExt cx="2462" cy="476"/>
          </a:xfrm>
        </p:grpSpPr>
        <p:pic>
          <p:nvPicPr>
            <p:cNvPr id="21576" name="Rounded Rectangle 64"/>
            <p:cNvPicPr>
              <a:picLocks noChangeArrowheads="1"/>
            </p:cNvPicPr>
            <p:nvPr/>
          </p:nvPicPr>
          <p:blipFill>
            <a:blip r:embed="rId3"/>
            <a:srcRect/>
            <a:stretch>
              <a:fillRect/>
            </a:stretch>
          </p:blipFill>
          <p:spPr bwMode="auto">
            <a:xfrm>
              <a:off x="2949" y="3840"/>
              <a:ext cx="2462" cy="476"/>
            </a:xfrm>
            <a:prstGeom prst="rect">
              <a:avLst/>
            </a:prstGeom>
            <a:noFill/>
            <a:ln w="9525">
              <a:noFill/>
              <a:miter lim="800000"/>
              <a:headEnd/>
              <a:tailEnd/>
            </a:ln>
          </p:spPr>
        </p:pic>
        <p:sp>
          <p:nvSpPr>
            <p:cNvPr id="21577" name="Text Box 7"/>
            <p:cNvSpPr txBox="1">
              <a:spLocks noChangeArrowheads="1"/>
            </p:cNvSpPr>
            <p:nvPr/>
          </p:nvSpPr>
          <p:spPr bwMode="auto">
            <a:xfrm>
              <a:off x="3008" y="3881"/>
              <a:ext cx="2345" cy="364"/>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grpSp>
        <p:nvGrpSpPr>
          <p:cNvPr id="21510" name="Rounded Rectangle 63"/>
          <p:cNvGrpSpPr>
            <a:grpSpLocks/>
          </p:cNvGrpSpPr>
          <p:nvPr/>
        </p:nvGrpSpPr>
        <p:grpSpPr bwMode="auto">
          <a:xfrm>
            <a:off x="566738" y="6096000"/>
            <a:ext cx="3603625" cy="755650"/>
            <a:chOff x="357" y="3840"/>
            <a:chExt cx="2270" cy="476"/>
          </a:xfrm>
        </p:grpSpPr>
        <p:pic>
          <p:nvPicPr>
            <p:cNvPr id="21574" name="Rounded Rectangle 63"/>
            <p:cNvPicPr>
              <a:picLocks noChangeArrowheads="1"/>
            </p:cNvPicPr>
            <p:nvPr/>
          </p:nvPicPr>
          <p:blipFill>
            <a:blip r:embed="rId4"/>
            <a:srcRect/>
            <a:stretch>
              <a:fillRect/>
            </a:stretch>
          </p:blipFill>
          <p:spPr bwMode="auto">
            <a:xfrm>
              <a:off x="357" y="3840"/>
              <a:ext cx="2270" cy="476"/>
            </a:xfrm>
            <a:prstGeom prst="rect">
              <a:avLst/>
            </a:prstGeom>
            <a:noFill/>
            <a:ln w="9525">
              <a:noFill/>
              <a:miter lim="800000"/>
              <a:headEnd/>
              <a:tailEnd/>
            </a:ln>
          </p:spPr>
        </p:pic>
        <p:sp>
          <p:nvSpPr>
            <p:cNvPr id="21575" name="Text Box 10"/>
            <p:cNvSpPr txBox="1">
              <a:spLocks noChangeArrowheads="1"/>
            </p:cNvSpPr>
            <p:nvPr/>
          </p:nvSpPr>
          <p:spPr bwMode="auto">
            <a:xfrm>
              <a:off x="416" y="3881"/>
              <a:ext cx="2156" cy="364"/>
            </a:xfrm>
            <a:prstGeom prst="rect">
              <a:avLst/>
            </a:prstGeom>
            <a:noFill/>
            <a:ln w="9525">
              <a:noFill/>
              <a:miter lim="800000"/>
              <a:headEnd/>
              <a:tailEnd/>
            </a:ln>
          </p:spPr>
          <p:txBody>
            <a:bodyPr lIns="91436" tIns="45718" rIns="91436" bIns="45718" anchor="ctr"/>
            <a:lstStyle/>
            <a:p>
              <a:pPr algn="ctr"/>
              <a:endParaRPr lang="de-DE" sz="2300">
                <a:latin typeface="Segoe UI" pitchFamily="34" charset="0"/>
              </a:endParaRPr>
            </a:p>
          </p:txBody>
        </p:sp>
      </p:grpSp>
      <p:grpSp>
        <p:nvGrpSpPr>
          <p:cNvPr id="21511" name="AutoShape 9"/>
          <p:cNvGrpSpPr>
            <a:grpSpLocks/>
          </p:cNvGrpSpPr>
          <p:nvPr/>
        </p:nvGrpSpPr>
        <p:grpSpPr bwMode="auto">
          <a:xfrm>
            <a:off x="317500" y="4816475"/>
            <a:ext cx="8839200" cy="1219200"/>
            <a:chOff x="200" y="3034"/>
            <a:chExt cx="5568" cy="768"/>
          </a:xfrm>
        </p:grpSpPr>
        <p:pic>
          <p:nvPicPr>
            <p:cNvPr id="21572" name="AutoShape 9"/>
            <p:cNvPicPr>
              <a:picLocks noChangeArrowheads="1"/>
            </p:cNvPicPr>
            <p:nvPr/>
          </p:nvPicPr>
          <p:blipFill>
            <a:blip r:embed="rId5"/>
            <a:srcRect/>
            <a:stretch>
              <a:fillRect/>
            </a:stretch>
          </p:blipFill>
          <p:spPr bwMode="auto">
            <a:xfrm>
              <a:off x="200" y="3034"/>
              <a:ext cx="5568" cy="768"/>
            </a:xfrm>
            <a:prstGeom prst="rect">
              <a:avLst/>
            </a:prstGeom>
            <a:noFill/>
            <a:ln w="9525">
              <a:noFill/>
              <a:miter lim="800000"/>
              <a:headEnd/>
              <a:tailEnd/>
            </a:ln>
          </p:spPr>
        </p:pic>
        <p:sp>
          <p:nvSpPr>
            <p:cNvPr id="17420" name="Text Box 12"/>
            <p:cNvSpPr txBox="1">
              <a:spLocks noChangeArrowheads="1"/>
            </p:cNvSpPr>
            <p:nvPr/>
          </p:nvSpPr>
          <p:spPr bwMode="auto">
            <a:xfrm>
              <a:off x="210" y="3043"/>
              <a:ext cx="5459" cy="752"/>
            </a:xfrm>
            <a:prstGeom prst="rect">
              <a:avLst/>
            </a:prstGeom>
            <a:noFill/>
            <a:ln w="9525">
              <a:noFill/>
              <a:miter lim="800000"/>
              <a:headEnd/>
              <a:tailEnd/>
            </a:ln>
          </p:spPr>
          <p:txBody>
            <a:bodyPr lIns="91436" tIns="45718" rIns="91436" bIns="45718" anchor="ctr"/>
            <a:lstStyle/>
            <a:p>
              <a:pPr algn="ctr">
                <a:defRPr/>
              </a:pPr>
              <a:endParaRPr lang="de-DE">
                <a:effectLst>
                  <a:outerShdw blurRad="38100" dist="38100" dir="2700000" algn="tl">
                    <a:srgbClr val="000000"/>
                  </a:outerShdw>
                </a:effectLst>
                <a:latin typeface="Segoe" charset="0"/>
                <a:ea typeface="+mn-ea"/>
              </a:endParaRPr>
            </a:p>
          </p:txBody>
        </p:sp>
      </p:grpSp>
      <p:sp>
        <p:nvSpPr>
          <p:cNvPr id="13" name="AutoShape 9"/>
          <p:cNvSpPr>
            <a:spLocks noChangeArrowheads="1"/>
          </p:cNvSpPr>
          <p:nvPr/>
        </p:nvSpPr>
        <p:spPr bwMode="auto">
          <a:xfrm>
            <a:off x="333375" y="3579813"/>
            <a:ext cx="8810625" cy="1220787"/>
          </a:xfrm>
          <a:prstGeom prst="homePlate">
            <a:avLst>
              <a:gd name="adj" fmla="val 24323"/>
            </a:avLst>
          </a:prstGeom>
          <a:solidFill>
            <a:srgbClr val="66327E">
              <a:alpha val="83136"/>
            </a:srgbClr>
          </a:solidFill>
          <a:ln w="9525" algn="ctr">
            <a:noFill/>
            <a:miter lim="800000"/>
            <a:headEnd/>
            <a:tailEnd/>
          </a:ln>
        </p:spPr>
        <p:txBody>
          <a:bodyPr wrap="none" lIns="73025" tIns="36511" rIns="73025" bIns="36511" anchor="ctr"/>
          <a:lstStyle/>
          <a:p>
            <a:pPr defTabSz="914400" fontAlgn="auto">
              <a:spcBef>
                <a:spcPts val="0"/>
              </a:spcBef>
              <a:spcAft>
                <a:spcPts val="0"/>
              </a:spcAft>
              <a:defRPr/>
            </a:pPr>
            <a:endParaRPr lang="en-US" kern="0">
              <a:solidFill>
                <a:sysClr val="windowText" lastClr="000000"/>
              </a:solidFill>
              <a:ea typeface="+mn-ea"/>
            </a:endParaRPr>
          </a:p>
        </p:txBody>
      </p:sp>
      <p:sp>
        <p:nvSpPr>
          <p:cNvPr id="11" name="AutoShape 8"/>
          <p:cNvSpPr>
            <a:spLocks noChangeArrowheads="1"/>
          </p:cNvSpPr>
          <p:nvPr/>
        </p:nvSpPr>
        <p:spPr bwMode="auto">
          <a:xfrm>
            <a:off x="333375" y="2413000"/>
            <a:ext cx="8810625" cy="1149350"/>
          </a:xfrm>
          <a:prstGeom prst="homePlate">
            <a:avLst>
              <a:gd name="adj" fmla="val 26552"/>
            </a:avLst>
          </a:prstGeom>
          <a:solidFill>
            <a:srgbClr val="0183B7">
              <a:alpha val="83136"/>
            </a:srgbClr>
          </a:solidFill>
          <a:ln w="9525" algn="ctr">
            <a:noFill/>
            <a:miter lim="800000"/>
            <a:headEnd/>
            <a:tailEnd/>
          </a:ln>
        </p:spPr>
        <p:txBody>
          <a:bodyPr wrap="none" lIns="73025" tIns="36511" rIns="73025" bIns="36511" anchor="ctr"/>
          <a:lstStyle/>
          <a:p>
            <a:pPr defTabSz="914400" fontAlgn="auto">
              <a:spcBef>
                <a:spcPts val="0"/>
              </a:spcBef>
              <a:spcAft>
                <a:spcPts val="0"/>
              </a:spcAft>
              <a:defRPr/>
            </a:pPr>
            <a:endParaRPr lang="en-US" kern="0">
              <a:solidFill>
                <a:sysClr val="windowText" lastClr="000000"/>
              </a:solidFill>
              <a:ea typeface="+mn-ea"/>
            </a:endParaRPr>
          </a:p>
        </p:txBody>
      </p:sp>
      <p:sp>
        <p:nvSpPr>
          <p:cNvPr id="21514" name="AutoShape 7"/>
          <p:cNvSpPr>
            <a:spLocks noChangeArrowheads="1"/>
          </p:cNvSpPr>
          <p:nvPr/>
        </p:nvSpPr>
        <p:spPr bwMode="auto">
          <a:xfrm>
            <a:off x="338138" y="1133475"/>
            <a:ext cx="8805862" cy="1262063"/>
          </a:xfrm>
          <a:prstGeom prst="homePlate">
            <a:avLst>
              <a:gd name="adj" fmla="val 25390"/>
            </a:avLst>
          </a:prstGeom>
          <a:solidFill>
            <a:srgbClr val="697E1C">
              <a:alpha val="83136"/>
            </a:srgbClr>
          </a:solidFill>
          <a:ln w="9525">
            <a:noFill/>
            <a:miter lim="800000"/>
            <a:headEnd/>
            <a:tailEnd/>
          </a:ln>
        </p:spPr>
        <p:txBody>
          <a:bodyPr wrap="none" lIns="73025" tIns="36511" rIns="73025" bIns="36511" anchor="ctr"/>
          <a:lstStyle/>
          <a:p>
            <a:pPr defTabSz="914400"/>
            <a:endParaRPr lang="de-DE"/>
          </a:p>
        </p:txBody>
      </p:sp>
      <p:sp>
        <p:nvSpPr>
          <p:cNvPr id="21515" name="Rectangle 4"/>
          <p:cNvSpPr>
            <a:spLocks noChangeArrowheads="1"/>
          </p:cNvSpPr>
          <p:nvPr/>
        </p:nvSpPr>
        <p:spPr bwMode="auto">
          <a:xfrm>
            <a:off x="3544888" y="1157288"/>
            <a:ext cx="1795462" cy="4852987"/>
          </a:xfrm>
          <a:prstGeom prst="rect">
            <a:avLst/>
          </a:prstGeom>
          <a:solidFill>
            <a:srgbClr val="C0C0C4"/>
          </a:solidFill>
          <a:ln w="9525">
            <a:noFill/>
            <a:miter lim="800000"/>
            <a:headEnd/>
            <a:tailEnd/>
          </a:ln>
        </p:spPr>
        <p:txBody>
          <a:bodyPr wrap="none" lIns="73025" tIns="36511" rIns="73025" bIns="36511" anchor="ctr"/>
          <a:lstStyle/>
          <a:p>
            <a:pPr algn="ctr" eaLnBrk="0" hangingPunct="0">
              <a:lnSpc>
                <a:spcPct val="90000"/>
              </a:lnSpc>
            </a:pPr>
            <a:endParaRPr lang="de-DE" sz="2400"/>
          </a:p>
        </p:txBody>
      </p:sp>
      <p:grpSp>
        <p:nvGrpSpPr>
          <p:cNvPr id="21516" name="Rectangle 5"/>
          <p:cNvGrpSpPr>
            <a:grpSpLocks/>
          </p:cNvGrpSpPr>
          <p:nvPr/>
        </p:nvGrpSpPr>
        <p:grpSpPr bwMode="auto">
          <a:xfrm>
            <a:off x="3608388" y="1238250"/>
            <a:ext cx="1665287" cy="4711700"/>
            <a:chOff x="2273" y="780"/>
            <a:chExt cx="1049" cy="2968"/>
          </a:xfrm>
        </p:grpSpPr>
        <p:pic>
          <p:nvPicPr>
            <p:cNvPr id="21570" name="Rectangle 5"/>
            <p:cNvPicPr>
              <a:picLocks noChangeArrowheads="1"/>
            </p:cNvPicPr>
            <p:nvPr/>
          </p:nvPicPr>
          <p:blipFill>
            <a:blip r:embed="rId6"/>
            <a:srcRect/>
            <a:stretch>
              <a:fillRect/>
            </a:stretch>
          </p:blipFill>
          <p:spPr bwMode="auto">
            <a:xfrm>
              <a:off x="2273" y="780"/>
              <a:ext cx="1049" cy="2968"/>
            </a:xfrm>
            <a:prstGeom prst="rect">
              <a:avLst/>
            </a:prstGeom>
            <a:noFill/>
            <a:ln w="9525">
              <a:noFill/>
              <a:miter lim="800000"/>
              <a:headEnd/>
              <a:tailEnd/>
            </a:ln>
          </p:spPr>
        </p:pic>
        <p:sp>
          <p:nvSpPr>
            <p:cNvPr id="65556" name="Text Box 20"/>
            <p:cNvSpPr txBox="1">
              <a:spLocks noChangeArrowheads="1"/>
            </p:cNvSpPr>
            <p:nvPr/>
          </p:nvSpPr>
          <p:spPr bwMode="auto">
            <a:xfrm>
              <a:off x="2286" y="791"/>
              <a:ext cx="1028" cy="2951"/>
            </a:xfrm>
            <a:prstGeom prst="rect">
              <a:avLst/>
            </a:prstGeom>
            <a:noFill/>
            <a:ln w="9525">
              <a:noFill/>
              <a:miter lim="800000"/>
              <a:headEnd/>
              <a:tailEnd/>
            </a:ln>
          </p:spPr>
          <p:txBody>
            <a:bodyPr lIns="91436" tIns="45718" rIns="91436" bIns="45718" anchor="ctr"/>
            <a:lstStyle/>
            <a:p>
              <a:pPr algn="ctr">
                <a:defRPr/>
              </a:pPr>
              <a:endParaRPr lang="de-DE">
                <a:effectLst>
                  <a:outerShdw blurRad="38100" dist="38100" dir="2700000" algn="tl">
                    <a:srgbClr val="CCFFCC"/>
                  </a:outerShdw>
                </a:effectLst>
                <a:latin typeface="Segoe" charset="0"/>
                <a:ea typeface="ＭＳ Ｐゴシック" pitchFamily="-112" charset="-128"/>
                <a:cs typeface="ＭＳ Ｐゴシック" pitchFamily="-112" charset="-128"/>
              </a:endParaRPr>
            </a:p>
          </p:txBody>
        </p:sp>
      </p:grpSp>
      <p:pic>
        <p:nvPicPr>
          <p:cNvPr id="21517" name="Picture 15" descr="rack-california_glowcomponents"/>
          <p:cNvPicPr>
            <a:picLocks noChangeAspect="1" noChangeArrowheads="1"/>
          </p:cNvPicPr>
          <p:nvPr/>
        </p:nvPicPr>
        <p:blipFill>
          <a:blip r:embed="rId7"/>
          <a:srcRect/>
          <a:stretch>
            <a:fillRect/>
          </a:stretch>
        </p:blipFill>
        <p:spPr bwMode="auto">
          <a:xfrm>
            <a:off x="3567113" y="1336675"/>
            <a:ext cx="1733550" cy="4524375"/>
          </a:xfrm>
          <a:prstGeom prst="rect">
            <a:avLst/>
          </a:prstGeom>
          <a:noFill/>
          <a:ln w="9525">
            <a:noFill/>
            <a:miter lim="800000"/>
            <a:headEnd/>
            <a:tailEnd/>
          </a:ln>
        </p:spPr>
      </p:pic>
      <p:sp>
        <p:nvSpPr>
          <p:cNvPr id="21518" name="Rectangle 292"/>
          <p:cNvSpPr txBox="1">
            <a:spLocks noChangeArrowheads="1"/>
          </p:cNvSpPr>
          <p:nvPr/>
        </p:nvSpPr>
        <p:spPr bwMode="auto">
          <a:xfrm>
            <a:off x="5351463" y="1162050"/>
            <a:ext cx="3581400" cy="1254125"/>
          </a:xfrm>
          <a:prstGeom prst="rect">
            <a:avLst/>
          </a:prstGeom>
          <a:noFill/>
          <a:ln w="9525">
            <a:noFill/>
            <a:miter lim="800000"/>
            <a:headEnd/>
            <a:tailEnd/>
          </a:ln>
        </p:spPr>
        <p:txBody>
          <a:bodyPr lIns="82124" tIns="41061" rIns="82124" bIns="41061"/>
          <a:lstStyle/>
          <a:p>
            <a:pPr marL="177800" indent="-177800" defTabSz="814388">
              <a:lnSpc>
                <a:spcPct val="80000"/>
              </a:lnSpc>
              <a:spcAft>
                <a:spcPts val="600"/>
              </a:spcAft>
              <a:buClr>
                <a:srgbClr val="FF5B00"/>
              </a:buClr>
              <a:buSzPct val="65000"/>
              <a:buFont typeface="Wingdings 3" pitchFamily="18" charset="2"/>
              <a:buNone/>
            </a:pPr>
            <a:r>
              <a:rPr lang="en-US" sz="1600" b="1">
                <a:latin typeface="Segoe" pitchFamily="34" charset="0"/>
              </a:rPr>
              <a:t>System Management</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Unified management</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System Center / Live Migration</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Wire once, provision in minutes</a:t>
            </a:r>
          </a:p>
          <a:p>
            <a:pPr marL="177800" indent="-177800" defTabSz="814388">
              <a:lnSpc>
                <a:spcPct val="80000"/>
              </a:lnSpc>
              <a:spcAft>
                <a:spcPts val="600"/>
              </a:spcAft>
              <a:buClr>
                <a:srgbClr val="FF5B00"/>
              </a:buClr>
              <a:buSzPct val="65000"/>
              <a:buFont typeface="Wingdings 3" pitchFamily="18" charset="2"/>
              <a:buChar char=""/>
            </a:pPr>
            <a:endParaRPr lang="en-US" sz="700">
              <a:latin typeface="Segoe" pitchFamily="34" charset="0"/>
            </a:endParaRPr>
          </a:p>
        </p:txBody>
      </p:sp>
      <p:grpSp>
        <p:nvGrpSpPr>
          <p:cNvPr id="21519" name="Group 53"/>
          <p:cNvGrpSpPr>
            <a:grpSpLocks/>
          </p:cNvGrpSpPr>
          <p:nvPr/>
        </p:nvGrpSpPr>
        <p:grpSpPr bwMode="auto">
          <a:xfrm>
            <a:off x="390525" y="3684588"/>
            <a:ext cx="2600325" cy="985837"/>
            <a:chOff x="246" y="2321"/>
            <a:chExt cx="1638" cy="621"/>
          </a:xfrm>
        </p:grpSpPr>
        <p:pic>
          <p:nvPicPr>
            <p:cNvPr id="21568" name="Picture 89"/>
            <p:cNvPicPr>
              <a:picLocks noChangeAspect="1"/>
            </p:cNvPicPr>
            <p:nvPr/>
          </p:nvPicPr>
          <p:blipFill>
            <a:blip r:embed="rId8"/>
            <a:srcRect/>
            <a:stretch>
              <a:fillRect/>
            </a:stretch>
          </p:blipFill>
          <p:spPr bwMode="auto">
            <a:xfrm>
              <a:off x="246" y="2321"/>
              <a:ext cx="826" cy="621"/>
            </a:xfrm>
            <a:prstGeom prst="rect">
              <a:avLst/>
            </a:prstGeom>
            <a:noFill/>
            <a:ln w="9525">
              <a:solidFill>
                <a:srgbClr val="FFFFFF">
                  <a:alpha val="59999"/>
                </a:srgbClr>
              </a:solidFill>
              <a:miter lim="800000"/>
              <a:headEnd/>
              <a:tailEnd/>
            </a:ln>
          </p:spPr>
        </p:pic>
        <p:pic>
          <p:nvPicPr>
            <p:cNvPr id="21569" name="Picture 35" descr="xeon09_rgb_62_com_trans_gif.gif"/>
            <p:cNvPicPr>
              <a:picLocks noChangeAspect="1"/>
            </p:cNvPicPr>
            <p:nvPr/>
          </p:nvPicPr>
          <p:blipFill>
            <a:blip r:embed="rId9"/>
            <a:srcRect/>
            <a:stretch>
              <a:fillRect/>
            </a:stretch>
          </p:blipFill>
          <p:spPr bwMode="auto">
            <a:xfrm>
              <a:off x="1412" y="2357"/>
              <a:ext cx="472" cy="583"/>
            </a:xfrm>
            <a:prstGeom prst="rect">
              <a:avLst/>
            </a:prstGeom>
            <a:noFill/>
            <a:ln w="9525">
              <a:noFill/>
              <a:miter lim="800000"/>
              <a:headEnd/>
              <a:tailEnd/>
            </a:ln>
          </p:spPr>
        </p:pic>
      </p:grpSp>
      <p:grpSp>
        <p:nvGrpSpPr>
          <p:cNvPr id="21520" name="Group 54"/>
          <p:cNvGrpSpPr>
            <a:grpSpLocks/>
          </p:cNvGrpSpPr>
          <p:nvPr/>
        </p:nvGrpSpPr>
        <p:grpSpPr bwMode="auto">
          <a:xfrm>
            <a:off x="454025" y="1257300"/>
            <a:ext cx="2803525" cy="1011238"/>
            <a:chOff x="286" y="792"/>
            <a:chExt cx="1766" cy="637"/>
          </a:xfrm>
        </p:grpSpPr>
        <p:pic>
          <p:nvPicPr>
            <p:cNvPr id="21566" name="Picture 23" descr="LAD05977"/>
            <p:cNvPicPr>
              <a:picLocks noChangeAspect="1" noChangeArrowheads="1"/>
            </p:cNvPicPr>
            <p:nvPr/>
          </p:nvPicPr>
          <p:blipFill>
            <a:blip r:embed="rId10"/>
            <a:srcRect/>
            <a:stretch>
              <a:fillRect/>
            </a:stretch>
          </p:blipFill>
          <p:spPr bwMode="auto">
            <a:xfrm>
              <a:off x="286" y="792"/>
              <a:ext cx="796" cy="637"/>
            </a:xfrm>
            <a:prstGeom prst="rect">
              <a:avLst/>
            </a:prstGeom>
            <a:solidFill>
              <a:srgbClr val="BFBFBF"/>
            </a:solidFill>
            <a:ln w="9525">
              <a:noFill/>
              <a:miter lim="800000"/>
              <a:headEnd/>
              <a:tailEnd/>
            </a:ln>
          </p:spPr>
        </p:pic>
        <p:sp>
          <p:nvSpPr>
            <p:cNvPr id="21567" name="Rectangle 53"/>
            <p:cNvSpPr>
              <a:spLocks noChangeArrowheads="1"/>
            </p:cNvSpPr>
            <p:nvPr/>
          </p:nvSpPr>
          <p:spPr bwMode="auto">
            <a:xfrm>
              <a:off x="1180" y="863"/>
              <a:ext cx="872" cy="450"/>
            </a:xfrm>
            <a:prstGeom prst="rect">
              <a:avLst/>
            </a:prstGeom>
            <a:noFill/>
            <a:ln w="9525">
              <a:noFill/>
              <a:miter lim="800000"/>
              <a:headEnd/>
              <a:tailEnd/>
            </a:ln>
            <a:effectLst>
              <a:prstShdw prst="shdw17" dist="17961" dir="2700000">
                <a:srgbClr val="993700">
                  <a:alpha val="74997"/>
                </a:srgbClr>
              </a:prstShdw>
            </a:effectLst>
          </p:spPr>
          <p:txBody>
            <a:bodyPr wrap="none" lIns="82124" tIns="41061" rIns="82124" bIns="41061">
              <a:spAutoFit/>
            </a:bodyPr>
            <a:lstStyle/>
            <a:p>
              <a:pPr algn="ctr" defTabSz="814388" eaLnBrk="0" hangingPunct="0">
                <a:lnSpc>
                  <a:spcPct val="90000"/>
                </a:lnSpc>
              </a:pPr>
              <a:r>
                <a:rPr lang="en-US"/>
                <a:t>Empowered</a:t>
              </a:r>
            </a:p>
            <a:p>
              <a:pPr algn="ctr" defTabSz="814388" eaLnBrk="0" hangingPunct="0">
                <a:lnSpc>
                  <a:spcPct val="90000"/>
                </a:lnSpc>
              </a:pPr>
              <a:r>
                <a:rPr lang="en-US" sz="2800"/>
                <a:t>IT</a:t>
              </a:r>
            </a:p>
          </p:txBody>
        </p:sp>
      </p:grpSp>
      <p:grpSp>
        <p:nvGrpSpPr>
          <p:cNvPr id="21521" name="Group 52"/>
          <p:cNvGrpSpPr>
            <a:grpSpLocks/>
          </p:cNvGrpSpPr>
          <p:nvPr/>
        </p:nvGrpSpPr>
        <p:grpSpPr bwMode="auto">
          <a:xfrm>
            <a:off x="388938" y="4945063"/>
            <a:ext cx="2917825" cy="985837"/>
            <a:chOff x="245" y="3115"/>
            <a:chExt cx="1838" cy="621"/>
          </a:xfrm>
        </p:grpSpPr>
        <p:pic>
          <p:nvPicPr>
            <p:cNvPr id="21549" name="Picture 90"/>
            <p:cNvPicPr>
              <a:picLocks noChangeAspect="1"/>
            </p:cNvPicPr>
            <p:nvPr/>
          </p:nvPicPr>
          <p:blipFill>
            <a:blip r:embed="rId11"/>
            <a:srcRect/>
            <a:stretch>
              <a:fillRect/>
            </a:stretch>
          </p:blipFill>
          <p:spPr bwMode="auto">
            <a:xfrm>
              <a:off x="245" y="3115"/>
              <a:ext cx="832" cy="621"/>
            </a:xfrm>
            <a:prstGeom prst="rect">
              <a:avLst/>
            </a:prstGeom>
            <a:noFill/>
            <a:ln w="9525">
              <a:solidFill>
                <a:srgbClr val="FFFFFF">
                  <a:alpha val="59999"/>
                </a:srgbClr>
              </a:solidFill>
              <a:miter lim="800000"/>
              <a:headEnd/>
              <a:tailEnd/>
            </a:ln>
          </p:spPr>
        </p:pic>
        <p:grpSp>
          <p:nvGrpSpPr>
            <p:cNvPr id="21550" name="Group 53"/>
            <p:cNvGrpSpPr>
              <a:grpSpLocks/>
            </p:cNvGrpSpPr>
            <p:nvPr/>
          </p:nvGrpSpPr>
          <p:grpSpPr bwMode="auto">
            <a:xfrm>
              <a:off x="1240" y="3184"/>
              <a:ext cx="843" cy="448"/>
              <a:chOff x="3272" y="1316"/>
              <a:chExt cx="1889" cy="1002"/>
            </a:xfrm>
          </p:grpSpPr>
          <p:sp>
            <p:nvSpPr>
              <p:cNvPr id="21551" name="AutoShape 54"/>
              <p:cNvSpPr>
                <a:spLocks noChangeAspect="1" noChangeArrowheads="1" noTextEdit="1"/>
              </p:cNvSpPr>
              <p:nvPr/>
            </p:nvSpPr>
            <p:spPr bwMode="auto">
              <a:xfrm>
                <a:off x="3272" y="1316"/>
                <a:ext cx="1889" cy="1002"/>
              </a:xfrm>
              <a:prstGeom prst="rect">
                <a:avLst/>
              </a:prstGeom>
              <a:noFill/>
              <a:ln w="9525">
                <a:noFill/>
                <a:miter lim="800000"/>
                <a:headEnd/>
                <a:tailEnd/>
              </a:ln>
            </p:spPr>
            <p:txBody>
              <a:bodyPr/>
              <a:lstStyle/>
              <a:p>
                <a:endParaRPr lang="en-GB"/>
              </a:p>
            </p:txBody>
          </p:sp>
          <p:sp>
            <p:nvSpPr>
              <p:cNvPr id="21552" name="Rectangle 55"/>
              <p:cNvSpPr>
                <a:spLocks noChangeArrowheads="1"/>
              </p:cNvSpPr>
              <p:nvPr/>
            </p:nvSpPr>
            <p:spPr bwMode="auto">
              <a:xfrm>
                <a:off x="3803" y="1980"/>
                <a:ext cx="86" cy="325"/>
              </a:xfrm>
              <a:prstGeom prst="rect">
                <a:avLst/>
              </a:prstGeom>
              <a:solidFill>
                <a:srgbClr val="B21A1A"/>
              </a:solidFill>
              <a:ln w="9525">
                <a:noFill/>
                <a:miter lim="800000"/>
                <a:headEnd/>
                <a:tailEnd/>
              </a:ln>
            </p:spPr>
            <p:txBody>
              <a:bodyPr/>
              <a:lstStyle/>
              <a:p>
                <a:pPr defTabSz="914400"/>
                <a:endParaRPr lang="de-DE"/>
              </a:p>
            </p:txBody>
          </p:sp>
          <p:sp>
            <p:nvSpPr>
              <p:cNvPr id="21553" name="Freeform 56"/>
              <p:cNvSpPr>
                <a:spLocks/>
              </p:cNvSpPr>
              <p:nvPr/>
            </p:nvSpPr>
            <p:spPr bwMode="auto">
              <a:xfrm>
                <a:off x="4304"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74545130 w 58"/>
                  <a:gd name="T13" fmla="*/ 720195707 h 80"/>
                  <a:gd name="T14" fmla="*/ 0 w 58"/>
                  <a:gd name="T15" fmla="*/ 360830769 h 80"/>
                  <a:gd name="T16" fmla="*/ 374545130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21554" name="Freeform 57"/>
              <p:cNvSpPr>
                <a:spLocks/>
              </p:cNvSpPr>
              <p:nvPr/>
            </p:nvSpPr>
            <p:spPr bwMode="auto">
              <a:xfrm>
                <a:off x="3443"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65573527 w 58"/>
                  <a:gd name="T13" fmla="*/ 720195707 h 80"/>
                  <a:gd name="T14" fmla="*/ 0 w 58"/>
                  <a:gd name="T15" fmla="*/ 360830769 h 80"/>
                  <a:gd name="T16" fmla="*/ 365573527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B21A1A"/>
              </a:solidFill>
              <a:ln w="9525">
                <a:noFill/>
                <a:round/>
                <a:headEnd/>
                <a:tailEnd/>
              </a:ln>
            </p:spPr>
            <p:txBody>
              <a:bodyPr/>
              <a:lstStyle/>
              <a:p>
                <a:pPr defTabSz="914400"/>
                <a:endParaRPr lang="de-DE"/>
              </a:p>
            </p:txBody>
          </p:sp>
          <p:sp>
            <p:nvSpPr>
              <p:cNvPr id="21555" name="Freeform 58"/>
              <p:cNvSpPr>
                <a:spLocks noEditPoints="1"/>
              </p:cNvSpPr>
              <p:nvPr/>
            </p:nvSpPr>
            <p:spPr bwMode="auto">
              <a:xfrm>
                <a:off x="4643" y="1971"/>
                <a:ext cx="342" cy="343"/>
              </a:xfrm>
              <a:custGeom>
                <a:avLst/>
                <a:gdLst>
                  <a:gd name="T0" fmla="*/ 697227466 w 80"/>
                  <a:gd name="T1" fmla="*/ 360830769 h 80"/>
                  <a:gd name="T2" fmla="*/ 348600878 w 80"/>
                  <a:gd name="T3" fmla="*/ 720195707 h 80"/>
                  <a:gd name="T4" fmla="*/ 0 w 80"/>
                  <a:gd name="T5" fmla="*/ 360830769 h 80"/>
                  <a:gd name="T6" fmla="*/ 348600878 w 80"/>
                  <a:gd name="T7" fmla="*/ 0 h 80"/>
                  <a:gd name="T8" fmla="*/ 697227466 w 80"/>
                  <a:gd name="T9" fmla="*/ 360830769 h 80"/>
                  <a:gd name="T10" fmla="*/ 348600878 w 80"/>
                  <a:gd name="T11" fmla="*/ 180654507 h 80"/>
                  <a:gd name="T12" fmla="*/ 175484834 w 80"/>
                  <a:gd name="T13" fmla="*/ 360830769 h 80"/>
                  <a:gd name="T14" fmla="*/ 348600878 w 80"/>
                  <a:gd name="T15" fmla="*/ 539541199 h 80"/>
                  <a:gd name="T16" fmla="*/ 521735304 w 80"/>
                  <a:gd name="T17" fmla="*/ 360830769 h 80"/>
                  <a:gd name="T18" fmla="*/ 348600878 w 80"/>
                  <a:gd name="T19" fmla="*/ 18065450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0"/>
                  <a:gd name="T31" fmla="*/ 0 h 80"/>
                  <a:gd name="T32" fmla="*/ 80 w 8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B21A1A"/>
              </a:solidFill>
              <a:ln w="9525">
                <a:noFill/>
                <a:round/>
                <a:headEnd/>
                <a:tailEnd/>
              </a:ln>
            </p:spPr>
            <p:txBody>
              <a:bodyPr/>
              <a:lstStyle/>
              <a:p>
                <a:pPr defTabSz="914400"/>
                <a:endParaRPr lang="de-DE"/>
              </a:p>
            </p:txBody>
          </p:sp>
          <p:sp>
            <p:nvSpPr>
              <p:cNvPr id="21556" name="Freeform 59"/>
              <p:cNvSpPr>
                <a:spLocks/>
              </p:cNvSpPr>
              <p:nvPr/>
            </p:nvSpPr>
            <p:spPr bwMode="auto">
              <a:xfrm>
                <a:off x="4000" y="1971"/>
                <a:ext cx="223" cy="343"/>
              </a:xfrm>
              <a:custGeom>
                <a:avLst/>
                <a:gdLst>
                  <a:gd name="T0" fmla="*/ 424857670 w 52"/>
                  <a:gd name="T1" fmla="*/ 169920048 h 80"/>
                  <a:gd name="T2" fmla="*/ 288521019 w 52"/>
                  <a:gd name="T3" fmla="*/ 153248335 h 80"/>
                  <a:gd name="T4" fmla="*/ 180966074 w 52"/>
                  <a:gd name="T5" fmla="*/ 207608832 h 80"/>
                  <a:gd name="T6" fmla="*/ 260940495 w 52"/>
                  <a:gd name="T7" fmla="*/ 270758052 h 80"/>
                  <a:gd name="T8" fmla="*/ 307169450 w 52"/>
                  <a:gd name="T9" fmla="*/ 287431102 h 80"/>
                  <a:gd name="T10" fmla="*/ 469032894 w 52"/>
                  <a:gd name="T11" fmla="*/ 487124784 h 80"/>
                  <a:gd name="T12" fmla="*/ 189313448 w 52"/>
                  <a:gd name="T13" fmla="*/ 720195707 h 80"/>
                  <a:gd name="T14" fmla="*/ 0 w 52"/>
                  <a:gd name="T15" fmla="*/ 692789226 h 80"/>
                  <a:gd name="T16" fmla="*/ 0 w 52"/>
                  <a:gd name="T17" fmla="*/ 539541199 h 80"/>
                  <a:gd name="T18" fmla="*/ 161863444 w 52"/>
                  <a:gd name="T19" fmla="*/ 566948713 h 80"/>
                  <a:gd name="T20" fmla="*/ 288521019 w 52"/>
                  <a:gd name="T21" fmla="*/ 503798147 h 80"/>
                  <a:gd name="T22" fmla="*/ 208546692 w 52"/>
                  <a:gd name="T23" fmla="*/ 432318199 h 80"/>
                  <a:gd name="T24" fmla="*/ 170217933 w 52"/>
                  <a:gd name="T25" fmla="*/ 423981627 h 80"/>
                  <a:gd name="T26" fmla="*/ 0 w 52"/>
                  <a:gd name="T27" fmla="*/ 216397487 h 80"/>
                  <a:gd name="T28" fmla="*/ 252698630 w 52"/>
                  <a:gd name="T29" fmla="*/ 0 h 80"/>
                  <a:gd name="T30" fmla="*/ 424857670 w 52"/>
                  <a:gd name="T31" fmla="*/ 27406167 h 80"/>
                  <a:gd name="T32" fmla="*/ 424857670 w 52"/>
                  <a:gd name="T33" fmla="*/ 169920048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80"/>
                  <a:gd name="T53" fmla="*/ 52 w 52"/>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B21A1A"/>
              </a:solidFill>
              <a:ln w="9525">
                <a:noFill/>
                <a:round/>
                <a:headEnd/>
                <a:tailEnd/>
              </a:ln>
            </p:spPr>
            <p:txBody>
              <a:bodyPr/>
              <a:lstStyle/>
              <a:p>
                <a:pPr defTabSz="914400"/>
                <a:endParaRPr lang="de-DE"/>
              </a:p>
            </p:txBody>
          </p:sp>
          <p:sp>
            <p:nvSpPr>
              <p:cNvPr id="21557" name="Freeform 60"/>
              <p:cNvSpPr>
                <a:spLocks/>
              </p:cNvSpPr>
              <p:nvPr/>
            </p:nvSpPr>
            <p:spPr bwMode="auto">
              <a:xfrm>
                <a:off x="3272" y="1586"/>
                <a:ext cx="81" cy="167"/>
              </a:xfrm>
              <a:custGeom>
                <a:avLst/>
                <a:gdLst>
                  <a:gd name="T0" fmla="*/ 160491149 w 19"/>
                  <a:gd name="T1" fmla="*/ 89067399 h 39"/>
                  <a:gd name="T2" fmla="*/ 85096260 w 19"/>
                  <a:gd name="T3" fmla="*/ 0 h 39"/>
                  <a:gd name="T4" fmla="*/ 0 w 19"/>
                  <a:gd name="T5" fmla="*/ 89067399 h 39"/>
                  <a:gd name="T6" fmla="*/ 0 w 19"/>
                  <a:gd name="T7" fmla="*/ 265297313 h 39"/>
                  <a:gd name="T8" fmla="*/ 85096260 w 19"/>
                  <a:gd name="T9" fmla="*/ 346122624 h 39"/>
                  <a:gd name="T10" fmla="*/ 160491149 w 19"/>
                  <a:gd name="T11" fmla="*/ 265297313 h 39"/>
                  <a:gd name="T12" fmla="*/ 160491149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sp>
            <p:nvSpPr>
              <p:cNvPr id="21558" name="Freeform 61"/>
              <p:cNvSpPr>
                <a:spLocks/>
              </p:cNvSpPr>
              <p:nvPr/>
            </p:nvSpPr>
            <p:spPr bwMode="auto">
              <a:xfrm>
                <a:off x="349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21559" name="Freeform 62"/>
              <p:cNvSpPr>
                <a:spLocks/>
              </p:cNvSpPr>
              <p:nvPr/>
            </p:nvSpPr>
            <p:spPr bwMode="auto">
              <a:xfrm>
                <a:off x="3722" y="1320"/>
                <a:ext cx="81" cy="514"/>
              </a:xfrm>
              <a:custGeom>
                <a:avLst/>
                <a:gdLst>
                  <a:gd name="T0" fmla="*/ 160491149 w 19"/>
                  <a:gd name="T1" fmla="*/ 81025465 h 120"/>
                  <a:gd name="T2" fmla="*/ 85096260 w 19"/>
                  <a:gd name="T3" fmla="*/ 0 h 120"/>
                  <a:gd name="T4" fmla="*/ 0 w 19"/>
                  <a:gd name="T5" fmla="*/ 81025465 h 120"/>
                  <a:gd name="T6" fmla="*/ 0 w 19"/>
                  <a:gd name="T7" fmla="*/ 987697663 h 120"/>
                  <a:gd name="T8" fmla="*/ 85096260 w 19"/>
                  <a:gd name="T9" fmla="*/ 1068698837 h 120"/>
                  <a:gd name="T10" fmla="*/ 160491149 w 19"/>
                  <a:gd name="T11" fmla="*/ 987697663 h 120"/>
                  <a:gd name="T12" fmla="*/ 160491149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21560" name="Freeform 63"/>
              <p:cNvSpPr>
                <a:spLocks/>
              </p:cNvSpPr>
              <p:nvPr/>
            </p:nvSpPr>
            <p:spPr bwMode="auto">
              <a:xfrm>
                <a:off x="3949" y="1474"/>
                <a:ext cx="81" cy="279"/>
              </a:xfrm>
              <a:custGeom>
                <a:avLst/>
                <a:gdLst>
                  <a:gd name="T0" fmla="*/ 160491149 w 19"/>
                  <a:gd name="T1" fmla="*/ 82625558 h 65"/>
                  <a:gd name="T2" fmla="*/ 75395269 w 19"/>
                  <a:gd name="T3" fmla="*/ 0 h 65"/>
                  <a:gd name="T4" fmla="*/ 0 w 19"/>
                  <a:gd name="T5" fmla="*/ 82625558 h 65"/>
                  <a:gd name="T6" fmla="*/ 0 w 19"/>
                  <a:gd name="T7" fmla="*/ 509380082 h 65"/>
                  <a:gd name="T8" fmla="*/ 75395269 w 19"/>
                  <a:gd name="T9" fmla="*/ 592461466 h 65"/>
                  <a:gd name="T10" fmla="*/ 160491149 w 19"/>
                  <a:gd name="T11" fmla="*/ 509380082 h 65"/>
                  <a:gd name="T12" fmla="*/ 160491149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21561" name="Freeform 64"/>
              <p:cNvSpPr>
                <a:spLocks/>
              </p:cNvSpPr>
              <p:nvPr/>
            </p:nvSpPr>
            <p:spPr bwMode="auto">
              <a:xfrm>
                <a:off x="4171" y="1586"/>
                <a:ext cx="86" cy="167"/>
              </a:xfrm>
              <a:custGeom>
                <a:avLst/>
                <a:gdLst>
                  <a:gd name="T0" fmla="*/ 185949621 w 20"/>
                  <a:gd name="T1" fmla="*/ 89067399 h 39"/>
                  <a:gd name="T2" fmla="*/ 92904893 w 20"/>
                  <a:gd name="T3" fmla="*/ 0 h 39"/>
                  <a:gd name="T4" fmla="*/ 0 w 20"/>
                  <a:gd name="T5" fmla="*/ 89067399 h 39"/>
                  <a:gd name="T6" fmla="*/ 0 w 20"/>
                  <a:gd name="T7" fmla="*/ 265297313 h 39"/>
                  <a:gd name="T8" fmla="*/ 92904893 w 20"/>
                  <a:gd name="T9" fmla="*/ 346122624 h 39"/>
                  <a:gd name="T10" fmla="*/ 185949621 w 20"/>
                  <a:gd name="T11" fmla="*/ 265297313 h 39"/>
                  <a:gd name="T12" fmla="*/ 185949621 w 20"/>
                  <a:gd name="T13" fmla="*/ 89067399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015F85"/>
              </a:solidFill>
              <a:ln w="9525">
                <a:noFill/>
                <a:round/>
                <a:headEnd/>
                <a:tailEnd/>
              </a:ln>
            </p:spPr>
            <p:txBody>
              <a:bodyPr/>
              <a:lstStyle/>
              <a:p>
                <a:pPr defTabSz="914400"/>
                <a:endParaRPr lang="de-DE"/>
              </a:p>
            </p:txBody>
          </p:sp>
          <p:sp>
            <p:nvSpPr>
              <p:cNvPr id="21562" name="Freeform 65"/>
              <p:cNvSpPr>
                <a:spLocks/>
              </p:cNvSpPr>
              <p:nvPr/>
            </p:nvSpPr>
            <p:spPr bwMode="auto">
              <a:xfrm>
                <a:off x="439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21563" name="Freeform 66"/>
              <p:cNvSpPr>
                <a:spLocks/>
              </p:cNvSpPr>
              <p:nvPr/>
            </p:nvSpPr>
            <p:spPr bwMode="auto">
              <a:xfrm>
                <a:off x="4625" y="1320"/>
                <a:ext cx="82" cy="514"/>
              </a:xfrm>
              <a:custGeom>
                <a:avLst/>
                <a:gdLst>
                  <a:gd name="T0" fmla="*/ 183925240 w 19"/>
                  <a:gd name="T1" fmla="*/ 81025465 h 120"/>
                  <a:gd name="T2" fmla="*/ 87261073 w 19"/>
                  <a:gd name="T3" fmla="*/ 0 h 120"/>
                  <a:gd name="T4" fmla="*/ 0 w 19"/>
                  <a:gd name="T5" fmla="*/ 81025465 h 120"/>
                  <a:gd name="T6" fmla="*/ 0 w 19"/>
                  <a:gd name="T7" fmla="*/ 987697663 h 120"/>
                  <a:gd name="T8" fmla="*/ 87261073 w 19"/>
                  <a:gd name="T9" fmla="*/ 1068698837 h 120"/>
                  <a:gd name="T10" fmla="*/ 183925240 w 19"/>
                  <a:gd name="T11" fmla="*/ 987697663 h 120"/>
                  <a:gd name="T12" fmla="*/ 183925240 w 19"/>
                  <a:gd name="T13" fmla="*/ 81025465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015F85"/>
              </a:solidFill>
              <a:ln w="9525">
                <a:noFill/>
                <a:round/>
                <a:headEnd/>
                <a:tailEnd/>
              </a:ln>
            </p:spPr>
            <p:txBody>
              <a:bodyPr/>
              <a:lstStyle/>
              <a:p>
                <a:pPr defTabSz="914400"/>
                <a:endParaRPr lang="de-DE"/>
              </a:p>
            </p:txBody>
          </p:sp>
          <p:sp>
            <p:nvSpPr>
              <p:cNvPr id="21564" name="Freeform 67"/>
              <p:cNvSpPr>
                <a:spLocks/>
              </p:cNvSpPr>
              <p:nvPr/>
            </p:nvSpPr>
            <p:spPr bwMode="auto">
              <a:xfrm>
                <a:off x="4848" y="1474"/>
                <a:ext cx="82" cy="279"/>
              </a:xfrm>
              <a:custGeom>
                <a:avLst/>
                <a:gdLst>
                  <a:gd name="T0" fmla="*/ 183925240 w 19"/>
                  <a:gd name="T1" fmla="*/ 82625558 h 65"/>
                  <a:gd name="T2" fmla="*/ 96663831 w 19"/>
                  <a:gd name="T3" fmla="*/ 0 h 65"/>
                  <a:gd name="T4" fmla="*/ 0 w 19"/>
                  <a:gd name="T5" fmla="*/ 82625558 h 65"/>
                  <a:gd name="T6" fmla="*/ 0 w 19"/>
                  <a:gd name="T7" fmla="*/ 509380082 h 65"/>
                  <a:gd name="T8" fmla="*/ 96663831 w 19"/>
                  <a:gd name="T9" fmla="*/ 592461466 h 65"/>
                  <a:gd name="T10" fmla="*/ 183925240 w 19"/>
                  <a:gd name="T11" fmla="*/ 509380082 h 65"/>
                  <a:gd name="T12" fmla="*/ 183925240 w 19"/>
                  <a:gd name="T13" fmla="*/ 82625558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015F85"/>
              </a:solidFill>
              <a:ln w="9525">
                <a:noFill/>
                <a:round/>
                <a:headEnd/>
                <a:tailEnd/>
              </a:ln>
            </p:spPr>
            <p:txBody>
              <a:bodyPr/>
              <a:lstStyle/>
              <a:p>
                <a:pPr defTabSz="914400"/>
                <a:endParaRPr lang="de-DE"/>
              </a:p>
            </p:txBody>
          </p:sp>
          <p:sp>
            <p:nvSpPr>
              <p:cNvPr id="21565" name="Freeform 68"/>
              <p:cNvSpPr>
                <a:spLocks/>
              </p:cNvSpPr>
              <p:nvPr/>
            </p:nvSpPr>
            <p:spPr bwMode="auto">
              <a:xfrm>
                <a:off x="5075" y="1586"/>
                <a:ext cx="82" cy="167"/>
              </a:xfrm>
              <a:custGeom>
                <a:avLst/>
                <a:gdLst>
                  <a:gd name="T0" fmla="*/ 183925240 w 19"/>
                  <a:gd name="T1" fmla="*/ 89067399 h 39"/>
                  <a:gd name="T2" fmla="*/ 87261073 w 19"/>
                  <a:gd name="T3" fmla="*/ 0 h 39"/>
                  <a:gd name="T4" fmla="*/ 0 w 19"/>
                  <a:gd name="T5" fmla="*/ 89067399 h 39"/>
                  <a:gd name="T6" fmla="*/ 0 w 19"/>
                  <a:gd name="T7" fmla="*/ 265297313 h 39"/>
                  <a:gd name="T8" fmla="*/ 87261073 w 19"/>
                  <a:gd name="T9" fmla="*/ 346122624 h 39"/>
                  <a:gd name="T10" fmla="*/ 183925240 w 19"/>
                  <a:gd name="T11" fmla="*/ 265297313 h 39"/>
                  <a:gd name="T12" fmla="*/ 183925240 w 19"/>
                  <a:gd name="T13" fmla="*/ 89067399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015F85"/>
              </a:solidFill>
              <a:ln w="9525">
                <a:noFill/>
                <a:round/>
                <a:headEnd/>
                <a:tailEnd/>
              </a:ln>
            </p:spPr>
            <p:txBody>
              <a:bodyPr/>
              <a:lstStyle/>
              <a:p>
                <a:pPr defTabSz="914400"/>
                <a:endParaRPr lang="de-DE"/>
              </a:p>
            </p:txBody>
          </p:sp>
        </p:grpSp>
      </p:grpSp>
      <p:grpSp>
        <p:nvGrpSpPr>
          <p:cNvPr id="21522" name="Group 57"/>
          <p:cNvGrpSpPr>
            <a:grpSpLocks/>
          </p:cNvGrpSpPr>
          <p:nvPr/>
        </p:nvGrpSpPr>
        <p:grpSpPr bwMode="auto">
          <a:xfrm>
            <a:off x="473075" y="2703513"/>
            <a:ext cx="2624138" cy="571500"/>
            <a:chOff x="1248" y="3312"/>
            <a:chExt cx="1794" cy="427"/>
          </a:xfrm>
        </p:grpSpPr>
        <p:sp>
          <p:nvSpPr>
            <p:cNvPr id="21547" name="TextBox 27"/>
            <p:cNvSpPr txBox="1">
              <a:spLocks noChangeArrowheads="1"/>
            </p:cNvSpPr>
            <p:nvPr/>
          </p:nvSpPr>
          <p:spPr bwMode="auto">
            <a:xfrm>
              <a:off x="1508" y="3511"/>
              <a:ext cx="721" cy="228"/>
            </a:xfrm>
            <a:prstGeom prst="rect">
              <a:avLst/>
            </a:prstGeom>
            <a:noFill/>
            <a:ln w="9525">
              <a:noFill/>
              <a:miter lim="800000"/>
              <a:headEnd/>
              <a:tailEnd/>
            </a:ln>
          </p:spPr>
          <p:txBody>
            <a:bodyPr>
              <a:spAutoFit/>
            </a:bodyPr>
            <a:lstStyle/>
            <a:p>
              <a:pPr defTabSz="914400"/>
              <a:r>
                <a:rPr lang="en-US" sz="1400">
                  <a:solidFill>
                    <a:srgbClr val="000000"/>
                  </a:solidFill>
                  <a:latin typeface="Calibri" pitchFamily="34" charset="0"/>
                </a:rPr>
                <a:t>Hyper-V™</a:t>
              </a:r>
            </a:p>
          </p:txBody>
        </p:sp>
        <p:pic>
          <p:nvPicPr>
            <p:cNvPr id="21548" name="Picture 29" descr="New Picture (67).png"/>
            <p:cNvPicPr>
              <a:picLocks noChangeAspect="1"/>
            </p:cNvPicPr>
            <p:nvPr/>
          </p:nvPicPr>
          <p:blipFill>
            <a:blip r:embed="rId12"/>
            <a:srcRect/>
            <a:stretch>
              <a:fillRect/>
            </a:stretch>
          </p:blipFill>
          <p:spPr bwMode="auto">
            <a:xfrm>
              <a:off x="1248" y="3312"/>
              <a:ext cx="1794" cy="264"/>
            </a:xfrm>
            <a:prstGeom prst="rect">
              <a:avLst/>
            </a:prstGeom>
            <a:noFill/>
            <a:ln w="9525">
              <a:noFill/>
              <a:miter lim="800000"/>
              <a:headEnd/>
              <a:tailEnd/>
            </a:ln>
          </p:spPr>
        </p:pic>
      </p:grpSp>
      <p:grpSp>
        <p:nvGrpSpPr>
          <p:cNvPr id="21523" name="Group 28"/>
          <p:cNvGrpSpPr>
            <a:grpSpLocks/>
          </p:cNvGrpSpPr>
          <p:nvPr/>
        </p:nvGrpSpPr>
        <p:grpSpPr bwMode="auto">
          <a:xfrm>
            <a:off x="1060450" y="6176963"/>
            <a:ext cx="2624138" cy="571500"/>
            <a:chOff x="1248" y="3312"/>
            <a:chExt cx="1794" cy="427"/>
          </a:xfrm>
        </p:grpSpPr>
        <p:sp>
          <p:nvSpPr>
            <p:cNvPr id="21545" name="TextBox 27"/>
            <p:cNvSpPr txBox="1">
              <a:spLocks noChangeArrowheads="1"/>
            </p:cNvSpPr>
            <p:nvPr/>
          </p:nvSpPr>
          <p:spPr bwMode="auto">
            <a:xfrm>
              <a:off x="1508" y="3511"/>
              <a:ext cx="721" cy="228"/>
            </a:xfrm>
            <a:prstGeom prst="rect">
              <a:avLst/>
            </a:prstGeom>
            <a:noFill/>
            <a:ln w="9525">
              <a:noFill/>
              <a:miter lim="800000"/>
              <a:headEnd/>
              <a:tailEnd/>
            </a:ln>
          </p:spPr>
          <p:txBody>
            <a:bodyPr>
              <a:spAutoFit/>
            </a:bodyPr>
            <a:lstStyle/>
            <a:p>
              <a:pPr defTabSz="914400"/>
              <a:r>
                <a:rPr lang="en-US" sz="1400">
                  <a:solidFill>
                    <a:schemeClr val="bg1"/>
                  </a:solidFill>
                  <a:latin typeface="Calibri" pitchFamily="34" charset="0"/>
                </a:rPr>
                <a:t>Hyper-V™</a:t>
              </a:r>
            </a:p>
          </p:txBody>
        </p:sp>
        <p:pic>
          <p:nvPicPr>
            <p:cNvPr id="21546" name="Picture 29" descr="New Picture (67).png"/>
            <p:cNvPicPr>
              <a:picLocks noChangeAspect="1"/>
            </p:cNvPicPr>
            <p:nvPr/>
          </p:nvPicPr>
          <p:blipFill>
            <a:blip r:embed="rId12"/>
            <a:srcRect/>
            <a:stretch>
              <a:fillRect/>
            </a:stretch>
          </p:blipFill>
          <p:spPr bwMode="auto">
            <a:xfrm>
              <a:off x="1248" y="3312"/>
              <a:ext cx="1794" cy="264"/>
            </a:xfrm>
            <a:prstGeom prst="rect">
              <a:avLst/>
            </a:prstGeom>
            <a:noFill/>
            <a:ln w="9525">
              <a:noFill/>
              <a:miter lim="800000"/>
              <a:headEnd/>
              <a:tailEnd/>
            </a:ln>
          </p:spPr>
        </p:pic>
      </p:grpSp>
      <p:sp>
        <p:nvSpPr>
          <p:cNvPr id="21524" name="Text Box 48"/>
          <p:cNvSpPr txBox="1">
            <a:spLocks noChangeArrowheads="1"/>
          </p:cNvSpPr>
          <p:nvPr/>
        </p:nvSpPr>
        <p:spPr bwMode="auto">
          <a:xfrm>
            <a:off x="5653088" y="6281738"/>
            <a:ext cx="2909887" cy="333375"/>
          </a:xfrm>
          <a:prstGeom prst="rect">
            <a:avLst/>
          </a:prstGeom>
          <a:noFill/>
          <a:ln w="9525">
            <a:noFill/>
            <a:miter lim="800000"/>
            <a:headEnd/>
            <a:tailEnd/>
          </a:ln>
        </p:spPr>
        <p:txBody>
          <a:bodyPr lIns="91436" tIns="45718" rIns="91436" bIns="45718" anchor="ctr"/>
          <a:lstStyle/>
          <a:p>
            <a:pPr algn="ctr"/>
            <a:r>
              <a:rPr lang="en-US" sz="1900" b="1" i="1">
                <a:solidFill>
                  <a:schemeClr val="bg1"/>
                </a:solidFill>
                <a:latin typeface="Calibri" pitchFamily="34" charset="0"/>
              </a:rPr>
              <a:t>Unified Computing System</a:t>
            </a:r>
          </a:p>
        </p:txBody>
      </p:sp>
      <p:sp>
        <p:nvSpPr>
          <p:cNvPr id="21525" name="Rectangle 292"/>
          <p:cNvSpPr txBox="1">
            <a:spLocks noChangeArrowheads="1"/>
          </p:cNvSpPr>
          <p:nvPr/>
        </p:nvSpPr>
        <p:spPr bwMode="auto">
          <a:xfrm>
            <a:off x="5368925" y="2449513"/>
            <a:ext cx="3581400" cy="1101725"/>
          </a:xfrm>
          <a:prstGeom prst="rect">
            <a:avLst/>
          </a:prstGeom>
          <a:noFill/>
          <a:ln w="9525">
            <a:noFill/>
            <a:miter lim="800000"/>
            <a:headEnd/>
            <a:tailEnd/>
          </a:ln>
        </p:spPr>
        <p:txBody>
          <a:bodyPr lIns="82124" tIns="41061" rIns="82124" bIns="41061"/>
          <a:lstStyle/>
          <a:p>
            <a:pPr marL="177800" indent="-177800" defTabSz="814388">
              <a:lnSpc>
                <a:spcPct val="80000"/>
              </a:lnSpc>
              <a:spcAft>
                <a:spcPts val="600"/>
              </a:spcAft>
              <a:buClr>
                <a:srgbClr val="FF5B00"/>
              </a:buClr>
              <a:buSzPct val="65000"/>
              <a:buFont typeface="Wingdings 3" pitchFamily="18" charset="2"/>
              <a:buNone/>
            </a:pPr>
            <a:r>
              <a:rPr lang="en-US" sz="1600" b="1">
                <a:latin typeface="Segoe" pitchFamily="34" charset="0"/>
              </a:rPr>
              <a:t>Virtualization</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License cost savings</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Better for Microsoft applications</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Consolidated server roles</a:t>
            </a:r>
            <a:endParaRPr lang="en-US" sz="700">
              <a:latin typeface="Segoe" pitchFamily="34" charset="0"/>
            </a:endParaRPr>
          </a:p>
        </p:txBody>
      </p:sp>
      <p:sp>
        <p:nvSpPr>
          <p:cNvPr id="21526" name="Rectangle 292"/>
          <p:cNvSpPr txBox="1">
            <a:spLocks noChangeArrowheads="1"/>
          </p:cNvSpPr>
          <p:nvPr/>
        </p:nvSpPr>
        <p:spPr bwMode="auto">
          <a:xfrm>
            <a:off x="5372100" y="4867275"/>
            <a:ext cx="3581400" cy="1196975"/>
          </a:xfrm>
          <a:prstGeom prst="rect">
            <a:avLst/>
          </a:prstGeom>
          <a:noFill/>
          <a:ln w="9525">
            <a:noFill/>
            <a:miter lim="800000"/>
            <a:headEnd/>
            <a:tailEnd/>
          </a:ln>
        </p:spPr>
        <p:txBody>
          <a:bodyPr lIns="82124" tIns="41061" rIns="82124" bIns="41061"/>
          <a:lstStyle/>
          <a:p>
            <a:pPr marL="177800" indent="-177800" defTabSz="814388">
              <a:lnSpc>
                <a:spcPct val="80000"/>
              </a:lnSpc>
              <a:spcAft>
                <a:spcPts val="600"/>
              </a:spcAft>
              <a:buClr>
                <a:srgbClr val="FF5B00"/>
              </a:buClr>
              <a:buSzPct val="65000"/>
              <a:buFont typeface="Wingdings 3" pitchFamily="18" charset="2"/>
              <a:buNone/>
            </a:pPr>
            <a:r>
              <a:rPr lang="en-US" sz="1600" b="1">
                <a:latin typeface="Segoe" pitchFamily="34" charset="0"/>
              </a:rPr>
              <a:t>Unified Fabric</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Low latency 10G FC, Ethernet &amp; FCoE</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50% fewer adapters, switches, cables</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Improved airflow &amp; power usage</a:t>
            </a:r>
          </a:p>
        </p:txBody>
      </p:sp>
      <p:sp>
        <p:nvSpPr>
          <p:cNvPr id="21527" name="Rectangle 292"/>
          <p:cNvSpPr txBox="1">
            <a:spLocks noChangeArrowheads="1"/>
          </p:cNvSpPr>
          <p:nvPr/>
        </p:nvSpPr>
        <p:spPr bwMode="auto">
          <a:xfrm>
            <a:off x="5372100" y="3595688"/>
            <a:ext cx="3581400" cy="1096962"/>
          </a:xfrm>
          <a:prstGeom prst="rect">
            <a:avLst/>
          </a:prstGeom>
          <a:noFill/>
          <a:ln w="9525">
            <a:noFill/>
            <a:miter lim="800000"/>
            <a:headEnd/>
            <a:tailEnd/>
          </a:ln>
        </p:spPr>
        <p:txBody>
          <a:bodyPr lIns="82124" tIns="41061" rIns="82124" bIns="41061"/>
          <a:lstStyle/>
          <a:p>
            <a:pPr marL="177800" indent="-177800" defTabSz="814388">
              <a:lnSpc>
                <a:spcPct val="80000"/>
              </a:lnSpc>
              <a:spcAft>
                <a:spcPts val="600"/>
              </a:spcAft>
              <a:buClr>
                <a:srgbClr val="FF5B00"/>
              </a:buClr>
              <a:buSzPct val="65000"/>
              <a:buFont typeface="Wingdings 3" pitchFamily="18" charset="2"/>
              <a:buNone/>
            </a:pPr>
            <a:r>
              <a:rPr lang="en-US" sz="1600" b="1">
                <a:latin typeface="Segoe" pitchFamily="34" charset="0"/>
              </a:rPr>
              <a:t>Compute</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Intel Xeon processor 5500 series</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Up to 4x memory, +150% performance</a:t>
            </a:r>
          </a:p>
          <a:p>
            <a:pPr marL="177800" indent="-177800" defTabSz="814388">
              <a:lnSpc>
                <a:spcPct val="80000"/>
              </a:lnSpc>
              <a:spcAft>
                <a:spcPts val="600"/>
              </a:spcAft>
              <a:buClr>
                <a:srgbClr val="FF5B00"/>
              </a:buClr>
              <a:buSzPct val="65000"/>
              <a:buFont typeface="Wingdings 3" pitchFamily="18" charset="2"/>
              <a:buChar char=""/>
            </a:pPr>
            <a:r>
              <a:rPr lang="en-US" sz="1400">
                <a:latin typeface="Segoe" pitchFamily="34" charset="0"/>
              </a:rPr>
              <a:t>Energy efficient</a:t>
            </a:r>
          </a:p>
        </p:txBody>
      </p:sp>
      <p:grpSp>
        <p:nvGrpSpPr>
          <p:cNvPr id="21528" name="Group 283"/>
          <p:cNvGrpSpPr>
            <a:grpSpLocks/>
          </p:cNvGrpSpPr>
          <p:nvPr/>
        </p:nvGrpSpPr>
        <p:grpSpPr bwMode="auto">
          <a:xfrm>
            <a:off x="4864100" y="6273800"/>
            <a:ext cx="746125" cy="366713"/>
            <a:chOff x="3272" y="1316"/>
            <a:chExt cx="1889" cy="1002"/>
          </a:xfrm>
        </p:grpSpPr>
        <p:sp>
          <p:nvSpPr>
            <p:cNvPr id="21530" name="AutoShape 284"/>
            <p:cNvSpPr>
              <a:spLocks noChangeAspect="1" noChangeArrowheads="1" noTextEdit="1"/>
            </p:cNvSpPr>
            <p:nvPr/>
          </p:nvSpPr>
          <p:spPr bwMode="auto">
            <a:xfrm>
              <a:off x="3272" y="1316"/>
              <a:ext cx="1889" cy="1002"/>
            </a:xfrm>
            <a:prstGeom prst="rect">
              <a:avLst/>
            </a:prstGeom>
            <a:noFill/>
            <a:ln w="9525">
              <a:noFill/>
              <a:miter lim="800000"/>
              <a:headEnd/>
              <a:tailEnd/>
            </a:ln>
          </p:spPr>
          <p:txBody>
            <a:bodyPr/>
            <a:lstStyle/>
            <a:p>
              <a:endParaRPr lang="en-GB"/>
            </a:p>
          </p:txBody>
        </p:sp>
        <p:sp>
          <p:nvSpPr>
            <p:cNvPr id="21531" name="Rectangle 285"/>
            <p:cNvSpPr>
              <a:spLocks noChangeArrowheads="1"/>
            </p:cNvSpPr>
            <p:nvPr/>
          </p:nvSpPr>
          <p:spPr bwMode="auto">
            <a:xfrm>
              <a:off x="3803" y="1980"/>
              <a:ext cx="88" cy="325"/>
            </a:xfrm>
            <a:prstGeom prst="rect">
              <a:avLst/>
            </a:prstGeom>
            <a:solidFill>
              <a:srgbClr val="B21A1A"/>
            </a:solidFill>
            <a:ln w="9525">
              <a:noFill/>
              <a:miter lim="800000"/>
              <a:headEnd/>
              <a:tailEnd/>
            </a:ln>
          </p:spPr>
          <p:txBody>
            <a:bodyPr/>
            <a:lstStyle/>
            <a:p>
              <a:pPr algn="ctr" defTabSz="914400" eaLnBrk="0" hangingPunct="0">
                <a:lnSpc>
                  <a:spcPct val="90000"/>
                </a:lnSpc>
              </a:pPr>
              <a:endParaRPr lang="de-DE" sz="2400"/>
            </a:p>
          </p:txBody>
        </p:sp>
        <p:sp>
          <p:nvSpPr>
            <p:cNvPr id="21532" name="Freeform 286"/>
            <p:cNvSpPr>
              <a:spLocks/>
            </p:cNvSpPr>
            <p:nvPr/>
          </p:nvSpPr>
          <p:spPr bwMode="auto">
            <a:xfrm>
              <a:off x="4305" y="1971"/>
              <a:ext cx="245" cy="343"/>
            </a:xfrm>
            <a:custGeom>
              <a:avLst/>
              <a:gdLst>
                <a:gd name="T0" fmla="*/ 443184061 w 58"/>
                <a:gd name="T1" fmla="*/ 216397487 h 80"/>
                <a:gd name="T2" fmla="*/ 320320629 w 58"/>
                <a:gd name="T3" fmla="*/ 180654507 h 80"/>
                <a:gd name="T4" fmla="*/ 160977913 w 58"/>
                <a:gd name="T5" fmla="*/ 360830769 h 80"/>
                <a:gd name="T6" fmla="*/ 320320629 w 58"/>
                <a:gd name="T7" fmla="*/ 539541199 h 80"/>
                <a:gd name="T8" fmla="*/ 443184061 w 58"/>
                <a:gd name="T9" fmla="*/ 503798147 h 80"/>
                <a:gd name="T10" fmla="*/ 443184061 w 58"/>
                <a:gd name="T11" fmla="*/ 692789226 h 80"/>
                <a:gd name="T12" fmla="*/ 313025754 w 58"/>
                <a:gd name="T13" fmla="*/ 720195707 h 80"/>
                <a:gd name="T14" fmla="*/ 0 w 58"/>
                <a:gd name="T15" fmla="*/ 360830769 h 80"/>
                <a:gd name="T16" fmla="*/ 313025754 w 58"/>
                <a:gd name="T17" fmla="*/ 0 h 80"/>
                <a:gd name="T18" fmla="*/ 443184061 w 58"/>
                <a:gd name="T19" fmla="*/ 27406167 h 80"/>
                <a:gd name="T20" fmla="*/ 443184061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B21A1A"/>
            </a:solidFill>
            <a:ln w="9525">
              <a:noFill/>
              <a:round/>
              <a:headEnd/>
              <a:tailEnd/>
            </a:ln>
          </p:spPr>
          <p:txBody>
            <a:bodyPr/>
            <a:lstStyle/>
            <a:p>
              <a:pPr algn="ctr" defTabSz="914400" eaLnBrk="0" hangingPunct="0">
                <a:lnSpc>
                  <a:spcPct val="90000"/>
                </a:lnSpc>
              </a:pPr>
              <a:endParaRPr lang="de-DE" sz="2400"/>
            </a:p>
          </p:txBody>
        </p:sp>
        <p:sp>
          <p:nvSpPr>
            <p:cNvPr id="21533" name="Freeform 287"/>
            <p:cNvSpPr>
              <a:spLocks/>
            </p:cNvSpPr>
            <p:nvPr/>
          </p:nvSpPr>
          <p:spPr bwMode="auto">
            <a:xfrm>
              <a:off x="3445" y="1971"/>
              <a:ext cx="249" cy="343"/>
            </a:xfrm>
            <a:custGeom>
              <a:avLst/>
              <a:gdLst>
                <a:gd name="T0" fmla="*/ 529523576 w 58"/>
                <a:gd name="T1" fmla="*/ 216397487 h 80"/>
                <a:gd name="T2" fmla="*/ 382984453 w 58"/>
                <a:gd name="T3" fmla="*/ 180654507 h 80"/>
                <a:gd name="T4" fmla="*/ 191210938 w 58"/>
                <a:gd name="T5" fmla="*/ 360830769 h 80"/>
                <a:gd name="T6" fmla="*/ 382984453 w 58"/>
                <a:gd name="T7" fmla="*/ 539541199 h 80"/>
                <a:gd name="T8" fmla="*/ 529523576 w 58"/>
                <a:gd name="T9" fmla="*/ 503798147 h 80"/>
                <a:gd name="T10" fmla="*/ 529523576 w 58"/>
                <a:gd name="T11" fmla="*/ 692789226 h 80"/>
                <a:gd name="T12" fmla="*/ 365573527 w 58"/>
                <a:gd name="T13" fmla="*/ 720195707 h 80"/>
                <a:gd name="T14" fmla="*/ 0 w 58"/>
                <a:gd name="T15" fmla="*/ 360830769 h 80"/>
                <a:gd name="T16" fmla="*/ 365573527 w 58"/>
                <a:gd name="T17" fmla="*/ 0 h 80"/>
                <a:gd name="T18" fmla="*/ 529523576 w 58"/>
                <a:gd name="T19" fmla="*/ 27406167 h 80"/>
                <a:gd name="T20" fmla="*/ 529523576 w 58"/>
                <a:gd name="T21" fmla="*/ 21639748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80"/>
                <a:gd name="T35" fmla="*/ 58 w 58"/>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B21A1A"/>
            </a:solidFill>
            <a:ln w="9525">
              <a:noFill/>
              <a:round/>
              <a:headEnd/>
              <a:tailEnd/>
            </a:ln>
          </p:spPr>
          <p:txBody>
            <a:bodyPr/>
            <a:lstStyle/>
            <a:p>
              <a:pPr algn="ctr" defTabSz="914400" eaLnBrk="0" hangingPunct="0">
                <a:lnSpc>
                  <a:spcPct val="90000"/>
                </a:lnSpc>
              </a:pPr>
              <a:endParaRPr lang="de-DE" sz="2400"/>
            </a:p>
          </p:txBody>
        </p:sp>
        <p:sp>
          <p:nvSpPr>
            <p:cNvPr id="21534" name="Freeform 288"/>
            <p:cNvSpPr>
              <a:spLocks noEditPoints="1"/>
            </p:cNvSpPr>
            <p:nvPr/>
          </p:nvSpPr>
          <p:spPr bwMode="auto">
            <a:xfrm>
              <a:off x="4643" y="1971"/>
              <a:ext cx="342" cy="343"/>
            </a:xfrm>
            <a:custGeom>
              <a:avLst/>
              <a:gdLst>
                <a:gd name="T0" fmla="*/ 697227466 w 80"/>
                <a:gd name="T1" fmla="*/ 360830769 h 80"/>
                <a:gd name="T2" fmla="*/ 348600878 w 80"/>
                <a:gd name="T3" fmla="*/ 720195707 h 80"/>
                <a:gd name="T4" fmla="*/ 0 w 80"/>
                <a:gd name="T5" fmla="*/ 360830769 h 80"/>
                <a:gd name="T6" fmla="*/ 348600878 w 80"/>
                <a:gd name="T7" fmla="*/ 0 h 80"/>
                <a:gd name="T8" fmla="*/ 697227466 w 80"/>
                <a:gd name="T9" fmla="*/ 360830769 h 80"/>
                <a:gd name="T10" fmla="*/ 348600878 w 80"/>
                <a:gd name="T11" fmla="*/ 180654507 h 80"/>
                <a:gd name="T12" fmla="*/ 175484834 w 80"/>
                <a:gd name="T13" fmla="*/ 360830769 h 80"/>
                <a:gd name="T14" fmla="*/ 348600878 w 80"/>
                <a:gd name="T15" fmla="*/ 539541199 h 80"/>
                <a:gd name="T16" fmla="*/ 521735304 w 80"/>
                <a:gd name="T17" fmla="*/ 360830769 h 80"/>
                <a:gd name="T18" fmla="*/ 348600878 w 80"/>
                <a:gd name="T19" fmla="*/ 18065450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0"/>
                <a:gd name="T31" fmla="*/ 0 h 80"/>
                <a:gd name="T32" fmla="*/ 80 w 8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B21A1A"/>
            </a:solidFill>
            <a:ln w="9525">
              <a:noFill/>
              <a:round/>
              <a:headEnd/>
              <a:tailEnd/>
            </a:ln>
          </p:spPr>
          <p:txBody>
            <a:bodyPr/>
            <a:lstStyle/>
            <a:p>
              <a:pPr algn="ctr" defTabSz="914400" eaLnBrk="0" hangingPunct="0">
                <a:lnSpc>
                  <a:spcPct val="90000"/>
                </a:lnSpc>
              </a:pPr>
              <a:endParaRPr lang="de-DE" sz="2400"/>
            </a:p>
          </p:txBody>
        </p:sp>
        <p:sp>
          <p:nvSpPr>
            <p:cNvPr id="21535" name="Freeform 289"/>
            <p:cNvSpPr>
              <a:spLocks/>
            </p:cNvSpPr>
            <p:nvPr/>
          </p:nvSpPr>
          <p:spPr bwMode="auto">
            <a:xfrm>
              <a:off x="3999" y="1971"/>
              <a:ext cx="225" cy="343"/>
            </a:xfrm>
            <a:custGeom>
              <a:avLst/>
              <a:gdLst>
                <a:gd name="T0" fmla="*/ 466770981 w 52"/>
                <a:gd name="T1" fmla="*/ 169920048 h 80"/>
                <a:gd name="T2" fmla="*/ 317353111 w 52"/>
                <a:gd name="T3" fmla="*/ 153248335 h 80"/>
                <a:gd name="T4" fmla="*/ 199909982 w 52"/>
                <a:gd name="T5" fmla="*/ 207608832 h 80"/>
                <a:gd name="T6" fmla="*/ 287618223 w 52"/>
                <a:gd name="T7" fmla="*/ 270758052 h 80"/>
                <a:gd name="T8" fmla="*/ 338137797 w 52"/>
                <a:gd name="T9" fmla="*/ 287431102 h 80"/>
                <a:gd name="T10" fmla="*/ 517767936 w 52"/>
                <a:gd name="T11" fmla="*/ 487124784 h 80"/>
                <a:gd name="T12" fmla="*/ 209477150 w 52"/>
                <a:gd name="T13" fmla="*/ 720195707 h 80"/>
                <a:gd name="T14" fmla="*/ 0 w 52"/>
                <a:gd name="T15" fmla="*/ 692789226 h 80"/>
                <a:gd name="T16" fmla="*/ 0 w 52"/>
                <a:gd name="T17" fmla="*/ 539541199 h 80"/>
                <a:gd name="T18" fmla="*/ 179742656 w 52"/>
                <a:gd name="T19" fmla="*/ 566948713 h 80"/>
                <a:gd name="T20" fmla="*/ 317353111 w 52"/>
                <a:gd name="T21" fmla="*/ 503798147 h 80"/>
                <a:gd name="T22" fmla="*/ 230261841 w 52"/>
                <a:gd name="T23" fmla="*/ 432318199 h 80"/>
                <a:gd name="T24" fmla="*/ 188719927 w 52"/>
                <a:gd name="T25" fmla="*/ 423981627 h 80"/>
                <a:gd name="T26" fmla="*/ 0 w 52"/>
                <a:gd name="T27" fmla="*/ 216397487 h 80"/>
                <a:gd name="T28" fmla="*/ 278536539 w 52"/>
                <a:gd name="T29" fmla="*/ 0 h 80"/>
                <a:gd name="T30" fmla="*/ 466770981 w 52"/>
                <a:gd name="T31" fmla="*/ 27406167 h 80"/>
                <a:gd name="T32" fmla="*/ 466770981 w 52"/>
                <a:gd name="T33" fmla="*/ 169920048 h 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80"/>
                <a:gd name="T53" fmla="*/ 52 w 52"/>
                <a:gd name="T54" fmla="*/ 80 h 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B21A1A"/>
            </a:solidFill>
            <a:ln w="9525">
              <a:noFill/>
              <a:round/>
              <a:headEnd/>
              <a:tailEnd/>
            </a:ln>
          </p:spPr>
          <p:txBody>
            <a:bodyPr/>
            <a:lstStyle/>
            <a:p>
              <a:pPr algn="ctr" defTabSz="914400" eaLnBrk="0" hangingPunct="0">
                <a:lnSpc>
                  <a:spcPct val="90000"/>
                </a:lnSpc>
              </a:pPr>
              <a:endParaRPr lang="de-DE" sz="2400"/>
            </a:p>
          </p:txBody>
        </p:sp>
        <p:sp>
          <p:nvSpPr>
            <p:cNvPr id="21536" name="Freeform 290"/>
            <p:cNvSpPr>
              <a:spLocks/>
            </p:cNvSpPr>
            <p:nvPr/>
          </p:nvSpPr>
          <p:spPr bwMode="auto">
            <a:xfrm>
              <a:off x="3272" y="1585"/>
              <a:ext cx="80" cy="169"/>
            </a:xfrm>
            <a:custGeom>
              <a:avLst/>
              <a:gdLst>
                <a:gd name="T0" fmla="*/ 140182232 w 19"/>
                <a:gd name="T1" fmla="*/ 100217056 h 39"/>
                <a:gd name="T2" fmla="*/ 73596703 w 19"/>
                <a:gd name="T3" fmla="*/ 0 h 39"/>
                <a:gd name="T4" fmla="*/ 0 w 19"/>
                <a:gd name="T5" fmla="*/ 100217056 h 39"/>
                <a:gd name="T6" fmla="*/ 0 w 19"/>
                <a:gd name="T7" fmla="*/ 303354116 h 39"/>
                <a:gd name="T8" fmla="*/ 73596703 w 19"/>
                <a:gd name="T9" fmla="*/ 394368165 h 39"/>
                <a:gd name="T10" fmla="*/ 140182232 w 19"/>
                <a:gd name="T11" fmla="*/ 303354116 h 39"/>
                <a:gd name="T12" fmla="*/ 140182232 w 19"/>
                <a:gd name="T13" fmla="*/ 100217056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37" name="Freeform 291"/>
            <p:cNvSpPr>
              <a:spLocks/>
            </p:cNvSpPr>
            <p:nvPr/>
          </p:nvSpPr>
          <p:spPr bwMode="auto">
            <a:xfrm>
              <a:off x="3501" y="1472"/>
              <a:ext cx="80" cy="282"/>
            </a:xfrm>
            <a:custGeom>
              <a:avLst/>
              <a:gdLst>
                <a:gd name="T0" fmla="*/ 140182232 w 19"/>
                <a:gd name="T1" fmla="*/ 91995094 h 65"/>
                <a:gd name="T2" fmla="*/ 66581503 w 19"/>
                <a:gd name="T3" fmla="*/ 0 h 65"/>
                <a:gd name="T4" fmla="*/ 0 w 19"/>
                <a:gd name="T5" fmla="*/ 91995094 h 65"/>
                <a:gd name="T6" fmla="*/ 0 w 19"/>
                <a:gd name="T7" fmla="*/ 573973082 h 65"/>
                <a:gd name="T8" fmla="*/ 66581503 w 19"/>
                <a:gd name="T9" fmla="*/ 665968176 h 65"/>
                <a:gd name="T10" fmla="*/ 140182232 w 19"/>
                <a:gd name="T11" fmla="*/ 573973082 h 65"/>
                <a:gd name="T12" fmla="*/ 140182232 w 19"/>
                <a:gd name="T13" fmla="*/ 91995094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38" name="Freeform 292"/>
            <p:cNvSpPr>
              <a:spLocks/>
            </p:cNvSpPr>
            <p:nvPr/>
          </p:nvSpPr>
          <p:spPr bwMode="auto">
            <a:xfrm>
              <a:off x="3722" y="1320"/>
              <a:ext cx="80" cy="512"/>
            </a:xfrm>
            <a:custGeom>
              <a:avLst/>
              <a:gdLst>
                <a:gd name="T0" fmla="*/ 140182232 w 19"/>
                <a:gd name="T1" fmla="*/ 75882731 h 120"/>
                <a:gd name="T2" fmla="*/ 73596703 w 19"/>
                <a:gd name="T3" fmla="*/ 0 h 120"/>
                <a:gd name="T4" fmla="*/ 0 w 19"/>
                <a:gd name="T5" fmla="*/ 75882731 h 120"/>
                <a:gd name="T6" fmla="*/ 0 w 19"/>
                <a:gd name="T7" fmla="*/ 947492962 h 120"/>
                <a:gd name="T8" fmla="*/ 73596703 w 19"/>
                <a:gd name="T9" fmla="*/ 1023911543 h 120"/>
                <a:gd name="T10" fmla="*/ 140182232 w 19"/>
                <a:gd name="T11" fmla="*/ 947492962 h 120"/>
                <a:gd name="T12" fmla="*/ 140182232 w 19"/>
                <a:gd name="T13" fmla="*/ 75882731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39" name="Freeform 293"/>
            <p:cNvSpPr>
              <a:spLocks/>
            </p:cNvSpPr>
            <p:nvPr/>
          </p:nvSpPr>
          <p:spPr bwMode="auto">
            <a:xfrm>
              <a:off x="3947" y="1472"/>
              <a:ext cx="84" cy="282"/>
            </a:xfrm>
            <a:custGeom>
              <a:avLst/>
              <a:gdLst>
                <a:gd name="T0" fmla="*/ 239374468 w 19"/>
                <a:gd name="T1" fmla="*/ 91995094 h 65"/>
                <a:gd name="T2" fmla="*/ 114292500 w 19"/>
                <a:gd name="T3" fmla="*/ 0 h 65"/>
                <a:gd name="T4" fmla="*/ 0 w 19"/>
                <a:gd name="T5" fmla="*/ 91995094 h 65"/>
                <a:gd name="T6" fmla="*/ 0 w 19"/>
                <a:gd name="T7" fmla="*/ 573973082 h 65"/>
                <a:gd name="T8" fmla="*/ 114292500 w 19"/>
                <a:gd name="T9" fmla="*/ 665968176 h 65"/>
                <a:gd name="T10" fmla="*/ 239374468 w 19"/>
                <a:gd name="T11" fmla="*/ 573973082 h 65"/>
                <a:gd name="T12" fmla="*/ 239374468 w 19"/>
                <a:gd name="T13" fmla="*/ 91995094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40" name="Freeform 294"/>
            <p:cNvSpPr>
              <a:spLocks/>
            </p:cNvSpPr>
            <p:nvPr/>
          </p:nvSpPr>
          <p:spPr bwMode="auto">
            <a:xfrm>
              <a:off x="4172" y="1585"/>
              <a:ext cx="84" cy="169"/>
            </a:xfrm>
            <a:custGeom>
              <a:avLst/>
              <a:gdLst>
                <a:gd name="T0" fmla="*/ 143603519 w 20"/>
                <a:gd name="T1" fmla="*/ 100217056 h 39"/>
                <a:gd name="T2" fmla="*/ 71559978 w 20"/>
                <a:gd name="T3" fmla="*/ 0 h 39"/>
                <a:gd name="T4" fmla="*/ 0 w 20"/>
                <a:gd name="T5" fmla="*/ 100217056 h 39"/>
                <a:gd name="T6" fmla="*/ 0 w 20"/>
                <a:gd name="T7" fmla="*/ 303354116 h 39"/>
                <a:gd name="T8" fmla="*/ 71559978 w 20"/>
                <a:gd name="T9" fmla="*/ 394368165 h 39"/>
                <a:gd name="T10" fmla="*/ 143603519 w 20"/>
                <a:gd name="T11" fmla="*/ 303354116 h 39"/>
                <a:gd name="T12" fmla="*/ 143603519 w 20"/>
                <a:gd name="T13" fmla="*/ 100217056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41" name="Freeform 295"/>
            <p:cNvSpPr>
              <a:spLocks/>
            </p:cNvSpPr>
            <p:nvPr/>
          </p:nvSpPr>
          <p:spPr bwMode="auto">
            <a:xfrm>
              <a:off x="4397" y="1472"/>
              <a:ext cx="84" cy="282"/>
            </a:xfrm>
            <a:custGeom>
              <a:avLst/>
              <a:gdLst>
                <a:gd name="T0" fmla="*/ 239374468 w 19"/>
                <a:gd name="T1" fmla="*/ 91995094 h 65"/>
                <a:gd name="T2" fmla="*/ 125813188 w 19"/>
                <a:gd name="T3" fmla="*/ 0 h 65"/>
                <a:gd name="T4" fmla="*/ 0 w 19"/>
                <a:gd name="T5" fmla="*/ 91995094 h 65"/>
                <a:gd name="T6" fmla="*/ 0 w 19"/>
                <a:gd name="T7" fmla="*/ 573973082 h 65"/>
                <a:gd name="T8" fmla="*/ 125813188 w 19"/>
                <a:gd name="T9" fmla="*/ 665968176 h 65"/>
                <a:gd name="T10" fmla="*/ 239374468 w 19"/>
                <a:gd name="T11" fmla="*/ 573973082 h 65"/>
                <a:gd name="T12" fmla="*/ 239374468 w 19"/>
                <a:gd name="T13" fmla="*/ 91995094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42" name="Freeform 296"/>
            <p:cNvSpPr>
              <a:spLocks/>
            </p:cNvSpPr>
            <p:nvPr/>
          </p:nvSpPr>
          <p:spPr bwMode="auto">
            <a:xfrm>
              <a:off x="4626" y="1320"/>
              <a:ext cx="80" cy="512"/>
            </a:xfrm>
            <a:custGeom>
              <a:avLst/>
              <a:gdLst>
                <a:gd name="T0" fmla="*/ 140182232 w 19"/>
                <a:gd name="T1" fmla="*/ 75882731 h 120"/>
                <a:gd name="T2" fmla="*/ 66581503 w 19"/>
                <a:gd name="T3" fmla="*/ 0 h 120"/>
                <a:gd name="T4" fmla="*/ 0 w 19"/>
                <a:gd name="T5" fmla="*/ 75882731 h 120"/>
                <a:gd name="T6" fmla="*/ 0 w 19"/>
                <a:gd name="T7" fmla="*/ 947492962 h 120"/>
                <a:gd name="T8" fmla="*/ 66581503 w 19"/>
                <a:gd name="T9" fmla="*/ 1023911543 h 120"/>
                <a:gd name="T10" fmla="*/ 140182232 w 19"/>
                <a:gd name="T11" fmla="*/ 947492962 h 120"/>
                <a:gd name="T12" fmla="*/ 140182232 w 19"/>
                <a:gd name="T13" fmla="*/ 75882731 h 120"/>
                <a:gd name="T14" fmla="*/ 0 60000 65536"/>
                <a:gd name="T15" fmla="*/ 0 60000 65536"/>
                <a:gd name="T16" fmla="*/ 0 60000 65536"/>
                <a:gd name="T17" fmla="*/ 0 60000 65536"/>
                <a:gd name="T18" fmla="*/ 0 60000 65536"/>
                <a:gd name="T19" fmla="*/ 0 60000 65536"/>
                <a:gd name="T20" fmla="*/ 0 60000 65536"/>
                <a:gd name="T21" fmla="*/ 0 w 19"/>
                <a:gd name="T22" fmla="*/ 0 h 120"/>
                <a:gd name="T23" fmla="*/ 19 w 19"/>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43" name="Freeform 297"/>
            <p:cNvSpPr>
              <a:spLocks/>
            </p:cNvSpPr>
            <p:nvPr/>
          </p:nvSpPr>
          <p:spPr bwMode="auto">
            <a:xfrm>
              <a:off x="4848" y="1472"/>
              <a:ext cx="80" cy="282"/>
            </a:xfrm>
            <a:custGeom>
              <a:avLst/>
              <a:gdLst>
                <a:gd name="T0" fmla="*/ 140182232 w 19"/>
                <a:gd name="T1" fmla="*/ 91995094 h 65"/>
                <a:gd name="T2" fmla="*/ 73596703 w 19"/>
                <a:gd name="T3" fmla="*/ 0 h 65"/>
                <a:gd name="T4" fmla="*/ 0 w 19"/>
                <a:gd name="T5" fmla="*/ 91995094 h 65"/>
                <a:gd name="T6" fmla="*/ 0 w 19"/>
                <a:gd name="T7" fmla="*/ 573973082 h 65"/>
                <a:gd name="T8" fmla="*/ 73596703 w 19"/>
                <a:gd name="T9" fmla="*/ 665968176 h 65"/>
                <a:gd name="T10" fmla="*/ 140182232 w 19"/>
                <a:gd name="T11" fmla="*/ 573973082 h 65"/>
                <a:gd name="T12" fmla="*/ 140182232 w 19"/>
                <a:gd name="T13" fmla="*/ 91995094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sp>
          <p:nvSpPr>
            <p:cNvPr id="21544" name="Freeform 298"/>
            <p:cNvSpPr>
              <a:spLocks/>
            </p:cNvSpPr>
            <p:nvPr/>
          </p:nvSpPr>
          <p:spPr bwMode="auto">
            <a:xfrm>
              <a:off x="5073" y="1585"/>
              <a:ext cx="84" cy="169"/>
            </a:xfrm>
            <a:custGeom>
              <a:avLst/>
              <a:gdLst>
                <a:gd name="T0" fmla="*/ 239374468 w 19"/>
                <a:gd name="T1" fmla="*/ 100217056 h 39"/>
                <a:gd name="T2" fmla="*/ 114292500 w 19"/>
                <a:gd name="T3" fmla="*/ 0 h 39"/>
                <a:gd name="T4" fmla="*/ 0 w 19"/>
                <a:gd name="T5" fmla="*/ 100217056 h 39"/>
                <a:gd name="T6" fmla="*/ 0 w 19"/>
                <a:gd name="T7" fmla="*/ 303354116 h 39"/>
                <a:gd name="T8" fmla="*/ 114292500 w 19"/>
                <a:gd name="T9" fmla="*/ 394368165 h 39"/>
                <a:gd name="T10" fmla="*/ 239374468 w 19"/>
                <a:gd name="T11" fmla="*/ 303354116 h 39"/>
                <a:gd name="T12" fmla="*/ 239374468 w 19"/>
                <a:gd name="T13" fmla="*/ 100217056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015F85"/>
            </a:solidFill>
            <a:ln w="9525">
              <a:noFill/>
              <a:round/>
              <a:headEnd/>
              <a:tailEnd/>
            </a:ln>
          </p:spPr>
          <p:txBody>
            <a:bodyPr/>
            <a:lstStyle/>
            <a:p>
              <a:pPr algn="ctr" defTabSz="914400" eaLnBrk="0" hangingPunct="0">
                <a:lnSpc>
                  <a:spcPct val="90000"/>
                </a:lnSpc>
              </a:pPr>
              <a:endParaRPr lang="de-DE" sz="2400"/>
            </a:p>
          </p:txBody>
        </p:sp>
      </p:grpSp>
      <p:sp>
        <p:nvSpPr>
          <p:cNvPr id="21529" name="Title 1"/>
          <p:cNvSpPr>
            <a:spLocks/>
          </p:cNvSpPr>
          <p:nvPr/>
        </p:nvSpPr>
        <p:spPr bwMode="auto">
          <a:xfrm>
            <a:off x="180975" y="30163"/>
            <a:ext cx="8763000" cy="962025"/>
          </a:xfrm>
          <a:prstGeom prst="rect">
            <a:avLst/>
          </a:prstGeom>
          <a:noFill/>
          <a:ln w="9525">
            <a:noFill/>
            <a:miter lim="800000"/>
            <a:headEnd/>
            <a:tailEnd/>
          </a:ln>
        </p:spPr>
        <p:txBody>
          <a:bodyPr lIns="0" tIns="0" rIns="0" bIns="0">
            <a:spAutoFit/>
          </a:bodyPr>
          <a:lstStyle/>
          <a:p>
            <a:pPr>
              <a:lnSpc>
                <a:spcPct val="75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Unified Fabric, Storage Access, Virtualization</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102"/>
          <p:cNvGrpSpPr>
            <a:grpSpLocks/>
          </p:cNvGrpSpPr>
          <p:nvPr/>
        </p:nvGrpSpPr>
        <p:grpSpPr bwMode="auto">
          <a:xfrm rot="2354335">
            <a:off x="2276475" y="2803525"/>
            <a:ext cx="4803775" cy="2001838"/>
            <a:chOff x="527630" y="2939759"/>
            <a:chExt cx="4958151" cy="1584390"/>
          </a:xfrm>
        </p:grpSpPr>
        <p:cxnSp>
          <p:nvCxnSpPr>
            <p:cNvPr id="147" name="Straight Connector 146"/>
            <p:cNvCxnSpPr>
              <a:cxnSpLocks noChangeShapeType="1"/>
            </p:cNvCxnSpPr>
            <p:nvPr/>
          </p:nvCxnSpPr>
          <p:spPr bwMode="auto">
            <a:xfrm rot="19245665" flipV="1">
              <a:off x="2383586" y="2939765"/>
              <a:ext cx="3100073" cy="1549208"/>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48" name="Straight Connector 147"/>
            <p:cNvCxnSpPr>
              <a:cxnSpLocks noChangeShapeType="1"/>
            </p:cNvCxnSpPr>
            <p:nvPr/>
          </p:nvCxnSpPr>
          <p:spPr bwMode="auto">
            <a:xfrm rot="19245665" flipV="1">
              <a:off x="2149366" y="3003788"/>
              <a:ext cx="3336020" cy="1488899"/>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49" name="Straight Connector 148"/>
            <p:cNvCxnSpPr>
              <a:cxnSpLocks noChangeShapeType="1"/>
            </p:cNvCxnSpPr>
            <p:nvPr/>
          </p:nvCxnSpPr>
          <p:spPr bwMode="auto">
            <a:xfrm rot="19245665" flipV="1">
              <a:off x="1875656" y="3155575"/>
              <a:ext cx="3586712" cy="1369536"/>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50" name="Straight Connector 149"/>
            <p:cNvCxnSpPr>
              <a:cxnSpLocks noChangeShapeType="1"/>
            </p:cNvCxnSpPr>
            <p:nvPr/>
          </p:nvCxnSpPr>
          <p:spPr bwMode="auto">
            <a:xfrm rot="19245665" flipV="1">
              <a:off x="1592770" y="3232005"/>
              <a:ext cx="3824298" cy="1188606"/>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51" name="Straight Connector 150"/>
            <p:cNvCxnSpPr>
              <a:cxnSpLocks noChangeShapeType="1"/>
            </p:cNvCxnSpPr>
            <p:nvPr/>
          </p:nvCxnSpPr>
          <p:spPr bwMode="auto">
            <a:xfrm rot="19245665" flipV="1">
              <a:off x="1328833" y="3304152"/>
              <a:ext cx="3981595" cy="887057"/>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52" name="Straight Connector 151"/>
            <p:cNvCxnSpPr>
              <a:cxnSpLocks noChangeShapeType="1"/>
            </p:cNvCxnSpPr>
            <p:nvPr/>
          </p:nvCxnSpPr>
          <p:spPr bwMode="auto">
            <a:xfrm rot="19245665" flipV="1">
              <a:off x="1140741" y="3357271"/>
              <a:ext cx="4137255" cy="766437"/>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53" name="Straight Connector 152"/>
            <p:cNvCxnSpPr>
              <a:cxnSpLocks noChangeShapeType="1"/>
            </p:cNvCxnSpPr>
            <p:nvPr/>
          </p:nvCxnSpPr>
          <p:spPr bwMode="auto">
            <a:xfrm rot="19245665" flipV="1">
              <a:off x="905484" y="3420321"/>
              <a:ext cx="4373201" cy="706128"/>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54" name="Straight Connector 153"/>
            <p:cNvCxnSpPr>
              <a:cxnSpLocks noChangeShapeType="1"/>
            </p:cNvCxnSpPr>
            <p:nvPr/>
          </p:nvCxnSpPr>
          <p:spPr bwMode="auto">
            <a:xfrm rot="8445665" flipH="1">
              <a:off x="522241" y="3523014"/>
              <a:ext cx="4768083" cy="634510"/>
            </a:xfrm>
            <a:prstGeom prst="line">
              <a:avLst/>
            </a:prstGeom>
            <a:noFill/>
            <a:ln w="28575">
              <a:solidFill>
                <a:srgbClr val="00FF00"/>
              </a:solidFill>
              <a:round/>
              <a:headEnd/>
              <a:tailEnd/>
            </a:ln>
            <a:effectLst>
              <a:outerShdw dist="20000" dir="5400000" rotWithShape="0">
                <a:srgbClr val="808080">
                  <a:alpha val="37999"/>
                </a:srgbClr>
              </a:outerShdw>
            </a:effectLst>
          </p:spPr>
        </p:cxnSp>
      </p:grpSp>
      <p:grpSp>
        <p:nvGrpSpPr>
          <p:cNvPr id="3" name="Group 103"/>
          <p:cNvGrpSpPr>
            <a:grpSpLocks/>
          </p:cNvGrpSpPr>
          <p:nvPr/>
        </p:nvGrpSpPr>
        <p:grpSpPr bwMode="auto">
          <a:xfrm rot="-227725">
            <a:off x="1673225" y="2971800"/>
            <a:ext cx="4191000" cy="2514600"/>
            <a:chOff x="1905000" y="2514600"/>
            <a:chExt cx="4267200" cy="3276600"/>
          </a:xfrm>
        </p:grpSpPr>
        <p:cxnSp>
          <p:nvCxnSpPr>
            <p:cNvPr id="134" name="Straight Connector 133"/>
            <p:cNvCxnSpPr>
              <a:cxnSpLocks noChangeShapeType="1"/>
            </p:cNvCxnSpPr>
            <p:nvPr/>
          </p:nvCxnSpPr>
          <p:spPr bwMode="auto">
            <a:xfrm rot="5400000" flipH="1" flipV="1">
              <a:off x="3307273" y="2921211"/>
              <a:ext cx="3276600" cy="2439092"/>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35" name="Straight Connector 134"/>
            <p:cNvCxnSpPr>
              <a:cxnSpLocks noChangeShapeType="1"/>
            </p:cNvCxnSpPr>
            <p:nvPr/>
          </p:nvCxnSpPr>
          <p:spPr bwMode="auto">
            <a:xfrm rot="5400000" flipH="1" flipV="1">
              <a:off x="3314870" y="2768904"/>
              <a:ext cx="3123527" cy="2591030"/>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36" name="Straight Connector 135"/>
            <p:cNvCxnSpPr>
              <a:cxnSpLocks noChangeShapeType="1"/>
            </p:cNvCxnSpPr>
            <p:nvPr/>
          </p:nvCxnSpPr>
          <p:spPr bwMode="auto">
            <a:xfrm rot="5400000" flipH="1" flipV="1">
              <a:off x="3309984" y="2618733"/>
              <a:ext cx="2972522" cy="2742970"/>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37" name="Straight Connector 136"/>
            <p:cNvCxnSpPr>
              <a:cxnSpLocks noChangeShapeType="1"/>
            </p:cNvCxnSpPr>
            <p:nvPr/>
          </p:nvCxnSpPr>
          <p:spPr bwMode="auto">
            <a:xfrm flipV="1">
              <a:off x="3268028" y="2513517"/>
              <a:ext cx="2894907" cy="2819449"/>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38" name="Straight Connector 137"/>
            <p:cNvCxnSpPr>
              <a:cxnSpLocks noChangeShapeType="1"/>
            </p:cNvCxnSpPr>
            <p:nvPr/>
          </p:nvCxnSpPr>
          <p:spPr bwMode="auto">
            <a:xfrm flipV="1">
              <a:off x="2353036" y="2513474"/>
              <a:ext cx="3809769" cy="2285759"/>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39" name="Straight Connector 138"/>
            <p:cNvCxnSpPr>
              <a:cxnSpLocks noChangeShapeType="1"/>
            </p:cNvCxnSpPr>
            <p:nvPr/>
          </p:nvCxnSpPr>
          <p:spPr bwMode="auto">
            <a:xfrm flipV="1">
              <a:off x="2209740" y="2513808"/>
              <a:ext cx="3961708" cy="2132687"/>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40" name="Straight Connector 139"/>
            <p:cNvCxnSpPr>
              <a:cxnSpLocks noChangeShapeType="1"/>
            </p:cNvCxnSpPr>
            <p:nvPr/>
          </p:nvCxnSpPr>
          <p:spPr bwMode="auto">
            <a:xfrm flipV="1">
              <a:off x="2052409" y="2502657"/>
              <a:ext cx="4115262" cy="1981681"/>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141" name="Straight Connector 140"/>
            <p:cNvCxnSpPr>
              <a:cxnSpLocks noChangeShapeType="1"/>
            </p:cNvCxnSpPr>
            <p:nvPr/>
          </p:nvCxnSpPr>
          <p:spPr bwMode="auto">
            <a:xfrm flipV="1">
              <a:off x="1895998" y="2506026"/>
              <a:ext cx="4267200" cy="1828608"/>
            </a:xfrm>
            <a:prstGeom prst="line">
              <a:avLst/>
            </a:prstGeom>
            <a:noFill/>
            <a:ln w="28575">
              <a:solidFill>
                <a:schemeClr val="accent1"/>
              </a:solidFill>
              <a:round/>
              <a:headEnd/>
              <a:tailEnd/>
            </a:ln>
            <a:effectLst>
              <a:outerShdw dist="20000" dir="5400000" rotWithShape="0">
                <a:srgbClr val="808080">
                  <a:alpha val="37999"/>
                </a:srgbClr>
              </a:outerShdw>
            </a:effectLst>
          </p:spPr>
        </p:cxnSp>
      </p:grpSp>
      <p:grpSp>
        <p:nvGrpSpPr>
          <p:cNvPr id="4" name="Group 103"/>
          <p:cNvGrpSpPr>
            <a:grpSpLocks/>
          </p:cNvGrpSpPr>
          <p:nvPr/>
        </p:nvGrpSpPr>
        <p:grpSpPr bwMode="auto">
          <a:xfrm>
            <a:off x="1752600" y="3200400"/>
            <a:ext cx="4191000" cy="2514600"/>
            <a:chOff x="1905000" y="2514600"/>
            <a:chExt cx="4267200" cy="3276600"/>
          </a:xfrm>
        </p:grpSpPr>
        <p:cxnSp>
          <p:nvCxnSpPr>
            <p:cNvPr id="696" name="Straight Connector 695"/>
            <p:cNvCxnSpPr>
              <a:cxnSpLocks noChangeShapeType="1"/>
            </p:cNvCxnSpPr>
            <p:nvPr/>
          </p:nvCxnSpPr>
          <p:spPr bwMode="auto">
            <a:xfrm rot="5400000" flipH="1" flipV="1">
              <a:off x="3314354" y="2933353"/>
              <a:ext cx="3276600" cy="2439092"/>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41" name="Straight Connector 40"/>
            <p:cNvCxnSpPr>
              <a:cxnSpLocks noChangeShapeType="1"/>
            </p:cNvCxnSpPr>
            <p:nvPr/>
          </p:nvCxnSpPr>
          <p:spPr bwMode="auto">
            <a:xfrm rot="5400000" flipH="1" flipV="1">
              <a:off x="3314921" y="2780849"/>
              <a:ext cx="3123527" cy="2591030"/>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44" name="Straight Connector 43"/>
            <p:cNvCxnSpPr>
              <a:cxnSpLocks noChangeShapeType="1"/>
            </p:cNvCxnSpPr>
            <p:nvPr/>
          </p:nvCxnSpPr>
          <p:spPr bwMode="auto">
            <a:xfrm rot="5400000" flipH="1" flipV="1">
              <a:off x="3314455" y="2629376"/>
              <a:ext cx="2972522" cy="2742969"/>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46" name="Straight Connector 45"/>
            <p:cNvCxnSpPr>
              <a:cxnSpLocks noChangeShapeType="1"/>
            </p:cNvCxnSpPr>
            <p:nvPr/>
          </p:nvCxnSpPr>
          <p:spPr bwMode="auto">
            <a:xfrm flipV="1">
              <a:off x="3277293" y="2514600"/>
              <a:ext cx="2894907" cy="2819449"/>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54" name="Straight Connector 53"/>
            <p:cNvCxnSpPr>
              <a:cxnSpLocks noChangeShapeType="1"/>
            </p:cNvCxnSpPr>
            <p:nvPr/>
          </p:nvCxnSpPr>
          <p:spPr bwMode="auto">
            <a:xfrm flipV="1">
              <a:off x="2362431" y="2514600"/>
              <a:ext cx="3809769" cy="2285760"/>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55" name="Straight Connector 54"/>
            <p:cNvCxnSpPr>
              <a:cxnSpLocks noChangeShapeType="1"/>
            </p:cNvCxnSpPr>
            <p:nvPr/>
          </p:nvCxnSpPr>
          <p:spPr bwMode="auto">
            <a:xfrm flipV="1">
              <a:off x="2210493" y="2514600"/>
              <a:ext cx="3961707" cy="2132687"/>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56" name="Straight Connector 55"/>
            <p:cNvCxnSpPr>
              <a:cxnSpLocks noChangeShapeType="1"/>
            </p:cNvCxnSpPr>
            <p:nvPr/>
          </p:nvCxnSpPr>
          <p:spPr bwMode="auto">
            <a:xfrm flipV="1">
              <a:off x="2056938" y="2514600"/>
              <a:ext cx="4115262" cy="1981681"/>
            </a:xfrm>
            <a:prstGeom prst="line">
              <a:avLst/>
            </a:prstGeom>
            <a:noFill/>
            <a:ln w="28575">
              <a:solidFill>
                <a:schemeClr val="accent1"/>
              </a:solidFill>
              <a:round/>
              <a:headEnd/>
              <a:tailEnd/>
            </a:ln>
            <a:effectLst>
              <a:outerShdw dist="20000" dir="5400000" rotWithShape="0">
                <a:srgbClr val="808080">
                  <a:alpha val="37999"/>
                </a:srgbClr>
              </a:outerShdw>
            </a:effectLst>
          </p:spPr>
        </p:cxnSp>
        <p:cxnSp>
          <p:nvCxnSpPr>
            <p:cNvPr id="58" name="Straight Connector 57"/>
            <p:cNvCxnSpPr>
              <a:cxnSpLocks noChangeShapeType="1"/>
            </p:cNvCxnSpPr>
            <p:nvPr/>
          </p:nvCxnSpPr>
          <p:spPr bwMode="auto">
            <a:xfrm flipV="1">
              <a:off x="1905000" y="2514600"/>
              <a:ext cx="4267200" cy="1828608"/>
            </a:xfrm>
            <a:prstGeom prst="line">
              <a:avLst/>
            </a:prstGeom>
            <a:noFill/>
            <a:ln w="28575">
              <a:solidFill>
                <a:schemeClr val="accent1"/>
              </a:solidFill>
              <a:round/>
              <a:headEnd/>
              <a:tailEnd/>
            </a:ln>
            <a:effectLst>
              <a:outerShdw dist="20000" dir="5400000" rotWithShape="0">
                <a:srgbClr val="808080">
                  <a:alpha val="37999"/>
                </a:srgbClr>
              </a:outerShdw>
            </a:effectLst>
          </p:spPr>
        </p:cxnSp>
      </p:grpSp>
      <p:cxnSp>
        <p:nvCxnSpPr>
          <p:cNvPr id="124" name="Straight Connector 123"/>
          <p:cNvCxnSpPr>
            <a:cxnSpLocks noChangeShapeType="1"/>
          </p:cNvCxnSpPr>
          <p:nvPr/>
        </p:nvCxnSpPr>
        <p:spPr bwMode="auto">
          <a:xfrm flipV="1">
            <a:off x="2667000" y="2971800"/>
            <a:ext cx="2971800" cy="1143000"/>
          </a:xfrm>
          <a:prstGeom prst="line">
            <a:avLst/>
          </a:prstGeom>
          <a:noFill/>
          <a:ln w="57150">
            <a:solidFill>
              <a:schemeClr val="tx2"/>
            </a:solidFill>
            <a:round/>
            <a:headEnd/>
            <a:tailEnd/>
          </a:ln>
        </p:spPr>
      </p:cxnSp>
      <p:cxnSp>
        <p:nvCxnSpPr>
          <p:cNvPr id="23558" name="Straight Connector 105"/>
          <p:cNvCxnSpPr>
            <a:cxnSpLocks noChangeShapeType="1"/>
          </p:cNvCxnSpPr>
          <p:nvPr/>
        </p:nvCxnSpPr>
        <p:spPr bwMode="auto">
          <a:xfrm flipV="1">
            <a:off x="6096000" y="1828800"/>
            <a:ext cx="1066800" cy="609600"/>
          </a:xfrm>
          <a:prstGeom prst="line">
            <a:avLst/>
          </a:prstGeom>
          <a:noFill/>
          <a:ln w="57150">
            <a:solidFill>
              <a:schemeClr val="tx2"/>
            </a:solidFill>
            <a:round/>
            <a:headEnd/>
            <a:tailEnd/>
          </a:ln>
        </p:spPr>
      </p:cxnSp>
      <p:cxnSp>
        <p:nvCxnSpPr>
          <p:cNvPr id="120" name="Straight Connector 119"/>
          <p:cNvCxnSpPr>
            <a:cxnSpLocks noChangeShapeType="1"/>
          </p:cNvCxnSpPr>
          <p:nvPr/>
        </p:nvCxnSpPr>
        <p:spPr bwMode="auto">
          <a:xfrm flipV="1">
            <a:off x="3962400" y="3276600"/>
            <a:ext cx="1981200" cy="1600200"/>
          </a:xfrm>
          <a:prstGeom prst="line">
            <a:avLst/>
          </a:prstGeom>
          <a:noFill/>
          <a:ln w="57150">
            <a:solidFill>
              <a:schemeClr val="tx2"/>
            </a:solidFill>
            <a:round/>
            <a:headEnd/>
            <a:tailEnd/>
          </a:ln>
        </p:spPr>
      </p:cxnSp>
      <p:cxnSp>
        <p:nvCxnSpPr>
          <p:cNvPr id="23560" name="Straight Connector 90"/>
          <p:cNvCxnSpPr>
            <a:cxnSpLocks noChangeShapeType="1"/>
          </p:cNvCxnSpPr>
          <p:nvPr/>
        </p:nvCxnSpPr>
        <p:spPr bwMode="auto">
          <a:xfrm rot="5400000" flipH="1" flipV="1">
            <a:off x="6945313" y="2247900"/>
            <a:ext cx="762000" cy="685800"/>
          </a:xfrm>
          <a:prstGeom prst="line">
            <a:avLst/>
          </a:prstGeom>
          <a:noFill/>
          <a:ln w="57150">
            <a:solidFill>
              <a:srgbClr val="00FF00"/>
            </a:solidFill>
            <a:round/>
            <a:headEnd/>
            <a:tailEnd/>
          </a:ln>
        </p:spPr>
      </p:cxnSp>
      <p:cxnSp>
        <p:nvCxnSpPr>
          <p:cNvPr id="128" name="Straight Connector 127"/>
          <p:cNvCxnSpPr>
            <a:cxnSpLocks noChangeShapeType="1"/>
          </p:cNvCxnSpPr>
          <p:nvPr/>
        </p:nvCxnSpPr>
        <p:spPr bwMode="auto">
          <a:xfrm flipV="1">
            <a:off x="3733800" y="2971800"/>
            <a:ext cx="1905000" cy="1752600"/>
          </a:xfrm>
          <a:prstGeom prst="line">
            <a:avLst/>
          </a:prstGeom>
          <a:noFill/>
          <a:ln w="57150">
            <a:solidFill>
              <a:schemeClr val="tx2"/>
            </a:solidFill>
            <a:round/>
            <a:headEnd/>
            <a:tailEnd/>
          </a:ln>
        </p:spPr>
      </p:cxnSp>
      <p:cxnSp>
        <p:nvCxnSpPr>
          <p:cNvPr id="23562" name="Straight Connector 132"/>
          <p:cNvCxnSpPr>
            <a:cxnSpLocks noChangeShapeType="1"/>
          </p:cNvCxnSpPr>
          <p:nvPr/>
        </p:nvCxnSpPr>
        <p:spPr bwMode="auto">
          <a:xfrm flipV="1">
            <a:off x="5638800" y="1676400"/>
            <a:ext cx="1066800" cy="457200"/>
          </a:xfrm>
          <a:prstGeom prst="line">
            <a:avLst/>
          </a:prstGeom>
          <a:noFill/>
          <a:ln w="57150">
            <a:solidFill>
              <a:schemeClr val="tx2"/>
            </a:solidFill>
            <a:round/>
            <a:headEnd/>
            <a:tailEnd/>
          </a:ln>
        </p:spPr>
      </p:cxnSp>
      <p:cxnSp>
        <p:nvCxnSpPr>
          <p:cNvPr id="23563" name="Straight Connector 131"/>
          <p:cNvCxnSpPr>
            <a:cxnSpLocks noChangeShapeType="1"/>
          </p:cNvCxnSpPr>
          <p:nvPr/>
        </p:nvCxnSpPr>
        <p:spPr bwMode="auto">
          <a:xfrm flipV="1">
            <a:off x="5078413" y="1524000"/>
            <a:ext cx="990600" cy="304800"/>
          </a:xfrm>
          <a:prstGeom prst="line">
            <a:avLst/>
          </a:prstGeom>
          <a:noFill/>
          <a:ln w="57150">
            <a:solidFill>
              <a:srgbClr val="00FF00"/>
            </a:solidFill>
            <a:round/>
            <a:headEnd/>
            <a:tailEnd/>
          </a:ln>
        </p:spPr>
      </p:cxnSp>
      <p:grpSp>
        <p:nvGrpSpPr>
          <p:cNvPr id="23564" name="Group 102"/>
          <p:cNvGrpSpPr>
            <a:grpSpLocks/>
          </p:cNvGrpSpPr>
          <p:nvPr/>
        </p:nvGrpSpPr>
        <p:grpSpPr bwMode="auto">
          <a:xfrm>
            <a:off x="2133600" y="2209800"/>
            <a:ext cx="2743200" cy="3429000"/>
            <a:chOff x="1905000" y="2362200"/>
            <a:chExt cx="2590801" cy="3429000"/>
          </a:xfrm>
        </p:grpSpPr>
        <p:cxnSp>
          <p:nvCxnSpPr>
            <p:cNvPr id="76" name="Straight Connector 75"/>
            <p:cNvCxnSpPr>
              <a:cxnSpLocks noChangeShapeType="1"/>
            </p:cNvCxnSpPr>
            <p:nvPr/>
          </p:nvCxnSpPr>
          <p:spPr bwMode="auto">
            <a:xfrm rot="5400000" flipH="1" flipV="1">
              <a:off x="2400477" y="3695876"/>
              <a:ext cx="3429000" cy="761648"/>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78" name="Straight Connector 77"/>
            <p:cNvCxnSpPr>
              <a:cxnSpLocks noChangeShapeType="1"/>
            </p:cNvCxnSpPr>
            <p:nvPr/>
          </p:nvCxnSpPr>
          <p:spPr bwMode="auto">
            <a:xfrm rot="5400000" flipH="1" flipV="1">
              <a:off x="2400213" y="3543211"/>
              <a:ext cx="3276600" cy="914577"/>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84" name="Straight Connector 83"/>
            <p:cNvCxnSpPr>
              <a:cxnSpLocks noChangeShapeType="1"/>
            </p:cNvCxnSpPr>
            <p:nvPr/>
          </p:nvCxnSpPr>
          <p:spPr bwMode="auto">
            <a:xfrm rot="5400000" flipH="1" flipV="1">
              <a:off x="2438048" y="3428647"/>
              <a:ext cx="3048000" cy="1067506"/>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86" name="Straight Connector 85"/>
            <p:cNvCxnSpPr>
              <a:cxnSpLocks noChangeShapeType="1"/>
            </p:cNvCxnSpPr>
            <p:nvPr/>
          </p:nvCxnSpPr>
          <p:spPr bwMode="auto">
            <a:xfrm rot="5400000" flipH="1" flipV="1">
              <a:off x="2438534" y="3276732"/>
              <a:ext cx="2895600" cy="1218935"/>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89" name="Straight Connector 88"/>
            <p:cNvCxnSpPr>
              <a:cxnSpLocks noChangeShapeType="1"/>
            </p:cNvCxnSpPr>
            <p:nvPr/>
          </p:nvCxnSpPr>
          <p:spPr bwMode="auto">
            <a:xfrm rot="5400000" flipH="1" flipV="1">
              <a:off x="2247945" y="2552744"/>
              <a:ext cx="2362200" cy="2133512"/>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92" name="Straight Connector 91"/>
            <p:cNvCxnSpPr>
              <a:cxnSpLocks noChangeShapeType="1"/>
            </p:cNvCxnSpPr>
            <p:nvPr/>
          </p:nvCxnSpPr>
          <p:spPr bwMode="auto">
            <a:xfrm flipV="1">
              <a:off x="2209360" y="2438400"/>
              <a:ext cx="2286441" cy="2209800"/>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96" name="Straight Connector 95"/>
            <p:cNvCxnSpPr>
              <a:cxnSpLocks noChangeShapeType="1"/>
            </p:cNvCxnSpPr>
            <p:nvPr/>
          </p:nvCxnSpPr>
          <p:spPr bwMode="auto">
            <a:xfrm flipV="1">
              <a:off x="2057929" y="2438400"/>
              <a:ext cx="2437872" cy="2057400"/>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0" name="Straight Connector 99"/>
            <p:cNvCxnSpPr>
              <a:cxnSpLocks noChangeShapeType="1"/>
            </p:cNvCxnSpPr>
            <p:nvPr/>
          </p:nvCxnSpPr>
          <p:spPr bwMode="auto">
            <a:xfrm flipV="1">
              <a:off x="1905000" y="2438400"/>
              <a:ext cx="2590801" cy="1905000"/>
            </a:xfrm>
            <a:prstGeom prst="line">
              <a:avLst/>
            </a:prstGeom>
            <a:noFill/>
            <a:ln w="28575">
              <a:solidFill>
                <a:srgbClr val="00FF00"/>
              </a:solidFill>
              <a:round/>
              <a:headEnd/>
              <a:tailEnd/>
            </a:ln>
            <a:effectLst>
              <a:outerShdw dist="20000" dir="5400000" rotWithShape="0">
                <a:srgbClr val="808080">
                  <a:alpha val="37999"/>
                </a:srgbClr>
              </a:outerShdw>
            </a:effectLst>
          </p:spPr>
        </p:cxnSp>
      </p:grpSp>
      <p:pic>
        <p:nvPicPr>
          <p:cNvPr id="37" name="Picture 16" descr="storage"/>
          <p:cNvPicPr>
            <a:picLocks noChangeAspect="1" noChangeArrowheads="1"/>
          </p:cNvPicPr>
          <p:nvPr/>
        </p:nvPicPr>
        <p:blipFill>
          <a:blip r:embed="rId3"/>
          <a:srcRect/>
          <a:stretch>
            <a:fillRect/>
          </a:stretch>
        </p:blipFill>
        <p:spPr bwMode="auto">
          <a:xfrm>
            <a:off x="4495800" y="1524000"/>
            <a:ext cx="735013" cy="1066800"/>
          </a:xfrm>
          <a:prstGeom prst="rect">
            <a:avLst/>
          </a:prstGeom>
          <a:noFill/>
          <a:ln w="9525">
            <a:noFill/>
            <a:miter lim="800000"/>
            <a:headEnd/>
            <a:tailEnd/>
          </a:ln>
          <a:effectLst>
            <a:outerShdw dist="35921" dir="2700000" algn="ctr" rotWithShape="0">
              <a:schemeClr val="bg1">
                <a:alpha val="74997"/>
              </a:schemeClr>
            </a:outerShdw>
          </a:effectLst>
        </p:spPr>
      </p:pic>
      <p:pic>
        <p:nvPicPr>
          <p:cNvPr id="23566" name="Picture 21" descr="ICON_BladeServer_Q408"/>
          <p:cNvPicPr>
            <a:picLocks noChangeAspect="1" noChangeArrowheads="1"/>
          </p:cNvPicPr>
          <p:nvPr/>
        </p:nvPicPr>
        <p:blipFill>
          <a:blip r:embed="rId4"/>
          <a:srcRect/>
          <a:stretch>
            <a:fillRect/>
          </a:stretch>
        </p:blipFill>
        <p:spPr bwMode="auto">
          <a:xfrm>
            <a:off x="1454150" y="4038600"/>
            <a:ext cx="1647825" cy="1484313"/>
          </a:xfrm>
          <a:prstGeom prst="rect">
            <a:avLst/>
          </a:prstGeom>
          <a:noFill/>
          <a:ln w="9525">
            <a:noFill/>
            <a:miter lim="800000"/>
            <a:headEnd/>
            <a:tailEnd/>
          </a:ln>
        </p:spPr>
      </p:pic>
      <p:grpSp>
        <p:nvGrpSpPr>
          <p:cNvPr id="23567" name="Group 126"/>
          <p:cNvGrpSpPr>
            <a:grpSpLocks/>
          </p:cNvGrpSpPr>
          <p:nvPr/>
        </p:nvGrpSpPr>
        <p:grpSpPr bwMode="auto">
          <a:xfrm>
            <a:off x="1289050" y="5556250"/>
            <a:ext cx="1911350" cy="1225550"/>
            <a:chOff x="4724400" y="4870805"/>
            <a:chExt cx="1911725" cy="1225195"/>
          </a:xfrm>
        </p:grpSpPr>
        <p:pic>
          <p:nvPicPr>
            <p:cNvPr id="23612" name="Picture 124" descr="empty layer-blue.png"/>
            <p:cNvPicPr>
              <a:picLocks noChangeAspect="1"/>
            </p:cNvPicPr>
            <p:nvPr/>
          </p:nvPicPr>
          <p:blipFill>
            <a:blip r:embed="rId5"/>
            <a:srcRect/>
            <a:stretch>
              <a:fillRect/>
            </a:stretch>
          </p:blipFill>
          <p:spPr bwMode="auto">
            <a:xfrm>
              <a:off x="4965959" y="4870805"/>
              <a:ext cx="1670166" cy="1225195"/>
            </a:xfrm>
            <a:prstGeom prst="rect">
              <a:avLst/>
            </a:prstGeom>
            <a:noFill/>
            <a:ln w="9525">
              <a:noFill/>
              <a:miter lim="800000"/>
              <a:headEnd/>
              <a:tailEnd/>
            </a:ln>
          </p:spPr>
        </p:pic>
        <p:sp>
          <p:nvSpPr>
            <p:cNvPr id="126" name="Rectangle 125"/>
            <p:cNvSpPr/>
            <p:nvPr/>
          </p:nvSpPr>
          <p:spPr>
            <a:xfrm>
              <a:off x="4724400" y="5410200"/>
              <a:ext cx="1395522" cy="600375"/>
            </a:xfrm>
            <a:prstGeom prst="rect">
              <a:avLst/>
            </a:prstGeom>
            <a:noFill/>
            <a:ln>
              <a:noFill/>
            </a:ln>
            <a:scene3d>
              <a:camera prst="orthographicFront">
                <a:rot lat="2580000" lon="2400000" rev="0"/>
              </a:camera>
              <a:lightRig rig="threePt" dir="t"/>
            </a:scene3d>
            <a:sp3d/>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t>OS</a:t>
              </a:r>
            </a:p>
          </p:txBody>
        </p:sp>
      </p:grpSp>
      <p:pic>
        <p:nvPicPr>
          <p:cNvPr id="23568" name="Picture 21" descr="ICON_BladeServer_Q408"/>
          <p:cNvPicPr>
            <a:picLocks noChangeAspect="1" noChangeArrowheads="1"/>
          </p:cNvPicPr>
          <p:nvPr/>
        </p:nvPicPr>
        <p:blipFill>
          <a:blip r:embed="rId4"/>
          <a:srcRect/>
          <a:stretch>
            <a:fillRect/>
          </a:stretch>
        </p:blipFill>
        <p:spPr bwMode="auto">
          <a:xfrm>
            <a:off x="2514600" y="4648200"/>
            <a:ext cx="1647825" cy="1484313"/>
          </a:xfrm>
          <a:prstGeom prst="rect">
            <a:avLst/>
          </a:prstGeom>
          <a:noFill/>
          <a:ln w="9525">
            <a:noFill/>
            <a:miter lim="800000"/>
            <a:headEnd/>
            <a:tailEnd/>
          </a:ln>
        </p:spPr>
      </p:pic>
      <p:cxnSp>
        <p:nvCxnSpPr>
          <p:cNvPr id="122" name="Straight Connector 121"/>
          <p:cNvCxnSpPr>
            <a:cxnSpLocks noChangeShapeType="1"/>
          </p:cNvCxnSpPr>
          <p:nvPr/>
        </p:nvCxnSpPr>
        <p:spPr bwMode="auto">
          <a:xfrm flipV="1">
            <a:off x="2895600" y="3276600"/>
            <a:ext cx="3048000" cy="990600"/>
          </a:xfrm>
          <a:prstGeom prst="line">
            <a:avLst/>
          </a:prstGeom>
          <a:noFill/>
          <a:ln w="57150">
            <a:solidFill>
              <a:schemeClr val="tx2"/>
            </a:solidFill>
            <a:round/>
            <a:headEnd/>
            <a:tailEnd/>
          </a:ln>
        </p:spPr>
      </p:cxnSp>
      <p:pic>
        <p:nvPicPr>
          <p:cNvPr id="23570" name="Picture 133" descr="DC3 Icon Raster"/>
          <p:cNvPicPr>
            <a:picLocks noChangeAspect="1" noChangeArrowheads="1"/>
          </p:cNvPicPr>
          <p:nvPr/>
        </p:nvPicPr>
        <p:blipFill>
          <a:blip r:embed="rId6"/>
          <a:srcRect/>
          <a:stretch>
            <a:fillRect/>
          </a:stretch>
        </p:blipFill>
        <p:spPr bwMode="auto">
          <a:xfrm>
            <a:off x="5307013" y="1905000"/>
            <a:ext cx="838200" cy="1263650"/>
          </a:xfrm>
          <a:prstGeom prst="rect">
            <a:avLst/>
          </a:prstGeom>
          <a:noFill/>
          <a:ln w="9525">
            <a:noFill/>
            <a:miter lim="800000"/>
            <a:headEnd/>
            <a:tailEnd/>
          </a:ln>
        </p:spPr>
      </p:pic>
      <p:pic>
        <p:nvPicPr>
          <p:cNvPr id="117" name="Picture 73" descr="Nexus Fabric Extender.gif"/>
          <p:cNvPicPr>
            <a:picLocks/>
          </p:cNvPicPr>
          <p:nvPr/>
        </p:nvPicPr>
        <p:blipFill>
          <a:blip r:embed="rId7"/>
          <a:srcRect/>
          <a:stretch>
            <a:fillRect/>
          </a:stretch>
        </p:blipFill>
        <p:spPr bwMode="auto">
          <a:xfrm>
            <a:off x="3352800" y="4648200"/>
            <a:ext cx="596900" cy="325438"/>
          </a:xfrm>
          <a:prstGeom prst="rect">
            <a:avLst/>
          </a:prstGeom>
          <a:noFill/>
          <a:ln w="9525">
            <a:noFill/>
            <a:miter lim="800000"/>
            <a:headEnd/>
            <a:tailEnd/>
          </a:ln>
        </p:spPr>
      </p:pic>
      <p:pic>
        <p:nvPicPr>
          <p:cNvPr id="118" name="Picture 73" descr="Nexus Fabric Extender.gif"/>
          <p:cNvPicPr>
            <a:picLocks/>
          </p:cNvPicPr>
          <p:nvPr/>
        </p:nvPicPr>
        <p:blipFill>
          <a:blip r:embed="rId7"/>
          <a:srcRect/>
          <a:stretch>
            <a:fillRect/>
          </a:stretch>
        </p:blipFill>
        <p:spPr bwMode="auto">
          <a:xfrm>
            <a:off x="2286000" y="4038600"/>
            <a:ext cx="596900" cy="325438"/>
          </a:xfrm>
          <a:prstGeom prst="rect">
            <a:avLst/>
          </a:prstGeom>
          <a:noFill/>
          <a:ln w="9525">
            <a:noFill/>
            <a:miter lim="800000"/>
            <a:headEnd/>
            <a:tailEnd/>
          </a:ln>
        </p:spPr>
      </p:pic>
      <p:grpSp>
        <p:nvGrpSpPr>
          <p:cNvPr id="23573" name="Group 309"/>
          <p:cNvGrpSpPr>
            <a:grpSpLocks/>
          </p:cNvGrpSpPr>
          <p:nvPr/>
        </p:nvGrpSpPr>
        <p:grpSpPr bwMode="auto">
          <a:xfrm>
            <a:off x="6450013" y="1447800"/>
            <a:ext cx="1060450" cy="506413"/>
            <a:chOff x="5066221" y="1826807"/>
            <a:chExt cx="1273175" cy="603250"/>
          </a:xfrm>
        </p:grpSpPr>
        <p:pic>
          <p:nvPicPr>
            <p:cNvPr id="23610" name="Picture 135" descr="cloud-1"/>
            <p:cNvPicPr>
              <a:picLocks noChangeAspect="1" noChangeArrowheads="1"/>
            </p:cNvPicPr>
            <p:nvPr/>
          </p:nvPicPr>
          <p:blipFill>
            <a:blip r:embed="rId8"/>
            <a:srcRect/>
            <a:stretch>
              <a:fillRect/>
            </a:stretch>
          </p:blipFill>
          <p:spPr bwMode="auto">
            <a:xfrm>
              <a:off x="5066221" y="1826807"/>
              <a:ext cx="1273175" cy="603250"/>
            </a:xfrm>
            <a:prstGeom prst="rect">
              <a:avLst/>
            </a:prstGeom>
            <a:noFill/>
            <a:ln w="9525">
              <a:noFill/>
              <a:miter lim="800000"/>
              <a:headEnd/>
              <a:tailEnd/>
            </a:ln>
          </p:spPr>
        </p:pic>
        <p:sp>
          <p:nvSpPr>
            <p:cNvPr id="23611" name="Text Box 138"/>
            <p:cNvSpPr txBox="1">
              <a:spLocks noChangeArrowheads="1"/>
            </p:cNvSpPr>
            <p:nvPr/>
          </p:nvSpPr>
          <p:spPr bwMode="auto">
            <a:xfrm>
              <a:off x="5374985" y="2015914"/>
              <a:ext cx="564161" cy="295006"/>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LAN</a:t>
              </a:r>
            </a:p>
          </p:txBody>
        </p:sp>
      </p:grpSp>
      <p:grpSp>
        <p:nvGrpSpPr>
          <p:cNvPr id="23574" name="Group 314"/>
          <p:cNvGrpSpPr>
            <a:grpSpLocks/>
          </p:cNvGrpSpPr>
          <p:nvPr/>
        </p:nvGrpSpPr>
        <p:grpSpPr bwMode="auto">
          <a:xfrm>
            <a:off x="5535613" y="1143000"/>
            <a:ext cx="1060450" cy="508000"/>
            <a:chOff x="7666546" y="1849032"/>
            <a:chExt cx="1273175" cy="603250"/>
          </a:xfrm>
        </p:grpSpPr>
        <p:pic>
          <p:nvPicPr>
            <p:cNvPr id="23608" name="Picture 137" descr="cloud-1"/>
            <p:cNvPicPr>
              <a:picLocks noChangeAspect="1" noChangeArrowheads="1"/>
            </p:cNvPicPr>
            <p:nvPr/>
          </p:nvPicPr>
          <p:blipFill>
            <a:blip r:embed="rId8"/>
            <a:srcRect/>
            <a:stretch>
              <a:fillRect/>
            </a:stretch>
          </p:blipFill>
          <p:spPr bwMode="auto">
            <a:xfrm>
              <a:off x="7666546" y="1849032"/>
              <a:ext cx="1273175" cy="603250"/>
            </a:xfrm>
            <a:prstGeom prst="rect">
              <a:avLst/>
            </a:prstGeom>
            <a:noFill/>
            <a:ln w="9525">
              <a:noFill/>
              <a:miter lim="800000"/>
              <a:headEnd/>
              <a:tailEnd/>
            </a:ln>
          </p:spPr>
        </p:pic>
        <p:sp>
          <p:nvSpPr>
            <p:cNvPr id="23609" name="Text Box 139"/>
            <p:cNvSpPr txBox="1">
              <a:spLocks noChangeArrowheads="1"/>
            </p:cNvSpPr>
            <p:nvPr/>
          </p:nvSpPr>
          <p:spPr bwMode="auto">
            <a:xfrm>
              <a:off x="7864199" y="2014926"/>
              <a:ext cx="846808" cy="301975"/>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SAN A </a:t>
              </a:r>
            </a:p>
          </p:txBody>
        </p:sp>
      </p:grpSp>
      <p:grpSp>
        <p:nvGrpSpPr>
          <p:cNvPr id="23575" name="Group 127"/>
          <p:cNvGrpSpPr>
            <a:grpSpLocks/>
          </p:cNvGrpSpPr>
          <p:nvPr/>
        </p:nvGrpSpPr>
        <p:grpSpPr bwMode="auto">
          <a:xfrm>
            <a:off x="234950" y="4800600"/>
            <a:ext cx="1916113" cy="1376363"/>
            <a:chOff x="-152400" y="4876800"/>
            <a:chExt cx="1915336" cy="1375793"/>
          </a:xfrm>
        </p:grpSpPr>
        <p:pic>
          <p:nvPicPr>
            <p:cNvPr id="23601" name="Picture 51" descr="empty layer.png"/>
            <p:cNvPicPr>
              <a:picLocks noChangeAspect="1"/>
            </p:cNvPicPr>
            <p:nvPr/>
          </p:nvPicPr>
          <p:blipFill>
            <a:blip r:embed="rId9"/>
            <a:srcRect/>
            <a:stretch>
              <a:fillRect/>
            </a:stretch>
          </p:blipFill>
          <p:spPr bwMode="auto">
            <a:xfrm>
              <a:off x="101600" y="5029200"/>
              <a:ext cx="1661336" cy="1223393"/>
            </a:xfrm>
            <a:prstGeom prst="rect">
              <a:avLst/>
            </a:prstGeom>
            <a:noFill/>
            <a:ln w="9525">
              <a:noFill/>
              <a:miter lim="800000"/>
              <a:headEnd/>
              <a:tailEnd/>
            </a:ln>
          </p:spPr>
        </p:pic>
        <p:sp>
          <p:nvSpPr>
            <p:cNvPr id="53" name="Rectangle 52"/>
            <p:cNvSpPr/>
            <p:nvPr/>
          </p:nvSpPr>
          <p:spPr>
            <a:xfrm>
              <a:off x="-152400" y="5559125"/>
              <a:ext cx="1395522" cy="600375"/>
            </a:xfrm>
            <a:prstGeom prst="rect">
              <a:avLst/>
            </a:prstGeom>
            <a:noFill/>
            <a:ln>
              <a:noFill/>
            </a:ln>
            <a:scene3d>
              <a:camera prst="orthographicFront">
                <a:rot lat="2580000" lon="2400000" rev="0"/>
              </a:camera>
              <a:lightRig rig="threePt" dir="t"/>
            </a:scene3d>
            <a:sp3d/>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t>Hypervisor</a:t>
              </a:r>
            </a:p>
          </p:txBody>
        </p:sp>
        <p:grpSp>
          <p:nvGrpSpPr>
            <p:cNvPr id="23603" name="Group 652"/>
            <p:cNvGrpSpPr>
              <a:grpSpLocks/>
            </p:cNvGrpSpPr>
            <p:nvPr/>
          </p:nvGrpSpPr>
          <p:grpSpPr bwMode="auto">
            <a:xfrm>
              <a:off x="304800" y="4876800"/>
              <a:ext cx="1371600" cy="1063945"/>
              <a:chOff x="838200" y="3048000"/>
              <a:chExt cx="1371600" cy="1063945"/>
            </a:xfrm>
          </p:grpSpPr>
          <p:pic>
            <p:nvPicPr>
              <p:cNvPr id="23604" name="Picture 150" descr="ICON_VM_basic_label_Q308"/>
              <p:cNvPicPr>
                <a:picLocks noChangeAspect="1" noChangeArrowheads="1"/>
              </p:cNvPicPr>
              <p:nvPr/>
            </p:nvPicPr>
            <p:blipFill>
              <a:blip r:embed="rId10"/>
              <a:srcRect/>
              <a:stretch>
                <a:fillRect/>
              </a:stretch>
            </p:blipFill>
            <p:spPr bwMode="auto">
              <a:xfrm>
                <a:off x="1295400" y="3048000"/>
                <a:ext cx="533399" cy="619074"/>
              </a:xfrm>
              <a:prstGeom prst="rect">
                <a:avLst/>
              </a:prstGeom>
              <a:noFill/>
              <a:ln w="9525">
                <a:noFill/>
                <a:miter lim="800000"/>
                <a:headEnd/>
                <a:tailEnd/>
              </a:ln>
            </p:spPr>
          </p:pic>
          <p:pic>
            <p:nvPicPr>
              <p:cNvPr id="23605" name="Picture 150" descr="ICON_VM_basic_label_Q308"/>
              <p:cNvPicPr>
                <a:picLocks noChangeAspect="1" noChangeArrowheads="1"/>
              </p:cNvPicPr>
              <p:nvPr/>
            </p:nvPicPr>
            <p:blipFill>
              <a:blip r:embed="rId10"/>
              <a:srcRect/>
              <a:stretch>
                <a:fillRect/>
              </a:stretch>
            </p:blipFill>
            <p:spPr bwMode="auto">
              <a:xfrm>
                <a:off x="1676401" y="3267126"/>
                <a:ext cx="533399" cy="619074"/>
              </a:xfrm>
              <a:prstGeom prst="rect">
                <a:avLst/>
              </a:prstGeom>
              <a:noFill/>
              <a:ln w="9525">
                <a:noFill/>
                <a:miter lim="800000"/>
                <a:headEnd/>
                <a:tailEnd/>
              </a:ln>
            </p:spPr>
          </p:pic>
          <p:pic>
            <p:nvPicPr>
              <p:cNvPr id="23606" name="Picture 150" descr="ICON_VM_basic_label_Q308"/>
              <p:cNvPicPr>
                <a:picLocks noChangeAspect="1" noChangeArrowheads="1"/>
              </p:cNvPicPr>
              <p:nvPr/>
            </p:nvPicPr>
            <p:blipFill>
              <a:blip r:embed="rId10"/>
              <a:srcRect/>
              <a:stretch>
                <a:fillRect/>
              </a:stretch>
            </p:blipFill>
            <p:spPr bwMode="auto">
              <a:xfrm>
                <a:off x="838200" y="3276600"/>
                <a:ext cx="533399" cy="619074"/>
              </a:xfrm>
              <a:prstGeom prst="rect">
                <a:avLst/>
              </a:prstGeom>
              <a:noFill/>
              <a:ln w="9525">
                <a:noFill/>
                <a:miter lim="800000"/>
                <a:headEnd/>
                <a:tailEnd/>
              </a:ln>
            </p:spPr>
          </p:pic>
          <p:pic>
            <p:nvPicPr>
              <p:cNvPr id="23607" name="Picture 150" descr="ICON_VM_basic_label_Q308"/>
              <p:cNvPicPr>
                <a:picLocks noChangeAspect="1" noChangeArrowheads="1"/>
              </p:cNvPicPr>
              <p:nvPr/>
            </p:nvPicPr>
            <p:blipFill>
              <a:blip r:embed="rId10"/>
              <a:srcRect/>
              <a:stretch>
                <a:fillRect/>
              </a:stretch>
            </p:blipFill>
            <p:spPr bwMode="auto">
              <a:xfrm>
                <a:off x="1270740" y="3492871"/>
                <a:ext cx="533399" cy="619074"/>
              </a:xfrm>
              <a:prstGeom prst="rect">
                <a:avLst/>
              </a:prstGeom>
              <a:noFill/>
              <a:ln w="9525">
                <a:noFill/>
                <a:miter lim="800000"/>
                <a:headEnd/>
                <a:tailEnd/>
              </a:ln>
            </p:spPr>
          </p:pic>
        </p:grpSp>
      </p:grpSp>
      <p:grpSp>
        <p:nvGrpSpPr>
          <p:cNvPr id="23576" name="Group 60"/>
          <p:cNvGrpSpPr>
            <a:grpSpLocks/>
          </p:cNvGrpSpPr>
          <p:nvPr/>
        </p:nvGrpSpPr>
        <p:grpSpPr bwMode="auto">
          <a:xfrm>
            <a:off x="5192713" y="4676775"/>
            <a:ext cx="2565400" cy="358775"/>
            <a:chOff x="4953000" y="5156200"/>
            <a:chExt cx="2565400" cy="358775"/>
          </a:xfrm>
        </p:grpSpPr>
        <p:pic>
          <p:nvPicPr>
            <p:cNvPr id="23599" name="Picture 29"/>
            <p:cNvPicPr>
              <a:picLocks noChangeArrowheads="1"/>
            </p:cNvPicPr>
            <p:nvPr/>
          </p:nvPicPr>
          <p:blipFill>
            <a:blip r:embed="rId11"/>
            <a:srcRect/>
            <a:stretch>
              <a:fillRect/>
            </a:stretch>
          </p:blipFill>
          <p:spPr bwMode="auto">
            <a:xfrm>
              <a:off x="4953000" y="5167993"/>
              <a:ext cx="381000" cy="346982"/>
            </a:xfrm>
            <a:prstGeom prst="rect">
              <a:avLst/>
            </a:prstGeom>
            <a:noFill/>
            <a:ln w="9525">
              <a:noFill/>
              <a:miter lim="800000"/>
              <a:headEnd/>
              <a:tailEnd/>
            </a:ln>
          </p:spPr>
        </p:pic>
        <p:sp>
          <p:nvSpPr>
            <p:cNvPr id="23600" name="TextBox 59"/>
            <p:cNvSpPr txBox="1">
              <a:spLocks noChangeArrowheads="1"/>
            </p:cNvSpPr>
            <p:nvPr/>
          </p:nvSpPr>
          <p:spPr bwMode="auto">
            <a:xfrm>
              <a:off x="5384800" y="5156200"/>
              <a:ext cx="2133600" cy="338554"/>
            </a:xfrm>
            <a:prstGeom prst="rect">
              <a:avLst/>
            </a:prstGeom>
            <a:noFill/>
            <a:ln w="9525">
              <a:noFill/>
              <a:miter lim="800000"/>
              <a:headEnd/>
              <a:tailEnd/>
            </a:ln>
          </p:spPr>
          <p:txBody>
            <a:bodyPr>
              <a:spAutoFit/>
            </a:bodyPr>
            <a:lstStyle/>
            <a:p>
              <a:pPr defTabSz="914400"/>
              <a:r>
                <a:rPr lang="en-US" sz="1600">
                  <a:solidFill>
                    <a:srgbClr val="CCFFCC"/>
                  </a:solidFill>
                </a:rPr>
                <a:t>Chassis Mgmt</a:t>
              </a:r>
            </a:p>
          </p:txBody>
        </p:sp>
      </p:grpSp>
      <p:grpSp>
        <p:nvGrpSpPr>
          <p:cNvPr id="12" name="Group 64"/>
          <p:cNvGrpSpPr>
            <a:grpSpLocks/>
          </p:cNvGrpSpPr>
          <p:nvPr/>
        </p:nvGrpSpPr>
        <p:grpSpPr bwMode="auto">
          <a:xfrm>
            <a:off x="5192713" y="5083175"/>
            <a:ext cx="3429000" cy="358775"/>
            <a:chOff x="4953000" y="5156200"/>
            <a:chExt cx="3429000" cy="358775"/>
          </a:xfrm>
        </p:grpSpPr>
        <p:pic>
          <p:nvPicPr>
            <p:cNvPr id="23597" name="Picture 29"/>
            <p:cNvPicPr>
              <a:picLocks noChangeArrowheads="1"/>
            </p:cNvPicPr>
            <p:nvPr/>
          </p:nvPicPr>
          <p:blipFill>
            <a:blip r:embed="rId11"/>
            <a:srcRect/>
            <a:stretch>
              <a:fillRect/>
            </a:stretch>
          </p:blipFill>
          <p:spPr bwMode="auto">
            <a:xfrm>
              <a:off x="4953000" y="5167993"/>
              <a:ext cx="381000" cy="346982"/>
            </a:xfrm>
            <a:prstGeom prst="rect">
              <a:avLst/>
            </a:prstGeom>
            <a:noFill/>
            <a:ln w="9525">
              <a:noFill/>
              <a:miter lim="800000"/>
              <a:headEnd/>
              <a:tailEnd/>
            </a:ln>
          </p:spPr>
        </p:pic>
        <p:sp>
          <p:nvSpPr>
            <p:cNvPr id="23598" name="TextBox 66"/>
            <p:cNvSpPr txBox="1">
              <a:spLocks noChangeArrowheads="1"/>
            </p:cNvSpPr>
            <p:nvPr/>
          </p:nvSpPr>
          <p:spPr bwMode="auto">
            <a:xfrm>
              <a:off x="5384800" y="5156200"/>
              <a:ext cx="2997200" cy="338554"/>
            </a:xfrm>
            <a:prstGeom prst="rect">
              <a:avLst/>
            </a:prstGeom>
            <a:noFill/>
            <a:ln w="9525">
              <a:noFill/>
              <a:miter lim="800000"/>
              <a:headEnd/>
              <a:tailEnd/>
            </a:ln>
          </p:spPr>
          <p:txBody>
            <a:bodyPr>
              <a:spAutoFit/>
            </a:bodyPr>
            <a:lstStyle/>
            <a:p>
              <a:pPr defTabSz="914400"/>
              <a:r>
                <a:rPr lang="en-US" sz="1600">
                  <a:solidFill>
                    <a:srgbClr val="CCFFCC"/>
                  </a:solidFill>
                </a:rPr>
                <a:t>Ethernet Blade Switch Mgmt</a:t>
              </a:r>
            </a:p>
          </p:txBody>
        </p:sp>
      </p:grpSp>
      <p:grpSp>
        <p:nvGrpSpPr>
          <p:cNvPr id="23578" name="Group 67"/>
          <p:cNvGrpSpPr>
            <a:grpSpLocks/>
          </p:cNvGrpSpPr>
          <p:nvPr/>
        </p:nvGrpSpPr>
        <p:grpSpPr bwMode="auto">
          <a:xfrm>
            <a:off x="5180013" y="5486400"/>
            <a:ext cx="3975100" cy="358775"/>
            <a:chOff x="4953000" y="5156200"/>
            <a:chExt cx="3975100" cy="358775"/>
          </a:xfrm>
        </p:grpSpPr>
        <p:pic>
          <p:nvPicPr>
            <p:cNvPr id="23595" name="Picture 29"/>
            <p:cNvPicPr>
              <a:picLocks noChangeArrowheads="1"/>
            </p:cNvPicPr>
            <p:nvPr/>
          </p:nvPicPr>
          <p:blipFill>
            <a:blip r:embed="rId11"/>
            <a:srcRect/>
            <a:stretch>
              <a:fillRect/>
            </a:stretch>
          </p:blipFill>
          <p:spPr bwMode="auto">
            <a:xfrm>
              <a:off x="4953000" y="5167993"/>
              <a:ext cx="381000" cy="346982"/>
            </a:xfrm>
            <a:prstGeom prst="rect">
              <a:avLst/>
            </a:prstGeom>
            <a:noFill/>
            <a:ln w="9525">
              <a:noFill/>
              <a:miter lim="800000"/>
              <a:headEnd/>
              <a:tailEnd/>
            </a:ln>
          </p:spPr>
        </p:pic>
        <p:sp>
          <p:nvSpPr>
            <p:cNvPr id="23596" name="TextBox 69"/>
            <p:cNvSpPr txBox="1">
              <a:spLocks noChangeArrowheads="1"/>
            </p:cNvSpPr>
            <p:nvPr/>
          </p:nvSpPr>
          <p:spPr bwMode="auto">
            <a:xfrm>
              <a:off x="5384800" y="5156200"/>
              <a:ext cx="3543300" cy="338554"/>
            </a:xfrm>
            <a:prstGeom prst="rect">
              <a:avLst/>
            </a:prstGeom>
            <a:noFill/>
            <a:ln w="9525">
              <a:noFill/>
              <a:miter lim="800000"/>
              <a:headEnd/>
              <a:tailEnd/>
            </a:ln>
          </p:spPr>
          <p:txBody>
            <a:bodyPr>
              <a:spAutoFit/>
            </a:bodyPr>
            <a:lstStyle/>
            <a:p>
              <a:pPr defTabSz="914400"/>
              <a:r>
                <a:rPr lang="en-US" sz="1600">
                  <a:solidFill>
                    <a:srgbClr val="CCFFCC"/>
                  </a:solidFill>
                </a:rPr>
                <a:t>Fibre Channel Blade Switch Mgmt</a:t>
              </a:r>
            </a:p>
          </p:txBody>
        </p:sp>
      </p:grpSp>
      <p:sp>
        <p:nvSpPr>
          <p:cNvPr id="74" name="Trapezoid 73"/>
          <p:cNvSpPr/>
          <p:nvPr/>
        </p:nvSpPr>
        <p:spPr bwMode="auto">
          <a:xfrm rot="16200000">
            <a:off x="3848100" y="5067300"/>
            <a:ext cx="1371600" cy="1143000"/>
          </a:xfrm>
          <a:prstGeom prst="trapezoid">
            <a:avLst>
              <a:gd name="adj" fmla="val 29080"/>
            </a:avLst>
          </a:prstGeom>
          <a:gradFill flip="none" rotWithShape="1">
            <a:gsLst>
              <a:gs pos="0">
                <a:schemeClr val="bg1">
                  <a:lumMod val="50000"/>
                </a:schemeClr>
              </a:gs>
              <a:gs pos="100000">
                <a:srgbClr val="FFFFFF">
                  <a:alpha val="0"/>
                </a:srgbClr>
              </a:gs>
            </a:gsLst>
            <a:lin ang="16020000" scaled="0"/>
            <a:tileRect/>
          </a:gradFill>
          <a:ln w="9525" cap="flat" cmpd="sng" algn="ctr">
            <a:noFill/>
            <a:prstDash val="solid"/>
            <a:round/>
            <a:headEnd type="none" w="med" len="med"/>
            <a:tailEnd type="none" w="med" len="med"/>
          </a:ln>
          <a:effectLst/>
        </p:spPr>
        <p:txBody>
          <a:bodyPr lIns="82124" tIns="41061" rIns="82124" bIns="41061" anchor="ctr"/>
          <a:lstStyle/>
          <a:p>
            <a:pPr algn="ctr" defTabSz="814388" eaLnBrk="0" hangingPunct="0">
              <a:lnSpc>
                <a:spcPct val="90000"/>
              </a:lnSpc>
              <a:defRPr/>
            </a:pPr>
            <a:endParaRPr lang="en-US">
              <a:latin typeface="Arial" charset="0"/>
              <a:ea typeface="ＭＳ Ｐゴシック" pitchFamily="-106" charset="-128"/>
              <a:cs typeface="ＭＳ Ｐゴシック" pitchFamily="-106" charset="-128"/>
            </a:endParaRPr>
          </a:p>
        </p:txBody>
      </p:sp>
      <p:grpSp>
        <p:nvGrpSpPr>
          <p:cNvPr id="23580" name="Group 74"/>
          <p:cNvGrpSpPr>
            <a:grpSpLocks/>
          </p:cNvGrpSpPr>
          <p:nvPr/>
        </p:nvGrpSpPr>
        <p:grpSpPr bwMode="auto">
          <a:xfrm>
            <a:off x="7364413" y="2514600"/>
            <a:ext cx="1828800" cy="581025"/>
            <a:chOff x="4953000" y="5054600"/>
            <a:chExt cx="2272146" cy="581598"/>
          </a:xfrm>
        </p:grpSpPr>
        <p:pic>
          <p:nvPicPr>
            <p:cNvPr id="23593" name="Picture 29"/>
            <p:cNvPicPr>
              <a:picLocks noChangeArrowheads="1"/>
            </p:cNvPicPr>
            <p:nvPr/>
          </p:nvPicPr>
          <p:blipFill>
            <a:blip r:embed="rId11"/>
            <a:srcRect/>
            <a:stretch>
              <a:fillRect/>
            </a:stretch>
          </p:blipFill>
          <p:spPr bwMode="auto">
            <a:xfrm>
              <a:off x="4953000" y="5167993"/>
              <a:ext cx="381000" cy="346982"/>
            </a:xfrm>
            <a:prstGeom prst="rect">
              <a:avLst/>
            </a:prstGeom>
            <a:noFill/>
            <a:ln w="9525">
              <a:noFill/>
              <a:miter lim="800000"/>
              <a:headEnd/>
              <a:tailEnd/>
            </a:ln>
          </p:spPr>
        </p:pic>
        <p:sp>
          <p:nvSpPr>
            <p:cNvPr id="23594" name="TextBox 78"/>
            <p:cNvSpPr txBox="1">
              <a:spLocks noChangeArrowheads="1"/>
            </p:cNvSpPr>
            <p:nvPr/>
          </p:nvSpPr>
          <p:spPr bwMode="auto">
            <a:xfrm>
              <a:off x="5384944" y="5054600"/>
              <a:ext cx="1840202" cy="581598"/>
            </a:xfrm>
            <a:prstGeom prst="rect">
              <a:avLst/>
            </a:prstGeom>
            <a:noFill/>
            <a:ln w="9525">
              <a:noFill/>
              <a:miter lim="800000"/>
              <a:headEnd/>
              <a:tailEnd/>
            </a:ln>
          </p:spPr>
          <p:txBody>
            <a:bodyPr>
              <a:spAutoFit/>
            </a:bodyPr>
            <a:lstStyle/>
            <a:p>
              <a:pPr defTabSz="914400"/>
              <a:r>
                <a:rPr lang="en-US" sz="1600">
                  <a:solidFill>
                    <a:srgbClr val="CCFFCC"/>
                  </a:solidFill>
                </a:rPr>
                <a:t>Ethernet </a:t>
              </a:r>
              <a:br>
                <a:rPr lang="en-US" sz="1600">
                  <a:solidFill>
                    <a:srgbClr val="CCFFCC"/>
                  </a:solidFill>
                </a:rPr>
              </a:br>
              <a:r>
                <a:rPr lang="en-US" sz="1600">
                  <a:solidFill>
                    <a:srgbClr val="CCFFCC"/>
                  </a:solidFill>
                </a:rPr>
                <a:t>Switch Mgmt</a:t>
              </a:r>
            </a:p>
          </p:txBody>
        </p:sp>
      </p:grpSp>
      <p:grpSp>
        <p:nvGrpSpPr>
          <p:cNvPr id="23581" name="Group 102"/>
          <p:cNvGrpSpPr>
            <a:grpSpLocks/>
          </p:cNvGrpSpPr>
          <p:nvPr/>
        </p:nvGrpSpPr>
        <p:grpSpPr bwMode="auto">
          <a:xfrm>
            <a:off x="7331075" y="3048000"/>
            <a:ext cx="1862138" cy="581025"/>
            <a:chOff x="6781800" y="3581400"/>
            <a:chExt cx="1862254" cy="581598"/>
          </a:xfrm>
        </p:grpSpPr>
        <p:pic>
          <p:nvPicPr>
            <p:cNvPr id="23591" name="Picture 29"/>
            <p:cNvPicPr>
              <a:picLocks noChangeArrowheads="1"/>
            </p:cNvPicPr>
            <p:nvPr/>
          </p:nvPicPr>
          <p:blipFill>
            <a:blip r:embed="rId11"/>
            <a:srcRect/>
            <a:stretch>
              <a:fillRect/>
            </a:stretch>
          </p:blipFill>
          <p:spPr bwMode="auto">
            <a:xfrm>
              <a:off x="6781800" y="3694793"/>
              <a:ext cx="306658" cy="346982"/>
            </a:xfrm>
            <a:prstGeom prst="rect">
              <a:avLst/>
            </a:prstGeom>
            <a:noFill/>
            <a:ln w="9525">
              <a:noFill/>
              <a:miter lim="800000"/>
              <a:headEnd/>
              <a:tailEnd/>
            </a:ln>
          </p:spPr>
        </p:pic>
        <p:sp>
          <p:nvSpPr>
            <p:cNvPr id="23592" name="TextBox 81"/>
            <p:cNvSpPr txBox="1">
              <a:spLocks noChangeArrowheads="1"/>
            </p:cNvSpPr>
            <p:nvPr/>
          </p:nvSpPr>
          <p:spPr bwMode="auto">
            <a:xfrm>
              <a:off x="7162824" y="3581400"/>
              <a:ext cx="1481230" cy="581598"/>
            </a:xfrm>
            <a:prstGeom prst="rect">
              <a:avLst/>
            </a:prstGeom>
            <a:noFill/>
            <a:ln w="9525">
              <a:noFill/>
              <a:miter lim="800000"/>
              <a:headEnd/>
              <a:tailEnd/>
            </a:ln>
          </p:spPr>
          <p:txBody>
            <a:bodyPr>
              <a:spAutoFit/>
            </a:bodyPr>
            <a:lstStyle/>
            <a:p>
              <a:pPr defTabSz="914400"/>
              <a:r>
                <a:rPr lang="en-US" sz="1600">
                  <a:solidFill>
                    <a:srgbClr val="CCFFCC"/>
                  </a:solidFill>
                </a:rPr>
                <a:t>FC</a:t>
              </a:r>
              <a:br>
                <a:rPr lang="en-US" sz="1600">
                  <a:solidFill>
                    <a:srgbClr val="CCFFCC"/>
                  </a:solidFill>
                </a:rPr>
              </a:br>
              <a:r>
                <a:rPr lang="en-US" sz="1600">
                  <a:solidFill>
                    <a:srgbClr val="CCFFCC"/>
                  </a:solidFill>
                </a:rPr>
                <a:t>Switch Mgmt</a:t>
              </a:r>
            </a:p>
          </p:txBody>
        </p:sp>
      </p:grpSp>
      <p:sp>
        <p:nvSpPr>
          <p:cNvPr id="85" name="TextBox 84"/>
          <p:cNvSpPr txBox="1">
            <a:spLocks noChangeArrowheads="1"/>
          </p:cNvSpPr>
          <p:nvPr/>
        </p:nvSpPr>
        <p:spPr bwMode="auto">
          <a:xfrm>
            <a:off x="685800" y="1752600"/>
            <a:ext cx="3048000" cy="915988"/>
          </a:xfrm>
          <a:prstGeom prst="rect">
            <a:avLst/>
          </a:prstGeom>
          <a:noFill/>
          <a:ln w="9525">
            <a:noFill/>
            <a:miter lim="800000"/>
            <a:headEnd/>
            <a:tailEnd/>
          </a:ln>
        </p:spPr>
        <p:txBody>
          <a:bodyPr>
            <a:spAutoFit/>
          </a:bodyPr>
          <a:lstStyle/>
          <a:p>
            <a:pPr defTabSz="914400"/>
            <a:r>
              <a:rPr lang="en-US">
                <a:solidFill>
                  <a:srgbClr val="CCFFCC"/>
                </a:solidFill>
              </a:rPr>
              <a:t>Fabric Extender and VN-Link simplify server access management</a:t>
            </a:r>
          </a:p>
        </p:txBody>
      </p:sp>
      <p:grpSp>
        <p:nvGrpSpPr>
          <p:cNvPr id="23583" name="Group 314"/>
          <p:cNvGrpSpPr>
            <a:grpSpLocks/>
          </p:cNvGrpSpPr>
          <p:nvPr/>
        </p:nvGrpSpPr>
        <p:grpSpPr bwMode="auto">
          <a:xfrm>
            <a:off x="7288213" y="1905000"/>
            <a:ext cx="1060450" cy="508000"/>
            <a:chOff x="7666546" y="1849032"/>
            <a:chExt cx="1273175" cy="603250"/>
          </a:xfrm>
        </p:grpSpPr>
        <p:pic>
          <p:nvPicPr>
            <p:cNvPr id="23589" name="Picture 137" descr="cloud-1"/>
            <p:cNvPicPr>
              <a:picLocks noChangeAspect="1" noChangeArrowheads="1"/>
            </p:cNvPicPr>
            <p:nvPr/>
          </p:nvPicPr>
          <p:blipFill>
            <a:blip r:embed="rId8"/>
            <a:srcRect/>
            <a:stretch>
              <a:fillRect/>
            </a:stretch>
          </p:blipFill>
          <p:spPr bwMode="auto">
            <a:xfrm>
              <a:off x="7666546" y="1849032"/>
              <a:ext cx="1273175" cy="603250"/>
            </a:xfrm>
            <a:prstGeom prst="rect">
              <a:avLst/>
            </a:prstGeom>
            <a:noFill/>
            <a:ln w="9525">
              <a:noFill/>
              <a:miter lim="800000"/>
              <a:headEnd/>
              <a:tailEnd/>
            </a:ln>
          </p:spPr>
        </p:pic>
        <p:sp>
          <p:nvSpPr>
            <p:cNvPr id="23590" name="Text Box 139"/>
            <p:cNvSpPr txBox="1">
              <a:spLocks noChangeArrowheads="1"/>
            </p:cNvSpPr>
            <p:nvPr/>
          </p:nvSpPr>
          <p:spPr bwMode="auto">
            <a:xfrm>
              <a:off x="7848744" y="2014926"/>
              <a:ext cx="862264" cy="301975"/>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SAN B </a:t>
              </a:r>
            </a:p>
          </p:txBody>
        </p:sp>
      </p:grpSp>
      <p:pic>
        <p:nvPicPr>
          <p:cNvPr id="75" name="Picture 16" descr="storage"/>
          <p:cNvPicPr>
            <a:picLocks noChangeAspect="1" noChangeArrowheads="1"/>
          </p:cNvPicPr>
          <p:nvPr/>
        </p:nvPicPr>
        <p:blipFill>
          <a:blip r:embed="rId3"/>
          <a:srcRect/>
          <a:stretch>
            <a:fillRect/>
          </a:stretch>
        </p:blipFill>
        <p:spPr bwMode="auto">
          <a:xfrm>
            <a:off x="6526213" y="2514600"/>
            <a:ext cx="735012" cy="1066800"/>
          </a:xfrm>
          <a:prstGeom prst="rect">
            <a:avLst/>
          </a:prstGeom>
          <a:noFill/>
          <a:ln w="9525">
            <a:noFill/>
            <a:miter lim="800000"/>
            <a:headEnd/>
            <a:tailEnd/>
          </a:ln>
          <a:effectLst>
            <a:outerShdw dist="35921" dir="2700000" algn="ctr" rotWithShape="0">
              <a:schemeClr val="bg1">
                <a:alpha val="74997"/>
              </a:schemeClr>
            </a:outerShdw>
          </a:effectLst>
        </p:spPr>
      </p:pic>
      <p:pic>
        <p:nvPicPr>
          <p:cNvPr id="23585" name="Picture 133" descr="DC3 Icon Raster"/>
          <p:cNvPicPr>
            <a:picLocks noChangeAspect="1" noChangeArrowheads="1"/>
          </p:cNvPicPr>
          <p:nvPr/>
        </p:nvPicPr>
        <p:blipFill>
          <a:blip r:embed="rId6"/>
          <a:srcRect/>
          <a:stretch>
            <a:fillRect/>
          </a:stretch>
        </p:blipFill>
        <p:spPr bwMode="auto">
          <a:xfrm>
            <a:off x="5611813" y="2209800"/>
            <a:ext cx="838200" cy="1263650"/>
          </a:xfrm>
          <a:prstGeom prst="rect">
            <a:avLst/>
          </a:prstGeom>
          <a:noFill/>
          <a:ln w="9525">
            <a:noFill/>
            <a:miter lim="800000"/>
            <a:headEnd/>
            <a:tailEnd/>
          </a:ln>
        </p:spPr>
      </p:pic>
      <p:pic>
        <p:nvPicPr>
          <p:cNvPr id="116" name="Picture 73" descr="Nexus Fabric Extender.gif"/>
          <p:cNvPicPr>
            <a:picLocks/>
          </p:cNvPicPr>
          <p:nvPr/>
        </p:nvPicPr>
        <p:blipFill>
          <a:blip r:embed="rId12"/>
          <a:srcRect/>
          <a:stretch>
            <a:fillRect/>
          </a:stretch>
        </p:blipFill>
        <p:spPr bwMode="auto">
          <a:xfrm>
            <a:off x="2514600" y="4141788"/>
            <a:ext cx="596900" cy="327025"/>
          </a:xfrm>
          <a:prstGeom prst="rect">
            <a:avLst/>
          </a:prstGeom>
          <a:noFill/>
          <a:ln w="9525">
            <a:noFill/>
            <a:miter lim="800000"/>
            <a:headEnd/>
            <a:tailEnd/>
          </a:ln>
        </p:spPr>
      </p:pic>
      <p:pic>
        <p:nvPicPr>
          <p:cNvPr id="119" name="Picture 73" descr="Nexus Fabric Extender.gif"/>
          <p:cNvPicPr>
            <a:picLocks/>
          </p:cNvPicPr>
          <p:nvPr/>
        </p:nvPicPr>
        <p:blipFill>
          <a:blip r:embed="rId7"/>
          <a:srcRect/>
          <a:stretch>
            <a:fillRect/>
          </a:stretch>
        </p:blipFill>
        <p:spPr bwMode="auto">
          <a:xfrm>
            <a:off x="3505200" y="4800600"/>
            <a:ext cx="596900" cy="325438"/>
          </a:xfrm>
          <a:prstGeom prst="rect">
            <a:avLst/>
          </a:prstGeom>
          <a:noFill/>
          <a:ln w="9525">
            <a:noFill/>
            <a:miter lim="800000"/>
            <a:headEnd/>
            <a:tailEnd/>
          </a:ln>
        </p:spPr>
      </p:pic>
      <p:sp>
        <p:nvSpPr>
          <p:cNvPr id="23588" name="Title 1"/>
          <p:cNvSpPr>
            <a:spLocks/>
          </p:cNvSpPr>
          <p:nvPr/>
        </p:nvSpPr>
        <p:spPr bwMode="auto">
          <a:xfrm>
            <a:off x="180975" y="30163"/>
            <a:ext cx="8763000" cy="1173162"/>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Fabric Extender</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
                                        </p:tgtEl>
                                        <p:attrNameLst>
                                          <p:attrName>style.visibility</p:attrName>
                                        </p:attrNameLst>
                                      </p:cBhvr>
                                      <p:to>
                                        <p:strVal val="visible"/>
                                      </p:to>
                                    </p:set>
                                  </p:childTnLst>
                                </p:cTn>
                              </p:par>
                            </p:childTnLst>
                          </p:cTn>
                        </p:par>
                        <p:par>
                          <p:cTn id="7" fill="hold">
                            <p:stCondLst>
                              <p:cond delay="500"/>
                            </p:stCondLst>
                            <p:childTnLst>
                              <p:par>
                                <p:cTn id="8" presetID="1" presetClass="exit" presetSubtype="0" fill="hold" nodeType="afterEffect">
                                  <p:stCondLst>
                                    <p:cond delay="0"/>
                                  </p:stCondLst>
                                  <p:childTnLst>
                                    <p:set>
                                      <p:cBhvr>
                                        <p:cTn id="9" dur="1" fill="hold">
                                          <p:stCondLst>
                                            <p:cond delay="499"/>
                                          </p:stCondLst>
                                        </p:cTn>
                                        <p:tgtEl>
                                          <p:spTgt spid="4"/>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17"/>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22"/>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11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499"/>
                                          </p:stCondLst>
                                        </p:cTn>
                                        <p:tgtEl>
                                          <p:spTgt spid="120"/>
                                        </p:tgtEl>
                                        <p:attrNameLst>
                                          <p:attrName>style.visibility</p:attrName>
                                        </p:attrNameLst>
                                      </p:cBhvr>
                                      <p:to>
                                        <p:strVal val="visible"/>
                                      </p:to>
                                    </p:set>
                                  </p:childTnLst>
                                </p:cTn>
                              </p:par>
                            </p:childTnLst>
                          </p:cTn>
                        </p:par>
                        <p:par>
                          <p:cTn id="22" fill="hold">
                            <p:stCondLst>
                              <p:cond delay="3000"/>
                            </p:stCondLst>
                            <p:childTnLst>
                              <p:par>
                                <p:cTn id="23" presetID="1" presetClass="exit" presetSubtype="0" fill="hold" nodeType="afterEffect">
                                  <p:stCondLst>
                                    <p:cond delay="0"/>
                                  </p:stCondLst>
                                  <p:childTnLst>
                                    <p:set>
                                      <p:cBhvr>
                                        <p:cTn id="24" dur="1" fill="hold">
                                          <p:stCondLst>
                                            <p:cond delay="499"/>
                                          </p:stCondLst>
                                        </p:cTn>
                                        <p:tgtEl>
                                          <p:spTgt spid="12"/>
                                        </p:tgtEl>
                                        <p:attrNameLst>
                                          <p:attrName>style.visibility</p:attrName>
                                        </p:attrNameLst>
                                      </p:cBhvr>
                                      <p:to>
                                        <p:strVal val="hidden"/>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499"/>
                                          </p:stCondLst>
                                        </p:cTn>
                                        <p:tgtEl>
                                          <p:spTgt spid="116"/>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0"/>
                                  </p:stCondLst>
                                  <p:childTnLst>
                                    <p:set>
                                      <p:cBhvr>
                                        <p:cTn id="30" dur="1" fill="hold">
                                          <p:stCondLst>
                                            <p:cond delay="499"/>
                                          </p:stCondLst>
                                        </p:cTn>
                                        <p:tgtEl>
                                          <p:spTgt spid="119"/>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0"/>
                                  </p:stCondLst>
                                  <p:childTnLst>
                                    <p:set>
                                      <p:cBhvr>
                                        <p:cTn id="33" dur="1" fill="hold">
                                          <p:stCondLst>
                                            <p:cond delay="499"/>
                                          </p:stCondLst>
                                        </p:cTn>
                                        <p:tgtEl>
                                          <p:spTgt spid="124"/>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0"/>
                                  </p:stCondLst>
                                  <p:childTnLst>
                                    <p:set>
                                      <p:cBhvr>
                                        <p:cTn id="36" dur="1" fill="hold">
                                          <p:stCondLst>
                                            <p:cond delay="499"/>
                                          </p:stCondLst>
                                        </p:cTn>
                                        <p:tgtEl>
                                          <p:spTgt spid="128"/>
                                        </p:tgtEl>
                                        <p:attrNameLst>
                                          <p:attrName>style.visibility</p:attrName>
                                        </p:attrNameLst>
                                      </p:cBhvr>
                                      <p:to>
                                        <p:strVal val="visible"/>
                                      </p:to>
                                    </p:set>
                                  </p:childTnLst>
                                </p:cTn>
                              </p:par>
                            </p:childTnLst>
                          </p:cTn>
                        </p:par>
                        <p:par>
                          <p:cTn id="37" fill="hold">
                            <p:stCondLst>
                              <p:cond delay="5500"/>
                            </p:stCondLst>
                            <p:childTnLst>
                              <p:par>
                                <p:cTn id="38" presetID="1" presetClass="exit" presetSubtype="0" fill="hold" nodeType="afterEffect">
                                  <p:stCondLst>
                                    <p:cond delay="0"/>
                                  </p:stCondLst>
                                  <p:childTnLst>
                                    <p:set>
                                      <p:cBhvr>
                                        <p:cTn id="3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2" name="Straight Connector 191"/>
          <p:cNvCxnSpPr>
            <a:cxnSpLocks noChangeShapeType="1"/>
          </p:cNvCxnSpPr>
          <p:nvPr/>
        </p:nvCxnSpPr>
        <p:spPr bwMode="auto">
          <a:xfrm flipV="1">
            <a:off x="6248400" y="2286000"/>
            <a:ext cx="1371600" cy="381000"/>
          </a:xfrm>
          <a:prstGeom prst="line">
            <a:avLst/>
          </a:prstGeom>
          <a:noFill/>
          <a:ln w="57150">
            <a:solidFill>
              <a:srgbClr val="00FF00"/>
            </a:solidFill>
            <a:round/>
            <a:headEnd/>
            <a:tailEnd/>
          </a:ln>
        </p:spPr>
      </p:cxnSp>
      <p:cxnSp>
        <p:nvCxnSpPr>
          <p:cNvPr id="189" name="Straight Connector 188"/>
          <p:cNvCxnSpPr>
            <a:cxnSpLocks noChangeShapeType="1"/>
          </p:cNvCxnSpPr>
          <p:nvPr/>
        </p:nvCxnSpPr>
        <p:spPr bwMode="auto">
          <a:xfrm rot="5400000" flipH="1" flipV="1">
            <a:off x="5410200" y="1981200"/>
            <a:ext cx="990600" cy="76200"/>
          </a:xfrm>
          <a:prstGeom prst="line">
            <a:avLst/>
          </a:prstGeom>
          <a:noFill/>
          <a:ln w="57150">
            <a:solidFill>
              <a:srgbClr val="00FF00"/>
            </a:solidFill>
            <a:round/>
            <a:headEnd/>
            <a:tailEnd/>
          </a:ln>
        </p:spPr>
      </p:cxnSp>
      <p:cxnSp>
        <p:nvCxnSpPr>
          <p:cNvPr id="183" name="Straight Connector 182"/>
          <p:cNvCxnSpPr>
            <a:cxnSpLocks noChangeShapeType="1"/>
          </p:cNvCxnSpPr>
          <p:nvPr/>
        </p:nvCxnSpPr>
        <p:spPr bwMode="auto">
          <a:xfrm rot="5400000" flipH="1" flipV="1">
            <a:off x="6172200" y="1828800"/>
            <a:ext cx="914400" cy="914400"/>
          </a:xfrm>
          <a:prstGeom prst="line">
            <a:avLst/>
          </a:prstGeom>
          <a:noFill/>
          <a:ln w="57150">
            <a:solidFill>
              <a:schemeClr val="tx2"/>
            </a:solidFill>
            <a:round/>
            <a:headEnd/>
            <a:tailEnd/>
          </a:ln>
        </p:spPr>
      </p:cxnSp>
      <p:cxnSp>
        <p:nvCxnSpPr>
          <p:cNvPr id="184" name="Straight Connector 183"/>
          <p:cNvCxnSpPr>
            <a:cxnSpLocks noChangeShapeType="1"/>
          </p:cNvCxnSpPr>
          <p:nvPr/>
        </p:nvCxnSpPr>
        <p:spPr bwMode="auto">
          <a:xfrm flipV="1">
            <a:off x="5867400" y="1752600"/>
            <a:ext cx="762000" cy="685800"/>
          </a:xfrm>
          <a:prstGeom prst="line">
            <a:avLst/>
          </a:prstGeom>
          <a:noFill/>
          <a:ln w="57150">
            <a:solidFill>
              <a:schemeClr val="tx2"/>
            </a:solidFill>
            <a:round/>
            <a:headEnd/>
            <a:tailEnd/>
          </a:ln>
        </p:spPr>
      </p:cxnSp>
      <p:cxnSp>
        <p:nvCxnSpPr>
          <p:cNvPr id="179" name="Straight Connector 178"/>
          <p:cNvCxnSpPr>
            <a:cxnSpLocks noChangeShapeType="1"/>
          </p:cNvCxnSpPr>
          <p:nvPr/>
        </p:nvCxnSpPr>
        <p:spPr bwMode="auto">
          <a:xfrm flipV="1">
            <a:off x="2667000" y="2971800"/>
            <a:ext cx="2971800" cy="1143000"/>
          </a:xfrm>
          <a:prstGeom prst="line">
            <a:avLst/>
          </a:prstGeom>
          <a:noFill/>
          <a:ln w="57150">
            <a:solidFill>
              <a:schemeClr val="tx2"/>
            </a:solidFill>
            <a:round/>
            <a:headEnd/>
            <a:tailEnd/>
          </a:ln>
        </p:spPr>
      </p:cxnSp>
      <p:cxnSp>
        <p:nvCxnSpPr>
          <p:cNvPr id="180" name="Straight Connector 179"/>
          <p:cNvCxnSpPr>
            <a:cxnSpLocks noChangeShapeType="1"/>
          </p:cNvCxnSpPr>
          <p:nvPr/>
        </p:nvCxnSpPr>
        <p:spPr bwMode="auto">
          <a:xfrm flipV="1">
            <a:off x="3962400" y="3276600"/>
            <a:ext cx="1981200" cy="1600200"/>
          </a:xfrm>
          <a:prstGeom prst="line">
            <a:avLst/>
          </a:prstGeom>
          <a:noFill/>
          <a:ln w="57150">
            <a:solidFill>
              <a:schemeClr val="tx2"/>
            </a:solidFill>
            <a:round/>
            <a:headEnd/>
            <a:tailEnd/>
          </a:ln>
        </p:spPr>
      </p:cxnSp>
      <p:cxnSp>
        <p:nvCxnSpPr>
          <p:cNvPr id="181" name="Straight Connector 180"/>
          <p:cNvCxnSpPr>
            <a:cxnSpLocks noChangeShapeType="1"/>
          </p:cNvCxnSpPr>
          <p:nvPr/>
        </p:nvCxnSpPr>
        <p:spPr bwMode="auto">
          <a:xfrm flipV="1">
            <a:off x="3733800" y="2971800"/>
            <a:ext cx="1905000" cy="1752600"/>
          </a:xfrm>
          <a:prstGeom prst="line">
            <a:avLst/>
          </a:prstGeom>
          <a:noFill/>
          <a:ln w="57150">
            <a:solidFill>
              <a:schemeClr val="tx2"/>
            </a:solidFill>
            <a:round/>
            <a:headEnd/>
            <a:tailEnd/>
          </a:ln>
        </p:spPr>
      </p:cxnSp>
      <p:cxnSp>
        <p:nvCxnSpPr>
          <p:cNvPr id="182" name="Straight Connector 181"/>
          <p:cNvCxnSpPr>
            <a:cxnSpLocks noChangeShapeType="1"/>
          </p:cNvCxnSpPr>
          <p:nvPr/>
        </p:nvCxnSpPr>
        <p:spPr bwMode="auto">
          <a:xfrm flipV="1">
            <a:off x="2895600" y="3276600"/>
            <a:ext cx="3048000" cy="990600"/>
          </a:xfrm>
          <a:prstGeom prst="line">
            <a:avLst/>
          </a:prstGeom>
          <a:noFill/>
          <a:ln w="57150">
            <a:solidFill>
              <a:schemeClr val="tx2"/>
            </a:solidFill>
            <a:round/>
            <a:headEnd/>
            <a:tailEnd/>
          </a:ln>
        </p:spPr>
      </p:cxnSp>
      <p:cxnSp>
        <p:nvCxnSpPr>
          <p:cNvPr id="171" name="Straight Connector 170"/>
          <p:cNvCxnSpPr>
            <a:cxnSpLocks noChangeShapeType="1"/>
          </p:cNvCxnSpPr>
          <p:nvPr/>
        </p:nvCxnSpPr>
        <p:spPr bwMode="auto">
          <a:xfrm flipV="1">
            <a:off x="6096000" y="1828800"/>
            <a:ext cx="1066800" cy="609600"/>
          </a:xfrm>
          <a:prstGeom prst="line">
            <a:avLst/>
          </a:prstGeom>
          <a:noFill/>
          <a:ln w="57150">
            <a:solidFill>
              <a:schemeClr val="tx2"/>
            </a:solidFill>
            <a:round/>
            <a:headEnd/>
            <a:tailEnd/>
          </a:ln>
        </p:spPr>
      </p:cxnSp>
      <p:cxnSp>
        <p:nvCxnSpPr>
          <p:cNvPr id="172" name="Straight Connector 171"/>
          <p:cNvCxnSpPr>
            <a:cxnSpLocks noChangeShapeType="1"/>
          </p:cNvCxnSpPr>
          <p:nvPr/>
        </p:nvCxnSpPr>
        <p:spPr bwMode="auto">
          <a:xfrm rot="5400000" flipH="1" flipV="1">
            <a:off x="6945313" y="2247900"/>
            <a:ext cx="762000" cy="685800"/>
          </a:xfrm>
          <a:prstGeom prst="line">
            <a:avLst/>
          </a:prstGeom>
          <a:noFill/>
          <a:ln w="57150">
            <a:solidFill>
              <a:srgbClr val="00FF00"/>
            </a:solidFill>
            <a:round/>
            <a:headEnd/>
            <a:tailEnd/>
          </a:ln>
        </p:spPr>
      </p:cxnSp>
      <p:cxnSp>
        <p:nvCxnSpPr>
          <p:cNvPr id="173" name="Straight Connector 172"/>
          <p:cNvCxnSpPr>
            <a:cxnSpLocks noChangeShapeType="1"/>
          </p:cNvCxnSpPr>
          <p:nvPr/>
        </p:nvCxnSpPr>
        <p:spPr bwMode="auto">
          <a:xfrm flipV="1">
            <a:off x="5638800" y="1676400"/>
            <a:ext cx="1066800" cy="457200"/>
          </a:xfrm>
          <a:prstGeom prst="line">
            <a:avLst/>
          </a:prstGeom>
          <a:noFill/>
          <a:ln w="57150">
            <a:solidFill>
              <a:schemeClr val="tx2"/>
            </a:solidFill>
            <a:round/>
            <a:headEnd/>
            <a:tailEnd/>
          </a:ln>
        </p:spPr>
      </p:cxnSp>
      <p:cxnSp>
        <p:nvCxnSpPr>
          <p:cNvPr id="174" name="Straight Connector 173"/>
          <p:cNvCxnSpPr>
            <a:cxnSpLocks noChangeShapeType="1"/>
          </p:cNvCxnSpPr>
          <p:nvPr/>
        </p:nvCxnSpPr>
        <p:spPr bwMode="auto">
          <a:xfrm flipV="1">
            <a:off x="5078413" y="1524000"/>
            <a:ext cx="990600" cy="304800"/>
          </a:xfrm>
          <a:prstGeom prst="line">
            <a:avLst/>
          </a:prstGeom>
          <a:noFill/>
          <a:ln w="57150">
            <a:solidFill>
              <a:srgbClr val="00FF00"/>
            </a:solidFill>
            <a:round/>
            <a:headEnd/>
            <a:tailEnd/>
          </a:ln>
        </p:spPr>
      </p:cxnSp>
      <p:grpSp>
        <p:nvGrpSpPr>
          <p:cNvPr id="2" name="Group 102"/>
          <p:cNvGrpSpPr>
            <a:grpSpLocks/>
          </p:cNvGrpSpPr>
          <p:nvPr/>
        </p:nvGrpSpPr>
        <p:grpSpPr bwMode="auto">
          <a:xfrm rot="2354335">
            <a:off x="2276475" y="2803525"/>
            <a:ext cx="4803775" cy="2001838"/>
            <a:chOff x="527630" y="2939759"/>
            <a:chExt cx="4958151" cy="1584390"/>
          </a:xfrm>
        </p:grpSpPr>
        <p:cxnSp>
          <p:nvCxnSpPr>
            <p:cNvPr id="101" name="Straight Connector 100"/>
            <p:cNvCxnSpPr>
              <a:cxnSpLocks noChangeShapeType="1"/>
            </p:cNvCxnSpPr>
            <p:nvPr/>
          </p:nvCxnSpPr>
          <p:spPr bwMode="auto">
            <a:xfrm rot="19245665" flipV="1">
              <a:off x="2383586" y="2939765"/>
              <a:ext cx="3100073" cy="1549208"/>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2" name="Straight Connector 101"/>
            <p:cNvCxnSpPr>
              <a:cxnSpLocks noChangeShapeType="1"/>
            </p:cNvCxnSpPr>
            <p:nvPr/>
          </p:nvCxnSpPr>
          <p:spPr bwMode="auto">
            <a:xfrm rot="19245665" flipV="1">
              <a:off x="2149366" y="3003788"/>
              <a:ext cx="3336020" cy="1488899"/>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3" name="Straight Connector 102"/>
            <p:cNvCxnSpPr>
              <a:cxnSpLocks noChangeShapeType="1"/>
            </p:cNvCxnSpPr>
            <p:nvPr/>
          </p:nvCxnSpPr>
          <p:spPr bwMode="auto">
            <a:xfrm rot="19245665" flipV="1">
              <a:off x="1875656" y="3155575"/>
              <a:ext cx="3586712" cy="1369536"/>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4" name="Straight Connector 103"/>
            <p:cNvCxnSpPr>
              <a:cxnSpLocks noChangeShapeType="1"/>
            </p:cNvCxnSpPr>
            <p:nvPr/>
          </p:nvCxnSpPr>
          <p:spPr bwMode="auto">
            <a:xfrm rot="19245665" flipV="1">
              <a:off x="1592770" y="3232005"/>
              <a:ext cx="3824298" cy="1188606"/>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5" name="Straight Connector 104"/>
            <p:cNvCxnSpPr>
              <a:cxnSpLocks noChangeShapeType="1"/>
            </p:cNvCxnSpPr>
            <p:nvPr/>
          </p:nvCxnSpPr>
          <p:spPr bwMode="auto">
            <a:xfrm rot="19245665" flipV="1">
              <a:off x="1328833" y="3304152"/>
              <a:ext cx="3981595" cy="887057"/>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6" name="Straight Connector 105"/>
            <p:cNvCxnSpPr>
              <a:cxnSpLocks noChangeShapeType="1"/>
            </p:cNvCxnSpPr>
            <p:nvPr/>
          </p:nvCxnSpPr>
          <p:spPr bwMode="auto">
            <a:xfrm rot="19245665" flipV="1">
              <a:off x="1140741" y="3357271"/>
              <a:ext cx="4137255" cy="766437"/>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7" name="Straight Connector 106"/>
            <p:cNvCxnSpPr>
              <a:cxnSpLocks noChangeShapeType="1"/>
            </p:cNvCxnSpPr>
            <p:nvPr/>
          </p:nvCxnSpPr>
          <p:spPr bwMode="auto">
            <a:xfrm rot="19245665" flipV="1">
              <a:off x="905484" y="3420321"/>
              <a:ext cx="4373201" cy="706128"/>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8" name="Straight Connector 107"/>
            <p:cNvCxnSpPr>
              <a:cxnSpLocks noChangeShapeType="1"/>
            </p:cNvCxnSpPr>
            <p:nvPr/>
          </p:nvCxnSpPr>
          <p:spPr bwMode="auto">
            <a:xfrm rot="8445665" flipH="1">
              <a:off x="522241" y="3523014"/>
              <a:ext cx="4768083" cy="634510"/>
            </a:xfrm>
            <a:prstGeom prst="line">
              <a:avLst/>
            </a:prstGeom>
            <a:noFill/>
            <a:ln w="28575">
              <a:solidFill>
                <a:srgbClr val="00FF00"/>
              </a:solidFill>
              <a:round/>
              <a:headEnd/>
              <a:tailEnd/>
            </a:ln>
            <a:effectLst>
              <a:outerShdw dist="20000" dir="5400000" rotWithShape="0">
                <a:srgbClr val="808080">
                  <a:alpha val="37999"/>
                </a:srgbClr>
              </a:outerShdw>
            </a:effectLst>
          </p:spPr>
        </p:cxnSp>
      </p:grpSp>
      <p:sp>
        <p:nvSpPr>
          <p:cNvPr id="65" name="Rectangle 64"/>
          <p:cNvSpPr>
            <a:spLocks noChangeArrowheads="1"/>
          </p:cNvSpPr>
          <p:nvPr/>
        </p:nvSpPr>
        <p:spPr bwMode="auto">
          <a:xfrm rot="3660000">
            <a:off x="4167188" y="1719263"/>
            <a:ext cx="61912" cy="3294062"/>
          </a:xfrm>
          <a:prstGeom prst="rect">
            <a:avLst/>
          </a:pr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sp>
        <p:nvSpPr>
          <p:cNvPr id="64" name="Freeform 63"/>
          <p:cNvSpPr>
            <a:spLocks noChangeArrowheads="1"/>
          </p:cNvSpPr>
          <p:nvPr/>
        </p:nvSpPr>
        <p:spPr bwMode="auto">
          <a:xfrm rot="2400000" flipH="1">
            <a:off x="4719638" y="2222500"/>
            <a:ext cx="46037" cy="3036888"/>
          </a:xfrm>
          <a:custGeom>
            <a:avLst/>
            <a:gdLst>
              <a:gd name="T0" fmla="*/ 0 w 61142"/>
              <a:gd name="T1" fmla="*/ 0 h 3293520"/>
              <a:gd name="T2" fmla="*/ 4723 w 61142"/>
              <a:gd name="T3" fmla="*/ 0 h 3293520"/>
              <a:gd name="T4" fmla="*/ 4723 w 61142"/>
              <a:gd name="T5" fmla="*/ 1587239 h 3293520"/>
              <a:gd name="T6" fmla="*/ 0 w 61142"/>
              <a:gd name="T7" fmla="*/ 1587239 h 3293520"/>
              <a:gd name="T8" fmla="*/ 0 w 61142"/>
              <a:gd name="T9" fmla="*/ 0 h 3293520"/>
              <a:gd name="T10" fmla="*/ 0 60000 65536"/>
              <a:gd name="T11" fmla="*/ 0 60000 65536"/>
              <a:gd name="T12" fmla="*/ 0 60000 65536"/>
              <a:gd name="T13" fmla="*/ 0 60000 65536"/>
              <a:gd name="T14" fmla="*/ 0 60000 65536"/>
              <a:gd name="T15" fmla="*/ 0 w 61142"/>
              <a:gd name="T16" fmla="*/ 0 h 3293520"/>
              <a:gd name="T17" fmla="*/ 61142 w 61142"/>
              <a:gd name="T18" fmla="*/ 3293520 h 3293520"/>
            </a:gdLst>
            <a:ahLst/>
            <a:cxnLst>
              <a:cxn ang="T10">
                <a:pos x="T0" y="T1"/>
              </a:cxn>
              <a:cxn ang="T11">
                <a:pos x="T2" y="T3"/>
              </a:cxn>
              <a:cxn ang="T12">
                <a:pos x="T4" y="T5"/>
              </a:cxn>
              <a:cxn ang="T13">
                <a:pos x="T6" y="T7"/>
              </a:cxn>
              <a:cxn ang="T14">
                <a:pos x="T8" y="T9"/>
              </a:cxn>
            </a:cxnLst>
            <a:rect l="T15" t="T16" r="T17" b="T18"/>
            <a:pathLst>
              <a:path w="61142" h="3293520">
                <a:moveTo>
                  <a:pt x="0" y="0"/>
                </a:moveTo>
                <a:lnTo>
                  <a:pt x="61142" y="0"/>
                </a:lnTo>
                <a:lnTo>
                  <a:pt x="61142" y="3293520"/>
                </a:lnTo>
                <a:lnTo>
                  <a:pt x="0" y="3293520"/>
                </a:lnTo>
                <a:lnTo>
                  <a:pt x="0" y="0"/>
                </a:lnTo>
                <a:close/>
              </a:path>
            </a:pathLst>
          </a:cu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grpSp>
        <p:nvGrpSpPr>
          <p:cNvPr id="3" name="Group 102"/>
          <p:cNvGrpSpPr>
            <a:grpSpLocks/>
          </p:cNvGrpSpPr>
          <p:nvPr/>
        </p:nvGrpSpPr>
        <p:grpSpPr bwMode="auto">
          <a:xfrm>
            <a:off x="2133600" y="2209800"/>
            <a:ext cx="2743200" cy="3429000"/>
            <a:chOff x="1905000" y="2362200"/>
            <a:chExt cx="2590801" cy="3429000"/>
          </a:xfrm>
        </p:grpSpPr>
        <p:cxnSp>
          <p:nvCxnSpPr>
            <p:cNvPr id="76" name="Straight Connector 75"/>
            <p:cNvCxnSpPr>
              <a:cxnSpLocks noChangeShapeType="1"/>
            </p:cNvCxnSpPr>
            <p:nvPr/>
          </p:nvCxnSpPr>
          <p:spPr bwMode="auto">
            <a:xfrm rot="5400000" flipH="1" flipV="1">
              <a:off x="2400477" y="3695876"/>
              <a:ext cx="3429000" cy="761648"/>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78" name="Straight Connector 77"/>
            <p:cNvCxnSpPr>
              <a:cxnSpLocks noChangeShapeType="1"/>
            </p:cNvCxnSpPr>
            <p:nvPr/>
          </p:nvCxnSpPr>
          <p:spPr bwMode="auto">
            <a:xfrm rot="5400000" flipH="1" flipV="1">
              <a:off x="2400213" y="3543211"/>
              <a:ext cx="3276600" cy="914577"/>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84" name="Straight Connector 83"/>
            <p:cNvCxnSpPr>
              <a:cxnSpLocks noChangeShapeType="1"/>
            </p:cNvCxnSpPr>
            <p:nvPr/>
          </p:nvCxnSpPr>
          <p:spPr bwMode="auto">
            <a:xfrm rot="5400000" flipH="1" flipV="1">
              <a:off x="2438048" y="3428647"/>
              <a:ext cx="3048000" cy="1067506"/>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86" name="Straight Connector 85"/>
            <p:cNvCxnSpPr>
              <a:cxnSpLocks noChangeShapeType="1"/>
            </p:cNvCxnSpPr>
            <p:nvPr/>
          </p:nvCxnSpPr>
          <p:spPr bwMode="auto">
            <a:xfrm rot="5400000" flipH="1" flipV="1">
              <a:off x="2438534" y="3276732"/>
              <a:ext cx="2895600" cy="1218935"/>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89" name="Straight Connector 88"/>
            <p:cNvCxnSpPr>
              <a:cxnSpLocks noChangeShapeType="1"/>
            </p:cNvCxnSpPr>
            <p:nvPr/>
          </p:nvCxnSpPr>
          <p:spPr bwMode="auto">
            <a:xfrm rot="5400000" flipH="1" flipV="1">
              <a:off x="2247945" y="2552744"/>
              <a:ext cx="2362200" cy="2133512"/>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92" name="Straight Connector 91"/>
            <p:cNvCxnSpPr>
              <a:cxnSpLocks noChangeShapeType="1"/>
            </p:cNvCxnSpPr>
            <p:nvPr/>
          </p:nvCxnSpPr>
          <p:spPr bwMode="auto">
            <a:xfrm flipV="1">
              <a:off x="2209360" y="2438400"/>
              <a:ext cx="2286441" cy="2209800"/>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96" name="Straight Connector 95"/>
            <p:cNvCxnSpPr>
              <a:cxnSpLocks noChangeShapeType="1"/>
            </p:cNvCxnSpPr>
            <p:nvPr/>
          </p:nvCxnSpPr>
          <p:spPr bwMode="auto">
            <a:xfrm flipV="1">
              <a:off x="2057929" y="2438400"/>
              <a:ext cx="2437872" cy="2057400"/>
            </a:xfrm>
            <a:prstGeom prst="line">
              <a:avLst/>
            </a:prstGeom>
            <a:noFill/>
            <a:ln w="28575">
              <a:solidFill>
                <a:srgbClr val="00FF00"/>
              </a:solidFill>
              <a:round/>
              <a:headEnd/>
              <a:tailEnd/>
            </a:ln>
            <a:effectLst>
              <a:outerShdw dist="20000" dir="5400000" rotWithShape="0">
                <a:srgbClr val="808080">
                  <a:alpha val="37999"/>
                </a:srgbClr>
              </a:outerShdw>
            </a:effectLst>
          </p:spPr>
        </p:cxnSp>
        <p:cxnSp>
          <p:nvCxnSpPr>
            <p:cNvPr id="100" name="Straight Connector 99"/>
            <p:cNvCxnSpPr>
              <a:cxnSpLocks noChangeShapeType="1"/>
            </p:cNvCxnSpPr>
            <p:nvPr/>
          </p:nvCxnSpPr>
          <p:spPr bwMode="auto">
            <a:xfrm flipV="1">
              <a:off x="1905000" y="2438400"/>
              <a:ext cx="2590801" cy="1905000"/>
            </a:xfrm>
            <a:prstGeom prst="line">
              <a:avLst/>
            </a:prstGeom>
            <a:noFill/>
            <a:ln w="28575">
              <a:solidFill>
                <a:srgbClr val="00FF00"/>
              </a:solidFill>
              <a:round/>
              <a:headEnd/>
              <a:tailEnd/>
            </a:ln>
            <a:effectLst>
              <a:outerShdw dist="20000" dir="5400000" rotWithShape="0">
                <a:srgbClr val="808080">
                  <a:alpha val="37999"/>
                </a:srgbClr>
              </a:outerShdw>
            </a:effectLst>
          </p:spPr>
        </p:cxnSp>
      </p:grpSp>
      <p:pic>
        <p:nvPicPr>
          <p:cNvPr id="25618" name="Picture 21" descr="ICON_BladeServer_Q408"/>
          <p:cNvPicPr>
            <a:picLocks noChangeAspect="1" noChangeArrowheads="1"/>
          </p:cNvPicPr>
          <p:nvPr/>
        </p:nvPicPr>
        <p:blipFill>
          <a:blip r:embed="rId3"/>
          <a:srcRect/>
          <a:stretch>
            <a:fillRect/>
          </a:stretch>
        </p:blipFill>
        <p:spPr bwMode="auto">
          <a:xfrm>
            <a:off x="1454150" y="4038600"/>
            <a:ext cx="1647825" cy="1484313"/>
          </a:xfrm>
          <a:prstGeom prst="rect">
            <a:avLst/>
          </a:prstGeom>
          <a:noFill/>
          <a:ln w="9525">
            <a:noFill/>
            <a:miter lim="800000"/>
            <a:headEnd/>
            <a:tailEnd/>
          </a:ln>
        </p:spPr>
      </p:pic>
      <p:grpSp>
        <p:nvGrpSpPr>
          <p:cNvPr id="25619" name="Group 126"/>
          <p:cNvGrpSpPr>
            <a:grpSpLocks/>
          </p:cNvGrpSpPr>
          <p:nvPr/>
        </p:nvGrpSpPr>
        <p:grpSpPr bwMode="auto">
          <a:xfrm>
            <a:off x="1289050" y="5556250"/>
            <a:ext cx="1911350" cy="1225550"/>
            <a:chOff x="4724400" y="4870805"/>
            <a:chExt cx="1911725" cy="1225195"/>
          </a:xfrm>
        </p:grpSpPr>
        <p:pic>
          <p:nvPicPr>
            <p:cNvPr id="25665" name="Picture 124" descr="empty layer-blue.png"/>
            <p:cNvPicPr>
              <a:picLocks noChangeAspect="1"/>
            </p:cNvPicPr>
            <p:nvPr/>
          </p:nvPicPr>
          <p:blipFill>
            <a:blip r:embed="rId4"/>
            <a:srcRect/>
            <a:stretch>
              <a:fillRect/>
            </a:stretch>
          </p:blipFill>
          <p:spPr bwMode="auto">
            <a:xfrm>
              <a:off x="4965959" y="4870805"/>
              <a:ext cx="1670166" cy="1225195"/>
            </a:xfrm>
            <a:prstGeom prst="rect">
              <a:avLst/>
            </a:prstGeom>
            <a:noFill/>
            <a:ln w="9525">
              <a:noFill/>
              <a:miter lim="800000"/>
              <a:headEnd/>
              <a:tailEnd/>
            </a:ln>
          </p:spPr>
        </p:pic>
        <p:sp>
          <p:nvSpPr>
            <p:cNvPr id="126" name="Rectangle 125"/>
            <p:cNvSpPr/>
            <p:nvPr/>
          </p:nvSpPr>
          <p:spPr>
            <a:xfrm>
              <a:off x="4724400" y="5410200"/>
              <a:ext cx="1395522" cy="600375"/>
            </a:xfrm>
            <a:prstGeom prst="rect">
              <a:avLst/>
            </a:prstGeom>
            <a:noFill/>
            <a:ln>
              <a:noFill/>
            </a:ln>
            <a:scene3d>
              <a:camera prst="orthographicFront">
                <a:rot lat="2580000" lon="2400000" rev="0"/>
              </a:camera>
              <a:lightRig rig="threePt" dir="t"/>
            </a:scene3d>
            <a:sp3d/>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t>OS</a:t>
              </a:r>
            </a:p>
          </p:txBody>
        </p:sp>
      </p:grpSp>
      <p:pic>
        <p:nvPicPr>
          <p:cNvPr id="25620" name="Picture 21" descr="ICON_BladeServer_Q408"/>
          <p:cNvPicPr>
            <a:picLocks noChangeAspect="1" noChangeArrowheads="1"/>
          </p:cNvPicPr>
          <p:nvPr/>
        </p:nvPicPr>
        <p:blipFill>
          <a:blip r:embed="rId3"/>
          <a:srcRect/>
          <a:stretch>
            <a:fillRect/>
          </a:stretch>
        </p:blipFill>
        <p:spPr bwMode="auto">
          <a:xfrm>
            <a:off x="2514600" y="4648200"/>
            <a:ext cx="1647825" cy="1484313"/>
          </a:xfrm>
          <a:prstGeom prst="rect">
            <a:avLst/>
          </a:prstGeom>
          <a:noFill/>
          <a:ln w="9525">
            <a:noFill/>
            <a:miter lim="800000"/>
            <a:headEnd/>
            <a:tailEnd/>
          </a:ln>
        </p:spPr>
      </p:pic>
      <p:sp>
        <p:nvSpPr>
          <p:cNvPr id="141" name="Rectangle 140"/>
          <p:cNvSpPr>
            <a:spLocks noChangeArrowheads="1"/>
          </p:cNvSpPr>
          <p:nvPr/>
        </p:nvSpPr>
        <p:spPr bwMode="auto">
          <a:xfrm rot="3780000">
            <a:off x="4305300" y="1947863"/>
            <a:ext cx="60325" cy="3292475"/>
          </a:xfrm>
          <a:prstGeom prst="rect">
            <a:avLst/>
          </a:pr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sp>
        <p:nvSpPr>
          <p:cNvPr id="142" name="Freeform 141"/>
          <p:cNvSpPr>
            <a:spLocks noChangeArrowheads="1"/>
          </p:cNvSpPr>
          <p:nvPr/>
        </p:nvSpPr>
        <p:spPr bwMode="auto">
          <a:xfrm rot="2520000" flipH="1">
            <a:off x="4852988" y="2409825"/>
            <a:ext cx="46037" cy="3036888"/>
          </a:xfrm>
          <a:custGeom>
            <a:avLst/>
            <a:gdLst>
              <a:gd name="T0" fmla="*/ 0 w 61142"/>
              <a:gd name="T1" fmla="*/ 0 h 3293520"/>
              <a:gd name="T2" fmla="*/ 4723 w 61142"/>
              <a:gd name="T3" fmla="*/ 0 h 3293520"/>
              <a:gd name="T4" fmla="*/ 4723 w 61142"/>
              <a:gd name="T5" fmla="*/ 1587239 h 3293520"/>
              <a:gd name="T6" fmla="*/ 0 w 61142"/>
              <a:gd name="T7" fmla="*/ 1587239 h 3293520"/>
              <a:gd name="T8" fmla="*/ 0 w 61142"/>
              <a:gd name="T9" fmla="*/ 0 h 3293520"/>
              <a:gd name="T10" fmla="*/ 0 60000 65536"/>
              <a:gd name="T11" fmla="*/ 0 60000 65536"/>
              <a:gd name="T12" fmla="*/ 0 60000 65536"/>
              <a:gd name="T13" fmla="*/ 0 60000 65536"/>
              <a:gd name="T14" fmla="*/ 0 60000 65536"/>
              <a:gd name="T15" fmla="*/ 0 w 61142"/>
              <a:gd name="T16" fmla="*/ 0 h 3293520"/>
              <a:gd name="T17" fmla="*/ 61142 w 61142"/>
              <a:gd name="T18" fmla="*/ 3293520 h 3293520"/>
            </a:gdLst>
            <a:ahLst/>
            <a:cxnLst>
              <a:cxn ang="T10">
                <a:pos x="T0" y="T1"/>
              </a:cxn>
              <a:cxn ang="T11">
                <a:pos x="T2" y="T3"/>
              </a:cxn>
              <a:cxn ang="T12">
                <a:pos x="T4" y="T5"/>
              </a:cxn>
              <a:cxn ang="T13">
                <a:pos x="T6" y="T7"/>
              </a:cxn>
              <a:cxn ang="T14">
                <a:pos x="T8" y="T9"/>
              </a:cxn>
            </a:cxnLst>
            <a:rect l="T15" t="T16" r="T17" b="T18"/>
            <a:pathLst>
              <a:path w="61142" h="3293520">
                <a:moveTo>
                  <a:pt x="0" y="0"/>
                </a:moveTo>
                <a:lnTo>
                  <a:pt x="61142" y="0"/>
                </a:lnTo>
                <a:lnTo>
                  <a:pt x="61142" y="3293520"/>
                </a:lnTo>
                <a:lnTo>
                  <a:pt x="0" y="3293520"/>
                </a:lnTo>
                <a:lnTo>
                  <a:pt x="0" y="0"/>
                </a:lnTo>
                <a:close/>
              </a:path>
            </a:pathLst>
          </a:cu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pic>
        <p:nvPicPr>
          <p:cNvPr id="711" name="Picture 47" descr="NS-ph2"/>
          <p:cNvPicPr>
            <a:picLocks noChangeAspect="1" noChangeArrowheads="1"/>
          </p:cNvPicPr>
          <p:nvPr/>
        </p:nvPicPr>
        <p:blipFill>
          <a:blip r:embed="rId5"/>
          <a:srcRect/>
          <a:stretch>
            <a:fillRect/>
          </a:stretch>
        </p:blipFill>
        <p:spPr bwMode="auto">
          <a:xfrm>
            <a:off x="5334000" y="2286000"/>
            <a:ext cx="914400" cy="427038"/>
          </a:xfrm>
          <a:prstGeom prst="rect">
            <a:avLst/>
          </a:prstGeom>
          <a:noFill/>
          <a:ln w="9525">
            <a:noFill/>
            <a:miter lim="800000"/>
            <a:headEnd/>
            <a:tailEnd/>
          </a:ln>
        </p:spPr>
      </p:pic>
      <p:grpSp>
        <p:nvGrpSpPr>
          <p:cNvPr id="25624" name="Group 127"/>
          <p:cNvGrpSpPr>
            <a:grpSpLocks/>
          </p:cNvGrpSpPr>
          <p:nvPr/>
        </p:nvGrpSpPr>
        <p:grpSpPr bwMode="auto">
          <a:xfrm>
            <a:off x="234950" y="4800600"/>
            <a:ext cx="1916113" cy="1376363"/>
            <a:chOff x="-152400" y="4876800"/>
            <a:chExt cx="1915336" cy="1375793"/>
          </a:xfrm>
        </p:grpSpPr>
        <p:pic>
          <p:nvPicPr>
            <p:cNvPr id="25658" name="Picture 51" descr="empty layer.png"/>
            <p:cNvPicPr>
              <a:picLocks noChangeAspect="1"/>
            </p:cNvPicPr>
            <p:nvPr/>
          </p:nvPicPr>
          <p:blipFill>
            <a:blip r:embed="rId6"/>
            <a:srcRect/>
            <a:stretch>
              <a:fillRect/>
            </a:stretch>
          </p:blipFill>
          <p:spPr bwMode="auto">
            <a:xfrm>
              <a:off x="101600" y="5029200"/>
              <a:ext cx="1661336" cy="1223393"/>
            </a:xfrm>
            <a:prstGeom prst="rect">
              <a:avLst/>
            </a:prstGeom>
            <a:noFill/>
            <a:ln w="9525">
              <a:noFill/>
              <a:miter lim="800000"/>
              <a:headEnd/>
              <a:tailEnd/>
            </a:ln>
          </p:spPr>
        </p:pic>
        <p:sp>
          <p:nvSpPr>
            <p:cNvPr id="53" name="Rectangle 52"/>
            <p:cNvSpPr/>
            <p:nvPr/>
          </p:nvSpPr>
          <p:spPr>
            <a:xfrm>
              <a:off x="-152400" y="5559125"/>
              <a:ext cx="1395522" cy="600375"/>
            </a:xfrm>
            <a:prstGeom prst="rect">
              <a:avLst/>
            </a:prstGeom>
            <a:noFill/>
            <a:ln>
              <a:noFill/>
            </a:ln>
            <a:scene3d>
              <a:camera prst="orthographicFront">
                <a:rot lat="2580000" lon="2400000" rev="0"/>
              </a:camera>
              <a:lightRig rig="threePt" dir="t"/>
            </a:scene3d>
            <a:sp3d/>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t>Hypervisor</a:t>
              </a:r>
            </a:p>
          </p:txBody>
        </p:sp>
        <p:grpSp>
          <p:nvGrpSpPr>
            <p:cNvPr id="25660" name="Group 652"/>
            <p:cNvGrpSpPr>
              <a:grpSpLocks/>
            </p:cNvGrpSpPr>
            <p:nvPr/>
          </p:nvGrpSpPr>
          <p:grpSpPr bwMode="auto">
            <a:xfrm>
              <a:off x="304800" y="4876800"/>
              <a:ext cx="1371600" cy="1063945"/>
              <a:chOff x="838200" y="3048000"/>
              <a:chExt cx="1371600" cy="1063945"/>
            </a:xfrm>
          </p:grpSpPr>
          <p:pic>
            <p:nvPicPr>
              <p:cNvPr id="25661" name="Picture 150" descr="ICON_VM_basic_label_Q308"/>
              <p:cNvPicPr>
                <a:picLocks noChangeAspect="1" noChangeArrowheads="1"/>
              </p:cNvPicPr>
              <p:nvPr/>
            </p:nvPicPr>
            <p:blipFill>
              <a:blip r:embed="rId7"/>
              <a:srcRect/>
              <a:stretch>
                <a:fillRect/>
              </a:stretch>
            </p:blipFill>
            <p:spPr bwMode="auto">
              <a:xfrm>
                <a:off x="1295400" y="3048000"/>
                <a:ext cx="533399" cy="619074"/>
              </a:xfrm>
              <a:prstGeom prst="rect">
                <a:avLst/>
              </a:prstGeom>
              <a:noFill/>
              <a:ln w="9525">
                <a:noFill/>
                <a:miter lim="800000"/>
                <a:headEnd/>
                <a:tailEnd/>
              </a:ln>
            </p:spPr>
          </p:pic>
          <p:pic>
            <p:nvPicPr>
              <p:cNvPr id="25662" name="Picture 150" descr="ICON_VM_basic_label_Q308"/>
              <p:cNvPicPr>
                <a:picLocks noChangeAspect="1" noChangeArrowheads="1"/>
              </p:cNvPicPr>
              <p:nvPr/>
            </p:nvPicPr>
            <p:blipFill>
              <a:blip r:embed="rId7"/>
              <a:srcRect/>
              <a:stretch>
                <a:fillRect/>
              </a:stretch>
            </p:blipFill>
            <p:spPr bwMode="auto">
              <a:xfrm>
                <a:off x="1676401" y="3267126"/>
                <a:ext cx="533399" cy="619074"/>
              </a:xfrm>
              <a:prstGeom prst="rect">
                <a:avLst/>
              </a:prstGeom>
              <a:noFill/>
              <a:ln w="9525">
                <a:noFill/>
                <a:miter lim="800000"/>
                <a:headEnd/>
                <a:tailEnd/>
              </a:ln>
            </p:spPr>
          </p:pic>
          <p:pic>
            <p:nvPicPr>
              <p:cNvPr id="25663" name="Picture 150" descr="ICON_VM_basic_label_Q308"/>
              <p:cNvPicPr>
                <a:picLocks noChangeAspect="1" noChangeArrowheads="1"/>
              </p:cNvPicPr>
              <p:nvPr/>
            </p:nvPicPr>
            <p:blipFill>
              <a:blip r:embed="rId7"/>
              <a:srcRect/>
              <a:stretch>
                <a:fillRect/>
              </a:stretch>
            </p:blipFill>
            <p:spPr bwMode="auto">
              <a:xfrm>
                <a:off x="838200" y="3276600"/>
                <a:ext cx="533399" cy="619074"/>
              </a:xfrm>
              <a:prstGeom prst="rect">
                <a:avLst/>
              </a:prstGeom>
              <a:noFill/>
              <a:ln w="9525">
                <a:noFill/>
                <a:miter lim="800000"/>
                <a:headEnd/>
                <a:tailEnd/>
              </a:ln>
            </p:spPr>
          </p:pic>
          <p:pic>
            <p:nvPicPr>
              <p:cNvPr id="25664" name="Picture 150" descr="ICON_VM_basic_label_Q308"/>
              <p:cNvPicPr>
                <a:picLocks noChangeAspect="1" noChangeArrowheads="1"/>
              </p:cNvPicPr>
              <p:nvPr/>
            </p:nvPicPr>
            <p:blipFill>
              <a:blip r:embed="rId7"/>
              <a:srcRect/>
              <a:stretch>
                <a:fillRect/>
              </a:stretch>
            </p:blipFill>
            <p:spPr bwMode="auto">
              <a:xfrm>
                <a:off x="1270740" y="3492871"/>
                <a:ext cx="533399" cy="619074"/>
              </a:xfrm>
              <a:prstGeom prst="rect">
                <a:avLst/>
              </a:prstGeom>
              <a:noFill/>
              <a:ln w="9525">
                <a:noFill/>
                <a:miter lim="800000"/>
                <a:headEnd/>
                <a:tailEnd/>
              </a:ln>
            </p:spPr>
          </p:pic>
        </p:grpSp>
      </p:grpSp>
      <p:grpSp>
        <p:nvGrpSpPr>
          <p:cNvPr id="25625" name="Group 60"/>
          <p:cNvGrpSpPr>
            <a:grpSpLocks/>
          </p:cNvGrpSpPr>
          <p:nvPr/>
        </p:nvGrpSpPr>
        <p:grpSpPr bwMode="auto">
          <a:xfrm>
            <a:off x="5181600" y="5156200"/>
            <a:ext cx="2565400" cy="358775"/>
            <a:chOff x="4953000" y="5156200"/>
            <a:chExt cx="2565400" cy="358775"/>
          </a:xfrm>
        </p:grpSpPr>
        <p:pic>
          <p:nvPicPr>
            <p:cNvPr id="25656" name="Picture 29"/>
            <p:cNvPicPr>
              <a:picLocks noChangeArrowheads="1"/>
            </p:cNvPicPr>
            <p:nvPr/>
          </p:nvPicPr>
          <p:blipFill>
            <a:blip r:embed="rId8"/>
            <a:srcRect/>
            <a:stretch>
              <a:fillRect/>
            </a:stretch>
          </p:blipFill>
          <p:spPr bwMode="auto">
            <a:xfrm>
              <a:off x="4953000" y="5167993"/>
              <a:ext cx="381000" cy="346982"/>
            </a:xfrm>
            <a:prstGeom prst="rect">
              <a:avLst/>
            </a:prstGeom>
            <a:noFill/>
            <a:ln w="9525">
              <a:noFill/>
              <a:miter lim="800000"/>
              <a:headEnd/>
              <a:tailEnd/>
            </a:ln>
          </p:spPr>
        </p:pic>
        <p:sp>
          <p:nvSpPr>
            <p:cNvPr id="25657" name="TextBox 59"/>
            <p:cNvSpPr txBox="1">
              <a:spLocks noChangeArrowheads="1"/>
            </p:cNvSpPr>
            <p:nvPr/>
          </p:nvSpPr>
          <p:spPr bwMode="auto">
            <a:xfrm>
              <a:off x="5384800" y="5156200"/>
              <a:ext cx="2133600" cy="338554"/>
            </a:xfrm>
            <a:prstGeom prst="rect">
              <a:avLst/>
            </a:prstGeom>
            <a:noFill/>
            <a:ln w="9525">
              <a:noFill/>
              <a:miter lim="800000"/>
              <a:headEnd/>
              <a:tailEnd/>
            </a:ln>
          </p:spPr>
          <p:txBody>
            <a:bodyPr>
              <a:spAutoFit/>
            </a:bodyPr>
            <a:lstStyle/>
            <a:p>
              <a:pPr defTabSz="914400"/>
              <a:r>
                <a:rPr lang="en-US" sz="1600">
                  <a:solidFill>
                    <a:srgbClr val="CCFFCC"/>
                  </a:solidFill>
                </a:rPr>
                <a:t>Chassis Mgmt</a:t>
              </a:r>
            </a:p>
          </p:txBody>
        </p:sp>
      </p:grpSp>
      <p:grpSp>
        <p:nvGrpSpPr>
          <p:cNvPr id="8" name="Group 67"/>
          <p:cNvGrpSpPr>
            <a:grpSpLocks/>
          </p:cNvGrpSpPr>
          <p:nvPr/>
        </p:nvGrpSpPr>
        <p:grpSpPr bwMode="auto">
          <a:xfrm>
            <a:off x="5168900" y="5584825"/>
            <a:ext cx="3975100" cy="358775"/>
            <a:chOff x="4953000" y="5156200"/>
            <a:chExt cx="3975100" cy="358775"/>
          </a:xfrm>
        </p:grpSpPr>
        <p:pic>
          <p:nvPicPr>
            <p:cNvPr id="25654" name="Picture 29"/>
            <p:cNvPicPr>
              <a:picLocks noChangeArrowheads="1"/>
            </p:cNvPicPr>
            <p:nvPr/>
          </p:nvPicPr>
          <p:blipFill>
            <a:blip r:embed="rId8"/>
            <a:srcRect/>
            <a:stretch>
              <a:fillRect/>
            </a:stretch>
          </p:blipFill>
          <p:spPr bwMode="auto">
            <a:xfrm>
              <a:off x="4953000" y="5167993"/>
              <a:ext cx="381000" cy="346982"/>
            </a:xfrm>
            <a:prstGeom prst="rect">
              <a:avLst/>
            </a:prstGeom>
            <a:noFill/>
            <a:ln w="9525">
              <a:noFill/>
              <a:miter lim="800000"/>
              <a:headEnd/>
              <a:tailEnd/>
            </a:ln>
          </p:spPr>
        </p:pic>
        <p:sp>
          <p:nvSpPr>
            <p:cNvPr id="25655" name="TextBox 69"/>
            <p:cNvSpPr txBox="1">
              <a:spLocks noChangeArrowheads="1"/>
            </p:cNvSpPr>
            <p:nvPr/>
          </p:nvSpPr>
          <p:spPr bwMode="auto">
            <a:xfrm>
              <a:off x="5384800" y="5156200"/>
              <a:ext cx="3543300" cy="338554"/>
            </a:xfrm>
            <a:prstGeom prst="rect">
              <a:avLst/>
            </a:prstGeom>
            <a:noFill/>
            <a:ln w="9525">
              <a:noFill/>
              <a:miter lim="800000"/>
              <a:headEnd/>
              <a:tailEnd/>
            </a:ln>
          </p:spPr>
          <p:txBody>
            <a:bodyPr>
              <a:spAutoFit/>
            </a:bodyPr>
            <a:lstStyle/>
            <a:p>
              <a:pPr defTabSz="914400"/>
              <a:r>
                <a:rPr lang="en-US" sz="1600">
                  <a:solidFill>
                    <a:srgbClr val="CCFFCC"/>
                  </a:solidFill>
                </a:rPr>
                <a:t>Fibre Channel Blade Switch Mgmt</a:t>
              </a:r>
            </a:p>
          </p:txBody>
        </p:sp>
      </p:grpSp>
      <p:sp>
        <p:nvSpPr>
          <p:cNvPr id="74" name="Trapezoid 73"/>
          <p:cNvSpPr/>
          <p:nvPr/>
        </p:nvSpPr>
        <p:spPr bwMode="auto">
          <a:xfrm rot="16200000">
            <a:off x="4000500" y="4991100"/>
            <a:ext cx="1066800" cy="1143000"/>
          </a:xfrm>
          <a:prstGeom prst="trapezoid">
            <a:avLst>
              <a:gd name="adj" fmla="val 29080"/>
            </a:avLst>
          </a:prstGeom>
          <a:gradFill flip="none" rotWithShape="1">
            <a:gsLst>
              <a:gs pos="0">
                <a:schemeClr val="bg1">
                  <a:lumMod val="50000"/>
                </a:schemeClr>
              </a:gs>
              <a:gs pos="100000">
                <a:srgbClr val="FFFFFF">
                  <a:alpha val="0"/>
                </a:srgbClr>
              </a:gs>
            </a:gsLst>
            <a:lin ang="16020000" scaled="0"/>
            <a:tileRect/>
          </a:gradFill>
          <a:ln w="9525" cap="flat" cmpd="sng" algn="ctr">
            <a:noFill/>
            <a:prstDash val="solid"/>
            <a:round/>
            <a:headEnd type="none" w="med" len="med"/>
            <a:tailEnd type="none" w="med" len="med"/>
          </a:ln>
          <a:effectLst/>
        </p:spPr>
        <p:txBody>
          <a:bodyPr lIns="82124" tIns="41061" rIns="82124" bIns="41061" anchor="ctr"/>
          <a:lstStyle/>
          <a:p>
            <a:pPr algn="ctr" defTabSz="814388" eaLnBrk="0" hangingPunct="0">
              <a:lnSpc>
                <a:spcPct val="90000"/>
              </a:lnSpc>
              <a:defRPr/>
            </a:pPr>
            <a:endParaRPr lang="en-US">
              <a:latin typeface="Arial" charset="0"/>
              <a:ea typeface="ＭＳ Ｐゴシック" pitchFamily="-106" charset="-128"/>
              <a:cs typeface="ＭＳ Ｐゴシック" pitchFamily="-106" charset="-128"/>
            </a:endParaRPr>
          </a:p>
        </p:txBody>
      </p:sp>
      <p:sp>
        <p:nvSpPr>
          <p:cNvPr id="87" name="TextBox 86"/>
          <p:cNvSpPr txBox="1">
            <a:spLocks noChangeArrowheads="1"/>
          </p:cNvSpPr>
          <p:nvPr/>
        </p:nvSpPr>
        <p:spPr bwMode="auto">
          <a:xfrm>
            <a:off x="685800" y="1566863"/>
            <a:ext cx="3505200" cy="1190625"/>
          </a:xfrm>
          <a:prstGeom prst="rect">
            <a:avLst/>
          </a:prstGeom>
          <a:noFill/>
          <a:ln w="9525">
            <a:noFill/>
            <a:miter lim="800000"/>
            <a:headEnd/>
            <a:tailEnd/>
          </a:ln>
        </p:spPr>
        <p:txBody>
          <a:bodyPr>
            <a:spAutoFit/>
          </a:bodyPr>
          <a:lstStyle/>
          <a:p>
            <a:pPr defTabSz="914400"/>
            <a:r>
              <a:rPr lang="en-US">
                <a:solidFill>
                  <a:srgbClr val="CCFFCC"/>
                </a:solidFill>
              </a:rPr>
              <a:t>Unified Fabric simplifies I/O infrastructure and management while maintaining Enterprise-class high-availability</a:t>
            </a:r>
          </a:p>
        </p:txBody>
      </p:sp>
      <p:pic>
        <p:nvPicPr>
          <p:cNvPr id="63" name="Picture 47" descr="NS-ph2"/>
          <p:cNvPicPr>
            <a:picLocks noChangeAspect="1" noChangeArrowheads="1"/>
          </p:cNvPicPr>
          <p:nvPr/>
        </p:nvPicPr>
        <p:blipFill>
          <a:blip r:embed="rId5"/>
          <a:srcRect/>
          <a:stretch>
            <a:fillRect/>
          </a:stretch>
        </p:blipFill>
        <p:spPr bwMode="auto">
          <a:xfrm>
            <a:off x="5638800" y="2590800"/>
            <a:ext cx="914400" cy="427038"/>
          </a:xfrm>
          <a:prstGeom prst="rect">
            <a:avLst/>
          </a:prstGeom>
          <a:noFill/>
          <a:ln w="9525">
            <a:noFill/>
            <a:miter lim="800000"/>
            <a:headEnd/>
            <a:tailEnd/>
          </a:ln>
        </p:spPr>
      </p:pic>
      <p:pic>
        <p:nvPicPr>
          <p:cNvPr id="123" name="Picture 16" descr="storage"/>
          <p:cNvPicPr>
            <a:picLocks noChangeAspect="1" noChangeArrowheads="1"/>
          </p:cNvPicPr>
          <p:nvPr/>
        </p:nvPicPr>
        <p:blipFill>
          <a:blip r:embed="rId9"/>
          <a:srcRect/>
          <a:stretch>
            <a:fillRect/>
          </a:stretch>
        </p:blipFill>
        <p:spPr bwMode="auto">
          <a:xfrm>
            <a:off x="4495800" y="1524000"/>
            <a:ext cx="735013" cy="1066800"/>
          </a:xfrm>
          <a:prstGeom prst="rect">
            <a:avLst/>
          </a:prstGeom>
          <a:noFill/>
          <a:ln w="9525">
            <a:noFill/>
            <a:miter lim="800000"/>
            <a:headEnd/>
            <a:tailEnd/>
          </a:ln>
          <a:effectLst>
            <a:outerShdw dist="35921" dir="2700000" algn="ctr" rotWithShape="0">
              <a:schemeClr val="bg1">
                <a:alpha val="74997"/>
              </a:schemeClr>
            </a:outerShdw>
          </a:effectLst>
        </p:spPr>
      </p:pic>
      <p:pic>
        <p:nvPicPr>
          <p:cNvPr id="124" name="Picture 133" descr="DC3 Icon Raster"/>
          <p:cNvPicPr>
            <a:picLocks noChangeAspect="1" noChangeArrowheads="1"/>
          </p:cNvPicPr>
          <p:nvPr/>
        </p:nvPicPr>
        <p:blipFill>
          <a:blip r:embed="rId10"/>
          <a:srcRect/>
          <a:stretch>
            <a:fillRect/>
          </a:stretch>
        </p:blipFill>
        <p:spPr bwMode="auto">
          <a:xfrm>
            <a:off x="5307013" y="1936750"/>
            <a:ext cx="838200" cy="1263650"/>
          </a:xfrm>
          <a:prstGeom prst="rect">
            <a:avLst/>
          </a:prstGeom>
          <a:noFill/>
          <a:ln w="9525">
            <a:noFill/>
            <a:miter lim="800000"/>
            <a:headEnd/>
            <a:tailEnd/>
          </a:ln>
        </p:spPr>
      </p:pic>
      <p:grpSp>
        <p:nvGrpSpPr>
          <p:cNvPr id="25632" name="Group 309"/>
          <p:cNvGrpSpPr>
            <a:grpSpLocks/>
          </p:cNvGrpSpPr>
          <p:nvPr/>
        </p:nvGrpSpPr>
        <p:grpSpPr bwMode="auto">
          <a:xfrm>
            <a:off x="6450013" y="1447800"/>
            <a:ext cx="1060450" cy="506413"/>
            <a:chOff x="5066221" y="1826807"/>
            <a:chExt cx="1273175" cy="603250"/>
          </a:xfrm>
        </p:grpSpPr>
        <p:pic>
          <p:nvPicPr>
            <p:cNvPr id="25652" name="Picture 135" descr="cloud-1"/>
            <p:cNvPicPr>
              <a:picLocks noChangeAspect="1" noChangeArrowheads="1"/>
            </p:cNvPicPr>
            <p:nvPr/>
          </p:nvPicPr>
          <p:blipFill>
            <a:blip r:embed="rId11"/>
            <a:srcRect/>
            <a:stretch>
              <a:fillRect/>
            </a:stretch>
          </p:blipFill>
          <p:spPr bwMode="auto">
            <a:xfrm>
              <a:off x="5066221" y="1826807"/>
              <a:ext cx="1273175" cy="603250"/>
            </a:xfrm>
            <a:prstGeom prst="rect">
              <a:avLst/>
            </a:prstGeom>
            <a:noFill/>
            <a:ln w="9525">
              <a:noFill/>
              <a:miter lim="800000"/>
              <a:headEnd/>
              <a:tailEnd/>
            </a:ln>
          </p:spPr>
        </p:pic>
        <p:sp>
          <p:nvSpPr>
            <p:cNvPr id="25653" name="Text Box 138"/>
            <p:cNvSpPr txBox="1">
              <a:spLocks noChangeArrowheads="1"/>
            </p:cNvSpPr>
            <p:nvPr/>
          </p:nvSpPr>
          <p:spPr bwMode="auto">
            <a:xfrm>
              <a:off x="5374985" y="2015914"/>
              <a:ext cx="564161" cy="295006"/>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LAN</a:t>
              </a:r>
            </a:p>
          </p:txBody>
        </p:sp>
      </p:grpSp>
      <p:grpSp>
        <p:nvGrpSpPr>
          <p:cNvPr id="25633" name="Group 314"/>
          <p:cNvGrpSpPr>
            <a:grpSpLocks/>
          </p:cNvGrpSpPr>
          <p:nvPr/>
        </p:nvGrpSpPr>
        <p:grpSpPr bwMode="auto">
          <a:xfrm>
            <a:off x="5535613" y="1143000"/>
            <a:ext cx="1060450" cy="508000"/>
            <a:chOff x="7666546" y="1849032"/>
            <a:chExt cx="1273175" cy="603250"/>
          </a:xfrm>
        </p:grpSpPr>
        <p:pic>
          <p:nvPicPr>
            <p:cNvPr id="25650" name="Picture 137" descr="cloud-1"/>
            <p:cNvPicPr>
              <a:picLocks noChangeAspect="1" noChangeArrowheads="1"/>
            </p:cNvPicPr>
            <p:nvPr/>
          </p:nvPicPr>
          <p:blipFill>
            <a:blip r:embed="rId11"/>
            <a:srcRect/>
            <a:stretch>
              <a:fillRect/>
            </a:stretch>
          </p:blipFill>
          <p:spPr bwMode="auto">
            <a:xfrm>
              <a:off x="7666546" y="1849032"/>
              <a:ext cx="1273175" cy="603250"/>
            </a:xfrm>
            <a:prstGeom prst="rect">
              <a:avLst/>
            </a:prstGeom>
            <a:noFill/>
            <a:ln w="9525">
              <a:noFill/>
              <a:miter lim="800000"/>
              <a:headEnd/>
              <a:tailEnd/>
            </a:ln>
          </p:spPr>
        </p:pic>
        <p:sp>
          <p:nvSpPr>
            <p:cNvPr id="25651" name="Text Box 139"/>
            <p:cNvSpPr txBox="1">
              <a:spLocks noChangeArrowheads="1"/>
            </p:cNvSpPr>
            <p:nvPr/>
          </p:nvSpPr>
          <p:spPr bwMode="auto">
            <a:xfrm>
              <a:off x="7864199" y="2014926"/>
              <a:ext cx="846808" cy="301975"/>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SAN A </a:t>
              </a:r>
            </a:p>
          </p:txBody>
        </p:sp>
      </p:grpSp>
      <p:grpSp>
        <p:nvGrpSpPr>
          <p:cNvPr id="25634" name="Group 74"/>
          <p:cNvGrpSpPr>
            <a:grpSpLocks/>
          </p:cNvGrpSpPr>
          <p:nvPr/>
        </p:nvGrpSpPr>
        <p:grpSpPr bwMode="auto">
          <a:xfrm>
            <a:off x="7364413" y="2514600"/>
            <a:ext cx="1828800" cy="581025"/>
            <a:chOff x="4953000" y="5054600"/>
            <a:chExt cx="2272146" cy="581598"/>
          </a:xfrm>
        </p:grpSpPr>
        <p:pic>
          <p:nvPicPr>
            <p:cNvPr id="25648" name="Picture 29"/>
            <p:cNvPicPr>
              <a:picLocks noChangeArrowheads="1"/>
            </p:cNvPicPr>
            <p:nvPr/>
          </p:nvPicPr>
          <p:blipFill>
            <a:blip r:embed="rId8"/>
            <a:srcRect/>
            <a:stretch>
              <a:fillRect/>
            </a:stretch>
          </p:blipFill>
          <p:spPr bwMode="auto">
            <a:xfrm>
              <a:off x="4953000" y="5167993"/>
              <a:ext cx="381000" cy="346982"/>
            </a:xfrm>
            <a:prstGeom prst="rect">
              <a:avLst/>
            </a:prstGeom>
            <a:noFill/>
            <a:ln w="9525">
              <a:noFill/>
              <a:miter lim="800000"/>
              <a:headEnd/>
              <a:tailEnd/>
            </a:ln>
          </p:spPr>
        </p:pic>
        <p:sp>
          <p:nvSpPr>
            <p:cNvPr id="25649" name="TextBox 135"/>
            <p:cNvSpPr txBox="1">
              <a:spLocks noChangeArrowheads="1"/>
            </p:cNvSpPr>
            <p:nvPr/>
          </p:nvSpPr>
          <p:spPr bwMode="auto">
            <a:xfrm>
              <a:off x="5384944" y="5054600"/>
              <a:ext cx="1840202" cy="581598"/>
            </a:xfrm>
            <a:prstGeom prst="rect">
              <a:avLst/>
            </a:prstGeom>
            <a:noFill/>
            <a:ln w="9525">
              <a:noFill/>
              <a:miter lim="800000"/>
              <a:headEnd/>
              <a:tailEnd/>
            </a:ln>
          </p:spPr>
          <p:txBody>
            <a:bodyPr>
              <a:spAutoFit/>
            </a:bodyPr>
            <a:lstStyle/>
            <a:p>
              <a:pPr defTabSz="914400"/>
              <a:r>
                <a:rPr lang="en-US" sz="1600">
                  <a:solidFill>
                    <a:srgbClr val="CCFFCC"/>
                  </a:solidFill>
                </a:rPr>
                <a:t>Ethernet </a:t>
              </a:r>
              <a:br>
                <a:rPr lang="en-US" sz="1600">
                  <a:solidFill>
                    <a:srgbClr val="CCFFCC"/>
                  </a:solidFill>
                </a:rPr>
              </a:br>
              <a:r>
                <a:rPr lang="en-US" sz="1600">
                  <a:solidFill>
                    <a:srgbClr val="CCFFCC"/>
                  </a:solidFill>
                </a:rPr>
                <a:t>Switch Mgmt</a:t>
              </a:r>
            </a:p>
          </p:txBody>
        </p:sp>
      </p:grpSp>
      <p:grpSp>
        <p:nvGrpSpPr>
          <p:cNvPr id="12" name="Group 136"/>
          <p:cNvGrpSpPr>
            <a:grpSpLocks/>
          </p:cNvGrpSpPr>
          <p:nvPr/>
        </p:nvGrpSpPr>
        <p:grpSpPr bwMode="auto">
          <a:xfrm>
            <a:off x="7331075" y="3048000"/>
            <a:ext cx="1862138" cy="581025"/>
            <a:chOff x="6781800" y="3581400"/>
            <a:chExt cx="1862254" cy="581598"/>
          </a:xfrm>
        </p:grpSpPr>
        <p:pic>
          <p:nvPicPr>
            <p:cNvPr id="25646" name="Picture 29"/>
            <p:cNvPicPr>
              <a:picLocks noChangeArrowheads="1"/>
            </p:cNvPicPr>
            <p:nvPr/>
          </p:nvPicPr>
          <p:blipFill>
            <a:blip r:embed="rId8"/>
            <a:srcRect/>
            <a:stretch>
              <a:fillRect/>
            </a:stretch>
          </p:blipFill>
          <p:spPr bwMode="auto">
            <a:xfrm>
              <a:off x="6781800" y="3694793"/>
              <a:ext cx="306658" cy="346982"/>
            </a:xfrm>
            <a:prstGeom prst="rect">
              <a:avLst/>
            </a:prstGeom>
            <a:noFill/>
            <a:ln w="9525">
              <a:noFill/>
              <a:miter lim="800000"/>
              <a:headEnd/>
              <a:tailEnd/>
            </a:ln>
          </p:spPr>
        </p:pic>
        <p:sp>
          <p:nvSpPr>
            <p:cNvPr id="25647" name="TextBox 138"/>
            <p:cNvSpPr txBox="1">
              <a:spLocks noChangeArrowheads="1"/>
            </p:cNvSpPr>
            <p:nvPr/>
          </p:nvSpPr>
          <p:spPr bwMode="auto">
            <a:xfrm>
              <a:off x="7162824" y="3581400"/>
              <a:ext cx="1481230" cy="581598"/>
            </a:xfrm>
            <a:prstGeom prst="rect">
              <a:avLst/>
            </a:prstGeom>
            <a:noFill/>
            <a:ln w="9525">
              <a:noFill/>
              <a:miter lim="800000"/>
              <a:headEnd/>
              <a:tailEnd/>
            </a:ln>
          </p:spPr>
          <p:txBody>
            <a:bodyPr>
              <a:spAutoFit/>
            </a:bodyPr>
            <a:lstStyle/>
            <a:p>
              <a:pPr defTabSz="914400"/>
              <a:r>
                <a:rPr lang="en-US" sz="1600">
                  <a:solidFill>
                    <a:srgbClr val="CCFFCC"/>
                  </a:solidFill>
                </a:rPr>
                <a:t>FC</a:t>
              </a:r>
              <a:br>
                <a:rPr lang="en-US" sz="1600">
                  <a:solidFill>
                    <a:srgbClr val="CCFFCC"/>
                  </a:solidFill>
                </a:rPr>
              </a:br>
              <a:r>
                <a:rPr lang="en-US" sz="1600">
                  <a:solidFill>
                    <a:srgbClr val="CCFFCC"/>
                  </a:solidFill>
                </a:rPr>
                <a:t>Switch Mgmt</a:t>
              </a:r>
            </a:p>
          </p:txBody>
        </p:sp>
      </p:grpSp>
      <p:grpSp>
        <p:nvGrpSpPr>
          <p:cNvPr id="25636" name="Group 314"/>
          <p:cNvGrpSpPr>
            <a:grpSpLocks/>
          </p:cNvGrpSpPr>
          <p:nvPr/>
        </p:nvGrpSpPr>
        <p:grpSpPr bwMode="auto">
          <a:xfrm>
            <a:off x="7288213" y="1905000"/>
            <a:ext cx="1060450" cy="508000"/>
            <a:chOff x="7666546" y="1849032"/>
            <a:chExt cx="1273175" cy="603250"/>
          </a:xfrm>
        </p:grpSpPr>
        <p:pic>
          <p:nvPicPr>
            <p:cNvPr id="25644" name="Picture 137" descr="cloud-1"/>
            <p:cNvPicPr>
              <a:picLocks noChangeAspect="1" noChangeArrowheads="1"/>
            </p:cNvPicPr>
            <p:nvPr/>
          </p:nvPicPr>
          <p:blipFill>
            <a:blip r:embed="rId11"/>
            <a:srcRect/>
            <a:stretch>
              <a:fillRect/>
            </a:stretch>
          </p:blipFill>
          <p:spPr bwMode="auto">
            <a:xfrm>
              <a:off x="7666546" y="1849032"/>
              <a:ext cx="1273175" cy="603250"/>
            </a:xfrm>
            <a:prstGeom prst="rect">
              <a:avLst/>
            </a:prstGeom>
            <a:noFill/>
            <a:ln w="9525">
              <a:noFill/>
              <a:miter lim="800000"/>
              <a:headEnd/>
              <a:tailEnd/>
            </a:ln>
          </p:spPr>
        </p:pic>
        <p:sp>
          <p:nvSpPr>
            <p:cNvPr id="25645" name="Text Box 139"/>
            <p:cNvSpPr txBox="1">
              <a:spLocks noChangeArrowheads="1"/>
            </p:cNvSpPr>
            <p:nvPr/>
          </p:nvSpPr>
          <p:spPr bwMode="auto">
            <a:xfrm>
              <a:off x="7848744" y="2014926"/>
              <a:ext cx="862264" cy="301975"/>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SAN B </a:t>
              </a:r>
            </a:p>
          </p:txBody>
        </p:sp>
      </p:grpSp>
      <p:pic>
        <p:nvPicPr>
          <p:cNvPr id="147" name="Picture 16" descr="storage"/>
          <p:cNvPicPr>
            <a:picLocks noChangeAspect="1" noChangeArrowheads="1"/>
          </p:cNvPicPr>
          <p:nvPr/>
        </p:nvPicPr>
        <p:blipFill>
          <a:blip r:embed="rId9"/>
          <a:srcRect/>
          <a:stretch>
            <a:fillRect/>
          </a:stretch>
        </p:blipFill>
        <p:spPr bwMode="auto">
          <a:xfrm>
            <a:off x="6526213" y="2514600"/>
            <a:ext cx="735012" cy="1066800"/>
          </a:xfrm>
          <a:prstGeom prst="rect">
            <a:avLst/>
          </a:prstGeom>
          <a:noFill/>
          <a:ln w="9525">
            <a:noFill/>
            <a:miter lim="800000"/>
            <a:headEnd/>
            <a:tailEnd/>
          </a:ln>
          <a:effectLst>
            <a:outerShdw dist="35921" dir="2700000" algn="ctr" rotWithShape="0">
              <a:schemeClr val="bg1">
                <a:alpha val="74997"/>
              </a:schemeClr>
            </a:outerShdw>
          </a:effectLst>
        </p:spPr>
      </p:pic>
      <p:pic>
        <p:nvPicPr>
          <p:cNvPr id="148" name="Picture 133" descr="DC3 Icon Raster"/>
          <p:cNvPicPr>
            <a:picLocks noChangeAspect="1" noChangeArrowheads="1"/>
          </p:cNvPicPr>
          <p:nvPr/>
        </p:nvPicPr>
        <p:blipFill>
          <a:blip r:embed="rId10"/>
          <a:srcRect/>
          <a:stretch>
            <a:fillRect/>
          </a:stretch>
        </p:blipFill>
        <p:spPr bwMode="auto">
          <a:xfrm>
            <a:off x="5611813" y="2241550"/>
            <a:ext cx="838200" cy="1263650"/>
          </a:xfrm>
          <a:prstGeom prst="rect">
            <a:avLst/>
          </a:prstGeom>
          <a:noFill/>
          <a:ln w="9525">
            <a:noFill/>
            <a:miter lim="800000"/>
            <a:headEnd/>
            <a:tailEnd/>
          </a:ln>
        </p:spPr>
      </p:pic>
      <p:pic>
        <p:nvPicPr>
          <p:cNvPr id="25639" name="Picture 73" descr="Nexus Fabric Extender.gif"/>
          <p:cNvPicPr>
            <a:picLocks/>
          </p:cNvPicPr>
          <p:nvPr/>
        </p:nvPicPr>
        <p:blipFill>
          <a:blip r:embed="rId12"/>
          <a:srcRect/>
          <a:stretch>
            <a:fillRect/>
          </a:stretch>
        </p:blipFill>
        <p:spPr bwMode="auto">
          <a:xfrm>
            <a:off x="3352800" y="4648200"/>
            <a:ext cx="596900" cy="325438"/>
          </a:xfrm>
          <a:prstGeom prst="rect">
            <a:avLst/>
          </a:prstGeom>
          <a:noFill/>
          <a:ln w="9525">
            <a:noFill/>
            <a:miter lim="800000"/>
            <a:headEnd/>
            <a:tailEnd/>
          </a:ln>
        </p:spPr>
      </p:pic>
      <p:pic>
        <p:nvPicPr>
          <p:cNvPr id="25640" name="Picture 73" descr="Nexus Fabric Extender.gif"/>
          <p:cNvPicPr>
            <a:picLocks/>
          </p:cNvPicPr>
          <p:nvPr/>
        </p:nvPicPr>
        <p:blipFill>
          <a:blip r:embed="rId12"/>
          <a:srcRect/>
          <a:stretch>
            <a:fillRect/>
          </a:stretch>
        </p:blipFill>
        <p:spPr bwMode="auto">
          <a:xfrm>
            <a:off x="2286000" y="4038600"/>
            <a:ext cx="596900" cy="325438"/>
          </a:xfrm>
          <a:prstGeom prst="rect">
            <a:avLst/>
          </a:prstGeom>
          <a:noFill/>
          <a:ln w="9525">
            <a:noFill/>
            <a:miter lim="800000"/>
            <a:headEnd/>
            <a:tailEnd/>
          </a:ln>
        </p:spPr>
      </p:pic>
      <p:pic>
        <p:nvPicPr>
          <p:cNvPr id="25641" name="Picture 73" descr="Nexus Fabric Extender.gif"/>
          <p:cNvPicPr>
            <a:picLocks/>
          </p:cNvPicPr>
          <p:nvPr/>
        </p:nvPicPr>
        <p:blipFill>
          <a:blip r:embed="rId13"/>
          <a:srcRect/>
          <a:stretch>
            <a:fillRect/>
          </a:stretch>
        </p:blipFill>
        <p:spPr bwMode="auto">
          <a:xfrm>
            <a:off x="2514600" y="4141788"/>
            <a:ext cx="596900" cy="327025"/>
          </a:xfrm>
          <a:prstGeom prst="rect">
            <a:avLst/>
          </a:prstGeom>
          <a:noFill/>
          <a:ln w="9525">
            <a:noFill/>
            <a:miter lim="800000"/>
            <a:headEnd/>
            <a:tailEnd/>
          </a:ln>
        </p:spPr>
      </p:pic>
      <p:pic>
        <p:nvPicPr>
          <p:cNvPr id="25642" name="Picture 73" descr="Nexus Fabric Extender.gif"/>
          <p:cNvPicPr>
            <a:picLocks/>
          </p:cNvPicPr>
          <p:nvPr/>
        </p:nvPicPr>
        <p:blipFill>
          <a:blip r:embed="rId12"/>
          <a:srcRect/>
          <a:stretch>
            <a:fillRect/>
          </a:stretch>
        </p:blipFill>
        <p:spPr bwMode="auto">
          <a:xfrm>
            <a:off x="3505200" y="4800600"/>
            <a:ext cx="596900" cy="325438"/>
          </a:xfrm>
          <a:prstGeom prst="rect">
            <a:avLst/>
          </a:prstGeom>
          <a:noFill/>
          <a:ln w="9525">
            <a:noFill/>
            <a:miter lim="800000"/>
            <a:headEnd/>
            <a:tailEnd/>
          </a:ln>
        </p:spPr>
      </p:pic>
      <p:sp>
        <p:nvSpPr>
          <p:cNvPr id="25643"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Unified Fabric</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1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7"/>
                                        </p:tgtEl>
                                        <p:attrNameLst>
                                          <p:attrName>style.visibility</p:attrName>
                                        </p:attrNameLst>
                                      </p:cBhvr>
                                      <p:to>
                                        <p:strVal val="visible"/>
                                      </p:to>
                                    </p:set>
                                  </p:childTnLst>
                                </p:cTn>
                              </p:par>
                            </p:childTnLst>
                          </p:cTn>
                        </p:par>
                        <p:par>
                          <p:cTn id="10" fill="hold">
                            <p:stCondLst>
                              <p:cond delay="1000"/>
                            </p:stCondLst>
                            <p:childTnLst>
                              <p:par>
                                <p:cTn id="11" presetID="1" presetClass="exit" presetSubtype="0" fill="hold" nodeType="afterEffect">
                                  <p:stCondLst>
                                    <p:cond delay="0"/>
                                  </p:stCondLst>
                                  <p:childTnLst>
                                    <p:set>
                                      <p:cBhvr>
                                        <p:cTn id="12" dur="1" fill="hold">
                                          <p:stCondLst>
                                            <p:cond delay="499"/>
                                          </p:stCondLst>
                                        </p:cTn>
                                        <p:tgtEl>
                                          <p:spTgt spid="8"/>
                                        </p:tgtEl>
                                        <p:attrNameLst>
                                          <p:attrName>style.visibility</p:attrName>
                                        </p:attrNameLst>
                                      </p:cBhvr>
                                      <p:to>
                                        <p:strVal val="hidden"/>
                                      </p:to>
                                    </p:set>
                                  </p:childTnLst>
                                </p:cTn>
                              </p:par>
                            </p:childTnLst>
                          </p:cTn>
                        </p:par>
                        <p:par>
                          <p:cTn id="13" fill="hold">
                            <p:stCondLst>
                              <p:cond delay="1500"/>
                            </p:stCondLst>
                            <p:childTnLst>
                              <p:par>
                                <p:cTn id="14" presetID="1" presetClass="exit" presetSubtype="0" fill="hold" nodeType="afterEffect">
                                  <p:stCondLst>
                                    <p:cond delay="0"/>
                                  </p:stCondLst>
                                  <p:childTnLst>
                                    <p:set>
                                      <p:cBhvr>
                                        <p:cTn id="15" dur="1" fill="hold">
                                          <p:stCondLst>
                                            <p:cond delay="499"/>
                                          </p:stCondLst>
                                        </p:cTn>
                                        <p:tgtEl>
                                          <p:spTgt spid="3"/>
                                        </p:tgtEl>
                                        <p:attrNameLst>
                                          <p:attrName>style.visibility</p:attrName>
                                        </p:attrNameLst>
                                      </p:cBhvr>
                                      <p:to>
                                        <p:strVal val="hidden"/>
                                      </p:to>
                                    </p:set>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499"/>
                                          </p:stCondLst>
                                        </p:cTn>
                                        <p:tgtEl>
                                          <p:spTgt spid="2"/>
                                        </p:tgtEl>
                                        <p:attrNameLst>
                                          <p:attrName>style.visibility</p:attrName>
                                        </p:attrNameLst>
                                      </p:cBhvr>
                                      <p:to>
                                        <p:strVal val="hidden"/>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141"/>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142"/>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499"/>
                                          </p:stCondLst>
                                        </p:cTn>
                                        <p:tgtEl>
                                          <p:spTgt spid="63"/>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499"/>
                                          </p:stCondLst>
                                        </p:cTn>
                                        <p:tgtEl>
                                          <p:spTgt spid="64"/>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0"/>
                                  </p:stCondLst>
                                  <p:childTnLst>
                                    <p:set>
                                      <p:cBhvr>
                                        <p:cTn id="33" dur="1" fill="hold">
                                          <p:stCondLst>
                                            <p:cond delay="499"/>
                                          </p:stCondLst>
                                        </p:cTn>
                                        <p:tgtEl>
                                          <p:spTgt spid="65"/>
                                        </p:tgtEl>
                                        <p:attrNameLst>
                                          <p:attrName>style.visibility</p:attrName>
                                        </p:attrNameLst>
                                      </p:cBhvr>
                                      <p:to>
                                        <p:strVal val="visible"/>
                                      </p:to>
                                    </p:set>
                                  </p:childTnLst>
                                </p:cTn>
                              </p:par>
                            </p:childTnLst>
                          </p:cTn>
                        </p:par>
                        <p:par>
                          <p:cTn id="34" fill="hold">
                            <p:stCondLst>
                              <p:cond delay="5000"/>
                            </p:stCondLst>
                            <p:childTnLst>
                              <p:par>
                                <p:cTn id="35" presetID="1" presetClass="exit" presetSubtype="0" fill="hold" nodeType="afterEffect">
                                  <p:stCondLst>
                                    <p:cond delay="0"/>
                                  </p:stCondLst>
                                  <p:childTnLst>
                                    <p:set>
                                      <p:cBhvr>
                                        <p:cTn id="36" dur="1" fill="hold">
                                          <p:stCondLst>
                                            <p:cond delay="499"/>
                                          </p:stCondLst>
                                        </p:cTn>
                                        <p:tgtEl>
                                          <p:spTgt spid="12"/>
                                        </p:tgtEl>
                                        <p:attrNameLst>
                                          <p:attrName>style.visibility</p:attrName>
                                        </p:attrNameLst>
                                      </p:cBhvr>
                                      <p:to>
                                        <p:strVal val="hidden"/>
                                      </p:to>
                                    </p:set>
                                  </p:childTnLst>
                                </p:cTn>
                              </p:par>
                            </p:childTnLst>
                          </p:cTn>
                        </p:par>
                        <p:par>
                          <p:cTn id="37" fill="hold">
                            <p:stCondLst>
                              <p:cond delay="5500"/>
                            </p:stCondLst>
                            <p:childTnLst>
                              <p:par>
                                <p:cTn id="38" presetID="1" presetClass="exit" presetSubtype="0" fill="hold" nodeType="afterEffect">
                                  <p:stCondLst>
                                    <p:cond delay="0"/>
                                  </p:stCondLst>
                                  <p:childTnLst>
                                    <p:set>
                                      <p:cBhvr>
                                        <p:cTn id="39" dur="1" fill="hold">
                                          <p:stCondLst>
                                            <p:cond delay="499"/>
                                          </p:stCondLst>
                                        </p:cTn>
                                        <p:tgtEl>
                                          <p:spTgt spid="147"/>
                                        </p:tgtEl>
                                        <p:attrNameLst>
                                          <p:attrName>style.visibility</p:attrName>
                                        </p:attrNameLst>
                                      </p:cBhvr>
                                      <p:to>
                                        <p:strVal val="hidden"/>
                                      </p:to>
                                    </p:set>
                                  </p:childTnLst>
                                </p:cTn>
                              </p:par>
                            </p:childTnLst>
                          </p:cTn>
                        </p:par>
                        <p:par>
                          <p:cTn id="40" fill="hold">
                            <p:stCondLst>
                              <p:cond delay="6000"/>
                            </p:stCondLst>
                            <p:childTnLst>
                              <p:par>
                                <p:cTn id="41" presetID="1" presetClass="exit" presetSubtype="0" fill="hold" nodeType="afterEffect">
                                  <p:stCondLst>
                                    <p:cond delay="0"/>
                                  </p:stCondLst>
                                  <p:childTnLst>
                                    <p:set>
                                      <p:cBhvr>
                                        <p:cTn id="42" dur="1" fill="hold">
                                          <p:stCondLst>
                                            <p:cond delay="499"/>
                                          </p:stCondLst>
                                        </p:cTn>
                                        <p:tgtEl>
                                          <p:spTgt spid="123"/>
                                        </p:tgtEl>
                                        <p:attrNameLst>
                                          <p:attrName>style.visibility</p:attrName>
                                        </p:attrNameLst>
                                      </p:cBhvr>
                                      <p:to>
                                        <p:strVal val="hidden"/>
                                      </p:to>
                                    </p:set>
                                  </p:childTnLst>
                                </p:cTn>
                              </p:par>
                            </p:childTnLst>
                          </p:cTn>
                        </p:par>
                        <p:par>
                          <p:cTn id="43" fill="hold">
                            <p:stCondLst>
                              <p:cond delay="6500"/>
                            </p:stCondLst>
                            <p:childTnLst>
                              <p:par>
                                <p:cTn id="44" presetID="1" presetClass="exit" presetSubtype="0" fill="hold" nodeType="afterEffect">
                                  <p:stCondLst>
                                    <p:cond delay="0"/>
                                  </p:stCondLst>
                                  <p:childTnLst>
                                    <p:set>
                                      <p:cBhvr>
                                        <p:cTn id="45" dur="1" fill="hold">
                                          <p:stCondLst>
                                            <p:cond delay="499"/>
                                          </p:stCondLst>
                                        </p:cTn>
                                        <p:tgtEl>
                                          <p:spTgt spid="124"/>
                                        </p:tgtEl>
                                        <p:attrNameLst>
                                          <p:attrName>style.visibility</p:attrName>
                                        </p:attrNameLst>
                                      </p:cBhvr>
                                      <p:to>
                                        <p:strVal val="hidden"/>
                                      </p:to>
                                    </p:set>
                                  </p:childTnLst>
                                </p:cTn>
                              </p:par>
                            </p:childTnLst>
                          </p:cTn>
                        </p:par>
                        <p:par>
                          <p:cTn id="46" fill="hold">
                            <p:stCondLst>
                              <p:cond delay="7000"/>
                            </p:stCondLst>
                            <p:childTnLst>
                              <p:par>
                                <p:cTn id="47" presetID="1" presetClass="exit" presetSubtype="0" fill="hold" nodeType="afterEffect">
                                  <p:stCondLst>
                                    <p:cond delay="0"/>
                                  </p:stCondLst>
                                  <p:childTnLst>
                                    <p:set>
                                      <p:cBhvr>
                                        <p:cTn id="48" dur="1" fill="hold">
                                          <p:stCondLst>
                                            <p:cond delay="499"/>
                                          </p:stCondLst>
                                        </p:cTn>
                                        <p:tgtEl>
                                          <p:spTgt spid="148"/>
                                        </p:tgtEl>
                                        <p:attrNameLst>
                                          <p:attrName>style.visibility</p:attrName>
                                        </p:attrNameLst>
                                      </p:cBhvr>
                                      <p:to>
                                        <p:strVal val="hidden"/>
                                      </p:to>
                                    </p:set>
                                  </p:childTnLst>
                                </p:cTn>
                              </p:par>
                            </p:childTnLst>
                          </p:cTn>
                        </p:par>
                        <p:par>
                          <p:cTn id="49" fill="hold">
                            <p:stCondLst>
                              <p:cond delay="7500"/>
                            </p:stCondLst>
                            <p:childTnLst>
                              <p:par>
                                <p:cTn id="50" presetID="1" presetClass="exit" presetSubtype="0" fill="hold" nodeType="afterEffect">
                                  <p:stCondLst>
                                    <p:cond delay="0"/>
                                  </p:stCondLst>
                                  <p:childTnLst>
                                    <p:set>
                                      <p:cBhvr>
                                        <p:cTn id="51" dur="1" fill="hold">
                                          <p:stCondLst>
                                            <p:cond delay="499"/>
                                          </p:stCondLst>
                                        </p:cTn>
                                        <p:tgtEl>
                                          <p:spTgt spid="179"/>
                                        </p:tgtEl>
                                        <p:attrNameLst>
                                          <p:attrName>style.visibility</p:attrName>
                                        </p:attrNameLst>
                                      </p:cBhvr>
                                      <p:to>
                                        <p:strVal val="hidden"/>
                                      </p:to>
                                    </p:set>
                                  </p:childTnLst>
                                </p:cTn>
                              </p:par>
                            </p:childTnLst>
                          </p:cTn>
                        </p:par>
                        <p:par>
                          <p:cTn id="52" fill="hold">
                            <p:stCondLst>
                              <p:cond delay="8000"/>
                            </p:stCondLst>
                            <p:childTnLst>
                              <p:par>
                                <p:cTn id="53" presetID="1" presetClass="exit" presetSubtype="0" fill="hold" nodeType="afterEffect">
                                  <p:stCondLst>
                                    <p:cond delay="0"/>
                                  </p:stCondLst>
                                  <p:childTnLst>
                                    <p:set>
                                      <p:cBhvr>
                                        <p:cTn id="54" dur="1" fill="hold">
                                          <p:stCondLst>
                                            <p:cond delay="499"/>
                                          </p:stCondLst>
                                        </p:cTn>
                                        <p:tgtEl>
                                          <p:spTgt spid="182"/>
                                        </p:tgtEl>
                                        <p:attrNameLst>
                                          <p:attrName>style.visibility</p:attrName>
                                        </p:attrNameLst>
                                      </p:cBhvr>
                                      <p:to>
                                        <p:strVal val="hidden"/>
                                      </p:to>
                                    </p:set>
                                  </p:childTnLst>
                                </p:cTn>
                              </p:par>
                            </p:childTnLst>
                          </p:cTn>
                        </p:par>
                        <p:par>
                          <p:cTn id="55" fill="hold">
                            <p:stCondLst>
                              <p:cond delay="8500"/>
                            </p:stCondLst>
                            <p:childTnLst>
                              <p:par>
                                <p:cTn id="56" presetID="1" presetClass="exit" presetSubtype="0" fill="hold" nodeType="afterEffect">
                                  <p:stCondLst>
                                    <p:cond delay="0"/>
                                  </p:stCondLst>
                                  <p:childTnLst>
                                    <p:set>
                                      <p:cBhvr>
                                        <p:cTn id="57" dur="1" fill="hold">
                                          <p:stCondLst>
                                            <p:cond delay="499"/>
                                          </p:stCondLst>
                                        </p:cTn>
                                        <p:tgtEl>
                                          <p:spTgt spid="180"/>
                                        </p:tgtEl>
                                        <p:attrNameLst>
                                          <p:attrName>style.visibility</p:attrName>
                                        </p:attrNameLst>
                                      </p:cBhvr>
                                      <p:to>
                                        <p:strVal val="hidden"/>
                                      </p:to>
                                    </p:set>
                                  </p:childTnLst>
                                </p:cTn>
                              </p:par>
                            </p:childTnLst>
                          </p:cTn>
                        </p:par>
                        <p:par>
                          <p:cTn id="58" fill="hold">
                            <p:stCondLst>
                              <p:cond delay="9000"/>
                            </p:stCondLst>
                            <p:childTnLst>
                              <p:par>
                                <p:cTn id="59" presetID="1" presetClass="exit" presetSubtype="0" fill="hold" nodeType="afterEffect">
                                  <p:stCondLst>
                                    <p:cond delay="0"/>
                                  </p:stCondLst>
                                  <p:childTnLst>
                                    <p:set>
                                      <p:cBhvr>
                                        <p:cTn id="60" dur="1" fill="hold">
                                          <p:stCondLst>
                                            <p:cond delay="499"/>
                                          </p:stCondLst>
                                        </p:cTn>
                                        <p:tgtEl>
                                          <p:spTgt spid="181"/>
                                        </p:tgtEl>
                                        <p:attrNameLst>
                                          <p:attrName>style.visibility</p:attrName>
                                        </p:attrNameLst>
                                      </p:cBhvr>
                                      <p:to>
                                        <p:strVal val="hidden"/>
                                      </p:to>
                                    </p:set>
                                  </p:childTnLst>
                                </p:cTn>
                              </p:par>
                            </p:childTnLst>
                          </p:cTn>
                        </p:par>
                        <p:par>
                          <p:cTn id="61" fill="hold">
                            <p:stCondLst>
                              <p:cond delay="9500"/>
                            </p:stCondLst>
                            <p:childTnLst>
                              <p:par>
                                <p:cTn id="62" presetID="1" presetClass="exit" presetSubtype="0" fill="hold" nodeType="afterEffect">
                                  <p:stCondLst>
                                    <p:cond delay="0"/>
                                  </p:stCondLst>
                                  <p:childTnLst>
                                    <p:set>
                                      <p:cBhvr>
                                        <p:cTn id="63" dur="1" fill="hold">
                                          <p:stCondLst>
                                            <p:cond delay="499"/>
                                          </p:stCondLst>
                                        </p:cTn>
                                        <p:tgtEl>
                                          <p:spTgt spid="172"/>
                                        </p:tgtEl>
                                        <p:attrNameLst>
                                          <p:attrName>style.visibility</p:attrName>
                                        </p:attrNameLst>
                                      </p:cBhvr>
                                      <p:to>
                                        <p:strVal val="hidden"/>
                                      </p:to>
                                    </p:set>
                                  </p:childTnLst>
                                </p:cTn>
                              </p:par>
                            </p:childTnLst>
                          </p:cTn>
                        </p:par>
                        <p:par>
                          <p:cTn id="64" fill="hold">
                            <p:stCondLst>
                              <p:cond delay="10000"/>
                            </p:stCondLst>
                            <p:childTnLst>
                              <p:par>
                                <p:cTn id="65" presetID="1" presetClass="exit" presetSubtype="0" fill="hold" nodeType="afterEffect">
                                  <p:stCondLst>
                                    <p:cond delay="0"/>
                                  </p:stCondLst>
                                  <p:childTnLst>
                                    <p:set>
                                      <p:cBhvr>
                                        <p:cTn id="66" dur="1" fill="hold">
                                          <p:stCondLst>
                                            <p:cond delay="499"/>
                                          </p:stCondLst>
                                        </p:cTn>
                                        <p:tgtEl>
                                          <p:spTgt spid="174"/>
                                        </p:tgtEl>
                                        <p:attrNameLst>
                                          <p:attrName>style.visibility</p:attrName>
                                        </p:attrNameLst>
                                      </p:cBhvr>
                                      <p:to>
                                        <p:strVal val="hidden"/>
                                      </p:to>
                                    </p:set>
                                  </p:childTnLst>
                                </p:cTn>
                              </p:par>
                            </p:childTnLst>
                          </p:cTn>
                        </p:par>
                        <p:par>
                          <p:cTn id="67" fill="hold">
                            <p:stCondLst>
                              <p:cond delay="10500"/>
                            </p:stCondLst>
                            <p:childTnLst>
                              <p:par>
                                <p:cTn id="68" presetID="1" presetClass="exit" presetSubtype="0" fill="hold" nodeType="afterEffect">
                                  <p:stCondLst>
                                    <p:cond delay="0"/>
                                  </p:stCondLst>
                                  <p:childTnLst>
                                    <p:set>
                                      <p:cBhvr>
                                        <p:cTn id="69" dur="1" fill="hold">
                                          <p:stCondLst>
                                            <p:cond delay="499"/>
                                          </p:stCondLst>
                                        </p:cTn>
                                        <p:tgtEl>
                                          <p:spTgt spid="171"/>
                                        </p:tgtEl>
                                        <p:attrNameLst>
                                          <p:attrName>style.visibility</p:attrName>
                                        </p:attrNameLst>
                                      </p:cBhvr>
                                      <p:to>
                                        <p:strVal val="hidden"/>
                                      </p:to>
                                    </p:set>
                                  </p:childTnLst>
                                </p:cTn>
                              </p:par>
                            </p:childTnLst>
                          </p:cTn>
                        </p:par>
                        <p:par>
                          <p:cTn id="70" fill="hold">
                            <p:stCondLst>
                              <p:cond delay="11000"/>
                            </p:stCondLst>
                            <p:childTnLst>
                              <p:par>
                                <p:cTn id="71" presetID="1" presetClass="exit" presetSubtype="0" fill="hold" nodeType="afterEffect">
                                  <p:stCondLst>
                                    <p:cond delay="0"/>
                                  </p:stCondLst>
                                  <p:childTnLst>
                                    <p:set>
                                      <p:cBhvr>
                                        <p:cTn id="72" dur="1" fill="hold">
                                          <p:stCondLst>
                                            <p:cond delay="499"/>
                                          </p:stCondLst>
                                        </p:cTn>
                                        <p:tgtEl>
                                          <p:spTgt spid="173"/>
                                        </p:tgtEl>
                                        <p:attrNameLst>
                                          <p:attrName>style.visibility</p:attrName>
                                        </p:attrNameLst>
                                      </p:cBhvr>
                                      <p:to>
                                        <p:strVal val="hidden"/>
                                      </p:to>
                                    </p:set>
                                  </p:childTnLst>
                                </p:cTn>
                              </p:par>
                            </p:childTnLst>
                          </p:cTn>
                        </p:par>
                        <p:par>
                          <p:cTn id="73" fill="hold">
                            <p:stCondLst>
                              <p:cond delay="11500"/>
                            </p:stCondLst>
                            <p:childTnLst>
                              <p:par>
                                <p:cTn id="74" presetID="1" presetClass="entr" presetSubtype="0" fill="hold" nodeType="afterEffect">
                                  <p:stCondLst>
                                    <p:cond delay="0"/>
                                  </p:stCondLst>
                                  <p:childTnLst>
                                    <p:set>
                                      <p:cBhvr>
                                        <p:cTn id="75" dur="1" fill="hold">
                                          <p:stCondLst>
                                            <p:cond delay="499"/>
                                          </p:stCondLst>
                                        </p:cTn>
                                        <p:tgtEl>
                                          <p:spTgt spid="184"/>
                                        </p:tgtEl>
                                        <p:attrNameLst>
                                          <p:attrName>style.visibility</p:attrName>
                                        </p:attrNameLst>
                                      </p:cBhvr>
                                      <p:to>
                                        <p:strVal val="visible"/>
                                      </p:to>
                                    </p:set>
                                  </p:childTnLst>
                                </p:cTn>
                              </p:par>
                            </p:childTnLst>
                          </p:cTn>
                        </p:par>
                        <p:par>
                          <p:cTn id="76" fill="hold">
                            <p:stCondLst>
                              <p:cond delay="12000"/>
                            </p:stCondLst>
                            <p:childTnLst>
                              <p:par>
                                <p:cTn id="77" presetID="1" presetClass="entr" presetSubtype="0" fill="hold" nodeType="afterEffect">
                                  <p:stCondLst>
                                    <p:cond delay="0"/>
                                  </p:stCondLst>
                                  <p:childTnLst>
                                    <p:set>
                                      <p:cBhvr>
                                        <p:cTn id="78" dur="1" fill="hold">
                                          <p:stCondLst>
                                            <p:cond delay="499"/>
                                          </p:stCondLst>
                                        </p:cTn>
                                        <p:tgtEl>
                                          <p:spTgt spid="183"/>
                                        </p:tgtEl>
                                        <p:attrNameLst>
                                          <p:attrName>style.visibility</p:attrName>
                                        </p:attrNameLst>
                                      </p:cBhvr>
                                      <p:to>
                                        <p:strVal val="visible"/>
                                      </p:to>
                                    </p:set>
                                  </p:childTnLst>
                                </p:cTn>
                              </p:par>
                            </p:childTnLst>
                          </p:cTn>
                        </p:par>
                        <p:par>
                          <p:cTn id="79" fill="hold">
                            <p:stCondLst>
                              <p:cond delay="12500"/>
                            </p:stCondLst>
                            <p:childTnLst>
                              <p:par>
                                <p:cTn id="80" presetID="1" presetClass="entr" presetSubtype="0" fill="hold" nodeType="afterEffect">
                                  <p:stCondLst>
                                    <p:cond delay="0"/>
                                  </p:stCondLst>
                                  <p:childTnLst>
                                    <p:set>
                                      <p:cBhvr>
                                        <p:cTn id="81" dur="1" fill="hold">
                                          <p:stCondLst>
                                            <p:cond delay="499"/>
                                          </p:stCondLst>
                                        </p:cTn>
                                        <p:tgtEl>
                                          <p:spTgt spid="189"/>
                                        </p:tgtEl>
                                        <p:attrNameLst>
                                          <p:attrName>style.visibility</p:attrName>
                                        </p:attrNameLst>
                                      </p:cBhvr>
                                      <p:to>
                                        <p:strVal val="visible"/>
                                      </p:to>
                                    </p:set>
                                  </p:childTnLst>
                                </p:cTn>
                              </p:par>
                            </p:childTnLst>
                          </p:cTn>
                        </p:par>
                        <p:par>
                          <p:cTn id="82" fill="hold">
                            <p:stCondLst>
                              <p:cond delay="13000"/>
                            </p:stCondLst>
                            <p:childTnLst>
                              <p:par>
                                <p:cTn id="83" presetID="1" presetClass="entr" presetSubtype="0" fill="hold" nodeType="afterEffect">
                                  <p:stCondLst>
                                    <p:cond delay="0"/>
                                  </p:stCondLst>
                                  <p:childTnLst>
                                    <p:set>
                                      <p:cBhvr>
                                        <p:cTn id="84" dur="1" fill="hold">
                                          <p:stCondLst>
                                            <p:cond delay="499"/>
                                          </p:stCondLst>
                                        </p:cTn>
                                        <p:tgtEl>
                                          <p:spTgt spid="1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autoUpdateAnimBg="0"/>
      <p:bldP spid="64" grpId="0" animBg="1" autoUpdateAnimBg="0"/>
      <p:bldP spid="141" grpId="0" animBg="1" autoUpdateAnimBg="0"/>
      <p:bldP spid="142" grpId="0" animBg="1" autoUpdateAnimBg="0"/>
      <p:bldP spid="8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650" name="Straight Connector 73"/>
          <p:cNvCxnSpPr>
            <a:cxnSpLocks noChangeShapeType="1"/>
          </p:cNvCxnSpPr>
          <p:nvPr/>
        </p:nvCxnSpPr>
        <p:spPr bwMode="auto">
          <a:xfrm flipV="1">
            <a:off x="6248400" y="2286000"/>
            <a:ext cx="1371600" cy="381000"/>
          </a:xfrm>
          <a:prstGeom prst="line">
            <a:avLst/>
          </a:prstGeom>
          <a:noFill/>
          <a:ln w="57150">
            <a:solidFill>
              <a:srgbClr val="00FF00"/>
            </a:solidFill>
            <a:round/>
            <a:headEnd/>
            <a:tailEnd/>
          </a:ln>
        </p:spPr>
      </p:cxnSp>
      <p:cxnSp>
        <p:nvCxnSpPr>
          <p:cNvPr id="27651" name="Straight Connector 74"/>
          <p:cNvCxnSpPr>
            <a:cxnSpLocks noChangeShapeType="1"/>
          </p:cNvCxnSpPr>
          <p:nvPr/>
        </p:nvCxnSpPr>
        <p:spPr bwMode="auto">
          <a:xfrm rot="5400000" flipH="1" flipV="1">
            <a:off x="5410200" y="1981200"/>
            <a:ext cx="990600" cy="76200"/>
          </a:xfrm>
          <a:prstGeom prst="line">
            <a:avLst/>
          </a:prstGeom>
          <a:noFill/>
          <a:ln w="57150">
            <a:solidFill>
              <a:srgbClr val="00FF00"/>
            </a:solidFill>
            <a:round/>
            <a:headEnd/>
            <a:tailEnd/>
          </a:ln>
        </p:spPr>
      </p:cxnSp>
      <p:cxnSp>
        <p:nvCxnSpPr>
          <p:cNvPr id="27652" name="Straight Connector 75"/>
          <p:cNvCxnSpPr>
            <a:cxnSpLocks noChangeShapeType="1"/>
          </p:cNvCxnSpPr>
          <p:nvPr/>
        </p:nvCxnSpPr>
        <p:spPr bwMode="auto">
          <a:xfrm rot="5400000" flipH="1" flipV="1">
            <a:off x="6172200" y="1828800"/>
            <a:ext cx="914400" cy="914400"/>
          </a:xfrm>
          <a:prstGeom prst="line">
            <a:avLst/>
          </a:prstGeom>
          <a:noFill/>
          <a:ln w="57150">
            <a:solidFill>
              <a:schemeClr val="tx2"/>
            </a:solidFill>
            <a:round/>
            <a:headEnd/>
            <a:tailEnd/>
          </a:ln>
        </p:spPr>
      </p:cxnSp>
      <p:cxnSp>
        <p:nvCxnSpPr>
          <p:cNvPr id="27653" name="Straight Connector 77"/>
          <p:cNvCxnSpPr>
            <a:cxnSpLocks noChangeShapeType="1"/>
          </p:cNvCxnSpPr>
          <p:nvPr/>
        </p:nvCxnSpPr>
        <p:spPr bwMode="auto">
          <a:xfrm flipV="1">
            <a:off x="5867400" y="1752600"/>
            <a:ext cx="762000" cy="685800"/>
          </a:xfrm>
          <a:prstGeom prst="line">
            <a:avLst/>
          </a:prstGeom>
          <a:noFill/>
          <a:ln w="57150">
            <a:solidFill>
              <a:schemeClr val="tx2"/>
            </a:solidFill>
            <a:round/>
            <a:headEnd/>
            <a:tailEnd/>
          </a:ln>
        </p:spPr>
      </p:cxnSp>
      <p:sp>
        <p:nvSpPr>
          <p:cNvPr id="27654" name="Rectangle 49"/>
          <p:cNvSpPr>
            <a:spLocks noChangeArrowheads="1"/>
          </p:cNvSpPr>
          <p:nvPr/>
        </p:nvSpPr>
        <p:spPr bwMode="auto">
          <a:xfrm rot="3660000">
            <a:off x="4167188" y="1719263"/>
            <a:ext cx="61912" cy="3294062"/>
          </a:xfrm>
          <a:prstGeom prst="rect">
            <a:avLst/>
          </a:pr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sp>
        <p:nvSpPr>
          <p:cNvPr id="27655" name="Freeform 50"/>
          <p:cNvSpPr>
            <a:spLocks noChangeArrowheads="1"/>
          </p:cNvSpPr>
          <p:nvPr/>
        </p:nvSpPr>
        <p:spPr bwMode="auto">
          <a:xfrm rot="2400000" flipH="1">
            <a:off x="4719638" y="2222500"/>
            <a:ext cx="46037" cy="3036888"/>
          </a:xfrm>
          <a:custGeom>
            <a:avLst/>
            <a:gdLst>
              <a:gd name="T0" fmla="*/ 0 w 61142"/>
              <a:gd name="T1" fmla="*/ 0 h 3293520"/>
              <a:gd name="T2" fmla="*/ 4723 w 61142"/>
              <a:gd name="T3" fmla="*/ 0 h 3293520"/>
              <a:gd name="T4" fmla="*/ 4723 w 61142"/>
              <a:gd name="T5" fmla="*/ 1587239 h 3293520"/>
              <a:gd name="T6" fmla="*/ 0 w 61142"/>
              <a:gd name="T7" fmla="*/ 1587239 h 3293520"/>
              <a:gd name="T8" fmla="*/ 0 w 61142"/>
              <a:gd name="T9" fmla="*/ 0 h 3293520"/>
              <a:gd name="T10" fmla="*/ 0 60000 65536"/>
              <a:gd name="T11" fmla="*/ 0 60000 65536"/>
              <a:gd name="T12" fmla="*/ 0 60000 65536"/>
              <a:gd name="T13" fmla="*/ 0 60000 65536"/>
              <a:gd name="T14" fmla="*/ 0 60000 65536"/>
              <a:gd name="T15" fmla="*/ 0 w 61142"/>
              <a:gd name="T16" fmla="*/ 0 h 3293520"/>
              <a:gd name="T17" fmla="*/ 61142 w 61142"/>
              <a:gd name="T18" fmla="*/ 3293520 h 3293520"/>
            </a:gdLst>
            <a:ahLst/>
            <a:cxnLst>
              <a:cxn ang="T10">
                <a:pos x="T0" y="T1"/>
              </a:cxn>
              <a:cxn ang="T11">
                <a:pos x="T2" y="T3"/>
              </a:cxn>
              <a:cxn ang="T12">
                <a:pos x="T4" y="T5"/>
              </a:cxn>
              <a:cxn ang="T13">
                <a:pos x="T6" y="T7"/>
              </a:cxn>
              <a:cxn ang="T14">
                <a:pos x="T8" y="T9"/>
              </a:cxn>
            </a:cxnLst>
            <a:rect l="T15" t="T16" r="T17" b="T18"/>
            <a:pathLst>
              <a:path w="61142" h="3293520">
                <a:moveTo>
                  <a:pt x="0" y="0"/>
                </a:moveTo>
                <a:lnTo>
                  <a:pt x="61142" y="0"/>
                </a:lnTo>
                <a:lnTo>
                  <a:pt x="61142" y="3293520"/>
                </a:lnTo>
                <a:lnTo>
                  <a:pt x="0" y="3293520"/>
                </a:lnTo>
                <a:lnTo>
                  <a:pt x="0" y="0"/>
                </a:lnTo>
                <a:close/>
              </a:path>
            </a:pathLst>
          </a:cu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sp>
        <p:nvSpPr>
          <p:cNvPr id="27656" name="Rectangle 54"/>
          <p:cNvSpPr>
            <a:spLocks noChangeArrowheads="1"/>
          </p:cNvSpPr>
          <p:nvPr/>
        </p:nvSpPr>
        <p:spPr bwMode="auto">
          <a:xfrm rot="3780000">
            <a:off x="4305300" y="1947863"/>
            <a:ext cx="60325" cy="3292475"/>
          </a:xfrm>
          <a:prstGeom prst="rect">
            <a:avLst/>
          </a:pr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sp>
        <p:nvSpPr>
          <p:cNvPr id="27657" name="Freeform 55"/>
          <p:cNvSpPr>
            <a:spLocks noChangeArrowheads="1"/>
          </p:cNvSpPr>
          <p:nvPr/>
        </p:nvSpPr>
        <p:spPr bwMode="auto">
          <a:xfrm rot="2520000" flipH="1">
            <a:off x="4852988" y="2409825"/>
            <a:ext cx="46037" cy="3036888"/>
          </a:xfrm>
          <a:custGeom>
            <a:avLst/>
            <a:gdLst>
              <a:gd name="T0" fmla="*/ 0 w 61142"/>
              <a:gd name="T1" fmla="*/ 0 h 3293520"/>
              <a:gd name="T2" fmla="*/ 4723 w 61142"/>
              <a:gd name="T3" fmla="*/ 0 h 3293520"/>
              <a:gd name="T4" fmla="*/ 4723 w 61142"/>
              <a:gd name="T5" fmla="*/ 1587239 h 3293520"/>
              <a:gd name="T6" fmla="*/ 0 w 61142"/>
              <a:gd name="T7" fmla="*/ 1587239 h 3293520"/>
              <a:gd name="T8" fmla="*/ 0 w 61142"/>
              <a:gd name="T9" fmla="*/ 0 h 3293520"/>
              <a:gd name="T10" fmla="*/ 0 60000 65536"/>
              <a:gd name="T11" fmla="*/ 0 60000 65536"/>
              <a:gd name="T12" fmla="*/ 0 60000 65536"/>
              <a:gd name="T13" fmla="*/ 0 60000 65536"/>
              <a:gd name="T14" fmla="*/ 0 60000 65536"/>
              <a:gd name="T15" fmla="*/ 0 w 61142"/>
              <a:gd name="T16" fmla="*/ 0 h 3293520"/>
              <a:gd name="T17" fmla="*/ 61142 w 61142"/>
              <a:gd name="T18" fmla="*/ 3293520 h 3293520"/>
            </a:gdLst>
            <a:ahLst/>
            <a:cxnLst>
              <a:cxn ang="T10">
                <a:pos x="T0" y="T1"/>
              </a:cxn>
              <a:cxn ang="T11">
                <a:pos x="T2" y="T3"/>
              </a:cxn>
              <a:cxn ang="T12">
                <a:pos x="T4" y="T5"/>
              </a:cxn>
              <a:cxn ang="T13">
                <a:pos x="T6" y="T7"/>
              </a:cxn>
              <a:cxn ang="T14">
                <a:pos x="T8" y="T9"/>
              </a:cxn>
            </a:cxnLst>
            <a:rect l="T15" t="T16" r="T17" b="T18"/>
            <a:pathLst>
              <a:path w="61142" h="3293520">
                <a:moveTo>
                  <a:pt x="0" y="0"/>
                </a:moveTo>
                <a:lnTo>
                  <a:pt x="61142" y="0"/>
                </a:lnTo>
                <a:lnTo>
                  <a:pt x="61142" y="3293520"/>
                </a:lnTo>
                <a:lnTo>
                  <a:pt x="0" y="3293520"/>
                </a:lnTo>
                <a:lnTo>
                  <a:pt x="0" y="0"/>
                </a:lnTo>
                <a:close/>
              </a:path>
            </a:pathLst>
          </a:custGeom>
          <a:solidFill>
            <a:srgbClr val="00FF00"/>
          </a:solidFill>
          <a:ln w="38100">
            <a:solidFill>
              <a:srgbClr val="FFFF00"/>
            </a:solidFill>
            <a:round/>
            <a:headEnd/>
            <a:tailEnd/>
          </a:ln>
        </p:spPr>
        <p:txBody>
          <a:bodyPr lIns="82124" tIns="41061" rIns="82124" bIns="41061" anchor="ctr"/>
          <a:lstStyle/>
          <a:p>
            <a:pPr algn="ctr" defTabSz="814388" eaLnBrk="0" hangingPunct="0">
              <a:lnSpc>
                <a:spcPct val="90000"/>
              </a:lnSpc>
            </a:pPr>
            <a:endParaRPr lang="de-DE"/>
          </a:p>
        </p:txBody>
      </p:sp>
      <p:pic>
        <p:nvPicPr>
          <p:cNvPr id="27658" name="Picture 21" descr="ICON_BladeServer_Q408"/>
          <p:cNvPicPr>
            <a:picLocks noChangeAspect="1" noChangeArrowheads="1"/>
          </p:cNvPicPr>
          <p:nvPr/>
        </p:nvPicPr>
        <p:blipFill>
          <a:blip r:embed="rId3"/>
          <a:srcRect/>
          <a:stretch>
            <a:fillRect/>
          </a:stretch>
        </p:blipFill>
        <p:spPr bwMode="auto">
          <a:xfrm>
            <a:off x="1454150" y="4038600"/>
            <a:ext cx="1647825" cy="1484313"/>
          </a:xfrm>
          <a:prstGeom prst="rect">
            <a:avLst/>
          </a:prstGeom>
          <a:noFill/>
          <a:ln w="9525">
            <a:noFill/>
            <a:miter lim="800000"/>
            <a:headEnd/>
            <a:tailEnd/>
          </a:ln>
        </p:spPr>
      </p:pic>
      <p:grpSp>
        <p:nvGrpSpPr>
          <p:cNvPr id="27659" name="Group 126"/>
          <p:cNvGrpSpPr>
            <a:grpSpLocks/>
          </p:cNvGrpSpPr>
          <p:nvPr/>
        </p:nvGrpSpPr>
        <p:grpSpPr bwMode="auto">
          <a:xfrm>
            <a:off x="1289050" y="5556250"/>
            <a:ext cx="1911350" cy="1225550"/>
            <a:chOff x="4724400" y="4870805"/>
            <a:chExt cx="1911725" cy="1225195"/>
          </a:xfrm>
        </p:grpSpPr>
        <p:pic>
          <p:nvPicPr>
            <p:cNvPr id="27698" name="Picture 124" descr="empty layer-blue.png"/>
            <p:cNvPicPr>
              <a:picLocks noChangeAspect="1"/>
            </p:cNvPicPr>
            <p:nvPr/>
          </p:nvPicPr>
          <p:blipFill>
            <a:blip r:embed="rId4"/>
            <a:srcRect/>
            <a:stretch>
              <a:fillRect/>
            </a:stretch>
          </p:blipFill>
          <p:spPr bwMode="auto">
            <a:xfrm>
              <a:off x="4965959" y="4870805"/>
              <a:ext cx="1670166" cy="1225195"/>
            </a:xfrm>
            <a:prstGeom prst="rect">
              <a:avLst/>
            </a:prstGeom>
            <a:noFill/>
            <a:ln w="9525">
              <a:noFill/>
              <a:miter lim="800000"/>
              <a:headEnd/>
              <a:tailEnd/>
            </a:ln>
          </p:spPr>
        </p:pic>
        <p:sp>
          <p:nvSpPr>
            <p:cNvPr id="126" name="Rectangle 125"/>
            <p:cNvSpPr/>
            <p:nvPr/>
          </p:nvSpPr>
          <p:spPr>
            <a:xfrm>
              <a:off x="4724400" y="5410200"/>
              <a:ext cx="1395522" cy="600375"/>
            </a:xfrm>
            <a:prstGeom prst="rect">
              <a:avLst/>
            </a:prstGeom>
            <a:noFill/>
            <a:ln>
              <a:noFill/>
            </a:ln>
            <a:scene3d>
              <a:camera prst="orthographicFront">
                <a:rot lat="2580000" lon="2400000" rev="0"/>
              </a:camera>
              <a:lightRig rig="threePt" dir="t"/>
            </a:scene3d>
            <a:sp3d/>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t>OS</a:t>
              </a:r>
            </a:p>
          </p:txBody>
        </p:sp>
      </p:grpSp>
      <p:pic>
        <p:nvPicPr>
          <p:cNvPr id="27660" name="Picture 21" descr="ICON_BladeServer_Q408"/>
          <p:cNvPicPr>
            <a:picLocks noChangeAspect="1" noChangeArrowheads="1"/>
          </p:cNvPicPr>
          <p:nvPr/>
        </p:nvPicPr>
        <p:blipFill>
          <a:blip r:embed="rId3"/>
          <a:srcRect/>
          <a:stretch>
            <a:fillRect/>
          </a:stretch>
        </p:blipFill>
        <p:spPr bwMode="auto">
          <a:xfrm>
            <a:off x="2514600" y="4648200"/>
            <a:ext cx="1647825" cy="1484313"/>
          </a:xfrm>
          <a:prstGeom prst="rect">
            <a:avLst/>
          </a:prstGeom>
          <a:noFill/>
          <a:ln w="9525">
            <a:noFill/>
            <a:miter lim="800000"/>
            <a:headEnd/>
            <a:tailEnd/>
          </a:ln>
        </p:spPr>
      </p:pic>
      <p:sp>
        <p:nvSpPr>
          <p:cNvPr id="167" name="TextBox 166"/>
          <p:cNvSpPr txBox="1">
            <a:spLocks noChangeArrowheads="1"/>
          </p:cNvSpPr>
          <p:nvPr/>
        </p:nvSpPr>
        <p:spPr bwMode="auto">
          <a:xfrm>
            <a:off x="685800" y="1371600"/>
            <a:ext cx="3048000" cy="915988"/>
          </a:xfrm>
          <a:prstGeom prst="rect">
            <a:avLst/>
          </a:prstGeom>
          <a:noFill/>
          <a:ln w="9525">
            <a:noFill/>
            <a:miter lim="800000"/>
            <a:headEnd/>
            <a:tailEnd/>
          </a:ln>
        </p:spPr>
        <p:txBody>
          <a:bodyPr>
            <a:spAutoFit/>
          </a:bodyPr>
          <a:lstStyle/>
          <a:p>
            <a:pPr defTabSz="914400"/>
            <a:r>
              <a:rPr lang="en-US">
                <a:solidFill>
                  <a:srgbClr val="CCFFCC"/>
                </a:solidFill>
              </a:rPr>
              <a:t>Cisco UCS consolidates server infrastructure into a single point of management</a:t>
            </a:r>
          </a:p>
        </p:txBody>
      </p:sp>
      <p:grpSp>
        <p:nvGrpSpPr>
          <p:cNvPr id="3" name="Group 60"/>
          <p:cNvGrpSpPr>
            <a:grpSpLocks/>
          </p:cNvGrpSpPr>
          <p:nvPr/>
        </p:nvGrpSpPr>
        <p:grpSpPr bwMode="auto">
          <a:xfrm>
            <a:off x="4343400" y="5257800"/>
            <a:ext cx="2565400" cy="358775"/>
            <a:chOff x="4953000" y="5156200"/>
            <a:chExt cx="2565400" cy="358775"/>
          </a:xfrm>
        </p:grpSpPr>
        <p:pic>
          <p:nvPicPr>
            <p:cNvPr id="27696" name="Picture 29"/>
            <p:cNvPicPr>
              <a:picLocks noChangeArrowheads="1"/>
            </p:cNvPicPr>
            <p:nvPr/>
          </p:nvPicPr>
          <p:blipFill>
            <a:blip r:embed="rId5"/>
            <a:srcRect/>
            <a:stretch>
              <a:fillRect/>
            </a:stretch>
          </p:blipFill>
          <p:spPr bwMode="auto">
            <a:xfrm>
              <a:off x="4953000" y="5167993"/>
              <a:ext cx="381000" cy="346982"/>
            </a:xfrm>
            <a:prstGeom prst="rect">
              <a:avLst/>
            </a:prstGeom>
            <a:noFill/>
            <a:ln w="9525">
              <a:noFill/>
              <a:miter lim="800000"/>
              <a:headEnd/>
              <a:tailEnd/>
            </a:ln>
          </p:spPr>
        </p:pic>
        <p:sp>
          <p:nvSpPr>
            <p:cNvPr id="27697" name="TextBox 59"/>
            <p:cNvSpPr txBox="1">
              <a:spLocks noChangeArrowheads="1"/>
            </p:cNvSpPr>
            <p:nvPr/>
          </p:nvSpPr>
          <p:spPr bwMode="auto">
            <a:xfrm>
              <a:off x="5384800" y="5156200"/>
              <a:ext cx="2133600" cy="338554"/>
            </a:xfrm>
            <a:prstGeom prst="rect">
              <a:avLst/>
            </a:prstGeom>
            <a:noFill/>
            <a:ln w="9525">
              <a:noFill/>
              <a:miter lim="800000"/>
              <a:headEnd/>
              <a:tailEnd/>
            </a:ln>
          </p:spPr>
          <p:txBody>
            <a:bodyPr>
              <a:spAutoFit/>
            </a:bodyPr>
            <a:lstStyle/>
            <a:p>
              <a:pPr defTabSz="914400"/>
              <a:r>
                <a:rPr lang="en-US" sz="1600">
                  <a:solidFill>
                    <a:srgbClr val="CCFFCC"/>
                  </a:solidFill>
                </a:rPr>
                <a:t>Chassis Mgmt</a:t>
              </a:r>
            </a:p>
          </p:txBody>
        </p:sp>
      </p:grpSp>
      <p:grpSp>
        <p:nvGrpSpPr>
          <p:cNvPr id="4" name="Group 74"/>
          <p:cNvGrpSpPr>
            <a:grpSpLocks/>
          </p:cNvGrpSpPr>
          <p:nvPr/>
        </p:nvGrpSpPr>
        <p:grpSpPr bwMode="auto">
          <a:xfrm>
            <a:off x="6781800" y="2743200"/>
            <a:ext cx="1828800" cy="584200"/>
            <a:chOff x="4953000" y="5054600"/>
            <a:chExt cx="2272146" cy="584776"/>
          </a:xfrm>
        </p:grpSpPr>
        <p:pic>
          <p:nvPicPr>
            <p:cNvPr id="27694" name="Picture 29"/>
            <p:cNvPicPr>
              <a:picLocks noChangeArrowheads="1"/>
            </p:cNvPicPr>
            <p:nvPr/>
          </p:nvPicPr>
          <p:blipFill>
            <a:blip r:embed="rId5"/>
            <a:srcRect/>
            <a:stretch>
              <a:fillRect/>
            </a:stretch>
          </p:blipFill>
          <p:spPr bwMode="auto">
            <a:xfrm>
              <a:off x="4953000" y="5167993"/>
              <a:ext cx="381000" cy="346982"/>
            </a:xfrm>
            <a:prstGeom prst="rect">
              <a:avLst/>
            </a:prstGeom>
            <a:noFill/>
            <a:ln w="9525">
              <a:noFill/>
              <a:miter lim="800000"/>
              <a:headEnd/>
              <a:tailEnd/>
            </a:ln>
          </p:spPr>
        </p:pic>
        <p:sp>
          <p:nvSpPr>
            <p:cNvPr id="27695" name="TextBox 78"/>
            <p:cNvSpPr txBox="1">
              <a:spLocks noChangeArrowheads="1"/>
            </p:cNvSpPr>
            <p:nvPr/>
          </p:nvSpPr>
          <p:spPr bwMode="auto">
            <a:xfrm>
              <a:off x="5384800" y="5054600"/>
              <a:ext cx="1840346" cy="584776"/>
            </a:xfrm>
            <a:prstGeom prst="rect">
              <a:avLst/>
            </a:prstGeom>
            <a:noFill/>
            <a:ln w="9525">
              <a:noFill/>
              <a:miter lim="800000"/>
              <a:headEnd/>
              <a:tailEnd/>
            </a:ln>
          </p:spPr>
          <p:txBody>
            <a:bodyPr>
              <a:spAutoFit/>
            </a:bodyPr>
            <a:lstStyle/>
            <a:p>
              <a:pPr defTabSz="914400"/>
              <a:r>
                <a:rPr lang="en-US" sz="1600">
                  <a:solidFill>
                    <a:srgbClr val="000000"/>
                  </a:solidFill>
                </a:rPr>
                <a:t>Ethernet </a:t>
              </a:r>
              <a:br>
                <a:rPr lang="en-US" sz="1600">
                  <a:solidFill>
                    <a:srgbClr val="000000"/>
                  </a:solidFill>
                </a:rPr>
              </a:br>
              <a:r>
                <a:rPr lang="en-US" sz="1600">
                  <a:solidFill>
                    <a:srgbClr val="000000"/>
                  </a:solidFill>
                </a:rPr>
                <a:t>Switch Mgmt</a:t>
              </a:r>
            </a:p>
          </p:txBody>
        </p:sp>
      </p:grpSp>
      <p:pic>
        <p:nvPicPr>
          <p:cNvPr id="166" name="Rectangle 165"/>
          <p:cNvPicPr>
            <a:picLocks noChangeArrowheads="1"/>
          </p:cNvPicPr>
          <p:nvPr/>
        </p:nvPicPr>
        <p:blipFill>
          <a:blip r:embed="rId6"/>
          <a:srcRect/>
          <a:stretch>
            <a:fillRect/>
          </a:stretch>
        </p:blipFill>
        <p:spPr bwMode="auto">
          <a:xfrm>
            <a:off x="944563" y="1841500"/>
            <a:ext cx="7626350" cy="4387850"/>
          </a:xfrm>
          <a:prstGeom prst="rect">
            <a:avLst/>
          </a:prstGeom>
          <a:noFill/>
          <a:ln w="9525">
            <a:noFill/>
            <a:miter lim="800000"/>
            <a:headEnd/>
            <a:tailEnd/>
          </a:ln>
        </p:spPr>
      </p:pic>
      <p:grpSp>
        <p:nvGrpSpPr>
          <p:cNvPr id="27665" name="Group 127"/>
          <p:cNvGrpSpPr>
            <a:grpSpLocks/>
          </p:cNvGrpSpPr>
          <p:nvPr/>
        </p:nvGrpSpPr>
        <p:grpSpPr bwMode="auto">
          <a:xfrm>
            <a:off x="234950" y="4800600"/>
            <a:ext cx="1916113" cy="1376363"/>
            <a:chOff x="-152400" y="4876800"/>
            <a:chExt cx="1915336" cy="1375793"/>
          </a:xfrm>
        </p:grpSpPr>
        <p:pic>
          <p:nvPicPr>
            <p:cNvPr id="27687" name="Picture 51" descr="empty layer.png"/>
            <p:cNvPicPr>
              <a:picLocks noChangeAspect="1"/>
            </p:cNvPicPr>
            <p:nvPr/>
          </p:nvPicPr>
          <p:blipFill>
            <a:blip r:embed="rId7"/>
            <a:srcRect/>
            <a:stretch>
              <a:fillRect/>
            </a:stretch>
          </p:blipFill>
          <p:spPr bwMode="auto">
            <a:xfrm>
              <a:off x="101600" y="5029200"/>
              <a:ext cx="1661336" cy="1223393"/>
            </a:xfrm>
            <a:prstGeom prst="rect">
              <a:avLst/>
            </a:prstGeom>
            <a:noFill/>
            <a:ln w="9525">
              <a:noFill/>
              <a:miter lim="800000"/>
              <a:headEnd/>
              <a:tailEnd/>
            </a:ln>
          </p:spPr>
        </p:pic>
        <p:sp>
          <p:nvSpPr>
            <p:cNvPr id="53" name="Rectangle 52"/>
            <p:cNvSpPr/>
            <p:nvPr/>
          </p:nvSpPr>
          <p:spPr>
            <a:xfrm>
              <a:off x="-152400" y="5559125"/>
              <a:ext cx="1395522" cy="600375"/>
            </a:xfrm>
            <a:prstGeom prst="rect">
              <a:avLst/>
            </a:prstGeom>
            <a:noFill/>
            <a:ln>
              <a:noFill/>
            </a:ln>
            <a:scene3d>
              <a:camera prst="orthographicFront">
                <a:rot lat="2580000" lon="2400000" rev="0"/>
              </a:camera>
              <a:lightRig rig="threePt" dir="t"/>
            </a:scene3d>
            <a:sp3d/>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t>Hypervisor</a:t>
              </a:r>
            </a:p>
          </p:txBody>
        </p:sp>
        <p:grpSp>
          <p:nvGrpSpPr>
            <p:cNvPr id="27689" name="Group 652"/>
            <p:cNvGrpSpPr>
              <a:grpSpLocks/>
            </p:cNvGrpSpPr>
            <p:nvPr/>
          </p:nvGrpSpPr>
          <p:grpSpPr bwMode="auto">
            <a:xfrm>
              <a:off x="304800" y="4876800"/>
              <a:ext cx="1371600" cy="1063945"/>
              <a:chOff x="838200" y="3048000"/>
              <a:chExt cx="1371600" cy="1063945"/>
            </a:xfrm>
          </p:grpSpPr>
          <p:pic>
            <p:nvPicPr>
              <p:cNvPr id="27690" name="Picture 150" descr="ICON_VM_basic_label_Q308"/>
              <p:cNvPicPr>
                <a:picLocks noChangeAspect="1" noChangeArrowheads="1"/>
              </p:cNvPicPr>
              <p:nvPr/>
            </p:nvPicPr>
            <p:blipFill>
              <a:blip r:embed="rId8"/>
              <a:srcRect/>
              <a:stretch>
                <a:fillRect/>
              </a:stretch>
            </p:blipFill>
            <p:spPr bwMode="auto">
              <a:xfrm>
                <a:off x="1295400" y="3048000"/>
                <a:ext cx="533399" cy="619074"/>
              </a:xfrm>
              <a:prstGeom prst="rect">
                <a:avLst/>
              </a:prstGeom>
              <a:noFill/>
              <a:ln w="9525">
                <a:noFill/>
                <a:miter lim="800000"/>
                <a:headEnd/>
                <a:tailEnd/>
              </a:ln>
            </p:spPr>
          </p:pic>
          <p:pic>
            <p:nvPicPr>
              <p:cNvPr id="27691" name="Picture 150" descr="ICON_VM_basic_label_Q308"/>
              <p:cNvPicPr>
                <a:picLocks noChangeAspect="1" noChangeArrowheads="1"/>
              </p:cNvPicPr>
              <p:nvPr/>
            </p:nvPicPr>
            <p:blipFill>
              <a:blip r:embed="rId8"/>
              <a:srcRect/>
              <a:stretch>
                <a:fillRect/>
              </a:stretch>
            </p:blipFill>
            <p:spPr bwMode="auto">
              <a:xfrm>
                <a:off x="1676401" y="3267126"/>
                <a:ext cx="533399" cy="619074"/>
              </a:xfrm>
              <a:prstGeom prst="rect">
                <a:avLst/>
              </a:prstGeom>
              <a:noFill/>
              <a:ln w="9525">
                <a:noFill/>
                <a:miter lim="800000"/>
                <a:headEnd/>
                <a:tailEnd/>
              </a:ln>
            </p:spPr>
          </p:pic>
          <p:pic>
            <p:nvPicPr>
              <p:cNvPr id="27692" name="Picture 150" descr="ICON_VM_basic_label_Q308"/>
              <p:cNvPicPr>
                <a:picLocks noChangeAspect="1" noChangeArrowheads="1"/>
              </p:cNvPicPr>
              <p:nvPr/>
            </p:nvPicPr>
            <p:blipFill>
              <a:blip r:embed="rId8"/>
              <a:srcRect/>
              <a:stretch>
                <a:fillRect/>
              </a:stretch>
            </p:blipFill>
            <p:spPr bwMode="auto">
              <a:xfrm>
                <a:off x="838200" y="3276600"/>
                <a:ext cx="533399" cy="619074"/>
              </a:xfrm>
              <a:prstGeom prst="rect">
                <a:avLst/>
              </a:prstGeom>
              <a:noFill/>
              <a:ln w="9525">
                <a:noFill/>
                <a:miter lim="800000"/>
                <a:headEnd/>
                <a:tailEnd/>
              </a:ln>
            </p:spPr>
          </p:pic>
          <p:pic>
            <p:nvPicPr>
              <p:cNvPr id="27693" name="Picture 150" descr="ICON_VM_basic_label_Q308"/>
              <p:cNvPicPr>
                <a:picLocks noChangeAspect="1" noChangeArrowheads="1"/>
              </p:cNvPicPr>
              <p:nvPr/>
            </p:nvPicPr>
            <p:blipFill>
              <a:blip r:embed="rId8"/>
              <a:srcRect/>
              <a:stretch>
                <a:fillRect/>
              </a:stretch>
            </p:blipFill>
            <p:spPr bwMode="auto">
              <a:xfrm>
                <a:off x="1270740" y="3492871"/>
                <a:ext cx="533399" cy="619074"/>
              </a:xfrm>
              <a:prstGeom prst="rect">
                <a:avLst/>
              </a:prstGeom>
              <a:noFill/>
              <a:ln w="9525">
                <a:noFill/>
                <a:miter lim="800000"/>
                <a:headEnd/>
                <a:tailEnd/>
              </a:ln>
            </p:spPr>
          </p:pic>
        </p:grpSp>
      </p:grpSp>
      <p:pic>
        <p:nvPicPr>
          <p:cNvPr id="48" name="Picture 47"/>
          <p:cNvPicPr>
            <a:picLocks noChangeAspect="1"/>
          </p:cNvPicPr>
          <p:nvPr/>
        </p:nvPicPr>
        <p:blipFill>
          <a:blip r:embed="rId9"/>
          <a:srcRect/>
          <a:stretch>
            <a:fillRect/>
          </a:stretch>
        </p:blipFill>
        <p:spPr bwMode="auto">
          <a:xfrm>
            <a:off x="4419600" y="3886200"/>
            <a:ext cx="3429000" cy="2790825"/>
          </a:xfrm>
          <a:prstGeom prst="rect">
            <a:avLst/>
          </a:prstGeom>
          <a:noFill/>
          <a:ln w="9525">
            <a:noFill/>
            <a:miter lim="800000"/>
            <a:headEnd/>
            <a:tailEnd/>
          </a:ln>
        </p:spPr>
      </p:pic>
      <p:pic>
        <p:nvPicPr>
          <p:cNvPr id="27667" name="Picture 73" descr="Nexus Fabric Extender.gif"/>
          <p:cNvPicPr>
            <a:picLocks/>
          </p:cNvPicPr>
          <p:nvPr/>
        </p:nvPicPr>
        <p:blipFill>
          <a:blip r:embed="rId10"/>
          <a:srcRect/>
          <a:stretch>
            <a:fillRect/>
          </a:stretch>
        </p:blipFill>
        <p:spPr bwMode="auto">
          <a:xfrm>
            <a:off x="3352800" y="4648200"/>
            <a:ext cx="596900" cy="325438"/>
          </a:xfrm>
          <a:prstGeom prst="rect">
            <a:avLst/>
          </a:prstGeom>
          <a:noFill/>
          <a:ln w="9525">
            <a:noFill/>
            <a:miter lim="800000"/>
            <a:headEnd/>
            <a:tailEnd/>
          </a:ln>
        </p:spPr>
      </p:pic>
      <p:pic>
        <p:nvPicPr>
          <p:cNvPr id="27668" name="Picture 73" descr="Nexus Fabric Extender.gif"/>
          <p:cNvPicPr>
            <a:picLocks/>
          </p:cNvPicPr>
          <p:nvPr/>
        </p:nvPicPr>
        <p:blipFill>
          <a:blip r:embed="rId10"/>
          <a:srcRect/>
          <a:stretch>
            <a:fillRect/>
          </a:stretch>
        </p:blipFill>
        <p:spPr bwMode="auto">
          <a:xfrm>
            <a:off x="2286000" y="4038600"/>
            <a:ext cx="596900" cy="325438"/>
          </a:xfrm>
          <a:prstGeom prst="rect">
            <a:avLst/>
          </a:prstGeom>
          <a:noFill/>
          <a:ln w="9525">
            <a:noFill/>
            <a:miter lim="800000"/>
            <a:headEnd/>
            <a:tailEnd/>
          </a:ln>
        </p:spPr>
      </p:pic>
      <p:pic>
        <p:nvPicPr>
          <p:cNvPr id="27669" name="Picture 73" descr="Nexus Fabric Extender.gif"/>
          <p:cNvPicPr>
            <a:picLocks/>
          </p:cNvPicPr>
          <p:nvPr/>
        </p:nvPicPr>
        <p:blipFill>
          <a:blip r:embed="rId11"/>
          <a:srcRect/>
          <a:stretch>
            <a:fillRect/>
          </a:stretch>
        </p:blipFill>
        <p:spPr bwMode="auto">
          <a:xfrm>
            <a:off x="2514600" y="4141788"/>
            <a:ext cx="596900" cy="327025"/>
          </a:xfrm>
          <a:prstGeom prst="rect">
            <a:avLst/>
          </a:prstGeom>
          <a:noFill/>
          <a:ln w="9525">
            <a:noFill/>
            <a:miter lim="800000"/>
            <a:headEnd/>
            <a:tailEnd/>
          </a:ln>
        </p:spPr>
      </p:pic>
      <p:pic>
        <p:nvPicPr>
          <p:cNvPr id="27670" name="Picture 73" descr="Nexus Fabric Extender.gif"/>
          <p:cNvPicPr>
            <a:picLocks/>
          </p:cNvPicPr>
          <p:nvPr/>
        </p:nvPicPr>
        <p:blipFill>
          <a:blip r:embed="rId10"/>
          <a:srcRect/>
          <a:stretch>
            <a:fillRect/>
          </a:stretch>
        </p:blipFill>
        <p:spPr bwMode="auto">
          <a:xfrm>
            <a:off x="3505200" y="4800600"/>
            <a:ext cx="596900" cy="325438"/>
          </a:xfrm>
          <a:prstGeom prst="rect">
            <a:avLst/>
          </a:prstGeom>
          <a:noFill/>
          <a:ln w="9525">
            <a:noFill/>
            <a:miter lim="800000"/>
            <a:headEnd/>
            <a:tailEnd/>
          </a:ln>
        </p:spPr>
      </p:pic>
      <p:pic>
        <p:nvPicPr>
          <p:cNvPr id="27671" name="Picture 47" descr="NS-ph2"/>
          <p:cNvPicPr>
            <a:picLocks noChangeAspect="1" noChangeArrowheads="1"/>
          </p:cNvPicPr>
          <p:nvPr/>
        </p:nvPicPr>
        <p:blipFill>
          <a:blip r:embed="rId12"/>
          <a:srcRect/>
          <a:stretch>
            <a:fillRect/>
          </a:stretch>
        </p:blipFill>
        <p:spPr bwMode="auto">
          <a:xfrm>
            <a:off x="5334000" y="2286000"/>
            <a:ext cx="914400" cy="427038"/>
          </a:xfrm>
          <a:prstGeom prst="rect">
            <a:avLst/>
          </a:prstGeom>
          <a:noFill/>
          <a:ln w="9525">
            <a:noFill/>
            <a:miter lim="800000"/>
            <a:headEnd/>
            <a:tailEnd/>
          </a:ln>
        </p:spPr>
      </p:pic>
      <p:pic>
        <p:nvPicPr>
          <p:cNvPr id="27672" name="Picture 47" descr="NS-ph2"/>
          <p:cNvPicPr>
            <a:picLocks noChangeAspect="1" noChangeArrowheads="1"/>
          </p:cNvPicPr>
          <p:nvPr/>
        </p:nvPicPr>
        <p:blipFill>
          <a:blip r:embed="rId12"/>
          <a:srcRect/>
          <a:stretch>
            <a:fillRect/>
          </a:stretch>
        </p:blipFill>
        <p:spPr bwMode="auto">
          <a:xfrm>
            <a:off x="5638800" y="2590800"/>
            <a:ext cx="914400" cy="427038"/>
          </a:xfrm>
          <a:prstGeom prst="rect">
            <a:avLst/>
          </a:prstGeom>
          <a:noFill/>
          <a:ln w="9525">
            <a:noFill/>
            <a:miter lim="800000"/>
            <a:headEnd/>
            <a:tailEnd/>
          </a:ln>
        </p:spPr>
      </p:pic>
      <p:grpSp>
        <p:nvGrpSpPr>
          <p:cNvPr id="27673" name="Group 309"/>
          <p:cNvGrpSpPr>
            <a:grpSpLocks/>
          </p:cNvGrpSpPr>
          <p:nvPr/>
        </p:nvGrpSpPr>
        <p:grpSpPr bwMode="auto">
          <a:xfrm>
            <a:off x="6450013" y="1447800"/>
            <a:ext cx="1060450" cy="506413"/>
            <a:chOff x="5066221" y="1826807"/>
            <a:chExt cx="1273175" cy="603250"/>
          </a:xfrm>
        </p:grpSpPr>
        <p:pic>
          <p:nvPicPr>
            <p:cNvPr id="27685" name="Picture 135" descr="cloud-1"/>
            <p:cNvPicPr>
              <a:picLocks noChangeAspect="1" noChangeArrowheads="1"/>
            </p:cNvPicPr>
            <p:nvPr/>
          </p:nvPicPr>
          <p:blipFill>
            <a:blip r:embed="rId13"/>
            <a:srcRect/>
            <a:stretch>
              <a:fillRect/>
            </a:stretch>
          </p:blipFill>
          <p:spPr bwMode="auto">
            <a:xfrm>
              <a:off x="5066221" y="1826807"/>
              <a:ext cx="1273175" cy="603250"/>
            </a:xfrm>
            <a:prstGeom prst="rect">
              <a:avLst/>
            </a:prstGeom>
            <a:noFill/>
            <a:ln w="9525">
              <a:noFill/>
              <a:miter lim="800000"/>
              <a:headEnd/>
              <a:tailEnd/>
            </a:ln>
          </p:spPr>
        </p:pic>
        <p:sp>
          <p:nvSpPr>
            <p:cNvPr id="27686" name="Text Box 138"/>
            <p:cNvSpPr txBox="1">
              <a:spLocks noChangeArrowheads="1"/>
            </p:cNvSpPr>
            <p:nvPr/>
          </p:nvSpPr>
          <p:spPr bwMode="auto">
            <a:xfrm>
              <a:off x="5374985" y="2015914"/>
              <a:ext cx="564161" cy="295006"/>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LAN</a:t>
              </a:r>
            </a:p>
          </p:txBody>
        </p:sp>
      </p:grpSp>
      <p:grpSp>
        <p:nvGrpSpPr>
          <p:cNvPr id="27674" name="Group 314"/>
          <p:cNvGrpSpPr>
            <a:grpSpLocks/>
          </p:cNvGrpSpPr>
          <p:nvPr/>
        </p:nvGrpSpPr>
        <p:grpSpPr bwMode="auto">
          <a:xfrm>
            <a:off x="5535613" y="1143000"/>
            <a:ext cx="1060450" cy="508000"/>
            <a:chOff x="7666546" y="1849032"/>
            <a:chExt cx="1273175" cy="603250"/>
          </a:xfrm>
        </p:grpSpPr>
        <p:pic>
          <p:nvPicPr>
            <p:cNvPr id="27683" name="Picture 137" descr="cloud-1"/>
            <p:cNvPicPr>
              <a:picLocks noChangeAspect="1" noChangeArrowheads="1"/>
            </p:cNvPicPr>
            <p:nvPr/>
          </p:nvPicPr>
          <p:blipFill>
            <a:blip r:embed="rId13"/>
            <a:srcRect/>
            <a:stretch>
              <a:fillRect/>
            </a:stretch>
          </p:blipFill>
          <p:spPr bwMode="auto">
            <a:xfrm>
              <a:off x="7666546" y="1849032"/>
              <a:ext cx="1273175" cy="603250"/>
            </a:xfrm>
            <a:prstGeom prst="rect">
              <a:avLst/>
            </a:prstGeom>
            <a:noFill/>
            <a:ln w="9525">
              <a:noFill/>
              <a:miter lim="800000"/>
              <a:headEnd/>
              <a:tailEnd/>
            </a:ln>
          </p:spPr>
        </p:pic>
        <p:sp>
          <p:nvSpPr>
            <p:cNvPr id="27684" name="Text Box 139"/>
            <p:cNvSpPr txBox="1">
              <a:spLocks noChangeArrowheads="1"/>
            </p:cNvSpPr>
            <p:nvPr/>
          </p:nvSpPr>
          <p:spPr bwMode="auto">
            <a:xfrm>
              <a:off x="7864199" y="2014926"/>
              <a:ext cx="846808" cy="301975"/>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SAN A </a:t>
              </a:r>
            </a:p>
          </p:txBody>
        </p:sp>
      </p:grpSp>
      <p:grpSp>
        <p:nvGrpSpPr>
          <p:cNvPr id="27675" name="Group 314"/>
          <p:cNvGrpSpPr>
            <a:grpSpLocks/>
          </p:cNvGrpSpPr>
          <p:nvPr/>
        </p:nvGrpSpPr>
        <p:grpSpPr bwMode="auto">
          <a:xfrm>
            <a:off x="7288213" y="1905000"/>
            <a:ext cx="1060450" cy="508000"/>
            <a:chOff x="7666546" y="1849032"/>
            <a:chExt cx="1273175" cy="603250"/>
          </a:xfrm>
        </p:grpSpPr>
        <p:pic>
          <p:nvPicPr>
            <p:cNvPr id="27681" name="Picture 137" descr="cloud-1"/>
            <p:cNvPicPr>
              <a:picLocks noChangeAspect="1" noChangeArrowheads="1"/>
            </p:cNvPicPr>
            <p:nvPr/>
          </p:nvPicPr>
          <p:blipFill>
            <a:blip r:embed="rId13"/>
            <a:srcRect/>
            <a:stretch>
              <a:fillRect/>
            </a:stretch>
          </p:blipFill>
          <p:spPr bwMode="auto">
            <a:xfrm>
              <a:off x="7666546" y="1849032"/>
              <a:ext cx="1273175" cy="603250"/>
            </a:xfrm>
            <a:prstGeom prst="rect">
              <a:avLst/>
            </a:prstGeom>
            <a:noFill/>
            <a:ln w="9525">
              <a:noFill/>
              <a:miter lim="800000"/>
              <a:headEnd/>
              <a:tailEnd/>
            </a:ln>
          </p:spPr>
        </p:pic>
        <p:sp>
          <p:nvSpPr>
            <p:cNvPr id="27682" name="Text Box 139"/>
            <p:cNvSpPr txBox="1">
              <a:spLocks noChangeArrowheads="1"/>
            </p:cNvSpPr>
            <p:nvPr/>
          </p:nvSpPr>
          <p:spPr bwMode="auto">
            <a:xfrm>
              <a:off x="7848744" y="2014926"/>
              <a:ext cx="862264" cy="301975"/>
            </a:xfrm>
            <a:prstGeom prst="rect">
              <a:avLst/>
            </a:prstGeom>
            <a:noFill/>
            <a:ln w="12700">
              <a:noFill/>
              <a:miter lim="800000"/>
              <a:headEnd type="none" w="sm" len="sm"/>
              <a:tailEnd type="none" w="med" len="lg"/>
            </a:ln>
          </p:spPr>
          <p:txBody>
            <a:bodyPr wrap="none" lIns="0" tIns="0" rIns="0" bIns="0" anchor="ctr" anchorCtr="1">
              <a:spAutoFit/>
            </a:bodyPr>
            <a:lstStyle/>
            <a:p>
              <a:pPr algn="r" defTabSz="914400" eaLnBrk="0" hangingPunct="0">
                <a:lnSpc>
                  <a:spcPct val="90000"/>
                </a:lnSpc>
              </a:pPr>
              <a:r>
                <a:rPr lang="en-US" b="1">
                  <a:solidFill>
                    <a:srgbClr val="000000"/>
                  </a:solidFill>
                </a:rPr>
                <a:t>SAN B </a:t>
              </a:r>
            </a:p>
          </p:txBody>
        </p:sp>
      </p:grpSp>
      <p:sp>
        <p:nvSpPr>
          <p:cNvPr id="81" name="Trapezoid 80"/>
          <p:cNvSpPr/>
          <p:nvPr/>
        </p:nvSpPr>
        <p:spPr bwMode="auto">
          <a:xfrm>
            <a:off x="4419600" y="2971800"/>
            <a:ext cx="3429000" cy="914400"/>
          </a:xfrm>
          <a:prstGeom prst="trapezoid">
            <a:avLst>
              <a:gd name="adj" fmla="val 137963"/>
            </a:avLst>
          </a:prstGeom>
          <a:gradFill flip="none" rotWithShape="1">
            <a:gsLst>
              <a:gs pos="0">
                <a:schemeClr val="accent5"/>
              </a:gs>
              <a:gs pos="100000">
                <a:srgbClr val="FFFFFF">
                  <a:alpha val="0"/>
                </a:srgbClr>
              </a:gs>
            </a:gsLst>
            <a:lin ang="16200000" scaled="0"/>
            <a:tileRect/>
          </a:gradFill>
          <a:ln w="9525" cap="flat" cmpd="sng" algn="ctr">
            <a:noFill/>
            <a:prstDash val="solid"/>
            <a:round/>
            <a:headEnd type="none" w="med" len="med"/>
            <a:tailEnd type="none" w="med" len="med"/>
          </a:ln>
          <a:effectLst/>
        </p:spPr>
        <p:txBody>
          <a:bodyPr lIns="82124" tIns="41061" rIns="82124" bIns="41061" anchor="ctr"/>
          <a:lstStyle/>
          <a:p>
            <a:pPr algn="ctr" defTabSz="814388" eaLnBrk="0" hangingPunct="0">
              <a:lnSpc>
                <a:spcPct val="90000"/>
              </a:lnSpc>
              <a:defRPr/>
            </a:pPr>
            <a:endParaRPr lang="en-US">
              <a:latin typeface="Arial" charset="0"/>
              <a:ea typeface="ＭＳ Ｐゴシック" pitchFamily="-106" charset="-128"/>
              <a:cs typeface="ＭＳ Ｐゴシック" pitchFamily="-106" charset="-128"/>
            </a:endParaRPr>
          </a:p>
        </p:txBody>
      </p:sp>
      <p:sp>
        <p:nvSpPr>
          <p:cNvPr id="27677" name="Title 1"/>
          <p:cNvSpPr>
            <a:spLocks/>
          </p:cNvSpPr>
          <p:nvPr/>
        </p:nvSpPr>
        <p:spPr bwMode="auto">
          <a:xfrm>
            <a:off x="180975" y="30163"/>
            <a:ext cx="8763000" cy="1173162"/>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Integrated Management</a:t>
            </a:r>
            <a:endParaRPr lang="en-US" sz="4800">
              <a:solidFill>
                <a:schemeClr val="tx2"/>
              </a:solidFill>
              <a:latin typeface="Calibri" pitchFamily="34" charset="0"/>
              <a:cs typeface="Arial" pitchFamily="34" charset="0"/>
            </a:endParaRPr>
          </a:p>
        </p:txBody>
      </p:sp>
      <p:grpSp>
        <p:nvGrpSpPr>
          <p:cNvPr id="10" name="Group 136"/>
          <p:cNvGrpSpPr>
            <a:grpSpLocks/>
          </p:cNvGrpSpPr>
          <p:nvPr/>
        </p:nvGrpSpPr>
        <p:grpSpPr bwMode="auto">
          <a:xfrm>
            <a:off x="6797675" y="2725738"/>
            <a:ext cx="1862138" cy="581025"/>
            <a:chOff x="6781800" y="3581400"/>
            <a:chExt cx="1862254" cy="581598"/>
          </a:xfrm>
        </p:grpSpPr>
        <p:pic>
          <p:nvPicPr>
            <p:cNvPr id="27679" name="Picture 29"/>
            <p:cNvPicPr>
              <a:picLocks noChangeArrowheads="1"/>
            </p:cNvPicPr>
            <p:nvPr/>
          </p:nvPicPr>
          <p:blipFill>
            <a:blip r:embed="rId5"/>
            <a:srcRect/>
            <a:stretch>
              <a:fillRect/>
            </a:stretch>
          </p:blipFill>
          <p:spPr bwMode="auto">
            <a:xfrm>
              <a:off x="6781800" y="3694793"/>
              <a:ext cx="306658" cy="346982"/>
            </a:xfrm>
            <a:prstGeom prst="rect">
              <a:avLst/>
            </a:prstGeom>
            <a:noFill/>
            <a:ln w="9525">
              <a:noFill/>
              <a:miter lim="800000"/>
              <a:headEnd/>
              <a:tailEnd/>
            </a:ln>
          </p:spPr>
        </p:pic>
        <p:sp>
          <p:nvSpPr>
            <p:cNvPr id="27680" name="TextBox 138"/>
            <p:cNvSpPr txBox="1">
              <a:spLocks noChangeArrowheads="1"/>
            </p:cNvSpPr>
            <p:nvPr/>
          </p:nvSpPr>
          <p:spPr bwMode="auto">
            <a:xfrm>
              <a:off x="7162824" y="3581400"/>
              <a:ext cx="1481230" cy="581598"/>
            </a:xfrm>
            <a:prstGeom prst="rect">
              <a:avLst/>
            </a:prstGeom>
            <a:noFill/>
            <a:ln w="9525">
              <a:noFill/>
              <a:miter lim="800000"/>
              <a:headEnd/>
              <a:tailEnd/>
            </a:ln>
          </p:spPr>
          <p:txBody>
            <a:bodyPr>
              <a:spAutoFit/>
            </a:bodyPr>
            <a:lstStyle/>
            <a:p>
              <a:pPr defTabSz="914400"/>
              <a:r>
                <a:rPr lang="en-US" sz="1600">
                  <a:solidFill>
                    <a:srgbClr val="CCFFCC"/>
                  </a:solidFill>
                </a:rPr>
                <a:t>Ethernet</a:t>
              </a:r>
              <a:br>
                <a:rPr lang="en-US" sz="1600">
                  <a:solidFill>
                    <a:srgbClr val="CCFFCC"/>
                  </a:solidFill>
                </a:rPr>
              </a:br>
              <a:r>
                <a:rPr lang="en-US" sz="1600">
                  <a:solidFill>
                    <a:srgbClr val="CCFFCC"/>
                  </a:solidFill>
                </a:rPr>
                <a:t>Switch Mgmt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6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67"/>
                                        </p:tgtEl>
                                        <p:attrNameLst>
                                          <p:attrName>style.visibility</p:attrName>
                                        </p:attrNameLst>
                                      </p:cBhvr>
                                      <p:to>
                                        <p:strVal val="visible"/>
                                      </p:to>
                                    </p:set>
                                  </p:childTnLst>
                                </p:cTn>
                              </p:par>
                            </p:childTnLst>
                          </p:cTn>
                        </p:par>
                        <p:par>
                          <p:cTn id="10" fill="hold">
                            <p:stCondLst>
                              <p:cond delay="1000"/>
                            </p:stCondLst>
                            <p:childTnLst>
                              <p:par>
                                <p:cTn id="11" presetID="1" presetClass="exit" presetSubtype="0" fill="hold" nodeType="afterEffect">
                                  <p:stCondLst>
                                    <p:cond delay="0"/>
                                  </p:stCondLst>
                                  <p:childTnLst>
                                    <p:set>
                                      <p:cBhvr>
                                        <p:cTn id="12" dur="1" fill="hold">
                                          <p:stCondLst>
                                            <p:cond delay="499"/>
                                          </p:stCondLst>
                                        </p:cTn>
                                        <p:tgtEl>
                                          <p:spTgt spid="3"/>
                                        </p:tgtEl>
                                        <p:attrNameLst>
                                          <p:attrName>style.visibility</p:attrName>
                                        </p:attrNameLst>
                                      </p:cBhvr>
                                      <p:to>
                                        <p:strVal val="hidden"/>
                                      </p:to>
                                    </p:set>
                                  </p:childTnLst>
                                </p:cTn>
                              </p:par>
                            </p:childTnLst>
                          </p:cTn>
                        </p:par>
                        <p:par>
                          <p:cTn id="13" fill="hold">
                            <p:stCondLst>
                              <p:cond delay="1500"/>
                            </p:stCondLst>
                            <p:childTnLst>
                              <p:par>
                                <p:cTn id="14" presetID="1" presetClass="exit" presetSubtype="0" fill="hold" nodeType="afterEffect">
                                  <p:stCondLst>
                                    <p:cond delay="0"/>
                                  </p:stCondLst>
                                  <p:childTnLst>
                                    <p:set>
                                      <p:cBhvr>
                                        <p:cTn id="15" dur="1" fill="hold">
                                          <p:stCondLst>
                                            <p:cond delay="4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48"/>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499"/>
                                          </p:stCondLst>
                                        </p:cTn>
                                        <p:tgtEl>
                                          <p:spTgt spid="81"/>
                                        </p:tgtEl>
                                        <p:attrNameLst>
                                          <p:attrName>style.visibility</p:attrName>
                                        </p:attrNameLst>
                                      </p:cBhvr>
                                      <p:to>
                                        <p:strVal val="visible"/>
                                      </p:to>
                                    </p:set>
                                  </p:childTnLst>
                                </p:cTn>
                              </p:par>
                            </p:childTnLst>
                          </p:cTn>
                        </p:par>
                        <p:par>
                          <p:cTn id="23" fill="hold">
                            <p:stCondLst>
                              <p:cond delay="1000"/>
                            </p:stCondLst>
                            <p:childTnLst>
                              <p:par>
                                <p:cTn id="24" presetID="1" presetClass="exit" presetSubtype="0" fill="hold" nodeType="afterEffect">
                                  <p:stCondLst>
                                    <p:cond delay="0"/>
                                  </p:stCondLst>
                                  <p:childTnLs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utoUpdateAnimBg="0"/>
      <p:bldP spid="81"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AutoShape 2"/>
          <p:cNvGrpSpPr>
            <a:grpSpLocks/>
          </p:cNvGrpSpPr>
          <p:nvPr/>
        </p:nvGrpSpPr>
        <p:grpSpPr bwMode="auto">
          <a:xfrm>
            <a:off x="530225" y="1822450"/>
            <a:ext cx="5035550" cy="4352925"/>
            <a:chOff x="334" y="1148"/>
            <a:chExt cx="3172" cy="2742"/>
          </a:xfrm>
        </p:grpSpPr>
        <p:pic>
          <p:nvPicPr>
            <p:cNvPr id="29724" name="AutoShape 2"/>
            <p:cNvPicPr>
              <a:picLocks noChangeArrowheads="1"/>
            </p:cNvPicPr>
            <p:nvPr/>
          </p:nvPicPr>
          <p:blipFill>
            <a:blip r:embed="rId3"/>
            <a:srcRect/>
            <a:stretch>
              <a:fillRect/>
            </a:stretch>
          </p:blipFill>
          <p:spPr bwMode="auto">
            <a:xfrm>
              <a:off x="334" y="1148"/>
              <a:ext cx="3172" cy="2742"/>
            </a:xfrm>
            <a:prstGeom prst="rect">
              <a:avLst/>
            </a:prstGeom>
            <a:noFill/>
            <a:ln w="9525">
              <a:noFill/>
              <a:miter lim="800000"/>
              <a:headEnd/>
              <a:tailEnd/>
            </a:ln>
          </p:spPr>
        </p:pic>
        <p:sp>
          <p:nvSpPr>
            <p:cNvPr id="29725" name="Text Box 4"/>
            <p:cNvSpPr txBox="1">
              <a:spLocks noChangeArrowheads="1"/>
            </p:cNvSpPr>
            <p:nvPr/>
          </p:nvSpPr>
          <p:spPr bwMode="auto">
            <a:xfrm>
              <a:off x="354" y="1170"/>
              <a:ext cx="3132" cy="2700"/>
            </a:xfrm>
            <a:prstGeom prst="rect">
              <a:avLst/>
            </a:prstGeom>
            <a:noFill/>
            <a:ln w="9525">
              <a:noFill/>
              <a:miter lim="800000"/>
              <a:headEnd/>
              <a:tailEnd/>
            </a:ln>
          </p:spPr>
          <p:txBody>
            <a:bodyPr wrap="none" anchor="ctr"/>
            <a:lstStyle/>
            <a:p>
              <a:pPr defTabSz="914400" eaLnBrk="0" hangingPunct="0">
                <a:lnSpc>
                  <a:spcPct val="75000"/>
                </a:lnSpc>
                <a:spcBef>
                  <a:spcPct val="50000"/>
                </a:spcBef>
                <a:buClr>
                  <a:schemeClr val="tx2"/>
                </a:buClr>
                <a:buSzPct val="100000"/>
                <a:buFont typeface="Wingdings" pitchFamily="2" charset="2"/>
                <a:buNone/>
              </a:pPr>
              <a:endParaRPr lang="de-DE" sz="1000"/>
            </a:p>
          </p:txBody>
        </p:sp>
      </p:grpSp>
      <p:grpSp>
        <p:nvGrpSpPr>
          <p:cNvPr id="29699" name="Group 22"/>
          <p:cNvGrpSpPr>
            <a:grpSpLocks/>
          </p:cNvGrpSpPr>
          <p:nvPr/>
        </p:nvGrpSpPr>
        <p:grpSpPr bwMode="auto">
          <a:xfrm>
            <a:off x="685800" y="1905000"/>
            <a:ext cx="4724400" cy="4165600"/>
            <a:chOff x="685800" y="1905000"/>
            <a:chExt cx="4724399" cy="4165425"/>
          </a:xfrm>
        </p:grpSpPr>
        <p:grpSp>
          <p:nvGrpSpPr>
            <p:cNvPr id="29702" name="Rectangle 4"/>
            <p:cNvGrpSpPr>
              <a:grpSpLocks/>
            </p:cNvGrpSpPr>
            <p:nvPr/>
          </p:nvGrpSpPr>
          <p:grpSpPr bwMode="auto">
            <a:xfrm>
              <a:off x="2243328" y="2237218"/>
              <a:ext cx="1554480" cy="243830"/>
              <a:chOff x="2243328" y="2237232"/>
              <a:chExt cx="1554480" cy="243840"/>
            </a:xfrm>
          </p:grpSpPr>
          <p:pic>
            <p:nvPicPr>
              <p:cNvPr id="29722" name="Rectangle 4"/>
              <p:cNvPicPr>
                <a:picLocks noChangeArrowheads="1"/>
              </p:cNvPicPr>
              <p:nvPr/>
            </p:nvPicPr>
            <p:blipFill>
              <a:blip r:embed="rId4"/>
              <a:srcRect/>
              <a:stretch>
                <a:fillRect/>
              </a:stretch>
            </p:blipFill>
            <p:spPr bwMode="auto">
              <a:xfrm>
                <a:off x="2243328" y="2237232"/>
                <a:ext cx="1554480" cy="243840"/>
              </a:xfrm>
              <a:prstGeom prst="rect">
                <a:avLst/>
              </a:prstGeom>
              <a:noFill/>
              <a:ln w="9525">
                <a:noFill/>
                <a:miter lim="800000"/>
                <a:headEnd/>
                <a:tailEnd/>
              </a:ln>
            </p:spPr>
          </p:pic>
          <p:sp>
            <p:nvSpPr>
              <p:cNvPr id="29723" name="Text Box 10"/>
              <p:cNvSpPr txBox="1">
                <a:spLocks noChangeArrowheads="1"/>
              </p:cNvSpPr>
              <p:nvPr/>
            </p:nvSpPr>
            <p:spPr bwMode="auto">
              <a:xfrm>
                <a:off x="2254405" y="2250442"/>
                <a:ext cx="1529221" cy="216274"/>
              </a:xfrm>
              <a:prstGeom prst="rect">
                <a:avLst/>
              </a:prstGeom>
              <a:noFill/>
              <a:ln w="9525">
                <a:noFill/>
                <a:miter lim="800000"/>
                <a:headEnd/>
                <a:tailEnd/>
              </a:ln>
            </p:spPr>
            <p:txBody>
              <a:bodyPr wrap="none" anchor="ctr"/>
              <a:lstStyle/>
              <a:p>
                <a:pPr algn="ctr" defTabSz="914400"/>
                <a:endParaRPr lang="de-DE"/>
              </a:p>
            </p:txBody>
          </p:sp>
        </p:grpSp>
        <p:grpSp>
          <p:nvGrpSpPr>
            <p:cNvPr id="29703" name="Rectangle 5"/>
            <p:cNvGrpSpPr>
              <a:grpSpLocks/>
            </p:cNvGrpSpPr>
            <p:nvPr/>
          </p:nvGrpSpPr>
          <p:grpSpPr bwMode="auto">
            <a:xfrm>
              <a:off x="2243328" y="2023867"/>
              <a:ext cx="1554480" cy="243830"/>
              <a:chOff x="2243328" y="2023872"/>
              <a:chExt cx="1554480" cy="243840"/>
            </a:xfrm>
          </p:grpSpPr>
          <p:pic>
            <p:nvPicPr>
              <p:cNvPr id="29720" name="Rectangle 5"/>
              <p:cNvPicPr>
                <a:picLocks noChangeArrowheads="1"/>
              </p:cNvPicPr>
              <p:nvPr/>
            </p:nvPicPr>
            <p:blipFill>
              <a:blip r:embed="rId5"/>
              <a:srcRect/>
              <a:stretch>
                <a:fillRect/>
              </a:stretch>
            </p:blipFill>
            <p:spPr bwMode="auto">
              <a:xfrm>
                <a:off x="2243328" y="2023872"/>
                <a:ext cx="1554480" cy="243840"/>
              </a:xfrm>
              <a:prstGeom prst="rect">
                <a:avLst/>
              </a:prstGeom>
              <a:noFill/>
              <a:ln w="9525">
                <a:noFill/>
                <a:miter lim="800000"/>
                <a:headEnd/>
                <a:tailEnd/>
              </a:ln>
            </p:spPr>
          </p:pic>
          <p:sp>
            <p:nvSpPr>
              <p:cNvPr id="29721" name="Text Box 13"/>
              <p:cNvSpPr txBox="1">
                <a:spLocks noChangeArrowheads="1"/>
              </p:cNvSpPr>
              <p:nvPr/>
            </p:nvSpPr>
            <p:spPr bwMode="auto">
              <a:xfrm>
                <a:off x="2254405" y="2039039"/>
                <a:ext cx="1529221" cy="216274"/>
              </a:xfrm>
              <a:prstGeom prst="rect">
                <a:avLst/>
              </a:prstGeom>
              <a:noFill/>
              <a:ln w="9525">
                <a:noFill/>
                <a:miter lim="800000"/>
                <a:headEnd/>
                <a:tailEnd/>
              </a:ln>
            </p:spPr>
            <p:txBody>
              <a:bodyPr wrap="none" anchor="ctr"/>
              <a:lstStyle/>
              <a:p>
                <a:pPr algn="ctr" defTabSz="914400"/>
                <a:endParaRPr lang="de-DE"/>
              </a:p>
            </p:txBody>
          </p:sp>
        </p:grpSp>
        <p:pic>
          <p:nvPicPr>
            <p:cNvPr id="29704" name="Picture 26" descr="bend_front_low-res"/>
            <p:cNvPicPr>
              <a:picLocks noChangeAspect="1" noChangeArrowheads="1"/>
            </p:cNvPicPr>
            <p:nvPr/>
          </p:nvPicPr>
          <p:blipFill>
            <a:blip r:embed="rId6"/>
            <a:srcRect/>
            <a:stretch>
              <a:fillRect/>
            </a:stretch>
          </p:blipFill>
          <p:spPr bwMode="auto">
            <a:xfrm>
              <a:off x="2267709" y="1973277"/>
              <a:ext cx="1527200" cy="161955"/>
            </a:xfrm>
            <a:prstGeom prst="rect">
              <a:avLst/>
            </a:prstGeom>
            <a:noFill/>
            <a:ln w="9525">
              <a:noFill/>
              <a:miter lim="800000"/>
              <a:headEnd/>
              <a:tailEnd/>
            </a:ln>
          </p:spPr>
        </p:pic>
        <p:pic>
          <p:nvPicPr>
            <p:cNvPr id="29705" name="Picture 26" descr="bend_front_low-res"/>
            <p:cNvPicPr>
              <a:picLocks noChangeAspect="1" noChangeArrowheads="1"/>
            </p:cNvPicPr>
            <p:nvPr/>
          </p:nvPicPr>
          <p:blipFill>
            <a:blip r:embed="rId6"/>
            <a:srcRect/>
            <a:stretch>
              <a:fillRect/>
            </a:stretch>
          </p:blipFill>
          <p:spPr bwMode="auto">
            <a:xfrm>
              <a:off x="2267709" y="2190181"/>
              <a:ext cx="1527200" cy="161955"/>
            </a:xfrm>
            <a:prstGeom prst="rect">
              <a:avLst/>
            </a:prstGeom>
            <a:noFill/>
            <a:ln w="9525">
              <a:noFill/>
              <a:miter lim="800000"/>
              <a:headEnd/>
              <a:tailEnd/>
            </a:ln>
          </p:spPr>
        </p:pic>
        <p:sp>
          <p:nvSpPr>
            <p:cNvPr id="29706" name="TextBox 77"/>
            <p:cNvSpPr txBox="1">
              <a:spLocks noChangeArrowheads="1"/>
            </p:cNvSpPr>
            <p:nvPr/>
          </p:nvSpPr>
          <p:spPr bwMode="auto">
            <a:xfrm>
              <a:off x="3798618" y="1905000"/>
              <a:ext cx="1165569" cy="483526"/>
            </a:xfrm>
            <a:prstGeom prst="rect">
              <a:avLst/>
            </a:prstGeom>
            <a:noFill/>
            <a:ln w="9525">
              <a:noFill/>
              <a:miter lim="800000"/>
              <a:headEnd/>
              <a:tailEnd/>
            </a:ln>
          </p:spPr>
          <p:txBody>
            <a:bodyPr>
              <a:spAutoFit/>
            </a:bodyPr>
            <a:lstStyle/>
            <a:p>
              <a:pPr defTabSz="914400" eaLnBrk="0" hangingPunct="0">
                <a:lnSpc>
                  <a:spcPct val="90000"/>
                </a:lnSpc>
              </a:pPr>
              <a:r>
                <a:rPr lang="en-US" sz="1600" b="1">
                  <a:solidFill>
                    <a:srgbClr val="FFFFFF"/>
                  </a:solidFill>
                </a:rPr>
                <a:t>Rack Switch</a:t>
              </a:r>
            </a:p>
          </p:txBody>
        </p:sp>
        <p:sp>
          <p:nvSpPr>
            <p:cNvPr id="29707" name="TextBox 78"/>
            <p:cNvSpPr txBox="1">
              <a:spLocks noChangeArrowheads="1"/>
            </p:cNvSpPr>
            <p:nvPr/>
          </p:nvSpPr>
          <p:spPr bwMode="auto">
            <a:xfrm>
              <a:off x="965052" y="2246385"/>
              <a:ext cx="1165569" cy="284968"/>
            </a:xfrm>
            <a:prstGeom prst="rect">
              <a:avLst/>
            </a:prstGeom>
            <a:noFill/>
            <a:ln w="9525">
              <a:noFill/>
              <a:miter lim="800000"/>
              <a:headEnd/>
              <a:tailEnd/>
            </a:ln>
          </p:spPr>
          <p:txBody>
            <a:bodyPr>
              <a:spAutoFit/>
            </a:bodyPr>
            <a:lstStyle/>
            <a:p>
              <a:pPr defTabSz="914400" eaLnBrk="0" hangingPunct="0">
                <a:lnSpc>
                  <a:spcPct val="90000"/>
                </a:lnSpc>
              </a:pPr>
              <a:r>
                <a:rPr lang="en-US" sz="1600" b="1">
                  <a:solidFill>
                    <a:srgbClr val="FFFFFF"/>
                  </a:solidFill>
                </a:rPr>
                <a:t>Chassis</a:t>
              </a:r>
            </a:p>
          </p:txBody>
        </p:sp>
        <p:pic>
          <p:nvPicPr>
            <p:cNvPr id="29708" name="Picture 9" descr="08-0423_Nuova_front_2_single small"/>
            <p:cNvPicPr>
              <a:picLocks noChangeAspect="1" noChangeArrowheads="1"/>
            </p:cNvPicPr>
            <p:nvPr/>
          </p:nvPicPr>
          <p:blipFill>
            <a:blip r:embed="rId7"/>
            <a:srcRect/>
            <a:stretch>
              <a:fillRect/>
            </a:stretch>
          </p:blipFill>
          <p:spPr bwMode="auto">
            <a:xfrm>
              <a:off x="685800" y="2529516"/>
              <a:ext cx="1531837" cy="888825"/>
            </a:xfrm>
            <a:prstGeom prst="rect">
              <a:avLst/>
            </a:prstGeom>
            <a:noFill/>
            <a:ln w="9525">
              <a:noFill/>
              <a:miter lim="800000"/>
              <a:headEnd/>
              <a:tailEnd/>
            </a:ln>
          </p:spPr>
        </p:pic>
        <p:pic>
          <p:nvPicPr>
            <p:cNvPr id="29709" name="Picture 10" descr="08-0423_Nuova_front_2_single small"/>
            <p:cNvPicPr>
              <a:picLocks noChangeAspect="1" noChangeArrowheads="1"/>
            </p:cNvPicPr>
            <p:nvPr/>
          </p:nvPicPr>
          <p:blipFill>
            <a:blip r:embed="rId7"/>
            <a:srcRect/>
            <a:stretch>
              <a:fillRect/>
            </a:stretch>
          </p:blipFill>
          <p:spPr bwMode="auto">
            <a:xfrm>
              <a:off x="685800" y="3411592"/>
              <a:ext cx="1531837" cy="888825"/>
            </a:xfrm>
            <a:prstGeom prst="rect">
              <a:avLst/>
            </a:prstGeom>
            <a:noFill/>
            <a:ln w="9525">
              <a:noFill/>
              <a:miter lim="800000"/>
              <a:headEnd/>
              <a:tailEnd/>
            </a:ln>
          </p:spPr>
        </p:pic>
        <p:pic>
          <p:nvPicPr>
            <p:cNvPr id="29710" name="Picture 11" descr="08-0423_Nuova_front_2_single small"/>
            <p:cNvPicPr>
              <a:picLocks noChangeAspect="1" noChangeArrowheads="1"/>
            </p:cNvPicPr>
            <p:nvPr/>
          </p:nvPicPr>
          <p:blipFill>
            <a:blip r:embed="rId7"/>
            <a:srcRect/>
            <a:stretch>
              <a:fillRect/>
            </a:stretch>
          </p:blipFill>
          <p:spPr bwMode="auto">
            <a:xfrm>
              <a:off x="685800" y="4299454"/>
              <a:ext cx="1531837" cy="888825"/>
            </a:xfrm>
            <a:prstGeom prst="rect">
              <a:avLst/>
            </a:prstGeom>
            <a:noFill/>
            <a:ln w="9525">
              <a:noFill/>
              <a:miter lim="800000"/>
              <a:headEnd/>
              <a:tailEnd/>
            </a:ln>
          </p:spPr>
        </p:pic>
        <p:pic>
          <p:nvPicPr>
            <p:cNvPr id="29711" name="Picture 12" descr="08-0423_Nuova_front_2_single small"/>
            <p:cNvPicPr>
              <a:picLocks noChangeAspect="1" noChangeArrowheads="1"/>
            </p:cNvPicPr>
            <p:nvPr/>
          </p:nvPicPr>
          <p:blipFill>
            <a:blip r:embed="rId7"/>
            <a:srcRect/>
            <a:stretch>
              <a:fillRect/>
            </a:stretch>
          </p:blipFill>
          <p:spPr bwMode="auto">
            <a:xfrm>
              <a:off x="2281617" y="2529516"/>
              <a:ext cx="1531837" cy="888825"/>
            </a:xfrm>
            <a:prstGeom prst="rect">
              <a:avLst/>
            </a:prstGeom>
            <a:noFill/>
            <a:ln w="9525">
              <a:noFill/>
              <a:miter lim="800000"/>
              <a:headEnd/>
              <a:tailEnd/>
            </a:ln>
          </p:spPr>
        </p:pic>
        <p:pic>
          <p:nvPicPr>
            <p:cNvPr id="29712" name="Picture 13" descr="08-0423_Nuova_front_2_single small"/>
            <p:cNvPicPr>
              <a:picLocks noChangeAspect="1" noChangeArrowheads="1"/>
            </p:cNvPicPr>
            <p:nvPr/>
          </p:nvPicPr>
          <p:blipFill>
            <a:blip r:embed="rId7"/>
            <a:srcRect/>
            <a:stretch>
              <a:fillRect/>
            </a:stretch>
          </p:blipFill>
          <p:spPr bwMode="auto">
            <a:xfrm>
              <a:off x="2281617" y="3411592"/>
              <a:ext cx="1531837" cy="888826"/>
            </a:xfrm>
            <a:prstGeom prst="rect">
              <a:avLst/>
            </a:prstGeom>
            <a:noFill/>
            <a:ln w="9525">
              <a:noFill/>
              <a:miter lim="800000"/>
              <a:headEnd/>
              <a:tailEnd/>
            </a:ln>
          </p:spPr>
        </p:pic>
        <p:pic>
          <p:nvPicPr>
            <p:cNvPr id="29713" name="Picture 14" descr="08-0423_Nuova_front_2_single small"/>
            <p:cNvPicPr>
              <a:picLocks noChangeAspect="1" noChangeArrowheads="1"/>
            </p:cNvPicPr>
            <p:nvPr/>
          </p:nvPicPr>
          <p:blipFill>
            <a:blip r:embed="rId7"/>
            <a:srcRect/>
            <a:stretch>
              <a:fillRect/>
            </a:stretch>
          </p:blipFill>
          <p:spPr bwMode="auto">
            <a:xfrm>
              <a:off x="2281617" y="4299454"/>
              <a:ext cx="1531837" cy="888825"/>
            </a:xfrm>
            <a:prstGeom prst="rect">
              <a:avLst/>
            </a:prstGeom>
            <a:noFill/>
            <a:ln w="9525">
              <a:noFill/>
              <a:miter lim="800000"/>
              <a:headEnd/>
              <a:tailEnd/>
            </a:ln>
          </p:spPr>
        </p:pic>
        <p:pic>
          <p:nvPicPr>
            <p:cNvPr id="29714" name="Picture 15" descr="08-0423_Nuova_front_2_single small"/>
            <p:cNvPicPr>
              <a:picLocks noChangeAspect="1" noChangeArrowheads="1"/>
            </p:cNvPicPr>
            <p:nvPr/>
          </p:nvPicPr>
          <p:blipFill>
            <a:blip r:embed="rId7"/>
            <a:srcRect/>
            <a:stretch>
              <a:fillRect/>
            </a:stretch>
          </p:blipFill>
          <p:spPr bwMode="auto">
            <a:xfrm>
              <a:off x="3878362" y="2529516"/>
              <a:ext cx="1531837" cy="888825"/>
            </a:xfrm>
            <a:prstGeom prst="rect">
              <a:avLst/>
            </a:prstGeom>
            <a:noFill/>
            <a:ln w="9525">
              <a:noFill/>
              <a:miter lim="800000"/>
              <a:headEnd/>
              <a:tailEnd/>
            </a:ln>
          </p:spPr>
        </p:pic>
        <p:pic>
          <p:nvPicPr>
            <p:cNvPr id="29715" name="Picture 16" descr="08-0423_Nuova_front_2_single small"/>
            <p:cNvPicPr>
              <a:picLocks noChangeAspect="1" noChangeArrowheads="1"/>
            </p:cNvPicPr>
            <p:nvPr/>
          </p:nvPicPr>
          <p:blipFill>
            <a:blip r:embed="rId7"/>
            <a:srcRect/>
            <a:stretch>
              <a:fillRect/>
            </a:stretch>
          </p:blipFill>
          <p:spPr bwMode="auto">
            <a:xfrm>
              <a:off x="3878362" y="3411592"/>
              <a:ext cx="1531837" cy="888825"/>
            </a:xfrm>
            <a:prstGeom prst="rect">
              <a:avLst/>
            </a:prstGeom>
            <a:noFill/>
            <a:ln w="9525">
              <a:noFill/>
              <a:miter lim="800000"/>
              <a:headEnd/>
              <a:tailEnd/>
            </a:ln>
          </p:spPr>
        </p:pic>
        <p:pic>
          <p:nvPicPr>
            <p:cNvPr id="29716" name="Picture 17" descr="08-0423_Nuova_front_2_single small"/>
            <p:cNvPicPr>
              <a:picLocks noChangeAspect="1" noChangeArrowheads="1"/>
            </p:cNvPicPr>
            <p:nvPr/>
          </p:nvPicPr>
          <p:blipFill>
            <a:blip r:embed="rId7"/>
            <a:srcRect/>
            <a:stretch>
              <a:fillRect/>
            </a:stretch>
          </p:blipFill>
          <p:spPr bwMode="auto">
            <a:xfrm>
              <a:off x="3878362" y="4299454"/>
              <a:ext cx="1531837" cy="888825"/>
            </a:xfrm>
            <a:prstGeom prst="rect">
              <a:avLst/>
            </a:prstGeom>
            <a:noFill/>
            <a:ln w="9525">
              <a:noFill/>
              <a:miter lim="800000"/>
              <a:headEnd/>
              <a:tailEnd/>
            </a:ln>
          </p:spPr>
        </p:pic>
        <p:pic>
          <p:nvPicPr>
            <p:cNvPr id="29717" name="Picture 11" descr="08-0423_Nuova_front_2_single small"/>
            <p:cNvPicPr>
              <a:picLocks noChangeAspect="1" noChangeArrowheads="1"/>
            </p:cNvPicPr>
            <p:nvPr/>
          </p:nvPicPr>
          <p:blipFill>
            <a:blip r:embed="rId7"/>
            <a:srcRect/>
            <a:stretch>
              <a:fillRect/>
            </a:stretch>
          </p:blipFill>
          <p:spPr bwMode="auto">
            <a:xfrm>
              <a:off x="685800" y="5181600"/>
              <a:ext cx="1531837" cy="888825"/>
            </a:xfrm>
            <a:prstGeom prst="rect">
              <a:avLst/>
            </a:prstGeom>
            <a:noFill/>
            <a:ln w="9525">
              <a:noFill/>
              <a:miter lim="800000"/>
              <a:headEnd/>
              <a:tailEnd/>
            </a:ln>
          </p:spPr>
        </p:pic>
        <p:pic>
          <p:nvPicPr>
            <p:cNvPr id="29718" name="Picture 14" descr="08-0423_Nuova_front_2_single small"/>
            <p:cNvPicPr>
              <a:picLocks noChangeAspect="1" noChangeArrowheads="1"/>
            </p:cNvPicPr>
            <p:nvPr/>
          </p:nvPicPr>
          <p:blipFill>
            <a:blip r:embed="rId7"/>
            <a:srcRect/>
            <a:stretch>
              <a:fillRect/>
            </a:stretch>
          </p:blipFill>
          <p:spPr bwMode="auto">
            <a:xfrm>
              <a:off x="2281617" y="5181600"/>
              <a:ext cx="1531837" cy="888825"/>
            </a:xfrm>
            <a:prstGeom prst="rect">
              <a:avLst/>
            </a:prstGeom>
            <a:noFill/>
            <a:ln w="9525">
              <a:noFill/>
              <a:miter lim="800000"/>
              <a:headEnd/>
              <a:tailEnd/>
            </a:ln>
          </p:spPr>
        </p:pic>
        <p:pic>
          <p:nvPicPr>
            <p:cNvPr id="29719" name="Picture 17" descr="08-0423_Nuova_front_2_single small"/>
            <p:cNvPicPr>
              <a:picLocks noChangeAspect="1" noChangeArrowheads="1"/>
            </p:cNvPicPr>
            <p:nvPr/>
          </p:nvPicPr>
          <p:blipFill>
            <a:blip r:embed="rId7"/>
            <a:srcRect/>
            <a:stretch>
              <a:fillRect/>
            </a:stretch>
          </p:blipFill>
          <p:spPr bwMode="auto">
            <a:xfrm>
              <a:off x="3878362" y="5181600"/>
              <a:ext cx="1531837" cy="888825"/>
            </a:xfrm>
            <a:prstGeom prst="rect">
              <a:avLst/>
            </a:prstGeom>
            <a:noFill/>
            <a:ln w="9525">
              <a:noFill/>
              <a:miter lim="800000"/>
              <a:headEnd/>
              <a:tailEnd/>
            </a:ln>
          </p:spPr>
        </p:pic>
      </p:grpSp>
      <p:sp>
        <p:nvSpPr>
          <p:cNvPr id="29700"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Cisco Unified Computing System (UCS)</a:t>
            </a:r>
            <a:endParaRPr lang="en-US" sz="4800">
              <a:solidFill>
                <a:schemeClr val="tx2"/>
              </a:solidFill>
              <a:latin typeface="Calibri" pitchFamily="34" charset="0"/>
              <a:cs typeface="Arial" pitchFamily="34" charset="0"/>
            </a:endParaRPr>
          </a:p>
        </p:txBody>
      </p:sp>
      <p:sp>
        <p:nvSpPr>
          <p:cNvPr id="31" name="Rectangle 3"/>
          <p:cNvSpPr txBox="1">
            <a:spLocks noChangeArrowheads="1"/>
          </p:cNvSpPr>
          <p:nvPr/>
        </p:nvSpPr>
        <p:spPr bwMode="auto">
          <a:xfrm>
            <a:off x="5781675" y="1827213"/>
            <a:ext cx="3154363" cy="3854450"/>
          </a:xfrm>
          <a:prstGeom prst="rect">
            <a:avLst/>
          </a:prstGeom>
          <a:noFill/>
          <a:ln w="9525">
            <a:noFill/>
            <a:miter lim="800000"/>
            <a:headEnd/>
            <a:tailEnd/>
          </a:ln>
        </p:spPr>
        <p:txBody>
          <a:bodyPr/>
          <a:lstStyle/>
          <a:p>
            <a:pPr marL="342900" indent="-342900" defTabSz="914400">
              <a:lnSpc>
                <a:spcPct val="90000"/>
              </a:lnSpc>
              <a:spcBef>
                <a:spcPct val="20000"/>
              </a:spcBef>
              <a:buFontTx/>
              <a:buBlip>
                <a:blip r:embed="rId8"/>
              </a:buBlip>
              <a:defRPr/>
            </a:pPr>
            <a:r>
              <a:rPr lang="en-US" sz="2200" dirty="0">
                <a:solidFill>
                  <a:srgbClr val="99CC99"/>
                </a:solidFill>
                <a:latin typeface="+mn-lt"/>
                <a:ea typeface="+mn-ea"/>
              </a:rPr>
              <a:t>Single point of management for compute, network and storage access</a:t>
            </a:r>
          </a:p>
          <a:p>
            <a:pPr marL="342900" indent="-342900" defTabSz="914400">
              <a:lnSpc>
                <a:spcPct val="90000"/>
              </a:lnSpc>
              <a:spcBef>
                <a:spcPct val="20000"/>
              </a:spcBef>
              <a:buFontTx/>
              <a:buBlip>
                <a:blip r:embed="rId8"/>
              </a:buBlip>
              <a:defRPr/>
            </a:pPr>
            <a:r>
              <a:rPr lang="en-US" sz="2200" dirty="0">
                <a:solidFill>
                  <a:srgbClr val="99CC99"/>
                </a:solidFill>
                <a:latin typeface="+mn-lt"/>
                <a:ea typeface="+mn-ea"/>
              </a:rPr>
              <a:t>Architected to operate at network scale</a:t>
            </a:r>
          </a:p>
          <a:p>
            <a:pPr marL="342900" indent="-342900" defTabSz="914400">
              <a:lnSpc>
                <a:spcPct val="90000"/>
              </a:lnSpc>
              <a:spcBef>
                <a:spcPct val="20000"/>
              </a:spcBef>
              <a:buFontTx/>
              <a:buBlip>
                <a:blip r:embed="rId8"/>
              </a:buBlip>
              <a:defRPr/>
            </a:pPr>
            <a:r>
              <a:rPr lang="en-US" sz="2200" dirty="0">
                <a:solidFill>
                  <a:srgbClr val="99CC99"/>
                </a:solidFill>
                <a:latin typeface="+mn-lt"/>
                <a:ea typeface="+mn-ea"/>
              </a:rPr>
              <a:t>Optimized for Virtualization</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flipV="1">
            <a:off x="0" y="3429000"/>
            <a:ext cx="9144000" cy="3429000"/>
          </a:xfrm>
          <a:prstGeom prst="rect">
            <a:avLst/>
          </a:prstGeom>
          <a:gradFill rotWithShape="1">
            <a:gsLst>
              <a:gs pos="0">
                <a:schemeClr val="accent1">
                  <a:alpha val="39998"/>
                </a:schemeClr>
              </a:gs>
              <a:gs pos="100000">
                <a:srgbClr val="003D55">
                  <a:alpha val="0"/>
                </a:srgbClr>
              </a:gs>
            </a:gsLst>
            <a:lin ang="5400000" scaled="1"/>
          </a:gradFill>
          <a:ln w="9525">
            <a:noFill/>
            <a:miter lim="800000"/>
            <a:headEnd/>
            <a:tailEnd/>
          </a:ln>
        </p:spPr>
        <p:txBody>
          <a:bodyPr rot="10800000" wrap="none" lIns="82124" tIns="41061" rIns="82124" bIns="41061" anchor="ctr"/>
          <a:lstStyle/>
          <a:p>
            <a:pPr algn="ctr" defTabSz="914400" eaLnBrk="0" hangingPunct="0">
              <a:lnSpc>
                <a:spcPct val="90000"/>
              </a:lnSpc>
            </a:pPr>
            <a:endParaRPr lang="de-DE" sz="1400">
              <a:solidFill>
                <a:schemeClr val="bg1"/>
              </a:solidFill>
            </a:endParaRPr>
          </a:p>
        </p:txBody>
      </p:sp>
      <p:sp>
        <p:nvSpPr>
          <p:cNvPr id="31747" name="AutoShape 5"/>
          <p:cNvSpPr>
            <a:spLocks noChangeArrowheads="1"/>
          </p:cNvSpPr>
          <p:nvPr/>
        </p:nvSpPr>
        <p:spPr bwMode="auto">
          <a:xfrm>
            <a:off x="715963" y="5715000"/>
            <a:ext cx="7477125" cy="871538"/>
          </a:xfrm>
          <a:prstGeom prst="rect">
            <a:avLst/>
          </a:prstGeom>
          <a:gradFill rotWithShape="1">
            <a:gsLst>
              <a:gs pos="0">
                <a:srgbClr val="678DC5"/>
              </a:gs>
              <a:gs pos="100000">
                <a:srgbClr val="30415B">
                  <a:alpha val="18999"/>
                </a:srgbClr>
              </a:gs>
            </a:gsLst>
            <a:lin ang="0" scaled="1"/>
          </a:gradFill>
          <a:ln w="12700">
            <a:noFill/>
            <a:miter lim="800000"/>
            <a:headEnd/>
            <a:tailEnd/>
          </a:ln>
        </p:spPr>
        <p:txBody>
          <a:bodyPr wrap="none" anchor="ctr"/>
          <a:lstStyle/>
          <a:p>
            <a:pPr algn="ctr" defTabSz="914400" eaLnBrk="0" hangingPunct="0">
              <a:lnSpc>
                <a:spcPct val="90000"/>
              </a:lnSpc>
            </a:pPr>
            <a:endParaRPr lang="de-DE"/>
          </a:p>
        </p:txBody>
      </p:sp>
      <p:sp>
        <p:nvSpPr>
          <p:cNvPr id="31748" name="AutoShape 5"/>
          <p:cNvSpPr>
            <a:spLocks noChangeArrowheads="1"/>
          </p:cNvSpPr>
          <p:nvPr/>
        </p:nvSpPr>
        <p:spPr bwMode="auto">
          <a:xfrm>
            <a:off x="715963" y="4791075"/>
            <a:ext cx="7477125" cy="871538"/>
          </a:xfrm>
          <a:prstGeom prst="rect">
            <a:avLst/>
          </a:prstGeom>
          <a:gradFill rotWithShape="1">
            <a:gsLst>
              <a:gs pos="0">
                <a:srgbClr val="678DC5"/>
              </a:gs>
              <a:gs pos="100000">
                <a:srgbClr val="30415B">
                  <a:alpha val="18999"/>
                </a:srgbClr>
              </a:gs>
            </a:gsLst>
            <a:lin ang="0" scaled="1"/>
          </a:gradFill>
          <a:ln w="12700">
            <a:noFill/>
            <a:miter lim="800000"/>
            <a:headEnd/>
            <a:tailEnd/>
          </a:ln>
        </p:spPr>
        <p:txBody>
          <a:bodyPr wrap="none" anchor="ctr"/>
          <a:lstStyle/>
          <a:p>
            <a:pPr algn="ctr" defTabSz="914400" eaLnBrk="0" hangingPunct="0">
              <a:lnSpc>
                <a:spcPct val="90000"/>
              </a:lnSpc>
            </a:pPr>
            <a:endParaRPr lang="de-DE"/>
          </a:p>
        </p:txBody>
      </p:sp>
      <p:sp>
        <p:nvSpPr>
          <p:cNvPr id="31749" name="AutoShape 5"/>
          <p:cNvSpPr>
            <a:spLocks noChangeArrowheads="1"/>
          </p:cNvSpPr>
          <p:nvPr/>
        </p:nvSpPr>
        <p:spPr bwMode="auto">
          <a:xfrm>
            <a:off x="715963" y="3867150"/>
            <a:ext cx="7477125" cy="871538"/>
          </a:xfrm>
          <a:prstGeom prst="rect">
            <a:avLst/>
          </a:prstGeom>
          <a:gradFill rotWithShape="1">
            <a:gsLst>
              <a:gs pos="0">
                <a:srgbClr val="678DC5"/>
              </a:gs>
              <a:gs pos="100000">
                <a:srgbClr val="30415B">
                  <a:alpha val="18999"/>
                </a:srgbClr>
              </a:gs>
            </a:gsLst>
            <a:lin ang="0" scaled="1"/>
          </a:gradFill>
          <a:ln w="12700">
            <a:noFill/>
            <a:miter lim="800000"/>
            <a:headEnd/>
            <a:tailEnd/>
          </a:ln>
        </p:spPr>
        <p:txBody>
          <a:bodyPr wrap="none" anchor="ctr"/>
          <a:lstStyle/>
          <a:p>
            <a:pPr algn="ctr" defTabSz="914400" eaLnBrk="0" hangingPunct="0">
              <a:lnSpc>
                <a:spcPct val="90000"/>
              </a:lnSpc>
            </a:pPr>
            <a:endParaRPr lang="de-DE"/>
          </a:p>
        </p:txBody>
      </p:sp>
      <p:sp>
        <p:nvSpPr>
          <p:cNvPr id="31750" name="AutoShape 5"/>
          <p:cNvSpPr>
            <a:spLocks noChangeArrowheads="1"/>
          </p:cNvSpPr>
          <p:nvPr/>
        </p:nvSpPr>
        <p:spPr bwMode="auto">
          <a:xfrm>
            <a:off x="715963" y="2943225"/>
            <a:ext cx="7477125" cy="871538"/>
          </a:xfrm>
          <a:prstGeom prst="rect">
            <a:avLst/>
          </a:prstGeom>
          <a:gradFill rotWithShape="1">
            <a:gsLst>
              <a:gs pos="0">
                <a:srgbClr val="678DC5"/>
              </a:gs>
              <a:gs pos="100000">
                <a:srgbClr val="30415B">
                  <a:alpha val="18999"/>
                </a:srgbClr>
              </a:gs>
            </a:gsLst>
            <a:lin ang="0" scaled="1"/>
          </a:gradFill>
          <a:ln w="12700">
            <a:noFill/>
            <a:miter lim="800000"/>
            <a:headEnd/>
            <a:tailEnd/>
          </a:ln>
        </p:spPr>
        <p:txBody>
          <a:bodyPr wrap="none" anchor="ctr"/>
          <a:lstStyle/>
          <a:p>
            <a:pPr algn="ctr" defTabSz="914400" eaLnBrk="0" hangingPunct="0">
              <a:lnSpc>
                <a:spcPct val="90000"/>
              </a:lnSpc>
            </a:pPr>
            <a:endParaRPr lang="de-DE"/>
          </a:p>
        </p:txBody>
      </p:sp>
      <p:sp>
        <p:nvSpPr>
          <p:cNvPr id="31751" name="AutoShape 5"/>
          <p:cNvSpPr>
            <a:spLocks noChangeArrowheads="1"/>
          </p:cNvSpPr>
          <p:nvPr/>
        </p:nvSpPr>
        <p:spPr bwMode="auto">
          <a:xfrm>
            <a:off x="561975" y="1196975"/>
            <a:ext cx="7785100" cy="5440363"/>
          </a:xfrm>
          <a:prstGeom prst="rect">
            <a:avLst/>
          </a:prstGeom>
          <a:gradFill rotWithShape="1">
            <a:gsLst>
              <a:gs pos="0">
                <a:srgbClr val="678DC5"/>
              </a:gs>
              <a:gs pos="100000">
                <a:srgbClr val="30415B">
                  <a:alpha val="18999"/>
                </a:srgbClr>
              </a:gs>
            </a:gsLst>
            <a:lin ang="0" scaled="1"/>
          </a:gradFill>
          <a:ln w="12700">
            <a:noFill/>
            <a:miter lim="800000"/>
            <a:headEnd/>
            <a:tailEnd/>
          </a:ln>
        </p:spPr>
        <p:txBody>
          <a:bodyPr wrap="none" anchor="ctr"/>
          <a:lstStyle/>
          <a:p>
            <a:pPr algn="ctr" defTabSz="914400" eaLnBrk="0" hangingPunct="0">
              <a:lnSpc>
                <a:spcPct val="90000"/>
              </a:lnSpc>
            </a:pPr>
            <a:endParaRPr lang="de-DE"/>
          </a:p>
        </p:txBody>
      </p:sp>
      <p:sp>
        <p:nvSpPr>
          <p:cNvPr id="31752" name="AutoShape 5"/>
          <p:cNvSpPr>
            <a:spLocks noChangeArrowheads="1"/>
          </p:cNvSpPr>
          <p:nvPr/>
        </p:nvSpPr>
        <p:spPr bwMode="auto">
          <a:xfrm>
            <a:off x="715963" y="2019300"/>
            <a:ext cx="7477125" cy="871538"/>
          </a:xfrm>
          <a:prstGeom prst="rect">
            <a:avLst/>
          </a:prstGeom>
          <a:gradFill rotWithShape="1">
            <a:gsLst>
              <a:gs pos="0">
                <a:srgbClr val="678DC5"/>
              </a:gs>
              <a:gs pos="100000">
                <a:srgbClr val="30415B">
                  <a:alpha val="18999"/>
                </a:srgbClr>
              </a:gs>
            </a:gsLst>
            <a:lin ang="0" scaled="1"/>
          </a:gradFill>
          <a:ln w="12700">
            <a:noFill/>
            <a:miter lim="800000"/>
            <a:headEnd/>
            <a:tailEnd/>
          </a:ln>
        </p:spPr>
        <p:txBody>
          <a:bodyPr wrap="none" anchor="ctr"/>
          <a:lstStyle/>
          <a:p>
            <a:pPr algn="ctr" defTabSz="914400" eaLnBrk="0" hangingPunct="0">
              <a:lnSpc>
                <a:spcPct val="90000"/>
              </a:lnSpc>
            </a:pPr>
            <a:endParaRPr lang="de-DE"/>
          </a:p>
        </p:txBody>
      </p:sp>
      <p:graphicFrame>
        <p:nvGraphicFramePr>
          <p:cNvPr id="102438" name="Group 38"/>
          <p:cNvGraphicFramePr>
            <a:graphicFrameLocks noGrp="1"/>
          </p:cNvGraphicFramePr>
          <p:nvPr/>
        </p:nvGraphicFramePr>
        <p:xfrm>
          <a:off x="890588" y="1135063"/>
          <a:ext cx="5674042" cy="5491290"/>
        </p:xfrm>
        <a:graphic>
          <a:graphicData uri="http://schemas.openxmlformats.org/drawingml/2006/table">
            <a:tbl>
              <a:tblPr/>
              <a:tblGrid>
                <a:gridCol w="5465762"/>
                <a:gridCol w="208280"/>
              </a:tblGrid>
              <a:tr h="873125">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UCS Manager</a:t>
                      </a:r>
                      <a:br>
                        <a:rPr kumimoji="0" lang="en-US" sz="1800" b="1"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Embedded– manages entire system</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endParaRPr kumimoji="0" lang="de-DE" sz="2400" b="0" i="0" u="none" strike="noStrike" cap="none" normalizeH="0" baseline="0" smtClean="0">
                        <a:ln>
                          <a:noFill/>
                        </a:ln>
                        <a:solidFill>
                          <a:schemeClr val="bg1"/>
                        </a:solidFill>
                        <a:effectLst/>
                        <a:latin typeface="Arial" pitchFamily="34" charset="0"/>
                        <a:ea typeface="ＭＳ Ｐゴシック" pitchFamily="34" charset="-128"/>
                      </a:endParaRPr>
                    </a:p>
                  </a:txBody>
                  <a:tcPr horzOverflow="overflow">
                    <a:lnL>
                      <a:noFill/>
                    </a:lnL>
                    <a:lnR>
                      <a:noFill/>
                    </a:lnR>
                    <a:lnT>
                      <a:noFill/>
                    </a:lnT>
                    <a:lnB>
                      <a:noFill/>
                    </a:lnB>
                    <a:lnTlToBr>
                      <a:noFill/>
                    </a:lnTlToBr>
                    <a:lnBlToTr>
                      <a:noFill/>
                    </a:lnBlToTr>
                    <a:noFill/>
                  </a:tcPr>
                </a:tc>
              </a:tr>
              <a:tr h="873125">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UCS Fabric Interconnect</a:t>
                      </a:r>
                      <a:br>
                        <a:rPr kumimoji="0" lang="en-US" sz="1800" b="1"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20 Port 10Gb FCoE</a:t>
                      </a:r>
                      <a:br>
                        <a:rPr kumimoji="0" lang="en-US" sz="1800" b="0"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40 Port 10Gb FCoE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endParaRPr kumimoji="0" lang="de-DE" sz="2400" b="0" i="0" u="none" strike="noStrike" cap="none" normalizeH="0" baseline="0" smtClean="0">
                        <a:ln>
                          <a:noFill/>
                        </a:ln>
                        <a:solidFill>
                          <a:schemeClr val="bg1"/>
                        </a:solidFill>
                        <a:effectLst/>
                        <a:latin typeface="Arial" pitchFamily="34" charset="0"/>
                        <a:ea typeface="ＭＳ Ｐゴシック" pitchFamily="34" charset="-128"/>
                      </a:endParaRPr>
                    </a:p>
                  </a:txBody>
                  <a:tcPr horzOverflow="overflow">
                    <a:lnL>
                      <a:noFill/>
                    </a:lnL>
                    <a:lnR>
                      <a:noFill/>
                    </a:lnR>
                    <a:lnT>
                      <a:noFill/>
                    </a:lnT>
                    <a:lnB>
                      <a:noFill/>
                    </a:lnB>
                    <a:lnTlToBr>
                      <a:noFill/>
                    </a:lnTlToBr>
                    <a:lnBlToTr>
                      <a:noFill/>
                    </a:lnBlToTr>
                    <a:noFill/>
                  </a:tcPr>
                </a:tc>
              </a:tr>
              <a:tr h="1025525">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UCS Fabric Extender</a:t>
                      </a:r>
                      <a:br>
                        <a:rPr kumimoji="0" lang="en-US" sz="1800" b="1"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Remote line card</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endParaRPr kumimoji="0" lang="de-DE" sz="2400" b="0" i="0" u="none" strike="noStrike" cap="none" normalizeH="0" baseline="0" smtClean="0">
                        <a:ln>
                          <a:noFill/>
                        </a:ln>
                        <a:solidFill>
                          <a:schemeClr val="bg1"/>
                        </a:solidFill>
                        <a:effectLst/>
                        <a:latin typeface="Arial" pitchFamily="34" charset="0"/>
                        <a:ea typeface="ＭＳ Ｐゴシック" pitchFamily="34" charset="-128"/>
                      </a:endParaRPr>
                    </a:p>
                  </a:txBody>
                  <a:tcPr horzOverflow="overflow">
                    <a:lnL>
                      <a:noFill/>
                    </a:lnL>
                    <a:lnR>
                      <a:noFill/>
                    </a:lnR>
                    <a:lnT>
                      <a:noFill/>
                    </a:lnT>
                    <a:lnB>
                      <a:noFill/>
                    </a:lnB>
                    <a:lnTlToBr>
                      <a:noFill/>
                    </a:lnTlToBr>
                    <a:lnBlToTr>
                      <a:noFill/>
                    </a:lnBlToTr>
                    <a:noFill/>
                  </a:tcPr>
                </a:tc>
              </a:tr>
              <a:tr h="873125">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UCS Blade Server Chassis</a:t>
                      </a:r>
                      <a:br>
                        <a:rPr kumimoji="0" lang="en-US" sz="1800" b="1"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Flexible bay configurations</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endParaRPr kumimoji="0" lang="de-DE" sz="2400" b="0" i="0" u="none" strike="noStrike" cap="none" normalizeH="0" baseline="0" smtClean="0">
                        <a:ln>
                          <a:noFill/>
                        </a:ln>
                        <a:solidFill>
                          <a:schemeClr val="bg1"/>
                        </a:solidFill>
                        <a:effectLst/>
                        <a:latin typeface="Arial" pitchFamily="34" charset="0"/>
                        <a:ea typeface="ＭＳ Ｐゴシック" pitchFamily="34" charset="-128"/>
                      </a:endParaRPr>
                    </a:p>
                  </a:txBody>
                  <a:tcPr horzOverflow="overflow">
                    <a:lnL>
                      <a:noFill/>
                    </a:lnL>
                    <a:lnR>
                      <a:noFill/>
                    </a:lnR>
                    <a:lnT>
                      <a:noFill/>
                    </a:lnT>
                    <a:lnB>
                      <a:noFill/>
                    </a:lnB>
                    <a:lnTlToBr>
                      <a:noFill/>
                    </a:lnTlToBr>
                    <a:lnBlToTr>
                      <a:noFill/>
                    </a:lnBlToTr>
                    <a:noFill/>
                  </a:tcPr>
                </a:tc>
              </a:tr>
              <a:tr h="873125">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UCS Blade Server</a:t>
                      </a:r>
                      <a:br>
                        <a:rPr kumimoji="0" lang="en-US" sz="1800" b="1"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 </a:t>
                      </a: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Industry-standard architecture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endParaRPr kumimoji="0" lang="de-DE" sz="2400" b="0" i="0" u="none" strike="noStrike" cap="none" normalizeH="0" baseline="0" smtClean="0">
                        <a:ln>
                          <a:noFill/>
                        </a:ln>
                        <a:solidFill>
                          <a:schemeClr val="bg1"/>
                        </a:solidFill>
                        <a:effectLst/>
                        <a:latin typeface="Arial" pitchFamily="34" charset="0"/>
                        <a:ea typeface="ＭＳ Ｐゴシック" pitchFamily="34" charset="-128"/>
                      </a:endParaRPr>
                    </a:p>
                  </a:txBody>
                  <a:tcPr horzOverflow="overflow">
                    <a:lnL>
                      <a:noFill/>
                    </a:lnL>
                    <a:lnR>
                      <a:noFill/>
                    </a:lnR>
                    <a:lnT>
                      <a:noFill/>
                    </a:lnT>
                    <a:lnB>
                      <a:noFill/>
                    </a:lnB>
                    <a:lnTlToBr>
                      <a:noFill/>
                    </a:lnTlToBr>
                    <a:lnBlToTr>
                      <a:noFill/>
                    </a:lnBlToTr>
                    <a:noFill/>
                  </a:tcPr>
                </a:tc>
              </a:tr>
              <a:tr h="973138">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UCS Virtual Adapters</a:t>
                      </a:r>
                      <a:br>
                        <a:rPr kumimoji="0" lang="en-US" sz="1800" b="1" i="0" u="none" strike="noStrike" cap="none" normalizeH="0" baseline="0" smtClean="0">
                          <a:ln>
                            <a:noFill/>
                          </a:ln>
                          <a:solidFill>
                            <a:schemeClr val="bg1"/>
                          </a:solidFill>
                          <a:effectLst/>
                          <a:latin typeface="Arial" pitchFamily="34" charset="0"/>
                          <a:ea typeface="ＭＳ Ｐゴシック" pitchFamily="34" charset="-128"/>
                        </a:rPr>
                      </a:b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Choice of multiple</a:t>
                      </a:r>
                      <a:r>
                        <a:rPr kumimoji="0" lang="en-US" sz="1800" b="1" i="0" u="none" strike="noStrike" cap="none" normalizeH="0" baseline="0" smtClean="0">
                          <a:ln>
                            <a:noFill/>
                          </a:ln>
                          <a:solidFill>
                            <a:schemeClr val="bg1"/>
                          </a:solidFill>
                          <a:effectLst/>
                          <a:latin typeface="Arial" pitchFamily="34" charset="0"/>
                          <a:ea typeface="ＭＳ Ｐゴシック" pitchFamily="34" charset="-128"/>
                        </a:rPr>
                        <a:t> </a:t>
                      </a:r>
                      <a:r>
                        <a:rPr kumimoji="0" lang="en-US" sz="1800" b="0" i="0" u="none" strike="noStrike" cap="none" normalizeH="0" baseline="0" smtClean="0">
                          <a:ln>
                            <a:noFill/>
                          </a:ln>
                          <a:solidFill>
                            <a:schemeClr val="bg1"/>
                          </a:solidFill>
                          <a:effectLst/>
                          <a:latin typeface="Arial" pitchFamily="34" charset="0"/>
                          <a:ea typeface="ＭＳ Ｐゴシック" pitchFamily="34" charset="-128"/>
                        </a:rPr>
                        <a:t>adapters</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Tx/>
                        <a:buSzTx/>
                        <a:buFont typeface="Wingdings" pitchFamily="2" charset="2"/>
                        <a:buNone/>
                        <a:tabLst/>
                      </a:pPr>
                      <a:endParaRPr kumimoji="0" lang="de-DE" sz="2400" b="0" i="0" u="none" strike="noStrike" cap="none" normalizeH="0" baseline="0" smtClean="0">
                        <a:ln>
                          <a:noFill/>
                        </a:ln>
                        <a:solidFill>
                          <a:schemeClr val="bg1"/>
                        </a:solidFill>
                        <a:effectLst/>
                        <a:latin typeface="Arial" pitchFamily="34" charset="0"/>
                        <a:ea typeface="ＭＳ Ｐゴシック" pitchFamily="34" charset="-128"/>
                      </a:endParaRPr>
                    </a:p>
                  </a:txBody>
                  <a:tcPr horzOverflow="overflow">
                    <a:lnL>
                      <a:noFill/>
                    </a:lnL>
                    <a:lnR>
                      <a:noFill/>
                    </a:lnR>
                    <a:lnT>
                      <a:noFill/>
                    </a:lnT>
                    <a:lnB>
                      <a:noFill/>
                    </a:lnB>
                    <a:lnTlToBr>
                      <a:noFill/>
                    </a:lnTlToBr>
                    <a:lnBlToTr>
                      <a:noFill/>
                    </a:lnBlToTr>
                    <a:noFill/>
                  </a:tcPr>
                </a:tc>
              </a:tr>
            </a:tbl>
          </a:graphicData>
        </a:graphic>
      </p:graphicFrame>
      <p:sp>
        <p:nvSpPr>
          <p:cNvPr id="31766" name="Rectangle 23"/>
          <p:cNvSpPr>
            <a:spLocks noChangeArrowheads="1"/>
          </p:cNvSpPr>
          <p:nvPr/>
        </p:nvSpPr>
        <p:spPr bwMode="auto">
          <a:xfrm>
            <a:off x="5534025" y="1193800"/>
            <a:ext cx="2443163" cy="5300663"/>
          </a:xfrm>
          <a:prstGeom prst="rect">
            <a:avLst/>
          </a:prstGeom>
          <a:gradFill rotWithShape="1">
            <a:gsLst>
              <a:gs pos="0">
                <a:schemeClr val="bg1">
                  <a:alpha val="64998"/>
                </a:schemeClr>
              </a:gs>
              <a:gs pos="100000">
                <a:schemeClr val="bg1">
                  <a:alpha val="0"/>
                </a:schemeClr>
              </a:gs>
            </a:gsLst>
            <a:lin ang="5400000" scaled="1"/>
          </a:gradFill>
          <a:ln w="9525">
            <a:noFill/>
            <a:miter lim="800000"/>
            <a:headEnd/>
            <a:tailEnd/>
          </a:ln>
        </p:spPr>
        <p:txBody>
          <a:bodyPr wrap="none" lIns="73025" tIns="36511" rIns="73025" bIns="36511" anchor="ctr"/>
          <a:lstStyle/>
          <a:p>
            <a:pPr algn="ctr" defTabSz="914400" eaLnBrk="0" hangingPunct="0">
              <a:lnSpc>
                <a:spcPct val="90000"/>
              </a:lnSpc>
            </a:pPr>
            <a:endParaRPr lang="de-DE"/>
          </a:p>
        </p:txBody>
      </p:sp>
      <p:pic>
        <p:nvPicPr>
          <p:cNvPr id="31767" name="Picture 4" descr="D:\090308MyDocuments01\My Documents\Images\product\Cisco\California\high res png1\HBJ01623SmallTrimShadow.png"/>
          <p:cNvPicPr>
            <a:picLocks noChangeAspect="1" noChangeArrowheads="1"/>
          </p:cNvPicPr>
          <p:nvPr/>
        </p:nvPicPr>
        <p:blipFill>
          <a:blip r:embed="rId3"/>
          <a:srcRect/>
          <a:stretch>
            <a:fillRect/>
          </a:stretch>
        </p:blipFill>
        <p:spPr bwMode="auto">
          <a:xfrm>
            <a:off x="6156325" y="3221038"/>
            <a:ext cx="1198563" cy="309562"/>
          </a:xfrm>
          <a:prstGeom prst="rect">
            <a:avLst/>
          </a:prstGeom>
          <a:noFill/>
          <a:ln w="9525">
            <a:noFill/>
            <a:miter lim="800000"/>
            <a:headEnd/>
            <a:tailEnd/>
          </a:ln>
        </p:spPr>
      </p:pic>
      <p:pic>
        <p:nvPicPr>
          <p:cNvPr id="31768" name="Picture 3" descr="D:\090308MyDocuments01\My Documents\Images\product\Cisco\California\high res png1\HBJ01611SmallTrimShadow.png"/>
          <p:cNvPicPr>
            <a:picLocks noChangeAspect="1" noChangeArrowheads="1"/>
          </p:cNvPicPr>
          <p:nvPr/>
        </p:nvPicPr>
        <p:blipFill>
          <a:blip r:embed="rId4"/>
          <a:srcRect/>
          <a:stretch>
            <a:fillRect/>
          </a:stretch>
        </p:blipFill>
        <p:spPr bwMode="auto">
          <a:xfrm>
            <a:off x="5991225" y="3900488"/>
            <a:ext cx="1528763" cy="820737"/>
          </a:xfrm>
          <a:prstGeom prst="rect">
            <a:avLst/>
          </a:prstGeom>
          <a:noFill/>
          <a:ln w="9525">
            <a:noFill/>
            <a:miter lim="800000"/>
            <a:headEnd/>
            <a:tailEnd/>
          </a:ln>
        </p:spPr>
      </p:pic>
      <p:pic>
        <p:nvPicPr>
          <p:cNvPr id="31769" name="Picture 9" descr="D:\090308MyDocuments01\My Documents\Images\product\Cisco\California\high res png2\HBJ01631SmallTrimShadow.png"/>
          <p:cNvPicPr>
            <a:picLocks noChangeAspect="1" noChangeArrowheads="1"/>
          </p:cNvPicPr>
          <p:nvPr/>
        </p:nvPicPr>
        <p:blipFill>
          <a:blip r:embed="rId5"/>
          <a:srcRect/>
          <a:stretch>
            <a:fillRect/>
          </a:stretch>
        </p:blipFill>
        <p:spPr bwMode="auto">
          <a:xfrm>
            <a:off x="5900738" y="5211763"/>
            <a:ext cx="1709737" cy="346075"/>
          </a:xfrm>
          <a:prstGeom prst="rect">
            <a:avLst/>
          </a:prstGeom>
          <a:noFill/>
          <a:ln w="9525">
            <a:noFill/>
            <a:miter lim="800000"/>
            <a:headEnd/>
            <a:tailEnd/>
          </a:ln>
        </p:spPr>
      </p:pic>
      <p:pic>
        <p:nvPicPr>
          <p:cNvPr id="31770" name="Picture 2" descr="D:\090308MyDocuments01\My Documents\Images\product\Cisco\California\high res png3\Adapters.png"/>
          <p:cNvPicPr>
            <a:picLocks noChangeAspect="1" noChangeArrowheads="1"/>
          </p:cNvPicPr>
          <p:nvPr/>
        </p:nvPicPr>
        <p:blipFill>
          <a:blip r:embed="rId6"/>
          <a:srcRect/>
          <a:stretch>
            <a:fillRect/>
          </a:stretch>
        </p:blipFill>
        <p:spPr bwMode="auto">
          <a:xfrm>
            <a:off x="5978525" y="5926138"/>
            <a:ext cx="1554163" cy="528637"/>
          </a:xfrm>
          <a:prstGeom prst="rect">
            <a:avLst/>
          </a:prstGeom>
          <a:noFill/>
          <a:ln w="9525">
            <a:noFill/>
            <a:miter lim="800000"/>
            <a:headEnd/>
            <a:tailEnd/>
          </a:ln>
        </p:spPr>
      </p:pic>
      <p:pic>
        <p:nvPicPr>
          <p:cNvPr id="31771" name="Picture 5" descr="D:\090308MyDocuments01\My Documents\Images\product\Cisco\California\high res png2\HBJ01627SmallTrimShadow.png"/>
          <p:cNvPicPr>
            <a:picLocks noChangeAspect="1" noChangeArrowheads="1"/>
          </p:cNvPicPr>
          <p:nvPr/>
        </p:nvPicPr>
        <p:blipFill>
          <a:blip r:embed="rId7"/>
          <a:srcRect/>
          <a:stretch>
            <a:fillRect/>
          </a:stretch>
        </p:blipFill>
        <p:spPr bwMode="auto">
          <a:xfrm>
            <a:off x="6270625" y="5011738"/>
            <a:ext cx="969963" cy="330200"/>
          </a:xfrm>
          <a:prstGeom prst="rect">
            <a:avLst/>
          </a:prstGeom>
          <a:noFill/>
          <a:ln w="9525">
            <a:noFill/>
            <a:miter lim="800000"/>
            <a:headEnd/>
            <a:tailEnd/>
          </a:ln>
        </p:spPr>
      </p:pic>
      <p:pic>
        <p:nvPicPr>
          <p:cNvPr id="31772" name="Picture 2" descr="D:\090308MyDocuments01\My Documents\Images\product\Cisco\California\high res png3\HBJ01645SmallTrimShadow.png"/>
          <p:cNvPicPr>
            <a:picLocks noChangeAspect="1" noChangeArrowheads="1"/>
          </p:cNvPicPr>
          <p:nvPr/>
        </p:nvPicPr>
        <p:blipFill>
          <a:blip r:embed="rId8">
            <a:lum bright="10000"/>
          </a:blip>
          <a:srcRect/>
          <a:stretch>
            <a:fillRect/>
          </a:stretch>
        </p:blipFill>
        <p:spPr bwMode="auto">
          <a:xfrm>
            <a:off x="5986463" y="2265363"/>
            <a:ext cx="1538287" cy="476250"/>
          </a:xfrm>
          <a:prstGeom prst="rect">
            <a:avLst/>
          </a:prstGeom>
          <a:noFill/>
          <a:ln w="9525">
            <a:noFill/>
            <a:miter lim="800000"/>
            <a:headEnd/>
            <a:tailEnd/>
          </a:ln>
        </p:spPr>
      </p:pic>
      <p:pic>
        <p:nvPicPr>
          <p:cNvPr id="31773" name="Picture 18" descr="new_gui.JPG"/>
          <p:cNvPicPr>
            <a:picLocks noChangeAspect="1"/>
          </p:cNvPicPr>
          <p:nvPr/>
        </p:nvPicPr>
        <p:blipFill>
          <a:blip r:embed="rId9"/>
          <a:srcRect/>
          <a:stretch>
            <a:fillRect/>
          </a:stretch>
        </p:blipFill>
        <p:spPr bwMode="auto">
          <a:xfrm>
            <a:off x="6135688" y="1260475"/>
            <a:ext cx="1222375" cy="695325"/>
          </a:xfrm>
          <a:prstGeom prst="rect">
            <a:avLst/>
          </a:prstGeom>
          <a:noFill/>
          <a:ln w="9525">
            <a:noFill/>
            <a:miter lim="800000"/>
            <a:headEnd/>
            <a:tailEnd/>
          </a:ln>
        </p:spPr>
      </p:pic>
      <p:sp>
        <p:nvSpPr>
          <p:cNvPr id="31774" name="Title 1"/>
          <p:cNvSpPr>
            <a:spLocks/>
          </p:cNvSpPr>
          <p:nvPr/>
        </p:nvSpPr>
        <p:spPr bwMode="auto">
          <a:xfrm>
            <a:off x="180975" y="30163"/>
            <a:ext cx="8763000" cy="1152525"/>
          </a:xfrm>
          <a:prstGeom prst="rect">
            <a:avLst/>
          </a:prstGeom>
          <a:noFill/>
          <a:ln w="9525">
            <a:noFill/>
            <a:miter lim="800000"/>
            <a:headEnd/>
            <a:tailEnd/>
          </a:ln>
        </p:spPr>
        <p:txBody>
          <a:bodyPr lIns="0" tIns="0" rIns="0" bIns="0">
            <a:spAutoFit/>
          </a:bodyPr>
          <a:lstStyle/>
          <a:p>
            <a:pPr>
              <a:lnSpc>
                <a:spcPct val="90000"/>
              </a:lnSpc>
            </a:pPr>
            <a:r>
              <a:rPr lang="en-US" sz="4800">
                <a:solidFill>
                  <a:srgbClr val="CCFFCC"/>
                </a:solidFill>
                <a:latin typeface="Calibri" pitchFamily="34" charset="0"/>
                <a:cs typeface="Arial" pitchFamily="34" charset="0"/>
              </a:rPr>
              <a:t>Virtualized Data Center Platform</a:t>
            </a:r>
            <a:br>
              <a:rPr lang="en-US" sz="4800">
                <a:solidFill>
                  <a:srgbClr val="CCFFCC"/>
                </a:solidFill>
                <a:latin typeface="Calibri" pitchFamily="34" charset="0"/>
                <a:cs typeface="Arial" pitchFamily="34" charset="0"/>
              </a:rPr>
            </a:br>
            <a:r>
              <a:rPr lang="en-US" sz="3600">
                <a:solidFill>
                  <a:schemeClr val="tx2"/>
                </a:solidFill>
                <a:latin typeface="Calibri" pitchFamily="34" charset="0"/>
                <a:cs typeface="Arial" pitchFamily="34" charset="0"/>
              </a:rPr>
              <a:t> UCS – Building Blocks</a:t>
            </a:r>
            <a:endParaRPr lang="en-US" sz="4800">
              <a:solidFill>
                <a:schemeClr val="tx2"/>
              </a:solidFill>
              <a:latin typeface="Calibri"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1160</TotalTime>
  <Words>1597</Words>
  <Application>Microsoft Office PowerPoint</Application>
  <PresentationFormat>On-screen Show (4:3)</PresentationFormat>
  <Paragraphs>448</Paragraphs>
  <Slides>33</Slides>
  <Notes>32</Notes>
  <HiddenSlides>0</HiddenSlides>
  <MMClips>0</MMClips>
  <ScaleCrop>false</ScaleCrop>
  <HeadingPairs>
    <vt:vector size="8" baseType="variant">
      <vt:variant>
        <vt:lpstr>Fonts Used</vt:lpstr>
      </vt:variant>
      <vt:variant>
        <vt:i4>14</vt:i4>
      </vt:variant>
      <vt:variant>
        <vt:lpstr>Theme</vt:lpstr>
      </vt:variant>
      <vt:variant>
        <vt:i4>2</vt:i4>
      </vt:variant>
      <vt:variant>
        <vt:lpstr>Embedded OLE Servers</vt:lpstr>
      </vt:variant>
      <vt:variant>
        <vt:i4>2</vt:i4>
      </vt:variant>
      <vt:variant>
        <vt:lpstr>Slide Titles</vt:lpstr>
      </vt:variant>
      <vt:variant>
        <vt:i4>33</vt:i4>
      </vt:variant>
    </vt:vector>
  </HeadingPairs>
  <TitlesOfParts>
    <vt:vector size="51" baseType="lpstr">
      <vt:lpstr>Arial</vt:lpstr>
      <vt:lpstr>ＭＳ Ｐゴシック</vt:lpstr>
      <vt:lpstr>Calibri</vt:lpstr>
      <vt:lpstr>Trebuchet MS</vt:lpstr>
      <vt:lpstr>Segoe</vt:lpstr>
      <vt:lpstr>Segoe UI</vt:lpstr>
      <vt:lpstr>Wingdings</vt:lpstr>
      <vt:lpstr>Wingdings 3</vt:lpstr>
      <vt:lpstr>Arial Unicode MS</vt:lpstr>
      <vt:lpstr>Segoe Semibold</vt:lpstr>
      <vt:lpstr>Tahoma</vt:lpstr>
      <vt:lpstr>Consolas</vt:lpstr>
      <vt:lpstr>Courier New</vt:lpstr>
      <vt:lpstr>ヒラギノ角ゴ Pro W3</vt:lpstr>
      <vt:lpstr>TechEd_Europe</vt:lpstr>
      <vt:lpstr>TechEd09_Europe template</vt:lpstr>
      <vt:lpstr>Excel.Chart.8</vt:lpstr>
      <vt:lpstr>Microsoft Visio Drawing</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Cisco UCS Virtualized Adapter</vt:lpstr>
      <vt:lpstr>Slide 14</vt:lpstr>
      <vt:lpstr>Slide 15</vt:lpstr>
      <vt:lpstr>Slide 16</vt:lpstr>
      <vt:lpstr>Slide 17</vt:lpstr>
      <vt:lpstr>Slide 18</vt:lpstr>
      <vt:lpstr>Windows Server 2008 R2 - Hyper-V</vt:lpstr>
      <vt:lpstr>Hyper-V Live Migration</vt:lpstr>
      <vt:lpstr>Slide 21</vt:lpstr>
      <vt:lpstr>Slide 22</vt:lpstr>
      <vt:lpstr>Slide 23</vt:lpstr>
      <vt:lpstr>No worries, there is a GUI!</vt:lpstr>
      <vt:lpstr>Slide 25</vt:lpstr>
      <vt:lpstr>Slide 26</vt:lpstr>
      <vt:lpstr>Lab Components</vt:lpstr>
      <vt:lpstr>Lab Setup</vt:lpstr>
      <vt:lpstr>Powerful Combination: UCS and Hyper-V</vt:lpstr>
      <vt:lpstr>Slide 30</vt:lpstr>
      <vt:lpstr>Slide 31</vt:lpstr>
      <vt:lpstr>Slide 32</vt:lpstr>
      <vt:lpstr>Slide 33</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Pennie</dc:creator>
  <dc:description>tech·ed Europe 2009</dc:description>
  <cp:lastModifiedBy>cn_user</cp:lastModifiedBy>
  <cp:revision>29</cp:revision>
  <dcterms:created xsi:type="dcterms:W3CDTF">2009-11-11T07:29:55Z</dcterms:created>
  <dcterms:modified xsi:type="dcterms:W3CDTF">2009-11-12T14:33:10Z</dcterms:modified>
</cp:coreProperties>
</file>