
<file path=[Content_Types].xml><?xml version="1.0" encoding="utf-8"?>
<Types xmlns="http://schemas.openxmlformats.org/package/2006/content-types">
  <Override PartName="/ppt/slideMasters/slideMaster3.xml" ContentType="application/vnd.openxmlformats-officedocument.presentationml.slideMaster+xml"/>
  <Override PartName="/ppt/slides/slide29.xml" ContentType="application/vnd.openxmlformats-officedocument.presentationml.slide+xml"/>
  <Override PartName="/ppt/slides/slide47.xml" ContentType="application/vnd.openxmlformats-officedocument.presentationml.slide+xml"/>
  <Override PartName="/ppt/theme/theme5.xml" ContentType="application/vnd.openxmlformats-officedocument.them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notesSlides/notesSlide38.xml" ContentType="application/vnd.openxmlformats-officedocument.presentationml.notesSlide+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Override PartName="/ppt/notesSlides/notesSlide45.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4.xml" ContentType="application/vnd.openxmlformats-officedocument.presentationml.slideLayout+xml"/>
  <Override PartName="/ppt/notesSlides/notesSlide16.xml" ContentType="application/vnd.openxmlformats-officedocument.presentationml.notesSlide+xml"/>
  <Override PartName="/ppt/theme/themeOverride1.xml" ContentType="application/vnd.openxmlformats-officedocument.themeOverride+xml"/>
  <Override PartName="/ppt/notesSlides/notesSlide34.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20.xml" ContentType="application/vnd.openxmlformats-officedocument.presentationml.slideLayout+xml"/>
  <Override PartName="/ppt/notesSlides/notesSlide23.xml" ContentType="application/vnd.openxmlformats-officedocument.presentationml.notesSlide+xml"/>
  <Override PartName="/ppt/notesSlides/notesSlide41.xml" ContentType="application/vnd.openxmlformats-officedocument.presentationml.notesSlide+xml"/>
  <Override PartName="/ppt/notesSlides/notesSlide12.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slideMasters/slideMaster4.xml" ContentType="application/vnd.openxmlformats-officedocument.presentationml.slideMaster+xml"/>
  <Override PartName="/ppt/slides/slide9.xml" ContentType="application/vnd.openxmlformats-officedocument.presentationml.slide+xml"/>
  <Override PartName="/ppt/viewProps.xml" ContentType="application/vnd.openxmlformats-officedocument.presentationml.viewProps+xml"/>
  <Override PartName="/ppt/theme/theme6.xml" ContentType="application/vnd.openxmlformats-officedocument.theme+xml"/>
  <Override PartName="/ppt/slides/slide5.xml" ContentType="application/vnd.openxmlformats-officedocument.presentationml.slide+xml"/>
  <Override PartName="/ppt/slides/slide1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3.xml" ContentType="application/vnd.openxmlformats-officedocument.presentationml.notes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18.xml" ContentType="application/vnd.openxmlformats-officedocument.presentationml.slideLayout+xml"/>
  <Override PartName="/ppt/theme/theme2.xml" ContentType="application/vnd.openxmlformats-officedocument.theme+xml"/>
  <Override PartName="/ppt/notesSlides/notesSlide3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Layouts/slideLayout3.xml" ContentType="application/vnd.openxmlformats-officedocument.presentationml.slideLayout+xml"/>
  <Default Extension="jpeg" ContentType="image/jpeg"/>
  <Override PartName="/ppt/slideLayouts/slideLayout16.xml" ContentType="application/vnd.openxmlformats-officedocument.presentationml.slideLayout+xml"/>
  <Override PartName="/ppt/slideLayouts/slideLayout25.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37.xml" ContentType="application/vnd.openxmlformats-officedocument.presentationml.notesSlide+xml"/>
  <Override PartName="/ppt/notesSlides/notesSlide46.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slideLayouts/slideLayout23.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ppt/notesSlides/notesSlide35.xml" ContentType="application/vnd.openxmlformats-officedocument.presentationml.notesSlide+xml"/>
  <Override PartName="/ppt/theme/themeOverride2.xml" ContentType="application/vnd.openxmlformats-officedocument.themeOverride+xml"/>
  <Override PartName="/ppt/notesSlides/notesSlide44.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42.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4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ppt/charts/chart2.xml" ContentType="application/vnd.openxmlformats-officedocument.drawingml.chart+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notesSlides/notesSlide29.xml" ContentType="application/vnd.openxmlformats-officedocument.presentationml.notesSlide+xml"/>
  <Override PartName="/ppt/notesSlides/notesSlide47.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Layouts/slideLayout15.xml" ContentType="application/vnd.openxmlformats-officedocument.presentationml.slideLayout+xml"/>
  <Override PartName="/ppt/slideLayouts/slideLayout26.xml" ContentType="application/vnd.openxmlformats-officedocument.presentationml.slideLayout+xml"/>
  <Override PartName="/ppt/notesSlides/notesSlide18.xml" ContentType="application/vnd.openxmlformats-officedocument.presentationml.notesSlide+xml"/>
  <Override PartName="/ppt/notesSlides/notesSlide36.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Layouts/slideLayout22.xml" ContentType="application/vnd.openxmlformats-officedocument.presentationml.slideLayout+xml"/>
  <Override PartName="/ppt/notesSlides/notesSlide25.xml" ContentType="application/vnd.openxmlformats-officedocument.presentationml.notesSlide+xml"/>
  <Override PartName="/ppt/notesSlides/notesSlide43.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32.xml" ContentType="application/vnd.openxmlformats-officedocument.presentationml.notesSlide+xml"/>
  <Override PartName="/ppt/commentAuthors.xml" ContentType="application/vnd.openxmlformats-officedocument.presentationml.commentAuthors+xml"/>
  <Override PartName="/ppt/notesSlides/notesSlide9.xml" ContentType="application/vnd.openxmlformats-officedocument.presentationml.notesSlide+xml"/>
  <Override PartName="/ppt/notesSlides/notesSlide21.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charts/chart1.xml" ContentType="application/vnd.openxmlformats-officedocument.drawingml.chart+xml"/>
  <Override PartName="/ppt/slideMasters/slideMaster2.xml" ContentType="application/vnd.openxmlformats-officedocument.presentationml.slideMaster+xml"/>
  <Override PartName="/ppt/slides/slide28.xml" ContentType="application/vnd.openxmlformats-officedocument.presentationml.slide+xml"/>
  <Override PartName="/ppt/slides/slide39.xml" ContentType="application/vnd.openxmlformats-officedocument.presentationml.slide+xml"/>
  <Override PartName="/ppt/theme/theme4.xml" ContentType="application/vnd.openxmlformats-officedocument.theme+xml"/>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Layouts/slideLayout5.xml" ContentType="application/vnd.openxmlformats-officedocument.presentationml.slideLayout+xml"/>
  <Override PartName="/ppt/slideLayouts/slideLayout27.xml" ContentType="application/vnd.openxmlformats-officedocument.presentationml.slideLayout+xml"/>
  <Override PartName="/ppt/notesSlides/notesSlide19.xml" ContentType="application/vnd.openxmlformats-officedocument.presentationml.notesSlide+xml"/>
  <Override PartName="/ppt/drawings/drawing1.xml" ContentType="application/vnd.openxmlformats-officedocument.drawingml.chartshapes+xml"/>
  <Override PartName="/ppt/notesSlides/notesSlide48.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93" r:id="rId1"/>
    <p:sldMasterId id="2147483704" r:id="rId2"/>
    <p:sldMasterId id="2147483721" r:id="rId3"/>
    <p:sldMasterId id="2147483723" r:id="rId4"/>
  </p:sldMasterIdLst>
  <p:notesMasterIdLst>
    <p:notesMasterId r:id="rId53"/>
  </p:notesMasterIdLst>
  <p:handoutMasterIdLst>
    <p:handoutMasterId r:id="rId54"/>
  </p:handoutMasterIdLst>
  <p:sldIdLst>
    <p:sldId id="381" r:id="rId5"/>
    <p:sldId id="297" r:id="rId6"/>
    <p:sldId id="349" r:id="rId7"/>
    <p:sldId id="344" r:id="rId8"/>
    <p:sldId id="345" r:id="rId9"/>
    <p:sldId id="346" r:id="rId10"/>
    <p:sldId id="347" r:id="rId11"/>
    <p:sldId id="387" r:id="rId12"/>
    <p:sldId id="384" r:id="rId13"/>
    <p:sldId id="370" r:id="rId14"/>
    <p:sldId id="330" r:id="rId15"/>
    <p:sldId id="343" r:id="rId16"/>
    <p:sldId id="378" r:id="rId17"/>
    <p:sldId id="379" r:id="rId18"/>
    <p:sldId id="331" r:id="rId19"/>
    <p:sldId id="337" r:id="rId20"/>
    <p:sldId id="339" r:id="rId21"/>
    <p:sldId id="334" r:id="rId22"/>
    <p:sldId id="338" r:id="rId23"/>
    <p:sldId id="340" r:id="rId24"/>
    <p:sldId id="369" r:id="rId25"/>
    <p:sldId id="351" r:id="rId26"/>
    <p:sldId id="363" r:id="rId27"/>
    <p:sldId id="352" r:id="rId28"/>
    <p:sldId id="353" r:id="rId29"/>
    <p:sldId id="354" r:id="rId30"/>
    <p:sldId id="355" r:id="rId31"/>
    <p:sldId id="356" r:id="rId32"/>
    <p:sldId id="357" r:id="rId33"/>
    <p:sldId id="358" r:id="rId34"/>
    <p:sldId id="359" r:id="rId35"/>
    <p:sldId id="360" r:id="rId36"/>
    <p:sldId id="364" r:id="rId37"/>
    <p:sldId id="365" r:id="rId38"/>
    <p:sldId id="366" r:id="rId39"/>
    <p:sldId id="367" r:id="rId40"/>
    <p:sldId id="368" r:id="rId41"/>
    <p:sldId id="361" r:id="rId42"/>
    <p:sldId id="362" r:id="rId43"/>
    <p:sldId id="371" r:id="rId44"/>
    <p:sldId id="372" r:id="rId45"/>
    <p:sldId id="373" r:id="rId46"/>
    <p:sldId id="377" r:id="rId47"/>
    <p:sldId id="375" r:id="rId48"/>
    <p:sldId id="350" r:id="rId49"/>
    <p:sldId id="376" r:id="rId50"/>
    <p:sldId id="385" r:id="rId51"/>
    <p:sldId id="388" r:id="rId52"/>
  </p:sldIdLst>
  <p:sldSz cx="9144000" cy="6858000" type="screen4x3"/>
  <p:notesSz cx="6858000" cy="9144000"/>
  <p:defaultTex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Heather Simmonsen" initials="HS"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xmlns="">
          <a:srgbClr xmlns:mc="http://schemas.openxmlformats.org/markup-compatibility/2006" xmlns:a14="http://schemas.microsoft.com/office/drawing/2010/main" val="FF0000" mc:Ignorable=""/>
        </p14:laserClr>
      </p:ext>
      <p:ext uri="{2FDB2607-1784-4EEB-B798-7EB5836EED8A}">
        <p14:showMediaCtrls xmlns:p14="http://schemas.microsoft.com/office/powerpoint/2010/main" xmlns="" val="1"/>
      </p:ext>
    </p:extLst>
  </p:showPr>
  <p:clrMru>
    <a:srgbClr val="CCFFCC"/>
    <a:srgbClr val="CCCCCC"/>
    <a:srgbClr val="99CC99"/>
    <a:srgbClr val="F6AE1E"/>
    <a:srgbClr val="FFFFFF"/>
    <a:srgbClr val="FF0066"/>
    <a:srgbClr val="000000"/>
    <a:srgbClr val="F3AF35"/>
    <a:srgbClr val="9C42E6"/>
    <a:srgbClr val="D1943B"/>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3018" autoAdjust="0"/>
    <p:restoredTop sz="78010" autoAdjust="0"/>
  </p:normalViewPr>
  <p:slideViewPr>
    <p:cSldViewPr snapToGrid="0">
      <p:cViewPr varScale="1">
        <p:scale>
          <a:sx n="84" d="100"/>
          <a:sy n="84" d="100"/>
        </p:scale>
        <p:origin x="-846" y="-78"/>
      </p:cViewPr>
      <p:guideLst>
        <p:guide orient="horz" pos="144"/>
        <p:guide orient="horz" pos="895"/>
        <p:guide orient="horz" pos="1484"/>
        <p:guide orient="horz" pos="1200"/>
        <p:guide orient="horz" pos="2736"/>
        <p:guide orient="horz" pos="3897"/>
        <p:guide pos="2880"/>
        <p:guide pos="240"/>
        <p:guide pos="460"/>
        <p:guide pos="5520"/>
        <p:guide pos="863"/>
        <p:guide pos="5299"/>
      </p:guideLst>
    </p:cSldViewPr>
  </p:slideViewPr>
  <p:outlineViewPr>
    <p:cViewPr>
      <p:scale>
        <a:sx n="33" d="100"/>
        <a:sy n="33" d="100"/>
      </p:scale>
      <p:origin x="0" y="21504"/>
    </p:cViewPr>
  </p:outlineViewPr>
  <p:notesTextViewPr>
    <p:cViewPr>
      <p:scale>
        <a:sx n="100" d="100"/>
        <a:sy n="100" d="100"/>
      </p:scale>
      <p:origin x="0" y="0"/>
    </p:cViewPr>
  </p:notesTextViewPr>
  <p:sorterViewPr>
    <p:cViewPr>
      <p:scale>
        <a:sx n="49" d="100"/>
        <a:sy n="49" d="100"/>
      </p:scale>
      <p:origin x="0" y="0"/>
    </p:cViewPr>
  </p:sorterViewPr>
  <p:notesViewPr>
    <p:cSldViewPr snapToGrid="0" showGuides="1">
      <p:cViewPr varScale="1">
        <p:scale>
          <a:sx n="82" d="100"/>
          <a:sy n="82" d="100"/>
        </p:scale>
        <p:origin x="-2064" y="-90"/>
      </p:cViewPr>
      <p:guideLst>
        <p:guide orient="horz" pos="2880"/>
        <p:guide pos="2160"/>
      </p:guideLst>
    </p:cSldViewPr>
  </p:notes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commentAuthors" Target="commentAuthor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slide" Target="slides/slide37.xml"/><Relationship Id="rId54"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notesMaster" Target="notesMasters/notesMaster1.xml"/><Relationship Id="rId58"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viewProps" Target="view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presProps" Target="presProps.xml"/><Relationship Id="rId8" Type="http://schemas.openxmlformats.org/officeDocument/2006/relationships/slide" Target="slides/slide4.xml"/><Relationship Id="rId51" Type="http://schemas.openxmlformats.org/officeDocument/2006/relationships/slide" Target="slides/slide47.xml"/><Relationship Id="rId3" Type="http://schemas.openxmlformats.org/officeDocument/2006/relationships/slideMaster" Target="slideMasters/slideMaster3.xml"/></Relationships>
</file>

<file path=ppt/charts/_rels/chart1.xml.rels><?xml version="1.0" encoding="UTF-8" standalone="yes"?>
<Relationships xmlns="http://schemas.openxmlformats.org/package/2006/relationships"><Relationship Id="rId3" Type="http://schemas.openxmlformats.org/officeDocument/2006/relationships/chartUserShapes" Target="../drawings/drawing1.xml"/><Relationship Id="rId2" Type="http://schemas.openxmlformats.org/officeDocument/2006/relationships/oleObject" Target="file:///C:\Users\danreger\AppData\Local\Microsoft\Windows\Temporary%20Internet%20Files\Content.Outlook\4NFHRD3N\MarketingFigures_w2k3SP2_RC.xlsm" TargetMode="External"/><Relationship Id="rId1" Type="http://schemas.openxmlformats.org/officeDocument/2006/relationships/themeOverride" Target="../theme/themeOverride1.xml"/></Relationships>
</file>

<file path=ppt/charts/_rels/chart2.xml.rels><?xml version="1.0" encoding="UTF-8" standalone="yes"?>
<Relationships xmlns="http://schemas.openxmlformats.org/package/2006/relationships"><Relationship Id="rId2" Type="http://schemas.openxmlformats.org/officeDocument/2006/relationships/oleObject" Target="file:///C:\Users\markruss\AppData\Local\Microsoft\Windows\Temporary%20Internet%20Files\Content.Outlook\0Q7C023N\HPSuperdomeTPCEscaling128core.xlsx" TargetMode="External"/><Relationship Id="rId1" Type="http://schemas.openxmlformats.org/officeDocument/2006/relationships/themeOverride" Target="../theme/themeOverride2.xml"/></Relationships>
</file>

<file path=ppt/charts/chart1.xml><?xml version="1.0" encoding="utf-8"?>
<c:chartSpace xmlns:c="http://schemas.openxmlformats.org/drawingml/2006/chart" xmlns:a="http://schemas.openxmlformats.org/drawingml/2006/main" xmlns:r="http://schemas.openxmlformats.org/officeDocument/2006/relationships">
  <c:lang val="en-GB"/>
  <c:clrMapOvr bg1="lt1" tx1="dk1" bg2="lt2" tx2="dk2" accent1="accent1" accent2="accent2" accent3="accent3" accent4="accent4" accent5="accent5" accent6="accent6" hlink="hlink" folHlink="folHlink"/>
  <c:chart>
    <c:plotArea>
      <c:layout>
        <c:manualLayout>
          <c:layoutTarget val="inner"/>
          <c:xMode val="edge"/>
          <c:yMode val="edge"/>
          <c:x val="0.12345683897573478"/>
          <c:y val="3.9135226716779423E-2"/>
          <c:w val="0.75435943195450472"/>
          <c:h val="0.81305499888909938"/>
        </c:manualLayout>
      </c:layout>
      <c:scatterChart>
        <c:scatterStyle val="lineMarker"/>
        <c:ser>
          <c:idx val="15"/>
          <c:order val="0"/>
          <c:tx>
            <c:v>WS2003 SP2</c:v>
          </c:tx>
          <c:spPr>
            <a:ln>
              <a:solidFill>
                <a:schemeClr val="accent1"/>
              </a:solidFill>
            </a:ln>
          </c:spPr>
          <c:marker>
            <c:symbol val="diamond"/>
            <c:size val="7"/>
            <c:spPr>
              <a:solidFill>
                <a:schemeClr val="accent1"/>
              </a:solidFill>
              <a:ln>
                <a:solidFill>
                  <a:schemeClr val="accent1"/>
                </a:solidFill>
              </a:ln>
            </c:spPr>
          </c:marker>
          <c:xVal>
            <c:numRef>
              <c:f>Data_Workload!$BY$20:$BY$30</c:f>
              <c:numCache>
                <c:formatCode>0.000</c:formatCode>
                <c:ptCount val="11"/>
                <c:pt idx="0">
                  <c:v>0.99477927413471279</c:v>
                </c:pt>
                <c:pt idx="1">
                  <c:v>0.89520874972239928</c:v>
                </c:pt>
                <c:pt idx="2">
                  <c:v>0.79615573744489365</c:v>
                </c:pt>
                <c:pt idx="3">
                  <c:v>0.69455482059580065</c:v>
                </c:pt>
                <c:pt idx="4">
                  <c:v>0.59858705307572657</c:v>
                </c:pt>
                <c:pt idx="5">
                  <c:v>0.49636551822595176</c:v>
                </c:pt>
                <c:pt idx="6">
                  <c:v>0.39644998572381218</c:v>
                </c:pt>
                <c:pt idx="7">
                  <c:v>0.29683583959899751</c:v>
                </c:pt>
                <c:pt idx="8">
                  <c:v>0.19719988261793975</c:v>
                </c:pt>
                <c:pt idx="9">
                  <c:v>0.10049847720567252</c:v>
                </c:pt>
                <c:pt idx="10">
                  <c:v>0</c:v>
                </c:pt>
              </c:numCache>
            </c:numRef>
          </c:xVal>
          <c:yVal>
            <c:numRef>
              <c:f>Data_Workload!$BZ$20:$BZ$30</c:f>
              <c:numCache>
                <c:formatCode>0.000</c:formatCode>
                <c:ptCount val="11"/>
                <c:pt idx="0">
                  <c:v>0.99052132701421758</c:v>
                </c:pt>
                <c:pt idx="1">
                  <c:v>0.93127962085309013</c:v>
                </c:pt>
                <c:pt idx="2">
                  <c:v>0.87203791469194314</c:v>
                </c:pt>
                <c:pt idx="3">
                  <c:v>0.83175355450236954</c:v>
                </c:pt>
                <c:pt idx="4">
                  <c:v>0.79383886255924174</c:v>
                </c:pt>
                <c:pt idx="5">
                  <c:v>0.75118483412323178</c:v>
                </c:pt>
                <c:pt idx="6">
                  <c:v>0.70379146919432178</c:v>
                </c:pt>
                <c:pt idx="7">
                  <c:v>0.66587677725119976</c:v>
                </c:pt>
                <c:pt idx="8">
                  <c:v>0.61848341232228288</c:v>
                </c:pt>
                <c:pt idx="9">
                  <c:v>0.56398104265403881</c:v>
                </c:pt>
                <c:pt idx="10">
                  <c:v>0.50236966824644547</c:v>
                </c:pt>
              </c:numCache>
            </c:numRef>
          </c:yVal>
        </c:ser>
        <c:ser>
          <c:idx val="1"/>
          <c:order val="1"/>
          <c:tx>
            <c:v>WS2008 R2 RC</c:v>
          </c:tx>
          <c:spPr>
            <a:ln>
              <a:prstDash val="sysDot"/>
            </a:ln>
          </c:spPr>
          <c:marker>
            <c:symbol val="star"/>
            <c:size val="7"/>
          </c:marker>
          <c:xVal>
            <c:numRef>
              <c:f>Data_Workload!$G$20:$G$30</c:f>
              <c:numCache>
                <c:formatCode>0.000</c:formatCode>
                <c:ptCount val="11"/>
                <c:pt idx="0">
                  <c:v>0.94210803908505469</c:v>
                </c:pt>
                <c:pt idx="1">
                  <c:v>0.84940198597759997</c:v>
                </c:pt>
                <c:pt idx="2">
                  <c:v>0.7522841914913867</c:v>
                </c:pt>
                <c:pt idx="3">
                  <c:v>0.66260389898798477</c:v>
                </c:pt>
                <c:pt idx="4">
                  <c:v>0.56907498175819293</c:v>
                </c:pt>
                <c:pt idx="5">
                  <c:v>0.4708428507978859</c:v>
                </c:pt>
                <c:pt idx="6">
                  <c:v>0.37783541131309728</c:v>
                </c:pt>
                <c:pt idx="7">
                  <c:v>0.28243472605564995</c:v>
                </c:pt>
                <c:pt idx="8">
                  <c:v>0.18917943593160141</c:v>
                </c:pt>
                <c:pt idx="9">
                  <c:v>9.4413248310650066E-2</c:v>
                </c:pt>
                <c:pt idx="10">
                  <c:v>0</c:v>
                </c:pt>
              </c:numCache>
            </c:numRef>
          </c:xVal>
          <c:yVal>
            <c:numRef>
              <c:f>Data_Workload!$H$20:$H$30</c:f>
              <c:numCache>
                <c:formatCode>0.000</c:formatCode>
                <c:ptCount val="11"/>
                <c:pt idx="0">
                  <c:v>0.84123222748815163</c:v>
                </c:pt>
                <c:pt idx="1">
                  <c:v>0.80094786729859624</c:v>
                </c:pt>
                <c:pt idx="2">
                  <c:v>0.75592417061612405</c:v>
                </c:pt>
                <c:pt idx="3">
                  <c:v>0.72037914691943161</c:v>
                </c:pt>
                <c:pt idx="4">
                  <c:v>0.68246445497630359</c:v>
                </c:pt>
                <c:pt idx="5">
                  <c:v>0.63744075829385005</c:v>
                </c:pt>
                <c:pt idx="6">
                  <c:v>0.59952606635071048</c:v>
                </c:pt>
                <c:pt idx="7">
                  <c:v>0.56398104265403881</c:v>
                </c:pt>
                <c:pt idx="8">
                  <c:v>0.53554502369669044</c:v>
                </c:pt>
                <c:pt idx="9">
                  <c:v>0.50236966824644547</c:v>
                </c:pt>
                <c:pt idx="10">
                  <c:v>0.36255924170616116</c:v>
                </c:pt>
              </c:numCache>
            </c:numRef>
          </c:yVal>
        </c:ser>
        <c:dLbls/>
        <c:axId val="39887232"/>
        <c:axId val="39889152"/>
      </c:scatterChart>
      <c:scatterChart>
        <c:scatterStyle val="lineMarker"/>
        <c:ser>
          <c:idx val="0"/>
          <c:order val="2"/>
          <c:tx>
            <c:v>w2k3SP2Power</c:v>
          </c:tx>
          <c:spPr>
            <a:ln w="63500">
              <a:solidFill>
                <a:schemeClr val="accent1"/>
              </a:solidFill>
            </a:ln>
          </c:spPr>
          <c:marker>
            <c:spPr>
              <a:solidFill>
                <a:schemeClr val="accent1"/>
              </a:solidFill>
              <a:ln>
                <a:solidFill>
                  <a:schemeClr val="accent1"/>
                </a:solidFill>
              </a:ln>
            </c:spPr>
          </c:marker>
          <c:xVal>
            <c:numRef>
              <c:f>Data_Workload!$BY$20:$BY$30</c:f>
              <c:numCache>
                <c:formatCode>0.000</c:formatCode>
                <c:ptCount val="11"/>
                <c:pt idx="0">
                  <c:v>0.99477927413471279</c:v>
                </c:pt>
                <c:pt idx="1">
                  <c:v>0.89520874972239928</c:v>
                </c:pt>
                <c:pt idx="2">
                  <c:v>0.79615573744489365</c:v>
                </c:pt>
                <c:pt idx="3">
                  <c:v>0.69455482059580065</c:v>
                </c:pt>
                <c:pt idx="4">
                  <c:v>0.59858705307572657</c:v>
                </c:pt>
                <c:pt idx="5">
                  <c:v>0.49636551822595176</c:v>
                </c:pt>
                <c:pt idx="6">
                  <c:v>0.39644998572381218</c:v>
                </c:pt>
                <c:pt idx="7">
                  <c:v>0.29683583959899751</c:v>
                </c:pt>
                <c:pt idx="8">
                  <c:v>0.19719988261793975</c:v>
                </c:pt>
                <c:pt idx="9">
                  <c:v>0.10049847720567252</c:v>
                </c:pt>
                <c:pt idx="10">
                  <c:v>0</c:v>
                </c:pt>
              </c:numCache>
            </c:numRef>
          </c:xVal>
          <c:yVal>
            <c:numRef>
              <c:f>Data_Workload!$BZ$3:$BZ$13</c:f>
              <c:numCache>
                <c:formatCode>General</c:formatCode>
                <c:ptCount val="11"/>
                <c:pt idx="0">
                  <c:v>418</c:v>
                </c:pt>
                <c:pt idx="1">
                  <c:v>393</c:v>
                </c:pt>
                <c:pt idx="2">
                  <c:v>368</c:v>
                </c:pt>
                <c:pt idx="3">
                  <c:v>351</c:v>
                </c:pt>
                <c:pt idx="4">
                  <c:v>335</c:v>
                </c:pt>
                <c:pt idx="5">
                  <c:v>317</c:v>
                </c:pt>
                <c:pt idx="6">
                  <c:v>297</c:v>
                </c:pt>
                <c:pt idx="7">
                  <c:v>281</c:v>
                </c:pt>
                <c:pt idx="8">
                  <c:v>261</c:v>
                </c:pt>
                <c:pt idx="9">
                  <c:v>238</c:v>
                </c:pt>
                <c:pt idx="10">
                  <c:v>212</c:v>
                </c:pt>
              </c:numCache>
            </c:numRef>
          </c:yVal>
        </c:ser>
        <c:ser>
          <c:idx val="2"/>
          <c:order val="3"/>
          <c:tx>
            <c:v>RCPower</c:v>
          </c:tx>
          <c:spPr>
            <a:ln w="63500">
              <a:solidFill>
                <a:schemeClr val="accent2"/>
              </a:solidFill>
            </a:ln>
          </c:spPr>
          <c:marker>
            <c:spPr>
              <a:solidFill>
                <a:schemeClr val="accent2"/>
              </a:solidFill>
              <a:ln>
                <a:solidFill>
                  <a:schemeClr val="accent2"/>
                </a:solidFill>
              </a:ln>
            </c:spPr>
          </c:marker>
          <c:xVal>
            <c:numRef>
              <c:f>Data_Workload!$G$20:$G$30</c:f>
              <c:numCache>
                <c:formatCode>0.000</c:formatCode>
                <c:ptCount val="11"/>
                <c:pt idx="0">
                  <c:v>0.94210803908505469</c:v>
                </c:pt>
                <c:pt idx="1">
                  <c:v>0.84940198597759997</c:v>
                </c:pt>
                <c:pt idx="2">
                  <c:v>0.7522841914913867</c:v>
                </c:pt>
                <c:pt idx="3">
                  <c:v>0.66260389898798477</c:v>
                </c:pt>
                <c:pt idx="4">
                  <c:v>0.56907498175819293</c:v>
                </c:pt>
                <c:pt idx="5">
                  <c:v>0.4708428507978859</c:v>
                </c:pt>
                <c:pt idx="6">
                  <c:v>0.37783541131309728</c:v>
                </c:pt>
                <c:pt idx="7">
                  <c:v>0.28243472605564995</c:v>
                </c:pt>
                <c:pt idx="8">
                  <c:v>0.18917943593160141</c:v>
                </c:pt>
                <c:pt idx="9">
                  <c:v>9.4413248310650066E-2</c:v>
                </c:pt>
                <c:pt idx="10">
                  <c:v>0</c:v>
                </c:pt>
              </c:numCache>
            </c:numRef>
          </c:xVal>
          <c:yVal>
            <c:numRef>
              <c:f>Data_Workload!$H$3:$H$13</c:f>
              <c:numCache>
                <c:formatCode>General</c:formatCode>
                <c:ptCount val="11"/>
                <c:pt idx="0">
                  <c:v>355</c:v>
                </c:pt>
                <c:pt idx="1">
                  <c:v>338</c:v>
                </c:pt>
                <c:pt idx="2">
                  <c:v>319</c:v>
                </c:pt>
                <c:pt idx="3">
                  <c:v>304</c:v>
                </c:pt>
                <c:pt idx="4">
                  <c:v>288</c:v>
                </c:pt>
                <c:pt idx="5">
                  <c:v>269</c:v>
                </c:pt>
                <c:pt idx="6">
                  <c:v>253</c:v>
                </c:pt>
                <c:pt idx="7">
                  <c:v>238</c:v>
                </c:pt>
                <c:pt idx="8">
                  <c:v>226</c:v>
                </c:pt>
                <c:pt idx="9">
                  <c:v>212</c:v>
                </c:pt>
                <c:pt idx="10">
                  <c:v>153</c:v>
                </c:pt>
              </c:numCache>
            </c:numRef>
          </c:yVal>
        </c:ser>
        <c:dLbls/>
        <c:axId val="39897344"/>
        <c:axId val="39895424"/>
      </c:scatterChart>
      <c:valAx>
        <c:axId val="39887232"/>
        <c:scaling>
          <c:orientation val="minMax"/>
          <c:max val="1"/>
        </c:scaling>
        <c:axPos val="b"/>
        <c:title>
          <c:tx>
            <c:rich>
              <a:bodyPr/>
              <a:lstStyle/>
              <a:p>
                <a:pPr>
                  <a:defRPr sz="1200">
                    <a:solidFill>
                      <a:schemeClr val="bg2"/>
                    </a:solidFill>
                  </a:defRPr>
                </a:pPr>
                <a:r>
                  <a:rPr lang="en-US" dirty="0" smtClean="0">
                    <a:solidFill>
                      <a:schemeClr val="bg2"/>
                    </a:solidFill>
                  </a:rPr>
                  <a:t>Representative OLTP</a:t>
                </a:r>
                <a:r>
                  <a:rPr lang="en-US" baseline="0" dirty="0" smtClean="0">
                    <a:solidFill>
                      <a:schemeClr val="bg2"/>
                    </a:solidFill>
                  </a:rPr>
                  <a:t> </a:t>
                </a:r>
                <a:r>
                  <a:rPr lang="en-US" dirty="0" smtClean="0">
                    <a:solidFill>
                      <a:schemeClr val="bg2"/>
                    </a:solidFill>
                  </a:rPr>
                  <a:t>Workload </a:t>
                </a:r>
                <a:r>
                  <a:rPr lang="en-US" dirty="0">
                    <a:solidFill>
                      <a:schemeClr val="bg2"/>
                    </a:solidFill>
                  </a:rPr>
                  <a:t>(% of Max Workload)</a:t>
                </a:r>
              </a:p>
            </c:rich>
          </c:tx>
          <c:layout>
            <c:manualLayout>
              <c:xMode val="edge"/>
              <c:yMode val="edge"/>
              <c:x val="0.21623795495180073"/>
              <c:y val="0.91951212304620622"/>
            </c:manualLayout>
          </c:layout>
        </c:title>
        <c:numFmt formatCode="0%" sourceLinked="0"/>
        <c:tickLblPos val="nextTo"/>
        <c:txPr>
          <a:bodyPr/>
          <a:lstStyle/>
          <a:p>
            <a:pPr>
              <a:defRPr>
                <a:solidFill>
                  <a:schemeClr val="bg2"/>
                </a:solidFill>
              </a:defRPr>
            </a:pPr>
            <a:endParaRPr lang="en-US"/>
          </a:p>
        </c:txPr>
        <c:crossAx val="39889152"/>
        <c:crosses val="autoZero"/>
        <c:crossBetween val="midCat"/>
      </c:valAx>
      <c:valAx>
        <c:axId val="39889152"/>
        <c:scaling>
          <c:orientation val="minMax"/>
          <c:max val="1"/>
          <c:min val="0.30000000000000032"/>
        </c:scaling>
        <c:axPos val="l"/>
        <c:majorGridlines/>
        <c:title>
          <c:tx>
            <c:rich>
              <a:bodyPr/>
              <a:lstStyle/>
              <a:p>
                <a:pPr>
                  <a:defRPr sz="1600" b="1">
                    <a:solidFill>
                      <a:schemeClr val="bg2"/>
                    </a:solidFill>
                  </a:defRPr>
                </a:pPr>
                <a:r>
                  <a:rPr lang="en-US" sz="1600" b="1" dirty="0">
                    <a:solidFill>
                      <a:schemeClr val="bg2"/>
                    </a:solidFill>
                    <a:latin typeface="+mj-lt"/>
                  </a:rPr>
                  <a:t>Power -</a:t>
                </a:r>
                <a:r>
                  <a:rPr lang="en-US" sz="1600" b="1" baseline="0" dirty="0">
                    <a:solidFill>
                      <a:schemeClr val="bg2"/>
                    </a:solidFill>
                    <a:latin typeface="+mj-lt"/>
                  </a:rPr>
                  <a:t> </a:t>
                </a:r>
                <a:r>
                  <a:rPr lang="en-US" sz="1600" b="1" dirty="0">
                    <a:solidFill>
                      <a:schemeClr val="bg2"/>
                    </a:solidFill>
                    <a:latin typeface="+mj-lt"/>
                  </a:rPr>
                  <a:t>% of Max Watts</a:t>
                </a:r>
              </a:p>
            </c:rich>
          </c:tx>
          <c:layout/>
        </c:title>
        <c:numFmt formatCode="0%" sourceLinked="0"/>
        <c:tickLblPos val="nextTo"/>
        <c:txPr>
          <a:bodyPr/>
          <a:lstStyle/>
          <a:p>
            <a:pPr>
              <a:defRPr>
                <a:solidFill>
                  <a:schemeClr val="bg2"/>
                </a:solidFill>
              </a:defRPr>
            </a:pPr>
            <a:endParaRPr lang="en-US"/>
          </a:p>
        </c:txPr>
        <c:crossAx val="39887232"/>
        <c:crosses val="autoZero"/>
        <c:crossBetween val="midCat"/>
      </c:valAx>
      <c:valAx>
        <c:axId val="39895424"/>
        <c:scaling>
          <c:orientation val="minMax"/>
          <c:max val="422"/>
          <c:min val="126.6"/>
        </c:scaling>
        <c:axPos val="r"/>
        <c:title>
          <c:tx>
            <c:rich>
              <a:bodyPr rot="-5400000" vert="horz"/>
              <a:lstStyle/>
              <a:p>
                <a:pPr>
                  <a:defRPr sz="1600">
                    <a:solidFill>
                      <a:schemeClr val="bg2"/>
                    </a:solidFill>
                  </a:defRPr>
                </a:pPr>
                <a:r>
                  <a:rPr lang="en-US" sz="1600" dirty="0">
                    <a:solidFill>
                      <a:schemeClr val="bg2"/>
                    </a:solidFill>
                  </a:rPr>
                  <a:t>Power (Watts)</a:t>
                </a:r>
              </a:p>
            </c:rich>
          </c:tx>
          <c:layout/>
        </c:title>
        <c:numFmt formatCode="#,##0" sourceLinked="0"/>
        <c:tickLblPos val="nextTo"/>
        <c:txPr>
          <a:bodyPr/>
          <a:lstStyle/>
          <a:p>
            <a:pPr>
              <a:defRPr>
                <a:solidFill>
                  <a:schemeClr val="bg2"/>
                </a:solidFill>
              </a:defRPr>
            </a:pPr>
            <a:endParaRPr lang="en-US"/>
          </a:p>
        </c:txPr>
        <c:crossAx val="39897344"/>
        <c:crosses val="max"/>
        <c:crossBetween val="midCat"/>
        <c:majorUnit val="40"/>
      </c:valAx>
      <c:valAx>
        <c:axId val="39897344"/>
        <c:scaling>
          <c:orientation val="minMax"/>
        </c:scaling>
        <c:delete val="1"/>
        <c:axPos val="b"/>
        <c:numFmt formatCode="0.000" sourceLinked="1"/>
        <c:tickLblPos val="none"/>
        <c:crossAx val="39895424"/>
        <c:crosses val="autoZero"/>
        <c:crossBetween val="midCat"/>
      </c:valAx>
    </c:plotArea>
    <c:plotVisOnly val="1"/>
    <c:dispBlanksAs val="gap"/>
  </c:chart>
  <c:spPr>
    <a:noFill/>
    <a:ln w="9525">
      <a:noFill/>
    </a:ln>
  </c:spPr>
  <c:externalData r:id="rId2">
    <c:autoUpdate val="1"/>
  </c:externalData>
  <c:userShapes r:id="rId3"/>
</c:chartSpace>
</file>

<file path=ppt/charts/chart2.xml><?xml version="1.0" encoding="utf-8"?>
<c:chartSpace xmlns:c="http://schemas.openxmlformats.org/drawingml/2006/chart" xmlns:a="http://schemas.openxmlformats.org/drawingml/2006/main" xmlns:r="http://schemas.openxmlformats.org/officeDocument/2006/relationships">
  <c:lang val="en-GB"/>
  <c:clrMapOvr bg1="lt1" tx1="dk1" bg2="lt2" tx2="dk2" accent1="accent1" accent2="accent2" accent3="accent3" accent4="accent4" accent5="accent5" accent6="accent6" hlink="hlink" folHlink="folHlink"/>
  <c:chart>
    <c:view3D>
      <c:rAngAx val="1"/>
    </c:view3D>
    <c:plotArea>
      <c:layout/>
      <c:bar3DChart>
        <c:barDir val="col"/>
        <c:grouping val="clustered"/>
        <c:ser>
          <c:idx val="0"/>
          <c:order val="0"/>
          <c:tx>
            <c:strRef>
              <c:f>Sheet1!$A$19</c:f>
              <c:strCache>
                <c:ptCount val="1"/>
                <c:pt idx="0">
                  <c:v>Fibers</c:v>
                </c:pt>
              </c:strCache>
            </c:strRef>
          </c:tx>
          <c:spPr>
            <a:solidFill>
              <a:schemeClr val="tx2">
                <a:lumMod val="75000"/>
              </a:schemeClr>
            </a:solidFill>
          </c:spPr>
          <c:cat>
            <c:strRef>
              <c:f>Sheet1!$B$18:$C$18</c:f>
              <c:strCache>
                <c:ptCount val="2"/>
                <c:pt idx="0">
                  <c:v>128 LP</c:v>
                </c:pt>
                <c:pt idx="1">
                  <c:v>256 LP</c:v>
                </c:pt>
              </c:strCache>
            </c:strRef>
          </c:cat>
          <c:val>
            <c:numRef>
              <c:f>Sheet1!$B$19:$C$19</c:f>
              <c:numCache>
                <c:formatCode>General</c:formatCode>
                <c:ptCount val="2"/>
                <c:pt idx="0">
                  <c:v>1193</c:v>
                </c:pt>
                <c:pt idx="1">
                  <c:v>2023</c:v>
                </c:pt>
              </c:numCache>
            </c:numRef>
          </c:val>
        </c:ser>
        <c:ser>
          <c:idx val="1"/>
          <c:order val="1"/>
          <c:tx>
            <c:strRef>
              <c:f>Sheet1!$A$20</c:f>
              <c:strCache>
                <c:ptCount val="1"/>
                <c:pt idx="0">
                  <c:v>Threads</c:v>
                </c:pt>
              </c:strCache>
            </c:strRef>
          </c:tx>
          <c:spPr>
            <a:solidFill>
              <a:schemeClr val="accent5"/>
            </a:solidFill>
          </c:spPr>
          <c:cat>
            <c:strRef>
              <c:f>Sheet1!$B$18:$C$18</c:f>
              <c:strCache>
                <c:ptCount val="2"/>
                <c:pt idx="0">
                  <c:v>128 LP</c:v>
                </c:pt>
                <c:pt idx="1">
                  <c:v>256 LP</c:v>
                </c:pt>
              </c:strCache>
            </c:strRef>
          </c:cat>
          <c:val>
            <c:numRef>
              <c:f>Sheet1!$B$20:$C$20</c:f>
              <c:numCache>
                <c:formatCode>General</c:formatCode>
                <c:ptCount val="2"/>
                <c:pt idx="0">
                  <c:v>1208</c:v>
                </c:pt>
                <c:pt idx="1">
                  <c:v>2001</c:v>
                </c:pt>
              </c:numCache>
            </c:numRef>
          </c:val>
        </c:ser>
        <c:dLbls/>
        <c:shape val="cylinder"/>
        <c:axId val="39105664"/>
        <c:axId val="39107200"/>
        <c:axId val="0"/>
      </c:bar3DChart>
      <c:catAx>
        <c:axId val="39105664"/>
        <c:scaling>
          <c:orientation val="minMax"/>
        </c:scaling>
        <c:axPos val="b"/>
        <c:tickLblPos val="nextTo"/>
        <c:crossAx val="39107200"/>
        <c:crosses val="autoZero"/>
        <c:auto val="1"/>
        <c:lblAlgn val="ctr"/>
        <c:lblOffset val="100"/>
      </c:catAx>
      <c:valAx>
        <c:axId val="39107200"/>
        <c:scaling>
          <c:orientation val="minMax"/>
        </c:scaling>
        <c:axPos val="l"/>
        <c:majorGridlines/>
        <c:numFmt formatCode="General" sourceLinked="1"/>
        <c:tickLblPos val="nextTo"/>
        <c:crossAx val="39105664"/>
        <c:crosses val="autoZero"/>
        <c:crossBetween val="between"/>
      </c:valAx>
    </c:plotArea>
    <c:legend>
      <c:legendPos val="r"/>
      <c:layout/>
    </c:legend>
    <c:plotVisOnly val="1"/>
    <c:dispBlanksAs val="gap"/>
  </c:chart>
  <c:spPr>
    <a:gradFill rotWithShape="1">
      <a:gsLst>
        <a:gs pos="0">
          <a:srgbClr val="99CC99">
            <a:tint val="50000"/>
            <a:satMod val="300000"/>
          </a:srgbClr>
        </a:gs>
        <a:gs pos="35000">
          <a:srgbClr val="99CC99">
            <a:tint val="37000"/>
            <a:satMod val="300000"/>
          </a:srgbClr>
        </a:gs>
        <a:gs pos="100000">
          <a:srgbClr val="99CC99">
            <a:tint val="15000"/>
            <a:satMod val="350000"/>
          </a:srgbClr>
        </a:gs>
      </a:gsLst>
      <a:lin ang="16200000" scaled="1"/>
    </a:gradFill>
    <a:ln w="9525" cap="flat" cmpd="sng" algn="ctr">
      <a:solidFill>
        <a:srgbClr val="99CC99">
          <a:shade val="95000"/>
          <a:satMod val="105000"/>
        </a:srgbClr>
      </a:solidFill>
      <a:prstDash val="solid"/>
    </a:ln>
    <a:effectLst>
      <a:outerShdw blurRad="40000" dist="20000" dir="5400000" rotWithShape="0">
        <a:srgbClr val="000000">
          <a:alpha val="38000"/>
        </a:srgbClr>
      </a:outerShdw>
    </a:effectLst>
  </c:spPr>
  <c:txPr>
    <a:bodyPr/>
    <a:lstStyle/>
    <a:p>
      <a:pPr>
        <a:defRPr>
          <a:solidFill>
            <a:srgbClr val="000000"/>
          </a:solidFill>
          <a:latin typeface="+mn-lt"/>
          <a:ea typeface="+mn-ea"/>
          <a:cs typeface="+mn-cs"/>
        </a:defRPr>
      </a:pPr>
      <a:endParaRPr lang="en-US"/>
    </a:p>
  </c:txPr>
  <c:externalData r:id="rId2">
    <c:autoUpdate val="1"/>
  </c:externalData>
</c:chartSpace>
</file>

<file path=ppt/drawings/drawing1.xml><?xml version="1.0" encoding="utf-8"?>
<c:userShapes xmlns:c="http://schemas.openxmlformats.org/drawingml/2006/chart">
  <cdr:relSizeAnchor xmlns:cdr="http://schemas.openxmlformats.org/drawingml/2006/chartDrawing">
    <cdr:from>
      <cdr:x>0.25111</cdr:x>
      <cdr:y>0.6252</cdr:y>
    </cdr:from>
    <cdr:to>
      <cdr:x>0.35611</cdr:x>
      <cdr:y>0.7032</cdr:y>
    </cdr:to>
    <cdr:sp macro="" textlink="">
      <cdr:nvSpPr>
        <cdr:cNvPr id="10" name="TextBox 9"/>
        <cdr:cNvSpPr txBox="1"/>
      </cdr:nvSpPr>
      <cdr:spPr>
        <a:xfrm xmlns:a="http://schemas.openxmlformats.org/drawingml/2006/main">
          <a:off x="2340115" y="3641383"/>
          <a:ext cx="978488" cy="454298"/>
        </a:xfrm>
        <a:prstGeom xmlns:a="http://schemas.openxmlformats.org/drawingml/2006/main" prst="rect">
          <a:avLst/>
        </a:prstGeom>
      </cdr:spPr>
      <cdr:txBody>
        <a:bodyPr xmlns:a="http://schemas.openxmlformats.org/drawingml/2006/main" wrap="square" rtlCol="0"/>
        <a:lstStyle xmlns:a="http://schemas.openxmlformats.org/drawingml/2006/main"/>
        <a:p xmlns:a="http://schemas.openxmlformats.org/drawingml/2006/main">
          <a:r>
            <a:rPr lang="en-US" sz="1100" b="1" dirty="0">
              <a:solidFill>
                <a:schemeClr val="bg2"/>
              </a:solidFill>
            </a:rPr>
            <a:t>59 W</a:t>
          </a:r>
        </a:p>
      </cdr:txBody>
    </cdr:sp>
  </cdr:relSizeAnchor>
  <cdr:relSizeAnchor xmlns:cdr="http://schemas.openxmlformats.org/drawingml/2006/chartDrawing">
    <cdr:from>
      <cdr:x>0.7187</cdr:x>
      <cdr:y>0.06595</cdr:y>
    </cdr:from>
    <cdr:to>
      <cdr:x>0.80825</cdr:x>
      <cdr:y>0.14395</cdr:y>
    </cdr:to>
    <cdr:sp macro="" textlink="">
      <cdr:nvSpPr>
        <cdr:cNvPr id="32" name="TextBox 1"/>
        <cdr:cNvSpPr txBox="1"/>
      </cdr:nvSpPr>
      <cdr:spPr>
        <a:xfrm xmlns:a="http://schemas.openxmlformats.org/drawingml/2006/main">
          <a:off x="5581247" y="320108"/>
          <a:ext cx="695425" cy="378582"/>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Calibri"/>
            </a:defRPr>
          </a:lvl1pPr>
          <a:lvl2pPr marL="457200" indent="0">
            <a:defRPr sz="1100">
              <a:latin typeface="Calibri"/>
            </a:defRPr>
          </a:lvl2pPr>
          <a:lvl3pPr marL="914400" indent="0">
            <a:defRPr sz="1100">
              <a:latin typeface="Calibri"/>
            </a:defRPr>
          </a:lvl3pPr>
          <a:lvl4pPr marL="1371600" indent="0">
            <a:defRPr sz="1100">
              <a:latin typeface="Calibri"/>
            </a:defRPr>
          </a:lvl4pPr>
          <a:lvl5pPr marL="1828800" indent="0">
            <a:defRPr sz="1100">
              <a:latin typeface="Calibri"/>
            </a:defRPr>
          </a:lvl5pPr>
          <a:lvl6pPr marL="2286000" indent="0">
            <a:defRPr sz="1100">
              <a:latin typeface="Calibri"/>
            </a:defRPr>
          </a:lvl6pPr>
          <a:lvl7pPr marL="2743200" indent="0">
            <a:defRPr sz="1100">
              <a:latin typeface="Calibri"/>
            </a:defRPr>
          </a:lvl7pPr>
          <a:lvl8pPr marL="3200400" indent="0">
            <a:defRPr sz="1100">
              <a:latin typeface="Calibri"/>
            </a:defRPr>
          </a:lvl8pPr>
          <a:lvl9pPr marL="3657600" indent="0">
            <a:defRPr sz="1100">
              <a:latin typeface="Calibri"/>
            </a:defRPr>
          </a:lvl9pPr>
        </a:lstStyle>
        <a:p xmlns:a="http://schemas.openxmlformats.org/drawingml/2006/main">
          <a:r>
            <a:rPr lang="en-US" sz="1100" b="1" dirty="0" smtClean="0">
              <a:solidFill>
                <a:schemeClr val="bg2"/>
              </a:solidFill>
              <a:latin typeface="+mn-lt"/>
            </a:rPr>
            <a:t>63</a:t>
          </a:r>
          <a:r>
            <a:rPr lang="en-US" sz="1100" b="1" baseline="0" dirty="0" smtClean="0">
              <a:solidFill>
                <a:schemeClr val="bg2"/>
              </a:solidFill>
              <a:latin typeface="+mn-lt"/>
            </a:rPr>
            <a:t> W</a:t>
          </a:r>
          <a:endParaRPr lang="en-US" sz="1100" b="1" dirty="0">
            <a:solidFill>
              <a:schemeClr val="bg2"/>
            </a:solidFill>
            <a:latin typeface="+mn-lt"/>
          </a:endParaRPr>
        </a:p>
      </cdr:txBody>
    </cdr:sp>
  </cdr:relSizeAnchor>
  <cdr:relSizeAnchor xmlns:cdr="http://schemas.openxmlformats.org/drawingml/2006/chartDrawing">
    <cdr:from>
      <cdr:x>0.43487</cdr:x>
      <cdr:y>0.49777</cdr:y>
    </cdr:from>
    <cdr:to>
      <cdr:x>0.88112</cdr:x>
      <cdr:y>0.64177</cdr:y>
    </cdr:to>
    <cdr:sp macro="" textlink="">
      <cdr:nvSpPr>
        <cdr:cNvPr id="33" name="TextBox 1"/>
        <cdr:cNvSpPr txBox="1"/>
      </cdr:nvSpPr>
      <cdr:spPr>
        <a:xfrm xmlns:a="http://schemas.openxmlformats.org/drawingml/2006/main">
          <a:off x="3377080" y="2415980"/>
          <a:ext cx="3465476" cy="698920"/>
        </a:xfrm>
        <a:prstGeom xmlns:a="http://schemas.openxmlformats.org/drawingml/2006/main" prst="rect">
          <a:avLst/>
        </a:prstGeom>
        <a:noFill xmlns:a="http://schemas.openxmlformats.org/drawingml/2006/main"/>
        <a:ln xmlns:a="http://schemas.openxmlformats.org/drawingml/2006/main">
          <a:noFill/>
        </a:ln>
      </cdr:spPr>
      <cdr:txBody>
        <a:bodyPr xmlns:a="http://schemas.openxmlformats.org/drawingml/2006/main" wrap="square" rtlCol="0"/>
        <a:lstStyle xmlns:a="http://schemas.openxmlformats.org/drawingml/2006/main">
          <a:lvl1pPr marL="0" indent="0">
            <a:defRPr sz="1100">
              <a:latin typeface="Calibri"/>
            </a:defRPr>
          </a:lvl1pPr>
          <a:lvl2pPr marL="457200" indent="0">
            <a:defRPr sz="1100">
              <a:latin typeface="Calibri"/>
            </a:defRPr>
          </a:lvl2pPr>
          <a:lvl3pPr marL="914400" indent="0">
            <a:defRPr sz="1100">
              <a:latin typeface="Calibri"/>
            </a:defRPr>
          </a:lvl3pPr>
          <a:lvl4pPr marL="1371600" indent="0">
            <a:defRPr sz="1100">
              <a:latin typeface="Calibri"/>
            </a:defRPr>
          </a:lvl4pPr>
          <a:lvl5pPr marL="1828800" indent="0">
            <a:defRPr sz="1100">
              <a:latin typeface="Calibri"/>
            </a:defRPr>
          </a:lvl5pPr>
          <a:lvl6pPr marL="2286000" indent="0">
            <a:defRPr sz="1100">
              <a:latin typeface="Calibri"/>
            </a:defRPr>
          </a:lvl6pPr>
          <a:lvl7pPr marL="2743200" indent="0">
            <a:defRPr sz="1100">
              <a:latin typeface="Calibri"/>
            </a:defRPr>
          </a:lvl7pPr>
          <a:lvl8pPr marL="3200400" indent="0">
            <a:defRPr sz="1100">
              <a:latin typeface="Calibri"/>
            </a:defRPr>
          </a:lvl8pPr>
          <a:lvl9pPr marL="3657600" indent="0">
            <a:defRPr sz="1100">
              <a:latin typeface="Calibri"/>
            </a:defRPr>
          </a:lvl9pPr>
        </a:lstStyle>
        <a:p xmlns:a="http://schemas.openxmlformats.org/drawingml/2006/main">
          <a:pPr algn="ctr"/>
          <a:r>
            <a:rPr lang="en-US" sz="1400" b="1" dirty="0">
              <a:solidFill>
                <a:schemeClr val="bg2"/>
              </a:solidFill>
              <a:latin typeface="+mj-lt"/>
            </a:rPr>
            <a:t>Power</a:t>
          </a:r>
          <a:r>
            <a:rPr lang="en-US" sz="1400" b="1" baseline="0" dirty="0">
              <a:solidFill>
                <a:schemeClr val="bg2"/>
              </a:solidFill>
              <a:latin typeface="+mj-lt"/>
            </a:rPr>
            <a:t> saving at the same load:</a:t>
          </a:r>
          <a:endParaRPr lang="en-US" sz="1400" b="1" dirty="0">
            <a:solidFill>
              <a:schemeClr val="bg2"/>
            </a:solidFill>
            <a:latin typeface="+mj-lt"/>
          </a:endParaRPr>
        </a:p>
        <a:p xmlns:a="http://schemas.openxmlformats.org/drawingml/2006/main">
          <a:pPr algn="ctr"/>
          <a:r>
            <a:rPr lang="en-US" sz="1400" b="1" dirty="0">
              <a:solidFill>
                <a:schemeClr val="bg2"/>
              </a:solidFill>
              <a:latin typeface="+mj-lt"/>
            </a:rPr>
            <a:t>10% - </a:t>
          </a:r>
          <a:r>
            <a:rPr lang="en-US" sz="1400" b="1" dirty="0" smtClean="0">
              <a:solidFill>
                <a:schemeClr val="bg2"/>
              </a:solidFill>
              <a:latin typeface="+mj-lt"/>
            </a:rPr>
            <a:t>15%</a:t>
          </a:r>
          <a:endParaRPr lang="en-US" sz="1400" b="1" dirty="0">
            <a:solidFill>
              <a:schemeClr val="bg2"/>
            </a:solidFill>
            <a:latin typeface="+mj-lt"/>
          </a:endParaRPr>
        </a:p>
      </cdr:txBody>
    </cdr:sp>
  </cdr:relSizeAnchor>
  <cdr:relSizeAnchor xmlns:cdr="http://schemas.openxmlformats.org/drawingml/2006/chartDrawing">
    <cdr:from>
      <cdr:x>0.1231</cdr:x>
      <cdr:y>0.57386</cdr:y>
    </cdr:from>
    <cdr:to>
      <cdr:x>0.28422</cdr:x>
      <cdr:y>0.57419</cdr:y>
    </cdr:to>
    <cdr:sp macro="" textlink="">
      <cdr:nvSpPr>
        <cdr:cNvPr id="16" name="Straight Connector 15"/>
        <cdr:cNvSpPr/>
      </cdr:nvSpPr>
      <cdr:spPr>
        <a:xfrm xmlns:a="http://schemas.openxmlformats.org/drawingml/2006/main">
          <a:off x="955946" y="2785293"/>
          <a:ext cx="1251221" cy="1602"/>
        </a:xfrm>
        <a:prstGeom xmlns:a="http://schemas.openxmlformats.org/drawingml/2006/main" prst="line">
          <a:avLst/>
        </a:prstGeom>
        <a:ln xmlns:a="http://schemas.openxmlformats.org/drawingml/2006/main" w="38100">
          <a:solidFill>
            <a:schemeClr val="bg2"/>
          </a:solidFill>
        </a:ln>
      </cdr:spPr>
      <cdr:style>
        <a:lnRef xmlns:a="http://schemas.openxmlformats.org/drawingml/2006/main" idx="1">
          <a:schemeClr val="accent1"/>
        </a:lnRef>
        <a:fillRef xmlns:a="http://schemas.openxmlformats.org/drawingml/2006/main" idx="0">
          <a:schemeClr val="accent1"/>
        </a:fillRef>
        <a:effectRef xmlns:a="http://schemas.openxmlformats.org/drawingml/2006/main" idx="0">
          <a:schemeClr val="accent1"/>
        </a:effectRef>
        <a:fontRef xmlns:a="http://schemas.openxmlformats.org/drawingml/2006/main" idx="minor">
          <a:schemeClr val="tx1"/>
        </a:fontRef>
      </cdr:style>
      <cdr:txBody>
        <a:bodyPr xmlns:a="http://schemas.openxmlformats.org/drawingml/2006/main" vert="horz" wrap="square" lIns="91436" tIns="45718" rIns="91436" bIns="45718" numCol="1" rtlCol="0" anchor="ctr" anchorCtr="0" compatLnSpc="1">
          <a:prstTxWarp prst="textNoShape">
            <a:avLst/>
          </a:prstTxWarp>
        </a:bodyPr>
        <a:lstStyle xmlns:a="http://schemas.openxmlformats.org/drawingml/2006/main"/>
        <a:p xmlns:a="http://schemas.openxmlformats.org/drawingml/2006/main">
          <a:endParaRPr lang="en-US"/>
        </a:p>
      </cdr:txBody>
    </cdr:sp>
  </cdr:relSizeAnchor>
</c:userShapes>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en-US" sz="1400" smtClean="0"/>
              <a:t>Tech·Ed Europe 2009</a:t>
            </a:r>
            <a:endParaRPr lang="en-US" sz="1400" dirty="0">
              <a:latin typeface="Trebuchet MS" pitchFamily="34" charset="0"/>
            </a:endParaRPr>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r>
              <a:rPr lang="en-US" sz="1400" smtClean="0">
                <a:latin typeface="Trebuchet MS" pitchFamily="34" charset="0"/>
              </a:rPr>
              <a:t>09/11/2009</a:t>
            </a:r>
            <a:endParaRPr lang="en-US" sz="1400" dirty="0">
              <a:latin typeface="Trebuchet MS" pitchFamily="34" charset="0"/>
            </a:endParaRPr>
          </a:p>
        </p:txBody>
      </p:sp>
      <p:sp>
        <p:nvSpPr>
          <p:cNvPr id="4" name="Footer Placeholder 3"/>
          <p:cNvSpPr>
            <a:spLocks noGrp="1"/>
          </p:cNvSpPr>
          <p:nvPr>
            <p:ph type="ftr" sz="quarter" idx="2"/>
          </p:nvPr>
        </p:nvSpPr>
        <p:spPr>
          <a:xfrm>
            <a:off x="0" y="8685213"/>
            <a:ext cx="6248400" cy="457200"/>
          </a:xfrm>
          <a:prstGeom prst="rect">
            <a:avLst/>
          </a:prstGeom>
        </p:spPr>
        <p:txBody>
          <a:bodyPr vert="horz" lIns="91440" tIns="45720" rIns="91440" bIns="45720" rtlCol="0" anchor="b"/>
          <a:lstStyle>
            <a:lvl1pPr algn="l">
              <a:defRPr sz="1200"/>
            </a:lvl1pPr>
          </a:lstStyle>
          <a:p>
            <a:r>
              <a:rPr lang="en-US" sz="1400" smtClean="0">
                <a:solidFill>
                  <a:srgbClr val="000000"/>
                </a:solidFill>
                <a:latin typeface="Trebuchet MS" pitchFamily="34" charset="0"/>
              </a:rPr>
              <a:t>svr210_mayer.pptx</a:t>
            </a:r>
            <a:endParaRPr lang="en-US" sz="1400" dirty="0" smtClean="0">
              <a:solidFill>
                <a:srgbClr val="000000"/>
              </a:solidFill>
              <a:latin typeface="Trebuchet MS" pitchFamily="34" charset="0"/>
            </a:endParaRPr>
          </a:p>
        </p:txBody>
      </p:sp>
      <p:sp>
        <p:nvSpPr>
          <p:cNvPr id="5" name="Slide Number Placeholder 4"/>
          <p:cNvSpPr>
            <a:spLocks noGrp="1"/>
          </p:cNvSpPr>
          <p:nvPr>
            <p:ph type="sldNum" sz="quarter" idx="3"/>
          </p:nvPr>
        </p:nvSpPr>
        <p:spPr>
          <a:xfrm>
            <a:off x="6248399" y="8685213"/>
            <a:ext cx="608013" cy="457200"/>
          </a:xfrm>
          <a:prstGeom prst="rect">
            <a:avLst/>
          </a:prstGeom>
        </p:spPr>
        <p:txBody>
          <a:bodyPr vert="horz" lIns="91440" tIns="45720" rIns="91440" bIns="45720" rtlCol="0" anchor="b"/>
          <a:lstStyle>
            <a:lvl1pPr algn="r">
              <a:defRPr sz="1200"/>
            </a:lvl1pPr>
          </a:lstStyle>
          <a:p>
            <a:fld id="{8980CB99-47E3-46F4-AAEB-3919FBEFC014}" type="slidenum">
              <a:rPr lang="en-US" sz="1400" smtClean="0">
                <a:latin typeface="Trebuchet MS" pitchFamily="34" charset="0"/>
              </a:rPr>
              <a:pPr/>
              <a:t>‹#›</a:t>
            </a:fld>
            <a:endParaRPr lang="en-US" sz="1400" dirty="0">
              <a:latin typeface="Trebuchet MS" pitchFamily="34" charset="0"/>
            </a:endParaRPr>
          </a:p>
        </p:txBody>
      </p:sp>
    </p:spTree>
    <p:extLst>
      <p:ext uri="{BB962C8B-B14F-4D97-AF65-F5344CB8AC3E}">
        <p14:creationId xmlns:p14="http://schemas.microsoft.com/office/powerpoint/2010/main" xmlns="" val="157175744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Trebuchet MS" pitchFamily="34" charset="0"/>
              </a:defRPr>
            </a:lvl1pPr>
          </a:lstStyle>
          <a:p>
            <a:r>
              <a:rPr lang="en-US" dirty="0" err="1" smtClean="0"/>
              <a:t>Tech·Ed</a:t>
            </a:r>
            <a:r>
              <a:rPr lang="en-US" dirty="0" smtClean="0"/>
              <a:t>  North America 2009</a:t>
            </a:r>
            <a:endParaRPr lang="en-US" dirty="0">
              <a:latin typeface="Trebuchet MS" pitchFamily="34" charset="0"/>
            </a:endParaRPr>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Trebuchet MS" pitchFamily="34" charset="0"/>
              </a:defRPr>
            </a:lvl1pPr>
          </a:lstStyle>
          <a:p>
            <a:r>
              <a:rPr lang="en-US" dirty="0" smtClean="0"/>
              <a:t>May 11 – 15, 2009</a:t>
            </a:r>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Footer Placeholder 5"/>
          <p:cNvSpPr>
            <a:spLocks noGrp="1"/>
          </p:cNvSpPr>
          <p:nvPr>
            <p:ph type="ftr" sz="quarter" idx="4"/>
          </p:nvPr>
        </p:nvSpPr>
        <p:spPr>
          <a:xfrm>
            <a:off x="0" y="8685213"/>
            <a:ext cx="6172200" cy="457200"/>
          </a:xfrm>
          <a:prstGeom prst="rect">
            <a:avLst/>
          </a:prstGeom>
        </p:spPr>
        <p:txBody>
          <a:bodyPr vert="horz" lIns="91440" tIns="45720" rIns="91440" bIns="45720" rtlCol="0" anchor="b"/>
          <a:lstStyle>
            <a:lvl1pPr algn="l">
              <a:defRPr sz="400">
                <a:latin typeface="Segoe" pitchFamily="34" charset="0"/>
              </a:defRPr>
            </a:lvl1pPr>
          </a:lstStyle>
          <a:p>
            <a:r>
              <a:rPr lang="en-US" smtClean="0">
                <a:solidFill>
                  <a:srgbClr val="000000"/>
                </a:solidFill>
                <a:latin typeface="Trebuchet MS" pitchFamily="34" charset="0"/>
              </a:rPr>
              <a:t>© 2009 Microsoft Corporation. All rights reserved. Microsoft, Windows, Windows Vista and other product names are or may be registered trademarks and/or trademarks in the U.S. and/or other countries.</a:t>
            </a:r>
          </a:p>
          <a:p>
            <a:r>
              <a:rPr lang="en-US" sz="500" smtClean="0">
                <a:solidFill>
                  <a:srgbClr val="000000"/>
                </a:solidFill>
                <a:latin typeface="Trebuchet MS"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smtClean="0">
                <a:solidFill>
                  <a:srgbClr val="000000"/>
                </a:solidFill>
                <a:latin typeface="Trebuchet MS" pitchFamily="34" charset="0"/>
              </a:rPr>
            </a:br>
            <a:r>
              <a:rPr lang="en-US" sz="500" smtClean="0">
                <a:solidFill>
                  <a:srgbClr val="000000"/>
                </a:solidFill>
                <a:latin typeface="Trebuchet MS" pitchFamily="34" charset="0"/>
              </a:rPr>
              <a:t>MICROSOFT MAKES NO WARRANTIES, EXPRESS, IMPLIED OR STATUTORY, AS TO THE INFORMATION IN THIS PRESENTATION.</a:t>
            </a:r>
            <a:endParaRPr lang="en-US" sz="500" dirty="0" smtClean="0">
              <a:solidFill>
                <a:srgbClr val="000000"/>
              </a:solidFill>
              <a:latin typeface="Trebuchet MS" pitchFamily="34" charset="0"/>
            </a:endParaRPr>
          </a:p>
        </p:txBody>
      </p:sp>
      <p:sp>
        <p:nvSpPr>
          <p:cNvPr id="7" name="Slide Number Placeholder 6"/>
          <p:cNvSpPr>
            <a:spLocks noGrp="1"/>
          </p:cNvSpPr>
          <p:nvPr>
            <p:ph type="sldNum" sz="quarter" idx="5"/>
          </p:nvPr>
        </p:nvSpPr>
        <p:spPr>
          <a:xfrm>
            <a:off x="6172199" y="8685213"/>
            <a:ext cx="684213" cy="457200"/>
          </a:xfrm>
          <a:prstGeom prst="rect">
            <a:avLst/>
          </a:prstGeom>
        </p:spPr>
        <p:txBody>
          <a:bodyPr vert="horz" lIns="91440" tIns="45720" rIns="91440" bIns="45720" rtlCol="0" anchor="b"/>
          <a:lstStyle>
            <a:lvl1pPr algn="r">
              <a:defRPr sz="1200">
                <a:latin typeface="Trebuchet MS" pitchFamily="34" charset="0"/>
              </a:defRPr>
            </a:lvl1pPr>
          </a:lstStyle>
          <a:p>
            <a:fld id="{8B263312-38AA-4E1E-B2B5-0F8F122B24FE}" type="slidenum">
              <a:rPr lang="en-US" smtClean="0"/>
              <a:pPr/>
              <a:t>‹#›</a:t>
            </a:fld>
            <a:endParaRPr lang="en-US" dirty="0"/>
          </a:p>
        </p:txBody>
      </p:sp>
    </p:spTree>
    <p:extLst>
      <p:ext uri="{BB962C8B-B14F-4D97-AF65-F5344CB8AC3E}">
        <p14:creationId xmlns:p14="http://schemas.microsoft.com/office/powerpoint/2010/main" xmlns="" val="3440703691"/>
      </p:ext>
    </p:extLst>
  </p:cSld>
  <p:clrMap bg1="lt1" tx1="dk1" bg2="lt2" tx2="dk2" accent1="accent1" accent2="accent2" accent3="accent3" accent4="accent4" accent5="accent5" accent6="accent6" hlink="hlink" folHlink="folHlink"/>
  <p:notesStyle>
    <a:lvl1pPr marL="0" algn="l" defTabSz="914363" rtl="0" eaLnBrk="1" latinLnBrk="0" hangingPunct="1">
      <a:lnSpc>
        <a:spcPct val="90000"/>
      </a:lnSpc>
      <a:spcAft>
        <a:spcPts val="333"/>
      </a:spcAft>
      <a:defRPr sz="900" kern="1200">
        <a:solidFill>
          <a:schemeClr val="tx1"/>
        </a:solidFill>
        <a:latin typeface="Trebuchet MS" pitchFamily="34" charset="0"/>
        <a:ea typeface="+mn-ea"/>
        <a:cs typeface="+mn-cs"/>
      </a:defRPr>
    </a:lvl1pPr>
    <a:lvl2pPr marL="212981" indent="-105829" algn="l" defTabSz="914363" rtl="0" eaLnBrk="1" latinLnBrk="0" hangingPunct="1">
      <a:lnSpc>
        <a:spcPct val="90000"/>
      </a:lnSpc>
      <a:spcAft>
        <a:spcPts val="333"/>
      </a:spcAft>
      <a:buFont typeface="Arial" pitchFamily="34" charset="0"/>
      <a:buChar char="•"/>
      <a:defRPr sz="900" kern="1200">
        <a:solidFill>
          <a:schemeClr val="tx1"/>
        </a:solidFill>
        <a:latin typeface="Trebuchet MS" pitchFamily="34" charset="0"/>
        <a:ea typeface="+mn-ea"/>
        <a:cs typeface="+mn-cs"/>
      </a:defRPr>
    </a:lvl2pPr>
    <a:lvl3pPr marL="328070" indent="-115090" algn="l" defTabSz="914363" rtl="0" eaLnBrk="1" latinLnBrk="0" hangingPunct="1">
      <a:lnSpc>
        <a:spcPct val="90000"/>
      </a:lnSpc>
      <a:spcAft>
        <a:spcPts val="333"/>
      </a:spcAft>
      <a:buFont typeface="Arial" pitchFamily="34" charset="0"/>
      <a:buChar char="•"/>
      <a:defRPr sz="900" kern="1200">
        <a:solidFill>
          <a:schemeClr val="tx1"/>
        </a:solidFill>
        <a:latin typeface="Trebuchet MS" pitchFamily="34" charset="0"/>
        <a:ea typeface="+mn-ea"/>
        <a:cs typeface="+mn-cs"/>
      </a:defRPr>
    </a:lvl3pPr>
    <a:lvl4pPr marL="482846" indent="-146838" algn="l" defTabSz="914363" rtl="0" eaLnBrk="1" latinLnBrk="0" hangingPunct="1">
      <a:lnSpc>
        <a:spcPct val="90000"/>
      </a:lnSpc>
      <a:spcAft>
        <a:spcPts val="333"/>
      </a:spcAft>
      <a:buFont typeface="Arial" pitchFamily="34" charset="0"/>
      <a:buChar char="•"/>
      <a:defRPr sz="900" kern="1200">
        <a:solidFill>
          <a:schemeClr val="tx1"/>
        </a:solidFill>
        <a:latin typeface="Trebuchet MS" pitchFamily="34" charset="0"/>
        <a:ea typeface="+mn-ea"/>
        <a:cs typeface="+mn-cs"/>
      </a:defRPr>
    </a:lvl4pPr>
    <a:lvl5pPr marL="615132" indent="-115090" algn="l" defTabSz="914363" rtl="0" eaLnBrk="1" latinLnBrk="0" hangingPunct="1">
      <a:lnSpc>
        <a:spcPct val="90000"/>
      </a:lnSpc>
      <a:spcAft>
        <a:spcPts val="333"/>
      </a:spcAft>
      <a:buFont typeface="Arial" pitchFamily="34" charset="0"/>
      <a:buChar char="•"/>
      <a:defRPr sz="900" kern="1200">
        <a:solidFill>
          <a:schemeClr val="tx1"/>
        </a:solidFill>
        <a:latin typeface="Trebuchet MS" pitchFamily="34" charset="0"/>
        <a:ea typeface="+mn-ea"/>
        <a:cs typeface="+mn-cs"/>
      </a:defRPr>
    </a:lvl5pPr>
    <a:lvl6pPr marL="2285909" algn="l" defTabSz="914363" rtl="0" eaLnBrk="1" latinLnBrk="0" hangingPunct="1">
      <a:defRPr sz="1200" kern="1200">
        <a:solidFill>
          <a:schemeClr val="tx1"/>
        </a:solidFill>
        <a:latin typeface="+mn-lt"/>
        <a:ea typeface="+mn-ea"/>
        <a:cs typeface="+mn-cs"/>
      </a:defRPr>
    </a:lvl6pPr>
    <a:lvl7pPr marL="2743090" algn="l" defTabSz="914363" rtl="0" eaLnBrk="1" latinLnBrk="0" hangingPunct="1">
      <a:defRPr sz="1200" kern="1200">
        <a:solidFill>
          <a:schemeClr val="tx1"/>
        </a:solidFill>
        <a:latin typeface="+mn-lt"/>
        <a:ea typeface="+mn-ea"/>
        <a:cs typeface="+mn-cs"/>
      </a:defRPr>
    </a:lvl7pPr>
    <a:lvl8pPr marL="3200272" algn="l" defTabSz="914363" rtl="0" eaLnBrk="1" latinLnBrk="0" hangingPunct="1">
      <a:defRPr sz="1200" kern="1200">
        <a:solidFill>
          <a:schemeClr val="tx1"/>
        </a:solidFill>
        <a:latin typeface="+mn-lt"/>
        <a:ea typeface="+mn-ea"/>
        <a:cs typeface="+mn-cs"/>
      </a:defRPr>
    </a:lvl8pPr>
    <a:lvl9pPr marL="3657454" algn="l" defTabSz="914363"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eader Placeholder 3"/>
          <p:cNvSpPr>
            <a:spLocks noGrp="1"/>
          </p:cNvSpPr>
          <p:nvPr>
            <p:ph type="hdr" sz="quarter" idx="10"/>
          </p:nvPr>
        </p:nvSpPr>
        <p:spPr/>
        <p:txBody>
          <a:bodyPr/>
          <a:lstStyle/>
          <a:p>
            <a:endParaRPr lang="en-US" dirty="0" smtClean="0">
              <a:solidFill>
                <a:prstClr val="black"/>
              </a:solidFill>
            </a:endParaRPr>
          </a:p>
        </p:txBody>
      </p:sp>
      <p:sp>
        <p:nvSpPr>
          <p:cNvPr id="5" name="Date Placeholder 4"/>
          <p:cNvSpPr>
            <a:spLocks noGrp="1"/>
          </p:cNvSpPr>
          <p:nvPr>
            <p:ph type="dt" idx="11"/>
          </p:nvPr>
        </p:nvSpPr>
        <p:spPr/>
        <p:txBody>
          <a:bodyPr/>
          <a:lstStyle/>
          <a:p>
            <a:endParaRPr lang="en-US" dirty="0">
              <a:solidFill>
                <a:prstClr val="black"/>
              </a:solidFill>
            </a:endParaRPr>
          </a:p>
        </p:txBody>
      </p:sp>
      <p:sp>
        <p:nvSpPr>
          <p:cNvPr id="6" name="Footer Placeholder 5"/>
          <p:cNvSpPr>
            <a:spLocks noGrp="1"/>
          </p:cNvSpPr>
          <p:nvPr>
            <p:ph type="ftr" sz="quarter" idx="12"/>
          </p:nvPr>
        </p:nvSpPr>
        <p:spPr/>
        <p:txBody>
          <a:bodyPr/>
          <a:lstStyle/>
          <a:p>
            <a:endParaRPr lang="en-US" dirty="0">
              <a:solidFill>
                <a:prstClr val="black"/>
              </a:solidFill>
            </a:endParaRPr>
          </a:p>
        </p:txBody>
      </p:sp>
      <p:sp>
        <p:nvSpPr>
          <p:cNvPr id="7" name="Slide Number Placeholder 6"/>
          <p:cNvSpPr>
            <a:spLocks noGrp="1"/>
          </p:cNvSpPr>
          <p:nvPr>
            <p:ph type="sldNum" sz="quarter" idx="13"/>
          </p:nvPr>
        </p:nvSpPr>
        <p:spPr/>
        <p:txBody>
          <a:bodyPr/>
          <a:lstStyle/>
          <a:p>
            <a:endParaRPr lang="en-US" dirty="0">
              <a:solidFill>
                <a:prstClr val="black"/>
              </a:solidFill>
            </a:endParaRPr>
          </a:p>
        </p:txBody>
      </p:sp>
      <p:sp>
        <p:nvSpPr>
          <p:cNvPr id="12" name="Slide Image Placeholder 11"/>
          <p:cNvSpPr>
            <a:spLocks noGrp="1" noRot="1" noChangeAspect="1"/>
          </p:cNvSpPr>
          <p:nvPr>
            <p:ph type="sldImg"/>
          </p:nvPr>
        </p:nvSpPr>
        <p:spPr>
          <a:xfrm>
            <a:off x="1535113" y="457200"/>
            <a:ext cx="3736975" cy="2801938"/>
          </a:xfrm>
        </p:spPr>
      </p:sp>
      <p:sp>
        <p:nvSpPr>
          <p:cNvPr id="13" name="Notes Placeholder 12"/>
          <p:cNvSpPr>
            <a:spLocks noGrp="1"/>
          </p:cNvSpPr>
          <p:nvPr>
            <p:ph type="body" idx="1"/>
          </p:nvPr>
        </p:nvSpPr>
        <p:spPr/>
        <p:txBody>
          <a:bodyPr>
            <a:normAutofit/>
          </a:bodyPr>
          <a:lstStyle/>
          <a:p>
            <a:endParaRPr 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endParaRPr lang="en-US" dirty="0"/>
          </a:p>
        </p:txBody>
      </p:sp>
    </p:spTree>
    <p:extLst>
      <p:ext uri="{BB962C8B-B14F-4D97-AF65-F5344CB8AC3E}">
        <p14:creationId xmlns:p14="http://schemas.microsoft.com/office/powerpoint/2010/main" xmlns="" val="121949966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endParaRPr lang="en-US">
              <a:cs typeface="Arial" charset="0"/>
            </a:endParaRPr>
          </a:p>
        </p:txBody>
      </p:sp>
      <p:sp>
        <p:nvSpPr>
          <p:cNvPr id="39938"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39939" name="Rectangle 3"/>
          <p:cNvSpPr>
            <a:spLocks noGrp="1" noChangeArrowheads="1"/>
          </p:cNvSpPr>
          <p:nvPr>
            <p:ph type="body" idx="1"/>
          </p:nvPr>
        </p:nvSpPr>
        <p:spPr bwMode="auto">
          <a:xfrm>
            <a:off x="914400" y="4343400"/>
            <a:ext cx="5029200" cy="4114800"/>
          </a:xfrm>
          <a:noFill/>
        </p:spPr>
        <p:txBody>
          <a:bodyPr wrap="square" numCol="1" anchor="t" anchorCtr="0" compatLnSpc="1">
            <a:prstTxWarp prst="textNoShape">
              <a:avLst/>
            </a:prstTxWarp>
          </a:bodyPr>
          <a:lstStyle/>
          <a:p>
            <a:pPr marL="384431" lvl="1" indent="-171450">
              <a:lnSpc>
                <a:spcPct val="60000"/>
              </a:lnSpc>
              <a:spcBef>
                <a:spcPct val="0"/>
              </a:spcBef>
              <a:buFont typeface="Arial" pitchFamily="34" charset="0"/>
              <a:buChar char="•"/>
            </a:pPr>
            <a:endParaRPr lang="en-US" b="1" dirty="0" smtClean="0">
              <a:solidFill>
                <a:schemeClr val="bg1"/>
              </a:solidFill>
              <a:sym typeface="Wingdings" pitchFamily="2" charset="2"/>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Slide Image Placeholder 1"/>
          <p:cNvSpPr>
            <a:spLocks noGrp="1" noRot="1" noChangeAspect="1"/>
          </p:cNvSpPr>
          <p:nvPr>
            <p:ph type="sldImg"/>
          </p:nvPr>
        </p:nvSpPr>
        <p:spPr bwMode="auto">
          <a:noFill/>
          <a:ln>
            <a:solidFill>
              <a:srgbClr val="000000"/>
            </a:solidFill>
            <a:miter lim="800000"/>
            <a:headEnd/>
            <a:tailEnd/>
          </a:ln>
        </p:spPr>
      </p:sp>
      <p:sp>
        <p:nvSpPr>
          <p:cNvPr id="3" name="Notes Placeholder 2"/>
          <p:cNvSpPr>
            <a:spLocks noGrp="1"/>
          </p:cNvSpPr>
          <p:nvPr>
            <p:ph type="body" idx="1"/>
          </p:nvPr>
        </p:nvSpPr>
        <p:spPr/>
        <p:txBody>
          <a:bodyPr>
            <a:normAutofit lnSpcReduction="10000"/>
          </a:bodyPr>
          <a:lstStyle/>
          <a:p>
            <a:pPr fontAlgn="auto">
              <a:spcBef>
                <a:spcPts val="0"/>
              </a:spcBef>
              <a:spcAft>
                <a:spcPts val="0"/>
              </a:spcAft>
              <a:defRPr/>
            </a:pPr>
            <a:endParaRPr lang="en-US" dirty="0"/>
          </a:p>
        </p:txBody>
      </p:sp>
      <p:sp>
        <p:nvSpPr>
          <p:cNvPr id="3789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endParaRPr lang="en-US">
              <a:cs typeface="Arial" charset="0"/>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Slide Image Placeholder 1"/>
          <p:cNvSpPr>
            <a:spLocks noGrp="1" noRot="1" noChangeAspect="1" noTextEdit="1"/>
          </p:cNvSpPr>
          <p:nvPr>
            <p:ph type="sldImg"/>
          </p:nvPr>
        </p:nvSpPr>
        <p:spPr>
          <a:ln/>
        </p:spPr>
      </p:sp>
      <p:sp>
        <p:nvSpPr>
          <p:cNvPr id="40963" name="Notes Placeholder 2"/>
          <p:cNvSpPr>
            <a:spLocks noGrp="1"/>
          </p:cNvSpPr>
          <p:nvPr>
            <p:ph type="body" idx="1"/>
          </p:nvPr>
        </p:nvSpPr>
        <p:spPr>
          <a:noFill/>
          <a:ln/>
        </p:spPr>
        <p:txBody>
          <a:bodyPr/>
          <a:lstStyle/>
          <a:p>
            <a:pPr eaLnBrk="1" hangingPunct="1"/>
            <a:endParaRPr lang="en-US" dirty="0" smtClean="0">
              <a:latin typeface="Arial" pitchFamily="34" charset="0"/>
            </a:endParaRPr>
          </a:p>
        </p:txBody>
      </p:sp>
      <p:sp>
        <p:nvSpPr>
          <p:cNvPr id="40964" name="Slide Number Placeholder 3"/>
          <p:cNvSpPr>
            <a:spLocks noGrp="1"/>
          </p:cNvSpPr>
          <p:nvPr>
            <p:ph type="sldNum" sz="quarter" idx="5"/>
          </p:nvPr>
        </p:nvSpPr>
        <p:spPr>
          <a:noFill/>
        </p:spPr>
        <p:txBody>
          <a:bodyPr/>
          <a:lstStyle/>
          <a:p>
            <a:endParaRPr lang="en-US" smtClean="0">
              <a:latin typeface="Arial" pitchFamily="34" charset="0"/>
              <a:cs typeface="Arial" pitchFamily="34" charset="0"/>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2"/>
          <p:cNvSpPr>
            <a:spLocks noGrp="1" noRot="1" noChangeAspect="1" noTextEdit="1"/>
          </p:cNvSpPr>
          <p:nvPr>
            <p:ph type="sldImg"/>
          </p:nvPr>
        </p:nvSpPr>
        <p:spPr bwMode="auto">
          <a:noFill/>
          <a:ln>
            <a:solidFill>
              <a:srgbClr val="000000"/>
            </a:solidFill>
            <a:miter lim="800000"/>
            <a:headEnd/>
            <a:tailEnd/>
          </a:ln>
        </p:spPr>
      </p:sp>
      <p:sp>
        <p:nvSpPr>
          <p:cNvPr id="58371" name="Rectangle 3"/>
          <p:cNvSpPr>
            <a:spLocks noGrp="1"/>
          </p:cNvSpPr>
          <p:nvPr>
            <p:ph type="body" idx="1"/>
          </p:nvPr>
        </p:nvSpPr>
        <p:spPr bwMode="auto">
          <a:noFill/>
        </p:spPr>
        <p:txBody>
          <a:bodyPr wrap="square" numCol="1" anchor="t" anchorCtr="0" compatLnSpc="1">
            <a:prstTxWarp prst="textNoShape">
              <a:avLst/>
            </a:prstTxWarp>
          </a:bodyPr>
          <a:lstStyle/>
          <a:p>
            <a:endParaRPr lang="en-US" dirty="0"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a:spLocks noGrp="1" noChangeArrowheads="1"/>
          </p:cNvSpPr>
          <p:nvPr>
            <p:ph type="sldNum" sz="quarter" idx="5"/>
          </p:nvPr>
        </p:nvSpPr>
        <p:spPr>
          <a:ln/>
        </p:spPr>
        <p:txBody>
          <a:bodyPr/>
          <a:lstStyle/>
          <a:p>
            <a:endParaRPr lang="en-US">
              <a:solidFill>
                <a:prstClr val="black"/>
              </a:solidFill>
            </a:endParaRPr>
          </a:p>
        </p:txBody>
      </p:sp>
      <p:sp>
        <p:nvSpPr>
          <p:cNvPr id="100354" name="Rectangle 7"/>
          <p:cNvSpPr txBox="1">
            <a:spLocks noGrp="1" noChangeArrowheads="1"/>
          </p:cNvSpPr>
          <p:nvPr/>
        </p:nvSpPr>
        <p:spPr bwMode="auto">
          <a:xfrm>
            <a:off x="3886200" y="8686800"/>
            <a:ext cx="2971800" cy="457200"/>
          </a:xfrm>
          <a:prstGeom prst="rect">
            <a:avLst/>
          </a:prstGeom>
          <a:noFill/>
          <a:ln w="9525">
            <a:noFill/>
            <a:miter lim="800000"/>
            <a:headEnd/>
            <a:tailEnd/>
          </a:ln>
        </p:spPr>
        <p:txBody>
          <a:bodyPr lIns="91436" tIns="45718" rIns="91436" bIns="45718" anchor="b"/>
          <a:lstStyle/>
          <a:p>
            <a:pPr algn="r" eaLnBrk="0" hangingPunct="0">
              <a:lnSpc>
                <a:spcPct val="100000"/>
              </a:lnSpc>
              <a:spcBef>
                <a:spcPct val="0"/>
              </a:spcBef>
              <a:buClrTx/>
              <a:buFontTx/>
              <a:buNone/>
            </a:pPr>
            <a:endParaRPr lang="en-US" sz="1200" smtClean="0">
              <a:solidFill>
                <a:prstClr val="black"/>
              </a:solidFill>
              <a:effectLst/>
              <a:latin typeface="Verdana" pitchFamily="34" charset="0"/>
            </a:endParaRPr>
          </a:p>
        </p:txBody>
      </p:sp>
      <p:sp>
        <p:nvSpPr>
          <p:cNvPr id="136195" name="Rectangle 2"/>
          <p:cNvSpPr>
            <a:spLocks noGrp="1" noRot="1" noChangeAspect="1" noChangeArrowheads="1" noTextEdit="1"/>
          </p:cNvSpPr>
          <p:nvPr>
            <p:ph type="sldImg"/>
          </p:nvPr>
        </p:nvSpPr>
        <p:spPr>
          <a:ln/>
        </p:spPr>
      </p:sp>
      <p:sp>
        <p:nvSpPr>
          <p:cNvPr id="136196" name="Rectangle 3"/>
          <p:cNvSpPr>
            <a:spLocks noGrp="1" noChangeArrowheads="1"/>
          </p:cNvSpPr>
          <p:nvPr>
            <p:ph type="body" idx="1"/>
          </p:nvPr>
        </p:nvSpPr>
        <p:spPr>
          <a:xfrm>
            <a:off x="914400" y="4343400"/>
            <a:ext cx="5029200" cy="4114800"/>
          </a:xfrm>
        </p:spPr>
        <p:txBody>
          <a:bodyPr lIns="91436" tIns="45718" rIns="91436" bIns="45718"/>
          <a:lstStyle/>
          <a:p>
            <a:endParaRPr lang="en-US"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3746"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algn="r"/>
            <a:endParaRPr lang="en-US" sz="1200"/>
          </a:p>
        </p:txBody>
      </p:sp>
      <p:sp>
        <p:nvSpPr>
          <p:cNvPr id="543747"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algn="r"/>
            <a:endParaRPr lang="en-US" sz="1200"/>
          </a:p>
        </p:txBody>
      </p:sp>
      <p:sp>
        <p:nvSpPr>
          <p:cNvPr id="543748" name="Rectangle 2"/>
          <p:cNvSpPr>
            <a:spLocks noGrp="1" noRot="1" noChangeAspect="1" noChangeArrowheads="1" noTextEdit="1"/>
          </p:cNvSpPr>
          <p:nvPr>
            <p:ph type="sldImg"/>
          </p:nvPr>
        </p:nvSpPr>
        <p:spPr>
          <a:ln/>
        </p:spPr>
      </p:sp>
      <p:sp>
        <p:nvSpPr>
          <p:cNvPr id="543749"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eader Placeholder 3"/>
          <p:cNvSpPr>
            <a:spLocks noGrp="1"/>
          </p:cNvSpPr>
          <p:nvPr>
            <p:ph type="hdr" sz="quarter" idx="10"/>
          </p:nvPr>
        </p:nvSpPr>
        <p:spPr/>
        <p:txBody>
          <a:bodyPr/>
          <a:lstStyle/>
          <a:p>
            <a:endParaRPr lang="en-US" dirty="0">
              <a:solidFill>
                <a:prstClr val="black"/>
              </a:solidFill>
            </a:endParaRPr>
          </a:p>
        </p:txBody>
      </p:sp>
      <p:sp>
        <p:nvSpPr>
          <p:cNvPr id="5" name="Date Placeholder 4"/>
          <p:cNvSpPr>
            <a:spLocks noGrp="1"/>
          </p:cNvSpPr>
          <p:nvPr>
            <p:ph type="dt" idx="11"/>
          </p:nvPr>
        </p:nvSpPr>
        <p:spPr/>
        <p:txBody>
          <a:bodyPr/>
          <a:lstStyle/>
          <a:p>
            <a:endParaRPr lang="en-US">
              <a:solidFill>
                <a:prstClr val="black"/>
              </a:solidFill>
            </a:endParaRPr>
          </a:p>
        </p:txBody>
      </p:sp>
      <p:sp>
        <p:nvSpPr>
          <p:cNvPr id="6" name="Footer Placeholder 5"/>
          <p:cNvSpPr>
            <a:spLocks noGrp="1"/>
          </p:cNvSpPr>
          <p:nvPr>
            <p:ph type="ftr" sz="quarter" idx="12"/>
          </p:nvPr>
        </p:nvSpPr>
        <p:spPr/>
        <p:txBody>
          <a:bodyPr/>
          <a:lstStyle/>
          <a:p>
            <a:endParaRPr lang="en-US" dirty="0">
              <a:solidFill>
                <a:prstClr val="black"/>
              </a:solidFill>
            </a:endParaRPr>
          </a:p>
        </p:txBody>
      </p:sp>
      <p:sp>
        <p:nvSpPr>
          <p:cNvPr id="7" name="Slide Number Placeholder 6"/>
          <p:cNvSpPr>
            <a:spLocks noGrp="1"/>
          </p:cNvSpPr>
          <p:nvPr>
            <p:ph type="sldNum" sz="quarter" idx="13"/>
          </p:nvPr>
        </p:nvSpPr>
        <p:spPr/>
        <p:txBody>
          <a:bodyPr/>
          <a:lstStyle/>
          <a:p>
            <a:endParaRPr lang="en-US" dirty="0">
              <a:solidFill>
                <a:prstClr val="black"/>
              </a:solidFill>
            </a:endParaRPr>
          </a:p>
        </p:txBody>
      </p:sp>
      <p:sp>
        <p:nvSpPr>
          <p:cNvPr id="12" name="Slide Image Placeholder 11"/>
          <p:cNvSpPr>
            <a:spLocks noGrp="1" noRot="1" noChangeAspect="1"/>
          </p:cNvSpPr>
          <p:nvPr>
            <p:ph type="sldImg"/>
          </p:nvPr>
        </p:nvSpPr>
        <p:spPr>
          <a:xfrm>
            <a:off x="1535113" y="457200"/>
            <a:ext cx="3736975" cy="2801938"/>
          </a:xfrm>
        </p:spPr>
      </p:sp>
      <p:sp>
        <p:nvSpPr>
          <p:cNvPr id="13" name="Notes Placeholder 12"/>
          <p:cNvSpPr>
            <a:spLocks noGrp="1"/>
          </p:cNvSpPr>
          <p:nvPr>
            <p:ph type="body" idx="1"/>
          </p:nvPr>
        </p:nvSpPr>
        <p:spPr/>
        <p:txBody>
          <a:bodyPr>
            <a:normAutofit/>
          </a:bodyPr>
          <a:lstStyle/>
          <a:p>
            <a:endParaRPr lang="en-US" baseline="0" dirty="0" smtClean="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8866"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algn="r"/>
            <a:endParaRPr lang="en-US" sz="1200"/>
          </a:p>
        </p:txBody>
      </p:sp>
      <p:sp>
        <p:nvSpPr>
          <p:cNvPr id="548867"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algn="r"/>
            <a:endParaRPr lang="en-US" sz="1200"/>
          </a:p>
        </p:txBody>
      </p:sp>
      <p:sp>
        <p:nvSpPr>
          <p:cNvPr id="45057" name="Rectangle 3"/>
          <p:cNvSpPr txBox="1">
            <a:spLocks noGrp="1" noChangeArrowheads="1"/>
          </p:cNvSpPr>
          <p:nvPr/>
        </p:nvSpPr>
        <p:spPr bwMode="auto">
          <a:xfrm>
            <a:off x="3884613" y="0"/>
            <a:ext cx="2971800" cy="457200"/>
          </a:xfrm>
          <a:prstGeom prst="rect">
            <a:avLst/>
          </a:prstGeom>
          <a:noFill/>
          <a:ln>
            <a:miter lim="800000"/>
            <a:headEnd/>
            <a:tailEnd/>
          </a:ln>
        </p:spPr>
        <p:txBody>
          <a:bodyPr/>
          <a:lstStyle/>
          <a:p>
            <a:pPr algn="r">
              <a:defRPr/>
            </a:pPr>
            <a:endParaRPr lang="en-US" sz="1200">
              <a:latin typeface="+mn-lt"/>
              <a:cs typeface="Arial" charset="0"/>
            </a:endParaRPr>
          </a:p>
        </p:txBody>
      </p:sp>
      <p:sp>
        <p:nvSpPr>
          <p:cNvPr id="45059" name="Rectangle 7"/>
          <p:cNvSpPr txBox="1">
            <a:spLocks noGrp="1" noChangeArrowheads="1"/>
          </p:cNvSpPr>
          <p:nvPr/>
        </p:nvSpPr>
        <p:spPr bwMode="auto">
          <a:xfrm>
            <a:off x="3884613" y="8685213"/>
            <a:ext cx="2971800" cy="457200"/>
          </a:xfrm>
          <a:prstGeom prst="rect">
            <a:avLst/>
          </a:prstGeom>
          <a:noFill/>
          <a:ln>
            <a:miter lim="800000"/>
            <a:headEnd/>
            <a:tailEnd/>
          </a:ln>
        </p:spPr>
        <p:txBody>
          <a:bodyPr anchor="b"/>
          <a:lstStyle/>
          <a:p>
            <a:pPr algn="r">
              <a:defRPr/>
            </a:pPr>
            <a:endParaRPr lang="en-US" sz="1200">
              <a:latin typeface="+mn-lt"/>
              <a:cs typeface="Arial" charset="0"/>
            </a:endParaRPr>
          </a:p>
        </p:txBody>
      </p:sp>
      <p:sp>
        <p:nvSpPr>
          <p:cNvPr id="548870" name="Rectangle 4"/>
          <p:cNvSpPr>
            <a:spLocks noGrp="1" noRot="1" noChangeAspect="1" noChangeArrowheads="1" noTextEdit="1"/>
          </p:cNvSpPr>
          <p:nvPr>
            <p:ph type="sldImg"/>
          </p:nvPr>
        </p:nvSpPr>
        <p:spPr>
          <a:ln/>
        </p:spPr>
      </p:sp>
      <p:sp>
        <p:nvSpPr>
          <p:cNvPr id="548871" name="Rectangle 5"/>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47500" lnSpcReduction="20000"/>
          </a:bodyPr>
          <a:lstStyle/>
          <a:p>
            <a:pPr marL="346121" indent="-346121" defTabSz="922989">
              <a:lnSpc>
                <a:spcPct val="90000"/>
              </a:lnSpc>
              <a:spcBef>
                <a:spcPct val="20000"/>
              </a:spcBef>
              <a:buFont typeface="Arial" pitchFamily="34" charset="0"/>
              <a:buChar char="•"/>
              <a:defRPr/>
            </a:pPr>
            <a:endParaRPr lang="en-US" sz="2400" dirty="0" smtClean="0"/>
          </a:p>
        </p:txBody>
      </p:sp>
      <p:sp>
        <p:nvSpPr>
          <p:cNvPr id="4" name="Slide Number Placeholder 3"/>
          <p:cNvSpPr>
            <a:spLocks noGrp="1"/>
          </p:cNvSpPr>
          <p:nvPr>
            <p:ph type="sldNum" sz="quarter" idx="10"/>
          </p:nvPr>
        </p:nvSpPr>
        <p:spPr/>
        <p:txBody>
          <a:bodyPr/>
          <a:lstStyle/>
          <a:p>
            <a:pPr>
              <a:defRPr/>
            </a:pPr>
            <a:endParaRPr 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defTabSz="922989">
              <a:defRPr/>
            </a:pPr>
            <a:endParaRPr lang="en-US" dirty="0" smtClean="0"/>
          </a:p>
        </p:txBody>
      </p:sp>
      <p:sp>
        <p:nvSpPr>
          <p:cNvPr id="4" name="Slide Number Placeholder 3"/>
          <p:cNvSpPr>
            <a:spLocks noGrp="1"/>
          </p:cNvSpPr>
          <p:nvPr>
            <p:ph type="sldNum" sz="quarter" idx="10"/>
          </p:nvPr>
        </p:nvSpPr>
        <p:spPr/>
        <p:txBody>
          <a:bodyPr/>
          <a:lstStyle/>
          <a:p>
            <a:pPr>
              <a:defRPr/>
            </a:pPr>
            <a:endParaRPr 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62500" lnSpcReduction="20000"/>
          </a:bodyPr>
          <a:lstStyle/>
          <a:p>
            <a:endParaRPr lang="en-US" dirty="0"/>
          </a:p>
        </p:txBody>
      </p:sp>
      <p:sp>
        <p:nvSpPr>
          <p:cNvPr id="4" name="Slide Number Placeholder 3"/>
          <p:cNvSpPr>
            <a:spLocks noGrp="1"/>
          </p:cNvSpPr>
          <p:nvPr>
            <p:ph type="sldNum" sz="quarter" idx="10"/>
          </p:nvPr>
        </p:nvSpPr>
        <p:spPr/>
        <p:txBody>
          <a:bodyPr/>
          <a:lstStyle/>
          <a:p>
            <a:pPr>
              <a:defRPr/>
            </a:pPr>
            <a:endParaRPr 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Slide Image Placeholder 1"/>
          <p:cNvSpPr>
            <a:spLocks noGrp="1" noRot="1" noChangeAspect="1" noTextEdit="1"/>
          </p:cNvSpPr>
          <p:nvPr>
            <p:ph type="sldImg"/>
          </p:nvPr>
        </p:nvSpPr>
        <p:spPr>
          <a:ln/>
        </p:spPr>
      </p:sp>
      <p:sp>
        <p:nvSpPr>
          <p:cNvPr id="62467" name="Notes Placeholder 2"/>
          <p:cNvSpPr>
            <a:spLocks noGrp="1"/>
          </p:cNvSpPr>
          <p:nvPr>
            <p:ph type="body" idx="1"/>
          </p:nvPr>
        </p:nvSpPr>
        <p:spPr>
          <a:noFill/>
          <a:ln/>
        </p:spPr>
        <p:txBody>
          <a:bodyPr/>
          <a:lstStyle/>
          <a:p>
            <a:pPr lvl="0"/>
            <a:endParaRPr lang="en-US" dirty="0" smtClean="0">
              <a:latin typeface="Arial" pitchFamily="34" charset="0"/>
              <a:cs typeface="Arial" pitchFamily="34" charset="0"/>
            </a:endParaRPr>
          </a:p>
        </p:txBody>
      </p:sp>
      <p:sp>
        <p:nvSpPr>
          <p:cNvPr id="62468" name="Slide Number Placeholder 3"/>
          <p:cNvSpPr>
            <a:spLocks noGrp="1"/>
          </p:cNvSpPr>
          <p:nvPr>
            <p:ph type="sldNum" sz="quarter" idx="5"/>
          </p:nvPr>
        </p:nvSpPr>
        <p:spPr>
          <a:noFill/>
        </p:spPr>
        <p:txBody>
          <a:bodyPr/>
          <a:lstStyle/>
          <a:p>
            <a:endParaRPr lang="en-US" smtClean="0">
              <a:solidFill>
                <a:srgbClr val="000000"/>
              </a:solidFill>
              <a:latin typeface="Arial" pitchFamily="34" charset="0"/>
              <a:cs typeface="Arial" pitchFamily="34" charset="0"/>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Slide Image Placeholder 1"/>
          <p:cNvSpPr>
            <a:spLocks noGrp="1" noRot="1" noChangeAspect="1" noTextEdit="1"/>
          </p:cNvSpPr>
          <p:nvPr>
            <p:ph type="sldImg"/>
          </p:nvPr>
        </p:nvSpPr>
        <p:spPr>
          <a:ln/>
        </p:spPr>
      </p:sp>
      <p:sp>
        <p:nvSpPr>
          <p:cNvPr id="63491" name="Notes Placeholder 2"/>
          <p:cNvSpPr>
            <a:spLocks noGrp="1"/>
          </p:cNvSpPr>
          <p:nvPr>
            <p:ph type="body" idx="1"/>
          </p:nvPr>
        </p:nvSpPr>
        <p:spPr>
          <a:noFill/>
          <a:ln/>
        </p:spPr>
        <p:txBody>
          <a:bodyPr/>
          <a:lstStyle/>
          <a:p>
            <a:endParaRPr lang="en-US" dirty="0" smtClean="0"/>
          </a:p>
        </p:txBody>
      </p:sp>
      <p:sp>
        <p:nvSpPr>
          <p:cNvPr id="63492" name="Slide Number Placeholder 3"/>
          <p:cNvSpPr>
            <a:spLocks noGrp="1"/>
          </p:cNvSpPr>
          <p:nvPr>
            <p:ph type="sldNum" sz="quarter" idx="5"/>
          </p:nvPr>
        </p:nvSpPr>
        <p:spPr>
          <a:noFill/>
        </p:spPr>
        <p:txBody>
          <a:bodyPr/>
          <a:lstStyle/>
          <a:p>
            <a:endParaRPr lang="en-US" smtClean="0">
              <a:solidFill>
                <a:srgbClr val="000000"/>
              </a:solidFill>
              <a:latin typeface="Arial" pitchFamily="34" charset="0"/>
              <a:cs typeface="Arial" pitchFamily="34" charset="0"/>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Slide Image Placeholder 1"/>
          <p:cNvSpPr>
            <a:spLocks noGrp="1" noRot="1" noChangeAspect="1" noTextEdit="1"/>
          </p:cNvSpPr>
          <p:nvPr>
            <p:ph type="sldImg"/>
          </p:nvPr>
        </p:nvSpPr>
        <p:spPr>
          <a:ln/>
        </p:spPr>
      </p:sp>
      <p:sp>
        <p:nvSpPr>
          <p:cNvPr id="67587" name="Notes Placeholder 2"/>
          <p:cNvSpPr>
            <a:spLocks noGrp="1"/>
          </p:cNvSpPr>
          <p:nvPr>
            <p:ph type="body" idx="1"/>
          </p:nvPr>
        </p:nvSpPr>
        <p:spPr>
          <a:noFill/>
          <a:ln/>
        </p:spPr>
        <p:txBody>
          <a:bodyPr/>
          <a:lstStyle/>
          <a:p>
            <a:endParaRPr lang="en-US" dirty="0" smtClean="0">
              <a:latin typeface="Arial" pitchFamily="34" charset="0"/>
              <a:cs typeface="Arial" pitchFamily="34" charset="0"/>
            </a:endParaRPr>
          </a:p>
        </p:txBody>
      </p:sp>
      <p:sp>
        <p:nvSpPr>
          <p:cNvPr id="67588" name="Slide Number Placeholder 3"/>
          <p:cNvSpPr>
            <a:spLocks noGrp="1"/>
          </p:cNvSpPr>
          <p:nvPr>
            <p:ph type="sldNum" sz="quarter" idx="5"/>
          </p:nvPr>
        </p:nvSpPr>
        <p:spPr>
          <a:noFill/>
        </p:spPr>
        <p:txBody>
          <a:bodyPr/>
          <a:lstStyle/>
          <a:p>
            <a:endParaRPr lang="en-US" smtClean="0">
              <a:solidFill>
                <a:srgbClr val="000000"/>
              </a:solidFill>
              <a:latin typeface="Arial" pitchFamily="34" charset="0"/>
              <a:cs typeface="Arial"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endParaRPr lang="en-US" dirty="0"/>
          </a:p>
        </p:txBody>
      </p:sp>
    </p:spTree>
    <p:extLst>
      <p:ext uri="{BB962C8B-B14F-4D97-AF65-F5344CB8AC3E}">
        <p14:creationId xmlns:p14="http://schemas.microsoft.com/office/powerpoint/2010/main" xmlns="" val="325529241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Slide Image Placeholder 1"/>
          <p:cNvSpPr>
            <a:spLocks noGrp="1" noRot="1" noChangeAspect="1" noTextEdit="1"/>
          </p:cNvSpPr>
          <p:nvPr>
            <p:ph type="sldImg"/>
          </p:nvPr>
        </p:nvSpPr>
        <p:spPr>
          <a:ln/>
        </p:spPr>
      </p:sp>
      <p:sp>
        <p:nvSpPr>
          <p:cNvPr id="69635" name="Notes Placeholder 2"/>
          <p:cNvSpPr>
            <a:spLocks noGrp="1"/>
          </p:cNvSpPr>
          <p:nvPr>
            <p:ph type="body" idx="1"/>
          </p:nvPr>
        </p:nvSpPr>
        <p:spPr>
          <a:noFill/>
          <a:ln/>
        </p:spPr>
        <p:txBody>
          <a:bodyPr/>
          <a:lstStyle/>
          <a:p>
            <a:endParaRPr lang="en-US" dirty="0" smtClean="0">
              <a:latin typeface="Arial" pitchFamily="34" charset="0"/>
              <a:cs typeface="Arial" pitchFamily="34" charset="0"/>
            </a:endParaRPr>
          </a:p>
        </p:txBody>
      </p:sp>
      <p:sp>
        <p:nvSpPr>
          <p:cNvPr id="69636" name="Slide Number Placeholder 3"/>
          <p:cNvSpPr>
            <a:spLocks noGrp="1"/>
          </p:cNvSpPr>
          <p:nvPr>
            <p:ph type="sldNum" sz="quarter" idx="5"/>
          </p:nvPr>
        </p:nvSpPr>
        <p:spPr>
          <a:noFill/>
        </p:spPr>
        <p:txBody>
          <a:bodyPr/>
          <a:lstStyle/>
          <a:p>
            <a:endParaRPr lang="en-US" smtClean="0">
              <a:solidFill>
                <a:srgbClr val="000000"/>
              </a:solidFill>
              <a:latin typeface="Arial" pitchFamily="34" charset="0"/>
              <a:cs typeface="Arial" pitchFamily="34" charset="0"/>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Slide Image Placeholder 1"/>
          <p:cNvSpPr>
            <a:spLocks noGrp="1" noRot="1" noChangeAspect="1" noTextEdit="1"/>
          </p:cNvSpPr>
          <p:nvPr>
            <p:ph type="sldImg"/>
          </p:nvPr>
        </p:nvSpPr>
        <p:spPr>
          <a:ln/>
        </p:spPr>
      </p:sp>
      <p:sp>
        <p:nvSpPr>
          <p:cNvPr id="73731" name="Notes Placeholder 2"/>
          <p:cNvSpPr>
            <a:spLocks noGrp="1"/>
          </p:cNvSpPr>
          <p:nvPr>
            <p:ph type="body" idx="1"/>
          </p:nvPr>
        </p:nvSpPr>
        <p:spPr>
          <a:noFill/>
          <a:ln/>
        </p:spPr>
        <p:txBody>
          <a:bodyPr/>
          <a:lstStyle/>
          <a:p>
            <a:pPr marL="230747" indent="-230747">
              <a:buAutoNum type="arabicPeriod"/>
            </a:pPr>
            <a:endParaRPr lang="en-US" dirty="0" smtClean="0">
              <a:latin typeface="Arial" pitchFamily="34" charset="0"/>
              <a:cs typeface="Arial" pitchFamily="34" charset="0"/>
            </a:endParaRPr>
          </a:p>
        </p:txBody>
      </p:sp>
      <p:sp>
        <p:nvSpPr>
          <p:cNvPr id="73732" name="Slide Number Placeholder 3"/>
          <p:cNvSpPr>
            <a:spLocks noGrp="1"/>
          </p:cNvSpPr>
          <p:nvPr>
            <p:ph type="sldNum" sz="quarter" idx="5"/>
          </p:nvPr>
        </p:nvSpPr>
        <p:spPr>
          <a:noFill/>
        </p:spPr>
        <p:txBody>
          <a:bodyPr/>
          <a:lstStyle/>
          <a:p>
            <a:endParaRPr lang="en-US" smtClean="0">
              <a:solidFill>
                <a:srgbClr val="000000"/>
              </a:solidFill>
              <a:latin typeface="Arial" pitchFamily="34" charset="0"/>
              <a:cs typeface="Arial" pitchFamily="34" charset="0"/>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Slide Image Placeholder 1"/>
          <p:cNvSpPr>
            <a:spLocks noGrp="1" noRot="1" noChangeAspect="1" noTextEdit="1"/>
          </p:cNvSpPr>
          <p:nvPr>
            <p:ph type="sldImg"/>
          </p:nvPr>
        </p:nvSpPr>
        <p:spPr>
          <a:ln/>
        </p:spPr>
      </p:sp>
      <p:sp>
        <p:nvSpPr>
          <p:cNvPr id="75779" name="Notes Placeholder 2"/>
          <p:cNvSpPr>
            <a:spLocks noGrp="1"/>
          </p:cNvSpPr>
          <p:nvPr>
            <p:ph type="body" idx="1"/>
          </p:nvPr>
        </p:nvSpPr>
        <p:spPr>
          <a:noFill/>
          <a:ln/>
        </p:spPr>
        <p:txBody>
          <a:bodyPr/>
          <a:lstStyle/>
          <a:p>
            <a:endParaRPr lang="en-US" dirty="0" smtClean="0">
              <a:latin typeface="Arial" pitchFamily="34" charset="0"/>
              <a:cs typeface="Arial" pitchFamily="34" charset="0"/>
            </a:endParaRPr>
          </a:p>
        </p:txBody>
      </p:sp>
      <p:sp>
        <p:nvSpPr>
          <p:cNvPr id="75780" name="Slide Number Placeholder 3"/>
          <p:cNvSpPr>
            <a:spLocks noGrp="1"/>
          </p:cNvSpPr>
          <p:nvPr>
            <p:ph type="sldNum" sz="quarter" idx="5"/>
          </p:nvPr>
        </p:nvSpPr>
        <p:spPr>
          <a:noFill/>
        </p:spPr>
        <p:txBody>
          <a:bodyPr/>
          <a:lstStyle/>
          <a:p>
            <a:endParaRPr lang="en-US" smtClean="0">
              <a:solidFill>
                <a:srgbClr val="000000"/>
              </a:solidFill>
              <a:latin typeface="Arial" pitchFamily="34" charset="0"/>
              <a:cs typeface="Arial" pitchFamily="34" charset="0"/>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Slide Image Placeholder 1"/>
          <p:cNvSpPr>
            <a:spLocks noGrp="1" noRot="1" noChangeAspect="1" noTextEdit="1"/>
          </p:cNvSpPr>
          <p:nvPr>
            <p:ph type="sldImg"/>
          </p:nvPr>
        </p:nvSpPr>
        <p:spPr>
          <a:ln/>
        </p:spPr>
      </p:sp>
      <p:sp>
        <p:nvSpPr>
          <p:cNvPr id="81923" name="Notes Placeholder 2"/>
          <p:cNvSpPr>
            <a:spLocks noGrp="1"/>
          </p:cNvSpPr>
          <p:nvPr>
            <p:ph type="body" idx="1"/>
          </p:nvPr>
        </p:nvSpPr>
        <p:spPr>
          <a:noFill/>
          <a:ln/>
        </p:spPr>
        <p:txBody>
          <a:bodyPr/>
          <a:lstStyle/>
          <a:p>
            <a:endParaRPr lang="en-US" dirty="0" smtClean="0">
              <a:latin typeface="Arial" pitchFamily="34" charset="0"/>
              <a:cs typeface="Arial" pitchFamily="34" charset="0"/>
            </a:endParaRPr>
          </a:p>
        </p:txBody>
      </p:sp>
      <p:sp>
        <p:nvSpPr>
          <p:cNvPr id="81924" name="Slide Number Placeholder 3"/>
          <p:cNvSpPr>
            <a:spLocks noGrp="1"/>
          </p:cNvSpPr>
          <p:nvPr>
            <p:ph type="sldNum" sz="quarter" idx="5"/>
          </p:nvPr>
        </p:nvSpPr>
        <p:spPr>
          <a:noFill/>
        </p:spPr>
        <p:txBody>
          <a:bodyPr/>
          <a:lstStyle/>
          <a:p>
            <a:endParaRPr lang="en-US" smtClean="0">
              <a:solidFill>
                <a:srgbClr val="000000"/>
              </a:solidFill>
              <a:latin typeface="Arial" pitchFamily="34" charset="0"/>
              <a:cs typeface="Arial" pitchFamily="34" charset="0"/>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Slide Image Placeholder 1"/>
          <p:cNvSpPr>
            <a:spLocks noGrp="1" noRot="1" noChangeAspect="1" noTextEdit="1"/>
          </p:cNvSpPr>
          <p:nvPr>
            <p:ph type="sldImg"/>
          </p:nvPr>
        </p:nvSpPr>
        <p:spPr>
          <a:ln/>
        </p:spPr>
      </p:sp>
      <p:sp>
        <p:nvSpPr>
          <p:cNvPr id="82947" name="Notes Placeholder 2"/>
          <p:cNvSpPr>
            <a:spLocks noGrp="1"/>
          </p:cNvSpPr>
          <p:nvPr>
            <p:ph type="body" idx="1"/>
          </p:nvPr>
        </p:nvSpPr>
        <p:spPr>
          <a:noFill/>
          <a:ln/>
        </p:spPr>
        <p:txBody>
          <a:bodyPr/>
          <a:lstStyle/>
          <a:p>
            <a:endParaRPr lang="en-US" dirty="0" smtClean="0">
              <a:latin typeface="Arial" pitchFamily="34" charset="0"/>
              <a:cs typeface="Arial" pitchFamily="34" charset="0"/>
            </a:endParaRPr>
          </a:p>
        </p:txBody>
      </p:sp>
      <p:sp>
        <p:nvSpPr>
          <p:cNvPr id="82948" name="Slide Number Placeholder 3"/>
          <p:cNvSpPr>
            <a:spLocks noGrp="1"/>
          </p:cNvSpPr>
          <p:nvPr>
            <p:ph type="sldNum" sz="quarter" idx="5"/>
          </p:nvPr>
        </p:nvSpPr>
        <p:spPr>
          <a:noFill/>
        </p:spPr>
        <p:txBody>
          <a:bodyPr/>
          <a:lstStyle/>
          <a:p>
            <a:endParaRPr lang="en-US" smtClean="0">
              <a:solidFill>
                <a:srgbClr val="000000"/>
              </a:solidFill>
              <a:latin typeface="Arial" pitchFamily="34" charset="0"/>
              <a:cs typeface="Arial" pitchFamily="34" charset="0"/>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endParaRPr 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Slide Image Placeholder 1"/>
          <p:cNvSpPr>
            <a:spLocks noGrp="1" noRot="1" noChangeAspect="1" noTextEdit="1"/>
          </p:cNvSpPr>
          <p:nvPr>
            <p:ph type="sldImg"/>
          </p:nvPr>
        </p:nvSpPr>
        <p:spPr>
          <a:ln/>
        </p:spPr>
      </p:sp>
      <p:sp>
        <p:nvSpPr>
          <p:cNvPr id="87043" name="Notes Placeholder 2"/>
          <p:cNvSpPr>
            <a:spLocks noGrp="1"/>
          </p:cNvSpPr>
          <p:nvPr>
            <p:ph type="body" idx="1"/>
          </p:nvPr>
        </p:nvSpPr>
        <p:spPr>
          <a:noFill/>
          <a:ln/>
        </p:spPr>
        <p:txBody>
          <a:bodyPr/>
          <a:lstStyle/>
          <a:p>
            <a:endParaRPr lang="en-US" dirty="0" smtClean="0">
              <a:latin typeface="Arial" pitchFamily="34" charset="0"/>
              <a:cs typeface="Arial" pitchFamily="34" charset="0"/>
            </a:endParaRPr>
          </a:p>
        </p:txBody>
      </p:sp>
      <p:sp>
        <p:nvSpPr>
          <p:cNvPr id="87044" name="Slide Number Placeholder 3"/>
          <p:cNvSpPr>
            <a:spLocks noGrp="1"/>
          </p:cNvSpPr>
          <p:nvPr>
            <p:ph type="sldNum" sz="quarter" idx="5"/>
          </p:nvPr>
        </p:nvSpPr>
        <p:spPr>
          <a:noFill/>
        </p:spPr>
        <p:txBody>
          <a:bodyPr/>
          <a:lstStyle/>
          <a:p>
            <a:endParaRPr lang="en-US" smtClean="0">
              <a:solidFill>
                <a:srgbClr val="000000"/>
              </a:solidFill>
              <a:latin typeface="Arial" pitchFamily="34" charset="0"/>
              <a:cs typeface="Arial" pitchFamily="34" charset="0"/>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Slide Image Placeholder 1"/>
          <p:cNvSpPr>
            <a:spLocks noGrp="1" noRot="1" noChangeAspect="1" noTextEdit="1"/>
          </p:cNvSpPr>
          <p:nvPr>
            <p:ph type="sldImg"/>
          </p:nvPr>
        </p:nvSpPr>
        <p:spPr>
          <a:ln/>
        </p:spPr>
      </p:sp>
      <p:sp>
        <p:nvSpPr>
          <p:cNvPr id="88067" name="Notes Placeholder 2"/>
          <p:cNvSpPr>
            <a:spLocks noGrp="1"/>
          </p:cNvSpPr>
          <p:nvPr>
            <p:ph type="body" idx="1"/>
          </p:nvPr>
        </p:nvSpPr>
        <p:spPr>
          <a:noFill/>
          <a:ln/>
        </p:spPr>
        <p:txBody>
          <a:bodyPr/>
          <a:lstStyle/>
          <a:p>
            <a:endParaRPr lang="en-US" dirty="0" smtClean="0">
              <a:latin typeface="Arial" pitchFamily="34" charset="0"/>
              <a:cs typeface="Arial" pitchFamily="34" charset="0"/>
            </a:endParaRPr>
          </a:p>
        </p:txBody>
      </p:sp>
      <p:sp>
        <p:nvSpPr>
          <p:cNvPr id="88068" name="Slide Number Placeholder 3"/>
          <p:cNvSpPr>
            <a:spLocks noGrp="1"/>
          </p:cNvSpPr>
          <p:nvPr>
            <p:ph type="sldNum" sz="quarter" idx="5"/>
          </p:nvPr>
        </p:nvSpPr>
        <p:spPr>
          <a:noFill/>
        </p:spPr>
        <p:txBody>
          <a:bodyPr/>
          <a:lstStyle/>
          <a:p>
            <a:endParaRPr lang="en-US" smtClean="0">
              <a:solidFill>
                <a:srgbClr val="000000"/>
              </a:solidFill>
              <a:latin typeface="Arial" pitchFamily="34" charset="0"/>
              <a:cs typeface="Arial" pitchFamily="34" charset="0"/>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7500" lnSpcReduction="20000"/>
          </a:bodyPr>
          <a:lstStyle/>
          <a:p>
            <a:endParaRPr lang="en-US" dirty="0"/>
          </a:p>
        </p:txBody>
      </p:sp>
      <p:sp>
        <p:nvSpPr>
          <p:cNvPr id="4" name="Slide Number Placeholder 3"/>
          <p:cNvSpPr>
            <a:spLocks noGrp="1"/>
          </p:cNvSpPr>
          <p:nvPr>
            <p:ph type="sldNum" sz="quarter" idx="10"/>
          </p:nvPr>
        </p:nvSpPr>
        <p:spPr/>
        <p:txBody>
          <a:bodyPr/>
          <a:lstStyle/>
          <a:p>
            <a:pPr>
              <a:defRPr/>
            </a:pPr>
            <a:endParaRPr 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smtClean="0"/>
          </a:p>
        </p:txBody>
      </p:sp>
      <p:sp>
        <p:nvSpPr>
          <p:cNvPr id="4" name="Slide Number Placeholder 3"/>
          <p:cNvSpPr>
            <a:spLocks noGrp="1"/>
          </p:cNvSpPr>
          <p:nvPr>
            <p:ph type="sldNum" sz="quarter" idx="10"/>
          </p:nvPr>
        </p:nvSpPr>
        <p:spPr/>
        <p:txBody>
          <a:bodyPr/>
          <a:lstStyle/>
          <a:p>
            <a:pPr>
              <a:defRPr/>
            </a:pPr>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endParaRPr lang="en-US" dirty="0"/>
          </a:p>
        </p:txBody>
      </p:sp>
    </p:spTree>
    <p:extLst>
      <p:ext uri="{BB962C8B-B14F-4D97-AF65-F5344CB8AC3E}">
        <p14:creationId xmlns:p14="http://schemas.microsoft.com/office/powerpoint/2010/main" xmlns="" val="528853367"/>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7"/>
          <p:cNvSpPr>
            <a:spLocks noGrp="1" noChangeArrowheads="1"/>
          </p:cNvSpPr>
          <p:nvPr>
            <p:ph type="sldNum" sz="quarter" idx="5"/>
          </p:nvPr>
        </p:nvSpPr>
        <p:spPr/>
        <p:txBody>
          <a:bodyPr/>
          <a:lstStyle/>
          <a:p>
            <a:pPr>
              <a:defRPr/>
            </a:pPr>
            <a:endParaRPr lang="en-US"/>
          </a:p>
        </p:txBody>
      </p:sp>
      <p:sp>
        <p:nvSpPr>
          <p:cNvPr id="7" name="Rectangle 7"/>
          <p:cNvSpPr txBox="1">
            <a:spLocks noGrp="1" noChangeArrowheads="1"/>
          </p:cNvSpPr>
          <p:nvPr/>
        </p:nvSpPr>
        <p:spPr bwMode="auto">
          <a:xfrm>
            <a:off x="3884613" y="8685213"/>
            <a:ext cx="2971800" cy="457200"/>
          </a:xfrm>
          <a:prstGeom prst="rect">
            <a:avLst/>
          </a:prstGeom>
          <a:noFill/>
          <a:ln>
            <a:miter lim="800000"/>
            <a:headEnd/>
            <a:tailEnd/>
          </a:ln>
        </p:spPr>
        <p:txBody>
          <a:bodyPr anchor="b"/>
          <a:lstStyle/>
          <a:p>
            <a:pPr algn="r" eaLnBrk="0" hangingPunct="0">
              <a:spcBef>
                <a:spcPct val="50000"/>
              </a:spcBef>
              <a:defRPr/>
            </a:pPr>
            <a:endParaRPr lang="en-US" sz="1200">
              <a:latin typeface="Arial" pitchFamily="34" charset="0"/>
              <a:cs typeface="+mn-cs"/>
            </a:endParaRPr>
          </a:p>
        </p:txBody>
      </p:sp>
      <p:sp>
        <p:nvSpPr>
          <p:cNvPr id="156676" name="Rectangle 2"/>
          <p:cNvSpPr>
            <a:spLocks noGrp="1" noRot="1" noChangeAspect="1" noChangeArrowheads="1" noTextEdit="1"/>
          </p:cNvSpPr>
          <p:nvPr>
            <p:ph type="sldImg"/>
          </p:nvPr>
        </p:nvSpPr>
        <p:spPr>
          <a:ln/>
        </p:spPr>
      </p:sp>
      <p:sp>
        <p:nvSpPr>
          <p:cNvPr id="156677" name="Rectangle 3"/>
          <p:cNvSpPr>
            <a:spLocks noGrp="1" noChangeArrowheads="1"/>
          </p:cNvSpPr>
          <p:nvPr>
            <p:ph type="body" idx="1"/>
          </p:nvPr>
        </p:nvSpPr>
        <p:spPr>
          <a:noFill/>
          <a:ln/>
        </p:spPr>
        <p:txBody>
          <a:bodyPr/>
          <a:lstStyle/>
          <a:p>
            <a:pPr>
              <a:lnSpc>
                <a:spcPct val="90000"/>
              </a:lnSpc>
            </a:pPr>
            <a:endParaRPr lang="en-US" smtClean="0">
              <a:latin typeface="Arial" charset="0"/>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7698" name="Rectangle 7"/>
          <p:cNvSpPr>
            <a:spLocks noGrp="1" noChangeArrowheads="1"/>
          </p:cNvSpPr>
          <p:nvPr>
            <p:ph type="sldNum" sz="quarter" idx="5"/>
          </p:nvPr>
        </p:nvSpPr>
        <p:spPr>
          <a:noFill/>
        </p:spPr>
        <p:txBody>
          <a:bodyPr/>
          <a:lstStyle/>
          <a:p>
            <a:pPr>
              <a:lnSpc>
                <a:spcPct val="95000"/>
              </a:lnSpc>
            </a:pPr>
            <a:endParaRPr lang="en-US" b="1" smtClean="0">
              <a:solidFill>
                <a:srgbClr val="000000"/>
              </a:solidFill>
              <a:latin typeface="Verdana" pitchFamily="34" charset="0"/>
              <a:cs typeface="Arial" charset="0"/>
            </a:endParaRPr>
          </a:p>
        </p:txBody>
      </p:sp>
      <p:sp>
        <p:nvSpPr>
          <p:cNvPr id="157699" name="Rectangle 2"/>
          <p:cNvSpPr>
            <a:spLocks noGrp="1" noRot="1" noChangeAspect="1" noChangeArrowheads="1" noTextEdit="1"/>
          </p:cNvSpPr>
          <p:nvPr>
            <p:ph type="sldImg"/>
          </p:nvPr>
        </p:nvSpPr>
        <p:spPr>
          <a:ln/>
        </p:spPr>
      </p:sp>
      <p:sp>
        <p:nvSpPr>
          <p:cNvPr id="157700" name="Rectangle 3"/>
          <p:cNvSpPr>
            <a:spLocks noGrp="1" noChangeArrowheads="1"/>
          </p:cNvSpPr>
          <p:nvPr>
            <p:ph type="body" idx="1"/>
          </p:nvPr>
        </p:nvSpPr>
        <p:spPr>
          <a:noFill/>
          <a:ln/>
        </p:spPr>
        <p:txBody>
          <a:bodyPr/>
          <a:lstStyle/>
          <a:p>
            <a:endParaRPr lang="en-US" smtClean="0">
              <a:latin typeface="Arial" charset="0"/>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20000"/>
          </a:bodyPr>
          <a:lstStyle/>
          <a:p>
            <a:endParaRPr lang="en-US" dirty="0"/>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eader Placeholder 3"/>
          <p:cNvSpPr>
            <a:spLocks noGrp="1"/>
          </p:cNvSpPr>
          <p:nvPr>
            <p:ph type="hdr" sz="quarter" idx="10"/>
          </p:nvPr>
        </p:nvSpPr>
        <p:spPr/>
        <p:txBody>
          <a:bodyPr/>
          <a:lstStyle/>
          <a:p>
            <a:endParaRPr lang="en-US" dirty="0">
              <a:solidFill>
                <a:prstClr val="black"/>
              </a:solidFill>
            </a:endParaRPr>
          </a:p>
        </p:txBody>
      </p:sp>
      <p:sp>
        <p:nvSpPr>
          <p:cNvPr id="5" name="Date Placeholder 4"/>
          <p:cNvSpPr>
            <a:spLocks noGrp="1"/>
          </p:cNvSpPr>
          <p:nvPr>
            <p:ph type="dt" idx="11"/>
          </p:nvPr>
        </p:nvSpPr>
        <p:spPr/>
        <p:txBody>
          <a:bodyPr/>
          <a:lstStyle/>
          <a:p>
            <a:endParaRPr lang="en-US">
              <a:solidFill>
                <a:prstClr val="black"/>
              </a:solidFill>
            </a:endParaRPr>
          </a:p>
        </p:txBody>
      </p:sp>
      <p:sp>
        <p:nvSpPr>
          <p:cNvPr id="6" name="Footer Placeholder 5"/>
          <p:cNvSpPr>
            <a:spLocks noGrp="1"/>
          </p:cNvSpPr>
          <p:nvPr>
            <p:ph type="ftr" sz="quarter" idx="12"/>
          </p:nvPr>
        </p:nvSpPr>
        <p:spPr/>
        <p:txBody>
          <a:bodyPr/>
          <a:lstStyle/>
          <a:p>
            <a:endParaRPr lang="en-US" dirty="0">
              <a:solidFill>
                <a:prstClr val="black"/>
              </a:solidFill>
            </a:endParaRPr>
          </a:p>
        </p:txBody>
      </p:sp>
      <p:sp>
        <p:nvSpPr>
          <p:cNvPr id="7" name="Slide Number Placeholder 6"/>
          <p:cNvSpPr>
            <a:spLocks noGrp="1"/>
          </p:cNvSpPr>
          <p:nvPr>
            <p:ph type="sldNum" sz="quarter" idx="13"/>
          </p:nvPr>
        </p:nvSpPr>
        <p:spPr/>
        <p:txBody>
          <a:bodyPr/>
          <a:lstStyle/>
          <a:p>
            <a:endParaRPr lang="en-US" dirty="0">
              <a:solidFill>
                <a:prstClr val="black"/>
              </a:solidFill>
            </a:endParaRPr>
          </a:p>
        </p:txBody>
      </p:sp>
      <p:sp>
        <p:nvSpPr>
          <p:cNvPr id="12" name="Slide Image Placeholder 11"/>
          <p:cNvSpPr>
            <a:spLocks noGrp="1" noRot="1" noChangeAspect="1"/>
          </p:cNvSpPr>
          <p:nvPr>
            <p:ph type="sldImg"/>
          </p:nvPr>
        </p:nvSpPr>
        <p:spPr>
          <a:xfrm>
            <a:off x="1535113" y="457200"/>
            <a:ext cx="3736975" cy="2801938"/>
          </a:xfrm>
        </p:spPr>
      </p:sp>
      <p:sp>
        <p:nvSpPr>
          <p:cNvPr id="13" name="Notes Placeholder 12"/>
          <p:cNvSpPr>
            <a:spLocks noGrp="1"/>
          </p:cNvSpPr>
          <p:nvPr>
            <p:ph type="body" idx="1"/>
          </p:nvPr>
        </p:nvSpPr>
        <p:spPr/>
        <p:txBody>
          <a:bodyPr>
            <a:normAutofit/>
          </a:bodyPr>
          <a:lstStyle/>
          <a:p>
            <a:endParaRPr lang="en-US"/>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2" name="Rectangle 7"/>
          <p:cNvSpPr>
            <a:spLocks noGrp="1" noChangeArrowheads="1"/>
          </p:cNvSpPr>
          <p:nvPr>
            <p:ph type="sldNum" sz="quarter" idx="5"/>
          </p:nvPr>
        </p:nvSpPr>
        <p:spPr/>
        <p:txBody>
          <a:bodyPr/>
          <a:lstStyle/>
          <a:p>
            <a:pPr>
              <a:defRPr/>
            </a:pPr>
            <a:endParaRPr lang="en-US" smtClean="0"/>
          </a:p>
        </p:txBody>
      </p:sp>
      <p:sp>
        <p:nvSpPr>
          <p:cNvPr id="152579" name="Rectangle 2"/>
          <p:cNvSpPr>
            <a:spLocks noGrp="1" noRot="1" noChangeAspect="1" noChangeArrowheads="1" noTextEdit="1"/>
          </p:cNvSpPr>
          <p:nvPr>
            <p:ph type="sldImg"/>
          </p:nvPr>
        </p:nvSpPr>
        <p:spPr>
          <a:ln/>
        </p:spPr>
      </p:sp>
      <p:sp>
        <p:nvSpPr>
          <p:cNvPr id="152580" name="Rectangle 3"/>
          <p:cNvSpPr>
            <a:spLocks noGrp="1" noChangeArrowheads="1"/>
          </p:cNvSpPr>
          <p:nvPr>
            <p:ph type="body" idx="1"/>
          </p:nvPr>
        </p:nvSpPr>
        <p:spPr>
          <a:xfrm>
            <a:off x="684213" y="4343400"/>
            <a:ext cx="5489575" cy="4114800"/>
          </a:xfrm>
          <a:noFill/>
          <a:ln/>
        </p:spPr>
        <p:txBody>
          <a:bodyPr/>
          <a:lstStyle/>
          <a:p>
            <a:pPr marL="190500" indent="-190500" eaLnBrk="1" hangingPunct="1">
              <a:lnSpc>
                <a:spcPct val="80000"/>
              </a:lnSpc>
            </a:pPr>
            <a:endParaRPr lang="en-US" sz="900" dirty="0" smtClean="0">
              <a:latin typeface="Arial"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Rectangle 7"/>
          <p:cNvSpPr>
            <a:spLocks noGrp="1" noChangeArrowheads="1"/>
          </p:cNvSpPr>
          <p:nvPr>
            <p:ph type="sldNum" sz="quarter" idx="5"/>
          </p:nvPr>
        </p:nvSpPr>
        <p:spPr/>
        <p:txBody>
          <a:bodyPr/>
          <a:lstStyle/>
          <a:p>
            <a:pPr>
              <a:defRPr/>
            </a:pPr>
            <a:endParaRPr lang="en-US" smtClean="0"/>
          </a:p>
        </p:txBody>
      </p:sp>
      <p:sp>
        <p:nvSpPr>
          <p:cNvPr id="153603" name="Rectangle 2"/>
          <p:cNvSpPr>
            <a:spLocks noGrp="1" noRot="1" noChangeAspect="1" noChangeArrowheads="1" noTextEdit="1"/>
          </p:cNvSpPr>
          <p:nvPr>
            <p:ph type="sldImg"/>
          </p:nvPr>
        </p:nvSpPr>
        <p:spPr>
          <a:ln/>
        </p:spPr>
      </p:sp>
      <p:sp>
        <p:nvSpPr>
          <p:cNvPr id="153604" name="Rectangle 3"/>
          <p:cNvSpPr>
            <a:spLocks noGrp="1" noChangeArrowheads="1"/>
          </p:cNvSpPr>
          <p:nvPr>
            <p:ph type="body" idx="1"/>
          </p:nvPr>
        </p:nvSpPr>
        <p:spPr>
          <a:noFill/>
          <a:ln/>
        </p:spPr>
        <p:txBody>
          <a:bodyPr/>
          <a:lstStyle/>
          <a:p>
            <a:pPr eaLnBrk="1" hangingPunct="1">
              <a:lnSpc>
                <a:spcPct val="80000"/>
              </a:lnSpc>
            </a:pPr>
            <a:endParaRPr lang="en-US" sz="1000" dirty="0" smtClean="0">
              <a:latin typeface="Arial"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10" name="Rectangle 7"/>
          <p:cNvSpPr>
            <a:spLocks noGrp="1" noChangeArrowheads="1"/>
          </p:cNvSpPr>
          <p:nvPr>
            <p:ph type="sldNum" sz="quarter" idx="5"/>
          </p:nvPr>
        </p:nvSpPr>
        <p:spPr/>
        <p:txBody>
          <a:bodyPr/>
          <a:lstStyle/>
          <a:p>
            <a:pPr>
              <a:defRPr/>
            </a:pPr>
            <a:endParaRPr lang="en-US" smtClean="0"/>
          </a:p>
        </p:txBody>
      </p:sp>
      <p:sp>
        <p:nvSpPr>
          <p:cNvPr id="154627" name="Rectangle 2"/>
          <p:cNvSpPr>
            <a:spLocks noGrp="1" noRot="1" noChangeAspect="1" noChangeArrowheads="1" noTextEdit="1"/>
          </p:cNvSpPr>
          <p:nvPr>
            <p:ph type="sldImg"/>
          </p:nvPr>
        </p:nvSpPr>
        <p:spPr>
          <a:ln/>
        </p:spPr>
      </p:sp>
      <p:sp>
        <p:nvSpPr>
          <p:cNvPr id="154628" name="Rectangle 3"/>
          <p:cNvSpPr>
            <a:spLocks noGrp="1" noChangeArrowheads="1"/>
          </p:cNvSpPr>
          <p:nvPr>
            <p:ph type="body" idx="1"/>
          </p:nvPr>
        </p:nvSpPr>
        <p:spPr>
          <a:noFill/>
          <a:ln/>
        </p:spPr>
        <p:txBody>
          <a:bodyPr/>
          <a:lstStyle/>
          <a:p>
            <a:pPr eaLnBrk="1" hangingPunct="1"/>
            <a:endParaRPr lang="en-US" smtClean="0">
              <a:latin typeface="Arial"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25538" y="685800"/>
            <a:ext cx="4479925" cy="3359150"/>
          </a:xfrm>
        </p:spPr>
      </p:sp>
      <p:sp>
        <p:nvSpPr>
          <p:cNvPr id="3" name="Notes Placeholder 2"/>
          <p:cNvSpPr>
            <a:spLocks noGrp="1"/>
          </p:cNvSpPr>
          <p:nvPr>
            <p:ph type="body" idx="1"/>
          </p:nvPr>
        </p:nvSpPr>
        <p:spPr/>
        <p:txBody>
          <a:bodyPr>
            <a:normAutofit/>
          </a:bodyPr>
          <a:lstStyle/>
          <a:p>
            <a:endParaRPr lang="en-US" dirty="0"/>
          </a:p>
        </p:txBody>
      </p:sp>
      <p:sp>
        <p:nvSpPr>
          <p:cNvPr id="12" name="Date Placeholder 11"/>
          <p:cNvSpPr>
            <a:spLocks noGrp="1"/>
          </p:cNvSpPr>
          <p:nvPr>
            <p:ph type="dt" idx="10"/>
          </p:nvPr>
        </p:nvSpPr>
        <p:spPr/>
        <p:txBody>
          <a:bodyPr/>
          <a:lstStyle/>
          <a:p>
            <a:endParaRPr lang="en-US" dirty="0">
              <a:solidFill>
                <a:prstClr val="black"/>
              </a:solidFill>
            </a:endParaRPr>
          </a:p>
        </p:txBody>
      </p:sp>
      <p:sp>
        <p:nvSpPr>
          <p:cNvPr id="13" name="Slide Number Placeholder 12"/>
          <p:cNvSpPr>
            <a:spLocks noGrp="1"/>
          </p:cNvSpPr>
          <p:nvPr>
            <p:ph type="sldNum" sz="quarter" idx="11"/>
          </p:nvPr>
        </p:nvSpPr>
        <p:spPr/>
        <p:txBody>
          <a:bodyPr/>
          <a:lstStyle/>
          <a:p>
            <a:endParaRPr lang="en-US" dirty="0">
              <a:solidFill>
                <a:prstClr val="black"/>
              </a:solidFill>
            </a:endParaRPr>
          </a:p>
        </p:txBody>
      </p:sp>
      <p:sp>
        <p:nvSpPr>
          <p:cNvPr id="14" name="Footer Placeholder 13"/>
          <p:cNvSpPr>
            <a:spLocks noGrp="1"/>
          </p:cNvSpPr>
          <p:nvPr>
            <p:ph type="ftr" sz="quarter" idx="12"/>
          </p:nvPr>
        </p:nvSpPr>
        <p:spPr/>
        <p:txBody>
          <a:bodyPr/>
          <a:lstStyle/>
          <a:p>
            <a:pPr defTabSz="897005"/>
            <a:endParaRPr lang="en-US" dirty="0" smtClean="0">
              <a:gradFill>
                <a:gsLst>
                  <a:gs pos="0">
                    <a:prstClr val="black"/>
                  </a:gs>
                  <a:gs pos="100000">
                    <a:prstClr val="black"/>
                  </a:gs>
                </a:gsLst>
                <a:lin ang="5400000" scaled="0"/>
              </a:gradFill>
              <a:latin typeface="Segoe UI" pitchFamily="34" charset="0"/>
              <a:cs typeface="Arial" charset="0"/>
            </a:endParaRPr>
          </a:p>
        </p:txBody>
      </p:sp>
      <p:sp>
        <p:nvSpPr>
          <p:cNvPr id="15" name="Header Placeholder 14"/>
          <p:cNvSpPr>
            <a:spLocks noGrp="1"/>
          </p:cNvSpPr>
          <p:nvPr>
            <p:ph type="hdr" sz="quarter" idx="13"/>
          </p:nvPr>
        </p:nvSpPr>
        <p:spPr/>
        <p:txBody>
          <a:bodyPr/>
          <a:lstStyle/>
          <a:p>
            <a:endParaRPr lang="en-US" dirty="0">
              <a:solidFill>
                <a:prstClr val="black"/>
              </a:solidFill>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aseline="0" dirty="0" smtClean="0"/>
          </a:p>
        </p:txBody>
      </p:sp>
      <p:sp>
        <p:nvSpPr>
          <p:cNvPr id="4" name="Slide Number Placeholder 3"/>
          <p:cNvSpPr>
            <a:spLocks noGrp="1"/>
          </p:cNvSpPr>
          <p:nvPr>
            <p:ph type="sldNum" sz="quarter" idx="10"/>
          </p:nvPr>
        </p:nvSpPr>
        <p:spPr/>
        <p:txBody>
          <a:bodyPr/>
          <a:lstStyle/>
          <a:p>
            <a:endParaRPr lang="en-US" dirty="0"/>
          </a:p>
        </p:txBody>
      </p:sp>
    </p:spTree>
    <p:extLst>
      <p:ext uri="{BB962C8B-B14F-4D97-AF65-F5344CB8AC3E}">
        <p14:creationId xmlns:p14="http://schemas.microsoft.com/office/powerpoint/2010/main" xmlns="" val="143208979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jpe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jpe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bwMode="white">
          <a:xfrm>
            <a:off x="490251" y="3929349"/>
            <a:ext cx="7921912" cy="1337595"/>
          </a:xfrm>
        </p:spPr>
        <p:txBody>
          <a:bodyPr>
            <a:noAutofit/>
          </a:bodyPr>
          <a:lstStyle>
            <a:lvl1pPr algn="l" defTabSz="914363" rtl="0" eaLnBrk="1" latinLnBrk="0" hangingPunct="1">
              <a:lnSpc>
                <a:spcPct val="90000"/>
              </a:lnSpc>
              <a:spcBef>
                <a:spcPct val="0"/>
              </a:spcBef>
              <a:buNone/>
              <a:defRPr lang="en-US" sz="6000" b="1" kern="1200" cap="none" spc="-150" dirty="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latin typeface="+mj-lt"/>
                <a:ea typeface="+mn-ea"/>
                <a:cs typeface="+mn-cs"/>
              </a:defRPr>
            </a:lvl1pPr>
          </a:lstStyle>
          <a:p>
            <a:r>
              <a:rPr lang="en-US" smtClean="0"/>
              <a:t>Click to edit Master title style</a:t>
            </a:r>
            <a:endParaRPr lang="en-US" dirty="0"/>
          </a:p>
        </p:txBody>
      </p:sp>
      <p:sp>
        <p:nvSpPr>
          <p:cNvPr id="3" name="Subtitle 2"/>
          <p:cNvSpPr>
            <a:spLocks noGrp="1"/>
          </p:cNvSpPr>
          <p:nvPr>
            <p:ph type="subTitle" idx="1"/>
          </p:nvPr>
        </p:nvSpPr>
        <p:spPr bwMode="white">
          <a:xfrm>
            <a:off x="4475221" y="5341785"/>
            <a:ext cx="3812443" cy="461665"/>
          </a:xfrm>
        </p:spPr>
        <p:txBody>
          <a:bodyPr>
            <a:noAutofit/>
          </a:bodyPr>
          <a:lstStyle>
            <a:lvl1pPr marL="0" indent="0" algn="l">
              <a:lnSpc>
                <a:spcPct val="90000"/>
              </a:lnSpc>
              <a:spcBef>
                <a:spcPts val="0"/>
              </a:spcBef>
              <a:buNone/>
              <a:defRPr sz="2400">
                <a:solidFill>
                  <a:schemeClr val="tx1"/>
                </a:solidFill>
                <a:latin typeface="+mn-lt"/>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Tree>
  </p:cSld>
  <p:clrMapOvr>
    <a:masterClrMapping/>
  </p:clrMapOvr>
  <p:transition>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2_Title and Content">
    <p:bg bwMode="black">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381000" y="1411553"/>
            <a:ext cx="8382000" cy="2200602"/>
          </a:xfrm>
        </p:spPr>
        <p:txBody>
          <a:bodyPr/>
          <a:lstStyle>
            <a:lvl1pPr>
              <a:buClr>
                <a:schemeClr val="tx1"/>
              </a:buClr>
              <a:buSzPct val="100000"/>
              <a:buFontTx/>
              <a:buBlip>
                <a:blip r:embed="rId2"/>
              </a:buBlip>
              <a:defRPr/>
            </a:lvl1pPr>
            <a:lvl2pPr>
              <a:buClr>
                <a:schemeClr val="tx1"/>
              </a:buClr>
              <a:buSzPct val="90000"/>
              <a:buFontTx/>
              <a:buBlip>
                <a:blip r:embed="rId3"/>
              </a:buBlip>
              <a:defRPr/>
            </a:lvl2pPr>
            <a:lvl3pPr>
              <a:buClr>
                <a:schemeClr val="tx1"/>
              </a:buClr>
              <a:buSzPct val="90000"/>
              <a:buFontTx/>
              <a:buBlip>
                <a:blip r:embed="rId3"/>
              </a:buBlip>
              <a:defRPr/>
            </a:lvl3pPr>
            <a:lvl4pPr>
              <a:buClr>
                <a:schemeClr val="tx1"/>
              </a:buClr>
              <a:buSzPct val="90000"/>
              <a:buFontTx/>
              <a:buBlip>
                <a:blip r:embed="rId3"/>
              </a:buBlip>
              <a:defRPr/>
            </a:lvl4pPr>
            <a:lvl5pPr>
              <a:buClr>
                <a:schemeClr val="tx1"/>
              </a:buClr>
              <a:buSzPct val="90000"/>
              <a:buFontTx/>
              <a:buBlip>
                <a:blip r:embed="rId3"/>
              </a:buBlip>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cSld name="Title Slide">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730251" y="1828801"/>
            <a:ext cx="7681913" cy="1523495"/>
          </a:xfrm>
        </p:spPr>
        <p:txBody>
          <a:bodyPr anchor="ctr" anchorCtr="0">
            <a:noAutofit/>
          </a:bodyPr>
          <a:lstStyle>
            <a:lvl1pPr>
              <a:lnSpc>
                <a:spcPct val="90000"/>
              </a:lnSpc>
              <a:defRPr sz="5400"/>
            </a:lvl1pPr>
          </a:lstStyle>
          <a:p>
            <a:r>
              <a:rPr lang="en-US" smtClean="0"/>
              <a:t>Click to edit Master title style</a:t>
            </a:r>
            <a:endParaRPr lang="en-US" dirty="0"/>
          </a:p>
        </p:txBody>
      </p:sp>
      <p:sp>
        <p:nvSpPr>
          <p:cNvPr id="3" name="Subtitle 2"/>
          <p:cNvSpPr>
            <a:spLocks noGrp="1"/>
          </p:cNvSpPr>
          <p:nvPr>
            <p:ph type="subTitle" idx="1"/>
          </p:nvPr>
        </p:nvSpPr>
        <p:spPr>
          <a:xfrm>
            <a:off x="730250" y="3581401"/>
            <a:ext cx="7681913" cy="461665"/>
          </a:xfrm>
        </p:spPr>
        <p:txBody>
          <a:bodyPr>
            <a:noAutofit/>
          </a:bodyPr>
          <a:lstStyle>
            <a:lvl1pPr marL="0" indent="0" algn="l">
              <a:lnSpc>
                <a:spcPct val="90000"/>
              </a:lnSpc>
              <a:spcBef>
                <a:spcPts val="0"/>
              </a:spcBef>
              <a:buNone/>
              <a:defRPr>
                <a:solidFill>
                  <a:schemeClr val="tx1">
                    <a:tint val="75000"/>
                  </a:schemeClr>
                </a:soli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4" name="Text Placeholder 10"/>
          <p:cNvSpPr>
            <a:spLocks noGrp="1"/>
          </p:cNvSpPr>
          <p:nvPr>
            <p:ph type="body" sz="quarter" idx="10" hasCustomPrompt="1"/>
          </p:nvPr>
        </p:nvSpPr>
        <p:spPr>
          <a:xfrm>
            <a:off x="730044" y="228601"/>
            <a:ext cx="3429000" cy="276999"/>
          </a:xfrm>
        </p:spPr>
        <p:txBody>
          <a:bodyPr/>
          <a:lstStyle>
            <a:lvl1pPr marL="0" indent="0">
              <a:buFont typeface="Arial" pitchFamily="34" charset="0"/>
              <a:buNone/>
              <a:defRPr sz="2000"/>
            </a:lvl1pPr>
          </a:lstStyle>
          <a:p>
            <a:pPr lvl="0"/>
            <a:r>
              <a:rPr lang="en-US" dirty="0" smtClean="0"/>
              <a:t>Session Code</a:t>
            </a:r>
            <a:endParaRPr lang="en-US" dirty="0"/>
          </a:p>
        </p:txBody>
      </p:sp>
      <p:pic>
        <p:nvPicPr>
          <p:cNvPr id="5" name="Picture 4" descr="TitleName.png"/>
          <p:cNvPicPr>
            <a:picLocks noChangeAspect="1"/>
          </p:cNvPicPr>
          <p:nvPr/>
        </p:nvPicPr>
        <p:blipFill>
          <a:blip r:embed="rId3" cstate="print"/>
          <a:stretch>
            <a:fillRect/>
          </a:stretch>
        </p:blipFill>
        <p:spPr>
          <a:xfrm>
            <a:off x="6390316" y="6355080"/>
            <a:ext cx="2366631" cy="274321"/>
          </a:xfrm>
          <a:prstGeom prst="rect">
            <a:avLst/>
          </a:prstGeom>
        </p:spPr>
      </p:pic>
    </p:spTree>
    <p:extLst>
      <p:ext uri="{BB962C8B-B14F-4D97-AF65-F5344CB8AC3E}">
        <p14:creationId xmlns:p14="http://schemas.microsoft.com/office/powerpoint/2010/main" xmlns="" val="3075617475"/>
      </p:ext>
    </p:extLst>
  </p:cSld>
  <p:clrMapOvr>
    <a:masterClrMapping/>
  </p:clrMapOvr>
  <p:transition>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1_Demo, Video etc. &quot;special&quot; slides">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731520" y="533400"/>
            <a:ext cx="7043208" cy="1523494"/>
          </a:xfrm>
        </p:spPr>
        <p:txBody>
          <a:bodyPr anchor="b" anchorCtr="0">
            <a:noAutofit/>
          </a:bodyPr>
          <a:lstStyle>
            <a:lvl1pPr>
              <a:lnSpc>
                <a:spcPct val="90000"/>
              </a:lnSpc>
              <a:defRPr lang="en-US" sz="5400" b="0" kern="1200" cap="none" spc="-150" dirty="0">
                <a:ln w="3175">
                  <a:noFill/>
                </a:ln>
                <a:gradFill flip="none" rotWithShape="1">
                  <a:gsLst>
                    <a:gs pos="0">
                      <a:srgbClr val="FADF7A"/>
                    </a:gs>
                    <a:gs pos="21000">
                      <a:srgbClr val="F8B45A"/>
                    </a:gs>
                    <a:gs pos="59000">
                      <a:srgbClr val="F29000"/>
                    </a:gs>
                    <a:gs pos="80000">
                      <a:srgbClr val="C36405"/>
                    </a:gs>
                  </a:gsLst>
                  <a:lin ang="5400000" scaled="0"/>
                  <a:tileRect/>
                </a:gradFill>
                <a:effectLst>
                  <a:outerShdw blurRad="50800" dist="38100" dir="2700000" algn="tl" rotWithShape="0">
                    <a:prstClr val="black">
                      <a:alpha val="40000"/>
                    </a:prstClr>
                  </a:outerShdw>
                </a:effectLst>
                <a:latin typeface="+mj-lt"/>
                <a:ea typeface="+mn-ea"/>
                <a:cs typeface="Arial" charset="0"/>
              </a:defRPr>
            </a:lvl1pPr>
          </a:lstStyle>
          <a:p>
            <a:r>
              <a:rPr lang="en-US" smtClean="0"/>
              <a:t>Click to edit Master title style</a:t>
            </a:r>
            <a:endParaRPr lang="en-US" dirty="0"/>
          </a:p>
        </p:txBody>
      </p:sp>
      <p:sp>
        <p:nvSpPr>
          <p:cNvPr id="3" name="Subtitle 2"/>
          <p:cNvSpPr>
            <a:spLocks noGrp="1"/>
          </p:cNvSpPr>
          <p:nvPr>
            <p:ph type="subTitle" idx="1"/>
          </p:nvPr>
        </p:nvSpPr>
        <p:spPr>
          <a:xfrm>
            <a:off x="731520" y="2362202"/>
            <a:ext cx="7043208" cy="461665"/>
          </a:xfrm>
        </p:spPr>
        <p:txBody>
          <a:bodyPr>
            <a:noAutofit/>
          </a:bodyPr>
          <a:lstStyle>
            <a:lvl1pPr marL="0" indent="0" algn="l">
              <a:lnSpc>
                <a:spcPct val="90000"/>
              </a:lnSpc>
              <a:spcBef>
                <a:spcPts val="0"/>
              </a:spcBef>
              <a:buNone/>
              <a:defRPr>
                <a:solidFill>
                  <a:schemeClr val="tx1">
                    <a:tint val="75000"/>
                  </a:schemeClr>
                </a:soli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381000" y="5105402"/>
            <a:ext cx="8679127" cy="830997"/>
          </a:xfrm>
          <a:effectLst>
            <a:outerShdw blurRad="50800" dist="38100" dir="5400000" algn="t" rotWithShape="0">
              <a:prstClr val="black">
                <a:alpha val="40000"/>
              </a:prstClr>
            </a:outerShdw>
            <a:reflection blurRad="6350" stA="50000" endA="300" endPos="55000" dir="5400000" sy="-100000" algn="bl" rotWithShape="0"/>
          </a:effectLst>
        </p:spPr>
        <p:txBody>
          <a:bodyPr anchor="t" anchorCtr="0">
            <a:noAutofit/>
            <a:scene3d>
              <a:camera prst="orthographicFront"/>
              <a:lightRig rig="flat" dir="t"/>
            </a:scene3d>
            <a:sp3d extrusionH="88900">
              <a:contourClr>
                <a:srgbClr val="F4A234"/>
              </a:contourClr>
            </a:sp3d>
          </a:bodyPr>
          <a:lstStyle>
            <a:lvl1pPr marL="0" indent="0" algn="r" defTabSz="912777" rtl="0" eaLnBrk="1" fontAlgn="base" hangingPunct="1">
              <a:lnSpc>
                <a:spcPct val="90000"/>
              </a:lnSpc>
              <a:spcBef>
                <a:spcPts val="768"/>
              </a:spcBef>
              <a:spcAft>
                <a:spcPct val="0"/>
              </a:spcAft>
              <a:buClr>
                <a:schemeClr val="tx2"/>
              </a:buClr>
              <a:buSzPct val="95000"/>
              <a:buFont typeface="Arial" pitchFamily="34" charset="0"/>
              <a:buNone/>
              <a:defRPr kumimoji="0" lang="en-US" sz="7200" b="1" i="0" u="none" strike="noStrike" kern="1200" cap="none" spc="2200" normalizeH="0" baseline="0" noProof="0" dirty="0" smtClean="0">
                <a:ln w="11430"/>
                <a:solidFill>
                  <a:schemeClr val="tx1"/>
                </a:solidFill>
                <a:effectLst/>
                <a:uLnTx/>
                <a:uFillTx/>
                <a:latin typeface="Segoe Condensed" pitchFamily="34" charset="0"/>
                <a:ea typeface="+mn-ea"/>
                <a:cs typeface="+mn-cs"/>
              </a:defRPr>
            </a:lvl1pPr>
          </a:lstStyle>
          <a:p>
            <a:pPr lvl="0"/>
            <a:r>
              <a:rPr lang="en-US" dirty="0" smtClean="0"/>
              <a:t>CLICK TO…</a:t>
            </a:r>
          </a:p>
        </p:txBody>
      </p:sp>
    </p:spTree>
    <p:extLst>
      <p:ext uri="{BB962C8B-B14F-4D97-AF65-F5344CB8AC3E}">
        <p14:creationId xmlns:p14="http://schemas.microsoft.com/office/powerpoint/2010/main" xmlns="" val="1529020187"/>
      </p:ext>
    </p:extLst>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381000" y="1411552"/>
            <a:ext cx="8382000" cy="2210862"/>
          </a:xfrm>
        </p:spPr>
        <p:txBody>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xmlns="" val="3060457027"/>
      </p:ext>
    </p:extLst>
  </p:cSld>
  <p:clrMapOvr>
    <a:masterClrMapping/>
  </p:clrMapOvr>
  <p:transition>
    <p:fad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a:xfrm>
            <a:off x="381000" y="1412875"/>
            <a:ext cx="8382000" cy="2210862"/>
          </a:xfrm>
        </p:spPr>
        <p:txBody>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xmlns="" val="2419884494"/>
      </p:ext>
    </p:extLst>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381001" y="1411554"/>
            <a:ext cx="4114800" cy="2129814"/>
          </a:xfrm>
        </p:spPr>
        <p:txBody>
          <a:bodyPr/>
          <a:lstStyle>
            <a:lvl1pPr marL="339976" indent="-339976">
              <a:lnSpc>
                <a:spcPct val="90000"/>
              </a:lnSpc>
              <a:defRPr sz="2800"/>
            </a:lvl1pPr>
            <a:lvl2pPr marL="673338" indent="-325424">
              <a:lnSpc>
                <a:spcPct val="90000"/>
              </a:lnSpc>
              <a:defRPr sz="2400"/>
            </a:lvl2pPr>
            <a:lvl3pPr marL="953785" indent="-288384">
              <a:lnSpc>
                <a:spcPct val="90000"/>
              </a:lnSpc>
              <a:defRPr sz="2000"/>
            </a:lvl3pPr>
            <a:lvl4pPr marL="1227618" indent="-273833">
              <a:lnSpc>
                <a:spcPct val="90000"/>
              </a:lnSpc>
              <a:defRPr sz="1800"/>
            </a:lvl4pPr>
            <a:lvl5pPr marL="1516002" indent="-280447">
              <a:lnSpc>
                <a:spcPct val="90000"/>
              </a:lnSpc>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1411554"/>
            <a:ext cx="4114800" cy="2129814"/>
          </a:xfrm>
        </p:spPr>
        <p:txBody>
          <a:bodyPr/>
          <a:lstStyle>
            <a:lvl1pPr marL="347914" indent="-347914">
              <a:lnSpc>
                <a:spcPct val="90000"/>
              </a:lnSpc>
              <a:defRPr sz="2800"/>
            </a:lvl1pPr>
            <a:lvl2pPr marL="673338" indent="-339976">
              <a:lnSpc>
                <a:spcPct val="90000"/>
              </a:lnSpc>
              <a:defRPr sz="2400"/>
            </a:lvl2pPr>
            <a:lvl3pPr marL="961722" indent="-302936">
              <a:lnSpc>
                <a:spcPct val="90000"/>
              </a:lnSpc>
              <a:defRPr sz="2000"/>
            </a:lvl3pPr>
            <a:lvl4pPr marL="1227618" indent="-265896">
              <a:lnSpc>
                <a:spcPct val="90000"/>
              </a:lnSpc>
              <a:defRPr sz="1800"/>
            </a:lvl4pPr>
            <a:lvl5pPr marL="1516002" indent="-273833">
              <a:lnSpc>
                <a:spcPct val="90000"/>
              </a:lnSpc>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xmlns="" val="3332683566"/>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381001" y="1065306"/>
            <a:ext cx="4114800" cy="692497"/>
          </a:xfrm>
        </p:spPr>
        <p:txBody>
          <a:bodyPr anchor="b"/>
          <a:lstStyle>
            <a:lvl1pPr marL="0" indent="0">
              <a:lnSpc>
                <a:spcPct val="90000"/>
              </a:lnSpc>
              <a:spcBef>
                <a:spcPts val="0"/>
              </a:spcBef>
              <a:buNone/>
              <a:defRPr sz="2500" b="1"/>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381000" y="2174875"/>
            <a:ext cx="4114800" cy="1855893"/>
          </a:xfrm>
        </p:spPr>
        <p:txBody>
          <a:bodyPr/>
          <a:lstStyle>
            <a:lvl1pPr marL="281770" indent="-281770">
              <a:defRPr sz="2300"/>
            </a:lvl1pPr>
            <a:lvl2pPr marL="562218" indent="-265896">
              <a:defRPr sz="2000"/>
            </a:lvl2pPr>
            <a:lvl3pPr marL="813562" indent="-243407">
              <a:defRPr sz="1800"/>
            </a:lvl3pPr>
            <a:lvl4pPr marL="1050354" indent="-228856">
              <a:defRPr sz="1700"/>
            </a:lvl4pPr>
            <a:lvl5pPr marL="1279210" indent="-206367">
              <a:defRPr sz="17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45982" y="1065306"/>
            <a:ext cx="4117019" cy="692497"/>
          </a:xfrm>
        </p:spPr>
        <p:txBody>
          <a:bodyPr anchor="b"/>
          <a:lstStyle>
            <a:lvl1pPr marL="0" indent="0">
              <a:lnSpc>
                <a:spcPct val="90000"/>
              </a:lnSpc>
              <a:spcBef>
                <a:spcPts val="0"/>
              </a:spcBef>
              <a:buNone/>
              <a:defRPr sz="2500" b="1"/>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6" y="2174875"/>
            <a:ext cx="4117974" cy="1855893"/>
          </a:xfrm>
        </p:spPr>
        <p:txBody>
          <a:bodyPr/>
          <a:lstStyle>
            <a:lvl1pPr marL="296321" indent="-296321">
              <a:defRPr sz="2300"/>
            </a:lvl1pPr>
            <a:lvl2pPr marL="570155" indent="-273833">
              <a:defRPr sz="2000"/>
            </a:lvl2pPr>
            <a:lvl3pPr marL="821499" indent="-244730">
              <a:defRPr sz="1800"/>
            </a:lvl3pPr>
            <a:lvl4pPr marL="1050354" indent="-236793">
              <a:defRPr sz="1700"/>
            </a:lvl4pPr>
            <a:lvl5pPr marL="1279210" indent="-220919">
              <a:defRPr sz="17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xmlns="" val="1423392049"/>
      </p:ext>
    </p:extLst>
  </p:cSld>
  <p:clrMapOvr>
    <a:masterClrMapping/>
  </p:clrMapOvr>
  <p:transition>
    <p:fad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xmlns="" val="4256619173"/>
      </p:ext>
    </p:extLst>
  </p:cSld>
  <p:clrMapOvr>
    <a:masterClrMapping/>
  </p:clrMapOvr>
  <p:transition>
    <p:fade/>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3341270412"/>
      </p:ext>
    </p:extLst>
  </p:cSld>
  <p:clrMapOvr>
    <a:masterClrMapping/>
  </p:clrMapOvr>
  <p:transition>
    <p:fade/>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WALKIN - Prints in GRAYSCALE">
    <p:bg bwMode="gray">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pic>
        <p:nvPicPr>
          <p:cNvPr id="3" name="Picture 2" descr="System.png"/>
          <p:cNvPicPr>
            <a:picLocks noChangeAspect="1"/>
          </p:cNvPicPr>
          <p:nvPr/>
        </p:nvPicPr>
        <p:blipFill>
          <a:blip r:embed="rId3" cstate="print"/>
          <a:stretch>
            <a:fillRect/>
          </a:stretch>
        </p:blipFill>
        <p:spPr>
          <a:xfrm>
            <a:off x="332889" y="6282048"/>
            <a:ext cx="1229995" cy="347353"/>
          </a:xfrm>
          <a:prstGeom prst="rect">
            <a:avLst/>
          </a:prstGeom>
        </p:spPr>
      </p:pic>
    </p:spTree>
    <p:extLst>
      <p:ext uri="{BB962C8B-B14F-4D97-AF65-F5344CB8AC3E}">
        <p14:creationId xmlns:p14="http://schemas.microsoft.com/office/powerpoint/2010/main" xmlns="" val="224191441"/>
      </p:ext>
    </p:extLst>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Demo, Video etc. &quot;special&quot; slides">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bwMode="white">
          <a:xfrm>
            <a:off x="730249" y="4992403"/>
            <a:ext cx="7651245" cy="752822"/>
          </a:xfrm>
        </p:spPr>
        <p:txBody>
          <a:bodyPr vert="horz" wrap="square" lIns="0" tIns="0" rIns="0" bIns="0" rtlCol="0" anchor="t">
            <a:noAutofit/>
          </a:bodyPr>
          <a:lstStyle>
            <a:lvl1pPr algn="l" defTabSz="914363" rtl="0" eaLnBrk="1" latinLnBrk="0" hangingPunct="1">
              <a:lnSpc>
                <a:spcPct val="90000"/>
              </a:lnSpc>
              <a:spcBef>
                <a:spcPct val="0"/>
              </a:spcBef>
              <a:buNone/>
              <a:defRPr lang="en-US" sz="4000" b="0" kern="1200" cap="none" spc="-150" dirty="0">
                <a:ln w="3175">
                  <a:noFill/>
                </a:ln>
                <a:solidFill>
                  <a:schemeClr val="bg1"/>
                </a:solidFill>
                <a:effectLst/>
                <a:latin typeface="+mn-lt"/>
                <a:ea typeface="+mn-ea"/>
                <a:cs typeface="Arial" charset="0"/>
              </a:defRPr>
            </a:lvl1pPr>
          </a:lstStyle>
          <a:p>
            <a:r>
              <a:rPr lang="en-US" smtClean="0"/>
              <a:t>Click to edit Master title style</a:t>
            </a:r>
            <a:endParaRPr lang="en-US" dirty="0"/>
          </a:p>
        </p:txBody>
      </p:sp>
      <p:sp>
        <p:nvSpPr>
          <p:cNvPr id="3" name="Subtitle 2"/>
          <p:cNvSpPr>
            <a:spLocks noGrp="1"/>
          </p:cNvSpPr>
          <p:nvPr>
            <p:ph type="subTitle" idx="1"/>
          </p:nvPr>
        </p:nvSpPr>
        <p:spPr bwMode="white">
          <a:xfrm>
            <a:off x="730249" y="5746265"/>
            <a:ext cx="6803209" cy="461665"/>
          </a:xfrm>
        </p:spPr>
        <p:txBody>
          <a:bodyPr>
            <a:noAutofit/>
          </a:bodyPr>
          <a:lstStyle>
            <a:lvl1pPr marL="0" indent="0" algn="l">
              <a:lnSpc>
                <a:spcPct val="90000"/>
              </a:lnSpc>
              <a:spcBef>
                <a:spcPts val="0"/>
              </a:spcBef>
              <a:buNone/>
              <a:defRPr sz="2000">
                <a:solidFill>
                  <a:schemeClr val="tx1">
                    <a:tint val="75000"/>
                  </a:schemeClr>
                </a:solidFill>
                <a:latin typeface="+mn-lt"/>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bwMode="white">
          <a:xfrm>
            <a:off x="510793" y="3813437"/>
            <a:ext cx="7681913" cy="1059925"/>
          </a:xfrm>
        </p:spPr>
        <p:txBody>
          <a:bodyPr anchor="t" anchorCtr="0">
            <a:noAutofit/>
          </a:bodyPr>
          <a:lstStyle>
            <a:lvl1pPr marL="0" indent="0" algn="l">
              <a:buFont typeface="Arial" pitchFamily="34" charset="0"/>
              <a:buNone/>
              <a:defRPr kumimoji="0" lang="en-US" sz="8000" b="1" i="0" u="none" strike="noStrike" kern="1200" cap="none" spc="-560" normalizeH="0" baseline="0" noProof="0" dirty="0" smtClean="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uLnTx/>
                <a:uFillTx/>
                <a:latin typeface="+mj-lt"/>
                <a:ea typeface="+mn-ea"/>
                <a:cs typeface="+mn-cs"/>
              </a:defRPr>
            </a:lvl1pPr>
          </a:lstStyle>
          <a:p>
            <a:pPr lvl="0"/>
            <a:r>
              <a:rPr lang="en-US" dirty="0" smtClean="0"/>
              <a:t>click to…</a:t>
            </a:r>
          </a:p>
        </p:txBody>
      </p:sp>
    </p:spTree>
  </p:cSld>
  <p:clrMapOvr>
    <a:masterClrMapping/>
  </p:clrMapOvr>
  <p:transition>
    <p:fade/>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2_Title and Conten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381000" y="1411553"/>
            <a:ext cx="8382000" cy="2200602"/>
          </a:xfrm>
        </p:spPr>
        <p:txBody>
          <a:bodyPr/>
          <a:lstStyle>
            <a:lvl1pPr>
              <a:buClr>
                <a:schemeClr val="tx1"/>
              </a:buClr>
              <a:buSzPct val="70000"/>
              <a:buFont typeface="Wingdings" pitchFamily="2" charset="2"/>
              <a:buChar char="l"/>
              <a:defRPr/>
            </a:lvl1pPr>
            <a:lvl2pPr>
              <a:buClr>
                <a:schemeClr val="tx1"/>
              </a:buClr>
              <a:buSzPct val="70000"/>
              <a:buFont typeface="Wingdings" pitchFamily="2" charset="2"/>
              <a:buChar char="l"/>
              <a:defRPr/>
            </a:lvl2pPr>
            <a:lvl3pPr>
              <a:buClr>
                <a:schemeClr val="tx1"/>
              </a:buClr>
              <a:buSzPct val="70000"/>
              <a:buFont typeface="Wingdings" pitchFamily="2" charset="2"/>
              <a:buChar char="l"/>
              <a:defRPr/>
            </a:lvl3pPr>
            <a:lvl4pPr>
              <a:buClr>
                <a:schemeClr val="tx1"/>
              </a:buClr>
              <a:buSzPct val="70000"/>
              <a:buFont typeface="Wingdings" pitchFamily="2" charset="2"/>
              <a:buChar char="l"/>
              <a:defRPr/>
            </a:lvl4pPr>
            <a:lvl5pPr>
              <a:buClr>
                <a:schemeClr val="tx1"/>
              </a:buClr>
              <a:buSzPct val="70000"/>
              <a:buFont typeface="Wingdings" pitchFamily="2" charset="2"/>
              <a:buChar char="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xmlns="" val="4187876302"/>
      </p:ext>
    </p:extLst>
  </p:cSld>
  <p:clrMapOvr>
    <a:masterClrMapping/>
  </p:clrMapOvr>
  <p:transition>
    <p:fade/>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3_Title and Conten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381000" y="1411553"/>
            <a:ext cx="8382000" cy="2200602"/>
          </a:xfrm>
        </p:spPr>
        <p:txBody>
          <a:bodyPr/>
          <a:lstStyle>
            <a:lvl1pPr>
              <a:buClr>
                <a:schemeClr val="tx1"/>
              </a:buClr>
              <a:buSzPct val="70000"/>
              <a:buFont typeface="Wingdings" pitchFamily="2" charset="2"/>
              <a:buChar char="l"/>
              <a:defRPr/>
            </a:lvl1pPr>
            <a:lvl2pPr>
              <a:buClr>
                <a:schemeClr val="tx1"/>
              </a:buClr>
              <a:buSzPct val="70000"/>
              <a:buFont typeface="Wingdings" pitchFamily="2" charset="2"/>
              <a:buChar char="l"/>
              <a:defRPr/>
            </a:lvl2pPr>
            <a:lvl3pPr>
              <a:buClr>
                <a:schemeClr val="tx1"/>
              </a:buClr>
              <a:buSzPct val="70000"/>
              <a:buFont typeface="Wingdings" pitchFamily="2" charset="2"/>
              <a:buChar char="l"/>
              <a:defRPr/>
            </a:lvl3pPr>
            <a:lvl4pPr>
              <a:buClr>
                <a:schemeClr val="tx1"/>
              </a:buClr>
              <a:buSzPct val="70000"/>
              <a:buFont typeface="Wingdings" pitchFamily="2" charset="2"/>
              <a:buChar char="l"/>
              <a:defRPr/>
            </a:lvl4pPr>
            <a:lvl5pPr>
              <a:buClr>
                <a:schemeClr val="tx1"/>
              </a:buClr>
              <a:buSzPct val="70000"/>
              <a:buFont typeface="Wingdings" pitchFamily="2" charset="2"/>
              <a:buChar char="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6"/>
          <p:cNvSpPr>
            <a:spLocks noGrp="1"/>
          </p:cNvSpPr>
          <p:nvPr>
            <p:ph type="body" sz="quarter" idx="11"/>
          </p:nvPr>
        </p:nvSpPr>
        <p:spPr>
          <a:xfrm>
            <a:off x="1" y="6238877"/>
            <a:ext cx="9144001" cy="619125"/>
          </a:xfrm>
          <a:solidFill>
            <a:srgbClr val="FFFF99"/>
          </a:solidFill>
        </p:spPr>
        <p:txBody>
          <a:bodyPr wrap="square" lIns="152394" tIns="76197" rIns="152394" bIns="76197" anchor="b" anchorCtr="0">
            <a:noAutofit/>
          </a:bodyPr>
          <a:lstStyle>
            <a:lvl1pPr algn="r">
              <a:buFont typeface="Arial" pitchFamily="34" charset="0"/>
              <a:buNone/>
              <a:defRPr>
                <a:solidFill>
                  <a:srgbClr val="000000"/>
                </a:solidFill>
                <a:effectLst/>
                <a:latin typeface="Segoe Semibold" pitchFamily="34" charset="0"/>
              </a:defRPr>
            </a:lvl1pPr>
          </a:lstStyle>
          <a:p>
            <a:pPr lvl="0"/>
            <a:r>
              <a:rPr lang="en-US" smtClean="0"/>
              <a:t>Click to edit Master text styles</a:t>
            </a:r>
          </a:p>
        </p:txBody>
      </p:sp>
    </p:spTree>
    <p:extLst>
      <p:ext uri="{BB962C8B-B14F-4D97-AF65-F5344CB8AC3E}">
        <p14:creationId xmlns:p14="http://schemas.microsoft.com/office/powerpoint/2010/main" xmlns="" val="1524930690"/>
      </p:ext>
    </p:extLst>
  </p:cSld>
  <p:clrMapOvr>
    <a:masterClrMapping/>
  </p:clrMapOvr>
  <p:transition>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cSld name="Custom Layout">
    <p:bg>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Tree>
    <p:extLst>
      <p:ext uri="{BB962C8B-B14F-4D97-AF65-F5344CB8AC3E}">
        <p14:creationId xmlns:p14="http://schemas.microsoft.com/office/powerpoint/2010/main" xmlns="" val="292349393"/>
      </p:ext>
    </p:extLst>
  </p:cSld>
  <p:clrMapOvr>
    <a:masterClrMapping/>
  </p:clrMapOvr>
  <p:transition>
    <p:fade/>
  </p:transition>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cSld name="1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a:xfrm>
            <a:off x="457200" y="6629400"/>
            <a:ext cx="2133600" cy="215900"/>
          </a:xfrm>
          <a:prstGeom prst="rect">
            <a:avLst/>
          </a:prstGeom>
        </p:spPr>
        <p:txBody>
          <a:bodyPr/>
          <a:lstStyle/>
          <a:p>
            <a:pPr defTabSz="914400"/>
            <a:fld id="{180F9E2D-E6C0-4468-B103-FBE16DCB4AA3}" type="datetime1">
              <a:rPr lang="en-US" smtClean="0">
                <a:solidFill>
                  <a:prstClr val="white"/>
                </a:solidFill>
              </a:rPr>
              <a:pPr defTabSz="914400"/>
              <a:t>11/9/2009</a:t>
            </a:fld>
            <a:endParaRPr lang="en-US">
              <a:solidFill>
                <a:prstClr val="white"/>
              </a:solidFill>
            </a:endParaRPr>
          </a:p>
        </p:txBody>
      </p:sp>
      <p:sp>
        <p:nvSpPr>
          <p:cNvPr id="5" name="Footer Placeholder 4"/>
          <p:cNvSpPr>
            <a:spLocks noGrp="1"/>
          </p:cNvSpPr>
          <p:nvPr>
            <p:ph type="ftr" sz="quarter" idx="11"/>
          </p:nvPr>
        </p:nvSpPr>
        <p:spPr>
          <a:xfrm>
            <a:off x="3124200" y="6629400"/>
            <a:ext cx="2895600" cy="215900"/>
          </a:xfrm>
          <a:prstGeom prst="rect">
            <a:avLst/>
          </a:prstGeom>
        </p:spPr>
        <p:txBody>
          <a:bodyPr/>
          <a:lstStyle/>
          <a:p>
            <a:pPr defTabSz="914400"/>
            <a:r>
              <a:rPr lang="en-US" smtClean="0">
                <a:solidFill>
                  <a:prstClr val="white"/>
                </a:solidFill>
              </a:rPr>
              <a:t>MS Confidential | Ayesha Sheikh</a:t>
            </a:r>
            <a:endParaRPr lang="en-US">
              <a:solidFill>
                <a:prstClr val="white"/>
              </a:solidFill>
            </a:endParaRPr>
          </a:p>
        </p:txBody>
      </p:sp>
      <p:sp>
        <p:nvSpPr>
          <p:cNvPr id="6" name="Slide Number Placeholder 5"/>
          <p:cNvSpPr>
            <a:spLocks noGrp="1"/>
          </p:cNvSpPr>
          <p:nvPr>
            <p:ph type="sldNum" sz="quarter" idx="12"/>
          </p:nvPr>
        </p:nvSpPr>
        <p:spPr>
          <a:xfrm>
            <a:off x="6553200" y="6629400"/>
            <a:ext cx="2133600" cy="215900"/>
          </a:xfrm>
          <a:prstGeom prst="rect">
            <a:avLst/>
          </a:prstGeom>
        </p:spPr>
        <p:txBody>
          <a:bodyPr/>
          <a:lstStyle/>
          <a:p>
            <a:pPr defTabSz="914400"/>
            <a:fld id="{2D65F8E4-2141-406F-8519-A52DF07E1172}" type="slidenum">
              <a:rPr lang="en-US" smtClean="0">
                <a:solidFill>
                  <a:prstClr val="white"/>
                </a:solidFill>
              </a:rPr>
              <a:pPr defTabSz="914400"/>
              <a:t>‹#›</a:t>
            </a:fld>
            <a:endParaRPr lang="en-US">
              <a:solidFill>
                <a:prstClr val="white"/>
              </a:solidFill>
            </a:endParaRPr>
          </a:p>
        </p:txBody>
      </p:sp>
    </p:spTree>
    <p:extLst>
      <p:ext uri="{BB962C8B-B14F-4D97-AF65-F5344CB8AC3E}">
        <p14:creationId xmlns:p14="http://schemas.microsoft.com/office/powerpoint/2010/main" xmlns="" val="2040558690"/>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secHead">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a:xfrm>
            <a:off x="457200" y="6629400"/>
            <a:ext cx="2133600" cy="215900"/>
          </a:xfrm>
          <a:prstGeom prst="rect">
            <a:avLst/>
          </a:prstGeom>
        </p:spPr>
        <p:txBody>
          <a:bodyPr/>
          <a:lstStyle/>
          <a:p>
            <a:pPr defTabSz="914400"/>
            <a:fld id="{9F33C0A9-E1DE-44F7-940B-2632B2F83652}" type="datetime1">
              <a:rPr lang="en-US" smtClean="0">
                <a:solidFill>
                  <a:prstClr val="white"/>
                </a:solidFill>
              </a:rPr>
              <a:pPr defTabSz="914400"/>
              <a:t>11/9/2009</a:t>
            </a:fld>
            <a:endParaRPr lang="en-US">
              <a:solidFill>
                <a:prstClr val="white"/>
              </a:solidFill>
            </a:endParaRPr>
          </a:p>
        </p:txBody>
      </p:sp>
      <p:sp>
        <p:nvSpPr>
          <p:cNvPr id="5" name="Footer Placeholder 4"/>
          <p:cNvSpPr>
            <a:spLocks noGrp="1"/>
          </p:cNvSpPr>
          <p:nvPr>
            <p:ph type="ftr" sz="quarter" idx="11"/>
          </p:nvPr>
        </p:nvSpPr>
        <p:spPr>
          <a:xfrm>
            <a:off x="3124200" y="6629400"/>
            <a:ext cx="2895600" cy="215900"/>
          </a:xfrm>
          <a:prstGeom prst="rect">
            <a:avLst/>
          </a:prstGeom>
        </p:spPr>
        <p:txBody>
          <a:bodyPr/>
          <a:lstStyle/>
          <a:p>
            <a:pPr defTabSz="914400"/>
            <a:r>
              <a:rPr lang="en-US" smtClean="0">
                <a:solidFill>
                  <a:prstClr val="white"/>
                </a:solidFill>
              </a:rPr>
              <a:t>MS Confidential | Ayesha Sheikh</a:t>
            </a:r>
            <a:endParaRPr lang="en-US">
              <a:solidFill>
                <a:prstClr val="white"/>
              </a:solidFill>
            </a:endParaRPr>
          </a:p>
        </p:txBody>
      </p:sp>
      <p:sp>
        <p:nvSpPr>
          <p:cNvPr id="6" name="Slide Number Placeholder 5"/>
          <p:cNvSpPr>
            <a:spLocks noGrp="1"/>
          </p:cNvSpPr>
          <p:nvPr>
            <p:ph type="sldNum" sz="quarter" idx="12"/>
          </p:nvPr>
        </p:nvSpPr>
        <p:spPr>
          <a:xfrm>
            <a:off x="6553200" y="6629400"/>
            <a:ext cx="2133600" cy="215900"/>
          </a:xfrm>
          <a:prstGeom prst="rect">
            <a:avLst/>
          </a:prstGeom>
        </p:spPr>
        <p:txBody>
          <a:bodyPr/>
          <a:lstStyle/>
          <a:p>
            <a:pPr defTabSz="914400"/>
            <a:fld id="{2D65F8E4-2141-406F-8519-A52DF07E1172}" type="slidenum">
              <a:rPr lang="en-US" smtClean="0">
                <a:solidFill>
                  <a:prstClr val="white"/>
                </a:solidFill>
              </a:rPr>
              <a:pPr defTabSz="914400"/>
              <a:t>‹#›</a:t>
            </a:fld>
            <a:endParaRPr lang="en-US">
              <a:solidFill>
                <a:prstClr val="white"/>
              </a:solidFill>
            </a:endParaRPr>
          </a:p>
        </p:txBody>
      </p:sp>
    </p:spTree>
    <p:extLst>
      <p:ext uri="{BB962C8B-B14F-4D97-AF65-F5344CB8AC3E}">
        <p14:creationId xmlns:p14="http://schemas.microsoft.com/office/powerpoint/2010/main" xmlns="" val="296461689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x">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a:xfrm>
            <a:off x="381000" y="230192"/>
            <a:ext cx="8382000" cy="664797"/>
          </a:xfrm>
          <a:prstGeom prst="rect">
            <a:avLst/>
          </a:prstGeom>
        </p:spPr>
        <p:txBody>
          <a:bodyPr/>
          <a:lstStyle/>
          <a:p>
            <a:r>
              <a:rPr lang="en-US" smtClean="0"/>
              <a:t>Click to edit Master title style</a:t>
            </a:r>
            <a:endParaRPr lang="en-US"/>
          </a:p>
        </p:txBody>
      </p:sp>
      <p:sp>
        <p:nvSpPr>
          <p:cNvPr id="3" name="Text Placeholder 2"/>
          <p:cNvSpPr>
            <a:spLocks noGrp="1"/>
          </p:cNvSpPr>
          <p:nvPr>
            <p:ph type="body" idx="1"/>
          </p:nvPr>
        </p:nvSpPr>
        <p:spPr>
          <a:xfrm>
            <a:off x="381000" y="1412875"/>
            <a:ext cx="8382000" cy="2135969"/>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a:xfrm>
            <a:off x="457321" y="6356353"/>
            <a:ext cx="2132965" cy="365125"/>
          </a:xfrm>
          <a:prstGeom prst="rect">
            <a:avLst/>
          </a:prstGeom>
        </p:spPr>
        <p:txBody>
          <a:bodyPr/>
          <a:lstStyle>
            <a:lvl1pPr>
              <a:defRPr/>
            </a:lvl1pPr>
          </a:lstStyle>
          <a:p>
            <a:pPr defTabSz="914400"/>
            <a:fld id="{6828F1EA-44E2-4802-A7F9-5A5784B2D657}" type="datetime1">
              <a:rPr lang="en-US" smtClean="0">
                <a:solidFill>
                  <a:prstClr val="white"/>
                </a:solidFill>
              </a:rPr>
              <a:pPr defTabSz="914400"/>
              <a:t>11/9/2009</a:t>
            </a:fld>
            <a:endParaRPr lang="en-US" dirty="0">
              <a:solidFill>
                <a:prstClr val="white"/>
              </a:solidFill>
            </a:endParaRPr>
          </a:p>
        </p:txBody>
      </p:sp>
      <p:sp>
        <p:nvSpPr>
          <p:cNvPr id="5" name="Footer Placeholder 4"/>
          <p:cNvSpPr>
            <a:spLocks noGrp="1"/>
          </p:cNvSpPr>
          <p:nvPr>
            <p:ph type="ftr" sz="quarter" idx="11"/>
          </p:nvPr>
        </p:nvSpPr>
        <p:spPr>
          <a:xfrm>
            <a:off x="3123823" y="6356353"/>
            <a:ext cx="2896354" cy="365125"/>
          </a:xfrm>
          <a:prstGeom prst="rect">
            <a:avLst/>
          </a:prstGeom>
        </p:spPr>
        <p:txBody>
          <a:bodyPr/>
          <a:lstStyle>
            <a:lvl1pPr>
              <a:defRPr/>
            </a:lvl1pPr>
          </a:lstStyle>
          <a:p>
            <a:pPr defTabSz="914400"/>
            <a:r>
              <a:rPr lang="en-US" smtClean="0">
                <a:solidFill>
                  <a:prstClr val="white"/>
                </a:solidFill>
              </a:rPr>
              <a:t>MS Confidential | Ayesha Sheikh</a:t>
            </a:r>
            <a:endParaRPr lang="en-US" dirty="0">
              <a:solidFill>
                <a:prstClr val="white"/>
              </a:solidFill>
            </a:endParaRPr>
          </a:p>
        </p:txBody>
      </p:sp>
      <p:sp>
        <p:nvSpPr>
          <p:cNvPr id="6" name="Slide Number Placeholder 5"/>
          <p:cNvSpPr>
            <a:spLocks noGrp="1"/>
          </p:cNvSpPr>
          <p:nvPr>
            <p:ph type="sldNum" sz="quarter" idx="12"/>
          </p:nvPr>
        </p:nvSpPr>
        <p:spPr>
          <a:xfrm>
            <a:off x="6553717" y="6356353"/>
            <a:ext cx="2132964" cy="365125"/>
          </a:xfrm>
          <a:prstGeom prst="rect">
            <a:avLst/>
          </a:prstGeom>
        </p:spPr>
        <p:txBody>
          <a:bodyPr/>
          <a:lstStyle>
            <a:lvl1pPr>
              <a:defRPr/>
            </a:lvl1pPr>
          </a:lstStyle>
          <a:p>
            <a:pPr defTabSz="914400"/>
            <a:fld id="{98E63DAE-94F0-4B8F-891A-4A2C5D3B05F5}" type="slidenum">
              <a:rPr lang="en-US">
                <a:solidFill>
                  <a:prstClr val="white"/>
                </a:solidFill>
              </a:rPr>
              <a:pPr defTabSz="914400"/>
              <a:t>‹#›</a:t>
            </a:fld>
            <a:endParaRPr lang="en-US" dirty="0">
              <a:solidFill>
                <a:prstClr val="white"/>
              </a:solidFill>
            </a:endParaRPr>
          </a:p>
        </p:txBody>
      </p:sp>
    </p:spTree>
    <p:extLst>
      <p:ext uri="{BB962C8B-B14F-4D97-AF65-F5344CB8AC3E}">
        <p14:creationId xmlns:p14="http://schemas.microsoft.com/office/powerpoint/2010/main" xmlns="" val="2116643791"/>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250825" y="193676"/>
            <a:ext cx="8642350" cy="403225"/>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250825" y="663576"/>
            <a:ext cx="8642350" cy="5761038"/>
          </a:xfrm>
        </p:spPr>
        <p:txBody>
          <a:bodyPr/>
          <a:lstStyle/>
          <a:p>
            <a:endParaRPr lang="en-US" dirty="0"/>
          </a:p>
        </p:txBody>
      </p:sp>
    </p:spTree>
    <p:extLst>
      <p:ext uri="{BB962C8B-B14F-4D97-AF65-F5344CB8AC3E}">
        <p14:creationId xmlns:p14="http://schemas.microsoft.com/office/powerpoint/2010/main" xmlns="" val="3885134891"/>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fade/>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mj-lt"/>
              </a:defRPr>
            </a:lvl1pPr>
          </a:lstStyle>
          <a:p>
            <a:r>
              <a:rPr lang="en-US" smtClean="0"/>
              <a:t>Click to edit Master title style</a:t>
            </a:r>
            <a:endParaRPr lang="en-US" dirty="0"/>
          </a:p>
        </p:txBody>
      </p:sp>
      <p:sp>
        <p:nvSpPr>
          <p:cNvPr id="6" name="Text Placeholder 5"/>
          <p:cNvSpPr>
            <a:spLocks noGrp="1"/>
          </p:cNvSpPr>
          <p:nvPr>
            <p:ph type="body" sz="quarter" idx="10"/>
          </p:nvPr>
        </p:nvSpPr>
        <p:spPr>
          <a:xfrm>
            <a:off x="381000" y="1411552"/>
            <a:ext cx="8382000" cy="2210862"/>
          </a:xfrm>
        </p:spPr>
        <p:txBody>
          <a:bodyPr/>
          <a:lstStyle>
            <a:lvl1pPr>
              <a:lnSpc>
                <a:spcPct val="90000"/>
              </a:lnSpc>
              <a:defRPr>
                <a:latin typeface="+mn-lt"/>
              </a:defRPr>
            </a:lvl1pPr>
            <a:lvl2pPr>
              <a:lnSpc>
                <a:spcPct val="90000"/>
              </a:lnSpc>
              <a:defRPr>
                <a:latin typeface="+mn-lt"/>
              </a:defRPr>
            </a:lvl2pPr>
            <a:lvl3pPr>
              <a:lnSpc>
                <a:spcPct val="90000"/>
              </a:lnSpc>
              <a:defRPr>
                <a:latin typeface="+mn-lt"/>
              </a:defRPr>
            </a:lvl3pPr>
            <a:lvl4pPr>
              <a:lnSpc>
                <a:spcPct val="90000"/>
              </a:lnSpc>
              <a:defRPr>
                <a:latin typeface="+mn-lt"/>
              </a:defRPr>
            </a:lvl4pPr>
            <a:lvl5pPr>
              <a:lnSpc>
                <a:spcPct val="90000"/>
              </a:lnSpc>
              <a:defRPr>
                <a:latin typeface="+mn-l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a:xfrm>
            <a:off x="381000" y="1412874"/>
            <a:ext cx="8382000" cy="4561205"/>
          </a:xfrm>
        </p:spPr>
        <p:txBody>
          <a:bodyPr>
            <a:noAutofit/>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381000" y="1411553"/>
            <a:ext cx="4114800" cy="2129814"/>
          </a:xfrm>
        </p:spPr>
        <p:txBody>
          <a:bodyPr/>
          <a:lstStyle>
            <a:lvl1pPr marL="339976" indent="-339976">
              <a:lnSpc>
                <a:spcPct val="90000"/>
              </a:lnSpc>
              <a:defRPr sz="2800"/>
            </a:lvl1pPr>
            <a:lvl2pPr marL="673338" indent="-325424">
              <a:lnSpc>
                <a:spcPct val="90000"/>
              </a:lnSpc>
              <a:defRPr sz="2400"/>
            </a:lvl2pPr>
            <a:lvl3pPr marL="953785" indent="-288384">
              <a:lnSpc>
                <a:spcPct val="90000"/>
              </a:lnSpc>
              <a:defRPr sz="2000"/>
            </a:lvl3pPr>
            <a:lvl4pPr marL="1227618" indent="-273833">
              <a:lnSpc>
                <a:spcPct val="90000"/>
              </a:lnSpc>
              <a:defRPr sz="1800"/>
            </a:lvl4pPr>
            <a:lvl5pPr marL="1516002" indent="-280447">
              <a:lnSpc>
                <a:spcPct val="90000"/>
              </a:lnSpc>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1411553"/>
            <a:ext cx="4114800" cy="2129814"/>
          </a:xfrm>
        </p:spPr>
        <p:txBody>
          <a:bodyPr/>
          <a:lstStyle>
            <a:lvl1pPr marL="347914" indent="-347914">
              <a:lnSpc>
                <a:spcPct val="90000"/>
              </a:lnSpc>
              <a:defRPr sz="2800"/>
            </a:lvl1pPr>
            <a:lvl2pPr marL="673338" indent="-339976">
              <a:lnSpc>
                <a:spcPct val="90000"/>
              </a:lnSpc>
              <a:defRPr sz="2400"/>
            </a:lvl2pPr>
            <a:lvl3pPr marL="961722" indent="-302936">
              <a:lnSpc>
                <a:spcPct val="90000"/>
              </a:lnSpc>
              <a:defRPr sz="2000"/>
            </a:lvl3pPr>
            <a:lvl4pPr marL="1227618" indent="-265896">
              <a:lnSpc>
                <a:spcPct val="90000"/>
              </a:lnSpc>
              <a:defRPr sz="1800"/>
            </a:lvl4pPr>
            <a:lvl5pPr marL="1516002" indent="-273833">
              <a:lnSpc>
                <a:spcPct val="90000"/>
              </a:lnSpc>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381000" y="1411553"/>
            <a:ext cx="4114800" cy="692498"/>
          </a:xfrm>
        </p:spPr>
        <p:txBody>
          <a:bodyPr anchor="b"/>
          <a:lstStyle>
            <a:lvl1pPr marL="0" indent="0">
              <a:lnSpc>
                <a:spcPct val="90000"/>
              </a:lnSpc>
              <a:spcBef>
                <a:spcPts val="0"/>
              </a:spcBef>
              <a:buNone/>
              <a:defRPr sz="2500" b="1"/>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380999" y="2174875"/>
            <a:ext cx="4114800" cy="1537344"/>
          </a:xfrm>
        </p:spPr>
        <p:txBody>
          <a:bodyPr/>
          <a:lstStyle>
            <a:lvl1pPr marL="281770" indent="-281770">
              <a:defRPr sz="2300"/>
            </a:lvl1pPr>
            <a:lvl2pPr marL="562218" indent="-265896">
              <a:defRPr sz="2000"/>
            </a:lvl2pPr>
            <a:lvl3pPr marL="813562" indent="-243407">
              <a:defRPr sz="1800"/>
            </a:lvl3pPr>
            <a:lvl4pPr marL="1050354" indent="-228856">
              <a:defRPr sz="1700"/>
            </a:lvl4pPr>
            <a:lvl5pPr marL="1279210" indent="-206367">
              <a:defRPr sz="17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45981" y="1411553"/>
            <a:ext cx="4117019" cy="692498"/>
          </a:xfrm>
        </p:spPr>
        <p:txBody>
          <a:bodyPr anchor="b"/>
          <a:lstStyle>
            <a:lvl1pPr marL="0" indent="0">
              <a:lnSpc>
                <a:spcPct val="90000"/>
              </a:lnSpc>
              <a:spcBef>
                <a:spcPts val="0"/>
              </a:spcBef>
              <a:buNone/>
              <a:defRPr sz="2500" b="1"/>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6" y="2174875"/>
            <a:ext cx="4117974" cy="1537344"/>
          </a:xfrm>
        </p:spPr>
        <p:txBody>
          <a:bodyPr/>
          <a:lstStyle>
            <a:lvl1pPr marL="296321" indent="-296321">
              <a:defRPr sz="2300"/>
            </a:lvl1pPr>
            <a:lvl2pPr marL="570155" indent="-273833">
              <a:defRPr sz="2000"/>
            </a:lvl2pPr>
            <a:lvl3pPr marL="821499" indent="-244730">
              <a:defRPr sz="1800"/>
            </a:lvl3pPr>
            <a:lvl4pPr marL="1050354" indent="-236793">
              <a:defRPr sz="1700"/>
            </a:lvl4pPr>
            <a:lvl5pPr marL="1279210" indent="-220919">
              <a:defRPr sz="17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Tree>
  </p:cSld>
  <p:clrMapOvr>
    <a:masterClrMapping/>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WALKIN - Prints in GRAYSCALE">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cSld>
  <p:clrMapOvr>
    <a:masterClrMapping/>
  </p:clrMapOvr>
  <p:transition>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2.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1.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3.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8.xml"/><Relationship Id="rId13" Type="http://schemas.openxmlformats.org/officeDocument/2006/relationships/slideLayout" Target="../slideLayouts/slideLayout23.xml"/><Relationship Id="rId18" Type="http://schemas.openxmlformats.org/officeDocument/2006/relationships/image" Target="../media/image6.jpeg"/><Relationship Id="rId3" Type="http://schemas.openxmlformats.org/officeDocument/2006/relationships/slideLayout" Target="../slideLayouts/slideLayout13.xml"/><Relationship Id="rId7" Type="http://schemas.openxmlformats.org/officeDocument/2006/relationships/slideLayout" Target="../slideLayouts/slideLayout17.xml"/><Relationship Id="rId12" Type="http://schemas.openxmlformats.org/officeDocument/2006/relationships/slideLayout" Target="../slideLayouts/slideLayout22.xml"/><Relationship Id="rId17" Type="http://schemas.openxmlformats.org/officeDocument/2006/relationships/theme" Target="../theme/theme2.xml"/><Relationship Id="rId2" Type="http://schemas.openxmlformats.org/officeDocument/2006/relationships/slideLayout" Target="../slideLayouts/slideLayout12.xml"/><Relationship Id="rId16" Type="http://schemas.openxmlformats.org/officeDocument/2006/relationships/slideLayout" Target="../slideLayouts/slideLayout26.xml"/><Relationship Id="rId1" Type="http://schemas.openxmlformats.org/officeDocument/2006/relationships/slideLayout" Target="../slideLayouts/slideLayout11.xml"/><Relationship Id="rId6" Type="http://schemas.openxmlformats.org/officeDocument/2006/relationships/slideLayout" Target="../slideLayouts/slideLayout16.xml"/><Relationship Id="rId11" Type="http://schemas.openxmlformats.org/officeDocument/2006/relationships/slideLayout" Target="../slideLayouts/slideLayout21.xml"/><Relationship Id="rId5" Type="http://schemas.openxmlformats.org/officeDocument/2006/relationships/slideLayout" Target="../slideLayouts/slideLayout15.xml"/><Relationship Id="rId15" Type="http://schemas.openxmlformats.org/officeDocument/2006/relationships/slideLayout" Target="../slideLayouts/slideLayout25.xml"/><Relationship Id="rId10" Type="http://schemas.openxmlformats.org/officeDocument/2006/relationships/slideLayout" Target="../slideLayouts/slideLayout20.xml"/><Relationship Id="rId19" Type="http://schemas.openxmlformats.org/officeDocument/2006/relationships/image" Target="../media/image7.png"/><Relationship Id="rId4" Type="http://schemas.openxmlformats.org/officeDocument/2006/relationships/slideLayout" Target="../slideLayouts/slideLayout14.xml"/><Relationship Id="rId9" Type="http://schemas.openxmlformats.org/officeDocument/2006/relationships/slideLayout" Target="../slideLayouts/slideLayout19.xml"/><Relationship Id="rId14" Type="http://schemas.openxmlformats.org/officeDocument/2006/relationships/slideLayout" Target="../slideLayouts/slideLayout24.xml"/></Relationships>
</file>

<file path=ppt/slideMasters/_rels/slideMaster3.xml.rels><?xml version="1.0" encoding="UTF-8" standalone="yes"?>
<Relationships xmlns="http://schemas.openxmlformats.org/package/2006/relationships"><Relationship Id="rId8" Type="http://schemas.openxmlformats.org/officeDocument/2006/relationships/image" Target="NULL"/><Relationship Id="rId3" Type="http://schemas.openxmlformats.org/officeDocument/2006/relationships/image" Target="../media/image1.jpeg"/><Relationship Id="rId7" Type="http://schemas.openxmlformats.org/officeDocument/2006/relationships/image" Target="NULL"/><Relationship Id="rId2" Type="http://schemas.openxmlformats.org/officeDocument/2006/relationships/theme" Target="../theme/theme3.xml"/><Relationship Id="rId1" Type="http://schemas.openxmlformats.org/officeDocument/2006/relationships/slideLayout" Target="../slideLayouts/slideLayout27.xml"/><Relationship Id="rId6" Type="http://schemas.openxmlformats.org/officeDocument/2006/relationships/image" Target="NULL"/><Relationship Id="rId5" Type="http://schemas.openxmlformats.org/officeDocument/2006/relationships/image" Target="NULL"/><Relationship Id="rId4" Type="http://schemas.openxmlformats.org/officeDocument/2006/relationships/image" Target="NULL"/></Relationships>
</file>

<file path=ppt/slideMasters/_rels/slideMaster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theme" Target="../theme/theme4.xml"/><Relationship Id="rId1" Type="http://schemas.openxmlformats.org/officeDocument/2006/relationships/slideLayout" Target="../slideLayouts/slideLayout28.xml"/><Relationship Id="rId5" Type="http://schemas.openxmlformats.org/officeDocument/2006/relationships/image" Target="../media/image3.png"/><Relationship Id="rId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blackWhite">
      <p:bgPr>
        <a:blipFill dpi="0" rotWithShape="1">
          <a:blip r:embed="rId12">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81000" y="230188"/>
            <a:ext cx="8382000" cy="664797"/>
          </a:xfrm>
          <a:prstGeom prst="rect">
            <a:avLst/>
          </a:prstGeom>
        </p:spPr>
        <p:txBody>
          <a:bodyPr vert="horz" wrap="square" lIns="0" tIns="0" rIns="0" bIns="0" rtlCol="0" anchor="t">
            <a:spAutoFit/>
          </a:bodyPr>
          <a:lstStyle/>
          <a:p>
            <a:r>
              <a:rPr lang="en-US" smtClean="0"/>
              <a:t>Click to edit Master title style</a:t>
            </a:r>
            <a:endParaRPr lang="en-US" dirty="0"/>
          </a:p>
        </p:txBody>
      </p:sp>
      <p:sp>
        <p:nvSpPr>
          <p:cNvPr id="3" name="Text Placeholder 2"/>
          <p:cNvSpPr>
            <a:spLocks noGrp="1"/>
          </p:cNvSpPr>
          <p:nvPr>
            <p:ph type="body" idx="1"/>
          </p:nvPr>
        </p:nvSpPr>
        <p:spPr>
          <a:xfrm>
            <a:off x="381000" y="1412875"/>
            <a:ext cx="8381999" cy="2135969"/>
          </a:xfrm>
          <a:prstGeom prst="rect">
            <a:avLst/>
          </a:prstGeom>
        </p:spPr>
        <p:txBody>
          <a:bodyPr vert="horz" wrap="square" lIns="0" tIns="0" rIns="0" bIns="0" rtlCol="0">
            <a:no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 bg1="dk1" tx1="lt1" bg2="dk2" tx2="lt2" accent1="accent1" accent2="accent2" accent3="accent3" accent4="accent4" accent5="accent5" accent6="accent6" hlink="hlink" folHlink="folHlink"/>
  <p:sldLayoutIdLst>
    <p:sldLayoutId id="2147483694" r:id="rId1"/>
    <p:sldLayoutId id="2147483695" r:id="rId2"/>
    <p:sldLayoutId id="2147483696" r:id="rId3"/>
    <p:sldLayoutId id="2147483697" r:id="rId4"/>
    <p:sldLayoutId id="2147483698" r:id="rId5"/>
    <p:sldLayoutId id="2147483699" r:id="rId6"/>
    <p:sldLayoutId id="2147483700" r:id="rId7"/>
    <p:sldLayoutId id="2147483701" r:id="rId8"/>
    <p:sldLayoutId id="2147483702" r:id="rId9"/>
    <p:sldLayoutId id="2147483703" r:id="rId10"/>
  </p:sldLayoutIdLst>
  <p:transition>
    <p:fade/>
  </p:transition>
  <p:txStyles>
    <p:titleStyle>
      <a:lvl1pPr algn="l" defTabSz="914363" rtl="0" eaLnBrk="1" latinLnBrk="0" hangingPunct="1">
        <a:lnSpc>
          <a:spcPct val="90000"/>
        </a:lnSpc>
        <a:spcBef>
          <a:spcPct val="0"/>
        </a:spcBef>
        <a:buNone/>
        <a:defRPr lang="en-US" sz="4800" b="0" kern="1200" cap="none" spc="-150" dirty="0" smtClean="0">
          <a:ln w="3175">
            <a:noFill/>
          </a:ln>
          <a:solidFill>
            <a:srgbClr val="CCFFCC"/>
          </a:solidFill>
          <a:effectLst/>
          <a:latin typeface="+mj-lt"/>
          <a:ea typeface="+mn-ea"/>
          <a:cs typeface="Arial" charset="0"/>
        </a:defRPr>
      </a:lvl1pPr>
    </p:titleStyle>
    <p:bodyStyle>
      <a:lvl1pPr marL="396875" indent="-396875" algn="l" defTabSz="914363" rtl="0" eaLnBrk="1" latinLnBrk="0" hangingPunct="1">
        <a:lnSpc>
          <a:spcPct val="90000"/>
        </a:lnSpc>
        <a:spcBef>
          <a:spcPct val="20000"/>
        </a:spcBef>
        <a:buFontTx/>
        <a:buBlip>
          <a:blip r:embed="rId13"/>
        </a:buBlip>
        <a:defRPr sz="3200" kern="1200">
          <a:solidFill>
            <a:srgbClr val="99CC99"/>
          </a:solidFill>
          <a:latin typeface="+mn-lt"/>
          <a:ea typeface="+mn-ea"/>
          <a:cs typeface="+mn-cs"/>
        </a:defRPr>
      </a:lvl1pPr>
      <a:lvl2pPr marL="914400" indent="-396875" algn="l" defTabSz="914363" rtl="0" eaLnBrk="1" latinLnBrk="0" hangingPunct="1">
        <a:lnSpc>
          <a:spcPct val="90000"/>
        </a:lnSpc>
        <a:spcBef>
          <a:spcPct val="20000"/>
        </a:spcBef>
        <a:buSzPct val="90000"/>
        <a:buFontTx/>
        <a:buBlip>
          <a:blip r:embed="rId14"/>
        </a:buBlip>
        <a:defRPr sz="2800" kern="1200">
          <a:solidFill>
            <a:srgbClr val="99CC99"/>
          </a:solidFill>
          <a:latin typeface="+mn-lt"/>
          <a:ea typeface="+mn-ea"/>
          <a:cs typeface="+mn-cs"/>
        </a:defRPr>
      </a:lvl2pPr>
      <a:lvl3pPr marL="1258888" indent="-344488" algn="l" defTabSz="914363" rtl="0" eaLnBrk="1" latinLnBrk="0" hangingPunct="1">
        <a:lnSpc>
          <a:spcPct val="90000"/>
        </a:lnSpc>
        <a:spcBef>
          <a:spcPct val="20000"/>
        </a:spcBef>
        <a:buSzPct val="90000"/>
        <a:buFontTx/>
        <a:buBlip>
          <a:blip r:embed="rId14"/>
        </a:buBlip>
        <a:defRPr sz="2400" kern="1200">
          <a:solidFill>
            <a:srgbClr val="99CC99"/>
          </a:solidFill>
          <a:latin typeface="+mn-lt"/>
          <a:ea typeface="+mn-ea"/>
          <a:cs typeface="+mn-cs"/>
        </a:defRPr>
      </a:lvl3pPr>
      <a:lvl4pPr marL="1604963" indent="-346075" algn="l" defTabSz="914363" rtl="0" eaLnBrk="1" latinLnBrk="0" hangingPunct="1">
        <a:lnSpc>
          <a:spcPct val="90000"/>
        </a:lnSpc>
        <a:spcBef>
          <a:spcPct val="20000"/>
        </a:spcBef>
        <a:buSzPct val="90000"/>
        <a:buFontTx/>
        <a:buBlip>
          <a:blip r:embed="rId14"/>
        </a:buBlip>
        <a:defRPr sz="2400" kern="1200">
          <a:solidFill>
            <a:srgbClr val="99CC99"/>
          </a:solidFill>
          <a:latin typeface="+mn-lt"/>
          <a:ea typeface="+mn-ea"/>
          <a:cs typeface="+mn-cs"/>
        </a:defRPr>
      </a:lvl4pPr>
      <a:lvl5pPr marL="1941513" indent="-336550" algn="l" defTabSz="914363" rtl="0" eaLnBrk="1" latinLnBrk="0" hangingPunct="1">
        <a:lnSpc>
          <a:spcPct val="90000"/>
        </a:lnSpc>
        <a:spcBef>
          <a:spcPct val="20000"/>
        </a:spcBef>
        <a:buSzPct val="90000"/>
        <a:buFontTx/>
        <a:buBlip>
          <a:blip r:embed="rId14"/>
        </a:buBlip>
        <a:defRPr sz="2400" kern="1200">
          <a:solidFill>
            <a:srgbClr val="99CC99"/>
          </a:soli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8" cstate="print">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81000" y="230190"/>
            <a:ext cx="8382000" cy="664797"/>
          </a:xfrm>
          <a:prstGeom prst="rect">
            <a:avLst/>
          </a:prstGeom>
        </p:spPr>
        <p:txBody>
          <a:bodyPr vert="horz" wrap="square" lIns="0" tIns="0" rIns="0" bIns="0" rtlCol="0" anchor="t">
            <a:spAutoFit/>
          </a:bodyPr>
          <a:lstStyle/>
          <a:p>
            <a:r>
              <a:rPr lang="en-US" smtClean="0"/>
              <a:t>Click to edit Master title style</a:t>
            </a:r>
            <a:endParaRPr lang="en-US" dirty="0"/>
          </a:p>
        </p:txBody>
      </p:sp>
      <p:sp>
        <p:nvSpPr>
          <p:cNvPr id="3" name="Text Placeholder 2"/>
          <p:cNvSpPr>
            <a:spLocks noGrp="1"/>
          </p:cNvSpPr>
          <p:nvPr>
            <p:ph type="body" idx="1"/>
          </p:nvPr>
        </p:nvSpPr>
        <p:spPr>
          <a:xfrm>
            <a:off x="381000" y="1412876"/>
            <a:ext cx="8382000" cy="2135969"/>
          </a:xfrm>
          <a:prstGeom prst="rect">
            <a:avLst/>
          </a:prstGeom>
        </p:spPr>
        <p:txBody>
          <a:bodyPr vert="horz" lIns="0" tIns="0" rIns="0" bIns="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xmlns="" val="3151263421"/>
      </p:ext>
    </p:extLst>
  </p:cSld>
  <p:clrMap bg1="dk1" tx1="lt1" bg2="dk2" tx2="lt2" accent1="accent1" accent2="accent2" accent3="accent3" accent4="accent4" accent5="accent5" accent6="accent6" hlink="hlink" folHlink="folHlink"/>
  <p:sldLayoutIdLst>
    <p:sldLayoutId id="2147483705" r:id="rId1"/>
    <p:sldLayoutId id="2147483706" r:id="rId2"/>
    <p:sldLayoutId id="2147483707" r:id="rId3"/>
    <p:sldLayoutId id="2147483708" r:id="rId4"/>
    <p:sldLayoutId id="2147483709" r:id="rId5"/>
    <p:sldLayoutId id="2147483710" r:id="rId6"/>
    <p:sldLayoutId id="2147483711" r:id="rId7"/>
    <p:sldLayoutId id="2147483712" r:id="rId8"/>
    <p:sldLayoutId id="2147483713" r:id="rId9"/>
    <p:sldLayoutId id="2147483714" r:id="rId10"/>
    <p:sldLayoutId id="2147483715" r:id="rId11"/>
    <p:sldLayoutId id="2147483716" r:id="rId12"/>
    <p:sldLayoutId id="2147483717" r:id="rId13"/>
    <p:sldLayoutId id="2147483718" r:id="rId14"/>
    <p:sldLayoutId id="2147483719" r:id="rId15"/>
    <p:sldLayoutId id="2147483720" r:id="rId16"/>
  </p:sldLayoutIdLst>
  <p:transition>
    <p:fade/>
  </p:transition>
  <p:hf hdr="0" dt="0"/>
  <p:txStyles>
    <p:titleStyle>
      <a:lvl1pPr algn="l" defTabSz="914363" rtl="0" eaLnBrk="1" latinLnBrk="0" hangingPunct="1">
        <a:lnSpc>
          <a:spcPct val="90000"/>
        </a:lnSpc>
        <a:spcBef>
          <a:spcPct val="0"/>
        </a:spcBef>
        <a:buNone/>
        <a:defRPr lang="en-US" sz="4800" b="0" kern="1200" cap="none" spc="-150" dirty="0" smtClean="0">
          <a:ln w="3175">
            <a:noFill/>
          </a:ln>
          <a:gradFill flip="none" rotWithShape="1">
            <a:gsLst>
              <a:gs pos="0">
                <a:srgbClr val="FADF7A"/>
              </a:gs>
              <a:gs pos="21000">
                <a:srgbClr val="F8B45A"/>
              </a:gs>
              <a:gs pos="59000">
                <a:srgbClr val="F29000"/>
              </a:gs>
              <a:gs pos="80000">
                <a:srgbClr val="C36405"/>
              </a:gs>
            </a:gsLst>
            <a:lin ang="5400000" scaled="0"/>
            <a:tileRect/>
          </a:gradFill>
          <a:effectLst>
            <a:outerShdw blurRad="50800" dist="38100" dir="2700000" algn="tl" rotWithShape="0">
              <a:prstClr val="black">
                <a:alpha val="40000"/>
              </a:prstClr>
            </a:outerShdw>
          </a:effectLst>
          <a:latin typeface="+mj-lt"/>
          <a:ea typeface="+mn-ea"/>
          <a:cs typeface="Arial" charset="0"/>
        </a:defRPr>
      </a:lvl1pPr>
    </p:titleStyle>
    <p:bodyStyle>
      <a:lvl1pPr marL="396875" indent="-396875" algn="l" defTabSz="914363" rtl="0" eaLnBrk="1" latinLnBrk="0" hangingPunct="1">
        <a:lnSpc>
          <a:spcPct val="90000"/>
        </a:lnSpc>
        <a:spcBef>
          <a:spcPct val="20000"/>
        </a:spcBef>
        <a:buClr>
          <a:srgbClr val="F3AF35"/>
        </a:buClr>
        <a:buSzPct val="85000"/>
        <a:buFontTx/>
        <a:buBlip>
          <a:blip r:embed="rId19"/>
        </a:buBlip>
        <a:defRPr sz="3200" kern="1200">
          <a:solidFill>
            <a:schemeClr val="tx1"/>
          </a:solidFill>
          <a:latin typeface="+mn-lt"/>
          <a:ea typeface="+mn-ea"/>
          <a:cs typeface="+mn-cs"/>
        </a:defRPr>
      </a:lvl1pPr>
      <a:lvl2pPr marL="914400" indent="-396875" algn="l" defTabSz="914363" rtl="0" eaLnBrk="1" latinLnBrk="0" hangingPunct="1">
        <a:lnSpc>
          <a:spcPct val="90000"/>
        </a:lnSpc>
        <a:spcBef>
          <a:spcPct val="20000"/>
        </a:spcBef>
        <a:buClr>
          <a:srgbClr val="F3AF35"/>
        </a:buClr>
        <a:buSzPct val="85000"/>
        <a:buFontTx/>
        <a:buBlip>
          <a:blip r:embed="rId19"/>
        </a:buBlip>
        <a:defRPr sz="2800" kern="1200">
          <a:solidFill>
            <a:schemeClr val="tx1"/>
          </a:solidFill>
          <a:latin typeface="+mn-lt"/>
          <a:ea typeface="+mn-ea"/>
          <a:cs typeface="+mn-cs"/>
        </a:defRPr>
      </a:lvl2pPr>
      <a:lvl3pPr marL="1258888" indent="-344488" algn="l" defTabSz="914363" rtl="0" eaLnBrk="1" latinLnBrk="0" hangingPunct="1">
        <a:lnSpc>
          <a:spcPct val="90000"/>
        </a:lnSpc>
        <a:spcBef>
          <a:spcPct val="20000"/>
        </a:spcBef>
        <a:buClr>
          <a:srgbClr val="F3AF35"/>
        </a:buClr>
        <a:buSzPct val="85000"/>
        <a:buFontTx/>
        <a:buBlip>
          <a:blip r:embed="rId19"/>
        </a:buBlip>
        <a:defRPr sz="2400" kern="1200">
          <a:solidFill>
            <a:schemeClr val="tx1"/>
          </a:solidFill>
          <a:latin typeface="+mn-lt"/>
          <a:ea typeface="+mn-ea"/>
          <a:cs typeface="+mn-cs"/>
        </a:defRPr>
      </a:lvl3pPr>
      <a:lvl4pPr marL="1604963" indent="-346075" algn="l" defTabSz="914363" rtl="0" eaLnBrk="1" latinLnBrk="0" hangingPunct="1">
        <a:lnSpc>
          <a:spcPct val="90000"/>
        </a:lnSpc>
        <a:spcBef>
          <a:spcPct val="20000"/>
        </a:spcBef>
        <a:buClr>
          <a:srgbClr val="F3AF35"/>
        </a:buClr>
        <a:buSzPct val="85000"/>
        <a:buFontTx/>
        <a:buBlip>
          <a:blip r:embed="rId19"/>
        </a:buBlip>
        <a:defRPr sz="2400" kern="1200">
          <a:solidFill>
            <a:schemeClr val="tx1"/>
          </a:solidFill>
          <a:latin typeface="+mn-lt"/>
          <a:ea typeface="+mn-ea"/>
          <a:cs typeface="+mn-cs"/>
        </a:defRPr>
      </a:lvl4pPr>
      <a:lvl5pPr marL="1941513" indent="-336550" algn="l" defTabSz="914363" rtl="0" eaLnBrk="1" latinLnBrk="0" hangingPunct="1">
        <a:lnSpc>
          <a:spcPct val="90000"/>
        </a:lnSpc>
        <a:spcBef>
          <a:spcPct val="20000"/>
        </a:spcBef>
        <a:buClr>
          <a:srgbClr val="F3AF35"/>
        </a:buClr>
        <a:buSzPct val="85000"/>
        <a:buFontTx/>
        <a:buBlip>
          <a:blip r:embed="rId19"/>
        </a:buBlip>
        <a:defRPr sz="2400" kern="1200">
          <a:solidFill>
            <a:schemeClr val="tx1"/>
          </a:soli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bwMode="blackWhite">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81000" y="230188"/>
            <a:ext cx="8382000" cy="664797"/>
          </a:xfrm>
          <a:prstGeom prst="rect">
            <a:avLst/>
          </a:prstGeom>
        </p:spPr>
        <p:txBody>
          <a:bodyPr vert="horz" wrap="square" lIns="0" tIns="0" rIns="0" bIns="0" rtlCol="0" anchor="t">
            <a:spAutoFit/>
          </a:bodyPr>
          <a:lstStyle/>
          <a:p>
            <a:r>
              <a:rPr lang="en-US" smtClean="0"/>
              <a:t>Click to edit Master title style</a:t>
            </a:r>
            <a:endParaRPr lang="en-US" dirty="0"/>
          </a:p>
        </p:txBody>
      </p:sp>
      <p:sp>
        <p:nvSpPr>
          <p:cNvPr id="3" name="Text Placeholder 2"/>
          <p:cNvSpPr>
            <a:spLocks noGrp="1"/>
          </p:cNvSpPr>
          <p:nvPr>
            <p:ph type="body" idx="1"/>
          </p:nvPr>
        </p:nvSpPr>
        <p:spPr>
          <a:xfrm>
            <a:off x="381000" y="1412875"/>
            <a:ext cx="8381999" cy="2135969"/>
          </a:xfrm>
          <a:prstGeom prst="rect">
            <a:avLst/>
          </a:prstGeom>
        </p:spPr>
        <p:txBody>
          <a:bodyPr vert="horz" wrap="square" lIns="0" tIns="0" rIns="0" bIns="0" rtlCol="0">
            <a:no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 bg1="dk1" tx1="lt1" bg2="dk2" tx2="lt2" accent1="accent1" accent2="accent2" accent3="accent3" accent4="accent4" accent5="accent5" accent6="accent6" hlink="hlink" folHlink="folHlink"/>
  <p:sldLayoutIdLst>
    <p:sldLayoutId id="2147483722" r:id="rId1"/>
  </p:sldLayoutIdLst>
  <p:transition>
    <p:fade/>
  </p:transition>
  <p:txStyles>
    <p:titleStyle>
      <a:lvl1pPr algn="l" defTabSz="914363" rtl="0" eaLnBrk="1" latinLnBrk="0" hangingPunct="1">
        <a:lnSpc>
          <a:spcPct val="90000"/>
        </a:lnSpc>
        <a:spcBef>
          <a:spcPct val="0"/>
        </a:spcBef>
        <a:buNone/>
        <a:defRPr lang="en-US" sz="4800" b="0" kern="1200" cap="none" spc="-150" dirty="0" smtClean="0">
          <a:ln w="3175">
            <a:noFill/>
          </a:ln>
          <a:solidFill>
            <a:srgbClr val="CCFFCC"/>
          </a:solidFill>
          <a:effectLst/>
          <a:latin typeface="+mj-lt"/>
          <a:ea typeface="+mn-ea"/>
          <a:cs typeface="Arial" charset="0"/>
        </a:defRPr>
      </a:lvl1pPr>
    </p:titleStyle>
    <p:bodyStyle>
      <a:lvl1pPr marL="396875" indent="-396875" algn="l" defTabSz="914363" rtl="0" eaLnBrk="1" latinLnBrk="0" hangingPunct="1">
        <a:lnSpc>
          <a:spcPct val="90000"/>
        </a:lnSpc>
        <a:spcBef>
          <a:spcPct val="20000"/>
        </a:spcBef>
        <a:buFontTx/>
        <a:buBlip>
          <a:blip r:embed="rId4"/>
        </a:buBlip>
        <a:defRPr sz="3200" kern="1200">
          <a:solidFill>
            <a:srgbClr val="99CC99"/>
          </a:solidFill>
          <a:latin typeface="+mn-lt"/>
          <a:ea typeface="+mn-ea"/>
          <a:cs typeface="+mn-cs"/>
        </a:defRPr>
      </a:lvl1pPr>
      <a:lvl2pPr marL="914400" indent="-396875" algn="l" defTabSz="914363" rtl="0" eaLnBrk="1" latinLnBrk="0" hangingPunct="1">
        <a:lnSpc>
          <a:spcPct val="90000"/>
        </a:lnSpc>
        <a:spcBef>
          <a:spcPct val="20000"/>
        </a:spcBef>
        <a:buSzPct val="90000"/>
        <a:buFontTx/>
        <a:buBlip>
          <a:blip r:embed="rId5"/>
        </a:buBlip>
        <a:defRPr sz="2800" kern="1200">
          <a:solidFill>
            <a:srgbClr val="99CC99"/>
          </a:solidFill>
          <a:latin typeface="+mn-lt"/>
          <a:ea typeface="+mn-ea"/>
          <a:cs typeface="+mn-cs"/>
        </a:defRPr>
      </a:lvl2pPr>
      <a:lvl3pPr marL="1258888" indent="-344488" algn="l" defTabSz="914363" rtl="0" eaLnBrk="1" latinLnBrk="0" hangingPunct="1">
        <a:lnSpc>
          <a:spcPct val="90000"/>
        </a:lnSpc>
        <a:spcBef>
          <a:spcPct val="20000"/>
        </a:spcBef>
        <a:buSzPct val="90000"/>
        <a:buFontTx/>
        <a:buBlip>
          <a:blip r:embed="rId6"/>
        </a:buBlip>
        <a:defRPr sz="2400" kern="1200">
          <a:solidFill>
            <a:srgbClr val="99CC99"/>
          </a:solidFill>
          <a:latin typeface="+mn-lt"/>
          <a:ea typeface="+mn-ea"/>
          <a:cs typeface="+mn-cs"/>
        </a:defRPr>
      </a:lvl3pPr>
      <a:lvl4pPr marL="1604963" indent="-346075" algn="l" defTabSz="914363" rtl="0" eaLnBrk="1" latinLnBrk="0" hangingPunct="1">
        <a:lnSpc>
          <a:spcPct val="90000"/>
        </a:lnSpc>
        <a:spcBef>
          <a:spcPct val="20000"/>
        </a:spcBef>
        <a:buSzPct val="90000"/>
        <a:buFontTx/>
        <a:buBlip>
          <a:blip r:embed="rId7"/>
        </a:buBlip>
        <a:defRPr sz="2400" kern="1200">
          <a:solidFill>
            <a:srgbClr val="99CC99"/>
          </a:solidFill>
          <a:latin typeface="+mn-lt"/>
          <a:ea typeface="+mn-ea"/>
          <a:cs typeface="+mn-cs"/>
        </a:defRPr>
      </a:lvl4pPr>
      <a:lvl5pPr marL="1941513" indent="-336550" algn="l" defTabSz="914363" rtl="0" eaLnBrk="1" latinLnBrk="0" hangingPunct="1">
        <a:lnSpc>
          <a:spcPct val="90000"/>
        </a:lnSpc>
        <a:spcBef>
          <a:spcPct val="20000"/>
        </a:spcBef>
        <a:buSzPct val="90000"/>
        <a:buFontTx/>
        <a:buBlip>
          <a:blip r:embed="rId8"/>
        </a:buBlip>
        <a:defRPr sz="2400" kern="1200">
          <a:solidFill>
            <a:srgbClr val="99CC99"/>
          </a:soli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bwMode="blackWhite">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81000" y="230188"/>
            <a:ext cx="8382000" cy="664797"/>
          </a:xfrm>
          <a:prstGeom prst="rect">
            <a:avLst/>
          </a:prstGeom>
        </p:spPr>
        <p:txBody>
          <a:bodyPr vert="horz" wrap="square" lIns="0" tIns="0" rIns="0" bIns="0" rtlCol="0" anchor="t">
            <a:spAutoFit/>
          </a:bodyPr>
          <a:lstStyle/>
          <a:p>
            <a:r>
              <a:rPr lang="en-US" smtClean="0"/>
              <a:t>Click to edit Master title style</a:t>
            </a:r>
            <a:endParaRPr lang="en-US" dirty="0"/>
          </a:p>
        </p:txBody>
      </p:sp>
      <p:sp>
        <p:nvSpPr>
          <p:cNvPr id="3" name="Text Placeholder 2"/>
          <p:cNvSpPr>
            <a:spLocks noGrp="1"/>
          </p:cNvSpPr>
          <p:nvPr>
            <p:ph type="body" idx="1"/>
          </p:nvPr>
        </p:nvSpPr>
        <p:spPr>
          <a:xfrm>
            <a:off x="381000" y="1412875"/>
            <a:ext cx="8381999" cy="2135969"/>
          </a:xfrm>
          <a:prstGeom prst="rect">
            <a:avLst/>
          </a:prstGeom>
        </p:spPr>
        <p:txBody>
          <a:bodyPr vert="horz" wrap="square" lIns="0" tIns="0" rIns="0" bIns="0" rtlCol="0">
            <a:no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 bg1="dk1" tx1="lt1" bg2="dk2" tx2="lt2" accent1="accent1" accent2="accent2" accent3="accent3" accent4="accent4" accent5="accent5" accent6="accent6" hlink="hlink" folHlink="folHlink"/>
  <p:sldLayoutIdLst>
    <p:sldLayoutId id="2147483724" r:id="rId1"/>
  </p:sldLayoutIdLst>
  <p:transition>
    <p:fade/>
  </p:transition>
  <p:txStyles>
    <p:titleStyle>
      <a:lvl1pPr algn="l" defTabSz="914363" rtl="0" eaLnBrk="1" latinLnBrk="0" hangingPunct="1">
        <a:lnSpc>
          <a:spcPct val="90000"/>
        </a:lnSpc>
        <a:spcBef>
          <a:spcPct val="0"/>
        </a:spcBef>
        <a:buNone/>
        <a:defRPr lang="en-US" sz="4800" b="0" kern="1200" cap="none" spc="-150" dirty="0" smtClean="0">
          <a:ln w="3175">
            <a:noFill/>
          </a:ln>
          <a:solidFill>
            <a:srgbClr val="CCFFCC"/>
          </a:solidFill>
          <a:effectLst/>
          <a:latin typeface="+mj-lt"/>
          <a:ea typeface="+mn-ea"/>
          <a:cs typeface="Arial" charset="0"/>
        </a:defRPr>
      </a:lvl1pPr>
    </p:titleStyle>
    <p:bodyStyle>
      <a:lvl1pPr marL="396875" indent="-396875" algn="l" defTabSz="914363" rtl="0" eaLnBrk="1" latinLnBrk="0" hangingPunct="1">
        <a:lnSpc>
          <a:spcPct val="90000"/>
        </a:lnSpc>
        <a:spcBef>
          <a:spcPct val="20000"/>
        </a:spcBef>
        <a:buFontTx/>
        <a:buBlip>
          <a:blip r:embed="rId4"/>
        </a:buBlip>
        <a:defRPr sz="3200" kern="1200">
          <a:solidFill>
            <a:srgbClr val="99CC99"/>
          </a:solidFill>
          <a:latin typeface="+mn-lt"/>
          <a:ea typeface="+mn-ea"/>
          <a:cs typeface="+mn-cs"/>
        </a:defRPr>
      </a:lvl1pPr>
      <a:lvl2pPr marL="914400" indent="-396875" algn="l" defTabSz="914363" rtl="0" eaLnBrk="1" latinLnBrk="0" hangingPunct="1">
        <a:lnSpc>
          <a:spcPct val="90000"/>
        </a:lnSpc>
        <a:spcBef>
          <a:spcPct val="20000"/>
        </a:spcBef>
        <a:buSzPct val="90000"/>
        <a:buFontTx/>
        <a:buBlip>
          <a:blip r:embed="rId5"/>
        </a:buBlip>
        <a:defRPr sz="2800" kern="1200">
          <a:solidFill>
            <a:srgbClr val="99CC99"/>
          </a:solidFill>
          <a:latin typeface="+mn-lt"/>
          <a:ea typeface="+mn-ea"/>
          <a:cs typeface="+mn-cs"/>
        </a:defRPr>
      </a:lvl2pPr>
      <a:lvl3pPr marL="1258888" indent="-344488" algn="l" defTabSz="914363" rtl="0" eaLnBrk="1" latinLnBrk="0" hangingPunct="1">
        <a:lnSpc>
          <a:spcPct val="90000"/>
        </a:lnSpc>
        <a:spcBef>
          <a:spcPct val="20000"/>
        </a:spcBef>
        <a:buSzPct val="90000"/>
        <a:buFontTx/>
        <a:buBlip>
          <a:blip r:embed="rId5"/>
        </a:buBlip>
        <a:defRPr sz="2400" kern="1200">
          <a:solidFill>
            <a:srgbClr val="99CC99"/>
          </a:solidFill>
          <a:latin typeface="+mn-lt"/>
          <a:ea typeface="+mn-ea"/>
          <a:cs typeface="+mn-cs"/>
        </a:defRPr>
      </a:lvl3pPr>
      <a:lvl4pPr marL="1604963" indent="-346075" algn="l" defTabSz="914363" rtl="0" eaLnBrk="1" latinLnBrk="0" hangingPunct="1">
        <a:lnSpc>
          <a:spcPct val="90000"/>
        </a:lnSpc>
        <a:spcBef>
          <a:spcPct val="20000"/>
        </a:spcBef>
        <a:buSzPct val="90000"/>
        <a:buFontTx/>
        <a:buBlip>
          <a:blip r:embed="rId5"/>
        </a:buBlip>
        <a:defRPr sz="2400" kern="1200">
          <a:solidFill>
            <a:srgbClr val="99CC99"/>
          </a:solidFill>
          <a:latin typeface="+mn-lt"/>
          <a:ea typeface="+mn-ea"/>
          <a:cs typeface="+mn-cs"/>
        </a:defRPr>
      </a:lvl4pPr>
      <a:lvl5pPr marL="1941513" indent="-336550" algn="l" defTabSz="914363" rtl="0" eaLnBrk="1" latinLnBrk="0" hangingPunct="1">
        <a:lnSpc>
          <a:spcPct val="90000"/>
        </a:lnSpc>
        <a:spcBef>
          <a:spcPct val="20000"/>
        </a:spcBef>
        <a:buSzPct val="90000"/>
        <a:buFontTx/>
        <a:buBlip>
          <a:blip r:embed="rId5"/>
        </a:buBlip>
        <a:defRPr sz="2400" kern="1200">
          <a:solidFill>
            <a:srgbClr val="99CC99"/>
          </a:soli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9.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11.xml"/><Relationship Id="rId1" Type="http://schemas.openxmlformats.org/officeDocument/2006/relationships/slideLayout" Target="../slideLayouts/slideLayout7.xml"/><Relationship Id="rId5" Type="http://schemas.openxmlformats.org/officeDocument/2006/relationships/image" Target="../media/image41.png"/><Relationship Id="rId4" Type="http://schemas.openxmlformats.org/officeDocument/2006/relationships/image" Target="../media/image40.png"/></Relationships>
</file>

<file path=ppt/slides/_rels/slide12.xml.rels><?xml version="1.0" encoding="UTF-8" standalone="yes"?>
<Relationships xmlns="http://schemas.openxmlformats.org/package/2006/relationships"><Relationship Id="rId3" Type="http://schemas.openxmlformats.org/officeDocument/2006/relationships/image" Target="../media/image13.png"/><Relationship Id="rId7" Type="http://schemas.openxmlformats.org/officeDocument/2006/relationships/image" Target="../media/image40.png"/><Relationship Id="rId2" Type="http://schemas.openxmlformats.org/officeDocument/2006/relationships/notesSlide" Target="../notesSlides/notesSlide12.xml"/><Relationship Id="rId1" Type="http://schemas.openxmlformats.org/officeDocument/2006/relationships/slideLayout" Target="../slideLayouts/slideLayout4.xml"/><Relationship Id="rId6" Type="http://schemas.openxmlformats.org/officeDocument/2006/relationships/image" Target="../media/image3.png"/><Relationship Id="rId5" Type="http://schemas.openxmlformats.org/officeDocument/2006/relationships/image" Target="../media/image43.png"/><Relationship Id="rId4" Type="http://schemas.openxmlformats.org/officeDocument/2006/relationships/image" Target="../media/image42.png"/></Relationships>
</file>

<file path=ppt/slides/_rels/slide13.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13.xml"/><Relationship Id="rId1" Type="http://schemas.openxmlformats.org/officeDocument/2006/relationships/slideLayout" Target="../slideLayouts/slideLayout5.xml"/><Relationship Id="rId4" Type="http://schemas.openxmlformats.org/officeDocument/2006/relationships/image" Target="../media/image45.png"/></Relationships>
</file>

<file path=ppt/slides/_rels/slide14.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14.xml"/><Relationship Id="rId1" Type="http://schemas.openxmlformats.org/officeDocument/2006/relationships/slideLayout" Target="../slideLayouts/slideLayout5.xml"/><Relationship Id="rId4" Type="http://schemas.openxmlformats.org/officeDocument/2006/relationships/image" Target="../media/image47.png"/></Relationships>
</file>

<file path=ppt/slides/_rels/slide15.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notesSlide" Target="../notesSlides/notesSlide15.xml"/><Relationship Id="rId1" Type="http://schemas.openxmlformats.org/officeDocument/2006/relationships/slideLayout" Target="../slideLayouts/slideLayout4.xml"/><Relationship Id="rId5" Type="http://schemas.openxmlformats.org/officeDocument/2006/relationships/image" Target="../media/image40.png"/><Relationship Id="rId4" Type="http://schemas.openxmlformats.org/officeDocument/2006/relationships/image" Target="../media/image13.png"/></Relationships>
</file>

<file path=ppt/slides/_rels/slide16.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16.xml"/><Relationship Id="rId1" Type="http://schemas.openxmlformats.org/officeDocument/2006/relationships/slideLayout" Target="../slideLayouts/slideLayout4.xml"/><Relationship Id="rId4" Type="http://schemas.openxmlformats.org/officeDocument/2006/relationships/image" Target="../media/image13.png"/></Relationships>
</file>

<file path=ppt/slides/_rels/slide1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7.xml"/><Relationship Id="rId1" Type="http://schemas.openxmlformats.org/officeDocument/2006/relationships/slideLayout" Target="../slideLayouts/slideLayout4.xml"/><Relationship Id="rId6" Type="http://schemas.openxmlformats.org/officeDocument/2006/relationships/image" Target="../media/image40.png"/><Relationship Id="rId5" Type="http://schemas.openxmlformats.org/officeDocument/2006/relationships/image" Target="../media/image51.png"/><Relationship Id="rId4" Type="http://schemas.openxmlformats.org/officeDocument/2006/relationships/image" Target="../media/image50.png"/></Relationships>
</file>

<file path=ppt/slides/_rels/slide18.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18.xml"/><Relationship Id="rId1" Type="http://schemas.openxmlformats.org/officeDocument/2006/relationships/slideLayout" Target="../slideLayouts/slideLayout7.xml"/><Relationship Id="rId6" Type="http://schemas.openxmlformats.org/officeDocument/2006/relationships/image" Target="../media/image54.png"/><Relationship Id="rId5" Type="http://schemas.openxmlformats.org/officeDocument/2006/relationships/image" Target="../media/image40.png"/><Relationship Id="rId4" Type="http://schemas.openxmlformats.org/officeDocument/2006/relationships/image" Target="../media/image53.png"/></Relationships>
</file>

<file path=ppt/slides/_rels/slide19.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19.xml"/><Relationship Id="rId1" Type="http://schemas.openxmlformats.org/officeDocument/2006/relationships/slideLayout" Target="../slideLayouts/slideLayout8.xml"/><Relationship Id="rId4" Type="http://schemas.openxmlformats.org/officeDocument/2006/relationships/image" Target="../media/image40.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8" Type="http://schemas.openxmlformats.org/officeDocument/2006/relationships/image" Target="../media/image59.png"/><Relationship Id="rId3" Type="http://schemas.openxmlformats.org/officeDocument/2006/relationships/image" Target="../media/image13.png"/><Relationship Id="rId7" Type="http://schemas.openxmlformats.org/officeDocument/2006/relationships/image" Target="../media/image58.png"/><Relationship Id="rId12" Type="http://schemas.openxmlformats.org/officeDocument/2006/relationships/image" Target="../media/image52.png"/><Relationship Id="rId2" Type="http://schemas.openxmlformats.org/officeDocument/2006/relationships/notesSlide" Target="../notesSlides/notesSlide20.xml"/><Relationship Id="rId1" Type="http://schemas.openxmlformats.org/officeDocument/2006/relationships/slideLayout" Target="../slideLayouts/slideLayout8.xml"/><Relationship Id="rId6" Type="http://schemas.openxmlformats.org/officeDocument/2006/relationships/image" Target="../media/image57.png"/><Relationship Id="rId11" Type="http://schemas.openxmlformats.org/officeDocument/2006/relationships/image" Target="../media/image40.png"/><Relationship Id="rId5" Type="http://schemas.openxmlformats.org/officeDocument/2006/relationships/image" Target="../media/image56.png"/><Relationship Id="rId10" Type="http://schemas.openxmlformats.org/officeDocument/2006/relationships/image" Target="../media/image61.png"/><Relationship Id="rId4" Type="http://schemas.openxmlformats.org/officeDocument/2006/relationships/image" Target="../media/image55.png"/><Relationship Id="rId9" Type="http://schemas.openxmlformats.org/officeDocument/2006/relationships/image" Target="../media/image60.pn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3" Type="http://schemas.openxmlformats.org/officeDocument/2006/relationships/hyperlink" Target="Mesh_Intel_MS_Server_Short_MedRes.wmv" TargetMode="External"/><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4.xml"/><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3" Type="http://schemas.openxmlformats.org/officeDocument/2006/relationships/image" Target="../media/image62.jpeg"/><Relationship Id="rId2" Type="http://schemas.openxmlformats.org/officeDocument/2006/relationships/notesSlide" Target="../notesSlides/notesSlide26.xml"/><Relationship Id="rId1" Type="http://schemas.openxmlformats.org/officeDocument/2006/relationships/slideLayout" Target="../slideLayouts/slideLayout4.xml"/><Relationship Id="rId5" Type="http://schemas.openxmlformats.org/officeDocument/2006/relationships/image" Target="../media/image64.png"/><Relationship Id="rId4" Type="http://schemas.openxmlformats.org/officeDocument/2006/relationships/image" Target="../media/image63.png"/></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hyperlink" Target="http://www.intel.com/performance/resources/limits.htm" TargetMode="External"/><Relationship Id="rId2" Type="http://schemas.openxmlformats.org/officeDocument/2006/relationships/notesSlide" Target="../notesSlides/notesSlide31.xml"/><Relationship Id="rId1" Type="http://schemas.openxmlformats.org/officeDocument/2006/relationships/slideLayout" Target="../slideLayouts/slideLayout4.xml"/><Relationship Id="rId4" Type="http://schemas.openxmlformats.org/officeDocument/2006/relationships/chart" Target="../charts/chart1.xml"/></Relationships>
</file>

<file path=ppt/slides/_rels/slide32.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notesSlide" Target="../notesSlides/notesSlide32.xml"/><Relationship Id="rId1" Type="http://schemas.openxmlformats.org/officeDocument/2006/relationships/slideLayout" Target="../slideLayouts/slideLayout4.xml"/><Relationship Id="rId4" Type="http://schemas.openxmlformats.org/officeDocument/2006/relationships/hyperlink" Target="http://www.intel.com/performance/resources/limits.htm" TargetMode="Externa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notesSlide" Target="../notesSlides/notesSlide35.xml"/><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37.xml"/><Relationship Id="rId1" Type="http://schemas.openxmlformats.org/officeDocument/2006/relationships/slideLayout" Target="../slideLayouts/slideLayout4.xml"/><Relationship Id="rId4" Type="http://schemas.openxmlformats.org/officeDocument/2006/relationships/hyperlink" Target="http://www.intel.com/performance/resources/limits.htm" TargetMode="Externa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notesSlide" Target="../notesSlides/notesSlide39.xml"/><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4.xml"/><Relationship Id="rId1" Type="http://schemas.openxmlformats.org/officeDocument/2006/relationships/slideLayout" Target="../slideLayouts/slideLayout8.xml"/><Relationship Id="rId5" Type="http://schemas.openxmlformats.org/officeDocument/2006/relationships/image" Target="../media/image15.png"/><Relationship Id="rId4" Type="http://schemas.openxmlformats.org/officeDocument/2006/relationships/image" Target="../media/image14.png"/></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8" Type="http://schemas.openxmlformats.org/officeDocument/2006/relationships/image" Target="../media/image73.png"/><Relationship Id="rId3" Type="http://schemas.openxmlformats.org/officeDocument/2006/relationships/image" Target="../media/image68.png"/><Relationship Id="rId7" Type="http://schemas.openxmlformats.org/officeDocument/2006/relationships/image" Target="../media/image72.png"/><Relationship Id="rId2" Type="http://schemas.openxmlformats.org/officeDocument/2006/relationships/notesSlide" Target="../notesSlides/notesSlide41.xml"/><Relationship Id="rId1" Type="http://schemas.openxmlformats.org/officeDocument/2006/relationships/slideLayout" Target="../slideLayouts/slideLayout7.xml"/><Relationship Id="rId6" Type="http://schemas.openxmlformats.org/officeDocument/2006/relationships/image" Target="../media/image71.png"/><Relationship Id="rId5" Type="http://schemas.openxmlformats.org/officeDocument/2006/relationships/image" Target="../media/image70.png"/><Relationship Id="rId10" Type="http://schemas.openxmlformats.org/officeDocument/2006/relationships/image" Target="../media/image75.png"/><Relationship Id="rId4" Type="http://schemas.openxmlformats.org/officeDocument/2006/relationships/image" Target="../media/image69.png"/><Relationship Id="rId9" Type="http://schemas.openxmlformats.org/officeDocument/2006/relationships/image" Target="../media/image74.png"/></Relationships>
</file>

<file path=ppt/slides/_rels/slide42.xml.rels><?xml version="1.0" encoding="UTF-8" standalone="yes"?>
<Relationships xmlns="http://schemas.openxmlformats.org/package/2006/relationships"><Relationship Id="rId3" Type="http://schemas.openxmlformats.org/officeDocument/2006/relationships/image" Target="../media/image76.png"/><Relationship Id="rId7" Type="http://schemas.openxmlformats.org/officeDocument/2006/relationships/image" Target="../media/image78.png"/><Relationship Id="rId2" Type="http://schemas.openxmlformats.org/officeDocument/2006/relationships/notesSlide" Target="../notesSlides/notesSlide42.xml"/><Relationship Id="rId1" Type="http://schemas.openxmlformats.org/officeDocument/2006/relationships/slideLayout" Target="../slideLayouts/slideLayout7.xml"/><Relationship Id="rId6" Type="http://schemas.openxmlformats.org/officeDocument/2006/relationships/image" Target="../media/image77.png"/><Relationship Id="rId5" Type="http://schemas.openxmlformats.org/officeDocument/2006/relationships/image" Target="../media/image69.png"/><Relationship Id="rId4" Type="http://schemas.openxmlformats.org/officeDocument/2006/relationships/image" Target="../media/image68.png"/></Relationships>
</file>

<file path=ppt/slides/_rels/slide43.xml.rels><?xml version="1.0" encoding="UTF-8" standalone="yes"?>
<Relationships xmlns="http://schemas.openxmlformats.org/package/2006/relationships"><Relationship Id="rId3" Type="http://schemas.openxmlformats.org/officeDocument/2006/relationships/hyperlink" Target="http://www.principledtechnologies.com/clients/reports/Microsoft/HyperVR2_0709.pdf" TargetMode="External"/><Relationship Id="rId2" Type="http://schemas.openxmlformats.org/officeDocument/2006/relationships/notesSlide" Target="../notesSlides/notesSlide43.xml"/><Relationship Id="rId1" Type="http://schemas.openxmlformats.org/officeDocument/2006/relationships/slideLayout" Target="../slideLayouts/slideLayout7.xml"/><Relationship Id="rId4" Type="http://schemas.openxmlformats.org/officeDocument/2006/relationships/image" Target="../media/image79.png"/></Relationships>
</file>

<file path=ppt/slides/_rels/slide44.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notesSlide" Target="../notesSlides/notesSlide44.xml"/><Relationship Id="rId1" Type="http://schemas.openxmlformats.org/officeDocument/2006/relationships/slideLayout" Target="../slideLayouts/slideLayout4.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3" Type="http://schemas.openxmlformats.org/officeDocument/2006/relationships/hyperlink" Target="http://www.intelalliance.com/microsoft" TargetMode="External"/><Relationship Id="rId2" Type="http://schemas.openxmlformats.org/officeDocument/2006/relationships/notesSlide" Target="../notesSlides/notesSlide46.xml"/><Relationship Id="rId1" Type="http://schemas.openxmlformats.org/officeDocument/2006/relationships/slideLayout" Target="../slideLayouts/slideLayout3.xml"/></Relationships>
</file>

<file path=ppt/slides/_rels/slide4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notesSlide" Target="../notesSlides/notesSlide48.xml"/><Relationship Id="rId1" Type="http://schemas.openxmlformats.org/officeDocument/2006/relationships/slideLayout" Target="../slideLayouts/slideLayout27.xml"/></Relationships>
</file>

<file path=ppt/slides/_rels/slide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7.xml"/><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8" Type="http://schemas.openxmlformats.org/officeDocument/2006/relationships/image" Target="../media/image24.png"/><Relationship Id="rId13" Type="http://schemas.openxmlformats.org/officeDocument/2006/relationships/image" Target="../media/image29.png"/><Relationship Id="rId18" Type="http://schemas.openxmlformats.org/officeDocument/2006/relationships/image" Target="../media/image34.png"/><Relationship Id="rId3" Type="http://schemas.openxmlformats.org/officeDocument/2006/relationships/image" Target="../media/image19.png"/><Relationship Id="rId7" Type="http://schemas.openxmlformats.org/officeDocument/2006/relationships/image" Target="../media/image23.png"/><Relationship Id="rId12" Type="http://schemas.openxmlformats.org/officeDocument/2006/relationships/image" Target="../media/image28.png"/><Relationship Id="rId17" Type="http://schemas.openxmlformats.org/officeDocument/2006/relationships/image" Target="../media/image33.png"/><Relationship Id="rId2" Type="http://schemas.openxmlformats.org/officeDocument/2006/relationships/notesSlide" Target="../notesSlides/notesSlide8.xml"/><Relationship Id="rId16" Type="http://schemas.openxmlformats.org/officeDocument/2006/relationships/image" Target="../media/image32.png"/><Relationship Id="rId20" Type="http://schemas.openxmlformats.org/officeDocument/2006/relationships/image" Target="../media/image35.png"/><Relationship Id="rId1" Type="http://schemas.openxmlformats.org/officeDocument/2006/relationships/slideLayout" Target="../slideLayouts/slideLayout3.xml"/><Relationship Id="rId6" Type="http://schemas.openxmlformats.org/officeDocument/2006/relationships/image" Target="../media/image22.png"/><Relationship Id="rId11" Type="http://schemas.openxmlformats.org/officeDocument/2006/relationships/image" Target="../media/image27.png"/><Relationship Id="rId5" Type="http://schemas.openxmlformats.org/officeDocument/2006/relationships/image" Target="../media/image21.png"/><Relationship Id="rId15" Type="http://schemas.openxmlformats.org/officeDocument/2006/relationships/image" Target="../media/image31.png"/><Relationship Id="rId10" Type="http://schemas.openxmlformats.org/officeDocument/2006/relationships/image" Target="../media/image26.png"/><Relationship Id="rId19" Type="http://schemas.openxmlformats.org/officeDocument/2006/relationships/image" Target="../media/image7.png"/><Relationship Id="rId4" Type="http://schemas.openxmlformats.org/officeDocument/2006/relationships/image" Target="../media/image20.png"/><Relationship Id="rId9" Type="http://schemas.openxmlformats.org/officeDocument/2006/relationships/image" Target="../media/image25.png"/><Relationship Id="rId14" Type="http://schemas.openxmlformats.org/officeDocument/2006/relationships/image" Target="../media/image30.png"/></Relationships>
</file>

<file path=ppt/slides/_rels/slide9.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9.xml"/><Relationship Id="rId1" Type="http://schemas.openxmlformats.org/officeDocument/2006/relationships/slideLayout" Target="../slideLayouts/slideLayout8.xml"/><Relationship Id="rId5" Type="http://schemas.openxmlformats.org/officeDocument/2006/relationships/image" Target="../media/image38.png"/><Relationship Id="rId4" Type="http://schemas.openxmlformats.org/officeDocument/2006/relationships/image" Target="../media/image3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3937287236"/>
      </p:ext>
    </p:extLst>
  </p:cSld>
  <p:clrMapOvr>
    <a:masterClrMapping/>
  </p:clrMapOvr>
  <p:transition>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482108"/>
            <a:ext cx="8382000" cy="1329595"/>
          </a:xfrm>
        </p:spPr>
        <p:txBody>
          <a:bodyPr/>
          <a:lstStyle/>
          <a:p>
            <a:pPr algn="ctr"/>
            <a:r>
              <a:rPr lang="en-US" dirty="0" smtClean="0"/>
              <a:t>Intel Server Processor </a:t>
            </a:r>
            <a:br>
              <a:rPr lang="en-US" dirty="0" smtClean="0"/>
            </a:br>
            <a:r>
              <a:rPr lang="en-US" dirty="0" smtClean="0"/>
              <a:t>Technology Update</a:t>
            </a:r>
            <a:endParaRPr lang="en-US" dirty="0"/>
          </a:p>
        </p:txBody>
      </p:sp>
    </p:spTree>
  </p:cSld>
  <p:clrMapOvr>
    <a:masterClrMapping/>
  </p:clrMapOvr>
  <p:transition>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9862" name="Rectangle 6"/>
          <p:cNvSpPr>
            <a:spLocks noGrp="1" noChangeArrowheads="1"/>
          </p:cNvSpPr>
          <p:nvPr>
            <p:ph type="title"/>
          </p:nvPr>
        </p:nvSpPr>
        <p:spPr>
          <a:xfrm>
            <a:off x="439781" y="198516"/>
            <a:ext cx="8436590" cy="941796"/>
          </a:xfrm>
        </p:spPr>
        <p:txBody>
          <a:bodyPr/>
          <a:lstStyle/>
          <a:p>
            <a:pPr fontAlgn="auto">
              <a:spcAft>
                <a:spcPts val="0"/>
              </a:spcAft>
              <a:defRPr/>
            </a:pPr>
            <a:r>
              <a:rPr lang="en-US" sz="4400" dirty="0" smtClean="0"/>
              <a:t>Intel’s Server Processor Portfolio</a:t>
            </a:r>
            <a:r>
              <a:rPr lang="en-US" sz="3600" dirty="0" smtClean="0"/>
              <a:t/>
            </a:r>
            <a:br>
              <a:rPr lang="en-US" sz="3600" dirty="0" smtClean="0"/>
            </a:br>
            <a:r>
              <a:rPr lang="en-US" sz="2400" dirty="0" smtClean="0">
                <a:solidFill>
                  <a:schemeClr val="tx1"/>
                </a:solidFill>
              </a:rPr>
              <a:t>Aligned with Dynamic Data Center Optimization</a:t>
            </a:r>
            <a:endParaRPr lang="en-US" sz="2400" dirty="0">
              <a:solidFill>
                <a:schemeClr val="tx1"/>
              </a:solidFill>
            </a:endParaRPr>
          </a:p>
        </p:txBody>
      </p:sp>
      <p:pic>
        <p:nvPicPr>
          <p:cNvPr id="38914" name="Picture 42" descr="arrow3"/>
          <p:cNvPicPr>
            <a:picLocks noChangeAspect="1" noChangeArrowheads="1"/>
          </p:cNvPicPr>
          <p:nvPr/>
        </p:nvPicPr>
        <p:blipFill>
          <a:blip r:embed="rId3"/>
          <a:srcRect/>
          <a:stretch>
            <a:fillRect/>
          </a:stretch>
        </p:blipFill>
        <p:spPr bwMode="auto">
          <a:xfrm>
            <a:off x="4772025" y="1970049"/>
            <a:ext cx="2162175" cy="3581400"/>
          </a:xfrm>
          <a:prstGeom prst="rect">
            <a:avLst/>
          </a:prstGeom>
          <a:noFill/>
          <a:ln w="9525">
            <a:noFill/>
            <a:miter lim="800000"/>
            <a:headEnd/>
            <a:tailEnd/>
          </a:ln>
        </p:spPr>
      </p:pic>
      <p:sp>
        <p:nvSpPr>
          <p:cNvPr id="19" name="Rectangle 31"/>
          <p:cNvSpPr>
            <a:spLocks noChangeArrowheads="1"/>
          </p:cNvSpPr>
          <p:nvPr/>
        </p:nvSpPr>
        <p:spPr bwMode="auto">
          <a:xfrm>
            <a:off x="4989513" y="1055649"/>
            <a:ext cx="806631" cy="461665"/>
          </a:xfrm>
          <a:prstGeom prst="rect">
            <a:avLst/>
          </a:prstGeom>
          <a:noFill/>
          <a:ln w="9525" algn="ctr">
            <a:noFill/>
            <a:miter lim="800000"/>
            <a:headEnd/>
            <a:tailEnd/>
          </a:ln>
          <a:effectLst/>
        </p:spPr>
        <p:txBody>
          <a:bodyPr wrap="none">
            <a:spAutoFit/>
          </a:bodyPr>
          <a:lstStyle/>
          <a:p>
            <a:pPr algn="ctr" eaLnBrk="0" fontAlgn="auto" hangingPunct="0">
              <a:spcBef>
                <a:spcPts val="0"/>
              </a:spcBef>
              <a:spcAft>
                <a:spcPts val="0"/>
              </a:spcAft>
              <a:defRPr/>
            </a:pPr>
            <a:r>
              <a:rPr lang="en-US" sz="2400" b="1" dirty="0">
                <a:latin typeface="+mn-lt"/>
                <a:cs typeface="+mn-cs"/>
                <a:sym typeface="Wingdings" pitchFamily="2" charset="2"/>
              </a:rPr>
              <a:t>2009</a:t>
            </a:r>
            <a:endParaRPr lang="en-US" sz="1050" b="1" dirty="0">
              <a:latin typeface="+mn-lt"/>
              <a:cs typeface="+mn-cs"/>
              <a:sym typeface="Wingdings" pitchFamily="2" charset="2"/>
            </a:endParaRPr>
          </a:p>
        </p:txBody>
      </p:sp>
      <p:grpSp>
        <p:nvGrpSpPr>
          <p:cNvPr id="2" name="Group 19"/>
          <p:cNvGrpSpPr>
            <a:grpSpLocks/>
          </p:cNvGrpSpPr>
          <p:nvPr/>
        </p:nvGrpSpPr>
        <p:grpSpPr bwMode="auto">
          <a:xfrm>
            <a:off x="228600" y="1436649"/>
            <a:ext cx="8823325" cy="1394820"/>
            <a:chOff x="228600" y="1447800"/>
            <a:chExt cx="8823960" cy="1394779"/>
          </a:xfrm>
        </p:grpSpPr>
        <p:sp>
          <p:nvSpPr>
            <p:cNvPr id="21" name="Rounded Rectangle 20"/>
            <p:cNvSpPr>
              <a:spLocks noChangeArrowheads="1"/>
            </p:cNvSpPr>
            <p:nvPr/>
          </p:nvSpPr>
          <p:spPr bwMode="auto">
            <a:xfrm>
              <a:off x="4343696" y="1770054"/>
              <a:ext cx="2194083" cy="731816"/>
            </a:xfrm>
            <a:prstGeom prst="roundRect">
              <a:avLst>
                <a:gd name="adj" fmla="val 16667"/>
              </a:avLst>
            </a:prstGeom>
            <a:gradFill flip="none" rotWithShape="1">
              <a:gsLst>
                <a:gs pos="0">
                  <a:srgbClr val="000000">
                    <a:alpha val="0"/>
                  </a:srgbClr>
                </a:gs>
                <a:gs pos="100000">
                  <a:schemeClr val="bg2"/>
                </a:gs>
              </a:gsLst>
              <a:lin ang="16200000" scaled="1"/>
              <a:tileRect/>
            </a:gradFill>
            <a:ln w="38100" algn="ctr">
              <a:solidFill>
                <a:schemeClr val="bg1">
                  <a:lumMod val="75000"/>
                </a:schemeClr>
              </a:solidFill>
              <a:round/>
              <a:headEnd/>
              <a:tailEnd/>
            </a:ln>
          </p:spPr>
          <p:txBody>
            <a:bodyPr lIns="91426" tIns="45714" rIns="91426" bIns="45714" anchor="ctr"/>
            <a:lstStyle/>
            <a:p>
              <a:pPr algn="ctr" defTabSz="639763" eaLnBrk="0" fontAlgn="auto" hangingPunct="0">
                <a:spcBef>
                  <a:spcPts val="0"/>
                </a:spcBef>
                <a:spcAft>
                  <a:spcPts val="0"/>
                </a:spcAft>
                <a:defRPr/>
              </a:pPr>
              <a:r>
                <a:rPr lang="en-US" altLang="ja-JP" sz="2200" dirty="0">
                  <a:effectLst>
                    <a:outerShdw blurRad="38100" dist="38100" dir="2700000" algn="tl">
                      <a:srgbClr val="000000"/>
                    </a:outerShdw>
                  </a:effectLst>
                  <a:latin typeface="Neo Sans Intel Medium" pitchFamily="34" charset="0"/>
                  <a:cs typeface="+mn-cs"/>
                </a:rPr>
                <a:t>Xeon® 5500</a:t>
              </a:r>
            </a:p>
          </p:txBody>
        </p:sp>
        <p:sp>
          <p:nvSpPr>
            <p:cNvPr id="38935" name="Text Box 9"/>
            <p:cNvSpPr txBox="1">
              <a:spLocks noChangeArrowheads="1"/>
            </p:cNvSpPr>
            <p:nvPr/>
          </p:nvSpPr>
          <p:spPr bwMode="auto">
            <a:xfrm>
              <a:off x="1461868" y="1703839"/>
              <a:ext cx="2743200" cy="1138740"/>
            </a:xfrm>
            <a:prstGeom prst="rect">
              <a:avLst/>
            </a:prstGeom>
            <a:noFill/>
            <a:ln w="9525">
              <a:noFill/>
              <a:miter lim="800000"/>
              <a:headEnd/>
              <a:tailEnd/>
            </a:ln>
          </p:spPr>
          <p:txBody>
            <a:bodyPr>
              <a:spAutoFit/>
            </a:bodyPr>
            <a:lstStyle/>
            <a:p>
              <a:pPr algn="ctr"/>
              <a:r>
                <a:rPr lang="en-US" b="1" u="sng" dirty="0" smtClean="0"/>
                <a:t>Infrastructure  Services</a:t>
              </a:r>
            </a:p>
            <a:p>
              <a:pPr algn="ctr"/>
              <a:r>
                <a:rPr lang="en-US" b="1" u="sng" dirty="0" smtClean="0"/>
                <a:t>&amp; Applications</a:t>
              </a:r>
              <a:endParaRPr lang="en-US" b="1" dirty="0" smtClean="0"/>
            </a:p>
            <a:p>
              <a:pPr algn="ctr"/>
              <a:r>
                <a:rPr lang="en-US" sz="1600" b="1" dirty="0" smtClean="0"/>
                <a:t>Top </a:t>
              </a:r>
              <a:r>
                <a:rPr lang="en-US" sz="1600" b="1" dirty="0"/>
                <a:t>Performance / $, Energy Efficiency, &amp; Flexibility </a:t>
              </a:r>
            </a:p>
          </p:txBody>
        </p:sp>
        <p:grpSp>
          <p:nvGrpSpPr>
            <p:cNvPr id="3" name="Group 28"/>
            <p:cNvGrpSpPr>
              <a:grpSpLocks/>
            </p:cNvGrpSpPr>
            <p:nvPr/>
          </p:nvGrpSpPr>
          <p:grpSpPr bwMode="auto">
            <a:xfrm>
              <a:off x="228600" y="1447800"/>
              <a:ext cx="1143000" cy="1376307"/>
              <a:chOff x="457200" y="1447800"/>
              <a:chExt cx="1143000" cy="1376307"/>
            </a:xfrm>
          </p:grpSpPr>
          <p:sp>
            <p:nvSpPr>
              <p:cNvPr id="38938" name="Rectangle 16"/>
              <p:cNvSpPr>
                <a:spLocks noChangeArrowheads="1"/>
              </p:cNvSpPr>
              <p:nvPr/>
            </p:nvSpPr>
            <p:spPr bwMode="auto">
              <a:xfrm>
                <a:off x="635003" y="2270125"/>
                <a:ext cx="704090" cy="553982"/>
              </a:xfrm>
              <a:prstGeom prst="rect">
                <a:avLst/>
              </a:prstGeom>
              <a:noFill/>
              <a:ln w="9525" algn="ctr">
                <a:noFill/>
                <a:miter lim="800000"/>
                <a:headEnd/>
                <a:tailEnd/>
              </a:ln>
            </p:spPr>
            <p:txBody>
              <a:bodyPr wrap="none">
                <a:spAutoFit/>
              </a:bodyPr>
              <a:lstStyle/>
              <a:p>
                <a:pPr algn="ctr" eaLnBrk="0" hangingPunct="0"/>
                <a:r>
                  <a:rPr lang="en-US" sz="2000" b="1" dirty="0">
                    <a:sym typeface="Wingdings" pitchFamily="2" charset="2"/>
                  </a:rPr>
                  <a:t>5000</a:t>
                </a:r>
              </a:p>
              <a:p>
                <a:pPr algn="ctr" eaLnBrk="0" hangingPunct="0"/>
                <a:r>
                  <a:rPr lang="en-US" sz="1000" b="1" dirty="0">
                    <a:sym typeface="Wingdings" pitchFamily="2" charset="2"/>
                  </a:rPr>
                  <a:t>Sequence</a:t>
                </a:r>
              </a:p>
            </p:txBody>
          </p:sp>
          <p:pic>
            <p:nvPicPr>
              <p:cNvPr id="38939" name="Picture 32" descr="xeon_a_rgb_3000"/>
              <p:cNvPicPr>
                <a:picLocks noChangeAspect="1" noChangeArrowheads="1"/>
              </p:cNvPicPr>
              <p:nvPr/>
            </p:nvPicPr>
            <p:blipFill>
              <a:blip r:embed="rId4"/>
              <a:srcRect/>
              <a:stretch>
                <a:fillRect/>
              </a:stretch>
            </p:blipFill>
            <p:spPr bwMode="auto">
              <a:xfrm>
                <a:off x="457200" y="1447800"/>
                <a:ext cx="1143000" cy="857250"/>
              </a:xfrm>
              <a:prstGeom prst="rect">
                <a:avLst/>
              </a:prstGeom>
              <a:noFill/>
              <a:ln w="9525">
                <a:noFill/>
                <a:miter lim="800000"/>
                <a:headEnd/>
                <a:tailEnd/>
              </a:ln>
            </p:spPr>
          </p:pic>
        </p:grpSp>
        <p:sp>
          <p:nvSpPr>
            <p:cNvPr id="24" name="Rounded Rectangle 16"/>
            <p:cNvSpPr>
              <a:spLocks noChangeArrowheads="1"/>
            </p:cNvSpPr>
            <p:nvPr/>
          </p:nvSpPr>
          <p:spPr bwMode="auto">
            <a:xfrm>
              <a:off x="6858477" y="1770054"/>
              <a:ext cx="2194083" cy="731816"/>
            </a:xfrm>
            <a:prstGeom prst="roundRect">
              <a:avLst>
                <a:gd name="adj" fmla="val 16667"/>
              </a:avLst>
            </a:prstGeom>
            <a:gradFill flip="none" rotWithShape="1">
              <a:gsLst>
                <a:gs pos="0">
                  <a:srgbClr val="000000">
                    <a:alpha val="0"/>
                  </a:srgbClr>
                </a:gs>
                <a:gs pos="100000">
                  <a:schemeClr val="bg2"/>
                </a:gs>
              </a:gsLst>
              <a:lin ang="16200000" scaled="1"/>
              <a:tileRect/>
            </a:gradFill>
            <a:ln w="38100" algn="ctr">
              <a:solidFill>
                <a:schemeClr val="bg1">
                  <a:lumMod val="75000"/>
                </a:schemeClr>
              </a:solidFill>
              <a:round/>
              <a:headEnd/>
              <a:tailEnd/>
            </a:ln>
          </p:spPr>
          <p:txBody>
            <a:bodyPr lIns="91426" tIns="45714" rIns="91426" bIns="45714" anchor="ctr"/>
            <a:lstStyle/>
            <a:p>
              <a:pPr algn="ctr" defTabSz="639763" eaLnBrk="0" fontAlgn="auto" hangingPunct="0">
                <a:spcBef>
                  <a:spcPts val="0"/>
                </a:spcBef>
                <a:spcAft>
                  <a:spcPts val="0"/>
                </a:spcAft>
                <a:defRPr/>
              </a:pPr>
              <a:r>
                <a:rPr lang="en-US" altLang="ja-JP" sz="2200" dirty="0">
                  <a:effectLst>
                    <a:outerShdw blurRad="38100" dist="38100" dir="2700000" algn="tl">
                      <a:srgbClr val="000000"/>
                    </a:outerShdw>
                  </a:effectLst>
                  <a:latin typeface="Neo Sans Intel Medium" pitchFamily="34" charset="0"/>
                  <a:cs typeface="+mn-cs"/>
                </a:rPr>
                <a:t>Westmere-EP</a:t>
              </a:r>
            </a:p>
          </p:txBody>
        </p:sp>
      </p:grpSp>
      <p:grpSp>
        <p:nvGrpSpPr>
          <p:cNvPr id="4" name="Group 26"/>
          <p:cNvGrpSpPr>
            <a:grpSpLocks/>
          </p:cNvGrpSpPr>
          <p:nvPr/>
        </p:nvGrpSpPr>
        <p:grpSpPr bwMode="auto">
          <a:xfrm>
            <a:off x="228600" y="3065428"/>
            <a:ext cx="8823325" cy="1395399"/>
            <a:chOff x="228600" y="3076575"/>
            <a:chExt cx="8823960" cy="1395357"/>
          </a:xfrm>
        </p:grpSpPr>
        <p:sp>
          <p:nvSpPr>
            <p:cNvPr id="38928" name="Text Box 10"/>
            <p:cNvSpPr txBox="1">
              <a:spLocks noChangeArrowheads="1"/>
            </p:cNvSpPr>
            <p:nvPr/>
          </p:nvSpPr>
          <p:spPr bwMode="auto">
            <a:xfrm>
              <a:off x="1461868" y="3086032"/>
              <a:ext cx="2743200" cy="1384953"/>
            </a:xfrm>
            <a:prstGeom prst="rect">
              <a:avLst/>
            </a:prstGeom>
            <a:noFill/>
            <a:ln w="9525" algn="ctr">
              <a:noFill/>
              <a:miter lim="800000"/>
              <a:headEnd/>
              <a:tailEnd/>
            </a:ln>
          </p:spPr>
          <p:txBody>
            <a:bodyPr>
              <a:spAutoFit/>
            </a:bodyPr>
            <a:lstStyle/>
            <a:p>
              <a:pPr algn="ctr"/>
              <a:r>
                <a:rPr lang="en-US" b="1" u="sng" dirty="0" smtClean="0"/>
                <a:t>Consolidation &amp; </a:t>
              </a:r>
              <a:br>
                <a:rPr lang="en-US" b="1" u="sng" dirty="0" smtClean="0"/>
              </a:br>
              <a:r>
                <a:rPr lang="en-US" b="1" u="sng" dirty="0" smtClean="0"/>
                <a:t>Enterprise Apps</a:t>
              </a:r>
            </a:p>
            <a:p>
              <a:pPr algn="ctr"/>
              <a:r>
                <a:rPr lang="en-US" sz="1600" b="1" dirty="0" smtClean="0"/>
                <a:t>Scalable </a:t>
              </a:r>
              <a:r>
                <a:rPr lang="en-US" sz="1600" b="1" dirty="0"/>
                <a:t>Performance, Flexibility, &amp; Advanced RAS for Demanding </a:t>
              </a:r>
              <a:r>
                <a:rPr lang="en-US" sz="1600" b="1" dirty="0" smtClean="0"/>
                <a:t>Applications</a:t>
              </a:r>
              <a:endParaRPr lang="en-US" sz="1600" b="1" dirty="0"/>
            </a:p>
          </p:txBody>
        </p:sp>
        <p:grpSp>
          <p:nvGrpSpPr>
            <p:cNvPr id="5" name="Group 29"/>
            <p:cNvGrpSpPr>
              <a:grpSpLocks/>
            </p:cNvGrpSpPr>
            <p:nvPr/>
          </p:nvGrpSpPr>
          <p:grpSpPr bwMode="auto">
            <a:xfrm>
              <a:off x="228600" y="3076575"/>
              <a:ext cx="1143000" cy="1395357"/>
              <a:chOff x="457200" y="3105150"/>
              <a:chExt cx="1143000" cy="1395357"/>
            </a:xfrm>
          </p:grpSpPr>
          <p:sp>
            <p:nvSpPr>
              <p:cNvPr id="38932" name="Rectangle 15"/>
              <p:cNvSpPr>
                <a:spLocks noChangeArrowheads="1"/>
              </p:cNvSpPr>
              <p:nvPr/>
            </p:nvSpPr>
            <p:spPr bwMode="auto">
              <a:xfrm>
                <a:off x="635003" y="3946525"/>
                <a:ext cx="704090" cy="553982"/>
              </a:xfrm>
              <a:prstGeom prst="rect">
                <a:avLst/>
              </a:prstGeom>
              <a:noFill/>
              <a:ln w="9525" algn="ctr">
                <a:noFill/>
                <a:miter lim="800000"/>
                <a:headEnd/>
                <a:tailEnd/>
              </a:ln>
            </p:spPr>
            <p:txBody>
              <a:bodyPr wrap="none">
                <a:spAutoFit/>
              </a:bodyPr>
              <a:lstStyle/>
              <a:p>
                <a:pPr algn="ctr" eaLnBrk="0" hangingPunct="0"/>
                <a:r>
                  <a:rPr lang="en-US" sz="2000" b="1" dirty="0">
                    <a:sym typeface="Wingdings" pitchFamily="2" charset="2"/>
                  </a:rPr>
                  <a:t>7000</a:t>
                </a:r>
              </a:p>
              <a:p>
                <a:pPr algn="ctr" eaLnBrk="0" hangingPunct="0"/>
                <a:r>
                  <a:rPr lang="en-US" sz="1000" b="1" dirty="0">
                    <a:sym typeface="Wingdings" pitchFamily="2" charset="2"/>
                  </a:rPr>
                  <a:t>Sequence</a:t>
                </a:r>
              </a:p>
            </p:txBody>
          </p:sp>
          <p:pic>
            <p:nvPicPr>
              <p:cNvPr id="38933" name="Picture 33" descr="xeon_a_rgb_3000"/>
              <p:cNvPicPr>
                <a:picLocks noChangeAspect="1" noChangeArrowheads="1"/>
              </p:cNvPicPr>
              <p:nvPr/>
            </p:nvPicPr>
            <p:blipFill>
              <a:blip r:embed="rId4"/>
              <a:srcRect/>
              <a:stretch>
                <a:fillRect/>
              </a:stretch>
            </p:blipFill>
            <p:spPr bwMode="auto">
              <a:xfrm>
                <a:off x="457200" y="3105150"/>
                <a:ext cx="1143000" cy="857250"/>
              </a:xfrm>
              <a:prstGeom prst="rect">
                <a:avLst/>
              </a:prstGeom>
              <a:noFill/>
              <a:ln w="9525">
                <a:noFill/>
                <a:miter lim="800000"/>
                <a:headEnd/>
                <a:tailEnd/>
              </a:ln>
            </p:spPr>
          </p:pic>
        </p:grpSp>
        <p:sp>
          <p:nvSpPr>
            <p:cNvPr id="30" name="Rounded Rectangle 16"/>
            <p:cNvSpPr>
              <a:spLocks noChangeArrowheads="1"/>
            </p:cNvSpPr>
            <p:nvPr/>
          </p:nvSpPr>
          <p:spPr bwMode="auto">
            <a:xfrm>
              <a:off x="4343696" y="3408353"/>
              <a:ext cx="2194083" cy="731816"/>
            </a:xfrm>
            <a:prstGeom prst="roundRect">
              <a:avLst>
                <a:gd name="adj" fmla="val 16667"/>
              </a:avLst>
            </a:prstGeom>
            <a:gradFill flip="none" rotWithShape="1">
              <a:gsLst>
                <a:gs pos="0">
                  <a:srgbClr val="000000">
                    <a:alpha val="0"/>
                  </a:srgbClr>
                </a:gs>
                <a:gs pos="100000">
                  <a:schemeClr val="bg2"/>
                </a:gs>
              </a:gsLst>
              <a:lin ang="16200000" scaled="1"/>
              <a:tileRect/>
            </a:gradFill>
            <a:ln w="38100" algn="ctr">
              <a:solidFill>
                <a:schemeClr val="bg1">
                  <a:lumMod val="75000"/>
                </a:schemeClr>
              </a:solidFill>
              <a:round/>
              <a:headEnd/>
              <a:tailEnd/>
            </a:ln>
          </p:spPr>
          <p:txBody>
            <a:bodyPr lIns="91426" tIns="45714" rIns="91426" bIns="45714" anchor="ctr"/>
            <a:lstStyle/>
            <a:p>
              <a:pPr algn="ctr" defTabSz="639763" eaLnBrk="0" fontAlgn="auto" hangingPunct="0">
                <a:spcBef>
                  <a:spcPts val="0"/>
                </a:spcBef>
                <a:spcAft>
                  <a:spcPts val="0"/>
                </a:spcAft>
                <a:defRPr/>
              </a:pPr>
              <a:r>
                <a:rPr lang="en-US" altLang="ja-JP" sz="2200" dirty="0">
                  <a:effectLst>
                    <a:outerShdw blurRad="38100" dist="38100" dir="2700000" algn="tl">
                      <a:srgbClr val="000000"/>
                    </a:outerShdw>
                  </a:effectLst>
                  <a:latin typeface="Neo Sans Intel Medium" pitchFamily="34" charset="0"/>
                  <a:cs typeface="+mn-cs"/>
                </a:rPr>
                <a:t>Xeon® 7400</a:t>
              </a:r>
            </a:p>
          </p:txBody>
        </p:sp>
        <p:sp>
          <p:nvSpPr>
            <p:cNvPr id="31" name="Rounded Rectangle 16"/>
            <p:cNvSpPr>
              <a:spLocks noChangeArrowheads="1"/>
            </p:cNvSpPr>
            <p:nvPr/>
          </p:nvSpPr>
          <p:spPr bwMode="auto">
            <a:xfrm>
              <a:off x="6858477" y="3408353"/>
              <a:ext cx="2194083" cy="731816"/>
            </a:xfrm>
            <a:prstGeom prst="roundRect">
              <a:avLst>
                <a:gd name="adj" fmla="val 16667"/>
              </a:avLst>
            </a:prstGeom>
            <a:gradFill flip="none" rotWithShape="1">
              <a:gsLst>
                <a:gs pos="0">
                  <a:srgbClr val="000000">
                    <a:alpha val="0"/>
                  </a:srgbClr>
                </a:gs>
                <a:gs pos="100000">
                  <a:schemeClr val="bg2"/>
                </a:gs>
              </a:gsLst>
              <a:lin ang="16200000" scaled="1"/>
              <a:tileRect/>
            </a:gradFill>
            <a:ln w="38100" algn="ctr">
              <a:solidFill>
                <a:schemeClr val="bg1">
                  <a:lumMod val="75000"/>
                </a:schemeClr>
              </a:solidFill>
              <a:round/>
              <a:headEnd/>
              <a:tailEnd/>
            </a:ln>
          </p:spPr>
          <p:txBody>
            <a:bodyPr lIns="91426" tIns="45714" rIns="91426" bIns="45714" anchor="ctr"/>
            <a:lstStyle/>
            <a:p>
              <a:pPr algn="ctr" defTabSz="639763" eaLnBrk="0" fontAlgn="auto" hangingPunct="0">
                <a:spcBef>
                  <a:spcPts val="0"/>
                </a:spcBef>
                <a:spcAft>
                  <a:spcPts val="0"/>
                </a:spcAft>
                <a:defRPr/>
              </a:pPr>
              <a:r>
                <a:rPr lang="en-US" altLang="ja-JP" sz="2200" dirty="0">
                  <a:effectLst>
                    <a:outerShdw blurRad="38100" dist="38100" dir="2700000" algn="tl">
                      <a:srgbClr val="000000"/>
                    </a:outerShdw>
                  </a:effectLst>
                  <a:latin typeface="Neo Sans Intel Medium" pitchFamily="34" charset="0"/>
                  <a:cs typeface="+mn-cs"/>
                </a:rPr>
                <a:t>Nehalem-EX</a:t>
              </a:r>
            </a:p>
          </p:txBody>
        </p:sp>
      </p:grpSp>
      <p:sp>
        <p:nvSpPr>
          <p:cNvPr id="34" name="Rectangle 41"/>
          <p:cNvSpPr>
            <a:spLocks noChangeArrowheads="1"/>
          </p:cNvSpPr>
          <p:nvPr/>
        </p:nvSpPr>
        <p:spPr bwMode="auto">
          <a:xfrm>
            <a:off x="7504113" y="1055649"/>
            <a:ext cx="806631" cy="461665"/>
          </a:xfrm>
          <a:prstGeom prst="rect">
            <a:avLst/>
          </a:prstGeom>
          <a:noFill/>
          <a:ln w="9525" algn="ctr">
            <a:noFill/>
            <a:miter lim="800000"/>
            <a:headEnd/>
            <a:tailEnd/>
          </a:ln>
          <a:effectLst/>
        </p:spPr>
        <p:txBody>
          <a:bodyPr wrap="none">
            <a:spAutoFit/>
          </a:bodyPr>
          <a:lstStyle/>
          <a:p>
            <a:pPr algn="ctr" eaLnBrk="0" fontAlgn="auto" hangingPunct="0">
              <a:spcBef>
                <a:spcPts val="0"/>
              </a:spcBef>
              <a:spcAft>
                <a:spcPts val="0"/>
              </a:spcAft>
              <a:defRPr/>
            </a:pPr>
            <a:r>
              <a:rPr lang="en-US" sz="2400" b="1" dirty="0">
                <a:latin typeface="+mn-lt"/>
                <a:cs typeface="+mn-cs"/>
                <a:sym typeface="Wingdings" pitchFamily="2" charset="2"/>
              </a:rPr>
              <a:t>2010</a:t>
            </a:r>
            <a:endParaRPr lang="en-US" sz="1050" b="1" dirty="0">
              <a:latin typeface="+mn-lt"/>
              <a:cs typeface="+mn-cs"/>
              <a:sym typeface="Wingdings" pitchFamily="2" charset="2"/>
            </a:endParaRPr>
          </a:p>
        </p:txBody>
      </p:sp>
      <p:grpSp>
        <p:nvGrpSpPr>
          <p:cNvPr id="6" name="Group 34"/>
          <p:cNvGrpSpPr>
            <a:grpSpLocks/>
          </p:cNvGrpSpPr>
          <p:nvPr/>
        </p:nvGrpSpPr>
        <p:grpSpPr bwMode="auto">
          <a:xfrm>
            <a:off x="228600" y="4713253"/>
            <a:ext cx="8823325" cy="1391668"/>
            <a:chOff x="228600" y="4724400"/>
            <a:chExt cx="8823960" cy="1391626"/>
          </a:xfrm>
        </p:grpSpPr>
        <p:sp>
          <p:nvSpPr>
            <p:cNvPr id="38922" name="Text Box 11"/>
            <p:cNvSpPr txBox="1">
              <a:spLocks noChangeArrowheads="1"/>
            </p:cNvSpPr>
            <p:nvPr/>
          </p:nvSpPr>
          <p:spPr bwMode="auto">
            <a:xfrm>
              <a:off x="1461868" y="4731071"/>
              <a:ext cx="2743200" cy="1384955"/>
            </a:xfrm>
            <a:prstGeom prst="rect">
              <a:avLst/>
            </a:prstGeom>
            <a:noFill/>
            <a:ln w="9525" algn="ctr">
              <a:noFill/>
              <a:miter lim="800000"/>
              <a:headEnd/>
              <a:tailEnd/>
            </a:ln>
          </p:spPr>
          <p:txBody>
            <a:bodyPr>
              <a:spAutoFit/>
            </a:bodyPr>
            <a:lstStyle/>
            <a:p>
              <a:pPr algn="ctr"/>
              <a:r>
                <a:rPr lang="en-US" b="1" u="sng" dirty="0" smtClean="0"/>
                <a:t>Largest Enterprise Applications</a:t>
              </a:r>
            </a:p>
            <a:p>
              <a:pPr algn="ctr"/>
              <a:r>
                <a:rPr lang="en-US" sz="1600" b="1" dirty="0" smtClean="0"/>
                <a:t>Highest </a:t>
              </a:r>
              <a:r>
                <a:rPr lang="en-US" sz="1600" b="1" dirty="0"/>
                <a:t>Scalability and Most Advanced RAS for Most Demanding Environments</a:t>
              </a:r>
            </a:p>
          </p:txBody>
        </p:sp>
        <p:grpSp>
          <p:nvGrpSpPr>
            <p:cNvPr id="7" name="Group 30"/>
            <p:cNvGrpSpPr>
              <a:grpSpLocks/>
            </p:cNvGrpSpPr>
            <p:nvPr/>
          </p:nvGrpSpPr>
          <p:grpSpPr bwMode="auto">
            <a:xfrm>
              <a:off x="228600" y="4724400"/>
              <a:ext cx="1143000" cy="1376307"/>
              <a:chOff x="457200" y="4724400"/>
              <a:chExt cx="1143000" cy="1376307"/>
            </a:xfrm>
          </p:grpSpPr>
          <p:sp>
            <p:nvSpPr>
              <p:cNvPr id="38926" name="Rectangle 17"/>
              <p:cNvSpPr>
                <a:spLocks noChangeArrowheads="1"/>
              </p:cNvSpPr>
              <p:nvPr/>
            </p:nvSpPr>
            <p:spPr bwMode="auto">
              <a:xfrm>
                <a:off x="635003" y="5546725"/>
                <a:ext cx="704090" cy="553982"/>
              </a:xfrm>
              <a:prstGeom prst="rect">
                <a:avLst/>
              </a:prstGeom>
              <a:noFill/>
              <a:ln w="9525" algn="ctr">
                <a:noFill/>
                <a:miter lim="800000"/>
                <a:headEnd/>
                <a:tailEnd/>
              </a:ln>
            </p:spPr>
            <p:txBody>
              <a:bodyPr wrap="none">
                <a:spAutoFit/>
              </a:bodyPr>
              <a:lstStyle/>
              <a:p>
                <a:pPr algn="ctr" eaLnBrk="0" hangingPunct="0"/>
                <a:r>
                  <a:rPr lang="en-US" sz="2000" b="1" dirty="0">
                    <a:sym typeface="Wingdings" pitchFamily="2" charset="2"/>
                  </a:rPr>
                  <a:t>9000</a:t>
                </a:r>
              </a:p>
              <a:p>
                <a:pPr algn="ctr" eaLnBrk="0" hangingPunct="0"/>
                <a:r>
                  <a:rPr lang="en-US" sz="1000" b="1" dirty="0">
                    <a:sym typeface="Wingdings" pitchFamily="2" charset="2"/>
                  </a:rPr>
                  <a:t>Sequence</a:t>
                </a:r>
              </a:p>
            </p:txBody>
          </p:sp>
          <p:pic>
            <p:nvPicPr>
              <p:cNvPr id="38927" name="Picture 34" descr="itp_a_rgb_3000"/>
              <p:cNvPicPr>
                <a:picLocks noChangeAspect="1" noChangeArrowheads="1"/>
              </p:cNvPicPr>
              <p:nvPr/>
            </p:nvPicPr>
            <p:blipFill>
              <a:blip r:embed="rId5"/>
              <a:srcRect/>
              <a:stretch>
                <a:fillRect/>
              </a:stretch>
            </p:blipFill>
            <p:spPr bwMode="auto">
              <a:xfrm>
                <a:off x="457200" y="4724400"/>
                <a:ext cx="1143000" cy="857250"/>
              </a:xfrm>
              <a:prstGeom prst="rect">
                <a:avLst/>
              </a:prstGeom>
              <a:noFill/>
              <a:ln w="9525">
                <a:noFill/>
                <a:miter lim="800000"/>
                <a:headEnd/>
                <a:tailEnd/>
              </a:ln>
            </p:spPr>
          </p:pic>
        </p:grpSp>
        <p:sp>
          <p:nvSpPr>
            <p:cNvPr id="38" name="Rounded Rectangle 16"/>
            <p:cNvSpPr>
              <a:spLocks noChangeArrowheads="1"/>
            </p:cNvSpPr>
            <p:nvPr/>
          </p:nvSpPr>
          <p:spPr bwMode="auto">
            <a:xfrm>
              <a:off x="4343696" y="5046654"/>
              <a:ext cx="2194083" cy="731816"/>
            </a:xfrm>
            <a:prstGeom prst="roundRect">
              <a:avLst>
                <a:gd name="adj" fmla="val 16667"/>
              </a:avLst>
            </a:prstGeom>
            <a:gradFill flip="none" rotWithShape="1">
              <a:gsLst>
                <a:gs pos="0">
                  <a:srgbClr val="000000">
                    <a:alpha val="0"/>
                  </a:srgbClr>
                </a:gs>
                <a:gs pos="100000">
                  <a:schemeClr val="bg2"/>
                </a:gs>
              </a:gsLst>
              <a:lin ang="16200000" scaled="1"/>
              <a:tileRect/>
            </a:gradFill>
            <a:ln w="38100" algn="ctr">
              <a:solidFill>
                <a:schemeClr val="bg1">
                  <a:lumMod val="75000"/>
                </a:schemeClr>
              </a:solidFill>
              <a:round/>
              <a:headEnd/>
              <a:tailEnd/>
            </a:ln>
          </p:spPr>
          <p:txBody>
            <a:bodyPr lIns="91426" tIns="45714" rIns="91426" bIns="45714" anchor="ctr"/>
            <a:lstStyle/>
            <a:p>
              <a:pPr algn="ctr" defTabSz="639763" eaLnBrk="0" fontAlgn="auto" hangingPunct="0">
                <a:spcBef>
                  <a:spcPts val="0"/>
                </a:spcBef>
                <a:spcAft>
                  <a:spcPts val="0"/>
                </a:spcAft>
                <a:defRPr/>
              </a:pPr>
              <a:r>
                <a:rPr lang="en-US" altLang="ja-JP" sz="2200" dirty="0">
                  <a:effectLst>
                    <a:outerShdw blurRad="38100" dist="38100" dir="2700000" algn="tl">
                      <a:srgbClr val="000000"/>
                    </a:outerShdw>
                  </a:effectLst>
                  <a:latin typeface="Neo Sans Intel Medium" pitchFamily="34" charset="0"/>
                  <a:cs typeface="+mn-cs"/>
                </a:rPr>
                <a:t>Itanium® 9100</a:t>
              </a:r>
            </a:p>
          </p:txBody>
        </p:sp>
        <p:sp>
          <p:nvSpPr>
            <p:cNvPr id="39" name="Rounded Rectangle 16"/>
            <p:cNvSpPr>
              <a:spLocks noChangeArrowheads="1"/>
            </p:cNvSpPr>
            <p:nvPr/>
          </p:nvSpPr>
          <p:spPr bwMode="auto">
            <a:xfrm>
              <a:off x="6858477" y="5046654"/>
              <a:ext cx="2194083" cy="731816"/>
            </a:xfrm>
            <a:prstGeom prst="roundRect">
              <a:avLst>
                <a:gd name="adj" fmla="val 16667"/>
              </a:avLst>
            </a:prstGeom>
            <a:gradFill flip="none" rotWithShape="1">
              <a:gsLst>
                <a:gs pos="0">
                  <a:srgbClr val="000000">
                    <a:alpha val="0"/>
                  </a:srgbClr>
                </a:gs>
                <a:gs pos="100000">
                  <a:schemeClr val="bg2"/>
                </a:gs>
              </a:gsLst>
              <a:lin ang="16200000" scaled="1"/>
              <a:tileRect/>
            </a:gradFill>
            <a:ln w="38100" algn="ctr">
              <a:solidFill>
                <a:schemeClr val="bg1">
                  <a:lumMod val="75000"/>
                </a:schemeClr>
              </a:solidFill>
              <a:round/>
              <a:headEnd/>
              <a:tailEnd/>
            </a:ln>
          </p:spPr>
          <p:txBody>
            <a:bodyPr lIns="91426" tIns="45714" rIns="91426" bIns="45714" anchor="ctr"/>
            <a:lstStyle/>
            <a:p>
              <a:pPr algn="ctr" defTabSz="639763" eaLnBrk="0" fontAlgn="auto" hangingPunct="0">
                <a:spcBef>
                  <a:spcPts val="0"/>
                </a:spcBef>
                <a:spcAft>
                  <a:spcPts val="0"/>
                </a:spcAft>
                <a:defRPr/>
              </a:pPr>
              <a:r>
                <a:rPr lang="en-US" altLang="ja-JP" sz="2200" dirty="0">
                  <a:effectLst>
                    <a:outerShdw blurRad="38100" dist="38100" dir="2700000" algn="tl">
                      <a:srgbClr val="000000"/>
                    </a:outerShdw>
                  </a:effectLst>
                  <a:latin typeface="Neo Sans Intel Medium" pitchFamily="34" charset="0"/>
                  <a:cs typeface="+mn-cs"/>
                </a:rPr>
                <a:t>Tukwila</a:t>
              </a:r>
            </a:p>
          </p:txBody>
        </p:sp>
      </p:grpSp>
      <p:sp>
        <p:nvSpPr>
          <p:cNvPr id="42" name="Rectangle 13"/>
          <p:cNvSpPr>
            <a:spLocks noChangeArrowheads="1"/>
          </p:cNvSpPr>
          <p:nvPr/>
        </p:nvSpPr>
        <p:spPr bwMode="auto">
          <a:xfrm>
            <a:off x="752475" y="2830474"/>
            <a:ext cx="7589838" cy="53975"/>
          </a:xfrm>
          <a:prstGeom prst="rect">
            <a:avLst/>
          </a:prstGeom>
          <a:gradFill>
            <a:gsLst>
              <a:gs pos="0">
                <a:schemeClr val="tx1">
                  <a:gamma/>
                  <a:shade val="0"/>
                  <a:invGamma/>
                  <a:alpha val="0"/>
                </a:schemeClr>
              </a:gs>
              <a:gs pos="50000">
                <a:schemeClr val="tx1"/>
              </a:gs>
              <a:gs pos="100000">
                <a:schemeClr val="tx1">
                  <a:gamma/>
                  <a:shade val="0"/>
                  <a:invGamma/>
                  <a:alpha val="0"/>
                </a:schemeClr>
              </a:gs>
            </a:gsLst>
            <a:lin ang="0" scaled="1"/>
          </a:gradFill>
          <a:ln w="9525">
            <a:noFill/>
            <a:miter lim="800000"/>
            <a:headEnd/>
            <a:tailEnd/>
          </a:ln>
          <a:effectLst/>
        </p:spPr>
        <p:txBody>
          <a:bodyPr wrap="none" lIns="51206" tIns="25603" rIns="51206" bIns="25603" anchor="ctr"/>
          <a:lstStyle/>
          <a:p>
            <a:pPr fontAlgn="auto">
              <a:spcBef>
                <a:spcPts val="0"/>
              </a:spcBef>
              <a:spcAft>
                <a:spcPts val="0"/>
              </a:spcAft>
              <a:defRPr/>
            </a:pPr>
            <a:endParaRPr lang="en-US" dirty="0">
              <a:latin typeface="Neo Sans Intel Medium" pitchFamily="34" charset="0"/>
              <a:cs typeface="+mn-cs"/>
            </a:endParaRPr>
          </a:p>
        </p:txBody>
      </p:sp>
      <p:sp>
        <p:nvSpPr>
          <p:cNvPr id="43" name="Rectangle 13"/>
          <p:cNvSpPr>
            <a:spLocks noChangeArrowheads="1"/>
          </p:cNvSpPr>
          <p:nvPr/>
        </p:nvSpPr>
        <p:spPr bwMode="auto">
          <a:xfrm>
            <a:off x="752475" y="4583074"/>
            <a:ext cx="7589838" cy="53975"/>
          </a:xfrm>
          <a:prstGeom prst="rect">
            <a:avLst/>
          </a:prstGeom>
          <a:gradFill rotWithShape="1">
            <a:gsLst>
              <a:gs pos="0">
                <a:schemeClr val="tx1">
                  <a:gamma/>
                  <a:shade val="0"/>
                  <a:invGamma/>
                  <a:alpha val="0"/>
                </a:schemeClr>
              </a:gs>
              <a:gs pos="50000">
                <a:schemeClr val="tx1"/>
              </a:gs>
              <a:gs pos="100000">
                <a:schemeClr val="tx1">
                  <a:gamma/>
                  <a:shade val="0"/>
                  <a:invGamma/>
                  <a:alpha val="0"/>
                </a:schemeClr>
              </a:gs>
            </a:gsLst>
            <a:lin ang="0" scaled="1"/>
          </a:gradFill>
          <a:ln w="9525">
            <a:noFill/>
            <a:miter lim="800000"/>
            <a:headEnd/>
            <a:tailEnd/>
          </a:ln>
          <a:effectLst/>
        </p:spPr>
        <p:txBody>
          <a:bodyPr wrap="none" lIns="51206" tIns="25603" rIns="51206" bIns="25603" anchor="ctr"/>
          <a:lstStyle/>
          <a:p>
            <a:pPr fontAlgn="auto">
              <a:spcBef>
                <a:spcPts val="0"/>
              </a:spcBef>
              <a:spcAft>
                <a:spcPts val="0"/>
              </a:spcAft>
              <a:defRPr/>
            </a:pPr>
            <a:endParaRPr lang="en-US" dirty="0">
              <a:latin typeface="Neo Sans Intel Medium" pitchFamily="34" charset="0"/>
              <a:cs typeface="+mn-cs"/>
            </a:endParaRPr>
          </a:p>
        </p:txBody>
      </p:sp>
    </p:spTree>
  </p:cSld>
  <p:clrMapOvr>
    <a:masterClrMapping/>
  </p:clrMapOvr>
  <p:transition>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39781" y="122829"/>
            <a:ext cx="7315200" cy="573206"/>
          </a:xfrm>
        </p:spPr>
        <p:txBody>
          <a:bodyPr/>
          <a:lstStyle/>
          <a:p>
            <a:pPr fontAlgn="auto">
              <a:spcAft>
                <a:spcPts val="0"/>
              </a:spcAft>
              <a:defRPr/>
            </a:pPr>
            <a:r>
              <a:rPr lang="en-US" sz="4000" dirty="0" smtClean="0"/>
              <a:t>Intel® Xeon® Processor 5500 Series</a:t>
            </a:r>
            <a:endParaRPr lang="en-US" sz="4000" dirty="0"/>
          </a:p>
        </p:txBody>
      </p:sp>
      <p:sp>
        <p:nvSpPr>
          <p:cNvPr id="6" name="AutoShape 5"/>
          <p:cNvSpPr>
            <a:spLocks noChangeArrowheads="1"/>
          </p:cNvSpPr>
          <p:nvPr/>
        </p:nvSpPr>
        <p:spPr bwMode="auto">
          <a:xfrm>
            <a:off x="4592055" y="1187052"/>
            <a:ext cx="4323608" cy="987425"/>
          </a:xfrm>
          <a:prstGeom prst="roundRect">
            <a:avLst>
              <a:gd name="adj" fmla="val 16667"/>
            </a:avLst>
          </a:prstGeom>
          <a:solidFill>
            <a:srgbClr val="FFFFFF">
              <a:alpha val="79999"/>
            </a:srgbClr>
          </a:solidFill>
          <a:ln w="22225" algn="ctr">
            <a:solidFill>
              <a:srgbClr val="567EB9"/>
            </a:solidFill>
            <a:round/>
            <a:headEnd/>
            <a:tailEnd/>
          </a:ln>
        </p:spPr>
        <p:txBody>
          <a:bodyPr wrap="square">
            <a:spAutoFit/>
          </a:bodyPr>
          <a:lstStyle/>
          <a:p>
            <a:pPr algn="ctr" eaLnBrk="0" fontAlgn="auto" hangingPunct="0">
              <a:lnSpc>
                <a:spcPct val="105000"/>
              </a:lnSpc>
              <a:spcBef>
                <a:spcPct val="50000"/>
              </a:spcBef>
              <a:spcAft>
                <a:spcPts val="0"/>
              </a:spcAft>
              <a:defRPr/>
            </a:pPr>
            <a:r>
              <a:rPr lang="en-US" sz="2000" b="1" dirty="0">
                <a:solidFill>
                  <a:srgbClr val="0860A8"/>
                </a:solidFill>
                <a:latin typeface="+mn-lt"/>
                <a:cs typeface="+mn-cs"/>
              </a:rPr>
              <a:t>Performance Refresh</a:t>
            </a:r>
            <a:endParaRPr lang="en-US" sz="800" dirty="0">
              <a:solidFill>
                <a:srgbClr val="000000"/>
              </a:solidFill>
              <a:latin typeface="+mn-lt"/>
              <a:cs typeface="+mn-cs"/>
            </a:endParaRPr>
          </a:p>
          <a:p>
            <a:pPr algn="ctr" eaLnBrk="0" fontAlgn="auto" hangingPunct="0">
              <a:lnSpc>
                <a:spcPct val="105000"/>
              </a:lnSpc>
              <a:spcBef>
                <a:spcPct val="50000"/>
              </a:spcBef>
              <a:spcAft>
                <a:spcPts val="0"/>
              </a:spcAft>
              <a:buFont typeface="Arial" pitchFamily="34" charset="0"/>
              <a:buNone/>
              <a:defRPr/>
            </a:pPr>
            <a:r>
              <a:rPr lang="en-US" sz="2000" b="1" dirty="0">
                <a:solidFill>
                  <a:srgbClr val="000000"/>
                </a:solidFill>
                <a:latin typeface="+mn-lt"/>
                <a:cs typeface="+mn-cs"/>
              </a:rPr>
              <a:t>2.5x</a:t>
            </a:r>
            <a:r>
              <a:rPr lang="en-US" sz="1400" dirty="0">
                <a:solidFill>
                  <a:srgbClr val="000000"/>
                </a:solidFill>
                <a:latin typeface="+mn-lt"/>
                <a:cs typeface="+mn-cs"/>
              </a:rPr>
              <a:t> </a:t>
            </a:r>
            <a:r>
              <a:rPr lang="en-US" sz="2000" dirty="0">
                <a:solidFill>
                  <a:srgbClr val="000000"/>
                </a:solidFill>
                <a:latin typeface="+mn-lt"/>
                <a:cs typeface="+mn-cs"/>
              </a:rPr>
              <a:t>faster Database queries</a:t>
            </a:r>
            <a:r>
              <a:rPr lang="en-US" sz="1400" kern="0" baseline="30000" dirty="0">
                <a:solidFill>
                  <a:sysClr val="windowText" lastClr="000000"/>
                </a:solidFill>
                <a:latin typeface="+mn-lt"/>
                <a:cs typeface="+mn-cs"/>
              </a:rPr>
              <a:t>1</a:t>
            </a:r>
            <a:endParaRPr lang="en-US" sz="1400" dirty="0">
              <a:solidFill>
                <a:srgbClr val="000000"/>
              </a:solidFill>
              <a:latin typeface="+mn-lt"/>
              <a:cs typeface="+mn-cs"/>
            </a:endParaRPr>
          </a:p>
        </p:txBody>
      </p:sp>
      <p:sp>
        <p:nvSpPr>
          <p:cNvPr id="9" name="AutoShape 5"/>
          <p:cNvSpPr>
            <a:spLocks noChangeArrowheads="1"/>
          </p:cNvSpPr>
          <p:nvPr/>
        </p:nvSpPr>
        <p:spPr bwMode="auto">
          <a:xfrm>
            <a:off x="4599298" y="4366814"/>
            <a:ext cx="4335415" cy="954088"/>
          </a:xfrm>
          <a:prstGeom prst="roundRect">
            <a:avLst>
              <a:gd name="adj" fmla="val 16667"/>
            </a:avLst>
          </a:prstGeom>
          <a:solidFill>
            <a:srgbClr val="FFFFFF">
              <a:alpha val="79999"/>
            </a:srgbClr>
          </a:solidFill>
          <a:ln w="22225" algn="ctr">
            <a:solidFill>
              <a:srgbClr val="567EB9"/>
            </a:solidFill>
            <a:round/>
            <a:headEnd/>
            <a:tailEnd/>
          </a:ln>
        </p:spPr>
        <p:txBody>
          <a:bodyPr wrap="square">
            <a:spAutoFit/>
          </a:bodyPr>
          <a:lstStyle/>
          <a:p>
            <a:pPr algn="ctr" eaLnBrk="0" fontAlgn="auto" hangingPunct="0">
              <a:lnSpc>
                <a:spcPct val="125000"/>
              </a:lnSpc>
              <a:spcBef>
                <a:spcPct val="50000"/>
              </a:spcBef>
              <a:spcAft>
                <a:spcPts val="0"/>
              </a:spcAft>
              <a:defRPr/>
            </a:pPr>
            <a:r>
              <a:rPr lang="en-US" sz="2000" b="1" dirty="0">
                <a:solidFill>
                  <a:srgbClr val="0860A8"/>
                </a:solidFill>
                <a:latin typeface="+mn-lt"/>
                <a:cs typeface="+mn-cs"/>
              </a:rPr>
              <a:t>Virtualization Refresh</a:t>
            </a:r>
            <a:r>
              <a:rPr lang="en-US" b="1" dirty="0">
                <a:solidFill>
                  <a:srgbClr val="0860A8"/>
                </a:solidFill>
                <a:latin typeface="+mn-lt"/>
                <a:cs typeface="+mn-cs"/>
              </a:rPr>
              <a:t/>
            </a:r>
            <a:br>
              <a:rPr lang="en-US" b="1" dirty="0">
                <a:solidFill>
                  <a:srgbClr val="0860A8"/>
                </a:solidFill>
                <a:latin typeface="+mn-lt"/>
                <a:cs typeface="+mn-cs"/>
              </a:rPr>
            </a:br>
            <a:r>
              <a:rPr lang="en-US" sz="2000" b="1" dirty="0">
                <a:solidFill>
                  <a:srgbClr val="000000"/>
                </a:solidFill>
                <a:latin typeface="+mn-lt"/>
                <a:cs typeface="+mn-cs"/>
              </a:rPr>
              <a:t>2.7x</a:t>
            </a:r>
            <a:r>
              <a:rPr lang="en-US" b="1" dirty="0">
                <a:solidFill>
                  <a:srgbClr val="0860A8"/>
                </a:solidFill>
                <a:latin typeface="+mn-lt"/>
                <a:cs typeface="+mn-cs"/>
              </a:rPr>
              <a:t> </a:t>
            </a:r>
            <a:r>
              <a:rPr lang="en-US" dirty="0">
                <a:solidFill>
                  <a:srgbClr val="000000"/>
                </a:solidFill>
                <a:latin typeface="+mn-lt"/>
                <a:cs typeface="+mn-cs"/>
              </a:rPr>
              <a:t>performance improvement</a:t>
            </a:r>
            <a:r>
              <a:rPr lang="en-US" sz="1400" kern="0" baseline="30000" dirty="0">
                <a:solidFill>
                  <a:sysClr val="windowText" lastClr="000000"/>
                </a:solidFill>
                <a:latin typeface="+mn-lt"/>
                <a:cs typeface="+mn-cs"/>
              </a:rPr>
              <a:t>3</a:t>
            </a:r>
            <a:endParaRPr lang="en-US" sz="1400" dirty="0">
              <a:solidFill>
                <a:srgbClr val="000000"/>
              </a:solidFill>
              <a:latin typeface="+mn-lt"/>
              <a:cs typeface="+mn-cs"/>
            </a:endParaRPr>
          </a:p>
        </p:txBody>
      </p:sp>
      <p:sp>
        <p:nvSpPr>
          <p:cNvPr id="10" name="AutoShape 5"/>
          <p:cNvSpPr>
            <a:spLocks noChangeArrowheads="1"/>
          </p:cNvSpPr>
          <p:nvPr/>
        </p:nvSpPr>
        <p:spPr bwMode="auto">
          <a:xfrm>
            <a:off x="4595080" y="2763439"/>
            <a:ext cx="4368209" cy="987425"/>
          </a:xfrm>
          <a:prstGeom prst="roundRect">
            <a:avLst>
              <a:gd name="adj" fmla="val 16667"/>
            </a:avLst>
          </a:prstGeom>
          <a:solidFill>
            <a:srgbClr val="FFFFFF">
              <a:alpha val="79999"/>
            </a:srgbClr>
          </a:solidFill>
          <a:ln w="22225" algn="ctr">
            <a:solidFill>
              <a:srgbClr val="567EB9"/>
            </a:solidFill>
            <a:round/>
            <a:headEnd/>
            <a:tailEnd/>
          </a:ln>
        </p:spPr>
        <p:txBody>
          <a:bodyPr wrap="square">
            <a:spAutoFit/>
          </a:bodyPr>
          <a:lstStyle/>
          <a:p>
            <a:pPr algn="ctr" eaLnBrk="0" fontAlgn="auto" hangingPunct="0">
              <a:lnSpc>
                <a:spcPct val="105000"/>
              </a:lnSpc>
              <a:spcBef>
                <a:spcPct val="50000"/>
              </a:spcBef>
              <a:spcAft>
                <a:spcPts val="0"/>
              </a:spcAft>
              <a:defRPr/>
            </a:pPr>
            <a:r>
              <a:rPr lang="en-US" sz="2000" b="1" dirty="0">
                <a:solidFill>
                  <a:srgbClr val="0860A8"/>
                </a:solidFill>
                <a:latin typeface="+mn-lt"/>
                <a:cs typeface="+mn-cs"/>
              </a:rPr>
              <a:t>Energy Efficiency Refresh</a:t>
            </a:r>
          </a:p>
          <a:p>
            <a:pPr algn="ctr" eaLnBrk="0" fontAlgn="auto" hangingPunct="0">
              <a:lnSpc>
                <a:spcPct val="105000"/>
              </a:lnSpc>
              <a:spcBef>
                <a:spcPct val="50000"/>
              </a:spcBef>
              <a:spcAft>
                <a:spcPts val="0"/>
              </a:spcAft>
              <a:defRPr/>
            </a:pPr>
            <a:r>
              <a:rPr lang="en-US" sz="2000" b="1" dirty="0">
                <a:solidFill>
                  <a:srgbClr val="000000"/>
                </a:solidFill>
                <a:latin typeface="+mn-lt"/>
                <a:cs typeface="+mn-cs"/>
              </a:rPr>
              <a:t>5x</a:t>
            </a:r>
            <a:r>
              <a:rPr lang="en-US" b="1" dirty="0">
                <a:solidFill>
                  <a:srgbClr val="000000"/>
                </a:solidFill>
                <a:latin typeface="+mn-lt"/>
                <a:cs typeface="+mn-cs"/>
              </a:rPr>
              <a:t> </a:t>
            </a:r>
            <a:r>
              <a:rPr lang="en-US" dirty="0">
                <a:solidFill>
                  <a:srgbClr val="000000"/>
                </a:solidFill>
                <a:latin typeface="+mn-lt"/>
                <a:cs typeface="+mn-cs"/>
              </a:rPr>
              <a:t>Reduction in Idle Power</a:t>
            </a:r>
            <a:r>
              <a:rPr lang="en-US" kern="0" baseline="30000" dirty="0">
                <a:solidFill>
                  <a:sysClr val="windowText" lastClr="000000"/>
                </a:solidFill>
                <a:latin typeface="+mn-lt"/>
                <a:cs typeface="+mn-cs"/>
              </a:rPr>
              <a:t>2</a:t>
            </a:r>
            <a:endParaRPr lang="en-US" dirty="0">
              <a:solidFill>
                <a:srgbClr val="000000"/>
              </a:solidFill>
              <a:latin typeface="+mn-lt"/>
              <a:cs typeface="+mn-cs"/>
            </a:endParaRPr>
          </a:p>
        </p:txBody>
      </p:sp>
      <p:pic>
        <p:nvPicPr>
          <p:cNvPr id="36874" name="Picture 94"/>
          <p:cNvPicPr>
            <a:picLocks noChangeAspect="1" noChangeArrowheads="1"/>
          </p:cNvPicPr>
          <p:nvPr/>
        </p:nvPicPr>
        <p:blipFill>
          <a:blip r:embed="rId3"/>
          <a:srcRect/>
          <a:stretch>
            <a:fillRect/>
          </a:stretch>
        </p:blipFill>
        <p:spPr bwMode="auto">
          <a:xfrm>
            <a:off x="-228600" y="5568286"/>
            <a:ext cx="9601200" cy="740679"/>
          </a:xfrm>
          <a:prstGeom prst="rect">
            <a:avLst/>
          </a:prstGeom>
          <a:noFill/>
          <a:ln w="9525">
            <a:noFill/>
            <a:miter lim="800000"/>
            <a:headEnd/>
            <a:tailEnd/>
          </a:ln>
        </p:spPr>
      </p:pic>
      <p:sp>
        <p:nvSpPr>
          <p:cNvPr id="15" name="Rectangle 14"/>
          <p:cNvSpPr/>
          <p:nvPr/>
        </p:nvSpPr>
        <p:spPr>
          <a:xfrm>
            <a:off x="0" y="5539029"/>
            <a:ext cx="9144000" cy="501650"/>
          </a:xfrm>
          <a:prstGeom prst="rect">
            <a:avLst/>
          </a:prstGeom>
        </p:spPr>
        <p:txBody>
          <a:bodyPr lIns="130615" tIns="65308" rIns="130615" bIns="65308">
            <a:spAutoFit/>
          </a:bodyPr>
          <a:lstStyle/>
          <a:p>
            <a:pPr algn="ctr" fontAlgn="auto">
              <a:spcBef>
                <a:spcPts val="0"/>
              </a:spcBef>
              <a:spcAft>
                <a:spcPts val="0"/>
              </a:spcAft>
              <a:defRPr/>
            </a:pPr>
            <a:r>
              <a:rPr lang="en-US" sz="2400" i="1" dirty="0">
                <a:effectLst>
                  <a:outerShdw blurRad="38100" dist="38100" dir="2700000" algn="tl">
                    <a:srgbClr val="000000"/>
                  </a:outerShdw>
                </a:effectLst>
                <a:latin typeface="Neo Sans Intel Medium" pitchFamily="34" charset="0"/>
                <a:cs typeface="+mn-cs"/>
              </a:rPr>
              <a:t>The Right Investment – Right Now</a:t>
            </a:r>
          </a:p>
        </p:txBody>
      </p:sp>
      <p:grpSp>
        <p:nvGrpSpPr>
          <p:cNvPr id="13" name="Group 459"/>
          <p:cNvGrpSpPr/>
          <p:nvPr/>
        </p:nvGrpSpPr>
        <p:grpSpPr>
          <a:xfrm>
            <a:off x="237698" y="968994"/>
            <a:ext cx="4149837" cy="2057400"/>
            <a:chOff x="4495800" y="1828800"/>
            <a:chExt cx="4149837" cy="2057400"/>
          </a:xfrm>
          <a:effectLst>
            <a:reflection blurRad="6350" stA="52000" endA="300" endPos="35000" dir="5400000" sy="-100000" algn="bl" rotWithShape="0"/>
          </a:effectLst>
        </p:grpSpPr>
        <p:sp>
          <p:nvSpPr>
            <p:cNvPr id="14" name="Rectangle 13"/>
            <p:cNvSpPr/>
            <p:nvPr/>
          </p:nvSpPr>
          <p:spPr bwMode="auto">
            <a:xfrm>
              <a:off x="5028037" y="1962183"/>
              <a:ext cx="639338" cy="171418"/>
            </a:xfrm>
            <a:prstGeom prst="rect">
              <a:avLst/>
            </a:prstGeom>
            <a:gradFill>
              <a:gsLst>
                <a:gs pos="0">
                  <a:schemeClr val="tx2">
                    <a:lumMod val="50000"/>
                  </a:schemeClr>
                </a:gs>
                <a:gs pos="50000">
                  <a:schemeClr val="tx2"/>
                </a:gs>
                <a:gs pos="100000">
                  <a:schemeClr val="tx2">
                    <a:lumMod val="50000"/>
                  </a:schemeClr>
                </a:gs>
              </a:gsLst>
              <a:lin ang="5400000" scaled="0"/>
            </a:gradFill>
            <a:ln w="9525" cap="flat" cmpd="sng" algn="ctr">
              <a:noFill/>
              <a:prstDash val="solid"/>
              <a:round/>
              <a:headEnd type="none" w="med" len="med"/>
              <a:tailEnd type="none" w="med" len="med"/>
            </a:ln>
            <a:effectLst/>
            <a:scene3d>
              <a:camera prst="orthographicFront"/>
              <a:lightRig rig="threePt" dir="t"/>
            </a:scene3d>
            <a:sp3d prstMaterial="translucentPowder"/>
          </p:spPr>
          <p:txBody>
            <a:bodyPr/>
            <a:lstStyle/>
            <a:p>
              <a:pPr>
                <a:defRPr/>
              </a:pPr>
              <a:endParaRPr lang="en-US">
                <a:solidFill>
                  <a:schemeClr val="tx1"/>
                </a:solidFill>
                <a:latin typeface="Arial" pitchFamily="34" charset="0"/>
                <a:cs typeface="Arial" charset="0"/>
              </a:endParaRPr>
            </a:p>
          </p:txBody>
        </p:sp>
        <p:sp>
          <p:nvSpPr>
            <p:cNvPr id="16" name="Rectangle 15"/>
            <p:cNvSpPr/>
            <p:nvPr/>
          </p:nvSpPr>
          <p:spPr bwMode="auto">
            <a:xfrm>
              <a:off x="5028037" y="2276508"/>
              <a:ext cx="639338" cy="171418"/>
            </a:xfrm>
            <a:prstGeom prst="rect">
              <a:avLst/>
            </a:prstGeom>
            <a:gradFill>
              <a:gsLst>
                <a:gs pos="0">
                  <a:schemeClr val="tx2">
                    <a:lumMod val="50000"/>
                  </a:schemeClr>
                </a:gs>
                <a:gs pos="50000">
                  <a:schemeClr val="tx2"/>
                </a:gs>
                <a:gs pos="100000">
                  <a:schemeClr val="tx2">
                    <a:lumMod val="50000"/>
                  </a:schemeClr>
                </a:gs>
              </a:gsLst>
              <a:lin ang="5400000" scaled="0"/>
            </a:gradFill>
            <a:ln w="9525" cap="flat" cmpd="sng" algn="ctr">
              <a:noFill/>
              <a:prstDash val="solid"/>
              <a:round/>
              <a:headEnd type="none" w="med" len="med"/>
              <a:tailEnd type="none" w="med" len="med"/>
            </a:ln>
            <a:effectLst/>
            <a:scene3d>
              <a:camera prst="orthographicFront"/>
              <a:lightRig rig="threePt" dir="t"/>
            </a:scene3d>
            <a:sp3d prstMaterial="translucentPowder"/>
          </p:spPr>
          <p:txBody>
            <a:bodyPr/>
            <a:lstStyle/>
            <a:p>
              <a:pPr>
                <a:defRPr/>
              </a:pPr>
              <a:endParaRPr lang="en-US">
                <a:solidFill>
                  <a:schemeClr val="tx1"/>
                </a:solidFill>
                <a:latin typeface="Arial" pitchFamily="34" charset="0"/>
                <a:cs typeface="Arial" charset="0"/>
              </a:endParaRPr>
            </a:p>
          </p:txBody>
        </p:sp>
        <p:sp>
          <p:nvSpPr>
            <p:cNvPr id="17" name="Rectangle 16"/>
            <p:cNvSpPr/>
            <p:nvPr/>
          </p:nvSpPr>
          <p:spPr bwMode="auto">
            <a:xfrm>
              <a:off x="5028037" y="2600358"/>
              <a:ext cx="639338" cy="171418"/>
            </a:xfrm>
            <a:prstGeom prst="rect">
              <a:avLst/>
            </a:prstGeom>
            <a:gradFill>
              <a:gsLst>
                <a:gs pos="0">
                  <a:schemeClr val="tx2">
                    <a:lumMod val="50000"/>
                  </a:schemeClr>
                </a:gs>
                <a:gs pos="50000">
                  <a:schemeClr val="tx2"/>
                </a:gs>
                <a:gs pos="100000">
                  <a:schemeClr val="tx2">
                    <a:lumMod val="50000"/>
                  </a:schemeClr>
                </a:gs>
              </a:gsLst>
              <a:lin ang="5400000" scaled="0"/>
            </a:gradFill>
            <a:ln w="9525" cap="flat" cmpd="sng" algn="ctr">
              <a:noFill/>
              <a:prstDash val="solid"/>
              <a:round/>
              <a:headEnd type="none" w="med" len="med"/>
              <a:tailEnd type="none" w="med" len="med"/>
            </a:ln>
            <a:effectLst/>
            <a:scene3d>
              <a:camera prst="orthographicFront"/>
              <a:lightRig rig="threePt" dir="t"/>
            </a:scene3d>
            <a:sp3d prstMaterial="translucentPowder"/>
          </p:spPr>
          <p:txBody>
            <a:bodyPr/>
            <a:lstStyle/>
            <a:p>
              <a:pPr>
                <a:defRPr/>
              </a:pPr>
              <a:endParaRPr lang="en-US">
                <a:solidFill>
                  <a:schemeClr val="tx1"/>
                </a:solidFill>
                <a:latin typeface="Arial" pitchFamily="34" charset="0"/>
                <a:cs typeface="Arial" charset="0"/>
              </a:endParaRPr>
            </a:p>
          </p:txBody>
        </p:sp>
        <p:sp>
          <p:nvSpPr>
            <p:cNvPr id="18" name="Rectangle 17"/>
            <p:cNvSpPr/>
            <p:nvPr/>
          </p:nvSpPr>
          <p:spPr bwMode="auto">
            <a:xfrm>
              <a:off x="7475962" y="1962183"/>
              <a:ext cx="639338" cy="171418"/>
            </a:xfrm>
            <a:prstGeom prst="rect">
              <a:avLst/>
            </a:prstGeom>
            <a:gradFill>
              <a:gsLst>
                <a:gs pos="0">
                  <a:schemeClr val="tx2">
                    <a:lumMod val="50000"/>
                  </a:schemeClr>
                </a:gs>
                <a:gs pos="50000">
                  <a:schemeClr val="tx2"/>
                </a:gs>
                <a:gs pos="100000">
                  <a:schemeClr val="tx2">
                    <a:lumMod val="50000"/>
                  </a:schemeClr>
                </a:gs>
              </a:gsLst>
              <a:lin ang="5400000" scaled="0"/>
            </a:gradFill>
            <a:ln w="9525" cap="flat" cmpd="sng" algn="ctr">
              <a:noFill/>
              <a:prstDash val="solid"/>
              <a:round/>
              <a:headEnd type="none" w="med" len="med"/>
              <a:tailEnd type="none" w="med" len="med"/>
            </a:ln>
            <a:effectLst/>
            <a:scene3d>
              <a:camera prst="orthographicFront"/>
              <a:lightRig rig="threePt" dir="t"/>
            </a:scene3d>
            <a:sp3d prstMaterial="translucentPowder"/>
          </p:spPr>
          <p:txBody>
            <a:bodyPr/>
            <a:lstStyle/>
            <a:p>
              <a:pPr>
                <a:defRPr/>
              </a:pPr>
              <a:endParaRPr lang="en-US">
                <a:solidFill>
                  <a:schemeClr val="tx1"/>
                </a:solidFill>
                <a:latin typeface="Arial" pitchFamily="34" charset="0"/>
                <a:cs typeface="Arial" charset="0"/>
              </a:endParaRPr>
            </a:p>
          </p:txBody>
        </p:sp>
        <p:sp>
          <p:nvSpPr>
            <p:cNvPr id="19" name="Rectangle 18"/>
            <p:cNvSpPr/>
            <p:nvPr/>
          </p:nvSpPr>
          <p:spPr bwMode="auto">
            <a:xfrm>
              <a:off x="7475962" y="2276508"/>
              <a:ext cx="639338" cy="171418"/>
            </a:xfrm>
            <a:prstGeom prst="rect">
              <a:avLst/>
            </a:prstGeom>
            <a:gradFill>
              <a:gsLst>
                <a:gs pos="0">
                  <a:schemeClr val="tx2">
                    <a:lumMod val="50000"/>
                  </a:schemeClr>
                </a:gs>
                <a:gs pos="50000">
                  <a:schemeClr val="tx2"/>
                </a:gs>
                <a:gs pos="100000">
                  <a:schemeClr val="tx2">
                    <a:lumMod val="50000"/>
                  </a:schemeClr>
                </a:gs>
              </a:gsLst>
              <a:lin ang="5400000" scaled="0"/>
            </a:gradFill>
            <a:ln w="9525" cap="flat" cmpd="sng" algn="ctr">
              <a:noFill/>
              <a:prstDash val="solid"/>
              <a:round/>
              <a:headEnd type="none" w="med" len="med"/>
              <a:tailEnd type="none" w="med" len="med"/>
            </a:ln>
            <a:effectLst/>
            <a:scene3d>
              <a:camera prst="orthographicFront"/>
              <a:lightRig rig="threePt" dir="t"/>
            </a:scene3d>
            <a:sp3d prstMaterial="translucentPowder"/>
          </p:spPr>
          <p:txBody>
            <a:bodyPr/>
            <a:lstStyle/>
            <a:p>
              <a:pPr>
                <a:defRPr/>
              </a:pPr>
              <a:endParaRPr lang="en-US">
                <a:solidFill>
                  <a:schemeClr val="tx1"/>
                </a:solidFill>
                <a:latin typeface="Arial" pitchFamily="34" charset="0"/>
                <a:cs typeface="Arial" charset="0"/>
              </a:endParaRPr>
            </a:p>
          </p:txBody>
        </p:sp>
        <p:sp>
          <p:nvSpPr>
            <p:cNvPr id="20" name="Rectangle 19"/>
            <p:cNvSpPr/>
            <p:nvPr/>
          </p:nvSpPr>
          <p:spPr bwMode="auto">
            <a:xfrm>
              <a:off x="7475962" y="2600358"/>
              <a:ext cx="639338" cy="171418"/>
            </a:xfrm>
            <a:prstGeom prst="rect">
              <a:avLst/>
            </a:prstGeom>
            <a:gradFill>
              <a:gsLst>
                <a:gs pos="0">
                  <a:schemeClr val="tx2">
                    <a:lumMod val="50000"/>
                  </a:schemeClr>
                </a:gs>
                <a:gs pos="50000">
                  <a:schemeClr val="tx2"/>
                </a:gs>
                <a:gs pos="100000">
                  <a:schemeClr val="tx2">
                    <a:lumMod val="50000"/>
                  </a:schemeClr>
                </a:gs>
              </a:gsLst>
              <a:lin ang="5400000" scaled="0"/>
            </a:gradFill>
            <a:ln w="9525" cap="flat" cmpd="sng" algn="ctr">
              <a:noFill/>
              <a:prstDash val="solid"/>
              <a:round/>
              <a:headEnd type="none" w="med" len="med"/>
              <a:tailEnd type="none" w="med" len="med"/>
            </a:ln>
            <a:effectLst/>
            <a:scene3d>
              <a:camera prst="orthographicFront"/>
              <a:lightRig rig="threePt" dir="t"/>
            </a:scene3d>
            <a:sp3d prstMaterial="translucentPowder"/>
          </p:spPr>
          <p:txBody>
            <a:bodyPr/>
            <a:lstStyle/>
            <a:p>
              <a:pPr>
                <a:defRPr/>
              </a:pPr>
              <a:endParaRPr lang="en-US">
                <a:solidFill>
                  <a:schemeClr val="tx1"/>
                </a:solidFill>
                <a:latin typeface="Arial" pitchFamily="34" charset="0"/>
                <a:cs typeface="Arial" charset="0"/>
              </a:endParaRPr>
            </a:p>
          </p:txBody>
        </p:sp>
        <p:sp>
          <p:nvSpPr>
            <p:cNvPr id="21" name="Rectangle 20"/>
            <p:cNvSpPr>
              <a:spLocks noChangeArrowheads="1"/>
            </p:cNvSpPr>
            <p:nvPr/>
          </p:nvSpPr>
          <p:spPr bwMode="auto">
            <a:xfrm rot="5400000">
              <a:off x="6419157" y="2852874"/>
              <a:ext cx="890188" cy="216098"/>
            </a:xfrm>
            <a:prstGeom prst="rect">
              <a:avLst/>
            </a:prstGeom>
            <a:gradFill>
              <a:gsLst>
                <a:gs pos="0">
                  <a:schemeClr val="tx2">
                    <a:lumMod val="50000"/>
                  </a:schemeClr>
                </a:gs>
                <a:gs pos="50000">
                  <a:schemeClr val="tx2"/>
                </a:gs>
                <a:gs pos="100000">
                  <a:schemeClr val="tx2">
                    <a:lumMod val="50000"/>
                  </a:schemeClr>
                </a:gs>
              </a:gsLst>
              <a:lin ang="5400000" scaled="0"/>
            </a:gradFill>
            <a:ln w="9525" cap="flat" cmpd="sng" algn="ctr">
              <a:noFill/>
              <a:prstDash val="solid"/>
              <a:round/>
              <a:headEnd type="none" w="med" len="med"/>
              <a:tailEnd type="none" w="med" len="med"/>
            </a:ln>
            <a:effectLst/>
            <a:scene3d>
              <a:camera prst="orthographicFront"/>
              <a:lightRig rig="threePt" dir="t"/>
            </a:scene3d>
            <a:sp3d prstMaterial="translucentPowder"/>
          </p:spPr>
          <p:txBody>
            <a:bodyPr/>
            <a:lstStyle/>
            <a:p>
              <a:pPr>
                <a:defRPr/>
              </a:pPr>
              <a:endParaRPr lang="en-US">
                <a:solidFill>
                  <a:schemeClr val="tx1"/>
                </a:solidFill>
                <a:latin typeface="Arial" pitchFamily="34" charset="0"/>
                <a:cs typeface="Arial" charset="0"/>
              </a:endParaRPr>
            </a:p>
          </p:txBody>
        </p:sp>
        <p:sp>
          <p:nvSpPr>
            <p:cNvPr id="22" name="Rectangle 21"/>
            <p:cNvSpPr>
              <a:spLocks noChangeArrowheads="1"/>
            </p:cNvSpPr>
            <p:nvPr/>
          </p:nvSpPr>
          <p:spPr bwMode="auto">
            <a:xfrm rot="5400000">
              <a:off x="5808083" y="2835415"/>
              <a:ext cx="890190" cy="216098"/>
            </a:xfrm>
            <a:prstGeom prst="rect">
              <a:avLst/>
            </a:prstGeom>
            <a:gradFill>
              <a:gsLst>
                <a:gs pos="0">
                  <a:schemeClr val="tx2">
                    <a:lumMod val="50000"/>
                  </a:schemeClr>
                </a:gs>
                <a:gs pos="50000">
                  <a:schemeClr val="tx2"/>
                </a:gs>
                <a:gs pos="100000">
                  <a:schemeClr val="tx2">
                    <a:lumMod val="50000"/>
                  </a:schemeClr>
                </a:gs>
              </a:gsLst>
              <a:lin ang="5400000" scaled="0"/>
            </a:gradFill>
            <a:ln w="9525" cap="flat" cmpd="sng" algn="ctr">
              <a:noFill/>
              <a:prstDash val="solid"/>
              <a:round/>
              <a:headEnd type="none" w="med" len="med"/>
              <a:tailEnd type="none" w="med" len="med"/>
            </a:ln>
            <a:effectLst/>
            <a:scene3d>
              <a:camera prst="orthographicFront"/>
              <a:lightRig rig="threePt" dir="t"/>
            </a:scene3d>
            <a:sp3d prstMaterial="translucentPowder"/>
          </p:spPr>
          <p:txBody>
            <a:bodyPr/>
            <a:lstStyle/>
            <a:p>
              <a:pPr>
                <a:defRPr/>
              </a:pPr>
              <a:endParaRPr lang="en-US">
                <a:solidFill>
                  <a:schemeClr val="tx1"/>
                </a:solidFill>
                <a:latin typeface="Arial" pitchFamily="34" charset="0"/>
                <a:cs typeface="Arial" charset="0"/>
              </a:endParaRPr>
            </a:p>
          </p:txBody>
        </p:sp>
        <p:sp>
          <p:nvSpPr>
            <p:cNvPr id="23" name="Rectangle 22"/>
            <p:cNvSpPr/>
            <p:nvPr/>
          </p:nvSpPr>
          <p:spPr bwMode="auto">
            <a:xfrm>
              <a:off x="6113794" y="2226378"/>
              <a:ext cx="907302" cy="212022"/>
            </a:xfrm>
            <a:prstGeom prst="rect">
              <a:avLst/>
            </a:prstGeom>
            <a:gradFill>
              <a:gsLst>
                <a:gs pos="0">
                  <a:schemeClr val="tx2">
                    <a:lumMod val="50000"/>
                  </a:schemeClr>
                </a:gs>
                <a:gs pos="50000">
                  <a:schemeClr val="tx2"/>
                </a:gs>
                <a:gs pos="100000">
                  <a:schemeClr val="tx2">
                    <a:lumMod val="50000"/>
                  </a:schemeClr>
                </a:gs>
              </a:gsLst>
              <a:lin ang="5400000" scaled="0"/>
            </a:gradFill>
            <a:ln w="9525" cap="flat" cmpd="sng" algn="ctr">
              <a:noFill/>
              <a:prstDash val="solid"/>
              <a:round/>
              <a:headEnd type="none" w="med" len="med"/>
              <a:tailEnd type="none" w="med" len="med"/>
            </a:ln>
            <a:effectLst/>
            <a:scene3d>
              <a:camera prst="orthographicFront"/>
              <a:lightRig rig="threePt" dir="t"/>
            </a:scene3d>
            <a:sp3d prstMaterial="translucentPowder"/>
          </p:spPr>
          <p:txBody>
            <a:bodyPr/>
            <a:lstStyle/>
            <a:p>
              <a:pPr>
                <a:defRPr/>
              </a:pPr>
              <a:endParaRPr lang="en-US">
                <a:solidFill>
                  <a:schemeClr val="tx1"/>
                </a:solidFill>
                <a:latin typeface="Arial" pitchFamily="34" charset="0"/>
                <a:cs typeface="Arial" charset="0"/>
              </a:endParaRPr>
            </a:p>
          </p:txBody>
        </p:sp>
        <p:grpSp>
          <p:nvGrpSpPr>
            <p:cNvPr id="24" name="Group 32"/>
            <p:cNvGrpSpPr>
              <a:grpSpLocks/>
            </p:cNvGrpSpPr>
            <p:nvPr/>
          </p:nvGrpSpPr>
          <p:grpSpPr bwMode="auto">
            <a:xfrm>
              <a:off x="4517422" y="1856675"/>
              <a:ext cx="667127" cy="308306"/>
              <a:chOff x="317" y="1380"/>
              <a:chExt cx="569" cy="324"/>
            </a:xfrm>
          </p:grpSpPr>
          <p:grpSp>
            <p:nvGrpSpPr>
              <p:cNvPr id="378" name="Group 33"/>
              <p:cNvGrpSpPr>
                <a:grpSpLocks/>
              </p:cNvGrpSpPr>
              <p:nvPr/>
            </p:nvGrpSpPr>
            <p:grpSpPr bwMode="auto">
              <a:xfrm rot="1273006" flipH="1">
                <a:off x="317" y="1380"/>
                <a:ext cx="463" cy="181"/>
                <a:chOff x="3667" y="1613"/>
                <a:chExt cx="876" cy="152"/>
              </a:xfrm>
            </p:grpSpPr>
            <p:sp>
              <p:nvSpPr>
                <p:cNvPr id="425" name="Rectangle 34"/>
                <p:cNvSpPr>
                  <a:spLocks noChangeArrowheads="1"/>
                </p:cNvSpPr>
                <p:nvPr/>
              </p:nvSpPr>
              <p:spPr bwMode="auto">
                <a:xfrm>
                  <a:off x="3678" y="1694"/>
                  <a:ext cx="390" cy="21"/>
                </a:xfrm>
                <a:prstGeom prst="rect">
                  <a:avLst/>
                </a:prstGeom>
                <a:noFill/>
                <a:ln w="12700">
                  <a:solidFill>
                    <a:srgbClr val="000000"/>
                  </a:solidFill>
                  <a:miter lim="800000"/>
                  <a:headEnd/>
                  <a:tailEnd/>
                </a:ln>
              </p:spPr>
              <p:txBody>
                <a:bodyPr wrap="none" anchor="ctr"/>
                <a:lstStyle/>
                <a:p>
                  <a:pPr>
                    <a:defRPr/>
                  </a:pPr>
                  <a:endParaRPr lang="en-US">
                    <a:solidFill>
                      <a:schemeClr val="tx1"/>
                    </a:solidFill>
                    <a:latin typeface="Arial" pitchFamily="34" charset="0"/>
                    <a:cs typeface="+mn-cs"/>
                  </a:endParaRPr>
                </a:p>
              </p:txBody>
            </p:sp>
            <p:sp>
              <p:nvSpPr>
                <p:cNvPr id="426" name="Rectangle 35"/>
                <p:cNvSpPr>
                  <a:spLocks noChangeArrowheads="1"/>
                </p:cNvSpPr>
                <p:nvPr/>
              </p:nvSpPr>
              <p:spPr bwMode="auto">
                <a:xfrm>
                  <a:off x="4113" y="1694"/>
                  <a:ext cx="390" cy="21"/>
                </a:xfrm>
                <a:prstGeom prst="rect">
                  <a:avLst/>
                </a:prstGeom>
                <a:noFill/>
                <a:ln w="12700">
                  <a:solidFill>
                    <a:srgbClr val="000000"/>
                  </a:solidFill>
                  <a:miter lim="800000"/>
                  <a:headEnd/>
                  <a:tailEnd/>
                </a:ln>
              </p:spPr>
              <p:txBody>
                <a:bodyPr wrap="none" anchor="ctr"/>
                <a:lstStyle/>
                <a:p>
                  <a:pPr>
                    <a:defRPr/>
                  </a:pPr>
                  <a:endParaRPr lang="en-US">
                    <a:solidFill>
                      <a:schemeClr val="tx1"/>
                    </a:solidFill>
                    <a:latin typeface="Arial" pitchFamily="34" charset="0"/>
                    <a:cs typeface="+mn-cs"/>
                  </a:endParaRPr>
                </a:p>
              </p:txBody>
            </p:sp>
            <p:sp>
              <p:nvSpPr>
                <p:cNvPr id="427" name="Freeform 36"/>
                <p:cNvSpPr>
                  <a:spLocks/>
                </p:cNvSpPr>
                <p:nvPr/>
              </p:nvSpPr>
              <p:spPr bwMode="auto">
                <a:xfrm>
                  <a:off x="3667" y="1613"/>
                  <a:ext cx="876" cy="22"/>
                </a:xfrm>
                <a:custGeom>
                  <a:avLst/>
                  <a:gdLst>
                    <a:gd name="T0" fmla="*/ 0 w 876"/>
                    <a:gd name="T1" fmla="*/ 0 h 22"/>
                    <a:gd name="T2" fmla="*/ 875 w 876"/>
                    <a:gd name="T3" fmla="*/ 0 h 22"/>
                    <a:gd name="T4" fmla="*/ 875 w 876"/>
                    <a:gd name="T5" fmla="*/ 21 h 22"/>
                    <a:gd name="T6" fmla="*/ 0 w 876"/>
                    <a:gd name="T7" fmla="*/ 21 h 22"/>
                    <a:gd name="T8" fmla="*/ 0 w 876"/>
                    <a:gd name="T9" fmla="*/ 0 h 22"/>
                    <a:gd name="T10" fmla="*/ 0 60000 65536"/>
                    <a:gd name="T11" fmla="*/ 0 60000 65536"/>
                    <a:gd name="T12" fmla="*/ 0 60000 65536"/>
                    <a:gd name="T13" fmla="*/ 0 60000 65536"/>
                    <a:gd name="T14" fmla="*/ 0 60000 65536"/>
                    <a:gd name="T15" fmla="*/ 0 w 876"/>
                    <a:gd name="T16" fmla="*/ 0 h 22"/>
                    <a:gd name="T17" fmla="*/ 876 w 876"/>
                    <a:gd name="T18" fmla="*/ 22 h 22"/>
                  </a:gdLst>
                  <a:ahLst/>
                  <a:cxnLst>
                    <a:cxn ang="T10">
                      <a:pos x="T0" y="T1"/>
                    </a:cxn>
                    <a:cxn ang="T11">
                      <a:pos x="T2" y="T3"/>
                    </a:cxn>
                    <a:cxn ang="T12">
                      <a:pos x="T4" y="T5"/>
                    </a:cxn>
                    <a:cxn ang="T13">
                      <a:pos x="T6" y="T7"/>
                    </a:cxn>
                    <a:cxn ang="T14">
                      <a:pos x="T8" y="T9"/>
                    </a:cxn>
                  </a:cxnLst>
                  <a:rect l="T15" t="T16" r="T17" b="T18"/>
                  <a:pathLst>
                    <a:path w="876" h="22">
                      <a:moveTo>
                        <a:pt x="0" y="0"/>
                      </a:moveTo>
                      <a:lnTo>
                        <a:pt x="875" y="0"/>
                      </a:lnTo>
                      <a:lnTo>
                        <a:pt x="875" y="21"/>
                      </a:lnTo>
                      <a:lnTo>
                        <a:pt x="0" y="21"/>
                      </a:lnTo>
                      <a:lnTo>
                        <a:pt x="0" y="0"/>
                      </a:lnTo>
                    </a:path>
                  </a:pathLst>
                </a:custGeom>
                <a:solidFill>
                  <a:srgbClr val="339933"/>
                </a:solidFill>
                <a:ln w="9525" cap="rnd">
                  <a:noFill/>
                  <a:round/>
                  <a:headEnd type="none" w="sm" len="sm"/>
                  <a:tailEnd type="none" w="sm" len="sm"/>
                </a:ln>
              </p:spPr>
              <p:txBody>
                <a:bodyPr/>
                <a:lstStyle/>
                <a:p>
                  <a:pPr>
                    <a:defRPr/>
                  </a:pPr>
                  <a:endParaRPr lang="en-US">
                    <a:solidFill>
                      <a:schemeClr val="tx1"/>
                    </a:solidFill>
                    <a:latin typeface="Arial" pitchFamily="34" charset="0"/>
                    <a:cs typeface="+mn-cs"/>
                  </a:endParaRPr>
                </a:p>
              </p:txBody>
            </p:sp>
            <p:sp>
              <p:nvSpPr>
                <p:cNvPr id="428" name="Freeform 37"/>
                <p:cNvSpPr>
                  <a:spLocks/>
                </p:cNvSpPr>
                <p:nvPr/>
              </p:nvSpPr>
              <p:spPr bwMode="auto">
                <a:xfrm>
                  <a:off x="3667" y="1631"/>
                  <a:ext cx="876" cy="23"/>
                </a:xfrm>
                <a:custGeom>
                  <a:avLst/>
                  <a:gdLst>
                    <a:gd name="T0" fmla="*/ 0 w 876"/>
                    <a:gd name="T1" fmla="*/ 0 h 23"/>
                    <a:gd name="T2" fmla="*/ 875 w 876"/>
                    <a:gd name="T3" fmla="*/ 0 h 23"/>
                    <a:gd name="T4" fmla="*/ 875 w 876"/>
                    <a:gd name="T5" fmla="*/ 22 h 23"/>
                    <a:gd name="T6" fmla="*/ 0 w 876"/>
                    <a:gd name="T7" fmla="*/ 22 h 23"/>
                    <a:gd name="T8" fmla="*/ 0 w 876"/>
                    <a:gd name="T9" fmla="*/ 0 h 23"/>
                    <a:gd name="T10" fmla="*/ 0 60000 65536"/>
                    <a:gd name="T11" fmla="*/ 0 60000 65536"/>
                    <a:gd name="T12" fmla="*/ 0 60000 65536"/>
                    <a:gd name="T13" fmla="*/ 0 60000 65536"/>
                    <a:gd name="T14" fmla="*/ 0 60000 65536"/>
                    <a:gd name="T15" fmla="*/ 0 w 876"/>
                    <a:gd name="T16" fmla="*/ 0 h 23"/>
                    <a:gd name="T17" fmla="*/ 876 w 876"/>
                    <a:gd name="T18" fmla="*/ 23 h 23"/>
                  </a:gdLst>
                  <a:ahLst/>
                  <a:cxnLst>
                    <a:cxn ang="T10">
                      <a:pos x="T0" y="T1"/>
                    </a:cxn>
                    <a:cxn ang="T11">
                      <a:pos x="T2" y="T3"/>
                    </a:cxn>
                    <a:cxn ang="T12">
                      <a:pos x="T4" y="T5"/>
                    </a:cxn>
                    <a:cxn ang="T13">
                      <a:pos x="T6" y="T7"/>
                    </a:cxn>
                    <a:cxn ang="T14">
                      <a:pos x="T8" y="T9"/>
                    </a:cxn>
                  </a:cxnLst>
                  <a:rect l="T15" t="T16" r="T17" b="T18"/>
                  <a:pathLst>
                    <a:path w="876" h="23">
                      <a:moveTo>
                        <a:pt x="0" y="0"/>
                      </a:moveTo>
                      <a:lnTo>
                        <a:pt x="875" y="0"/>
                      </a:lnTo>
                      <a:lnTo>
                        <a:pt x="875" y="22"/>
                      </a:lnTo>
                      <a:lnTo>
                        <a:pt x="0" y="22"/>
                      </a:lnTo>
                      <a:lnTo>
                        <a:pt x="0" y="0"/>
                      </a:lnTo>
                    </a:path>
                  </a:pathLst>
                </a:custGeom>
                <a:solidFill>
                  <a:srgbClr val="309830"/>
                </a:solidFill>
                <a:ln w="9525" cap="rnd">
                  <a:noFill/>
                  <a:round/>
                  <a:headEnd type="none" w="sm" len="sm"/>
                  <a:tailEnd type="none" w="sm" len="sm"/>
                </a:ln>
              </p:spPr>
              <p:txBody>
                <a:bodyPr/>
                <a:lstStyle/>
                <a:p>
                  <a:pPr>
                    <a:defRPr/>
                  </a:pPr>
                  <a:endParaRPr lang="en-US">
                    <a:solidFill>
                      <a:schemeClr val="tx1"/>
                    </a:solidFill>
                    <a:latin typeface="Arial" pitchFamily="34" charset="0"/>
                    <a:cs typeface="+mn-cs"/>
                  </a:endParaRPr>
                </a:p>
              </p:txBody>
            </p:sp>
            <p:sp>
              <p:nvSpPr>
                <p:cNvPr id="429" name="Freeform 38"/>
                <p:cNvSpPr>
                  <a:spLocks/>
                </p:cNvSpPr>
                <p:nvPr/>
              </p:nvSpPr>
              <p:spPr bwMode="auto">
                <a:xfrm>
                  <a:off x="3667" y="1641"/>
                  <a:ext cx="876" cy="20"/>
                </a:xfrm>
                <a:custGeom>
                  <a:avLst/>
                  <a:gdLst>
                    <a:gd name="T0" fmla="*/ 0 w 876"/>
                    <a:gd name="T1" fmla="*/ 0 h 20"/>
                    <a:gd name="T2" fmla="*/ 875 w 876"/>
                    <a:gd name="T3" fmla="*/ 0 h 20"/>
                    <a:gd name="T4" fmla="*/ 875 w 876"/>
                    <a:gd name="T5" fmla="*/ 19 h 20"/>
                    <a:gd name="T6" fmla="*/ 0 w 876"/>
                    <a:gd name="T7" fmla="*/ 19 h 20"/>
                    <a:gd name="T8" fmla="*/ 0 w 876"/>
                    <a:gd name="T9" fmla="*/ 0 h 20"/>
                    <a:gd name="T10" fmla="*/ 0 60000 65536"/>
                    <a:gd name="T11" fmla="*/ 0 60000 65536"/>
                    <a:gd name="T12" fmla="*/ 0 60000 65536"/>
                    <a:gd name="T13" fmla="*/ 0 60000 65536"/>
                    <a:gd name="T14" fmla="*/ 0 60000 65536"/>
                    <a:gd name="T15" fmla="*/ 0 w 876"/>
                    <a:gd name="T16" fmla="*/ 0 h 20"/>
                    <a:gd name="T17" fmla="*/ 876 w 876"/>
                    <a:gd name="T18" fmla="*/ 20 h 20"/>
                  </a:gdLst>
                  <a:ahLst/>
                  <a:cxnLst>
                    <a:cxn ang="T10">
                      <a:pos x="T0" y="T1"/>
                    </a:cxn>
                    <a:cxn ang="T11">
                      <a:pos x="T2" y="T3"/>
                    </a:cxn>
                    <a:cxn ang="T12">
                      <a:pos x="T4" y="T5"/>
                    </a:cxn>
                    <a:cxn ang="T13">
                      <a:pos x="T6" y="T7"/>
                    </a:cxn>
                    <a:cxn ang="T14">
                      <a:pos x="T8" y="T9"/>
                    </a:cxn>
                  </a:cxnLst>
                  <a:rect l="T15" t="T16" r="T17" b="T18"/>
                  <a:pathLst>
                    <a:path w="876" h="20">
                      <a:moveTo>
                        <a:pt x="0" y="0"/>
                      </a:moveTo>
                      <a:lnTo>
                        <a:pt x="875" y="0"/>
                      </a:lnTo>
                      <a:lnTo>
                        <a:pt x="875" y="19"/>
                      </a:lnTo>
                      <a:lnTo>
                        <a:pt x="0" y="19"/>
                      </a:lnTo>
                      <a:lnTo>
                        <a:pt x="0" y="0"/>
                      </a:lnTo>
                    </a:path>
                  </a:pathLst>
                </a:custGeom>
                <a:solidFill>
                  <a:srgbClr val="309030"/>
                </a:solidFill>
                <a:ln w="9525" cap="rnd">
                  <a:noFill/>
                  <a:round/>
                  <a:headEnd type="none" w="sm" len="sm"/>
                  <a:tailEnd type="none" w="sm" len="sm"/>
                </a:ln>
              </p:spPr>
              <p:txBody>
                <a:bodyPr/>
                <a:lstStyle/>
                <a:p>
                  <a:pPr>
                    <a:defRPr/>
                  </a:pPr>
                  <a:endParaRPr lang="en-US">
                    <a:solidFill>
                      <a:schemeClr val="tx1"/>
                    </a:solidFill>
                    <a:latin typeface="Arial" pitchFamily="34" charset="0"/>
                    <a:cs typeface="+mn-cs"/>
                  </a:endParaRPr>
                </a:p>
              </p:txBody>
            </p:sp>
            <p:sp>
              <p:nvSpPr>
                <p:cNvPr id="430" name="Freeform 39"/>
                <p:cNvSpPr>
                  <a:spLocks/>
                </p:cNvSpPr>
                <p:nvPr/>
              </p:nvSpPr>
              <p:spPr bwMode="auto">
                <a:xfrm>
                  <a:off x="3667" y="1650"/>
                  <a:ext cx="876" cy="22"/>
                </a:xfrm>
                <a:custGeom>
                  <a:avLst/>
                  <a:gdLst>
                    <a:gd name="T0" fmla="*/ 0 w 876"/>
                    <a:gd name="T1" fmla="*/ 0 h 22"/>
                    <a:gd name="T2" fmla="*/ 875 w 876"/>
                    <a:gd name="T3" fmla="*/ 0 h 22"/>
                    <a:gd name="T4" fmla="*/ 875 w 876"/>
                    <a:gd name="T5" fmla="*/ 21 h 22"/>
                    <a:gd name="T6" fmla="*/ 0 w 876"/>
                    <a:gd name="T7" fmla="*/ 21 h 22"/>
                    <a:gd name="T8" fmla="*/ 0 w 876"/>
                    <a:gd name="T9" fmla="*/ 0 h 22"/>
                    <a:gd name="T10" fmla="*/ 0 60000 65536"/>
                    <a:gd name="T11" fmla="*/ 0 60000 65536"/>
                    <a:gd name="T12" fmla="*/ 0 60000 65536"/>
                    <a:gd name="T13" fmla="*/ 0 60000 65536"/>
                    <a:gd name="T14" fmla="*/ 0 60000 65536"/>
                    <a:gd name="T15" fmla="*/ 0 w 876"/>
                    <a:gd name="T16" fmla="*/ 0 h 22"/>
                    <a:gd name="T17" fmla="*/ 876 w 876"/>
                    <a:gd name="T18" fmla="*/ 22 h 22"/>
                  </a:gdLst>
                  <a:ahLst/>
                  <a:cxnLst>
                    <a:cxn ang="T10">
                      <a:pos x="T0" y="T1"/>
                    </a:cxn>
                    <a:cxn ang="T11">
                      <a:pos x="T2" y="T3"/>
                    </a:cxn>
                    <a:cxn ang="T12">
                      <a:pos x="T4" y="T5"/>
                    </a:cxn>
                    <a:cxn ang="T13">
                      <a:pos x="T6" y="T7"/>
                    </a:cxn>
                    <a:cxn ang="T14">
                      <a:pos x="T8" y="T9"/>
                    </a:cxn>
                  </a:cxnLst>
                  <a:rect l="T15" t="T16" r="T17" b="T18"/>
                  <a:pathLst>
                    <a:path w="876" h="22">
                      <a:moveTo>
                        <a:pt x="0" y="0"/>
                      </a:moveTo>
                      <a:lnTo>
                        <a:pt x="875" y="0"/>
                      </a:lnTo>
                      <a:lnTo>
                        <a:pt x="875" y="21"/>
                      </a:lnTo>
                      <a:lnTo>
                        <a:pt x="0" y="21"/>
                      </a:lnTo>
                      <a:lnTo>
                        <a:pt x="0" y="0"/>
                      </a:lnTo>
                    </a:path>
                  </a:pathLst>
                </a:custGeom>
                <a:solidFill>
                  <a:srgbClr val="288828"/>
                </a:solidFill>
                <a:ln w="9525" cap="rnd">
                  <a:noFill/>
                  <a:round/>
                  <a:headEnd type="none" w="sm" len="sm"/>
                  <a:tailEnd type="none" w="sm" len="sm"/>
                </a:ln>
              </p:spPr>
              <p:txBody>
                <a:bodyPr/>
                <a:lstStyle/>
                <a:p>
                  <a:pPr>
                    <a:defRPr/>
                  </a:pPr>
                  <a:endParaRPr lang="en-US">
                    <a:solidFill>
                      <a:schemeClr val="tx1"/>
                    </a:solidFill>
                    <a:latin typeface="Arial" pitchFamily="34" charset="0"/>
                    <a:cs typeface="+mn-cs"/>
                  </a:endParaRPr>
                </a:p>
              </p:txBody>
            </p:sp>
            <p:sp>
              <p:nvSpPr>
                <p:cNvPr id="431" name="Freeform 40"/>
                <p:cNvSpPr>
                  <a:spLocks/>
                </p:cNvSpPr>
                <p:nvPr/>
              </p:nvSpPr>
              <p:spPr bwMode="auto">
                <a:xfrm>
                  <a:off x="3667" y="1658"/>
                  <a:ext cx="876" cy="22"/>
                </a:xfrm>
                <a:custGeom>
                  <a:avLst/>
                  <a:gdLst>
                    <a:gd name="T0" fmla="*/ 0 w 876"/>
                    <a:gd name="T1" fmla="*/ 0 h 22"/>
                    <a:gd name="T2" fmla="*/ 875 w 876"/>
                    <a:gd name="T3" fmla="*/ 0 h 22"/>
                    <a:gd name="T4" fmla="*/ 875 w 876"/>
                    <a:gd name="T5" fmla="*/ 21 h 22"/>
                    <a:gd name="T6" fmla="*/ 0 w 876"/>
                    <a:gd name="T7" fmla="*/ 21 h 22"/>
                    <a:gd name="T8" fmla="*/ 0 w 876"/>
                    <a:gd name="T9" fmla="*/ 0 h 22"/>
                    <a:gd name="T10" fmla="*/ 0 60000 65536"/>
                    <a:gd name="T11" fmla="*/ 0 60000 65536"/>
                    <a:gd name="T12" fmla="*/ 0 60000 65536"/>
                    <a:gd name="T13" fmla="*/ 0 60000 65536"/>
                    <a:gd name="T14" fmla="*/ 0 60000 65536"/>
                    <a:gd name="T15" fmla="*/ 0 w 876"/>
                    <a:gd name="T16" fmla="*/ 0 h 22"/>
                    <a:gd name="T17" fmla="*/ 876 w 876"/>
                    <a:gd name="T18" fmla="*/ 22 h 22"/>
                  </a:gdLst>
                  <a:ahLst/>
                  <a:cxnLst>
                    <a:cxn ang="T10">
                      <a:pos x="T0" y="T1"/>
                    </a:cxn>
                    <a:cxn ang="T11">
                      <a:pos x="T2" y="T3"/>
                    </a:cxn>
                    <a:cxn ang="T12">
                      <a:pos x="T4" y="T5"/>
                    </a:cxn>
                    <a:cxn ang="T13">
                      <a:pos x="T6" y="T7"/>
                    </a:cxn>
                    <a:cxn ang="T14">
                      <a:pos x="T8" y="T9"/>
                    </a:cxn>
                  </a:cxnLst>
                  <a:rect l="T15" t="T16" r="T17" b="T18"/>
                  <a:pathLst>
                    <a:path w="876" h="22">
                      <a:moveTo>
                        <a:pt x="0" y="0"/>
                      </a:moveTo>
                      <a:lnTo>
                        <a:pt x="875" y="0"/>
                      </a:lnTo>
                      <a:lnTo>
                        <a:pt x="875" y="21"/>
                      </a:lnTo>
                      <a:lnTo>
                        <a:pt x="0" y="21"/>
                      </a:lnTo>
                      <a:lnTo>
                        <a:pt x="0" y="0"/>
                      </a:lnTo>
                    </a:path>
                  </a:pathLst>
                </a:custGeom>
                <a:solidFill>
                  <a:srgbClr val="288028"/>
                </a:solidFill>
                <a:ln w="9525" cap="rnd">
                  <a:noFill/>
                  <a:round/>
                  <a:headEnd type="none" w="sm" len="sm"/>
                  <a:tailEnd type="none" w="sm" len="sm"/>
                </a:ln>
              </p:spPr>
              <p:txBody>
                <a:bodyPr/>
                <a:lstStyle/>
                <a:p>
                  <a:pPr>
                    <a:defRPr/>
                  </a:pPr>
                  <a:endParaRPr lang="en-US">
                    <a:solidFill>
                      <a:schemeClr val="tx1"/>
                    </a:solidFill>
                    <a:latin typeface="Arial" pitchFamily="34" charset="0"/>
                    <a:cs typeface="+mn-cs"/>
                  </a:endParaRPr>
                </a:p>
              </p:txBody>
            </p:sp>
            <p:sp>
              <p:nvSpPr>
                <p:cNvPr id="432" name="Freeform 41"/>
                <p:cNvSpPr>
                  <a:spLocks/>
                </p:cNvSpPr>
                <p:nvPr/>
              </p:nvSpPr>
              <p:spPr bwMode="auto">
                <a:xfrm>
                  <a:off x="3667" y="1669"/>
                  <a:ext cx="876" cy="21"/>
                </a:xfrm>
                <a:custGeom>
                  <a:avLst/>
                  <a:gdLst>
                    <a:gd name="T0" fmla="*/ 0 w 876"/>
                    <a:gd name="T1" fmla="*/ 0 h 21"/>
                    <a:gd name="T2" fmla="*/ 875 w 876"/>
                    <a:gd name="T3" fmla="*/ 0 h 21"/>
                    <a:gd name="T4" fmla="*/ 875 w 876"/>
                    <a:gd name="T5" fmla="*/ 20 h 21"/>
                    <a:gd name="T6" fmla="*/ 0 w 876"/>
                    <a:gd name="T7" fmla="*/ 20 h 21"/>
                    <a:gd name="T8" fmla="*/ 0 w 876"/>
                    <a:gd name="T9" fmla="*/ 0 h 21"/>
                    <a:gd name="T10" fmla="*/ 0 60000 65536"/>
                    <a:gd name="T11" fmla="*/ 0 60000 65536"/>
                    <a:gd name="T12" fmla="*/ 0 60000 65536"/>
                    <a:gd name="T13" fmla="*/ 0 60000 65536"/>
                    <a:gd name="T14" fmla="*/ 0 60000 65536"/>
                    <a:gd name="T15" fmla="*/ 0 w 876"/>
                    <a:gd name="T16" fmla="*/ 0 h 21"/>
                    <a:gd name="T17" fmla="*/ 876 w 876"/>
                    <a:gd name="T18" fmla="*/ 21 h 21"/>
                  </a:gdLst>
                  <a:ahLst/>
                  <a:cxnLst>
                    <a:cxn ang="T10">
                      <a:pos x="T0" y="T1"/>
                    </a:cxn>
                    <a:cxn ang="T11">
                      <a:pos x="T2" y="T3"/>
                    </a:cxn>
                    <a:cxn ang="T12">
                      <a:pos x="T4" y="T5"/>
                    </a:cxn>
                    <a:cxn ang="T13">
                      <a:pos x="T6" y="T7"/>
                    </a:cxn>
                    <a:cxn ang="T14">
                      <a:pos x="T8" y="T9"/>
                    </a:cxn>
                  </a:cxnLst>
                  <a:rect l="T15" t="T16" r="T17" b="T18"/>
                  <a:pathLst>
                    <a:path w="876" h="21">
                      <a:moveTo>
                        <a:pt x="0" y="0"/>
                      </a:moveTo>
                      <a:lnTo>
                        <a:pt x="875" y="0"/>
                      </a:lnTo>
                      <a:lnTo>
                        <a:pt x="875" y="20"/>
                      </a:lnTo>
                      <a:lnTo>
                        <a:pt x="0" y="20"/>
                      </a:lnTo>
                      <a:lnTo>
                        <a:pt x="0" y="0"/>
                      </a:lnTo>
                    </a:path>
                  </a:pathLst>
                </a:custGeom>
                <a:solidFill>
                  <a:srgbClr val="287828"/>
                </a:solidFill>
                <a:ln w="9525" cap="rnd">
                  <a:noFill/>
                  <a:round/>
                  <a:headEnd type="none" w="sm" len="sm"/>
                  <a:tailEnd type="none" w="sm" len="sm"/>
                </a:ln>
              </p:spPr>
              <p:txBody>
                <a:bodyPr/>
                <a:lstStyle/>
                <a:p>
                  <a:pPr>
                    <a:defRPr/>
                  </a:pPr>
                  <a:endParaRPr lang="en-US">
                    <a:solidFill>
                      <a:schemeClr val="tx1"/>
                    </a:solidFill>
                    <a:latin typeface="Arial" pitchFamily="34" charset="0"/>
                    <a:cs typeface="+mn-cs"/>
                  </a:endParaRPr>
                </a:p>
              </p:txBody>
            </p:sp>
            <p:sp>
              <p:nvSpPr>
                <p:cNvPr id="433" name="Freeform 42"/>
                <p:cNvSpPr>
                  <a:spLocks/>
                </p:cNvSpPr>
                <p:nvPr/>
              </p:nvSpPr>
              <p:spPr bwMode="auto">
                <a:xfrm>
                  <a:off x="3667" y="1679"/>
                  <a:ext cx="876" cy="22"/>
                </a:xfrm>
                <a:custGeom>
                  <a:avLst/>
                  <a:gdLst>
                    <a:gd name="T0" fmla="*/ 0 w 876"/>
                    <a:gd name="T1" fmla="*/ 0 h 22"/>
                    <a:gd name="T2" fmla="*/ 875 w 876"/>
                    <a:gd name="T3" fmla="*/ 0 h 22"/>
                    <a:gd name="T4" fmla="*/ 875 w 876"/>
                    <a:gd name="T5" fmla="*/ 21 h 22"/>
                    <a:gd name="T6" fmla="*/ 0 w 876"/>
                    <a:gd name="T7" fmla="*/ 21 h 22"/>
                    <a:gd name="T8" fmla="*/ 0 w 876"/>
                    <a:gd name="T9" fmla="*/ 0 h 22"/>
                    <a:gd name="T10" fmla="*/ 0 60000 65536"/>
                    <a:gd name="T11" fmla="*/ 0 60000 65536"/>
                    <a:gd name="T12" fmla="*/ 0 60000 65536"/>
                    <a:gd name="T13" fmla="*/ 0 60000 65536"/>
                    <a:gd name="T14" fmla="*/ 0 60000 65536"/>
                    <a:gd name="T15" fmla="*/ 0 w 876"/>
                    <a:gd name="T16" fmla="*/ 0 h 22"/>
                    <a:gd name="T17" fmla="*/ 876 w 876"/>
                    <a:gd name="T18" fmla="*/ 22 h 22"/>
                  </a:gdLst>
                  <a:ahLst/>
                  <a:cxnLst>
                    <a:cxn ang="T10">
                      <a:pos x="T0" y="T1"/>
                    </a:cxn>
                    <a:cxn ang="T11">
                      <a:pos x="T2" y="T3"/>
                    </a:cxn>
                    <a:cxn ang="T12">
                      <a:pos x="T4" y="T5"/>
                    </a:cxn>
                    <a:cxn ang="T13">
                      <a:pos x="T6" y="T7"/>
                    </a:cxn>
                    <a:cxn ang="T14">
                      <a:pos x="T8" y="T9"/>
                    </a:cxn>
                  </a:cxnLst>
                  <a:rect l="T15" t="T16" r="T17" b="T18"/>
                  <a:pathLst>
                    <a:path w="876" h="22">
                      <a:moveTo>
                        <a:pt x="0" y="0"/>
                      </a:moveTo>
                      <a:lnTo>
                        <a:pt x="875" y="0"/>
                      </a:lnTo>
                      <a:lnTo>
                        <a:pt x="875" y="21"/>
                      </a:lnTo>
                      <a:lnTo>
                        <a:pt x="0" y="21"/>
                      </a:lnTo>
                      <a:lnTo>
                        <a:pt x="0" y="0"/>
                      </a:lnTo>
                    </a:path>
                  </a:pathLst>
                </a:custGeom>
                <a:solidFill>
                  <a:srgbClr val="287020"/>
                </a:solidFill>
                <a:ln w="9525" cap="rnd">
                  <a:noFill/>
                  <a:round/>
                  <a:headEnd type="none" w="sm" len="sm"/>
                  <a:tailEnd type="none" w="sm" len="sm"/>
                </a:ln>
              </p:spPr>
              <p:txBody>
                <a:bodyPr/>
                <a:lstStyle/>
                <a:p>
                  <a:pPr>
                    <a:defRPr/>
                  </a:pPr>
                  <a:endParaRPr lang="en-US">
                    <a:solidFill>
                      <a:schemeClr val="tx1"/>
                    </a:solidFill>
                    <a:latin typeface="Arial" pitchFamily="34" charset="0"/>
                    <a:cs typeface="+mn-cs"/>
                  </a:endParaRPr>
                </a:p>
              </p:txBody>
            </p:sp>
            <p:sp>
              <p:nvSpPr>
                <p:cNvPr id="434" name="Freeform 43"/>
                <p:cNvSpPr>
                  <a:spLocks/>
                </p:cNvSpPr>
                <p:nvPr/>
              </p:nvSpPr>
              <p:spPr bwMode="auto">
                <a:xfrm>
                  <a:off x="3667" y="1689"/>
                  <a:ext cx="876" cy="23"/>
                </a:xfrm>
                <a:custGeom>
                  <a:avLst/>
                  <a:gdLst>
                    <a:gd name="T0" fmla="*/ 0 w 876"/>
                    <a:gd name="T1" fmla="*/ 0 h 23"/>
                    <a:gd name="T2" fmla="*/ 875 w 876"/>
                    <a:gd name="T3" fmla="*/ 0 h 23"/>
                    <a:gd name="T4" fmla="*/ 875 w 876"/>
                    <a:gd name="T5" fmla="*/ 22 h 23"/>
                    <a:gd name="T6" fmla="*/ 0 w 876"/>
                    <a:gd name="T7" fmla="*/ 22 h 23"/>
                    <a:gd name="T8" fmla="*/ 0 w 876"/>
                    <a:gd name="T9" fmla="*/ 0 h 23"/>
                    <a:gd name="T10" fmla="*/ 0 60000 65536"/>
                    <a:gd name="T11" fmla="*/ 0 60000 65536"/>
                    <a:gd name="T12" fmla="*/ 0 60000 65536"/>
                    <a:gd name="T13" fmla="*/ 0 60000 65536"/>
                    <a:gd name="T14" fmla="*/ 0 60000 65536"/>
                    <a:gd name="T15" fmla="*/ 0 w 876"/>
                    <a:gd name="T16" fmla="*/ 0 h 23"/>
                    <a:gd name="T17" fmla="*/ 876 w 876"/>
                    <a:gd name="T18" fmla="*/ 23 h 23"/>
                  </a:gdLst>
                  <a:ahLst/>
                  <a:cxnLst>
                    <a:cxn ang="T10">
                      <a:pos x="T0" y="T1"/>
                    </a:cxn>
                    <a:cxn ang="T11">
                      <a:pos x="T2" y="T3"/>
                    </a:cxn>
                    <a:cxn ang="T12">
                      <a:pos x="T4" y="T5"/>
                    </a:cxn>
                    <a:cxn ang="T13">
                      <a:pos x="T6" y="T7"/>
                    </a:cxn>
                    <a:cxn ang="T14">
                      <a:pos x="T8" y="T9"/>
                    </a:cxn>
                  </a:cxnLst>
                  <a:rect l="T15" t="T16" r="T17" b="T18"/>
                  <a:pathLst>
                    <a:path w="876" h="23">
                      <a:moveTo>
                        <a:pt x="0" y="0"/>
                      </a:moveTo>
                      <a:lnTo>
                        <a:pt x="875" y="0"/>
                      </a:lnTo>
                      <a:lnTo>
                        <a:pt x="875" y="22"/>
                      </a:lnTo>
                      <a:lnTo>
                        <a:pt x="0" y="22"/>
                      </a:lnTo>
                      <a:lnTo>
                        <a:pt x="0" y="0"/>
                      </a:lnTo>
                    </a:path>
                  </a:pathLst>
                </a:custGeom>
                <a:solidFill>
                  <a:srgbClr val="206820"/>
                </a:solidFill>
                <a:ln w="9525" cap="rnd">
                  <a:noFill/>
                  <a:round/>
                  <a:headEnd type="none" w="sm" len="sm"/>
                  <a:tailEnd type="none" w="sm" len="sm"/>
                </a:ln>
              </p:spPr>
              <p:txBody>
                <a:bodyPr/>
                <a:lstStyle/>
                <a:p>
                  <a:pPr>
                    <a:defRPr/>
                  </a:pPr>
                  <a:endParaRPr lang="en-US">
                    <a:solidFill>
                      <a:schemeClr val="tx1"/>
                    </a:solidFill>
                    <a:latin typeface="Arial" pitchFamily="34" charset="0"/>
                    <a:cs typeface="+mn-cs"/>
                  </a:endParaRPr>
                </a:p>
              </p:txBody>
            </p:sp>
            <p:sp>
              <p:nvSpPr>
                <p:cNvPr id="435" name="Freeform 44"/>
                <p:cNvSpPr>
                  <a:spLocks/>
                </p:cNvSpPr>
                <p:nvPr/>
              </p:nvSpPr>
              <p:spPr bwMode="auto">
                <a:xfrm>
                  <a:off x="3667" y="1698"/>
                  <a:ext cx="876" cy="21"/>
                </a:xfrm>
                <a:custGeom>
                  <a:avLst/>
                  <a:gdLst>
                    <a:gd name="T0" fmla="*/ 0 w 876"/>
                    <a:gd name="T1" fmla="*/ 0 h 21"/>
                    <a:gd name="T2" fmla="*/ 875 w 876"/>
                    <a:gd name="T3" fmla="*/ 0 h 21"/>
                    <a:gd name="T4" fmla="*/ 875 w 876"/>
                    <a:gd name="T5" fmla="*/ 20 h 21"/>
                    <a:gd name="T6" fmla="*/ 0 w 876"/>
                    <a:gd name="T7" fmla="*/ 20 h 21"/>
                    <a:gd name="T8" fmla="*/ 0 w 876"/>
                    <a:gd name="T9" fmla="*/ 0 h 21"/>
                    <a:gd name="T10" fmla="*/ 0 60000 65536"/>
                    <a:gd name="T11" fmla="*/ 0 60000 65536"/>
                    <a:gd name="T12" fmla="*/ 0 60000 65536"/>
                    <a:gd name="T13" fmla="*/ 0 60000 65536"/>
                    <a:gd name="T14" fmla="*/ 0 60000 65536"/>
                    <a:gd name="T15" fmla="*/ 0 w 876"/>
                    <a:gd name="T16" fmla="*/ 0 h 21"/>
                    <a:gd name="T17" fmla="*/ 876 w 876"/>
                    <a:gd name="T18" fmla="*/ 21 h 21"/>
                  </a:gdLst>
                  <a:ahLst/>
                  <a:cxnLst>
                    <a:cxn ang="T10">
                      <a:pos x="T0" y="T1"/>
                    </a:cxn>
                    <a:cxn ang="T11">
                      <a:pos x="T2" y="T3"/>
                    </a:cxn>
                    <a:cxn ang="T12">
                      <a:pos x="T4" y="T5"/>
                    </a:cxn>
                    <a:cxn ang="T13">
                      <a:pos x="T6" y="T7"/>
                    </a:cxn>
                    <a:cxn ang="T14">
                      <a:pos x="T8" y="T9"/>
                    </a:cxn>
                  </a:cxnLst>
                  <a:rect l="T15" t="T16" r="T17" b="T18"/>
                  <a:pathLst>
                    <a:path w="876" h="21">
                      <a:moveTo>
                        <a:pt x="0" y="0"/>
                      </a:moveTo>
                      <a:lnTo>
                        <a:pt x="875" y="0"/>
                      </a:lnTo>
                      <a:lnTo>
                        <a:pt x="875" y="20"/>
                      </a:lnTo>
                      <a:lnTo>
                        <a:pt x="0" y="20"/>
                      </a:lnTo>
                      <a:lnTo>
                        <a:pt x="0" y="0"/>
                      </a:lnTo>
                    </a:path>
                  </a:pathLst>
                </a:custGeom>
                <a:solidFill>
                  <a:srgbClr val="206020"/>
                </a:solidFill>
                <a:ln w="9525" cap="rnd">
                  <a:noFill/>
                  <a:round/>
                  <a:headEnd type="none" w="sm" len="sm"/>
                  <a:tailEnd type="none" w="sm" len="sm"/>
                </a:ln>
              </p:spPr>
              <p:txBody>
                <a:bodyPr/>
                <a:lstStyle/>
                <a:p>
                  <a:pPr>
                    <a:defRPr/>
                  </a:pPr>
                  <a:endParaRPr lang="en-US">
                    <a:solidFill>
                      <a:schemeClr val="tx1"/>
                    </a:solidFill>
                    <a:latin typeface="Arial" pitchFamily="34" charset="0"/>
                    <a:cs typeface="+mn-cs"/>
                  </a:endParaRPr>
                </a:p>
              </p:txBody>
            </p:sp>
            <p:sp>
              <p:nvSpPr>
                <p:cNvPr id="436" name="Freeform 45"/>
                <p:cNvSpPr>
                  <a:spLocks/>
                </p:cNvSpPr>
                <p:nvPr/>
              </p:nvSpPr>
              <p:spPr bwMode="auto">
                <a:xfrm>
                  <a:off x="3667" y="1707"/>
                  <a:ext cx="876" cy="23"/>
                </a:xfrm>
                <a:custGeom>
                  <a:avLst/>
                  <a:gdLst>
                    <a:gd name="T0" fmla="*/ 0 w 876"/>
                    <a:gd name="T1" fmla="*/ 0 h 23"/>
                    <a:gd name="T2" fmla="*/ 875 w 876"/>
                    <a:gd name="T3" fmla="*/ 0 h 23"/>
                    <a:gd name="T4" fmla="*/ 875 w 876"/>
                    <a:gd name="T5" fmla="*/ 22 h 23"/>
                    <a:gd name="T6" fmla="*/ 0 w 876"/>
                    <a:gd name="T7" fmla="*/ 22 h 23"/>
                    <a:gd name="T8" fmla="*/ 0 w 876"/>
                    <a:gd name="T9" fmla="*/ 0 h 23"/>
                    <a:gd name="T10" fmla="*/ 0 60000 65536"/>
                    <a:gd name="T11" fmla="*/ 0 60000 65536"/>
                    <a:gd name="T12" fmla="*/ 0 60000 65536"/>
                    <a:gd name="T13" fmla="*/ 0 60000 65536"/>
                    <a:gd name="T14" fmla="*/ 0 60000 65536"/>
                    <a:gd name="T15" fmla="*/ 0 w 876"/>
                    <a:gd name="T16" fmla="*/ 0 h 23"/>
                    <a:gd name="T17" fmla="*/ 876 w 876"/>
                    <a:gd name="T18" fmla="*/ 23 h 23"/>
                  </a:gdLst>
                  <a:ahLst/>
                  <a:cxnLst>
                    <a:cxn ang="T10">
                      <a:pos x="T0" y="T1"/>
                    </a:cxn>
                    <a:cxn ang="T11">
                      <a:pos x="T2" y="T3"/>
                    </a:cxn>
                    <a:cxn ang="T12">
                      <a:pos x="T4" y="T5"/>
                    </a:cxn>
                    <a:cxn ang="T13">
                      <a:pos x="T6" y="T7"/>
                    </a:cxn>
                    <a:cxn ang="T14">
                      <a:pos x="T8" y="T9"/>
                    </a:cxn>
                  </a:cxnLst>
                  <a:rect l="T15" t="T16" r="T17" b="T18"/>
                  <a:pathLst>
                    <a:path w="876" h="23">
                      <a:moveTo>
                        <a:pt x="0" y="0"/>
                      </a:moveTo>
                      <a:lnTo>
                        <a:pt x="875" y="0"/>
                      </a:lnTo>
                      <a:lnTo>
                        <a:pt x="875" y="22"/>
                      </a:lnTo>
                      <a:lnTo>
                        <a:pt x="0" y="22"/>
                      </a:lnTo>
                      <a:lnTo>
                        <a:pt x="0" y="0"/>
                      </a:lnTo>
                    </a:path>
                  </a:pathLst>
                </a:custGeom>
                <a:solidFill>
                  <a:srgbClr val="205818"/>
                </a:solidFill>
                <a:ln w="9525" cap="rnd">
                  <a:noFill/>
                  <a:round/>
                  <a:headEnd type="none" w="sm" len="sm"/>
                  <a:tailEnd type="none" w="sm" len="sm"/>
                </a:ln>
              </p:spPr>
              <p:txBody>
                <a:bodyPr/>
                <a:lstStyle/>
                <a:p>
                  <a:pPr>
                    <a:defRPr/>
                  </a:pPr>
                  <a:endParaRPr lang="en-US">
                    <a:solidFill>
                      <a:schemeClr val="tx1"/>
                    </a:solidFill>
                    <a:latin typeface="Arial" pitchFamily="34" charset="0"/>
                    <a:cs typeface="+mn-cs"/>
                  </a:endParaRPr>
                </a:p>
              </p:txBody>
            </p:sp>
            <p:sp>
              <p:nvSpPr>
                <p:cNvPr id="437" name="Freeform 46"/>
                <p:cNvSpPr>
                  <a:spLocks/>
                </p:cNvSpPr>
                <p:nvPr/>
              </p:nvSpPr>
              <p:spPr bwMode="auto">
                <a:xfrm>
                  <a:off x="3667" y="1718"/>
                  <a:ext cx="876" cy="21"/>
                </a:xfrm>
                <a:custGeom>
                  <a:avLst/>
                  <a:gdLst>
                    <a:gd name="T0" fmla="*/ 0 w 876"/>
                    <a:gd name="T1" fmla="*/ 0 h 21"/>
                    <a:gd name="T2" fmla="*/ 875 w 876"/>
                    <a:gd name="T3" fmla="*/ 0 h 21"/>
                    <a:gd name="T4" fmla="*/ 875 w 876"/>
                    <a:gd name="T5" fmla="*/ 20 h 21"/>
                    <a:gd name="T6" fmla="*/ 0 w 876"/>
                    <a:gd name="T7" fmla="*/ 20 h 21"/>
                    <a:gd name="T8" fmla="*/ 0 w 876"/>
                    <a:gd name="T9" fmla="*/ 0 h 21"/>
                    <a:gd name="T10" fmla="*/ 0 60000 65536"/>
                    <a:gd name="T11" fmla="*/ 0 60000 65536"/>
                    <a:gd name="T12" fmla="*/ 0 60000 65536"/>
                    <a:gd name="T13" fmla="*/ 0 60000 65536"/>
                    <a:gd name="T14" fmla="*/ 0 60000 65536"/>
                    <a:gd name="T15" fmla="*/ 0 w 876"/>
                    <a:gd name="T16" fmla="*/ 0 h 21"/>
                    <a:gd name="T17" fmla="*/ 876 w 876"/>
                    <a:gd name="T18" fmla="*/ 21 h 21"/>
                  </a:gdLst>
                  <a:ahLst/>
                  <a:cxnLst>
                    <a:cxn ang="T10">
                      <a:pos x="T0" y="T1"/>
                    </a:cxn>
                    <a:cxn ang="T11">
                      <a:pos x="T2" y="T3"/>
                    </a:cxn>
                    <a:cxn ang="T12">
                      <a:pos x="T4" y="T5"/>
                    </a:cxn>
                    <a:cxn ang="T13">
                      <a:pos x="T6" y="T7"/>
                    </a:cxn>
                    <a:cxn ang="T14">
                      <a:pos x="T8" y="T9"/>
                    </a:cxn>
                  </a:cxnLst>
                  <a:rect l="T15" t="T16" r="T17" b="T18"/>
                  <a:pathLst>
                    <a:path w="876" h="21">
                      <a:moveTo>
                        <a:pt x="0" y="0"/>
                      </a:moveTo>
                      <a:lnTo>
                        <a:pt x="875" y="0"/>
                      </a:lnTo>
                      <a:lnTo>
                        <a:pt x="875" y="20"/>
                      </a:lnTo>
                      <a:lnTo>
                        <a:pt x="0" y="20"/>
                      </a:lnTo>
                      <a:lnTo>
                        <a:pt x="0" y="0"/>
                      </a:lnTo>
                    </a:path>
                  </a:pathLst>
                </a:custGeom>
                <a:solidFill>
                  <a:srgbClr val="185018"/>
                </a:solidFill>
                <a:ln w="9525" cap="rnd">
                  <a:noFill/>
                  <a:round/>
                  <a:headEnd type="none" w="sm" len="sm"/>
                  <a:tailEnd type="none" w="sm" len="sm"/>
                </a:ln>
              </p:spPr>
              <p:txBody>
                <a:bodyPr/>
                <a:lstStyle/>
                <a:p>
                  <a:pPr>
                    <a:defRPr/>
                  </a:pPr>
                  <a:endParaRPr lang="en-US">
                    <a:solidFill>
                      <a:schemeClr val="tx1"/>
                    </a:solidFill>
                    <a:latin typeface="Arial" pitchFamily="34" charset="0"/>
                    <a:cs typeface="+mn-cs"/>
                  </a:endParaRPr>
                </a:p>
              </p:txBody>
            </p:sp>
            <p:sp>
              <p:nvSpPr>
                <p:cNvPr id="438" name="Freeform 47"/>
                <p:cNvSpPr>
                  <a:spLocks/>
                </p:cNvSpPr>
                <p:nvPr/>
              </p:nvSpPr>
              <p:spPr bwMode="auto">
                <a:xfrm>
                  <a:off x="3667" y="1727"/>
                  <a:ext cx="876" cy="21"/>
                </a:xfrm>
                <a:custGeom>
                  <a:avLst/>
                  <a:gdLst>
                    <a:gd name="T0" fmla="*/ 0 w 876"/>
                    <a:gd name="T1" fmla="*/ 0 h 21"/>
                    <a:gd name="T2" fmla="*/ 875 w 876"/>
                    <a:gd name="T3" fmla="*/ 0 h 21"/>
                    <a:gd name="T4" fmla="*/ 875 w 876"/>
                    <a:gd name="T5" fmla="*/ 20 h 21"/>
                    <a:gd name="T6" fmla="*/ 0 w 876"/>
                    <a:gd name="T7" fmla="*/ 20 h 21"/>
                    <a:gd name="T8" fmla="*/ 0 w 876"/>
                    <a:gd name="T9" fmla="*/ 0 h 21"/>
                    <a:gd name="T10" fmla="*/ 0 60000 65536"/>
                    <a:gd name="T11" fmla="*/ 0 60000 65536"/>
                    <a:gd name="T12" fmla="*/ 0 60000 65536"/>
                    <a:gd name="T13" fmla="*/ 0 60000 65536"/>
                    <a:gd name="T14" fmla="*/ 0 60000 65536"/>
                    <a:gd name="T15" fmla="*/ 0 w 876"/>
                    <a:gd name="T16" fmla="*/ 0 h 21"/>
                    <a:gd name="T17" fmla="*/ 876 w 876"/>
                    <a:gd name="T18" fmla="*/ 21 h 21"/>
                  </a:gdLst>
                  <a:ahLst/>
                  <a:cxnLst>
                    <a:cxn ang="T10">
                      <a:pos x="T0" y="T1"/>
                    </a:cxn>
                    <a:cxn ang="T11">
                      <a:pos x="T2" y="T3"/>
                    </a:cxn>
                    <a:cxn ang="T12">
                      <a:pos x="T4" y="T5"/>
                    </a:cxn>
                    <a:cxn ang="T13">
                      <a:pos x="T6" y="T7"/>
                    </a:cxn>
                    <a:cxn ang="T14">
                      <a:pos x="T8" y="T9"/>
                    </a:cxn>
                  </a:cxnLst>
                  <a:rect l="T15" t="T16" r="T17" b="T18"/>
                  <a:pathLst>
                    <a:path w="876" h="21">
                      <a:moveTo>
                        <a:pt x="0" y="0"/>
                      </a:moveTo>
                      <a:lnTo>
                        <a:pt x="875" y="0"/>
                      </a:lnTo>
                      <a:lnTo>
                        <a:pt x="875" y="20"/>
                      </a:lnTo>
                      <a:lnTo>
                        <a:pt x="0" y="20"/>
                      </a:lnTo>
                      <a:lnTo>
                        <a:pt x="0" y="0"/>
                      </a:lnTo>
                    </a:path>
                  </a:pathLst>
                </a:custGeom>
                <a:solidFill>
                  <a:srgbClr val="184818"/>
                </a:solidFill>
                <a:ln w="9525" cap="rnd">
                  <a:noFill/>
                  <a:round/>
                  <a:headEnd type="none" w="sm" len="sm"/>
                  <a:tailEnd type="none" w="sm" len="sm"/>
                </a:ln>
              </p:spPr>
              <p:txBody>
                <a:bodyPr/>
                <a:lstStyle/>
                <a:p>
                  <a:pPr>
                    <a:defRPr/>
                  </a:pPr>
                  <a:endParaRPr lang="en-US">
                    <a:solidFill>
                      <a:schemeClr val="tx1"/>
                    </a:solidFill>
                    <a:latin typeface="Arial" pitchFamily="34" charset="0"/>
                    <a:cs typeface="+mn-cs"/>
                  </a:endParaRPr>
                </a:p>
              </p:txBody>
            </p:sp>
            <p:sp>
              <p:nvSpPr>
                <p:cNvPr id="439" name="Freeform 48"/>
                <p:cNvSpPr>
                  <a:spLocks/>
                </p:cNvSpPr>
                <p:nvPr/>
              </p:nvSpPr>
              <p:spPr bwMode="auto">
                <a:xfrm>
                  <a:off x="3667" y="1735"/>
                  <a:ext cx="876" cy="23"/>
                </a:xfrm>
                <a:custGeom>
                  <a:avLst/>
                  <a:gdLst>
                    <a:gd name="T0" fmla="*/ 0 w 876"/>
                    <a:gd name="T1" fmla="*/ 0 h 23"/>
                    <a:gd name="T2" fmla="*/ 875 w 876"/>
                    <a:gd name="T3" fmla="*/ 0 h 23"/>
                    <a:gd name="T4" fmla="*/ 875 w 876"/>
                    <a:gd name="T5" fmla="*/ 22 h 23"/>
                    <a:gd name="T6" fmla="*/ 0 w 876"/>
                    <a:gd name="T7" fmla="*/ 22 h 23"/>
                    <a:gd name="T8" fmla="*/ 0 w 876"/>
                    <a:gd name="T9" fmla="*/ 0 h 23"/>
                    <a:gd name="T10" fmla="*/ 0 60000 65536"/>
                    <a:gd name="T11" fmla="*/ 0 60000 65536"/>
                    <a:gd name="T12" fmla="*/ 0 60000 65536"/>
                    <a:gd name="T13" fmla="*/ 0 60000 65536"/>
                    <a:gd name="T14" fmla="*/ 0 60000 65536"/>
                    <a:gd name="T15" fmla="*/ 0 w 876"/>
                    <a:gd name="T16" fmla="*/ 0 h 23"/>
                    <a:gd name="T17" fmla="*/ 876 w 876"/>
                    <a:gd name="T18" fmla="*/ 23 h 23"/>
                  </a:gdLst>
                  <a:ahLst/>
                  <a:cxnLst>
                    <a:cxn ang="T10">
                      <a:pos x="T0" y="T1"/>
                    </a:cxn>
                    <a:cxn ang="T11">
                      <a:pos x="T2" y="T3"/>
                    </a:cxn>
                    <a:cxn ang="T12">
                      <a:pos x="T4" y="T5"/>
                    </a:cxn>
                    <a:cxn ang="T13">
                      <a:pos x="T6" y="T7"/>
                    </a:cxn>
                    <a:cxn ang="T14">
                      <a:pos x="T8" y="T9"/>
                    </a:cxn>
                  </a:cxnLst>
                  <a:rect l="T15" t="T16" r="T17" b="T18"/>
                  <a:pathLst>
                    <a:path w="876" h="23">
                      <a:moveTo>
                        <a:pt x="0" y="0"/>
                      </a:moveTo>
                      <a:lnTo>
                        <a:pt x="875" y="0"/>
                      </a:lnTo>
                      <a:lnTo>
                        <a:pt x="875" y="22"/>
                      </a:lnTo>
                      <a:lnTo>
                        <a:pt x="0" y="22"/>
                      </a:lnTo>
                      <a:lnTo>
                        <a:pt x="0" y="0"/>
                      </a:lnTo>
                    </a:path>
                  </a:pathLst>
                </a:custGeom>
                <a:solidFill>
                  <a:srgbClr val="104010"/>
                </a:solidFill>
                <a:ln w="9525" cap="rnd">
                  <a:noFill/>
                  <a:round/>
                  <a:headEnd type="none" w="sm" len="sm"/>
                  <a:tailEnd type="none" w="sm" len="sm"/>
                </a:ln>
              </p:spPr>
              <p:txBody>
                <a:bodyPr/>
                <a:lstStyle/>
                <a:p>
                  <a:pPr>
                    <a:defRPr/>
                  </a:pPr>
                  <a:endParaRPr lang="en-US">
                    <a:solidFill>
                      <a:schemeClr val="tx1"/>
                    </a:solidFill>
                    <a:latin typeface="Arial" pitchFamily="34" charset="0"/>
                    <a:cs typeface="+mn-cs"/>
                  </a:endParaRPr>
                </a:p>
              </p:txBody>
            </p:sp>
            <p:sp>
              <p:nvSpPr>
                <p:cNvPr id="440" name="Rectangle 49"/>
                <p:cNvSpPr>
                  <a:spLocks noChangeArrowheads="1"/>
                </p:cNvSpPr>
                <p:nvPr/>
              </p:nvSpPr>
              <p:spPr bwMode="auto">
                <a:xfrm>
                  <a:off x="3736" y="1647"/>
                  <a:ext cx="115" cy="63"/>
                </a:xfrm>
                <a:prstGeom prst="rect">
                  <a:avLst/>
                </a:prstGeom>
                <a:solidFill>
                  <a:srgbClr val="474747"/>
                </a:solidFill>
                <a:ln w="12700">
                  <a:solidFill>
                    <a:srgbClr val="5F5F5F"/>
                  </a:solidFill>
                  <a:miter lim="800000"/>
                  <a:headEnd/>
                  <a:tailEnd/>
                </a:ln>
              </p:spPr>
              <p:txBody>
                <a:bodyPr wrap="none" anchor="ctr"/>
                <a:lstStyle/>
                <a:p>
                  <a:pPr>
                    <a:defRPr/>
                  </a:pPr>
                  <a:endParaRPr lang="en-US">
                    <a:solidFill>
                      <a:schemeClr val="tx1"/>
                    </a:solidFill>
                    <a:latin typeface="Arial" pitchFamily="34" charset="0"/>
                    <a:cs typeface="+mn-cs"/>
                  </a:endParaRPr>
                </a:p>
              </p:txBody>
            </p:sp>
            <p:sp>
              <p:nvSpPr>
                <p:cNvPr id="441" name="Rectangle 50" descr="Narrow vertical"/>
                <p:cNvSpPr>
                  <a:spLocks noChangeArrowheads="1"/>
                </p:cNvSpPr>
                <p:nvPr/>
              </p:nvSpPr>
              <p:spPr bwMode="auto">
                <a:xfrm>
                  <a:off x="3694" y="1748"/>
                  <a:ext cx="390" cy="17"/>
                </a:xfrm>
                <a:prstGeom prst="rect">
                  <a:avLst/>
                </a:prstGeom>
                <a:pattFill prst="narVert">
                  <a:fgClr>
                    <a:srgbClr val="FF9900"/>
                  </a:fgClr>
                  <a:bgClr>
                    <a:srgbClr val="FFFF00"/>
                  </a:bgClr>
                </a:pattFill>
                <a:ln w="12700">
                  <a:solidFill>
                    <a:srgbClr val="000000"/>
                  </a:solidFill>
                  <a:miter lim="800000"/>
                  <a:headEnd/>
                  <a:tailEnd/>
                </a:ln>
              </p:spPr>
              <p:txBody>
                <a:bodyPr wrap="none" anchor="ctr"/>
                <a:lstStyle/>
                <a:p>
                  <a:pPr>
                    <a:defRPr/>
                  </a:pPr>
                  <a:endParaRPr lang="en-US">
                    <a:solidFill>
                      <a:schemeClr val="tx1"/>
                    </a:solidFill>
                    <a:latin typeface="Arial" pitchFamily="34" charset="0"/>
                    <a:cs typeface="+mn-cs"/>
                  </a:endParaRPr>
                </a:p>
              </p:txBody>
            </p:sp>
            <p:sp>
              <p:nvSpPr>
                <p:cNvPr id="442" name="Rectangle 51" descr="Narrow vertical"/>
                <p:cNvSpPr>
                  <a:spLocks noChangeArrowheads="1"/>
                </p:cNvSpPr>
                <p:nvPr/>
              </p:nvSpPr>
              <p:spPr bwMode="auto">
                <a:xfrm>
                  <a:off x="4127" y="1748"/>
                  <a:ext cx="390" cy="17"/>
                </a:xfrm>
                <a:prstGeom prst="rect">
                  <a:avLst/>
                </a:prstGeom>
                <a:pattFill prst="narVert">
                  <a:fgClr>
                    <a:srgbClr val="FF9900"/>
                  </a:fgClr>
                  <a:bgClr>
                    <a:srgbClr val="FFFF00"/>
                  </a:bgClr>
                </a:pattFill>
                <a:ln w="12700">
                  <a:solidFill>
                    <a:srgbClr val="000000"/>
                  </a:solidFill>
                  <a:miter lim="800000"/>
                  <a:headEnd/>
                  <a:tailEnd/>
                </a:ln>
              </p:spPr>
              <p:txBody>
                <a:bodyPr wrap="none" anchor="ctr"/>
                <a:lstStyle/>
                <a:p>
                  <a:pPr>
                    <a:defRPr/>
                  </a:pPr>
                  <a:endParaRPr lang="en-US">
                    <a:solidFill>
                      <a:schemeClr val="tx1"/>
                    </a:solidFill>
                    <a:latin typeface="Arial" pitchFamily="34" charset="0"/>
                    <a:cs typeface="+mn-cs"/>
                  </a:endParaRPr>
                </a:p>
              </p:txBody>
            </p:sp>
            <p:sp>
              <p:nvSpPr>
                <p:cNvPr id="443" name="Rectangle 52"/>
                <p:cNvSpPr>
                  <a:spLocks noChangeArrowheads="1"/>
                </p:cNvSpPr>
                <p:nvPr/>
              </p:nvSpPr>
              <p:spPr bwMode="auto">
                <a:xfrm>
                  <a:off x="3894" y="1647"/>
                  <a:ext cx="119" cy="61"/>
                </a:xfrm>
                <a:prstGeom prst="rect">
                  <a:avLst/>
                </a:prstGeom>
                <a:solidFill>
                  <a:srgbClr val="474747"/>
                </a:solidFill>
                <a:ln w="12700">
                  <a:solidFill>
                    <a:srgbClr val="5F5F5F"/>
                  </a:solidFill>
                  <a:miter lim="800000"/>
                  <a:headEnd/>
                  <a:tailEnd/>
                </a:ln>
              </p:spPr>
              <p:txBody>
                <a:bodyPr wrap="none" anchor="ctr"/>
                <a:lstStyle/>
                <a:p>
                  <a:pPr>
                    <a:defRPr/>
                  </a:pPr>
                  <a:endParaRPr lang="en-US">
                    <a:solidFill>
                      <a:schemeClr val="tx1"/>
                    </a:solidFill>
                    <a:latin typeface="Arial" pitchFamily="34" charset="0"/>
                    <a:cs typeface="+mn-cs"/>
                  </a:endParaRPr>
                </a:p>
              </p:txBody>
            </p:sp>
            <p:sp>
              <p:nvSpPr>
                <p:cNvPr id="444" name="Rectangle 53"/>
                <p:cNvSpPr>
                  <a:spLocks noChangeArrowheads="1"/>
                </p:cNvSpPr>
                <p:nvPr/>
              </p:nvSpPr>
              <p:spPr bwMode="auto">
                <a:xfrm>
                  <a:off x="4053" y="1647"/>
                  <a:ext cx="117" cy="63"/>
                </a:xfrm>
                <a:prstGeom prst="rect">
                  <a:avLst/>
                </a:prstGeom>
                <a:solidFill>
                  <a:srgbClr val="474747"/>
                </a:solidFill>
                <a:ln w="12700">
                  <a:solidFill>
                    <a:srgbClr val="5F5F5F"/>
                  </a:solidFill>
                  <a:miter lim="800000"/>
                  <a:headEnd/>
                  <a:tailEnd/>
                </a:ln>
              </p:spPr>
              <p:txBody>
                <a:bodyPr wrap="none" anchor="ctr"/>
                <a:lstStyle/>
                <a:p>
                  <a:pPr>
                    <a:defRPr/>
                  </a:pPr>
                  <a:endParaRPr lang="en-US">
                    <a:solidFill>
                      <a:schemeClr val="tx1"/>
                    </a:solidFill>
                    <a:latin typeface="Arial" pitchFamily="34" charset="0"/>
                    <a:cs typeface="+mn-cs"/>
                  </a:endParaRPr>
                </a:p>
              </p:txBody>
            </p:sp>
            <p:sp>
              <p:nvSpPr>
                <p:cNvPr id="445" name="Rectangle 54"/>
                <p:cNvSpPr>
                  <a:spLocks noChangeArrowheads="1"/>
                </p:cNvSpPr>
                <p:nvPr/>
              </p:nvSpPr>
              <p:spPr bwMode="auto">
                <a:xfrm>
                  <a:off x="4212" y="1647"/>
                  <a:ext cx="116" cy="61"/>
                </a:xfrm>
                <a:prstGeom prst="rect">
                  <a:avLst/>
                </a:prstGeom>
                <a:solidFill>
                  <a:srgbClr val="474747"/>
                </a:solidFill>
                <a:ln w="12700">
                  <a:solidFill>
                    <a:srgbClr val="5F5F5F"/>
                  </a:solidFill>
                  <a:miter lim="800000"/>
                  <a:headEnd/>
                  <a:tailEnd/>
                </a:ln>
              </p:spPr>
              <p:txBody>
                <a:bodyPr wrap="none" anchor="ctr"/>
                <a:lstStyle/>
                <a:p>
                  <a:pPr>
                    <a:defRPr/>
                  </a:pPr>
                  <a:endParaRPr lang="en-US">
                    <a:solidFill>
                      <a:schemeClr val="tx1"/>
                    </a:solidFill>
                    <a:latin typeface="Arial" pitchFamily="34" charset="0"/>
                    <a:cs typeface="+mn-cs"/>
                  </a:endParaRPr>
                </a:p>
              </p:txBody>
            </p:sp>
            <p:sp>
              <p:nvSpPr>
                <p:cNvPr id="446" name="Rectangle 55"/>
                <p:cNvSpPr>
                  <a:spLocks noChangeArrowheads="1"/>
                </p:cNvSpPr>
                <p:nvPr/>
              </p:nvSpPr>
              <p:spPr bwMode="auto">
                <a:xfrm>
                  <a:off x="4370" y="1647"/>
                  <a:ext cx="118" cy="61"/>
                </a:xfrm>
                <a:prstGeom prst="rect">
                  <a:avLst/>
                </a:prstGeom>
                <a:solidFill>
                  <a:srgbClr val="474747"/>
                </a:solidFill>
                <a:ln w="12700">
                  <a:solidFill>
                    <a:srgbClr val="5F5F5F"/>
                  </a:solidFill>
                  <a:miter lim="800000"/>
                  <a:headEnd/>
                  <a:tailEnd/>
                </a:ln>
              </p:spPr>
              <p:txBody>
                <a:bodyPr wrap="none" anchor="ctr"/>
                <a:lstStyle/>
                <a:p>
                  <a:pPr>
                    <a:defRPr/>
                  </a:pPr>
                  <a:endParaRPr lang="en-US">
                    <a:solidFill>
                      <a:schemeClr val="tx1"/>
                    </a:solidFill>
                    <a:latin typeface="Arial" pitchFamily="34" charset="0"/>
                    <a:cs typeface="+mn-cs"/>
                  </a:endParaRPr>
                </a:p>
              </p:txBody>
            </p:sp>
          </p:grpSp>
          <p:grpSp>
            <p:nvGrpSpPr>
              <p:cNvPr id="379" name="Group 56"/>
              <p:cNvGrpSpPr>
                <a:grpSpLocks/>
              </p:cNvGrpSpPr>
              <p:nvPr/>
            </p:nvGrpSpPr>
            <p:grpSpPr bwMode="auto">
              <a:xfrm rot="1273006" flipH="1">
                <a:off x="370" y="1457"/>
                <a:ext cx="463" cy="181"/>
                <a:chOff x="3667" y="1613"/>
                <a:chExt cx="876" cy="152"/>
              </a:xfrm>
            </p:grpSpPr>
            <p:sp>
              <p:nvSpPr>
                <p:cNvPr id="403" name="Rectangle 57"/>
                <p:cNvSpPr>
                  <a:spLocks noChangeArrowheads="1"/>
                </p:cNvSpPr>
                <p:nvPr/>
              </p:nvSpPr>
              <p:spPr bwMode="auto">
                <a:xfrm>
                  <a:off x="3678" y="1694"/>
                  <a:ext cx="390" cy="21"/>
                </a:xfrm>
                <a:prstGeom prst="rect">
                  <a:avLst/>
                </a:prstGeom>
                <a:noFill/>
                <a:ln w="12700">
                  <a:solidFill>
                    <a:srgbClr val="000000"/>
                  </a:solidFill>
                  <a:miter lim="800000"/>
                  <a:headEnd/>
                  <a:tailEnd/>
                </a:ln>
              </p:spPr>
              <p:txBody>
                <a:bodyPr wrap="none" anchor="ctr"/>
                <a:lstStyle/>
                <a:p>
                  <a:pPr>
                    <a:defRPr/>
                  </a:pPr>
                  <a:endParaRPr lang="en-US">
                    <a:solidFill>
                      <a:schemeClr val="tx1"/>
                    </a:solidFill>
                    <a:latin typeface="Arial" pitchFamily="34" charset="0"/>
                    <a:cs typeface="+mn-cs"/>
                  </a:endParaRPr>
                </a:p>
              </p:txBody>
            </p:sp>
            <p:sp>
              <p:nvSpPr>
                <p:cNvPr id="404" name="Rectangle 58"/>
                <p:cNvSpPr>
                  <a:spLocks noChangeArrowheads="1"/>
                </p:cNvSpPr>
                <p:nvPr/>
              </p:nvSpPr>
              <p:spPr bwMode="auto">
                <a:xfrm>
                  <a:off x="4113" y="1694"/>
                  <a:ext cx="390" cy="21"/>
                </a:xfrm>
                <a:prstGeom prst="rect">
                  <a:avLst/>
                </a:prstGeom>
                <a:noFill/>
                <a:ln w="12700">
                  <a:solidFill>
                    <a:srgbClr val="000000"/>
                  </a:solidFill>
                  <a:miter lim="800000"/>
                  <a:headEnd/>
                  <a:tailEnd/>
                </a:ln>
              </p:spPr>
              <p:txBody>
                <a:bodyPr wrap="none" anchor="ctr"/>
                <a:lstStyle/>
                <a:p>
                  <a:pPr>
                    <a:defRPr/>
                  </a:pPr>
                  <a:endParaRPr lang="en-US">
                    <a:solidFill>
                      <a:schemeClr val="tx1"/>
                    </a:solidFill>
                    <a:latin typeface="Arial" pitchFamily="34" charset="0"/>
                    <a:cs typeface="+mn-cs"/>
                  </a:endParaRPr>
                </a:p>
              </p:txBody>
            </p:sp>
            <p:sp>
              <p:nvSpPr>
                <p:cNvPr id="405" name="Freeform 59"/>
                <p:cNvSpPr>
                  <a:spLocks/>
                </p:cNvSpPr>
                <p:nvPr/>
              </p:nvSpPr>
              <p:spPr bwMode="auto">
                <a:xfrm>
                  <a:off x="3667" y="1613"/>
                  <a:ext cx="876" cy="22"/>
                </a:xfrm>
                <a:custGeom>
                  <a:avLst/>
                  <a:gdLst>
                    <a:gd name="T0" fmla="*/ 0 w 876"/>
                    <a:gd name="T1" fmla="*/ 0 h 22"/>
                    <a:gd name="T2" fmla="*/ 875 w 876"/>
                    <a:gd name="T3" fmla="*/ 0 h 22"/>
                    <a:gd name="T4" fmla="*/ 875 w 876"/>
                    <a:gd name="T5" fmla="*/ 21 h 22"/>
                    <a:gd name="T6" fmla="*/ 0 w 876"/>
                    <a:gd name="T7" fmla="*/ 21 h 22"/>
                    <a:gd name="T8" fmla="*/ 0 w 876"/>
                    <a:gd name="T9" fmla="*/ 0 h 22"/>
                    <a:gd name="T10" fmla="*/ 0 60000 65536"/>
                    <a:gd name="T11" fmla="*/ 0 60000 65536"/>
                    <a:gd name="T12" fmla="*/ 0 60000 65536"/>
                    <a:gd name="T13" fmla="*/ 0 60000 65536"/>
                    <a:gd name="T14" fmla="*/ 0 60000 65536"/>
                    <a:gd name="T15" fmla="*/ 0 w 876"/>
                    <a:gd name="T16" fmla="*/ 0 h 22"/>
                    <a:gd name="T17" fmla="*/ 876 w 876"/>
                    <a:gd name="T18" fmla="*/ 22 h 22"/>
                  </a:gdLst>
                  <a:ahLst/>
                  <a:cxnLst>
                    <a:cxn ang="T10">
                      <a:pos x="T0" y="T1"/>
                    </a:cxn>
                    <a:cxn ang="T11">
                      <a:pos x="T2" y="T3"/>
                    </a:cxn>
                    <a:cxn ang="T12">
                      <a:pos x="T4" y="T5"/>
                    </a:cxn>
                    <a:cxn ang="T13">
                      <a:pos x="T6" y="T7"/>
                    </a:cxn>
                    <a:cxn ang="T14">
                      <a:pos x="T8" y="T9"/>
                    </a:cxn>
                  </a:cxnLst>
                  <a:rect l="T15" t="T16" r="T17" b="T18"/>
                  <a:pathLst>
                    <a:path w="876" h="22">
                      <a:moveTo>
                        <a:pt x="0" y="0"/>
                      </a:moveTo>
                      <a:lnTo>
                        <a:pt x="875" y="0"/>
                      </a:lnTo>
                      <a:lnTo>
                        <a:pt x="875" y="21"/>
                      </a:lnTo>
                      <a:lnTo>
                        <a:pt x="0" y="21"/>
                      </a:lnTo>
                      <a:lnTo>
                        <a:pt x="0" y="0"/>
                      </a:lnTo>
                    </a:path>
                  </a:pathLst>
                </a:custGeom>
                <a:solidFill>
                  <a:srgbClr val="339933"/>
                </a:solidFill>
                <a:ln w="9525" cap="rnd">
                  <a:noFill/>
                  <a:round/>
                  <a:headEnd type="none" w="sm" len="sm"/>
                  <a:tailEnd type="none" w="sm" len="sm"/>
                </a:ln>
              </p:spPr>
              <p:txBody>
                <a:bodyPr/>
                <a:lstStyle/>
                <a:p>
                  <a:pPr>
                    <a:defRPr/>
                  </a:pPr>
                  <a:endParaRPr lang="en-US">
                    <a:solidFill>
                      <a:schemeClr val="tx1"/>
                    </a:solidFill>
                    <a:latin typeface="Arial" pitchFamily="34" charset="0"/>
                    <a:cs typeface="+mn-cs"/>
                  </a:endParaRPr>
                </a:p>
              </p:txBody>
            </p:sp>
            <p:sp>
              <p:nvSpPr>
                <p:cNvPr id="406" name="Freeform 60"/>
                <p:cNvSpPr>
                  <a:spLocks/>
                </p:cNvSpPr>
                <p:nvPr/>
              </p:nvSpPr>
              <p:spPr bwMode="auto">
                <a:xfrm>
                  <a:off x="3667" y="1631"/>
                  <a:ext cx="876" cy="23"/>
                </a:xfrm>
                <a:custGeom>
                  <a:avLst/>
                  <a:gdLst>
                    <a:gd name="T0" fmla="*/ 0 w 876"/>
                    <a:gd name="T1" fmla="*/ 0 h 23"/>
                    <a:gd name="T2" fmla="*/ 875 w 876"/>
                    <a:gd name="T3" fmla="*/ 0 h 23"/>
                    <a:gd name="T4" fmla="*/ 875 w 876"/>
                    <a:gd name="T5" fmla="*/ 22 h 23"/>
                    <a:gd name="T6" fmla="*/ 0 w 876"/>
                    <a:gd name="T7" fmla="*/ 22 h 23"/>
                    <a:gd name="T8" fmla="*/ 0 w 876"/>
                    <a:gd name="T9" fmla="*/ 0 h 23"/>
                    <a:gd name="T10" fmla="*/ 0 60000 65536"/>
                    <a:gd name="T11" fmla="*/ 0 60000 65536"/>
                    <a:gd name="T12" fmla="*/ 0 60000 65536"/>
                    <a:gd name="T13" fmla="*/ 0 60000 65536"/>
                    <a:gd name="T14" fmla="*/ 0 60000 65536"/>
                    <a:gd name="T15" fmla="*/ 0 w 876"/>
                    <a:gd name="T16" fmla="*/ 0 h 23"/>
                    <a:gd name="T17" fmla="*/ 876 w 876"/>
                    <a:gd name="T18" fmla="*/ 23 h 23"/>
                  </a:gdLst>
                  <a:ahLst/>
                  <a:cxnLst>
                    <a:cxn ang="T10">
                      <a:pos x="T0" y="T1"/>
                    </a:cxn>
                    <a:cxn ang="T11">
                      <a:pos x="T2" y="T3"/>
                    </a:cxn>
                    <a:cxn ang="T12">
                      <a:pos x="T4" y="T5"/>
                    </a:cxn>
                    <a:cxn ang="T13">
                      <a:pos x="T6" y="T7"/>
                    </a:cxn>
                    <a:cxn ang="T14">
                      <a:pos x="T8" y="T9"/>
                    </a:cxn>
                  </a:cxnLst>
                  <a:rect l="T15" t="T16" r="T17" b="T18"/>
                  <a:pathLst>
                    <a:path w="876" h="23">
                      <a:moveTo>
                        <a:pt x="0" y="0"/>
                      </a:moveTo>
                      <a:lnTo>
                        <a:pt x="875" y="0"/>
                      </a:lnTo>
                      <a:lnTo>
                        <a:pt x="875" y="22"/>
                      </a:lnTo>
                      <a:lnTo>
                        <a:pt x="0" y="22"/>
                      </a:lnTo>
                      <a:lnTo>
                        <a:pt x="0" y="0"/>
                      </a:lnTo>
                    </a:path>
                  </a:pathLst>
                </a:custGeom>
                <a:solidFill>
                  <a:srgbClr val="309830"/>
                </a:solidFill>
                <a:ln w="9525" cap="rnd">
                  <a:noFill/>
                  <a:round/>
                  <a:headEnd type="none" w="sm" len="sm"/>
                  <a:tailEnd type="none" w="sm" len="sm"/>
                </a:ln>
              </p:spPr>
              <p:txBody>
                <a:bodyPr/>
                <a:lstStyle/>
                <a:p>
                  <a:pPr>
                    <a:defRPr/>
                  </a:pPr>
                  <a:endParaRPr lang="en-US">
                    <a:solidFill>
                      <a:schemeClr val="tx1"/>
                    </a:solidFill>
                    <a:latin typeface="Arial" pitchFamily="34" charset="0"/>
                    <a:cs typeface="+mn-cs"/>
                  </a:endParaRPr>
                </a:p>
              </p:txBody>
            </p:sp>
            <p:sp>
              <p:nvSpPr>
                <p:cNvPr id="407" name="Freeform 61"/>
                <p:cNvSpPr>
                  <a:spLocks/>
                </p:cNvSpPr>
                <p:nvPr/>
              </p:nvSpPr>
              <p:spPr bwMode="auto">
                <a:xfrm>
                  <a:off x="3667" y="1641"/>
                  <a:ext cx="876" cy="20"/>
                </a:xfrm>
                <a:custGeom>
                  <a:avLst/>
                  <a:gdLst>
                    <a:gd name="T0" fmla="*/ 0 w 876"/>
                    <a:gd name="T1" fmla="*/ 0 h 20"/>
                    <a:gd name="T2" fmla="*/ 875 w 876"/>
                    <a:gd name="T3" fmla="*/ 0 h 20"/>
                    <a:gd name="T4" fmla="*/ 875 w 876"/>
                    <a:gd name="T5" fmla="*/ 19 h 20"/>
                    <a:gd name="T6" fmla="*/ 0 w 876"/>
                    <a:gd name="T7" fmla="*/ 19 h 20"/>
                    <a:gd name="T8" fmla="*/ 0 w 876"/>
                    <a:gd name="T9" fmla="*/ 0 h 20"/>
                    <a:gd name="T10" fmla="*/ 0 60000 65536"/>
                    <a:gd name="T11" fmla="*/ 0 60000 65536"/>
                    <a:gd name="T12" fmla="*/ 0 60000 65536"/>
                    <a:gd name="T13" fmla="*/ 0 60000 65536"/>
                    <a:gd name="T14" fmla="*/ 0 60000 65536"/>
                    <a:gd name="T15" fmla="*/ 0 w 876"/>
                    <a:gd name="T16" fmla="*/ 0 h 20"/>
                    <a:gd name="T17" fmla="*/ 876 w 876"/>
                    <a:gd name="T18" fmla="*/ 20 h 20"/>
                  </a:gdLst>
                  <a:ahLst/>
                  <a:cxnLst>
                    <a:cxn ang="T10">
                      <a:pos x="T0" y="T1"/>
                    </a:cxn>
                    <a:cxn ang="T11">
                      <a:pos x="T2" y="T3"/>
                    </a:cxn>
                    <a:cxn ang="T12">
                      <a:pos x="T4" y="T5"/>
                    </a:cxn>
                    <a:cxn ang="T13">
                      <a:pos x="T6" y="T7"/>
                    </a:cxn>
                    <a:cxn ang="T14">
                      <a:pos x="T8" y="T9"/>
                    </a:cxn>
                  </a:cxnLst>
                  <a:rect l="T15" t="T16" r="T17" b="T18"/>
                  <a:pathLst>
                    <a:path w="876" h="20">
                      <a:moveTo>
                        <a:pt x="0" y="0"/>
                      </a:moveTo>
                      <a:lnTo>
                        <a:pt x="875" y="0"/>
                      </a:lnTo>
                      <a:lnTo>
                        <a:pt x="875" y="19"/>
                      </a:lnTo>
                      <a:lnTo>
                        <a:pt x="0" y="19"/>
                      </a:lnTo>
                      <a:lnTo>
                        <a:pt x="0" y="0"/>
                      </a:lnTo>
                    </a:path>
                  </a:pathLst>
                </a:custGeom>
                <a:solidFill>
                  <a:srgbClr val="309030"/>
                </a:solidFill>
                <a:ln w="9525" cap="rnd">
                  <a:noFill/>
                  <a:round/>
                  <a:headEnd type="none" w="sm" len="sm"/>
                  <a:tailEnd type="none" w="sm" len="sm"/>
                </a:ln>
              </p:spPr>
              <p:txBody>
                <a:bodyPr/>
                <a:lstStyle/>
                <a:p>
                  <a:pPr>
                    <a:defRPr/>
                  </a:pPr>
                  <a:endParaRPr lang="en-US">
                    <a:solidFill>
                      <a:schemeClr val="tx1"/>
                    </a:solidFill>
                    <a:latin typeface="Arial" pitchFamily="34" charset="0"/>
                    <a:cs typeface="+mn-cs"/>
                  </a:endParaRPr>
                </a:p>
              </p:txBody>
            </p:sp>
            <p:sp>
              <p:nvSpPr>
                <p:cNvPr id="408" name="Freeform 62"/>
                <p:cNvSpPr>
                  <a:spLocks/>
                </p:cNvSpPr>
                <p:nvPr/>
              </p:nvSpPr>
              <p:spPr bwMode="auto">
                <a:xfrm>
                  <a:off x="3667" y="1650"/>
                  <a:ext cx="876" cy="22"/>
                </a:xfrm>
                <a:custGeom>
                  <a:avLst/>
                  <a:gdLst>
                    <a:gd name="T0" fmla="*/ 0 w 876"/>
                    <a:gd name="T1" fmla="*/ 0 h 22"/>
                    <a:gd name="T2" fmla="*/ 875 w 876"/>
                    <a:gd name="T3" fmla="*/ 0 h 22"/>
                    <a:gd name="T4" fmla="*/ 875 w 876"/>
                    <a:gd name="T5" fmla="*/ 21 h 22"/>
                    <a:gd name="T6" fmla="*/ 0 w 876"/>
                    <a:gd name="T7" fmla="*/ 21 h 22"/>
                    <a:gd name="T8" fmla="*/ 0 w 876"/>
                    <a:gd name="T9" fmla="*/ 0 h 22"/>
                    <a:gd name="T10" fmla="*/ 0 60000 65536"/>
                    <a:gd name="T11" fmla="*/ 0 60000 65536"/>
                    <a:gd name="T12" fmla="*/ 0 60000 65536"/>
                    <a:gd name="T13" fmla="*/ 0 60000 65536"/>
                    <a:gd name="T14" fmla="*/ 0 60000 65536"/>
                    <a:gd name="T15" fmla="*/ 0 w 876"/>
                    <a:gd name="T16" fmla="*/ 0 h 22"/>
                    <a:gd name="T17" fmla="*/ 876 w 876"/>
                    <a:gd name="T18" fmla="*/ 22 h 22"/>
                  </a:gdLst>
                  <a:ahLst/>
                  <a:cxnLst>
                    <a:cxn ang="T10">
                      <a:pos x="T0" y="T1"/>
                    </a:cxn>
                    <a:cxn ang="T11">
                      <a:pos x="T2" y="T3"/>
                    </a:cxn>
                    <a:cxn ang="T12">
                      <a:pos x="T4" y="T5"/>
                    </a:cxn>
                    <a:cxn ang="T13">
                      <a:pos x="T6" y="T7"/>
                    </a:cxn>
                    <a:cxn ang="T14">
                      <a:pos x="T8" y="T9"/>
                    </a:cxn>
                  </a:cxnLst>
                  <a:rect l="T15" t="T16" r="T17" b="T18"/>
                  <a:pathLst>
                    <a:path w="876" h="22">
                      <a:moveTo>
                        <a:pt x="0" y="0"/>
                      </a:moveTo>
                      <a:lnTo>
                        <a:pt x="875" y="0"/>
                      </a:lnTo>
                      <a:lnTo>
                        <a:pt x="875" y="21"/>
                      </a:lnTo>
                      <a:lnTo>
                        <a:pt x="0" y="21"/>
                      </a:lnTo>
                      <a:lnTo>
                        <a:pt x="0" y="0"/>
                      </a:lnTo>
                    </a:path>
                  </a:pathLst>
                </a:custGeom>
                <a:solidFill>
                  <a:srgbClr val="288828"/>
                </a:solidFill>
                <a:ln w="9525" cap="rnd">
                  <a:noFill/>
                  <a:round/>
                  <a:headEnd type="none" w="sm" len="sm"/>
                  <a:tailEnd type="none" w="sm" len="sm"/>
                </a:ln>
              </p:spPr>
              <p:txBody>
                <a:bodyPr/>
                <a:lstStyle/>
                <a:p>
                  <a:pPr>
                    <a:defRPr/>
                  </a:pPr>
                  <a:endParaRPr lang="en-US">
                    <a:solidFill>
                      <a:schemeClr val="tx1"/>
                    </a:solidFill>
                    <a:latin typeface="Arial" pitchFamily="34" charset="0"/>
                    <a:cs typeface="+mn-cs"/>
                  </a:endParaRPr>
                </a:p>
              </p:txBody>
            </p:sp>
            <p:sp>
              <p:nvSpPr>
                <p:cNvPr id="409" name="Freeform 63"/>
                <p:cNvSpPr>
                  <a:spLocks/>
                </p:cNvSpPr>
                <p:nvPr/>
              </p:nvSpPr>
              <p:spPr bwMode="auto">
                <a:xfrm>
                  <a:off x="3667" y="1658"/>
                  <a:ext cx="876" cy="22"/>
                </a:xfrm>
                <a:custGeom>
                  <a:avLst/>
                  <a:gdLst>
                    <a:gd name="T0" fmla="*/ 0 w 876"/>
                    <a:gd name="T1" fmla="*/ 0 h 22"/>
                    <a:gd name="T2" fmla="*/ 875 w 876"/>
                    <a:gd name="T3" fmla="*/ 0 h 22"/>
                    <a:gd name="T4" fmla="*/ 875 w 876"/>
                    <a:gd name="T5" fmla="*/ 21 h 22"/>
                    <a:gd name="T6" fmla="*/ 0 w 876"/>
                    <a:gd name="T7" fmla="*/ 21 h 22"/>
                    <a:gd name="T8" fmla="*/ 0 w 876"/>
                    <a:gd name="T9" fmla="*/ 0 h 22"/>
                    <a:gd name="T10" fmla="*/ 0 60000 65536"/>
                    <a:gd name="T11" fmla="*/ 0 60000 65536"/>
                    <a:gd name="T12" fmla="*/ 0 60000 65536"/>
                    <a:gd name="T13" fmla="*/ 0 60000 65536"/>
                    <a:gd name="T14" fmla="*/ 0 60000 65536"/>
                    <a:gd name="T15" fmla="*/ 0 w 876"/>
                    <a:gd name="T16" fmla="*/ 0 h 22"/>
                    <a:gd name="T17" fmla="*/ 876 w 876"/>
                    <a:gd name="T18" fmla="*/ 22 h 22"/>
                  </a:gdLst>
                  <a:ahLst/>
                  <a:cxnLst>
                    <a:cxn ang="T10">
                      <a:pos x="T0" y="T1"/>
                    </a:cxn>
                    <a:cxn ang="T11">
                      <a:pos x="T2" y="T3"/>
                    </a:cxn>
                    <a:cxn ang="T12">
                      <a:pos x="T4" y="T5"/>
                    </a:cxn>
                    <a:cxn ang="T13">
                      <a:pos x="T6" y="T7"/>
                    </a:cxn>
                    <a:cxn ang="T14">
                      <a:pos x="T8" y="T9"/>
                    </a:cxn>
                  </a:cxnLst>
                  <a:rect l="T15" t="T16" r="T17" b="T18"/>
                  <a:pathLst>
                    <a:path w="876" h="22">
                      <a:moveTo>
                        <a:pt x="0" y="0"/>
                      </a:moveTo>
                      <a:lnTo>
                        <a:pt x="875" y="0"/>
                      </a:lnTo>
                      <a:lnTo>
                        <a:pt x="875" y="21"/>
                      </a:lnTo>
                      <a:lnTo>
                        <a:pt x="0" y="21"/>
                      </a:lnTo>
                      <a:lnTo>
                        <a:pt x="0" y="0"/>
                      </a:lnTo>
                    </a:path>
                  </a:pathLst>
                </a:custGeom>
                <a:solidFill>
                  <a:srgbClr val="288028"/>
                </a:solidFill>
                <a:ln w="9525" cap="rnd">
                  <a:noFill/>
                  <a:round/>
                  <a:headEnd type="none" w="sm" len="sm"/>
                  <a:tailEnd type="none" w="sm" len="sm"/>
                </a:ln>
              </p:spPr>
              <p:txBody>
                <a:bodyPr/>
                <a:lstStyle/>
                <a:p>
                  <a:pPr>
                    <a:defRPr/>
                  </a:pPr>
                  <a:endParaRPr lang="en-US">
                    <a:solidFill>
                      <a:schemeClr val="tx1"/>
                    </a:solidFill>
                    <a:latin typeface="Arial" pitchFamily="34" charset="0"/>
                    <a:cs typeface="+mn-cs"/>
                  </a:endParaRPr>
                </a:p>
              </p:txBody>
            </p:sp>
            <p:sp>
              <p:nvSpPr>
                <p:cNvPr id="410" name="Freeform 64"/>
                <p:cNvSpPr>
                  <a:spLocks/>
                </p:cNvSpPr>
                <p:nvPr/>
              </p:nvSpPr>
              <p:spPr bwMode="auto">
                <a:xfrm>
                  <a:off x="3667" y="1669"/>
                  <a:ext cx="876" cy="21"/>
                </a:xfrm>
                <a:custGeom>
                  <a:avLst/>
                  <a:gdLst>
                    <a:gd name="T0" fmla="*/ 0 w 876"/>
                    <a:gd name="T1" fmla="*/ 0 h 21"/>
                    <a:gd name="T2" fmla="*/ 875 w 876"/>
                    <a:gd name="T3" fmla="*/ 0 h 21"/>
                    <a:gd name="T4" fmla="*/ 875 w 876"/>
                    <a:gd name="T5" fmla="*/ 20 h 21"/>
                    <a:gd name="T6" fmla="*/ 0 w 876"/>
                    <a:gd name="T7" fmla="*/ 20 h 21"/>
                    <a:gd name="T8" fmla="*/ 0 w 876"/>
                    <a:gd name="T9" fmla="*/ 0 h 21"/>
                    <a:gd name="T10" fmla="*/ 0 60000 65536"/>
                    <a:gd name="T11" fmla="*/ 0 60000 65536"/>
                    <a:gd name="T12" fmla="*/ 0 60000 65536"/>
                    <a:gd name="T13" fmla="*/ 0 60000 65536"/>
                    <a:gd name="T14" fmla="*/ 0 60000 65536"/>
                    <a:gd name="T15" fmla="*/ 0 w 876"/>
                    <a:gd name="T16" fmla="*/ 0 h 21"/>
                    <a:gd name="T17" fmla="*/ 876 w 876"/>
                    <a:gd name="T18" fmla="*/ 21 h 21"/>
                  </a:gdLst>
                  <a:ahLst/>
                  <a:cxnLst>
                    <a:cxn ang="T10">
                      <a:pos x="T0" y="T1"/>
                    </a:cxn>
                    <a:cxn ang="T11">
                      <a:pos x="T2" y="T3"/>
                    </a:cxn>
                    <a:cxn ang="T12">
                      <a:pos x="T4" y="T5"/>
                    </a:cxn>
                    <a:cxn ang="T13">
                      <a:pos x="T6" y="T7"/>
                    </a:cxn>
                    <a:cxn ang="T14">
                      <a:pos x="T8" y="T9"/>
                    </a:cxn>
                  </a:cxnLst>
                  <a:rect l="T15" t="T16" r="T17" b="T18"/>
                  <a:pathLst>
                    <a:path w="876" h="21">
                      <a:moveTo>
                        <a:pt x="0" y="0"/>
                      </a:moveTo>
                      <a:lnTo>
                        <a:pt x="875" y="0"/>
                      </a:lnTo>
                      <a:lnTo>
                        <a:pt x="875" y="20"/>
                      </a:lnTo>
                      <a:lnTo>
                        <a:pt x="0" y="20"/>
                      </a:lnTo>
                      <a:lnTo>
                        <a:pt x="0" y="0"/>
                      </a:lnTo>
                    </a:path>
                  </a:pathLst>
                </a:custGeom>
                <a:solidFill>
                  <a:srgbClr val="287828"/>
                </a:solidFill>
                <a:ln w="9525" cap="rnd">
                  <a:noFill/>
                  <a:round/>
                  <a:headEnd type="none" w="sm" len="sm"/>
                  <a:tailEnd type="none" w="sm" len="sm"/>
                </a:ln>
              </p:spPr>
              <p:txBody>
                <a:bodyPr/>
                <a:lstStyle/>
                <a:p>
                  <a:pPr>
                    <a:defRPr/>
                  </a:pPr>
                  <a:endParaRPr lang="en-US">
                    <a:solidFill>
                      <a:schemeClr val="tx1"/>
                    </a:solidFill>
                    <a:latin typeface="Arial" pitchFamily="34" charset="0"/>
                    <a:cs typeface="+mn-cs"/>
                  </a:endParaRPr>
                </a:p>
              </p:txBody>
            </p:sp>
            <p:sp>
              <p:nvSpPr>
                <p:cNvPr id="411" name="Freeform 65"/>
                <p:cNvSpPr>
                  <a:spLocks/>
                </p:cNvSpPr>
                <p:nvPr/>
              </p:nvSpPr>
              <p:spPr bwMode="auto">
                <a:xfrm>
                  <a:off x="3667" y="1679"/>
                  <a:ext cx="876" cy="22"/>
                </a:xfrm>
                <a:custGeom>
                  <a:avLst/>
                  <a:gdLst>
                    <a:gd name="T0" fmla="*/ 0 w 876"/>
                    <a:gd name="T1" fmla="*/ 0 h 22"/>
                    <a:gd name="T2" fmla="*/ 875 w 876"/>
                    <a:gd name="T3" fmla="*/ 0 h 22"/>
                    <a:gd name="T4" fmla="*/ 875 w 876"/>
                    <a:gd name="T5" fmla="*/ 21 h 22"/>
                    <a:gd name="T6" fmla="*/ 0 w 876"/>
                    <a:gd name="T7" fmla="*/ 21 h 22"/>
                    <a:gd name="T8" fmla="*/ 0 w 876"/>
                    <a:gd name="T9" fmla="*/ 0 h 22"/>
                    <a:gd name="T10" fmla="*/ 0 60000 65536"/>
                    <a:gd name="T11" fmla="*/ 0 60000 65536"/>
                    <a:gd name="T12" fmla="*/ 0 60000 65536"/>
                    <a:gd name="T13" fmla="*/ 0 60000 65536"/>
                    <a:gd name="T14" fmla="*/ 0 60000 65536"/>
                    <a:gd name="T15" fmla="*/ 0 w 876"/>
                    <a:gd name="T16" fmla="*/ 0 h 22"/>
                    <a:gd name="T17" fmla="*/ 876 w 876"/>
                    <a:gd name="T18" fmla="*/ 22 h 22"/>
                  </a:gdLst>
                  <a:ahLst/>
                  <a:cxnLst>
                    <a:cxn ang="T10">
                      <a:pos x="T0" y="T1"/>
                    </a:cxn>
                    <a:cxn ang="T11">
                      <a:pos x="T2" y="T3"/>
                    </a:cxn>
                    <a:cxn ang="T12">
                      <a:pos x="T4" y="T5"/>
                    </a:cxn>
                    <a:cxn ang="T13">
                      <a:pos x="T6" y="T7"/>
                    </a:cxn>
                    <a:cxn ang="T14">
                      <a:pos x="T8" y="T9"/>
                    </a:cxn>
                  </a:cxnLst>
                  <a:rect l="T15" t="T16" r="T17" b="T18"/>
                  <a:pathLst>
                    <a:path w="876" h="22">
                      <a:moveTo>
                        <a:pt x="0" y="0"/>
                      </a:moveTo>
                      <a:lnTo>
                        <a:pt x="875" y="0"/>
                      </a:lnTo>
                      <a:lnTo>
                        <a:pt x="875" y="21"/>
                      </a:lnTo>
                      <a:lnTo>
                        <a:pt x="0" y="21"/>
                      </a:lnTo>
                      <a:lnTo>
                        <a:pt x="0" y="0"/>
                      </a:lnTo>
                    </a:path>
                  </a:pathLst>
                </a:custGeom>
                <a:solidFill>
                  <a:srgbClr val="287020"/>
                </a:solidFill>
                <a:ln w="9525" cap="rnd">
                  <a:noFill/>
                  <a:round/>
                  <a:headEnd type="none" w="sm" len="sm"/>
                  <a:tailEnd type="none" w="sm" len="sm"/>
                </a:ln>
              </p:spPr>
              <p:txBody>
                <a:bodyPr/>
                <a:lstStyle/>
                <a:p>
                  <a:pPr>
                    <a:defRPr/>
                  </a:pPr>
                  <a:endParaRPr lang="en-US">
                    <a:solidFill>
                      <a:schemeClr val="tx1"/>
                    </a:solidFill>
                    <a:latin typeface="Arial" pitchFamily="34" charset="0"/>
                    <a:cs typeface="+mn-cs"/>
                  </a:endParaRPr>
                </a:p>
              </p:txBody>
            </p:sp>
            <p:sp>
              <p:nvSpPr>
                <p:cNvPr id="412" name="Freeform 66"/>
                <p:cNvSpPr>
                  <a:spLocks/>
                </p:cNvSpPr>
                <p:nvPr/>
              </p:nvSpPr>
              <p:spPr bwMode="auto">
                <a:xfrm>
                  <a:off x="3667" y="1689"/>
                  <a:ext cx="876" cy="23"/>
                </a:xfrm>
                <a:custGeom>
                  <a:avLst/>
                  <a:gdLst>
                    <a:gd name="T0" fmla="*/ 0 w 876"/>
                    <a:gd name="T1" fmla="*/ 0 h 23"/>
                    <a:gd name="T2" fmla="*/ 875 w 876"/>
                    <a:gd name="T3" fmla="*/ 0 h 23"/>
                    <a:gd name="T4" fmla="*/ 875 w 876"/>
                    <a:gd name="T5" fmla="*/ 22 h 23"/>
                    <a:gd name="T6" fmla="*/ 0 w 876"/>
                    <a:gd name="T7" fmla="*/ 22 h 23"/>
                    <a:gd name="T8" fmla="*/ 0 w 876"/>
                    <a:gd name="T9" fmla="*/ 0 h 23"/>
                    <a:gd name="T10" fmla="*/ 0 60000 65536"/>
                    <a:gd name="T11" fmla="*/ 0 60000 65536"/>
                    <a:gd name="T12" fmla="*/ 0 60000 65536"/>
                    <a:gd name="T13" fmla="*/ 0 60000 65536"/>
                    <a:gd name="T14" fmla="*/ 0 60000 65536"/>
                    <a:gd name="T15" fmla="*/ 0 w 876"/>
                    <a:gd name="T16" fmla="*/ 0 h 23"/>
                    <a:gd name="T17" fmla="*/ 876 w 876"/>
                    <a:gd name="T18" fmla="*/ 23 h 23"/>
                  </a:gdLst>
                  <a:ahLst/>
                  <a:cxnLst>
                    <a:cxn ang="T10">
                      <a:pos x="T0" y="T1"/>
                    </a:cxn>
                    <a:cxn ang="T11">
                      <a:pos x="T2" y="T3"/>
                    </a:cxn>
                    <a:cxn ang="T12">
                      <a:pos x="T4" y="T5"/>
                    </a:cxn>
                    <a:cxn ang="T13">
                      <a:pos x="T6" y="T7"/>
                    </a:cxn>
                    <a:cxn ang="T14">
                      <a:pos x="T8" y="T9"/>
                    </a:cxn>
                  </a:cxnLst>
                  <a:rect l="T15" t="T16" r="T17" b="T18"/>
                  <a:pathLst>
                    <a:path w="876" h="23">
                      <a:moveTo>
                        <a:pt x="0" y="0"/>
                      </a:moveTo>
                      <a:lnTo>
                        <a:pt x="875" y="0"/>
                      </a:lnTo>
                      <a:lnTo>
                        <a:pt x="875" y="22"/>
                      </a:lnTo>
                      <a:lnTo>
                        <a:pt x="0" y="22"/>
                      </a:lnTo>
                      <a:lnTo>
                        <a:pt x="0" y="0"/>
                      </a:lnTo>
                    </a:path>
                  </a:pathLst>
                </a:custGeom>
                <a:solidFill>
                  <a:srgbClr val="206820"/>
                </a:solidFill>
                <a:ln w="9525" cap="rnd">
                  <a:noFill/>
                  <a:round/>
                  <a:headEnd type="none" w="sm" len="sm"/>
                  <a:tailEnd type="none" w="sm" len="sm"/>
                </a:ln>
              </p:spPr>
              <p:txBody>
                <a:bodyPr/>
                <a:lstStyle/>
                <a:p>
                  <a:pPr>
                    <a:defRPr/>
                  </a:pPr>
                  <a:endParaRPr lang="en-US">
                    <a:solidFill>
                      <a:schemeClr val="tx1"/>
                    </a:solidFill>
                    <a:latin typeface="Arial" pitchFamily="34" charset="0"/>
                    <a:cs typeface="+mn-cs"/>
                  </a:endParaRPr>
                </a:p>
              </p:txBody>
            </p:sp>
            <p:sp>
              <p:nvSpPr>
                <p:cNvPr id="413" name="Freeform 67"/>
                <p:cNvSpPr>
                  <a:spLocks/>
                </p:cNvSpPr>
                <p:nvPr/>
              </p:nvSpPr>
              <p:spPr bwMode="auto">
                <a:xfrm>
                  <a:off x="3667" y="1698"/>
                  <a:ext cx="876" cy="21"/>
                </a:xfrm>
                <a:custGeom>
                  <a:avLst/>
                  <a:gdLst>
                    <a:gd name="T0" fmla="*/ 0 w 876"/>
                    <a:gd name="T1" fmla="*/ 0 h 21"/>
                    <a:gd name="T2" fmla="*/ 875 w 876"/>
                    <a:gd name="T3" fmla="*/ 0 h 21"/>
                    <a:gd name="T4" fmla="*/ 875 w 876"/>
                    <a:gd name="T5" fmla="*/ 20 h 21"/>
                    <a:gd name="T6" fmla="*/ 0 w 876"/>
                    <a:gd name="T7" fmla="*/ 20 h 21"/>
                    <a:gd name="T8" fmla="*/ 0 w 876"/>
                    <a:gd name="T9" fmla="*/ 0 h 21"/>
                    <a:gd name="T10" fmla="*/ 0 60000 65536"/>
                    <a:gd name="T11" fmla="*/ 0 60000 65536"/>
                    <a:gd name="T12" fmla="*/ 0 60000 65536"/>
                    <a:gd name="T13" fmla="*/ 0 60000 65536"/>
                    <a:gd name="T14" fmla="*/ 0 60000 65536"/>
                    <a:gd name="T15" fmla="*/ 0 w 876"/>
                    <a:gd name="T16" fmla="*/ 0 h 21"/>
                    <a:gd name="T17" fmla="*/ 876 w 876"/>
                    <a:gd name="T18" fmla="*/ 21 h 21"/>
                  </a:gdLst>
                  <a:ahLst/>
                  <a:cxnLst>
                    <a:cxn ang="T10">
                      <a:pos x="T0" y="T1"/>
                    </a:cxn>
                    <a:cxn ang="T11">
                      <a:pos x="T2" y="T3"/>
                    </a:cxn>
                    <a:cxn ang="T12">
                      <a:pos x="T4" y="T5"/>
                    </a:cxn>
                    <a:cxn ang="T13">
                      <a:pos x="T6" y="T7"/>
                    </a:cxn>
                    <a:cxn ang="T14">
                      <a:pos x="T8" y="T9"/>
                    </a:cxn>
                  </a:cxnLst>
                  <a:rect l="T15" t="T16" r="T17" b="T18"/>
                  <a:pathLst>
                    <a:path w="876" h="21">
                      <a:moveTo>
                        <a:pt x="0" y="0"/>
                      </a:moveTo>
                      <a:lnTo>
                        <a:pt x="875" y="0"/>
                      </a:lnTo>
                      <a:lnTo>
                        <a:pt x="875" y="20"/>
                      </a:lnTo>
                      <a:lnTo>
                        <a:pt x="0" y="20"/>
                      </a:lnTo>
                      <a:lnTo>
                        <a:pt x="0" y="0"/>
                      </a:lnTo>
                    </a:path>
                  </a:pathLst>
                </a:custGeom>
                <a:solidFill>
                  <a:srgbClr val="206020"/>
                </a:solidFill>
                <a:ln w="9525" cap="rnd">
                  <a:noFill/>
                  <a:round/>
                  <a:headEnd type="none" w="sm" len="sm"/>
                  <a:tailEnd type="none" w="sm" len="sm"/>
                </a:ln>
              </p:spPr>
              <p:txBody>
                <a:bodyPr/>
                <a:lstStyle/>
                <a:p>
                  <a:pPr>
                    <a:defRPr/>
                  </a:pPr>
                  <a:endParaRPr lang="en-US">
                    <a:solidFill>
                      <a:schemeClr val="tx1"/>
                    </a:solidFill>
                    <a:latin typeface="Arial" pitchFamily="34" charset="0"/>
                    <a:cs typeface="+mn-cs"/>
                  </a:endParaRPr>
                </a:p>
              </p:txBody>
            </p:sp>
            <p:sp>
              <p:nvSpPr>
                <p:cNvPr id="414" name="Freeform 68"/>
                <p:cNvSpPr>
                  <a:spLocks/>
                </p:cNvSpPr>
                <p:nvPr/>
              </p:nvSpPr>
              <p:spPr bwMode="auto">
                <a:xfrm>
                  <a:off x="3667" y="1707"/>
                  <a:ext cx="876" cy="23"/>
                </a:xfrm>
                <a:custGeom>
                  <a:avLst/>
                  <a:gdLst>
                    <a:gd name="T0" fmla="*/ 0 w 876"/>
                    <a:gd name="T1" fmla="*/ 0 h 23"/>
                    <a:gd name="T2" fmla="*/ 875 w 876"/>
                    <a:gd name="T3" fmla="*/ 0 h 23"/>
                    <a:gd name="T4" fmla="*/ 875 w 876"/>
                    <a:gd name="T5" fmla="*/ 22 h 23"/>
                    <a:gd name="T6" fmla="*/ 0 w 876"/>
                    <a:gd name="T7" fmla="*/ 22 h 23"/>
                    <a:gd name="T8" fmla="*/ 0 w 876"/>
                    <a:gd name="T9" fmla="*/ 0 h 23"/>
                    <a:gd name="T10" fmla="*/ 0 60000 65536"/>
                    <a:gd name="T11" fmla="*/ 0 60000 65536"/>
                    <a:gd name="T12" fmla="*/ 0 60000 65536"/>
                    <a:gd name="T13" fmla="*/ 0 60000 65536"/>
                    <a:gd name="T14" fmla="*/ 0 60000 65536"/>
                    <a:gd name="T15" fmla="*/ 0 w 876"/>
                    <a:gd name="T16" fmla="*/ 0 h 23"/>
                    <a:gd name="T17" fmla="*/ 876 w 876"/>
                    <a:gd name="T18" fmla="*/ 23 h 23"/>
                  </a:gdLst>
                  <a:ahLst/>
                  <a:cxnLst>
                    <a:cxn ang="T10">
                      <a:pos x="T0" y="T1"/>
                    </a:cxn>
                    <a:cxn ang="T11">
                      <a:pos x="T2" y="T3"/>
                    </a:cxn>
                    <a:cxn ang="T12">
                      <a:pos x="T4" y="T5"/>
                    </a:cxn>
                    <a:cxn ang="T13">
                      <a:pos x="T6" y="T7"/>
                    </a:cxn>
                    <a:cxn ang="T14">
                      <a:pos x="T8" y="T9"/>
                    </a:cxn>
                  </a:cxnLst>
                  <a:rect l="T15" t="T16" r="T17" b="T18"/>
                  <a:pathLst>
                    <a:path w="876" h="23">
                      <a:moveTo>
                        <a:pt x="0" y="0"/>
                      </a:moveTo>
                      <a:lnTo>
                        <a:pt x="875" y="0"/>
                      </a:lnTo>
                      <a:lnTo>
                        <a:pt x="875" y="22"/>
                      </a:lnTo>
                      <a:lnTo>
                        <a:pt x="0" y="22"/>
                      </a:lnTo>
                      <a:lnTo>
                        <a:pt x="0" y="0"/>
                      </a:lnTo>
                    </a:path>
                  </a:pathLst>
                </a:custGeom>
                <a:solidFill>
                  <a:srgbClr val="205818"/>
                </a:solidFill>
                <a:ln w="9525" cap="rnd">
                  <a:noFill/>
                  <a:round/>
                  <a:headEnd type="none" w="sm" len="sm"/>
                  <a:tailEnd type="none" w="sm" len="sm"/>
                </a:ln>
              </p:spPr>
              <p:txBody>
                <a:bodyPr/>
                <a:lstStyle/>
                <a:p>
                  <a:pPr>
                    <a:defRPr/>
                  </a:pPr>
                  <a:endParaRPr lang="en-US">
                    <a:solidFill>
                      <a:schemeClr val="tx1"/>
                    </a:solidFill>
                    <a:latin typeface="Arial" pitchFamily="34" charset="0"/>
                    <a:cs typeface="+mn-cs"/>
                  </a:endParaRPr>
                </a:p>
              </p:txBody>
            </p:sp>
            <p:sp>
              <p:nvSpPr>
                <p:cNvPr id="415" name="Freeform 69"/>
                <p:cNvSpPr>
                  <a:spLocks/>
                </p:cNvSpPr>
                <p:nvPr/>
              </p:nvSpPr>
              <p:spPr bwMode="auto">
                <a:xfrm>
                  <a:off x="3667" y="1718"/>
                  <a:ext cx="876" cy="21"/>
                </a:xfrm>
                <a:custGeom>
                  <a:avLst/>
                  <a:gdLst>
                    <a:gd name="T0" fmla="*/ 0 w 876"/>
                    <a:gd name="T1" fmla="*/ 0 h 21"/>
                    <a:gd name="T2" fmla="*/ 875 w 876"/>
                    <a:gd name="T3" fmla="*/ 0 h 21"/>
                    <a:gd name="T4" fmla="*/ 875 w 876"/>
                    <a:gd name="T5" fmla="*/ 20 h 21"/>
                    <a:gd name="T6" fmla="*/ 0 w 876"/>
                    <a:gd name="T7" fmla="*/ 20 h 21"/>
                    <a:gd name="T8" fmla="*/ 0 w 876"/>
                    <a:gd name="T9" fmla="*/ 0 h 21"/>
                    <a:gd name="T10" fmla="*/ 0 60000 65536"/>
                    <a:gd name="T11" fmla="*/ 0 60000 65536"/>
                    <a:gd name="T12" fmla="*/ 0 60000 65536"/>
                    <a:gd name="T13" fmla="*/ 0 60000 65536"/>
                    <a:gd name="T14" fmla="*/ 0 60000 65536"/>
                    <a:gd name="T15" fmla="*/ 0 w 876"/>
                    <a:gd name="T16" fmla="*/ 0 h 21"/>
                    <a:gd name="T17" fmla="*/ 876 w 876"/>
                    <a:gd name="T18" fmla="*/ 21 h 21"/>
                  </a:gdLst>
                  <a:ahLst/>
                  <a:cxnLst>
                    <a:cxn ang="T10">
                      <a:pos x="T0" y="T1"/>
                    </a:cxn>
                    <a:cxn ang="T11">
                      <a:pos x="T2" y="T3"/>
                    </a:cxn>
                    <a:cxn ang="T12">
                      <a:pos x="T4" y="T5"/>
                    </a:cxn>
                    <a:cxn ang="T13">
                      <a:pos x="T6" y="T7"/>
                    </a:cxn>
                    <a:cxn ang="T14">
                      <a:pos x="T8" y="T9"/>
                    </a:cxn>
                  </a:cxnLst>
                  <a:rect l="T15" t="T16" r="T17" b="T18"/>
                  <a:pathLst>
                    <a:path w="876" h="21">
                      <a:moveTo>
                        <a:pt x="0" y="0"/>
                      </a:moveTo>
                      <a:lnTo>
                        <a:pt x="875" y="0"/>
                      </a:lnTo>
                      <a:lnTo>
                        <a:pt x="875" y="20"/>
                      </a:lnTo>
                      <a:lnTo>
                        <a:pt x="0" y="20"/>
                      </a:lnTo>
                      <a:lnTo>
                        <a:pt x="0" y="0"/>
                      </a:lnTo>
                    </a:path>
                  </a:pathLst>
                </a:custGeom>
                <a:solidFill>
                  <a:srgbClr val="185018"/>
                </a:solidFill>
                <a:ln w="9525" cap="rnd">
                  <a:noFill/>
                  <a:round/>
                  <a:headEnd type="none" w="sm" len="sm"/>
                  <a:tailEnd type="none" w="sm" len="sm"/>
                </a:ln>
              </p:spPr>
              <p:txBody>
                <a:bodyPr/>
                <a:lstStyle/>
                <a:p>
                  <a:pPr>
                    <a:defRPr/>
                  </a:pPr>
                  <a:endParaRPr lang="en-US">
                    <a:solidFill>
                      <a:schemeClr val="tx1"/>
                    </a:solidFill>
                    <a:latin typeface="Arial" pitchFamily="34" charset="0"/>
                    <a:cs typeface="+mn-cs"/>
                  </a:endParaRPr>
                </a:p>
              </p:txBody>
            </p:sp>
            <p:sp>
              <p:nvSpPr>
                <p:cNvPr id="416" name="Freeform 70"/>
                <p:cNvSpPr>
                  <a:spLocks/>
                </p:cNvSpPr>
                <p:nvPr/>
              </p:nvSpPr>
              <p:spPr bwMode="auto">
                <a:xfrm>
                  <a:off x="3667" y="1727"/>
                  <a:ext cx="876" cy="21"/>
                </a:xfrm>
                <a:custGeom>
                  <a:avLst/>
                  <a:gdLst>
                    <a:gd name="T0" fmla="*/ 0 w 876"/>
                    <a:gd name="T1" fmla="*/ 0 h 21"/>
                    <a:gd name="T2" fmla="*/ 875 w 876"/>
                    <a:gd name="T3" fmla="*/ 0 h 21"/>
                    <a:gd name="T4" fmla="*/ 875 w 876"/>
                    <a:gd name="T5" fmla="*/ 20 h 21"/>
                    <a:gd name="T6" fmla="*/ 0 w 876"/>
                    <a:gd name="T7" fmla="*/ 20 h 21"/>
                    <a:gd name="T8" fmla="*/ 0 w 876"/>
                    <a:gd name="T9" fmla="*/ 0 h 21"/>
                    <a:gd name="T10" fmla="*/ 0 60000 65536"/>
                    <a:gd name="T11" fmla="*/ 0 60000 65536"/>
                    <a:gd name="T12" fmla="*/ 0 60000 65536"/>
                    <a:gd name="T13" fmla="*/ 0 60000 65536"/>
                    <a:gd name="T14" fmla="*/ 0 60000 65536"/>
                    <a:gd name="T15" fmla="*/ 0 w 876"/>
                    <a:gd name="T16" fmla="*/ 0 h 21"/>
                    <a:gd name="T17" fmla="*/ 876 w 876"/>
                    <a:gd name="T18" fmla="*/ 21 h 21"/>
                  </a:gdLst>
                  <a:ahLst/>
                  <a:cxnLst>
                    <a:cxn ang="T10">
                      <a:pos x="T0" y="T1"/>
                    </a:cxn>
                    <a:cxn ang="T11">
                      <a:pos x="T2" y="T3"/>
                    </a:cxn>
                    <a:cxn ang="T12">
                      <a:pos x="T4" y="T5"/>
                    </a:cxn>
                    <a:cxn ang="T13">
                      <a:pos x="T6" y="T7"/>
                    </a:cxn>
                    <a:cxn ang="T14">
                      <a:pos x="T8" y="T9"/>
                    </a:cxn>
                  </a:cxnLst>
                  <a:rect l="T15" t="T16" r="T17" b="T18"/>
                  <a:pathLst>
                    <a:path w="876" h="21">
                      <a:moveTo>
                        <a:pt x="0" y="0"/>
                      </a:moveTo>
                      <a:lnTo>
                        <a:pt x="875" y="0"/>
                      </a:lnTo>
                      <a:lnTo>
                        <a:pt x="875" y="20"/>
                      </a:lnTo>
                      <a:lnTo>
                        <a:pt x="0" y="20"/>
                      </a:lnTo>
                      <a:lnTo>
                        <a:pt x="0" y="0"/>
                      </a:lnTo>
                    </a:path>
                  </a:pathLst>
                </a:custGeom>
                <a:solidFill>
                  <a:srgbClr val="184818"/>
                </a:solidFill>
                <a:ln w="9525" cap="rnd">
                  <a:noFill/>
                  <a:round/>
                  <a:headEnd type="none" w="sm" len="sm"/>
                  <a:tailEnd type="none" w="sm" len="sm"/>
                </a:ln>
              </p:spPr>
              <p:txBody>
                <a:bodyPr/>
                <a:lstStyle/>
                <a:p>
                  <a:pPr>
                    <a:defRPr/>
                  </a:pPr>
                  <a:endParaRPr lang="en-US">
                    <a:solidFill>
                      <a:schemeClr val="tx1"/>
                    </a:solidFill>
                    <a:latin typeface="Arial" pitchFamily="34" charset="0"/>
                    <a:cs typeface="+mn-cs"/>
                  </a:endParaRPr>
                </a:p>
              </p:txBody>
            </p:sp>
            <p:sp>
              <p:nvSpPr>
                <p:cNvPr id="417" name="Freeform 71"/>
                <p:cNvSpPr>
                  <a:spLocks/>
                </p:cNvSpPr>
                <p:nvPr/>
              </p:nvSpPr>
              <p:spPr bwMode="auto">
                <a:xfrm>
                  <a:off x="3667" y="1735"/>
                  <a:ext cx="876" cy="23"/>
                </a:xfrm>
                <a:custGeom>
                  <a:avLst/>
                  <a:gdLst>
                    <a:gd name="T0" fmla="*/ 0 w 876"/>
                    <a:gd name="T1" fmla="*/ 0 h 23"/>
                    <a:gd name="T2" fmla="*/ 875 w 876"/>
                    <a:gd name="T3" fmla="*/ 0 h 23"/>
                    <a:gd name="T4" fmla="*/ 875 w 876"/>
                    <a:gd name="T5" fmla="*/ 22 h 23"/>
                    <a:gd name="T6" fmla="*/ 0 w 876"/>
                    <a:gd name="T7" fmla="*/ 22 h 23"/>
                    <a:gd name="T8" fmla="*/ 0 w 876"/>
                    <a:gd name="T9" fmla="*/ 0 h 23"/>
                    <a:gd name="T10" fmla="*/ 0 60000 65536"/>
                    <a:gd name="T11" fmla="*/ 0 60000 65536"/>
                    <a:gd name="T12" fmla="*/ 0 60000 65536"/>
                    <a:gd name="T13" fmla="*/ 0 60000 65536"/>
                    <a:gd name="T14" fmla="*/ 0 60000 65536"/>
                    <a:gd name="T15" fmla="*/ 0 w 876"/>
                    <a:gd name="T16" fmla="*/ 0 h 23"/>
                    <a:gd name="T17" fmla="*/ 876 w 876"/>
                    <a:gd name="T18" fmla="*/ 23 h 23"/>
                  </a:gdLst>
                  <a:ahLst/>
                  <a:cxnLst>
                    <a:cxn ang="T10">
                      <a:pos x="T0" y="T1"/>
                    </a:cxn>
                    <a:cxn ang="T11">
                      <a:pos x="T2" y="T3"/>
                    </a:cxn>
                    <a:cxn ang="T12">
                      <a:pos x="T4" y="T5"/>
                    </a:cxn>
                    <a:cxn ang="T13">
                      <a:pos x="T6" y="T7"/>
                    </a:cxn>
                    <a:cxn ang="T14">
                      <a:pos x="T8" y="T9"/>
                    </a:cxn>
                  </a:cxnLst>
                  <a:rect l="T15" t="T16" r="T17" b="T18"/>
                  <a:pathLst>
                    <a:path w="876" h="23">
                      <a:moveTo>
                        <a:pt x="0" y="0"/>
                      </a:moveTo>
                      <a:lnTo>
                        <a:pt x="875" y="0"/>
                      </a:lnTo>
                      <a:lnTo>
                        <a:pt x="875" y="22"/>
                      </a:lnTo>
                      <a:lnTo>
                        <a:pt x="0" y="22"/>
                      </a:lnTo>
                      <a:lnTo>
                        <a:pt x="0" y="0"/>
                      </a:lnTo>
                    </a:path>
                  </a:pathLst>
                </a:custGeom>
                <a:solidFill>
                  <a:srgbClr val="104010"/>
                </a:solidFill>
                <a:ln w="9525" cap="rnd">
                  <a:noFill/>
                  <a:round/>
                  <a:headEnd type="none" w="sm" len="sm"/>
                  <a:tailEnd type="none" w="sm" len="sm"/>
                </a:ln>
              </p:spPr>
              <p:txBody>
                <a:bodyPr/>
                <a:lstStyle/>
                <a:p>
                  <a:pPr>
                    <a:defRPr/>
                  </a:pPr>
                  <a:endParaRPr lang="en-US">
                    <a:solidFill>
                      <a:schemeClr val="tx1"/>
                    </a:solidFill>
                    <a:latin typeface="Arial" pitchFamily="34" charset="0"/>
                    <a:cs typeface="+mn-cs"/>
                  </a:endParaRPr>
                </a:p>
              </p:txBody>
            </p:sp>
            <p:sp>
              <p:nvSpPr>
                <p:cNvPr id="418" name="Rectangle 72"/>
                <p:cNvSpPr>
                  <a:spLocks noChangeArrowheads="1"/>
                </p:cNvSpPr>
                <p:nvPr/>
              </p:nvSpPr>
              <p:spPr bwMode="auto">
                <a:xfrm>
                  <a:off x="3736" y="1647"/>
                  <a:ext cx="115" cy="63"/>
                </a:xfrm>
                <a:prstGeom prst="rect">
                  <a:avLst/>
                </a:prstGeom>
                <a:solidFill>
                  <a:srgbClr val="474747"/>
                </a:solidFill>
                <a:ln w="12700">
                  <a:solidFill>
                    <a:srgbClr val="5F5F5F"/>
                  </a:solidFill>
                  <a:miter lim="800000"/>
                  <a:headEnd/>
                  <a:tailEnd/>
                </a:ln>
              </p:spPr>
              <p:txBody>
                <a:bodyPr wrap="none" anchor="ctr"/>
                <a:lstStyle/>
                <a:p>
                  <a:pPr>
                    <a:defRPr/>
                  </a:pPr>
                  <a:endParaRPr lang="en-US">
                    <a:solidFill>
                      <a:schemeClr val="tx1"/>
                    </a:solidFill>
                    <a:latin typeface="Arial" pitchFamily="34" charset="0"/>
                    <a:cs typeface="+mn-cs"/>
                  </a:endParaRPr>
                </a:p>
              </p:txBody>
            </p:sp>
            <p:sp>
              <p:nvSpPr>
                <p:cNvPr id="419" name="Rectangle 73" descr="Narrow vertical"/>
                <p:cNvSpPr>
                  <a:spLocks noChangeArrowheads="1"/>
                </p:cNvSpPr>
                <p:nvPr/>
              </p:nvSpPr>
              <p:spPr bwMode="auto">
                <a:xfrm>
                  <a:off x="3694" y="1748"/>
                  <a:ext cx="390" cy="17"/>
                </a:xfrm>
                <a:prstGeom prst="rect">
                  <a:avLst/>
                </a:prstGeom>
                <a:pattFill prst="narVert">
                  <a:fgClr>
                    <a:srgbClr val="FF9900"/>
                  </a:fgClr>
                  <a:bgClr>
                    <a:srgbClr val="FFFF00"/>
                  </a:bgClr>
                </a:pattFill>
                <a:ln w="12700">
                  <a:solidFill>
                    <a:srgbClr val="000000"/>
                  </a:solidFill>
                  <a:miter lim="800000"/>
                  <a:headEnd/>
                  <a:tailEnd/>
                </a:ln>
              </p:spPr>
              <p:txBody>
                <a:bodyPr wrap="none" anchor="ctr"/>
                <a:lstStyle/>
                <a:p>
                  <a:pPr>
                    <a:defRPr/>
                  </a:pPr>
                  <a:endParaRPr lang="en-US">
                    <a:solidFill>
                      <a:schemeClr val="tx1"/>
                    </a:solidFill>
                    <a:latin typeface="Arial" pitchFamily="34" charset="0"/>
                    <a:cs typeface="+mn-cs"/>
                  </a:endParaRPr>
                </a:p>
              </p:txBody>
            </p:sp>
            <p:sp>
              <p:nvSpPr>
                <p:cNvPr id="420" name="Rectangle 74" descr="Narrow vertical"/>
                <p:cNvSpPr>
                  <a:spLocks noChangeArrowheads="1"/>
                </p:cNvSpPr>
                <p:nvPr/>
              </p:nvSpPr>
              <p:spPr bwMode="auto">
                <a:xfrm>
                  <a:off x="4127" y="1748"/>
                  <a:ext cx="390" cy="17"/>
                </a:xfrm>
                <a:prstGeom prst="rect">
                  <a:avLst/>
                </a:prstGeom>
                <a:pattFill prst="narVert">
                  <a:fgClr>
                    <a:srgbClr val="FF9900"/>
                  </a:fgClr>
                  <a:bgClr>
                    <a:srgbClr val="FFFF00"/>
                  </a:bgClr>
                </a:pattFill>
                <a:ln w="12700">
                  <a:solidFill>
                    <a:srgbClr val="000000"/>
                  </a:solidFill>
                  <a:miter lim="800000"/>
                  <a:headEnd/>
                  <a:tailEnd/>
                </a:ln>
              </p:spPr>
              <p:txBody>
                <a:bodyPr wrap="none" anchor="ctr"/>
                <a:lstStyle/>
                <a:p>
                  <a:pPr>
                    <a:defRPr/>
                  </a:pPr>
                  <a:endParaRPr lang="en-US">
                    <a:solidFill>
                      <a:schemeClr val="tx1"/>
                    </a:solidFill>
                    <a:latin typeface="Arial" pitchFamily="34" charset="0"/>
                    <a:cs typeface="+mn-cs"/>
                  </a:endParaRPr>
                </a:p>
              </p:txBody>
            </p:sp>
            <p:sp>
              <p:nvSpPr>
                <p:cNvPr id="421" name="Rectangle 75"/>
                <p:cNvSpPr>
                  <a:spLocks noChangeArrowheads="1"/>
                </p:cNvSpPr>
                <p:nvPr/>
              </p:nvSpPr>
              <p:spPr bwMode="auto">
                <a:xfrm>
                  <a:off x="3894" y="1647"/>
                  <a:ext cx="119" cy="61"/>
                </a:xfrm>
                <a:prstGeom prst="rect">
                  <a:avLst/>
                </a:prstGeom>
                <a:solidFill>
                  <a:srgbClr val="474747"/>
                </a:solidFill>
                <a:ln w="12700">
                  <a:solidFill>
                    <a:srgbClr val="5F5F5F"/>
                  </a:solidFill>
                  <a:miter lim="800000"/>
                  <a:headEnd/>
                  <a:tailEnd/>
                </a:ln>
              </p:spPr>
              <p:txBody>
                <a:bodyPr wrap="none" anchor="ctr"/>
                <a:lstStyle/>
                <a:p>
                  <a:pPr>
                    <a:defRPr/>
                  </a:pPr>
                  <a:endParaRPr lang="en-US">
                    <a:solidFill>
                      <a:schemeClr val="tx1"/>
                    </a:solidFill>
                    <a:latin typeface="Arial" pitchFamily="34" charset="0"/>
                    <a:cs typeface="+mn-cs"/>
                  </a:endParaRPr>
                </a:p>
              </p:txBody>
            </p:sp>
            <p:sp>
              <p:nvSpPr>
                <p:cNvPr id="422" name="Rectangle 76"/>
                <p:cNvSpPr>
                  <a:spLocks noChangeArrowheads="1"/>
                </p:cNvSpPr>
                <p:nvPr/>
              </p:nvSpPr>
              <p:spPr bwMode="auto">
                <a:xfrm>
                  <a:off x="4053" y="1647"/>
                  <a:ext cx="117" cy="63"/>
                </a:xfrm>
                <a:prstGeom prst="rect">
                  <a:avLst/>
                </a:prstGeom>
                <a:solidFill>
                  <a:srgbClr val="474747"/>
                </a:solidFill>
                <a:ln w="12700">
                  <a:solidFill>
                    <a:srgbClr val="5F5F5F"/>
                  </a:solidFill>
                  <a:miter lim="800000"/>
                  <a:headEnd/>
                  <a:tailEnd/>
                </a:ln>
              </p:spPr>
              <p:txBody>
                <a:bodyPr wrap="none" anchor="ctr"/>
                <a:lstStyle/>
                <a:p>
                  <a:pPr>
                    <a:defRPr/>
                  </a:pPr>
                  <a:endParaRPr lang="en-US">
                    <a:solidFill>
                      <a:schemeClr val="tx1"/>
                    </a:solidFill>
                    <a:latin typeface="Arial" pitchFamily="34" charset="0"/>
                    <a:cs typeface="+mn-cs"/>
                  </a:endParaRPr>
                </a:p>
              </p:txBody>
            </p:sp>
            <p:sp>
              <p:nvSpPr>
                <p:cNvPr id="423" name="Rectangle 77"/>
                <p:cNvSpPr>
                  <a:spLocks noChangeArrowheads="1"/>
                </p:cNvSpPr>
                <p:nvPr/>
              </p:nvSpPr>
              <p:spPr bwMode="auto">
                <a:xfrm>
                  <a:off x="4212" y="1647"/>
                  <a:ext cx="116" cy="61"/>
                </a:xfrm>
                <a:prstGeom prst="rect">
                  <a:avLst/>
                </a:prstGeom>
                <a:solidFill>
                  <a:srgbClr val="474747"/>
                </a:solidFill>
                <a:ln w="12700">
                  <a:solidFill>
                    <a:srgbClr val="5F5F5F"/>
                  </a:solidFill>
                  <a:miter lim="800000"/>
                  <a:headEnd/>
                  <a:tailEnd/>
                </a:ln>
              </p:spPr>
              <p:txBody>
                <a:bodyPr wrap="none" anchor="ctr"/>
                <a:lstStyle/>
                <a:p>
                  <a:pPr>
                    <a:defRPr/>
                  </a:pPr>
                  <a:endParaRPr lang="en-US">
                    <a:solidFill>
                      <a:schemeClr val="tx1"/>
                    </a:solidFill>
                    <a:latin typeface="Arial" pitchFamily="34" charset="0"/>
                    <a:cs typeface="+mn-cs"/>
                  </a:endParaRPr>
                </a:p>
              </p:txBody>
            </p:sp>
            <p:sp>
              <p:nvSpPr>
                <p:cNvPr id="424" name="Rectangle 78"/>
                <p:cNvSpPr>
                  <a:spLocks noChangeArrowheads="1"/>
                </p:cNvSpPr>
                <p:nvPr/>
              </p:nvSpPr>
              <p:spPr bwMode="auto">
                <a:xfrm>
                  <a:off x="4370" y="1647"/>
                  <a:ext cx="118" cy="61"/>
                </a:xfrm>
                <a:prstGeom prst="rect">
                  <a:avLst/>
                </a:prstGeom>
                <a:solidFill>
                  <a:srgbClr val="474747"/>
                </a:solidFill>
                <a:ln w="12700">
                  <a:solidFill>
                    <a:srgbClr val="5F5F5F"/>
                  </a:solidFill>
                  <a:miter lim="800000"/>
                  <a:headEnd/>
                  <a:tailEnd/>
                </a:ln>
              </p:spPr>
              <p:txBody>
                <a:bodyPr wrap="none" anchor="ctr"/>
                <a:lstStyle/>
                <a:p>
                  <a:pPr>
                    <a:defRPr/>
                  </a:pPr>
                  <a:endParaRPr lang="en-US">
                    <a:solidFill>
                      <a:schemeClr val="tx1"/>
                    </a:solidFill>
                    <a:latin typeface="Arial" pitchFamily="34" charset="0"/>
                    <a:cs typeface="+mn-cs"/>
                  </a:endParaRPr>
                </a:p>
              </p:txBody>
            </p:sp>
          </p:grpSp>
          <p:grpSp>
            <p:nvGrpSpPr>
              <p:cNvPr id="380" name="Group 79"/>
              <p:cNvGrpSpPr>
                <a:grpSpLocks/>
              </p:cNvGrpSpPr>
              <p:nvPr/>
            </p:nvGrpSpPr>
            <p:grpSpPr bwMode="auto">
              <a:xfrm rot="1273006" flipH="1">
                <a:off x="423" y="1523"/>
                <a:ext cx="463" cy="181"/>
                <a:chOff x="3667" y="1613"/>
                <a:chExt cx="876" cy="152"/>
              </a:xfrm>
            </p:grpSpPr>
            <p:sp>
              <p:nvSpPr>
                <p:cNvPr id="381" name="Rectangle 80"/>
                <p:cNvSpPr>
                  <a:spLocks noChangeArrowheads="1"/>
                </p:cNvSpPr>
                <p:nvPr/>
              </p:nvSpPr>
              <p:spPr bwMode="auto">
                <a:xfrm>
                  <a:off x="3678" y="1694"/>
                  <a:ext cx="390" cy="21"/>
                </a:xfrm>
                <a:prstGeom prst="rect">
                  <a:avLst/>
                </a:prstGeom>
                <a:noFill/>
                <a:ln w="12700">
                  <a:solidFill>
                    <a:srgbClr val="000000"/>
                  </a:solidFill>
                  <a:miter lim="800000"/>
                  <a:headEnd/>
                  <a:tailEnd/>
                </a:ln>
              </p:spPr>
              <p:txBody>
                <a:bodyPr wrap="none" anchor="ctr"/>
                <a:lstStyle/>
                <a:p>
                  <a:pPr>
                    <a:defRPr/>
                  </a:pPr>
                  <a:endParaRPr lang="en-US">
                    <a:solidFill>
                      <a:schemeClr val="tx1"/>
                    </a:solidFill>
                    <a:latin typeface="Arial" pitchFamily="34" charset="0"/>
                    <a:cs typeface="+mn-cs"/>
                  </a:endParaRPr>
                </a:p>
              </p:txBody>
            </p:sp>
            <p:sp>
              <p:nvSpPr>
                <p:cNvPr id="382" name="Rectangle 81"/>
                <p:cNvSpPr>
                  <a:spLocks noChangeArrowheads="1"/>
                </p:cNvSpPr>
                <p:nvPr/>
              </p:nvSpPr>
              <p:spPr bwMode="auto">
                <a:xfrm>
                  <a:off x="4113" y="1694"/>
                  <a:ext cx="390" cy="21"/>
                </a:xfrm>
                <a:prstGeom prst="rect">
                  <a:avLst/>
                </a:prstGeom>
                <a:noFill/>
                <a:ln w="12700">
                  <a:solidFill>
                    <a:srgbClr val="000000"/>
                  </a:solidFill>
                  <a:miter lim="800000"/>
                  <a:headEnd/>
                  <a:tailEnd/>
                </a:ln>
              </p:spPr>
              <p:txBody>
                <a:bodyPr wrap="none" anchor="ctr"/>
                <a:lstStyle/>
                <a:p>
                  <a:pPr>
                    <a:defRPr/>
                  </a:pPr>
                  <a:endParaRPr lang="en-US">
                    <a:solidFill>
                      <a:schemeClr val="tx1"/>
                    </a:solidFill>
                    <a:latin typeface="Arial" pitchFamily="34" charset="0"/>
                    <a:cs typeface="+mn-cs"/>
                  </a:endParaRPr>
                </a:p>
              </p:txBody>
            </p:sp>
            <p:sp>
              <p:nvSpPr>
                <p:cNvPr id="383" name="Freeform 82"/>
                <p:cNvSpPr>
                  <a:spLocks/>
                </p:cNvSpPr>
                <p:nvPr/>
              </p:nvSpPr>
              <p:spPr bwMode="auto">
                <a:xfrm>
                  <a:off x="3667" y="1613"/>
                  <a:ext cx="876" cy="22"/>
                </a:xfrm>
                <a:custGeom>
                  <a:avLst/>
                  <a:gdLst>
                    <a:gd name="T0" fmla="*/ 0 w 876"/>
                    <a:gd name="T1" fmla="*/ 0 h 22"/>
                    <a:gd name="T2" fmla="*/ 875 w 876"/>
                    <a:gd name="T3" fmla="*/ 0 h 22"/>
                    <a:gd name="T4" fmla="*/ 875 w 876"/>
                    <a:gd name="T5" fmla="*/ 21 h 22"/>
                    <a:gd name="T6" fmla="*/ 0 w 876"/>
                    <a:gd name="T7" fmla="*/ 21 h 22"/>
                    <a:gd name="T8" fmla="*/ 0 w 876"/>
                    <a:gd name="T9" fmla="*/ 0 h 22"/>
                    <a:gd name="T10" fmla="*/ 0 60000 65536"/>
                    <a:gd name="T11" fmla="*/ 0 60000 65536"/>
                    <a:gd name="T12" fmla="*/ 0 60000 65536"/>
                    <a:gd name="T13" fmla="*/ 0 60000 65536"/>
                    <a:gd name="T14" fmla="*/ 0 60000 65536"/>
                    <a:gd name="T15" fmla="*/ 0 w 876"/>
                    <a:gd name="T16" fmla="*/ 0 h 22"/>
                    <a:gd name="T17" fmla="*/ 876 w 876"/>
                    <a:gd name="T18" fmla="*/ 22 h 22"/>
                  </a:gdLst>
                  <a:ahLst/>
                  <a:cxnLst>
                    <a:cxn ang="T10">
                      <a:pos x="T0" y="T1"/>
                    </a:cxn>
                    <a:cxn ang="T11">
                      <a:pos x="T2" y="T3"/>
                    </a:cxn>
                    <a:cxn ang="T12">
                      <a:pos x="T4" y="T5"/>
                    </a:cxn>
                    <a:cxn ang="T13">
                      <a:pos x="T6" y="T7"/>
                    </a:cxn>
                    <a:cxn ang="T14">
                      <a:pos x="T8" y="T9"/>
                    </a:cxn>
                  </a:cxnLst>
                  <a:rect l="T15" t="T16" r="T17" b="T18"/>
                  <a:pathLst>
                    <a:path w="876" h="22">
                      <a:moveTo>
                        <a:pt x="0" y="0"/>
                      </a:moveTo>
                      <a:lnTo>
                        <a:pt x="875" y="0"/>
                      </a:lnTo>
                      <a:lnTo>
                        <a:pt x="875" y="21"/>
                      </a:lnTo>
                      <a:lnTo>
                        <a:pt x="0" y="21"/>
                      </a:lnTo>
                      <a:lnTo>
                        <a:pt x="0" y="0"/>
                      </a:lnTo>
                    </a:path>
                  </a:pathLst>
                </a:custGeom>
                <a:solidFill>
                  <a:srgbClr val="339933"/>
                </a:solidFill>
                <a:ln w="9525" cap="rnd">
                  <a:noFill/>
                  <a:round/>
                  <a:headEnd type="none" w="sm" len="sm"/>
                  <a:tailEnd type="none" w="sm" len="sm"/>
                </a:ln>
              </p:spPr>
              <p:txBody>
                <a:bodyPr/>
                <a:lstStyle/>
                <a:p>
                  <a:pPr>
                    <a:defRPr/>
                  </a:pPr>
                  <a:endParaRPr lang="en-US">
                    <a:solidFill>
                      <a:schemeClr val="tx1"/>
                    </a:solidFill>
                    <a:latin typeface="Arial" pitchFamily="34" charset="0"/>
                    <a:cs typeface="+mn-cs"/>
                  </a:endParaRPr>
                </a:p>
              </p:txBody>
            </p:sp>
            <p:sp>
              <p:nvSpPr>
                <p:cNvPr id="384" name="Freeform 83"/>
                <p:cNvSpPr>
                  <a:spLocks/>
                </p:cNvSpPr>
                <p:nvPr/>
              </p:nvSpPr>
              <p:spPr bwMode="auto">
                <a:xfrm>
                  <a:off x="3667" y="1631"/>
                  <a:ext cx="876" cy="23"/>
                </a:xfrm>
                <a:custGeom>
                  <a:avLst/>
                  <a:gdLst>
                    <a:gd name="T0" fmla="*/ 0 w 876"/>
                    <a:gd name="T1" fmla="*/ 0 h 23"/>
                    <a:gd name="T2" fmla="*/ 875 w 876"/>
                    <a:gd name="T3" fmla="*/ 0 h 23"/>
                    <a:gd name="T4" fmla="*/ 875 w 876"/>
                    <a:gd name="T5" fmla="*/ 22 h 23"/>
                    <a:gd name="T6" fmla="*/ 0 w 876"/>
                    <a:gd name="T7" fmla="*/ 22 h 23"/>
                    <a:gd name="T8" fmla="*/ 0 w 876"/>
                    <a:gd name="T9" fmla="*/ 0 h 23"/>
                    <a:gd name="T10" fmla="*/ 0 60000 65536"/>
                    <a:gd name="T11" fmla="*/ 0 60000 65536"/>
                    <a:gd name="T12" fmla="*/ 0 60000 65536"/>
                    <a:gd name="T13" fmla="*/ 0 60000 65536"/>
                    <a:gd name="T14" fmla="*/ 0 60000 65536"/>
                    <a:gd name="T15" fmla="*/ 0 w 876"/>
                    <a:gd name="T16" fmla="*/ 0 h 23"/>
                    <a:gd name="T17" fmla="*/ 876 w 876"/>
                    <a:gd name="T18" fmla="*/ 23 h 23"/>
                  </a:gdLst>
                  <a:ahLst/>
                  <a:cxnLst>
                    <a:cxn ang="T10">
                      <a:pos x="T0" y="T1"/>
                    </a:cxn>
                    <a:cxn ang="T11">
                      <a:pos x="T2" y="T3"/>
                    </a:cxn>
                    <a:cxn ang="T12">
                      <a:pos x="T4" y="T5"/>
                    </a:cxn>
                    <a:cxn ang="T13">
                      <a:pos x="T6" y="T7"/>
                    </a:cxn>
                    <a:cxn ang="T14">
                      <a:pos x="T8" y="T9"/>
                    </a:cxn>
                  </a:cxnLst>
                  <a:rect l="T15" t="T16" r="T17" b="T18"/>
                  <a:pathLst>
                    <a:path w="876" h="23">
                      <a:moveTo>
                        <a:pt x="0" y="0"/>
                      </a:moveTo>
                      <a:lnTo>
                        <a:pt x="875" y="0"/>
                      </a:lnTo>
                      <a:lnTo>
                        <a:pt x="875" y="22"/>
                      </a:lnTo>
                      <a:lnTo>
                        <a:pt x="0" y="22"/>
                      </a:lnTo>
                      <a:lnTo>
                        <a:pt x="0" y="0"/>
                      </a:lnTo>
                    </a:path>
                  </a:pathLst>
                </a:custGeom>
                <a:solidFill>
                  <a:srgbClr val="309830"/>
                </a:solidFill>
                <a:ln w="9525" cap="rnd">
                  <a:noFill/>
                  <a:round/>
                  <a:headEnd type="none" w="sm" len="sm"/>
                  <a:tailEnd type="none" w="sm" len="sm"/>
                </a:ln>
              </p:spPr>
              <p:txBody>
                <a:bodyPr/>
                <a:lstStyle/>
                <a:p>
                  <a:pPr>
                    <a:defRPr/>
                  </a:pPr>
                  <a:endParaRPr lang="en-US">
                    <a:solidFill>
                      <a:schemeClr val="tx1"/>
                    </a:solidFill>
                    <a:latin typeface="Arial" pitchFamily="34" charset="0"/>
                    <a:cs typeface="+mn-cs"/>
                  </a:endParaRPr>
                </a:p>
              </p:txBody>
            </p:sp>
            <p:sp>
              <p:nvSpPr>
                <p:cNvPr id="385" name="Freeform 84"/>
                <p:cNvSpPr>
                  <a:spLocks/>
                </p:cNvSpPr>
                <p:nvPr/>
              </p:nvSpPr>
              <p:spPr bwMode="auto">
                <a:xfrm>
                  <a:off x="3667" y="1641"/>
                  <a:ext cx="876" cy="20"/>
                </a:xfrm>
                <a:custGeom>
                  <a:avLst/>
                  <a:gdLst>
                    <a:gd name="T0" fmla="*/ 0 w 876"/>
                    <a:gd name="T1" fmla="*/ 0 h 20"/>
                    <a:gd name="T2" fmla="*/ 875 w 876"/>
                    <a:gd name="T3" fmla="*/ 0 h 20"/>
                    <a:gd name="T4" fmla="*/ 875 w 876"/>
                    <a:gd name="T5" fmla="*/ 19 h 20"/>
                    <a:gd name="T6" fmla="*/ 0 w 876"/>
                    <a:gd name="T7" fmla="*/ 19 h 20"/>
                    <a:gd name="T8" fmla="*/ 0 w 876"/>
                    <a:gd name="T9" fmla="*/ 0 h 20"/>
                    <a:gd name="T10" fmla="*/ 0 60000 65536"/>
                    <a:gd name="T11" fmla="*/ 0 60000 65536"/>
                    <a:gd name="T12" fmla="*/ 0 60000 65536"/>
                    <a:gd name="T13" fmla="*/ 0 60000 65536"/>
                    <a:gd name="T14" fmla="*/ 0 60000 65536"/>
                    <a:gd name="T15" fmla="*/ 0 w 876"/>
                    <a:gd name="T16" fmla="*/ 0 h 20"/>
                    <a:gd name="T17" fmla="*/ 876 w 876"/>
                    <a:gd name="T18" fmla="*/ 20 h 20"/>
                  </a:gdLst>
                  <a:ahLst/>
                  <a:cxnLst>
                    <a:cxn ang="T10">
                      <a:pos x="T0" y="T1"/>
                    </a:cxn>
                    <a:cxn ang="T11">
                      <a:pos x="T2" y="T3"/>
                    </a:cxn>
                    <a:cxn ang="T12">
                      <a:pos x="T4" y="T5"/>
                    </a:cxn>
                    <a:cxn ang="T13">
                      <a:pos x="T6" y="T7"/>
                    </a:cxn>
                    <a:cxn ang="T14">
                      <a:pos x="T8" y="T9"/>
                    </a:cxn>
                  </a:cxnLst>
                  <a:rect l="T15" t="T16" r="T17" b="T18"/>
                  <a:pathLst>
                    <a:path w="876" h="20">
                      <a:moveTo>
                        <a:pt x="0" y="0"/>
                      </a:moveTo>
                      <a:lnTo>
                        <a:pt x="875" y="0"/>
                      </a:lnTo>
                      <a:lnTo>
                        <a:pt x="875" y="19"/>
                      </a:lnTo>
                      <a:lnTo>
                        <a:pt x="0" y="19"/>
                      </a:lnTo>
                      <a:lnTo>
                        <a:pt x="0" y="0"/>
                      </a:lnTo>
                    </a:path>
                  </a:pathLst>
                </a:custGeom>
                <a:solidFill>
                  <a:srgbClr val="309030"/>
                </a:solidFill>
                <a:ln w="9525" cap="rnd">
                  <a:noFill/>
                  <a:round/>
                  <a:headEnd type="none" w="sm" len="sm"/>
                  <a:tailEnd type="none" w="sm" len="sm"/>
                </a:ln>
              </p:spPr>
              <p:txBody>
                <a:bodyPr/>
                <a:lstStyle/>
                <a:p>
                  <a:pPr>
                    <a:defRPr/>
                  </a:pPr>
                  <a:endParaRPr lang="en-US">
                    <a:solidFill>
                      <a:schemeClr val="tx1"/>
                    </a:solidFill>
                    <a:latin typeface="Arial" pitchFamily="34" charset="0"/>
                    <a:cs typeface="+mn-cs"/>
                  </a:endParaRPr>
                </a:p>
              </p:txBody>
            </p:sp>
            <p:sp>
              <p:nvSpPr>
                <p:cNvPr id="386" name="Freeform 85"/>
                <p:cNvSpPr>
                  <a:spLocks/>
                </p:cNvSpPr>
                <p:nvPr/>
              </p:nvSpPr>
              <p:spPr bwMode="auto">
                <a:xfrm>
                  <a:off x="3667" y="1650"/>
                  <a:ext cx="876" cy="22"/>
                </a:xfrm>
                <a:custGeom>
                  <a:avLst/>
                  <a:gdLst>
                    <a:gd name="T0" fmla="*/ 0 w 876"/>
                    <a:gd name="T1" fmla="*/ 0 h 22"/>
                    <a:gd name="T2" fmla="*/ 875 w 876"/>
                    <a:gd name="T3" fmla="*/ 0 h 22"/>
                    <a:gd name="T4" fmla="*/ 875 w 876"/>
                    <a:gd name="T5" fmla="*/ 21 h 22"/>
                    <a:gd name="T6" fmla="*/ 0 w 876"/>
                    <a:gd name="T7" fmla="*/ 21 h 22"/>
                    <a:gd name="T8" fmla="*/ 0 w 876"/>
                    <a:gd name="T9" fmla="*/ 0 h 22"/>
                    <a:gd name="T10" fmla="*/ 0 60000 65536"/>
                    <a:gd name="T11" fmla="*/ 0 60000 65536"/>
                    <a:gd name="T12" fmla="*/ 0 60000 65536"/>
                    <a:gd name="T13" fmla="*/ 0 60000 65536"/>
                    <a:gd name="T14" fmla="*/ 0 60000 65536"/>
                    <a:gd name="T15" fmla="*/ 0 w 876"/>
                    <a:gd name="T16" fmla="*/ 0 h 22"/>
                    <a:gd name="T17" fmla="*/ 876 w 876"/>
                    <a:gd name="T18" fmla="*/ 22 h 22"/>
                  </a:gdLst>
                  <a:ahLst/>
                  <a:cxnLst>
                    <a:cxn ang="T10">
                      <a:pos x="T0" y="T1"/>
                    </a:cxn>
                    <a:cxn ang="T11">
                      <a:pos x="T2" y="T3"/>
                    </a:cxn>
                    <a:cxn ang="T12">
                      <a:pos x="T4" y="T5"/>
                    </a:cxn>
                    <a:cxn ang="T13">
                      <a:pos x="T6" y="T7"/>
                    </a:cxn>
                    <a:cxn ang="T14">
                      <a:pos x="T8" y="T9"/>
                    </a:cxn>
                  </a:cxnLst>
                  <a:rect l="T15" t="T16" r="T17" b="T18"/>
                  <a:pathLst>
                    <a:path w="876" h="22">
                      <a:moveTo>
                        <a:pt x="0" y="0"/>
                      </a:moveTo>
                      <a:lnTo>
                        <a:pt x="875" y="0"/>
                      </a:lnTo>
                      <a:lnTo>
                        <a:pt x="875" y="21"/>
                      </a:lnTo>
                      <a:lnTo>
                        <a:pt x="0" y="21"/>
                      </a:lnTo>
                      <a:lnTo>
                        <a:pt x="0" y="0"/>
                      </a:lnTo>
                    </a:path>
                  </a:pathLst>
                </a:custGeom>
                <a:solidFill>
                  <a:srgbClr val="288828"/>
                </a:solidFill>
                <a:ln w="9525" cap="rnd">
                  <a:noFill/>
                  <a:round/>
                  <a:headEnd type="none" w="sm" len="sm"/>
                  <a:tailEnd type="none" w="sm" len="sm"/>
                </a:ln>
              </p:spPr>
              <p:txBody>
                <a:bodyPr/>
                <a:lstStyle/>
                <a:p>
                  <a:pPr>
                    <a:defRPr/>
                  </a:pPr>
                  <a:endParaRPr lang="en-US">
                    <a:solidFill>
                      <a:schemeClr val="tx1"/>
                    </a:solidFill>
                    <a:latin typeface="Arial" pitchFamily="34" charset="0"/>
                    <a:cs typeface="+mn-cs"/>
                  </a:endParaRPr>
                </a:p>
              </p:txBody>
            </p:sp>
            <p:sp>
              <p:nvSpPr>
                <p:cNvPr id="387" name="Freeform 86"/>
                <p:cNvSpPr>
                  <a:spLocks/>
                </p:cNvSpPr>
                <p:nvPr/>
              </p:nvSpPr>
              <p:spPr bwMode="auto">
                <a:xfrm>
                  <a:off x="3667" y="1658"/>
                  <a:ext cx="876" cy="22"/>
                </a:xfrm>
                <a:custGeom>
                  <a:avLst/>
                  <a:gdLst>
                    <a:gd name="T0" fmla="*/ 0 w 876"/>
                    <a:gd name="T1" fmla="*/ 0 h 22"/>
                    <a:gd name="T2" fmla="*/ 875 w 876"/>
                    <a:gd name="T3" fmla="*/ 0 h 22"/>
                    <a:gd name="T4" fmla="*/ 875 w 876"/>
                    <a:gd name="T5" fmla="*/ 21 h 22"/>
                    <a:gd name="T6" fmla="*/ 0 w 876"/>
                    <a:gd name="T7" fmla="*/ 21 h 22"/>
                    <a:gd name="T8" fmla="*/ 0 w 876"/>
                    <a:gd name="T9" fmla="*/ 0 h 22"/>
                    <a:gd name="T10" fmla="*/ 0 60000 65536"/>
                    <a:gd name="T11" fmla="*/ 0 60000 65536"/>
                    <a:gd name="T12" fmla="*/ 0 60000 65536"/>
                    <a:gd name="T13" fmla="*/ 0 60000 65536"/>
                    <a:gd name="T14" fmla="*/ 0 60000 65536"/>
                    <a:gd name="T15" fmla="*/ 0 w 876"/>
                    <a:gd name="T16" fmla="*/ 0 h 22"/>
                    <a:gd name="T17" fmla="*/ 876 w 876"/>
                    <a:gd name="T18" fmla="*/ 22 h 22"/>
                  </a:gdLst>
                  <a:ahLst/>
                  <a:cxnLst>
                    <a:cxn ang="T10">
                      <a:pos x="T0" y="T1"/>
                    </a:cxn>
                    <a:cxn ang="T11">
                      <a:pos x="T2" y="T3"/>
                    </a:cxn>
                    <a:cxn ang="T12">
                      <a:pos x="T4" y="T5"/>
                    </a:cxn>
                    <a:cxn ang="T13">
                      <a:pos x="T6" y="T7"/>
                    </a:cxn>
                    <a:cxn ang="T14">
                      <a:pos x="T8" y="T9"/>
                    </a:cxn>
                  </a:cxnLst>
                  <a:rect l="T15" t="T16" r="T17" b="T18"/>
                  <a:pathLst>
                    <a:path w="876" h="22">
                      <a:moveTo>
                        <a:pt x="0" y="0"/>
                      </a:moveTo>
                      <a:lnTo>
                        <a:pt x="875" y="0"/>
                      </a:lnTo>
                      <a:lnTo>
                        <a:pt x="875" y="21"/>
                      </a:lnTo>
                      <a:lnTo>
                        <a:pt x="0" y="21"/>
                      </a:lnTo>
                      <a:lnTo>
                        <a:pt x="0" y="0"/>
                      </a:lnTo>
                    </a:path>
                  </a:pathLst>
                </a:custGeom>
                <a:solidFill>
                  <a:srgbClr val="288028"/>
                </a:solidFill>
                <a:ln w="9525" cap="rnd">
                  <a:noFill/>
                  <a:round/>
                  <a:headEnd type="none" w="sm" len="sm"/>
                  <a:tailEnd type="none" w="sm" len="sm"/>
                </a:ln>
              </p:spPr>
              <p:txBody>
                <a:bodyPr/>
                <a:lstStyle/>
                <a:p>
                  <a:pPr>
                    <a:defRPr/>
                  </a:pPr>
                  <a:endParaRPr lang="en-US">
                    <a:solidFill>
                      <a:schemeClr val="tx1"/>
                    </a:solidFill>
                    <a:latin typeface="Arial" pitchFamily="34" charset="0"/>
                    <a:cs typeface="+mn-cs"/>
                  </a:endParaRPr>
                </a:p>
              </p:txBody>
            </p:sp>
            <p:sp>
              <p:nvSpPr>
                <p:cNvPr id="388" name="Freeform 87"/>
                <p:cNvSpPr>
                  <a:spLocks/>
                </p:cNvSpPr>
                <p:nvPr/>
              </p:nvSpPr>
              <p:spPr bwMode="auto">
                <a:xfrm>
                  <a:off x="3667" y="1669"/>
                  <a:ext cx="876" cy="21"/>
                </a:xfrm>
                <a:custGeom>
                  <a:avLst/>
                  <a:gdLst>
                    <a:gd name="T0" fmla="*/ 0 w 876"/>
                    <a:gd name="T1" fmla="*/ 0 h 21"/>
                    <a:gd name="T2" fmla="*/ 875 w 876"/>
                    <a:gd name="T3" fmla="*/ 0 h 21"/>
                    <a:gd name="T4" fmla="*/ 875 w 876"/>
                    <a:gd name="T5" fmla="*/ 20 h 21"/>
                    <a:gd name="T6" fmla="*/ 0 w 876"/>
                    <a:gd name="T7" fmla="*/ 20 h 21"/>
                    <a:gd name="T8" fmla="*/ 0 w 876"/>
                    <a:gd name="T9" fmla="*/ 0 h 21"/>
                    <a:gd name="T10" fmla="*/ 0 60000 65536"/>
                    <a:gd name="T11" fmla="*/ 0 60000 65536"/>
                    <a:gd name="T12" fmla="*/ 0 60000 65536"/>
                    <a:gd name="T13" fmla="*/ 0 60000 65536"/>
                    <a:gd name="T14" fmla="*/ 0 60000 65536"/>
                    <a:gd name="T15" fmla="*/ 0 w 876"/>
                    <a:gd name="T16" fmla="*/ 0 h 21"/>
                    <a:gd name="T17" fmla="*/ 876 w 876"/>
                    <a:gd name="T18" fmla="*/ 21 h 21"/>
                  </a:gdLst>
                  <a:ahLst/>
                  <a:cxnLst>
                    <a:cxn ang="T10">
                      <a:pos x="T0" y="T1"/>
                    </a:cxn>
                    <a:cxn ang="T11">
                      <a:pos x="T2" y="T3"/>
                    </a:cxn>
                    <a:cxn ang="T12">
                      <a:pos x="T4" y="T5"/>
                    </a:cxn>
                    <a:cxn ang="T13">
                      <a:pos x="T6" y="T7"/>
                    </a:cxn>
                    <a:cxn ang="T14">
                      <a:pos x="T8" y="T9"/>
                    </a:cxn>
                  </a:cxnLst>
                  <a:rect l="T15" t="T16" r="T17" b="T18"/>
                  <a:pathLst>
                    <a:path w="876" h="21">
                      <a:moveTo>
                        <a:pt x="0" y="0"/>
                      </a:moveTo>
                      <a:lnTo>
                        <a:pt x="875" y="0"/>
                      </a:lnTo>
                      <a:lnTo>
                        <a:pt x="875" y="20"/>
                      </a:lnTo>
                      <a:lnTo>
                        <a:pt x="0" y="20"/>
                      </a:lnTo>
                      <a:lnTo>
                        <a:pt x="0" y="0"/>
                      </a:lnTo>
                    </a:path>
                  </a:pathLst>
                </a:custGeom>
                <a:solidFill>
                  <a:srgbClr val="287828"/>
                </a:solidFill>
                <a:ln w="9525" cap="rnd">
                  <a:noFill/>
                  <a:round/>
                  <a:headEnd type="none" w="sm" len="sm"/>
                  <a:tailEnd type="none" w="sm" len="sm"/>
                </a:ln>
              </p:spPr>
              <p:txBody>
                <a:bodyPr/>
                <a:lstStyle/>
                <a:p>
                  <a:pPr>
                    <a:defRPr/>
                  </a:pPr>
                  <a:endParaRPr lang="en-US">
                    <a:solidFill>
                      <a:schemeClr val="tx1"/>
                    </a:solidFill>
                    <a:latin typeface="Arial" pitchFamily="34" charset="0"/>
                    <a:cs typeface="+mn-cs"/>
                  </a:endParaRPr>
                </a:p>
              </p:txBody>
            </p:sp>
            <p:sp>
              <p:nvSpPr>
                <p:cNvPr id="389" name="Freeform 88"/>
                <p:cNvSpPr>
                  <a:spLocks/>
                </p:cNvSpPr>
                <p:nvPr/>
              </p:nvSpPr>
              <p:spPr bwMode="auto">
                <a:xfrm>
                  <a:off x="3667" y="1679"/>
                  <a:ext cx="876" cy="22"/>
                </a:xfrm>
                <a:custGeom>
                  <a:avLst/>
                  <a:gdLst>
                    <a:gd name="T0" fmla="*/ 0 w 876"/>
                    <a:gd name="T1" fmla="*/ 0 h 22"/>
                    <a:gd name="T2" fmla="*/ 875 w 876"/>
                    <a:gd name="T3" fmla="*/ 0 h 22"/>
                    <a:gd name="T4" fmla="*/ 875 w 876"/>
                    <a:gd name="T5" fmla="*/ 21 h 22"/>
                    <a:gd name="T6" fmla="*/ 0 w 876"/>
                    <a:gd name="T7" fmla="*/ 21 h 22"/>
                    <a:gd name="T8" fmla="*/ 0 w 876"/>
                    <a:gd name="T9" fmla="*/ 0 h 22"/>
                    <a:gd name="T10" fmla="*/ 0 60000 65536"/>
                    <a:gd name="T11" fmla="*/ 0 60000 65536"/>
                    <a:gd name="T12" fmla="*/ 0 60000 65536"/>
                    <a:gd name="T13" fmla="*/ 0 60000 65536"/>
                    <a:gd name="T14" fmla="*/ 0 60000 65536"/>
                    <a:gd name="T15" fmla="*/ 0 w 876"/>
                    <a:gd name="T16" fmla="*/ 0 h 22"/>
                    <a:gd name="T17" fmla="*/ 876 w 876"/>
                    <a:gd name="T18" fmla="*/ 22 h 22"/>
                  </a:gdLst>
                  <a:ahLst/>
                  <a:cxnLst>
                    <a:cxn ang="T10">
                      <a:pos x="T0" y="T1"/>
                    </a:cxn>
                    <a:cxn ang="T11">
                      <a:pos x="T2" y="T3"/>
                    </a:cxn>
                    <a:cxn ang="T12">
                      <a:pos x="T4" y="T5"/>
                    </a:cxn>
                    <a:cxn ang="T13">
                      <a:pos x="T6" y="T7"/>
                    </a:cxn>
                    <a:cxn ang="T14">
                      <a:pos x="T8" y="T9"/>
                    </a:cxn>
                  </a:cxnLst>
                  <a:rect l="T15" t="T16" r="T17" b="T18"/>
                  <a:pathLst>
                    <a:path w="876" h="22">
                      <a:moveTo>
                        <a:pt x="0" y="0"/>
                      </a:moveTo>
                      <a:lnTo>
                        <a:pt x="875" y="0"/>
                      </a:lnTo>
                      <a:lnTo>
                        <a:pt x="875" y="21"/>
                      </a:lnTo>
                      <a:lnTo>
                        <a:pt x="0" y="21"/>
                      </a:lnTo>
                      <a:lnTo>
                        <a:pt x="0" y="0"/>
                      </a:lnTo>
                    </a:path>
                  </a:pathLst>
                </a:custGeom>
                <a:solidFill>
                  <a:srgbClr val="287020"/>
                </a:solidFill>
                <a:ln w="9525" cap="rnd">
                  <a:noFill/>
                  <a:round/>
                  <a:headEnd type="none" w="sm" len="sm"/>
                  <a:tailEnd type="none" w="sm" len="sm"/>
                </a:ln>
              </p:spPr>
              <p:txBody>
                <a:bodyPr/>
                <a:lstStyle/>
                <a:p>
                  <a:pPr>
                    <a:defRPr/>
                  </a:pPr>
                  <a:endParaRPr lang="en-US">
                    <a:solidFill>
                      <a:schemeClr val="tx1"/>
                    </a:solidFill>
                    <a:latin typeface="Arial" pitchFamily="34" charset="0"/>
                    <a:cs typeface="+mn-cs"/>
                  </a:endParaRPr>
                </a:p>
              </p:txBody>
            </p:sp>
            <p:sp>
              <p:nvSpPr>
                <p:cNvPr id="390" name="Freeform 89"/>
                <p:cNvSpPr>
                  <a:spLocks/>
                </p:cNvSpPr>
                <p:nvPr/>
              </p:nvSpPr>
              <p:spPr bwMode="auto">
                <a:xfrm>
                  <a:off x="3667" y="1689"/>
                  <a:ext cx="876" cy="23"/>
                </a:xfrm>
                <a:custGeom>
                  <a:avLst/>
                  <a:gdLst>
                    <a:gd name="T0" fmla="*/ 0 w 876"/>
                    <a:gd name="T1" fmla="*/ 0 h 23"/>
                    <a:gd name="T2" fmla="*/ 875 w 876"/>
                    <a:gd name="T3" fmla="*/ 0 h 23"/>
                    <a:gd name="T4" fmla="*/ 875 w 876"/>
                    <a:gd name="T5" fmla="*/ 22 h 23"/>
                    <a:gd name="T6" fmla="*/ 0 w 876"/>
                    <a:gd name="T7" fmla="*/ 22 h 23"/>
                    <a:gd name="T8" fmla="*/ 0 w 876"/>
                    <a:gd name="T9" fmla="*/ 0 h 23"/>
                    <a:gd name="T10" fmla="*/ 0 60000 65536"/>
                    <a:gd name="T11" fmla="*/ 0 60000 65536"/>
                    <a:gd name="T12" fmla="*/ 0 60000 65536"/>
                    <a:gd name="T13" fmla="*/ 0 60000 65536"/>
                    <a:gd name="T14" fmla="*/ 0 60000 65536"/>
                    <a:gd name="T15" fmla="*/ 0 w 876"/>
                    <a:gd name="T16" fmla="*/ 0 h 23"/>
                    <a:gd name="T17" fmla="*/ 876 w 876"/>
                    <a:gd name="T18" fmla="*/ 23 h 23"/>
                  </a:gdLst>
                  <a:ahLst/>
                  <a:cxnLst>
                    <a:cxn ang="T10">
                      <a:pos x="T0" y="T1"/>
                    </a:cxn>
                    <a:cxn ang="T11">
                      <a:pos x="T2" y="T3"/>
                    </a:cxn>
                    <a:cxn ang="T12">
                      <a:pos x="T4" y="T5"/>
                    </a:cxn>
                    <a:cxn ang="T13">
                      <a:pos x="T6" y="T7"/>
                    </a:cxn>
                    <a:cxn ang="T14">
                      <a:pos x="T8" y="T9"/>
                    </a:cxn>
                  </a:cxnLst>
                  <a:rect l="T15" t="T16" r="T17" b="T18"/>
                  <a:pathLst>
                    <a:path w="876" h="23">
                      <a:moveTo>
                        <a:pt x="0" y="0"/>
                      </a:moveTo>
                      <a:lnTo>
                        <a:pt x="875" y="0"/>
                      </a:lnTo>
                      <a:lnTo>
                        <a:pt x="875" y="22"/>
                      </a:lnTo>
                      <a:lnTo>
                        <a:pt x="0" y="22"/>
                      </a:lnTo>
                      <a:lnTo>
                        <a:pt x="0" y="0"/>
                      </a:lnTo>
                    </a:path>
                  </a:pathLst>
                </a:custGeom>
                <a:solidFill>
                  <a:srgbClr val="206820"/>
                </a:solidFill>
                <a:ln w="9525" cap="rnd">
                  <a:noFill/>
                  <a:round/>
                  <a:headEnd type="none" w="sm" len="sm"/>
                  <a:tailEnd type="none" w="sm" len="sm"/>
                </a:ln>
              </p:spPr>
              <p:txBody>
                <a:bodyPr/>
                <a:lstStyle/>
                <a:p>
                  <a:pPr>
                    <a:defRPr/>
                  </a:pPr>
                  <a:endParaRPr lang="en-US">
                    <a:solidFill>
                      <a:schemeClr val="tx1"/>
                    </a:solidFill>
                    <a:latin typeface="Arial" pitchFamily="34" charset="0"/>
                    <a:cs typeface="+mn-cs"/>
                  </a:endParaRPr>
                </a:p>
              </p:txBody>
            </p:sp>
            <p:sp>
              <p:nvSpPr>
                <p:cNvPr id="391" name="Freeform 90"/>
                <p:cNvSpPr>
                  <a:spLocks/>
                </p:cNvSpPr>
                <p:nvPr/>
              </p:nvSpPr>
              <p:spPr bwMode="auto">
                <a:xfrm>
                  <a:off x="3667" y="1698"/>
                  <a:ext cx="876" cy="21"/>
                </a:xfrm>
                <a:custGeom>
                  <a:avLst/>
                  <a:gdLst>
                    <a:gd name="T0" fmla="*/ 0 w 876"/>
                    <a:gd name="T1" fmla="*/ 0 h 21"/>
                    <a:gd name="T2" fmla="*/ 875 w 876"/>
                    <a:gd name="T3" fmla="*/ 0 h 21"/>
                    <a:gd name="T4" fmla="*/ 875 w 876"/>
                    <a:gd name="T5" fmla="*/ 20 h 21"/>
                    <a:gd name="T6" fmla="*/ 0 w 876"/>
                    <a:gd name="T7" fmla="*/ 20 h 21"/>
                    <a:gd name="T8" fmla="*/ 0 w 876"/>
                    <a:gd name="T9" fmla="*/ 0 h 21"/>
                    <a:gd name="T10" fmla="*/ 0 60000 65536"/>
                    <a:gd name="T11" fmla="*/ 0 60000 65536"/>
                    <a:gd name="T12" fmla="*/ 0 60000 65536"/>
                    <a:gd name="T13" fmla="*/ 0 60000 65536"/>
                    <a:gd name="T14" fmla="*/ 0 60000 65536"/>
                    <a:gd name="T15" fmla="*/ 0 w 876"/>
                    <a:gd name="T16" fmla="*/ 0 h 21"/>
                    <a:gd name="T17" fmla="*/ 876 w 876"/>
                    <a:gd name="T18" fmla="*/ 21 h 21"/>
                  </a:gdLst>
                  <a:ahLst/>
                  <a:cxnLst>
                    <a:cxn ang="T10">
                      <a:pos x="T0" y="T1"/>
                    </a:cxn>
                    <a:cxn ang="T11">
                      <a:pos x="T2" y="T3"/>
                    </a:cxn>
                    <a:cxn ang="T12">
                      <a:pos x="T4" y="T5"/>
                    </a:cxn>
                    <a:cxn ang="T13">
                      <a:pos x="T6" y="T7"/>
                    </a:cxn>
                    <a:cxn ang="T14">
                      <a:pos x="T8" y="T9"/>
                    </a:cxn>
                  </a:cxnLst>
                  <a:rect l="T15" t="T16" r="T17" b="T18"/>
                  <a:pathLst>
                    <a:path w="876" h="21">
                      <a:moveTo>
                        <a:pt x="0" y="0"/>
                      </a:moveTo>
                      <a:lnTo>
                        <a:pt x="875" y="0"/>
                      </a:lnTo>
                      <a:lnTo>
                        <a:pt x="875" y="20"/>
                      </a:lnTo>
                      <a:lnTo>
                        <a:pt x="0" y="20"/>
                      </a:lnTo>
                      <a:lnTo>
                        <a:pt x="0" y="0"/>
                      </a:lnTo>
                    </a:path>
                  </a:pathLst>
                </a:custGeom>
                <a:solidFill>
                  <a:srgbClr val="206020"/>
                </a:solidFill>
                <a:ln w="9525" cap="rnd">
                  <a:noFill/>
                  <a:round/>
                  <a:headEnd type="none" w="sm" len="sm"/>
                  <a:tailEnd type="none" w="sm" len="sm"/>
                </a:ln>
              </p:spPr>
              <p:txBody>
                <a:bodyPr/>
                <a:lstStyle/>
                <a:p>
                  <a:pPr>
                    <a:defRPr/>
                  </a:pPr>
                  <a:endParaRPr lang="en-US">
                    <a:solidFill>
                      <a:schemeClr val="tx1"/>
                    </a:solidFill>
                    <a:latin typeface="Arial" pitchFamily="34" charset="0"/>
                    <a:cs typeface="+mn-cs"/>
                  </a:endParaRPr>
                </a:p>
              </p:txBody>
            </p:sp>
            <p:sp>
              <p:nvSpPr>
                <p:cNvPr id="392" name="Freeform 91"/>
                <p:cNvSpPr>
                  <a:spLocks/>
                </p:cNvSpPr>
                <p:nvPr/>
              </p:nvSpPr>
              <p:spPr bwMode="auto">
                <a:xfrm>
                  <a:off x="3667" y="1707"/>
                  <a:ext cx="876" cy="23"/>
                </a:xfrm>
                <a:custGeom>
                  <a:avLst/>
                  <a:gdLst>
                    <a:gd name="T0" fmla="*/ 0 w 876"/>
                    <a:gd name="T1" fmla="*/ 0 h 23"/>
                    <a:gd name="T2" fmla="*/ 875 w 876"/>
                    <a:gd name="T3" fmla="*/ 0 h 23"/>
                    <a:gd name="T4" fmla="*/ 875 w 876"/>
                    <a:gd name="T5" fmla="*/ 22 h 23"/>
                    <a:gd name="T6" fmla="*/ 0 w 876"/>
                    <a:gd name="T7" fmla="*/ 22 h 23"/>
                    <a:gd name="T8" fmla="*/ 0 w 876"/>
                    <a:gd name="T9" fmla="*/ 0 h 23"/>
                    <a:gd name="T10" fmla="*/ 0 60000 65536"/>
                    <a:gd name="T11" fmla="*/ 0 60000 65536"/>
                    <a:gd name="T12" fmla="*/ 0 60000 65536"/>
                    <a:gd name="T13" fmla="*/ 0 60000 65536"/>
                    <a:gd name="T14" fmla="*/ 0 60000 65536"/>
                    <a:gd name="T15" fmla="*/ 0 w 876"/>
                    <a:gd name="T16" fmla="*/ 0 h 23"/>
                    <a:gd name="T17" fmla="*/ 876 w 876"/>
                    <a:gd name="T18" fmla="*/ 23 h 23"/>
                  </a:gdLst>
                  <a:ahLst/>
                  <a:cxnLst>
                    <a:cxn ang="T10">
                      <a:pos x="T0" y="T1"/>
                    </a:cxn>
                    <a:cxn ang="T11">
                      <a:pos x="T2" y="T3"/>
                    </a:cxn>
                    <a:cxn ang="T12">
                      <a:pos x="T4" y="T5"/>
                    </a:cxn>
                    <a:cxn ang="T13">
                      <a:pos x="T6" y="T7"/>
                    </a:cxn>
                    <a:cxn ang="T14">
                      <a:pos x="T8" y="T9"/>
                    </a:cxn>
                  </a:cxnLst>
                  <a:rect l="T15" t="T16" r="T17" b="T18"/>
                  <a:pathLst>
                    <a:path w="876" h="23">
                      <a:moveTo>
                        <a:pt x="0" y="0"/>
                      </a:moveTo>
                      <a:lnTo>
                        <a:pt x="875" y="0"/>
                      </a:lnTo>
                      <a:lnTo>
                        <a:pt x="875" y="22"/>
                      </a:lnTo>
                      <a:lnTo>
                        <a:pt x="0" y="22"/>
                      </a:lnTo>
                      <a:lnTo>
                        <a:pt x="0" y="0"/>
                      </a:lnTo>
                    </a:path>
                  </a:pathLst>
                </a:custGeom>
                <a:solidFill>
                  <a:srgbClr val="205818"/>
                </a:solidFill>
                <a:ln w="9525" cap="rnd">
                  <a:noFill/>
                  <a:round/>
                  <a:headEnd type="none" w="sm" len="sm"/>
                  <a:tailEnd type="none" w="sm" len="sm"/>
                </a:ln>
              </p:spPr>
              <p:txBody>
                <a:bodyPr/>
                <a:lstStyle/>
                <a:p>
                  <a:pPr>
                    <a:defRPr/>
                  </a:pPr>
                  <a:endParaRPr lang="en-US">
                    <a:solidFill>
                      <a:schemeClr val="tx1"/>
                    </a:solidFill>
                    <a:latin typeface="Arial" pitchFamily="34" charset="0"/>
                    <a:cs typeface="+mn-cs"/>
                  </a:endParaRPr>
                </a:p>
              </p:txBody>
            </p:sp>
            <p:sp>
              <p:nvSpPr>
                <p:cNvPr id="393" name="Freeform 92"/>
                <p:cNvSpPr>
                  <a:spLocks/>
                </p:cNvSpPr>
                <p:nvPr/>
              </p:nvSpPr>
              <p:spPr bwMode="auto">
                <a:xfrm>
                  <a:off x="3667" y="1718"/>
                  <a:ext cx="876" cy="21"/>
                </a:xfrm>
                <a:custGeom>
                  <a:avLst/>
                  <a:gdLst>
                    <a:gd name="T0" fmla="*/ 0 w 876"/>
                    <a:gd name="T1" fmla="*/ 0 h 21"/>
                    <a:gd name="T2" fmla="*/ 875 w 876"/>
                    <a:gd name="T3" fmla="*/ 0 h 21"/>
                    <a:gd name="T4" fmla="*/ 875 w 876"/>
                    <a:gd name="T5" fmla="*/ 20 h 21"/>
                    <a:gd name="T6" fmla="*/ 0 w 876"/>
                    <a:gd name="T7" fmla="*/ 20 h 21"/>
                    <a:gd name="T8" fmla="*/ 0 w 876"/>
                    <a:gd name="T9" fmla="*/ 0 h 21"/>
                    <a:gd name="T10" fmla="*/ 0 60000 65536"/>
                    <a:gd name="T11" fmla="*/ 0 60000 65536"/>
                    <a:gd name="T12" fmla="*/ 0 60000 65536"/>
                    <a:gd name="T13" fmla="*/ 0 60000 65536"/>
                    <a:gd name="T14" fmla="*/ 0 60000 65536"/>
                    <a:gd name="T15" fmla="*/ 0 w 876"/>
                    <a:gd name="T16" fmla="*/ 0 h 21"/>
                    <a:gd name="T17" fmla="*/ 876 w 876"/>
                    <a:gd name="T18" fmla="*/ 21 h 21"/>
                  </a:gdLst>
                  <a:ahLst/>
                  <a:cxnLst>
                    <a:cxn ang="T10">
                      <a:pos x="T0" y="T1"/>
                    </a:cxn>
                    <a:cxn ang="T11">
                      <a:pos x="T2" y="T3"/>
                    </a:cxn>
                    <a:cxn ang="T12">
                      <a:pos x="T4" y="T5"/>
                    </a:cxn>
                    <a:cxn ang="T13">
                      <a:pos x="T6" y="T7"/>
                    </a:cxn>
                    <a:cxn ang="T14">
                      <a:pos x="T8" y="T9"/>
                    </a:cxn>
                  </a:cxnLst>
                  <a:rect l="T15" t="T16" r="T17" b="T18"/>
                  <a:pathLst>
                    <a:path w="876" h="21">
                      <a:moveTo>
                        <a:pt x="0" y="0"/>
                      </a:moveTo>
                      <a:lnTo>
                        <a:pt x="875" y="0"/>
                      </a:lnTo>
                      <a:lnTo>
                        <a:pt x="875" y="20"/>
                      </a:lnTo>
                      <a:lnTo>
                        <a:pt x="0" y="20"/>
                      </a:lnTo>
                      <a:lnTo>
                        <a:pt x="0" y="0"/>
                      </a:lnTo>
                    </a:path>
                  </a:pathLst>
                </a:custGeom>
                <a:solidFill>
                  <a:srgbClr val="185018"/>
                </a:solidFill>
                <a:ln w="9525" cap="rnd">
                  <a:noFill/>
                  <a:round/>
                  <a:headEnd type="none" w="sm" len="sm"/>
                  <a:tailEnd type="none" w="sm" len="sm"/>
                </a:ln>
              </p:spPr>
              <p:txBody>
                <a:bodyPr/>
                <a:lstStyle/>
                <a:p>
                  <a:pPr>
                    <a:defRPr/>
                  </a:pPr>
                  <a:endParaRPr lang="en-US">
                    <a:solidFill>
                      <a:schemeClr val="tx1"/>
                    </a:solidFill>
                    <a:latin typeface="Arial" pitchFamily="34" charset="0"/>
                    <a:cs typeface="+mn-cs"/>
                  </a:endParaRPr>
                </a:p>
              </p:txBody>
            </p:sp>
            <p:sp>
              <p:nvSpPr>
                <p:cNvPr id="394" name="Freeform 93"/>
                <p:cNvSpPr>
                  <a:spLocks/>
                </p:cNvSpPr>
                <p:nvPr/>
              </p:nvSpPr>
              <p:spPr bwMode="auto">
                <a:xfrm>
                  <a:off x="3667" y="1727"/>
                  <a:ext cx="876" cy="21"/>
                </a:xfrm>
                <a:custGeom>
                  <a:avLst/>
                  <a:gdLst>
                    <a:gd name="T0" fmla="*/ 0 w 876"/>
                    <a:gd name="T1" fmla="*/ 0 h 21"/>
                    <a:gd name="T2" fmla="*/ 875 w 876"/>
                    <a:gd name="T3" fmla="*/ 0 h 21"/>
                    <a:gd name="T4" fmla="*/ 875 w 876"/>
                    <a:gd name="T5" fmla="*/ 20 h 21"/>
                    <a:gd name="T6" fmla="*/ 0 w 876"/>
                    <a:gd name="T7" fmla="*/ 20 h 21"/>
                    <a:gd name="T8" fmla="*/ 0 w 876"/>
                    <a:gd name="T9" fmla="*/ 0 h 21"/>
                    <a:gd name="T10" fmla="*/ 0 60000 65536"/>
                    <a:gd name="T11" fmla="*/ 0 60000 65536"/>
                    <a:gd name="T12" fmla="*/ 0 60000 65536"/>
                    <a:gd name="T13" fmla="*/ 0 60000 65536"/>
                    <a:gd name="T14" fmla="*/ 0 60000 65536"/>
                    <a:gd name="T15" fmla="*/ 0 w 876"/>
                    <a:gd name="T16" fmla="*/ 0 h 21"/>
                    <a:gd name="T17" fmla="*/ 876 w 876"/>
                    <a:gd name="T18" fmla="*/ 21 h 21"/>
                  </a:gdLst>
                  <a:ahLst/>
                  <a:cxnLst>
                    <a:cxn ang="T10">
                      <a:pos x="T0" y="T1"/>
                    </a:cxn>
                    <a:cxn ang="T11">
                      <a:pos x="T2" y="T3"/>
                    </a:cxn>
                    <a:cxn ang="T12">
                      <a:pos x="T4" y="T5"/>
                    </a:cxn>
                    <a:cxn ang="T13">
                      <a:pos x="T6" y="T7"/>
                    </a:cxn>
                    <a:cxn ang="T14">
                      <a:pos x="T8" y="T9"/>
                    </a:cxn>
                  </a:cxnLst>
                  <a:rect l="T15" t="T16" r="T17" b="T18"/>
                  <a:pathLst>
                    <a:path w="876" h="21">
                      <a:moveTo>
                        <a:pt x="0" y="0"/>
                      </a:moveTo>
                      <a:lnTo>
                        <a:pt x="875" y="0"/>
                      </a:lnTo>
                      <a:lnTo>
                        <a:pt x="875" y="20"/>
                      </a:lnTo>
                      <a:lnTo>
                        <a:pt x="0" y="20"/>
                      </a:lnTo>
                      <a:lnTo>
                        <a:pt x="0" y="0"/>
                      </a:lnTo>
                    </a:path>
                  </a:pathLst>
                </a:custGeom>
                <a:solidFill>
                  <a:srgbClr val="184818"/>
                </a:solidFill>
                <a:ln w="9525" cap="rnd">
                  <a:noFill/>
                  <a:round/>
                  <a:headEnd type="none" w="sm" len="sm"/>
                  <a:tailEnd type="none" w="sm" len="sm"/>
                </a:ln>
              </p:spPr>
              <p:txBody>
                <a:bodyPr/>
                <a:lstStyle/>
                <a:p>
                  <a:pPr>
                    <a:defRPr/>
                  </a:pPr>
                  <a:endParaRPr lang="en-US">
                    <a:solidFill>
                      <a:schemeClr val="tx1"/>
                    </a:solidFill>
                    <a:latin typeface="Arial" pitchFamily="34" charset="0"/>
                    <a:cs typeface="+mn-cs"/>
                  </a:endParaRPr>
                </a:p>
              </p:txBody>
            </p:sp>
            <p:sp>
              <p:nvSpPr>
                <p:cNvPr id="395" name="Freeform 94"/>
                <p:cNvSpPr>
                  <a:spLocks/>
                </p:cNvSpPr>
                <p:nvPr/>
              </p:nvSpPr>
              <p:spPr bwMode="auto">
                <a:xfrm>
                  <a:off x="3667" y="1735"/>
                  <a:ext cx="876" cy="23"/>
                </a:xfrm>
                <a:custGeom>
                  <a:avLst/>
                  <a:gdLst>
                    <a:gd name="T0" fmla="*/ 0 w 876"/>
                    <a:gd name="T1" fmla="*/ 0 h 23"/>
                    <a:gd name="T2" fmla="*/ 875 w 876"/>
                    <a:gd name="T3" fmla="*/ 0 h 23"/>
                    <a:gd name="T4" fmla="*/ 875 w 876"/>
                    <a:gd name="T5" fmla="*/ 22 h 23"/>
                    <a:gd name="T6" fmla="*/ 0 w 876"/>
                    <a:gd name="T7" fmla="*/ 22 h 23"/>
                    <a:gd name="T8" fmla="*/ 0 w 876"/>
                    <a:gd name="T9" fmla="*/ 0 h 23"/>
                    <a:gd name="T10" fmla="*/ 0 60000 65536"/>
                    <a:gd name="T11" fmla="*/ 0 60000 65536"/>
                    <a:gd name="T12" fmla="*/ 0 60000 65536"/>
                    <a:gd name="T13" fmla="*/ 0 60000 65536"/>
                    <a:gd name="T14" fmla="*/ 0 60000 65536"/>
                    <a:gd name="T15" fmla="*/ 0 w 876"/>
                    <a:gd name="T16" fmla="*/ 0 h 23"/>
                    <a:gd name="T17" fmla="*/ 876 w 876"/>
                    <a:gd name="T18" fmla="*/ 23 h 23"/>
                  </a:gdLst>
                  <a:ahLst/>
                  <a:cxnLst>
                    <a:cxn ang="T10">
                      <a:pos x="T0" y="T1"/>
                    </a:cxn>
                    <a:cxn ang="T11">
                      <a:pos x="T2" y="T3"/>
                    </a:cxn>
                    <a:cxn ang="T12">
                      <a:pos x="T4" y="T5"/>
                    </a:cxn>
                    <a:cxn ang="T13">
                      <a:pos x="T6" y="T7"/>
                    </a:cxn>
                    <a:cxn ang="T14">
                      <a:pos x="T8" y="T9"/>
                    </a:cxn>
                  </a:cxnLst>
                  <a:rect l="T15" t="T16" r="T17" b="T18"/>
                  <a:pathLst>
                    <a:path w="876" h="23">
                      <a:moveTo>
                        <a:pt x="0" y="0"/>
                      </a:moveTo>
                      <a:lnTo>
                        <a:pt x="875" y="0"/>
                      </a:lnTo>
                      <a:lnTo>
                        <a:pt x="875" y="22"/>
                      </a:lnTo>
                      <a:lnTo>
                        <a:pt x="0" y="22"/>
                      </a:lnTo>
                      <a:lnTo>
                        <a:pt x="0" y="0"/>
                      </a:lnTo>
                    </a:path>
                  </a:pathLst>
                </a:custGeom>
                <a:solidFill>
                  <a:srgbClr val="104010"/>
                </a:solidFill>
                <a:ln w="9525" cap="rnd">
                  <a:noFill/>
                  <a:round/>
                  <a:headEnd type="none" w="sm" len="sm"/>
                  <a:tailEnd type="none" w="sm" len="sm"/>
                </a:ln>
              </p:spPr>
              <p:txBody>
                <a:bodyPr/>
                <a:lstStyle/>
                <a:p>
                  <a:pPr>
                    <a:defRPr/>
                  </a:pPr>
                  <a:endParaRPr lang="en-US">
                    <a:solidFill>
                      <a:schemeClr val="tx1"/>
                    </a:solidFill>
                    <a:latin typeface="Arial" pitchFamily="34" charset="0"/>
                    <a:cs typeface="+mn-cs"/>
                  </a:endParaRPr>
                </a:p>
              </p:txBody>
            </p:sp>
            <p:sp>
              <p:nvSpPr>
                <p:cNvPr id="396" name="Rectangle 95"/>
                <p:cNvSpPr>
                  <a:spLocks noChangeArrowheads="1"/>
                </p:cNvSpPr>
                <p:nvPr/>
              </p:nvSpPr>
              <p:spPr bwMode="auto">
                <a:xfrm>
                  <a:off x="3736" y="1647"/>
                  <a:ext cx="115" cy="63"/>
                </a:xfrm>
                <a:prstGeom prst="rect">
                  <a:avLst/>
                </a:prstGeom>
                <a:solidFill>
                  <a:srgbClr val="474747"/>
                </a:solidFill>
                <a:ln w="12700">
                  <a:solidFill>
                    <a:srgbClr val="5F5F5F"/>
                  </a:solidFill>
                  <a:miter lim="800000"/>
                  <a:headEnd/>
                  <a:tailEnd/>
                </a:ln>
              </p:spPr>
              <p:txBody>
                <a:bodyPr wrap="none" anchor="ctr"/>
                <a:lstStyle/>
                <a:p>
                  <a:pPr>
                    <a:defRPr/>
                  </a:pPr>
                  <a:endParaRPr lang="en-US">
                    <a:solidFill>
                      <a:schemeClr val="tx1"/>
                    </a:solidFill>
                    <a:latin typeface="Arial" pitchFamily="34" charset="0"/>
                    <a:cs typeface="+mn-cs"/>
                  </a:endParaRPr>
                </a:p>
              </p:txBody>
            </p:sp>
            <p:sp>
              <p:nvSpPr>
                <p:cNvPr id="397" name="Rectangle 96" descr="Narrow vertical"/>
                <p:cNvSpPr>
                  <a:spLocks noChangeArrowheads="1"/>
                </p:cNvSpPr>
                <p:nvPr/>
              </p:nvSpPr>
              <p:spPr bwMode="auto">
                <a:xfrm>
                  <a:off x="3694" y="1748"/>
                  <a:ext cx="390" cy="17"/>
                </a:xfrm>
                <a:prstGeom prst="rect">
                  <a:avLst/>
                </a:prstGeom>
                <a:pattFill prst="narVert">
                  <a:fgClr>
                    <a:srgbClr val="FF9900"/>
                  </a:fgClr>
                  <a:bgClr>
                    <a:srgbClr val="FFFF00"/>
                  </a:bgClr>
                </a:pattFill>
                <a:ln w="12700">
                  <a:solidFill>
                    <a:srgbClr val="000000"/>
                  </a:solidFill>
                  <a:miter lim="800000"/>
                  <a:headEnd/>
                  <a:tailEnd/>
                </a:ln>
              </p:spPr>
              <p:txBody>
                <a:bodyPr wrap="none" anchor="ctr"/>
                <a:lstStyle/>
                <a:p>
                  <a:pPr>
                    <a:defRPr/>
                  </a:pPr>
                  <a:endParaRPr lang="en-US">
                    <a:solidFill>
                      <a:schemeClr val="tx1"/>
                    </a:solidFill>
                    <a:latin typeface="Arial" pitchFamily="34" charset="0"/>
                    <a:cs typeface="+mn-cs"/>
                  </a:endParaRPr>
                </a:p>
              </p:txBody>
            </p:sp>
            <p:sp>
              <p:nvSpPr>
                <p:cNvPr id="398" name="Rectangle 97" descr="Narrow vertical"/>
                <p:cNvSpPr>
                  <a:spLocks noChangeArrowheads="1"/>
                </p:cNvSpPr>
                <p:nvPr/>
              </p:nvSpPr>
              <p:spPr bwMode="auto">
                <a:xfrm>
                  <a:off x="4127" y="1748"/>
                  <a:ext cx="390" cy="17"/>
                </a:xfrm>
                <a:prstGeom prst="rect">
                  <a:avLst/>
                </a:prstGeom>
                <a:pattFill prst="narVert">
                  <a:fgClr>
                    <a:srgbClr val="FF9900"/>
                  </a:fgClr>
                  <a:bgClr>
                    <a:srgbClr val="FFFF00"/>
                  </a:bgClr>
                </a:pattFill>
                <a:ln w="12700">
                  <a:solidFill>
                    <a:srgbClr val="000000"/>
                  </a:solidFill>
                  <a:miter lim="800000"/>
                  <a:headEnd/>
                  <a:tailEnd/>
                </a:ln>
              </p:spPr>
              <p:txBody>
                <a:bodyPr wrap="none" anchor="ctr"/>
                <a:lstStyle/>
                <a:p>
                  <a:pPr>
                    <a:defRPr/>
                  </a:pPr>
                  <a:endParaRPr lang="en-US">
                    <a:solidFill>
                      <a:schemeClr val="tx1"/>
                    </a:solidFill>
                    <a:latin typeface="Arial" pitchFamily="34" charset="0"/>
                    <a:cs typeface="+mn-cs"/>
                  </a:endParaRPr>
                </a:p>
              </p:txBody>
            </p:sp>
            <p:sp>
              <p:nvSpPr>
                <p:cNvPr id="399" name="Rectangle 98"/>
                <p:cNvSpPr>
                  <a:spLocks noChangeArrowheads="1"/>
                </p:cNvSpPr>
                <p:nvPr/>
              </p:nvSpPr>
              <p:spPr bwMode="auto">
                <a:xfrm>
                  <a:off x="3894" y="1647"/>
                  <a:ext cx="119" cy="61"/>
                </a:xfrm>
                <a:prstGeom prst="rect">
                  <a:avLst/>
                </a:prstGeom>
                <a:solidFill>
                  <a:srgbClr val="474747"/>
                </a:solidFill>
                <a:ln w="12700">
                  <a:solidFill>
                    <a:srgbClr val="5F5F5F"/>
                  </a:solidFill>
                  <a:miter lim="800000"/>
                  <a:headEnd/>
                  <a:tailEnd/>
                </a:ln>
              </p:spPr>
              <p:txBody>
                <a:bodyPr wrap="none" anchor="ctr"/>
                <a:lstStyle/>
                <a:p>
                  <a:pPr>
                    <a:defRPr/>
                  </a:pPr>
                  <a:endParaRPr lang="en-US">
                    <a:solidFill>
                      <a:schemeClr val="tx1"/>
                    </a:solidFill>
                    <a:latin typeface="Arial" pitchFamily="34" charset="0"/>
                    <a:cs typeface="+mn-cs"/>
                  </a:endParaRPr>
                </a:p>
              </p:txBody>
            </p:sp>
            <p:sp>
              <p:nvSpPr>
                <p:cNvPr id="400" name="Rectangle 99"/>
                <p:cNvSpPr>
                  <a:spLocks noChangeArrowheads="1"/>
                </p:cNvSpPr>
                <p:nvPr/>
              </p:nvSpPr>
              <p:spPr bwMode="auto">
                <a:xfrm>
                  <a:off x="4053" y="1647"/>
                  <a:ext cx="117" cy="63"/>
                </a:xfrm>
                <a:prstGeom prst="rect">
                  <a:avLst/>
                </a:prstGeom>
                <a:solidFill>
                  <a:srgbClr val="474747"/>
                </a:solidFill>
                <a:ln w="12700">
                  <a:solidFill>
                    <a:srgbClr val="5F5F5F"/>
                  </a:solidFill>
                  <a:miter lim="800000"/>
                  <a:headEnd/>
                  <a:tailEnd/>
                </a:ln>
              </p:spPr>
              <p:txBody>
                <a:bodyPr wrap="none" anchor="ctr"/>
                <a:lstStyle/>
                <a:p>
                  <a:pPr>
                    <a:defRPr/>
                  </a:pPr>
                  <a:endParaRPr lang="en-US">
                    <a:solidFill>
                      <a:schemeClr val="tx1"/>
                    </a:solidFill>
                    <a:latin typeface="Arial" pitchFamily="34" charset="0"/>
                    <a:cs typeface="+mn-cs"/>
                  </a:endParaRPr>
                </a:p>
              </p:txBody>
            </p:sp>
            <p:sp>
              <p:nvSpPr>
                <p:cNvPr id="401" name="Rectangle 100"/>
                <p:cNvSpPr>
                  <a:spLocks noChangeArrowheads="1"/>
                </p:cNvSpPr>
                <p:nvPr/>
              </p:nvSpPr>
              <p:spPr bwMode="auto">
                <a:xfrm>
                  <a:off x="4212" y="1647"/>
                  <a:ext cx="116" cy="61"/>
                </a:xfrm>
                <a:prstGeom prst="rect">
                  <a:avLst/>
                </a:prstGeom>
                <a:solidFill>
                  <a:srgbClr val="474747"/>
                </a:solidFill>
                <a:ln w="12700">
                  <a:solidFill>
                    <a:srgbClr val="5F5F5F"/>
                  </a:solidFill>
                  <a:miter lim="800000"/>
                  <a:headEnd/>
                  <a:tailEnd/>
                </a:ln>
              </p:spPr>
              <p:txBody>
                <a:bodyPr wrap="none" anchor="ctr"/>
                <a:lstStyle/>
                <a:p>
                  <a:pPr>
                    <a:defRPr/>
                  </a:pPr>
                  <a:endParaRPr lang="en-US">
                    <a:solidFill>
                      <a:schemeClr val="tx1"/>
                    </a:solidFill>
                    <a:latin typeface="Arial" pitchFamily="34" charset="0"/>
                    <a:cs typeface="+mn-cs"/>
                  </a:endParaRPr>
                </a:p>
              </p:txBody>
            </p:sp>
            <p:sp>
              <p:nvSpPr>
                <p:cNvPr id="402" name="Rectangle 101"/>
                <p:cNvSpPr>
                  <a:spLocks noChangeArrowheads="1"/>
                </p:cNvSpPr>
                <p:nvPr/>
              </p:nvSpPr>
              <p:spPr bwMode="auto">
                <a:xfrm>
                  <a:off x="4370" y="1647"/>
                  <a:ext cx="118" cy="61"/>
                </a:xfrm>
                <a:prstGeom prst="rect">
                  <a:avLst/>
                </a:prstGeom>
                <a:solidFill>
                  <a:srgbClr val="474747"/>
                </a:solidFill>
                <a:ln w="12700">
                  <a:solidFill>
                    <a:srgbClr val="5F5F5F"/>
                  </a:solidFill>
                  <a:miter lim="800000"/>
                  <a:headEnd/>
                  <a:tailEnd/>
                </a:ln>
              </p:spPr>
              <p:txBody>
                <a:bodyPr wrap="none" anchor="ctr"/>
                <a:lstStyle/>
                <a:p>
                  <a:pPr>
                    <a:defRPr/>
                  </a:pPr>
                  <a:endParaRPr lang="en-US">
                    <a:solidFill>
                      <a:schemeClr val="tx1"/>
                    </a:solidFill>
                    <a:latin typeface="Arial" pitchFamily="34" charset="0"/>
                    <a:cs typeface="+mn-cs"/>
                  </a:endParaRPr>
                </a:p>
              </p:txBody>
            </p:sp>
          </p:grpSp>
        </p:grpSp>
        <p:grpSp>
          <p:nvGrpSpPr>
            <p:cNvPr id="25" name="Group 102"/>
            <p:cNvGrpSpPr>
              <a:grpSpLocks/>
            </p:cNvGrpSpPr>
            <p:nvPr/>
          </p:nvGrpSpPr>
          <p:grpSpPr bwMode="auto">
            <a:xfrm>
              <a:off x="4508692" y="2176401"/>
              <a:ext cx="667127" cy="308306"/>
              <a:chOff x="317" y="1380"/>
              <a:chExt cx="569" cy="324"/>
            </a:xfrm>
          </p:grpSpPr>
          <p:grpSp>
            <p:nvGrpSpPr>
              <p:cNvPr id="309" name="Group 103"/>
              <p:cNvGrpSpPr>
                <a:grpSpLocks/>
              </p:cNvGrpSpPr>
              <p:nvPr/>
            </p:nvGrpSpPr>
            <p:grpSpPr bwMode="auto">
              <a:xfrm rot="1273006" flipH="1">
                <a:off x="317" y="1380"/>
                <a:ext cx="463" cy="181"/>
                <a:chOff x="3667" y="1613"/>
                <a:chExt cx="876" cy="152"/>
              </a:xfrm>
            </p:grpSpPr>
            <p:sp>
              <p:nvSpPr>
                <p:cNvPr id="356" name="Rectangle 104"/>
                <p:cNvSpPr>
                  <a:spLocks noChangeArrowheads="1"/>
                </p:cNvSpPr>
                <p:nvPr/>
              </p:nvSpPr>
              <p:spPr bwMode="auto">
                <a:xfrm>
                  <a:off x="3678" y="1694"/>
                  <a:ext cx="390" cy="21"/>
                </a:xfrm>
                <a:prstGeom prst="rect">
                  <a:avLst/>
                </a:prstGeom>
                <a:noFill/>
                <a:ln w="12700">
                  <a:solidFill>
                    <a:srgbClr val="000000"/>
                  </a:solidFill>
                  <a:miter lim="800000"/>
                  <a:headEnd/>
                  <a:tailEnd/>
                </a:ln>
              </p:spPr>
              <p:txBody>
                <a:bodyPr wrap="none" anchor="ctr"/>
                <a:lstStyle/>
                <a:p>
                  <a:pPr>
                    <a:defRPr/>
                  </a:pPr>
                  <a:endParaRPr lang="en-US">
                    <a:solidFill>
                      <a:schemeClr val="tx1"/>
                    </a:solidFill>
                    <a:latin typeface="Arial" pitchFamily="34" charset="0"/>
                    <a:cs typeface="+mn-cs"/>
                  </a:endParaRPr>
                </a:p>
              </p:txBody>
            </p:sp>
            <p:sp>
              <p:nvSpPr>
                <p:cNvPr id="357" name="Rectangle 105"/>
                <p:cNvSpPr>
                  <a:spLocks noChangeArrowheads="1"/>
                </p:cNvSpPr>
                <p:nvPr/>
              </p:nvSpPr>
              <p:spPr bwMode="auto">
                <a:xfrm>
                  <a:off x="4113" y="1694"/>
                  <a:ext cx="390" cy="21"/>
                </a:xfrm>
                <a:prstGeom prst="rect">
                  <a:avLst/>
                </a:prstGeom>
                <a:noFill/>
                <a:ln w="12700">
                  <a:solidFill>
                    <a:srgbClr val="000000"/>
                  </a:solidFill>
                  <a:miter lim="800000"/>
                  <a:headEnd/>
                  <a:tailEnd/>
                </a:ln>
              </p:spPr>
              <p:txBody>
                <a:bodyPr wrap="none" anchor="ctr"/>
                <a:lstStyle/>
                <a:p>
                  <a:pPr>
                    <a:defRPr/>
                  </a:pPr>
                  <a:endParaRPr lang="en-US">
                    <a:solidFill>
                      <a:schemeClr val="tx1"/>
                    </a:solidFill>
                    <a:latin typeface="Arial" pitchFamily="34" charset="0"/>
                    <a:cs typeface="+mn-cs"/>
                  </a:endParaRPr>
                </a:p>
              </p:txBody>
            </p:sp>
            <p:sp>
              <p:nvSpPr>
                <p:cNvPr id="358" name="Freeform 106"/>
                <p:cNvSpPr>
                  <a:spLocks/>
                </p:cNvSpPr>
                <p:nvPr/>
              </p:nvSpPr>
              <p:spPr bwMode="auto">
                <a:xfrm>
                  <a:off x="3667" y="1613"/>
                  <a:ext cx="876" cy="22"/>
                </a:xfrm>
                <a:custGeom>
                  <a:avLst/>
                  <a:gdLst>
                    <a:gd name="T0" fmla="*/ 0 w 876"/>
                    <a:gd name="T1" fmla="*/ 0 h 22"/>
                    <a:gd name="T2" fmla="*/ 875 w 876"/>
                    <a:gd name="T3" fmla="*/ 0 h 22"/>
                    <a:gd name="T4" fmla="*/ 875 w 876"/>
                    <a:gd name="T5" fmla="*/ 21 h 22"/>
                    <a:gd name="T6" fmla="*/ 0 w 876"/>
                    <a:gd name="T7" fmla="*/ 21 h 22"/>
                    <a:gd name="T8" fmla="*/ 0 w 876"/>
                    <a:gd name="T9" fmla="*/ 0 h 22"/>
                    <a:gd name="T10" fmla="*/ 0 60000 65536"/>
                    <a:gd name="T11" fmla="*/ 0 60000 65536"/>
                    <a:gd name="T12" fmla="*/ 0 60000 65536"/>
                    <a:gd name="T13" fmla="*/ 0 60000 65536"/>
                    <a:gd name="T14" fmla="*/ 0 60000 65536"/>
                    <a:gd name="T15" fmla="*/ 0 w 876"/>
                    <a:gd name="T16" fmla="*/ 0 h 22"/>
                    <a:gd name="T17" fmla="*/ 876 w 876"/>
                    <a:gd name="T18" fmla="*/ 22 h 22"/>
                  </a:gdLst>
                  <a:ahLst/>
                  <a:cxnLst>
                    <a:cxn ang="T10">
                      <a:pos x="T0" y="T1"/>
                    </a:cxn>
                    <a:cxn ang="T11">
                      <a:pos x="T2" y="T3"/>
                    </a:cxn>
                    <a:cxn ang="T12">
                      <a:pos x="T4" y="T5"/>
                    </a:cxn>
                    <a:cxn ang="T13">
                      <a:pos x="T6" y="T7"/>
                    </a:cxn>
                    <a:cxn ang="T14">
                      <a:pos x="T8" y="T9"/>
                    </a:cxn>
                  </a:cxnLst>
                  <a:rect l="T15" t="T16" r="T17" b="T18"/>
                  <a:pathLst>
                    <a:path w="876" h="22">
                      <a:moveTo>
                        <a:pt x="0" y="0"/>
                      </a:moveTo>
                      <a:lnTo>
                        <a:pt x="875" y="0"/>
                      </a:lnTo>
                      <a:lnTo>
                        <a:pt x="875" y="21"/>
                      </a:lnTo>
                      <a:lnTo>
                        <a:pt x="0" y="21"/>
                      </a:lnTo>
                      <a:lnTo>
                        <a:pt x="0" y="0"/>
                      </a:lnTo>
                    </a:path>
                  </a:pathLst>
                </a:custGeom>
                <a:solidFill>
                  <a:srgbClr val="339933"/>
                </a:solidFill>
                <a:ln w="9525" cap="rnd">
                  <a:noFill/>
                  <a:round/>
                  <a:headEnd type="none" w="sm" len="sm"/>
                  <a:tailEnd type="none" w="sm" len="sm"/>
                </a:ln>
              </p:spPr>
              <p:txBody>
                <a:bodyPr/>
                <a:lstStyle/>
                <a:p>
                  <a:pPr>
                    <a:defRPr/>
                  </a:pPr>
                  <a:endParaRPr lang="en-US">
                    <a:solidFill>
                      <a:schemeClr val="tx1"/>
                    </a:solidFill>
                    <a:latin typeface="Arial" pitchFamily="34" charset="0"/>
                    <a:cs typeface="+mn-cs"/>
                  </a:endParaRPr>
                </a:p>
              </p:txBody>
            </p:sp>
            <p:sp>
              <p:nvSpPr>
                <p:cNvPr id="359" name="Freeform 107"/>
                <p:cNvSpPr>
                  <a:spLocks/>
                </p:cNvSpPr>
                <p:nvPr/>
              </p:nvSpPr>
              <p:spPr bwMode="auto">
                <a:xfrm>
                  <a:off x="3667" y="1631"/>
                  <a:ext cx="876" cy="23"/>
                </a:xfrm>
                <a:custGeom>
                  <a:avLst/>
                  <a:gdLst>
                    <a:gd name="T0" fmla="*/ 0 w 876"/>
                    <a:gd name="T1" fmla="*/ 0 h 23"/>
                    <a:gd name="T2" fmla="*/ 875 w 876"/>
                    <a:gd name="T3" fmla="*/ 0 h 23"/>
                    <a:gd name="T4" fmla="*/ 875 w 876"/>
                    <a:gd name="T5" fmla="*/ 22 h 23"/>
                    <a:gd name="T6" fmla="*/ 0 w 876"/>
                    <a:gd name="T7" fmla="*/ 22 h 23"/>
                    <a:gd name="T8" fmla="*/ 0 w 876"/>
                    <a:gd name="T9" fmla="*/ 0 h 23"/>
                    <a:gd name="T10" fmla="*/ 0 60000 65536"/>
                    <a:gd name="T11" fmla="*/ 0 60000 65536"/>
                    <a:gd name="T12" fmla="*/ 0 60000 65536"/>
                    <a:gd name="T13" fmla="*/ 0 60000 65536"/>
                    <a:gd name="T14" fmla="*/ 0 60000 65536"/>
                    <a:gd name="T15" fmla="*/ 0 w 876"/>
                    <a:gd name="T16" fmla="*/ 0 h 23"/>
                    <a:gd name="T17" fmla="*/ 876 w 876"/>
                    <a:gd name="T18" fmla="*/ 23 h 23"/>
                  </a:gdLst>
                  <a:ahLst/>
                  <a:cxnLst>
                    <a:cxn ang="T10">
                      <a:pos x="T0" y="T1"/>
                    </a:cxn>
                    <a:cxn ang="T11">
                      <a:pos x="T2" y="T3"/>
                    </a:cxn>
                    <a:cxn ang="T12">
                      <a:pos x="T4" y="T5"/>
                    </a:cxn>
                    <a:cxn ang="T13">
                      <a:pos x="T6" y="T7"/>
                    </a:cxn>
                    <a:cxn ang="T14">
                      <a:pos x="T8" y="T9"/>
                    </a:cxn>
                  </a:cxnLst>
                  <a:rect l="T15" t="T16" r="T17" b="T18"/>
                  <a:pathLst>
                    <a:path w="876" h="23">
                      <a:moveTo>
                        <a:pt x="0" y="0"/>
                      </a:moveTo>
                      <a:lnTo>
                        <a:pt x="875" y="0"/>
                      </a:lnTo>
                      <a:lnTo>
                        <a:pt x="875" y="22"/>
                      </a:lnTo>
                      <a:lnTo>
                        <a:pt x="0" y="22"/>
                      </a:lnTo>
                      <a:lnTo>
                        <a:pt x="0" y="0"/>
                      </a:lnTo>
                    </a:path>
                  </a:pathLst>
                </a:custGeom>
                <a:solidFill>
                  <a:srgbClr val="309830"/>
                </a:solidFill>
                <a:ln w="9525" cap="rnd">
                  <a:noFill/>
                  <a:round/>
                  <a:headEnd type="none" w="sm" len="sm"/>
                  <a:tailEnd type="none" w="sm" len="sm"/>
                </a:ln>
              </p:spPr>
              <p:txBody>
                <a:bodyPr/>
                <a:lstStyle/>
                <a:p>
                  <a:pPr>
                    <a:defRPr/>
                  </a:pPr>
                  <a:endParaRPr lang="en-US">
                    <a:solidFill>
                      <a:schemeClr val="tx1"/>
                    </a:solidFill>
                    <a:latin typeface="Arial" pitchFamily="34" charset="0"/>
                    <a:cs typeface="+mn-cs"/>
                  </a:endParaRPr>
                </a:p>
              </p:txBody>
            </p:sp>
            <p:sp>
              <p:nvSpPr>
                <p:cNvPr id="360" name="Freeform 108"/>
                <p:cNvSpPr>
                  <a:spLocks/>
                </p:cNvSpPr>
                <p:nvPr/>
              </p:nvSpPr>
              <p:spPr bwMode="auto">
                <a:xfrm>
                  <a:off x="3667" y="1641"/>
                  <a:ext cx="876" cy="20"/>
                </a:xfrm>
                <a:custGeom>
                  <a:avLst/>
                  <a:gdLst>
                    <a:gd name="T0" fmla="*/ 0 w 876"/>
                    <a:gd name="T1" fmla="*/ 0 h 20"/>
                    <a:gd name="T2" fmla="*/ 875 w 876"/>
                    <a:gd name="T3" fmla="*/ 0 h 20"/>
                    <a:gd name="T4" fmla="*/ 875 w 876"/>
                    <a:gd name="T5" fmla="*/ 19 h 20"/>
                    <a:gd name="T6" fmla="*/ 0 w 876"/>
                    <a:gd name="T7" fmla="*/ 19 h 20"/>
                    <a:gd name="T8" fmla="*/ 0 w 876"/>
                    <a:gd name="T9" fmla="*/ 0 h 20"/>
                    <a:gd name="T10" fmla="*/ 0 60000 65536"/>
                    <a:gd name="T11" fmla="*/ 0 60000 65536"/>
                    <a:gd name="T12" fmla="*/ 0 60000 65536"/>
                    <a:gd name="T13" fmla="*/ 0 60000 65536"/>
                    <a:gd name="T14" fmla="*/ 0 60000 65536"/>
                    <a:gd name="T15" fmla="*/ 0 w 876"/>
                    <a:gd name="T16" fmla="*/ 0 h 20"/>
                    <a:gd name="T17" fmla="*/ 876 w 876"/>
                    <a:gd name="T18" fmla="*/ 20 h 20"/>
                  </a:gdLst>
                  <a:ahLst/>
                  <a:cxnLst>
                    <a:cxn ang="T10">
                      <a:pos x="T0" y="T1"/>
                    </a:cxn>
                    <a:cxn ang="T11">
                      <a:pos x="T2" y="T3"/>
                    </a:cxn>
                    <a:cxn ang="T12">
                      <a:pos x="T4" y="T5"/>
                    </a:cxn>
                    <a:cxn ang="T13">
                      <a:pos x="T6" y="T7"/>
                    </a:cxn>
                    <a:cxn ang="T14">
                      <a:pos x="T8" y="T9"/>
                    </a:cxn>
                  </a:cxnLst>
                  <a:rect l="T15" t="T16" r="T17" b="T18"/>
                  <a:pathLst>
                    <a:path w="876" h="20">
                      <a:moveTo>
                        <a:pt x="0" y="0"/>
                      </a:moveTo>
                      <a:lnTo>
                        <a:pt x="875" y="0"/>
                      </a:lnTo>
                      <a:lnTo>
                        <a:pt x="875" y="19"/>
                      </a:lnTo>
                      <a:lnTo>
                        <a:pt x="0" y="19"/>
                      </a:lnTo>
                      <a:lnTo>
                        <a:pt x="0" y="0"/>
                      </a:lnTo>
                    </a:path>
                  </a:pathLst>
                </a:custGeom>
                <a:solidFill>
                  <a:srgbClr val="309030"/>
                </a:solidFill>
                <a:ln w="9525" cap="rnd">
                  <a:noFill/>
                  <a:round/>
                  <a:headEnd type="none" w="sm" len="sm"/>
                  <a:tailEnd type="none" w="sm" len="sm"/>
                </a:ln>
              </p:spPr>
              <p:txBody>
                <a:bodyPr/>
                <a:lstStyle/>
                <a:p>
                  <a:pPr>
                    <a:defRPr/>
                  </a:pPr>
                  <a:endParaRPr lang="en-US">
                    <a:solidFill>
                      <a:schemeClr val="tx1"/>
                    </a:solidFill>
                    <a:latin typeface="Arial" pitchFamily="34" charset="0"/>
                    <a:cs typeface="+mn-cs"/>
                  </a:endParaRPr>
                </a:p>
              </p:txBody>
            </p:sp>
            <p:sp>
              <p:nvSpPr>
                <p:cNvPr id="361" name="Freeform 109"/>
                <p:cNvSpPr>
                  <a:spLocks/>
                </p:cNvSpPr>
                <p:nvPr/>
              </p:nvSpPr>
              <p:spPr bwMode="auto">
                <a:xfrm>
                  <a:off x="3667" y="1650"/>
                  <a:ext cx="876" cy="22"/>
                </a:xfrm>
                <a:custGeom>
                  <a:avLst/>
                  <a:gdLst>
                    <a:gd name="T0" fmla="*/ 0 w 876"/>
                    <a:gd name="T1" fmla="*/ 0 h 22"/>
                    <a:gd name="T2" fmla="*/ 875 w 876"/>
                    <a:gd name="T3" fmla="*/ 0 h 22"/>
                    <a:gd name="T4" fmla="*/ 875 w 876"/>
                    <a:gd name="T5" fmla="*/ 21 h 22"/>
                    <a:gd name="T6" fmla="*/ 0 w 876"/>
                    <a:gd name="T7" fmla="*/ 21 h 22"/>
                    <a:gd name="T8" fmla="*/ 0 w 876"/>
                    <a:gd name="T9" fmla="*/ 0 h 22"/>
                    <a:gd name="T10" fmla="*/ 0 60000 65536"/>
                    <a:gd name="T11" fmla="*/ 0 60000 65536"/>
                    <a:gd name="T12" fmla="*/ 0 60000 65536"/>
                    <a:gd name="T13" fmla="*/ 0 60000 65536"/>
                    <a:gd name="T14" fmla="*/ 0 60000 65536"/>
                    <a:gd name="T15" fmla="*/ 0 w 876"/>
                    <a:gd name="T16" fmla="*/ 0 h 22"/>
                    <a:gd name="T17" fmla="*/ 876 w 876"/>
                    <a:gd name="T18" fmla="*/ 22 h 22"/>
                  </a:gdLst>
                  <a:ahLst/>
                  <a:cxnLst>
                    <a:cxn ang="T10">
                      <a:pos x="T0" y="T1"/>
                    </a:cxn>
                    <a:cxn ang="T11">
                      <a:pos x="T2" y="T3"/>
                    </a:cxn>
                    <a:cxn ang="T12">
                      <a:pos x="T4" y="T5"/>
                    </a:cxn>
                    <a:cxn ang="T13">
                      <a:pos x="T6" y="T7"/>
                    </a:cxn>
                    <a:cxn ang="T14">
                      <a:pos x="T8" y="T9"/>
                    </a:cxn>
                  </a:cxnLst>
                  <a:rect l="T15" t="T16" r="T17" b="T18"/>
                  <a:pathLst>
                    <a:path w="876" h="22">
                      <a:moveTo>
                        <a:pt x="0" y="0"/>
                      </a:moveTo>
                      <a:lnTo>
                        <a:pt x="875" y="0"/>
                      </a:lnTo>
                      <a:lnTo>
                        <a:pt x="875" y="21"/>
                      </a:lnTo>
                      <a:lnTo>
                        <a:pt x="0" y="21"/>
                      </a:lnTo>
                      <a:lnTo>
                        <a:pt x="0" y="0"/>
                      </a:lnTo>
                    </a:path>
                  </a:pathLst>
                </a:custGeom>
                <a:solidFill>
                  <a:srgbClr val="288828"/>
                </a:solidFill>
                <a:ln w="9525" cap="rnd">
                  <a:noFill/>
                  <a:round/>
                  <a:headEnd type="none" w="sm" len="sm"/>
                  <a:tailEnd type="none" w="sm" len="sm"/>
                </a:ln>
              </p:spPr>
              <p:txBody>
                <a:bodyPr/>
                <a:lstStyle/>
                <a:p>
                  <a:pPr>
                    <a:defRPr/>
                  </a:pPr>
                  <a:endParaRPr lang="en-US">
                    <a:solidFill>
                      <a:schemeClr val="tx1"/>
                    </a:solidFill>
                    <a:latin typeface="Arial" pitchFamily="34" charset="0"/>
                    <a:cs typeface="+mn-cs"/>
                  </a:endParaRPr>
                </a:p>
              </p:txBody>
            </p:sp>
            <p:sp>
              <p:nvSpPr>
                <p:cNvPr id="362" name="Freeform 110"/>
                <p:cNvSpPr>
                  <a:spLocks/>
                </p:cNvSpPr>
                <p:nvPr/>
              </p:nvSpPr>
              <p:spPr bwMode="auto">
                <a:xfrm>
                  <a:off x="3667" y="1658"/>
                  <a:ext cx="876" cy="22"/>
                </a:xfrm>
                <a:custGeom>
                  <a:avLst/>
                  <a:gdLst>
                    <a:gd name="T0" fmla="*/ 0 w 876"/>
                    <a:gd name="T1" fmla="*/ 0 h 22"/>
                    <a:gd name="T2" fmla="*/ 875 w 876"/>
                    <a:gd name="T3" fmla="*/ 0 h 22"/>
                    <a:gd name="T4" fmla="*/ 875 w 876"/>
                    <a:gd name="T5" fmla="*/ 21 h 22"/>
                    <a:gd name="T6" fmla="*/ 0 w 876"/>
                    <a:gd name="T7" fmla="*/ 21 h 22"/>
                    <a:gd name="T8" fmla="*/ 0 w 876"/>
                    <a:gd name="T9" fmla="*/ 0 h 22"/>
                    <a:gd name="T10" fmla="*/ 0 60000 65536"/>
                    <a:gd name="T11" fmla="*/ 0 60000 65536"/>
                    <a:gd name="T12" fmla="*/ 0 60000 65536"/>
                    <a:gd name="T13" fmla="*/ 0 60000 65536"/>
                    <a:gd name="T14" fmla="*/ 0 60000 65536"/>
                    <a:gd name="T15" fmla="*/ 0 w 876"/>
                    <a:gd name="T16" fmla="*/ 0 h 22"/>
                    <a:gd name="T17" fmla="*/ 876 w 876"/>
                    <a:gd name="T18" fmla="*/ 22 h 22"/>
                  </a:gdLst>
                  <a:ahLst/>
                  <a:cxnLst>
                    <a:cxn ang="T10">
                      <a:pos x="T0" y="T1"/>
                    </a:cxn>
                    <a:cxn ang="T11">
                      <a:pos x="T2" y="T3"/>
                    </a:cxn>
                    <a:cxn ang="T12">
                      <a:pos x="T4" y="T5"/>
                    </a:cxn>
                    <a:cxn ang="T13">
                      <a:pos x="T6" y="T7"/>
                    </a:cxn>
                    <a:cxn ang="T14">
                      <a:pos x="T8" y="T9"/>
                    </a:cxn>
                  </a:cxnLst>
                  <a:rect l="T15" t="T16" r="T17" b="T18"/>
                  <a:pathLst>
                    <a:path w="876" h="22">
                      <a:moveTo>
                        <a:pt x="0" y="0"/>
                      </a:moveTo>
                      <a:lnTo>
                        <a:pt x="875" y="0"/>
                      </a:lnTo>
                      <a:lnTo>
                        <a:pt x="875" y="21"/>
                      </a:lnTo>
                      <a:lnTo>
                        <a:pt x="0" y="21"/>
                      </a:lnTo>
                      <a:lnTo>
                        <a:pt x="0" y="0"/>
                      </a:lnTo>
                    </a:path>
                  </a:pathLst>
                </a:custGeom>
                <a:solidFill>
                  <a:srgbClr val="288028"/>
                </a:solidFill>
                <a:ln w="9525" cap="rnd">
                  <a:noFill/>
                  <a:round/>
                  <a:headEnd type="none" w="sm" len="sm"/>
                  <a:tailEnd type="none" w="sm" len="sm"/>
                </a:ln>
              </p:spPr>
              <p:txBody>
                <a:bodyPr/>
                <a:lstStyle/>
                <a:p>
                  <a:pPr>
                    <a:defRPr/>
                  </a:pPr>
                  <a:endParaRPr lang="en-US">
                    <a:solidFill>
                      <a:schemeClr val="tx1"/>
                    </a:solidFill>
                    <a:latin typeface="Arial" pitchFamily="34" charset="0"/>
                    <a:cs typeface="+mn-cs"/>
                  </a:endParaRPr>
                </a:p>
              </p:txBody>
            </p:sp>
            <p:sp>
              <p:nvSpPr>
                <p:cNvPr id="363" name="Freeform 111"/>
                <p:cNvSpPr>
                  <a:spLocks/>
                </p:cNvSpPr>
                <p:nvPr/>
              </p:nvSpPr>
              <p:spPr bwMode="auto">
                <a:xfrm>
                  <a:off x="3667" y="1669"/>
                  <a:ext cx="876" cy="21"/>
                </a:xfrm>
                <a:custGeom>
                  <a:avLst/>
                  <a:gdLst>
                    <a:gd name="T0" fmla="*/ 0 w 876"/>
                    <a:gd name="T1" fmla="*/ 0 h 21"/>
                    <a:gd name="T2" fmla="*/ 875 w 876"/>
                    <a:gd name="T3" fmla="*/ 0 h 21"/>
                    <a:gd name="T4" fmla="*/ 875 w 876"/>
                    <a:gd name="T5" fmla="*/ 20 h 21"/>
                    <a:gd name="T6" fmla="*/ 0 w 876"/>
                    <a:gd name="T7" fmla="*/ 20 h 21"/>
                    <a:gd name="T8" fmla="*/ 0 w 876"/>
                    <a:gd name="T9" fmla="*/ 0 h 21"/>
                    <a:gd name="T10" fmla="*/ 0 60000 65536"/>
                    <a:gd name="T11" fmla="*/ 0 60000 65536"/>
                    <a:gd name="T12" fmla="*/ 0 60000 65536"/>
                    <a:gd name="T13" fmla="*/ 0 60000 65536"/>
                    <a:gd name="T14" fmla="*/ 0 60000 65536"/>
                    <a:gd name="T15" fmla="*/ 0 w 876"/>
                    <a:gd name="T16" fmla="*/ 0 h 21"/>
                    <a:gd name="T17" fmla="*/ 876 w 876"/>
                    <a:gd name="T18" fmla="*/ 21 h 21"/>
                  </a:gdLst>
                  <a:ahLst/>
                  <a:cxnLst>
                    <a:cxn ang="T10">
                      <a:pos x="T0" y="T1"/>
                    </a:cxn>
                    <a:cxn ang="T11">
                      <a:pos x="T2" y="T3"/>
                    </a:cxn>
                    <a:cxn ang="T12">
                      <a:pos x="T4" y="T5"/>
                    </a:cxn>
                    <a:cxn ang="T13">
                      <a:pos x="T6" y="T7"/>
                    </a:cxn>
                    <a:cxn ang="T14">
                      <a:pos x="T8" y="T9"/>
                    </a:cxn>
                  </a:cxnLst>
                  <a:rect l="T15" t="T16" r="T17" b="T18"/>
                  <a:pathLst>
                    <a:path w="876" h="21">
                      <a:moveTo>
                        <a:pt x="0" y="0"/>
                      </a:moveTo>
                      <a:lnTo>
                        <a:pt x="875" y="0"/>
                      </a:lnTo>
                      <a:lnTo>
                        <a:pt x="875" y="20"/>
                      </a:lnTo>
                      <a:lnTo>
                        <a:pt x="0" y="20"/>
                      </a:lnTo>
                      <a:lnTo>
                        <a:pt x="0" y="0"/>
                      </a:lnTo>
                    </a:path>
                  </a:pathLst>
                </a:custGeom>
                <a:solidFill>
                  <a:srgbClr val="287828"/>
                </a:solidFill>
                <a:ln w="9525" cap="rnd">
                  <a:noFill/>
                  <a:round/>
                  <a:headEnd type="none" w="sm" len="sm"/>
                  <a:tailEnd type="none" w="sm" len="sm"/>
                </a:ln>
              </p:spPr>
              <p:txBody>
                <a:bodyPr/>
                <a:lstStyle/>
                <a:p>
                  <a:pPr>
                    <a:defRPr/>
                  </a:pPr>
                  <a:endParaRPr lang="en-US">
                    <a:solidFill>
                      <a:schemeClr val="tx1"/>
                    </a:solidFill>
                    <a:latin typeface="Arial" pitchFamily="34" charset="0"/>
                    <a:cs typeface="+mn-cs"/>
                  </a:endParaRPr>
                </a:p>
              </p:txBody>
            </p:sp>
            <p:sp>
              <p:nvSpPr>
                <p:cNvPr id="364" name="Freeform 112"/>
                <p:cNvSpPr>
                  <a:spLocks/>
                </p:cNvSpPr>
                <p:nvPr/>
              </p:nvSpPr>
              <p:spPr bwMode="auto">
                <a:xfrm>
                  <a:off x="3667" y="1679"/>
                  <a:ext cx="876" cy="22"/>
                </a:xfrm>
                <a:custGeom>
                  <a:avLst/>
                  <a:gdLst>
                    <a:gd name="T0" fmla="*/ 0 w 876"/>
                    <a:gd name="T1" fmla="*/ 0 h 22"/>
                    <a:gd name="T2" fmla="*/ 875 w 876"/>
                    <a:gd name="T3" fmla="*/ 0 h 22"/>
                    <a:gd name="T4" fmla="*/ 875 w 876"/>
                    <a:gd name="T5" fmla="*/ 21 h 22"/>
                    <a:gd name="T6" fmla="*/ 0 w 876"/>
                    <a:gd name="T7" fmla="*/ 21 h 22"/>
                    <a:gd name="T8" fmla="*/ 0 w 876"/>
                    <a:gd name="T9" fmla="*/ 0 h 22"/>
                    <a:gd name="T10" fmla="*/ 0 60000 65536"/>
                    <a:gd name="T11" fmla="*/ 0 60000 65536"/>
                    <a:gd name="T12" fmla="*/ 0 60000 65536"/>
                    <a:gd name="T13" fmla="*/ 0 60000 65536"/>
                    <a:gd name="T14" fmla="*/ 0 60000 65536"/>
                    <a:gd name="T15" fmla="*/ 0 w 876"/>
                    <a:gd name="T16" fmla="*/ 0 h 22"/>
                    <a:gd name="T17" fmla="*/ 876 w 876"/>
                    <a:gd name="T18" fmla="*/ 22 h 22"/>
                  </a:gdLst>
                  <a:ahLst/>
                  <a:cxnLst>
                    <a:cxn ang="T10">
                      <a:pos x="T0" y="T1"/>
                    </a:cxn>
                    <a:cxn ang="T11">
                      <a:pos x="T2" y="T3"/>
                    </a:cxn>
                    <a:cxn ang="T12">
                      <a:pos x="T4" y="T5"/>
                    </a:cxn>
                    <a:cxn ang="T13">
                      <a:pos x="T6" y="T7"/>
                    </a:cxn>
                    <a:cxn ang="T14">
                      <a:pos x="T8" y="T9"/>
                    </a:cxn>
                  </a:cxnLst>
                  <a:rect l="T15" t="T16" r="T17" b="T18"/>
                  <a:pathLst>
                    <a:path w="876" h="22">
                      <a:moveTo>
                        <a:pt x="0" y="0"/>
                      </a:moveTo>
                      <a:lnTo>
                        <a:pt x="875" y="0"/>
                      </a:lnTo>
                      <a:lnTo>
                        <a:pt x="875" y="21"/>
                      </a:lnTo>
                      <a:lnTo>
                        <a:pt x="0" y="21"/>
                      </a:lnTo>
                      <a:lnTo>
                        <a:pt x="0" y="0"/>
                      </a:lnTo>
                    </a:path>
                  </a:pathLst>
                </a:custGeom>
                <a:solidFill>
                  <a:srgbClr val="287020"/>
                </a:solidFill>
                <a:ln w="9525" cap="rnd">
                  <a:noFill/>
                  <a:round/>
                  <a:headEnd type="none" w="sm" len="sm"/>
                  <a:tailEnd type="none" w="sm" len="sm"/>
                </a:ln>
              </p:spPr>
              <p:txBody>
                <a:bodyPr/>
                <a:lstStyle/>
                <a:p>
                  <a:pPr>
                    <a:defRPr/>
                  </a:pPr>
                  <a:endParaRPr lang="en-US">
                    <a:solidFill>
                      <a:schemeClr val="tx1"/>
                    </a:solidFill>
                    <a:latin typeface="Arial" pitchFamily="34" charset="0"/>
                    <a:cs typeface="+mn-cs"/>
                  </a:endParaRPr>
                </a:p>
              </p:txBody>
            </p:sp>
            <p:sp>
              <p:nvSpPr>
                <p:cNvPr id="365" name="Freeform 113"/>
                <p:cNvSpPr>
                  <a:spLocks/>
                </p:cNvSpPr>
                <p:nvPr/>
              </p:nvSpPr>
              <p:spPr bwMode="auto">
                <a:xfrm>
                  <a:off x="3667" y="1689"/>
                  <a:ext cx="876" cy="23"/>
                </a:xfrm>
                <a:custGeom>
                  <a:avLst/>
                  <a:gdLst>
                    <a:gd name="T0" fmla="*/ 0 w 876"/>
                    <a:gd name="T1" fmla="*/ 0 h 23"/>
                    <a:gd name="T2" fmla="*/ 875 w 876"/>
                    <a:gd name="T3" fmla="*/ 0 h 23"/>
                    <a:gd name="T4" fmla="*/ 875 w 876"/>
                    <a:gd name="T5" fmla="*/ 22 h 23"/>
                    <a:gd name="T6" fmla="*/ 0 w 876"/>
                    <a:gd name="T7" fmla="*/ 22 h 23"/>
                    <a:gd name="T8" fmla="*/ 0 w 876"/>
                    <a:gd name="T9" fmla="*/ 0 h 23"/>
                    <a:gd name="T10" fmla="*/ 0 60000 65536"/>
                    <a:gd name="T11" fmla="*/ 0 60000 65536"/>
                    <a:gd name="T12" fmla="*/ 0 60000 65536"/>
                    <a:gd name="T13" fmla="*/ 0 60000 65536"/>
                    <a:gd name="T14" fmla="*/ 0 60000 65536"/>
                    <a:gd name="T15" fmla="*/ 0 w 876"/>
                    <a:gd name="T16" fmla="*/ 0 h 23"/>
                    <a:gd name="T17" fmla="*/ 876 w 876"/>
                    <a:gd name="T18" fmla="*/ 23 h 23"/>
                  </a:gdLst>
                  <a:ahLst/>
                  <a:cxnLst>
                    <a:cxn ang="T10">
                      <a:pos x="T0" y="T1"/>
                    </a:cxn>
                    <a:cxn ang="T11">
                      <a:pos x="T2" y="T3"/>
                    </a:cxn>
                    <a:cxn ang="T12">
                      <a:pos x="T4" y="T5"/>
                    </a:cxn>
                    <a:cxn ang="T13">
                      <a:pos x="T6" y="T7"/>
                    </a:cxn>
                    <a:cxn ang="T14">
                      <a:pos x="T8" y="T9"/>
                    </a:cxn>
                  </a:cxnLst>
                  <a:rect l="T15" t="T16" r="T17" b="T18"/>
                  <a:pathLst>
                    <a:path w="876" h="23">
                      <a:moveTo>
                        <a:pt x="0" y="0"/>
                      </a:moveTo>
                      <a:lnTo>
                        <a:pt x="875" y="0"/>
                      </a:lnTo>
                      <a:lnTo>
                        <a:pt x="875" y="22"/>
                      </a:lnTo>
                      <a:lnTo>
                        <a:pt x="0" y="22"/>
                      </a:lnTo>
                      <a:lnTo>
                        <a:pt x="0" y="0"/>
                      </a:lnTo>
                    </a:path>
                  </a:pathLst>
                </a:custGeom>
                <a:solidFill>
                  <a:srgbClr val="206820"/>
                </a:solidFill>
                <a:ln w="9525" cap="rnd">
                  <a:noFill/>
                  <a:round/>
                  <a:headEnd type="none" w="sm" len="sm"/>
                  <a:tailEnd type="none" w="sm" len="sm"/>
                </a:ln>
              </p:spPr>
              <p:txBody>
                <a:bodyPr/>
                <a:lstStyle/>
                <a:p>
                  <a:pPr>
                    <a:defRPr/>
                  </a:pPr>
                  <a:endParaRPr lang="en-US">
                    <a:solidFill>
                      <a:schemeClr val="tx1"/>
                    </a:solidFill>
                    <a:latin typeface="Arial" pitchFamily="34" charset="0"/>
                    <a:cs typeface="+mn-cs"/>
                  </a:endParaRPr>
                </a:p>
              </p:txBody>
            </p:sp>
            <p:sp>
              <p:nvSpPr>
                <p:cNvPr id="366" name="Freeform 114"/>
                <p:cNvSpPr>
                  <a:spLocks/>
                </p:cNvSpPr>
                <p:nvPr/>
              </p:nvSpPr>
              <p:spPr bwMode="auto">
                <a:xfrm>
                  <a:off x="3667" y="1698"/>
                  <a:ext cx="876" cy="21"/>
                </a:xfrm>
                <a:custGeom>
                  <a:avLst/>
                  <a:gdLst>
                    <a:gd name="T0" fmla="*/ 0 w 876"/>
                    <a:gd name="T1" fmla="*/ 0 h 21"/>
                    <a:gd name="T2" fmla="*/ 875 w 876"/>
                    <a:gd name="T3" fmla="*/ 0 h 21"/>
                    <a:gd name="T4" fmla="*/ 875 w 876"/>
                    <a:gd name="T5" fmla="*/ 20 h 21"/>
                    <a:gd name="T6" fmla="*/ 0 w 876"/>
                    <a:gd name="T7" fmla="*/ 20 h 21"/>
                    <a:gd name="T8" fmla="*/ 0 w 876"/>
                    <a:gd name="T9" fmla="*/ 0 h 21"/>
                    <a:gd name="T10" fmla="*/ 0 60000 65536"/>
                    <a:gd name="T11" fmla="*/ 0 60000 65536"/>
                    <a:gd name="T12" fmla="*/ 0 60000 65536"/>
                    <a:gd name="T13" fmla="*/ 0 60000 65536"/>
                    <a:gd name="T14" fmla="*/ 0 60000 65536"/>
                    <a:gd name="T15" fmla="*/ 0 w 876"/>
                    <a:gd name="T16" fmla="*/ 0 h 21"/>
                    <a:gd name="T17" fmla="*/ 876 w 876"/>
                    <a:gd name="T18" fmla="*/ 21 h 21"/>
                  </a:gdLst>
                  <a:ahLst/>
                  <a:cxnLst>
                    <a:cxn ang="T10">
                      <a:pos x="T0" y="T1"/>
                    </a:cxn>
                    <a:cxn ang="T11">
                      <a:pos x="T2" y="T3"/>
                    </a:cxn>
                    <a:cxn ang="T12">
                      <a:pos x="T4" y="T5"/>
                    </a:cxn>
                    <a:cxn ang="T13">
                      <a:pos x="T6" y="T7"/>
                    </a:cxn>
                    <a:cxn ang="T14">
                      <a:pos x="T8" y="T9"/>
                    </a:cxn>
                  </a:cxnLst>
                  <a:rect l="T15" t="T16" r="T17" b="T18"/>
                  <a:pathLst>
                    <a:path w="876" h="21">
                      <a:moveTo>
                        <a:pt x="0" y="0"/>
                      </a:moveTo>
                      <a:lnTo>
                        <a:pt x="875" y="0"/>
                      </a:lnTo>
                      <a:lnTo>
                        <a:pt x="875" y="20"/>
                      </a:lnTo>
                      <a:lnTo>
                        <a:pt x="0" y="20"/>
                      </a:lnTo>
                      <a:lnTo>
                        <a:pt x="0" y="0"/>
                      </a:lnTo>
                    </a:path>
                  </a:pathLst>
                </a:custGeom>
                <a:solidFill>
                  <a:srgbClr val="206020"/>
                </a:solidFill>
                <a:ln w="9525" cap="rnd">
                  <a:noFill/>
                  <a:round/>
                  <a:headEnd type="none" w="sm" len="sm"/>
                  <a:tailEnd type="none" w="sm" len="sm"/>
                </a:ln>
              </p:spPr>
              <p:txBody>
                <a:bodyPr/>
                <a:lstStyle/>
                <a:p>
                  <a:pPr>
                    <a:defRPr/>
                  </a:pPr>
                  <a:endParaRPr lang="en-US">
                    <a:solidFill>
                      <a:schemeClr val="tx1"/>
                    </a:solidFill>
                    <a:latin typeface="Arial" pitchFamily="34" charset="0"/>
                    <a:cs typeface="+mn-cs"/>
                  </a:endParaRPr>
                </a:p>
              </p:txBody>
            </p:sp>
            <p:sp>
              <p:nvSpPr>
                <p:cNvPr id="367" name="Freeform 115"/>
                <p:cNvSpPr>
                  <a:spLocks/>
                </p:cNvSpPr>
                <p:nvPr/>
              </p:nvSpPr>
              <p:spPr bwMode="auto">
                <a:xfrm>
                  <a:off x="3667" y="1707"/>
                  <a:ext cx="876" cy="23"/>
                </a:xfrm>
                <a:custGeom>
                  <a:avLst/>
                  <a:gdLst>
                    <a:gd name="T0" fmla="*/ 0 w 876"/>
                    <a:gd name="T1" fmla="*/ 0 h 23"/>
                    <a:gd name="T2" fmla="*/ 875 w 876"/>
                    <a:gd name="T3" fmla="*/ 0 h 23"/>
                    <a:gd name="T4" fmla="*/ 875 w 876"/>
                    <a:gd name="T5" fmla="*/ 22 h 23"/>
                    <a:gd name="T6" fmla="*/ 0 w 876"/>
                    <a:gd name="T7" fmla="*/ 22 h 23"/>
                    <a:gd name="T8" fmla="*/ 0 w 876"/>
                    <a:gd name="T9" fmla="*/ 0 h 23"/>
                    <a:gd name="T10" fmla="*/ 0 60000 65536"/>
                    <a:gd name="T11" fmla="*/ 0 60000 65536"/>
                    <a:gd name="T12" fmla="*/ 0 60000 65536"/>
                    <a:gd name="T13" fmla="*/ 0 60000 65536"/>
                    <a:gd name="T14" fmla="*/ 0 60000 65536"/>
                    <a:gd name="T15" fmla="*/ 0 w 876"/>
                    <a:gd name="T16" fmla="*/ 0 h 23"/>
                    <a:gd name="T17" fmla="*/ 876 w 876"/>
                    <a:gd name="T18" fmla="*/ 23 h 23"/>
                  </a:gdLst>
                  <a:ahLst/>
                  <a:cxnLst>
                    <a:cxn ang="T10">
                      <a:pos x="T0" y="T1"/>
                    </a:cxn>
                    <a:cxn ang="T11">
                      <a:pos x="T2" y="T3"/>
                    </a:cxn>
                    <a:cxn ang="T12">
                      <a:pos x="T4" y="T5"/>
                    </a:cxn>
                    <a:cxn ang="T13">
                      <a:pos x="T6" y="T7"/>
                    </a:cxn>
                    <a:cxn ang="T14">
                      <a:pos x="T8" y="T9"/>
                    </a:cxn>
                  </a:cxnLst>
                  <a:rect l="T15" t="T16" r="T17" b="T18"/>
                  <a:pathLst>
                    <a:path w="876" h="23">
                      <a:moveTo>
                        <a:pt x="0" y="0"/>
                      </a:moveTo>
                      <a:lnTo>
                        <a:pt x="875" y="0"/>
                      </a:lnTo>
                      <a:lnTo>
                        <a:pt x="875" y="22"/>
                      </a:lnTo>
                      <a:lnTo>
                        <a:pt x="0" y="22"/>
                      </a:lnTo>
                      <a:lnTo>
                        <a:pt x="0" y="0"/>
                      </a:lnTo>
                    </a:path>
                  </a:pathLst>
                </a:custGeom>
                <a:solidFill>
                  <a:srgbClr val="205818"/>
                </a:solidFill>
                <a:ln w="9525" cap="rnd">
                  <a:noFill/>
                  <a:round/>
                  <a:headEnd type="none" w="sm" len="sm"/>
                  <a:tailEnd type="none" w="sm" len="sm"/>
                </a:ln>
              </p:spPr>
              <p:txBody>
                <a:bodyPr/>
                <a:lstStyle/>
                <a:p>
                  <a:pPr>
                    <a:defRPr/>
                  </a:pPr>
                  <a:endParaRPr lang="en-US">
                    <a:solidFill>
                      <a:schemeClr val="tx1"/>
                    </a:solidFill>
                    <a:latin typeface="Arial" pitchFamily="34" charset="0"/>
                    <a:cs typeface="+mn-cs"/>
                  </a:endParaRPr>
                </a:p>
              </p:txBody>
            </p:sp>
            <p:sp>
              <p:nvSpPr>
                <p:cNvPr id="368" name="Freeform 116"/>
                <p:cNvSpPr>
                  <a:spLocks/>
                </p:cNvSpPr>
                <p:nvPr/>
              </p:nvSpPr>
              <p:spPr bwMode="auto">
                <a:xfrm>
                  <a:off x="3667" y="1718"/>
                  <a:ext cx="876" cy="21"/>
                </a:xfrm>
                <a:custGeom>
                  <a:avLst/>
                  <a:gdLst>
                    <a:gd name="T0" fmla="*/ 0 w 876"/>
                    <a:gd name="T1" fmla="*/ 0 h 21"/>
                    <a:gd name="T2" fmla="*/ 875 w 876"/>
                    <a:gd name="T3" fmla="*/ 0 h 21"/>
                    <a:gd name="T4" fmla="*/ 875 w 876"/>
                    <a:gd name="T5" fmla="*/ 20 h 21"/>
                    <a:gd name="T6" fmla="*/ 0 w 876"/>
                    <a:gd name="T7" fmla="*/ 20 h 21"/>
                    <a:gd name="T8" fmla="*/ 0 w 876"/>
                    <a:gd name="T9" fmla="*/ 0 h 21"/>
                    <a:gd name="T10" fmla="*/ 0 60000 65536"/>
                    <a:gd name="T11" fmla="*/ 0 60000 65536"/>
                    <a:gd name="T12" fmla="*/ 0 60000 65536"/>
                    <a:gd name="T13" fmla="*/ 0 60000 65536"/>
                    <a:gd name="T14" fmla="*/ 0 60000 65536"/>
                    <a:gd name="T15" fmla="*/ 0 w 876"/>
                    <a:gd name="T16" fmla="*/ 0 h 21"/>
                    <a:gd name="T17" fmla="*/ 876 w 876"/>
                    <a:gd name="T18" fmla="*/ 21 h 21"/>
                  </a:gdLst>
                  <a:ahLst/>
                  <a:cxnLst>
                    <a:cxn ang="T10">
                      <a:pos x="T0" y="T1"/>
                    </a:cxn>
                    <a:cxn ang="T11">
                      <a:pos x="T2" y="T3"/>
                    </a:cxn>
                    <a:cxn ang="T12">
                      <a:pos x="T4" y="T5"/>
                    </a:cxn>
                    <a:cxn ang="T13">
                      <a:pos x="T6" y="T7"/>
                    </a:cxn>
                    <a:cxn ang="T14">
                      <a:pos x="T8" y="T9"/>
                    </a:cxn>
                  </a:cxnLst>
                  <a:rect l="T15" t="T16" r="T17" b="T18"/>
                  <a:pathLst>
                    <a:path w="876" h="21">
                      <a:moveTo>
                        <a:pt x="0" y="0"/>
                      </a:moveTo>
                      <a:lnTo>
                        <a:pt x="875" y="0"/>
                      </a:lnTo>
                      <a:lnTo>
                        <a:pt x="875" y="20"/>
                      </a:lnTo>
                      <a:lnTo>
                        <a:pt x="0" y="20"/>
                      </a:lnTo>
                      <a:lnTo>
                        <a:pt x="0" y="0"/>
                      </a:lnTo>
                    </a:path>
                  </a:pathLst>
                </a:custGeom>
                <a:solidFill>
                  <a:srgbClr val="185018"/>
                </a:solidFill>
                <a:ln w="9525" cap="rnd">
                  <a:noFill/>
                  <a:round/>
                  <a:headEnd type="none" w="sm" len="sm"/>
                  <a:tailEnd type="none" w="sm" len="sm"/>
                </a:ln>
              </p:spPr>
              <p:txBody>
                <a:bodyPr/>
                <a:lstStyle/>
                <a:p>
                  <a:pPr>
                    <a:defRPr/>
                  </a:pPr>
                  <a:endParaRPr lang="en-US">
                    <a:solidFill>
                      <a:schemeClr val="tx1"/>
                    </a:solidFill>
                    <a:latin typeface="Arial" pitchFamily="34" charset="0"/>
                    <a:cs typeface="+mn-cs"/>
                  </a:endParaRPr>
                </a:p>
              </p:txBody>
            </p:sp>
            <p:sp>
              <p:nvSpPr>
                <p:cNvPr id="369" name="Freeform 117"/>
                <p:cNvSpPr>
                  <a:spLocks/>
                </p:cNvSpPr>
                <p:nvPr/>
              </p:nvSpPr>
              <p:spPr bwMode="auto">
                <a:xfrm>
                  <a:off x="3667" y="1727"/>
                  <a:ext cx="876" cy="21"/>
                </a:xfrm>
                <a:custGeom>
                  <a:avLst/>
                  <a:gdLst>
                    <a:gd name="T0" fmla="*/ 0 w 876"/>
                    <a:gd name="T1" fmla="*/ 0 h 21"/>
                    <a:gd name="T2" fmla="*/ 875 w 876"/>
                    <a:gd name="T3" fmla="*/ 0 h 21"/>
                    <a:gd name="T4" fmla="*/ 875 w 876"/>
                    <a:gd name="T5" fmla="*/ 20 h 21"/>
                    <a:gd name="T6" fmla="*/ 0 w 876"/>
                    <a:gd name="T7" fmla="*/ 20 h 21"/>
                    <a:gd name="T8" fmla="*/ 0 w 876"/>
                    <a:gd name="T9" fmla="*/ 0 h 21"/>
                    <a:gd name="T10" fmla="*/ 0 60000 65536"/>
                    <a:gd name="T11" fmla="*/ 0 60000 65536"/>
                    <a:gd name="T12" fmla="*/ 0 60000 65536"/>
                    <a:gd name="T13" fmla="*/ 0 60000 65536"/>
                    <a:gd name="T14" fmla="*/ 0 60000 65536"/>
                    <a:gd name="T15" fmla="*/ 0 w 876"/>
                    <a:gd name="T16" fmla="*/ 0 h 21"/>
                    <a:gd name="T17" fmla="*/ 876 w 876"/>
                    <a:gd name="T18" fmla="*/ 21 h 21"/>
                  </a:gdLst>
                  <a:ahLst/>
                  <a:cxnLst>
                    <a:cxn ang="T10">
                      <a:pos x="T0" y="T1"/>
                    </a:cxn>
                    <a:cxn ang="T11">
                      <a:pos x="T2" y="T3"/>
                    </a:cxn>
                    <a:cxn ang="T12">
                      <a:pos x="T4" y="T5"/>
                    </a:cxn>
                    <a:cxn ang="T13">
                      <a:pos x="T6" y="T7"/>
                    </a:cxn>
                    <a:cxn ang="T14">
                      <a:pos x="T8" y="T9"/>
                    </a:cxn>
                  </a:cxnLst>
                  <a:rect l="T15" t="T16" r="T17" b="T18"/>
                  <a:pathLst>
                    <a:path w="876" h="21">
                      <a:moveTo>
                        <a:pt x="0" y="0"/>
                      </a:moveTo>
                      <a:lnTo>
                        <a:pt x="875" y="0"/>
                      </a:lnTo>
                      <a:lnTo>
                        <a:pt x="875" y="20"/>
                      </a:lnTo>
                      <a:lnTo>
                        <a:pt x="0" y="20"/>
                      </a:lnTo>
                      <a:lnTo>
                        <a:pt x="0" y="0"/>
                      </a:lnTo>
                    </a:path>
                  </a:pathLst>
                </a:custGeom>
                <a:solidFill>
                  <a:srgbClr val="184818"/>
                </a:solidFill>
                <a:ln w="9525" cap="rnd">
                  <a:noFill/>
                  <a:round/>
                  <a:headEnd type="none" w="sm" len="sm"/>
                  <a:tailEnd type="none" w="sm" len="sm"/>
                </a:ln>
              </p:spPr>
              <p:txBody>
                <a:bodyPr/>
                <a:lstStyle/>
                <a:p>
                  <a:pPr>
                    <a:defRPr/>
                  </a:pPr>
                  <a:endParaRPr lang="en-US">
                    <a:solidFill>
                      <a:schemeClr val="tx1"/>
                    </a:solidFill>
                    <a:latin typeface="Arial" pitchFamily="34" charset="0"/>
                    <a:cs typeface="+mn-cs"/>
                  </a:endParaRPr>
                </a:p>
              </p:txBody>
            </p:sp>
            <p:sp>
              <p:nvSpPr>
                <p:cNvPr id="370" name="Freeform 118"/>
                <p:cNvSpPr>
                  <a:spLocks/>
                </p:cNvSpPr>
                <p:nvPr/>
              </p:nvSpPr>
              <p:spPr bwMode="auto">
                <a:xfrm>
                  <a:off x="3667" y="1735"/>
                  <a:ext cx="876" cy="23"/>
                </a:xfrm>
                <a:custGeom>
                  <a:avLst/>
                  <a:gdLst>
                    <a:gd name="T0" fmla="*/ 0 w 876"/>
                    <a:gd name="T1" fmla="*/ 0 h 23"/>
                    <a:gd name="T2" fmla="*/ 875 w 876"/>
                    <a:gd name="T3" fmla="*/ 0 h 23"/>
                    <a:gd name="T4" fmla="*/ 875 w 876"/>
                    <a:gd name="T5" fmla="*/ 22 h 23"/>
                    <a:gd name="T6" fmla="*/ 0 w 876"/>
                    <a:gd name="T7" fmla="*/ 22 h 23"/>
                    <a:gd name="T8" fmla="*/ 0 w 876"/>
                    <a:gd name="T9" fmla="*/ 0 h 23"/>
                    <a:gd name="T10" fmla="*/ 0 60000 65536"/>
                    <a:gd name="T11" fmla="*/ 0 60000 65536"/>
                    <a:gd name="T12" fmla="*/ 0 60000 65536"/>
                    <a:gd name="T13" fmla="*/ 0 60000 65536"/>
                    <a:gd name="T14" fmla="*/ 0 60000 65536"/>
                    <a:gd name="T15" fmla="*/ 0 w 876"/>
                    <a:gd name="T16" fmla="*/ 0 h 23"/>
                    <a:gd name="T17" fmla="*/ 876 w 876"/>
                    <a:gd name="T18" fmla="*/ 23 h 23"/>
                  </a:gdLst>
                  <a:ahLst/>
                  <a:cxnLst>
                    <a:cxn ang="T10">
                      <a:pos x="T0" y="T1"/>
                    </a:cxn>
                    <a:cxn ang="T11">
                      <a:pos x="T2" y="T3"/>
                    </a:cxn>
                    <a:cxn ang="T12">
                      <a:pos x="T4" y="T5"/>
                    </a:cxn>
                    <a:cxn ang="T13">
                      <a:pos x="T6" y="T7"/>
                    </a:cxn>
                    <a:cxn ang="T14">
                      <a:pos x="T8" y="T9"/>
                    </a:cxn>
                  </a:cxnLst>
                  <a:rect l="T15" t="T16" r="T17" b="T18"/>
                  <a:pathLst>
                    <a:path w="876" h="23">
                      <a:moveTo>
                        <a:pt x="0" y="0"/>
                      </a:moveTo>
                      <a:lnTo>
                        <a:pt x="875" y="0"/>
                      </a:lnTo>
                      <a:lnTo>
                        <a:pt x="875" y="22"/>
                      </a:lnTo>
                      <a:lnTo>
                        <a:pt x="0" y="22"/>
                      </a:lnTo>
                      <a:lnTo>
                        <a:pt x="0" y="0"/>
                      </a:lnTo>
                    </a:path>
                  </a:pathLst>
                </a:custGeom>
                <a:solidFill>
                  <a:srgbClr val="104010"/>
                </a:solidFill>
                <a:ln w="9525" cap="rnd">
                  <a:noFill/>
                  <a:round/>
                  <a:headEnd type="none" w="sm" len="sm"/>
                  <a:tailEnd type="none" w="sm" len="sm"/>
                </a:ln>
              </p:spPr>
              <p:txBody>
                <a:bodyPr/>
                <a:lstStyle/>
                <a:p>
                  <a:pPr>
                    <a:defRPr/>
                  </a:pPr>
                  <a:endParaRPr lang="en-US">
                    <a:solidFill>
                      <a:schemeClr val="tx1"/>
                    </a:solidFill>
                    <a:latin typeface="Arial" pitchFamily="34" charset="0"/>
                    <a:cs typeface="+mn-cs"/>
                  </a:endParaRPr>
                </a:p>
              </p:txBody>
            </p:sp>
            <p:sp>
              <p:nvSpPr>
                <p:cNvPr id="371" name="Rectangle 119"/>
                <p:cNvSpPr>
                  <a:spLocks noChangeArrowheads="1"/>
                </p:cNvSpPr>
                <p:nvPr/>
              </p:nvSpPr>
              <p:spPr bwMode="auto">
                <a:xfrm>
                  <a:off x="3736" y="1647"/>
                  <a:ext cx="115" cy="63"/>
                </a:xfrm>
                <a:prstGeom prst="rect">
                  <a:avLst/>
                </a:prstGeom>
                <a:solidFill>
                  <a:srgbClr val="474747"/>
                </a:solidFill>
                <a:ln w="12700">
                  <a:solidFill>
                    <a:srgbClr val="5F5F5F"/>
                  </a:solidFill>
                  <a:miter lim="800000"/>
                  <a:headEnd/>
                  <a:tailEnd/>
                </a:ln>
              </p:spPr>
              <p:txBody>
                <a:bodyPr wrap="none" anchor="ctr"/>
                <a:lstStyle/>
                <a:p>
                  <a:pPr>
                    <a:defRPr/>
                  </a:pPr>
                  <a:endParaRPr lang="en-US">
                    <a:solidFill>
                      <a:schemeClr val="tx1"/>
                    </a:solidFill>
                    <a:latin typeface="Arial" pitchFamily="34" charset="0"/>
                    <a:cs typeface="+mn-cs"/>
                  </a:endParaRPr>
                </a:p>
              </p:txBody>
            </p:sp>
            <p:sp>
              <p:nvSpPr>
                <p:cNvPr id="372" name="Rectangle 120" descr="Narrow vertical"/>
                <p:cNvSpPr>
                  <a:spLocks noChangeArrowheads="1"/>
                </p:cNvSpPr>
                <p:nvPr/>
              </p:nvSpPr>
              <p:spPr bwMode="auto">
                <a:xfrm>
                  <a:off x="3694" y="1748"/>
                  <a:ext cx="390" cy="17"/>
                </a:xfrm>
                <a:prstGeom prst="rect">
                  <a:avLst/>
                </a:prstGeom>
                <a:pattFill prst="narVert">
                  <a:fgClr>
                    <a:srgbClr val="FF9900"/>
                  </a:fgClr>
                  <a:bgClr>
                    <a:srgbClr val="FFFF00"/>
                  </a:bgClr>
                </a:pattFill>
                <a:ln w="12700">
                  <a:solidFill>
                    <a:srgbClr val="000000"/>
                  </a:solidFill>
                  <a:miter lim="800000"/>
                  <a:headEnd/>
                  <a:tailEnd/>
                </a:ln>
              </p:spPr>
              <p:txBody>
                <a:bodyPr wrap="none" anchor="ctr"/>
                <a:lstStyle/>
                <a:p>
                  <a:pPr>
                    <a:defRPr/>
                  </a:pPr>
                  <a:endParaRPr lang="en-US">
                    <a:solidFill>
                      <a:schemeClr val="tx1"/>
                    </a:solidFill>
                    <a:latin typeface="Arial" pitchFamily="34" charset="0"/>
                    <a:cs typeface="+mn-cs"/>
                  </a:endParaRPr>
                </a:p>
              </p:txBody>
            </p:sp>
            <p:sp>
              <p:nvSpPr>
                <p:cNvPr id="373" name="Rectangle 121" descr="Narrow vertical"/>
                <p:cNvSpPr>
                  <a:spLocks noChangeArrowheads="1"/>
                </p:cNvSpPr>
                <p:nvPr/>
              </p:nvSpPr>
              <p:spPr bwMode="auto">
                <a:xfrm>
                  <a:off x="4127" y="1748"/>
                  <a:ext cx="390" cy="17"/>
                </a:xfrm>
                <a:prstGeom prst="rect">
                  <a:avLst/>
                </a:prstGeom>
                <a:pattFill prst="narVert">
                  <a:fgClr>
                    <a:srgbClr val="FF9900"/>
                  </a:fgClr>
                  <a:bgClr>
                    <a:srgbClr val="FFFF00"/>
                  </a:bgClr>
                </a:pattFill>
                <a:ln w="12700">
                  <a:solidFill>
                    <a:srgbClr val="000000"/>
                  </a:solidFill>
                  <a:miter lim="800000"/>
                  <a:headEnd/>
                  <a:tailEnd/>
                </a:ln>
              </p:spPr>
              <p:txBody>
                <a:bodyPr wrap="none" anchor="ctr"/>
                <a:lstStyle/>
                <a:p>
                  <a:pPr>
                    <a:defRPr/>
                  </a:pPr>
                  <a:endParaRPr lang="en-US">
                    <a:solidFill>
                      <a:schemeClr val="tx1"/>
                    </a:solidFill>
                    <a:latin typeface="Arial" pitchFamily="34" charset="0"/>
                    <a:cs typeface="+mn-cs"/>
                  </a:endParaRPr>
                </a:p>
              </p:txBody>
            </p:sp>
            <p:sp>
              <p:nvSpPr>
                <p:cNvPr id="374" name="Rectangle 122"/>
                <p:cNvSpPr>
                  <a:spLocks noChangeArrowheads="1"/>
                </p:cNvSpPr>
                <p:nvPr/>
              </p:nvSpPr>
              <p:spPr bwMode="auto">
                <a:xfrm>
                  <a:off x="3894" y="1647"/>
                  <a:ext cx="119" cy="61"/>
                </a:xfrm>
                <a:prstGeom prst="rect">
                  <a:avLst/>
                </a:prstGeom>
                <a:solidFill>
                  <a:srgbClr val="474747"/>
                </a:solidFill>
                <a:ln w="12700">
                  <a:solidFill>
                    <a:srgbClr val="5F5F5F"/>
                  </a:solidFill>
                  <a:miter lim="800000"/>
                  <a:headEnd/>
                  <a:tailEnd/>
                </a:ln>
              </p:spPr>
              <p:txBody>
                <a:bodyPr wrap="none" anchor="ctr"/>
                <a:lstStyle/>
                <a:p>
                  <a:pPr>
                    <a:defRPr/>
                  </a:pPr>
                  <a:endParaRPr lang="en-US">
                    <a:solidFill>
                      <a:schemeClr val="tx1"/>
                    </a:solidFill>
                    <a:latin typeface="Arial" pitchFamily="34" charset="0"/>
                    <a:cs typeface="+mn-cs"/>
                  </a:endParaRPr>
                </a:p>
              </p:txBody>
            </p:sp>
            <p:sp>
              <p:nvSpPr>
                <p:cNvPr id="375" name="Rectangle 123"/>
                <p:cNvSpPr>
                  <a:spLocks noChangeArrowheads="1"/>
                </p:cNvSpPr>
                <p:nvPr/>
              </p:nvSpPr>
              <p:spPr bwMode="auto">
                <a:xfrm>
                  <a:off x="4053" y="1647"/>
                  <a:ext cx="117" cy="63"/>
                </a:xfrm>
                <a:prstGeom prst="rect">
                  <a:avLst/>
                </a:prstGeom>
                <a:solidFill>
                  <a:srgbClr val="474747"/>
                </a:solidFill>
                <a:ln w="12700">
                  <a:solidFill>
                    <a:srgbClr val="5F5F5F"/>
                  </a:solidFill>
                  <a:miter lim="800000"/>
                  <a:headEnd/>
                  <a:tailEnd/>
                </a:ln>
              </p:spPr>
              <p:txBody>
                <a:bodyPr wrap="none" anchor="ctr"/>
                <a:lstStyle/>
                <a:p>
                  <a:pPr>
                    <a:defRPr/>
                  </a:pPr>
                  <a:endParaRPr lang="en-US">
                    <a:solidFill>
                      <a:schemeClr val="tx1"/>
                    </a:solidFill>
                    <a:latin typeface="Arial" pitchFamily="34" charset="0"/>
                    <a:cs typeface="+mn-cs"/>
                  </a:endParaRPr>
                </a:p>
              </p:txBody>
            </p:sp>
            <p:sp>
              <p:nvSpPr>
                <p:cNvPr id="376" name="Rectangle 124"/>
                <p:cNvSpPr>
                  <a:spLocks noChangeArrowheads="1"/>
                </p:cNvSpPr>
                <p:nvPr/>
              </p:nvSpPr>
              <p:spPr bwMode="auto">
                <a:xfrm>
                  <a:off x="4212" y="1647"/>
                  <a:ext cx="116" cy="61"/>
                </a:xfrm>
                <a:prstGeom prst="rect">
                  <a:avLst/>
                </a:prstGeom>
                <a:solidFill>
                  <a:srgbClr val="474747"/>
                </a:solidFill>
                <a:ln w="12700">
                  <a:solidFill>
                    <a:srgbClr val="5F5F5F"/>
                  </a:solidFill>
                  <a:miter lim="800000"/>
                  <a:headEnd/>
                  <a:tailEnd/>
                </a:ln>
              </p:spPr>
              <p:txBody>
                <a:bodyPr wrap="none" anchor="ctr"/>
                <a:lstStyle/>
                <a:p>
                  <a:pPr>
                    <a:defRPr/>
                  </a:pPr>
                  <a:endParaRPr lang="en-US">
                    <a:solidFill>
                      <a:schemeClr val="tx1"/>
                    </a:solidFill>
                    <a:latin typeface="Arial" pitchFamily="34" charset="0"/>
                    <a:cs typeface="+mn-cs"/>
                  </a:endParaRPr>
                </a:p>
              </p:txBody>
            </p:sp>
            <p:sp>
              <p:nvSpPr>
                <p:cNvPr id="377" name="Rectangle 125"/>
                <p:cNvSpPr>
                  <a:spLocks noChangeArrowheads="1"/>
                </p:cNvSpPr>
                <p:nvPr/>
              </p:nvSpPr>
              <p:spPr bwMode="auto">
                <a:xfrm>
                  <a:off x="4370" y="1647"/>
                  <a:ext cx="118" cy="61"/>
                </a:xfrm>
                <a:prstGeom prst="rect">
                  <a:avLst/>
                </a:prstGeom>
                <a:solidFill>
                  <a:srgbClr val="474747"/>
                </a:solidFill>
                <a:ln w="12700">
                  <a:solidFill>
                    <a:srgbClr val="5F5F5F"/>
                  </a:solidFill>
                  <a:miter lim="800000"/>
                  <a:headEnd/>
                  <a:tailEnd/>
                </a:ln>
              </p:spPr>
              <p:txBody>
                <a:bodyPr wrap="none" anchor="ctr"/>
                <a:lstStyle/>
                <a:p>
                  <a:pPr>
                    <a:defRPr/>
                  </a:pPr>
                  <a:endParaRPr lang="en-US">
                    <a:solidFill>
                      <a:schemeClr val="tx1"/>
                    </a:solidFill>
                    <a:latin typeface="Arial" pitchFamily="34" charset="0"/>
                    <a:cs typeface="+mn-cs"/>
                  </a:endParaRPr>
                </a:p>
              </p:txBody>
            </p:sp>
          </p:grpSp>
          <p:grpSp>
            <p:nvGrpSpPr>
              <p:cNvPr id="310" name="Group 126"/>
              <p:cNvGrpSpPr>
                <a:grpSpLocks/>
              </p:cNvGrpSpPr>
              <p:nvPr/>
            </p:nvGrpSpPr>
            <p:grpSpPr bwMode="auto">
              <a:xfrm rot="1273006" flipH="1">
                <a:off x="370" y="1457"/>
                <a:ext cx="463" cy="181"/>
                <a:chOff x="3667" y="1613"/>
                <a:chExt cx="876" cy="152"/>
              </a:xfrm>
            </p:grpSpPr>
            <p:sp>
              <p:nvSpPr>
                <p:cNvPr id="334" name="Rectangle 127"/>
                <p:cNvSpPr>
                  <a:spLocks noChangeArrowheads="1"/>
                </p:cNvSpPr>
                <p:nvPr/>
              </p:nvSpPr>
              <p:spPr bwMode="auto">
                <a:xfrm>
                  <a:off x="3678" y="1694"/>
                  <a:ext cx="390" cy="21"/>
                </a:xfrm>
                <a:prstGeom prst="rect">
                  <a:avLst/>
                </a:prstGeom>
                <a:noFill/>
                <a:ln w="12700">
                  <a:solidFill>
                    <a:srgbClr val="000000"/>
                  </a:solidFill>
                  <a:miter lim="800000"/>
                  <a:headEnd/>
                  <a:tailEnd/>
                </a:ln>
              </p:spPr>
              <p:txBody>
                <a:bodyPr wrap="none" anchor="ctr"/>
                <a:lstStyle/>
                <a:p>
                  <a:pPr>
                    <a:defRPr/>
                  </a:pPr>
                  <a:endParaRPr lang="en-US">
                    <a:solidFill>
                      <a:schemeClr val="tx1"/>
                    </a:solidFill>
                    <a:latin typeface="Arial" pitchFamily="34" charset="0"/>
                    <a:cs typeface="+mn-cs"/>
                  </a:endParaRPr>
                </a:p>
              </p:txBody>
            </p:sp>
            <p:sp>
              <p:nvSpPr>
                <p:cNvPr id="335" name="Rectangle 128"/>
                <p:cNvSpPr>
                  <a:spLocks noChangeArrowheads="1"/>
                </p:cNvSpPr>
                <p:nvPr/>
              </p:nvSpPr>
              <p:spPr bwMode="auto">
                <a:xfrm>
                  <a:off x="4113" y="1694"/>
                  <a:ext cx="390" cy="21"/>
                </a:xfrm>
                <a:prstGeom prst="rect">
                  <a:avLst/>
                </a:prstGeom>
                <a:noFill/>
                <a:ln w="12700">
                  <a:solidFill>
                    <a:srgbClr val="000000"/>
                  </a:solidFill>
                  <a:miter lim="800000"/>
                  <a:headEnd/>
                  <a:tailEnd/>
                </a:ln>
              </p:spPr>
              <p:txBody>
                <a:bodyPr wrap="none" anchor="ctr"/>
                <a:lstStyle/>
                <a:p>
                  <a:pPr>
                    <a:defRPr/>
                  </a:pPr>
                  <a:endParaRPr lang="en-US">
                    <a:solidFill>
                      <a:schemeClr val="tx1"/>
                    </a:solidFill>
                    <a:latin typeface="Arial" pitchFamily="34" charset="0"/>
                    <a:cs typeface="+mn-cs"/>
                  </a:endParaRPr>
                </a:p>
              </p:txBody>
            </p:sp>
            <p:sp>
              <p:nvSpPr>
                <p:cNvPr id="336" name="Freeform 129"/>
                <p:cNvSpPr>
                  <a:spLocks/>
                </p:cNvSpPr>
                <p:nvPr/>
              </p:nvSpPr>
              <p:spPr bwMode="auto">
                <a:xfrm>
                  <a:off x="3667" y="1613"/>
                  <a:ext cx="876" cy="22"/>
                </a:xfrm>
                <a:custGeom>
                  <a:avLst/>
                  <a:gdLst>
                    <a:gd name="T0" fmla="*/ 0 w 876"/>
                    <a:gd name="T1" fmla="*/ 0 h 22"/>
                    <a:gd name="T2" fmla="*/ 875 w 876"/>
                    <a:gd name="T3" fmla="*/ 0 h 22"/>
                    <a:gd name="T4" fmla="*/ 875 w 876"/>
                    <a:gd name="T5" fmla="*/ 21 h 22"/>
                    <a:gd name="T6" fmla="*/ 0 w 876"/>
                    <a:gd name="T7" fmla="*/ 21 h 22"/>
                    <a:gd name="T8" fmla="*/ 0 w 876"/>
                    <a:gd name="T9" fmla="*/ 0 h 22"/>
                    <a:gd name="T10" fmla="*/ 0 60000 65536"/>
                    <a:gd name="T11" fmla="*/ 0 60000 65536"/>
                    <a:gd name="T12" fmla="*/ 0 60000 65536"/>
                    <a:gd name="T13" fmla="*/ 0 60000 65536"/>
                    <a:gd name="T14" fmla="*/ 0 60000 65536"/>
                    <a:gd name="T15" fmla="*/ 0 w 876"/>
                    <a:gd name="T16" fmla="*/ 0 h 22"/>
                    <a:gd name="T17" fmla="*/ 876 w 876"/>
                    <a:gd name="T18" fmla="*/ 22 h 22"/>
                  </a:gdLst>
                  <a:ahLst/>
                  <a:cxnLst>
                    <a:cxn ang="T10">
                      <a:pos x="T0" y="T1"/>
                    </a:cxn>
                    <a:cxn ang="T11">
                      <a:pos x="T2" y="T3"/>
                    </a:cxn>
                    <a:cxn ang="T12">
                      <a:pos x="T4" y="T5"/>
                    </a:cxn>
                    <a:cxn ang="T13">
                      <a:pos x="T6" y="T7"/>
                    </a:cxn>
                    <a:cxn ang="T14">
                      <a:pos x="T8" y="T9"/>
                    </a:cxn>
                  </a:cxnLst>
                  <a:rect l="T15" t="T16" r="T17" b="T18"/>
                  <a:pathLst>
                    <a:path w="876" h="22">
                      <a:moveTo>
                        <a:pt x="0" y="0"/>
                      </a:moveTo>
                      <a:lnTo>
                        <a:pt x="875" y="0"/>
                      </a:lnTo>
                      <a:lnTo>
                        <a:pt x="875" y="21"/>
                      </a:lnTo>
                      <a:lnTo>
                        <a:pt x="0" y="21"/>
                      </a:lnTo>
                      <a:lnTo>
                        <a:pt x="0" y="0"/>
                      </a:lnTo>
                    </a:path>
                  </a:pathLst>
                </a:custGeom>
                <a:solidFill>
                  <a:srgbClr val="339933"/>
                </a:solidFill>
                <a:ln w="9525" cap="rnd">
                  <a:noFill/>
                  <a:round/>
                  <a:headEnd type="none" w="sm" len="sm"/>
                  <a:tailEnd type="none" w="sm" len="sm"/>
                </a:ln>
              </p:spPr>
              <p:txBody>
                <a:bodyPr/>
                <a:lstStyle/>
                <a:p>
                  <a:pPr>
                    <a:defRPr/>
                  </a:pPr>
                  <a:endParaRPr lang="en-US">
                    <a:solidFill>
                      <a:schemeClr val="tx1"/>
                    </a:solidFill>
                    <a:latin typeface="Arial" pitchFamily="34" charset="0"/>
                    <a:cs typeface="+mn-cs"/>
                  </a:endParaRPr>
                </a:p>
              </p:txBody>
            </p:sp>
            <p:sp>
              <p:nvSpPr>
                <p:cNvPr id="337" name="Freeform 130"/>
                <p:cNvSpPr>
                  <a:spLocks/>
                </p:cNvSpPr>
                <p:nvPr/>
              </p:nvSpPr>
              <p:spPr bwMode="auto">
                <a:xfrm>
                  <a:off x="3667" y="1631"/>
                  <a:ext cx="876" cy="23"/>
                </a:xfrm>
                <a:custGeom>
                  <a:avLst/>
                  <a:gdLst>
                    <a:gd name="T0" fmla="*/ 0 w 876"/>
                    <a:gd name="T1" fmla="*/ 0 h 23"/>
                    <a:gd name="T2" fmla="*/ 875 w 876"/>
                    <a:gd name="T3" fmla="*/ 0 h 23"/>
                    <a:gd name="T4" fmla="*/ 875 w 876"/>
                    <a:gd name="T5" fmla="*/ 22 h 23"/>
                    <a:gd name="T6" fmla="*/ 0 w 876"/>
                    <a:gd name="T7" fmla="*/ 22 h 23"/>
                    <a:gd name="T8" fmla="*/ 0 w 876"/>
                    <a:gd name="T9" fmla="*/ 0 h 23"/>
                    <a:gd name="T10" fmla="*/ 0 60000 65536"/>
                    <a:gd name="T11" fmla="*/ 0 60000 65536"/>
                    <a:gd name="T12" fmla="*/ 0 60000 65536"/>
                    <a:gd name="T13" fmla="*/ 0 60000 65536"/>
                    <a:gd name="T14" fmla="*/ 0 60000 65536"/>
                    <a:gd name="T15" fmla="*/ 0 w 876"/>
                    <a:gd name="T16" fmla="*/ 0 h 23"/>
                    <a:gd name="T17" fmla="*/ 876 w 876"/>
                    <a:gd name="T18" fmla="*/ 23 h 23"/>
                  </a:gdLst>
                  <a:ahLst/>
                  <a:cxnLst>
                    <a:cxn ang="T10">
                      <a:pos x="T0" y="T1"/>
                    </a:cxn>
                    <a:cxn ang="T11">
                      <a:pos x="T2" y="T3"/>
                    </a:cxn>
                    <a:cxn ang="T12">
                      <a:pos x="T4" y="T5"/>
                    </a:cxn>
                    <a:cxn ang="T13">
                      <a:pos x="T6" y="T7"/>
                    </a:cxn>
                    <a:cxn ang="T14">
                      <a:pos x="T8" y="T9"/>
                    </a:cxn>
                  </a:cxnLst>
                  <a:rect l="T15" t="T16" r="T17" b="T18"/>
                  <a:pathLst>
                    <a:path w="876" h="23">
                      <a:moveTo>
                        <a:pt x="0" y="0"/>
                      </a:moveTo>
                      <a:lnTo>
                        <a:pt x="875" y="0"/>
                      </a:lnTo>
                      <a:lnTo>
                        <a:pt x="875" y="22"/>
                      </a:lnTo>
                      <a:lnTo>
                        <a:pt x="0" y="22"/>
                      </a:lnTo>
                      <a:lnTo>
                        <a:pt x="0" y="0"/>
                      </a:lnTo>
                    </a:path>
                  </a:pathLst>
                </a:custGeom>
                <a:solidFill>
                  <a:srgbClr val="309830"/>
                </a:solidFill>
                <a:ln w="9525" cap="rnd">
                  <a:noFill/>
                  <a:round/>
                  <a:headEnd type="none" w="sm" len="sm"/>
                  <a:tailEnd type="none" w="sm" len="sm"/>
                </a:ln>
              </p:spPr>
              <p:txBody>
                <a:bodyPr/>
                <a:lstStyle/>
                <a:p>
                  <a:pPr>
                    <a:defRPr/>
                  </a:pPr>
                  <a:endParaRPr lang="en-US">
                    <a:solidFill>
                      <a:schemeClr val="tx1"/>
                    </a:solidFill>
                    <a:latin typeface="Arial" pitchFamily="34" charset="0"/>
                    <a:cs typeface="+mn-cs"/>
                  </a:endParaRPr>
                </a:p>
              </p:txBody>
            </p:sp>
            <p:sp>
              <p:nvSpPr>
                <p:cNvPr id="338" name="Freeform 131"/>
                <p:cNvSpPr>
                  <a:spLocks/>
                </p:cNvSpPr>
                <p:nvPr/>
              </p:nvSpPr>
              <p:spPr bwMode="auto">
                <a:xfrm>
                  <a:off x="3667" y="1641"/>
                  <a:ext cx="876" cy="20"/>
                </a:xfrm>
                <a:custGeom>
                  <a:avLst/>
                  <a:gdLst>
                    <a:gd name="T0" fmla="*/ 0 w 876"/>
                    <a:gd name="T1" fmla="*/ 0 h 20"/>
                    <a:gd name="T2" fmla="*/ 875 w 876"/>
                    <a:gd name="T3" fmla="*/ 0 h 20"/>
                    <a:gd name="T4" fmla="*/ 875 w 876"/>
                    <a:gd name="T5" fmla="*/ 19 h 20"/>
                    <a:gd name="T6" fmla="*/ 0 w 876"/>
                    <a:gd name="T7" fmla="*/ 19 h 20"/>
                    <a:gd name="T8" fmla="*/ 0 w 876"/>
                    <a:gd name="T9" fmla="*/ 0 h 20"/>
                    <a:gd name="T10" fmla="*/ 0 60000 65536"/>
                    <a:gd name="T11" fmla="*/ 0 60000 65536"/>
                    <a:gd name="T12" fmla="*/ 0 60000 65536"/>
                    <a:gd name="T13" fmla="*/ 0 60000 65536"/>
                    <a:gd name="T14" fmla="*/ 0 60000 65536"/>
                    <a:gd name="T15" fmla="*/ 0 w 876"/>
                    <a:gd name="T16" fmla="*/ 0 h 20"/>
                    <a:gd name="T17" fmla="*/ 876 w 876"/>
                    <a:gd name="T18" fmla="*/ 20 h 20"/>
                  </a:gdLst>
                  <a:ahLst/>
                  <a:cxnLst>
                    <a:cxn ang="T10">
                      <a:pos x="T0" y="T1"/>
                    </a:cxn>
                    <a:cxn ang="T11">
                      <a:pos x="T2" y="T3"/>
                    </a:cxn>
                    <a:cxn ang="T12">
                      <a:pos x="T4" y="T5"/>
                    </a:cxn>
                    <a:cxn ang="T13">
                      <a:pos x="T6" y="T7"/>
                    </a:cxn>
                    <a:cxn ang="T14">
                      <a:pos x="T8" y="T9"/>
                    </a:cxn>
                  </a:cxnLst>
                  <a:rect l="T15" t="T16" r="T17" b="T18"/>
                  <a:pathLst>
                    <a:path w="876" h="20">
                      <a:moveTo>
                        <a:pt x="0" y="0"/>
                      </a:moveTo>
                      <a:lnTo>
                        <a:pt x="875" y="0"/>
                      </a:lnTo>
                      <a:lnTo>
                        <a:pt x="875" y="19"/>
                      </a:lnTo>
                      <a:lnTo>
                        <a:pt x="0" y="19"/>
                      </a:lnTo>
                      <a:lnTo>
                        <a:pt x="0" y="0"/>
                      </a:lnTo>
                    </a:path>
                  </a:pathLst>
                </a:custGeom>
                <a:solidFill>
                  <a:srgbClr val="309030"/>
                </a:solidFill>
                <a:ln w="9525" cap="rnd">
                  <a:noFill/>
                  <a:round/>
                  <a:headEnd type="none" w="sm" len="sm"/>
                  <a:tailEnd type="none" w="sm" len="sm"/>
                </a:ln>
              </p:spPr>
              <p:txBody>
                <a:bodyPr/>
                <a:lstStyle/>
                <a:p>
                  <a:pPr>
                    <a:defRPr/>
                  </a:pPr>
                  <a:endParaRPr lang="en-US">
                    <a:solidFill>
                      <a:schemeClr val="tx1"/>
                    </a:solidFill>
                    <a:latin typeface="Arial" pitchFamily="34" charset="0"/>
                    <a:cs typeface="+mn-cs"/>
                  </a:endParaRPr>
                </a:p>
              </p:txBody>
            </p:sp>
            <p:sp>
              <p:nvSpPr>
                <p:cNvPr id="339" name="Freeform 132"/>
                <p:cNvSpPr>
                  <a:spLocks/>
                </p:cNvSpPr>
                <p:nvPr/>
              </p:nvSpPr>
              <p:spPr bwMode="auto">
                <a:xfrm>
                  <a:off x="3667" y="1650"/>
                  <a:ext cx="876" cy="22"/>
                </a:xfrm>
                <a:custGeom>
                  <a:avLst/>
                  <a:gdLst>
                    <a:gd name="T0" fmla="*/ 0 w 876"/>
                    <a:gd name="T1" fmla="*/ 0 h 22"/>
                    <a:gd name="T2" fmla="*/ 875 w 876"/>
                    <a:gd name="T3" fmla="*/ 0 h 22"/>
                    <a:gd name="T4" fmla="*/ 875 w 876"/>
                    <a:gd name="T5" fmla="*/ 21 h 22"/>
                    <a:gd name="T6" fmla="*/ 0 w 876"/>
                    <a:gd name="T7" fmla="*/ 21 h 22"/>
                    <a:gd name="T8" fmla="*/ 0 w 876"/>
                    <a:gd name="T9" fmla="*/ 0 h 22"/>
                    <a:gd name="T10" fmla="*/ 0 60000 65536"/>
                    <a:gd name="T11" fmla="*/ 0 60000 65536"/>
                    <a:gd name="T12" fmla="*/ 0 60000 65536"/>
                    <a:gd name="T13" fmla="*/ 0 60000 65536"/>
                    <a:gd name="T14" fmla="*/ 0 60000 65536"/>
                    <a:gd name="T15" fmla="*/ 0 w 876"/>
                    <a:gd name="T16" fmla="*/ 0 h 22"/>
                    <a:gd name="T17" fmla="*/ 876 w 876"/>
                    <a:gd name="T18" fmla="*/ 22 h 22"/>
                  </a:gdLst>
                  <a:ahLst/>
                  <a:cxnLst>
                    <a:cxn ang="T10">
                      <a:pos x="T0" y="T1"/>
                    </a:cxn>
                    <a:cxn ang="T11">
                      <a:pos x="T2" y="T3"/>
                    </a:cxn>
                    <a:cxn ang="T12">
                      <a:pos x="T4" y="T5"/>
                    </a:cxn>
                    <a:cxn ang="T13">
                      <a:pos x="T6" y="T7"/>
                    </a:cxn>
                    <a:cxn ang="T14">
                      <a:pos x="T8" y="T9"/>
                    </a:cxn>
                  </a:cxnLst>
                  <a:rect l="T15" t="T16" r="T17" b="T18"/>
                  <a:pathLst>
                    <a:path w="876" h="22">
                      <a:moveTo>
                        <a:pt x="0" y="0"/>
                      </a:moveTo>
                      <a:lnTo>
                        <a:pt x="875" y="0"/>
                      </a:lnTo>
                      <a:lnTo>
                        <a:pt x="875" y="21"/>
                      </a:lnTo>
                      <a:lnTo>
                        <a:pt x="0" y="21"/>
                      </a:lnTo>
                      <a:lnTo>
                        <a:pt x="0" y="0"/>
                      </a:lnTo>
                    </a:path>
                  </a:pathLst>
                </a:custGeom>
                <a:solidFill>
                  <a:srgbClr val="288828"/>
                </a:solidFill>
                <a:ln w="9525" cap="rnd">
                  <a:noFill/>
                  <a:round/>
                  <a:headEnd type="none" w="sm" len="sm"/>
                  <a:tailEnd type="none" w="sm" len="sm"/>
                </a:ln>
              </p:spPr>
              <p:txBody>
                <a:bodyPr/>
                <a:lstStyle/>
                <a:p>
                  <a:pPr>
                    <a:defRPr/>
                  </a:pPr>
                  <a:endParaRPr lang="en-US">
                    <a:solidFill>
                      <a:schemeClr val="tx1"/>
                    </a:solidFill>
                    <a:latin typeface="Arial" pitchFamily="34" charset="0"/>
                    <a:cs typeface="+mn-cs"/>
                  </a:endParaRPr>
                </a:p>
              </p:txBody>
            </p:sp>
            <p:sp>
              <p:nvSpPr>
                <p:cNvPr id="340" name="Freeform 133"/>
                <p:cNvSpPr>
                  <a:spLocks/>
                </p:cNvSpPr>
                <p:nvPr/>
              </p:nvSpPr>
              <p:spPr bwMode="auto">
                <a:xfrm>
                  <a:off x="3667" y="1658"/>
                  <a:ext cx="876" cy="22"/>
                </a:xfrm>
                <a:custGeom>
                  <a:avLst/>
                  <a:gdLst>
                    <a:gd name="T0" fmla="*/ 0 w 876"/>
                    <a:gd name="T1" fmla="*/ 0 h 22"/>
                    <a:gd name="T2" fmla="*/ 875 w 876"/>
                    <a:gd name="T3" fmla="*/ 0 h 22"/>
                    <a:gd name="T4" fmla="*/ 875 w 876"/>
                    <a:gd name="T5" fmla="*/ 21 h 22"/>
                    <a:gd name="T6" fmla="*/ 0 w 876"/>
                    <a:gd name="T7" fmla="*/ 21 h 22"/>
                    <a:gd name="T8" fmla="*/ 0 w 876"/>
                    <a:gd name="T9" fmla="*/ 0 h 22"/>
                    <a:gd name="T10" fmla="*/ 0 60000 65536"/>
                    <a:gd name="T11" fmla="*/ 0 60000 65536"/>
                    <a:gd name="T12" fmla="*/ 0 60000 65536"/>
                    <a:gd name="T13" fmla="*/ 0 60000 65536"/>
                    <a:gd name="T14" fmla="*/ 0 60000 65536"/>
                    <a:gd name="T15" fmla="*/ 0 w 876"/>
                    <a:gd name="T16" fmla="*/ 0 h 22"/>
                    <a:gd name="T17" fmla="*/ 876 w 876"/>
                    <a:gd name="T18" fmla="*/ 22 h 22"/>
                  </a:gdLst>
                  <a:ahLst/>
                  <a:cxnLst>
                    <a:cxn ang="T10">
                      <a:pos x="T0" y="T1"/>
                    </a:cxn>
                    <a:cxn ang="T11">
                      <a:pos x="T2" y="T3"/>
                    </a:cxn>
                    <a:cxn ang="T12">
                      <a:pos x="T4" y="T5"/>
                    </a:cxn>
                    <a:cxn ang="T13">
                      <a:pos x="T6" y="T7"/>
                    </a:cxn>
                    <a:cxn ang="T14">
                      <a:pos x="T8" y="T9"/>
                    </a:cxn>
                  </a:cxnLst>
                  <a:rect l="T15" t="T16" r="T17" b="T18"/>
                  <a:pathLst>
                    <a:path w="876" h="22">
                      <a:moveTo>
                        <a:pt x="0" y="0"/>
                      </a:moveTo>
                      <a:lnTo>
                        <a:pt x="875" y="0"/>
                      </a:lnTo>
                      <a:lnTo>
                        <a:pt x="875" y="21"/>
                      </a:lnTo>
                      <a:lnTo>
                        <a:pt x="0" y="21"/>
                      </a:lnTo>
                      <a:lnTo>
                        <a:pt x="0" y="0"/>
                      </a:lnTo>
                    </a:path>
                  </a:pathLst>
                </a:custGeom>
                <a:solidFill>
                  <a:srgbClr val="288028"/>
                </a:solidFill>
                <a:ln w="9525" cap="rnd">
                  <a:noFill/>
                  <a:round/>
                  <a:headEnd type="none" w="sm" len="sm"/>
                  <a:tailEnd type="none" w="sm" len="sm"/>
                </a:ln>
              </p:spPr>
              <p:txBody>
                <a:bodyPr/>
                <a:lstStyle/>
                <a:p>
                  <a:pPr>
                    <a:defRPr/>
                  </a:pPr>
                  <a:endParaRPr lang="en-US">
                    <a:solidFill>
                      <a:schemeClr val="tx1"/>
                    </a:solidFill>
                    <a:latin typeface="Arial" pitchFamily="34" charset="0"/>
                    <a:cs typeface="+mn-cs"/>
                  </a:endParaRPr>
                </a:p>
              </p:txBody>
            </p:sp>
            <p:sp>
              <p:nvSpPr>
                <p:cNvPr id="341" name="Freeform 134"/>
                <p:cNvSpPr>
                  <a:spLocks/>
                </p:cNvSpPr>
                <p:nvPr/>
              </p:nvSpPr>
              <p:spPr bwMode="auto">
                <a:xfrm>
                  <a:off x="3667" y="1669"/>
                  <a:ext cx="876" cy="21"/>
                </a:xfrm>
                <a:custGeom>
                  <a:avLst/>
                  <a:gdLst>
                    <a:gd name="T0" fmla="*/ 0 w 876"/>
                    <a:gd name="T1" fmla="*/ 0 h 21"/>
                    <a:gd name="T2" fmla="*/ 875 w 876"/>
                    <a:gd name="T3" fmla="*/ 0 h 21"/>
                    <a:gd name="T4" fmla="*/ 875 w 876"/>
                    <a:gd name="T5" fmla="*/ 20 h 21"/>
                    <a:gd name="T6" fmla="*/ 0 w 876"/>
                    <a:gd name="T7" fmla="*/ 20 h 21"/>
                    <a:gd name="T8" fmla="*/ 0 w 876"/>
                    <a:gd name="T9" fmla="*/ 0 h 21"/>
                    <a:gd name="T10" fmla="*/ 0 60000 65536"/>
                    <a:gd name="T11" fmla="*/ 0 60000 65536"/>
                    <a:gd name="T12" fmla="*/ 0 60000 65536"/>
                    <a:gd name="T13" fmla="*/ 0 60000 65536"/>
                    <a:gd name="T14" fmla="*/ 0 60000 65536"/>
                    <a:gd name="T15" fmla="*/ 0 w 876"/>
                    <a:gd name="T16" fmla="*/ 0 h 21"/>
                    <a:gd name="T17" fmla="*/ 876 w 876"/>
                    <a:gd name="T18" fmla="*/ 21 h 21"/>
                  </a:gdLst>
                  <a:ahLst/>
                  <a:cxnLst>
                    <a:cxn ang="T10">
                      <a:pos x="T0" y="T1"/>
                    </a:cxn>
                    <a:cxn ang="T11">
                      <a:pos x="T2" y="T3"/>
                    </a:cxn>
                    <a:cxn ang="T12">
                      <a:pos x="T4" y="T5"/>
                    </a:cxn>
                    <a:cxn ang="T13">
                      <a:pos x="T6" y="T7"/>
                    </a:cxn>
                    <a:cxn ang="T14">
                      <a:pos x="T8" y="T9"/>
                    </a:cxn>
                  </a:cxnLst>
                  <a:rect l="T15" t="T16" r="T17" b="T18"/>
                  <a:pathLst>
                    <a:path w="876" h="21">
                      <a:moveTo>
                        <a:pt x="0" y="0"/>
                      </a:moveTo>
                      <a:lnTo>
                        <a:pt x="875" y="0"/>
                      </a:lnTo>
                      <a:lnTo>
                        <a:pt x="875" y="20"/>
                      </a:lnTo>
                      <a:lnTo>
                        <a:pt x="0" y="20"/>
                      </a:lnTo>
                      <a:lnTo>
                        <a:pt x="0" y="0"/>
                      </a:lnTo>
                    </a:path>
                  </a:pathLst>
                </a:custGeom>
                <a:solidFill>
                  <a:srgbClr val="287828"/>
                </a:solidFill>
                <a:ln w="9525" cap="rnd">
                  <a:noFill/>
                  <a:round/>
                  <a:headEnd type="none" w="sm" len="sm"/>
                  <a:tailEnd type="none" w="sm" len="sm"/>
                </a:ln>
              </p:spPr>
              <p:txBody>
                <a:bodyPr/>
                <a:lstStyle/>
                <a:p>
                  <a:pPr>
                    <a:defRPr/>
                  </a:pPr>
                  <a:endParaRPr lang="en-US">
                    <a:solidFill>
                      <a:schemeClr val="tx1"/>
                    </a:solidFill>
                    <a:latin typeface="Arial" pitchFamily="34" charset="0"/>
                    <a:cs typeface="+mn-cs"/>
                  </a:endParaRPr>
                </a:p>
              </p:txBody>
            </p:sp>
            <p:sp>
              <p:nvSpPr>
                <p:cNvPr id="342" name="Freeform 135"/>
                <p:cNvSpPr>
                  <a:spLocks/>
                </p:cNvSpPr>
                <p:nvPr/>
              </p:nvSpPr>
              <p:spPr bwMode="auto">
                <a:xfrm>
                  <a:off x="3667" y="1679"/>
                  <a:ext cx="876" cy="22"/>
                </a:xfrm>
                <a:custGeom>
                  <a:avLst/>
                  <a:gdLst>
                    <a:gd name="T0" fmla="*/ 0 w 876"/>
                    <a:gd name="T1" fmla="*/ 0 h 22"/>
                    <a:gd name="T2" fmla="*/ 875 w 876"/>
                    <a:gd name="T3" fmla="*/ 0 h 22"/>
                    <a:gd name="T4" fmla="*/ 875 w 876"/>
                    <a:gd name="T5" fmla="*/ 21 h 22"/>
                    <a:gd name="T6" fmla="*/ 0 w 876"/>
                    <a:gd name="T7" fmla="*/ 21 h 22"/>
                    <a:gd name="T8" fmla="*/ 0 w 876"/>
                    <a:gd name="T9" fmla="*/ 0 h 22"/>
                    <a:gd name="T10" fmla="*/ 0 60000 65536"/>
                    <a:gd name="T11" fmla="*/ 0 60000 65536"/>
                    <a:gd name="T12" fmla="*/ 0 60000 65536"/>
                    <a:gd name="T13" fmla="*/ 0 60000 65536"/>
                    <a:gd name="T14" fmla="*/ 0 60000 65536"/>
                    <a:gd name="T15" fmla="*/ 0 w 876"/>
                    <a:gd name="T16" fmla="*/ 0 h 22"/>
                    <a:gd name="T17" fmla="*/ 876 w 876"/>
                    <a:gd name="T18" fmla="*/ 22 h 22"/>
                  </a:gdLst>
                  <a:ahLst/>
                  <a:cxnLst>
                    <a:cxn ang="T10">
                      <a:pos x="T0" y="T1"/>
                    </a:cxn>
                    <a:cxn ang="T11">
                      <a:pos x="T2" y="T3"/>
                    </a:cxn>
                    <a:cxn ang="T12">
                      <a:pos x="T4" y="T5"/>
                    </a:cxn>
                    <a:cxn ang="T13">
                      <a:pos x="T6" y="T7"/>
                    </a:cxn>
                    <a:cxn ang="T14">
                      <a:pos x="T8" y="T9"/>
                    </a:cxn>
                  </a:cxnLst>
                  <a:rect l="T15" t="T16" r="T17" b="T18"/>
                  <a:pathLst>
                    <a:path w="876" h="22">
                      <a:moveTo>
                        <a:pt x="0" y="0"/>
                      </a:moveTo>
                      <a:lnTo>
                        <a:pt x="875" y="0"/>
                      </a:lnTo>
                      <a:lnTo>
                        <a:pt x="875" y="21"/>
                      </a:lnTo>
                      <a:lnTo>
                        <a:pt x="0" y="21"/>
                      </a:lnTo>
                      <a:lnTo>
                        <a:pt x="0" y="0"/>
                      </a:lnTo>
                    </a:path>
                  </a:pathLst>
                </a:custGeom>
                <a:solidFill>
                  <a:srgbClr val="287020"/>
                </a:solidFill>
                <a:ln w="9525" cap="rnd">
                  <a:noFill/>
                  <a:round/>
                  <a:headEnd type="none" w="sm" len="sm"/>
                  <a:tailEnd type="none" w="sm" len="sm"/>
                </a:ln>
              </p:spPr>
              <p:txBody>
                <a:bodyPr/>
                <a:lstStyle/>
                <a:p>
                  <a:pPr>
                    <a:defRPr/>
                  </a:pPr>
                  <a:endParaRPr lang="en-US">
                    <a:solidFill>
                      <a:schemeClr val="tx1"/>
                    </a:solidFill>
                    <a:latin typeface="Arial" pitchFamily="34" charset="0"/>
                    <a:cs typeface="+mn-cs"/>
                  </a:endParaRPr>
                </a:p>
              </p:txBody>
            </p:sp>
            <p:sp>
              <p:nvSpPr>
                <p:cNvPr id="343" name="Freeform 136"/>
                <p:cNvSpPr>
                  <a:spLocks/>
                </p:cNvSpPr>
                <p:nvPr/>
              </p:nvSpPr>
              <p:spPr bwMode="auto">
                <a:xfrm>
                  <a:off x="3667" y="1689"/>
                  <a:ext cx="876" cy="23"/>
                </a:xfrm>
                <a:custGeom>
                  <a:avLst/>
                  <a:gdLst>
                    <a:gd name="T0" fmla="*/ 0 w 876"/>
                    <a:gd name="T1" fmla="*/ 0 h 23"/>
                    <a:gd name="T2" fmla="*/ 875 w 876"/>
                    <a:gd name="T3" fmla="*/ 0 h 23"/>
                    <a:gd name="T4" fmla="*/ 875 w 876"/>
                    <a:gd name="T5" fmla="*/ 22 h 23"/>
                    <a:gd name="T6" fmla="*/ 0 w 876"/>
                    <a:gd name="T7" fmla="*/ 22 h 23"/>
                    <a:gd name="T8" fmla="*/ 0 w 876"/>
                    <a:gd name="T9" fmla="*/ 0 h 23"/>
                    <a:gd name="T10" fmla="*/ 0 60000 65536"/>
                    <a:gd name="T11" fmla="*/ 0 60000 65536"/>
                    <a:gd name="T12" fmla="*/ 0 60000 65536"/>
                    <a:gd name="T13" fmla="*/ 0 60000 65536"/>
                    <a:gd name="T14" fmla="*/ 0 60000 65536"/>
                    <a:gd name="T15" fmla="*/ 0 w 876"/>
                    <a:gd name="T16" fmla="*/ 0 h 23"/>
                    <a:gd name="T17" fmla="*/ 876 w 876"/>
                    <a:gd name="T18" fmla="*/ 23 h 23"/>
                  </a:gdLst>
                  <a:ahLst/>
                  <a:cxnLst>
                    <a:cxn ang="T10">
                      <a:pos x="T0" y="T1"/>
                    </a:cxn>
                    <a:cxn ang="T11">
                      <a:pos x="T2" y="T3"/>
                    </a:cxn>
                    <a:cxn ang="T12">
                      <a:pos x="T4" y="T5"/>
                    </a:cxn>
                    <a:cxn ang="T13">
                      <a:pos x="T6" y="T7"/>
                    </a:cxn>
                    <a:cxn ang="T14">
                      <a:pos x="T8" y="T9"/>
                    </a:cxn>
                  </a:cxnLst>
                  <a:rect l="T15" t="T16" r="T17" b="T18"/>
                  <a:pathLst>
                    <a:path w="876" h="23">
                      <a:moveTo>
                        <a:pt x="0" y="0"/>
                      </a:moveTo>
                      <a:lnTo>
                        <a:pt x="875" y="0"/>
                      </a:lnTo>
                      <a:lnTo>
                        <a:pt x="875" y="22"/>
                      </a:lnTo>
                      <a:lnTo>
                        <a:pt x="0" y="22"/>
                      </a:lnTo>
                      <a:lnTo>
                        <a:pt x="0" y="0"/>
                      </a:lnTo>
                    </a:path>
                  </a:pathLst>
                </a:custGeom>
                <a:solidFill>
                  <a:srgbClr val="206820"/>
                </a:solidFill>
                <a:ln w="9525" cap="rnd">
                  <a:noFill/>
                  <a:round/>
                  <a:headEnd type="none" w="sm" len="sm"/>
                  <a:tailEnd type="none" w="sm" len="sm"/>
                </a:ln>
              </p:spPr>
              <p:txBody>
                <a:bodyPr/>
                <a:lstStyle/>
                <a:p>
                  <a:pPr>
                    <a:defRPr/>
                  </a:pPr>
                  <a:endParaRPr lang="en-US">
                    <a:solidFill>
                      <a:schemeClr val="tx1"/>
                    </a:solidFill>
                    <a:latin typeface="Arial" pitchFamily="34" charset="0"/>
                    <a:cs typeface="+mn-cs"/>
                  </a:endParaRPr>
                </a:p>
              </p:txBody>
            </p:sp>
            <p:sp>
              <p:nvSpPr>
                <p:cNvPr id="344" name="Freeform 137"/>
                <p:cNvSpPr>
                  <a:spLocks/>
                </p:cNvSpPr>
                <p:nvPr/>
              </p:nvSpPr>
              <p:spPr bwMode="auto">
                <a:xfrm>
                  <a:off x="3667" y="1698"/>
                  <a:ext cx="876" cy="21"/>
                </a:xfrm>
                <a:custGeom>
                  <a:avLst/>
                  <a:gdLst>
                    <a:gd name="T0" fmla="*/ 0 w 876"/>
                    <a:gd name="T1" fmla="*/ 0 h 21"/>
                    <a:gd name="T2" fmla="*/ 875 w 876"/>
                    <a:gd name="T3" fmla="*/ 0 h 21"/>
                    <a:gd name="T4" fmla="*/ 875 w 876"/>
                    <a:gd name="T5" fmla="*/ 20 h 21"/>
                    <a:gd name="T6" fmla="*/ 0 w 876"/>
                    <a:gd name="T7" fmla="*/ 20 h 21"/>
                    <a:gd name="T8" fmla="*/ 0 w 876"/>
                    <a:gd name="T9" fmla="*/ 0 h 21"/>
                    <a:gd name="T10" fmla="*/ 0 60000 65536"/>
                    <a:gd name="T11" fmla="*/ 0 60000 65536"/>
                    <a:gd name="T12" fmla="*/ 0 60000 65536"/>
                    <a:gd name="T13" fmla="*/ 0 60000 65536"/>
                    <a:gd name="T14" fmla="*/ 0 60000 65536"/>
                    <a:gd name="T15" fmla="*/ 0 w 876"/>
                    <a:gd name="T16" fmla="*/ 0 h 21"/>
                    <a:gd name="T17" fmla="*/ 876 w 876"/>
                    <a:gd name="T18" fmla="*/ 21 h 21"/>
                  </a:gdLst>
                  <a:ahLst/>
                  <a:cxnLst>
                    <a:cxn ang="T10">
                      <a:pos x="T0" y="T1"/>
                    </a:cxn>
                    <a:cxn ang="T11">
                      <a:pos x="T2" y="T3"/>
                    </a:cxn>
                    <a:cxn ang="T12">
                      <a:pos x="T4" y="T5"/>
                    </a:cxn>
                    <a:cxn ang="T13">
                      <a:pos x="T6" y="T7"/>
                    </a:cxn>
                    <a:cxn ang="T14">
                      <a:pos x="T8" y="T9"/>
                    </a:cxn>
                  </a:cxnLst>
                  <a:rect l="T15" t="T16" r="T17" b="T18"/>
                  <a:pathLst>
                    <a:path w="876" h="21">
                      <a:moveTo>
                        <a:pt x="0" y="0"/>
                      </a:moveTo>
                      <a:lnTo>
                        <a:pt x="875" y="0"/>
                      </a:lnTo>
                      <a:lnTo>
                        <a:pt x="875" y="20"/>
                      </a:lnTo>
                      <a:lnTo>
                        <a:pt x="0" y="20"/>
                      </a:lnTo>
                      <a:lnTo>
                        <a:pt x="0" y="0"/>
                      </a:lnTo>
                    </a:path>
                  </a:pathLst>
                </a:custGeom>
                <a:solidFill>
                  <a:srgbClr val="206020"/>
                </a:solidFill>
                <a:ln w="9525" cap="rnd">
                  <a:noFill/>
                  <a:round/>
                  <a:headEnd type="none" w="sm" len="sm"/>
                  <a:tailEnd type="none" w="sm" len="sm"/>
                </a:ln>
              </p:spPr>
              <p:txBody>
                <a:bodyPr/>
                <a:lstStyle/>
                <a:p>
                  <a:pPr>
                    <a:defRPr/>
                  </a:pPr>
                  <a:endParaRPr lang="en-US">
                    <a:solidFill>
                      <a:schemeClr val="tx1"/>
                    </a:solidFill>
                    <a:latin typeface="Arial" pitchFamily="34" charset="0"/>
                    <a:cs typeface="+mn-cs"/>
                  </a:endParaRPr>
                </a:p>
              </p:txBody>
            </p:sp>
            <p:sp>
              <p:nvSpPr>
                <p:cNvPr id="345" name="Freeform 138"/>
                <p:cNvSpPr>
                  <a:spLocks/>
                </p:cNvSpPr>
                <p:nvPr/>
              </p:nvSpPr>
              <p:spPr bwMode="auto">
                <a:xfrm>
                  <a:off x="3667" y="1707"/>
                  <a:ext cx="876" cy="23"/>
                </a:xfrm>
                <a:custGeom>
                  <a:avLst/>
                  <a:gdLst>
                    <a:gd name="T0" fmla="*/ 0 w 876"/>
                    <a:gd name="T1" fmla="*/ 0 h 23"/>
                    <a:gd name="T2" fmla="*/ 875 w 876"/>
                    <a:gd name="T3" fmla="*/ 0 h 23"/>
                    <a:gd name="T4" fmla="*/ 875 w 876"/>
                    <a:gd name="T5" fmla="*/ 22 h 23"/>
                    <a:gd name="T6" fmla="*/ 0 w 876"/>
                    <a:gd name="T7" fmla="*/ 22 h 23"/>
                    <a:gd name="T8" fmla="*/ 0 w 876"/>
                    <a:gd name="T9" fmla="*/ 0 h 23"/>
                    <a:gd name="T10" fmla="*/ 0 60000 65536"/>
                    <a:gd name="T11" fmla="*/ 0 60000 65536"/>
                    <a:gd name="T12" fmla="*/ 0 60000 65536"/>
                    <a:gd name="T13" fmla="*/ 0 60000 65536"/>
                    <a:gd name="T14" fmla="*/ 0 60000 65536"/>
                    <a:gd name="T15" fmla="*/ 0 w 876"/>
                    <a:gd name="T16" fmla="*/ 0 h 23"/>
                    <a:gd name="T17" fmla="*/ 876 w 876"/>
                    <a:gd name="T18" fmla="*/ 23 h 23"/>
                  </a:gdLst>
                  <a:ahLst/>
                  <a:cxnLst>
                    <a:cxn ang="T10">
                      <a:pos x="T0" y="T1"/>
                    </a:cxn>
                    <a:cxn ang="T11">
                      <a:pos x="T2" y="T3"/>
                    </a:cxn>
                    <a:cxn ang="T12">
                      <a:pos x="T4" y="T5"/>
                    </a:cxn>
                    <a:cxn ang="T13">
                      <a:pos x="T6" y="T7"/>
                    </a:cxn>
                    <a:cxn ang="T14">
                      <a:pos x="T8" y="T9"/>
                    </a:cxn>
                  </a:cxnLst>
                  <a:rect l="T15" t="T16" r="T17" b="T18"/>
                  <a:pathLst>
                    <a:path w="876" h="23">
                      <a:moveTo>
                        <a:pt x="0" y="0"/>
                      </a:moveTo>
                      <a:lnTo>
                        <a:pt x="875" y="0"/>
                      </a:lnTo>
                      <a:lnTo>
                        <a:pt x="875" y="22"/>
                      </a:lnTo>
                      <a:lnTo>
                        <a:pt x="0" y="22"/>
                      </a:lnTo>
                      <a:lnTo>
                        <a:pt x="0" y="0"/>
                      </a:lnTo>
                    </a:path>
                  </a:pathLst>
                </a:custGeom>
                <a:solidFill>
                  <a:srgbClr val="205818"/>
                </a:solidFill>
                <a:ln w="9525" cap="rnd">
                  <a:noFill/>
                  <a:round/>
                  <a:headEnd type="none" w="sm" len="sm"/>
                  <a:tailEnd type="none" w="sm" len="sm"/>
                </a:ln>
              </p:spPr>
              <p:txBody>
                <a:bodyPr/>
                <a:lstStyle/>
                <a:p>
                  <a:pPr>
                    <a:defRPr/>
                  </a:pPr>
                  <a:endParaRPr lang="en-US">
                    <a:solidFill>
                      <a:schemeClr val="tx1"/>
                    </a:solidFill>
                    <a:latin typeface="Arial" pitchFamily="34" charset="0"/>
                    <a:cs typeface="+mn-cs"/>
                  </a:endParaRPr>
                </a:p>
              </p:txBody>
            </p:sp>
            <p:sp>
              <p:nvSpPr>
                <p:cNvPr id="346" name="Freeform 139"/>
                <p:cNvSpPr>
                  <a:spLocks/>
                </p:cNvSpPr>
                <p:nvPr/>
              </p:nvSpPr>
              <p:spPr bwMode="auto">
                <a:xfrm>
                  <a:off x="3667" y="1718"/>
                  <a:ext cx="876" cy="21"/>
                </a:xfrm>
                <a:custGeom>
                  <a:avLst/>
                  <a:gdLst>
                    <a:gd name="T0" fmla="*/ 0 w 876"/>
                    <a:gd name="T1" fmla="*/ 0 h 21"/>
                    <a:gd name="T2" fmla="*/ 875 w 876"/>
                    <a:gd name="T3" fmla="*/ 0 h 21"/>
                    <a:gd name="T4" fmla="*/ 875 w 876"/>
                    <a:gd name="T5" fmla="*/ 20 h 21"/>
                    <a:gd name="T6" fmla="*/ 0 w 876"/>
                    <a:gd name="T7" fmla="*/ 20 h 21"/>
                    <a:gd name="T8" fmla="*/ 0 w 876"/>
                    <a:gd name="T9" fmla="*/ 0 h 21"/>
                    <a:gd name="T10" fmla="*/ 0 60000 65536"/>
                    <a:gd name="T11" fmla="*/ 0 60000 65536"/>
                    <a:gd name="T12" fmla="*/ 0 60000 65536"/>
                    <a:gd name="T13" fmla="*/ 0 60000 65536"/>
                    <a:gd name="T14" fmla="*/ 0 60000 65536"/>
                    <a:gd name="T15" fmla="*/ 0 w 876"/>
                    <a:gd name="T16" fmla="*/ 0 h 21"/>
                    <a:gd name="T17" fmla="*/ 876 w 876"/>
                    <a:gd name="T18" fmla="*/ 21 h 21"/>
                  </a:gdLst>
                  <a:ahLst/>
                  <a:cxnLst>
                    <a:cxn ang="T10">
                      <a:pos x="T0" y="T1"/>
                    </a:cxn>
                    <a:cxn ang="T11">
                      <a:pos x="T2" y="T3"/>
                    </a:cxn>
                    <a:cxn ang="T12">
                      <a:pos x="T4" y="T5"/>
                    </a:cxn>
                    <a:cxn ang="T13">
                      <a:pos x="T6" y="T7"/>
                    </a:cxn>
                    <a:cxn ang="T14">
                      <a:pos x="T8" y="T9"/>
                    </a:cxn>
                  </a:cxnLst>
                  <a:rect l="T15" t="T16" r="T17" b="T18"/>
                  <a:pathLst>
                    <a:path w="876" h="21">
                      <a:moveTo>
                        <a:pt x="0" y="0"/>
                      </a:moveTo>
                      <a:lnTo>
                        <a:pt x="875" y="0"/>
                      </a:lnTo>
                      <a:lnTo>
                        <a:pt x="875" y="20"/>
                      </a:lnTo>
                      <a:lnTo>
                        <a:pt x="0" y="20"/>
                      </a:lnTo>
                      <a:lnTo>
                        <a:pt x="0" y="0"/>
                      </a:lnTo>
                    </a:path>
                  </a:pathLst>
                </a:custGeom>
                <a:solidFill>
                  <a:srgbClr val="185018"/>
                </a:solidFill>
                <a:ln w="9525" cap="rnd">
                  <a:noFill/>
                  <a:round/>
                  <a:headEnd type="none" w="sm" len="sm"/>
                  <a:tailEnd type="none" w="sm" len="sm"/>
                </a:ln>
              </p:spPr>
              <p:txBody>
                <a:bodyPr/>
                <a:lstStyle/>
                <a:p>
                  <a:pPr>
                    <a:defRPr/>
                  </a:pPr>
                  <a:endParaRPr lang="en-US">
                    <a:solidFill>
                      <a:schemeClr val="tx1"/>
                    </a:solidFill>
                    <a:latin typeface="Arial" pitchFamily="34" charset="0"/>
                    <a:cs typeface="+mn-cs"/>
                  </a:endParaRPr>
                </a:p>
              </p:txBody>
            </p:sp>
            <p:sp>
              <p:nvSpPr>
                <p:cNvPr id="347" name="Freeform 140"/>
                <p:cNvSpPr>
                  <a:spLocks/>
                </p:cNvSpPr>
                <p:nvPr/>
              </p:nvSpPr>
              <p:spPr bwMode="auto">
                <a:xfrm>
                  <a:off x="3667" y="1727"/>
                  <a:ext cx="876" cy="21"/>
                </a:xfrm>
                <a:custGeom>
                  <a:avLst/>
                  <a:gdLst>
                    <a:gd name="T0" fmla="*/ 0 w 876"/>
                    <a:gd name="T1" fmla="*/ 0 h 21"/>
                    <a:gd name="T2" fmla="*/ 875 w 876"/>
                    <a:gd name="T3" fmla="*/ 0 h 21"/>
                    <a:gd name="T4" fmla="*/ 875 w 876"/>
                    <a:gd name="T5" fmla="*/ 20 h 21"/>
                    <a:gd name="T6" fmla="*/ 0 w 876"/>
                    <a:gd name="T7" fmla="*/ 20 h 21"/>
                    <a:gd name="T8" fmla="*/ 0 w 876"/>
                    <a:gd name="T9" fmla="*/ 0 h 21"/>
                    <a:gd name="T10" fmla="*/ 0 60000 65536"/>
                    <a:gd name="T11" fmla="*/ 0 60000 65536"/>
                    <a:gd name="T12" fmla="*/ 0 60000 65536"/>
                    <a:gd name="T13" fmla="*/ 0 60000 65536"/>
                    <a:gd name="T14" fmla="*/ 0 60000 65536"/>
                    <a:gd name="T15" fmla="*/ 0 w 876"/>
                    <a:gd name="T16" fmla="*/ 0 h 21"/>
                    <a:gd name="T17" fmla="*/ 876 w 876"/>
                    <a:gd name="T18" fmla="*/ 21 h 21"/>
                  </a:gdLst>
                  <a:ahLst/>
                  <a:cxnLst>
                    <a:cxn ang="T10">
                      <a:pos x="T0" y="T1"/>
                    </a:cxn>
                    <a:cxn ang="T11">
                      <a:pos x="T2" y="T3"/>
                    </a:cxn>
                    <a:cxn ang="T12">
                      <a:pos x="T4" y="T5"/>
                    </a:cxn>
                    <a:cxn ang="T13">
                      <a:pos x="T6" y="T7"/>
                    </a:cxn>
                    <a:cxn ang="T14">
                      <a:pos x="T8" y="T9"/>
                    </a:cxn>
                  </a:cxnLst>
                  <a:rect l="T15" t="T16" r="T17" b="T18"/>
                  <a:pathLst>
                    <a:path w="876" h="21">
                      <a:moveTo>
                        <a:pt x="0" y="0"/>
                      </a:moveTo>
                      <a:lnTo>
                        <a:pt x="875" y="0"/>
                      </a:lnTo>
                      <a:lnTo>
                        <a:pt x="875" y="20"/>
                      </a:lnTo>
                      <a:lnTo>
                        <a:pt x="0" y="20"/>
                      </a:lnTo>
                      <a:lnTo>
                        <a:pt x="0" y="0"/>
                      </a:lnTo>
                    </a:path>
                  </a:pathLst>
                </a:custGeom>
                <a:solidFill>
                  <a:srgbClr val="184818"/>
                </a:solidFill>
                <a:ln w="9525" cap="rnd">
                  <a:noFill/>
                  <a:round/>
                  <a:headEnd type="none" w="sm" len="sm"/>
                  <a:tailEnd type="none" w="sm" len="sm"/>
                </a:ln>
              </p:spPr>
              <p:txBody>
                <a:bodyPr/>
                <a:lstStyle/>
                <a:p>
                  <a:pPr>
                    <a:defRPr/>
                  </a:pPr>
                  <a:endParaRPr lang="en-US">
                    <a:solidFill>
                      <a:schemeClr val="tx1"/>
                    </a:solidFill>
                    <a:latin typeface="Arial" pitchFamily="34" charset="0"/>
                    <a:cs typeface="+mn-cs"/>
                  </a:endParaRPr>
                </a:p>
              </p:txBody>
            </p:sp>
            <p:sp>
              <p:nvSpPr>
                <p:cNvPr id="348" name="Freeform 141"/>
                <p:cNvSpPr>
                  <a:spLocks/>
                </p:cNvSpPr>
                <p:nvPr/>
              </p:nvSpPr>
              <p:spPr bwMode="auto">
                <a:xfrm>
                  <a:off x="3667" y="1735"/>
                  <a:ext cx="876" cy="23"/>
                </a:xfrm>
                <a:custGeom>
                  <a:avLst/>
                  <a:gdLst>
                    <a:gd name="T0" fmla="*/ 0 w 876"/>
                    <a:gd name="T1" fmla="*/ 0 h 23"/>
                    <a:gd name="T2" fmla="*/ 875 w 876"/>
                    <a:gd name="T3" fmla="*/ 0 h 23"/>
                    <a:gd name="T4" fmla="*/ 875 w 876"/>
                    <a:gd name="T5" fmla="*/ 22 h 23"/>
                    <a:gd name="T6" fmla="*/ 0 w 876"/>
                    <a:gd name="T7" fmla="*/ 22 h 23"/>
                    <a:gd name="T8" fmla="*/ 0 w 876"/>
                    <a:gd name="T9" fmla="*/ 0 h 23"/>
                    <a:gd name="T10" fmla="*/ 0 60000 65536"/>
                    <a:gd name="T11" fmla="*/ 0 60000 65536"/>
                    <a:gd name="T12" fmla="*/ 0 60000 65536"/>
                    <a:gd name="T13" fmla="*/ 0 60000 65536"/>
                    <a:gd name="T14" fmla="*/ 0 60000 65536"/>
                    <a:gd name="T15" fmla="*/ 0 w 876"/>
                    <a:gd name="T16" fmla="*/ 0 h 23"/>
                    <a:gd name="T17" fmla="*/ 876 w 876"/>
                    <a:gd name="T18" fmla="*/ 23 h 23"/>
                  </a:gdLst>
                  <a:ahLst/>
                  <a:cxnLst>
                    <a:cxn ang="T10">
                      <a:pos x="T0" y="T1"/>
                    </a:cxn>
                    <a:cxn ang="T11">
                      <a:pos x="T2" y="T3"/>
                    </a:cxn>
                    <a:cxn ang="T12">
                      <a:pos x="T4" y="T5"/>
                    </a:cxn>
                    <a:cxn ang="T13">
                      <a:pos x="T6" y="T7"/>
                    </a:cxn>
                    <a:cxn ang="T14">
                      <a:pos x="T8" y="T9"/>
                    </a:cxn>
                  </a:cxnLst>
                  <a:rect l="T15" t="T16" r="T17" b="T18"/>
                  <a:pathLst>
                    <a:path w="876" h="23">
                      <a:moveTo>
                        <a:pt x="0" y="0"/>
                      </a:moveTo>
                      <a:lnTo>
                        <a:pt x="875" y="0"/>
                      </a:lnTo>
                      <a:lnTo>
                        <a:pt x="875" y="22"/>
                      </a:lnTo>
                      <a:lnTo>
                        <a:pt x="0" y="22"/>
                      </a:lnTo>
                      <a:lnTo>
                        <a:pt x="0" y="0"/>
                      </a:lnTo>
                    </a:path>
                  </a:pathLst>
                </a:custGeom>
                <a:solidFill>
                  <a:srgbClr val="104010"/>
                </a:solidFill>
                <a:ln w="9525" cap="rnd">
                  <a:noFill/>
                  <a:round/>
                  <a:headEnd type="none" w="sm" len="sm"/>
                  <a:tailEnd type="none" w="sm" len="sm"/>
                </a:ln>
              </p:spPr>
              <p:txBody>
                <a:bodyPr/>
                <a:lstStyle/>
                <a:p>
                  <a:pPr>
                    <a:defRPr/>
                  </a:pPr>
                  <a:endParaRPr lang="en-US">
                    <a:solidFill>
                      <a:schemeClr val="tx1"/>
                    </a:solidFill>
                    <a:latin typeface="Arial" pitchFamily="34" charset="0"/>
                    <a:cs typeface="+mn-cs"/>
                  </a:endParaRPr>
                </a:p>
              </p:txBody>
            </p:sp>
            <p:sp>
              <p:nvSpPr>
                <p:cNvPr id="349" name="Rectangle 142"/>
                <p:cNvSpPr>
                  <a:spLocks noChangeArrowheads="1"/>
                </p:cNvSpPr>
                <p:nvPr/>
              </p:nvSpPr>
              <p:spPr bwMode="auto">
                <a:xfrm>
                  <a:off x="3736" y="1647"/>
                  <a:ext cx="115" cy="63"/>
                </a:xfrm>
                <a:prstGeom prst="rect">
                  <a:avLst/>
                </a:prstGeom>
                <a:solidFill>
                  <a:srgbClr val="474747"/>
                </a:solidFill>
                <a:ln w="12700">
                  <a:solidFill>
                    <a:srgbClr val="5F5F5F"/>
                  </a:solidFill>
                  <a:miter lim="800000"/>
                  <a:headEnd/>
                  <a:tailEnd/>
                </a:ln>
              </p:spPr>
              <p:txBody>
                <a:bodyPr wrap="none" anchor="ctr"/>
                <a:lstStyle/>
                <a:p>
                  <a:pPr>
                    <a:defRPr/>
                  </a:pPr>
                  <a:endParaRPr lang="en-US">
                    <a:solidFill>
                      <a:schemeClr val="tx1"/>
                    </a:solidFill>
                    <a:latin typeface="Arial" pitchFamily="34" charset="0"/>
                    <a:cs typeface="+mn-cs"/>
                  </a:endParaRPr>
                </a:p>
              </p:txBody>
            </p:sp>
            <p:sp>
              <p:nvSpPr>
                <p:cNvPr id="350" name="Rectangle 143" descr="Narrow vertical"/>
                <p:cNvSpPr>
                  <a:spLocks noChangeArrowheads="1"/>
                </p:cNvSpPr>
                <p:nvPr/>
              </p:nvSpPr>
              <p:spPr bwMode="auto">
                <a:xfrm>
                  <a:off x="3694" y="1748"/>
                  <a:ext cx="390" cy="17"/>
                </a:xfrm>
                <a:prstGeom prst="rect">
                  <a:avLst/>
                </a:prstGeom>
                <a:pattFill prst="narVert">
                  <a:fgClr>
                    <a:srgbClr val="FF9900"/>
                  </a:fgClr>
                  <a:bgClr>
                    <a:srgbClr val="FFFF00"/>
                  </a:bgClr>
                </a:pattFill>
                <a:ln w="12700">
                  <a:solidFill>
                    <a:srgbClr val="000000"/>
                  </a:solidFill>
                  <a:miter lim="800000"/>
                  <a:headEnd/>
                  <a:tailEnd/>
                </a:ln>
              </p:spPr>
              <p:txBody>
                <a:bodyPr wrap="none" anchor="ctr"/>
                <a:lstStyle/>
                <a:p>
                  <a:pPr>
                    <a:defRPr/>
                  </a:pPr>
                  <a:endParaRPr lang="en-US">
                    <a:solidFill>
                      <a:schemeClr val="tx1"/>
                    </a:solidFill>
                    <a:latin typeface="Arial" pitchFamily="34" charset="0"/>
                    <a:cs typeface="+mn-cs"/>
                  </a:endParaRPr>
                </a:p>
              </p:txBody>
            </p:sp>
            <p:sp>
              <p:nvSpPr>
                <p:cNvPr id="351" name="Rectangle 144" descr="Narrow vertical"/>
                <p:cNvSpPr>
                  <a:spLocks noChangeArrowheads="1"/>
                </p:cNvSpPr>
                <p:nvPr/>
              </p:nvSpPr>
              <p:spPr bwMode="auto">
                <a:xfrm>
                  <a:off x="4127" y="1748"/>
                  <a:ext cx="390" cy="17"/>
                </a:xfrm>
                <a:prstGeom prst="rect">
                  <a:avLst/>
                </a:prstGeom>
                <a:pattFill prst="narVert">
                  <a:fgClr>
                    <a:srgbClr val="FF9900"/>
                  </a:fgClr>
                  <a:bgClr>
                    <a:srgbClr val="FFFF00"/>
                  </a:bgClr>
                </a:pattFill>
                <a:ln w="12700">
                  <a:solidFill>
                    <a:srgbClr val="000000"/>
                  </a:solidFill>
                  <a:miter lim="800000"/>
                  <a:headEnd/>
                  <a:tailEnd/>
                </a:ln>
              </p:spPr>
              <p:txBody>
                <a:bodyPr wrap="none" anchor="ctr"/>
                <a:lstStyle/>
                <a:p>
                  <a:pPr>
                    <a:defRPr/>
                  </a:pPr>
                  <a:endParaRPr lang="en-US">
                    <a:solidFill>
                      <a:schemeClr val="tx1"/>
                    </a:solidFill>
                    <a:latin typeface="Arial" pitchFamily="34" charset="0"/>
                    <a:cs typeface="+mn-cs"/>
                  </a:endParaRPr>
                </a:p>
              </p:txBody>
            </p:sp>
            <p:sp>
              <p:nvSpPr>
                <p:cNvPr id="352" name="Rectangle 145"/>
                <p:cNvSpPr>
                  <a:spLocks noChangeArrowheads="1"/>
                </p:cNvSpPr>
                <p:nvPr/>
              </p:nvSpPr>
              <p:spPr bwMode="auto">
                <a:xfrm>
                  <a:off x="3894" y="1647"/>
                  <a:ext cx="119" cy="61"/>
                </a:xfrm>
                <a:prstGeom prst="rect">
                  <a:avLst/>
                </a:prstGeom>
                <a:solidFill>
                  <a:srgbClr val="474747"/>
                </a:solidFill>
                <a:ln w="12700">
                  <a:solidFill>
                    <a:srgbClr val="5F5F5F"/>
                  </a:solidFill>
                  <a:miter lim="800000"/>
                  <a:headEnd/>
                  <a:tailEnd/>
                </a:ln>
              </p:spPr>
              <p:txBody>
                <a:bodyPr wrap="none" anchor="ctr"/>
                <a:lstStyle/>
                <a:p>
                  <a:pPr>
                    <a:defRPr/>
                  </a:pPr>
                  <a:endParaRPr lang="en-US">
                    <a:solidFill>
                      <a:schemeClr val="tx1"/>
                    </a:solidFill>
                    <a:latin typeface="Arial" pitchFamily="34" charset="0"/>
                    <a:cs typeface="+mn-cs"/>
                  </a:endParaRPr>
                </a:p>
              </p:txBody>
            </p:sp>
            <p:sp>
              <p:nvSpPr>
                <p:cNvPr id="353" name="Rectangle 146"/>
                <p:cNvSpPr>
                  <a:spLocks noChangeArrowheads="1"/>
                </p:cNvSpPr>
                <p:nvPr/>
              </p:nvSpPr>
              <p:spPr bwMode="auto">
                <a:xfrm>
                  <a:off x="4053" y="1647"/>
                  <a:ext cx="117" cy="63"/>
                </a:xfrm>
                <a:prstGeom prst="rect">
                  <a:avLst/>
                </a:prstGeom>
                <a:solidFill>
                  <a:srgbClr val="474747"/>
                </a:solidFill>
                <a:ln w="12700">
                  <a:solidFill>
                    <a:srgbClr val="5F5F5F"/>
                  </a:solidFill>
                  <a:miter lim="800000"/>
                  <a:headEnd/>
                  <a:tailEnd/>
                </a:ln>
              </p:spPr>
              <p:txBody>
                <a:bodyPr wrap="none" anchor="ctr"/>
                <a:lstStyle/>
                <a:p>
                  <a:pPr>
                    <a:defRPr/>
                  </a:pPr>
                  <a:endParaRPr lang="en-US">
                    <a:solidFill>
                      <a:schemeClr val="tx1"/>
                    </a:solidFill>
                    <a:latin typeface="Arial" pitchFamily="34" charset="0"/>
                    <a:cs typeface="+mn-cs"/>
                  </a:endParaRPr>
                </a:p>
              </p:txBody>
            </p:sp>
            <p:sp>
              <p:nvSpPr>
                <p:cNvPr id="354" name="Rectangle 147"/>
                <p:cNvSpPr>
                  <a:spLocks noChangeArrowheads="1"/>
                </p:cNvSpPr>
                <p:nvPr/>
              </p:nvSpPr>
              <p:spPr bwMode="auto">
                <a:xfrm>
                  <a:off x="4212" y="1647"/>
                  <a:ext cx="116" cy="61"/>
                </a:xfrm>
                <a:prstGeom prst="rect">
                  <a:avLst/>
                </a:prstGeom>
                <a:solidFill>
                  <a:srgbClr val="474747"/>
                </a:solidFill>
                <a:ln w="12700">
                  <a:solidFill>
                    <a:srgbClr val="5F5F5F"/>
                  </a:solidFill>
                  <a:miter lim="800000"/>
                  <a:headEnd/>
                  <a:tailEnd/>
                </a:ln>
              </p:spPr>
              <p:txBody>
                <a:bodyPr wrap="none" anchor="ctr"/>
                <a:lstStyle/>
                <a:p>
                  <a:pPr>
                    <a:defRPr/>
                  </a:pPr>
                  <a:endParaRPr lang="en-US">
                    <a:solidFill>
                      <a:schemeClr val="tx1"/>
                    </a:solidFill>
                    <a:latin typeface="Arial" pitchFamily="34" charset="0"/>
                    <a:cs typeface="+mn-cs"/>
                  </a:endParaRPr>
                </a:p>
              </p:txBody>
            </p:sp>
            <p:sp>
              <p:nvSpPr>
                <p:cNvPr id="355" name="Rectangle 148"/>
                <p:cNvSpPr>
                  <a:spLocks noChangeArrowheads="1"/>
                </p:cNvSpPr>
                <p:nvPr/>
              </p:nvSpPr>
              <p:spPr bwMode="auto">
                <a:xfrm>
                  <a:off x="4370" y="1647"/>
                  <a:ext cx="118" cy="61"/>
                </a:xfrm>
                <a:prstGeom prst="rect">
                  <a:avLst/>
                </a:prstGeom>
                <a:solidFill>
                  <a:srgbClr val="474747"/>
                </a:solidFill>
                <a:ln w="12700">
                  <a:solidFill>
                    <a:srgbClr val="5F5F5F"/>
                  </a:solidFill>
                  <a:miter lim="800000"/>
                  <a:headEnd/>
                  <a:tailEnd/>
                </a:ln>
              </p:spPr>
              <p:txBody>
                <a:bodyPr wrap="none" anchor="ctr"/>
                <a:lstStyle/>
                <a:p>
                  <a:pPr>
                    <a:defRPr/>
                  </a:pPr>
                  <a:endParaRPr lang="en-US">
                    <a:solidFill>
                      <a:schemeClr val="tx1"/>
                    </a:solidFill>
                    <a:latin typeface="Arial" pitchFamily="34" charset="0"/>
                    <a:cs typeface="+mn-cs"/>
                  </a:endParaRPr>
                </a:p>
              </p:txBody>
            </p:sp>
          </p:grpSp>
          <p:grpSp>
            <p:nvGrpSpPr>
              <p:cNvPr id="311" name="Group 149"/>
              <p:cNvGrpSpPr>
                <a:grpSpLocks/>
              </p:cNvGrpSpPr>
              <p:nvPr/>
            </p:nvGrpSpPr>
            <p:grpSpPr bwMode="auto">
              <a:xfrm rot="1273006" flipH="1">
                <a:off x="423" y="1523"/>
                <a:ext cx="463" cy="181"/>
                <a:chOff x="3667" y="1613"/>
                <a:chExt cx="876" cy="152"/>
              </a:xfrm>
            </p:grpSpPr>
            <p:sp>
              <p:nvSpPr>
                <p:cNvPr id="312" name="Rectangle 150"/>
                <p:cNvSpPr>
                  <a:spLocks noChangeArrowheads="1"/>
                </p:cNvSpPr>
                <p:nvPr/>
              </p:nvSpPr>
              <p:spPr bwMode="auto">
                <a:xfrm>
                  <a:off x="3678" y="1694"/>
                  <a:ext cx="390" cy="21"/>
                </a:xfrm>
                <a:prstGeom prst="rect">
                  <a:avLst/>
                </a:prstGeom>
                <a:noFill/>
                <a:ln w="12700">
                  <a:solidFill>
                    <a:srgbClr val="000000"/>
                  </a:solidFill>
                  <a:miter lim="800000"/>
                  <a:headEnd/>
                  <a:tailEnd/>
                </a:ln>
              </p:spPr>
              <p:txBody>
                <a:bodyPr wrap="none" anchor="ctr"/>
                <a:lstStyle/>
                <a:p>
                  <a:pPr>
                    <a:defRPr/>
                  </a:pPr>
                  <a:endParaRPr lang="en-US">
                    <a:solidFill>
                      <a:schemeClr val="tx1"/>
                    </a:solidFill>
                    <a:latin typeface="Arial" pitchFamily="34" charset="0"/>
                    <a:cs typeface="+mn-cs"/>
                  </a:endParaRPr>
                </a:p>
              </p:txBody>
            </p:sp>
            <p:sp>
              <p:nvSpPr>
                <p:cNvPr id="313" name="Rectangle 151"/>
                <p:cNvSpPr>
                  <a:spLocks noChangeArrowheads="1"/>
                </p:cNvSpPr>
                <p:nvPr/>
              </p:nvSpPr>
              <p:spPr bwMode="auto">
                <a:xfrm>
                  <a:off x="4113" y="1694"/>
                  <a:ext cx="390" cy="21"/>
                </a:xfrm>
                <a:prstGeom prst="rect">
                  <a:avLst/>
                </a:prstGeom>
                <a:noFill/>
                <a:ln w="12700">
                  <a:solidFill>
                    <a:srgbClr val="000000"/>
                  </a:solidFill>
                  <a:miter lim="800000"/>
                  <a:headEnd/>
                  <a:tailEnd/>
                </a:ln>
              </p:spPr>
              <p:txBody>
                <a:bodyPr wrap="none" anchor="ctr"/>
                <a:lstStyle/>
                <a:p>
                  <a:pPr>
                    <a:defRPr/>
                  </a:pPr>
                  <a:endParaRPr lang="en-US">
                    <a:solidFill>
                      <a:schemeClr val="tx1"/>
                    </a:solidFill>
                    <a:latin typeface="Arial" pitchFamily="34" charset="0"/>
                    <a:cs typeface="+mn-cs"/>
                  </a:endParaRPr>
                </a:p>
              </p:txBody>
            </p:sp>
            <p:sp>
              <p:nvSpPr>
                <p:cNvPr id="314" name="Freeform 152"/>
                <p:cNvSpPr>
                  <a:spLocks/>
                </p:cNvSpPr>
                <p:nvPr/>
              </p:nvSpPr>
              <p:spPr bwMode="auto">
                <a:xfrm>
                  <a:off x="3667" y="1613"/>
                  <a:ext cx="876" cy="22"/>
                </a:xfrm>
                <a:custGeom>
                  <a:avLst/>
                  <a:gdLst>
                    <a:gd name="T0" fmla="*/ 0 w 876"/>
                    <a:gd name="T1" fmla="*/ 0 h 22"/>
                    <a:gd name="T2" fmla="*/ 875 w 876"/>
                    <a:gd name="T3" fmla="*/ 0 h 22"/>
                    <a:gd name="T4" fmla="*/ 875 w 876"/>
                    <a:gd name="T5" fmla="*/ 21 h 22"/>
                    <a:gd name="T6" fmla="*/ 0 w 876"/>
                    <a:gd name="T7" fmla="*/ 21 h 22"/>
                    <a:gd name="T8" fmla="*/ 0 w 876"/>
                    <a:gd name="T9" fmla="*/ 0 h 22"/>
                    <a:gd name="T10" fmla="*/ 0 60000 65536"/>
                    <a:gd name="T11" fmla="*/ 0 60000 65536"/>
                    <a:gd name="T12" fmla="*/ 0 60000 65536"/>
                    <a:gd name="T13" fmla="*/ 0 60000 65536"/>
                    <a:gd name="T14" fmla="*/ 0 60000 65536"/>
                    <a:gd name="T15" fmla="*/ 0 w 876"/>
                    <a:gd name="T16" fmla="*/ 0 h 22"/>
                    <a:gd name="T17" fmla="*/ 876 w 876"/>
                    <a:gd name="T18" fmla="*/ 22 h 22"/>
                  </a:gdLst>
                  <a:ahLst/>
                  <a:cxnLst>
                    <a:cxn ang="T10">
                      <a:pos x="T0" y="T1"/>
                    </a:cxn>
                    <a:cxn ang="T11">
                      <a:pos x="T2" y="T3"/>
                    </a:cxn>
                    <a:cxn ang="T12">
                      <a:pos x="T4" y="T5"/>
                    </a:cxn>
                    <a:cxn ang="T13">
                      <a:pos x="T6" y="T7"/>
                    </a:cxn>
                    <a:cxn ang="T14">
                      <a:pos x="T8" y="T9"/>
                    </a:cxn>
                  </a:cxnLst>
                  <a:rect l="T15" t="T16" r="T17" b="T18"/>
                  <a:pathLst>
                    <a:path w="876" h="22">
                      <a:moveTo>
                        <a:pt x="0" y="0"/>
                      </a:moveTo>
                      <a:lnTo>
                        <a:pt x="875" y="0"/>
                      </a:lnTo>
                      <a:lnTo>
                        <a:pt x="875" y="21"/>
                      </a:lnTo>
                      <a:lnTo>
                        <a:pt x="0" y="21"/>
                      </a:lnTo>
                      <a:lnTo>
                        <a:pt x="0" y="0"/>
                      </a:lnTo>
                    </a:path>
                  </a:pathLst>
                </a:custGeom>
                <a:solidFill>
                  <a:srgbClr val="339933"/>
                </a:solidFill>
                <a:ln w="9525" cap="rnd">
                  <a:noFill/>
                  <a:round/>
                  <a:headEnd type="none" w="sm" len="sm"/>
                  <a:tailEnd type="none" w="sm" len="sm"/>
                </a:ln>
              </p:spPr>
              <p:txBody>
                <a:bodyPr/>
                <a:lstStyle/>
                <a:p>
                  <a:pPr>
                    <a:defRPr/>
                  </a:pPr>
                  <a:endParaRPr lang="en-US">
                    <a:solidFill>
                      <a:schemeClr val="tx1"/>
                    </a:solidFill>
                    <a:latin typeface="Arial" pitchFamily="34" charset="0"/>
                    <a:cs typeface="+mn-cs"/>
                  </a:endParaRPr>
                </a:p>
              </p:txBody>
            </p:sp>
            <p:sp>
              <p:nvSpPr>
                <p:cNvPr id="315" name="Freeform 153"/>
                <p:cNvSpPr>
                  <a:spLocks/>
                </p:cNvSpPr>
                <p:nvPr/>
              </p:nvSpPr>
              <p:spPr bwMode="auto">
                <a:xfrm>
                  <a:off x="3667" y="1631"/>
                  <a:ext cx="876" cy="23"/>
                </a:xfrm>
                <a:custGeom>
                  <a:avLst/>
                  <a:gdLst>
                    <a:gd name="T0" fmla="*/ 0 w 876"/>
                    <a:gd name="T1" fmla="*/ 0 h 23"/>
                    <a:gd name="T2" fmla="*/ 875 w 876"/>
                    <a:gd name="T3" fmla="*/ 0 h 23"/>
                    <a:gd name="T4" fmla="*/ 875 w 876"/>
                    <a:gd name="T5" fmla="*/ 22 h 23"/>
                    <a:gd name="T6" fmla="*/ 0 w 876"/>
                    <a:gd name="T7" fmla="*/ 22 h 23"/>
                    <a:gd name="T8" fmla="*/ 0 w 876"/>
                    <a:gd name="T9" fmla="*/ 0 h 23"/>
                    <a:gd name="T10" fmla="*/ 0 60000 65536"/>
                    <a:gd name="T11" fmla="*/ 0 60000 65536"/>
                    <a:gd name="T12" fmla="*/ 0 60000 65536"/>
                    <a:gd name="T13" fmla="*/ 0 60000 65536"/>
                    <a:gd name="T14" fmla="*/ 0 60000 65536"/>
                    <a:gd name="T15" fmla="*/ 0 w 876"/>
                    <a:gd name="T16" fmla="*/ 0 h 23"/>
                    <a:gd name="T17" fmla="*/ 876 w 876"/>
                    <a:gd name="T18" fmla="*/ 23 h 23"/>
                  </a:gdLst>
                  <a:ahLst/>
                  <a:cxnLst>
                    <a:cxn ang="T10">
                      <a:pos x="T0" y="T1"/>
                    </a:cxn>
                    <a:cxn ang="T11">
                      <a:pos x="T2" y="T3"/>
                    </a:cxn>
                    <a:cxn ang="T12">
                      <a:pos x="T4" y="T5"/>
                    </a:cxn>
                    <a:cxn ang="T13">
                      <a:pos x="T6" y="T7"/>
                    </a:cxn>
                    <a:cxn ang="T14">
                      <a:pos x="T8" y="T9"/>
                    </a:cxn>
                  </a:cxnLst>
                  <a:rect l="T15" t="T16" r="T17" b="T18"/>
                  <a:pathLst>
                    <a:path w="876" h="23">
                      <a:moveTo>
                        <a:pt x="0" y="0"/>
                      </a:moveTo>
                      <a:lnTo>
                        <a:pt x="875" y="0"/>
                      </a:lnTo>
                      <a:lnTo>
                        <a:pt x="875" y="22"/>
                      </a:lnTo>
                      <a:lnTo>
                        <a:pt x="0" y="22"/>
                      </a:lnTo>
                      <a:lnTo>
                        <a:pt x="0" y="0"/>
                      </a:lnTo>
                    </a:path>
                  </a:pathLst>
                </a:custGeom>
                <a:solidFill>
                  <a:srgbClr val="309830"/>
                </a:solidFill>
                <a:ln w="9525" cap="rnd">
                  <a:noFill/>
                  <a:round/>
                  <a:headEnd type="none" w="sm" len="sm"/>
                  <a:tailEnd type="none" w="sm" len="sm"/>
                </a:ln>
              </p:spPr>
              <p:txBody>
                <a:bodyPr/>
                <a:lstStyle/>
                <a:p>
                  <a:pPr>
                    <a:defRPr/>
                  </a:pPr>
                  <a:endParaRPr lang="en-US">
                    <a:solidFill>
                      <a:schemeClr val="tx1"/>
                    </a:solidFill>
                    <a:latin typeface="Arial" pitchFamily="34" charset="0"/>
                    <a:cs typeface="+mn-cs"/>
                  </a:endParaRPr>
                </a:p>
              </p:txBody>
            </p:sp>
            <p:sp>
              <p:nvSpPr>
                <p:cNvPr id="316" name="Freeform 154"/>
                <p:cNvSpPr>
                  <a:spLocks/>
                </p:cNvSpPr>
                <p:nvPr/>
              </p:nvSpPr>
              <p:spPr bwMode="auto">
                <a:xfrm>
                  <a:off x="3667" y="1641"/>
                  <a:ext cx="876" cy="20"/>
                </a:xfrm>
                <a:custGeom>
                  <a:avLst/>
                  <a:gdLst>
                    <a:gd name="T0" fmla="*/ 0 w 876"/>
                    <a:gd name="T1" fmla="*/ 0 h 20"/>
                    <a:gd name="T2" fmla="*/ 875 w 876"/>
                    <a:gd name="T3" fmla="*/ 0 h 20"/>
                    <a:gd name="T4" fmla="*/ 875 w 876"/>
                    <a:gd name="T5" fmla="*/ 19 h 20"/>
                    <a:gd name="T6" fmla="*/ 0 w 876"/>
                    <a:gd name="T7" fmla="*/ 19 h 20"/>
                    <a:gd name="T8" fmla="*/ 0 w 876"/>
                    <a:gd name="T9" fmla="*/ 0 h 20"/>
                    <a:gd name="T10" fmla="*/ 0 60000 65536"/>
                    <a:gd name="T11" fmla="*/ 0 60000 65536"/>
                    <a:gd name="T12" fmla="*/ 0 60000 65536"/>
                    <a:gd name="T13" fmla="*/ 0 60000 65536"/>
                    <a:gd name="T14" fmla="*/ 0 60000 65536"/>
                    <a:gd name="T15" fmla="*/ 0 w 876"/>
                    <a:gd name="T16" fmla="*/ 0 h 20"/>
                    <a:gd name="T17" fmla="*/ 876 w 876"/>
                    <a:gd name="T18" fmla="*/ 20 h 20"/>
                  </a:gdLst>
                  <a:ahLst/>
                  <a:cxnLst>
                    <a:cxn ang="T10">
                      <a:pos x="T0" y="T1"/>
                    </a:cxn>
                    <a:cxn ang="T11">
                      <a:pos x="T2" y="T3"/>
                    </a:cxn>
                    <a:cxn ang="T12">
                      <a:pos x="T4" y="T5"/>
                    </a:cxn>
                    <a:cxn ang="T13">
                      <a:pos x="T6" y="T7"/>
                    </a:cxn>
                    <a:cxn ang="T14">
                      <a:pos x="T8" y="T9"/>
                    </a:cxn>
                  </a:cxnLst>
                  <a:rect l="T15" t="T16" r="T17" b="T18"/>
                  <a:pathLst>
                    <a:path w="876" h="20">
                      <a:moveTo>
                        <a:pt x="0" y="0"/>
                      </a:moveTo>
                      <a:lnTo>
                        <a:pt x="875" y="0"/>
                      </a:lnTo>
                      <a:lnTo>
                        <a:pt x="875" y="19"/>
                      </a:lnTo>
                      <a:lnTo>
                        <a:pt x="0" y="19"/>
                      </a:lnTo>
                      <a:lnTo>
                        <a:pt x="0" y="0"/>
                      </a:lnTo>
                    </a:path>
                  </a:pathLst>
                </a:custGeom>
                <a:solidFill>
                  <a:srgbClr val="309030"/>
                </a:solidFill>
                <a:ln w="9525" cap="rnd">
                  <a:noFill/>
                  <a:round/>
                  <a:headEnd type="none" w="sm" len="sm"/>
                  <a:tailEnd type="none" w="sm" len="sm"/>
                </a:ln>
              </p:spPr>
              <p:txBody>
                <a:bodyPr/>
                <a:lstStyle/>
                <a:p>
                  <a:pPr>
                    <a:defRPr/>
                  </a:pPr>
                  <a:endParaRPr lang="en-US">
                    <a:solidFill>
                      <a:schemeClr val="tx1"/>
                    </a:solidFill>
                    <a:latin typeface="Arial" pitchFamily="34" charset="0"/>
                    <a:cs typeface="+mn-cs"/>
                  </a:endParaRPr>
                </a:p>
              </p:txBody>
            </p:sp>
            <p:sp>
              <p:nvSpPr>
                <p:cNvPr id="317" name="Freeform 155"/>
                <p:cNvSpPr>
                  <a:spLocks/>
                </p:cNvSpPr>
                <p:nvPr/>
              </p:nvSpPr>
              <p:spPr bwMode="auto">
                <a:xfrm>
                  <a:off x="3667" y="1650"/>
                  <a:ext cx="876" cy="22"/>
                </a:xfrm>
                <a:custGeom>
                  <a:avLst/>
                  <a:gdLst>
                    <a:gd name="T0" fmla="*/ 0 w 876"/>
                    <a:gd name="T1" fmla="*/ 0 h 22"/>
                    <a:gd name="T2" fmla="*/ 875 w 876"/>
                    <a:gd name="T3" fmla="*/ 0 h 22"/>
                    <a:gd name="T4" fmla="*/ 875 w 876"/>
                    <a:gd name="T5" fmla="*/ 21 h 22"/>
                    <a:gd name="T6" fmla="*/ 0 w 876"/>
                    <a:gd name="T7" fmla="*/ 21 h 22"/>
                    <a:gd name="T8" fmla="*/ 0 w 876"/>
                    <a:gd name="T9" fmla="*/ 0 h 22"/>
                    <a:gd name="T10" fmla="*/ 0 60000 65536"/>
                    <a:gd name="T11" fmla="*/ 0 60000 65536"/>
                    <a:gd name="T12" fmla="*/ 0 60000 65536"/>
                    <a:gd name="T13" fmla="*/ 0 60000 65536"/>
                    <a:gd name="T14" fmla="*/ 0 60000 65536"/>
                    <a:gd name="T15" fmla="*/ 0 w 876"/>
                    <a:gd name="T16" fmla="*/ 0 h 22"/>
                    <a:gd name="T17" fmla="*/ 876 w 876"/>
                    <a:gd name="T18" fmla="*/ 22 h 22"/>
                  </a:gdLst>
                  <a:ahLst/>
                  <a:cxnLst>
                    <a:cxn ang="T10">
                      <a:pos x="T0" y="T1"/>
                    </a:cxn>
                    <a:cxn ang="T11">
                      <a:pos x="T2" y="T3"/>
                    </a:cxn>
                    <a:cxn ang="T12">
                      <a:pos x="T4" y="T5"/>
                    </a:cxn>
                    <a:cxn ang="T13">
                      <a:pos x="T6" y="T7"/>
                    </a:cxn>
                    <a:cxn ang="T14">
                      <a:pos x="T8" y="T9"/>
                    </a:cxn>
                  </a:cxnLst>
                  <a:rect l="T15" t="T16" r="T17" b="T18"/>
                  <a:pathLst>
                    <a:path w="876" h="22">
                      <a:moveTo>
                        <a:pt x="0" y="0"/>
                      </a:moveTo>
                      <a:lnTo>
                        <a:pt x="875" y="0"/>
                      </a:lnTo>
                      <a:lnTo>
                        <a:pt x="875" y="21"/>
                      </a:lnTo>
                      <a:lnTo>
                        <a:pt x="0" y="21"/>
                      </a:lnTo>
                      <a:lnTo>
                        <a:pt x="0" y="0"/>
                      </a:lnTo>
                    </a:path>
                  </a:pathLst>
                </a:custGeom>
                <a:solidFill>
                  <a:srgbClr val="288828"/>
                </a:solidFill>
                <a:ln w="9525" cap="rnd">
                  <a:noFill/>
                  <a:round/>
                  <a:headEnd type="none" w="sm" len="sm"/>
                  <a:tailEnd type="none" w="sm" len="sm"/>
                </a:ln>
              </p:spPr>
              <p:txBody>
                <a:bodyPr/>
                <a:lstStyle/>
                <a:p>
                  <a:pPr>
                    <a:defRPr/>
                  </a:pPr>
                  <a:endParaRPr lang="en-US">
                    <a:solidFill>
                      <a:schemeClr val="tx1"/>
                    </a:solidFill>
                    <a:latin typeface="Arial" pitchFamily="34" charset="0"/>
                    <a:cs typeface="+mn-cs"/>
                  </a:endParaRPr>
                </a:p>
              </p:txBody>
            </p:sp>
            <p:sp>
              <p:nvSpPr>
                <p:cNvPr id="318" name="Freeform 156"/>
                <p:cNvSpPr>
                  <a:spLocks/>
                </p:cNvSpPr>
                <p:nvPr/>
              </p:nvSpPr>
              <p:spPr bwMode="auto">
                <a:xfrm>
                  <a:off x="3667" y="1658"/>
                  <a:ext cx="876" cy="22"/>
                </a:xfrm>
                <a:custGeom>
                  <a:avLst/>
                  <a:gdLst>
                    <a:gd name="T0" fmla="*/ 0 w 876"/>
                    <a:gd name="T1" fmla="*/ 0 h 22"/>
                    <a:gd name="T2" fmla="*/ 875 w 876"/>
                    <a:gd name="T3" fmla="*/ 0 h 22"/>
                    <a:gd name="T4" fmla="*/ 875 w 876"/>
                    <a:gd name="T5" fmla="*/ 21 h 22"/>
                    <a:gd name="T6" fmla="*/ 0 w 876"/>
                    <a:gd name="T7" fmla="*/ 21 h 22"/>
                    <a:gd name="T8" fmla="*/ 0 w 876"/>
                    <a:gd name="T9" fmla="*/ 0 h 22"/>
                    <a:gd name="T10" fmla="*/ 0 60000 65536"/>
                    <a:gd name="T11" fmla="*/ 0 60000 65536"/>
                    <a:gd name="T12" fmla="*/ 0 60000 65536"/>
                    <a:gd name="T13" fmla="*/ 0 60000 65536"/>
                    <a:gd name="T14" fmla="*/ 0 60000 65536"/>
                    <a:gd name="T15" fmla="*/ 0 w 876"/>
                    <a:gd name="T16" fmla="*/ 0 h 22"/>
                    <a:gd name="T17" fmla="*/ 876 w 876"/>
                    <a:gd name="T18" fmla="*/ 22 h 22"/>
                  </a:gdLst>
                  <a:ahLst/>
                  <a:cxnLst>
                    <a:cxn ang="T10">
                      <a:pos x="T0" y="T1"/>
                    </a:cxn>
                    <a:cxn ang="T11">
                      <a:pos x="T2" y="T3"/>
                    </a:cxn>
                    <a:cxn ang="T12">
                      <a:pos x="T4" y="T5"/>
                    </a:cxn>
                    <a:cxn ang="T13">
                      <a:pos x="T6" y="T7"/>
                    </a:cxn>
                    <a:cxn ang="T14">
                      <a:pos x="T8" y="T9"/>
                    </a:cxn>
                  </a:cxnLst>
                  <a:rect l="T15" t="T16" r="T17" b="T18"/>
                  <a:pathLst>
                    <a:path w="876" h="22">
                      <a:moveTo>
                        <a:pt x="0" y="0"/>
                      </a:moveTo>
                      <a:lnTo>
                        <a:pt x="875" y="0"/>
                      </a:lnTo>
                      <a:lnTo>
                        <a:pt x="875" y="21"/>
                      </a:lnTo>
                      <a:lnTo>
                        <a:pt x="0" y="21"/>
                      </a:lnTo>
                      <a:lnTo>
                        <a:pt x="0" y="0"/>
                      </a:lnTo>
                    </a:path>
                  </a:pathLst>
                </a:custGeom>
                <a:solidFill>
                  <a:srgbClr val="288028"/>
                </a:solidFill>
                <a:ln w="9525" cap="rnd">
                  <a:noFill/>
                  <a:round/>
                  <a:headEnd type="none" w="sm" len="sm"/>
                  <a:tailEnd type="none" w="sm" len="sm"/>
                </a:ln>
              </p:spPr>
              <p:txBody>
                <a:bodyPr/>
                <a:lstStyle/>
                <a:p>
                  <a:pPr>
                    <a:defRPr/>
                  </a:pPr>
                  <a:endParaRPr lang="en-US">
                    <a:solidFill>
                      <a:schemeClr val="tx1"/>
                    </a:solidFill>
                    <a:latin typeface="Arial" pitchFamily="34" charset="0"/>
                    <a:cs typeface="+mn-cs"/>
                  </a:endParaRPr>
                </a:p>
              </p:txBody>
            </p:sp>
            <p:sp>
              <p:nvSpPr>
                <p:cNvPr id="319" name="Freeform 157"/>
                <p:cNvSpPr>
                  <a:spLocks/>
                </p:cNvSpPr>
                <p:nvPr/>
              </p:nvSpPr>
              <p:spPr bwMode="auto">
                <a:xfrm>
                  <a:off x="3667" y="1669"/>
                  <a:ext cx="876" cy="21"/>
                </a:xfrm>
                <a:custGeom>
                  <a:avLst/>
                  <a:gdLst>
                    <a:gd name="T0" fmla="*/ 0 w 876"/>
                    <a:gd name="T1" fmla="*/ 0 h 21"/>
                    <a:gd name="T2" fmla="*/ 875 w 876"/>
                    <a:gd name="T3" fmla="*/ 0 h 21"/>
                    <a:gd name="T4" fmla="*/ 875 w 876"/>
                    <a:gd name="T5" fmla="*/ 20 h 21"/>
                    <a:gd name="T6" fmla="*/ 0 w 876"/>
                    <a:gd name="T7" fmla="*/ 20 h 21"/>
                    <a:gd name="T8" fmla="*/ 0 w 876"/>
                    <a:gd name="T9" fmla="*/ 0 h 21"/>
                    <a:gd name="T10" fmla="*/ 0 60000 65536"/>
                    <a:gd name="T11" fmla="*/ 0 60000 65536"/>
                    <a:gd name="T12" fmla="*/ 0 60000 65536"/>
                    <a:gd name="T13" fmla="*/ 0 60000 65536"/>
                    <a:gd name="T14" fmla="*/ 0 60000 65536"/>
                    <a:gd name="T15" fmla="*/ 0 w 876"/>
                    <a:gd name="T16" fmla="*/ 0 h 21"/>
                    <a:gd name="T17" fmla="*/ 876 w 876"/>
                    <a:gd name="T18" fmla="*/ 21 h 21"/>
                  </a:gdLst>
                  <a:ahLst/>
                  <a:cxnLst>
                    <a:cxn ang="T10">
                      <a:pos x="T0" y="T1"/>
                    </a:cxn>
                    <a:cxn ang="T11">
                      <a:pos x="T2" y="T3"/>
                    </a:cxn>
                    <a:cxn ang="T12">
                      <a:pos x="T4" y="T5"/>
                    </a:cxn>
                    <a:cxn ang="T13">
                      <a:pos x="T6" y="T7"/>
                    </a:cxn>
                    <a:cxn ang="T14">
                      <a:pos x="T8" y="T9"/>
                    </a:cxn>
                  </a:cxnLst>
                  <a:rect l="T15" t="T16" r="T17" b="T18"/>
                  <a:pathLst>
                    <a:path w="876" h="21">
                      <a:moveTo>
                        <a:pt x="0" y="0"/>
                      </a:moveTo>
                      <a:lnTo>
                        <a:pt x="875" y="0"/>
                      </a:lnTo>
                      <a:lnTo>
                        <a:pt x="875" y="20"/>
                      </a:lnTo>
                      <a:lnTo>
                        <a:pt x="0" y="20"/>
                      </a:lnTo>
                      <a:lnTo>
                        <a:pt x="0" y="0"/>
                      </a:lnTo>
                    </a:path>
                  </a:pathLst>
                </a:custGeom>
                <a:solidFill>
                  <a:srgbClr val="287828"/>
                </a:solidFill>
                <a:ln w="9525" cap="rnd">
                  <a:noFill/>
                  <a:round/>
                  <a:headEnd type="none" w="sm" len="sm"/>
                  <a:tailEnd type="none" w="sm" len="sm"/>
                </a:ln>
              </p:spPr>
              <p:txBody>
                <a:bodyPr/>
                <a:lstStyle/>
                <a:p>
                  <a:pPr>
                    <a:defRPr/>
                  </a:pPr>
                  <a:endParaRPr lang="en-US">
                    <a:solidFill>
                      <a:schemeClr val="tx1"/>
                    </a:solidFill>
                    <a:latin typeface="Arial" pitchFamily="34" charset="0"/>
                    <a:cs typeface="+mn-cs"/>
                  </a:endParaRPr>
                </a:p>
              </p:txBody>
            </p:sp>
            <p:sp>
              <p:nvSpPr>
                <p:cNvPr id="320" name="Freeform 158"/>
                <p:cNvSpPr>
                  <a:spLocks/>
                </p:cNvSpPr>
                <p:nvPr/>
              </p:nvSpPr>
              <p:spPr bwMode="auto">
                <a:xfrm>
                  <a:off x="3667" y="1679"/>
                  <a:ext cx="876" cy="22"/>
                </a:xfrm>
                <a:custGeom>
                  <a:avLst/>
                  <a:gdLst>
                    <a:gd name="T0" fmla="*/ 0 w 876"/>
                    <a:gd name="T1" fmla="*/ 0 h 22"/>
                    <a:gd name="T2" fmla="*/ 875 w 876"/>
                    <a:gd name="T3" fmla="*/ 0 h 22"/>
                    <a:gd name="T4" fmla="*/ 875 w 876"/>
                    <a:gd name="T5" fmla="*/ 21 h 22"/>
                    <a:gd name="T6" fmla="*/ 0 w 876"/>
                    <a:gd name="T7" fmla="*/ 21 h 22"/>
                    <a:gd name="T8" fmla="*/ 0 w 876"/>
                    <a:gd name="T9" fmla="*/ 0 h 22"/>
                    <a:gd name="T10" fmla="*/ 0 60000 65536"/>
                    <a:gd name="T11" fmla="*/ 0 60000 65536"/>
                    <a:gd name="T12" fmla="*/ 0 60000 65536"/>
                    <a:gd name="T13" fmla="*/ 0 60000 65536"/>
                    <a:gd name="T14" fmla="*/ 0 60000 65536"/>
                    <a:gd name="T15" fmla="*/ 0 w 876"/>
                    <a:gd name="T16" fmla="*/ 0 h 22"/>
                    <a:gd name="T17" fmla="*/ 876 w 876"/>
                    <a:gd name="T18" fmla="*/ 22 h 22"/>
                  </a:gdLst>
                  <a:ahLst/>
                  <a:cxnLst>
                    <a:cxn ang="T10">
                      <a:pos x="T0" y="T1"/>
                    </a:cxn>
                    <a:cxn ang="T11">
                      <a:pos x="T2" y="T3"/>
                    </a:cxn>
                    <a:cxn ang="T12">
                      <a:pos x="T4" y="T5"/>
                    </a:cxn>
                    <a:cxn ang="T13">
                      <a:pos x="T6" y="T7"/>
                    </a:cxn>
                    <a:cxn ang="T14">
                      <a:pos x="T8" y="T9"/>
                    </a:cxn>
                  </a:cxnLst>
                  <a:rect l="T15" t="T16" r="T17" b="T18"/>
                  <a:pathLst>
                    <a:path w="876" h="22">
                      <a:moveTo>
                        <a:pt x="0" y="0"/>
                      </a:moveTo>
                      <a:lnTo>
                        <a:pt x="875" y="0"/>
                      </a:lnTo>
                      <a:lnTo>
                        <a:pt x="875" y="21"/>
                      </a:lnTo>
                      <a:lnTo>
                        <a:pt x="0" y="21"/>
                      </a:lnTo>
                      <a:lnTo>
                        <a:pt x="0" y="0"/>
                      </a:lnTo>
                    </a:path>
                  </a:pathLst>
                </a:custGeom>
                <a:solidFill>
                  <a:srgbClr val="287020"/>
                </a:solidFill>
                <a:ln w="9525" cap="rnd">
                  <a:noFill/>
                  <a:round/>
                  <a:headEnd type="none" w="sm" len="sm"/>
                  <a:tailEnd type="none" w="sm" len="sm"/>
                </a:ln>
              </p:spPr>
              <p:txBody>
                <a:bodyPr/>
                <a:lstStyle/>
                <a:p>
                  <a:pPr>
                    <a:defRPr/>
                  </a:pPr>
                  <a:endParaRPr lang="en-US">
                    <a:solidFill>
                      <a:schemeClr val="tx1"/>
                    </a:solidFill>
                    <a:latin typeface="Arial" pitchFamily="34" charset="0"/>
                    <a:cs typeface="+mn-cs"/>
                  </a:endParaRPr>
                </a:p>
              </p:txBody>
            </p:sp>
            <p:sp>
              <p:nvSpPr>
                <p:cNvPr id="321" name="Freeform 159"/>
                <p:cNvSpPr>
                  <a:spLocks/>
                </p:cNvSpPr>
                <p:nvPr/>
              </p:nvSpPr>
              <p:spPr bwMode="auto">
                <a:xfrm>
                  <a:off x="3667" y="1689"/>
                  <a:ext cx="876" cy="23"/>
                </a:xfrm>
                <a:custGeom>
                  <a:avLst/>
                  <a:gdLst>
                    <a:gd name="T0" fmla="*/ 0 w 876"/>
                    <a:gd name="T1" fmla="*/ 0 h 23"/>
                    <a:gd name="T2" fmla="*/ 875 w 876"/>
                    <a:gd name="T3" fmla="*/ 0 h 23"/>
                    <a:gd name="T4" fmla="*/ 875 w 876"/>
                    <a:gd name="T5" fmla="*/ 22 h 23"/>
                    <a:gd name="T6" fmla="*/ 0 w 876"/>
                    <a:gd name="T7" fmla="*/ 22 h 23"/>
                    <a:gd name="T8" fmla="*/ 0 w 876"/>
                    <a:gd name="T9" fmla="*/ 0 h 23"/>
                    <a:gd name="T10" fmla="*/ 0 60000 65536"/>
                    <a:gd name="T11" fmla="*/ 0 60000 65536"/>
                    <a:gd name="T12" fmla="*/ 0 60000 65536"/>
                    <a:gd name="T13" fmla="*/ 0 60000 65536"/>
                    <a:gd name="T14" fmla="*/ 0 60000 65536"/>
                    <a:gd name="T15" fmla="*/ 0 w 876"/>
                    <a:gd name="T16" fmla="*/ 0 h 23"/>
                    <a:gd name="T17" fmla="*/ 876 w 876"/>
                    <a:gd name="T18" fmla="*/ 23 h 23"/>
                  </a:gdLst>
                  <a:ahLst/>
                  <a:cxnLst>
                    <a:cxn ang="T10">
                      <a:pos x="T0" y="T1"/>
                    </a:cxn>
                    <a:cxn ang="T11">
                      <a:pos x="T2" y="T3"/>
                    </a:cxn>
                    <a:cxn ang="T12">
                      <a:pos x="T4" y="T5"/>
                    </a:cxn>
                    <a:cxn ang="T13">
                      <a:pos x="T6" y="T7"/>
                    </a:cxn>
                    <a:cxn ang="T14">
                      <a:pos x="T8" y="T9"/>
                    </a:cxn>
                  </a:cxnLst>
                  <a:rect l="T15" t="T16" r="T17" b="T18"/>
                  <a:pathLst>
                    <a:path w="876" h="23">
                      <a:moveTo>
                        <a:pt x="0" y="0"/>
                      </a:moveTo>
                      <a:lnTo>
                        <a:pt x="875" y="0"/>
                      </a:lnTo>
                      <a:lnTo>
                        <a:pt x="875" y="22"/>
                      </a:lnTo>
                      <a:lnTo>
                        <a:pt x="0" y="22"/>
                      </a:lnTo>
                      <a:lnTo>
                        <a:pt x="0" y="0"/>
                      </a:lnTo>
                    </a:path>
                  </a:pathLst>
                </a:custGeom>
                <a:solidFill>
                  <a:srgbClr val="206820"/>
                </a:solidFill>
                <a:ln w="9525" cap="rnd">
                  <a:noFill/>
                  <a:round/>
                  <a:headEnd type="none" w="sm" len="sm"/>
                  <a:tailEnd type="none" w="sm" len="sm"/>
                </a:ln>
              </p:spPr>
              <p:txBody>
                <a:bodyPr/>
                <a:lstStyle/>
                <a:p>
                  <a:pPr>
                    <a:defRPr/>
                  </a:pPr>
                  <a:endParaRPr lang="en-US">
                    <a:solidFill>
                      <a:schemeClr val="tx1"/>
                    </a:solidFill>
                    <a:latin typeface="Arial" pitchFamily="34" charset="0"/>
                    <a:cs typeface="+mn-cs"/>
                  </a:endParaRPr>
                </a:p>
              </p:txBody>
            </p:sp>
            <p:sp>
              <p:nvSpPr>
                <p:cNvPr id="322" name="Freeform 160"/>
                <p:cNvSpPr>
                  <a:spLocks/>
                </p:cNvSpPr>
                <p:nvPr/>
              </p:nvSpPr>
              <p:spPr bwMode="auto">
                <a:xfrm>
                  <a:off x="3667" y="1698"/>
                  <a:ext cx="876" cy="21"/>
                </a:xfrm>
                <a:custGeom>
                  <a:avLst/>
                  <a:gdLst>
                    <a:gd name="T0" fmla="*/ 0 w 876"/>
                    <a:gd name="T1" fmla="*/ 0 h 21"/>
                    <a:gd name="T2" fmla="*/ 875 w 876"/>
                    <a:gd name="T3" fmla="*/ 0 h 21"/>
                    <a:gd name="T4" fmla="*/ 875 w 876"/>
                    <a:gd name="T5" fmla="*/ 20 h 21"/>
                    <a:gd name="T6" fmla="*/ 0 w 876"/>
                    <a:gd name="T7" fmla="*/ 20 h 21"/>
                    <a:gd name="T8" fmla="*/ 0 w 876"/>
                    <a:gd name="T9" fmla="*/ 0 h 21"/>
                    <a:gd name="T10" fmla="*/ 0 60000 65536"/>
                    <a:gd name="T11" fmla="*/ 0 60000 65536"/>
                    <a:gd name="T12" fmla="*/ 0 60000 65536"/>
                    <a:gd name="T13" fmla="*/ 0 60000 65536"/>
                    <a:gd name="T14" fmla="*/ 0 60000 65536"/>
                    <a:gd name="T15" fmla="*/ 0 w 876"/>
                    <a:gd name="T16" fmla="*/ 0 h 21"/>
                    <a:gd name="T17" fmla="*/ 876 w 876"/>
                    <a:gd name="T18" fmla="*/ 21 h 21"/>
                  </a:gdLst>
                  <a:ahLst/>
                  <a:cxnLst>
                    <a:cxn ang="T10">
                      <a:pos x="T0" y="T1"/>
                    </a:cxn>
                    <a:cxn ang="T11">
                      <a:pos x="T2" y="T3"/>
                    </a:cxn>
                    <a:cxn ang="T12">
                      <a:pos x="T4" y="T5"/>
                    </a:cxn>
                    <a:cxn ang="T13">
                      <a:pos x="T6" y="T7"/>
                    </a:cxn>
                    <a:cxn ang="T14">
                      <a:pos x="T8" y="T9"/>
                    </a:cxn>
                  </a:cxnLst>
                  <a:rect l="T15" t="T16" r="T17" b="T18"/>
                  <a:pathLst>
                    <a:path w="876" h="21">
                      <a:moveTo>
                        <a:pt x="0" y="0"/>
                      </a:moveTo>
                      <a:lnTo>
                        <a:pt x="875" y="0"/>
                      </a:lnTo>
                      <a:lnTo>
                        <a:pt x="875" y="20"/>
                      </a:lnTo>
                      <a:lnTo>
                        <a:pt x="0" y="20"/>
                      </a:lnTo>
                      <a:lnTo>
                        <a:pt x="0" y="0"/>
                      </a:lnTo>
                    </a:path>
                  </a:pathLst>
                </a:custGeom>
                <a:solidFill>
                  <a:srgbClr val="206020"/>
                </a:solidFill>
                <a:ln w="9525" cap="rnd">
                  <a:noFill/>
                  <a:round/>
                  <a:headEnd type="none" w="sm" len="sm"/>
                  <a:tailEnd type="none" w="sm" len="sm"/>
                </a:ln>
              </p:spPr>
              <p:txBody>
                <a:bodyPr/>
                <a:lstStyle/>
                <a:p>
                  <a:pPr>
                    <a:defRPr/>
                  </a:pPr>
                  <a:endParaRPr lang="en-US">
                    <a:solidFill>
                      <a:schemeClr val="tx1"/>
                    </a:solidFill>
                    <a:latin typeface="Arial" pitchFamily="34" charset="0"/>
                    <a:cs typeface="+mn-cs"/>
                  </a:endParaRPr>
                </a:p>
              </p:txBody>
            </p:sp>
            <p:sp>
              <p:nvSpPr>
                <p:cNvPr id="323" name="Freeform 161"/>
                <p:cNvSpPr>
                  <a:spLocks/>
                </p:cNvSpPr>
                <p:nvPr/>
              </p:nvSpPr>
              <p:spPr bwMode="auto">
                <a:xfrm>
                  <a:off x="3667" y="1707"/>
                  <a:ext cx="876" cy="23"/>
                </a:xfrm>
                <a:custGeom>
                  <a:avLst/>
                  <a:gdLst>
                    <a:gd name="T0" fmla="*/ 0 w 876"/>
                    <a:gd name="T1" fmla="*/ 0 h 23"/>
                    <a:gd name="T2" fmla="*/ 875 w 876"/>
                    <a:gd name="T3" fmla="*/ 0 h 23"/>
                    <a:gd name="T4" fmla="*/ 875 w 876"/>
                    <a:gd name="T5" fmla="*/ 22 h 23"/>
                    <a:gd name="T6" fmla="*/ 0 w 876"/>
                    <a:gd name="T7" fmla="*/ 22 h 23"/>
                    <a:gd name="T8" fmla="*/ 0 w 876"/>
                    <a:gd name="T9" fmla="*/ 0 h 23"/>
                    <a:gd name="T10" fmla="*/ 0 60000 65536"/>
                    <a:gd name="T11" fmla="*/ 0 60000 65536"/>
                    <a:gd name="T12" fmla="*/ 0 60000 65536"/>
                    <a:gd name="T13" fmla="*/ 0 60000 65536"/>
                    <a:gd name="T14" fmla="*/ 0 60000 65536"/>
                    <a:gd name="T15" fmla="*/ 0 w 876"/>
                    <a:gd name="T16" fmla="*/ 0 h 23"/>
                    <a:gd name="T17" fmla="*/ 876 w 876"/>
                    <a:gd name="T18" fmla="*/ 23 h 23"/>
                  </a:gdLst>
                  <a:ahLst/>
                  <a:cxnLst>
                    <a:cxn ang="T10">
                      <a:pos x="T0" y="T1"/>
                    </a:cxn>
                    <a:cxn ang="T11">
                      <a:pos x="T2" y="T3"/>
                    </a:cxn>
                    <a:cxn ang="T12">
                      <a:pos x="T4" y="T5"/>
                    </a:cxn>
                    <a:cxn ang="T13">
                      <a:pos x="T6" y="T7"/>
                    </a:cxn>
                    <a:cxn ang="T14">
                      <a:pos x="T8" y="T9"/>
                    </a:cxn>
                  </a:cxnLst>
                  <a:rect l="T15" t="T16" r="T17" b="T18"/>
                  <a:pathLst>
                    <a:path w="876" h="23">
                      <a:moveTo>
                        <a:pt x="0" y="0"/>
                      </a:moveTo>
                      <a:lnTo>
                        <a:pt x="875" y="0"/>
                      </a:lnTo>
                      <a:lnTo>
                        <a:pt x="875" y="22"/>
                      </a:lnTo>
                      <a:lnTo>
                        <a:pt x="0" y="22"/>
                      </a:lnTo>
                      <a:lnTo>
                        <a:pt x="0" y="0"/>
                      </a:lnTo>
                    </a:path>
                  </a:pathLst>
                </a:custGeom>
                <a:solidFill>
                  <a:srgbClr val="205818"/>
                </a:solidFill>
                <a:ln w="9525" cap="rnd">
                  <a:noFill/>
                  <a:round/>
                  <a:headEnd type="none" w="sm" len="sm"/>
                  <a:tailEnd type="none" w="sm" len="sm"/>
                </a:ln>
              </p:spPr>
              <p:txBody>
                <a:bodyPr/>
                <a:lstStyle/>
                <a:p>
                  <a:pPr>
                    <a:defRPr/>
                  </a:pPr>
                  <a:endParaRPr lang="en-US">
                    <a:solidFill>
                      <a:schemeClr val="tx1"/>
                    </a:solidFill>
                    <a:latin typeface="Arial" pitchFamily="34" charset="0"/>
                    <a:cs typeface="+mn-cs"/>
                  </a:endParaRPr>
                </a:p>
              </p:txBody>
            </p:sp>
            <p:sp>
              <p:nvSpPr>
                <p:cNvPr id="324" name="Freeform 162"/>
                <p:cNvSpPr>
                  <a:spLocks/>
                </p:cNvSpPr>
                <p:nvPr/>
              </p:nvSpPr>
              <p:spPr bwMode="auto">
                <a:xfrm>
                  <a:off x="3667" y="1718"/>
                  <a:ext cx="876" cy="21"/>
                </a:xfrm>
                <a:custGeom>
                  <a:avLst/>
                  <a:gdLst>
                    <a:gd name="T0" fmla="*/ 0 w 876"/>
                    <a:gd name="T1" fmla="*/ 0 h 21"/>
                    <a:gd name="T2" fmla="*/ 875 w 876"/>
                    <a:gd name="T3" fmla="*/ 0 h 21"/>
                    <a:gd name="T4" fmla="*/ 875 w 876"/>
                    <a:gd name="T5" fmla="*/ 20 h 21"/>
                    <a:gd name="T6" fmla="*/ 0 w 876"/>
                    <a:gd name="T7" fmla="*/ 20 h 21"/>
                    <a:gd name="T8" fmla="*/ 0 w 876"/>
                    <a:gd name="T9" fmla="*/ 0 h 21"/>
                    <a:gd name="T10" fmla="*/ 0 60000 65536"/>
                    <a:gd name="T11" fmla="*/ 0 60000 65536"/>
                    <a:gd name="T12" fmla="*/ 0 60000 65536"/>
                    <a:gd name="T13" fmla="*/ 0 60000 65536"/>
                    <a:gd name="T14" fmla="*/ 0 60000 65536"/>
                    <a:gd name="T15" fmla="*/ 0 w 876"/>
                    <a:gd name="T16" fmla="*/ 0 h 21"/>
                    <a:gd name="T17" fmla="*/ 876 w 876"/>
                    <a:gd name="T18" fmla="*/ 21 h 21"/>
                  </a:gdLst>
                  <a:ahLst/>
                  <a:cxnLst>
                    <a:cxn ang="T10">
                      <a:pos x="T0" y="T1"/>
                    </a:cxn>
                    <a:cxn ang="T11">
                      <a:pos x="T2" y="T3"/>
                    </a:cxn>
                    <a:cxn ang="T12">
                      <a:pos x="T4" y="T5"/>
                    </a:cxn>
                    <a:cxn ang="T13">
                      <a:pos x="T6" y="T7"/>
                    </a:cxn>
                    <a:cxn ang="T14">
                      <a:pos x="T8" y="T9"/>
                    </a:cxn>
                  </a:cxnLst>
                  <a:rect l="T15" t="T16" r="T17" b="T18"/>
                  <a:pathLst>
                    <a:path w="876" h="21">
                      <a:moveTo>
                        <a:pt x="0" y="0"/>
                      </a:moveTo>
                      <a:lnTo>
                        <a:pt x="875" y="0"/>
                      </a:lnTo>
                      <a:lnTo>
                        <a:pt x="875" y="20"/>
                      </a:lnTo>
                      <a:lnTo>
                        <a:pt x="0" y="20"/>
                      </a:lnTo>
                      <a:lnTo>
                        <a:pt x="0" y="0"/>
                      </a:lnTo>
                    </a:path>
                  </a:pathLst>
                </a:custGeom>
                <a:solidFill>
                  <a:srgbClr val="185018"/>
                </a:solidFill>
                <a:ln w="9525" cap="rnd">
                  <a:noFill/>
                  <a:round/>
                  <a:headEnd type="none" w="sm" len="sm"/>
                  <a:tailEnd type="none" w="sm" len="sm"/>
                </a:ln>
              </p:spPr>
              <p:txBody>
                <a:bodyPr/>
                <a:lstStyle/>
                <a:p>
                  <a:pPr>
                    <a:defRPr/>
                  </a:pPr>
                  <a:endParaRPr lang="en-US">
                    <a:solidFill>
                      <a:schemeClr val="tx1"/>
                    </a:solidFill>
                    <a:latin typeface="Arial" pitchFamily="34" charset="0"/>
                    <a:cs typeface="+mn-cs"/>
                  </a:endParaRPr>
                </a:p>
              </p:txBody>
            </p:sp>
            <p:sp>
              <p:nvSpPr>
                <p:cNvPr id="325" name="Freeform 163"/>
                <p:cNvSpPr>
                  <a:spLocks/>
                </p:cNvSpPr>
                <p:nvPr/>
              </p:nvSpPr>
              <p:spPr bwMode="auto">
                <a:xfrm>
                  <a:off x="3667" y="1727"/>
                  <a:ext cx="876" cy="21"/>
                </a:xfrm>
                <a:custGeom>
                  <a:avLst/>
                  <a:gdLst>
                    <a:gd name="T0" fmla="*/ 0 w 876"/>
                    <a:gd name="T1" fmla="*/ 0 h 21"/>
                    <a:gd name="T2" fmla="*/ 875 w 876"/>
                    <a:gd name="T3" fmla="*/ 0 h 21"/>
                    <a:gd name="T4" fmla="*/ 875 w 876"/>
                    <a:gd name="T5" fmla="*/ 20 h 21"/>
                    <a:gd name="T6" fmla="*/ 0 w 876"/>
                    <a:gd name="T7" fmla="*/ 20 h 21"/>
                    <a:gd name="T8" fmla="*/ 0 w 876"/>
                    <a:gd name="T9" fmla="*/ 0 h 21"/>
                    <a:gd name="T10" fmla="*/ 0 60000 65536"/>
                    <a:gd name="T11" fmla="*/ 0 60000 65536"/>
                    <a:gd name="T12" fmla="*/ 0 60000 65536"/>
                    <a:gd name="T13" fmla="*/ 0 60000 65536"/>
                    <a:gd name="T14" fmla="*/ 0 60000 65536"/>
                    <a:gd name="T15" fmla="*/ 0 w 876"/>
                    <a:gd name="T16" fmla="*/ 0 h 21"/>
                    <a:gd name="T17" fmla="*/ 876 w 876"/>
                    <a:gd name="T18" fmla="*/ 21 h 21"/>
                  </a:gdLst>
                  <a:ahLst/>
                  <a:cxnLst>
                    <a:cxn ang="T10">
                      <a:pos x="T0" y="T1"/>
                    </a:cxn>
                    <a:cxn ang="T11">
                      <a:pos x="T2" y="T3"/>
                    </a:cxn>
                    <a:cxn ang="T12">
                      <a:pos x="T4" y="T5"/>
                    </a:cxn>
                    <a:cxn ang="T13">
                      <a:pos x="T6" y="T7"/>
                    </a:cxn>
                    <a:cxn ang="T14">
                      <a:pos x="T8" y="T9"/>
                    </a:cxn>
                  </a:cxnLst>
                  <a:rect l="T15" t="T16" r="T17" b="T18"/>
                  <a:pathLst>
                    <a:path w="876" h="21">
                      <a:moveTo>
                        <a:pt x="0" y="0"/>
                      </a:moveTo>
                      <a:lnTo>
                        <a:pt x="875" y="0"/>
                      </a:lnTo>
                      <a:lnTo>
                        <a:pt x="875" y="20"/>
                      </a:lnTo>
                      <a:lnTo>
                        <a:pt x="0" y="20"/>
                      </a:lnTo>
                      <a:lnTo>
                        <a:pt x="0" y="0"/>
                      </a:lnTo>
                    </a:path>
                  </a:pathLst>
                </a:custGeom>
                <a:solidFill>
                  <a:srgbClr val="184818"/>
                </a:solidFill>
                <a:ln w="9525" cap="rnd">
                  <a:noFill/>
                  <a:round/>
                  <a:headEnd type="none" w="sm" len="sm"/>
                  <a:tailEnd type="none" w="sm" len="sm"/>
                </a:ln>
              </p:spPr>
              <p:txBody>
                <a:bodyPr/>
                <a:lstStyle/>
                <a:p>
                  <a:pPr>
                    <a:defRPr/>
                  </a:pPr>
                  <a:endParaRPr lang="en-US">
                    <a:solidFill>
                      <a:schemeClr val="tx1"/>
                    </a:solidFill>
                    <a:latin typeface="Arial" pitchFamily="34" charset="0"/>
                    <a:cs typeface="+mn-cs"/>
                  </a:endParaRPr>
                </a:p>
              </p:txBody>
            </p:sp>
            <p:sp>
              <p:nvSpPr>
                <p:cNvPr id="326" name="Freeform 164"/>
                <p:cNvSpPr>
                  <a:spLocks/>
                </p:cNvSpPr>
                <p:nvPr/>
              </p:nvSpPr>
              <p:spPr bwMode="auto">
                <a:xfrm>
                  <a:off x="3667" y="1735"/>
                  <a:ext cx="876" cy="23"/>
                </a:xfrm>
                <a:custGeom>
                  <a:avLst/>
                  <a:gdLst>
                    <a:gd name="T0" fmla="*/ 0 w 876"/>
                    <a:gd name="T1" fmla="*/ 0 h 23"/>
                    <a:gd name="T2" fmla="*/ 875 w 876"/>
                    <a:gd name="T3" fmla="*/ 0 h 23"/>
                    <a:gd name="T4" fmla="*/ 875 w 876"/>
                    <a:gd name="T5" fmla="*/ 22 h 23"/>
                    <a:gd name="T6" fmla="*/ 0 w 876"/>
                    <a:gd name="T7" fmla="*/ 22 h 23"/>
                    <a:gd name="T8" fmla="*/ 0 w 876"/>
                    <a:gd name="T9" fmla="*/ 0 h 23"/>
                    <a:gd name="T10" fmla="*/ 0 60000 65536"/>
                    <a:gd name="T11" fmla="*/ 0 60000 65536"/>
                    <a:gd name="T12" fmla="*/ 0 60000 65536"/>
                    <a:gd name="T13" fmla="*/ 0 60000 65536"/>
                    <a:gd name="T14" fmla="*/ 0 60000 65536"/>
                    <a:gd name="T15" fmla="*/ 0 w 876"/>
                    <a:gd name="T16" fmla="*/ 0 h 23"/>
                    <a:gd name="T17" fmla="*/ 876 w 876"/>
                    <a:gd name="T18" fmla="*/ 23 h 23"/>
                  </a:gdLst>
                  <a:ahLst/>
                  <a:cxnLst>
                    <a:cxn ang="T10">
                      <a:pos x="T0" y="T1"/>
                    </a:cxn>
                    <a:cxn ang="T11">
                      <a:pos x="T2" y="T3"/>
                    </a:cxn>
                    <a:cxn ang="T12">
                      <a:pos x="T4" y="T5"/>
                    </a:cxn>
                    <a:cxn ang="T13">
                      <a:pos x="T6" y="T7"/>
                    </a:cxn>
                    <a:cxn ang="T14">
                      <a:pos x="T8" y="T9"/>
                    </a:cxn>
                  </a:cxnLst>
                  <a:rect l="T15" t="T16" r="T17" b="T18"/>
                  <a:pathLst>
                    <a:path w="876" h="23">
                      <a:moveTo>
                        <a:pt x="0" y="0"/>
                      </a:moveTo>
                      <a:lnTo>
                        <a:pt x="875" y="0"/>
                      </a:lnTo>
                      <a:lnTo>
                        <a:pt x="875" y="22"/>
                      </a:lnTo>
                      <a:lnTo>
                        <a:pt x="0" y="22"/>
                      </a:lnTo>
                      <a:lnTo>
                        <a:pt x="0" y="0"/>
                      </a:lnTo>
                    </a:path>
                  </a:pathLst>
                </a:custGeom>
                <a:solidFill>
                  <a:srgbClr val="104010"/>
                </a:solidFill>
                <a:ln w="9525" cap="rnd">
                  <a:noFill/>
                  <a:round/>
                  <a:headEnd type="none" w="sm" len="sm"/>
                  <a:tailEnd type="none" w="sm" len="sm"/>
                </a:ln>
              </p:spPr>
              <p:txBody>
                <a:bodyPr/>
                <a:lstStyle/>
                <a:p>
                  <a:pPr>
                    <a:defRPr/>
                  </a:pPr>
                  <a:endParaRPr lang="en-US">
                    <a:solidFill>
                      <a:schemeClr val="tx1"/>
                    </a:solidFill>
                    <a:latin typeface="Arial" pitchFamily="34" charset="0"/>
                    <a:cs typeface="+mn-cs"/>
                  </a:endParaRPr>
                </a:p>
              </p:txBody>
            </p:sp>
            <p:sp>
              <p:nvSpPr>
                <p:cNvPr id="327" name="Rectangle 165"/>
                <p:cNvSpPr>
                  <a:spLocks noChangeArrowheads="1"/>
                </p:cNvSpPr>
                <p:nvPr/>
              </p:nvSpPr>
              <p:spPr bwMode="auto">
                <a:xfrm>
                  <a:off x="3736" y="1647"/>
                  <a:ext cx="115" cy="63"/>
                </a:xfrm>
                <a:prstGeom prst="rect">
                  <a:avLst/>
                </a:prstGeom>
                <a:solidFill>
                  <a:srgbClr val="474747"/>
                </a:solidFill>
                <a:ln w="12700">
                  <a:solidFill>
                    <a:srgbClr val="5F5F5F"/>
                  </a:solidFill>
                  <a:miter lim="800000"/>
                  <a:headEnd/>
                  <a:tailEnd/>
                </a:ln>
              </p:spPr>
              <p:txBody>
                <a:bodyPr wrap="none" anchor="ctr"/>
                <a:lstStyle/>
                <a:p>
                  <a:pPr>
                    <a:defRPr/>
                  </a:pPr>
                  <a:endParaRPr lang="en-US">
                    <a:solidFill>
                      <a:schemeClr val="tx1"/>
                    </a:solidFill>
                    <a:latin typeface="Arial" pitchFamily="34" charset="0"/>
                    <a:cs typeface="+mn-cs"/>
                  </a:endParaRPr>
                </a:p>
              </p:txBody>
            </p:sp>
            <p:sp>
              <p:nvSpPr>
                <p:cNvPr id="328" name="Rectangle 166" descr="Narrow vertical"/>
                <p:cNvSpPr>
                  <a:spLocks noChangeArrowheads="1"/>
                </p:cNvSpPr>
                <p:nvPr/>
              </p:nvSpPr>
              <p:spPr bwMode="auto">
                <a:xfrm>
                  <a:off x="3694" y="1748"/>
                  <a:ext cx="390" cy="17"/>
                </a:xfrm>
                <a:prstGeom prst="rect">
                  <a:avLst/>
                </a:prstGeom>
                <a:pattFill prst="narVert">
                  <a:fgClr>
                    <a:srgbClr val="FF9900"/>
                  </a:fgClr>
                  <a:bgClr>
                    <a:srgbClr val="FFFF00"/>
                  </a:bgClr>
                </a:pattFill>
                <a:ln w="12700">
                  <a:solidFill>
                    <a:srgbClr val="000000"/>
                  </a:solidFill>
                  <a:miter lim="800000"/>
                  <a:headEnd/>
                  <a:tailEnd/>
                </a:ln>
              </p:spPr>
              <p:txBody>
                <a:bodyPr wrap="none" anchor="ctr"/>
                <a:lstStyle/>
                <a:p>
                  <a:pPr>
                    <a:defRPr/>
                  </a:pPr>
                  <a:endParaRPr lang="en-US">
                    <a:solidFill>
                      <a:schemeClr val="tx1"/>
                    </a:solidFill>
                    <a:latin typeface="Arial" pitchFamily="34" charset="0"/>
                    <a:cs typeface="+mn-cs"/>
                  </a:endParaRPr>
                </a:p>
              </p:txBody>
            </p:sp>
            <p:sp>
              <p:nvSpPr>
                <p:cNvPr id="329" name="Rectangle 167" descr="Narrow vertical"/>
                <p:cNvSpPr>
                  <a:spLocks noChangeArrowheads="1"/>
                </p:cNvSpPr>
                <p:nvPr/>
              </p:nvSpPr>
              <p:spPr bwMode="auto">
                <a:xfrm>
                  <a:off x="4127" y="1748"/>
                  <a:ext cx="390" cy="17"/>
                </a:xfrm>
                <a:prstGeom prst="rect">
                  <a:avLst/>
                </a:prstGeom>
                <a:pattFill prst="narVert">
                  <a:fgClr>
                    <a:srgbClr val="FF9900"/>
                  </a:fgClr>
                  <a:bgClr>
                    <a:srgbClr val="FFFF00"/>
                  </a:bgClr>
                </a:pattFill>
                <a:ln w="12700">
                  <a:solidFill>
                    <a:srgbClr val="000000"/>
                  </a:solidFill>
                  <a:miter lim="800000"/>
                  <a:headEnd/>
                  <a:tailEnd/>
                </a:ln>
              </p:spPr>
              <p:txBody>
                <a:bodyPr wrap="none" anchor="ctr"/>
                <a:lstStyle/>
                <a:p>
                  <a:pPr>
                    <a:defRPr/>
                  </a:pPr>
                  <a:endParaRPr lang="en-US">
                    <a:solidFill>
                      <a:schemeClr val="tx1"/>
                    </a:solidFill>
                    <a:latin typeface="Arial" pitchFamily="34" charset="0"/>
                    <a:cs typeface="+mn-cs"/>
                  </a:endParaRPr>
                </a:p>
              </p:txBody>
            </p:sp>
            <p:sp>
              <p:nvSpPr>
                <p:cNvPr id="330" name="Rectangle 168"/>
                <p:cNvSpPr>
                  <a:spLocks noChangeArrowheads="1"/>
                </p:cNvSpPr>
                <p:nvPr/>
              </p:nvSpPr>
              <p:spPr bwMode="auto">
                <a:xfrm>
                  <a:off x="3894" y="1647"/>
                  <a:ext cx="119" cy="61"/>
                </a:xfrm>
                <a:prstGeom prst="rect">
                  <a:avLst/>
                </a:prstGeom>
                <a:solidFill>
                  <a:srgbClr val="474747"/>
                </a:solidFill>
                <a:ln w="12700">
                  <a:solidFill>
                    <a:srgbClr val="5F5F5F"/>
                  </a:solidFill>
                  <a:miter lim="800000"/>
                  <a:headEnd/>
                  <a:tailEnd/>
                </a:ln>
              </p:spPr>
              <p:txBody>
                <a:bodyPr wrap="none" anchor="ctr"/>
                <a:lstStyle/>
                <a:p>
                  <a:pPr>
                    <a:defRPr/>
                  </a:pPr>
                  <a:endParaRPr lang="en-US">
                    <a:solidFill>
                      <a:schemeClr val="tx1"/>
                    </a:solidFill>
                    <a:latin typeface="Arial" pitchFamily="34" charset="0"/>
                    <a:cs typeface="+mn-cs"/>
                  </a:endParaRPr>
                </a:p>
              </p:txBody>
            </p:sp>
            <p:sp>
              <p:nvSpPr>
                <p:cNvPr id="331" name="Rectangle 169"/>
                <p:cNvSpPr>
                  <a:spLocks noChangeArrowheads="1"/>
                </p:cNvSpPr>
                <p:nvPr/>
              </p:nvSpPr>
              <p:spPr bwMode="auto">
                <a:xfrm>
                  <a:off x="4053" y="1647"/>
                  <a:ext cx="117" cy="63"/>
                </a:xfrm>
                <a:prstGeom prst="rect">
                  <a:avLst/>
                </a:prstGeom>
                <a:solidFill>
                  <a:srgbClr val="474747"/>
                </a:solidFill>
                <a:ln w="12700">
                  <a:solidFill>
                    <a:srgbClr val="5F5F5F"/>
                  </a:solidFill>
                  <a:miter lim="800000"/>
                  <a:headEnd/>
                  <a:tailEnd/>
                </a:ln>
              </p:spPr>
              <p:txBody>
                <a:bodyPr wrap="none" anchor="ctr"/>
                <a:lstStyle/>
                <a:p>
                  <a:pPr>
                    <a:defRPr/>
                  </a:pPr>
                  <a:endParaRPr lang="en-US">
                    <a:solidFill>
                      <a:schemeClr val="tx1"/>
                    </a:solidFill>
                    <a:latin typeface="Arial" pitchFamily="34" charset="0"/>
                    <a:cs typeface="+mn-cs"/>
                  </a:endParaRPr>
                </a:p>
              </p:txBody>
            </p:sp>
            <p:sp>
              <p:nvSpPr>
                <p:cNvPr id="332" name="Rectangle 170"/>
                <p:cNvSpPr>
                  <a:spLocks noChangeArrowheads="1"/>
                </p:cNvSpPr>
                <p:nvPr/>
              </p:nvSpPr>
              <p:spPr bwMode="auto">
                <a:xfrm>
                  <a:off x="4212" y="1647"/>
                  <a:ext cx="116" cy="61"/>
                </a:xfrm>
                <a:prstGeom prst="rect">
                  <a:avLst/>
                </a:prstGeom>
                <a:solidFill>
                  <a:srgbClr val="474747"/>
                </a:solidFill>
                <a:ln w="12700">
                  <a:solidFill>
                    <a:srgbClr val="5F5F5F"/>
                  </a:solidFill>
                  <a:miter lim="800000"/>
                  <a:headEnd/>
                  <a:tailEnd/>
                </a:ln>
              </p:spPr>
              <p:txBody>
                <a:bodyPr wrap="none" anchor="ctr"/>
                <a:lstStyle/>
                <a:p>
                  <a:pPr>
                    <a:defRPr/>
                  </a:pPr>
                  <a:endParaRPr lang="en-US">
                    <a:solidFill>
                      <a:schemeClr val="tx1"/>
                    </a:solidFill>
                    <a:latin typeface="Arial" pitchFamily="34" charset="0"/>
                    <a:cs typeface="+mn-cs"/>
                  </a:endParaRPr>
                </a:p>
              </p:txBody>
            </p:sp>
            <p:sp>
              <p:nvSpPr>
                <p:cNvPr id="333" name="Rectangle 171"/>
                <p:cNvSpPr>
                  <a:spLocks noChangeArrowheads="1"/>
                </p:cNvSpPr>
                <p:nvPr/>
              </p:nvSpPr>
              <p:spPr bwMode="auto">
                <a:xfrm>
                  <a:off x="4370" y="1647"/>
                  <a:ext cx="118" cy="61"/>
                </a:xfrm>
                <a:prstGeom prst="rect">
                  <a:avLst/>
                </a:prstGeom>
                <a:solidFill>
                  <a:srgbClr val="474747"/>
                </a:solidFill>
                <a:ln w="12700">
                  <a:solidFill>
                    <a:srgbClr val="5F5F5F"/>
                  </a:solidFill>
                  <a:miter lim="800000"/>
                  <a:headEnd/>
                  <a:tailEnd/>
                </a:ln>
              </p:spPr>
              <p:txBody>
                <a:bodyPr wrap="none" anchor="ctr"/>
                <a:lstStyle/>
                <a:p>
                  <a:pPr>
                    <a:defRPr/>
                  </a:pPr>
                  <a:endParaRPr lang="en-US">
                    <a:solidFill>
                      <a:schemeClr val="tx1"/>
                    </a:solidFill>
                    <a:latin typeface="Arial" pitchFamily="34" charset="0"/>
                    <a:cs typeface="+mn-cs"/>
                  </a:endParaRPr>
                </a:p>
              </p:txBody>
            </p:sp>
          </p:grpSp>
        </p:grpSp>
        <p:grpSp>
          <p:nvGrpSpPr>
            <p:cNvPr id="26" name="Group 172"/>
            <p:cNvGrpSpPr>
              <a:grpSpLocks/>
            </p:cNvGrpSpPr>
            <p:nvPr/>
          </p:nvGrpSpPr>
          <p:grpSpPr bwMode="auto">
            <a:xfrm>
              <a:off x="4508692" y="2485207"/>
              <a:ext cx="667127" cy="308306"/>
              <a:chOff x="317" y="1380"/>
              <a:chExt cx="569" cy="324"/>
            </a:xfrm>
          </p:grpSpPr>
          <p:grpSp>
            <p:nvGrpSpPr>
              <p:cNvPr id="240" name="Group 173"/>
              <p:cNvGrpSpPr>
                <a:grpSpLocks/>
              </p:cNvGrpSpPr>
              <p:nvPr/>
            </p:nvGrpSpPr>
            <p:grpSpPr bwMode="auto">
              <a:xfrm rot="1273006" flipH="1">
                <a:off x="317" y="1380"/>
                <a:ext cx="463" cy="181"/>
                <a:chOff x="3667" y="1613"/>
                <a:chExt cx="876" cy="152"/>
              </a:xfrm>
            </p:grpSpPr>
            <p:sp>
              <p:nvSpPr>
                <p:cNvPr id="287" name="Rectangle 174"/>
                <p:cNvSpPr>
                  <a:spLocks noChangeArrowheads="1"/>
                </p:cNvSpPr>
                <p:nvPr/>
              </p:nvSpPr>
              <p:spPr bwMode="auto">
                <a:xfrm>
                  <a:off x="3678" y="1694"/>
                  <a:ext cx="390" cy="21"/>
                </a:xfrm>
                <a:prstGeom prst="rect">
                  <a:avLst/>
                </a:prstGeom>
                <a:noFill/>
                <a:ln w="12700">
                  <a:solidFill>
                    <a:srgbClr val="000000"/>
                  </a:solidFill>
                  <a:miter lim="800000"/>
                  <a:headEnd/>
                  <a:tailEnd/>
                </a:ln>
              </p:spPr>
              <p:txBody>
                <a:bodyPr wrap="none" anchor="ctr"/>
                <a:lstStyle/>
                <a:p>
                  <a:pPr>
                    <a:defRPr/>
                  </a:pPr>
                  <a:endParaRPr lang="en-US">
                    <a:solidFill>
                      <a:schemeClr val="tx1"/>
                    </a:solidFill>
                    <a:latin typeface="Arial" pitchFamily="34" charset="0"/>
                    <a:cs typeface="+mn-cs"/>
                  </a:endParaRPr>
                </a:p>
              </p:txBody>
            </p:sp>
            <p:sp>
              <p:nvSpPr>
                <p:cNvPr id="288" name="Rectangle 175"/>
                <p:cNvSpPr>
                  <a:spLocks noChangeArrowheads="1"/>
                </p:cNvSpPr>
                <p:nvPr/>
              </p:nvSpPr>
              <p:spPr bwMode="auto">
                <a:xfrm>
                  <a:off x="4113" y="1694"/>
                  <a:ext cx="390" cy="21"/>
                </a:xfrm>
                <a:prstGeom prst="rect">
                  <a:avLst/>
                </a:prstGeom>
                <a:noFill/>
                <a:ln w="12700">
                  <a:solidFill>
                    <a:srgbClr val="000000"/>
                  </a:solidFill>
                  <a:miter lim="800000"/>
                  <a:headEnd/>
                  <a:tailEnd/>
                </a:ln>
              </p:spPr>
              <p:txBody>
                <a:bodyPr wrap="none" anchor="ctr"/>
                <a:lstStyle/>
                <a:p>
                  <a:pPr>
                    <a:defRPr/>
                  </a:pPr>
                  <a:endParaRPr lang="en-US">
                    <a:solidFill>
                      <a:schemeClr val="tx1"/>
                    </a:solidFill>
                    <a:latin typeface="Arial" pitchFamily="34" charset="0"/>
                    <a:cs typeface="+mn-cs"/>
                  </a:endParaRPr>
                </a:p>
              </p:txBody>
            </p:sp>
            <p:sp>
              <p:nvSpPr>
                <p:cNvPr id="289" name="Freeform 176"/>
                <p:cNvSpPr>
                  <a:spLocks/>
                </p:cNvSpPr>
                <p:nvPr/>
              </p:nvSpPr>
              <p:spPr bwMode="auto">
                <a:xfrm>
                  <a:off x="3667" y="1613"/>
                  <a:ext cx="876" cy="22"/>
                </a:xfrm>
                <a:custGeom>
                  <a:avLst/>
                  <a:gdLst>
                    <a:gd name="T0" fmla="*/ 0 w 876"/>
                    <a:gd name="T1" fmla="*/ 0 h 22"/>
                    <a:gd name="T2" fmla="*/ 875 w 876"/>
                    <a:gd name="T3" fmla="*/ 0 h 22"/>
                    <a:gd name="T4" fmla="*/ 875 w 876"/>
                    <a:gd name="T5" fmla="*/ 21 h 22"/>
                    <a:gd name="T6" fmla="*/ 0 w 876"/>
                    <a:gd name="T7" fmla="*/ 21 h 22"/>
                    <a:gd name="T8" fmla="*/ 0 w 876"/>
                    <a:gd name="T9" fmla="*/ 0 h 22"/>
                    <a:gd name="T10" fmla="*/ 0 60000 65536"/>
                    <a:gd name="T11" fmla="*/ 0 60000 65536"/>
                    <a:gd name="T12" fmla="*/ 0 60000 65536"/>
                    <a:gd name="T13" fmla="*/ 0 60000 65536"/>
                    <a:gd name="T14" fmla="*/ 0 60000 65536"/>
                    <a:gd name="T15" fmla="*/ 0 w 876"/>
                    <a:gd name="T16" fmla="*/ 0 h 22"/>
                    <a:gd name="T17" fmla="*/ 876 w 876"/>
                    <a:gd name="T18" fmla="*/ 22 h 22"/>
                  </a:gdLst>
                  <a:ahLst/>
                  <a:cxnLst>
                    <a:cxn ang="T10">
                      <a:pos x="T0" y="T1"/>
                    </a:cxn>
                    <a:cxn ang="T11">
                      <a:pos x="T2" y="T3"/>
                    </a:cxn>
                    <a:cxn ang="T12">
                      <a:pos x="T4" y="T5"/>
                    </a:cxn>
                    <a:cxn ang="T13">
                      <a:pos x="T6" y="T7"/>
                    </a:cxn>
                    <a:cxn ang="T14">
                      <a:pos x="T8" y="T9"/>
                    </a:cxn>
                  </a:cxnLst>
                  <a:rect l="T15" t="T16" r="T17" b="T18"/>
                  <a:pathLst>
                    <a:path w="876" h="22">
                      <a:moveTo>
                        <a:pt x="0" y="0"/>
                      </a:moveTo>
                      <a:lnTo>
                        <a:pt x="875" y="0"/>
                      </a:lnTo>
                      <a:lnTo>
                        <a:pt x="875" y="21"/>
                      </a:lnTo>
                      <a:lnTo>
                        <a:pt x="0" y="21"/>
                      </a:lnTo>
                      <a:lnTo>
                        <a:pt x="0" y="0"/>
                      </a:lnTo>
                    </a:path>
                  </a:pathLst>
                </a:custGeom>
                <a:solidFill>
                  <a:srgbClr val="339933"/>
                </a:solidFill>
                <a:ln w="9525" cap="rnd">
                  <a:noFill/>
                  <a:round/>
                  <a:headEnd type="none" w="sm" len="sm"/>
                  <a:tailEnd type="none" w="sm" len="sm"/>
                </a:ln>
              </p:spPr>
              <p:txBody>
                <a:bodyPr/>
                <a:lstStyle/>
                <a:p>
                  <a:pPr>
                    <a:defRPr/>
                  </a:pPr>
                  <a:endParaRPr lang="en-US">
                    <a:solidFill>
                      <a:schemeClr val="tx1"/>
                    </a:solidFill>
                    <a:latin typeface="Arial" pitchFamily="34" charset="0"/>
                    <a:cs typeface="+mn-cs"/>
                  </a:endParaRPr>
                </a:p>
              </p:txBody>
            </p:sp>
            <p:sp>
              <p:nvSpPr>
                <p:cNvPr id="290" name="Freeform 177"/>
                <p:cNvSpPr>
                  <a:spLocks/>
                </p:cNvSpPr>
                <p:nvPr/>
              </p:nvSpPr>
              <p:spPr bwMode="auto">
                <a:xfrm>
                  <a:off x="3667" y="1631"/>
                  <a:ext cx="876" cy="23"/>
                </a:xfrm>
                <a:custGeom>
                  <a:avLst/>
                  <a:gdLst>
                    <a:gd name="T0" fmla="*/ 0 w 876"/>
                    <a:gd name="T1" fmla="*/ 0 h 23"/>
                    <a:gd name="T2" fmla="*/ 875 w 876"/>
                    <a:gd name="T3" fmla="*/ 0 h 23"/>
                    <a:gd name="T4" fmla="*/ 875 w 876"/>
                    <a:gd name="T5" fmla="*/ 22 h 23"/>
                    <a:gd name="T6" fmla="*/ 0 w 876"/>
                    <a:gd name="T7" fmla="*/ 22 h 23"/>
                    <a:gd name="T8" fmla="*/ 0 w 876"/>
                    <a:gd name="T9" fmla="*/ 0 h 23"/>
                    <a:gd name="T10" fmla="*/ 0 60000 65536"/>
                    <a:gd name="T11" fmla="*/ 0 60000 65536"/>
                    <a:gd name="T12" fmla="*/ 0 60000 65536"/>
                    <a:gd name="T13" fmla="*/ 0 60000 65536"/>
                    <a:gd name="T14" fmla="*/ 0 60000 65536"/>
                    <a:gd name="T15" fmla="*/ 0 w 876"/>
                    <a:gd name="T16" fmla="*/ 0 h 23"/>
                    <a:gd name="T17" fmla="*/ 876 w 876"/>
                    <a:gd name="T18" fmla="*/ 23 h 23"/>
                  </a:gdLst>
                  <a:ahLst/>
                  <a:cxnLst>
                    <a:cxn ang="T10">
                      <a:pos x="T0" y="T1"/>
                    </a:cxn>
                    <a:cxn ang="T11">
                      <a:pos x="T2" y="T3"/>
                    </a:cxn>
                    <a:cxn ang="T12">
                      <a:pos x="T4" y="T5"/>
                    </a:cxn>
                    <a:cxn ang="T13">
                      <a:pos x="T6" y="T7"/>
                    </a:cxn>
                    <a:cxn ang="T14">
                      <a:pos x="T8" y="T9"/>
                    </a:cxn>
                  </a:cxnLst>
                  <a:rect l="T15" t="T16" r="T17" b="T18"/>
                  <a:pathLst>
                    <a:path w="876" h="23">
                      <a:moveTo>
                        <a:pt x="0" y="0"/>
                      </a:moveTo>
                      <a:lnTo>
                        <a:pt x="875" y="0"/>
                      </a:lnTo>
                      <a:lnTo>
                        <a:pt x="875" y="22"/>
                      </a:lnTo>
                      <a:lnTo>
                        <a:pt x="0" y="22"/>
                      </a:lnTo>
                      <a:lnTo>
                        <a:pt x="0" y="0"/>
                      </a:lnTo>
                    </a:path>
                  </a:pathLst>
                </a:custGeom>
                <a:solidFill>
                  <a:srgbClr val="309830"/>
                </a:solidFill>
                <a:ln w="9525" cap="rnd">
                  <a:noFill/>
                  <a:round/>
                  <a:headEnd type="none" w="sm" len="sm"/>
                  <a:tailEnd type="none" w="sm" len="sm"/>
                </a:ln>
              </p:spPr>
              <p:txBody>
                <a:bodyPr/>
                <a:lstStyle/>
                <a:p>
                  <a:pPr>
                    <a:defRPr/>
                  </a:pPr>
                  <a:endParaRPr lang="en-US">
                    <a:solidFill>
                      <a:schemeClr val="tx1"/>
                    </a:solidFill>
                    <a:latin typeface="Arial" pitchFamily="34" charset="0"/>
                    <a:cs typeface="+mn-cs"/>
                  </a:endParaRPr>
                </a:p>
              </p:txBody>
            </p:sp>
            <p:sp>
              <p:nvSpPr>
                <p:cNvPr id="291" name="Freeform 178"/>
                <p:cNvSpPr>
                  <a:spLocks/>
                </p:cNvSpPr>
                <p:nvPr/>
              </p:nvSpPr>
              <p:spPr bwMode="auto">
                <a:xfrm>
                  <a:off x="3667" y="1641"/>
                  <a:ext cx="876" cy="20"/>
                </a:xfrm>
                <a:custGeom>
                  <a:avLst/>
                  <a:gdLst>
                    <a:gd name="T0" fmla="*/ 0 w 876"/>
                    <a:gd name="T1" fmla="*/ 0 h 20"/>
                    <a:gd name="T2" fmla="*/ 875 w 876"/>
                    <a:gd name="T3" fmla="*/ 0 h 20"/>
                    <a:gd name="T4" fmla="*/ 875 w 876"/>
                    <a:gd name="T5" fmla="*/ 19 h 20"/>
                    <a:gd name="T6" fmla="*/ 0 w 876"/>
                    <a:gd name="T7" fmla="*/ 19 h 20"/>
                    <a:gd name="T8" fmla="*/ 0 w 876"/>
                    <a:gd name="T9" fmla="*/ 0 h 20"/>
                    <a:gd name="T10" fmla="*/ 0 60000 65536"/>
                    <a:gd name="T11" fmla="*/ 0 60000 65536"/>
                    <a:gd name="T12" fmla="*/ 0 60000 65536"/>
                    <a:gd name="T13" fmla="*/ 0 60000 65536"/>
                    <a:gd name="T14" fmla="*/ 0 60000 65536"/>
                    <a:gd name="T15" fmla="*/ 0 w 876"/>
                    <a:gd name="T16" fmla="*/ 0 h 20"/>
                    <a:gd name="T17" fmla="*/ 876 w 876"/>
                    <a:gd name="T18" fmla="*/ 20 h 20"/>
                  </a:gdLst>
                  <a:ahLst/>
                  <a:cxnLst>
                    <a:cxn ang="T10">
                      <a:pos x="T0" y="T1"/>
                    </a:cxn>
                    <a:cxn ang="T11">
                      <a:pos x="T2" y="T3"/>
                    </a:cxn>
                    <a:cxn ang="T12">
                      <a:pos x="T4" y="T5"/>
                    </a:cxn>
                    <a:cxn ang="T13">
                      <a:pos x="T6" y="T7"/>
                    </a:cxn>
                    <a:cxn ang="T14">
                      <a:pos x="T8" y="T9"/>
                    </a:cxn>
                  </a:cxnLst>
                  <a:rect l="T15" t="T16" r="T17" b="T18"/>
                  <a:pathLst>
                    <a:path w="876" h="20">
                      <a:moveTo>
                        <a:pt x="0" y="0"/>
                      </a:moveTo>
                      <a:lnTo>
                        <a:pt x="875" y="0"/>
                      </a:lnTo>
                      <a:lnTo>
                        <a:pt x="875" y="19"/>
                      </a:lnTo>
                      <a:lnTo>
                        <a:pt x="0" y="19"/>
                      </a:lnTo>
                      <a:lnTo>
                        <a:pt x="0" y="0"/>
                      </a:lnTo>
                    </a:path>
                  </a:pathLst>
                </a:custGeom>
                <a:solidFill>
                  <a:srgbClr val="309030"/>
                </a:solidFill>
                <a:ln w="9525" cap="rnd">
                  <a:noFill/>
                  <a:round/>
                  <a:headEnd type="none" w="sm" len="sm"/>
                  <a:tailEnd type="none" w="sm" len="sm"/>
                </a:ln>
              </p:spPr>
              <p:txBody>
                <a:bodyPr/>
                <a:lstStyle/>
                <a:p>
                  <a:pPr>
                    <a:defRPr/>
                  </a:pPr>
                  <a:endParaRPr lang="en-US">
                    <a:solidFill>
                      <a:schemeClr val="tx1"/>
                    </a:solidFill>
                    <a:latin typeface="Arial" pitchFamily="34" charset="0"/>
                    <a:cs typeface="+mn-cs"/>
                  </a:endParaRPr>
                </a:p>
              </p:txBody>
            </p:sp>
            <p:sp>
              <p:nvSpPr>
                <p:cNvPr id="292" name="Freeform 179"/>
                <p:cNvSpPr>
                  <a:spLocks/>
                </p:cNvSpPr>
                <p:nvPr/>
              </p:nvSpPr>
              <p:spPr bwMode="auto">
                <a:xfrm>
                  <a:off x="3667" y="1650"/>
                  <a:ext cx="876" cy="22"/>
                </a:xfrm>
                <a:custGeom>
                  <a:avLst/>
                  <a:gdLst>
                    <a:gd name="T0" fmla="*/ 0 w 876"/>
                    <a:gd name="T1" fmla="*/ 0 h 22"/>
                    <a:gd name="T2" fmla="*/ 875 w 876"/>
                    <a:gd name="T3" fmla="*/ 0 h 22"/>
                    <a:gd name="T4" fmla="*/ 875 w 876"/>
                    <a:gd name="T5" fmla="*/ 21 h 22"/>
                    <a:gd name="T6" fmla="*/ 0 w 876"/>
                    <a:gd name="T7" fmla="*/ 21 h 22"/>
                    <a:gd name="T8" fmla="*/ 0 w 876"/>
                    <a:gd name="T9" fmla="*/ 0 h 22"/>
                    <a:gd name="T10" fmla="*/ 0 60000 65536"/>
                    <a:gd name="T11" fmla="*/ 0 60000 65536"/>
                    <a:gd name="T12" fmla="*/ 0 60000 65536"/>
                    <a:gd name="T13" fmla="*/ 0 60000 65536"/>
                    <a:gd name="T14" fmla="*/ 0 60000 65536"/>
                    <a:gd name="T15" fmla="*/ 0 w 876"/>
                    <a:gd name="T16" fmla="*/ 0 h 22"/>
                    <a:gd name="T17" fmla="*/ 876 w 876"/>
                    <a:gd name="T18" fmla="*/ 22 h 22"/>
                  </a:gdLst>
                  <a:ahLst/>
                  <a:cxnLst>
                    <a:cxn ang="T10">
                      <a:pos x="T0" y="T1"/>
                    </a:cxn>
                    <a:cxn ang="T11">
                      <a:pos x="T2" y="T3"/>
                    </a:cxn>
                    <a:cxn ang="T12">
                      <a:pos x="T4" y="T5"/>
                    </a:cxn>
                    <a:cxn ang="T13">
                      <a:pos x="T6" y="T7"/>
                    </a:cxn>
                    <a:cxn ang="T14">
                      <a:pos x="T8" y="T9"/>
                    </a:cxn>
                  </a:cxnLst>
                  <a:rect l="T15" t="T16" r="T17" b="T18"/>
                  <a:pathLst>
                    <a:path w="876" h="22">
                      <a:moveTo>
                        <a:pt x="0" y="0"/>
                      </a:moveTo>
                      <a:lnTo>
                        <a:pt x="875" y="0"/>
                      </a:lnTo>
                      <a:lnTo>
                        <a:pt x="875" y="21"/>
                      </a:lnTo>
                      <a:lnTo>
                        <a:pt x="0" y="21"/>
                      </a:lnTo>
                      <a:lnTo>
                        <a:pt x="0" y="0"/>
                      </a:lnTo>
                    </a:path>
                  </a:pathLst>
                </a:custGeom>
                <a:solidFill>
                  <a:srgbClr val="288828"/>
                </a:solidFill>
                <a:ln w="9525" cap="rnd">
                  <a:noFill/>
                  <a:round/>
                  <a:headEnd type="none" w="sm" len="sm"/>
                  <a:tailEnd type="none" w="sm" len="sm"/>
                </a:ln>
              </p:spPr>
              <p:txBody>
                <a:bodyPr/>
                <a:lstStyle/>
                <a:p>
                  <a:pPr>
                    <a:defRPr/>
                  </a:pPr>
                  <a:endParaRPr lang="en-US">
                    <a:solidFill>
                      <a:schemeClr val="tx1"/>
                    </a:solidFill>
                    <a:latin typeface="Arial" pitchFamily="34" charset="0"/>
                    <a:cs typeface="+mn-cs"/>
                  </a:endParaRPr>
                </a:p>
              </p:txBody>
            </p:sp>
            <p:sp>
              <p:nvSpPr>
                <p:cNvPr id="293" name="Freeform 180"/>
                <p:cNvSpPr>
                  <a:spLocks/>
                </p:cNvSpPr>
                <p:nvPr/>
              </p:nvSpPr>
              <p:spPr bwMode="auto">
                <a:xfrm>
                  <a:off x="3667" y="1658"/>
                  <a:ext cx="876" cy="22"/>
                </a:xfrm>
                <a:custGeom>
                  <a:avLst/>
                  <a:gdLst>
                    <a:gd name="T0" fmla="*/ 0 w 876"/>
                    <a:gd name="T1" fmla="*/ 0 h 22"/>
                    <a:gd name="T2" fmla="*/ 875 w 876"/>
                    <a:gd name="T3" fmla="*/ 0 h 22"/>
                    <a:gd name="T4" fmla="*/ 875 w 876"/>
                    <a:gd name="T5" fmla="*/ 21 h 22"/>
                    <a:gd name="T6" fmla="*/ 0 w 876"/>
                    <a:gd name="T7" fmla="*/ 21 h 22"/>
                    <a:gd name="T8" fmla="*/ 0 w 876"/>
                    <a:gd name="T9" fmla="*/ 0 h 22"/>
                    <a:gd name="T10" fmla="*/ 0 60000 65536"/>
                    <a:gd name="T11" fmla="*/ 0 60000 65536"/>
                    <a:gd name="T12" fmla="*/ 0 60000 65536"/>
                    <a:gd name="T13" fmla="*/ 0 60000 65536"/>
                    <a:gd name="T14" fmla="*/ 0 60000 65536"/>
                    <a:gd name="T15" fmla="*/ 0 w 876"/>
                    <a:gd name="T16" fmla="*/ 0 h 22"/>
                    <a:gd name="T17" fmla="*/ 876 w 876"/>
                    <a:gd name="T18" fmla="*/ 22 h 22"/>
                  </a:gdLst>
                  <a:ahLst/>
                  <a:cxnLst>
                    <a:cxn ang="T10">
                      <a:pos x="T0" y="T1"/>
                    </a:cxn>
                    <a:cxn ang="T11">
                      <a:pos x="T2" y="T3"/>
                    </a:cxn>
                    <a:cxn ang="T12">
                      <a:pos x="T4" y="T5"/>
                    </a:cxn>
                    <a:cxn ang="T13">
                      <a:pos x="T6" y="T7"/>
                    </a:cxn>
                    <a:cxn ang="T14">
                      <a:pos x="T8" y="T9"/>
                    </a:cxn>
                  </a:cxnLst>
                  <a:rect l="T15" t="T16" r="T17" b="T18"/>
                  <a:pathLst>
                    <a:path w="876" h="22">
                      <a:moveTo>
                        <a:pt x="0" y="0"/>
                      </a:moveTo>
                      <a:lnTo>
                        <a:pt x="875" y="0"/>
                      </a:lnTo>
                      <a:lnTo>
                        <a:pt x="875" y="21"/>
                      </a:lnTo>
                      <a:lnTo>
                        <a:pt x="0" y="21"/>
                      </a:lnTo>
                      <a:lnTo>
                        <a:pt x="0" y="0"/>
                      </a:lnTo>
                    </a:path>
                  </a:pathLst>
                </a:custGeom>
                <a:solidFill>
                  <a:srgbClr val="288028"/>
                </a:solidFill>
                <a:ln w="9525" cap="rnd">
                  <a:noFill/>
                  <a:round/>
                  <a:headEnd type="none" w="sm" len="sm"/>
                  <a:tailEnd type="none" w="sm" len="sm"/>
                </a:ln>
              </p:spPr>
              <p:txBody>
                <a:bodyPr/>
                <a:lstStyle/>
                <a:p>
                  <a:pPr>
                    <a:defRPr/>
                  </a:pPr>
                  <a:endParaRPr lang="en-US">
                    <a:solidFill>
                      <a:schemeClr val="tx1"/>
                    </a:solidFill>
                    <a:latin typeface="Arial" pitchFamily="34" charset="0"/>
                    <a:cs typeface="+mn-cs"/>
                  </a:endParaRPr>
                </a:p>
              </p:txBody>
            </p:sp>
            <p:sp>
              <p:nvSpPr>
                <p:cNvPr id="294" name="Freeform 181"/>
                <p:cNvSpPr>
                  <a:spLocks/>
                </p:cNvSpPr>
                <p:nvPr/>
              </p:nvSpPr>
              <p:spPr bwMode="auto">
                <a:xfrm>
                  <a:off x="3667" y="1669"/>
                  <a:ext cx="876" cy="21"/>
                </a:xfrm>
                <a:custGeom>
                  <a:avLst/>
                  <a:gdLst>
                    <a:gd name="T0" fmla="*/ 0 w 876"/>
                    <a:gd name="T1" fmla="*/ 0 h 21"/>
                    <a:gd name="T2" fmla="*/ 875 w 876"/>
                    <a:gd name="T3" fmla="*/ 0 h 21"/>
                    <a:gd name="T4" fmla="*/ 875 w 876"/>
                    <a:gd name="T5" fmla="*/ 20 h 21"/>
                    <a:gd name="T6" fmla="*/ 0 w 876"/>
                    <a:gd name="T7" fmla="*/ 20 h 21"/>
                    <a:gd name="T8" fmla="*/ 0 w 876"/>
                    <a:gd name="T9" fmla="*/ 0 h 21"/>
                    <a:gd name="T10" fmla="*/ 0 60000 65536"/>
                    <a:gd name="T11" fmla="*/ 0 60000 65536"/>
                    <a:gd name="T12" fmla="*/ 0 60000 65536"/>
                    <a:gd name="T13" fmla="*/ 0 60000 65536"/>
                    <a:gd name="T14" fmla="*/ 0 60000 65536"/>
                    <a:gd name="T15" fmla="*/ 0 w 876"/>
                    <a:gd name="T16" fmla="*/ 0 h 21"/>
                    <a:gd name="T17" fmla="*/ 876 w 876"/>
                    <a:gd name="T18" fmla="*/ 21 h 21"/>
                  </a:gdLst>
                  <a:ahLst/>
                  <a:cxnLst>
                    <a:cxn ang="T10">
                      <a:pos x="T0" y="T1"/>
                    </a:cxn>
                    <a:cxn ang="T11">
                      <a:pos x="T2" y="T3"/>
                    </a:cxn>
                    <a:cxn ang="T12">
                      <a:pos x="T4" y="T5"/>
                    </a:cxn>
                    <a:cxn ang="T13">
                      <a:pos x="T6" y="T7"/>
                    </a:cxn>
                    <a:cxn ang="T14">
                      <a:pos x="T8" y="T9"/>
                    </a:cxn>
                  </a:cxnLst>
                  <a:rect l="T15" t="T16" r="T17" b="T18"/>
                  <a:pathLst>
                    <a:path w="876" h="21">
                      <a:moveTo>
                        <a:pt x="0" y="0"/>
                      </a:moveTo>
                      <a:lnTo>
                        <a:pt x="875" y="0"/>
                      </a:lnTo>
                      <a:lnTo>
                        <a:pt x="875" y="20"/>
                      </a:lnTo>
                      <a:lnTo>
                        <a:pt x="0" y="20"/>
                      </a:lnTo>
                      <a:lnTo>
                        <a:pt x="0" y="0"/>
                      </a:lnTo>
                    </a:path>
                  </a:pathLst>
                </a:custGeom>
                <a:solidFill>
                  <a:srgbClr val="287828"/>
                </a:solidFill>
                <a:ln w="9525" cap="rnd">
                  <a:noFill/>
                  <a:round/>
                  <a:headEnd type="none" w="sm" len="sm"/>
                  <a:tailEnd type="none" w="sm" len="sm"/>
                </a:ln>
              </p:spPr>
              <p:txBody>
                <a:bodyPr/>
                <a:lstStyle/>
                <a:p>
                  <a:pPr>
                    <a:defRPr/>
                  </a:pPr>
                  <a:endParaRPr lang="en-US">
                    <a:solidFill>
                      <a:schemeClr val="tx1"/>
                    </a:solidFill>
                    <a:latin typeface="Arial" pitchFamily="34" charset="0"/>
                    <a:cs typeface="+mn-cs"/>
                  </a:endParaRPr>
                </a:p>
              </p:txBody>
            </p:sp>
            <p:sp>
              <p:nvSpPr>
                <p:cNvPr id="295" name="Freeform 182"/>
                <p:cNvSpPr>
                  <a:spLocks/>
                </p:cNvSpPr>
                <p:nvPr/>
              </p:nvSpPr>
              <p:spPr bwMode="auto">
                <a:xfrm>
                  <a:off x="3667" y="1679"/>
                  <a:ext cx="876" cy="22"/>
                </a:xfrm>
                <a:custGeom>
                  <a:avLst/>
                  <a:gdLst>
                    <a:gd name="T0" fmla="*/ 0 w 876"/>
                    <a:gd name="T1" fmla="*/ 0 h 22"/>
                    <a:gd name="T2" fmla="*/ 875 w 876"/>
                    <a:gd name="T3" fmla="*/ 0 h 22"/>
                    <a:gd name="T4" fmla="*/ 875 w 876"/>
                    <a:gd name="T5" fmla="*/ 21 h 22"/>
                    <a:gd name="T6" fmla="*/ 0 w 876"/>
                    <a:gd name="T7" fmla="*/ 21 h 22"/>
                    <a:gd name="T8" fmla="*/ 0 w 876"/>
                    <a:gd name="T9" fmla="*/ 0 h 22"/>
                    <a:gd name="T10" fmla="*/ 0 60000 65536"/>
                    <a:gd name="T11" fmla="*/ 0 60000 65536"/>
                    <a:gd name="T12" fmla="*/ 0 60000 65536"/>
                    <a:gd name="T13" fmla="*/ 0 60000 65536"/>
                    <a:gd name="T14" fmla="*/ 0 60000 65536"/>
                    <a:gd name="T15" fmla="*/ 0 w 876"/>
                    <a:gd name="T16" fmla="*/ 0 h 22"/>
                    <a:gd name="T17" fmla="*/ 876 w 876"/>
                    <a:gd name="T18" fmla="*/ 22 h 22"/>
                  </a:gdLst>
                  <a:ahLst/>
                  <a:cxnLst>
                    <a:cxn ang="T10">
                      <a:pos x="T0" y="T1"/>
                    </a:cxn>
                    <a:cxn ang="T11">
                      <a:pos x="T2" y="T3"/>
                    </a:cxn>
                    <a:cxn ang="T12">
                      <a:pos x="T4" y="T5"/>
                    </a:cxn>
                    <a:cxn ang="T13">
                      <a:pos x="T6" y="T7"/>
                    </a:cxn>
                    <a:cxn ang="T14">
                      <a:pos x="T8" y="T9"/>
                    </a:cxn>
                  </a:cxnLst>
                  <a:rect l="T15" t="T16" r="T17" b="T18"/>
                  <a:pathLst>
                    <a:path w="876" h="22">
                      <a:moveTo>
                        <a:pt x="0" y="0"/>
                      </a:moveTo>
                      <a:lnTo>
                        <a:pt x="875" y="0"/>
                      </a:lnTo>
                      <a:lnTo>
                        <a:pt x="875" y="21"/>
                      </a:lnTo>
                      <a:lnTo>
                        <a:pt x="0" y="21"/>
                      </a:lnTo>
                      <a:lnTo>
                        <a:pt x="0" y="0"/>
                      </a:lnTo>
                    </a:path>
                  </a:pathLst>
                </a:custGeom>
                <a:solidFill>
                  <a:srgbClr val="287020"/>
                </a:solidFill>
                <a:ln w="9525" cap="rnd">
                  <a:noFill/>
                  <a:round/>
                  <a:headEnd type="none" w="sm" len="sm"/>
                  <a:tailEnd type="none" w="sm" len="sm"/>
                </a:ln>
              </p:spPr>
              <p:txBody>
                <a:bodyPr/>
                <a:lstStyle/>
                <a:p>
                  <a:pPr>
                    <a:defRPr/>
                  </a:pPr>
                  <a:endParaRPr lang="en-US">
                    <a:solidFill>
                      <a:schemeClr val="tx1"/>
                    </a:solidFill>
                    <a:latin typeface="Arial" pitchFamily="34" charset="0"/>
                    <a:cs typeface="+mn-cs"/>
                  </a:endParaRPr>
                </a:p>
              </p:txBody>
            </p:sp>
            <p:sp>
              <p:nvSpPr>
                <p:cNvPr id="296" name="Freeform 183"/>
                <p:cNvSpPr>
                  <a:spLocks/>
                </p:cNvSpPr>
                <p:nvPr/>
              </p:nvSpPr>
              <p:spPr bwMode="auto">
                <a:xfrm>
                  <a:off x="3667" y="1689"/>
                  <a:ext cx="876" cy="23"/>
                </a:xfrm>
                <a:custGeom>
                  <a:avLst/>
                  <a:gdLst>
                    <a:gd name="T0" fmla="*/ 0 w 876"/>
                    <a:gd name="T1" fmla="*/ 0 h 23"/>
                    <a:gd name="T2" fmla="*/ 875 w 876"/>
                    <a:gd name="T3" fmla="*/ 0 h 23"/>
                    <a:gd name="T4" fmla="*/ 875 w 876"/>
                    <a:gd name="T5" fmla="*/ 22 h 23"/>
                    <a:gd name="T6" fmla="*/ 0 w 876"/>
                    <a:gd name="T7" fmla="*/ 22 h 23"/>
                    <a:gd name="T8" fmla="*/ 0 w 876"/>
                    <a:gd name="T9" fmla="*/ 0 h 23"/>
                    <a:gd name="T10" fmla="*/ 0 60000 65536"/>
                    <a:gd name="T11" fmla="*/ 0 60000 65536"/>
                    <a:gd name="T12" fmla="*/ 0 60000 65536"/>
                    <a:gd name="T13" fmla="*/ 0 60000 65536"/>
                    <a:gd name="T14" fmla="*/ 0 60000 65536"/>
                    <a:gd name="T15" fmla="*/ 0 w 876"/>
                    <a:gd name="T16" fmla="*/ 0 h 23"/>
                    <a:gd name="T17" fmla="*/ 876 w 876"/>
                    <a:gd name="T18" fmla="*/ 23 h 23"/>
                  </a:gdLst>
                  <a:ahLst/>
                  <a:cxnLst>
                    <a:cxn ang="T10">
                      <a:pos x="T0" y="T1"/>
                    </a:cxn>
                    <a:cxn ang="T11">
                      <a:pos x="T2" y="T3"/>
                    </a:cxn>
                    <a:cxn ang="T12">
                      <a:pos x="T4" y="T5"/>
                    </a:cxn>
                    <a:cxn ang="T13">
                      <a:pos x="T6" y="T7"/>
                    </a:cxn>
                    <a:cxn ang="T14">
                      <a:pos x="T8" y="T9"/>
                    </a:cxn>
                  </a:cxnLst>
                  <a:rect l="T15" t="T16" r="T17" b="T18"/>
                  <a:pathLst>
                    <a:path w="876" h="23">
                      <a:moveTo>
                        <a:pt x="0" y="0"/>
                      </a:moveTo>
                      <a:lnTo>
                        <a:pt x="875" y="0"/>
                      </a:lnTo>
                      <a:lnTo>
                        <a:pt x="875" y="22"/>
                      </a:lnTo>
                      <a:lnTo>
                        <a:pt x="0" y="22"/>
                      </a:lnTo>
                      <a:lnTo>
                        <a:pt x="0" y="0"/>
                      </a:lnTo>
                    </a:path>
                  </a:pathLst>
                </a:custGeom>
                <a:solidFill>
                  <a:srgbClr val="206820"/>
                </a:solidFill>
                <a:ln w="9525" cap="rnd">
                  <a:noFill/>
                  <a:round/>
                  <a:headEnd type="none" w="sm" len="sm"/>
                  <a:tailEnd type="none" w="sm" len="sm"/>
                </a:ln>
              </p:spPr>
              <p:txBody>
                <a:bodyPr/>
                <a:lstStyle/>
                <a:p>
                  <a:pPr>
                    <a:defRPr/>
                  </a:pPr>
                  <a:endParaRPr lang="en-US">
                    <a:solidFill>
                      <a:schemeClr val="tx1"/>
                    </a:solidFill>
                    <a:latin typeface="Arial" pitchFamily="34" charset="0"/>
                    <a:cs typeface="+mn-cs"/>
                  </a:endParaRPr>
                </a:p>
              </p:txBody>
            </p:sp>
            <p:sp>
              <p:nvSpPr>
                <p:cNvPr id="297" name="Freeform 184"/>
                <p:cNvSpPr>
                  <a:spLocks/>
                </p:cNvSpPr>
                <p:nvPr/>
              </p:nvSpPr>
              <p:spPr bwMode="auto">
                <a:xfrm>
                  <a:off x="3667" y="1698"/>
                  <a:ext cx="876" cy="21"/>
                </a:xfrm>
                <a:custGeom>
                  <a:avLst/>
                  <a:gdLst>
                    <a:gd name="T0" fmla="*/ 0 w 876"/>
                    <a:gd name="T1" fmla="*/ 0 h 21"/>
                    <a:gd name="T2" fmla="*/ 875 w 876"/>
                    <a:gd name="T3" fmla="*/ 0 h 21"/>
                    <a:gd name="T4" fmla="*/ 875 w 876"/>
                    <a:gd name="T5" fmla="*/ 20 h 21"/>
                    <a:gd name="T6" fmla="*/ 0 w 876"/>
                    <a:gd name="T7" fmla="*/ 20 h 21"/>
                    <a:gd name="T8" fmla="*/ 0 w 876"/>
                    <a:gd name="T9" fmla="*/ 0 h 21"/>
                    <a:gd name="T10" fmla="*/ 0 60000 65536"/>
                    <a:gd name="T11" fmla="*/ 0 60000 65536"/>
                    <a:gd name="T12" fmla="*/ 0 60000 65536"/>
                    <a:gd name="T13" fmla="*/ 0 60000 65536"/>
                    <a:gd name="T14" fmla="*/ 0 60000 65536"/>
                    <a:gd name="T15" fmla="*/ 0 w 876"/>
                    <a:gd name="T16" fmla="*/ 0 h 21"/>
                    <a:gd name="T17" fmla="*/ 876 w 876"/>
                    <a:gd name="T18" fmla="*/ 21 h 21"/>
                  </a:gdLst>
                  <a:ahLst/>
                  <a:cxnLst>
                    <a:cxn ang="T10">
                      <a:pos x="T0" y="T1"/>
                    </a:cxn>
                    <a:cxn ang="T11">
                      <a:pos x="T2" y="T3"/>
                    </a:cxn>
                    <a:cxn ang="T12">
                      <a:pos x="T4" y="T5"/>
                    </a:cxn>
                    <a:cxn ang="T13">
                      <a:pos x="T6" y="T7"/>
                    </a:cxn>
                    <a:cxn ang="T14">
                      <a:pos x="T8" y="T9"/>
                    </a:cxn>
                  </a:cxnLst>
                  <a:rect l="T15" t="T16" r="T17" b="T18"/>
                  <a:pathLst>
                    <a:path w="876" h="21">
                      <a:moveTo>
                        <a:pt x="0" y="0"/>
                      </a:moveTo>
                      <a:lnTo>
                        <a:pt x="875" y="0"/>
                      </a:lnTo>
                      <a:lnTo>
                        <a:pt x="875" y="20"/>
                      </a:lnTo>
                      <a:lnTo>
                        <a:pt x="0" y="20"/>
                      </a:lnTo>
                      <a:lnTo>
                        <a:pt x="0" y="0"/>
                      </a:lnTo>
                    </a:path>
                  </a:pathLst>
                </a:custGeom>
                <a:solidFill>
                  <a:srgbClr val="206020"/>
                </a:solidFill>
                <a:ln w="9525" cap="rnd">
                  <a:noFill/>
                  <a:round/>
                  <a:headEnd type="none" w="sm" len="sm"/>
                  <a:tailEnd type="none" w="sm" len="sm"/>
                </a:ln>
              </p:spPr>
              <p:txBody>
                <a:bodyPr/>
                <a:lstStyle/>
                <a:p>
                  <a:pPr>
                    <a:defRPr/>
                  </a:pPr>
                  <a:endParaRPr lang="en-US">
                    <a:solidFill>
                      <a:schemeClr val="tx1"/>
                    </a:solidFill>
                    <a:latin typeface="Arial" pitchFamily="34" charset="0"/>
                    <a:cs typeface="+mn-cs"/>
                  </a:endParaRPr>
                </a:p>
              </p:txBody>
            </p:sp>
            <p:sp>
              <p:nvSpPr>
                <p:cNvPr id="298" name="Freeform 185"/>
                <p:cNvSpPr>
                  <a:spLocks/>
                </p:cNvSpPr>
                <p:nvPr/>
              </p:nvSpPr>
              <p:spPr bwMode="auto">
                <a:xfrm>
                  <a:off x="3667" y="1707"/>
                  <a:ext cx="876" cy="23"/>
                </a:xfrm>
                <a:custGeom>
                  <a:avLst/>
                  <a:gdLst>
                    <a:gd name="T0" fmla="*/ 0 w 876"/>
                    <a:gd name="T1" fmla="*/ 0 h 23"/>
                    <a:gd name="T2" fmla="*/ 875 w 876"/>
                    <a:gd name="T3" fmla="*/ 0 h 23"/>
                    <a:gd name="T4" fmla="*/ 875 w 876"/>
                    <a:gd name="T5" fmla="*/ 22 h 23"/>
                    <a:gd name="T6" fmla="*/ 0 w 876"/>
                    <a:gd name="T7" fmla="*/ 22 h 23"/>
                    <a:gd name="T8" fmla="*/ 0 w 876"/>
                    <a:gd name="T9" fmla="*/ 0 h 23"/>
                    <a:gd name="T10" fmla="*/ 0 60000 65536"/>
                    <a:gd name="T11" fmla="*/ 0 60000 65536"/>
                    <a:gd name="T12" fmla="*/ 0 60000 65536"/>
                    <a:gd name="T13" fmla="*/ 0 60000 65536"/>
                    <a:gd name="T14" fmla="*/ 0 60000 65536"/>
                    <a:gd name="T15" fmla="*/ 0 w 876"/>
                    <a:gd name="T16" fmla="*/ 0 h 23"/>
                    <a:gd name="T17" fmla="*/ 876 w 876"/>
                    <a:gd name="T18" fmla="*/ 23 h 23"/>
                  </a:gdLst>
                  <a:ahLst/>
                  <a:cxnLst>
                    <a:cxn ang="T10">
                      <a:pos x="T0" y="T1"/>
                    </a:cxn>
                    <a:cxn ang="T11">
                      <a:pos x="T2" y="T3"/>
                    </a:cxn>
                    <a:cxn ang="T12">
                      <a:pos x="T4" y="T5"/>
                    </a:cxn>
                    <a:cxn ang="T13">
                      <a:pos x="T6" y="T7"/>
                    </a:cxn>
                    <a:cxn ang="T14">
                      <a:pos x="T8" y="T9"/>
                    </a:cxn>
                  </a:cxnLst>
                  <a:rect l="T15" t="T16" r="T17" b="T18"/>
                  <a:pathLst>
                    <a:path w="876" h="23">
                      <a:moveTo>
                        <a:pt x="0" y="0"/>
                      </a:moveTo>
                      <a:lnTo>
                        <a:pt x="875" y="0"/>
                      </a:lnTo>
                      <a:lnTo>
                        <a:pt x="875" y="22"/>
                      </a:lnTo>
                      <a:lnTo>
                        <a:pt x="0" y="22"/>
                      </a:lnTo>
                      <a:lnTo>
                        <a:pt x="0" y="0"/>
                      </a:lnTo>
                    </a:path>
                  </a:pathLst>
                </a:custGeom>
                <a:solidFill>
                  <a:srgbClr val="205818"/>
                </a:solidFill>
                <a:ln w="9525" cap="rnd">
                  <a:noFill/>
                  <a:round/>
                  <a:headEnd type="none" w="sm" len="sm"/>
                  <a:tailEnd type="none" w="sm" len="sm"/>
                </a:ln>
              </p:spPr>
              <p:txBody>
                <a:bodyPr/>
                <a:lstStyle/>
                <a:p>
                  <a:pPr>
                    <a:defRPr/>
                  </a:pPr>
                  <a:endParaRPr lang="en-US">
                    <a:solidFill>
                      <a:schemeClr val="tx1"/>
                    </a:solidFill>
                    <a:latin typeface="Arial" pitchFamily="34" charset="0"/>
                    <a:cs typeface="+mn-cs"/>
                  </a:endParaRPr>
                </a:p>
              </p:txBody>
            </p:sp>
            <p:sp>
              <p:nvSpPr>
                <p:cNvPr id="299" name="Freeform 186"/>
                <p:cNvSpPr>
                  <a:spLocks/>
                </p:cNvSpPr>
                <p:nvPr/>
              </p:nvSpPr>
              <p:spPr bwMode="auto">
                <a:xfrm>
                  <a:off x="3667" y="1718"/>
                  <a:ext cx="876" cy="21"/>
                </a:xfrm>
                <a:custGeom>
                  <a:avLst/>
                  <a:gdLst>
                    <a:gd name="T0" fmla="*/ 0 w 876"/>
                    <a:gd name="T1" fmla="*/ 0 h 21"/>
                    <a:gd name="T2" fmla="*/ 875 w 876"/>
                    <a:gd name="T3" fmla="*/ 0 h 21"/>
                    <a:gd name="T4" fmla="*/ 875 w 876"/>
                    <a:gd name="T5" fmla="*/ 20 h 21"/>
                    <a:gd name="T6" fmla="*/ 0 w 876"/>
                    <a:gd name="T7" fmla="*/ 20 h 21"/>
                    <a:gd name="T8" fmla="*/ 0 w 876"/>
                    <a:gd name="T9" fmla="*/ 0 h 21"/>
                    <a:gd name="T10" fmla="*/ 0 60000 65536"/>
                    <a:gd name="T11" fmla="*/ 0 60000 65536"/>
                    <a:gd name="T12" fmla="*/ 0 60000 65536"/>
                    <a:gd name="T13" fmla="*/ 0 60000 65536"/>
                    <a:gd name="T14" fmla="*/ 0 60000 65536"/>
                    <a:gd name="T15" fmla="*/ 0 w 876"/>
                    <a:gd name="T16" fmla="*/ 0 h 21"/>
                    <a:gd name="T17" fmla="*/ 876 w 876"/>
                    <a:gd name="T18" fmla="*/ 21 h 21"/>
                  </a:gdLst>
                  <a:ahLst/>
                  <a:cxnLst>
                    <a:cxn ang="T10">
                      <a:pos x="T0" y="T1"/>
                    </a:cxn>
                    <a:cxn ang="T11">
                      <a:pos x="T2" y="T3"/>
                    </a:cxn>
                    <a:cxn ang="T12">
                      <a:pos x="T4" y="T5"/>
                    </a:cxn>
                    <a:cxn ang="T13">
                      <a:pos x="T6" y="T7"/>
                    </a:cxn>
                    <a:cxn ang="T14">
                      <a:pos x="T8" y="T9"/>
                    </a:cxn>
                  </a:cxnLst>
                  <a:rect l="T15" t="T16" r="T17" b="T18"/>
                  <a:pathLst>
                    <a:path w="876" h="21">
                      <a:moveTo>
                        <a:pt x="0" y="0"/>
                      </a:moveTo>
                      <a:lnTo>
                        <a:pt x="875" y="0"/>
                      </a:lnTo>
                      <a:lnTo>
                        <a:pt x="875" y="20"/>
                      </a:lnTo>
                      <a:lnTo>
                        <a:pt x="0" y="20"/>
                      </a:lnTo>
                      <a:lnTo>
                        <a:pt x="0" y="0"/>
                      </a:lnTo>
                    </a:path>
                  </a:pathLst>
                </a:custGeom>
                <a:solidFill>
                  <a:srgbClr val="185018"/>
                </a:solidFill>
                <a:ln w="9525" cap="rnd">
                  <a:noFill/>
                  <a:round/>
                  <a:headEnd type="none" w="sm" len="sm"/>
                  <a:tailEnd type="none" w="sm" len="sm"/>
                </a:ln>
              </p:spPr>
              <p:txBody>
                <a:bodyPr/>
                <a:lstStyle/>
                <a:p>
                  <a:pPr>
                    <a:defRPr/>
                  </a:pPr>
                  <a:endParaRPr lang="en-US">
                    <a:solidFill>
                      <a:schemeClr val="tx1"/>
                    </a:solidFill>
                    <a:latin typeface="Arial" pitchFamily="34" charset="0"/>
                    <a:cs typeface="+mn-cs"/>
                  </a:endParaRPr>
                </a:p>
              </p:txBody>
            </p:sp>
            <p:sp>
              <p:nvSpPr>
                <p:cNvPr id="300" name="Freeform 187"/>
                <p:cNvSpPr>
                  <a:spLocks/>
                </p:cNvSpPr>
                <p:nvPr/>
              </p:nvSpPr>
              <p:spPr bwMode="auto">
                <a:xfrm>
                  <a:off x="3667" y="1727"/>
                  <a:ext cx="876" cy="21"/>
                </a:xfrm>
                <a:custGeom>
                  <a:avLst/>
                  <a:gdLst>
                    <a:gd name="T0" fmla="*/ 0 w 876"/>
                    <a:gd name="T1" fmla="*/ 0 h 21"/>
                    <a:gd name="T2" fmla="*/ 875 w 876"/>
                    <a:gd name="T3" fmla="*/ 0 h 21"/>
                    <a:gd name="T4" fmla="*/ 875 w 876"/>
                    <a:gd name="T5" fmla="*/ 20 h 21"/>
                    <a:gd name="T6" fmla="*/ 0 w 876"/>
                    <a:gd name="T7" fmla="*/ 20 h 21"/>
                    <a:gd name="T8" fmla="*/ 0 w 876"/>
                    <a:gd name="T9" fmla="*/ 0 h 21"/>
                    <a:gd name="T10" fmla="*/ 0 60000 65536"/>
                    <a:gd name="T11" fmla="*/ 0 60000 65536"/>
                    <a:gd name="T12" fmla="*/ 0 60000 65536"/>
                    <a:gd name="T13" fmla="*/ 0 60000 65536"/>
                    <a:gd name="T14" fmla="*/ 0 60000 65536"/>
                    <a:gd name="T15" fmla="*/ 0 w 876"/>
                    <a:gd name="T16" fmla="*/ 0 h 21"/>
                    <a:gd name="T17" fmla="*/ 876 w 876"/>
                    <a:gd name="T18" fmla="*/ 21 h 21"/>
                  </a:gdLst>
                  <a:ahLst/>
                  <a:cxnLst>
                    <a:cxn ang="T10">
                      <a:pos x="T0" y="T1"/>
                    </a:cxn>
                    <a:cxn ang="T11">
                      <a:pos x="T2" y="T3"/>
                    </a:cxn>
                    <a:cxn ang="T12">
                      <a:pos x="T4" y="T5"/>
                    </a:cxn>
                    <a:cxn ang="T13">
                      <a:pos x="T6" y="T7"/>
                    </a:cxn>
                    <a:cxn ang="T14">
                      <a:pos x="T8" y="T9"/>
                    </a:cxn>
                  </a:cxnLst>
                  <a:rect l="T15" t="T16" r="T17" b="T18"/>
                  <a:pathLst>
                    <a:path w="876" h="21">
                      <a:moveTo>
                        <a:pt x="0" y="0"/>
                      </a:moveTo>
                      <a:lnTo>
                        <a:pt x="875" y="0"/>
                      </a:lnTo>
                      <a:lnTo>
                        <a:pt x="875" y="20"/>
                      </a:lnTo>
                      <a:lnTo>
                        <a:pt x="0" y="20"/>
                      </a:lnTo>
                      <a:lnTo>
                        <a:pt x="0" y="0"/>
                      </a:lnTo>
                    </a:path>
                  </a:pathLst>
                </a:custGeom>
                <a:solidFill>
                  <a:srgbClr val="184818"/>
                </a:solidFill>
                <a:ln w="9525" cap="rnd">
                  <a:noFill/>
                  <a:round/>
                  <a:headEnd type="none" w="sm" len="sm"/>
                  <a:tailEnd type="none" w="sm" len="sm"/>
                </a:ln>
              </p:spPr>
              <p:txBody>
                <a:bodyPr/>
                <a:lstStyle/>
                <a:p>
                  <a:pPr>
                    <a:defRPr/>
                  </a:pPr>
                  <a:endParaRPr lang="en-US">
                    <a:solidFill>
                      <a:schemeClr val="tx1"/>
                    </a:solidFill>
                    <a:latin typeface="Arial" pitchFamily="34" charset="0"/>
                    <a:cs typeface="+mn-cs"/>
                  </a:endParaRPr>
                </a:p>
              </p:txBody>
            </p:sp>
            <p:sp>
              <p:nvSpPr>
                <p:cNvPr id="301" name="Freeform 188"/>
                <p:cNvSpPr>
                  <a:spLocks/>
                </p:cNvSpPr>
                <p:nvPr/>
              </p:nvSpPr>
              <p:spPr bwMode="auto">
                <a:xfrm>
                  <a:off x="3667" y="1735"/>
                  <a:ext cx="876" cy="23"/>
                </a:xfrm>
                <a:custGeom>
                  <a:avLst/>
                  <a:gdLst>
                    <a:gd name="T0" fmla="*/ 0 w 876"/>
                    <a:gd name="T1" fmla="*/ 0 h 23"/>
                    <a:gd name="T2" fmla="*/ 875 w 876"/>
                    <a:gd name="T3" fmla="*/ 0 h 23"/>
                    <a:gd name="T4" fmla="*/ 875 w 876"/>
                    <a:gd name="T5" fmla="*/ 22 h 23"/>
                    <a:gd name="T6" fmla="*/ 0 w 876"/>
                    <a:gd name="T7" fmla="*/ 22 h 23"/>
                    <a:gd name="T8" fmla="*/ 0 w 876"/>
                    <a:gd name="T9" fmla="*/ 0 h 23"/>
                    <a:gd name="T10" fmla="*/ 0 60000 65536"/>
                    <a:gd name="T11" fmla="*/ 0 60000 65536"/>
                    <a:gd name="T12" fmla="*/ 0 60000 65536"/>
                    <a:gd name="T13" fmla="*/ 0 60000 65536"/>
                    <a:gd name="T14" fmla="*/ 0 60000 65536"/>
                    <a:gd name="T15" fmla="*/ 0 w 876"/>
                    <a:gd name="T16" fmla="*/ 0 h 23"/>
                    <a:gd name="T17" fmla="*/ 876 w 876"/>
                    <a:gd name="T18" fmla="*/ 23 h 23"/>
                  </a:gdLst>
                  <a:ahLst/>
                  <a:cxnLst>
                    <a:cxn ang="T10">
                      <a:pos x="T0" y="T1"/>
                    </a:cxn>
                    <a:cxn ang="T11">
                      <a:pos x="T2" y="T3"/>
                    </a:cxn>
                    <a:cxn ang="T12">
                      <a:pos x="T4" y="T5"/>
                    </a:cxn>
                    <a:cxn ang="T13">
                      <a:pos x="T6" y="T7"/>
                    </a:cxn>
                    <a:cxn ang="T14">
                      <a:pos x="T8" y="T9"/>
                    </a:cxn>
                  </a:cxnLst>
                  <a:rect l="T15" t="T16" r="T17" b="T18"/>
                  <a:pathLst>
                    <a:path w="876" h="23">
                      <a:moveTo>
                        <a:pt x="0" y="0"/>
                      </a:moveTo>
                      <a:lnTo>
                        <a:pt x="875" y="0"/>
                      </a:lnTo>
                      <a:lnTo>
                        <a:pt x="875" y="22"/>
                      </a:lnTo>
                      <a:lnTo>
                        <a:pt x="0" y="22"/>
                      </a:lnTo>
                      <a:lnTo>
                        <a:pt x="0" y="0"/>
                      </a:lnTo>
                    </a:path>
                  </a:pathLst>
                </a:custGeom>
                <a:solidFill>
                  <a:srgbClr val="104010"/>
                </a:solidFill>
                <a:ln w="9525" cap="rnd">
                  <a:noFill/>
                  <a:round/>
                  <a:headEnd type="none" w="sm" len="sm"/>
                  <a:tailEnd type="none" w="sm" len="sm"/>
                </a:ln>
              </p:spPr>
              <p:txBody>
                <a:bodyPr/>
                <a:lstStyle/>
                <a:p>
                  <a:pPr>
                    <a:defRPr/>
                  </a:pPr>
                  <a:endParaRPr lang="en-US">
                    <a:solidFill>
                      <a:schemeClr val="tx1"/>
                    </a:solidFill>
                    <a:latin typeface="Arial" pitchFamily="34" charset="0"/>
                    <a:cs typeface="+mn-cs"/>
                  </a:endParaRPr>
                </a:p>
              </p:txBody>
            </p:sp>
            <p:sp>
              <p:nvSpPr>
                <p:cNvPr id="302" name="Rectangle 189"/>
                <p:cNvSpPr>
                  <a:spLocks noChangeArrowheads="1"/>
                </p:cNvSpPr>
                <p:nvPr/>
              </p:nvSpPr>
              <p:spPr bwMode="auto">
                <a:xfrm>
                  <a:off x="3736" y="1647"/>
                  <a:ext cx="115" cy="63"/>
                </a:xfrm>
                <a:prstGeom prst="rect">
                  <a:avLst/>
                </a:prstGeom>
                <a:solidFill>
                  <a:srgbClr val="474747"/>
                </a:solidFill>
                <a:ln w="12700">
                  <a:solidFill>
                    <a:srgbClr val="5F5F5F"/>
                  </a:solidFill>
                  <a:miter lim="800000"/>
                  <a:headEnd/>
                  <a:tailEnd/>
                </a:ln>
              </p:spPr>
              <p:txBody>
                <a:bodyPr wrap="none" anchor="ctr"/>
                <a:lstStyle/>
                <a:p>
                  <a:pPr>
                    <a:defRPr/>
                  </a:pPr>
                  <a:endParaRPr lang="en-US">
                    <a:solidFill>
                      <a:schemeClr val="tx1"/>
                    </a:solidFill>
                    <a:latin typeface="Arial" pitchFamily="34" charset="0"/>
                    <a:cs typeface="+mn-cs"/>
                  </a:endParaRPr>
                </a:p>
              </p:txBody>
            </p:sp>
            <p:sp>
              <p:nvSpPr>
                <p:cNvPr id="303" name="Rectangle 190" descr="Narrow vertical"/>
                <p:cNvSpPr>
                  <a:spLocks noChangeArrowheads="1"/>
                </p:cNvSpPr>
                <p:nvPr/>
              </p:nvSpPr>
              <p:spPr bwMode="auto">
                <a:xfrm>
                  <a:off x="3694" y="1748"/>
                  <a:ext cx="390" cy="17"/>
                </a:xfrm>
                <a:prstGeom prst="rect">
                  <a:avLst/>
                </a:prstGeom>
                <a:pattFill prst="narVert">
                  <a:fgClr>
                    <a:srgbClr val="FF9900"/>
                  </a:fgClr>
                  <a:bgClr>
                    <a:srgbClr val="FFFF00"/>
                  </a:bgClr>
                </a:pattFill>
                <a:ln w="12700">
                  <a:solidFill>
                    <a:srgbClr val="000000"/>
                  </a:solidFill>
                  <a:miter lim="800000"/>
                  <a:headEnd/>
                  <a:tailEnd/>
                </a:ln>
              </p:spPr>
              <p:txBody>
                <a:bodyPr wrap="none" anchor="ctr"/>
                <a:lstStyle/>
                <a:p>
                  <a:pPr>
                    <a:defRPr/>
                  </a:pPr>
                  <a:endParaRPr lang="en-US">
                    <a:solidFill>
                      <a:schemeClr val="tx1"/>
                    </a:solidFill>
                    <a:latin typeface="Arial" pitchFamily="34" charset="0"/>
                    <a:cs typeface="+mn-cs"/>
                  </a:endParaRPr>
                </a:p>
              </p:txBody>
            </p:sp>
            <p:sp>
              <p:nvSpPr>
                <p:cNvPr id="304" name="Rectangle 191" descr="Narrow vertical"/>
                <p:cNvSpPr>
                  <a:spLocks noChangeArrowheads="1"/>
                </p:cNvSpPr>
                <p:nvPr/>
              </p:nvSpPr>
              <p:spPr bwMode="auto">
                <a:xfrm>
                  <a:off x="4127" y="1748"/>
                  <a:ext cx="390" cy="17"/>
                </a:xfrm>
                <a:prstGeom prst="rect">
                  <a:avLst/>
                </a:prstGeom>
                <a:pattFill prst="narVert">
                  <a:fgClr>
                    <a:srgbClr val="FF9900"/>
                  </a:fgClr>
                  <a:bgClr>
                    <a:srgbClr val="FFFF00"/>
                  </a:bgClr>
                </a:pattFill>
                <a:ln w="12700">
                  <a:solidFill>
                    <a:srgbClr val="000000"/>
                  </a:solidFill>
                  <a:miter lim="800000"/>
                  <a:headEnd/>
                  <a:tailEnd/>
                </a:ln>
              </p:spPr>
              <p:txBody>
                <a:bodyPr wrap="none" anchor="ctr"/>
                <a:lstStyle/>
                <a:p>
                  <a:pPr>
                    <a:defRPr/>
                  </a:pPr>
                  <a:endParaRPr lang="en-US">
                    <a:solidFill>
                      <a:schemeClr val="tx1"/>
                    </a:solidFill>
                    <a:latin typeface="Arial" pitchFamily="34" charset="0"/>
                    <a:cs typeface="+mn-cs"/>
                  </a:endParaRPr>
                </a:p>
              </p:txBody>
            </p:sp>
            <p:sp>
              <p:nvSpPr>
                <p:cNvPr id="305" name="Rectangle 192"/>
                <p:cNvSpPr>
                  <a:spLocks noChangeArrowheads="1"/>
                </p:cNvSpPr>
                <p:nvPr/>
              </p:nvSpPr>
              <p:spPr bwMode="auto">
                <a:xfrm>
                  <a:off x="3894" y="1647"/>
                  <a:ext cx="119" cy="61"/>
                </a:xfrm>
                <a:prstGeom prst="rect">
                  <a:avLst/>
                </a:prstGeom>
                <a:solidFill>
                  <a:srgbClr val="474747"/>
                </a:solidFill>
                <a:ln w="12700">
                  <a:solidFill>
                    <a:srgbClr val="5F5F5F"/>
                  </a:solidFill>
                  <a:miter lim="800000"/>
                  <a:headEnd/>
                  <a:tailEnd/>
                </a:ln>
              </p:spPr>
              <p:txBody>
                <a:bodyPr wrap="none" anchor="ctr"/>
                <a:lstStyle/>
                <a:p>
                  <a:pPr>
                    <a:defRPr/>
                  </a:pPr>
                  <a:endParaRPr lang="en-US">
                    <a:solidFill>
                      <a:schemeClr val="tx1"/>
                    </a:solidFill>
                    <a:latin typeface="Arial" pitchFamily="34" charset="0"/>
                    <a:cs typeface="+mn-cs"/>
                  </a:endParaRPr>
                </a:p>
              </p:txBody>
            </p:sp>
            <p:sp>
              <p:nvSpPr>
                <p:cNvPr id="306" name="Rectangle 193"/>
                <p:cNvSpPr>
                  <a:spLocks noChangeArrowheads="1"/>
                </p:cNvSpPr>
                <p:nvPr/>
              </p:nvSpPr>
              <p:spPr bwMode="auto">
                <a:xfrm>
                  <a:off x="4053" y="1647"/>
                  <a:ext cx="117" cy="63"/>
                </a:xfrm>
                <a:prstGeom prst="rect">
                  <a:avLst/>
                </a:prstGeom>
                <a:solidFill>
                  <a:srgbClr val="474747"/>
                </a:solidFill>
                <a:ln w="12700">
                  <a:solidFill>
                    <a:srgbClr val="5F5F5F"/>
                  </a:solidFill>
                  <a:miter lim="800000"/>
                  <a:headEnd/>
                  <a:tailEnd/>
                </a:ln>
              </p:spPr>
              <p:txBody>
                <a:bodyPr wrap="none" anchor="ctr"/>
                <a:lstStyle/>
                <a:p>
                  <a:pPr>
                    <a:defRPr/>
                  </a:pPr>
                  <a:endParaRPr lang="en-US">
                    <a:solidFill>
                      <a:schemeClr val="tx1"/>
                    </a:solidFill>
                    <a:latin typeface="Arial" pitchFamily="34" charset="0"/>
                    <a:cs typeface="+mn-cs"/>
                  </a:endParaRPr>
                </a:p>
              </p:txBody>
            </p:sp>
            <p:sp>
              <p:nvSpPr>
                <p:cNvPr id="307" name="Rectangle 194"/>
                <p:cNvSpPr>
                  <a:spLocks noChangeArrowheads="1"/>
                </p:cNvSpPr>
                <p:nvPr/>
              </p:nvSpPr>
              <p:spPr bwMode="auto">
                <a:xfrm>
                  <a:off x="4212" y="1647"/>
                  <a:ext cx="116" cy="61"/>
                </a:xfrm>
                <a:prstGeom prst="rect">
                  <a:avLst/>
                </a:prstGeom>
                <a:solidFill>
                  <a:srgbClr val="474747"/>
                </a:solidFill>
                <a:ln w="12700">
                  <a:solidFill>
                    <a:srgbClr val="5F5F5F"/>
                  </a:solidFill>
                  <a:miter lim="800000"/>
                  <a:headEnd/>
                  <a:tailEnd/>
                </a:ln>
              </p:spPr>
              <p:txBody>
                <a:bodyPr wrap="none" anchor="ctr"/>
                <a:lstStyle/>
                <a:p>
                  <a:pPr>
                    <a:defRPr/>
                  </a:pPr>
                  <a:endParaRPr lang="en-US">
                    <a:solidFill>
                      <a:schemeClr val="tx1"/>
                    </a:solidFill>
                    <a:latin typeface="Arial" pitchFamily="34" charset="0"/>
                    <a:cs typeface="+mn-cs"/>
                  </a:endParaRPr>
                </a:p>
              </p:txBody>
            </p:sp>
            <p:sp>
              <p:nvSpPr>
                <p:cNvPr id="308" name="Rectangle 195"/>
                <p:cNvSpPr>
                  <a:spLocks noChangeArrowheads="1"/>
                </p:cNvSpPr>
                <p:nvPr/>
              </p:nvSpPr>
              <p:spPr bwMode="auto">
                <a:xfrm>
                  <a:off x="4370" y="1647"/>
                  <a:ext cx="118" cy="61"/>
                </a:xfrm>
                <a:prstGeom prst="rect">
                  <a:avLst/>
                </a:prstGeom>
                <a:solidFill>
                  <a:srgbClr val="474747"/>
                </a:solidFill>
                <a:ln w="12700">
                  <a:solidFill>
                    <a:srgbClr val="5F5F5F"/>
                  </a:solidFill>
                  <a:miter lim="800000"/>
                  <a:headEnd/>
                  <a:tailEnd/>
                </a:ln>
              </p:spPr>
              <p:txBody>
                <a:bodyPr wrap="none" anchor="ctr"/>
                <a:lstStyle/>
                <a:p>
                  <a:pPr>
                    <a:defRPr/>
                  </a:pPr>
                  <a:endParaRPr lang="en-US">
                    <a:solidFill>
                      <a:schemeClr val="tx1"/>
                    </a:solidFill>
                    <a:latin typeface="Arial" pitchFamily="34" charset="0"/>
                    <a:cs typeface="+mn-cs"/>
                  </a:endParaRPr>
                </a:p>
              </p:txBody>
            </p:sp>
          </p:grpSp>
          <p:grpSp>
            <p:nvGrpSpPr>
              <p:cNvPr id="241" name="Group 196"/>
              <p:cNvGrpSpPr>
                <a:grpSpLocks/>
              </p:cNvGrpSpPr>
              <p:nvPr/>
            </p:nvGrpSpPr>
            <p:grpSpPr bwMode="auto">
              <a:xfrm rot="1273006" flipH="1">
                <a:off x="370" y="1457"/>
                <a:ext cx="463" cy="181"/>
                <a:chOff x="3667" y="1613"/>
                <a:chExt cx="876" cy="152"/>
              </a:xfrm>
            </p:grpSpPr>
            <p:sp>
              <p:nvSpPr>
                <p:cNvPr id="265" name="Rectangle 197"/>
                <p:cNvSpPr>
                  <a:spLocks noChangeArrowheads="1"/>
                </p:cNvSpPr>
                <p:nvPr/>
              </p:nvSpPr>
              <p:spPr bwMode="auto">
                <a:xfrm>
                  <a:off x="3678" y="1694"/>
                  <a:ext cx="390" cy="21"/>
                </a:xfrm>
                <a:prstGeom prst="rect">
                  <a:avLst/>
                </a:prstGeom>
                <a:noFill/>
                <a:ln w="12700">
                  <a:solidFill>
                    <a:srgbClr val="000000"/>
                  </a:solidFill>
                  <a:miter lim="800000"/>
                  <a:headEnd/>
                  <a:tailEnd/>
                </a:ln>
              </p:spPr>
              <p:txBody>
                <a:bodyPr wrap="none" anchor="ctr"/>
                <a:lstStyle/>
                <a:p>
                  <a:pPr>
                    <a:defRPr/>
                  </a:pPr>
                  <a:endParaRPr lang="en-US">
                    <a:solidFill>
                      <a:schemeClr val="tx1"/>
                    </a:solidFill>
                    <a:latin typeface="Arial" pitchFamily="34" charset="0"/>
                    <a:cs typeface="+mn-cs"/>
                  </a:endParaRPr>
                </a:p>
              </p:txBody>
            </p:sp>
            <p:sp>
              <p:nvSpPr>
                <p:cNvPr id="266" name="Rectangle 198"/>
                <p:cNvSpPr>
                  <a:spLocks noChangeArrowheads="1"/>
                </p:cNvSpPr>
                <p:nvPr/>
              </p:nvSpPr>
              <p:spPr bwMode="auto">
                <a:xfrm>
                  <a:off x="4113" y="1694"/>
                  <a:ext cx="390" cy="21"/>
                </a:xfrm>
                <a:prstGeom prst="rect">
                  <a:avLst/>
                </a:prstGeom>
                <a:noFill/>
                <a:ln w="12700">
                  <a:solidFill>
                    <a:srgbClr val="000000"/>
                  </a:solidFill>
                  <a:miter lim="800000"/>
                  <a:headEnd/>
                  <a:tailEnd/>
                </a:ln>
              </p:spPr>
              <p:txBody>
                <a:bodyPr wrap="none" anchor="ctr"/>
                <a:lstStyle/>
                <a:p>
                  <a:pPr>
                    <a:defRPr/>
                  </a:pPr>
                  <a:endParaRPr lang="en-US">
                    <a:solidFill>
                      <a:schemeClr val="tx1"/>
                    </a:solidFill>
                    <a:latin typeface="Arial" pitchFamily="34" charset="0"/>
                    <a:cs typeface="+mn-cs"/>
                  </a:endParaRPr>
                </a:p>
              </p:txBody>
            </p:sp>
            <p:sp>
              <p:nvSpPr>
                <p:cNvPr id="267" name="Freeform 199"/>
                <p:cNvSpPr>
                  <a:spLocks/>
                </p:cNvSpPr>
                <p:nvPr/>
              </p:nvSpPr>
              <p:spPr bwMode="auto">
                <a:xfrm>
                  <a:off x="3667" y="1613"/>
                  <a:ext cx="876" cy="22"/>
                </a:xfrm>
                <a:custGeom>
                  <a:avLst/>
                  <a:gdLst>
                    <a:gd name="T0" fmla="*/ 0 w 876"/>
                    <a:gd name="T1" fmla="*/ 0 h 22"/>
                    <a:gd name="T2" fmla="*/ 875 w 876"/>
                    <a:gd name="T3" fmla="*/ 0 h 22"/>
                    <a:gd name="T4" fmla="*/ 875 w 876"/>
                    <a:gd name="T5" fmla="*/ 21 h 22"/>
                    <a:gd name="T6" fmla="*/ 0 w 876"/>
                    <a:gd name="T7" fmla="*/ 21 h 22"/>
                    <a:gd name="T8" fmla="*/ 0 w 876"/>
                    <a:gd name="T9" fmla="*/ 0 h 22"/>
                    <a:gd name="T10" fmla="*/ 0 60000 65536"/>
                    <a:gd name="T11" fmla="*/ 0 60000 65536"/>
                    <a:gd name="T12" fmla="*/ 0 60000 65536"/>
                    <a:gd name="T13" fmla="*/ 0 60000 65536"/>
                    <a:gd name="T14" fmla="*/ 0 60000 65536"/>
                    <a:gd name="T15" fmla="*/ 0 w 876"/>
                    <a:gd name="T16" fmla="*/ 0 h 22"/>
                    <a:gd name="T17" fmla="*/ 876 w 876"/>
                    <a:gd name="T18" fmla="*/ 22 h 22"/>
                  </a:gdLst>
                  <a:ahLst/>
                  <a:cxnLst>
                    <a:cxn ang="T10">
                      <a:pos x="T0" y="T1"/>
                    </a:cxn>
                    <a:cxn ang="T11">
                      <a:pos x="T2" y="T3"/>
                    </a:cxn>
                    <a:cxn ang="T12">
                      <a:pos x="T4" y="T5"/>
                    </a:cxn>
                    <a:cxn ang="T13">
                      <a:pos x="T6" y="T7"/>
                    </a:cxn>
                    <a:cxn ang="T14">
                      <a:pos x="T8" y="T9"/>
                    </a:cxn>
                  </a:cxnLst>
                  <a:rect l="T15" t="T16" r="T17" b="T18"/>
                  <a:pathLst>
                    <a:path w="876" h="22">
                      <a:moveTo>
                        <a:pt x="0" y="0"/>
                      </a:moveTo>
                      <a:lnTo>
                        <a:pt x="875" y="0"/>
                      </a:lnTo>
                      <a:lnTo>
                        <a:pt x="875" y="21"/>
                      </a:lnTo>
                      <a:lnTo>
                        <a:pt x="0" y="21"/>
                      </a:lnTo>
                      <a:lnTo>
                        <a:pt x="0" y="0"/>
                      </a:lnTo>
                    </a:path>
                  </a:pathLst>
                </a:custGeom>
                <a:solidFill>
                  <a:srgbClr val="339933"/>
                </a:solidFill>
                <a:ln w="9525" cap="rnd">
                  <a:noFill/>
                  <a:round/>
                  <a:headEnd type="none" w="sm" len="sm"/>
                  <a:tailEnd type="none" w="sm" len="sm"/>
                </a:ln>
              </p:spPr>
              <p:txBody>
                <a:bodyPr/>
                <a:lstStyle/>
                <a:p>
                  <a:pPr>
                    <a:defRPr/>
                  </a:pPr>
                  <a:endParaRPr lang="en-US">
                    <a:solidFill>
                      <a:schemeClr val="tx1"/>
                    </a:solidFill>
                    <a:latin typeface="Arial" pitchFamily="34" charset="0"/>
                    <a:cs typeface="+mn-cs"/>
                  </a:endParaRPr>
                </a:p>
              </p:txBody>
            </p:sp>
            <p:sp>
              <p:nvSpPr>
                <p:cNvPr id="268" name="Freeform 200"/>
                <p:cNvSpPr>
                  <a:spLocks/>
                </p:cNvSpPr>
                <p:nvPr/>
              </p:nvSpPr>
              <p:spPr bwMode="auto">
                <a:xfrm>
                  <a:off x="3667" y="1631"/>
                  <a:ext cx="876" cy="23"/>
                </a:xfrm>
                <a:custGeom>
                  <a:avLst/>
                  <a:gdLst>
                    <a:gd name="T0" fmla="*/ 0 w 876"/>
                    <a:gd name="T1" fmla="*/ 0 h 23"/>
                    <a:gd name="T2" fmla="*/ 875 w 876"/>
                    <a:gd name="T3" fmla="*/ 0 h 23"/>
                    <a:gd name="T4" fmla="*/ 875 w 876"/>
                    <a:gd name="T5" fmla="*/ 22 h 23"/>
                    <a:gd name="T6" fmla="*/ 0 w 876"/>
                    <a:gd name="T7" fmla="*/ 22 h 23"/>
                    <a:gd name="T8" fmla="*/ 0 w 876"/>
                    <a:gd name="T9" fmla="*/ 0 h 23"/>
                    <a:gd name="T10" fmla="*/ 0 60000 65536"/>
                    <a:gd name="T11" fmla="*/ 0 60000 65536"/>
                    <a:gd name="T12" fmla="*/ 0 60000 65536"/>
                    <a:gd name="T13" fmla="*/ 0 60000 65536"/>
                    <a:gd name="T14" fmla="*/ 0 60000 65536"/>
                    <a:gd name="T15" fmla="*/ 0 w 876"/>
                    <a:gd name="T16" fmla="*/ 0 h 23"/>
                    <a:gd name="T17" fmla="*/ 876 w 876"/>
                    <a:gd name="T18" fmla="*/ 23 h 23"/>
                  </a:gdLst>
                  <a:ahLst/>
                  <a:cxnLst>
                    <a:cxn ang="T10">
                      <a:pos x="T0" y="T1"/>
                    </a:cxn>
                    <a:cxn ang="T11">
                      <a:pos x="T2" y="T3"/>
                    </a:cxn>
                    <a:cxn ang="T12">
                      <a:pos x="T4" y="T5"/>
                    </a:cxn>
                    <a:cxn ang="T13">
                      <a:pos x="T6" y="T7"/>
                    </a:cxn>
                    <a:cxn ang="T14">
                      <a:pos x="T8" y="T9"/>
                    </a:cxn>
                  </a:cxnLst>
                  <a:rect l="T15" t="T16" r="T17" b="T18"/>
                  <a:pathLst>
                    <a:path w="876" h="23">
                      <a:moveTo>
                        <a:pt x="0" y="0"/>
                      </a:moveTo>
                      <a:lnTo>
                        <a:pt x="875" y="0"/>
                      </a:lnTo>
                      <a:lnTo>
                        <a:pt x="875" y="22"/>
                      </a:lnTo>
                      <a:lnTo>
                        <a:pt x="0" y="22"/>
                      </a:lnTo>
                      <a:lnTo>
                        <a:pt x="0" y="0"/>
                      </a:lnTo>
                    </a:path>
                  </a:pathLst>
                </a:custGeom>
                <a:solidFill>
                  <a:srgbClr val="309830"/>
                </a:solidFill>
                <a:ln w="9525" cap="rnd">
                  <a:noFill/>
                  <a:round/>
                  <a:headEnd type="none" w="sm" len="sm"/>
                  <a:tailEnd type="none" w="sm" len="sm"/>
                </a:ln>
              </p:spPr>
              <p:txBody>
                <a:bodyPr/>
                <a:lstStyle/>
                <a:p>
                  <a:pPr>
                    <a:defRPr/>
                  </a:pPr>
                  <a:endParaRPr lang="en-US">
                    <a:solidFill>
                      <a:schemeClr val="tx1"/>
                    </a:solidFill>
                    <a:latin typeface="Arial" pitchFamily="34" charset="0"/>
                    <a:cs typeface="+mn-cs"/>
                  </a:endParaRPr>
                </a:p>
              </p:txBody>
            </p:sp>
            <p:sp>
              <p:nvSpPr>
                <p:cNvPr id="269" name="Freeform 201"/>
                <p:cNvSpPr>
                  <a:spLocks/>
                </p:cNvSpPr>
                <p:nvPr/>
              </p:nvSpPr>
              <p:spPr bwMode="auto">
                <a:xfrm>
                  <a:off x="3667" y="1641"/>
                  <a:ext cx="876" cy="20"/>
                </a:xfrm>
                <a:custGeom>
                  <a:avLst/>
                  <a:gdLst>
                    <a:gd name="T0" fmla="*/ 0 w 876"/>
                    <a:gd name="T1" fmla="*/ 0 h 20"/>
                    <a:gd name="T2" fmla="*/ 875 w 876"/>
                    <a:gd name="T3" fmla="*/ 0 h 20"/>
                    <a:gd name="T4" fmla="*/ 875 w 876"/>
                    <a:gd name="T5" fmla="*/ 19 h 20"/>
                    <a:gd name="T6" fmla="*/ 0 w 876"/>
                    <a:gd name="T7" fmla="*/ 19 h 20"/>
                    <a:gd name="T8" fmla="*/ 0 w 876"/>
                    <a:gd name="T9" fmla="*/ 0 h 20"/>
                    <a:gd name="T10" fmla="*/ 0 60000 65536"/>
                    <a:gd name="T11" fmla="*/ 0 60000 65536"/>
                    <a:gd name="T12" fmla="*/ 0 60000 65536"/>
                    <a:gd name="T13" fmla="*/ 0 60000 65536"/>
                    <a:gd name="T14" fmla="*/ 0 60000 65536"/>
                    <a:gd name="T15" fmla="*/ 0 w 876"/>
                    <a:gd name="T16" fmla="*/ 0 h 20"/>
                    <a:gd name="T17" fmla="*/ 876 w 876"/>
                    <a:gd name="T18" fmla="*/ 20 h 20"/>
                  </a:gdLst>
                  <a:ahLst/>
                  <a:cxnLst>
                    <a:cxn ang="T10">
                      <a:pos x="T0" y="T1"/>
                    </a:cxn>
                    <a:cxn ang="T11">
                      <a:pos x="T2" y="T3"/>
                    </a:cxn>
                    <a:cxn ang="T12">
                      <a:pos x="T4" y="T5"/>
                    </a:cxn>
                    <a:cxn ang="T13">
                      <a:pos x="T6" y="T7"/>
                    </a:cxn>
                    <a:cxn ang="T14">
                      <a:pos x="T8" y="T9"/>
                    </a:cxn>
                  </a:cxnLst>
                  <a:rect l="T15" t="T16" r="T17" b="T18"/>
                  <a:pathLst>
                    <a:path w="876" h="20">
                      <a:moveTo>
                        <a:pt x="0" y="0"/>
                      </a:moveTo>
                      <a:lnTo>
                        <a:pt x="875" y="0"/>
                      </a:lnTo>
                      <a:lnTo>
                        <a:pt x="875" y="19"/>
                      </a:lnTo>
                      <a:lnTo>
                        <a:pt x="0" y="19"/>
                      </a:lnTo>
                      <a:lnTo>
                        <a:pt x="0" y="0"/>
                      </a:lnTo>
                    </a:path>
                  </a:pathLst>
                </a:custGeom>
                <a:solidFill>
                  <a:srgbClr val="309030"/>
                </a:solidFill>
                <a:ln w="9525" cap="rnd">
                  <a:noFill/>
                  <a:round/>
                  <a:headEnd type="none" w="sm" len="sm"/>
                  <a:tailEnd type="none" w="sm" len="sm"/>
                </a:ln>
              </p:spPr>
              <p:txBody>
                <a:bodyPr/>
                <a:lstStyle/>
                <a:p>
                  <a:pPr>
                    <a:defRPr/>
                  </a:pPr>
                  <a:endParaRPr lang="en-US">
                    <a:solidFill>
                      <a:schemeClr val="tx1"/>
                    </a:solidFill>
                    <a:latin typeface="Arial" pitchFamily="34" charset="0"/>
                    <a:cs typeface="+mn-cs"/>
                  </a:endParaRPr>
                </a:p>
              </p:txBody>
            </p:sp>
            <p:sp>
              <p:nvSpPr>
                <p:cNvPr id="270" name="Freeform 202"/>
                <p:cNvSpPr>
                  <a:spLocks/>
                </p:cNvSpPr>
                <p:nvPr/>
              </p:nvSpPr>
              <p:spPr bwMode="auto">
                <a:xfrm>
                  <a:off x="3667" y="1650"/>
                  <a:ext cx="876" cy="22"/>
                </a:xfrm>
                <a:custGeom>
                  <a:avLst/>
                  <a:gdLst>
                    <a:gd name="T0" fmla="*/ 0 w 876"/>
                    <a:gd name="T1" fmla="*/ 0 h 22"/>
                    <a:gd name="T2" fmla="*/ 875 w 876"/>
                    <a:gd name="T3" fmla="*/ 0 h 22"/>
                    <a:gd name="T4" fmla="*/ 875 w 876"/>
                    <a:gd name="T5" fmla="*/ 21 h 22"/>
                    <a:gd name="T6" fmla="*/ 0 w 876"/>
                    <a:gd name="T7" fmla="*/ 21 h 22"/>
                    <a:gd name="T8" fmla="*/ 0 w 876"/>
                    <a:gd name="T9" fmla="*/ 0 h 22"/>
                    <a:gd name="T10" fmla="*/ 0 60000 65536"/>
                    <a:gd name="T11" fmla="*/ 0 60000 65536"/>
                    <a:gd name="T12" fmla="*/ 0 60000 65536"/>
                    <a:gd name="T13" fmla="*/ 0 60000 65536"/>
                    <a:gd name="T14" fmla="*/ 0 60000 65536"/>
                    <a:gd name="T15" fmla="*/ 0 w 876"/>
                    <a:gd name="T16" fmla="*/ 0 h 22"/>
                    <a:gd name="T17" fmla="*/ 876 w 876"/>
                    <a:gd name="T18" fmla="*/ 22 h 22"/>
                  </a:gdLst>
                  <a:ahLst/>
                  <a:cxnLst>
                    <a:cxn ang="T10">
                      <a:pos x="T0" y="T1"/>
                    </a:cxn>
                    <a:cxn ang="T11">
                      <a:pos x="T2" y="T3"/>
                    </a:cxn>
                    <a:cxn ang="T12">
                      <a:pos x="T4" y="T5"/>
                    </a:cxn>
                    <a:cxn ang="T13">
                      <a:pos x="T6" y="T7"/>
                    </a:cxn>
                    <a:cxn ang="T14">
                      <a:pos x="T8" y="T9"/>
                    </a:cxn>
                  </a:cxnLst>
                  <a:rect l="T15" t="T16" r="T17" b="T18"/>
                  <a:pathLst>
                    <a:path w="876" h="22">
                      <a:moveTo>
                        <a:pt x="0" y="0"/>
                      </a:moveTo>
                      <a:lnTo>
                        <a:pt x="875" y="0"/>
                      </a:lnTo>
                      <a:lnTo>
                        <a:pt x="875" y="21"/>
                      </a:lnTo>
                      <a:lnTo>
                        <a:pt x="0" y="21"/>
                      </a:lnTo>
                      <a:lnTo>
                        <a:pt x="0" y="0"/>
                      </a:lnTo>
                    </a:path>
                  </a:pathLst>
                </a:custGeom>
                <a:solidFill>
                  <a:srgbClr val="288828"/>
                </a:solidFill>
                <a:ln w="9525" cap="rnd">
                  <a:noFill/>
                  <a:round/>
                  <a:headEnd type="none" w="sm" len="sm"/>
                  <a:tailEnd type="none" w="sm" len="sm"/>
                </a:ln>
              </p:spPr>
              <p:txBody>
                <a:bodyPr/>
                <a:lstStyle/>
                <a:p>
                  <a:pPr>
                    <a:defRPr/>
                  </a:pPr>
                  <a:endParaRPr lang="en-US">
                    <a:solidFill>
                      <a:schemeClr val="tx1"/>
                    </a:solidFill>
                    <a:latin typeface="Arial" pitchFamily="34" charset="0"/>
                    <a:cs typeface="+mn-cs"/>
                  </a:endParaRPr>
                </a:p>
              </p:txBody>
            </p:sp>
            <p:sp>
              <p:nvSpPr>
                <p:cNvPr id="271" name="Freeform 203"/>
                <p:cNvSpPr>
                  <a:spLocks/>
                </p:cNvSpPr>
                <p:nvPr/>
              </p:nvSpPr>
              <p:spPr bwMode="auto">
                <a:xfrm>
                  <a:off x="3667" y="1658"/>
                  <a:ext cx="876" cy="22"/>
                </a:xfrm>
                <a:custGeom>
                  <a:avLst/>
                  <a:gdLst>
                    <a:gd name="T0" fmla="*/ 0 w 876"/>
                    <a:gd name="T1" fmla="*/ 0 h 22"/>
                    <a:gd name="T2" fmla="*/ 875 w 876"/>
                    <a:gd name="T3" fmla="*/ 0 h 22"/>
                    <a:gd name="T4" fmla="*/ 875 w 876"/>
                    <a:gd name="T5" fmla="*/ 21 h 22"/>
                    <a:gd name="T6" fmla="*/ 0 w 876"/>
                    <a:gd name="T7" fmla="*/ 21 h 22"/>
                    <a:gd name="T8" fmla="*/ 0 w 876"/>
                    <a:gd name="T9" fmla="*/ 0 h 22"/>
                    <a:gd name="T10" fmla="*/ 0 60000 65536"/>
                    <a:gd name="T11" fmla="*/ 0 60000 65536"/>
                    <a:gd name="T12" fmla="*/ 0 60000 65536"/>
                    <a:gd name="T13" fmla="*/ 0 60000 65536"/>
                    <a:gd name="T14" fmla="*/ 0 60000 65536"/>
                    <a:gd name="T15" fmla="*/ 0 w 876"/>
                    <a:gd name="T16" fmla="*/ 0 h 22"/>
                    <a:gd name="T17" fmla="*/ 876 w 876"/>
                    <a:gd name="T18" fmla="*/ 22 h 22"/>
                  </a:gdLst>
                  <a:ahLst/>
                  <a:cxnLst>
                    <a:cxn ang="T10">
                      <a:pos x="T0" y="T1"/>
                    </a:cxn>
                    <a:cxn ang="T11">
                      <a:pos x="T2" y="T3"/>
                    </a:cxn>
                    <a:cxn ang="T12">
                      <a:pos x="T4" y="T5"/>
                    </a:cxn>
                    <a:cxn ang="T13">
                      <a:pos x="T6" y="T7"/>
                    </a:cxn>
                    <a:cxn ang="T14">
                      <a:pos x="T8" y="T9"/>
                    </a:cxn>
                  </a:cxnLst>
                  <a:rect l="T15" t="T16" r="T17" b="T18"/>
                  <a:pathLst>
                    <a:path w="876" h="22">
                      <a:moveTo>
                        <a:pt x="0" y="0"/>
                      </a:moveTo>
                      <a:lnTo>
                        <a:pt x="875" y="0"/>
                      </a:lnTo>
                      <a:lnTo>
                        <a:pt x="875" y="21"/>
                      </a:lnTo>
                      <a:lnTo>
                        <a:pt x="0" y="21"/>
                      </a:lnTo>
                      <a:lnTo>
                        <a:pt x="0" y="0"/>
                      </a:lnTo>
                    </a:path>
                  </a:pathLst>
                </a:custGeom>
                <a:solidFill>
                  <a:srgbClr val="288028"/>
                </a:solidFill>
                <a:ln w="9525" cap="rnd">
                  <a:noFill/>
                  <a:round/>
                  <a:headEnd type="none" w="sm" len="sm"/>
                  <a:tailEnd type="none" w="sm" len="sm"/>
                </a:ln>
              </p:spPr>
              <p:txBody>
                <a:bodyPr/>
                <a:lstStyle/>
                <a:p>
                  <a:pPr>
                    <a:defRPr/>
                  </a:pPr>
                  <a:endParaRPr lang="en-US">
                    <a:solidFill>
                      <a:schemeClr val="tx1"/>
                    </a:solidFill>
                    <a:latin typeface="Arial" pitchFamily="34" charset="0"/>
                    <a:cs typeface="+mn-cs"/>
                  </a:endParaRPr>
                </a:p>
              </p:txBody>
            </p:sp>
            <p:sp>
              <p:nvSpPr>
                <p:cNvPr id="272" name="Freeform 204"/>
                <p:cNvSpPr>
                  <a:spLocks/>
                </p:cNvSpPr>
                <p:nvPr/>
              </p:nvSpPr>
              <p:spPr bwMode="auto">
                <a:xfrm>
                  <a:off x="3667" y="1669"/>
                  <a:ext cx="876" cy="21"/>
                </a:xfrm>
                <a:custGeom>
                  <a:avLst/>
                  <a:gdLst>
                    <a:gd name="T0" fmla="*/ 0 w 876"/>
                    <a:gd name="T1" fmla="*/ 0 h 21"/>
                    <a:gd name="T2" fmla="*/ 875 w 876"/>
                    <a:gd name="T3" fmla="*/ 0 h 21"/>
                    <a:gd name="T4" fmla="*/ 875 w 876"/>
                    <a:gd name="T5" fmla="*/ 20 h 21"/>
                    <a:gd name="T6" fmla="*/ 0 w 876"/>
                    <a:gd name="T7" fmla="*/ 20 h 21"/>
                    <a:gd name="T8" fmla="*/ 0 w 876"/>
                    <a:gd name="T9" fmla="*/ 0 h 21"/>
                    <a:gd name="T10" fmla="*/ 0 60000 65536"/>
                    <a:gd name="T11" fmla="*/ 0 60000 65536"/>
                    <a:gd name="T12" fmla="*/ 0 60000 65536"/>
                    <a:gd name="T13" fmla="*/ 0 60000 65536"/>
                    <a:gd name="T14" fmla="*/ 0 60000 65536"/>
                    <a:gd name="T15" fmla="*/ 0 w 876"/>
                    <a:gd name="T16" fmla="*/ 0 h 21"/>
                    <a:gd name="T17" fmla="*/ 876 w 876"/>
                    <a:gd name="T18" fmla="*/ 21 h 21"/>
                  </a:gdLst>
                  <a:ahLst/>
                  <a:cxnLst>
                    <a:cxn ang="T10">
                      <a:pos x="T0" y="T1"/>
                    </a:cxn>
                    <a:cxn ang="T11">
                      <a:pos x="T2" y="T3"/>
                    </a:cxn>
                    <a:cxn ang="T12">
                      <a:pos x="T4" y="T5"/>
                    </a:cxn>
                    <a:cxn ang="T13">
                      <a:pos x="T6" y="T7"/>
                    </a:cxn>
                    <a:cxn ang="T14">
                      <a:pos x="T8" y="T9"/>
                    </a:cxn>
                  </a:cxnLst>
                  <a:rect l="T15" t="T16" r="T17" b="T18"/>
                  <a:pathLst>
                    <a:path w="876" h="21">
                      <a:moveTo>
                        <a:pt x="0" y="0"/>
                      </a:moveTo>
                      <a:lnTo>
                        <a:pt x="875" y="0"/>
                      </a:lnTo>
                      <a:lnTo>
                        <a:pt x="875" y="20"/>
                      </a:lnTo>
                      <a:lnTo>
                        <a:pt x="0" y="20"/>
                      </a:lnTo>
                      <a:lnTo>
                        <a:pt x="0" y="0"/>
                      </a:lnTo>
                    </a:path>
                  </a:pathLst>
                </a:custGeom>
                <a:solidFill>
                  <a:srgbClr val="287828"/>
                </a:solidFill>
                <a:ln w="9525" cap="rnd">
                  <a:noFill/>
                  <a:round/>
                  <a:headEnd type="none" w="sm" len="sm"/>
                  <a:tailEnd type="none" w="sm" len="sm"/>
                </a:ln>
              </p:spPr>
              <p:txBody>
                <a:bodyPr/>
                <a:lstStyle/>
                <a:p>
                  <a:pPr>
                    <a:defRPr/>
                  </a:pPr>
                  <a:endParaRPr lang="en-US">
                    <a:solidFill>
                      <a:schemeClr val="tx1"/>
                    </a:solidFill>
                    <a:latin typeface="Arial" pitchFamily="34" charset="0"/>
                    <a:cs typeface="+mn-cs"/>
                  </a:endParaRPr>
                </a:p>
              </p:txBody>
            </p:sp>
            <p:sp>
              <p:nvSpPr>
                <p:cNvPr id="273" name="Freeform 205"/>
                <p:cNvSpPr>
                  <a:spLocks/>
                </p:cNvSpPr>
                <p:nvPr/>
              </p:nvSpPr>
              <p:spPr bwMode="auto">
                <a:xfrm>
                  <a:off x="3667" y="1679"/>
                  <a:ext cx="876" cy="22"/>
                </a:xfrm>
                <a:custGeom>
                  <a:avLst/>
                  <a:gdLst>
                    <a:gd name="T0" fmla="*/ 0 w 876"/>
                    <a:gd name="T1" fmla="*/ 0 h 22"/>
                    <a:gd name="T2" fmla="*/ 875 w 876"/>
                    <a:gd name="T3" fmla="*/ 0 h 22"/>
                    <a:gd name="T4" fmla="*/ 875 w 876"/>
                    <a:gd name="T5" fmla="*/ 21 h 22"/>
                    <a:gd name="T6" fmla="*/ 0 w 876"/>
                    <a:gd name="T7" fmla="*/ 21 h 22"/>
                    <a:gd name="T8" fmla="*/ 0 w 876"/>
                    <a:gd name="T9" fmla="*/ 0 h 22"/>
                    <a:gd name="T10" fmla="*/ 0 60000 65536"/>
                    <a:gd name="T11" fmla="*/ 0 60000 65536"/>
                    <a:gd name="T12" fmla="*/ 0 60000 65536"/>
                    <a:gd name="T13" fmla="*/ 0 60000 65536"/>
                    <a:gd name="T14" fmla="*/ 0 60000 65536"/>
                    <a:gd name="T15" fmla="*/ 0 w 876"/>
                    <a:gd name="T16" fmla="*/ 0 h 22"/>
                    <a:gd name="T17" fmla="*/ 876 w 876"/>
                    <a:gd name="T18" fmla="*/ 22 h 22"/>
                  </a:gdLst>
                  <a:ahLst/>
                  <a:cxnLst>
                    <a:cxn ang="T10">
                      <a:pos x="T0" y="T1"/>
                    </a:cxn>
                    <a:cxn ang="T11">
                      <a:pos x="T2" y="T3"/>
                    </a:cxn>
                    <a:cxn ang="T12">
                      <a:pos x="T4" y="T5"/>
                    </a:cxn>
                    <a:cxn ang="T13">
                      <a:pos x="T6" y="T7"/>
                    </a:cxn>
                    <a:cxn ang="T14">
                      <a:pos x="T8" y="T9"/>
                    </a:cxn>
                  </a:cxnLst>
                  <a:rect l="T15" t="T16" r="T17" b="T18"/>
                  <a:pathLst>
                    <a:path w="876" h="22">
                      <a:moveTo>
                        <a:pt x="0" y="0"/>
                      </a:moveTo>
                      <a:lnTo>
                        <a:pt x="875" y="0"/>
                      </a:lnTo>
                      <a:lnTo>
                        <a:pt x="875" y="21"/>
                      </a:lnTo>
                      <a:lnTo>
                        <a:pt x="0" y="21"/>
                      </a:lnTo>
                      <a:lnTo>
                        <a:pt x="0" y="0"/>
                      </a:lnTo>
                    </a:path>
                  </a:pathLst>
                </a:custGeom>
                <a:solidFill>
                  <a:srgbClr val="287020"/>
                </a:solidFill>
                <a:ln w="9525" cap="rnd">
                  <a:noFill/>
                  <a:round/>
                  <a:headEnd type="none" w="sm" len="sm"/>
                  <a:tailEnd type="none" w="sm" len="sm"/>
                </a:ln>
              </p:spPr>
              <p:txBody>
                <a:bodyPr/>
                <a:lstStyle/>
                <a:p>
                  <a:pPr>
                    <a:defRPr/>
                  </a:pPr>
                  <a:endParaRPr lang="en-US">
                    <a:solidFill>
                      <a:schemeClr val="tx1"/>
                    </a:solidFill>
                    <a:latin typeface="Arial" pitchFamily="34" charset="0"/>
                    <a:cs typeface="+mn-cs"/>
                  </a:endParaRPr>
                </a:p>
              </p:txBody>
            </p:sp>
            <p:sp>
              <p:nvSpPr>
                <p:cNvPr id="274" name="Freeform 206"/>
                <p:cNvSpPr>
                  <a:spLocks/>
                </p:cNvSpPr>
                <p:nvPr/>
              </p:nvSpPr>
              <p:spPr bwMode="auto">
                <a:xfrm>
                  <a:off x="3667" y="1689"/>
                  <a:ext cx="876" cy="23"/>
                </a:xfrm>
                <a:custGeom>
                  <a:avLst/>
                  <a:gdLst>
                    <a:gd name="T0" fmla="*/ 0 w 876"/>
                    <a:gd name="T1" fmla="*/ 0 h 23"/>
                    <a:gd name="T2" fmla="*/ 875 w 876"/>
                    <a:gd name="T3" fmla="*/ 0 h 23"/>
                    <a:gd name="T4" fmla="*/ 875 w 876"/>
                    <a:gd name="T5" fmla="*/ 22 h 23"/>
                    <a:gd name="T6" fmla="*/ 0 w 876"/>
                    <a:gd name="T7" fmla="*/ 22 h 23"/>
                    <a:gd name="T8" fmla="*/ 0 w 876"/>
                    <a:gd name="T9" fmla="*/ 0 h 23"/>
                    <a:gd name="T10" fmla="*/ 0 60000 65536"/>
                    <a:gd name="T11" fmla="*/ 0 60000 65536"/>
                    <a:gd name="T12" fmla="*/ 0 60000 65536"/>
                    <a:gd name="T13" fmla="*/ 0 60000 65536"/>
                    <a:gd name="T14" fmla="*/ 0 60000 65536"/>
                    <a:gd name="T15" fmla="*/ 0 w 876"/>
                    <a:gd name="T16" fmla="*/ 0 h 23"/>
                    <a:gd name="T17" fmla="*/ 876 w 876"/>
                    <a:gd name="T18" fmla="*/ 23 h 23"/>
                  </a:gdLst>
                  <a:ahLst/>
                  <a:cxnLst>
                    <a:cxn ang="T10">
                      <a:pos x="T0" y="T1"/>
                    </a:cxn>
                    <a:cxn ang="T11">
                      <a:pos x="T2" y="T3"/>
                    </a:cxn>
                    <a:cxn ang="T12">
                      <a:pos x="T4" y="T5"/>
                    </a:cxn>
                    <a:cxn ang="T13">
                      <a:pos x="T6" y="T7"/>
                    </a:cxn>
                    <a:cxn ang="T14">
                      <a:pos x="T8" y="T9"/>
                    </a:cxn>
                  </a:cxnLst>
                  <a:rect l="T15" t="T16" r="T17" b="T18"/>
                  <a:pathLst>
                    <a:path w="876" h="23">
                      <a:moveTo>
                        <a:pt x="0" y="0"/>
                      </a:moveTo>
                      <a:lnTo>
                        <a:pt x="875" y="0"/>
                      </a:lnTo>
                      <a:lnTo>
                        <a:pt x="875" y="22"/>
                      </a:lnTo>
                      <a:lnTo>
                        <a:pt x="0" y="22"/>
                      </a:lnTo>
                      <a:lnTo>
                        <a:pt x="0" y="0"/>
                      </a:lnTo>
                    </a:path>
                  </a:pathLst>
                </a:custGeom>
                <a:solidFill>
                  <a:srgbClr val="206820"/>
                </a:solidFill>
                <a:ln w="9525" cap="rnd">
                  <a:noFill/>
                  <a:round/>
                  <a:headEnd type="none" w="sm" len="sm"/>
                  <a:tailEnd type="none" w="sm" len="sm"/>
                </a:ln>
              </p:spPr>
              <p:txBody>
                <a:bodyPr/>
                <a:lstStyle/>
                <a:p>
                  <a:pPr>
                    <a:defRPr/>
                  </a:pPr>
                  <a:endParaRPr lang="en-US">
                    <a:solidFill>
                      <a:schemeClr val="tx1"/>
                    </a:solidFill>
                    <a:latin typeface="Arial" pitchFamily="34" charset="0"/>
                    <a:cs typeface="+mn-cs"/>
                  </a:endParaRPr>
                </a:p>
              </p:txBody>
            </p:sp>
            <p:sp>
              <p:nvSpPr>
                <p:cNvPr id="275" name="Freeform 207"/>
                <p:cNvSpPr>
                  <a:spLocks/>
                </p:cNvSpPr>
                <p:nvPr/>
              </p:nvSpPr>
              <p:spPr bwMode="auto">
                <a:xfrm>
                  <a:off x="3667" y="1698"/>
                  <a:ext cx="876" cy="21"/>
                </a:xfrm>
                <a:custGeom>
                  <a:avLst/>
                  <a:gdLst>
                    <a:gd name="T0" fmla="*/ 0 w 876"/>
                    <a:gd name="T1" fmla="*/ 0 h 21"/>
                    <a:gd name="T2" fmla="*/ 875 w 876"/>
                    <a:gd name="T3" fmla="*/ 0 h 21"/>
                    <a:gd name="T4" fmla="*/ 875 w 876"/>
                    <a:gd name="T5" fmla="*/ 20 h 21"/>
                    <a:gd name="T6" fmla="*/ 0 w 876"/>
                    <a:gd name="T7" fmla="*/ 20 h 21"/>
                    <a:gd name="T8" fmla="*/ 0 w 876"/>
                    <a:gd name="T9" fmla="*/ 0 h 21"/>
                    <a:gd name="T10" fmla="*/ 0 60000 65536"/>
                    <a:gd name="T11" fmla="*/ 0 60000 65536"/>
                    <a:gd name="T12" fmla="*/ 0 60000 65536"/>
                    <a:gd name="T13" fmla="*/ 0 60000 65536"/>
                    <a:gd name="T14" fmla="*/ 0 60000 65536"/>
                    <a:gd name="T15" fmla="*/ 0 w 876"/>
                    <a:gd name="T16" fmla="*/ 0 h 21"/>
                    <a:gd name="T17" fmla="*/ 876 w 876"/>
                    <a:gd name="T18" fmla="*/ 21 h 21"/>
                  </a:gdLst>
                  <a:ahLst/>
                  <a:cxnLst>
                    <a:cxn ang="T10">
                      <a:pos x="T0" y="T1"/>
                    </a:cxn>
                    <a:cxn ang="T11">
                      <a:pos x="T2" y="T3"/>
                    </a:cxn>
                    <a:cxn ang="T12">
                      <a:pos x="T4" y="T5"/>
                    </a:cxn>
                    <a:cxn ang="T13">
                      <a:pos x="T6" y="T7"/>
                    </a:cxn>
                    <a:cxn ang="T14">
                      <a:pos x="T8" y="T9"/>
                    </a:cxn>
                  </a:cxnLst>
                  <a:rect l="T15" t="T16" r="T17" b="T18"/>
                  <a:pathLst>
                    <a:path w="876" h="21">
                      <a:moveTo>
                        <a:pt x="0" y="0"/>
                      </a:moveTo>
                      <a:lnTo>
                        <a:pt x="875" y="0"/>
                      </a:lnTo>
                      <a:lnTo>
                        <a:pt x="875" y="20"/>
                      </a:lnTo>
                      <a:lnTo>
                        <a:pt x="0" y="20"/>
                      </a:lnTo>
                      <a:lnTo>
                        <a:pt x="0" y="0"/>
                      </a:lnTo>
                    </a:path>
                  </a:pathLst>
                </a:custGeom>
                <a:solidFill>
                  <a:srgbClr val="206020"/>
                </a:solidFill>
                <a:ln w="9525" cap="rnd">
                  <a:noFill/>
                  <a:round/>
                  <a:headEnd type="none" w="sm" len="sm"/>
                  <a:tailEnd type="none" w="sm" len="sm"/>
                </a:ln>
              </p:spPr>
              <p:txBody>
                <a:bodyPr/>
                <a:lstStyle/>
                <a:p>
                  <a:pPr>
                    <a:defRPr/>
                  </a:pPr>
                  <a:endParaRPr lang="en-US">
                    <a:solidFill>
                      <a:schemeClr val="tx1"/>
                    </a:solidFill>
                    <a:latin typeface="Arial" pitchFamily="34" charset="0"/>
                    <a:cs typeface="+mn-cs"/>
                  </a:endParaRPr>
                </a:p>
              </p:txBody>
            </p:sp>
            <p:sp>
              <p:nvSpPr>
                <p:cNvPr id="276" name="Freeform 208"/>
                <p:cNvSpPr>
                  <a:spLocks/>
                </p:cNvSpPr>
                <p:nvPr/>
              </p:nvSpPr>
              <p:spPr bwMode="auto">
                <a:xfrm>
                  <a:off x="3667" y="1707"/>
                  <a:ext cx="876" cy="23"/>
                </a:xfrm>
                <a:custGeom>
                  <a:avLst/>
                  <a:gdLst>
                    <a:gd name="T0" fmla="*/ 0 w 876"/>
                    <a:gd name="T1" fmla="*/ 0 h 23"/>
                    <a:gd name="T2" fmla="*/ 875 w 876"/>
                    <a:gd name="T3" fmla="*/ 0 h 23"/>
                    <a:gd name="T4" fmla="*/ 875 w 876"/>
                    <a:gd name="T5" fmla="*/ 22 h 23"/>
                    <a:gd name="T6" fmla="*/ 0 w 876"/>
                    <a:gd name="T7" fmla="*/ 22 h 23"/>
                    <a:gd name="T8" fmla="*/ 0 w 876"/>
                    <a:gd name="T9" fmla="*/ 0 h 23"/>
                    <a:gd name="T10" fmla="*/ 0 60000 65536"/>
                    <a:gd name="T11" fmla="*/ 0 60000 65536"/>
                    <a:gd name="T12" fmla="*/ 0 60000 65536"/>
                    <a:gd name="T13" fmla="*/ 0 60000 65536"/>
                    <a:gd name="T14" fmla="*/ 0 60000 65536"/>
                    <a:gd name="T15" fmla="*/ 0 w 876"/>
                    <a:gd name="T16" fmla="*/ 0 h 23"/>
                    <a:gd name="T17" fmla="*/ 876 w 876"/>
                    <a:gd name="T18" fmla="*/ 23 h 23"/>
                  </a:gdLst>
                  <a:ahLst/>
                  <a:cxnLst>
                    <a:cxn ang="T10">
                      <a:pos x="T0" y="T1"/>
                    </a:cxn>
                    <a:cxn ang="T11">
                      <a:pos x="T2" y="T3"/>
                    </a:cxn>
                    <a:cxn ang="T12">
                      <a:pos x="T4" y="T5"/>
                    </a:cxn>
                    <a:cxn ang="T13">
                      <a:pos x="T6" y="T7"/>
                    </a:cxn>
                    <a:cxn ang="T14">
                      <a:pos x="T8" y="T9"/>
                    </a:cxn>
                  </a:cxnLst>
                  <a:rect l="T15" t="T16" r="T17" b="T18"/>
                  <a:pathLst>
                    <a:path w="876" h="23">
                      <a:moveTo>
                        <a:pt x="0" y="0"/>
                      </a:moveTo>
                      <a:lnTo>
                        <a:pt x="875" y="0"/>
                      </a:lnTo>
                      <a:lnTo>
                        <a:pt x="875" y="22"/>
                      </a:lnTo>
                      <a:lnTo>
                        <a:pt x="0" y="22"/>
                      </a:lnTo>
                      <a:lnTo>
                        <a:pt x="0" y="0"/>
                      </a:lnTo>
                    </a:path>
                  </a:pathLst>
                </a:custGeom>
                <a:solidFill>
                  <a:srgbClr val="205818"/>
                </a:solidFill>
                <a:ln w="9525" cap="rnd">
                  <a:noFill/>
                  <a:round/>
                  <a:headEnd type="none" w="sm" len="sm"/>
                  <a:tailEnd type="none" w="sm" len="sm"/>
                </a:ln>
              </p:spPr>
              <p:txBody>
                <a:bodyPr/>
                <a:lstStyle/>
                <a:p>
                  <a:pPr>
                    <a:defRPr/>
                  </a:pPr>
                  <a:endParaRPr lang="en-US">
                    <a:solidFill>
                      <a:schemeClr val="tx1"/>
                    </a:solidFill>
                    <a:latin typeface="Arial" pitchFamily="34" charset="0"/>
                    <a:cs typeface="+mn-cs"/>
                  </a:endParaRPr>
                </a:p>
              </p:txBody>
            </p:sp>
            <p:sp>
              <p:nvSpPr>
                <p:cNvPr id="277" name="Freeform 209"/>
                <p:cNvSpPr>
                  <a:spLocks/>
                </p:cNvSpPr>
                <p:nvPr/>
              </p:nvSpPr>
              <p:spPr bwMode="auto">
                <a:xfrm>
                  <a:off x="3667" y="1718"/>
                  <a:ext cx="876" cy="21"/>
                </a:xfrm>
                <a:custGeom>
                  <a:avLst/>
                  <a:gdLst>
                    <a:gd name="T0" fmla="*/ 0 w 876"/>
                    <a:gd name="T1" fmla="*/ 0 h 21"/>
                    <a:gd name="T2" fmla="*/ 875 w 876"/>
                    <a:gd name="T3" fmla="*/ 0 h 21"/>
                    <a:gd name="T4" fmla="*/ 875 w 876"/>
                    <a:gd name="T5" fmla="*/ 20 h 21"/>
                    <a:gd name="T6" fmla="*/ 0 w 876"/>
                    <a:gd name="T7" fmla="*/ 20 h 21"/>
                    <a:gd name="T8" fmla="*/ 0 w 876"/>
                    <a:gd name="T9" fmla="*/ 0 h 21"/>
                    <a:gd name="T10" fmla="*/ 0 60000 65536"/>
                    <a:gd name="T11" fmla="*/ 0 60000 65536"/>
                    <a:gd name="T12" fmla="*/ 0 60000 65536"/>
                    <a:gd name="T13" fmla="*/ 0 60000 65536"/>
                    <a:gd name="T14" fmla="*/ 0 60000 65536"/>
                    <a:gd name="T15" fmla="*/ 0 w 876"/>
                    <a:gd name="T16" fmla="*/ 0 h 21"/>
                    <a:gd name="T17" fmla="*/ 876 w 876"/>
                    <a:gd name="T18" fmla="*/ 21 h 21"/>
                  </a:gdLst>
                  <a:ahLst/>
                  <a:cxnLst>
                    <a:cxn ang="T10">
                      <a:pos x="T0" y="T1"/>
                    </a:cxn>
                    <a:cxn ang="T11">
                      <a:pos x="T2" y="T3"/>
                    </a:cxn>
                    <a:cxn ang="T12">
                      <a:pos x="T4" y="T5"/>
                    </a:cxn>
                    <a:cxn ang="T13">
                      <a:pos x="T6" y="T7"/>
                    </a:cxn>
                    <a:cxn ang="T14">
                      <a:pos x="T8" y="T9"/>
                    </a:cxn>
                  </a:cxnLst>
                  <a:rect l="T15" t="T16" r="T17" b="T18"/>
                  <a:pathLst>
                    <a:path w="876" h="21">
                      <a:moveTo>
                        <a:pt x="0" y="0"/>
                      </a:moveTo>
                      <a:lnTo>
                        <a:pt x="875" y="0"/>
                      </a:lnTo>
                      <a:lnTo>
                        <a:pt x="875" y="20"/>
                      </a:lnTo>
                      <a:lnTo>
                        <a:pt x="0" y="20"/>
                      </a:lnTo>
                      <a:lnTo>
                        <a:pt x="0" y="0"/>
                      </a:lnTo>
                    </a:path>
                  </a:pathLst>
                </a:custGeom>
                <a:solidFill>
                  <a:srgbClr val="185018"/>
                </a:solidFill>
                <a:ln w="9525" cap="rnd">
                  <a:noFill/>
                  <a:round/>
                  <a:headEnd type="none" w="sm" len="sm"/>
                  <a:tailEnd type="none" w="sm" len="sm"/>
                </a:ln>
              </p:spPr>
              <p:txBody>
                <a:bodyPr/>
                <a:lstStyle/>
                <a:p>
                  <a:pPr>
                    <a:defRPr/>
                  </a:pPr>
                  <a:endParaRPr lang="en-US">
                    <a:solidFill>
                      <a:schemeClr val="tx1"/>
                    </a:solidFill>
                    <a:latin typeface="Arial" pitchFamily="34" charset="0"/>
                    <a:cs typeface="+mn-cs"/>
                  </a:endParaRPr>
                </a:p>
              </p:txBody>
            </p:sp>
            <p:sp>
              <p:nvSpPr>
                <p:cNvPr id="278" name="Freeform 210"/>
                <p:cNvSpPr>
                  <a:spLocks/>
                </p:cNvSpPr>
                <p:nvPr/>
              </p:nvSpPr>
              <p:spPr bwMode="auto">
                <a:xfrm>
                  <a:off x="3667" y="1727"/>
                  <a:ext cx="876" cy="21"/>
                </a:xfrm>
                <a:custGeom>
                  <a:avLst/>
                  <a:gdLst>
                    <a:gd name="T0" fmla="*/ 0 w 876"/>
                    <a:gd name="T1" fmla="*/ 0 h 21"/>
                    <a:gd name="T2" fmla="*/ 875 w 876"/>
                    <a:gd name="T3" fmla="*/ 0 h 21"/>
                    <a:gd name="T4" fmla="*/ 875 w 876"/>
                    <a:gd name="T5" fmla="*/ 20 h 21"/>
                    <a:gd name="T6" fmla="*/ 0 w 876"/>
                    <a:gd name="T7" fmla="*/ 20 h 21"/>
                    <a:gd name="T8" fmla="*/ 0 w 876"/>
                    <a:gd name="T9" fmla="*/ 0 h 21"/>
                    <a:gd name="T10" fmla="*/ 0 60000 65536"/>
                    <a:gd name="T11" fmla="*/ 0 60000 65536"/>
                    <a:gd name="T12" fmla="*/ 0 60000 65536"/>
                    <a:gd name="T13" fmla="*/ 0 60000 65536"/>
                    <a:gd name="T14" fmla="*/ 0 60000 65536"/>
                    <a:gd name="T15" fmla="*/ 0 w 876"/>
                    <a:gd name="T16" fmla="*/ 0 h 21"/>
                    <a:gd name="T17" fmla="*/ 876 w 876"/>
                    <a:gd name="T18" fmla="*/ 21 h 21"/>
                  </a:gdLst>
                  <a:ahLst/>
                  <a:cxnLst>
                    <a:cxn ang="T10">
                      <a:pos x="T0" y="T1"/>
                    </a:cxn>
                    <a:cxn ang="T11">
                      <a:pos x="T2" y="T3"/>
                    </a:cxn>
                    <a:cxn ang="T12">
                      <a:pos x="T4" y="T5"/>
                    </a:cxn>
                    <a:cxn ang="T13">
                      <a:pos x="T6" y="T7"/>
                    </a:cxn>
                    <a:cxn ang="T14">
                      <a:pos x="T8" y="T9"/>
                    </a:cxn>
                  </a:cxnLst>
                  <a:rect l="T15" t="T16" r="T17" b="T18"/>
                  <a:pathLst>
                    <a:path w="876" h="21">
                      <a:moveTo>
                        <a:pt x="0" y="0"/>
                      </a:moveTo>
                      <a:lnTo>
                        <a:pt x="875" y="0"/>
                      </a:lnTo>
                      <a:lnTo>
                        <a:pt x="875" y="20"/>
                      </a:lnTo>
                      <a:lnTo>
                        <a:pt x="0" y="20"/>
                      </a:lnTo>
                      <a:lnTo>
                        <a:pt x="0" y="0"/>
                      </a:lnTo>
                    </a:path>
                  </a:pathLst>
                </a:custGeom>
                <a:solidFill>
                  <a:srgbClr val="184818"/>
                </a:solidFill>
                <a:ln w="9525" cap="rnd">
                  <a:noFill/>
                  <a:round/>
                  <a:headEnd type="none" w="sm" len="sm"/>
                  <a:tailEnd type="none" w="sm" len="sm"/>
                </a:ln>
              </p:spPr>
              <p:txBody>
                <a:bodyPr/>
                <a:lstStyle/>
                <a:p>
                  <a:pPr>
                    <a:defRPr/>
                  </a:pPr>
                  <a:endParaRPr lang="en-US">
                    <a:solidFill>
                      <a:schemeClr val="tx1"/>
                    </a:solidFill>
                    <a:latin typeface="Arial" pitchFamily="34" charset="0"/>
                    <a:cs typeface="+mn-cs"/>
                  </a:endParaRPr>
                </a:p>
              </p:txBody>
            </p:sp>
            <p:sp>
              <p:nvSpPr>
                <p:cNvPr id="279" name="Freeform 211"/>
                <p:cNvSpPr>
                  <a:spLocks/>
                </p:cNvSpPr>
                <p:nvPr/>
              </p:nvSpPr>
              <p:spPr bwMode="auto">
                <a:xfrm>
                  <a:off x="3667" y="1735"/>
                  <a:ext cx="876" cy="23"/>
                </a:xfrm>
                <a:custGeom>
                  <a:avLst/>
                  <a:gdLst>
                    <a:gd name="T0" fmla="*/ 0 w 876"/>
                    <a:gd name="T1" fmla="*/ 0 h 23"/>
                    <a:gd name="T2" fmla="*/ 875 w 876"/>
                    <a:gd name="T3" fmla="*/ 0 h 23"/>
                    <a:gd name="T4" fmla="*/ 875 w 876"/>
                    <a:gd name="T5" fmla="*/ 22 h 23"/>
                    <a:gd name="T6" fmla="*/ 0 w 876"/>
                    <a:gd name="T7" fmla="*/ 22 h 23"/>
                    <a:gd name="T8" fmla="*/ 0 w 876"/>
                    <a:gd name="T9" fmla="*/ 0 h 23"/>
                    <a:gd name="T10" fmla="*/ 0 60000 65536"/>
                    <a:gd name="T11" fmla="*/ 0 60000 65536"/>
                    <a:gd name="T12" fmla="*/ 0 60000 65536"/>
                    <a:gd name="T13" fmla="*/ 0 60000 65536"/>
                    <a:gd name="T14" fmla="*/ 0 60000 65536"/>
                    <a:gd name="T15" fmla="*/ 0 w 876"/>
                    <a:gd name="T16" fmla="*/ 0 h 23"/>
                    <a:gd name="T17" fmla="*/ 876 w 876"/>
                    <a:gd name="T18" fmla="*/ 23 h 23"/>
                  </a:gdLst>
                  <a:ahLst/>
                  <a:cxnLst>
                    <a:cxn ang="T10">
                      <a:pos x="T0" y="T1"/>
                    </a:cxn>
                    <a:cxn ang="T11">
                      <a:pos x="T2" y="T3"/>
                    </a:cxn>
                    <a:cxn ang="T12">
                      <a:pos x="T4" y="T5"/>
                    </a:cxn>
                    <a:cxn ang="T13">
                      <a:pos x="T6" y="T7"/>
                    </a:cxn>
                    <a:cxn ang="T14">
                      <a:pos x="T8" y="T9"/>
                    </a:cxn>
                  </a:cxnLst>
                  <a:rect l="T15" t="T16" r="T17" b="T18"/>
                  <a:pathLst>
                    <a:path w="876" h="23">
                      <a:moveTo>
                        <a:pt x="0" y="0"/>
                      </a:moveTo>
                      <a:lnTo>
                        <a:pt x="875" y="0"/>
                      </a:lnTo>
                      <a:lnTo>
                        <a:pt x="875" y="22"/>
                      </a:lnTo>
                      <a:lnTo>
                        <a:pt x="0" y="22"/>
                      </a:lnTo>
                      <a:lnTo>
                        <a:pt x="0" y="0"/>
                      </a:lnTo>
                    </a:path>
                  </a:pathLst>
                </a:custGeom>
                <a:solidFill>
                  <a:srgbClr val="104010"/>
                </a:solidFill>
                <a:ln w="9525" cap="rnd">
                  <a:noFill/>
                  <a:round/>
                  <a:headEnd type="none" w="sm" len="sm"/>
                  <a:tailEnd type="none" w="sm" len="sm"/>
                </a:ln>
              </p:spPr>
              <p:txBody>
                <a:bodyPr/>
                <a:lstStyle/>
                <a:p>
                  <a:pPr>
                    <a:defRPr/>
                  </a:pPr>
                  <a:endParaRPr lang="en-US">
                    <a:solidFill>
                      <a:schemeClr val="tx1"/>
                    </a:solidFill>
                    <a:latin typeface="Arial" pitchFamily="34" charset="0"/>
                    <a:cs typeface="+mn-cs"/>
                  </a:endParaRPr>
                </a:p>
              </p:txBody>
            </p:sp>
            <p:sp>
              <p:nvSpPr>
                <p:cNvPr id="280" name="Rectangle 212"/>
                <p:cNvSpPr>
                  <a:spLocks noChangeArrowheads="1"/>
                </p:cNvSpPr>
                <p:nvPr/>
              </p:nvSpPr>
              <p:spPr bwMode="auto">
                <a:xfrm>
                  <a:off x="3736" y="1647"/>
                  <a:ext cx="115" cy="63"/>
                </a:xfrm>
                <a:prstGeom prst="rect">
                  <a:avLst/>
                </a:prstGeom>
                <a:solidFill>
                  <a:srgbClr val="474747"/>
                </a:solidFill>
                <a:ln w="12700">
                  <a:solidFill>
                    <a:srgbClr val="5F5F5F"/>
                  </a:solidFill>
                  <a:miter lim="800000"/>
                  <a:headEnd/>
                  <a:tailEnd/>
                </a:ln>
              </p:spPr>
              <p:txBody>
                <a:bodyPr wrap="none" anchor="ctr"/>
                <a:lstStyle/>
                <a:p>
                  <a:pPr>
                    <a:defRPr/>
                  </a:pPr>
                  <a:endParaRPr lang="en-US">
                    <a:solidFill>
                      <a:schemeClr val="tx1"/>
                    </a:solidFill>
                    <a:latin typeface="Arial" pitchFamily="34" charset="0"/>
                    <a:cs typeface="+mn-cs"/>
                  </a:endParaRPr>
                </a:p>
              </p:txBody>
            </p:sp>
            <p:sp>
              <p:nvSpPr>
                <p:cNvPr id="281" name="Rectangle 213" descr="Narrow vertical"/>
                <p:cNvSpPr>
                  <a:spLocks noChangeArrowheads="1"/>
                </p:cNvSpPr>
                <p:nvPr/>
              </p:nvSpPr>
              <p:spPr bwMode="auto">
                <a:xfrm>
                  <a:off x="3694" y="1748"/>
                  <a:ext cx="390" cy="17"/>
                </a:xfrm>
                <a:prstGeom prst="rect">
                  <a:avLst/>
                </a:prstGeom>
                <a:pattFill prst="narVert">
                  <a:fgClr>
                    <a:srgbClr val="FF9900"/>
                  </a:fgClr>
                  <a:bgClr>
                    <a:srgbClr val="FFFF00"/>
                  </a:bgClr>
                </a:pattFill>
                <a:ln w="12700">
                  <a:solidFill>
                    <a:srgbClr val="000000"/>
                  </a:solidFill>
                  <a:miter lim="800000"/>
                  <a:headEnd/>
                  <a:tailEnd/>
                </a:ln>
              </p:spPr>
              <p:txBody>
                <a:bodyPr wrap="none" anchor="ctr"/>
                <a:lstStyle/>
                <a:p>
                  <a:pPr>
                    <a:defRPr/>
                  </a:pPr>
                  <a:endParaRPr lang="en-US">
                    <a:solidFill>
                      <a:schemeClr val="tx1"/>
                    </a:solidFill>
                    <a:latin typeface="Arial" pitchFamily="34" charset="0"/>
                    <a:cs typeface="+mn-cs"/>
                  </a:endParaRPr>
                </a:p>
              </p:txBody>
            </p:sp>
            <p:sp>
              <p:nvSpPr>
                <p:cNvPr id="282" name="Rectangle 214" descr="Narrow vertical"/>
                <p:cNvSpPr>
                  <a:spLocks noChangeArrowheads="1"/>
                </p:cNvSpPr>
                <p:nvPr/>
              </p:nvSpPr>
              <p:spPr bwMode="auto">
                <a:xfrm>
                  <a:off x="4127" y="1748"/>
                  <a:ext cx="390" cy="17"/>
                </a:xfrm>
                <a:prstGeom prst="rect">
                  <a:avLst/>
                </a:prstGeom>
                <a:pattFill prst="narVert">
                  <a:fgClr>
                    <a:srgbClr val="FF9900"/>
                  </a:fgClr>
                  <a:bgClr>
                    <a:srgbClr val="FFFF00"/>
                  </a:bgClr>
                </a:pattFill>
                <a:ln w="12700">
                  <a:solidFill>
                    <a:srgbClr val="000000"/>
                  </a:solidFill>
                  <a:miter lim="800000"/>
                  <a:headEnd/>
                  <a:tailEnd/>
                </a:ln>
              </p:spPr>
              <p:txBody>
                <a:bodyPr wrap="none" anchor="ctr"/>
                <a:lstStyle/>
                <a:p>
                  <a:pPr>
                    <a:defRPr/>
                  </a:pPr>
                  <a:endParaRPr lang="en-US">
                    <a:solidFill>
                      <a:schemeClr val="tx1"/>
                    </a:solidFill>
                    <a:latin typeface="Arial" pitchFamily="34" charset="0"/>
                    <a:cs typeface="+mn-cs"/>
                  </a:endParaRPr>
                </a:p>
              </p:txBody>
            </p:sp>
            <p:sp>
              <p:nvSpPr>
                <p:cNvPr id="283" name="Rectangle 215"/>
                <p:cNvSpPr>
                  <a:spLocks noChangeArrowheads="1"/>
                </p:cNvSpPr>
                <p:nvPr/>
              </p:nvSpPr>
              <p:spPr bwMode="auto">
                <a:xfrm>
                  <a:off x="3894" y="1647"/>
                  <a:ext cx="119" cy="61"/>
                </a:xfrm>
                <a:prstGeom prst="rect">
                  <a:avLst/>
                </a:prstGeom>
                <a:solidFill>
                  <a:srgbClr val="474747"/>
                </a:solidFill>
                <a:ln w="12700">
                  <a:solidFill>
                    <a:srgbClr val="5F5F5F"/>
                  </a:solidFill>
                  <a:miter lim="800000"/>
                  <a:headEnd/>
                  <a:tailEnd/>
                </a:ln>
              </p:spPr>
              <p:txBody>
                <a:bodyPr wrap="none" anchor="ctr"/>
                <a:lstStyle/>
                <a:p>
                  <a:pPr>
                    <a:defRPr/>
                  </a:pPr>
                  <a:endParaRPr lang="en-US">
                    <a:solidFill>
                      <a:schemeClr val="tx1"/>
                    </a:solidFill>
                    <a:latin typeface="Arial" pitchFamily="34" charset="0"/>
                    <a:cs typeface="+mn-cs"/>
                  </a:endParaRPr>
                </a:p>
              </p:txBody>
            </p:sp>
            <p:sp>
              <p:nvSpPr>
                <p:cNvPr id="284" name="Rectangle 216"/>
                <p:cNvSpPr>
                  <a:spLocks noChangeArrowheads="1"/>
                </p:cNvSpPr>
                <p:nvPr/>
              </p:nvSpPr>
              <p:spPr bwMode="auto">
                <a:xfrm>
                  <a:off x="4053" y="1647"/>
                  <a:ext cx="117" cy="63"/>
                </a:xfrm>
                <a:prstGeom prst="rect">
                  <a:avLst/>
                </a:prstGeom>
                <a:solidFill>
                  <a:srgbClr val="474747"/>
                </a:solidFill>
                <a:ln w="12700">
                  <a:solidFill>
                    <a:srgbClr val="5F5F5F"/>
                  </a:solidFill>
                  <a:miter lim="800000"/>
                  <a:headEnd/>
                  <a:tailEnd/>
                </a:ln>
              </p:spPr>
              <p:txBody>
                <a:bodyPr wrap="none" anchor="ctr"/>
                <a:lstStyle/>
                <a:p>
                  <a:pPr>
                    <a:defRPr/>
                  </a:pPr>
                  <a:endParaRPr lang="en-US">
                    <a:solidFill>
                      <a:schemeClr val="tx1"/>
                    </a:solidFill>
                    <a:latin typeface="Arial" pitchFamily="34" charset="0"/>
                    <a:cs typeface="+mn-cs"/>
                  </a:endParaRPr>
                </a:p>
              </p:txBody>
            </p:sp>
            <p:sp>
              <p:nvSpPr>
                <p:cNvPr id="285" name="Rectangle 217"/>
                <p:cNvSpPr>
                  <a:spLocks noChangeArrowheads="1"/>
                </p:cNvSpPr>
                <p:nvPr/>
              </p:nvSpPr>
              <p:spPr bwMode="auto">
                <a:xfrm>
                  <a:off x="4212" y="1647"/>
                  <a:ext cx="116" cy="61"/>
                </a:xfrm>
                <a:prstGeom prst="rect">
                  <a:avLst/>
                </a:prstGeom>
                <a:solidFill>
                  <a:srgbClr val="474747"/>
                </a:solidFill>
                <a:ln w="12700">
                  <a:solidFill>
                    <a:srgbClr val="5F5F5F"/>
                  </a:solidFill>
                  <a:miter lim="800000"/>
                  <a:headEnd/>
                  <a:tailEnd/>
                </a:ln>
              </p:spPr>
              <p:txBody>
                <a:bodyPr wrap="none" anchor="ctr"/>
                <a:lstStyle/>
                <a:p>
                  <a:pPr>
                    <a:defRPr/>
                  </a:pPr>
                  <a:endParaRPr lang="en-US">
                    <a:solidFill>
                      <a:schemeClr val="tx1"/>
                    </a:solidFill>
                    <a:latin typeface="Arial" pitchFamily="34" charset="0"/>
                    <a:cs typeface="+mn-cs"/>
                  </a:endParaRPr>
                </a:p>
              </p:txBody>
            </p:sp>
            <p:sp>
              <p:nvSpPr>
                <p:cNvPr id="286" name="Rectangle 218"/>
                <p:cNvSpPr>
                  <a:spLocks noChangeArrowheads="1"/>
                </p:cNvSpPr>
                <p:nvPr/>
              </p:nvSpPr>
              <p:spPr bwMode="auto">
                <a:xfrm>
                  <a:off x="4370" y="1647"/>
                  <a:ext cx="118" cy="61"/>
                </a:xfrm>
                <a:prstGeom prst="rect">
                  <a:avLst/>
                </a:prstGeom>
                <a:solidFill>
                  <a:srgbClr val="474747"/>
                </a:solidFill>
                <a:ln w="12700">
                  <a:solidFill>
                    <a:srgbClr val="5F5F5F"/>
                  </a:solidFill>
                  <a:miter lim="800000"/>
                  <a:headEnd/>
                  <a:tailEnd/>
                </a:ln>
              </p:spPr>
              <p:txBody>
                <a:bodyPr wrap="none" anchor="ctr"/>
                <a:lstStyle/>
                <a:p>
                  <a:pPr>
                    <a:defRPr/>
                  </a:pPr>
                  <a:endParaRPr lang="en-US">
                    <a:solidFill>
                      <a:schemeClr val="tx1"/>
                    </a:solidFill>
                    <a:latin typeface="Arial" pitchFamily="34" charset="0"/>
                    <a:cs typeface="+mn-cs"/>
                  </a:endParaRPr>
                </a:p>
              </p:txBody>
            </p:sp>
          </p:grpSp>
          <p:grpSp>
            <p:nvGrpSpPr>
              <p:cNvPr id="242" name="Group 219"/>
              <p:cNvGrpSpPr>
                <a:grpSpLocks/>
              </p:cNvGrpSpPr>
              <p:nvPr/>
            </p:nvGrpSpPr>
            <p:grpSpPr bwMode="auto">
              <a:xfrm rot="1273006" flipH="1">
                <a:off x="423" y="1523"/>
                <a:ext cx="463" cy="181"/>
                <a:chOff x="3667" y="1613"/>
                <a:chExt cx="876" cy="152"/>
              </a:xfrm>
            </p:grpSpPr>
            <p:sp>
              <p:nvSpPr>
                <p:cNvPr id="243" name="Rectangle 220"/>
                <p:cNvSpPr>
                  <a:spLocks noChangeArrowheads="1"/>
                </p:cNvSpPr>
                <p:nvPr/>
              </p:nvSpPr>
              <p:spPr bwMode="auto">
                <a:xfrm>
                  <a:off x="3678" y="1694"/>
                  <a:ext cx="390" cy="21"/>
                </a:xfrm>
                <a:prstGeom prst="rect">
                  <a:avLst/>
                </a:prstGeom>
                <a:noFill/>
                <a:ln w="12700">
                  <a:solidFill>
                    <a:srgbClr val="000000"/>
                  </a:solidFill>
                  <a:miter lim="800000"/>
                  <a:headEnd/>
                  <a:tailEnd/>
                </a:ln>
              </p:spPr>
              <p:txBody>
                <a:bodyPr wrap="none" anchor="ctr"/>
                <a:lstStyle/>
                <a:p>
                  <a:pPr>
                    <a:defRPr/>
                  </a:pPr>
                  <a:endParaRPr lang="en-US">
                    <a:solidFill>
                      <a:schemeClr val="tx1"/>
                    </a:solidFill>
                    <a:latin typeface="Arial" pitchFamily="34" charset="0"/>
                    <a:cs typeface="+mn-cs"/>
                  </a:endParaRPr>
                </a:p>
              </p:txBody>
            </p:sp>
            <p:sp>
              <p:nvSpPr>
                <p:cNvPr id="244" name="Rectangle 221"/>
                <p:cNvSpPr>
                  <a:spLocks noChangeArrowheads="1"/>
                </p:cNvSpPr>
                <p:nvPr/>
              </p:nvSpPr>
              <p:spPr bwMode="auto">
                <a:xfrm>
                  <a:off x="4113" y="1694"/>
                  <a:ext cx="390" cy="21"/>
                </a:xfrm>
                <a:prstGeom prst="rect">
                  <a:avLst/>
                </a:prstGeom>
                <a:noFill/>
                <a:ln w="12700">
                  <a:solidFill>
                    <a:srgbClr val="000000"/>
                  </a:solidFill>
                  <a:miter lim="800000"/>
                  <a:headEnd/>
                  <a:tailEnd/>
                </a:ln>
              </p:spPr>
              <p:txBody>
                <a:bodyPr wrap="none" anchor="ctr"/>
                <a:lstStyle/>
                <a:p>
                  <a:pPr>
                    <a:defRPr/>
                  </a:pPr>
                  <a:endParaRPr lang="en-US">
                    <a:solidFill>
                      <a:schemeClr val="tx1"/>
                    </a:solidFill>
                    <a:latin typeface="Arial" pitchFamily="34" charset="0"/>
                    <a:cs typeface="+mn-cs"/>
                  </a:endParaRPr>
                </a:p>
              </p:txBody>
            </p:sp>
            <p:sp>
              <p:nvSpPr>
                <p:cNvPr id="245" name="Freeform 222"/>
                <p:cNvSpPr>
                  <a:spLocks/>
                </p:cNvSpPr>
                <p:nvPr/>
              </p:nvSpPr>
              <p:spPr bwMode="auto">
                <a:xfrm>
                  <a:off x="3667" y="1613"/>
                  <a:ext cx="876" cy="22"/>
                </a:xfrm>
                <a:custGeom>
                  <a:avLst/>
                  <a:gdLst>
                    <a:gd name="T0" fmla="*/ 0 w 876"/>
                    <a:gd name="T1" fmla="*/ 0 h 22"/>
                    <a:gd name="T2" fmla="*/ 875 w 876"/>
                    <a:gd name="T3" fmla="*/ 0 h 22"/>
                    <a:gd name="T4" fmla="*/ 875 w 876"/>
                    <a:gd name="T5" fmla="*/ 21 h 22"/>
                    <a:gd name="T6" fmla="*/ 0 w 876"/>
                    <a:gd name="T7" fmla="*/ 21 h 22"/>
                    <a:gd name="T8" fmla="*/ 0 w 876"/>
                    <a:gd name="T9" fmla="*/ 0 h 22"/>
                    <a:gd name="T10" fmla="*/ 0 60000 65536"/>
                    <a:gd name="T11" fmla="*/ 0 60000 65536"/>
                    <a:gd name="T12" fmla="*/ 0 60000 65536"/>
                    <a:gd name="T13" fmla="*/ 0 60000 65536"/>
                    <a:gd name="T14" fmla="*/ 0 60000 65536"/>
                    <a:gd name="T15" fmla="*/ 0 w 876"/>
                    <a:gd name="T16" fmla="*/ 0 h 22"/>
                    <a:gd name="T17" fmla="*/ 876 w 876"/>
                    <a:gd name="T18" fmla="*/ 22 h 22"/>
                  </a:gdLst>
                  <a:ahLst/>
                  <a:cxnLst>
                    <a:cxn ang="T10">
                      <a:pos x="T0" y="T1"/>
                    </a:cxn>
                    <a:cxn ang="T11">
                      <a:pos x="T2" y="T3"/>
                    </a:cxn>
                    <a:cxn ang="T12">
                      <a:pos x="T4" y="T5"/>
                    </a:cxn>
                    <a:cxn ang="T13">
                      <a:pos x="T6" y="T7"/>
                    </a:cxn>
                    <a:cxn ang="T14">
                      <a:pos x="T8" y="T9"/>
                    </a:cxn>
                  </a:cxnLst>
                  <a:rect l="T15" t="T16" r="T17" b="T18"/>
                  <a:pathLst>
                    <a:path w="876" h="22">
                      <a:moveTo>
                        <a:pt x="0" y="0"/>
                      </a:moveTo>
                      <a:lnTo>
                        <a:pt x="875" y="0"/>
                      </a:lnTo>
                      <a:lnTo>
                        <a:pt x="875" y="21"/>
                      </a:lnTo>
                      <a:lnTo>
                        <a:pt x="0" y="21"/>
                      </a:lnTo>
                      <a:lnTo>
                        <a:pt x="0" y="0"/>
                      </a:lnTo>
                    </a:path>
                  </a:pathLst>
                </a:custGeom>
                <a:solidFill>
                  <a:srgbClr val="339933"/>
                </a:solidFill>
                <a:ln w="9525" cap="rnd">
                  <a:noFill/>
                  <a:round/>
                  <a:headEnd type="none" w="sm" len="sm"/>
                  <a:tailEnd type="none" w="sm" len="sm"/>
                </a:ln>
              </p:spPr>
              <p:txBody>
                <a:bodyPr/>
                <a:lstStyle/>
                <a:p>
                  <a:pPr>
                    <a:defRPr/>
                  </a:pPr>
                  <a:endParaRPr lang="en-US">
                    <a:solidFill>
                      <a:schemeClr val="tx1"/>
                    </a:solidFill>
                    <a:latin typeface="Arial" pitchFamily="34" charset="0"/>
                    <a:cs typeface="+mn-cs"/>
                  </a:endParaRPr>
                </a:p>
              </p:txBody>
            </p:sp>
            <p:sp>
              <p:nvSpPr>
                <p:cNvPr id="246" name="Freeform 223"/>
                <p:cNvSpPr>
                  <a:spLocks/>
                </p:cNvSpPr>
                <p:nvPr/>
              </p:nvSpPr>
              <p:spPr bwMode="auto">
                <a:xfrm>
                  <a:off x="3667" y="1631"/>
                  <a:ext cx="876" cy="23"/>
                </a:xfrm>
                <a:custGeom>
                  <a:avLst/>
                  <a:gdLst>
                    <a:gd name="T0" fmla="*/ 0 w 876"/>
                    <a:gd name="T1" fmla="*/ 0 h 23"/>
                    <a:gd name="T2" fmla="*/ 875 w 876"/>
                    <a:gd name="T3" fmla="*/ 0 h 23"/>
                    <a:gd name="T4" fmla="*/ 875 w 876"/>
                    <a:gd name="T5" fmla="*/ 22 h 23"/>
                    <a:gd name="T6" fmla="*/ 0 w 876"/>
                    <a:gd name="T7" fmla="*/ 22 h 23"/>
                    <a:gd name="T8" fmla="*/ 0 w 876"/>
                    <a:gd name="T9" fmla="*/ 0 h 23"/>
                    <a:gd name="T10" fmla="*/ 0 60000 65536"/>
                    <a:gd name="T11" fmla="*/ 0 60000 65536"/>
                    <a:gd name="T12" fmla="*/ 0 60000 65536"/>
                    <a:gd name="T13" fmla="*/ 0 60000 65536"/>
                    <a:gd name="T14" fmla="*/ 0 60000 65536"/>
                    <a:gd name="T15" fmla="*/ 0 w 876"/>
                    <a:gd name="T16" fmla="*/ 0 h 23"/>
                    <a:gd name="T17" fmla="*/ 876 w 876"/>
                    <a:gd name="T18" fmla="*/ 23 h 23"/>
                  </a:gdLst>
                  <a:ahLst/>
                  <a:cxnLst>
                    <a:cxn ang="T10">
                      <a:pos x="T0" y="T1"/>
                    </a:cxn>
                    <a:cxn ang="T11">
                      <a:pos x="T2" y="T3"/>
                    </a:cxn>
                    <a:cxn ang="T12">
                      <a:pos x="T4" y="T5"/>
                    </a:cxn>
                    <a:cxn ang="T13">
                      <a:pos x="T6" y="T7"/>
                    </a:cxn>
                    <a:cxn ang="T14">
                      <a:pos x="T8" y="T9"/>
                    </a:cxn>
                  </a:cxnLst>
                  <a:rect l="T15" t="T16" r="T17" b="T18"/>
                  <a:pathLst>
                    <a:path w="876" h="23">
                      <a:moveTo>
                        <a:pt x="0" y="0"/>
                      </a:moveTo>
                      <a:lnTo>
                        <a:pt x="875" y="0"/>
                      </a:lnTo>
                      <a:lnTo>
                        <a:pt x="875" y="22"/>
                      </a:lnTo>
                      <a:lnTo>
                        <a:pt x="0" y="22"/>
                      </a:lnTo>
                      <a:lnTo>
                        <a:pt x="0" y="0"/>
                      </a:lnTo>
                    </a:path>
                  </a:pathLst>
                </a:custGeom>
                <a:solidFill>
                  <a:srgbClr val="309830"/>
                </a:solidFill>
                <a:ln w="9525" cap="rnd">
                  <a:noFill/>
                  <a:round/>
                  <a:headEnd type="none" w="sm" len="sm"/>
                  <a:tailEnd type="none" w="sm" len="sm"/>
                </a:ln>
              </p:spPr>
              <p:txBody>
                <a:bodyPr/>
                <a:lstStyle/>
                <a:p>
                  <a:pPr>
                    <a:defRPr/>
                  </a:pPr>
                  <a:endParaRPr lang="en-US">
                    <a:solidFill>
                      <a:schemeClr val="tx1"/>
                    </a:solidFill>
                    <a:latin typeface="Arial" pitchFamily="34" charset="0"/>
                    <a:cs typeface="+mn-cs"/>
                  </a:endParaRPr>
                </a:p>
              </p:txBody>
            </p:sp>
            <p:sp>
              <p:nvSpPr>
                <p:cNvPr id="247" name="Freeform 224"/>
                <p:cNvSpPr>
                  <a:spLocks/>
                </p:cNvSpPr>
                <p:nvPr/>
              </p:nvSpPr>
              <p:spPr bwMode="auto">
                <a:xfrm>
                  <a:off x="3667" y="1641"/>
                  <a:ext cx="876" cy="20"/>
                </a:xfrm>
                <a:custGeom>
                  <a:avLst/>
                  <a:gdLst>
                    <a:gd name="T0" fmla="*/ 0 w 876"/>
                    <a:gd name="T1" fmla="*/ 0 h 20"/>
                    <a:gd name="T2" fmla="*/ 875 w 876"/>
                    <a:gd name="T3" fmla="*/ 0 h 20"/>
                    <a:gd name="T4" fmla="*/ 875 w 876"/>
                    <a:gd name="T5" fmla="*/ 19 h 20"/>
                    <a:gd name="T6" fmla="*/ 0 w 876"/>
                    <a:gd name="T7" fmla="*/ 19 h 20"/>
                    <a:gd name="T8" fmla="*/ 0 w 876"/>
                    <a:gd name="T9" fmla="*/ 0 h 20"/>
                    <a:gd name="T10" fmla="*/ 0 60000 65536"/>
                    <a:gd name="T11" fmla="*/ 0 60000 65536"/>
                    <a:gd name="T12" fmla="*/ 0 60000 65536"/>
                    <a:gd name="T13" fmla="*/ 0 60000 65536"/>
                    <a:gd name="T14" fmla="*/ 0 60000 65536"/>
                    <a:gd name="T15" fmla="*/ 0 w 876"/>
                    <a:gd name="T16" fmla="*/ 0 h 20"/>
                    <a:gd name="T17" fmla="*/ 876 w 876"/>
                    <a:gd name="T18" fmla="*/ 20 h 20"/>
                  </a:gdLst>
                  <a:ahLst/>
                  <a:cxnLst>
                    <a:cxn ang="T10">
                      <a:pos x="T0" y="T1"/>
                    </a:cxn>
                    <a:cxn ang="T11">
                      <a:pos x="T2" y="T3"/>
                    </a:cxn>
                    <a:cxn ang="T12">
                      <a:pos x="T4" y="T5"/>
                    </a:cxn>
                    <a:cxn ang="T13">
                      <a:pos x="T6" y="T7"/>
                    </a:cxn>
                    <a:cxn ang="T14">
                      <a:pos x="T8" y="T9"/>
                    </a:cxn>
                  </a:cxnLst>
                  <a:rect l="T15" t="T16" r="T17" b="T18"/>
                  <a:pathLst>
                    <a:path w="876" h="20">
                      <a:moveTo>
                        <a:pt x="0" y="0"/>
                      </a:moveTo>
                      <a:lnTo>
                        <a:pt x="875" y="0"/>
                      </a:lnTo>
                      <a:lnTo>
                        <a:pt x="875" y="19"/>
                      </a:lnTo>
                      <a:lnTo>
                        <a:pt x="0" y="19"/>
                      </a:lnTo>
                      <a:lnTo>
                        <a:pt x="0" y="0"/>
                      </a:lnTo>
                    </a:path>
                  </a:pathLst>
                </a:custGeom>
                <a:solidFill>
                  <a:srgbClr val="309030"/>
                </a:solidFill>
                <a:ln w="9525" cap="rnd">
                  <a:noFill/>
                  <a:round/>
                  <a:headEnd type="none" w="sm" len="sm"/>
                  <a:tailEnd type="none" w="sm" len="sm"/>
                </a:ln>
              </p:spPr>
              <p:txBody>
                <a:bodyPr/>
                <a:lstStyle/>
                <a:p>
                  <a:pPr>
                    <a:defRPr/>
                  </a:pPr>
                  <a:endParaRPr lang="en-US">
                    <a:solidFill>
                      <a:schemeClr val="tx1"/>
                    </a:solidFill>
                    <a:latin typeface="Arial" pitchFamily="34" charset="0"/>
                    <a:cs typeface="+mn-cs"/>
                  </a:endParaRPr>
                </a:p>
              </p:txBody>
            </p:sp>
            <p:sp>
              <p:nvSpPr>
                <p:cNvPr id="248" name="Freeform 225"/>
                <p:cNvSpPr>
                  <a:spLocks/>
                </p:cNvSpPr>
                <p:nvPr/>
              </p:nvSpPr>
              <p:spPr bwMode="auto">
                <a:xfrm>
                  <a:off x="3667" y="1650"/>
                  <a:ext cx="876" cy="22"/>
                </a:xfrm>
                <a:custGeom>
                  <a:avLst/>
                  <a:gdLst>
                    <a:gd name="T0" fmla="*/ 0 w 876"/>
                    <a:gd name="T1" fmla="*/ 0 h 22"/>
                    <a:gd name="T2" fmla="*/ 875 w 876"/>
                    <a:gd name="T3" fmla="*/ 0 h 22"/>
                    <a:gd name="T4" fmla="*/ 875 w 876"/>
                    <a:gd name="T5" fmla="*/ 21 h 22"/>
                    <a:gd name="T6" fmla="*/ 0 w 876"/>
                    <a:gd name="T7" fmla="*/ 21 h 22"/>
                    <a:gd name="T8" fmla="*/ 0 w 876"/>
                    <a:gd name="T9" fmla="*/ 0 h 22"/>
                    <a:gd name="T10" fmla="*/ 0 60000 65536"/>
                    <a:gd name="T11" fmla="*/ 0 60000 65536"/>
                    <a:gd name="T12" fmla="*/ 0 60000 65536"/>
                    <a:gd name="T13" fmla="*/ 0 60000 65536"/>
                    <a:gd name="T14" fmla="*/ 0 60000 65536"/>
                    <a:gd name="T15" fmla="*/ 0 w 876"/>
                    <a:gd name="T16" fmla="*/ 0 h 22"/>
                    <a:gd name="T17" fmla="*/ 876 w 876"/>
                    <a:gd name="T18" fmla="*/ 22 h 22"/>
                  </a:gdLst>
                  <a:ahLst/>
                  <a:cxnLst>
                    <a:cxn ang="T10">
                      <a:pos x="T0" y="T1"/>
                    </a:cxn>
                    <a:cxn ang="T11">
                      <a:pos x="T2" y="T3"/>
                    </a:cxn>
                    <a:cxn ang="T12">
                      <a:pos x="T4" y="T5"/>
                    </a:cxn>
                    <a:cxn ang="T13">
                      <a:pos x="T6" y="T7"/>
                    </a:cxn>
                    <a:cxn ang="T14">
                      <a:pos x="T8" y="T9"/>
                    </a:cxn>
                  </a:cxnLst>
                  <a:rect l="T15" t="T16" r="T17" b="T18"/>
                  <a:pathLst>
                    <a:path w="876" h="22">
                      <a:moveTo>
                        <a:pt x="0" y="0"/>
                      </a:moveTo>
                      <a:lnTo>
                        <a:pt x="875" y="0"/>
                      </a:lnTo>
                      <a:lnTo>
                        <a:pt x="875" y="21"/>
                      </a:lnTo>
                      <a:lnTo>
                        <a:pt x="0" y="21"/>
                      </a:lnTo>
                      <a:lnTo>
                        <a:pt x="0" y="0"/>
                      </a:lnTo>
                    </a:path>
                  </a:pathLst>
                </a:custGeom>
                <a:solidFill>
                  <a:srgbClr val="288828"/>
                </a:solidFill>
                <a:ln w="9525" cap="rnd">
                  <a:noFill/>
                  <a:round/>
                  <a:headEnd type="none" w="sm" len="sm"/>
                  <a:tailEnd type="none" w="sm" len="sm"/>
                </a:ln>
              </p:spPr>
              <p:txBody>
                <a:bodyPr/>
                <a:lstStyle/>
                <a:p>
                  <a:pPr>
                    <a:defRPr/>
                  </a:pPr>
                  <a:endParaRPr lang="en-US">
                    <a:solidFill>
                      <a:schemeClr val="tx1"/>
                    </a:solidFill>
                    <a:latin typeface="Arial" pitchFamily="34" charset="0"/>
                    <a:cs typeface="+mn-cs"/>
                  </a:endParaRPr>
                </a:p>
              </p:txBody>
            </p:sp>
            <p:sp>
              <p:nvSpPr>
                <p:cNvPr id="249" name="Freeform 226"/>
                <p:cNvSpPr>
                  <a:spLocks/>
                </p:cNvSpPr>
                <p:nvPr/>
              </p:nvSpPr>
              <p:spPr bwMode="auto">
                <a:xfrm>
                  <a:off x="3667" y="1658"/>
                  <a:ext cx="876" cy="22"/>
                </a:xfrm>
                <a:custGeom>
                  <a:avLst/>
                  <a:gdLst>
                    <a:gd name="T0" fmla="*/ 0 w 876"/>
                    <a:gd name="T1" fmla="*/ 0 h 22"/>
                    <a:gd name="T2" fmla="*/ 875 w 876"/>
                    <a:gd name="T3" fmla="*/ 0 h 22"/>
                    <a:gd name="T4" fmla="*/ 875 w 876"/>
                    <a:gd name="T5" fmla="*/ 21 h 22"/>
                    <a:gd name="T6" fmla="*/ 0 w 876"/>
                    <a:gd name="T7" fmla="*/ 21 h 22"/>
                    <a:gd name="T8" fmla="*/ 0 w 876"/>
                    <a:gd name="T9" fmla="*/ 0 h 22"/>
                    <a:gd name="T10" fmla="*/ 0 60000 65536"/>
                    <a:gd name="T11" fmla="*/ 0 60000 65536"/>
                    <a:gd name="T12" fmla="*/ 0 60000 65536"/>
                    <a:gd name="T13" fmla="*/ 0 60000 65536"/>
                    <a:gd name="T14" fmla="*/ 0 60000 65536"/>
                    <a:gd name="T15" fmla="*/ 0 w 876"/>
                    <a:gd name="T16" fmla="*/ 0 h 22"/>
                    <a:gd name="T17" fmla="*/ 876 w 876"/>
                    <a:gd name="T18" fmla="*/ 22 h 22"/>
                  </a:gdLst>
                  <a:ahLst/>
                  <a:cxnLst>
                    <a:cxn ang="T10">
                      <a:pos x="T0" y="T1"/>
                    </a:cxn>
                    <a:cxn ang="T11">
                      <a:pos x="T2" y="T3"/>
                    </a:cxn>
                    <a:cxn ang="T12">
                      <a:pos x="T4" y="T5"/>
                    </a:cxn>
                    <a:cxn ang="T13">
                      <a:pos x="T6" y="T7"/>
                    </a:cxn>
                    <a:cxn ang="T14">
                      <a:pos x="T8" y="T9"/>
                    </a:cxn>
                  </a:cxnLst>
                  <a:rect l="T15" t="T16" r="T17" b="T18"/>
                  <a:pathLst>
                    <a:path w="876" h="22">
                      <a:moveTo>
                        <a:pt x="0" y="0"/>
                      </a:moveTo>
                      <a:lnTo>
                        <a:pt x="875" y="0"/>
                      </a:lnTo>
                      <a:lnTo>
                        <a:pt x="875" y="21"/>
                      </a:lnTo>
                      <a:lnTo>
                        <a:pt x="0" y="21"/>
                      </a:lnTo>
                      <a:lnTo>
                        <a:pt x="0" y="0"/>
                      </a:lnTo>
                    </a:path>
                  </a:pathLst>
                </a:custGeom>
                <a:solidFill>
                  <a:srgbClr val="288028"/>
                </a:solidFill>
                <a:ln w="9525" cap="rnd">
                  <a:noFill/>
                  <a:round/>
                  <a:headEnd type="none" w="sm" len="sm"/>
                  <a:tailEnd type="none" w="sm" len="sm"/>
                </a:ln>
              </p:spPr>
              <p:txBody>
                <a:bodyPr/>
                <a:lstStyle/>
                <a:p>
                  <a:pPr>
                    <a:defRPr/>
                  </a:pPr>
                  <a:endParaRPr lang="en-US">
                    <a:solidFill>
                      <a:schemeClr val="tx1"/>
                    </a:solidFill>
                    <a:latin typeface="Arial" pitchFamily="34" charset="0"/>
                    <a:cs typeface="+mn-cs"/>
                  </a:endParaRPr>
                </a:p>
              </p:txBody>
            </p:sp>
            <p:sp>
              <p:nvSpPr>
                <p:cNvPr id="250" name="Freeform 227"/>
                <p:cNvSpPr>
                  <a:spLocks/>
                </p:cNvSpPr>
                <p:nvPr/>
              </p:nvSpPr>
              <p:spPr bwMode="auto">
                <a:xfrm>
                  <a:off x="3667" y="1669"/>
                  <a:ext cx="876" cy="21"/>
                </a:xfrm>
                <a:custGeom>
                  <a:avLst/>
                  <a:gdLst>
                    <a:gd name="T0" fmla="*/ 0 w 876"/>
                    <a:gd name="T1" fmla="*/ 0 h 21"/>
                    <a:gd name="T2" fmla="*/ 875 w 876"/>
                    <a:gd name="T3" fmla="*/ 0 h 21"/>
                    <a:gd name="T4" fmla="*/ 875 w 876"/>
                    <a:gd name="T5" fmla="*/ 20 h 21"/>
                    <a:gd name="T6" fmla="*/ 0 w 876"/>
                    <a:gd name="T7" fmla="*/ 20 h 21"/>
                    <a:gd name="T8" fmla="*/ 0 w 876"/>
                    <a:gd name="T9" fmla="*/ 0 h 21"/>
                    <a:gd name="T10" fmla="*/ 0 60000 65536"/>
                    <a:gd name="T11" fmla="*/ 0 60000 65536"/>
                    <a:gd name="T12" fmla="*/ 0 60000 65536"/>
                    <a:gd name="T13" fmla="*/ 0 60000 65536"/>
                    <a:gd name="T14" fmla="*/ 0 60000 65536"/>
                    <a:gd name="T15" fmla="*/ 0 w 876"/>
                    <a:gd name="T16" fmla="*/ 0 h 21"/>
                    <a:gd name="T17" fmla="*/ 876 w 876"/>
                    <a:gd name="T18" fmla="*/ 21 h 21"/>
                  </a:gdLst>
                  <a:ahLst/>
                  <a:cxnLst>
                    <a:cxn ang="T10">
                      <a:pos x="T0" y="T1"/>
                    </a:cxn>
                    <a:cxn ang="T11">
                      <a:pos x="T2" y="T3"/>
                    </a:cxn>
                    <a:cxn ang="T12">
                      <a:pos x="T4" y="T5"/>
                    </a:cxn>
                    <a:cxn ang="T13">
                      <a:pos x="T6" y="T7"/>
                    </a:cxn>
                    <a:cxn ang="T14">
                      <a:pos x="T8" y="T9"/>
                    </a:cxn>
                  </a:cxnLst>
                  <a:rect l="T15" t="T16" r="T17" b="T18"/>
                  <a:pathLst>
                    <a:path w="876" h="21">
                      <a:moveTo>
                        <a:pt x="0" y="0"/>
                      </a:moveTo>
                      <a:lnTo>
                        <a:pt x="875" y="0"/>
                      </a:lnTo>
                      <a:lnTo>
                        <a:pt x="875" y="20"/>
                      </a:lnTo>
                      <a:lnTo>
                        <a:pt x="0" y="20"/>
                      </a:lnTo>
                      <a:lnTo>
                        <a:pt x="0" y="0"/>
                      </a:lnTo>
                    </a:path>
                  </a:pathLst>
                </a:custGeom>
                <a:solidFill>
                  <a:srgbClr val="287828"/>
                </a:solidFill>
                <a:ln w="9525" cap="rnd">
                  <a:noFill/>
                  <a:round/>
                  <a:headEnd type="none" w="sm" len="sm"/>
                  <a:tailEnd type="none" w="sm" len="sm"/>
                </a:ln>
              </p:spPr>
              <p:txBody>
                <a:bodyPr/>
                <a:lstStyle/>
                <a:p>
                  <a:pPr>
                    <a:defRPr/>
                  </a:pPr>
                  <a:endParaRPr lang="en-US">
                    <a:solidFill>
                      <a:schemeClr val="tx1"/>
                    </a:solidFill>
                    <a:latin typeface="Arial" pitchFamily="34" charset="0"/>
                    <a:cs typeface="+mn-cs"/>
                  </a:endParaRPr>
                </a:p>
              </p:txBody>
            </p:sp>
            <p:sp>
              <p:nvSpPr>
                <p:cNvPr id="251" name="Freeform 228"/>
                <p:cNvSpPr>
                  <a:spLocks/>
                </p:cNvSpPr>
                <p:nvPr/>
              </p:nvSpPr>
              <p:spPr bwMode="auto">
                <a:xfrm>
                  <a:off x="3667" y="1679"/>
                  <a:ext cx="876" cy="22"/>
                </a:xfrm>
                <a:custGeom>
                  <a:avLst/>
                  <a:gdLst>
                    <a:gd name="T0" fmla="*/ 0 w 876"/>
                    <a:gd name="T1" fmla="*/ 0 h 22"/>
                    <a:gd name="T2" fmla="*/ 875 w 876"/>
                    <a:gd name="T3" fmla="*/ 0 h 22"/>
                    <a:gd name="T4" fmla="*/ 875 w 876"/>
                    <a:gd name="T5" fmla="*/ 21 h 22"/>
                    <a:gd name="T6" fmla="*/ 0 w 876"/>
                    <a:gd name="T7" fmla="*/ 21 h 22"/>
                    <a:gd name="T8" fmla="*/ 0 w 876"/>
                    <a:gd name="T9" fmla="*/ 0 h 22"/>
                    <a:gd name="T10" fmla="*/ 0 60000 65536"/>
                    <a:gd name="T11" fmla="*/ 0 60000 65536"/>
                    <a:gd name="T12" fmla="*/ 0 60000 65536"/>
                    <a:gd name="T13" fmla="*/ 0 60000 65536"/>
                    <a:gd name="T14" fmla="*/ 0 60000 65536"/>
                    <a:gd name="T15" fmla="*/ 0 w 876"/>
                    <a:gd name="T16" fmla="*/ 0 h 22"/>
                    <a:gd name="T17" fmla="*/ 876 w 876"/>
                    <a:gd name="T18" fmla="*/ 22 h 22"/>
                  </a:gdLst>
                  <a:ahLst/>
                  <a:cxnLst>
                    <a:cxn ang="T10">
                      <a:pos x="T0" y="T1"/>
                    </a:cxn>
                    <a:cxn ang="T11">
                      <a:pos x="T2" y="T3"/>
                    </a:cxn>
                    <a:cxn ang="T12">
                      <a:pos x="T4" y="T5"/>
                    </a:cxn>
                    <a:cxn ang="T13">
                      <a:pos x="T6" y="T7"/>
                    </a:cxn>
                    <a:cxn ang="T14">
                      <a:pos x="T8" y="T9"/>
                    </a:cxn>
                  </a:cxnLst>
                  <a:rect l="T15" t="T16" r="T17" b="T18"/>
                  <a:pathLst>
                    <a:path w="876" h="22">
                      <a:moveTo>
                        <a:pt x="0" y="0"/>
                      </a:moveTo>
                      <a:lnTo>
                        <a:pt x="875" y="0"/>
                      </a:lnTo>
                      <a:lnTo>
                        <a:pt x="875" y="21"/>
                      </a:lnTo>
                      <a:lnTo>
                        <a:pt x="0" y="21"/>
                      </a:lnTo>
                      <a:lnTo>
                        <a:pt x="0" y="0"/>
                      </a:lnTo>
                    </a:path>
                  </a:pathLst>
                </a:custGeom>
                <a:solidFill>
                  <a:srgbClr val="287020"/>
                </a:solidFill>
                <a:ln w="9525" cap="rnd">
                  <a:noFill/>
                  <a:round/>
                  <a:headEnd type="none" w="sm" len="sm"/>
                  <a:tailEnd type="none" w="sm" len="sm"/>
                </a:ln>
              </p:spPr>
              <p:txBody>
                <a:bodyPr/>
                <a:lstStyle/>
                <a:p>
                  <a:pPr>
                    <a:defRPr/>
                  </a:pPr>
                  <a:endParaRPr lang="en-US">
                    <a:solidFill>
                      <a:schemeClr val="tx1"/>
                    </a:solidFill>
                    <a:latin typeface="Arial" pitchFamily="34" charset="0"/>
                    <a:cs typeface="+mn-cs"/>
                  </a:endParaRPr>
                </a:p>
              </p:txBody>
            </p:sp>
            <p:sp>
              <p:nvSpPr>
                <p:cNvPr id="252" name="Freeform 229"/>
                <p:cNvSpPr>
                  <a:spLocks/>
                </p:cNvSpPr>
                <p:nvPr/>
              </p:nvSpPr>
              <p:spPr bwMode="auto">
                <a:xfrm>
                  <a:off x="3667" y="1689"/>
                  <a:ext cx="876" cy="23"/>
                </a:xfrm>
                <a:custGeom>
                  <a:avLst/>
                  <a:gdLst>
                    <a:gd name="T0" fmla="*/ 0 w 876"/>
                    <a:gd name="T1" fmla="*/ 0 h 23"/>
                    <a:gd name="T2" fmla="*/ 875 w 876"/>
                    <a:gd name="T3" fmla="*/ 0 h 23"/>
                    <a:gd name="T4" fmla="*/ 875 w 876"/>
                    <a:gd name="T5" fmla="*/ 22 h 23"/>
                    <a:gd name="T6" fmla="*/ 0 w 876"/>
                    <a:gd name="T7" fmla="*/ 22 h 23"/>
                    <a:gd name="T8" fmla="*/ 0 w 876"/>
                    <a:gd name="T9" fmla="*/ 0 h 23"/>
                    <a:gd name="T10" fmla="*/ 0 60000 65536"/>
                    <a:gd name="T11" fmla="*/ 0 60000 65536"/>
                    <a:gd name="T12" fmla="*/ 0 60000 65536"/>
                    <a:gd name="T13" fmla="*/ 0 60000 65536"/>
                    <a:gd name="T14" fmla="*/ 0 60000 65536"/>
                    <a:gd name="T15" fmla="*/ 0 w 876"/>
                    <a:gd name="T16" fmla="*/ 0 h 23"/>
                    <a:gd name="T17" fmla="*/ 876 w 876"/>
                    <a:gd name="T18" fmla="*/ 23 h 23"/>
                  </a:gdLst>
                  <a:ahLst/>
                  <a:cxnLst>
                    <a:cxn ang="T10">
                      <a:pos x="T0" y="T1"/>
                    </a:cxn>
                    <a:cxn ang="T11">
                      <a:pos x="T2" y="T3"/>
                    </a:cxn>
                    <a:cxn ang="T12">
                      <a:pos x="T4" y="T5"/>
                    </a:cxn>
                    <a:cxn ang="T13">
                      <a:pos x="T6" y="T7"/>
                    </a:cxn>
                    <a:cxn ang="T14">
                      <a:pos x="T8" y="T9"/>
                    </a:cxn>
                  </a:cxnLst>
                  <a:rect l="T15" t="T16" r="T17" b="T18"/>
                  <a:pathLst>
                    <a:path w="876" h="23">
                      <a:moveTo>
                        <a:pt x="0" y="0"/>
                      </a:moveTo>
                      <a:lnTo>
                        <a:pt x="875" y="0"/>
                      </a:lnTo>
                      <a:lnTo>
                        <a:pt x="875" y="22"/>
                      </a:lnTo>
                      <a:lnTo>
                        <a:pt x="0" y="22"/>
                      </a:lnTo>
                      <a:lnTo>
                        <a:pt x="0" y="0"/>
                      </a:lnTo>
                    </a:path>
                  </a:pathLst>
                </a:custGeom>
                <a:solidFill>
                  <a:srgbClr val="206820"/>
                </a:solidFill>
                <a:ln w="9525" cap="rnd">
                  <a:noFill/>
                  <a:round/>
                  <a:headEnd type="none" w="sm" len="sm"/>
                  <a:tailEnd type="none" w="sm" len="sm"/>
                </a:ln>
              </p:spPr>
              <p:txBody>
                <a:bodyPr/>
                <a:lstStyle/>
                <a:p>
                  <a:pPr>
                    <a:defRPr/>
                  </a:pPr>
                  <a:endParaRPr lang="en-US">
                    <a:solidFill>
                      <a:schemeClr val="tx1"/>
                    </a:solidFill>
                    <a:latin typeface="Arial" pitchFamily="34" charset="0"/>
                    <a:cs typeface="+mn-cs"/>
                  </a:endParaRPr>
                </a:p>
              </p:txBody>
            </p:sp>
            <p:sp>
              <p:nvSpPr>
                <p:cNvPr id="253" name="Freeform 230"/>
                <p:cNvSpPr>
                  <a:spLocks/>
                </p:cNvSpPr>
                <p:nvPr/>
              </p:nvSpPr>
              <p:spPr bwMode="auto">
                <a:xfrm>
                  <a:off x="3667" y="1698"/>
                  <a:ext cx="876" cy="21"/>
                </a:xfrm>
                <a:custGeom>
                  <a:avLst/>
                  <a:gdLst>
                    <a:gd name="T0" fmla="*/ 0 w 876"/>
                    <a:gd name="T1" fmla="*/ 0 h 21"/>
                    <a:gd name="T2" fmla="*/ 875 w 876"/>
                    <a:gd name="T3" fmla="*/ 0 h 21"/>
                    <a:gd name="T4" fmla="*/ 875 w 876"/>
                    <a:gd name="T5" fmla="*/ 20 h 21"/>
                    <a:gd name="T6" fmla="*/ 0 w 876"/>
                    <a:gd name="T7" fmla="*/ 20 h 21"/>
                    <a:gd name="T8" fmla="*/ 0 w 876"/>
                    <a:gd name="T9" fmla="*/ 0 h 21"/>
                    <a:gd name="T10" fmla="*/ 0 60000 65536"/>
                    <a:gd name="T11" fmla="*/ 0 60000 65536"/>
                    <a:gd name="T12" fmla="*/ 0 60000 65536"/>
                    <a:gd name="T13" fmla="*/ 0 60000 65536"/>
                    <a:gd name="T14" fmla="*/ 0 60000 65536"/>
                    <a:gd name="T15" fmla="*/ 0 w 876"/>
                    <a:gd name="T16" fmla="*/ 0 h 21"/>
                    <a:gd name="T17" fmla="*/ 876 w 876"/>
                    <a:gd name="T18" fmla="*/ 21 h 21"/>
                  </a:gdLst>
                  <a:ahLst/>
                  <a:cxnLst>
                    <a:cxn ang="T10">
                      <a:pos x="T0" y="T1"/>
                    </a:cxn>
                    <a:cxn ang="T11">
                      <a:pos x="T2" y="T3"/>
                    </a:cxn>
                    <a:cxn ang="T12">
                      <a:pos x="T4" y="T5"/>
                    </a:cxn>
                    <a:cxn ang="T13">
                      <a:pos x="T6" y="T7"/>
                    </a:cxn>
                    <a:cxn ang="T14">
                      <a:pos x="T8" y="T9"/>
                    </a:cxn>
                  </a:cxnLst>
                  <a:rect l="T15" t="T16" r="T17" b="T18"/>
                  <a:pathLst>
                    <a:path w="876" h="21">
                      <a:moveTo>
                        <a:pt x="0" y="0"/>
                      </a:moveTo>
                      <a:lnTo>
                        <a:pt x="875" y="0"/>
                      </a:lnTo>
                      <a:lnTo>
                        <a:pt x="875" y="20"/>
                      </a:lnTo>
                      <a:lnTo>
                        <a:pt x="0" y="20"/>
                      </a:lnTo>
                      <a:lnTo>
                        <a:pt x="0" y="0"/>
                      </a:lnTo>
                    </a:path>
                  </a:pathLst>
                </a:custGeom>
                <a:solidFill>
                  <a:srgbClr val="206020"/>
                </a:solidFill>
                <a:ln w="9525" cap="rnd">
                  <a:noFill/>
                  <a:round/>
                  <a:headEnd type="none" w="sm" len="sm"/>
                  <a:tailEnd type="none" w="sm" len="sm"/>
                </a:ln>
              </p:spPr>
              <p:txBody>
                <a:bodyPr/>
                <a:lstStyle/>
                <a:p>
                  <a:pPr>
                    <a:defRPr/>
                  </a:pPr>
                  <a:endParaRPr lang="en-US">
                    <a:solidFill>
                      <a:schemeClr val="tx1"/>
                    </a:solidFill>
                    <a:latin typeface="Arial" pitchFamily="34" charset="0"/>
                    <a:cs typeface="+mn-cs"/>
                  </a:endParaRPr>
                </a:p>
              </p:txBody>
            </p:sp>
            <p:sp>
              <p:nvSpPr>
                <p:cNvPr id="254" name="Freeform 231"/>
                <p:cNvSpPr>
                  <a:spLocks/>
                </p:cNvSpPr>
                <p:nvPr/>
              </p:nvSpPr>
              <p:spPr bwMode="auto">
                <a:xfrm>
                  <a:off x="3667" y="1707"/>
                  <a:ext cx="876" cy="23"/>
                </a:xfrm>
                <a:custGeom>
                  <a:avLst/>
                  <a:gdLst>
                    <a:gd name="T0" fmla="*/ 0 w 876"/>
                    <a:gd name="T1" fmla="*/ 0 h 23"/>
                    <a:gd name="T2" fmla="*/ 875 w 876"/>
                    <a:gd name="T3" fmla="*/ 0 h 23"/>
                    <a:gd name="T4" fmla="*/ 875 w 876"/>
                    <a:gd name="T5" fmla="*/ 22 h 23"/>
                    <a:gd name="T6" fmla="*/ 0 w 876"/>
                    <a:gd name="T7" fmla="*/ 22 h 23"/>
                    <a:gd name="T8" fmla="*/ 0 w 876"/>
                    <a:gd name="T9" fmla="*/ 0 h 23"/>
                    <a:gd name="T10" fmla="*/ 0 60000 65536"/>
                    <a:gd name="T11" fmla="*/ 0 60000 65536"/>
                    <a:gd name="T12" fmla="*/ 0 60000 65536"/>
                    <a:gd name="T13" fmla="*/ 0 60000 65536"/>
                    <a:gd name="T14" fmla="*/ 0 60000 65536"/>
                    <a:gd name="T15" fmla="*/ 0 w 876"/>
                    <a:gd name="T16" fmla="*/ 0 h 23"/>
                    <a:gd name="T17" fmla="*/ 876 w 876"/>
                    <a:gd name="T18" fmla="*/ 23 h 23"/>
                  </a:gdLst>
                  <a:ahLst/>
                  <a:cxnLst>
                    <a:cxn ang="T10">
                      <a:pos x="T0" y="T1"/>
                    </a:cxn>
                    <a:cxn ang="T11">
                      <a:pos x="T2" y="T3"/>
                    </a:cxn>
                    <a:cxn ang="T12">
                      <a:pos x="T4" y="T5"/>
                    </a:cxn>
                    <a:cxn ang="T13">
                      <a:pos x="T6" y="T7"/>
                    </a:cxn>
                    <a:cxn ang="T14">
                      <a:pos x="T8" y="T9"/>
                    </a:cxn>
                  </a:cxnLst>
                  <a:rect l="T15" t="T16" r="T17" b="T18"/>
                  <a:pathLst>
                    <a:path w="876" h="23">
                      <a:moveTo>
                        <a:pt x="0" y="0"/>
                      </a:moveTo>
                      <a:lnTo>
                        <a:pt x="875" y="0"/>
                      </a:lnTo>
                      <a:lnTo>
                        <a:pt x="875" y="22"/>
                      </a:lnTo>
                      <a:lnTo>
                        <a:pt x="0" y="22"/>
                      </a:lnTo>
                      <a:lnTo>
                        <a:pt x="0" y="0"/>
                      </a:lnTo>
                    </a:path>
                  </a:pathLst>
                </a:custGeom>
                <a:solidFill>
                  <a:srgbClr val="205818"/>
                </a:solidFill>
                <a:ln w="9525" cap="rnd">
                  <a:noFill/>
                  <a:round/>
                  <a:headEnd type="none" w="sm" len="sm"/>
                  <a:tailEnd type="none" w="sm" len="sm"/>
                </a:ln>
              </p:spPr>
              <p:txBody>
                <a:bodyPr/>
                <a:lstStyle/>
                <a:p>
                  <a:pPr>
                    <a:defRPr/>
                  </a:pPr>
                  <a:endParaRPr lang="en-US">
                    <a:solidFill>
                      <a:schemeClr val="tx1"/>
                    </a:solidFill>
                    <a:latin typeface="Arial" pitchFamily="34" charset="0"/>
                    <a:cs typeface="+mn-cs"/>
                  </a:endParaRPr>
                </a:p>
              </p:txBody>
            </p:sp>
            <p:sp>
              <p:nvSpPr>
                <p:cNvPr id="255" name="Freeform 232"/>
                <p:cNvSpPr>
                  <a:spLocks/>
                </p:cNvSpPr>
                <p:nvPr/>
              </p:nvSpPr>
              <p:spPr bwMode="auto">
                <a:xfrm>
                  <a:off x="3667" y="1718"/>
                  <a:ext cx="876" cy="21"/>
                </a:xfrm>
                <a:custGeom>
                  <a:avLst/>
                  <a:gdLst>
                    <a:gd name="T0" fmla="*/ 0 w 876"/>
                    <a:gd name="T1" fmla="*/ 0 h 21"/>
                    <a:gd name="T2" fmla="*/ 875 w 876"/>
                    <a:gd name="T3" fmla="*/ 0 h 21"/>
                    <a:gd name="T4" fmla="*/ 875 w 876"/>
                    <a:gd name="T5" fmla="*/ 20 h 21"/>
                    <a:gd name="T6" fmla="*/ 0 w 876"/>
                    <a:gd name="T7" fmla="*/ 20 h 21"/>
                    <a:gd name="T8" fmla="*/ 0 w 876"/>
                    <a:gd name="T9" fmla="*/ 0 h 21"/>
                    <a:gd name="T10" fmla="*/ 0 60000 65536"/>
                    <a:gd name="T11" fmla="*/ 0 60000 65536"/>
                    <a:gd name="T12" fmla="*/ 0 60000 65536"/>
                    <a:gd name="T13" fmla="*/ 0 60000 65536"/>
                    <a:gd name="T14" fmla="*/ 0 60000 65536"/>
                    <a:gd name="T15" fmla="*/ 0 w 876"/>
                    <a:gd name="T16" fmla="*/ 0 h 21"/>
                    <a:gd name="T17" fmla="*/ 876 w 876"/>
                    <a:gd name="T18" fmla="*/ 21 h 21"/>
                  </a:gdLst>
                  <a:ahLst/>
                  <a:cxnLst>
                    <a:cxn ang="T10">
                      <a:pos x="T0" y="T1"/>
                    </a:cxn>
                    <a:cxn ang="T11">
                      <a:pos x="T2" y="T3"/>
                    </a:cxn>
                    <a:cxn ang="T12">
                      <a:pos x="T4" y="T5"/>
                    </a:cxn>
                    <a:cxn ang="T13">
                      <a:pos x="T6" y="T7"/>
                    </a:cxn>
                    <a:cxn ang="T14">
                      <a:pos x="T8" y="T9"/>
                    </a:cxn>
                  </a:cxnLst>
                  <a:rect l="T15" t="T16" r="T17" b="T18"/>
                  <a:pathLst>
                    <a:path w="876" h="21">
                      <a:moveTo>
                        <a:pt x="0" y="0"/>
                      </a:moveTo>
                      <a:lnTo>
                        <a:pt x="875" y="0"/>
                      </a:lnTo>
                      <a:lnTo>
                        <a:pt x="875" y="20"/>
                      </a:lnTo>
                      <a:lnTo>
                        <a:pt x="0" y="20"/>
                      </a:lnTo>
                      <a:lnTo>
                        <a:pt x="0" y="0"/>
                      </a:lnTo>
                    </a:path>
                  </a:pathLst>
                </a:custGeom>
                <a:solidFill>
                  <a:srgbClr val="185018"/>
                </a:solidFill>
                <a:ln w="9525" cap="rnd">
                  <a:noFill/>
                  <a:round/>
                  <a:headEnd type="none" w="sm" len="sm"/>
                  <a:tailEnd type="none" w="sm" len="sm"/>
                </a:ln>
              </p:spPr>
              <p:txBody>
                <a:bodyPr/>
                <a:lstStyle/>
                <a:p>
                  <a:pPr>
                    <a:defRPr/>
                  </a:pPr>
                  <a:endParaRPr lang="en-US">
                    <a:solidFill>
                      <a:schemeClr val="tx1"/>
                    </a:solidFill>
                    <a:latin typeface="Arial" pitchFamily="34" charset="0"/>
                    <a:cs typeface="+mn-cs"/>
                  </a:endParaRPr>
                </a:p>
              </p:txBody>
            </p:sp>
            <p:sp>
              <p:nvSpPr>
                <p:cNvPr id="256" name="Freeform 233"/>
                <p:cNvSpPr>
                  <a:spLocks/>
                </p:cNvSpPr>
                <p:nvPr/>
              </p:nvSpPr>
              <p:spPr bwMode="auto">
                <a:xfrm>
                  <a:off x="3667" y="1727"/>
                  <a:ext cx="876" cy="21"/>
                </a:xfrm>
                <a:custGeom>
                  <a:avLst/>
                  <a:gdLst>
                    <a:gd name="T0" fmla="*/ 0 w 876"/>
                    <a:gd name="T1" fmla="*/ 0 h 21"/>
                    <a:gd name="T2" fmla="*/ 875 w 876"/>
                    <a:gd name="T3" fmla="*/ 0 h 21"/>
                    <a:gd name="T4" fmla="*/ 875 w 876"/>
                    <a:gd name="T5" fmla="*/ 20 h 21"/>
                    <a:gd name="T6" fmla="*/ 0 w 876"/>
                    <a:gd name="T7" fmla="*/ 20 h 21"/>
                    <a:gd name="T8" fmla="*/ 0 w 876"/>
                    <a:gd name="T9" fmla="*/ 0 h 21"/>
                    <a:gd name="T10" fmla="*/ 0 60000 65536"/>
                    <a:gd name="T11" fmla="*/ 0 60000 65536"/>
                    <a:gd name="T12" fmla="*/ 0 60000 65536"/>
                    <a:gd name="T13" fmla="*/ 0 60000 65536"/>
                    <a:gd name="T14" fmla="*/ 0 60000 65536"/>
                    <a:gd name="T15" fmla="*/ 0 w 876"/>
                    <a:gd name="T16" fmla="*/ 0 h 21"/>
                    <a:gd name="T17" fmla="*/ 876 w 876"/>
                    <a:gd name="T18" fmla="*/ 21 h 21"/>
                  </a:gdLst>
                  <a:ahLst/>
                  <a:cxnLst>
                    <a:cxn ang="T10">
                      <a:pos x="T0" y="T1"/>
                    </a:cxn>
                    <a:cxn ang="T11">
                      <a:pos x="T2" y="T3"/>
                    </a:cxn>
                    <a:cxn ang="T12">
                      <a:pos x="T4" y="T5"/>
                    </a:cxn>
                    <a:cxn ang="T13">
                      <a:pos x="T6" y="T7"/>
                    </a:cxn>
                    <a:cxn ang="T14">
                      <a:pos x="T8" y="T9"/>
                    </a:cxn>
                  </a:cxnLst>
                  <a:rect l="T15" t="T16" r="T17" b="T18"/>
                  <a:pathLst>
                    <a:path w="876" h="21">
                      <a:moveTo>
                        <a:pt x="0" y="0"/>
                      </a:moveTo>
                      <a:lnTo>
                        <a:pt x="875" y="0"/>
                      </a:lnTo>
                      <a:lnTo>
                        <a:pt x="875" y="20"/>
                      </a:lnTo>
                      <a:lnTo>
                        <a:pt x="0" y="20"/>
                      </a:lnTo>
                      <a:lnTo>
                        <a:pt x="0" y="0"/>
                      </a:lnTo>
                    </a:path>
                  </a:pathLst>
                </a:custGeom>
                <a:solidFill>
                  <a:srgbClr val="184818"/>
                </a:solidFill>
                <a:ln w="9525" cap="rnd">
                  <a:noFill/>
                  <a:round/>
                  <a:headEnd type="none" w="sm" len="sm"/>
                  <a:tailEnd type="none" w="sm" len="sm"/>
                </a:ln>
              </p:spPr>
              <p:txBody>
                <a:bodyPr/>
                <a:lstStyle/>
                <a:p>
                  <a:pPr>
                    <a:defRPr/>
                  </a:pPr>
                  <a:endParaRPr lang="en-US">
                    <a:solidFill>
                      <a:schemeClr val="tx1"/>
                    </a:solidFill>
                    <a:latin typeface="Arial" pitchFamily="34" charset="0"/>
                    <a:cs typeface="+mn-cs"/>
                  </a:endParaRPr>
                </a:p>
              </p:txBody>
            </p:sp>
            <p:sp>
              <p:nvSpPr>
                <p:cNvPr id="257" name="Freeform 234"/>
                <p:cNvSpPr>
                  <a:spLocks/>
                </p:cNvSpPr>
                <p:nvPr/>
              </p:nvSpPr>
              <p:spPr bwMode="auto">
                <a:xfrm>
                  <a:off x="3667" y="1735"/>
                  <a:ext cx="876" cy="23"/>
                </a:xfrm>
                <a:custGeom>
                  <a:avLst/>
                  <a:gdLst>
                    <a:gd name="T0" fmla="*/ 0 w 876"/>
                    <a:gd name="T1" fmla="*/ 0 h 23"/>
                    <a:gd name="T2" fmla="*/ 875 w 876"/>
                    <a:gd name="T3" fmla="*/ 0 h 23"/>
                    <a:gd name="T4" fmla="*/ 875 w 876"/>
                    <a:gd name="T5" fmla="*/ 22 h 23"/>
                    <a:gd name="T6" fmla="*/ 0 w 876"/>
                    <a:gd name="T7" fmla="*/ 22 h 23"/>
                    <a:gd name="T8" fmla="*/ 0 w 876"/>
                    <a:gd name="T9" fmla="*/ 0 h 23"/>
                    <a:gd name="T10" fmla="*/ 0 60000 65536"/>
                    <a:gd name="T11" fmla="*/ 0 60000 65536"/>
                    <a:gd name="T12" fmla="*/ 0 60000 65536"/>
                    <a:gd name="T13" fmla="*/ 0 60000 65536"/>
                    <a:gd name="T14" fmla="*/ 0 60000 65536"/>
                    <a:gd name="T15" fmla="*/ 0 w 876"/>
                    <a:gd name="T16" fmla="*/ 0 h 23"/>
                    <a:gd name="T17" fmla="*/ 876 w 876"/>
                    <a:gd name="T18" fmla="*/ 23 h 23"/>
                  </a:gdLst>
                  <a:ahLst/>
                  <a:cxnLst>
                    <a:cxn ang="T10">
                      <a:pos x="T0" y="T1"/>
                    </a:cxn>
                    <a:cxn ang="T11">
                      <a:pos x="T2" y="T3"/>
                    </a:cxn>
                    <a:cxn ang="T12">
                      <a:pos x="T4" y="T5"/>
                    </a:cxn>
                    <a:cxn ang="T13">
                      <a:pos x="T6" y="T7"/>
                    </a:cxn>
                    <a:cxn ang="T14">
                      <a:pos x="T8" y="T9"/>
                    </a:cxn>
                  </a:cxnLst>
                  <a:rect l="T15" t="T16" r="T17" b="T18"/>
                  <a:pathLst>
                    <a:path w="876" h="23">
                      <a:moveTo>
                        <a:pt x="0" y="0"/>
                      </a:moveTo>
                      <a:lnTo>
                        <a:pt x="875" y="0"/>
                      </a:lnTo>
                      <a:lnTo>
                        <a:pt x="875" y="22"/>
                      </a:lnTo>
                      <a:lnTo>
                        <a:pt x="0" y="22"/>
                      </a:lnTo>
                      <a:lnTo>
                        <a:pt x="0" y="0"/>
                      </a:lnTo>
                    </a:path>
                  </a:pathLst>
                </a:custGeom>
                <a:solidFill>
                  <a:srgbClr val="104010"/>
                </a:solidFill>
                <a:ln w="9525" cap="rnd">
                  <a:noFill/>
                  <a:round/>
                  <a:headEnd type="none" w="sm" len="sm"/>
                  <a:tailEnd type="none" w="sm" len="sm"/>
                </a:ln>
              </p:spPr>
              <p:txBody>
                <a:bodyPr/>
                <a:lstStyle/>
                <a:p>
                  <a:pPr>
                    <a:defRPr/>
                  </a:pPr>
                  <a:endParaRPr lang="en-US">
                    <a:solidFill>
                      <a:schemeClr val="tx1"/>
                    </a:solidFill>
                    <a:latin typeface="Arial" pitchFamily="34" charset="0"/>
                    <a:cs typeface="+mn-cs"/>
                  </a:endParaRPr>
                </a:p>
              </p:txBody>
            </p:sp>
            <p:sp>
              <p:nvSpPr>
                <p:cNvPr id="258" name="Rectangle 235"/>
                <p:cNvSpPr>
                  <a:spLocks noChangeArrowheads="1"/>
                </p:cNvSpPr>
                <p:nvPr/>
              </p:nvSpPr>
              <p:spPr bwMode="auto">
                <a:xfrm>
                  <a:off x="3736" y="1647"/>
                  <a:ext cx="115" cy="63"/>
                </a:xfrm>
                <a:prstGeom prst="rect">
                  <a:avLst/>
                </a:prstGeom>
                <a:solidFill>
                  <a:srgbClr val="474747"/>
                </a:solidFill>
                <a:ln w="12700">
                  <a:solidFill>
                    <a:srgbClr val="5F5F5F"/>
                  </a:solidFill>
                  <a:miter lim="800000"/>
                  <a:headEnd/>
                  <a:tailEnd/>
                </a:ln>
              </p:spPr>
              <p:txBody>
                <a:bodyPr wrap="none" anchor="ctr"/>
                <a:lstStyle/>
                <a:p>
                  <a:pPr>
                    <a:defRPr/>
                  </a:pPr>
                  <a:endParaRPr lang="en-US">
                    <a:solidFill>
                      <a:schemeClr val="tx1"/>
                    </a:solidFill>
                    <a:latin typeface="Arial" pitchFamily="34" charset="0"/>
                    <a:cs typeface="+mn-cs"/>
                  </a:endParaRPr>
                </a:p>
              </p:txBody>
            </p:sp>
            <p:sp>
              <p:nvSpPr>
                <p:cNvPr id="259" name="Rectangle 236" descr="Narrow vertical"/>
                <p:cNvSpPr>
                  <a:spLocks noChangeArrowheads="1"/>
                </p:cNvSpPr>
                <p:nvPr/>
              </p:nvSpPr>
              <p:spPr bwMode="auto">
                <a:xfrm>
                  <a:off x="3694" y="1748"/>
                  <a:ext cx="390" cy="17"/>
                </a:xfrm>
                <a:prstGeom prst="rect">
                  <a:avLst/>
                </a:prstGeom>
                <a:pattFill prst="narVert">
                  <a:fgClr>
                    <a:srgbClr val="FF9900"/>
                  </a:fgClr>
                  <a:bgClr>
                    <a:srgbClr val="FFFF00"/>
                  </a:bgClr>
                </a:pattFill>
                <a:ln w="12700">
                  <a:solidFill>
                    <a:srgbClr val="000000"/>
                  </a:solidFill>
                  <a:miter lim="800000"/>
                  <a:headEnd/>
                  <a:tailEnd/>
                </a:ln>
              </p:spPr>
              <p:txBody>
                <a:bodyPr wrap="none" anchor="ctr"/>
                <a:lstStyle/>
                <a:p>
                  <a:pPr>
                    <a:defRPr/>
                  </a:pPr>
                  <a:endParaRPr lang="en-US">
                    <a:solidFill>
                      <a:schemeClr val="tx1"/>
                    </a:solidFill>
                    <a:latin typeface="Arial" pitchFamily="34" charset="0"/>
                    <a:cs typeface="+mn-cs"/>
                  </a:endParaRPr>
                </a:p>
              </p:txBody>
            </p:sp>
            <p:sp>
              <p:nvSpPr>
                <p:cNvPr id="260" name="Rectangle 237" descr="Narrow vertical"/>
                <p:cNvSpPr>
                  <a:spLocks noChangeArrowheads="1"/>
                </p:cNvSpPr>
                <p:nvPr/>
              </p:nvSpPr>
              <p:spPr bwMode="auto">
                <a:xfrm>
                  <a:off x="4127" y="1748"/>
                  <a:ext cx="390" cy="17"/>
                </a:xfrm>
                <a:prstGeom prst="rect">
                  <a:avLst/>
                </a:prstGeom>
                <a:pattFill prst="narVert">
                  <a:fgClr>
                    <a:srgbClr val="FF9900"/>
                  </a:fgClr>
                  <a:bgClr>
                    <a:srgbClr val="FFFF00"/>
                  </a:bgClr>
                </a:pattFill>
                <a:ln w="12700">
                  <a:solidFill>
                    <a:srgbClr val="000000"/>
                  </a:solidFill>
                  <a:miter lim="800000"/>
                  <a:headEnd/>
                  <a:tailEnd/>
                </a:ln>
              </p:spPr>
              <p:txBody>
                <a:bodyPr wrap="none" anchor="ctr"/>
                <a:lstStyle/>
                <a:p>
                  <a:pPr>
                    <a:defRPr/>
                  </a:pPr>
                  <a:endParaRPr lang="en-US">
                    <a:solidFill>
                      <a:schemeClr val="tx1"/>
                    </a:solidFill>
                    <a:latin typeface="Arial" pitchFamily="34" charset="0"/>
                    <a:cs typeface="+mn-cs"/>
                  </a:endParaRPr>
                </a:p>
              </p:txBody>
            </p:sp>
            <p:sp>
              <p:nvSpPr>
                <p:cNvPr id="261" name="Rectangle 238"/>
                <p:cNvSpPr>
                  <a:spLocks noChangeArrowheads="1"/>
                </p:cNvSpPr>
                <p:nvPr/>
              </p:nvSpPr>
              <p:spPr bwMode="auto">
                <a:xfrm>
                  <a:off x="3894" y="1647"/>
                  <a:ext cx="119" cy="61"/>
                </a:xfrm>
                <a:prstGeom prst="rect">
                  <a:avLst/>
                </a:prstGeom>
                <a:solidFill>
                  <a:srgbClr val="474747"/>
                </a:solidFill>
                <a:ln w="12700">
                  <a:solidFill>
                    <a:srgbClr val="5F5F5F"/>
                  </a:solidFill>
                  <a:miter lim="800000"/>
                  <a:headEnd/>
                  <a:tailEnd/>
                </a:ln>
              </p:spPr>
              <p:txBody>
                <a:bodyPr wrap="none" anchor="ctr"/>
                <a:lstStyle/>
                <a:p>
                  <a:pPr>
                    <a:defRPr/>
                  </a:pPr>
                  <a:endParaRPr lang="en-US">
                    <a:solidFill>
                      <a:schemeClr val="tx1"/>
                    </a:solidFill>
                    <a:latin typeface="Arial" pitchFamily="34" charset="0"/>
                    <a:cs typeface="+mn-cs"/>
                  </a:endParaRPr>
                </a:p>
              </p:txBody>
            </p:sp>
            <p:sp>
              <p:nvSpPr>
                <p:cNvPr id="262" name="Rectangle 239"/>
                <p:cNvSpPr>
                  <a:spLocks noChangeArrowheads="1"/>
                </p:cNvSpPr>
                <p:nvPr/>
              </p:nvSpPr>
              <p:spPr bwMode="auto">
                <a:xfrm>
                  <a:off x="4053" y="1647"/>
                  <a:ext cx="117" cy="63"/>
                </a:xfrm>
                <a:prstGeom prst="rect">
                  <a:avLst/>
                </a:prstGeom>
                <a:solidFill>
                  <a:srgbClr val="474747"/>
                </a:solidFill>
                <a:ln w="12700">
                  <a:solidFill>
                    <a:srgbClr val="5F5F5F"/>
                  </a:solidFill>
                  <a:miter lim="800000"/>
                  <a:headEnd/>
                  <a:tailEnd/>
                </a:ln>
              </p:spPr>
              <p:txBody>
                <a:bodyPr wrap="none" anchor="ctr"/>
                <a:lstStyle/>
                <a:p>
                  <a:pPr>
                    <a:defRPr/>
                  </a:pPr>
                  <a:endParaRPr lang="en-US">
                    <a:solidFill>
                      <a:schemeClr val="tx1"/>
                    </a:solidFill>
                    <a:latin typeface="Arial" pitchFamily="34" charset="0"/>
                    <a:cs typeface="+mn-cs"/>
                  </a:endParaRPr>
                </a:p>
              </p:txBody>
            </p:sp>
            <p:sp>
              <p:nvSpPr>
                <p:cNvPr id="263" name="Rectangle 240"/>
                <p:cNvSpPr>
                  <a:spLocks noChangeArrowheads="1"/>
                </p:cNvSpPr>
                <p:nvPr/>
              </p:nvSpPr>
              <p:spPr bwMode="auto">
                <a:xfrm>
                  <a:off x="4212" y="1647"/>
                  <a:ext cx="116" cy="61"/>
                </a:xfrm>
                <a:prstGeom prst="rect">
                  <a:avLst/>
                </a:prstGeom>
                <a:solidFill>
                  <a:srgbClr val="474747"/>
                </a:solidFill>
                <a:ln w="12700">
                  <a:solidFill>
                    <a:srgbClr val="5F5F5F"/>
                  </a:solidFill>
                  <a:miter lim="800000"/>
                  <a:headEnd/>
                  <a:tailEnd/>
                </a:ln>
              </p:spPr>
              <p:txBody>
                <a:bodyPr wrap="none" anchor="ctr"/>
                <a:lstStyle/>
                <a:p>
                  <a:pPr>
                    <a:defRPr/>
                  </a:pPr>
                  <a:endParaRPr lang="en-US">
                    <a:solidFill>
                      <a:schemeClr val="tx1"/>
                    </a:solidFill>
                    <a:latin typeface="Arial" pitchFamily="34" charset="0"/>
                    <a:cs typeface="+mn-cs"/>
                  </a:endParaRPr>
                </a:p>
              </p:txBody>
            </p:sp>
            <p:sp>
              <p:nvSpPr>
                <p:cNvPr id="264" name="Rectangle 241"/>
                <p:cNvSpPr>
                  <a:spLocks noChangeArrowheads="1"/>
                </p:cNvSpPr>
                <p:nvPr/>
              </p:nvSpPr>
              <p:spPr bwMode="auto">
                <a:xfrm>
                  <a:off x="4370" y="1647"/>
                  <a:ext cx="118" cy="61"/>
                </a:xfrm>
                <a:prstGeom prst="rect">
                  <a:avLst/>
                </a:prstGeom>
                <a:solidFill>
                  <a:srgbClr val="474747"/>
                </a:solidFill>
                <a:ln w="12700">
                  <a:solidFill>
                    <a:srgbClr val="5F5F5F"/>
                  </a:solidFill>
                  <a:miter lim="800000"/>
                  <a:headEnd/>
                  <a:tailEnd/>
                </a:ln>
              </p:spPr>
              <p:txBody>
                <a:bodyPr wrap="none" anchor="ctr"/>
                <a:lstStyle/>
                <a:p>
                  <a:pPr>
                    <a:defRPr/>
                  </a:pPr>
                  <a:endParaRPr lang="en-US">
                    <a:solidFill>
                      <a:schemeClr val="tx1"/>
                    </a:solidFill>
                    <a:latin typeface="Arial" pitchFamily="34" charset="0"/>
                    <a:cs typeface="+mn-cs"/>
                  </a:endParaRPr>
                </a:p>
              </p:txBody>
            </p:sp>
          </p:grpSp>
        </p:grpSp>
        <p:grpSp>
          <p:nvGrpSpPr>
            <p:cNvPr id="27" name="Group 242"/>
            <p:cNvGrpSpPr>
              <a:grpSpLocks/>
            </p:cNvGrpSpPr>
            <p:nvPr/>
          </p:nvGrpSpPr>
          <p:grpSpPr bwMode="auto">
            <a:xfrm flipH="1">
              <a:off x="7965618" y="1856675"/>
              <a:ext cx="667127" cy="308306"/>
              <a:chOff x="317" y="1380"/>
              <a:chExt cx="569" cy="324"/>
            </a:xfrm>
          </p:grpSpPr>
          <p:grpSp>
            <p:nvGrpSpPr>
              <p:cNvPr id="171" name="Group 243"/>
              <p:cNvGrpSpPr>
                <a:grpSpLocks/>
              </p:cNvGrpSpPr>
              <p:nvPr/>
            </p:nvGrpSpPr>
            <p:grpSpPr bwMode="auto">
              <a:xfrm rot="1273006" flipH="1">
                <a:off x="317" y="1380"/>
                <a:ext cx="463" cy="181"/>
                <a:chOff x="3667" y="1613"/>
                <a:chExt cx="876" cy="152"/>
              </a:xfrm>
            </p:grpSpPr>
            <p:sp>
              <p:nvSpPr>
                <p:cNvPr id="218" name="Rectangle 244"/>
                <p:cNvSpPr>
                  <a:spLocks noChangeArrowheads="1"/>
                </p:cNvSpPr>
                <p:nvPr/>
              </p:nvSpPr>
              <p:spPr bwMode="auto">
                <a:xfrm>
                  <a:off x="3678" y="1694"/>
                  <a:ext cx="390" cy="21"/>
                </a:xfrm>
                <a:prstGeom prst="rect">
                  <a:avLst/>
                </a:prstGeom>
                <a:noFill/>
                <a:ln w="12700">
                  <a:solidFill>
                    <a:srgbClr val="000000"/>
                  </a:solidFill>
                  <a:miter lim="800000"/>
                  <a:headEnd/>
                  <a:tailEnd/>
                </a:ln>
              </p:spPr>
              <p:txBody>
                <a:bodyPr wrap="none" anchor="ctr"/>
                <a:lstStyle/>
                <a:p>
                  <a:pPr>
                    <a:defRPr/>
                  </a:pPr>
                  <a:endParaRPr lang="en-US">
                    <a:solidFill>
                      <a:schemeClr val="tx1"/>
                    </a:solidFill>
                    <a:latin typeface="Arial" pitchFamily="34" charset="0"/>
                    <a:cs typeface="+mn-cs"/>
                  </a:endParaRPr>
                </a:p>
              </p:txBody>
            </p:sp>
            <p:sp>
              <p:nvSpPr>
                <p:cNvPr id="219" name="Rectangle 245"/>
                <p:cNvSpPr>
                  <a:spLocks noChangeArrowheads="1"/>
                </p:cNvSpPr>
                <p:nvPr/>
              </p:nvSpPr>
              <p:spPr bwMode="auto">
                <a:xfrm>
                  <a:off x="4113" y="1694"/>
                  <a:ext cx="390" cy="21"/>
                </a:xfrm>
                <a:prstGeom prst="rect">
                  <a:avLst/>
                </a:prstGeom>
                <a:noFill/>
                <a:ln w="12700">
                  <a:solidFill>
                    <a:srgbClr val="000000"/>
                  </a:solidFill>
                  <a:miter lim="800000"/>
                  <a:headEnd/>
                  <a:tailEnd/>
                </a:ln>
              </p:spPr>
              <p:txBody>
                <a:bodyPr wrap="none" anchor="ctr"/>
                <a:lstStyle/>
                <a:p>
                  <a:pPr>
                    <a:defRPr/>
                  </a:pPr>
                  <a:endParaRPr lang="en-US">
                    <a:solidFill>
                      <a:schemeClr val="tx1"/>
                    </a:solidFill>
                    <a:latin typeface="Arial" pitchFamily="34" charset="0"/>
                    <a:cs typeface="+mn-cs"/>
                  </a:endParaRPr>
                </a:p>
              </p:txBody>
            </p:sp>
            <p:sp>
              <p:nvSpPr>
                <p:cNvPr id="220" name="Freeform 246"/>
                <p:cNvSpPr>
                  <a:spLocks/>
                </p:cNvSpPr>
                <p:nvPr/>
              </p:nvSpPr>
              <p:spPr bwMode="auto">
                <a:xfrm>
                  <a:off x="3667" y="1613"/>
                  <a:ext cx="876" cy="22"/>
                </a:xfrm>
                <a:custGeom>
                  <a:avLst/>
                  <a:gdLst>
                    <a:gd name="T0" fmla="*/ 0 w 876"/>
                    <a:gd name="T1" fmla="*/ 0 h 22"/>
                    <a:gd name="T2" fmla="*/ 875 w 876"/>
                    <a:gd name="T3" fmla="*/ 0 h 22"/>
                    <a:gd name="T4" fmla="*/ 875 w 876"/>
                    <a:gd name="T5" fmla="*/ 21 h 22"/>
                    <a:gd name="T6" fmla="*/ 0 w 876"/>
                    <a:gd name="T7" fmla="*/ 21 h 22"/>
                    <a:gd name="T8" fmla="*/ 0 w 876"/>
                    <a:gd name="T9" fmla="*/ 0 h 22"/>
                    <a:gd name="T10" fmla="*/ 0 60000 65536"/>
                    <a:gd name="T11" fmla="*/ 0 60000 65536"/>
                    <a:gd name="T12" fmla="*/ 0 60000 65536"/>
                    <a:gd name="T13" fmla="*/ 0 60000 65536"/>
                    <a:gd name="T14" fmla="*/ 0 60000 65536"/>
                    <a:gd name="T15" fmla="*/ 0 w 876"/>
                    <a:gd name="T16" fmla="*/ 0 h 22"/>
                    <a:gd name="T17" fmla="*/ 876 w 876"/>
                    <a:gd name="T18" fmla="*/ 22 h 22"/>
                  </a:gdLst>
                  <a:ahLst/>
                  <a:cxnLst>
                    <a:cxn ang="T10">
                      <a:pos x="T0" y="T1"/>
                    </a:cxn>
                    <a:cxn ang="T11">
                      <a:pos x="T2" y="T3"/>
                    </a:cxn>
                    <a:cxn ang="T12">
                      <a:pos x="T4" y="T5"/>
                    </a:cxn>
                    <a:cxn ang="T13">
                      <a:pos x="T6" y="T7"/>
                    </a:cxn>
                    <a:cxn ang="T14">
                      <a:pos x="T8" y="T9"/>
                    </a:cxn>
                  </a:cxnLst>
                  <a:rect l="T15" t="T16" r="T17" b="T18"/>
                  <a:pathLst>
                    <a:path w="876" h="22">
                      <a:moveTo>
                        <a:pt x="0" y="0"/>
                      </a:moveTo>
                      <a:lnTo>
                        <a:pt x="875" y="0"/>
                      </a:lnTo>
                      <a:lnTo>
                        <a:pt x="875" y="21"/>
                      </a:lnTo>
                      <a:lnTo>
                        <a:pt x="0" y="21"/>
                      </a:lnTo>
                      <a:lnTo>
                        <a:pt x="0" y="0"/>
                      </a:lnTo>
                    </a:path>
                  </a:pathLst>
                </a:custGeom>
                <a:solidFill>
                  <a:srgbClr val="339933"/>
                </a:solidFill>
                <a:ln w="9525" cap="rnd">
                  <a:noFill/>
                  <a:round/>
                  <a:headEnd type="none" w="sm" len="sm"/>
                  <a:tailEnd type="none" w="sm" len="sm"/>
                </a:ln>
              </p:spPr>
              <p:txBody>
                <a:bodyPr/>
                <a:lstStyle/>
                <a:p>
                  <a:pPr>
                    <a:defRPr/>
                  </a:pPr>
                  <a:endParaRPr lang="en-US">
                    <a:solidFill>
                      <a:schemeClr val="tx1"/>
                    </a:solidFill>
                    <a:latin typeface="Arial" pitchFamily="34" charset="0"/>
                    <a:cs typeface="+mn-cs"/>
                  </a:endParaRPr>
                </a:p>
              </p:txBody>
            </p:sp>
            <p:sp>
              <p:nvSpPr>
                <p:cNvPr id="221" name="Freeform 247"/>
                <p:cNvSpPr>
                  <a:spLocks/>
                </p:cNvSpPr>
                <p:nvPr/>
              </p:nvSpPr>
              <p:spPr bwMode="auto">
                <a:xfrm>
                  <a:off x="3667" y="1631"/>
                  <a:ext cx="876" cy="23"/>
                </a:xfrm>
                <a:custGeom>
                  <a:avLst/>
                  <a:gdLst>
                    <a:gd name="T0" fmla="*/ 0 w 876"/>
                    <a:gd name="T1" fmla="*/ 0 h 23"/>
                    <a:gd name="T2" fmla="*/ 875 w 876"/>
                    <a:gd name="T3" fmla="*/ 0 h 23"/>
                    <a:gd name="T4" fmla="*/ 875 w 876"/>
                    <a:gd name="T5" fmla="*/ 22 h 23"/>
                    <a:gd name="T6" fmla="*/ 0 w 876"/>
                    <a:gd name="T7" fmla="*/ 22 h 23"/>
                    <a:gd name="T8" fmla="*/ 0 w 876"/>
                    <a:gd name="T9" fmla="*/ 0 h 23"/>
                    <a:gd name="T10" fmla="*/ 0 60000 65536"/>
                    <a:gd name="T11" fmla="*/ 0 60000 65536"/>
                    <a:gd name="T12" fmla="*/ 0 60000 65536"/>
                    <a:gd name="T13" fmla="*/ 0 60000 65536"/>
                    <a:gd name="T14" fmla="*/ 0 60000 65536"/>
                    <a:gd name="T15" fmla="*/ 0 w 876"/>
                    <a:gd name="T16" fmla="*/ 0 h 23"/>
                    <a:gd name="T17" fmla="*/ 876 w 876"/>
                    <a:gd name="T18" fmla="*/ 23 h 23"/>
                  </a:gdLst>
                  <a:ahLst/>
                  <a:cxnLst>
                    <a:cxn ang="T10">
                      <a:pos x="T0" y="T1"/>
                    </a:cxn>
                    <a:cxn ang="T11">
                      <a:pos x="T2" y="T3"/>
                    </a:cxn>
                    <a:cxn ang="T12">
                      <a:pos x="T4" y="T5"/>
                    </a:cxn>
                    <a:cxn ang="T13">
                      <a:pos x="T6" y="T7"/>
                    </a:cxn>
                    <a:cxn ang="T14">
                      <a:pos x="T8" y="T9"/>
                    </a:cxn>
                  </a:cxnLst>
                  <a:rect l="T15" t="T16" r="T17" b="T18"/>
                  <a:pathLst>
                    <a:path w="876" h="23">
                      <a:moveTo>
                        <a:pt x="0" y="0"/>
                      </a:moveTo>
                      <a:lnTo>
                        <a:pt x="875" y="0"/>
                      </a:lnTo>
                      <a:lnTo>
                        <a:pt x="875" y="22"/>
                      </a:lnTo>
                      <a:lnTo>
                        <a:pt x="0" y="22"/>
                      </a:lnTo>
                      <a:lnTo>
                        <a:pt x="0" y="0"/>
                      </a:lnTo>
                    </a:path>
                  </a:pathLst>
                </a:custGeom>
                <a:solidFill>
                  <a:srgbClr val="309830"/>
                </a:solidFill>
                <a:ln w="9525" cap="rnd">
                  <a:noFill/>
                  <a:round/>
                  <a:headEnd type="none" w="sm" len="sm"/>
                  <a:tailEnd type="none" w="sm" len="sm"/>
                </a:ln>
              </p:spPr>
              <p:txBody>
                <a:bodyPr/>
                <a:lstStyle/>
                <a:p>
                  <a:pPr>
                    <a:defRPr/>
                  </a:pPr>
                  <a:endParaRPr lang="en-US">
                    <a:solidFill>
                      <a:schemeClr val="tx1"/>
                    </a:solidFill>
                    <a:latin typeface="Arial" pitchFamily="34" charset="0"/>
                    <a:cs typeface="+mn-cs"/>
                  </a:endParaRPr>
                </a:p>
              </p:txBody>
            </p:sp>
            <p:sp>
              <p:nvSpPr>
                <p:cNvPr id="222" name="Freeform 248"/>
                <p:cNvSpPr>
                  <a:spLocks/>
                </p:cNvSpPr>
                <p:nvPr/>
              </p:nvSpPr>
              <p:spPr bwMode="auto">
                <a:xfrm>
                  <a:off x="3667" y="1641"/>
                  <a:ext cx="876" cy="20"/>
                </a:xfrm>
                <a:custGeom>
                  <a:avLst/>
                  <a:gdLst>
                    <a:gd name="T0" fmla="*/ 0 w 876"/>
                    <a:gd name="T1" fmla="*/ 0 h 20"/>
                    <a:gd name="T2" fmla="*/ 875 w 876"/>
                    <a:gd name="T3" fmla="*/ 0 h 20"/>
                    <a:gd name="T4" fmla="*/ 875 w 876"/>
                    <a:gd name="T5" fmla="*/ 19 h 20"/>
                    <a:gd name="T6" fmla="*/ 0 w 876"/>
                    <a:gd name="T7" fmla="*/ 19 h 20"/>
                    <a:gd name="T8" fmla="*/ 0 w 876"/>
                    <a:gd name="T9" fmla="*/ 0 h 20"/>
                    <a:gd name="T10" fmla="*/ 0 60000 65536"/>
                    <a:gd name="T11" fmla="*/ 0 60000 65536"/>
                    <a:gd name="T12" fmla="*/ 0 60000 65536"/>
                    <a:gd name="T13" fmla="*/ 0 60000 65536"/>
                    <a:gd name="T14" fmla="*/ 0 60000 65536"/>
                    <a:gd name="T15" fmla="*/ 0 w 876"/>
                    <a:gd name="T16" fmla="*/ 0 h 20"/>
                    <a:gd name="T17" fmla="*/ 876 w 876"/>
                    <a:gd name="T18" fmla="*/ 20 h 20"/>
                  </a:gdLst>
                  <a:ahLst/>
                  <a:cxnLst>
                    <a:cxn ang="T10">
                      <a:pos x="T0" y="T1"/>
                    </a:cxn>
                    <a:cxn ang="T11">
                      <a:pos x="T2" y="T3"/>
                    </a:cxn>
                    <a:cxn ang="T12">
                      <a:pos x="T4" y="T5"/>
                    </a:cxn>
                    <a:cxn ang="T13">
                      <a:pos x="T6" y="T7"/>
                    </a:cxn>
                    <a:cxn ang="T14">
                      <a:pos x="T8" y="T9"/>
                    </a:cxn>
                  </a:cxnLst>
                  <a:rect l="T15" t="T16" r="T17" b="T18"/>
                  <a:pathLst>
                    <a:path w="876" h="20">
                      <a:moveTo>
                        <a:pt x="0" y="0"/>
                      </a:moveTo>
                      <a:lnTo>
                        <a:pt x="875" y="0"/>
                      </a:lnTo>
                      <a:lnTo>
                        <a:pt x="875" y="19"/>
                      </a:lnTo>
                      <a:lnTo>
                        <a:pt x="0" y="19"/>
                      </a:lnTo>
                      <a:lnTo>
                        <a:pt x="0" y="0"/>
                      </a:lnTo>
                    </a:path>
                  </a:pathLst>
                </a:custGeom>
                <a:solidFill>
                  <a:srgbClr val="309030"/>
                </a:solidFill>
                <a:ln w="9525" cap="rnd">
                  <a:noFill/>
                  <a:round/>
                  <a:headEnd type="none" w="sm" len="sm"/>
                  <a:tailEnd type="none" w="sm" len="sm"/>
                </a:ln>
              </p:spPr>
              <p:txBody>
                <a:bodyPr/>
                <a:lstStyle/>
                <a:p>
                  <a:pPr>
                    <a:defRPr/>
                  </a:pPr>
                  <a:endParaRPr lang="en-US">
                    <a:solidFill>
                      <a:schemeClr val="tx1"/>
                    </a:solidFill>
                    <a:latin typeface="Arial" pitchFamily="34" charset="0"/>
                    <a:cs typeface="+mn-cs"/>
                  </a:endParaRPr>
                </a:p>
              </p:txBody>
            </p:sp>
            <p:sp>
              <p:nvSpPr>
                <p:cNvPr id="223" name="Freeform 249"/>
                <p:cNvSpPr>
                  <a:spLocks/>
                </p:cNvSpPr>
                <p:nvPr/>
              </p:nvSpPr>
              <p:spPr bwMode="auto">
                <a:xfrm>
                  <a:off x="3667" y="1650"/>
                  <a:ext cx="876" cy="22"/>
                </a:xfrm>
                <a:custGeom>
                  <a:avLst/>
                  <a:gdLst>
                    <a:gd name="T0" fmla="*/ 0 w 876"/>
                    <a:gd name="T1" fmla="*/ 0 h 22"/>
                    <a:gd name="T2" fmla="*/ 875 w 876"/>
                    <a:gd name="T3" fmla="*/ 0 h 22"/>
                    <a:gd name="T4" fmla="*/ 875 w 876"/>
                    <a:gd name="T5" fmla="*/ 21 h 22"/>
                    <a:gd name="T6" fmla="*/ 0 w 876"/>
                    <a:gd name="T7" fmla="*/ 21 h 22"/>
                    <a:gd name="T8" fmla="*/ 0 w 876"/>
                    <a:gd name="T9" fmla="*/ 0 h 22"/>
                    <a:gd name="T10" fmla="*/ 0 60000 65536"/>
                    <a:gd name="T11" fmla="*/ 0 60000 65536"/>
                    <a:gd name="T12" fmla="*/ 0 60000 65536"/>
                    <a:gd name="T13" fmla="*/ 0 60000 65536"/>
                    <a:gd name="T14" fmla="*/ 0 60000 65536"/>
                    <a:gd name="T15" fmla="*/ 0 w 876"/>
                    <a:gd name="T16" fmla="*/ 0 h 22"/>
                    <a:gd name="T17" fmla="*/ 876 w 876"/>
                    <a:gd name="T18" fmla="*/ 22 h 22"/>
                  </a:gdLst>
                  <a:ahLst/>
                  <a:cxnLst>
                    <a:cxn ang="T10">
                      <a:pos x="T0" y="T1"/>
                    </a:cxn>
                    <a:cxn ang="T11">
                      <a:pos x="T2" y="T3"/>
                    </a:cxn>
                    <a:cxn ang="T12">
                      <a:pos x="T4" y="T5"/>
                    </a:cxn>
                    <a:cxn ang="T13">
                      <a:pos x="T6" y="T7"/>
                    </a:cxn>
                    <a:cxn ang="T14">
                      <a:pos x="T8" y="T9"/>
                    </a:cxn>
                  </a:cxnLst>
                  <a:rect l="T15" t="T16" r="T17" b="T18"/>
                  <a:pathLst>
                    <a:path w="876" h="22">
                      <a:moveTo>
                        <a:pt x="0" y="0"/>
                      </a:moveTo>
                      <a:lnTo>
                        <a:pt x="875" y="0"/>
                      </a:lnTo>
                      <a:lnTo>
                        <a:pt x="875" y="21"/>
                      </a:lnTo>
                      <a:lnTo>
                        <a:pt x="0" y="21"/>
                      </a:lnTo>
                      <a:lnTo>
                        <a:pt x="0" y="0"/>
                      </a:lnTo>
                    </a:path>
                  </a:pathLst>
                </a:custGeom>
                <a:solidFill>
                  <a:srgbClr val="288828"/>
                </a:solidFill>
                <a:ln w="9525" cap="rnd">
                  <a:noFill/>
                  <a:round/>
                  <a:headEnd type="none" w="sm" len="sm"/>
                  <a:tailEnd type="none" w="sm" len="sm"/>
                </a:ln>
              </p:spPr>
              <p:txBody>
                <a:bodyPr/>
                <a:lstStyle/>
                <a:p>
                  <a:pPr>
                    <a:defRPr/>
                  </a:pPr>
                  <a:endParaRPr lang="en-US">
                    <a:solidFill>
                      <a:schemeClr val="tx1"/>
                    </a:solidFill>
                    <a:latin typeface="Arial" pitchFamily="34" charset="0"/>
                    <a:cs typeface="+mn-cs"/>
                  </a:endParaRPr>
                </a:p>
              </p:txBody>
            </p:sp>
            <p:sp>
              <p:nvSpPr>
                <p:cNvPr id="224" name="Freeform 250"/>
                <p:cNvSpPr>
                  <a:spLocks/>
                </p:cNvSpPr>
                <p:nvPr/>
              </p:nvSpPr>
              <p:spPr bwMode="auto">
                <a:xfrm>
                  <a:off x="3667" y="1658"/>
                  <a:ext cx="876" cy="22"/>
                </a:xfrm>
                <a:custGeom>
                  <a:avLst/>
                  <a:gdLst>
                    <a:gd name="T0" fmla="*/ 0 w 876"/>
                    <a:gd name="T1" fmla="*/ 0 h 22"/>
                    <a:gd name="T2" fmla="*/ 875 w 876"/>
                    <a:gd name="T3" fmla="*/ 0 h 22"/>
                    <a:gd name="T4" fmla="*/ 875 w 876"/>
                    <a:gd name="T5" fmla="*/ 21 h 22"/>
                    <a:gd name="T6" fmla="*/ 0 w 876"/>
                    <a:gd name="T7" fmla="*/ 21 h 22"/>
                    <a:gd name="T8" fmla="*/ 0 w 876"/>
                    <a:gd name="T9" fmla="*/ 0 h 22"/>
                    <a:gd name="T10" fmla="*/ 0 60000 65536"/>
                    <a:gd name="T11" fmla="*/ 0 60000 65536"/>
                    <a:gd name="T12" fmla="*/ 0 60000 65536"/>
                    <a:gd name="T13" fmla="*/ 0 60000 65536"/>
                    <a:gd name="T14" fmla="*/ 0 60000 65536"/>
                    <a:gd name="T15" fmla="*/ 0 w 876"/>
                    <a:gd name="T16" fmla="*/ 0 h 22"/>
                    <a:gd name="T17" fmla="*/ 876 w 876"/>
                    <a:gd name="T18" fmla="*/ 22 h 22"/>
                  </a:gdLst>
                  <a:ahLst/>
                  <a:cxnLst>
                    <a:cxn ang="T10">
                      <a:pos x="T0" y="T1"/>
                    </a:cxn>
                    <a:cxn ang="T11">
                      <a:pos x="T2" y="T3"/>
                    </a:cxn>
                    <a:cxn ang="T12">
                      <a:pos x="T4" y="T5"/>
                    </a:cxn>
                    <a:cxn ang="T13">
                      <a:pos x="T6" y="T7"/>
                    </a:cxn>
                    <a:cxn ang="T14">
                      <a:pos x="T8" y="T9"/>
                    </a:cxn>
                  </a:cxnLst>
                  <a:rect l="T15" t="T16" r="T17" b="T18"/>
                  <a:pathLst>
                    <a:path w="876" h="22">
                      <a:moveTo>
                        <a:pt x="0" y="0"/>
                      </a:moveTo>
                      <a:lnTo>
                        <a:pt x="875" y="0"/>
                      </a:lnTo>
                      <a:lnTo>
                        <a:pt x="875" y="21"/>
                      </a:lnTo>
                      <a:lnTo>
                        <a:pt x="0" y="21"/>
                      </a:lnTo>
                      <a:lnTo>
                        <a:pt x="0" y="0"/>
                      </a:lnTo>
                    </a:path>
                  </a:pathLst>
                </a:custGeom>
                <a:solidFill>
                  <a:srgbClr val="288028"/>
                </a:solidFill>
                <a:ln w="9525" cap="rnd">
                  <a:noFill/>
                  <a:round/>
                  <a:headEnd type="none" w="sm" len="sm"/>
                  <a:tailEnd type="none" w="sm" len="sm"/>
                </a:ln>
              </p:spPr>
              <p:txBody>
                <a:bodyPr/>
                <a:lstStyle/>
                <a:p>
                  <a:pPr>
                    <a:defRPr/>
                  </a:pPr>
                  <a:endParaRPr lang="en-US">
                    <a:solidFill>
                      <a:schemeClr val="tx1"/>
                    </a:solidFill>
                    <a:latin typeface="Arial" pitchFamily="34" charset="0"/>
                    <a:cs typeface="+mn-cs"/>
                  </a:endParaRPr>
                </a:p>
              </p:txBody>
            </p:sp>
            <p:sp>
              <p:nvSpPr>
                <p:cNvPr id="225" name="Freeform 251"/>
                <p:cNvSpPr>
                  <a:spLocks/>
                </p:cNvSpPr>
                <p:nvPr/>
              </p:nvSpPr>
              <p:spPr bwMode="auto">
                <a:xfrm>
                  <a:off x="3667" y="1669"/>
                  <a:ext cx="876" cy="21"/>
                </a:xfrm>
                <a:custGeom>
                  <a:avLst/>
                  <a:gdLst>
                    <a:gd name="T0" fmla="*/ 0 w 876"/>
                    <a:gd name="T1" fmla="*/ 0 h 21"/>
                    <a:gd name="T2" fmla="*/ 875 w 876"/>
                    <a:gd name="T3" fmla="*/ 0 h 21"/>
                    <a:gd name="T4" fmla="*/ 875 w 876"/>
                    <a:gd name="T5" fmla="*/ 20 h 21"/>
                    <a:gd name="T6" fmla="*/ 0 w 876"/>
                    <a:gd name="T7" fmla="*/ 20 h 21"/>
                    <a:gd name="T8" fmla="*/ 0 w 876"/>
                    <a:gd name="T9" fmla="*/ 0 h 21"/>
                    <a:gd name="T10" fmla="*/ 0 60000 65536"/>
                    <a:gd name="T11" fmla="*/ 0 60000 65536"/>
                    <a:gd name="T12" fmla="*/ 0 60000 65536"/>
                    <a:gd name="T13" fmla="*/ 0 60000 65536"/>
                    <a:gd name="T14" fmla="*/ 0 60000 65536"/>
                    <a:gd name="T15" fmla="*/ 0 w 876"/>
                    <a:gd name="T16" fmla="*/ 0 h 21"/>
                    <a:gd name="T17" fmla="*/ 876 w 876"/>
                    <a:gd name="T18" fmla="*/ 21 h 21"/>
                  </a:gdLst>
                  <a:ahLst/>
                  <a:cxnLst>
                    <a:cxn ang="T10">
                      <a:pos x="T0" y="T1"/>
                    </a:cxn>
                    <a:cxn ang="T11">
                      <a:pos x="T2" y="T3"/>
                    </a:cxn>
                    <a:cxn ang="T12">
                      <a:pos x="T4" y="T5"/>
                    </a:cxn>
                    <a:cxn ang="T13">
                      <a:pos x="T6" y="T7"/>
                    </a:cxn>
                    <a:cxn ang="T14">
                      <a:pos x="T8" y="T9"/>
                    </a:cxn>
                  </a:cxnLst>
                  <a:rect l="T15" t="T16" r="T17" b="T18"/>
                  <a:pathLst>
                    <a:path w="876" h="21">
                      <a:moveTo>
                        <a:pt x="0" y="0"/>
                      </a:moveTo>
                      <a:lnTo>
                        <a:pt x="875" y="0"/>
                      </a:lnTo>
                      <a:lnTo>
                        <a:pt x="875" y="20"/>
                      </a:lnTo>
                      <a:lnTo>
                        <a:pt x="0" y="20"/>
                      </a:lnTo>
                      <a:lnTo>
                        <a:pt x="0" y="0"/>
                      </a:lnTo>
                    </a:path>
                  </a:pathLst>
                </a:custGeom>
                <a:solidFill>
                  <a:srgbClr val="287828"/>
                </a:solidFill>
                <a:ln w="9525" cap="rnd">
                  <a:noFill/>
                  <a:round/>
                  <a:headEnd type="none" w="sm" len="sm"/>
                  <a:tailEnd type="none" w="sm" len="sm"/>
                </a:ln>
              </p:spPr>
              <p:txBody>
                <a:bodyPr/>
                <a:lstStyle/>
                <a:p>
                  <a:pPr>
                    <a:defRPr/>
                  </a:pPr>
                  <a:endParaRPr lang="en-US">
                    <a:solidFill>
                      <a:schemeClr val="tx1"/>
                    </a:solidFill>
                    <a:latin typeface="Arial" pitchFamily="34" charset="0"/>
                    <a:cs typeface="+mn-cs"/>
                  </a:endParaRPr>
                </a:p>
              </p:txBody>
            </p:sp>
            <p:sp>
              <p:nvSpPr>
                <p:cNvPr id="226" name="Freeform 252"/>
                <p:cNvSpPr>
                  <a:spLocks/>
                </p:cNvSpPr>
                <p:nvPr/>
              </p:nvSpPr>
              <p:spPr bwMode="auto">
                <a:xfrm>
                  <a:off x="3667" y="1679"/>
                  <a:ext cx="876" cy="22"/>
                </a:xfrm>
                <a:custGeom>
                  <a:avLst/>
                  <a:gdLst>
                    <a:gd name="T0" fmla="*/ 0 w 876"/>
                    <a:gd name="T1" fmla="*/ 0 h 22"/>
                    <a:gd name="T2" fmla="*/ 875 w 876"/>
                    <a:gd name="T3" fmla="*/ 0 h 22"/>
                    <a:gd name="T4" fmla="*/ 875 w 876"/>
                    <a:gd name="T5" fmla="*/ 21 h 22"/>
                    <a:gd name="T6" fmla="*/ 0 w 876"/>
                    <a:gd name="T7" fmla="*/ 21 h 22"/>
                    <a:gd name="T8" fmla="*/ 0 w 876"/>
                    <a:gd name="T9" fmla="*/ 0 h 22"/>
                    <a:gd name="T10" fmla="*/ 0 60000 65536"/>
                    <a:gd name="T11" fmla="*/ 0 60000 65536"/>
                    <a:gd name="T12" fmla="*/ 0 60000 65536"/>
                    <a:gd name="T13" fmla="*/ 0 60000 65536"/>
                    <a:gd name="T14" fmla="*/ 0 60000 65536"/>
                    <a:gd name="T15" fmla="*/ 0 w 876"/>
                    <a:gd name="T16" fmla="*/ 0 h 22"/>
                    <a:gd name="T17" fmla="*/ 876 w 876"/>
                    <a:gd name="T18" fmla="*/ 22 h 22"/>
                  </a:gdLst>
                  <a:ahLst/>
                  <a:cxnLst>
                    <a:cxn ang="T10">
                      <a:pos x="T0" y="T1"/>
                    </a:cxn>
                    <a:cxn ang="T11">
                      <a:pos x="T2" y="T3"/>
                    </a:cxn>
                    <a:cxn ang="T12">
                      <a:pos x="T4" y="T5"/>
                    </a:cxn>
                    <a:cxn ang="T13">
                      <a:pos x="T6" y="T7"/>
                    </a:cxn>
                    <a:cxn ang="T14">
                      <a:pos x="T8" y="T9"/>
                    </a:cxn>
                  </a:cxnLst>
                  <a:rect l="T15" t="T16" r="T17" b="T18"/>
                  <a:pathLst>
                    <a:path w="876" h="22">
                      <a:moveTo>
                        <a:pt x="0" y="0"/>
                      </a:moveTo>
                      <a:lnTo>
                        <a:pt x="875" y="0"/>
                      </a:lnTo>
                      <a:lnTo>
                        <a:pt x="875" y="21"/>
                      </a:lnTo>
                      <a:lnTo>
                        <a:pt x="0" y="21"/>
                      </a:lnTo>
                      <a:lnTo>
                        <a:pt x="0" y="0"/>
                      </a:lnTo>
                    </a:path>
                  </a:pathLst>
                </a:custGeom>
                <a:solidFill>
                  <a:srgbClr val="287020"/>
                </a:solidFill>
                <a:ln w="9525" cap="rnd">
                  <a:noFill/>
                  <a:round/>
                  <a:headEnd type="none" w="sm" len="sm"/>
                  <a:tailEnd type="none" w="sm" len="sm"/>
                </a:ln>
              </p:spPr>
              <p:txBody>
                <a:bodyPr/>
                <a:lstStyle/>
                <a:p>
                  <a:pPr>
                    <a:defRPr/>
                  </a:pPr>
                  <a:endParaRPr lang="en-US">
                    <a:solidFill>
                      <a:schemeClr val="tx1"/>
                    </a:solidFill>
                    <a:latin typeface="Arial" pitchFamily="34" charset="0"/>
                    <a:cs typeface="+mn-cs"/>
                  </a:endParaRPr>
                </a:p>
              </p:txBody>
            </p:sp>
            <p:sp>
              <p:nvSpPr>
                <p:cNvPr id="227" name="Freeform 253"/>
                <p:cNvSpPr>
                  <a:spLocks/>
                </p:cNvSpPr>
                <p:nvPr/>
              </p:nvSpPr>
              <p:spPr bwMode="auto">
                <a:xfrm>
                  <a:off x="3667" y="1689"/>
                  <a:ext cx="876" cy="23"/>
                </a:xfrm>
                <a:custGeom>
                  <a:avLst/>
                  <a:gdLst>
                    <a:gd name="T0" fmla="*/ 0 w 876"/>
                    <a:gd name="T1" fmla="*/ 0 h 23"/>
                    <a:gd name="T2" fmla="*/ 875 w 876"/>
                    <a:gd name="T3" fmla="*/ 0 h 23"/>
                    <a:gd name="T4" fmla="*/ 875 w 876"/>
                    <a:gd name="T5" fmla="*/ 22 h 23"/>
                    <a:gd name="T6" fmla="*/ 0 w 876"/>
                    <a:gd name="T7" fmla="*/ 22 h 23"/>
                    <a:gd name="T8" fmla="*/ 0 w 876"/>
                    <a:gd name="T9" fmla="*/ 0 h 23"/>
                    <a:gd name="T10" fmla="*/ 0 60000 65536"/>
                    <a:gd name="T11" fmla="*/ 0 60000 65536"/>
                    <a:gd name="T12" fmla="*/ 0 60000 65536"/>
                    <a:gd name="T13" fmla="*/ 0 60000 65536"/>
                    <a:gd name="T14" fmla="*/ 0 60000 65536"/>
                    <a:gd name="T15" fmla="*/ 0 w 876"/>
                    <a:gd name="T16" fmla="*/ 0 h 23"/>
                    <a:gd name="T17" fmla="*/ 876 w 876"/>
                    <a:gd name="T18" fmla="*/ 23 h 23"/>
                  </a:gdLst>
                  <a:ahLst/>
                  <a:cxnLst>
                    <a:cxn ang="T10">
                      <a:pos x="T0" y="T1"/>
                    </a:cxn>
                    <a:cxn ang="T11">
                      <a:pos x="T2" y="T3"/>
                    </a:cxn>
                    <a:cxn ang="T12">
                      <a:pos x="T4" y="T5"/>
                    </a:cxn>
                    <a:cxn ang="T13">
                      <a:pos x="T6" y="T7"/>
                    </a:cxn>
                    <a:cxn ang="T14">
                      <a:pos x="T8" y="T9"/>
                    </a:cxn>
                  </a:cxnLst>
                  <a:rect l="T15" t="T16" r="T17" b="T18"/>
                  <a:pathLst>
                    <a:path w="876" h="23">
                      <a:moveTo>
                        <a:pt x="0" y="0"/>
                      </a:moveTo>
                      <a:lnTo>
                        <a:pt x="875" y="0"/>
                      </a:lnTo>
                      <a:lnTo>
                        <a:pt x="875" y="22"/>
                      </a:lnTo>
                      <a:lnTo>
                        <a:pt x="0" y="22"/>
                      </a:lnTo>
                      <a:lnTo>
                        <a:pt x="0" y="0"/>
                      </a:lnTo>
                    </a:path>
                  </a:pathLst>
                </a:custGeom>
                <a:solidFill>
                  <a:srgbClr val="206820"/>
                </a:solidFill>
                <a:ln w="9525" cap="rnd">
                  <a:noFill/>
                  <a:round/>
                  <a:headEnd type="none" w="sm" len="sm"/>
                  <a:tailEnd type="none" w="sm" len="sm"/>
                </a:ln>
              </p:spPr>
              <p:txBody>
                <a:bodyPr/>
                <a:lstStyle/>
                <a:p>
                  <a:pPr>
                    <a:defRPr/>
                  </a:pPr>
                  <a:endParaRPr lang="en-US">
                    <a:solidFill>
                      <a:schemeClr val="tx1"/>
                    </a:solidFill>
                    <a:latin typeface="Arial" pitchFamily="34" charset="0"/>
                    <a:cs typeface="+mn-cs"/>
                  </a:endParaRPr>
                </a:p>
              </p:txBody>
            </p:sp>
            <p:sp>
              <p:nvSpPr>
                <p:cNvPr id="228" name="Freeform 254"/>
                <p:cNvSpPr>
                  <a:spLocks/>
                </p:cNvSpPr>
                <p:nvPr/>
              </p:nvSpPr>
              <p:spPr bwMode="auto">
                <a:xfrm>
                  <a:off x="3667" y="1698"/>
                  <a:ext cx="876" cy="21"/>
                </a:xfrm>
                <a:custGeom>
                  <a:avLst/>
                  <a:gdLst>
                    <a:gd name="T0" fmla="*/ 0 w 876"/>
                    <a:gd name="T1" fmla="*/ 0 h 21"/>
                    <a:gd name="T2" fmla="*/ 875 w 876"/>
                    <a:gd name="T3" fmla="*/ 0 h 21"/>
                    <a:gd name="T4" fmla="*/ 875 w 876"/>
                    <a:gd name="T5" fmla="*/ 20 h 21"/>
                    <a:gd name="T6" fmla="*/ 0 w 876"/>
                    <a:gd name="T7" fmla="*/ 20 h 21"/>
                    <a:gd name="T8" fmla="*/ 0 w 876"/>
                    <a:gd name="T9" fmla="*/ 0 h 21"/>
                    <a:gd name="T10" fmla="*/ 0 60000 65536"/>
                    <a:gd name="T11" fmla="*/ 0 60000 65536"/>
                    <a:gd name="T12" fmla="*/ 0 60000 65536"/>
                    <a:gd name="T13" fmla="*/ 0 60000 65536"/>
                    <a:gd name="T14" fmla="*/ 0 60000 65536"/>
                    <a:gd name="T15" fmla="*/ 0 w 876"/>
                    <a:gd name="T16" fmla="*/ 0 h 21"/>
                    <a:gd name="T17" fmla="*/ 876 w 876"/>
                    <a:gd name="T18" fmla="*/ 21 h 21"/>
                  </a:gdLst>
                  <a:ahLst/>
                  <a:cxnLst>
                    <a:cxn ang="T10">
                      <a:pos x="T0" y="T1"/>
                    </a:cxn>
                    <a:cxn ang="T11">
                      <a:pos x="T2" y="T3"/>
                    </a:cxn>
                    <a:cxn ang="T12">
                      <a:pos x="T4" y="T5"/>
                    </a:cxn>
                    <a:cxn ang="T13">
                      <a:pos x="T6" y="T7"/>
                    </a:cxn>
                    <a:cxn ang="T14">
                      <a:pos x="T8" y="T9"/>
                    </a:cxn>
                  </a:cxnLst>
                  <a:rect l="T15" t="T16" r="T17" b="T18"/>
                  <a:pathLst>
                    <a:path w="876" h="21">
                      <a:moveTo>
                        <a:pt x="0" y="0"/>
                      </a:moveTo>
                      <a:lnTo>
                        <a:pt x="875" y="0"/>
                      </a:lnTo>
                      <a:lnTo>
                        <a:pt x="875" y="20"/>
                      </a:lnTo>
                      <a:lnTo>
                        <a:pt x="0" y="20"/>
                      </a:lnTo>
                      <a:lnTo>
                        <a:pt x="0" y="0"/>
                      </a:lnTo>
                    </a:path>
                  </a:pathLst>
                </a:custGeom>
                <a:solidFill>
                  <a:srgbClr val="206020"/>
                </a:solidFill>
                <a:ln w="9525" cap="rnd">
                  <a:noFill/>
                  <a:round/>
                  <a:headEnd type="none" w="sm" len="sm"/>
                  <a:tailEnd type="none" w="sm" len="sm"/>
                </a:ln>
              </p:spPr>
              <p:txBody>
                <a:bodyPr/>
                <a:lstStyle/>
                <a:p>
                  <a:pPr>
                    <a:defRPr/>
                  </a:pPr>
                  <a:endParaRPr lang="en-US">
                    <a:solidFill>
                      <a:schemeClr val="tx1"/>
                    </a:solidFill>
                    <a:latin typeface="Arial" pitchFamily="34" charset="0"/>
                    <a:cs typeface="+mn-cs"/>
                  </a:endParaRPr>
                </a:p>
              </p:txBody>
            </p:sp>
            <p:sp>
              <p:nvSpPr>
                <p:cNvPr id="229" name="Freeform 255"/>
                <p:cNvSpPr>
                  <a:spLocks/>
                </p:cNvSpPr>
                <p:nvPr/>
              </p:nvSpPr>
              <p:spPr bwMode="auto">
                <a:xfrm>
                  <a:off x="3667" y="1707"/>
                  <a:ext cx="876" cy="23"/>
                </a:xfrm>
                <a:custGeom>
                  <a:avLst/>
                  <a:gdLst>
                    <a:gd name="T0" fmla="*/ 0 w 876"/>
                    <a:gd name="T1" fmla="*/ 0 h 23"/>
                    <a:gd name="T2" fmla="*/ 875 w 876"/>
                    <a:gd name="T3" fmla="*/ 0 h 23"/>
                    <a:gd name="T4" fmla="*/ 875 w 876"/>
                    <a:gd name="T5" fmla="*/ 22 h 23"/>
                    <a:gd name="T6" fmla="*/ 0 w 876"/>
                    <a:gd name="T7" fmla="*/ 22 h 23"/>
                    <a:gd name="T8" fmla="*/ 0 w 876"/>
                    <a:gd name="T9" fmla="*/ 0 h 23"/>
                    <a:gd name="T10" fmla="*/ 0 60000 65536"/>
                    <a:gd name="T11" fmla="*/ 0 60000 65536"/>
                    <a:gd name="T12" fmla="*/ 0 60000 65536"/>
                    <a:gd name="T13" fmla="*/ 0 60000 65536"/>
                    <a:gd name="T14" fmla="*/ 0 60000 65536"/>
                    <a:gd name="T15" fmla="*/ 0 w 876"/>
                    <a:gd name="T16" fmla="*/ 0 h 23"/>
                    <a:gd name="T17" fmla="*/ 876 w 876"/>
                    <a:gd name="T18" fmla="*/ 23 h 23"/>
                  </a:gdLst>
                  <a:ahLst/>
                  <a:cxnLst>
                    <a:cxn ang="T10">
                      <a:pos x="T0" y="T1"/>
                    </a:cxn>
                    <a:cxn ang="T11">
                      <a:pos x="T2" y="T3"/>
                    </a:cxn>
                    <a:cxn ang="T12">
                      <a:pos x="T4" y="T5"/>
                    </a:cxn>
                    <a:cxn ang="T13">
                      <a:pos x="T6" y="T7"/>
                    </a:cxn>
                    <a:cxn ang="T14">
                      <a:pos x="T8" y="T9"/>
                    </a:cxn>
                  </a:cxnLst>
                  <a:rect l="T15" t="T16" r="T17" b="T18"/>
                  <a:pathLst>
                    <a:path w="876" h="23">
                      <a:moveTo>
                        <a:pt x="0" y="0"/>
                      </a:moveTo>
                      <a:lnTo>
                        <a:pt x="875" y="0"/>
                      </a:lnTo>
                      <a:lnTo>
                        <a:pt x="875" y="22"/>
                      </a:lnTo>
                      <a:lnTo>
                        <a:pt x="0" y="22"/>
                      </a:lnTo>
                      <a:lnTo>
                        <a:pt x="0" y="0"/>
                      </a:lnTo>
                    </a:path>
                  </a:pathLst>
                </a:custGeom>
                <a:solidFill>
                  <a:srgbClr val="205818"/>
                </a:solidFill>
                <a:ln w="9525" cap="rnd">
                  <a:noFill/>
                  <a:round/>
                  <a:headEnd type="none" w="sm" len="sm"/>
                  <a:tailEnd type="none" w="sm" len="sm"/>
                </a:ln>
              </p:spPr>
              <p:txBody>
                <a:bodyPr/>
                <a:lstStyle/>
                <a:p>
                  <a:pPr>
                    <a:defRPr/>
                  </a:pPr>
                  <a:endParaRPr lang="en-US">
                    <a:solidFill>
                      <a:schemeClr val="tx1"/>
                    </a:solidFill>
                    <a:latin typeface="Arial" pitchFamily="34" charset="0"/>
                    <a:cs typeface="+mn-cs"/>
                  </a:endParaRPr>
                </a:p>
              </p:txBody>
            </p:sp>
            <p:sp>
              <p:nvSpPr>
                <p:cNvPr id="230" name="Freeform 256"/>
                <p:cNvSpPr>
                  <a:spLocks/>
                </p:cNvSpPr>
                <p:nvPr/>
              </p:nvSpPr>
              <p:spPr bwMode="auto">
                <a:xfrm>
                  <a:off x="3667" y="1718"/>
                  <a:ext cx="876" cy="21"/>
                </a:xfrm>
                <a:custGeom>
                  <a:avLst/>
                  <a:gdLst>
                    <a:gd name="T0" fmla="*/ 0 w 876"/>
                    <a:gd name="T1" fmla="*/ 0 h 21"/>
                    <a:gd name="T2" fmla="*/ 875 w 876"/>
                    <a:gd name="T3" fmla="*/ 0 h 21"/>
                    <a:gd name="T4" fmla="*/ 875 w 876"/>
                    <a:gd name="T5" fmla="*/ 20 h 21"/>
                    <a:gd name="T6" fmla="*/ 0 w 876"/>
                    <a:gd name="T7" fmla="*/ 20 h 21"/>
                    <a:gd name="T8" fmla="*/ 0 w 876"/>
                    <a:gd name="T9" fmla="*/ 0 h 21"/>
                    <a:gd name="T10" fmla="*/ 0 60000 65536"/>
                    <a:gd name="T11" fmla="*/ 0 60000 65536"/>
                    <a:gd name="T12" fmla="*/ 0 60000 65536"/>
                    <a:gd name="T13" fmla="*/ 0 60000 65536"/>
                    <a:gd name="T14" fmla="*/ 0 60000 65536"/>
                    <a:gd name="T15" fmla="*/ 0 w 876"/>
                    <a:gd name="T16" fmla="*/ 0 h 21"/>
                    <a:gd name="T17" fmla="*/ 876 w 876"/>
                    <a:gd name="T18" fmla="*/ 21 h 21"/>
                  </a:gdLst>
                  <a:ahLst/>
                  <a:cxnLst>
                    <a:cxn ang="T10">
                      <a:pos x="T0" y="T1"/>
                    </a:cxn>
                    <a:cxn ang="T11">
                      <a:pos x="T2" y="T3"/>
                    </a:cxn>
                    <a:cxn ang="T12">
                      <a:pos x="T4" y="T5"/>
                    </a:cxn>
                    <a:cxn ang="T13">
                      <a:pos x="T6" y="T7"/>
                    </a:cxn>
                    <a:cxn ang="T14">
                      <a:pos x="T8" y="T9"/>
                    </a:cxn>
                  </a:cxnLst>
                  <a:rect l="T15" t="T16" r="T17" b="T18"/>
                  <a:pathLst>
                    <a:path w="876" h="21">
                      <a:moveTo>
                        <a:pt x="0" y="0"/>
                      </a:moveTo>
                      <a:lnTo>
                        <a:pt x="875" y="0"/>
                      </a:lnTo>
                      <a:lnTo>
                        <a:pt x="875" y="20"/>
                      </a:lnTo>
                      <a:lnTo>
                        <a:pt x="0" y="20"/>
                      </a:lnTo>
                      <a:lnTo>
                        <a:pt x="0" y="0"/>
                      </a:lnTo>
                    </a:path>
                  </a:pathLst>
                </a:custGeom>
                <a:solidFill>
                  <a:srgbClr val="185018"/>
                </a:solidFill>
                <a:ln w="9525" cap="rnd">
                  <a:noFill/>
                  <a:round/>
                  <a:headEnd type="none" w="sm" len="sm"/>
                  <a:tailEnd type="none" w="sm" len="sm"/>
                </a:ln>
              </p:spPr>
              <p:txBody>
                <a:bodyPr/>
                <a:lstStyle/>
                <a:p>
                  <a:pPr>
                    <a:defRPr/>
                  </a:pPr>
                  <a:endParaRPr lang="en-US">
                    <a:solidFill>
                      <a:schemeClr val="tx1"/>
                    </a:solidFill>
                    <a:latin typeface="Arial" pitchFamily="34" charset="0"/>
                    <a:cs typeface="+mn-cs"/>
                  </a:endParaRPr>
                </a:p>
              </p:txBody>
            </p:sp>
            <p:sp>
              <p:nvSpPr>
                <p:cNvPr id="231" name="Freeform 257"/>
                <p:cNvSpPr>
                  <a:spLocks/>
                </p:cNvSpPr>
                <p:nvPr/>
              </p:nvSpPr>
              <p:spPr bwMode="auto">
                <a:xfrm>
                  <a:off x="3667" y="1727"/>
                  <a:ext cx="876" cy="21"/>
                </a:xfrm>
                <a:custGeom>
                  <a:avLst/>
                  <a:gdLst>
                    <a:gd name="T0" fmla="*/ 0 w 876"/>
                    <a:gd name="T1" fmla="*/ 0 h 21"/>
                    <a:gd name="T2" fmla="*/ 875 w 876"/>
                    <a:gd name="T3" fmla="*/ 0 h 21"/>
                    <a:gd name="T4" fmla="*/ 875 w 876"/>
                    <a:gd name="T5" fmla="*/ 20 h 21"/>
                    <a:gd name="T6" fmla="*/ 0 w 876"/>
                    <a:gd name="T7" fmla="*/ 20 h 21"/>
                    <a:gd name="T8" fmla="*/ 0 w 876"/>
                    <a:gd name="T9" fmla="*/ 0 h 21"/>
                    <a:gd name="T10" fmla="*/ 0 60000 65536"/>
                    <a:gd name="T11" fmla="*/ 0 60000 65536"/>
                    <a:gd name="T12" fmla="*/ 0 60000 65536"/>
                    <a:gd name="T13" fmla="*/ 0 60000 65536"/>
                    <a:gd name="T14" fmla="*/ 0 60000 65536"/>
                    <a:gd name="T15" fmla="*/ 0 w 876"/>
                    <a:gd name="T16" fmla="*/ 0 h 21"/>
                    <a:gd name="T17" fmla="*/ 876 w 876"/>
                    <a:gd name="T18" fmla="*/ 21 h 21"/>
                  </a:gdLst>
                  <a:ahLst/>
                  <a:cxnLst>
                    <a:cxn ang="T10">
                      <a:pos x="T0" y="T1"/>
                    </a:cxn>
                    <a:cxn ang="T11">
                      <a:pos x="T2" y="T3"/>
                    </a:cxn>
                    <a:cxn ang="T12">
                      <a:pos x="T4" y="T5"/>
                    </a:cxn>
                    <a:cxn ang="T13">
                      <a:pos x="T6" y="T7"/>
                    </a:cxn>
                    <a:cxn ang="T14">
                      <a:pos x="T8" y="T9"/>
                    </a:cxn>
                  </a:cxnLst>
                  <a:rect l="T15" t="T16" r="T17" b="T18"/>
                  <a:pathLst>
                    <a:path w="876" h="21">
                      <a:moveTo>
                        <a:pt x="0" y="0"/>
                      </a:moveTo>
                      <a:lnTo>
                        <a:pt x="875" y="0"/>
                      </a:lnTo>
                      <a:lnTo>
                        <a:pt x="875" y="20"/>
                      </a:lnTo>
                      <a:lnTo>
                        <a:pt x="0" y="20"/>
                      </a:lnTo>
                      <a:lnTo>
                        <a:pt x="0" y="0"/>
                      </a:lnTo>
                    </a:path>
                  </a:pathLst>
                </a:custGeom>
                <a:solidFill>
                  <a:srgbClr val="184818"/>
                </a:solidFill>
                <a:ln w="9525" cap="rnd">
                  <a:noFill/>
                  <a:round/>
                  <a:headEnd type="none" w="sm" len="sm"/>
                  <a:tailEnd type="none" w="sm" len="sm"/>
                </a:ln>
              </p:spPr>
              <p:txBody>
                <a:bodyPr/>
                <a:lstStyle/>
                <a:p>
                  <a:pPr>
                    <a:defRPr/>
                  </a:pPr>
                  <a:endParaRPr lang="en-US">
                    <a:solidFill>
                      <a:schemeClr val="tx1"/>
                    </a:solidFill>
                    <a:latin typeface="Arial" pitchFamily="34" charset="0"/>
                    <a:cs typeface="+mn-cs"/>
                  </a:endParaRPr>
                </a:p>
              </p:txBody>
            </p:sp>
            <p:sp>
              <p:nvSpPr>
                <p:cNvPr id="232" name="Freeform 258"/>
                <p:cNvSpPr>
                  <a:spLocks/>
                </p:cNvSpPr>
                <p:nvPr/>
              </p:nvSpPr>
              <p:spPr bwMode="auto">
                <a:xfrm>
                  <a:off x="3667" y="1735"/>
                  <a:ext cx="876" cy="23"/>
                </a:xfrm>
                <a:custGeom>
                  <a:avLst/>
                  <a:gdLst>
                    <a:gd name="T0" fmla="*/ 0 w 876"/>
                    <a:gd name="T1" fmla="*/ 0 h 23"/>
                    <a:gd name="T2" fmla="*/ 875 w 876"/>
                    <a:gd name="T3" fmla="*/ 0 h 23"/>
                    <a:gd name="T4" fmla="*/ 875 w 876"/>
                    <a:gd name="T5" fmla="*/ 22 h 23"/>
                    <a:gd name="T6" fmla="*/ 0 w 876"/>
                    <a:gd name="T7" fmla="*/ 22 h 23"/>
                    <a:gd name="T8" fmla="*/ 0 w 876"/>
                    <a:gd name="T9" fmla="*/ 0 h 23"/>
                    <a:gd name="T10" fmla="*/ 0 60000 65536"/>
                    <a:gd name="T11" fmla="*/ 0 60000 65536"/>
                    <a:gd name="T12" fmla="*/ 0 60000 65536"/>
                    <a:gd name="T13" fmla="*/ 0 60000 65536"/>
                    <a:gd name="T14" fmla="*/ 0 60000 65536"/>
                    <a:gd name="T15" fmla="*/ 0 w 876"/>
                    <a:gd name="T16" fmla="*/ 0 h 23"/>
                    <a:gd name="T17" fmla="*/ 876 w 876"/>
                    <a:gd name="T18" fmla="*/ 23 h 23"/>
                  </a:gdLst>
                  <a:ahLst/>
                  <a:cxnLst>
                    <a:cxn ang="T10">
                      <a:pos x="T0" y="T1"/>
                    </a:cxn>
                    <a:cxn ang="T11">
                      <a:pos x="T2" y="T3"/>
                    </a:cxn>
                    <a:cxn ang="T12">
                      <a:pos x="T4" y="T5"/>
                    </a:cxn>
                    <a:cxn ang="T13">
                      <a:pos x="T6" y="T7"/>
                    </a:cxn>
                    <a:cxn ang="T14">
                      <a:pos x="T8" y="T9"/>
                    </a:cxn>
                  </a:cxnLst>
                  <a:rect l="T15" t="T16" r="T17" b="T18"/>
                  <a:pathLst>
                    <a:path w="876" h="23">
                      <a:moveTo>
                        <a:pt x="0" y="0"/>
                      </a:moveTo>
                      <a:lnTo>
                        <a:pt x="875" y="0"/>
                      </a:lnTo>
                      <a:lnTo>
                        <a:pt x="875" y="22"/>
                      </a:lnTo>
                      <a:lnTo>
                        <a:pt x="0" y="22"/>
                      </a:lnTo>
                      <a:lnTo>
                        <a:pt x="0" y="0"/>
                      </a:lnTo>
                    </a:path>
                  </a:pathLst>
                </a:custGeom>
                <a:solidFill>
                  <a:srgbClr val="104010"/>
                </a:solidFill>
                <a:ln w="9525" cap="rnd">
                  <a:noFill/>
                  <a:round/>
                  <a:headEnd type="none" w="sm" len="sm"/>
                  <a:tailEnd type="none" w="sm" len="sm"/>
                </a:ln>
              </p:spPr>
              <p:txBody>
                <a:bodyPr/>
                <a:lstStyle/>
                <a:p>
                  <a:pPr>
                    <a:defRPr/>
                  </a:pPr>
                  <a:endParaRPr lang="en-US">
                    <a:solidFill>
                      <a:schemeClr val="tx1"/>
                    </a:solidFill>
                    <a:latin typeface="Arial" pitchFamily="34" charset="0"/>
                    <a:cs typeface="+mn-cs"/>
                  </a:endParaRPr>
                </a:p>
              </p:txBody>
            </p:sp>
            <p:sp>
              <p:nvSpPr>
                <p:cNvPr id="233" name="Rectangle 259"/>
                <p:cNvSpPr>
                  <a:spLocks noChangeArrowheads="1"/>
                </p:cNvSpPr>
                <p:nvPr/>
              </p:nvSpPr>
              <p:spPr bwMode="auto">
                <a:xfrm>
                  <a:off x="3736" y="1647"/>
                  <a:ext cx="115" cy="63"/>
                </a:xfrm>
                <a:prstGeom prst="rect">
                  <a:avLst/>
                </a:prstGeom>
                <a:solidFill>
                  <a:srgbClr val="474747"/>
                </a:solidFill>
                <a:ln w="12700">
                  <a:solidFill>
                    <a:srgbClr val="5F5F5F"/>
                  </a:solidFill>
                  <a:miter lim="800000"/>
                  <a:headEnd/>
                  <a:tailEnd/>
                </a:ln>
              </p:spPr>
              <p:txBody>
                <a:bodyPr wrap="none" anchor="ctr"/>
                <a:lstStyle/>
                <a:p>
                  <a:pPr>
                    <a:defRPr/>
                  </a:pPr>
                  <a:endParaRPr lang="en-US">
                    <a:solidFill>
                      <a:schemeClr val="tx1"/>
                    </a:solidFill>
                    <a:latin typeface="Arial" pitchFamily="34" charset="0"/>
                    <a:cs typeface="+mn-cs"/>
                  </a:endParaRPr>
                </a:p>
              </p:txBody>
            </p:sp>
            <p:sp>
              <p:nvSpPr>
                <p:cNvPr id="234" name="Rectangle 260" descr="Narrow vertical"/>
                <p:cNvSpPr>
                  <a:spLocks noChangeArrowheads="1"/>
                </p:cNvSpPr>
                <p:nvPr/>
              </p:nvSpPr>
              <p:spPr bwMode="auto">
                <a:xfrm>
                  <a:off x="3694" y="1748"/>
                  <a:ext cx="390" cy="17"/>
                </a:xfrm>
                <a:prstGeom prst="rect">
                  <a:avLst/>
                </a:prstGeom>
                <a:pattFill prst="narVert">
                  <a:fgClr>
                    <a:srgbClr val="FF9900"/>
                  </a:fgClr>
                  <a:bgClr>
                    <a:srgbClr val="FFFF00"/>
                  </a:bgClr>
                </a:pattFill>
                <a:ln w="12700">
                  <a:solidFill>
                    <a:srgbClr val="000000"/>
                  </a:solidFill>
                  <a:miter lim="800000"/>
                  <a:headEnd/>
                  <a:tailEnd/>
                </a:ln>
              </p:spPr>
              <p:txBody>
                <a:bodyPr wrap="none" anchor="ctr"/>
                <a:lstStyle/>
                <a:p>
                  <a:pPr>
                    <a:defRPr/>
                  </a:pPr>
                  <a:endParaRPr lang="en-US">
                    <a:solidFill>
                      <a:schemeClr val="tx1"/>
                    </a:solidFill>
                    <a:latin typeface="Arial" pitchFamily="34" charset="0"/>
                    <a:cs typeface="+mn-cs"/>
                  </a:endParaRPr>
                </a:p>
              </p:txBody>
            </p:sp>
            <p:sp>
              <p:nvSpPr>
                <p:cNvPr id="235" name="Rectangle 261" descr="Narrow vertical"/>
                <p:cNvSpPr>
                  <a:spLocks noChangeArrowheads="1"/>
                </p:cNvSpPr>
                <p:nvPr/>
              </p:nvSpPr>
              <p:spPr bwMode="auto">
                <a:xfrm>
                  <a:off x="4127" y="1748"/>
                  <a:ext cx="390" cy="17"/>
                </a:xfrm>
                <a:prstGeom prst="rect">
                  <a:avLst/>
                </a:prstGeom>
                <a:pattFill prst="narVert">
                  <a:fgClr>
                    <a:srgbClr val="FF9900"/>
                  </a:fgClr>
                  <a:bgClr>
                    <a:srgbClr val="FFFF00"/>
                  </a:bgClr>
                </a:pattFill>
                <a:ln w="12700">
                  <a:solidFill>
                    <a:srgbClr val="000000"/>
                  </a:solidFill>
                  <a:miter lim="800000"/>
                  <a:headEnd/>
                  <a:tailEnd/>
                </a:ln>
              </p:spPr>
              <p:txBody>
                <a:bodyPr wrap="none" anchor="ctr"/>
                <a:lstStyle/>
                <a:p>
                  <a:pPr>
                    <a:defRPr/>
                  </a:pPr>
                  <a:endParaRPr lang="en-US">
                    <a:solidFill>
                      <a:schemeClr val="tx1"/>
                    </a:solidFill>
                    <a:latin typeface="Arial" pitchFamily="34" charset="0"/>
                    <a:cs typeface="+mn-cs"/>
                  </a:endParaRPr>
                </a:p>
              </p:txBody>
            </p:sp>
            <p:sp>
              <p:nvSpPr>
                <p:cNvPr id="236" name="Rectangle 262"/>
                <p:cNvSpPr>
                  <a:spLocks noChangeArrowheads="1"/>
                </p:cNvSpPr>
                <p:nvPr/>
              </p:nvSpPr>
              <p:spPr bwMode="auto">
                <a:xfrm>
                  <a:off x="3894" y="1647"/>
                  <a:ext cx="119" cy="61"/>
                </a:xfrm>
                <a:prstGeom prst="rect">
                  <a:avLst/>
                </a:prstGeom>
                <a:solidFill>
                  <a:srgbClr val="474747"/>
                </a:solidFill>
                <a:ln w="12700">
                  <a:solidFill>
                    <a:srgbClr val="5F5F5F"/>
                  </a:solidFill>
                  <a:miter lim="800000"/>
                  <a:headEnd/>
                  <a:tailEnd/>
                </a:ln>
              </p:spPr>
              <p:txBody>
                <a:bodyPr wrap="none" anchor="ctr"/>
                <a:lstStyle/>
                <a:p>
                  <a:pPr>
                    <a:defRPr/>
                  </a:pPr>
                  <a:endParaRPr lang="en-US">
                    <a:solidFill>
                      <a:schemeClr val="tx1"/>
                    </a:solidFill>
                    <a:latin typeface="Arial" pitchFamily="34" charset="0"/>
                    <a:cs typeface="+mn-cs"/>
                  </a:endParaRPr>
                </a:p>
              </p:txBody>
            </p:sp>
            <p:sp>
              <p:nvSpPr>
                <p:cNvPr id="237" name="Rectangle 263"/>
                <p:cNvSpPr>
                  <a:spLocks noChangeArrowheads="1"/>
                </p:cNvSpPr>
                <p:nvPr/>
              </p:nvSpPr>
              <p:spPr bwMode="auto">
                <a:xfrm>
                  <a:off x="4053" y="1647"/>
                  <a:ext cx="117" cy="63"/>
                </a:xfrm>
                <a:prstGeom prst="rect">
                  <a:avLst/>
                </a:prstGeom>
                <a:solidFill>
                  <a:srgbClr val="474747"/>
                </a:solidFill>
                <a:ln w="12700">
                  <a:solidFill>
                    <a:srgbClr val="5F5F5F"/>
                  </a:solidFill>
                  <a:miter lim="800000"/>
                  <a:headEnd/>
                  <a:tailEnd/>
                </a:ln>
              </p:spPr>
              <p:txBody>
                <a:bodyPr wrap="none" anchor="ctr"/>
                <a:lstStyle/>
                <a:p>
                  <a:pPr>
                    <a:defRPr/>
                  </a:pPr>
                  <a:endParaRPr lang="en-US">
                    <a:solidFill>
                      <a:schemeClr val="tx1"/>
                    </a:solidFill>
                    <a:latin typeface="Arial" pitchFamily="34" charset="0"/>
                    <a:cs typeface="+mn-cs"/>
                  </a:endParaRPr>
                </a:p>
              </p:txBody>
            </p:sp>
            <p:sp>
              <p:nvSpPr>
                <p:cNvPr id="238" name="Rectangle 264"/>
                <p:cNvSpPr>
                  <a:spLocks noChangeArrowheads="1"/>
                </p:cNvSpPr>
                <p:nvPr/>
              </p:nvSpPr>
              <p:spPr bwMode="auto">
                <a:xfrm>
                  <a:off x="4212" y="1647"/>
                  <a:ext cx="116" cy="61"/>
                </a:xfrm>
                <a:prstGeom prst="rect">
                  <a:avLst/>
                </a:prstGeom>
                <a:solidFill>
                  <a:srgbClr val="474747"/>
                </a:solidFill>
                <a:ln w="12700">
                  <a:solidFill>
                    <a:srgbClr val="5F5F5F"/>
                  </a:solidFill>
                  <a:miter lim="800000"/>
                  <a:headEnd/>
                  <a:tailEnd/>
                </a:ln>
              </p:spPr>
              <p:txBody>
                <a:bodyPr wrap="none" anchor="ctr"/>
                <a:lstStyle/>
                <a:p>
                  <a:pPr>
                    <a:defRPr/>
                  </a:pPr>
                  <a:endParaRPr lang="en-US">
                    <a:solidFill>
                      <a:schemeClr val="tx1"/>
                    </a:solidFill>
                    <a:latin typeface="Arial" pitchFamily="34" charset="0"/>
                    <a:cs typeface="+mn-cs"/>
                  </a:endParaRPr>
                </a:p>
              </p:txBody>
            </p:sp>
            <p:sp>
              <p:nvSpPr>
                <p:cNvPr id="239" name="Rectangle 265"/>
                <p:cNvSpPr>
                  <a:spLocks noChangeArrowheads="1"/>
                </p:cNvSpPr>
                <p:nvPr/>
              </p:nvSpPr>
              <p:spPr bwMode="auto">
                <a:xfrm>
                  <a:off x="4370" y="1647"/>
                  <a:ext cx="118" cy="61"/>
                </a:xfrm>
                <a:prstGeom prst="rect">
                  <a:avLst/>
                </a:prstGeom>
                <a:solidFill>
                  <a:srgbClr val="474747"/>
                </a:solidFill>
                <a:ln w="12700">
                  <a:solidFill>
                    <a:srgbClr val="5F5F5F"/>
                  </a:solidFill>
                  <a:miter lim="800000"/>
                  <a:headEnd/>
                  <a:tailEnd/>
                </a:ln>
              </p:spPr>
              <p:txBody>
                <a:bodyPr wrap="none" anchor="ctr"/>
                <a:lstStyle/>
                <a:p>
                  <a:pPr>
                    <a:defRPr/>
                  </a:pPr>
                  <a:endParaRPr lang="en-US">
                    <a:solidFill>
                      <a:schemeClr val="tx1"/>
                    </a:solidFill>
                    <a:latin typeface="Arial" pitchFamily="34" charset="0"/>
                    <a:cs typeface="+mn-cs"/>
                  </a:endParaRPr>
                </a:p>
              </p:txBody>
            </p:sp>
          </p:grpSp>
          <p:grpSp>
            <p:nvGrpSpPr>
              <p:cNvPr id="172" name="Group 266"/>
              <p:cNvGrpSpPr>
                <a:grpSpLocks/>
              </p:cNvGrpSpPr>
              <p:nvPr/>
            </p:nvGrpSpPr>
            <p:grpSpPr bwMode="auto">
              <a:xfrm rot="1273006" flipH="1">
                <a:off x="370" y="1457"/>
                <a:ext cx="463" cy="181"/>
                <a:chOff x="3667" y="1613"/>
                <a:chExt cx="876" cy="152"/>
              </a:xfrm>
            </p:grpSpPr>
            <p:sp>
              <p:nvSpPr>
                <p:cNvPr id="196" name="Rectangle 267"/>
                <p:cNvSpPr>
                  <a:spLocks noChangeArrowheads="1"/>
                </p:cNvSpPr>
                <p:nvPr/>
              </p:nvSpPr>
              <p:spPr bwMode="auto">
                <a:xfrm>
                  <a:off x="3678" y="1694"/>
                  <a:ext cx="390" cy="21"/>
                </a:xfrm>
                <a:prstGeom prst="rect">
                  <a:avLst/>
                </a:prstGeom>
                <a:noFill/>
                <a:ln w="12700">
                  <a:solidFill>
                    <a:srgbClr val="000000"/>
                  </a:solidFill>
                  <a:miter lim="800000"/>
                  <a:headEnd/>
                  <a:tailEnd/>
                </a:ln>
              </p:spPr>
              <p:txBody>
                <a:bodyPr wrap="none" anchor="ctr"/>
                <a:lstStyle/>
                <a:p>
                  <a:pPr>
                    <a:defRPr/>
                  </a:pPr>
                  <a:endParaRPr lang="en-US">
                    <a:solidFill>
                      <a:schemeClr val="tx1"/>
                    </a:solidFill>
                    <a:latin typeface="Arial" pitchFamily="34" charset="0"/>
                    <a:cs typeface="+mn-cs"/>
                  </a:endParaRPr>
                </a:p>
              </p:txBody>
            </p:sp>
            <p:sp>
              <p:nvSpPr>
                <p:cNvPr id="197" name="Rectangle 268"/>
                <p:cNvSpPr>
                  <a:spLocks noChangeArrowheads="1"/>
                </p:cNvSpPr>
                <p:nvPr/>
              </p:nvSpPr>
              <p:spPr bwMode="auto">
                <a:xfrm>
                  <a:off x="4113" y="1694"/>
                  <a:ext cx="390" cy="21"/>
                </a:xfrm>
                <a:prstGeom prst="rect">
                  <a:avLst/>
                </a:prstGeom>
                <a:noFill/>
                <a:ln w="12700">
                  <a:solidFill>
                    <a:srgbClr val="000000"/>
                  </a:solidFill>
                  <a:miter lim="800000"/>
                  <a:headEnd/>
                  <a:tailEnd/>
                </a:ln>
              </p:spPr>
              <p:txBody>
                <a:bodyPr wrap="none" anchor="ctr"/>
                <a:lstStyle/>
                <a:p>
                  <a:pPr>
                    <a:defRPr/>
                  </a:pPr>
                  <a:endParaRPr lang="en-US">
                    <a:solidFill>
                      <a:schemeClr val="tx1"/>
                    </a:solidFill>
                    <a:latin typeface="Arial" pitchFamily="34" charset="0"/>
                    <a:cs typeface="+mn-cs"/>
                  </a:endParaRPr>
                </a:p>
              </p:txBody>
            </p:sp>
            <p:sp>
              <p:nvSpPr>
                <p:cNvPr id="198" name="Freeform 269"/>
                <p:cNvSpPr>
                  <a:spLocks/>
                </p:cNvSpPr>
                <p:nvPr/>
              </p:nvSpPr>
              <p:spPr bwMode="auto">
                <a:xfrm>
                  <a:off x="3667" y="1613"/>
                  <a:ext cx="876" cy="22"/>
                </a:xfrm>
                <a:custGeom>
                  <a:avLst/>
                  <a:gdLst>
                    <a:gd name="T0" fmla="*/ 0 w 876"/>
                    <a:gd name="T1" fmla="*/ 0 h 22"/>
                    <a:gd name="T2" fmla="*/ 875 w 876"/>
                    <a:gd name="T3" fmla="*/ 0 h 22"/>
                    <a:gd name="T4" fmla="*/ 875 w 876"/>
                    <a:gd name="T5" fmla="*/ 21 h 22"/>
                    <a:gd name="T6" fmla="*/ 0 w 876"/>
                    <a:gd name="T7" fmla="*/ 21 h 22"/>
                    <a:gd name="T8" fmla="*/ 0 w 876"/>
                    <a:gd name="T9" fmla="*/ 0 h 22"/>
                    <a:gd name="T10" fmla="*/ 0 60000 65536"/>
                    <a:gd name="T11" fmla="*/ 0 60000 65536"/>
                    <a:gd name="T12" fmla="*/ 0 60000 65536"/>
                    <a:gd name="T13" fmla="*/ 0 60000 65536"/>
                    <a:gd name="T14" fmla="*/ 0 60000 65536"/>
                    <a:gd name="T15" fmla="*/ 0 w 876"/>
                    <a:gd name="T16" fmla="*/ 0 h 22"/>
                    <a:gd name="T17" fmla="*/ 876 w 876"/>
                    <a:gd name="T18" fmla="*/ 22 h 22"/>
                  </a:gdLst>
                  <a:ahLst/>
                  <a:cxnLst>
                    <a:cxn ang="T10">
                      <a:pos x="T0" y="T1"/>
                    </a:cxn>
                    <a:cxn ang="T11">
                      <a:pos x="T2" y="T3"/>
                    </a:cxn>
                    <a:cxn ang="T12">
                      <a:pos x="T4" y="T5"/>
                    </a:cxn>
                    <a:cxn ang="T13">
                      <a:pos x="T6" y="T7"/>
                    </a:cxn>
                    <a:cxn ang="T14">
                      <a:pos x="T8" y="T9"/>
                    </a:cxn>
                  </a:cxnLst>
                  <a:rect l="T15" t="T16" r="T17" b="T18"/>
                  <a:pathLst>
                    <a:path w="876" h="22">
                      <a:moveTo>
                        <a:pt x="0" y="0"/>
                      </a:moveTo>
                      <a:lnTo>
                        <a:pt x="875" y="0"/>
                      </a:lnTo>
                      <a:lnTo>
                        <a:pt x="875" y="21"/>
                      </a:lnTo>
                      <a:lnTo>
                        <a:pt x="0" y="21"/>
                      </a:lnTo>
                      <a:lnTo>
                        <a:pt x="0" y="0"/>
                      </a:lnTo>
                    </a:path>
                  </a:pathLst>
                </a:custGeom>
                <a:solidFill>
                  <a:srgbClr val="339933"/>
                </a:solidFill>
                <a:ln w="9525" cap="rnd">
                  <a:noFill/>
                  <a:round/>
                  <a:headEnd type="none" w="sm" len="sm"/>
                  <a:tailEnd type="none" w="sm" len="sm"/>
                </a:ln>
              </p:spPr>
              <p:txBody>
                <a:bodyPr/>
                <a:lstStyle/>
                <a:p>
                  <a:pPr>
                    <a:defRPr/>
                  </a:pPr>
                  <a:endParaRPr lang="en-US">
                    <a:solidFill>
                      <a:schemeClr val="tx1"/>
                    </a:solidFill>
                    <a:latin typeface="Arial" pitchFamily="34" charset="0"/>
                    <a:cs typeface="+mn-cs"/>
                  </a:endParaRPr>
                </a:p>
              </p:txBody>
            </p:sp>
            <p:sp>
              <p:nvSpPr>
                <p:cNvPr id="199" name="Freeform 270"/>
                <p:cNvSpPr>
                  <a:spLocks/>
                </p:cNvSpPr>
                <p:nvPr/>
              </p:nvSpPr>
              <p:spPr bwMode="auto">
                <a:xfrm>
                  <a:off x="3667" y="1631"/>
                  <a:ext cx="876" cy="23"/>
                </a:xfrm>
                <a:custGeom>
                  <a:avLst/>
                  <a:gdLst>
                    <a:gd name="T0" fmla="*/ 0 w 876"/>
                    <a:gd name="T1" fmla="*/ 0 h 23"/>
                    <a:gd name="T2" fmla="*/ 875 w 876"/>
                    <a:gd name="T3" fmla="*/ 0 h 23"/>
                    <a:gd name="T4" fmla="*/ 875 w 876"/>
                    <a:gd name="T5" fmla="*/ 22 h 23"/>
                    <a:gd name="T6" fmla="*/ 0 w 876"/>
                    <a:gd name="T7" fmla="*/ 22 h 23"/>
                    <a:gd name="T8" fmla="*/ 0 w 876"/>
                    <a:gd name="T9" fmla="*/ 0 h 23"/>
                    <a:gd name="T10" fmla="*/ 0 60000 65536"/>
                    <a:gd name="T11" fmla="*/ 0 60000 65536"/>
                    <a:gd name="T12" fmla="*/ 0 60000 65536"/>
                    <a:gd name="T13" fmla="*/ 0 60000 65536"/>
                    <a:gd name="T14" fmla="*/ 0 60000 65536"/>
                    <a:gd name="T15" fmla="*/ 0 w 876"/>
                    <a:gd name="T16" fmla="*/ 0 h 23"/>
                    <a:gd name="T17" fmla="*/ 876 w 876"/>
                    <a:gd name="T18" fmla="*/ 23 h 23"/>
                  </a:gdLst>
                  <a:ahLst/>
                  <a:cxnLst>
                    <a:cxn ang="T10">
                      <a:pos x="T0" y="T1"/>
                    </a:cxn>
                    <a:cxn ang="T11">
                      <a:pos x="T2" y="T3"/>
                    </a:cxn>
                    <a:cxn ang="T12">
                      <a:pos x="T4" y="T5"/>
                    </a:cxn>
                    <a:cxn ang="T13">
                      <a:pos x="T6" y="T7"/>
                    </a:cxn>
                    <a:cxn ang="T14">
                      <a:pos x="T8" y="T9"/>
                    </a:cxn>
                  </a:cxnLst>
                  <a:rect l="T15" t="T16" r="T17" b="T18"/>
                  <a:pathLst>
                    <a:path w="876" h="23">
                      <a:moveTo>
                        <a:pt x="0" y="0"/>
                      </a:moveTo>
                      <a:lnTo>
                        <a:pt x="875" y="0"/>
                      </a:lnTo>
                      <a:lnTo>
                        <a:pt x="875" y="22"/>
                      </a:lnTo>
                      <a:lnTo>
                        <a:pt x="0" y="22"/>
                      </a:lnTo>
                      <a:lnTo>
                        <a:pt x="0" y="0"/>
                      </a:lnTo>
                    </a:path>
                  </a:pathLst>
                </a:custGeom>
                <a:solidFill>
                  <a:srgbClr val="309830"/>
                </a:solidFill>
                <a:ln w="9525" cap="rnd">
                  <a:noFill/>
                  <a:round/>
                  <a:headEnd type="none" w="sm" len="sm"/>
                  <a:tailEnd type="none" w="sm" len="sm"/>
                </a:ln>
              </p:spPr>
              <p:txBody>
                <a:bodyPr/>
                <a:lstStyle/>
                <a:p>
                  <a:pPr>
                    <a:defRPr/>
                  </a:pPr>
                  <a:endParaRPr lang="en-US">
                    <a:solidFill>
                      <a:schemeClr val="tx1"/>
                    </a:solidFill>
                    <a:latin typeface="Arial" pitchFamily="34" charset="0"/>
                    <a:cs typeface="+mn-cs"/>
                  </a:endParaRPr>
                </a:p>
              </p:txBody>
            </p:sp>
            <p:sp>
              <p:nvSpPr>
                <p:cNvPr id="200" name="Freeform 271"/>
                <p:cNvSpPr>
                  <a:spLocks/>
                </p:cNvSpPr>
                <p:nvPr/>
              </p:nvSpPr>
              <p:spPr bwMode="auto">
                <a:xfrm>
                  <a:off x="3667" y="1641"/>
                  <a:ext cx="876" cy="20"/>
                </a:xfrm>
                <a:custGeom>
                  <a:avLst/>
                  <a:gdLst>
                    <a:gd name="T0" fmla="*/ 0 w 876"/>
                    <a:gd name="T1" fmla="*/ 0 h 20"/>
                    <a:gd name="T2" fmla="*/ 875 w 876"/>
                    <a:gd name="T3" fmla="*/ 0 h 20"/>
                    <a:gd name="T4" fmla="*/ 875 w 876"/>
                    <a:gd name="T5" fmla="*/ 19 h 20"/>
                    <a:gd name="T6" fmla="*/ 0 w 876"/>
                    <a:gd name="T7" fmla="*/ 19 h 20"/>
                    <a:gd name="T8" fmla="*/ 0 w 876"/>
                    <a:gd name="T9" fmla="*/ 0 h 20"/>
                    <a:gd name="T10" fmla="*/ 0 60000 65536"/>
                    <a:gd name="T11" fmla="*/ 0 60000 65536"/>
                    <a:gd name="T12" fmla="*/ 0 60000 65536"/>
                    <a:gd name="T13" fmla="*/ 0 60000 65536"/>
                    <a:gd name="T14" fmla="*/ 0 60000 65536"/>
                    <a:gd name="T15" fmla="*/ 0 w 876"/>
                    <a:gd name="T16" fmla="*/ 0 h 20"/>
                    <a:gd name="T17" fmla="*/ 876 w 876"/>
                    <a:gd name="T18" fmla="*/ 20 h 20"/>
                  </a:gdLst>
                  <a:ahLst/>
                  <a:cxnLst>
                    <a:cxn ang="T10">
                      <a:pos x="T0" y="T1"/>
                    </a:cxn>
                    <a:cxn ang="T11">
                      <a:pos x="T2" y="T3"/>
                    </a:cxn>
                    <a:cxn ang="T12">
                      <a:pos x="T4" y="T5"/>
                    </a:cxn>
                    <a:cxn ang="T13">
                      <a:pos x="T6" y="T7"/>
                    </a:cxn>
                    <a:cxn ang="T14">
                      <a:pos x="T8" y="T9"/>
                    </a:cxn>
                  </a:cxnLst>
                  <a:rect l="T15" t="T16" r="T17" b="T18"/>
                  <a:pathLst>
                    <a:path w="876" h="20">
                      <a:moveTo>
                        <a:pt x="0" y="0"/>
                      </a:moveTo>
                      <a:lnTo>
                        <a:pt x="875" y="0"/>
                      </a:lnTo>
                      <a:lnTo>
                        <a:pt x="875" y="19"/>
                      </a:lnTo>
                      <a:lnTo>
                        <a:pt x="0" y="19"/>
                      </a:lnTo>
                      <a:lnTo>
                        <a:pt x="0" y="0"/>
                      </a:lnTo>
                    </a:path>
                  </a:pathLst>
                </a:custGeom>
                <a:solidFill>
                  <a:srgbClr val="309030"/>
                </a:solidFill>
                <a:ln w="9525" cap="rnd">
                  <a:noFill/>
                  <a:round/>
                  <a:headEnd type="none" w="sm" len="sm"/>
                  <a:tailEnd type="none" w="sm" len="sm"/>
                </a:ln>
              </p:spPr>
              <p:txBody>
                <a:bodyPr/>
                <a:lstStyle/>
                <a:p>
                  <a:pPr>
                    <a:defRPr/>
                  </a:pPr>
                  <a:endParaRPr lang="en-US">
                    <a:solidFill>
                      <a:schemeClr val="tx1"/>
                    </a:solidFill>
                    <a:latin typeface="Arial" pitchFamily="34" charset="0"/>
                    <a:cs typeface="+mn-cs"/>
                  </a:endParaRPr>
                </a:p>
              </p:txBody>
            </p:sp>
            <p:sp>
              <p:nvSpPr>
                <p:cNvPr id="201" name="Freeform 272"/>
                <p:cNvSpPr>
                  <a:spLocks/>
                </p:cNvSpPr>
                <p:nvPr/>
              </p:nvSpPr>
              <p:spPr bwMode="auto">
                <a:xfrm>
                  <a:off x="3667" y="1650"/>
                  <a:ext cx="876" cy="22"/>
                </a:xfrm>
                <a:custGeom>
                  <a:avLst/>
                  <a:gdLst>
                    <a:gd name="T0" fmla="*/ 0 w 876"/>
                    <a:gd name="T1" fmla="*/ 0 h 22"/>
                    <a:gd name="T2" fmla="*/ 875 w 876"/>
                    <a:gd name="T3" fmla="*/ 0 h 22"/>
                    <a:gd name="T4" fmla="*/ 875 w 876"/>
                    <a:gd name="T5" fmla="*/ 21 h 22"/>
                    <a:gd name="T6" fmla="*/ 0 w 876"/>
                    <a:gd name="T7" fmla="*/ 21 h 22"/>
                    <a:gd name="T8" fmla="*/ 0 w 876"/>
                    <a:gd name="T9" fmla="*/ 0 h 22"/>
                    <a:gd name="T10" fmla="*/ 0 60000 65536"/>
                    <a:gd name="T11" fmla="*/ 0 60000 65536"/>
                    <a:gd name="T12" fmla="*/ 0 60000 65536"/>
                    <a:gd name="T13" fmla="*/ 0 60000 65536"/>
                    <a:gd name="T14" fmla="*/ 0 60000 65536"/>
                    <a:gd name="T15" fmla="*/ 0 w 876"/>
                    <a:gd name="T16" fmla="*/ 0 h 22"/>
                    <a:gd name="T17" fmla="*/ 876 w 876"/>
                    <a:gd name="T18" fmla="*/ 22 h 22"/>
                  </a:gdLst>
                  <a:ahLst/>
                  <a:cxnLst>
                    <a:cxn ang="T10">
                      <a:pos x="T0" y="T1"/>
                    </a:cxn>
                    <a:cxn ang="T11">
                      <a:pos x="T2" y="T3"/>
                    </a:cxn>
                    <a:cxn ang="T12">
                      <a:pos x="T4" y="T5"/>
                    </a:cxn>
                    <a:cxn ang="T13">
                      <a:pos x="T6" y="T7"/>
                    </a:cxn>
                    <a:cxn ang="T14">
                      <a:pos x="T8" y="T9"/>
                    </a:cxn>
                  </a:cxnLst>
                  <a:rect l="T15" t="T16" r="T17" b="T18"/>
                  <a:pathLst>
                    <a:path w="876" h="22">
                      <a:moveTo>
                        <a:pt x="0" y="0"/>
                      </a:moveTo>
                      <a:lnTo>
                        <a:pt x="875" y="0"/>
                      </a:lnTo>
                      <a:lnTo>
                        <a:pt x="875" y="21"/>
                      </a:lnTo>
                      <a:lnTo>
                        <a:pt x="0" y="21"/>
                      </a:lnTo>
                      <a:lnTo>
                        <a:pt x="0" y="0"/>
                      </a:lnTo>
                    </a:path>
                  </a:pathLst>
                </a:custGeom>
                <a:solidFill>
                  <a:srgbClr val="288828"/>
                </a:solidFill>
                <a:ln w="9525" cap="rnd">
                  <a:noFill/>
                  <a:round/>
                  <a:headEnd type="none" w="sm" len="sm"/>
                  <a:tailEnd type="none" w="sm" len="sm"/>
                </a:ln>
              </p:spPr>
              <p:txBody>
                <a:bodyPr/>
                <a:lstStyle/>
                <a:p>
                  <a:pPr>
                    <a:defRPr/>
                  </a:pPr>
                  <a:endParaRPr lang="en-US">
                    <a:solidFill>
                      <a:schemeClr val="tx1"/>
                    </a:solidFill>
                    <a:latin typeface="Arial" pitchFamily="34" charset="0"/>
                    <a:cs typeface="+mn-cs"/>
                  </a:endParaRPr>
                </a:p>
              </p:txBody>
            </p:sp>
            <p:sp>
              <p:nvSpPr>
                <p:cNvPr id="202" name="Freeform 273"/>
                <p:cNvSpPr>
                  <a:spLocks/>
                </p:cNvSpPr>
                <p:nvPr/>
              </p:nvSpPr>
              <p:spPr bwMode="auto">
                <a:xfrm>
                  <a:off x="3667" y="1658"/>
                  <a:ext cx="876" cy="22"/>
                </a:xfrm>
                <a:custGeom>
                  <a:avLst/>
                  <a:gdLst>
                    <a:gd name="T0" fmla="*/ 0 w 876"/>
                    <a:gd name="T1" fmla="*/ 0 h 22"/>
                    <a:gd name="T2" fmla="*/ 875 w 876"/>
                    <a:gd name="T3" fmla="*/ 0 h 22"/>
                    <a:gd name="T4" fmla="*/ 875 w 876"/>
                    <a:gd name="T5" fmla="*/ 21 h 22"/>
                    <a:gd name="T6" fmla="*/ 0 w 876"/>
                    <a:gd name="T7" fmla="*/ 21 h 22"/>
                    <a:gd name="T8" fmla="*/ 0 w 876"/>
                    <a:gd name="T9" fmla="*/ 0 h 22"/>
                    <a:gd name="T10" fmla="*/ 0 60000 65536"/>
                    <a:gd name="T11" fmla="*/ 0 60000 65536"/>
                    <a:gd name="T12" fmla="*/ 0 60000 65536"/>
                    <a:gd name="T13" fmla="*/ 0 60000 65536"/>
                    <a:gd name="T14" fmla="*/ 0 60000 65536"/>
                    <a:gd name="T15" fmla="*/ 0 w 876"/>
                    <a:gd name="T16" fmla="*/ 0 h 22"/>
                    <a:gd name="T17" fmla="*/ 876 w 876"/>
                    <a:gd name="T18" fmla="*/ 22 h 22"/>
                  </a:gdLst>
                  <a:ahLst/>
                  <a:cxnLst>
                    <a:cxn ang="T10">
                      <a:pos x="T0" y="T1"/>
                    </a:cxn>
                    <a:cxn ang="T11">
                      <a:pos x="T2" y="T3"/>
                    </a:cxn>
                    <a:cxn ang="T12">
                      <a:pos x="T4" y="T5"/>
                    </a:cxn>
                    <a:cxn ang="T13">
                      <a:pos x="T6" y="T7"/>
                    </a:cxn>
                    <a:cxn ang="T14">
                      <a:pos x="T8" y="T9"/>
                    </a:cxn>
                  </a:cxnLst>
                  <a:rect l="T15" t="T16" r="T17" b="T18"/>
                  <a:pathLst>
                    <a:path w="876" h="22">
                      <a:moveTo>
                        <a:pt x="0" y="0"/>
                      </a:moveTo>
                      <a:lnTo>
                        <a:pt x="875" y="0"/>
                      </a:lnTo>
                      <a:lnTo>
                        <a:pt x="875" y="21"/>
                      </a:lnTo>
                      <a:lnTo>
                        <a:pt x="0" y="21"/>
                      </a:lnTo>
                      <a:lnTo>
                        <a:pt x="0" y="0"/>
                      </a:lnTo>
                    </a:path>
                  </a:pathLst>
                </a:custGeom>
                <a:solidFill>
                  <a:srgbClr val="288028"/>
                </a:solidFill>
                <a:ln w="9525" cap="rnd">
                  <a:noFill/>
                  <a:round/>
                  <a:headEnd type="none" w="sm" len="sm"/>
                  <a:tailEnd type="none" w="sm" len="sm"/>
                </a:ln>
              </p:spPr>
              <p:txBody>
                <a:bodyPr/>
                <a:lstStyle/>
                <a:p>
                  <a:pPr>
                    <a:defRPr/>
                  </a:pPr>
                  <a:endParaRPr lang="en-US">
                    <a:solidFill>
                      <a:schemeClr val="tx1"/>
                    </a:solidFill>
                    <a:latin typeface="Arial" pitchFamily="34" charset="0"/>
                    <a:cs typeface="+mn-cs"/>
                  </a:endParaRPr>
                </a:p>
              </p:txBody>
            </p:sp>
            <p:sp>
              <p:nvSpPr>
                <p:cNvPr id="203" name="Freeform 274"/>
                <p:cNvSpPr>
                  <a:spLocks/>
                </p:cNvSpPr>
                <p:nvPr/>
              </p:nvSpPr>
              <p:spPr bwMode="auto">
                <a:xfrm>
                  <a:off x="3667" y="1669"/>
                  <a:ext cx="876" cy="21"/>
                </a:xfrm>
                <a:custGeom>
                  <a:avLst/>
                  <a:gdLst>
                    <a:gd name="T0" fmla="*/ 0 w 876"/>
                    <a:gd name="T1" fmla="*/ 0 h 21"/>
                    <a:gd name="T2" fmla="*/ 875 w 876"/>
                    <a:gd name="T3" fmla="*/ 0 h 21"/>
                    <a:gd name="T4" fmla="*/ 875 w 876"/>
                    <a:gd name="T5" fmla="*/ 20 h 21"/>
                    <a:gd name="T6" fmla="*/ 0 w 876"/>
                    <a:gd name="T7" fmla="*/ 20 h 21"/>
                    <a:gd name="T8" fmla="*/ 0 w 876"/>
                    <a:gd name="T9" fmla="*/ 0 h 21"/>
                    <a:gd name="T10" fmla="*/ 0 60000 65536"/>
                    <a:gd name="T11" fmla="*/ 0 60000 65536"/>
                    <a:gd name="T12" fmla="*/ 0 60000 65536"/>
                    <a:gd name="T13" fmla="*/ 0 60000 65536"/>
                    <a:gd name="T14" fmla="*/ 0 60000 65536"/>
                    <a:gd name="T15" fmla="*/ 0 w 876"/>
                    <a:gd name="T16" fmla="*/ 0 h 21"/>
                    <a:gd name="T17" fmla="*/ 876 w 876"/>
                    <a:gd name="T18" fmla="*/ 21 h 21"/>
                  </a:gdLst>
                  <a:ahLst/>
                  <a:cxnLst>
                    <a:cxn ang="T10">
                      <a:pos x="T0" y="T1"/>
                    </a:cxn>
                    <a:cxn ang="T11">
                      <a:pos x="T2" y="T3"/>
                    </a:cxn>
                    <a:cxn ang="T12">
                      <a:pos x="T4" y="T5"/>
                    </a:cxn>
                    <a:cxn ang="T13">
                      <a:pos x="T6" y="T7"/>
                    </a:cxn>
                    <a:cxn ang="T14">
                      <a:pos x="T8" y="T9"/>
                    </a:cxn>
                  </a:cxnLst>
                  <a:rect l="T15" t="T16" r="T17" b="T18"/>
                  <a:pathLst>
                    <a:path w="876" h="21">
                      <a:moveTo>
                        <a:pt x="0" y="0"/>
                      </a:moveTo>
                      <a:lnTo>
                        <a:pt x="875" y="0"/>
                      </a:lnTo>
                      <a:lnTo>
                        <a:pt x="875" y="20"/>
                      </a:lnTo>
                      <a:lnTo>
                        <a:pt x="0" y="20"/>
                      </a:lnTo>
                      <a:lnTo>
                        <a:pt x="0" y="0"/>
                      </a:lnTo>
                    </a:path>
                  </a:pathLst>
                </a:custGeom>
                <a:solidFill>
                  <a:srgbClr val="287828"/>
                </a:solidFill>
                <a:ln w="9525" cap="rnd">
                  <a:noFill/>
                  <a:round/>
                  <a:headEnd type="none" w="sm" len="sm"/>
                  <a:tailEnd type="none" w="sm" len="sm"/>
                </a:ln>
              </p:spPr>
              <p:txBody>
                <a:bodyPr/>
                <a:lstStyle/>
                <a:p>
                  <a:pPr>
                    <a:defRPr/>
                  </a:pPr>
                  <a:endParaRPr lang="en-US">
                    <a:solidFill>
                      <a:schemeClr val="tx1"/>
                    </a:solidFill>
                    <a:latin typeface="Arial" pitchFamily="34" charset="0"/>
                    <a:cs typeface="+mn-cs"/>
                  </a:endParaRPr>
                </a:p>
              </p:txBody>
            </p:sp>
            <p:sp>
              <p:nvSpPr>
                <p:cNvPr id="204" name="Freeform 275"/>
                <p:cNvSpPr>
                  <a:spLocks/>
                </p:cNvSpPr>
                <p:nvPr/>
              </p:nvSpPr>
              <p:spPr bwMode="auto">
                <a:xfrm>
                  <a:off x="3667" y="1679"/>
                  <a:ext cx="876" cy="22"/>
                </a:xfrm>
                <a:custGeom>
                  <a:avLst/>
                  <a:gdLst>
                    <a:gd name="T0" fmla="*/ 0 w 876"/>
                    <a:gd name="T1" fmla="*/ 0 h 22"/>
                    <a:gd name="T2" fmla="*/ 875 w 876"/>
                    <a:gd name="T3" fmla="*/ 0 h 22"/>
                    <a:gd name="T4" fmla="*/ 875 w 876"/>
                    <a:gd name="T5" fmla="*/ 21 h 22"/>
                    <a:gd name="T6" fmla="*/ 0 w 876"/>
                    <a:gd name="T7" fmla="*/ 21 h 22"/>
                    <a:gd name="T8" fmla="*/ 0 w 876"/>
                    <a:gd name="T9" fmla="*/ 0 h 22"/>
                    <a:gd name="T10" fmla="*/ 0 60000 65536"/>
                    <a:gd name="T11" fmla="*/ 0 60000 65536"/>
                    <a:gd name="T12" fmla="*/ 0 60000 65536"/>
                    <a:gd name="T13" fmla="*/ 0 60000 65536"/>
                    <a:gd name="T14" fmla="*/ 0 60000 65536"/>
                    <a:gd name="T15" fmla="*/ 0 w 876"/>
                    <a:gd name="T16" fmla="*/ 0 h 22"/>
                    <a:gd name="T17" fmla="*/ 876 w 876"/>
                    <a:gd name="T18" fmla="*/ 22 h 22"/>
                  </a:gdLst>
                  <a:ahLst/>
                  <a:cxnLst>
                    <a:cxn ang="T10">
                      <a:pos x="T0" y="T1"/>
                    </a:cxn>
                    <a:cxn ang="T11">
                      <a:pos x="T2" y="T3"/>
                    </a:cxn>
                    <a:cxn ang="T12">
                      <a:pos x="T4" y="T5"/>
                    </a:cxn>
                    <a:cxn ang="T13">
                      <a:pos x="T6" y="T7"/>
                    </a:cxn>
                    <a:cxn ang="T14">
                      <a:pos x="T8" y="T9"/>
                    </a:cxn>
                  </a:cxnLst>
                  <a:rect l="T15" t="T16" r="T17" b="T18"/>
                  <a:pathLst>
                    <a:path w="876" h="22">
                      <a:moveTo>
                        <a:pt x="0" y="0"/>
                      </a:moveTo>
                      <a:lnTo>
                        <a:pt x="875" y="0"/>
                      </a:lnTo>
                      <a:lnTo>
                        <a:pt x="875" y="21"/>
                      </a:lnTo>
                      <a:lnTo>
                        <a:pt x="0" y="21"/>
                      </a:lnTo>
                      <a:lnTo>
                        <a:pt x="0" y="0"/>
                      </a:lnTo>
                    </a:path>
                  </a:pathLst>
                </a:custGeom>
                <a:solidFill>
                  <a:srgbClr val="287020"/>
                </a:solidFill>
                <a:ln w="9525" cap="rnd">
                  <a:noFill/>
                  <a:round/>
                  <a:headEnd type="none" w="sm" len="sm"/>
                  <a:tailEnd type="none" w="sm" len="sm"/>
                </a:ln>
              </p:spPr>
              <p:txBody>
                <a:bodyPr/>
                <a:lstStyle/>
                <a:p>
                  <a:pPr>
                    <a:defRPr/>
                  </a:pPr>
                  <a:endParaRPr lang="en-US">
                    <a:solidFill>
                      <a:schemeClr val="tx1"/>
                    </a:solidFill>
                    <a:latin typeface="Arial" pitchFamily="34" charset="0"/>
                    <a:cs typeface="+mn-cs"/>
                  </a:endParaRPr>
                </a:p>
              </p:txBody>
            </p:sp>
            <p:sp>
              <p:nvSpPr>
                <p:cNvPr id="205" name="Freeform 276"/>
                <p:cNvSpPr>
                  <a:spLocks/>
                </p:cNvSpPr>
                <p:nvPr/>
              </p:nvSpPr>
              <p:spPr bwMode="auto">
                <a:xfrm>
                  <a:off x="3667" y="1689"/>
                  <a:ext cx="876" cy="23"/>
                </a:xfrm>
                <a:custGeom>
                  <a:avLst/>
                  <a:gdLst>
                    <a:gd name="T0" fmla="*/ 0 w 876"/>
                    <a:gd name="T1" fmla="*/ 0 h 23"/>
                    <a:gd name="T2" fmla="*/ 875 w 876"/>
                    <a:gd name="T3" fmla="*/ 0 h 23"/>
                    <a:gd name="T4" fmla="*/ 875 w 876"/>
                    <a:gd name="T5" fmla="*/ 22 h 23"/>
                    <a:gd name="T6" fmla="*/ 0 w 876"/>
                    <a:gd name="T7" fmla="*/ 22 h 23"/>
                    <a:gd name="T8" fmla="*/ 0 w 876"/>
                    <a:gd name="T9" fmla="*/ 0 h 23"/>
                    <a:gd name="T10" fmla="*/ 0 60000 65536"/>
                    <a:gd name="T11" fmla="*/ 0 60000 65536"/>
                    <a:gd name="T12" fmla="*/ 0 60000 65536"/>
                    <a:gd name="T13" fmla="*/ 0 60000 65536"/>
                    <a:gd name="T14" fmla="*/ 0 60000 65536"/>
                    <a:gd name="T15" fmla="*/ 0 w 876"/>
                    <a:gd name="T16" fmla="*/ 0 h 23"/>
                    <a:gd name="T17" fmla="*/ 876 w 876"/>
                    <a:gd name="T18" fmla="*/ 23 h 23"/>
                  </a:gdLst>
                  <a:ahLst/>
                  <a:cxnLst>
                    <a:cxn ang="T10">
                      <a:pos x="T0" y="T1"/>
                    </a:cxn>
                    <a:cxn ang="T11">
                      <a:pos x="T2" y="T3"/>
                    </a:cxn>
                    <a:cxn ang="T12">
                      <a:pos x="T4" y="T5"/>
                    </a:cxn>
                    <a:cxn ang="T13">
                      <a:pos x="T6" y="T7"/>
                    </a:cxn>
                    <a:cxn ang="T14">
                      <a:pos x="T8" y="T9"/>
                    </a:cxn>
                  </a:cxnLst>
                  <a:rect l="T15" t="T16" r="T17" b="T18"/>
                  <a:pathLst>
                    <a:path w="876" h="23">
                      <a:moveTo>
                        <a:pt x="0" y="0"/>
                      </a:moveTo>
                      <a:lnTo>
                        <a:pt x="875" y="0"/>
                      </a:lnTo>
                      <a:lnTo>
                        <a:pt x="875" y="22"/>
                      </a:lnTo>
                      <a:lnTo>
                        <a:pt x="0" y="22"/>
                      </a:lnTo>
                      <a:lnTo>
                        <a:pt x="0" y="0"/>
                      </a:lnTo>
                    </a:path>
                  </a:pathLst>
                </a:custGeom>
                <a:solidFill>
                  <a:srgbClr val="206820"/>
                </a:solidFill>
                <a:ln w="9525" cap="rnd">
                  <a:noFill/>
                  <a:round/>
                  <a:headEnd type="none" w="sm" len="sm"/>
                  <a:tailEnd type="none" w="sm" len="sm"/>
                </a:ln>
              </p:spPr>
              <p:txBody>
                <a:bodyPr/>
                <a:lstStyle/>
                <a:p>
                  <a:pPr>
                    <a:defRPr/>
                  </a:pPr>
                  <a:endParaRPr lang="en-US">
                    <a:solidFill>
                      <a:schemeClr val="tx1"/>
                    </a:solidFill>
                    <a:latin typeface="Arial" pitchFamily="34" charset="0"/>
                    <a:cs typeface="+mn-cs"/>
                  </a:endParaRPr>
                </a:p>
              </p:txBody>
            </p:sp>
            <p:sp>
              <p:nvSpPr>
                <p:cNvPr id="206" name="Freeform 277"/>
                <p:cNvSpPr>
                  <a:spLocks/>
                </p:cNvSpPr>
                <p:nvPr/>
              </p:nvSpPr>
              <p:spPr bwMode="auto">
                <a:xfrm>
                  <a:off x="3667" y="1698"/>
                  <a:ext cx="876" cy="21"/>
                </a:xfrm>
                <a:custGeom>
                  <a:avLst/>
                  <a:gdLst>
                    <a:gd name="T0" fmla="*/ 0 w 876"/>
                    <a:gd name="T1" fmla="*/ 0 h 21"/>
                    <a:gd name="T2" fmla="*/ 875 w 876"/>
                    <a:gd name="T3" fmla="*/ 0 h 21"/>
                    <a:gd name="T4" fmla="*/ 875 w 876"/>
                    <a:gd name="T5" fmla="*/ 20 h 21"/>
                    <a:gd name="T6" fmla="*/ 0 w 876"/>
                    <a:gd name="T7" fmla="*/ 20 h 21"/>
                    <a:gd name="T8" fmla="*/ 0 w 876"/>
                    <a:gd name="T9" fmla="*/ 0 h 21"/>
                    <a:gd name="T10" fmla="*/ 0 60000 65536"/>
                    <a:gd name="T11" fmla="*/ 0 60000 65536"/>
                    <a:gd name="T12" fmla="*/ 0 60000 65536"/>
                    <a:gd name="T13" fmla="*/ 0 60000 65536"/>
                    <a:gd name="T14" fmla="*/ 0 60000 65536"/>
                    <a:gd name="T15" fmla="*/ 0 w 876"/>
                    <a:gd name="T16" fmla="*/ 0 h 21"/>
                    <a:gd name="T17" fmla="*/ 876 w 876"/>
                    <a:gd name="T18" fmla="*/ 21 h 21"/>
                  </a:gdLst>
                  <a:ahLst/>
                  <a:cxnLst>
                    <a:cxn ang="T10">
                      <a:pos x="T0" y="T1"/>
                    </a:cxn>
                    <a:cxn ang="T11">
                      <a:pos x="T2" y="T3"/>
                    </a:cxn>
                    <a:cxn ang="T12">
                      <a:pos x="T4" y="T5"/>
                    </a:cxn>
                    <a:cxn ang="T13">
                      <a:pos x="T6" y="T7"/>
                    </a:cxn>
                    <a:cxn ang="T14">
                      <a:pos x="T8" y="T9"/>
                    </a:cxn>
                  </a:cxnLst>
                  <a:rect l="T15" t="T16" r="T17" b="T18"/>
                  <a:pathLst>
                    <a:path w="876" h="21">
                      <a:moveTo>
                        <a:pt x="0" y="0"/>
                      </a:moveTo>
                      <a:lnTo>
                        <a:pt x="875" y="0"/>
                      </a:lnTo>
                      <a:lnTo>
                        <a:pt x="875" y="20"/>
                      </a:lnTo>
                      <a:lnTo>
                        <a:pt x="0" y="20"/>
                      </a:lnTo>
                      <a:lnTo>
                        <a:pt x="0" y="0"/>
                      </a:lnTo>
                    </a:path>
                  </a:pathLst>
                </a:custGeom>
                <a:solidFill>
                  <a:srgbClr val="206020"/>
                </a:solidFill>
                <a:ln w="9525" cap="rnd">
                  <a:noFill/>
                  <a:round/>
                  <a:headEnd type="none" w="sm" len="sm"/>
                  <a:tailEnd type="none" w="sm" len="sm"/>
                </a:ln>
              </p:spPr>
              <p:txBody>
                <a:bodyPr/>
                <a:lstStyle/>
                <a:p>
                  <a:pPr>
                    <a:defRPr/>
                  </a:pPr>
                  <a:endParaRPr lang="en-US">
                    <a:solidFill>
                      <a:schemeClr val="tx1"/>
                    </a:solidFill>
                    <a:latin typeface="Arial" pitchFamily="34" charset="0"/>
                    <a:cs typeface="+mn-cs"/>
                  </a:endParaRPr>
                </a:p>
              </p:txBody>
            </p:sp>
            <p:sp>
              <p:nvSpPr>
                <p:cNvPr id="207" name="Freeform 278"/>
                <p:cNvSpPr>
                  <a:spLocks/>
                </p:cNvSpPr>
                <p:nvPr/>
              </p:nvSpPr>
              <p:spPr bwMode="auto">
                <a:xfrm>
                  <a:off x="3667" y="1707"/>
                  <a:ext cx="876" cy="23"/>
                </a:xfrm>
                <a:custGeom>
                  <a:avLst/>
                  <a:gdLst>
                    <a:gd name="T0" fmla="*/ 0 w 876"/>
                    <a:gd name="T1" fmla="*/ 0 h 23"/>
                    <a:gd name="T2" fmla="*/ 875 w 876"/>
                    <a:gd name="T3" fmla="*/ 0 h 23"/>
                    <a:gd name="T4" fmla="*/ 875 w 876"/>
                    <a:gd name="T5" fmla="*/ 22 h 23"/>
                    <a:gd name="T6" fmla="*/ 0 w 876"/>
                    <a:gd name="T7" fmla="*/ 22 h 23"/>
                    <a:gd name="T8" fmla="*/ 0 w 876"/>
                    <a:gd name="T9" fmla="*/ 0 h 23"/>
                    <a:gd name="T10" fmla="*/ 0 60000 65536"/>
                    <a:gd name="T11" fmla="*/ 0 60000 65536"/>
                    <a:gd name="T12" fmla="*/ 0 60000 65536"/>
                    <a:gd name="T13" fmla="*/ 0 60000 65536"/>
                    <a:gd name="T14" fmla="*/ 0 60000 65536"/>
                    <a:gd name="T15" fmla="*/ 0 w 876"/>
                    <a:gd name="T16" fmla="*/ 0 h 23"/>
                    <a:gd name="T17" fmla="*/ 876 w 876"/>
                    <a:gd name="T18" fmla="*/ 23 h 23"/>
                  </a:gdLst>
                  <a:ahLst/>
                  <a:cxnLst>
                    <a:cxn ang="T10">
                      <a:pos x="T0" y="T1"/>
                    </a:cxn>
                    <a:cxn ang="T11">
                      <a:pos x="T2" y="T3"/>
                    </a:cxn>
                    <a:cxn ang="T12">
                      <a:pos x="T4" y="T5"/>
                    </a:cxn>
                    <a:cxn ang="T13">
                      <a:pos x="T6" y="T7"/>
                    </a:cxn>
                    <a:cxn ang="T14">
                      <a:pos x="T8" y="T9"/>
                    </a:cxn>
                  </a:cxnLst>
                  <a:rect l="T15" t="T16" r="T17" b="T18"/>
                  <a:pathLst>
                    <a:path w="876" h="23">
                      <a:moveTo>
                        <a:pt x="0" y="0"/>
                      </a:moveTo>
                      <a:lnTo>
                        <a:pt x="875" y="0"/>
                      </a:lnTo>
                      <a:lnTo>
                        <a:pt x="875" y="22"/>
                      </a:lnTo>
                      <a:lnTo>
                        <a:pt x="0" y="22"/>
                      </a:lnTo>
                      <a:lnTo>
                        <a:pt x="0" y="0"/>
                      </a:lnTo>
                    </a:path>
                  </a:pathLst>
                </a:custGeom>
                <a:solidFill>
                  <a:srgbClr val="205818"/>
                </a:solidFill>
                <a:ln w="9525" cap="rnd">
                  <a:noFill/>
                  <a:round/>
                  <a:headEnd type="none" w="sm" len="sm"/>
                  <a:tailEnd type="none" w="sm" len="sm"/>
                </a:ln>
              </p:spPr>
              <p:txBody>
                <a:bodyPr/>
                <a:lstStyle/>
                <a:p>
                  <a:pPr>
                    <a:defRPr/>
                  </a:pPr>
                  <a:endParaRPr lang="en-US">
                    <a:solidFill>
                      <a:schemeClr val="tx1"/>
                    </a:solidFill>
                    <a:latin typeface="Arial" pitchFamily="34" charset="0"/>
                    <a:cs typeface="+mn-cs"/>
                  </a:endParaRPr>
                </a:p>
              </p:txBody>
            </p:sp>
            <p:sp>
              <p:nvSpPr>
                <p:cNvPr id="208" name="Freeform 279"/>
                <p:cNvSpPr>
                  <a:spLocks/>
                </p:cNvSpPr>
                <p:nvPr/>
              </p:nvSpPr>
              <p:spPr bwMode="auto">
                <a:xfrm>
                  <a:off x="3667" y="1718"/>
                  <a:ext cx="876" cy="21"/>
                </a:xfrm>
                <a:custGeom>
                  <a:avLst/>
                  <a:gdLst>
                    <a:gd name="T0" fmla="*/ 0 w 876"/>
                    <a:gd name="T1" fmla="*/ 0 h 21"/>
                    <a:gd name="T2" fmla="*/ 875 w 876"/>
                    <a:gd name="T3" fmla="*/ 0 h 21"/>
                    <a:gd name="T4" fmla="*/ 875 w 876"/>
                    <a:gd name="T5" fmla="*/ 20 h 21"/>
                    <a:gd name="T6" fmla="*/ 0 w 876"/>
                    <a:gd name="T7" fmla="*/ 20 h 21"/>
                    <a:gd name="T8" fmla="*/ 0 w 876"/>
                    <a:gd name="T9" fmla="*/ 0 h 21"/>
                    <a:gd name="T10" fmla="*/ 0 60000 65536"/>
                    <a:gd name="T11" fmla="*/ 0 60000 65536"/>
                    <a:gd name="T12" fmla="*/ 0 60000 65536"/>
                    <a:gd name="T13" fmla="*/ 0 60000 65536"/>
                    <a:gd name="T14" fmla="*/ 0 60000 65536"/>
                    <a:gd name="T15" fmla="*/ 0 w 876"/>
                    <a:gd name="T16" fmla="*/ 0 h 21"/>
                    <a:gd name="T17" fmla="*/ 876 w 876"/>
                    <a:gd name="T18" fmla="*/ 21 h 21"/>
                  </a:gdLst>
                  <a:ahLst/>
                  <a:cxnLst>
                    <a:cxn ang="T10">
                      <a:pos x="T0" y="T1"/>
                    </a:cxn>
                    <a:cxn ang="T11">
                      <a:pos x="T2" y="T3"/>
                    </a:cxn>
                    <a:cxn ang="T12">
                      <a:pos x="T4" y="T5"/>
                    </a:cxn>
                    <a:cxn ang="T13">
                      <a:pos x="T6" y="T7"/>
                    </a:cxn>
                    <a:cxn ang="T14">
                      <a:pos x="T8" y="T9"/>
                    </a:cxn>
                  </a:cxnLst>
                  <a:rect l="T15" t="T16" r="T17" b="T18"/>
                  <a:pathLst>
                    <a:path w="876" h="21">
                      <a:moveTo>
                        <a:pt x="0" y="0"/>
                      </a:moveTo>
                      <a:lnTo>
                        <a:pt x="875" y="0"/>
                      </a:lnTo>
                      <a:lnTo>
                        <a:pt x="875" y="20"/>
                      </a:lnTo>
                      <a:lnTo>
                        <a:pt x="0" y="20"/>
                      </a:lnTo>
                      <a:lnTo>
                        <a:pt x="0" y="0"/>
                      </a:lnTo>
                    </a:path>
                  </a:pathLst>
                </a:custGeom>
                <a:solidFill>
                  <a:srgbClr val="185018"/>
                </a:solidFill>
                <a:ln w="9525" cap="rnd">
                  <a:noFill/>
                  <a:round/>
                  <a:headEnd type="none" w="sm" len="sm"/>
                  <a:tailEnd type="none" w="sm" len="sm"/>
                </a:ln>
              </p:spPr>
              <p:txBody>
                <a:bodyPr/>
                <a:lstStyle/>
                <a:p>
                  <a:pPr>
                    <a:defRPr/>
                  </a:pPr>
                  <a:endParaRPr lang="en-US">
                    <a:solidFill>
                      <a:schemeClr val="tx1"/>
                    </a:solidFill>
                    <a:latin typeface="Arial" pitchFamily="34" charset="0"/>
                    <a:cs typeface="+mn-cs"/>
                  </a:endParaRPr>
                </a:p>
              </p:txBody>
            </p:sp>
            <p:sp>
              <p:nvSpPr>
                <p:cNvPr id="209" name="Freeform 280"/>
                <p:cNvSpPr>
                  <a:spLocks/>
                </p:cNvSpPr>
                <p:nvPr/>
              </p:nvSpPr>
              <p:spPr bwMode="auto">
                <a:xfrm>
                  <a:off x="3667" y="1727"/>
                  <a:ext cx="876" cy="21"/>
                </a:xfrm>
                <a:custGeom>
                  <a:avLst/>
                  <a:gdLst>
                    <a:gd name="T0" fmla="*/ 0 w 876"/>
                    <a:gd name="T1" fmla="*/ 0 h 21"/>
                    <a:gd name="T2" fmla="*/ 875 w 876"/>
                    <a:gd name="T3" fmla="*/ 0 h 21"/>
                    <a:gd name="T4" fmla="*/ 875 w 876"/>
                    <a:gd name="T5" fmla="*/ 20 h 21"/>
                    <a:gd name="T6" fmla="*/ 0 w 876"/>
                    <a:gd name="T7" fmla="*/ 20 h 21"/>
                    <a:gd name="T8" fmla="*/ 0 w 876"/>
                    <a:gd name="T9" fmla="*/ 0 h 21"/>
                    <a:gd name="T10" fmla="*/ 0 60000 65536"/>
                    <a:gd name="T11" fmla="*/ 0 60000 65536"/>
                    <a:gd name="T12" fmla="*/ 0 60000 65536"/>
                    <a:gd name="T13" fmla="*/ 0 60000 65536"/>
                    <a:gd name="T14" fmla="*/ 0 60000 65536"/>
                    <a:gd name="T15" fmla="*/ 0 w 876"/>
                    <a:gd name="T16" fmla="*/ 0 h 21"/>
                    <a:gd name="T17" fmla="*/ 876 w 876"/>
                    <a:gd name="T18" fmla="*/ 21 h 21"/>
                  </a:gdLst>
                  <a:ahLst/>
                  <a:cxnLst>
                    <a:cxn ang="T10">
                      <a:pos x="T0" y="T1"/>
                    </a:cxn>
                    <a:cxn ang="T11">
                      <a:pos x="T2" y="T3"/>
                    </a:cxn>
                    <a:cxn ang="T12">
                      <a:pos x="T4" y="T5"/>
                    </a:cxn>
                    <a:cxn ang="T13">
                      <a:pos x="T6" y="T7"/>
                    </a:cxn>
                    <a:cxn ang="T14">
                      <a:pos x="T8" y="T9"/>
                    </a:cxn>
                  </a:cxnLst>
                  <a:rect l="T15" t="T16" r="T17" b="T18"/>
                  <a:pathLst>
                    <a:path w="876" h="21">
                      <a:moveTo>
                        <a:pt x="0" y="0"/>
                      </a:moveTo>
                      <a:lnTo>
                        <a:pt x="875" y="0"/>
                      </a:lnTo>
                      <a:lnTo>
                        <a:pt x="875" y="20"/>
                      </a:lnTo>
                      <a:lnTo>
                        <a:pt x="0" y="20"/>
                      </a:lnTo>
                      <a:lnTo>
                        <a:pt x="0" y="0"/>
                      </a:lnTo>
                    </a:path>
                  </a:pathLst>
                </a:custGeom>
                <a:solidFill>
                  <a:srgbClr val="184818"/>
                </a:solidFill>
                <a:ln w="9525" cap="rnd">
                  <a:noFill/>
                  <a:round/>
                  <a:headEnd type="none" w="sm" len="sm"/>
                  <a:tailEnd type="none" w="sm" len="sm"/>
                </a:ln>
              </p:spPr>
              <p:txBody>
                <a:bodyPr/>
                <a:lstStyle/>
                <a:p>
                  <a:pPr>
                    <a:defRPr/>
                  </a:pPr>
                  <a:endParaRPr lang="en-US">
                    <a:solidFill>
                      <a:schemeClr val="tx1"/>
                    </a:solidFill>
                    <a:latin typeface="Arial" pitchFamily="34" charset="0"/>
                    <a:cs typeface="+mn-cs"/>
                  </a:endParaRPr>
                </a:p>
              </p:txBody>
            </p:sp>
            <p:sp>
              <p:nvSpPr>
                <p:cNvPr id="210" name="Freeform 281"/>
                <p:cNvSpPr>
                  <a:spLocks/>
                </p:cNvSpPr>
                <p:nvPr/>
              </p:nvSpPr>
              <p:spPr bwMode="auto">
                <a:xfrm>
                  <a:off x="3667" y="1735"/>
                  <a:ext cx="876" cy="23"/>
                </a:xfrm>
                <a:custGeom>
                  <a:avLst/>
                  <a:gdLst>
                    <a:gd name="T0" fmla="*/ 0 w 876"/>
                    <a:gd name="T1" fmla="*/ 0 h 23"/>
                    <a:gd name="T2" fmla="*/ 875 w 876"/>
                    <a:gd name="T3" fmla="*/ 0 h 23"/>
                    <a:gd name="T4" fmla="*/ 875 w 876"/>
                    <a:gd name="T5" fmla="*/ 22 h 23"/>
                    <a:gd name="T6" fmla="*/ 0 w 876"/>
                    <a:gd name="T7" fmla="*/ 22 h 23"/>
                    <a:gd name="T8" fmla="*/ 0 w 876"/>
                    <a:gd name="T9" fmla="*/ 0 h 23"/>
                    <a:gd name="T10" fmla="*/ 0 60000 65536"/>
                    <a:gd name="T11" fmla="*/ 0 60000 65536"/>
                    <a:gd name="T12" fmla="*/ 0 60000 65536"/>
                    <a:gd name="T13" fmla="*/ 0 60000 65536"/>
                    <a:gd name="T14" fmla="*/ 0 60000 65536"/>
                    <a:gd name="T15" fmla="*/ 0 w 876"/>
                    <a:gd name="T16" fmla="*/ 0 h 23"/>
                    <a:gd name="T17" fmla="*/ 876 w 876"/>
                    <a:gd name="T18" fmla="*/ 23 h 23"/>
                  </a:gdLst>
                  <a:ahLst/>
                  <a:cxnLst>
                    <a:cxn ang="T10">
                      <a:pos x="T0" y="T1"/>
                    </a:cxn>
                    <a:cxn ang="T11">
                      <a:pos x="T2" y="T3"/>
                    </a:cxn>
                    <a:cxn ang="T12">
                      <a:pos x="T4" y="T5"/>
                    </a:cxn>
                    <a:cxn ang="T13">
                      <a:pos x="T6" y="T7"/>
                    </a:cxn>
                    <a:cxn ang="T14">
                      <a:pos x="T8" y="T9"/>
                    </a:cxn>
                  </a:cxnLst>
                  <a:rect l="T15" t="T16" r="T17" b="T18"/>
                  <a:pathLst>
                    <a:path w="876" h="23">
                      <a:moveTo>
                        <a:pt x="0" y="0"/>
                      </a:moveTo>
                      <a:lnTo>
                        <a:pt x="875" y="0"/>
                      </a:lnTo>
                      <a:lnTo>
                        <a:pt x="875" y="22"/>
                      </a:lnTo>
                      <a:lnTo>
                        <a:pt x="0" y="22"/>
                      </a:lnTo>
                      <a:lnTo>
                        <a:pt x="0" y="0"/>
                      </a:lnTo>
                    </a:path>
                  </a:pathLst>
                </a:custGeom>
                <a:solidFill>
                  <a:srgbClr val="104010"/>
                </a:solidFill>
                <a:ln w="9525" cap="rnd">
                  <a:noFill/>
                  <a:round/>
                  <a:headEnd type="none" w="sm" len="sm"/>
                  <a:tailEnd type="none" w="sm" len="sm"/>
                </a:ln>
              </p:spPr>
              <p:txBody>
                <a:bodyPr/>
                <a:lstStyle/>
                <a:p>
                  <a:pPr>
                    <a:defRPr/>
                  </a:pPr>
                  <a:endParaRPr lang="en-US">
                    <a:solidFill>
                      <a:schemeClr val="tx1"/>
                    </a:solidFill>
                    <a:latin typeface="Arial" pitchFamily="34" charset="0"/>
                    <a:cs typeface="+mn-cs"/>
                  </a:endParaRPr>
                </a:p>
              </p:txBody>
            </p:sp>
            <p:sp>
              <p:nvSpPr>
                <p:cNvPr id="211" name="Rectangle 282"/>
                <p:cNvSpPr>
                  <a:spLocks noChangeArrowheads="1"/>
                </p:cNvSpPr>
                <p:nvPr/>
              </p:nvSpPr>
              <p:spPr bwMode="auto">
                <a:xfrm>
                  <a:off x="3736" y="1647"/>
                  <a:ext cx="115" cy="63"/>
                </a:xfrm>
                <a:prstGeom prst="rect">
                  <a:avLst/>
                </a:prstGeom>
                <a:solidFill>
                  <a:srgbClr val="474747"/>
                </a:solidFill>
                <a:ln w="12700">
                  <a:solidFill>
                    <a:srgbClr val="5F5F5F"/>
                  </a:solidFill>
                  <a:miter lim="800000"/>
                  <a:headEnd/>
                  <a:tailEnd/>
                </a:ln>
              </p:spPr>
              <p:txBody>
                <a:bodyPr wrap="none" anchor="ctr"/>
                <a:lstStyle/>
                <a:p>
                  <a:pPr>
                    <a:defRPr/>
                  </a:pPr>
                  <a:endParaRPr lang="en-US">
                    <a:solidFill>
                      <a:schemeClr val="tx1"/>
                    </a:solidFill>
                    <a:latin typeface="Arial" pitchFamily="34" charset="0"/>
                    <a:cs typeface="+mn-cs"/>
                  </a:endParaRPr>
                </a:p>
              </p:txBody>
            </p:sp>
            <p:sp>
              <p:nvSpPr>
                <p:cNvPr id="212" name="Rectangle 283" descr="Narrow vertical"/>
                <p:cNvSpPr>
                  <a:spLocks noChangeArrowheads="1"/>
                </p:cNvSpPr>
                <p:nvPr/>
              </p:nvSpPr>
              <p:spPr bwMode="auto">
                <a:xfrm>
                  <a:off x="3694" y="1748"/>
                  <a:ext cx="390" cy="17"/>
                </a:xfrm>
                <a:prstGeom prst="rect">
                  <a:avLst/>
                </a:prstGeom>
                <a:pattFill prst="narVert">
                  <a:fgClr>
                    <a:srgbClr val="FF9900"/>
                  </a:fgClr>
                  <a:bgClr>
                    <a:srgbClr val="FFFF00"/>
                  </a:bgClr>
                </a:pattFill>
                <a:ln w="12700">
                  <a:solidFill>
                    <a:srgbClr val="000000"/>
                  </a:solidFill>
                  <a:miter lim="800000"/>
                  <a:headEnd/>
                  <a:tailEnd/>
                </a:ln>
              </p:spPr>
              <p:txBody>
                <a:bodyPr wrap="none" anchor="ctr"/>
                <a:lstStyle/>
                <a:p>
                  <a:pPr>
                    <a:defRPr/>
                  </a:pPr>
                  <a:endParaRPr lang="en-US">
                    <a:solidFill>
                      <a:schemeClr val="tx1"/>
                    </a:solidFill>
                    <a:latin typeface="Arial" pitchFamily="34" charset="0"/>
                    <a:cs typeface="+mn-cs"/>
                  </a:endParaRPr>
                </a:p>
              </p:txBody>
            </p:sp>
            <p:sp>
              <p:nvSpPr>
                <p:cNvPr id="213" name="Rectangle 284" descr="Narrow vertical"/>
                <p:cNvSpPr>
                  <a:spLocks noChangeArrowheads="1"/>
                </p:cNvSpPr>
                <p:nvPr/>
              </p:nvSpPr>
              <p:spPr bwMode="auto">
                <a:xfrm>
                  <a:off x="4127" y="1748"/>
                  <a:ext cx="390" cy="17"/>
                </a:xfrm>
                <a:prstGeom prst="rect">
                  <a:avLst/>
                </a:prstGeom>
                <a:pattFill prst="narVert">
                  <a:fgClr>
                    <a:srgbClr val="FF9900"/>
                  </a:fgClr>
                  <a:bgClr>
                    <a:srgbClr val="FFFF00"/>
                  </a:bgClr>
                </a:pattFill>
                <a:ln w="12700">
                  <a:solidFill>
                    <a:srgbClr val="000000"/>
                  </a:solidFill>
                  <a:miter lim="800000"/>
                  <a:headEnd/>
                  <a:tailEnd/>
                </a:ln>
              </p:spPr>
              <p:txBody>
                <a:bodyPr wrap="none" anchor="ctr"/>
                <a:lstStyle/>
                <a:p>
                  <a:pPr>
                    <a:defRPr/>
                  </a:pPr>
                  <a:endParaRPr lang="en-US">
                    <a:solidFill>
                      <a:schemeClr val="tx1"/>
                    </a:solidFill>
                    <a:latin typeface="Arial" pitchFamily="34" charset="0"/>
                    <a:cs typeface="+mn-cs"/>
                  </a:endParaRPr>
                </a:p>
              </p:txBody>
            </p:sp>
            <p:sp>
              <p:nvSpPr>
                <p:cNvPr id="214" name="Rectangle 285"/>
                <p:cNvSpPr>
                  <a:spLocks noChangeArrowheads="1"/>
                </p:cNvSpPr>
                <p:nvPr/>
              </p:nvSpPr>
              <p:spPr bwMode="auto">
                <a:xfrm>
                  <a:off x="3894" y="1647"/>
                  <a:ext cx="119" cy="61"/>
                </a:xfrm>
                <a:prstGeom prst="rect">
                  <a:avLst/>
                </a:prstGeom>
                <a:solidFill>
                  <a:srgbClr val="474747"/>
                </a:solidFill>
                <a:ln w="12700">
                  <a:solidFill>
                    <a:srgbClr val="5F5F5F"/>
                  </a:solidFill>
                  <a:miter lim="800000"/>
                  <a:headEnd/>
                  <a:tailEnd/>
                </a:ln>
              </p:spPr>
              <p:txBody>
                <a:bodyPr wrap="none" anchor="ctr"/>
                <a:lstStyle/>
                <a:p>
                  <a:pPr>
                    <a:defRPr/>
                  </a:pPr>
                  <a:endParaRPr lang="en-US">
                    <a:solidFill>
                      <a:schemeClr val="tx1"/>
                    </a:solidFill>
                    <a:latin typeface="Arial" pitchFamily="34" charset="0"/>
                    <a:cs typeface="+mn-cs"/>
                  </a:endParaRPr>
                </a:p>
              </p:txBody>
            </p:sp>
            <p:sp>
              <p:nvSpPr>
                <p:cNvPr id="215" name="Rectangle 286"/>
                <p:cNvSpPr>
                  <a:spLocks noChangeArrowheads="1"/>
                </p:cNvSpPr>
                <p:nvPr/>
              </p:nvSpPr>
              <p:spPr bwMode="auto">
                <a:xfrm>
                  <a:off x="4053" y="1647"/>
                  <a:ext cx="117" cy="63"/>
                </a:xfrm>
                <a:prstGeom prst="rect">
                  <a:avLst/>
                </a:prstGeom>
                <a:solidFill>
                  <a:srgbClr val="474747"/>
                </a:solidFill>
                <a:ln w="12700">
                  <a:solidFill>
                    <a:srgbClr val="5F5F5F"/>
                  </a:solidFill>
                  <a:miter lim="800000"/>
                  <a:headEnd/>
                  <a:tailEnd/>
                </a:ln>
              </p:spPr>
              <p:txBody>
                <a:bodyPr wrap="none" anchor="ctr"/>
                <a:lstStyle/>
                <a:p>
                  <a:pPr>
                    <a:defRPr/>
                  </a:pPr>
                  <a:endParaRPr lang="en-US">
                    <a:solidFill>
                      <a:schemeClr val="tx1"/>
                    </a:solidFill>
                    <a:latin typeface="Arial" pitchFamily="34" charset="0"/>
                    <a:cs typeface="+mn-cs"/>
                  </a:endParaRPr>
                </a:p>
              </p:txBody>
            </p:sp>
            <p:sp>
              <p:nvSpPr>
                <p:cNvPr id="216" name="Rectangle 287"/>
                <p:cNvSpPr>
                  <a:spLocks noChangeArrowheads="1"/>
                </p:cNvSpPr>
                <p:nvPr/>
              </p:nvSpPr>
              <p:spPr bwMode="auto">
                <a:xfrm>
                  <a:off x="4212" y="1647"/>
                  <a:ext cx="116" cy="61"/>
                </a:xfrm>
                <a:prstGeom prst="rect">
                  <a:avLst/>
                </a:prstGeom>
                <a:solidFill>
                  <a:srgbClr val="474747"/>
                </a:solidFill>
                <a:ln w="12700">
                  <a:solidFill>
                    <a:srgbClr val="5F5F5F"/>
                  </a:solidFill>
                  <a:miter lim="800000"/>
                  <a:headEnd/>
                  <a:tailEnd/>
                </a:ln>
              </p:spPr>
              <p:txBody>
                <a:bodyPr wrap="none" anchor="ctr"/>
                <a:lstStyle/>
                <a:p>
                  <a:pPr>
                    <a:defRPr/>
                  </a:pPr>
                  <a:endParaRPr lang="en-US">
                    <a:solidFill>
                      <a:schemeClr val="tx1"/>
                    </a:solidFill>
                    <a:latin typeface="Arial" pitchFamily="34" charset="0"/>
                    <a:cs typeface="+mn-cs"/>
                  </a:endParaRPr>
                </a:p>
              </p:txBody>
            </p:sp>
            <p:sp>
              <p:nvSpPr>
                <p:cNvPr id="217" name="Rectangle 288"/>
                <p:cNvSpPr>
                  <a:spLocks noChangeArrowheads="1"/>
                </p:cNvSpPr>
                <p:nvPr/>
              </p:nvSpPr>
              <p:spPr bwMode="auto">
                <a:xfrm>
                  <a:off x="4370" y="1647"/>
                  <a:ext cx="118" cy="61"/>
                </a:xfrm>
                <a:prstGeom prst="rect">
                  <a:avLst/>
                </a:prstGeom>
                <a:solidFill>
                  <a:srgbClr val="474747"/>
                </a:solidFill>
                <a:ln w="12700">
                  <a:solidFill>
                    <a:srgbClr val="5F5F5F"/>
                  </a:solidFill>
                  <a:miter lim="800000"/>
                  <a:headEnd/>
                  <a:tailEnd/>
                </a:ln>
              </p:spPr>
              <p:txBody>
                <a:bodyPr wrap="none" anchor="ctr"/>
                <a:lstStyle/>
                <a:p>
                  <a:pPr>
                    <a:defRPr/>
                  </a:pPr>
                  <a:endParaRPr lang="en-US">
                    <a:solidFill>
                      <a:schemeClr val="tx1"/>
                    </a:solidFill>
                    <a:latin typeface="Arial" pitchFamily="34" charset="0"/>
                    <a:cs typeface="+mn-cs"/>
                  </a:endParaRPr>
                </a:p>
              </p:txBody>
            </p:sp>
          </p:grpSp>
          <p:grpSp>
            <p:nvGrpSpPr>
              <p:cNvPr id="173" name="Group 289"/>
              <p:cNvGrpSpPr>
                <a:grpSpLocks/>
              </p:cNvGrpSpPr>
              <p:nvPr/>
            </p:nvGrpSpPr>
            <p:grpSpPr bwMode="auto">
              <a:xfrm rot="1273006" flipH="1">
                <a:off x="423" y="1523"/>
                <a:ext cx="463" cy="181"/>
                <a:chOff x="3667" y="1613"/>
                <a:chExt cx="876" cy="152"/>
              </a:xfrm>
            </p:grpSpPr>
            <p:sp>
              <p:nvSpPr>
                <p:cNvPr id="174" name="Rectangle 290"/>
                <p:cNvSpPr>
                  <a:spLocks noChangeArrowheads="1"/>
                </p:cNvSpPr>
                <p:nvPr/>
              </p:nvSpPr>
              <p:spPr bwMode="auto">
                <a:xfrm>
                  <a:off x="3678" y="1694"/>
                  <a:ext cx="390" cy="21"/>
                </a:xfrm>
                <a:prstGeom prst="rect">
                  <a:avLst/>
                </a:prstGeom>
                <a:noFill/>
                <a:ln w="12700">
                  <a:solidFill>
                    <a:srgbClr val="000000"/>
                  </a:solidFill>
                  <a:miter lim="800000"/>
                  <a:headEnd/>
                  <a:tailEnd/>
                </a:ln>
              </p:spPr>
              <p:txBody>
                <a:bodyPr wrap="none" anchor="ctr"/>
                <a:lstStyle/>
                <a:p>
                  <a:pPr>
                    <a:defRPr/>
                  </a:pPr>
                  <a:endParaRPr lang="en-US">
                    <a:solidFill>
                      <a:schemeClr val="tx1"/>
                    </a:solidFill>
                    <a:latin typeface="Arial" pitchFamily="34" charset="0"/>
                    <a:cs typeface="+mn-cs"/>
                  </a:endParaRPr>
                </a:p>
              </p:txBody>
            </p:sp>
            <p:sp>
              <p:nvSpPr>
                <p:cNvPr id="175" name="Rectangle 291"/>
                <p:cNvSpPr>
                  <a:spLocks noChangeArrowheads="1"/>
                </p:cNvSpPr>
                <p:nvPr/>
              </p:nvSpPr>
              <p:spPr bwMode="auto">
                <a:xfrm>
                  <a:off x="4113" y="1694"/>
                  <a:ext cx="390" cy="21"/>
                </a:xfrm>
                <a:prstGeom prst="rect">
                  <a:avLst/>
                </a:prstGeom>
                <a:noFill/>
                <a:ln w="12700">
                  <a:solidFill>
                    <a:srgbClr val="000000"/>
                  </a:solidFill>
                  <a:miter lim="800000"/>
                  <a:headEnd/>
                  <a:tailEnd/>
                </a:ln>
              </p:spPr>
              <p:txBody>
                <a:bodyPr wrap="none" anchor="ctr"/>
                <a:lstStyle/>
                <a:p>
                  <a:pPr>
                    <a:defRPr/>
                  </a:pPr>
                  <a:endParaRPr lang="en-US">
                    <a:solidFill>
                      <a:schemeClr val="tx1"/>
                    </a:solidFill>
                    <a:latin typeface="Arial" pitchFamily="34" charset="0"/>
                    <a:cs typeface="+mn-cs"/>
                  </a:endParaRPr>
                </a:p>
              </p:txBody>
            </p:sp>
            <p:sp>
              <p:nvSpPr>
                <p:cNvPr id="176" name="Freeform 292"/>
                <p:cNvSpPr>
                  <a:spLocks/>
                </p:cNvSpPr>
                <p:nvPr/>
              </p:nvSpPr>
              <p:spPr bwMode="auto">
                <a:xfrm>
                  <a:off x="3667" y="1613"/>
                  <a:ext cx="876" cy="22"/>
                </a:xfrm>
                <a:custGeom>
                  <a:avLst/>
                  <a:gdLst>
                    <a:gd name="T0" fmla="*/ 0 w 876"/>
                    <a:gd name="T1" fmla="*/ 0 h 22"/>
                    <a:gd name="T2" fmla="*/ 875 w 876"/>
                    <a:gd name="T3" fmla="*/ 0 h 22"/>
                    <a:gd name="T4" fmla="*/ 875 w 876"/>
                    <a:gd name="T5" fmla="*/ 21 h 22"/>
                    <a:gd name="T6" fmla="*/ 0 w 876"/>
                    <a:gd name="T7" fmla="*/ 21 h 22"/>
                    <a:gd name="T8" fmla="*/ 0 w 876"/>
                    <a:gd name="T9" fmla="*/ 0 h 22"/>
                    <a:gd name="T10" fmla="*/ 0 60000 65536"/>
                    <a:gd name="T11" fmla="*/ 0 60000 65536"/>
                    <a:gd name="T12" fmla="*/ 0 60000 65536"/>
                    <a:gd name="T13" fmla="*/ 0 60000 65536"/>
                    <a:gd name="T14" fmla="*/ 0 60000 65536"/>
                    <a:gd name="T15" fmla="*/ 0 w 876"/>
                    <a:gd name="T16" fmla="*/ 0 h 22"/>
                    <a:gd name="T17" fmla="*/ 876 w 876"/>
                    <a:gd name="T18" fmla="*/ 22 h 22"/>
                  </a:gdLst>
                  <a:ahLst/>
                  <a:cxnLst>
                    <a:cxn ang="T10">
                      <a:pos x="T0" y="T1"/>
                    </a:cxn>
                    <a:cxn ang="T11">
                      <a:pos x="T2" y="T3"/>
                    </a:cxn>
                    <a:cxn ang="T12">
                      <a:pos x="T4" y="T5"/>
                    </a:cxn>
                    <a:cxn ang="T13">
                      <a:pos x="T6" y="T7"/>
                    </a:cxn>
                    <a:cxn ang="T14">
                      <a:pos x="T8" y="T9"/>
                    </a:cxn>
                  </a:cxnLst>
                  <a:rect l="T15" t="T16" r="T17" b="T18"/>
                  <a:pathLst>
                    <a:path w="876" h="22">
                      <a:moveTo>
                        <a:pt x="0" y="0"/>
                      </a:moveTo>
                      <a:lnTo>
                        <a:pt x="875" y="0"/>
                      </a:lnTo>
                      <a:lnTo>
                        <a:pt x="875" y="21"/>
                      </a:lnTo>
                      <a:lnTo>
                        <a:pt x="0" y="21"/>
                      </a:lnTo>
                      <a:lnTo>
                        <a:pt x="0" y="0"/>
                      </a:lnTo>
                    </a:path>
                  </a:pathLst>
                </a:custGeom>
                <a:solidFill>
                  <a:srgbClr val="339933"/>
                </a:solidFill>
                <a:ln w="9525" cap="rnd">
                  <a:noFill/>
                  <a:round/>
                  <a:headEnd type="none" w="sm" len="sm"/>
                  <a:tailEnd type="none" w="sm" len="sm"/>
                </a:ln>
              </p:spPr>
              <p:txBody>
                <a:bodyPr/>
                <a:lstStyle/>
                <a:p>
                  <a:pPr>
                    <a:defRPr/>
                  </a:pPr>
                  <a:endParaRPr lang="en-US">
                    <a:solidFill>
                      <a:schemeClr val="tx1"/>
                    </a:solidFill>
                    <a:latin typeface="Arial" pitchFamily="34" charset="0"/>
                    <a:cs typeface="+mn-cs"/>
                  </a:endParaRPr>
                </a:p>
              </p:txBody>
            </p:sp>
            <p:sp>
              <p:nvSpPr>
                <p:cNvPr id="177" name="Freeform 293"/>
                <p:cNvSpPr>
                  <a:spLocks/>
                </p:cNvSpPr>
                <p:nvPr/>
              </p:nvSpPr>
              <p:spPr bwMode="auto">
                <a:xfrm>
                  <a:off x="3667" y="1631"/>
                  <a:ext cx="876" cy="23"/>
                </a:xfrm>
                <a:custGeom>
                  <a:avLst/>
                  <a:gdLst>
                    <a:gd name="T0" fmla="*/ 0 w 876"/>
                    <a:gd name="T1" fmla="*/ 0 h 23"/>
                    <a:gd name="T2" fmla="*/ 875 w 876"/>
                    <a:gd name="T3" fmla="*/ 0 h 23"/>
                    <a:gd name="T4" fmla="*/ 875 w 876"/>
                    <a:gd name="T5" fmla="*/ 22 h 23"/>
                    <a:gd name="T6" fmla="*/ 0 w 876"/>
                    <a:gd name="T7" fmla="*/ 22 h 23"/>
                    <a:gd name="T8" fmla="*/ 0 w 876"/>
                    <a:gd name="T9" fmla="*/ 0 h 23"/>
                    <a:gd name="T10" fmla="*/ 0 60000 65536"/>
                    <a:gd name="T11" fmla="*/ 0 60000 65536"/>
                    <a:gd name="T12" fmla="*/ 0 60000 65536"/>
                    <a:gd name="T13" fmla="*/ 0 60000 65536"/>
                    <a:gd name="T14" fmla="*/ 0 60000 65536"/>
                    <a:gd name="T15" fmla="*/ 0 w 876"/>
                    <a:gd name="T16" fmla="*/ 0 h 23"/>
                    <a:gd name="T17" fmla="*/ 876 w 876"/>
                    <a:gd name="T18" fmla="*/ 23 h 23"/>
                  </a:gdLst>
                  <a:ahLst/>
                  <a:cxnLst>
                    <a:cxn ang="T10">
                      <a:pos x="T0" y="T1"/>
                    </a:cxn>
                    <a:cxn ang="T11">
                      <a:pos x="T2" y="T3"/>
                    </a:cxn>
                    <a:cxn ang="T12">
                      <a:pos x="T4" y="T5"/>
                    </a:cxn>
                    <a:cxn ang="T13">
                      <a:pos x="T6" y="T7"/>
                    </a:cxn>
                    <a:cxn ang="T14">
                      <a:pos x="T8" y="T9"/>
                    </a:cxn>
                  </a:cxnLst>
                  <a:rect l="T15" t="T16" r="T17" b="T18"/>
                  <a:pathLst>
                    <a:path w="876" h="23">
                      <a:moveTo>
                        <a:pt x="0" y="0"/>
                      </a:moveTo>
                      <a:lnTo>
                        <a:pt x="875" y="0"/>
                      </a:lnTo>
                      <a:lnTo>
                        <a:pt x="875" y="22"/>
                      </a:lnTo>
                      <a:lnTo>
                        <a:pt x="0" y="22"/>
                      </a:lnTo>
                      <a:lnTo>
                        <a:pt x="0" y="0"/>
                      </a:lnTo>
                    </a:path>
                  </a:pathLst>
                </a:custGeom>
                <a:solidFill>
                  <a:srgbClr val="309830"/>
                </a:solidFill>
                <a:ln w="9525" cap="rnd">
                  <a:noFill/>
                  <a:round/>
                  <a:headEnd type="none" w="sm" len="sm"/>
                  <a:tailEnd type="none" w="sm" len="sm"/>
                </a:ln>
              </p:spPr>
              <p:txBody>
                <a:bodyPr/>
                <a:lstStyle/>
                <a:p>
                  <a:pPr>
                    <a:defRPr/>
                  </a:pPr>
                  <a:endParaRPr lang="en-US">
                    <a:solidFill>
                      <a:schemeClr val="tx1"/>
                    </a:solidFill>
                    <a:latin typeface="Arial" pitchFamily="34" charset="0"/>
                    <a:cs typeface="+mn-cs"/>
                  </a:endParaRPr>
                </a:p>
              </p:txBody>
            </p:sp>
            <p:sp>
              <p:nvSpPr>
                <p:cNvPr id="178" name="Freeform 294"/>
                <p:cNvSpPr>
                  <a:spLocks/>
                </p:cNvSpPr>
                <p:nvPr/>
              </p:nvSpPr>
              <p:spPr bwMode="auto">
                <a:xfrm>
                  <a:off x="3667" y="1641"/>
                  <a:ext cx="876" cy="20"/>
                </a:xfrm>
                <a:custGeom>
                  <a:avLst/>
                  <a:gdLst>
                    <a:gd name="T0" fmla="*/ 0 w 876"/>
                    <a:gd name="T1" fmla="*/ 0 h 20"/>
                    <a:gd name="T2" fmla="*/ 875 w 876"/>
                    <a:gd name="T3" fmla="*/ 0 h 20"/>
                    <a:gd name="T4" fmla="*/ 875 w 876"/>
                    <a:gd name="T5" fmla="*/ 19 h 20"/>
                    <a:gd name="T6" fmla="*/ 0 w 876"/>
                    <a:gd name="T7" fmla="*/ 19 h 20"/>
                    <a:gd name="T8" fmla="*/ 0 w 876"/>
                    <a:gd name="T9" fmla="*/ 0 h 20"/>
                    <a:gd name="T10" fmla="*/ 0 60000 65536"/>
                    <a:gd name="T11" fmla="*/ 0 60000 65536"/>
                    <a:gd name="T12" fmla="*/ 0 60000 65536"/>
                    <a:gd name="T13" fmla="*/ 0 60000 65536"/>
                    <a:gd name="T14" fmla="*/ 0 60000 65536"/>
                    <a:gd name="T15" fmla="*/ 0 w 876"/>
                    <a:gd name="T16" fmla="*/ 0 h 20"/>
                    <a:gd name="T17" fmla="*/ 876 w 876"/>
                    <a:gd name="T18" fmla="*/ 20 h 20"/>
                  </a:gdLst>
                  <a:ahLst/>
                  <a:cxnLst>
                    <a:cxn ang="T10">
                      <a:pos x="T0" y="T1"/>
                    </a:cxn>
                    <a:cxn ang="T11">
                      <a:pos x="T2" y="T3"/>
                    </a:cxn>
                    <a:cxn ang="T12">
                      <a:pos x="T4" y="T5"/>
                    </a:cxn>
                    <a:cxn ang="T13">
                      <a:pos x="T6" y="T7"/>
                    </a:cxn>
                    <a:cxn ang="T14">
                      <a:pos x="T8" y="T9"/>
                    </a:cxn>
                  </a:cxnLst>
                  <a:rect l="T15" t="T16" r="T17" b="T18"/>
                  <a:pathLst>
                    <a:path w="876" h="20">
                      <a:moveTo>
                        <a:pt x="0" y="0"/>
                      </a:moveTo>
                      <a:lnTo>
                        <a:pt x="875" y="0"/>
                      </a:lnTo>
                      <a:lnTo>
                        <a:pt x="875" y="19"/>
                      </a:lnTo>
                      <a:lnTo>
                        <a:pt x="0" y="19"/>
                      </a:lnTo>
                      <a:lnTo>
                        <a:pt x="0" y="0"/>
                      </a:lnTo>
                    </a:path>
                  </a:pathLst>
                </a:custGeom>
                <a:solidFill>
                  <a:srgbClr val="309030"/>
                </a:solidFill>
                <a:ln w="9525" cap="rnd">
                  <a:noFill/>
                  <a:round/>
                  <a:headEnd type="none" w="sm" len="sm"/>
                  <a:tailEnd type="none" w="sm" len="sm"/>
                </a:ln>
              </p:spPr>
              <p:txBody>
                <a:bodyPr/>
                <a:lstStyle/>
                <a:p>
                  <a:pPr>
                    <a:defRPr/>
                  </a:pPr>
                  <a:endParaRPr lang="en-US">
                    <a:solidFill>
                      <a:schemeClr val="tx1"/>
                    </a:solidFill>
                    <a:latin typeface="Arial" pitchFamily="34" charset="0"/>
                    <a:cs typeface="+mn-cs"/>
                  </a:endParaRPr>
                </a:p>
              </p:txBody>
            </p:sp>
            <p:sp>
              <p:nvSpPr>
                <p:cNvPr id="179" name="Freeform 295"/>
                <p:cNvSpPr>
                  <a:spLocks/>
                </p:cNvSpPr>
                <p:nvPr/>
              </p:nvSpPr>
              <p:spPr bwMode="auto">
                <a:xfrm>
                  <a:off x="3667" y="1650"/>
                  <a:ext cx="876" cy="22"/>
                </a:xfrm>
                <a:custGeom>
                  <a:avLst/>
                  <a:gdLst>
                    <a:gd name="T0" fmla="*/ 0 w 876"/>
                    <a:gd name="T1" fmla="*/ 0 h 22"/>
                    <a:gd name="T2" fmla="*/ 875 w 876"/>
                    <a:gd name="T3" fmla="*/ 0 h 22"/>
                    <a:gd name="T4" fmla="*/ 875 w 876"/>
                    <a:gd name="T5" fmla="*/ 21 h 22"/>
                    <a:gd name="T6" fmla="*/ 0 w 876"/>
                    <a:gd name="T7" fmla="*/ 21 h 22"/>
                    <a:gd name="T8" fmla="*/ 0 w 876"/>
                    <a:gd name="T9" fmla="*/ 0 h 22"/>
                    <a:gd name="T10" fmla="*/ 0 60000 65536"/>
                    <a:gd name="T11" fmla="*/ 0 60000 65536"/>
                    <a:gd name="T12" fmla="*/ 0 60000 65536"/>
                    <a:gd name="T13" fmla="*/ 0 60000 65536"/>
                    <a:gd name="T14" fmla="*/ 0 60000 65536"/>
                    <a:gd name="T15" fmla="*/ 0 w 876"/>
                    <a:gd name="T16" fmla="*/ 0 h 22"/>
                    <a:gd name="T17" fmla="*/ 876 w 876"/>
                    <a:gd name="T18" fmla="*/ 22 h 22"/>
                  </a:gdLst>
                  <a:ahLst/>
                  <a:cxnLst>
                    <a:cxn ang="T10">
                      <a:pos x="T0" y="T1"/>
                    </a:cxn>
                    <a:cxn ang="T11">
                      <a:pos x="T2" y="T3"/>
                    </a:cxn>
                    <a:cxn ang="T12">
                      <a:pos x="T4" y="T5"/>
                    </a:cxn>
                    <a:cxn ang="T13">
                      <a:pos x="T6" y="T7"/>
                    </a:cxn>
                    <a:cxn ang="T14">
                      <a:pos x="T8" y="T9"/>
                    </a:cxn>
                  </a:cxnLst>
                  <a:rect l="T15" t="T16" r="T17" b="T18"/>
                  <a:pathLst>
                    <a:path w="876" h="22">
                      <a:moveTo>
                        <a:pt x="0" y="0"/>
                      </a:moveTo>
                      <a:lnTo>
                        <a:pt x="875" y="0"/>
                      </a:lnTo>
                      <a:lnTo>
                        <a:pt x="875" y="21"/>
                      </a:lnTo>
                      <a:lnTo>
                        <a:pt x="0" y="21"/>
                      </a:lnTo>
                      <a:lnTo>
                        <a:pt x="0" y="0"/>
                      </a:lnTo>
                    </a:path>
                  </a:pathLst>
                </a:custGeom>
                <a:solidFill>
                  <a:srgbClr val="288828"/>
                </a:solidFill>
                <a:ln w="9525" cap="rnd">
                  <a:noFill/>
                  <a:round/>
                  <a:headEnd type="none" w="sm" len="sm"/>
                  <a:tailEnd type="none" w="sm" len="sm"/>
                </a:ln>
              </p:spPr>
              <p:txBody>
                <a:bodyPr/>
                <a:lstStyle/>
                <a:p>
                  <a:pPr>
                    <a:defRPr/>
                  </a:pPr>
                  <a:endParaRPr lang="en-US">
                    <a:solidFill>
                      <a:schemeClr val="tx1"/>
                    </a:solidFill>
                    <a:latin typeface="Arial" pitchFamily="34" charset="0"/>
                    <a:cs typeface="+mn-cs"/>
                  </a:endParaRPr>
                </a:p>
              </p:txBody>
            </p:sp>
            <p:sp>
              <p:nvSpPr>
                <p:cNvPr id="180" name="Freeform 296"/>
                <p:cNvSpPr>
                  <a:spLocks/>
                </p:cNvSpPr>
                <p:nvPr/>
              </p:nvSpPr>
              <p:spPr bwMode="auto">
                <a:xfrm>
                  <a:off x="3667" y="1658"/>
                  <a:ext cx="876" cy="22"/>
                </a:xfrm>
                <a:custGeom>
                  <a:avLst/>
                  <a:gdLst>
                    <a:gd name="T0" fmla="*/ 0 w 876"/>
                    <a:gd name="T1" fmla="*/ 0 h 22"/>
                    <a:gd name="T2" fmla="*/ 875 w 876"/>
                    <a:gd name="T3" fmla="*/ 0 h 22"/>
                    <a:gd name="T4" fmla="*/ 875 w 876"/>
                    <a:gd name="T5" fmla="*/ 21 h 22"/>
                    <a:gd name="T6" fmla="*/ 0 w 876"/>
                    <a:gd name="T7" fmla="*/ 21 h 22"/>
                    <a:gd name="T8" fmla="*/ 0 w 876"/>
                    <a:gd name="T9" fmla="*/ 0 h 22"/>
                    <a:gd name="T10" fmla="*/ 0 60000 65536"/>
                    <a:gd name="T11" fmla="*/ 0 60000 65536"/>
                    <a:gd name="T12" fmla="*/ 0 60000 65536"/>
                    <a:gd name="T13" fmla="*/ 0 60000 65536"/>
                    <a:gd name="T14" fmla="*/ 0 60000 65536"/>
                    <a:gd name="T15" fmla="*/ 0 w 876"/>
                    <a:gd name="T16" fmla="*/ 0 h 22"/>
                    <a:gd name="T17" fmla="*/ 876 w 876"/>
                    <a:gd name="T18" fmla="*/ 22 h 22"/>
                  </a:gdLst>
                  <a:ahLst/>
                  <a:cxnLst>
                    <a:cxn ang="T10">
                      <a:pos x="T0" y="T1"/>
                    </a:cxn>
                    <a:cxn ang="T11">
                      <a:pos x="T2" y="T3"/>
                    </a:cxn>
                    <a:cxn ang="T12">
                      <a:pos x="T4" y="T5"/>
                    </a:cxn>
                    <a:cxn ang="T13">
                      <a:pos x="T6" y="T7"/>
                    </a:cxn>
                    <a:cxn ang="T14">
                      <a:pos x="T8" y="T9"/>
                    </a:cxn>
                  </a:cxnLst>
                  <a:rect l="T15" t="T16" r="T17" b="T18"/>
                  <a:pathLst>
                    <a:path w="876" h="22">
                      <a:moveTo>
                        <a:pt x="0" y="0"/>
                      </a:moveTo>
                      <a:lnTo>
                        <a:pt x="875" y="0"/>
                      </a:lnTo>
                      <a:lnTo>
                        <a:pt x="875" y="21"/>
                      </a:lnTo>
                      <a:lnTo>
                        <a:pt x="0" y="21"/>
                      </a:lnTo>
                      <a:lnTo>
                        <a:pt x="0" y="0"/>
                      </a:lnTo>
                    </a:path>
                  </a:pathLst>
                </a:custGeom>
                <a:solidFill>
                  <a:srgbClr val="288028"/>
                </a:solidFill>
                <a:ln w="9525" cap="rnd">
                  <a:noFill/>
                  <a:round/>
                  <a:headEnd type="none" w="sm" len="sm"/>
                  <a:tailEnd type="none" w="sm" len="sm"/>
                </a:ln>
              </p:spPr>
              <p:txBody>
                <a:bodyPr/>
                <a:lstStyle/>
                <a:p>
                  <a:pPr>
                    <a:defRPr/>
                  </a:pPr>
                  <a:endParaRPr lang="en-US">
                    <a:solidFill>
                      <a:schemeClr val="tx1"/>
                    </a:solidFill>
                    <a:latin typeface="Arial" pitchFamily="34" charset="0"/>
                    <a:cs typeface="+mn-cs"/>
                  </a:endParaRPr>
                </a:p>
              </p:txBody>
            </p:sp>
            <p:sp>
              <p:nvSpPr>
                <p:cNvPr id="181" name="Freeform 297"/>
                <p:cNvSpPr>
                  <a:spLocks/>
                </p:cNvSpPr>
                <p:nvPr/>
              </p:nvSpPr>
              <p:spPr bwMode="auto">
                <a:xfrm>
                  <a:off x="3667" y="1669"/>
                  <a:ext cx="876" cy="21"/>
                </a:xfrm>
                <a:custGeom>
                  <a:avLst/>
                  <a:gdLst>
                    <a:gd name="T0" fmla="*/ 0 w 876"/>
                    <a:gd name="T1" fmla="*/ 0 h 21"/>
                    <a:gd name="T2" fmla="*/ 875 w 876"/>
                    <a:gd name="T3" fmla="*/ 0 h 21"/>
                    <a:gd name="T4" fmla="*/ 875 w 876"/>
                    <a:gd name="T5" fmla="*/ 20 h 21"/>
                    <a:gd name="T6" fmla="*/ 0 w 876"/>
                    <a:gd name="T7" fmla="*/ 20 h 21"/>
                    <a:gd name="T8" fmla="*/ 0 w 876"/>
                    <a:gd name="T9" fmla="*/ 0 h 21"/>
                    <a:gd name="T10" fmla="*/ 0 60000 65536"/>
                    <a:gd name="T11" fmla="*/ 0 60000 65536"/>
                    <a:gd name="T12" fmla="*/ 0 60000 65536"/>
                    <a:gd name="T13" fmla="*/ 0 60000 65536"/>
                    <a:gd name="T14" fmla="*/ 0 60000 65536"/>
                    <a:gd name="T15" fmla="*/ 0 w 876"/>
                    <a:gd name="T16" fmla="*/ 0 h 21"/>
                    <a:gd name="T17" fmla="*/ 876 w 876"/>
                    <a:gd name="T18" fmla="*/ 21 h 21"/>
                  </a:gdLst>
                  <a:ahLst/>
                  <a:cxnLst>
                    <a:cxn ang="T10">
                      <a:pos x="T0" y="T1"/>
                    </a:cxn>
                    <a:cxn ang="T11">
                      <a:pos x="T2" y="T3"/>
                    </a:cxn>
                    <a:cxn ang="T12">
                      <a:pos x="T4" y="T5"/>
                    </a:cxn>
                    <a:cxn ang="T13">
                      <a:pos x="T6" y="T7"/>
                    </a:cxn>
                    <a:cxn ang="T14">
                      <a:pos x="T8" y="T9"/>
                    </a:cxn>
                  </a:cxnLst>
                  <a:rect l="T15" t="T16" r="T17" b="T18"/>
                  <a:pathLst>
                    <a:path w="876" h="21">
                      <a:moveTo>
                        <a:pt x="0" y="0"/>
                      </a:moveTo>
                      <a:lnTo>
                        <a:pt x="875" y="0"/>
                      </a:lnTo>
                      <a:lnTo>
                        <a:pt x="875" y="20"/>
                      </a:lnTo>
                      <a:lnTo>
                        <a:pt x="0" y="20"/>
                      </a:lnTo>
                      <a:lnTo>
                        <a:pt x="0" y="0"/>
                      </a:lnTo>
                    </a:path>
                  </a:pathLst>
                </a:custGeom>
                <a:solidFill>
                  <a:srgbClr val="287828"/>
                </a:solidFill>
                <a:ln w="9525" cap="rnd">
                  <a:noFill/>
                  <a:round/>
                  <a:headEnd type="none" w="sm" len="sm"/>
                  <a:tailEnd type="none" w="sm" len="sm"/>
                </a:ln>
              </p:spPr>
              <p:txBody>
                <a:bodyPr/>
                <a:lstStyle/>
                <a:p>
                  <a:pPr>
                    <a:defRPr/>
                  </a:pPr>
                  <a:endParaRPr lang="en-US">
                    <a:solidFill>
                      <a:schemeClr val="tx1"/>
                    </a:solidFill>
                    <a:latin typeface="Arial" pitchFamily="34" charset="0"/>
                    <a:cs typeface="+mn-cs"/>
                  </a:endParaRPr>
                </a:p>
              </p:txBody>
            </p:sp>
            <p:sp>
              <p:nvSpPr>
                <p:cNvPr id="182" name="Freeform 298"/>
                <p:cNvSpPr>
                  <a:spLocks/>
                </p:cNvSpPr>
                <p:nvPr/>
              </p:nvSpPr>
              <p:spPr bwMode="auto">
                <a:xfrm>
                  <a:off x="3667" y="1679"/>
                  <a:ext cx="876" cy="22"/>
                </a:xfrm>
                <a:custGeom>
                  <a:avLst/>
                  <a:gdLst>
                    <a:gd name="T0" fmla="*/ 0 w 876"/>
                    <a:gd name="T1" fmla="*/ 0 h 22"/>
                    <a:gd name="T2" fmla="*/ 875 w 876"/>
                    <a:gd name="T3" fmla="*/ 0 h 22"/>
                    <a:gd name="T4" fmla="*/ 875 w 876"/>
                    <a:gd name="T5" fmla="*/ 21 h 22"/>
                    <a:gd name="T6" fmla="*/ 0 w 876"/>
                    <a:gd name="T7" fmla="*/ 21 h 22"/>
                    <a:gd name="T8" fmla="*/ 0 w 876"/>
                    <a:gd name="T9" fmla="*/ 0 h 22"/>
                    <a:gd name="T10" fmla="*/ 0 60000 65536"/>
                    <a:gd name="T11" fmla="*/ 0 60000 65536"/>
                    <a:gd name="T12" fmla="*/ 0 60000 65536"/>
                    <a:gd name="T13" fmla="*/ 0 60000 65536"/>
                    <a:gd name="T14" fmla="*/ 0 60000 65536"/>
                    <a:gd name="T15" fmla="*/ 0 w 876"/>
                    <a:gd name="T16" fmla="*/ 0 h 22"/>
                    <a:gd name="T17" fmla="*/ 876 w 876"/>
                    <a:gd name="T18" fmla="*/ 22 h 22"/>
                  </a:gdLst>
                  <a:ahLst/>
                  <a:cxnLst>
                    <a:cxn ang="T10">
                      <a:pos x="T0" y="T1"/>
                    </a:cxn>
                    <a:cxn ang="T11">
                      <a:pos x="T2" y="T3"/>
                    </a:cxn>
                    <a:cxn ang="T12">
                      <a:pos x="T4" y="T5"/>
                    </a:cxn>
                    <a:cxn ang="T13">
                      <a:pos x="T6" y="T7"/>
                    </a:cxn>
                    <a:cxn ang="T14">
                      <a:pos x="T8" y="T9"/>
                    </a:cxn>
                  </a:cxnLst>
                  <a:rect l="T15" t="T16" r="T17" b="T18"/>
                  <a:pathLst>
                    <a:path w="876" h="22">
                      <a:moveTo>
                        <a:pt x="0" y="0"/>
                      </a:moveTo>
                      <a:lnTo>
                        <a:pt x="875" y="0"/>
                      </a:lnTo>
                      <a:lnTo>
                        <a:pt x="875" y="21"/>
                      </a:lnTo>
                      <a:lnTo>
                        <a:pt x="0" y="21"/>
                      </a:lnTo>
                      <a:lnTo>
                        <a:pt x="0" y="0"/>
                      </a:lnTo>
                    </a:path>
                  </a:pathLst>
                </a:custGeom>
                <a:solidFill>
                  <a:srgbClr val="287020"/>
                </a:solidFill>
                <a:ln w="9525" cap="rnd">
                  <a:noFill/>
                  <a:round/>
                  <a:headEnd type="none" w="sm" len="sm"/>
                  <a:tailEnd type="none" w="sm" len="sm"/>
                </a:ln>
              </p:spPr>
              <p:txBody>
                <a:bodyPr/>
                <a:lstStyle/>
                <a:p>
                  <a:pPr>
                    <a:defRPr/>
                  </a:pPr>
                  <a:endParaRPr lang="en-US">
                    <a:solidFill>
                      <a:schemeClr val="tx1"/>
                    </a:solidFill>
                    <a:latin typeface="Arial" pitchFamily="34" charset="0"/>
                    <a:cs typeface="+mn-cs"/>
                  </a:endParaRPr>
                </a:p>
              </p:txBody>
            </p:sp>
            <p:sp>
              <p:nvSpPr>
                <p:cNvPr id="183" name="Freeform 299"/>
                <p:cNvSpPr>
                  <a:spLocks/>
                </p:cNvSpPr>
                <p:nvPr/>
              </p:nvSpPr>
              <p:spPr bwMode="auto">
                <a:xfrm>
                  <a:off x="3667" y="1689"/>
                  <a:ext cx="876" cy="23"/>
                </a:xfrm>
                <a:custGeom>
                  <a:avLst/>
                  <a:gdLst>
                    <a:gd name="T0" fmla="*/ 0 w 876"/>
                    <a:gd name="T1" fmla="*/ 0 h 23"/>
                    <a:gd name="T2" fmla="*/ 875 w 876"/>
                    <a:gd name="T3" fmla="*/ 0 h 23"/>
                    <a:gd name="T4" fmla="*/ 875 w 876"/>
                    <a:gd name="T5" fmla="*/ 22 h 23"/>
                    <a:gd name="T6" fmla="*/ 0 w 876"/>
                    <a:gd name="T7" fmla="*/ 22 h 23"/>
                    <a:gd name="T8" fmla="*/ 0 w 876"/>
                    <a:gd name="T9" fmla="*/ 0 h 23"/>
                    <a:gd name="T10" fmla="*/ 0 60000 65536"/>
                    <a:gd name="T11" fmla="*/ 0 60000 65536"/>
                    <a:gd name="T12" fmla="*/ 0 60000 65536"/>
                    <a:gd name="T13" fmla="*/ 0 60000 65536"/>
                    <a:gd name="T14" fmla="*/ 0 60000 65536"/>
                    <a:gd name="T15" fmla="*/ 0 w 876"/>
                    <a:gd name="T16" fmla="*/ 0 h 23"/>
                    <a:gd name="T17" fmla="*/ 876 w 876"/>
                    <a:gd name="T18" fmla="*/ 23 h 23"/>
                  </a:gdLst>
                  <a:ahLst/>
                  <a:cxnLst>
                    <a:cxn ang="T10">
                      <a:pos x="T0" y="T1"/>
                    </a:cxn>
                    <a:cxn ang="T11">
                      <a:pos x="T2" y="T3"/>
                    </a:cxn>
                    <a:cxn ang="T12">
                      <a:pos x="T4" y="T5"/>
                    </a:cxn>
                    <a:cxn ang="T13">
                      <a:pos x="T6" y="T7"/>
                    </a:cxn>
                    <a:cxn ang="T14">
                      <a:pos x="T8" y="T9"/>
                    </a:cxn>
                  </a:cxnLst>
                  <a:rect l="T15" t="T16" r="T17" b="T18"/>
                  <a:pathLst>
                    <a:path w="876" h="23">
                      <a:moveTo>
                        <a:pt x="0" y="0"/>
                      </a:moveTo>
                      <a:lnTo>
                        <a:pt x="875" y="0"/>
                      </a:lnTo>
                      <a:lnTo>
                        <a:pt x="875" y="22"/>
                      </a:lnTo>
                      <a:lnTo>
                        <a:pt x="0" y="22"/>
                      </a:lnTo>
                      <a:lnTo>
                        <a:pt x="0" y="0"/>
                      </a:lnTo>
                    </a:path>
                  </a:pathLst>
                </a:custGeom>
                <a:solidFill>
                  <a:srgbClr val="206820"/>
                </a:solidFill>
                <a:ln w="9525" cap="rnd">
                  <a:noFill/>
                  <a:round/>
                  <a:headEnd type="none" w="sm" len="sm"/>
                  <a:tailEnd type="none" w="sm" len="sm"/>
                </a:ln>
              </p:spPr>
              <p:txBody>
                <a:bodyPr/>
                <a:lstStyle/>
                <a:p>
                  <a:pPr>
                    <a:defRPr/>
                  </a:pPr>
                  <a:endParaRPr lang="en-US">
                    <a:solidFill>
                      <a:schemeClr val="tx1"/>
                    </a:solidFill>
                    <a:latin typeface="Arial" pitchFamily="34" charset="0"/>
                    <a:cs typeface="+mn-cs"/>
                  </a:endParaRPr>
                </a:p>
              </p:txBody>
            </p:sp>
            <p:sp>
              <p:nvSpPr>
                <p:cNvPr id="184" name="Freeform 300"/>
                <p:cNvSpPr>
                  <a:spLocks/>
                </p:cNvSpPr>
                <p:nvPr/>
              </p:nvSpPr>
              <p:spPr bwMode="auto">
                <a:xfrm>
                  <a:off x="3667" y="1698"/>
                  <a:ext cx="876" cy="21"/>
                </a:xfrm>
                <a:custGeom>
                  <a:avLst/>
                  <a:gdLst>
                    <a:gd name="T0" fmla="*/ 0 w 876"/>
                    <a:gd name="T1" fmla="*/ 0 h 21"/>
                    <a:gd name="T2" fmla="*/ 875 w 876"/>
                    <a:gd name="T3" fmla="*/ 0 h 21"/>
                    <a:gd name="T4" fmla="*/ 875 w 876"/>
                    <a:gd name="T5" fmla="*/ 20 h 21"/>
                    <a:gd name="T6" fmla="*/ 0 w 876"/>
                    <a:gd name="T7" fmla="*/ 20 h 21"/>
                    <a:gd name="T8" fmla="*/ 0 w 876"/>
                    <a:gd name="T9" fmla="*/ 0 h 21"/>
                    <a:gd name="T10" fmla="*/ 0 60000 65536"/>
                    <a:gd name="T11" fmla="*/ 0 60000 65536"/>
                    <a:gd name="T12" fmla="*/ 0 60000 65536"/>
                    <a:gd name="T13" fmla="*/ 0 60000 65536"/>
                    <a:gd name="T14" fmla="*/ 0 60000 65536"/>
                    <a:gd name="T15" fmla="*/ 0 w 876"/>
                    <a:gd name="T16" fmla="*/ 0 h 21"/>
                    <a:gd name="T17" fmla="*/ 876 w 876"/>
                    <a:gd name="T18" fmla="*/ 21 h 21"/>
                  </a:gdLst>
                  <a:ahLst/>
                  <a:cxnLst>
                    <a:cxn ang="T10">
                      <a:pos x="T0" y="T1"/>
                    </a:cxn>
                    <a:cxn ang="T11">
                      <a:pos x="T2" y="T3"/>
                    </a:cxn>
                    <a:cxn ang="T12">
                      <a:pos x="T4" y="T5"/>
                    </a:cxn>
                    <a:cxn ang="T13">
                      <a:pos x="T6" y="T7"/>
                    </a:cxn>
                    <a:cxn ang="T14">
                      <a:pos x="T8" y="T9"/>
                    </a:cxn>
                  </a:cxnLst>
                  <a:rect l="T15" t="T16" r="T17" b="T18"/>
                  <a:pathLst>
                    <a:path w="876" h="21">
                      <a:moveTo>
                        <a:pt x="0" y="0"/>
                      </a:moveTo>
                      <a:lnTo>
                        <a:pt x="875" y="0"/>
                      </a:lnTo>
                      <a:lnTo>
                        <a:pt x="875" y="20"/>
                      </a:lnTo>
                      <a:lnTo>
                        <a:pt x="0" y="20"/>
                      </a:lnTo>
                      <a:lnTo>
                        <a:pt x="0" y="0"/>
                      </a:lnTo>
                    </a:path>
                  </a:pathLst>
                </a:custGeom>
                <a:solidFill>
                  <a:srgbClr val="206020"/>
                </a:solidFill>
                <a:ln w="9525" cap="rnd">
                  <a:noFill/>
                  <a:round/>
                  <a:headEnd type="none" w="sm" len="sm"/>
                  <a:tailEnd type="none" w="sm" len="sm"/>
                </a:ln>
              </p:spPr>
              <p:txBody>
                <a:bodyPr/>
                <a:lstStyle/>
                <a:p>
                  <a:pPr>
                    <a:defRPr/>
                  </a:pPr>
                  <a:endParaRPr lang="en-US">
                    <a:solidFill>
                      <a:schemeClr val="tx1"/>
                    </a:solidFill>
                    <a:latin typeface="Arial" pitchFamily="34" charset="0"/>
                    <a:cs typeface="+mn-cs"/>
                  </a:endParaRPr>
                </a:p>
              </p:txBody>
            </p:sp>
            <p:sp>
              <p:nvSpPr>
                <p:cNvPr id="185" name="Freeform 301"/>
                <p:cNvSpPr>
                  <a:spLocks/>
                </p:cNvSpPr>
                <p:nvPr/>
              </p:nvSpPr>
              <p:spPr bwMode="auto">
                <a:xfrm>
                  <a:off x="3667" y="1707"/>
                  <a:ext cx="876" cy="23"/>
                </a:xfrm>
                <a:custGeom>
                  <a:avLst/>
                  <a:gdLst>
                    <a:gd name="T0" fmla="*/ 0 w 876"/>
                    <a:gd name="T1" fmla="*/ 0 h 23"/>
                    <a:gd name="T2" fmla="*/ 875 w 876"/>
                    <a:gd name="T3" fmla="*/ 0 h 23"/>
                    <a:gd name="T4" fmla="*/ 875 w 876"/>
                    <a:gd name="T5" fmla="*/ 22 h 23"/>
                    <a:gd name="T6" fmla="*/ 0 w 876"/>
                    <a:gd name="T7" fmla="*/ 22 h 23"/>
                    <a:gd name="T8" fmla="*/ 0 w 876"/>
                    <a:gd name="T9" fmla="*/ 0 h 23"/>
                    <a:gd name="T10" fmla="*/ 0 60000 65536"/>
                    <a:gd name="T11" fmla="*/ 0 60000 65536"/>
                    <a:gd name="T12" fmla="*/ 0 60000 65536"/>
                    <a:gd name="T13" fmla="*/ 0 60000 65536"/>
                    <a:gd name="T14" fmla="*/ 0 60000 65536"/>
                    <a:gd name="T15" fmla="*/ 0 w 876"/>
                    <a:gd name="T16" fmla="*/ 0 h 23"/>
                    <a:gd name="T17" fmla="*/ 876 w 876"/>
                    <a:gd name="T18" fmla="*/ 23 h 23"/>
                  </a:gdLst>
                  <a:ahLst/>
                  <a:cxnLst>
                    <a:cxn ang="T10">
                      <a:pos x="T0" y="T1"/>
                    </a:cxn>
                    <a:cxn ang="T11">
                      <a:pos x="T2" y="T3"/>
                    </a:cxn>
                    <a:cxn ang="T12">
                      <a:pos x="T4" y="T5"/>
                    </a:cxn>
                    <a:cxn ang="T13">
                      <a:pos x="T6" y="T7"/>
                    </a:cxn>
                    <a:cxn ang="T14">
                      <a:pos x="T8" y="T9"/>
                    </a:cxn>
                  </a:cxnLst>
                  <a:rect l="T15" t="T16" r="T17" b="T18"/>
                  <a:pathLst>
                    <a:path w="876" h="23">
                      <a:moveTo>
                        <a:pt x="0" y="0"/>
                      </a:moveTo>
                      <a:lnTo>
                        <a:pt x="875" y="0"/>
                      </a:lnTo>
                      <a:lnTo>
                        <a:pt x="875" y="22"/>
                      </a:lnTo>
                      <a:lnTo>
                        <a:pt x="0" y="22"/>
                      </a:lnTo>
                      <a:lnTo>
                        <a:pt x="0" y="0"/>
                      </a:lnTo>
                    </a:path>
                  </a:pathLst>
                </a:custGeom>
                <a:solidFill>
                  <a:srgbClr val="205818"/>
                </a:solidFill>
                <a:ln w="9525" cap="rnd">
                  <a:noFill/>
                  <a:round/>
                  <a:headEnd type="none" w="sm" len="sm"/>
                  <a:tailEnd type="none" w="sm" len="sm"/>
                </a:ln>
              </p:spPr>
              <p:txBody>
                <a:bodyPr/>
                <a:lstStyle/>
                <a:p>
                  <a:pPr>
                    <a:defRPr/>
                  </a:pPr>
                  <a:endParaRPr lang="en-US">
                    <a:solidFill>
                      <a:schemeClr val="tx1"/>
                    </a:solidFill>
                    <a:latin typeface="Arial" pitchFamily="34" charset="0"/>
                    <a:cs typeface="+mn-cs"/>
                  </a:endParaRPr>
                </a:p>
              </p:txBody>
            </p:sp>
            <p:sp>
              <p:nvSpPr>
                <p:cNvPr id="186" name="Freeform 302"/>
                <p:cNvSpPr>
                  <a:spLocks/>
                </p:cNvSpPr>
                <p:nvPr/>
              </p:nvSpPr>
              <p:spPr bwMode="auto">
                <a:xfrm>
                  <a:off x="3667" y="1718"/>
                  <a:ext cx="876" cy="21"/>
                </a:xfrm>
                <a:custGeom>
                  <a:avLst/>
                  <a:gdLst>
                    <a:gd name="T0" fmla="*/ 0 w 876"/>
                    <a:gd name="T1" fmla="*/ 0 h 21"/>
                    <a:gd name="T2" fmla="*/ 875 w 876"/>
                    <a:gd name="T3" fmla="*/ 0 h 21"/>
                    <a:gd name="T4" fmla="*/ 875 w 876"/>
                    <a:gd name="T5" fmla="*/ 20 h 21"/>
                    <a:gd name="T6" fmla="*/ 0 w 876"/>
                    <a:gd name="T7" fmla="*/ 20 h 21"/>
                    <a:gd name="T8" fmla="*/ 0 w 876"/>
                    <a:gd name="T9" fmla="*/ 0 h 21"/>
                    <a:gd name="T10" fmla="*/ 0 60000 65536"/>
                    <a:gd name="T11" fmla="*/ 0 60000 65536"/>
                    <a:gd name="T12" fmla="*/ 0 60000 65536"/>
                    <a:gd name="T13" fmla="*/ 0 60000 65536"/>
                    <a:gd name="T14" fmla="*/ 0 60000 65536"/>
                    <a:gd name="T15" fmla="*/ 0 w 876"/>
                    <a:gd name="T16" fmla="*/ 0 h 21"/>
                    <a:gd name="T17" fmla="*/ 876 w 876"/>
                    <a:gd name="T18" fmla="*/ 21 h 21"/>
                  </a:gdLst>
                  <a:ahLst/>
                  <a:cxnLst>
                    <a:cxn ang="T10">
                      <a:pos x="T0" y="T1"/>
                    </a:cxn>
                    <a:cxn ang="T11">
                      <a:pos x="T2" y="T3"/>
                    </a:cxn>
                    <a:cxn ang="T12">
                      <a:pos x="T4" y="T5"/>
                    </a:cxn>
                    <a:cxn ang="T13">
                      <a:pos x="T6" y="T7"/>
                    </a:cxn>
                    <a:cxn ang="T14">
                      <a:pos x="T8" y="T9"/>
                    </a:cxn>
                  </a:cxnLst>
                  <a:rect l="T15" t="T16" r="T17" b="T18"/>
                  <a:pathLst>
                    <a:path w="876" h="21">
                      <a:moveTo>
                        <a:pt x="0" y="0"/>
                      </a:moveTo>
                      <a:lnTo>
                        <a:pt x="875" y="0"/>
                      </a:lnTo>
                      <a:lnTo>
                        <a:pt x="875" y="20"/>
                      </a:lnTo>
                      <a:lnTo>
                        <a:pt x="0" y="20"/>
                      </a:lnTo>
                      <a:lnTo>
                        <a:pt x="0" y="0"/>
                      </a:lnTo>
                    </a:path>
                  </a:pathLst>
                </a:custGeom>
                <a:solidFill>
                  <a:srgbClr val="185018"/>
                </a:solidFill>
                <a:ln w="9525" cap="rnd">
                  <a:noFill/>
                  <a:round/>
                  <a:headEnd type="none" w="sm" len="sm"/>
                  <a:tailEnd type="none" w="sm" len="sm"/>
                </a:ln>
              </p:spPr>
              <p:txBody>
                <a:bodyPr/>
                <a:lstStyle/>
                <a:p>
                  <a:pPr>
                    <a:defRPr/>
                  </a:pPr>
                  <a:endParaRPr lang="en-US">
                    <a:solidFill>
                      <a:schemeClr val="tx1"/>
                    </a:solidFill>
                    <a:latin typeface="Arial" pitchFamily="34" charset="0"/>
                    <a:cs typeface="+mn-cs"/>
                  </a:endParaRPr>
                </a:p>
              </p:txBody>
            </p:sp>
            <p:sp>
              <p:nvSpPr>
                <p:cNvPr id="187" name="Freeform 303"/>
                <p:cNvSpPr>
                  <a:spLocks/>
                </p:cNvSpPr>
                <p:nvPr/>
              </p:nvSpPr>
              <p:spPr bwMode="auto">
                <a:xfrm>
                  <a:off x="3667" y="1727"/>
                  <a:ext cx="876" cy="21"/>
                </a:xfrm>
                <a:custGeom>
                  <a:avLst/>
                  <a:gdLst>
                    <a:gd name="T0" fmla="*/ 0 w 876"/>
                    <a:gd name="T1" fmla="*/ 0 h 21"/>
                    <a:gd name="T2" fmla="*/ 875 w 876"/>
                    <a:gd name="T3" fmla="*/ 0 h 21"/>
                    <a:gd name="T4" fmla="*/ 875 w 876"/>
                    <a:gd name="T5" fmla="*/ 20 h 21"/>
                    <a:gd name="T6" fmla="*/ 0 w 876"/>
                    <a:gd name="T7" fmla="*/ 20 h 21"/>
                    <a:gd name="T8" fmla="*/ 0 w 876"/>
                    <a:gd name="T9" fmla="*/ 0 h 21"/>
                    <a:gd name="T10" fmla="*/ 0 60000 65536"/>
                    <a:gd name="T11" fmla="*/ 0 60000 65536"/>
                    <a:gd name="T12" fmla="*/ 0 60000 65536"/>
                    <a:gd name="T13" fmla="*/ 0 60000 65536"/>
                    <a:gd name="T14" fmla="*/ 0 60000 65536"/>
                    <a:gd name="T15" fmla="*/ 0 w 876"/>
                    <a:gd name="T16" fmla="*/ 0 h 21"/>
                    <a:gd name="T17" fmla="*/ 876 w 876"/>
                    <a:gd name="T18" fmla="*/ 21 h 21"/>
                  </a:gdLst>
                  <a:ahLst/>
                  <a:cxnLst>
                    <a:cxn ang="T10">
                      <a:pos x="T0" y="T1"/>
                    </a:cxn>
                    <a:cxn ang="T11">
                      <a:pos x="T2" y="T3"/>
                    </a:cxn>
                    <a:cxn ang="T12">
                      <a:pos x="T4" y="T5"/>
                    </a:cxn>
                    <a:cxn ang="T13">
                      <a:pos x="T6" y="T7"/>
                    </a:cxn>
                    <a:cxn ang="T14">
                      <a:pos x="T8" y="T9"/>
                    </a:cxn>
                  </a:cxnLst>
                  <a:rect l="T15" t="T16" r="T17" b="T18"/>
                  <a:pathLst>
                    <a:path w="876" h="21">
                      <a:moveTo>
                        <a:pt x="0" y="0"/>
                      </a:moveTo>
                      <a:lnTo>
                        <a:pt x="875" y="0"/>
                      </a:lnTo>
                      <a:lnTo>
                        <a:pt x="875" y="20"/>
                      </a:lnTo>
                      <a:lnTo>
                        <a:pt x="0" y="20"/>
                      </a:lnTo>
                      <a:lnTo>
                        <a:pt x="0" y="0"/>
                      </a:lnTo>
                    </a:path>
                  </a:pathLst>
                </a:custGeom>
                <a:solidFill>
                  <a:srgbClr val="184818"/>
                </a:solidFill>
                <a:ln w="9525" cap="rnd">
                  <a:noFill/>
                  <a:round/>
                  <a:headEnd type="none" w="sm" len="sm"/>
                  <a:tailEnd type="none" w="sm" len="sm"/>
                </a:ln>
              </p:spPr>
              <p:txBody>
                <a:bodyPr/>
                <a:lstStyle/>
                <a:p>
                  <a:pPr>
                    <a:defRPr/>
                  </a:pPr>
                  <a:endParaRPr lang="en-US">
                    <a:solidFill>
                      <a:schemeClr val="tx1"/>
                    </a:solidFill>
                    <a:latin typeface="Arial" pitchFamily="34" charset="0"/>
                    <a:cs typeface="+mn-cs"/>
                  </a:endParaRPr>
                </a:p>
              </p:txBody>
            </p:sp>
            <p:sp>
              <p:nvSpPr>
                <p:cNvPr id="188" name="Freeform 304"/>
                <p:cNvSpPr>
                  <a:spLocks/>
                </p:cNvSpPr>
                <p:nvPr/>
              </p:nvSpPr>
              <p:spPr bwMode="auto">
                <a:xfrm>
                  <a:off x="3667" y="1735"/>
                  <a:ext cx="876" cy="23"/>
                </a:xfrm>
                <a:custGeom>
                  <a:avLst/>
                  <a:gdLst>
                    <a:gd name="T0" fmla="*/ 0 w 876"/>
                    <a:gd name="T1" fmla="*/ 0 h 23"/>
                    <a:gd name="T2" fmla="*/ 875 w 876"/>
                    <a:gd name="T3" fmla="*/ 0 h 23"/>
                    <a:gd name="T4" fmla="*/ 875 w 876"/>
                    <a:gd name="T5" fmla="*/ 22 h 23"/>
                    <a:gd name="T6" fmla="*/ 0 w 876"/>
                    <a:gd name="T7" fmla="*/ 22 h 23"/>
                    <a:gd name="T8" fmla="*/ 0 w 876"/>
                    <a:gd name="T9" fmla="*/ 0 h 23"/>
                    <a:gd name="T10" fmla="*/ 0 60000 65536"/>
                    <a:gd name="T11" fmla="*/ 0 60000 65536"/>
                    <a:gd name="T12" fmla="*/ 0 60000 65536"/>
                    <a:gd name="T13" fmla="*/ 0 60000 65536"/>
                    <a:gd name="T14" fmla="*/ 0 60000 65536"/>
                    <a:gd name="T15" fmla="*/ 0 w 876"/>
                    <a:gd name="T16" fmla="*/ 0 h 23"/>
                    <a:gd name="T17" fmla="*/ 876 w 876"/>
                    <a:gd name="T18" fmla="*/ 23 h 23"/>
                  </a:gdLst>
                  <a:ahLst/>
                  <a:cxnLst>
                    <a:cxn ang="T10">
                      <a:pos x="T0" y="T1"/>
                    </a:cxn>
                    <a:cxn ang="T11">
                      <a:pos x="T2" y="T3"/>
                    </a:cxn>
                    <a:cxn ang="T12">
                      <a:pos x="T4" y="T5"/>
                    </a:cxn>
                    <a:cxn ang="T13">
                      <a:pos x="T6" y="T7"/>
                    </a:cxn>
                    <a:cxn ang="T14">
                      <a:pos x="T8" y="T9"/>
                    </a:cxn>
                  </a:cxnLst>
                  <a:rect l="T15" t="T16" r="T17" b="T18"/>
                  <a:pathLst>
                    <a:path w="876" h="23">
                      <a:moveTo>
                        <a:pt x="0" y="0"/>
                      </a:moveTo>
                      <a:lnTo>
                        <a:pt x="875" y="0"/>
                      </a:lnTo>
                      <a:lnTo>
                        <a:pt x="875" y="22"/>
                      </a:lnTo>
                      <a:lnTo>
                        <a:pt x="0" y="22"/>
                      </a:lnTo>
                      <a:lnTo>
                        <a:pt x="0" y="0"/>
                      </a:lnTo>
                    </a:path>
                  </a:pathLst>
                </a:custGeom>
                <a:solidFill>
                  <a:srgbClr val="104010"/>
                </a:solidFill>
                <a:ln w="9525" cap="rnd">
                  <a:noFill/>
                  <a:round/>
                  <a:headEnd type="none" w="sm" len="sm"/>
                  <a:tailEnd type="none" w="sm" len="sm"/>
                </a:ln>
              </p:spPr>
              <p:txBody>
                <a:bodyPr/>
                <a:lstStyle/>
                <a:p>
                  <a:pPr>
                    <a:defRPr/>
                  </a:pPr>
                  <a:endParaRPr lang="en-US">
                    <a:solidFill>
                      <a:schemeClr val="tx1"/>
                    </a:solidFill>
                    <a:latin typeface="Arial" pitchFamily="34" charset="0"/>
                    <a:cs typeface="+mn-cs"/>
                  </a:endParaRPr>
                </a:p>
              </p:txBody>
            </p:sp>
            <p:sp>
              <p:nvSpPr>
                <p:cNvPr id="189" name="Rectangle 305"/>
                <p:cNvSpPr>
                  <a:spLocks noChangeArrowheads="1"/>
                </p:cNvSpPr>
                <p:nvPr/>
              </p:nvSpPr>
              <p:spPr bwMode="auto">
                <a:xfrm>
                  <a:off x="3736" y="1647"/>
                  <a:ext cx="115" cy="63"/>
                </a:xfrm>
                <a:prstGeom prst="rect">
                  <a:avLst/>
                </a:prstGeom>
                <a:solidFill>
                  <a:srgbClr val="474747"/>
                </a:solidFill>
                <a:ln w="12700">
                  <a:solidFill>
                    <a:srgbClr val="5F5F5F"/>
                  </a:solidFill>
                  <a:miter lim="800000"/>
                  <a:headEnd/>
                  <a:tailEnd/>
                </a:ln>
              </p:spPr>
              <p:txBody>
                <a:bodyPr wrap="none" anchor="ctr"/>
                <a:lstStyle/>
                <a:p>
                  <a:pPr>
                    <a:defRPr/>
                  </a:pPr>
                  <a:endParaRPr lang="en-US">
                    <a:solidFill>
                      <a:schemeClr val="tx1"/>
                    </a:solidFill>
                    <a:latin typeface="Arial" pitchFamily="34" charset="0"/>
                    <a:cs typeface="+mn-cs"/>
                  </a:endParaRPr>
                </a:p>
              </p:txBody>
            </p:sp>
            <p:sp>
              <p:nvSpPr>
                <p:cNvPr id="190" name="Rectangle 306" descr="Narrow vertical"/>
                <p:cNvSpPr>
                  <a:spLocks noChangeArrowheads="1"/>
                </p:cNvSpPr>
                <p:nvPr/>
              </p:nvSpPr>
              <p:spPr bwMode="auto">
                <a:xfrm>
                  <a:off x="3694" y="1748"/>
                  <a:ext cx="390" cy="17"/>
                </a:xfrm>
                <a:prstGeom prst="rect">
                  <a:avLst/>
                </a:prstGeom>
                <a:pattFill prst="narVert">
                  <a:fgClr>
                    <a:srgbClr val="FF9900"/>
                  </a:fgClr>
                  <a:bgClr>
                    <a:srgbClr val="FFFF00"/>
                  </a:bgClr>
                </a:pattFill>
                <a:ln w="12700">
                  <a:solidFill>
                    <a:srgbClr val="000000"/>
                  </a:solidFill>
                  <a:miter lim="800000"/>
                  <a:headEnd/>
                  <a:tailEnd/>
                </a:ln>
              </p:spPr>
              <p:txBody>
                <a:bodyPr wrap="none" anchor="ctr"/>
                <a:lstStyle/>
                <a:p>
                  <a:pPr>
                    <a:defRPr/>
                  </a:pPr>
                  <a:endParaRPr lang="en-US">
                    <a:solidFill>
                      <a:schemeClr val="tx1"/>
                    </a:solidFill>
                    <a:latin typeface="Arial" pitchFamily="34" charset="0"/>
                    <a:cs typeface="+mn-cs"/>
                  </a:endParaRPr>
                </a:p>
              </p:txBody>
            </p:sp>
            <p:sp>
              <p:nvSpPr>
                <p:cNvPr id="191" name="Rectangle 307" descr="Narrow vertical"/>
                <p:cNvSpPr>
                  <a:spLocks noChangeArrowheads="1"/>
                </p:cNvSpPr>
                <p:nvPr/>
              </p:nvSpPr>
              <p:spPr bwMode="auto">
                <a:xfrm>
                  <a:off x="4127" y="1748"/>
                  <a:ext cx="390" cy="17"/>
                </a:xfrm>
                <a:prstGeom prst="rect">
                  <a:avLst/>
                </a:prstGeom>
                <a:pattFill prst="narVert">
                  <a:fgClr>
                    <a:srgbClr val="FF9900"/>
                  </a:fgClr>
                  <a:bgClr>
                    <a:srgbClr val="FFFF00"/>
                  </a:bgClr>
                </a:pattFill>
                <a:ln w="12700">
                  <a:solidFill>
                    <a:srgbClr val="000000"/>
                  </a:solidFill>
                  <a:miter lim="800000"/>
                  <a:headEnd/>
                  <a:tailEnd/>
                </a:ln>
              </p:spPr>
              <p:txBody>
                <a:bodyPr wrap="none" anchor="ctr"/>
                <a:lstStyle/>
                <a:p>
                  <a:pPr>
                    <a:defRPr/>
                  </a:pPr>
                  <a:endParaRPr lang="en-US">
                    <a:solidFill>
                      <a:schemeClr val="tx1"/>
                    </a:solidFill>
                    <a:latin typeface="Arial" pitchFamily="34" charset="0"/>
                    <a:cs typeface="+mn-cs"/>
                  </a:endParaRPr>
                </a:p>
              </p:txBody>
            </p:sp>
            <p:sp>
              <p:nvSpPr>
                <p:cNvPr id="192" name="Rectangle 308"/>
                <p:cNvSpPr>
                  <a:spLocks noChangeArrowheads="1"/>
                </p:cNvSpPr>
                <p:nvPr/>
              </p:nvSpPr>
              <p:spPr bwMode="auto">
                <a:xfrm>
                  <a:off x="3894" y="1647"/>
                  <a:ext cx="119" cy="61"/>
                </a:xfrm>
                <a:prstGeom prst="rect">
                  <a:avLst/>
                </a:prstGeom>
                <a:solidFill>
                  <a:srgbClr val="474747"/>
                </a:solidFill>
                <a:ln w="12700">
                  <a:solidFill>
                    <a:srgbClr val="5F5F5F"/>
                  </a:solidFill>
                  <a:miter lim="800000"/>
                  <a:headEnd/>
                  <a:tailEnd/>
                </a:ln>
              </p:spPr>
              <p:txBody>
                <a:bodyPr wrap="none" anchor="ctr"/>
                <a:lstStyle/>
                <a:p>
                  <a:pPr>
                    <a:defRPr/>
                  </a:pPr>
                  <a:endParaRPr lang="en-US">
                    <a:solidFill>
                      <a:schemeClr val="tx1"/>
                    </a:solidFill>
                    <a:latin typeface="Arial" pitchFamily="34" charset="0"/>
                    <a:cs typeface="+mn-cs"/>
                  </a:endParaRPr>
                </a:p>
              </p:txBody>
            </p:sp>
            <p:sp>
              <p:nvSpPr>
                <p:cNvPr id="193" name="Rectangle 309"/>
                <p:cNvSpPr>
                  <a:spLocks noChangeArrowheads="1"/>
                </p:cNvSpPr>
                <p:nvPr/>
              </p:nvSpPr>
              <p:spPr bwMode="auto">
                <a:xfrm>
                  <a:off x="4053" y="1647"/>
                  <a:ext cx="117" cy="63"/>
                </a:xfrm>
                <a:prstGeom prst="rect">
                  <a:avLst/>
                </a:prstGeom>
                <a:solidFill>
                  <a:srgbClr val="474747"/>
                </a:solidFill>
                <a:ln w="12700">
                  <a:solidFill>
                    <a:srgbClr val="5F5F5F"/>
                  </a:solidFill>
                  <a:miter lim="800000"/>
                  <a:headEnd/>
                  <a:tailEnd/>
                </a:ln>
              </p:spPr>
              <p:txBody>
                <a:bodyPr wrap="none" anchor="ctr"/>
                <a:lstStyle/>
                <a:p>
                  <a:pPr>
                    <a:defRPr/>
                  </a:pPr>
                  <a:endParaRPr lang="en-US">
                    <a:solidFill>
                      <a:schemeClr val="tx1"/>
                    </a:solidFill>
                    <a:latin typeface="Arial" pitchFamily="34" charset="0"/>
                    <a:cs typeface="+mn-cs"/>
                  </a:endParaRPr>
                </a:p>
              </p:txBody>
            </p:sp>
            <p:sp>
              <p:nvSpPr>
                <p:cNvPr id="194" name="Rectangle 310"/>
                <p:cNvSpPr>
                  <a:spLocks noChangeArrowheads="1"/>
                </p:cNvSpPr>
                <p:nvPr/>
              </p:nvSpPr>
              <p:spPr bwMode="auto">
                <a:xfrm>
                  <a:off x="4212" y="1647"/>
                  <a:ext cx="116" cy="61"/>
                </a:xfrm>
                <a:prstGeom prst="rect">
                  <a:avLst/>
                </a:prstGeom>
                <a:solidFill>
                  <a:srgbClr val="474747"/>
                </a:solidFill>
                <a:ln w="12700">
                  <a:solidFill>
                    <a:srgbClr val="5F5F5F"/>
                  </a:solidFill>
                  <a:miter lim="800000"/>
                  <a:headEnd/>
                  <a:tailEnd/>
                </a:ln>
              </p:spPr>
              <p:txBody>
                <a:bodyPr wrap="none" anchor="ctr"/>
                <a:lstStyle/>
                <a:p>
                  <a:pPr>
                    <a:defRPr/>
                  </a:pPr>
                  <a:endParaRPr lang="en-US">
                    <a:solidFill>
                      <a:schemeClr val="tx1"/>
                    </a:solidFill>
                    <a:latin typeface="Arial" pitchFamily="34" charset="0"/>
                    <a:cs typeface="+mn-cs"/>
                  </a:endParaRPr>
                </a:p>
              </p:txBody>
            </p:sp>
            <p:sp>
              <p:nvSpPr>
                <p:cNvPr id="195" name="Rectangle 311"/>
                <p:cNvSpPr>
                  <a:spLocks noChangeArrowheads="1"/>
                </p:cNvSpPr>
                <p:nvPr/>
              </p:nvSpPr>
              <p:spPr bwMode="auto">
                <a:xfrm>
                  <a:off x="4370" y="1647"/>
                  <a:ext cx="118" cy="61"/>
                </a:xfrm>
                <a:prstGeom prst="rect">
                  <a:avLst/>
                </a:prstGeom>
                <a:solidFill>
                  <a:srgbClr val="474747"/>
                </a:solidFill>
                <a:ln w="12700">
                  <a:solidFill>
                    <a:srgbClr val="5F5F5F"/>
                  </a:solidFill>
                  <a:miter lim="800000"/>
                  <a:headEnd/>
                  <a:tailEnd/>
                </a:ln>
              </p:spPr>
              <p:txBody>
                <a:bodyPr wrap="none" anchor="ctr"/>
                <a:lstStyle/>
                <a:p>
                  <a:pPr>
                    <a:defRPr/>
                  </a:pPr>
                  <a:endParaRPr lang="en-US">
                    <a:solidFill>
                      <a:schemeClr val="tx1"/>
                    </a:solidFill>
                    <a:latin typeface="Arial" pitchFamily="34" charset="0"/>
                    <a:cs typeface="+mn-cs"/>
                  </a:endParaRPr>
                </a:p>
              </p:txBody>
            </p:sp>
          </p:grpSp>
        </p:grpSp>
        <p:grpSp>
          <p:nvGrpSpPr>
            <p:cNvPr id="28" name="Group 312"/>
            <p:cNvGrpSpPr>
              <a:grpSpLocks/>
            </p:cNvGrpSpPr>
            <p:nvPr/>
          </p:nvGrpSpPr>
          <p:grpSpPr bwMode="auto">
            <a:xfrm flipH="1">
              <a:off x="7965618" y="2170941"/>
              <a:ext cx="667127" cy="308306"/>
              <a:chOff x="317" y="1380"/>
              <a:chExt cx="569" cy="324"/>
            </a:xfrm>
          </p:grpSpPr>
          <p:grpSp>
            <p:nvGrpSpPr>
              <p:cNvPr id="102" name="Group 313"/>
              <p:cNvGrpSpPr>
                <a:grpSpLocks/>
              </p:cNvGrpSpPr>
              <p:nvPr/>
            </p:nvGrpSpPr>
            <p:grpSpPr bwMode="auto">
              <a:xfrm rot="1273006" flipH="1">
                <a:off x="317" y="1380"/>
                <a:ext cx="463" cy="181"/>
                <a:chOff x="3667" y="1613"/>
                <a:chExt cx="876" cy="152"/>
              </a:xfrm>
            </p:grpSpPr>
            <p:sp>
              <p:nvSpPr>
                <p:cNvPr id="149" name="Rectangle 314"/>
                <p:cNvSpPr>
                  <a:spLocks noChangeArrowheads="1"/>
                </p:cNvSpPr>
                <p:nvPr/>
              </p:nvSpPr>
              <p:spPr bwMode="auto">
                <a:xfrm>
                  <a:off x="3678" y="1694"/>
                  <a:ext cx="390" cy="21"/>
                </a:xfrm>
                <a:prstGeom prst="rect">
                  <a:avLst/>
                </a:prstGeom>
                <a:noFill/>
                <a:ln w="12700">
                  <a:solidFill>
                    <a:srgbClr val="000000"/>
                  </a:solidFill>
                  <a:miter lim="800000"/>
                  <a:headEnd/>
                  <a:tailEnd/>
                </a:ln>
              </p:spPr>
              <p:txBody>
                <a:bodyPr wrap="none" anchor="ctr"/>
                <a:lstStyle/>
                <a:p>
                  <a:pPr>
                    <a:defRPr/>
                  </a:pPr>
                  <a:endParaRPr lang="en-US">
                    <a:solidFill>
                      <a:schemeClr val="tx1"/>
                    </a:solidFill>
                    <a:latin typeface="Arial" pitchFamily="34" charset="0"/>
                    <a:cs typeface="+mn-cs"/>
                  </a:endParaRPr>
                </a:p>
              </p:txBody>
            </p:sp>
            <p:sp>
              <p:nvSpPr>
                <p:cNvPr id="150" name="Rectangle 315"/>
                <p:cNvSpPr>
                  <a:spLocks noChangeArrowheads="1"/>
                </p:cNvSpPr>
                <p:nvPr/>
              </p:nvSpPr>
              <p:spPr bwMode="auto">
                <a:xfrm>
                  <a:off x="4113" y="1694"/>
                  <a:ext cx="390" cy="21"/>
                </a:xfrm>
                <a:prstGeom prst="rect">
                  <a:avLst/>
                </a:prstGeom>
                <a:noFill/>
                <a:ln w="12700">
                  <a:solidFill>
                    <a:srgbClr val="000000"/>
                  </a:solidFill>
                  <a:miter lim="800000"/>
                  <a:headEnd/>
                  <a:tailEnd/>
                </a:ln>
              </p:spPr>
              <p:txBody>
                <a:bodyPr wrap="none" anchor="ctr"/>
                <a:lstStyle/>
                <a:p>
                  <a:pPr>
                    <a:defRPr/>
                  </a:pPr>
                  <a:endParaRPr lang="en-US">
                    <a:solidFill>
                      <a:schemeClr val="tx1"/>
                    </a:solidFill>
                    <a:latin typeface="Arial" pitchFamily="34" charset="0"/>
                    <a:cs typeface="+mn-cs"/>
                  </a:endParaRPr>
                </a:p>
              </p:txBody>
            </p:sp>
            <p:sp>
              <p:nvSpPr>
                <p:cNvPr id="151" name="Freeform 316"/>
                <p:cNvSpPr>
                  <a:spLocks/>
                </p:cNvSpPr>
                <p:nvPr/>
              </p:nvSpPr>
              <p:spPr bwMode="auto">
                <a:xfrm>
                  <a:off x="3667" y="1613"/>
                  <a:ext cx="876" cy="22"/>
                </a:xfrm>
                <a:custGeom>
                  <a:avLst/>
                  <a:gdLst>
                    <a:gd name="T0" fmla="*/ 0 w 876"/>
                    <a:gd name="T1" fmla="*/ 0 h 22"/>
                    <a:gd name="T2" fmla="*/ 875 w 876"/>
                    <a:gd name="T3" fmla="*/ 0 h 22"/>
                    <a:gd name="T4" fmla="*/ 875 w 876"/>
                    <a:gd name="T5" fmla="*/ 21 h 22"/>
                    <a:gd name="T6" fmla="*/ 0 w 876"/>
                    <a:gd name="T7" fmla="*/ 21 h 22"/>
                    <a:gd name="T8" fmla="*/ 0 w 876"/>
                    <a:gd name="T9" fmla="*/ 0 h 22"/>
                    <a:gd name="T10" fmla="*/ 0 60000 65536"/>
                    <a:gd name="T11" fmla="*/ 0 60000 65536"/>
                    <a:gd name="T12" fmla="*/ 0 60000 65536"/>
                    <a:gd name="T13" fmla="*/ 0 60000 65536"/>
                    <a:gd name="T14" fmla="*/ 0 60000 65536"/>
                    <a:gd name="T15" fmla="*/ 0 w 876"/>
                    <a:gd name="T16" fmla="*/ 0 h 22"/>
                    <a:gd name="T17" fmla="*/ 876 w 876"/>
                    <a:gd name="T18" fmla="*/ 22 h 22"/>
                  </a:gdLst>
                  <a:ahLst/>
                  <a:cxnLst>
                    <a:cxn ang="T10">
                      <a:pos x="T0" y="T1"/>
                    </a:cxn>
                    <a:cxn ang="T11">
                      <a:pos x="T2" y="T3"/>
                    </a:cxn>
                    <a:cxn ang="T12">
                      <a:pos x="T4" y="T5"/>
                    </a:cxn>
                    <a:cxn ang="T13">
                      <a:pos x="T6" y="T7"/>
                    </a:cxn>
                    <a:cxn ang="T14">
                      <a:pos x="T8" y="T9"/>
                    </a:cxn>
                  </a:cxnLst>
                  <a:rect l="T15" t="T16" r="T17" b="T18"/>
                  <a:pathLst>
                    <a:path w="876" h="22">
                      <a:moveTo>
                        <a:pt x="0" y="0"/>
                      </a:moveTo>
                      <a:lnTo>
                        <a:pt x="875" y="0"/>
                      </a:lnTo>
                      <a:lnTo>
                        <a:pt x="875" y="21"/>
                      </a:lnTo>
                      <a:lnTo>
                        <a:pt x="0" y="21"/>
                      </a:lnTo>
                      <a:lnTo>
                        <a:pt x="0" y="0"/>
                      </a:lnTo>
                    </a:path>
                  </a:pathLst>
                </a:custGeom>
                <a:solidFill>
                  <a:srgbClr val="339933"/>
                </a:solidFill>
                <a:ln w="9525" cap="rnd">
                  <a:noFill/>
                  <a:round/>
                  <a:headEnd type="none" w="sm" len="sm"/>
                  <a:tailEnd type="none" w="sm" len="sm"/>
                </a:ln>
              </p:spPr>
              <p:txBody>
                <a:bodyPr/>
                <a:lstStyle/>
                <a:p>
                  <a:pPr>
                    <a:defRPr/>
                  </a:pPr>
                  <a:endParaRPr lang="en-US">
                    <a:solidFill>
                      <a:schemeClr val="tx1"/>
                    </a:solidFill>
                    <a:latin typeface="Arial" pitchFamily="34" charset="0"/>
                    <a:cs typeface="+mn-cs"/>
                  </a:endParaRPr>
                </a:p>
              </p:txBody>
            </p:sp>
            <p:sp>
              <p:nvSpPr>
                <p:cNvPr id="152" name="Freeform 317"/>
                <p:cNvSpPr>
                  <a:spLocks/>
                </p:cNvSpPr>
                <p:nvPr/>
              </p:nvSpPr>
              <p:spPr bwMode="auto">
                <a:xfrm>
                  <a:off x="3667" y="1631"/>
                  <a:ext cx="876" cy="23"/>
                </a:xfrm>
                <a:custGeom>
                  <a:avLst/>
                  <a:gdLst>
                    <a:gd name="T0" fmla="*/ 0 w 876"/>
                    <a:gd name="T1" fmla="*/ 0 h 23"/>
                    <a:gd name="T2" fmla="*/ 875 w 876"/>
                    <a:gd name="T3" fmla="*/ 0 h 23"/>
                    <a:gd name="T4" fmla="*/ 875 w 876"/>
                    <a:gd name="T5" fmla="*/ 22 h 23"/>
                    <a:gd name="T6" fmla="*/ 0 w 876"/>
                    <a:gd name="T7" fmla="*/ 22 h 23"/>
                    <a:gd name="T8" fmla="*/ 0 w 876"/>
                    <a:gd name="T9" fmla="*/ 0 h 23"/>
                    <a:gd name="T10" fmla="*/ 0 60000 65536"/>
                    <a:gd name="T11" fmla="*/ 0 60000 65536"/>
                    <a:gd name="T12" fmla="*/ 0 60000 65536"/>
                    <a:gd name="T13" fmla="*/ 0 60000 65536"/>
                    <a:gd name="T14" fmla="*/ 0 60000 65536"/>
                    <a:gd name="T15" fmla="*/ 0 w 876"/>
                    <a:gd name="T16" fmla="*/ 0 h 23"/>
                    <a:gd name="T17" fmla="*/ 876 w 876"/>
                    <a:gd name="T18" fmla="*/ 23 h 23"/>
                  </a:gdLst>
                  <a:ahLst/>
                  <a:cxnLst>
                    <a:cxn ang="T10">
                      <a:pos x="T0" y="T1"/>
                    </a:cxn>
                    <a:cxn ang="T11">
                      <a:pos x="T2" y="T3"/>
                    </a:cxn>
                    <a:cxn ang="T12">
                      <a:pos x="T4" y="T5"/>
                    </a:cxn>
                    <a:cxn ang="T13">
                      <a:pos x="T6" y="T7"/>
                    </a:cxn>
                    <a:cxn ang="T14">
                      <a:pos x="T8" y="T9"/>
                    </a:cxn>
                  </a:cxnLst>
                  <a:rect l="T15" t="T16" r="T17" b="T18"/>
                  <a:pathLst>
                    <a:path w="876" h="23">
                      <a:moveTo>
                        <a:pt x="0" y="0"/>
                      </a:moveTo>
                      <a:lnTo>
                        <a:pt x="875" y="0"/>
                      </a:lnTo>
                      <a:lnTo>
                        <a:pt x="875" y="22"/>
                      </a:lnTo>
                      <a:lnTo>
                        <a:pt x="0" y="22"/>
                      </a:lnTo>
                      <a:lnTo>
                        <a:pt x="0" y="0"/>
                      </a:lnTo>
                    </a:path>
                  </a:pathLst>
                </a:custGeom>
                <a:solidFill>
                  <a:srgbClr val="309830"/>
                </a:solidFill>
                <a:ln w="9525" cap="rnd">
                  <a:noFill/>
                  <a:round/>
                  <a:headEnd type="none" w="sm" len="sm"/>
                  <a:tailEnd type="none" w="sm" len="sm"/>
                </a:ln>
              </p:spPr>
              <p:txBody>
                <a:bodyPr/>
                <a:lstStyle/>
                <a:p>
                  <a:pPr>
                    <a:defRPr/>
                  </a:pPr>
                  <a:endParaRPr lang="en-US">
                    <a:solidFill>
                      <a:schemeClr val="tx1"/>
                    </a:solidFill>
                    <a:latin typeface="Arial" pitchFamily="34" charset="0"/>
                    <a:cs typeface="+mn-cs"/>
                  </a:endParaRPr>
                </a:p>
              </p:txBody>
            </p:sp>
            <p:sp>
              <p:nvSpPr>
                <p:cNvPr id="153" name="Freeform 318"/>
                <p:cNvSpPr>
                  <a:spLocks/>
                </p:cNvSpPr>
                <p:nvPr/>
              </p:nvSpPr>
              <p:spPr bwMode="auto">
                <a:xfrm>
                  <a:off x="3667" y="1641"/>
                  <a:ext cx="876" cy="20"/>
                </a:xfrm>
                <a:custGeom>
                  <a:avLst/>
                  <a:gdLst>
                    <a:gd name="T0" fmla="*/ 0 w 876"/>
                    <a:gd name="T1" fmla="*/ 0 h 20"/>
                    <a:gd name="T2" fmla="*/ 875 w 876"/>
                    <a:gd name="T3" fmla="*/ 0 h 20"/>
                    <a:gd name="T4" fmla="*/ 875 w 876"/>
                    <a:gd name="T5" fmla="*/ 19 h 20"/>
                    <a:gd name="T6" fmla="*/ 0 w 876"/>
                    <a:gd name="T7" fmla="*/ 19 h 20"/>
                    <a:gd name="T8" fmla="*/ 0 w 876"/>
                    <a:gd name="T9" fmla="*/ 0 h 20"/>
                    <a:gd name="T10" fmla="*/ 0 60000 65536"/>
                    <a:gd name="T11" fmla="*/ 0 60000 65536"/>
                    <a:gd name="T12" fmla="*/ 0 60000 65536"/>
                    <a:gd name="T13" fmla="*/ 0 60000 65536"/>
                    <a:gd name="T14" fmla="*/ 0 60000 65536"/>
                    <a:gd name="T15" fmla="*/ 0 w 876"/>
                    <a:gd name="T16" fmla="*/ 0 h 20"/>
                    <a:gd name="T17" fmla="*/ 876 w 876"/>
                    <a:gd name="T18" fmla="*/ 20 h 20"/>
                  </a:gdLst>
                  <a:ahLst/>
                  <a:cxnLst>
                    <a:cxn ang="T10">
                      <a:pos x="T0" y="T1"/>
                    </a:cxn>
                    <a:cxn ang="T11">
                      <a:pos x="T2" y="T3"/>
                    </a:cxn>
                    <a:cxn ang="T12">
                      <a:pos x="T4" y="T5"/>
                    </a:cxn>
                    <a:cxn ang="T13">
                      <a:pos x="T6" y="T7"/>
                    </a:cxn>
                    <a:cxn ang="T14">
                      <a:pos x="T8" y="T9"/>
                    </a:cxn>
                  </a:cxnLst>
                  <a:rect l="T15" t="T16" r="T17" b="T18"/>
                  <a:pathLst>
                    <a:path w="876" h="20">
                      <a:moveTo>
                        <a:pt x="0" y="0"/>
                      </a:moveTo>
                      <a:lnTo>
                        <a:pt x="875" y="0"/>
                      </a:lnTo>
                      <a:lnTo>
                        <a:pt x="875" y="19"/>
                      </a:lnTo>
                      <a:lnTo>
                        <a:pt x="0" y="19"/>
                      </a:lnTo>
                      <a:lnTo>
                        <a:pt x="0" y="0"/>
                      </a:lnTo>
                    </a:path>
                  </a:pathLst>
                </a:custGeom>
                <a:solidFill>
                  <a:srgbClr val="309030"/>
                </a:solidFill>
                <a:ln w="9525" cap="rnd">
                  <a:noFill/>
                  <a:round/>
                  <a:headEnd type="none" w="sm" len="sm"/>
                  <a:tailEnd type="none" w="sm" len="sm"/>
                </a:ln>
              </p:spPr>
              <p:txBody>
                <a:bodyPr/>
                <a:lstStyle/>
                <a:p>
                  <a:pPr>
                    <a:defRPr/>
                  </a:pPr>
                  <a:endParaRPr lang="en-US">
                    <a:solidFill>
                      <a:schemeClr val="tx1"/>
                    </a:solidFill>
                    <a:latin typeface="Arial" pitchFamily="34" charset="0"/>
                    <a:cs typeface="+mn-cs"/>
                  </a:endParaRPr>
                </a:p>
              </p:txBody>
            </p:sp>
            <p:sp>
              <p:nvSpPr>
                <p:cNvPr id="154" name="Freeform 319"/>
                <p:cNvSpPr>
                  <a:spLocks/>
                </p:cNvSpPr>
                <p:nvPr/>
              </p:nvSpPr>
              <p:spPr bwMode="auto">
                <a:xfrm>
                  <a:off x="3667" y="1650"/>
                  <a:ext cx="876" cy="22"/>
                </a:xfrm>
                <a:custGeom>
                  <a:avLst/>
                  <a:gdLst>
                    <a:gd name="T0" fmla="*/ 0 w 876"/>
                    <a:gd name="T1" fmla="*/ 0 h 22"/>
                    <a:gd name="T2" fmla="*/ 875 w 876"/>
                    <a:gd name="T3" fmla="*/ 0 h 22"/>
                    <a:gd name="T4" fmla="*/ 875 w 876"/>
                    <a:gd name="T5" fmla="*/ 21 h 22"/>
                    <a:gd name="T6" fmla="*/ 0 w 876"/>
                    <a:gd name="T7" fmla="*/ 21 h 22"/>
                    <a:gd name="T8" fmla="*/ 0 w 876"/>
                    <a:gd name="T9" fmla="*/ 0 h 22"/>
                    <a:gd name="T10" fmla="*/ 0 60000 65536"/>
                    <a:gd name="T11" fmla="*/ 0 60000 65536"/>
                    <a:gd name="T12" fmla="*/ 0 60000 65536"/>
                    <a:gd name="T13" fmla="*/ 0 60000 65536"/>
                    <a:gd name="T14" fmla="*/ 0 60000 65536"/>
                    <a:gd name="T15" fmla="*/ 0 w 876"/>
                    <a:gd name="T16" fmla="*/ 0 h 22"/>
                    <a:gd name="T17" fmla="*/ 876 w 876"/>
                    <a:gd name="T18" fmla="*/ 22 h 22"/>
                  </a:gdLst>
                  <a:ahLst/>
                  <a:cxnLst>
                    <a:cxn ang="T10">
                      <a:pos x="T0" y="T1"/>
                    </a:cxn>
                    <a:cxn ang="T11">
                      <a:pos x="T2" y="T3"/>
                    </a:cxn>
                    <a:cxn ang="T12">
                      <a:pos x="T4" y="T5"/>
                    </a:cxn>
                    <a:cxn ang="T13">
                      <a:pos x="T6" y="T7"/>
                    </a:cxn>
                    <a:cxn ang="T14">
                      <a:pos x="T8" y="T9"/>
                    </a:cxn>
                  </a:cxnLst>
                  <a:rect l="T15" t="T16" r="T17" b="T18"/>
                  <a:pathLst>
                    <a:path w="876" h="22">
                      <a:moveTo>
                        <a:pt x="0" y="0"/>
                      </a:moveTo>
                      <a:lnTo>
                        <a:pt x="875" y="0"/>
                      </a:lnTo>
                      <a:lnTo>
                        <a:pt x="875" y="21"/>
                      </a:lnTo>
                      <a:lnTo>
                        <a:pt x="0" y="21"/>
                      </a:lnTo>
                      <a:lnTo>
                        <a:pt x="0" y="0"/>
                      </a:lnTo>
                    </a:path>
                  </a:pathLst>
                </a:custGeom>
                <a:solidFill>
                  <a:srgbClr val="288828"/>
                </a:solidFill>
                <a:ln w="9525" cap="rnd">
                  <a:noFill/>
                  <a:round/>
                  <a:headEnd type="none" w="sm" len="sm"/>
                  <a:tailEnd type="none" w="sm" len="sm"/>
                </a:ln>
              </p:spPr>
              <p:txBody>
                <a:bodyPr/>
                <a:lstStyle/>
                <a:p>
                  <a:pPr>
                    <a:defRPr/>
                  </a:pPr>
                  <a:endParaRPr lang="en-US">
                    <a:solidFill>
                      <a:schemeClr val="tx1"/>
                    </a:solidFill>
                    <a:latin typeface="Arial" pitchFamily="34" charset="0"/>
                    <a:cs typeface="+mn-cs"/>
                  </a:endParaRPr>
                </a:p>
              </p:txBody>
            </p:sp>
            <p:sp>
              <p:nvSpPr>
                <p:cNvPr id="155" name="Freeform 320"/>
                <p:cNvSpPr>
                  <a:spLocks/>
                </p:cNvSpPr>
                <p:nvPr/>
              </p:nvSpPr>
              <p:spPr bwMode="auto">
                <a:xfrm>
                  <a:off x="3667" y="1658"/>
                  <a:ext cx="876" cy="22"/>
                </a:xfrm>
                <a:custGeom>
                  <a:avLst/>
                  <a:gdLst>
                    <a:gd name="T0" fmla="*/ 0 w 876"/>
                    <a:gd name="T1" fmla="*/ 0 h 22"/>
                    <a:gd name="T2" fmla="*/ 875 w 876"/>
                    <a:gd name="T3" fmla="*/ 0 h 22"/>
                    <a:gd name="T4" fmla="*/ 875 w 876"/>
                    <a:gd name="T5" fmla="*/ 21 h 22"/>
                    <a:gd name="T6" fmla="*/ 0 w 876"/>
                    <a:gd name="T7" fmla="*/ 21 h 22"/>
                    <a:gd name="T8" fmla="*/ 0 w 876"/>
                    <a:gd name="T9" fmla="*/ 0 h 22"/>
                    <a:gd name="T10" fmla="*/ 0 60000 65536"/>
                    <a:gd name="T11" fmla="*/ 0 60000 65536"/>
                    <a:gd name="T12" fmla="*/ 0 60000 65536"/>
                    <a:gd name="T13" fmla="*/ 0 60000 65536"/>
                    <a:gd name="T14" fmla="*/ 0 60000 65536"/>
                    <a:gd name="T15" fmla="*/ 0 w 876"/>
                    <a:gd name="T16" fmla="*/ 0 h 22"/>
                    <a:gd name="T17" fmla="*/ 876 w 876"/>
                    <a:gd name="T18" fmla="*/ 22 h 22"/>
                  </a:gdLst>
                  <a:ahLst/>
                  <a:cxnLst>
                    <a:cxn ang="T10">
                      <a:pos x="T0" y="T1"/>
                    </a:cxn>
                    <a:cxn ang="T11">
                      <a:pos x="T2" y="T3"/>
                    </a:cxn>
                    <a:cxn ang="T12">
                      <a:pos x="T4" y="T5"/>
                    </a:cxn>
                    <a:cxn ang="T13">
                      <a:pos x="T6" y="T7"/>
                    </a:cxn>
                    <a:cxn ang="T14">
                      <a:pos x="T8" y="T9"/>
                    </a:cxn>
                  </a:cxnLst>
                  <a:rect l="T15" t="T16" r="T17" b="T18"/>
                  <a:pathLst>
                    <a:path w="876" h="22">
                      <a:moveTo>
                        <a:pt x="0" y="0"/>
                      </a:moveTo>
                      <a:lnTo>
                        <a:pt x="875" y="0"/>
                      </a:lnTo>
                      <a:lnTo>
                        <a:pt x="875" y="21"/>
                      </a:lnTo>
                      <a:lnTo>
                        <a:pt x="0" y="21"/>
                      </a:lnTo>
                      <a:lnTo>
                        <a:pt x="0" y="0"/>
                      </a:lnTo>
                    </a:path>
                  </a:pathLst>
                </a:custGeom>
                <a:solidFill>
                  <a:srgbClr val="288028"/>
                </a:solidFill>
                <a:ln w="9525" cap="rnd">
                  <a:noFill/>
                  <a:round/>
                  <a:headEnd type="none" w="sm" len="sm"/>
                  <a:tailEnd type="none" w="sm" len="sm"/>
                </a:ln>
              </p:spPr>
              <p:txBody>
                <a:bodyPr/>
                <a:lstStyle/>
                <a:p>
                  <a:pPr>
                    <a:defRPr/>
                  </a:pPr>
                  <a:endParaRPr lang="en-US">
                    <a:solidFill>
                      <a:schemeClr val="tx1"/>
                    </a:solidFill>
                    <a:latin typeface="Arial" pitchFamily="34" charset="0"/>
                    <a:cs typeface="+mn-cs"/>
                  </a:endParaRPr>
                </a:p>
              </p:txBody>
            </p:sp>
            <p:sp>
              <p:nvSpPr>
                <p:cNvPr id="156" name="Freeform 321"/>
                <p:cNvSpPr>
                  <a:spLocks/>
                </p:cNvSpPr>
                <p:nvPr/>
              </p:nvSpPr>
              <p:spPr bwMode="auto">
                <a:xfrm>
                  <a:off x="3667" y="1669"/>
                  <a:ext cx="876" cy="21"/>
                </a:xfrm>
                <a:custGeom>
                  <a:avLst/>
                  <a:gdLst>
                    <a:gd name="T0" fmla="*/ 0 w 876"/>
                    <a:gd name="T1" fmla="*/ 0 h 21"/>
                    <a:gd name="T2" fmla="*/ 875 w 876"/>
                    <a:gd name="T3" fmla="*/ 0 h 21"/>
                    <a:gd name="T4" fmla="*/ 875 w 876"/>
                    <a:gd name="T5" fmla="*/ 20 h 21"/>
                    <a:gd name="T6" fmla="*/ 0 w 876"/>
                    <a:gd name="T7" fmla="*/ 20 h 21"/>
                    <a:gd name="T8" fmla="*/ 0 w 876"/>
                    <a:gd name="T9" fmla="*/ 0 h 21"/>
                    <a:gd name="T10" fmla="*/ 0 60000 65536"/>
                    <a:gd name="T11" fmla="*/ 0 60000 65536"/>
                    <a:gd name="T12" fmla="*/ 0 60000 65536"/>
                    <a:gd name="T13" fmla="*/ 0 60000 65536"/>
                    <a:gd name="T14" fmla="*/ 0 60000 65536"/>
                    <a:gd name="T15" fmla="*/ 0 w 876"/>
                    <a:gd name="T16" fmla="*/ 0 h 21"/>
                    <a:gd name="T17" fmla="*/ 876 w 876"/>
                    <a:gd name="T18" fmla="*/ 21 h 21"/>
                  </a:gdLst>
                  <a:ahLst/>
                  <a:cxnLst>
                    <a:cxn ang="T10">
                      <a:pos x="T0" y="T1"/>
                    </a:cxn>
                    <a:cxn ang="T11">
                      <a:pos x="T2" y="T3"/>
                    </a:cxn>
                    <a:cxn ang="T12">
                      <a:pos x="T4" y="T5"/>
                    </a:cxn>
                    <a:cxn ang="T13">
                      <a:pos x="T6" y="T7"/>
                    </a:cxn>
                    <a:cxn ang="T14">
                      <a:pos x="T8" y="T9"/>
                    </a:cxn>
                  </a:cxnLst>
                  <a:rect l="T15" t="T16" r="T17" b="T18"/>
                  <a:pathLst>
                    <a:path w="876" h="21">
                      <a:moveTo>
                        <a:pt x="0" y="0"/>
                      </a:moveTo>
                      <a:lnTo>
                        <a:pt x="875" y="0"/>
                      </a:lnTo>
                      <a:lnTo>
                        <a:pt x="875" y="20"/>
                      </a:lnTo>
                      <a:lnTo>
                        <a:pt x="0" y="20"/>
                      </a:lnTo>
                      <a:lnTo>
                        <a:pt x="0" y="0"/>
                      </a:lnTo>
                    </a:path>
                  </a:pathLst>
                </a:custGeom>
                <a:solidFill>
                  <a:srgbClr val="287828"/>
                </a:solidFill>
                <a:ln w="9525" cap="rnd">
                  <a:noFill/>
                  <a:round/>
                  <a:headEnd type="none" w="sm" len="sm"/>
                  <a:tailEnd type="none" w="sm" len="sm"/>
                </a:ln>
              </p:spPr>
              <p:txBody>
                <a:bodyPr/>
                <a:lstStyle/>
                <a:p>
                  <a:pPr>
                    <a:defRPr/>
                  </a:pPr>
                  <a:endParaRPr lang="en-US">
                    <a:solidFill>
                      <a:schemeClr val="tx1"/>
                    </a:solidFill>
                    <a:latin typeface="Arial" pitchFamily="34" charset="0"/>
                    <a:cs typeface="+mn-cs"/>
                  </a:endParaRPr>
                </a:p>
              </p:txBody>
            </p:sp>
            <p:sp>
              <p:nvSpPr>
                <p:cNvPr id="157" name="Freeform 322"/>
                <p:cNvSpPr>
                  <a:spLocks/>
                </p:cNvSpPr>
                <p:nvPr/>
              </p:nvSpPr>
              <p:spPr bwMode="auto">
                <a:xfrm>
                  <a:off x="3667" y="1679"/>
                  <a:ext cx="876" cy="22"/>
                </a:xfrm>
                <a:custGeom>
                  <a:avLst/>
                  <a:gdLst>
                    <a:gd name="T0" fmla="*/ 0 w 876"/>
                    <a:gd name="T1" fmla="*/ 0 h 22"/>
                    <a:gd name="T2" fmla="*/ 875 w 876"/>
                    <a:gd name="T3" fmla="*/ 0 h 22"/>
                    <a:gd name="T4" fmla="*/ 875 w 876"/>
                    <a:gd name="T5" fmla="*/ 21 h 22"/>
                    <a:gd name="T6" fmla="*/ 0 w 876"/>
                    <a:gd name="T7" fmla="*/ 21 h 22"/>
                    <a:gd name="T8" fmla="*/ 0 w 876"/>
                    <a:gd name="T9" fmla="*/ 0 h 22"/>
                    <a:gd name="T10" fmla="*/ 0 60000 65536"/>
                    <a:gd name="T11" fmla="*/ 0 60000 65536"/>
                    <a:gd name="T12" fmla="*/ 0 60000 65536"/>
                    <a:gd name="T13" fmla="*/ 0 60000 65536"/>
                    <a:gd name="T14" fmla="*/ 0 60000 65536"/>
                    <a:gd name="T15" fmla="*/ 0 w 876"/>
                    <a:gd name="T16" fmla="*/ 0 h 22"/>
                    <a:gd name="T17" fmla="*/ 876 w 876"/>
                    <a:gd name="T18" fmla="*/ 22 h 22"/>
                  </a:gdLst>
                  <a:ahLst/>
                  <a:cxnLst>
                    <a:cxn ang="T10">
                      <a:pos x="T0" y="T1"/>
                    </a:cxn>
                    <a:cxn ang="T11">
                      <a:pos x="T2" y="T3"/>
                    </a:cxn>
                    <a:cxn ang="T12">
                      <a:pos x="T4" y="T5"/>
                    </a:cxn>
                    <a:cxn ang="T13">
                      <a:pos x="T6" y="T7"/>
                    </a:cxn>
                    <a:cxn ang="T14">
                      <a:pos x="T8" y="T9"/>
                    </a:cxn>
                  </a:cxnLst>
                  <a:rect l="T15" t="T16" r="T17" b="T18"/>
                  <a:pathLst>
                    <a:path w="876" h="22">
                      <a:moveTo>
                        <a:pt x="0" y="0"/>
                      </a:moveTo>
                      <a:lnTo>
                        <a:pt x="875" y="0"/>
                      </a:lnTo>
                      <a:lnTo>
                        <a:pt x="875" y="21"/>
                      </a:lnTo>
                      <a:lnTo>
                        <a:pt x="0" y="21"/>
                      </a:lnTo>
                      <a:lnTo>
                        <a:pt x="0" y="0"/>
                      </a:lnTo>
                    </a:path>
                  </a:pathLst>
                </a:custGeom>
                <a:solidFill>
                  <a:srgbClr val="287020"/>
                </a:solidFill>
                <a:ln w="9525" cap="rnd">
                  <a:noFill/>
                  <a:round/>
                  <a:headEnd type="none" w="sm" len="sm"/>
                  <a:tailEnd type="none" w="sm" len="sm"/>
                </a:ln>
              </p:spPr>
              <p:txBody>
                <a:bodyPr/>
                <a:lstStyle/>
                <a:p>
                  <a:pPr>
                    <a:defRPr/>
                  </a:pPr>
                  <a:endParaRPr lang="en-US">
                    <a:solidFill>
                      <a:schemeClr val="tx1"/>
                    </a:solidFill>
                    <a:latin typeface="Arial" pitchFamily="34" charset="0"/>
                    <a:cs typeface="+mn-cs"/>
                  </a:endParaRPr>
                </a:p>
              </p:txBody>
            </p:sp>
            <p:sp>
              <p:nvSpPr>
                <p:cNvPr id="158" name="Freeform 323"/>
                <p:cNvSpPr>
                  <a:spLocks/>
                </p:cNvSpPr>
                <p:nvPr/>
              </p:nvSpPr>
              <p:spPr bwMode="auto">
                <a:xfrm>
                  <a:off x="3667" y="1689"/>
                  <a:ext cx="876" cy="23"/>
                </a:xfrm>
                <a:custGeom>
                  <a:avLst/>
                  <a:gdLst>
                    <a:gd name="T0" fmla="*/ 0 w 876"/>
                    <a:gd name="T1" fmla="*/ 0 h 23"/>
                    <a:gd name="T2" fmla="*/ 875 w 876"/>
                    <a:gd name="T3" fmla="*/ 0 h 23"/>
                    <a:gd name="T4" fmla="*/ 875 w 876"/>
                    <a:gd name="T5" fmla="*/ 22 h 23"/>
                    <a:gd name="T6" fmla="*/ 0 w 876"/>
                    <a:gd name="T7" fmla="*/ 22 h 23"/>
                    <a:gd name="T8" fmla="*/ 0 w 876"/>
                    <a:gd name="T9" fmla="*/ 0 h 23"/>
                    <a:gd name="T10" fmla="*/ 0 60000 65536"/>
                    <a:gd name="T11" fmla="*/ 0 60000 65536"/>
                    <a:gd name="T12" fmla="*/ 0 60000 65536"/>
                    <a:gd name="T13" fmla="*/ 0 60000 65536"/>
                    <a:gd name="T14" fmla="*/ 0 60000 65536"/>
                    <a:gd name="T15" fmla="*/ 0 w 876"/>
                    <a:gd name="T16" fmla="*/ 0 h 23"/>
                    <a:gd name="T17" fmla="*/ 876 w 876"/>
                    <a:gd name="T18" fmla="*/ 23 h 23"/>
                  </a:gdLst>
                  <a:ahLst/>
                  <a:cxnLst>
                    <a:cxn ang="T10">
                      <a:pos x="T0" y="T1"/>
                    </a:cxn>
                    <a:cxn ang="T11">
                      <a:pos x="T2" y="T3"/>
                    </a:cxn>
                    <a:cxn ang="T12">
                      <a:pos x="T4" y="T5"/>
                    </a:cxn>
                    <a:cxn ang="T13">
                      <a:pos x="T6" y="T7"/>
                    </a:cxn>
                    <a:cxn ang="T14">
                      <a:pos x="T8" y="T9"/>
                    </a:cxn>
                  </a:cxnLst>
                  <a:rect l="T15" t="T16" r="T17" b="T18"/>
                  <a:pathLst>
                    <a:path w="876" h="23">
                      <a:moveTo>
                        <a:pt x="0" y="0"/>
                      </a:moveTo>
                      <a:lnTo>
                        <a:pt x="875" y="0"/>
                      </a:lnTo>
                      <a:lnTo>
                        <a:pt x="875" y="22"/>
                      </a:lnTo>
                      <a:lnTo>
                        <a:pt x="0" y="22"/>
                      </a:lnTo>
                      <a:lnTo>
                        <a:pt x="0" y="0"/>
                      </a:lnTo>
                    </a:path>
                  </a:pathLst>
                </a:custGeom>
                <a:solidFill>
                  <a:srgbClr val="206820"/>
                </a:solidFill>
                <a:ln w="9525" cap="rnd">
                  <a:noFill/>
                  <a:round/>
                  <a:headEnd type="none" w="sm" len="sm"/>
                  <a:tailEnd type="none" w="sm" len="sm"/>
                </a:ln>
              </p:spPr>
              <p:txBody>
                <a:bodyPr/>
                <a:lstStyle/>
                <a:p>
                  <a:pPr>
                    <a:defRPr/>
                  </a:pPr>
                  <a:endParaRPr lang="en-US">
                    <a:solidFill>
                      <a:schemeClr val="tx1"/>
                    </a:solidFill>
                    <a:latin typeface="Arial" pitchFamily="34" charset="0"/>
                    <a:cs typeface="+mn-cs"/>
                  </a:endParaRPr>
                </a:p>
              </p:txBody>
            </p:sp>
            <p:sp>
              <p:nvSpPr>
                <p:cNvPr id="159" name="Freeform 324"/>
                <p:cNvSpPr>
                  <a:spLocks/>
                </p:cNvSpPr>
                <p:nvPr/>
              </p:nvSpPr>
              <p:spPr bwMode="auto">
                <a:xfrm>
                  <a:off x="3667" y="1698"/>
                  <a:ext cx="876" cy="21"/>
                </a:xfrm>
                <a:custGeom>
                  <a:avLst/>
                  <a:gdLst>
                    <a:gd name="T0" fmla="*/ 0 w 876"/>
                    <a:gd name="T1" fmla="*/ 0 h 21"/>
                    <a:gd name="T2" fmla="*/ 875 w 876"/>
                    <a:gd name="T3" fmla="*/ 0 h 21"/>
                    <a:gd name="T4" fmla="*/ 875 w 876"/>
                    <a:gd name="T5" fmla="*/ 20 h 21"/>
                    <a:gd name="T6" fmla="*/ 0 w 876"/>
                    <a:gd name="T7" fmla="*/ 20 h 21"/>
                    <a:gd name="T8" fmla="*/ 0 w 876"/>
                    <a:gd name="T9" fmla="*/ 0 h 21"/>
                    <a:gd name="T10" fmla="*/ 0 60000 65536"/>
                    <a:gd name="T11" fmla="*/ 0 60000 65536"/>
                    <a:gd name="T12" fmla="*/ 0 60000 65536"/>
                    <a:gd name="T13" fmla="*/ 0 60000 65536"/>
                    <a:gd name="T14" fmla="*/ 0 60000 65536"/>
                    <a:gd name="T15" fmla="*/ 0 w 876"/>
                    <a:gd name="T16" fmla="*/ 0 h 21"/>
                    <a:gd name="T17" fmla="*/ 876 w 876"/>
                    <a:gd name="T18" fmla="*/ 21 h 21"/>
                  </a:gdLst>
                  <a:ahLst/>
                  <a:cxnLst>
                    <a:cxn ang="T10">
                      <a:pos x="T0" y="T1"/>
                    </a:cxn>
                    <a:cxn ang="T11">
                      <a:pos x="T2" y="T3"/>
                    </a:cxn>
                    <a:cxn ang="T12">
                      <a:pos x="T4" y="T5"/>
                    </a:cxn>
                    <a:cxn ang="T13">
                      <a:pos x="T6" y="T7"/>
                    </a:cxn>
                    <a:cxn ang="T14">
                      <a:pos x="T8" y="T9"/>
                    </a:cxn>
                  </a:cxnLst>
                  <a:rect l="T15" t="T16" r="T17" b="T18"/>
                  <a:pathLst>
                    <a:path w="876" h="21">
                      <a:moveTo>
                        <a:pt x="0" y="0"/>
                      </a:moveTo>
                      <a:lnTo>
                        <a:pt x="875" y="0"/>
                      </a:lnTo>
                      <a:lnTo>
                        <a:pt x="875" y="20"/>
                      </a:lnTo>
                      <a:lnTo>
                        <a:pt x="0" y="20"/>
                      </a:lnTo>
                      <a:lnTo>
                        <a:pt x="0" y="0"/>
                      </a:lnTo>
                    </a:path>
                  </a:pathLst>
                </a:custGeom>
                <a:solidFill>
                  <a:srgbClr val="206020"/>
                </a:solidFill>
                <a:ln w="9525" cap="rnd">
                  <a:noFill/>
                  <a:round/>
                  <a:headEnd type="none" w="sm" len="sm"/>
                  <a:tailEnd type="none" w="sm" len="sm"/>
                </a:ln>
              </p:spPr>
              <p:txBody>
                <a:bodyPr/>
                <a:lstStyle/>
                <a:p>
                  <a:pPr>
                    <a:defRPr/>
                  </a:pPr>
                  <a:endParaRPr lang="en-US">
                    <a:solidFill>
                      <a:schemeClr val="tx1"/>
                    </a:solidFill>
                    <a:latin typeface="Arial" pitchFamily="34" charset="0"/>
                    <a:cs typeface="+mn-cs"/>
                  </a:endParaRPr>
                </a:p>
              </p:txBody>
            </p:sp>
            <p:sp>
              <p:nvSpPr>
                <p:cNvPr id="160" name="Freeform 325"/>
                <p:cNvSpPr>
                  <a:spLocks/>
                </p:cNvSpPr>
                <p:nvPr/>
              </p:nvSpPr>
              <p:spPr bwMode="auto">
                <a:xfrm>
                  <a:off x="3667" y="1707"/>
                  <a:ext cx="876" cy="23"/>
                </a:xfrm>
                <a:custGeom>
                  <a:avLst/>
                  <a:gdLst>
                    <a:gd name="T0" fmla="*/ 0 w 876"/>
                    <a:gd name="T1" fmla="*/ 0 h 23"/>
                    <a:gd name="T2" fmla="*/ 875 w 876"/>
                    <a:gd name="T3" fmla="*/ 0 h 23"/>
                    <a:gd name="T4" fmla="*/ 875 w 876"/>
                    <a:gd name="T5" fmla="*/ 22 h 23"/>
                    <a:gd name="T6" fmla="*/ 0 w 876"/>
                    <a:gd name="T7" fmla="*/ 22 h 23"/>
                    <a:gd name="T8" fmla="*/ 0 w 876"/>
                    <a:gd name="T9" fmla="*/ 0 h 23"/>
                    <a:gd name="T10" fmla="*/ 0 60000 65536"/>
                    <a:gd name="T11" fmla="*/ 0 60000 65536"/>
                    <a:gd name="T12" fmla="*/ 0 60000 65536"/>
                    <a:gd name="T13" fmla="*/ 0 60000 65536"/>
                    <a:gd name="T14" fmla="*/ 0 60000 65536"/>
                    <a:gd name="T15" fmla="*/ 0 w 876"/>
                    <a:gd name="T16" fmla="*/ 0 h 23"/>
                    <a:gd name="T17" fmla="*/ 876 w 876"/>
                    <a:gd name="T18" fmla="*/ 23 h 23"/>
                  </a:gdLst>
                  <a:ahLst/>
                  <a:cxnLst>
                    <a:cxn ang="T10">
                      <a:pos x="T0" y="T1"/>
                    </a:cxn>
                    <a:cxn ang="T11">
                      <a:pos x="T2" y="T3"/>
                    </a:cxn>
                    <a:cxn ang="T12">
                      <a:pos x="T4" y="T5"/>
                    </a:cxn>
                    <a:cxn ang="T13">
                      <a:pos x="T6" y="T7"/>
                    </a:cxn>
                    <a:cxn ang="T14">
                      <a:pos x="T8" y="T9"/>
                    </a:cxn>
                  </a:cxnLst>
                  <a:rect l="T15" t="T16" r="T17" b="T18"/>
                  <a:pathLst>
                    <a:path w="876" h="23">
                      <a:moveTo>
                        <a:pt x="0" y="0"/>
                      </a:moveTo>
                      <a:lnTo>
                        <a:pt x="875" y="0"/>
                      </a:lnTo>
                      <a:lnTo>
                        <a:pt x="875" y="22"/>
                      </a:lnTo>
                      <a:lnTo>
                        <a:pt x="0" y="22"/>
                      </a:lnTo>
                      <a:lnTo>
                        <a:pt x="0" y="0"/>
                      </a:lnTo>
                    </a:path>
                  </a:pathLst>
                </a:custGeom>
                <a:solidFill>
                  <a:srgbClr val="205818"/>
                </a:solidFill>
                <a:ln w="9525" cap="rnd">
                  <a:noFill/>
                  <a:round/>
                  <a:headEnd type="none" w="sm" len="sm"/>
                  <a:tailEnd type="none" w="sm" len="sm"/>
                </a:ln>
              </p:spPr>
              <p:txBody>
                <a:bodyPr/>
                <a:lstStyle/>
                <a:p>
                  <a:pPr>
                    <a:defRPr/>
                  </a:pPr>
                  <a:endParaRPr lang="en-US">
                    <a:solidFill>
                      <a:schemeClr val="tx1"/>
                    </a:solidFill>
                    <a:latin typeface="Arial" pitchFamily="34" charset="0"/>
                    <a:cs typeface="+mn-cs"/>
                  </a:endParaRPr>
                </a:p>
              </p:txBody>
            </p:sp>
            <p:sp>
              <p:nvSpPr>
                <p:cNvPr id="161" name="Freeform 326"/>
                <p:cNvSpPr>
                  <a:spLocks/>
                </p:cNvSpPr>
                <p:nvPr/>
              </p:nvSpPr>
              <p:spPr bwMode="auto">
                <a:xfrm>
                  <a:off x="3667" y="1718"/>
                  <a:ext cx="876" cy="21"/>
                </a:xfrm>
                <a:custGeom>
                  <a:avLst/>
                  <a:gdLst>
                    <a:gd name="T0" fmla="*/ 0 w 876"/>
                    <a:gd name="T1" fmla="*/ 0 h 21"/>
                    <a:gd name="T2" fmla="*/ 875 w 876"/>
                    <a:gd name="T3" fmla="*/ 0 h 21"/>
                    <a:gd name="T4" fmla="*/ 875 w 876"/>
                    <a:gd name="T5" fmla="*/ 20 h 21"/>
                    <a:gd name="T6" fmla="*/ 0 w 876"/>
                    <a:gd name="T7" fmla="*/ 20 h 21"/>
                    <a:gd name="T8" fmla="*/ 0 w 876"/>
                    <a:gd name="T9" fmla="*/ 0 h 21"/>
                    <a:gd name="T10" fmla="*/ 0 60000 65536"/>
                    <a:gd name="T11" fmla="*/ 0 60000 65536"/>
                    <a:gd name="T12" fmla="*/ 0 60000 65536"/>
                    <a:gd name="T13" fmla="*/ 0 60000 65536"/>
                    <a:gd name="T14" fmla="*/ 0 60000 65536"/>
                    <a:gd name="T15" fmla="*/ 0 w 876"/>
                    <a:gd name="T16" fmla="*/ 0 h 21"/>
                    <a:gd name="T17" fmla="*/ 876 w 876"/>
                    <a:gd name="T18" fmla="*/ 21 h 21"/>
                  </a:gdLst>
                  <a:ahLst/>
                  <a:cxnLst>
                    <a:cxn ang="T10">
                      <a:pos x="T0" y="T1"/>
                    </a:cxn>
                    <a:cxn ang="T11">
                      <a:pos x="T2" y="T3"/>
                    </a:cxn>
                    <a:cxn ang="T12">
                      <a:pos x="T4" y="T5"/>
                    </a:cxn>
                    <a:cxn ang="T13">
                      <a:pos x="T6" y="T7"/>
                    </a:cxn>
                    <a:cxn ang="T14">
                      <a:pos x="T8" y="T9"/>
                    </a:cxn>
                  </a:cxnLst>
                  <a:rect l="T15" t="T16" r="T17" b="T18"/>
                  <a:pathLst>
                    <a:path w="876" h="21">
                      <a:moveTo>
                        <a:pt x="0" y="0"/>
                      </a:moveTo>
                      <a:lnTo>
                        <a:pt x="875" y="0"/>
                      </a:lnTo>
                      <a:lnTo>
                        <a:pt x="875" y="20"/>
                      </a:lnTo>
                      <a:lnTo>
                        <a:pt x="0" y="20"/>
                      </a:lnTo>
                      <a:lnTo>
                        <a:pt x="0" y="0"/>
                      </a:lnTo>
                    </a:path>
                  </a:pathLst>
                </a:custGeom>
                <a:solidFill>
                  <a:srgbClr val="185018"/>
                </a:solidFill>
                <a:ln w="9525" cap="rnd">
                  <a:noFill/>
                  <a:round/>
                  <a:headEnd type="none" w="sm" len="sm"/>
                  <a:tailEnd type="none" w="sm" len="sm"/>
                </a:ln>
              </p:spPr>
              <p:txBody>
                <a:bodyPr/>
                <a:lstStyle/>
                <a:p>
                  <a:pPr>
                    <a:defRPr/>
                  </a:pPr>
                  <a:endParaRPr lang="en-US">
                    <a:solidFill>
                      <a:schemeClr val="tx1"/>
                    </a:solidFill>
                    <a:latin typeface="Arial" pitchFamily="34" charset="0"/>
                    <a:cs typeface="+mn-cs"/>
                  </a:endParaRPr>
                </a:p>
              </p:txBody>
            </p:sp>
            <p:sp>
              <p:nvSpPr>
                <p:cNvPr id="162" name="Freeform 327"/>
                <p:cNvSpPr>
                  <a:spLocks/>
                </p:cNvSpPr>
                <p:nvPr/>
              </p:nvSpPr>
              <p:spPr bwMode="auto">
                <a:xfrm>
                  <a:off x="3667" y="1727"/>
                  <a:ext cx="876" cy="21"/>
                </a:xfrm>
                <a:custGeom>
                  <a:avLst/>
                  <a:gdLst>
                    <a:gd name="T0" fmla="*/ 0 w 876"/>
                    <a:gd name="T1" fmla="*/ 0 h 21"/>
                    <a:gd name="T2" fmla="*/ 875 w 876"/>
                    <a:gd name="T3" fmla="*/ 0 h 21"/>
                    <a:gd name="T4" fmla="*/ 875 w 876"/>
                    <a:gd name="T5" fmla="*/ 20 h 21"/>
                    <a:gd name="T6" fmla="*/ 0 w 876"/>
                    <a:gd name="T7" fmla="*/ 20 h 21"/>
                    <a:gd name="T8" fmla="*/ 0 w 876"/>
                    <a:gd name="T9" fmla="*/ 0 h 21"/>
                    <a:gd name="T10" fmla="*/ 0 60000 65536"/>
                    <a:gd name="T11" fmla="*/ 0 60000 65536"/>
                    <a:gd name="T12" fmla="*/ 0 60000 65536"/>
                    <a:gd name="T13" fmla="*/ 0 60000 65536"/>
                    <a:gd name="T14" fmla="*/ 0 60000 65536"/>
                    <a:gd name="T15" fmla="*/ 0 w 876"/>
                    <a:gd name="T16" fmla="*/ 0 h 21"/>
                    <a:gd name="T17" fmla="*/ 876 w 876"/>
                    <a:gd name="T18" fmla="*/ 21 h 21"/>
                  </a:gdLst>
                  <a:ahLst/>
                  <a:cxnLst>
                    <a:cxn ang="T10">
                      <a:pos x="T0" y="T1"/>
                    </a:cxn>
                    <a:cxn ang="T11">
                      <a:pos x="T2" y="T3"/>
                    </a:cxn>
                    <a:cxn ang="T12">
                      <a:pos x="T4" y="T5"/>
                    </a:cxn>
                    <a:cxn ang="T13">
                      <a:pos x="T6" y="T7"/>
                    </a:cxn>
                    <a:cxn ang="T14">
                      <a:pos x="T8" y="T9"/>
                    </a:cxn>
                  </a:cxnLst>
                  <a:rect l="T15" t="T16" r="T17" b="T18"/>
                  <a:pathLst>
                    <a:path w="876" h="21">
                      <a:moveTo>
                        <a:pt x="0" y="0"/>
                      </a:moveTo>
                      <a:lnTo>
                        <a:pt x="875" y="0"/>
                      </a:lnTo>
                      <a:lnTo>
                        <a:pt x="875" y="20"/>
                      </a:lnTo>
                      <a:lnTo>
                        <a:pt x="0" y="20"/>
                      </a:lnTo>
                      <a:lnTo>
                        <a:pt x="0" y="0"/>
                      </a:lnTo>
                    </a:path>
                  </a:pathLst>
                </a:custGeom>
                <a:solidFill>
                  <a:srgbClr val="184818"/>
                </a:solidFill>
                <a:ln w="9525" cap="rnd">
                  <a:noFill/>
                  <a:round/>
                  <a:headEnd type="none" w="sm" len="sm"/>
                  <a:tailEnd type="none" w="sm" len="sm"/>
                </a:ln>
              </p:spPr>
              <p:txBody>
                <a:bodyPr/>
                <a:lstStyle/>
                <a:p>
                  <a:pPr>
                    <a:defRPr/>
                  </a:pPr>
                  <a:endParaRPr lang="en-US">
                    <a:solidFill>
                      <a:schemeClr val="tx1"/>
                    </a:solidFill>
                    <a:latin typeface="Arial" pitchFamily="34" charset="0"/>
                    <a:cs typeface="+mn-cs"/>
                  </a:endParaRPr>
                </a:p>
              </p:txBody>
            </p:sp>
            <p:sp>
              <p:nvSpPr>
                <p:cNvPr id="163" name="Freeform 328"/>
                <p:cNvSpPr>
                  <a:spLocks/>
                </p:cNvSpPr>
                <p:nvPr/>
              </p:nvSpPr>
              <p:spPr bwMode="auto">
                <a:xfrm>
                  <a:off x="3667" y="1735"/>
                  <a:ext cx="876" cy="23"/>
                </a:xfrm>
                <a:custGeom>
                  <a:avLst/>
                  <a:gdLst>
                    <a:gd name="T0" fmla="*/ 0 w 876"/>
                    <a:gd name="T1" fmla="*/ 0 h 23"/>
                    <a:gd name="T2" fmla="*/ 875 w 876"/>
                    <a:gd name="T3" fmla="*/ 0 h 23"/>
                    <a:gd name="T4" fmla="*/ 875 w 876"/>
                    <a:gd name="T5" fmla="*/ 22 h 23"/>
                    <a:gd name="T6" fmla="*/ 0 w 876"/>
                    <a:gd name="T7" fmla="*/ 22 h 23"/>
                    <a:gd name="T8" fmla="*/ 0 w 876"/>
                    <a:gd name="T9" fmla="*/ 0 h 23"/>
                    <a:gd name="T10" fmla="*/ 0 60000 65536"/>
                    <a:gd name="T11" fmla="*/ 0 60000 65536"/>
                    <a:gd name="T12" fmla="*/ 0 60000 65536"/>
                    <a:gd name="T13" fmla="*/ 0 60000 65536"/>
                    <a:gd name="T14" fmla="*/ 0 60000 65536"/>
                    <a:gd name="T15" fmla="*/ 0 w 876"/>
                    <a:gd name="T16" fmla="*/ 0 h 23"/>
                    <a:gd name="T17" fmla="*/ 876 w 876"/>
                    <a:gd name="T18" fmla="*/ 23 h 23"/>
                  </a:gdLst>
                  <a:ahLst/>
                  <a:cxnLst>
                    <a:cxn ang="T10">
                      <a:pos x="T0" y="T1"/>
                    </a:cxn>
                    <a:cxn ang="T11">
                      <a:pos x="T2" y="T3"/>
                    </a:cxn>
                    <a:cxn ang="T12">
                      <a:pos x="T4" y="T5"/>
                    </a:cxn>
                    <a:cxn ang="T13">
                      <a:pos x="T6" y="T7"/>
                    </a:cxn>
                    <a:cxn ang="T14">
                      <a:pos x="T8" y="T9"/>
                    </a:cxn>
                  </a:cxnLst>
                  <a:rect l="T15" t="T16" r="T17" b="T18"/>
                  <a:pathLst>
                    <a:path w="876" h="23">
                      <a:moveTo>
                        <a:pt x="0" y="0"/>
                      </a:moveTo>
                      <a:lnTo>
                        <a:pt x="875" y="0"/>
                      </a:lnTo>
                      <a:lnTo>
                        <a:pt x="875" y="22"/>
                      </a:lnTo>
                      <a:lnTo>
                        <a:pt x="0" y="22"/>
                      </a:lnTo>
                      <a:lnTo>
                        <a:pt x="0" y="0"/>
                      </a:lnTo>
                    </a:path>
                  </a:pathLst>
                </a:custGeom>
                <a:solidFill>
                  <a:srgbClr val="104010"/>
                </a:solidFill>
                <a:ln w="9525" cap="rnd">
                  <a:noFill/>
                  <a:round/>
                  <a:headEnd type="none" w="sm" len="sm"/>
                  <a:tailEnd type="none" w="sm" len="sm"/>
                </a:ln>
              </p:spPr>
              <p:txBody>
                <a:bodyPr/>
                <a:lstStyle/>
                <a:p>
                  <a:pPr>
                    <a:defRPr/>
                  </a:pPr>
                  <a:endParaRPr lang="en-US">
                    <a:solidFill>
                      <a:schemeClr val="tx1"/>
                    </a:solidFill>
                    <a:latin typeface="Arial" pitchFamily="34" charset="0"/>
                    <a:cs typeface="+mn-cs"/>
                  </a:endParaRPr>
                </a:p>
              </p:txBody>
            </p:sp>
            <p:sp>
              <p:nvSpPr>
                <p:cNvPr id="164" name="Rectangle 329"/>
                <p:cNvSpPr>
                  <a:spLocks noChangeArrowheads="1"/>
                </p:cNvSpPr>
                <p:nvPr/>
              </p:nvSpPr>
              <p:spPr bwMode="auto">
                <a:xfrm>
                  <a:off x="3736" y="1647"/>
                  <a:ext cx="115" cy="63"/>
                </a:xfrm>
                <a:prstGeom prst="rect">
                  <a:avLst/>
                </a:prstGeom>
                <a:solidFill>
                  <a:srgbClr val="474747"/>
                </a:solidFill>
                <a:ln w="12700">
                  <a:solidFill>
                    <a:srgbClr val="5F5F5F"/>
                  </a:solidFill>
                  <a:miter lim="800000"/>
                  <a:headEnd/>
                  <a:tailEnd/>
                </a:ln>
              </p:spPr>
              <p:txBody>
                <a:bodyPr wrap="none" anchor="ctr"/>
                <a:lstStyle/>
                <a:p>
                  <a:pPr>
                    <a:defRPr/>
                  </a:pPr>
                  <a:endParaRPr lang="en-US">
                    <a:solidFill>
                      <a:schemeClr val="tx1"/>
                    </a:solidFill>
                    <a:latin typeface="Arial" pitchFamily="34" charset="0"/>
                    <a:cs typeface="+mn-cs"/>
                  </a:endParaRPr>
                </a:p>
              </p:txBody>
            </p:sp>
            <p:sp>
              <p:nvSpPr>
                <p:cNvPr id="165" name="Rectangle 330" descr="Narrow vertical"/>
                <p:cNvSpPr>
                  <a:spLocks noChangeArrowheads="1"/>
                </p:cNvSpPr>
                <p:nvPr/>
              </p:nvSpPr>
              <p:spPr bwMode="auto">
                <a:xfrm>
                  <a:off x="3694" y="1748"/>
                  <a:ext cx="390" cy="17"/>
                </a:xfrm>
                <a:prstGeom prst="rect">
                  <a:avLst/>
                </a:prstGeom>
                <a:pattFill prst="narVert">
                  <a:fgClr>
                    <a:srgbClr val="FF9900"/>
                  </a:fgClr>
                  <a:bgClr>
                    <a:srgbClr val="FFFF00"/>
                  </a:bgClr>
                </a:pattFill>
                <a:ln w="12700">
                  <a:solidFill>
                    <a:srgbClr val="000000"/>
                  </a:solidFill>
                  <a:miter lim="800000"/>
                  <a:headEnd/>
                  <a:tailEnd/>
                </a:ln>
              </p:spPr>
              <p:txBody>
                <a:bodyPr wrap="none" anchor="ctr"/>
                <a:lstStyle/>
                <a:p>
                  <a:pPr>
                    <a:defRPr/>
                  </a:pPr>
                  <a:endParaRPr lang="en-US">
                    <a:solidFill>
                      <a:schemeClr val="tx1"/>
                    </a:solidFill>
                    <a:latin typeface="Arial" pitchFamily="34" charset="0"/>
                    <a:cs typeface="+mn-cs"/>
                  </a:endParaRPr>
                </a:p>
              </p:txBody>
            </p:sp>
            <p:sp>
              <p:nvSpPr>
                <p:cNvPr id="166" name="Rectangle 331" descr="Narrow vertical"/>
                <p:cNvSpPr>
                  <a:spLocks noChangeArrowheads="1"/>
                </p:cNvSpPr>
                <p:nvPr/>
              </p:nvSpPr>
              <p:spPr bwMode="auto">
                <a:xfrm>
                  <a:off x="4127" y="1748"/>
                  <a:ext cx="390" cy="17"/>
                </a:xfrm>
                <a:prstGeom prst="rect">
                  <a:avLst/>
                </a:prstGeom>
                <a:pattFill prst="narVert">
                  <a:fgClr>
                    <a:srgbClr val="FF9900"/>
                  </a:fgClr>
                  <a:bgClr>
                    <a:srgbClr val="FFFF00"/>
                  </a:bgClr>
                </a:pattFill>
                <a:ln w="12700">
                  <a:solidFill>
                    <a:srgbClr val="000000"/>
                  </a:solidFill>
                  <a:miter lim="800000"/>
                  <a:headEnd/>
                  <a:tailEnd/>
                </a:ln>
              </p:spPr>
              <p:txBody>
                <a:bodyPr wrap="none" anchor="ctr"/>
                <a:lstStyle/>
                <a:p>
                  <a:pPr>
                    <a:defRPr/>
                  </a:pPr>
                  <a:endParaRPr lang="en-US">
                    <a:solidFill>
                      <a:schemeClr val="tx1"/>
                    </a:solidFill>
                    <a:latin typeface="Arial" pitchFamily="34" charset="0"/>
                    <a:cs typeface="+mn-cs"/>
                  </a:endParaRPr>
                </a:p>
              </p:txBody>
            </p:sp>
            <p:sp>
              <p:nvSpPr>
                <p:cNvPr id="167" name="Rectangle 332"/>
                <p:cNvSpPr>
                  <a:spLocks noChangeArrowheads="1"/>
                </p:cNvSpPr>
                <p:nvPr/>
              </p:nvSpPr>
              <p:spPr bwMode="auto">
                <a:xfrm>
                  <a:off x="3894" y="1647"/>
                  <a:ext cx="119" cy="61"/>
                </a:xfrm>
                <a:prstGeom prst="rect">
                  <a:avLst/>
                </a:prstGeom>
                <a:solidFill>
                  <a:srgbClr val="474747"/>
                </a:solidFill>
                <a:ln w="12700">
                  <a:solidFill>
                    <a:srgbClr val="5F5F5F"/>
                  </a:solidFill>
                  <a:miter lim="800000"/>
                  <a:headEnd/>
                  <a:tailEnd/>
                </a:ln>
              </p:spPr>
              <p:txBody>
                <a:bodyPr wrap="none" anchor="ctr"/>
                <a:lstStyle/>
                <a:p>
                  <a:pPr>
                    <a:defRPr/>
                  </a:pPr>
                  <a:endParaRPr lang="en-US">
                    <a:solidFill>
                      <a:schemeClr val="tx1"/>
                    </a:solidFill>
                    <a:latin typeface="Arial" pitchFamily="34" charset="0"/>
                    <a:cs typeface="+mn-cs"/>
                  </a:endParaRPr>
                </a:p>
              </p:txBody>
            </p:sp>
            <p:sp>
              <p:nvSpPr>
                <p:cNvPr id="168" name="Rectangle 333"/>
                <p:cNvSpPr>
                  <a:spLocks noChangeArrowheads="1"/>
                </p:cNvSpPr>
                <p:nvPr/>
              </p:nvSpPr>
              <p:spPr bwMode="auto">
                <a:xfrm>
                  <a:off x="4053" y="1647"/>
                  <a:ext cx="117" cy="63"/>
                </a:xfrm>
                <a:prstGeom prst="rect">
                  <a:avLst/>
                </a:prstGeom>
                <a:solidFill>
                  <a:srgbClr val="474747"/>
                </a:solidFill>
                <a:ln w="12700">
                  <a:solidFill>
                    <a:srgbClr val="5F5F5F"/>
                  </a:solidFill>
                  <a:miter lim="800000"/>
                  <a:headEnd/>
                  <a:tailEnd/>
                </a:ln>
              </p:spPr>
              <p:txBody>
                <a:bodyPr wrap="none" anchor="ctr"/>
                <a:lstStyle/>
                <a:p>
                  <a:pPr>
                    <a:defRPr/>
                  </a:pPr>
                  <a:endParaRPr lang="en-US">
                    <a:solidFill>
                      <a:schemeClr val="tx1"/>
                    </a:solidFill>
                    <a:latin typeface="Arial" pitchFamily="34" charset="0"/>
                    <a:cs typeface="+mn-cs"/>
                  </a:endParaRPr>
                </a:p>
              </p:txBody>
            </p:sp>
            <p:sp>
              <p:nvSpPr>
                <p:cNvPr id="169" name="Rectangle 334"/>
                <p:cNvSpPr>
                  <a:spLocks noChangeArrowheads="1"/>
                </p:cNvSpPr>
                <p:nvPr/>
              </p:nvSpPr>
              <p:spPr bwMode="auto">
                <a:xfrm>
                  <a:off x="4212" y="1647"/>
                  <a:ext cx="116" cy="61"/>
                </a:xfrm>
                <a:prstGeom prst="rect">
                  <a:avLst/>
                </a:prstGeom>
                <a:solidFill>
                  <a:srgbClr val="474747"/>
                </a:solidFill>
                <a:ln w="12700">
                  <a:solidFill>
                    <a:srgbClr val="5F5F5F"/>
                  </a:solidFill>
                  <a:miter lim="800000"/>
                  <a:headEnd/>
                  <a:tailEnd/>
                </a:ln>
              </p:spPr>
              <p:txBody>
                <a:bodyPr wrap="none" anchor="ctr"/>
                <a:lstStyle/>
                <a:p>
                  <a:pPr>
                    <a:defRPr/>
                  </a:pPr>
                  <a:endParaRPr lang="en-US">
                    <a:solidFill>
                      <a:schemeClr val="tx1"/>
                    </a:solidFill>
                    <a:latin typeface="Arial" pitchFamily="34" charset="0"/>
                    <a:cs typeface="+mn-cs"/>
                  </a:endParaRPr>
                </a:p>
              </p:txBody>
            </p:sp>
            <p:sp>
              <p:nvSpPr>
                <p:cNvPr id="170" name="Rectangle 335"/>
                <p:cNvSpPr>
                  <a:spLocks noChangeArrowheads="1"/>
                </p:cNvSpPr>
                <p:nvPr/>
              </p:nvSpPr>
              <p:spPr bwMode="auto">
                <a:xfrm>
                  <a:off x="4370" y="1647"/>
                  <a:ext cx="118" cy="61"/>
                </a:xfrm>
                <a:prstGeom prst="rect">
                  <a:avLst/>
                </a:prstGeom>
                <a:solidFill>
                  <a:srgbClr val="474747"/>
                </a:solidFill>
                <a:ln w="12700">
                  <a:solidFill>
                    <a:srgbClr val="5F5F5F"/>
                  </a:solidFill>
                  <a:miter lim="800000"/>
                  <a:headEnd/>
                  <a:tailEnd/>
                </a:ln>
              </p:spPr>
              <p:txBody>
                <a:bodyPr wrap="none" anchor="ctr"/>
                <a:lstStyle/>
                <a:p>
                  <a:pPr>
                    <a:defRPr/>
                  </a:pPr>
                  <a:endParaRPr lang="en-US">
                    <a:solidFill>
                      <a:schemeClr val="tx1"/>
                    </a:solidFill>
                    <a:latin typeface="Arial" pitchFamily="34" charset="0"/>
                    <a:cs typeface="+mn-cs"/>
                  </a:endParaRPr>
                </a:p>
              </p:txBody>
            </p:sp>
          </p:grpSp>
          <p:grpSp>
            <p:nvGrpSpPr>
              <p:cNvPr id="103" name="Group 336"/>
              <p:cNvGrpSpPr>
                <a:grpSpLocks/>
              </p:cNvGrpSpPr>
              <p:nvPr/>
            </p:nvGrpSpPr>
            <p:grpSpPr bwMode="auto">
              <a:xfrm rot="1273006" flipH="1">
                <a:off x="370" y="1457"/>
                <a:ext cx="463" cy="181"/>
                <a:chOff x="3667" y="1613"/>
                <a:chExt cx="876" cy="152"/>
              </a:xfrm>
            </p:grpSpPr>
            <p:sp>
              <p:nvSpPr>
                <p:cNvPr id="127" name="Rectangle 337"/>
                <p:cNvSpPr>
                  <a:spLocks noChangeArrowheads="1"/>
                </p:cNvSpPr>
                <p:nvPr/>
              </p:nvSpPr>
              <p:spPr bwMode="auto">
                <a:xfrm>
                  <a:off x="3678" y="1694"/>
                  <a:ext cx="390" cy="21"/>
                </a:xfrm>
                <a:prstGeom prst="rect">
                  <a:avLst/>
                </a:prstGeom>
                <a:noFill/>
                <a:ln w="12700">
                  <a:solidFill>
                    <a:srgbClr val="000000"/>
                  </a:solidFill>
                  <a:miter lim="800000"/>
                  <a:headEnd/>
                  <a:tailEnd/>
                </a:ln>
              </p:spPr>
              <p:txBody>
                <a:bodyPr wrap="none" anchor="ctr"/>
                <a:lstStyle/>
                <a:p>
                  <a:pPr>
                    <a:defRPr/>
                  </a:pPr>
                  <a:endParaRPr lang="en-US">
                    <a:solidFill>
                      <a:schemeClr val="tx1"/>
                    </a:solidFill>
                    <a:latin typeface="Arial" pitchFamily="34" charset="0"/>
                    <a:cs typeface="+mn-cs"/>
                  </a:endParaRPr>
                </a:p>
              </p:txBody>
            </p:sp>
            <p:sp>
              <p:nvSpPr>
                <p:cNvPr id="128" name="Rectangle 338"/>
                <p:cNvSpPr>
                  <a:spLocks noChangeArrowheads="1"/>
                </p:cNvSpPr>
                <p:nvPr/>
              </p:nvSpPr>
              <p:spPr bwMode="auto">
                <a:xfrm>
                  <a:off x="4113" y="1694"/>
                  <a:ext cx="390" cy="21"/>
                </a:xfrm>
                <a:prstGeom prst="rect">
                  <a:avLst/>
                </a:prstGeom>
                <a:noFill/>
                <a:ln w="12700">
                  <a:solidFill>
                    <a:srgbClr val="000000"/>
                  </a:solidFill>
                  <a:miter lim="800000"/>
                  <a:headEnd/>
                  <a:tailEnd/>
                </a:ln>
              </p:spPr>
              <p:txBody>
                <a:bodyPr wrap="none" anchor="ctr"/>
                <a:lstStyle/>
                <a:p>
                  <a:pPr>
                    <a:defRPr/>
                  </a:pPr>
                  <a:endParaRPr lang="en-US">
                    <a:solidFill>
                      <a:schemeClr val="tx1"/>
                    </a:solidFill>
                    <a:latin typeface="Arial" pitchFamily="34" charset="0"/>
                    <a:cs typeface="+mn-cs"/>
                  </a:endParaRPr>
                </a:p>
              </p:txBody>
            </p:sp>
            <p:sp>
              <p:nvSpPr>
                <p:cNvPr id="129" name="Freeform 339"/>
                <p:cNvSpPr>
                  <a:spLocks/>
                </p:cNvSpPr>
                <p:nvPr/>
              </p:nvSpPr>
              <p:spPr bwMode="auto">
                <a:xfrm>
                  <a:off x="3667" y="1613"/>
                  <a:ext cx="876" cy="22"/>
                </a:xfrm>
                <a:custGeom>
                  <a:avLst/>
                  <a:gdLst>
                    <a:gd name="T0" fmla="*/ 0 w 876"/>
                    <a:gd name="T1" fmla="*/ 0 h 22"/>
                    <a:gd name="T2" fmla="*/ 875 w 876"/>
                    <a:gd name="T3" fmla="*/ 0 h 22"/>
                    <a:gd name="T4" fmla="*/ 875 w 876"/>
                    <a:gd name="T5" fmla="*/ 21 h 22"/>
                    <a:gd name="T6" fmla="*/ 0 w 876"/>
                    <a:gd name="T7" fmla="*/ 21 h 22"/>
                    <a:gd name="T8" fmla="*/ 0 w 876"/>
                    <a:gd name="T9" fmla="*/ 0 h 22"/>
                    <a:gd name="T10" fmla="*/ 0 60000 65536"/>
                    <a:gd name="T11" fmla="*/ 0 60000 65536"/>
                    <a:gd name="T12" fmla="*/ 0 60000 65536"/>
                    <a:gd name="T13" fmla="*/ 0 60000 65536"/>
                    <a:gd name="T14" fmla="*/ 0 60000 65536"/>
                    <a:gd name="T15" fmla="*/ 0 w 876"/>
                    <a:gd name="T16" fmla="*/ 0 h 22"/>
                    <a:gd name="T17" fmla="*/ 876 w 876"/>
                    <a:gd name="T18" fmla="*/ 22 h 22"/>
                  </a:gdLst>
                  <a:ahLst/>
                  <a:cxnLst>
                    <a:cxn ang="T10">
                      <a:pos x="T0" y="T1"/>
                    </a:cxn>
                    <a:cxn ang="T11">
                      <a:pos x="T2" y="T3"/>
                    </a:cxn>
                    <a:cxn ang="T12">
                      <a:pos x="T4" y="T5"/>
                    </a:cxn>
                    <a:cxn ang="T13">
                      <a:pos x="T6" y="T7"/>
                    </a:cxn>
                    <a:cxn ang="T14">
                      <a:pos x="T8" y="T9"/>
                    </a:cxn>
                  </a:cxnLst>
                  <a:rect l="T15" t="T16" r="T17" b="T18"/>
                  <a:pathLst>
                    <a:path w="876" h="22">
                      <a:moveTo>
                        <a:pt x="0" y="0"/>
                      </a:moveTo>
                      <a:lnTo>
                        <a:pt x="875" y="0"/>
                      </a:lnTo>
                      <a:lnTo>
                        <a:pt x="875" y="21"/>
                      </a:lnTo>
                      <a:lnTo>
                        <a:pt x="0" y="21"/>
                      </a:lnTo>
                      <a:lnTo>
                        <a:pt x="0" y="0"/>
                      </a:lnTo>
                    </a:path>
                  </a:pathLst>
                </a:custGeom>
                <a:solidFill>
                  <a:srgbClr val="339933"/>
                </a:solidFill>
                <a:ln w="9525" cap="rnd">
                  <a:noFill/>
                  <a:round/>
                  <a:headEnd type="none" w="sm" len="sm"/>
                  <a:tailEnd type="none" w="sm" len="sm"/>
                </a:ln>
              </p:spPr>
              <p:txBody>
                <a:bodyPr/>
                <a:lstStyle/>
                <a:p>
                  <a:pPr>
                    <a:defRPr/>
                  </a:pPr>
                  <a:endParaRPr lang="en-US">
                    <a:solidFill>
                      <a:schemeClr val="tx1"/>
                    </a:solidFill>
                    <a:latin typeface="Arial" pitchFamily="34" charset="0"/>
                    <a:cs typeface="+mn-cs"/>
                  </a:endParaRPr>
                </a:p>
              </p:txBody>
            </p:sp>
            <p:sp>
              <p:nvSpPr>
                <p:cNvPr id="130" name="Freeform 340"/>
                <p:cNvSpPr>
                  <a:spLocks/>
                </p:cNvSpPr>
                <p:nvPr/>
              </p:nvSpPr>
              <p:spPr bwMode="auto">
                <a:xfrm>
                  <a:off x="3667" y="1631"/>
                  <a:ext cx="876" cy="23"/>
                </a:xfrm>
                <a:custGeom>
                  <a:avLst/>
                  <a:gdLst>
                    <a:gd name="T0" fmla="*/ 0 w 876"/>
                    <a:gd name="T1" fmla="*/ 0 h 23"/>
                    <a:gd name="T2" fmla="*/ 875 w 876"/>
                    <a:gd name="T3" fmla="*/ 0 h 23"/>
                    <a:gd name="T4" fmla="*/ 875 w 876"/>
                    <a:gd name="T5" fmla="*/ 22 h 23"/>
                    <a:gd name="T6" fmla="*/ 0 w 876"/>
                    <a:gd name="T7" fmla="*/ 22 h 23"/>
                    <a:gd name="T8" fmla="*/ 0 w 876"/>
                    <a:gd name="T9" fmla="*/ 0 h 23"/>
                    <a:gd name="T10" fmla="*/ 0 60000 65536"/>
                    <a:gd name="T11" fmla="*/ 0 60000 65536"/>
                    <a:gd name="T12" fmla="*/ 0 60000 65536"/>
                    <a:gd name="T13" fmla="*/ 0 60000 65536"/>
                    <a:gd name="T14" fmla="*/ 0 60000 65536"/>
                    <a:gd name="T15" fmla="*/ 0 w 876"/>
                    <a:gd name="T16" fmla="*/ 0 h 23"/>
                    <a:gd name="T17" fmla="*/ 876 w 876"/>
                    <a:gd name="T18" fmla="*/ 23 h 23"/>
                  </a:gdLst>
                  <a:ahLst/>
                  <a:cxnLst>
                    <a:cxn ang="T10">
                      <a:pos x="T0" y="T1"/>
                    </a:cxn>
                    <a:cxn ang="T11">
                      <a:pos x="T2" y="T3"/>
                    </a:cxn>
                    <a:cxn ang="T12">
                      <a:pos x="T4" y="T5"/>
                    </a:cxn>
                    <a:cxn ang="T13">
                      <a:pos x="T6" y="T7"/>
                    </a:cxn>
                    <a:cxn ang="T14">
                      <a:pos x="T8" y="T9"/>
                    </a:cxn>
                  </a:cxnLst>
                  <a:rect l="T15" t="T16" r="T17" b="T18"/>
                  <a:pathLst>
                    <a:path w="876" h="23">
                      <a:moveTo>
                        <a:pt x="0" y="0"/>
                      </a:moveTo>
                      <a:lnTo>
                        <a:pt x="875" y="0"/>
                      </a:lnTo>
                      <a:lnTo>
                        <a:pt x="875" y="22"/>
                      </a:lnTo>
                      <a:lnTo>
                        <a:pt x="0" y="22"/>
                      </a:lnTo>
                      <a:lnTo>
                        <a:pt x="0" y="0"/>
                      </a:lnTo>
                    </a:path>
                  </a:pathLst>
                </a:custGeom>
                <a:solidFill>
                  <a:srgbClr val="309830"/>
                </a:solidFill>
                <a:ln w="9525" cap="rnd">
                  <a:noFill/>
                  <a:round/>
                  <a:headEnd type="none" w="sm" len="sm"/>
                  <a:tailEnd type="none" w="sm" len="sm"/>
                </a:ln>
              </p:spPr>
              <p:txBody>
                <a:bodyPr/>
                <a:lstStyle/>
                <a:p>
                  <a:pPr>
                    <a:defRPr/>
                  </a:pPr>
                  <a:endParaRPr lang="en-US">
                    <a:solidFill>
                      <a:schemeClr val="tx1"/>
                    </a:solidFill>
                    <a:latin typeface="Arial" pitchFamily="34" charset="0"/>
                    <a:cs typeface="+mn-cs"/>
                  </a:endParaRPr>
                </a:p>
              </p:txBody>
            </p:sp>
            <p:sp>
              <p:nvSpPr>
                <p:cNvPr id="131" name="Freeform 341"/>
                <p:cNvSpPr>
                  <a:spLocks/>
                </p:cNvSpPr>
                <p:nvPr/>
              </p:nvSpPr>
              <p:spPr bwMode="auto">
                <a:xfrm>
                  <a:off x="3667" y="1641"/>
                  <a:ext cx="876" cy="20"/>
                </a:xfrm>
                <a:custGeom>
                  <a:avLst/>
                  <a:gdLst>
                    <a:gd name="T0" fmla="*/ 0 w 876"/>
                    <a:gd name="T1" fmla="*/ 0 h 20"/>
                    <a:gd name="T2" fmla="*/ 875 w 876"/>
                    <a:gd name="T3" fmla="*/ 0 h 20"/>
                    <a:gd name="T4" fmla="*/ 875 w 876"/>
                    <a:gd name="T5" fmla="*/ 19 h 20"/>
                    <a:gd name="T6" fmla="*/ 0 w 876"/>
                    <a:gd name="T7" fmla="*/ 19 h 20"/>
                    <a:gd name="T8" fmla="*/ 0 w 876"/>
                    <a:gd name="T9" fmla="*/ 0 h 20"/>
                    <a:gd name="T10" fmla="*/ 0 60000 65536"/>
                    <a:gd name="T11" fmla="*/ 0 60000 65536"/>
                    <a:gd name="T12" fmla="*/ 0 60000 65536"/>
                    <a:gd name="T13" fmla="*/ 0 60000 65536"/>
                    <a:gd name="T14" fmla="*/ 0 60000 65536"/>
                    <a:gd name="T15" fmla="*/ 0 w 876"/>
                    <a:gd name="T16" fmla="*/ 0 h 20"/>
                    <a:gd name="T17" fmla="*/ 876 w 876"/>
                    <a:gd name="T18" fmla="*/ 20 h 20"/>
                  </a:gdLst>
                  <a:ahLst/>
                  <a:cxnLst>
                    <a:cxn ang="T10">
                      <a:pos x="T0" y="T1"/>
                    </a:cxn>
                    <a:cxn ang="T11">
                      <a:pos x="T2" y="T3"/>
                    </a:cxn>
                    <a:cxn ang="T12">
                      <a:pos x="T4" y="T5"/>
                    </a:cxn>
                    <a:cxn ang="T13">
                      <a:pos x="T6" y="T7"/>
                    </a:cxn>
                    <a:cxn ang="T14">
                      <a:pos x="T8" y="T9"/>
                    </a:cxn>
                  </a:cxnLst>
                  <a:rect l="T15" t="T16" r="T17" b="T18"/>
                  <a:pathLst>
                    <a:path w="876" h="20">
                      <a:moveTo>
                        <a:pt x="0" y="0"/>
                      </a:moveTo>
                      <a:lnTo>
                        <a:pt x="875" y="0"/>
                      </a:lnTo>
                      <a:lnTo>
                        <a:pt x="875" y="19"/>
                      </a:lnTo>
                      <a:lnTo>
                        <a:pt x="0" y="19"/>
                      </a:lnTo>
                      <a:lnTo>
                        <a:pt x="0" y="0"/>
                      </a:lnTo>
                    </a:path>
                  </a:pathLst>
                </a:custGeom>
                <a:solidFill>
                  <a:srgbClr val="309030"/>
                </a:solidFill>
                <a:ln w="9525" cap="rnd">
                  <a:noFill/>
                  <a:round/>
                  <a:headEnd type="none" w="sm" len="sm"/>
                  <a:tailEnd type="none" w="sm" len="sm"/>
                </a:ln>
              </p:spPr>
              <p:txBody>
                <a:bodyPr/>
                <a:lstStyle/>
                <a:p>
                  <a:pPr>
                    <a:defRPr/>
                  </a:pPr>
                  <a:endParaRPr lang="en-US">
                    <a:solidFill>
                      <a:schemeClr val="tx1"/>
                    </a:solidFill>
                    <a:latin typeface="Arial" pitchFamily="34" charset="0"/>
                    <a:cs typeface="+mn-cs"/>
                  </a:endParaRPr>
                </a:p>
              </p:txBody>
            </p:sp>
            <p:sp>
              <p:nvSpPr>
                <p:cNvPr id="132" name="Freeform 342"/>
                <p:cNvSpPr>
                  <a:spLocks/>
                </p:cNvSpPr>
                <p:nvPr/>
              </p:nvSpPr>
              <p:spPr bwMode="auto">
                <a:xfrm>
                  <a:off x="3667" y="1650"/>
                  <a:ext cx="876" cy="22"/>
                </a:xfrm>
                <a:custGeom>
                  <a:avLst/>
                  <a:gdLst>
                    <a:gd name="T0" fmla="*/ 0 w 876"/>
                    <a:gd name="T1" fmla="*/ 0 h 22"/>
                    <a:gd name="T2" fmla="*/ 875 w 876"/>
                    <a:gd name="T3" fmla="*/ 0 h 22"/>
                    <a:gd name="T4" fmla="*/ 875 w 876"/>
                    <a:gd name="T5" fmla="*/ 21 h 22"/>
                    <a:gd name="T6" fmla="*/ 0 w 876"/>
                    <a:gd name="T7" fmla="*/ 21 h 22"/>
                    <a:gd name="T8" fmla="*/ 0 w 876"/>
                    <a:gd name="T9" fmla="*/ 0 h 22"/>
                    <a:gd name="T10" fmla="*/ 0 60000 65536"/>
                    <a:gd name="T11" fmla="*/ 0 60000 65536"/>
                    <a:gd name="T12" fmla="*/ 0 60000 65536"/>
                    <a:gd name="T13" fmla="*/ 0 60000 65536"/>
                    <a:gd name="T14" fmla="*/ 0 60000 65536"/>
                    <a:gd name="T15" fmla="*/ 0 w 876"/>
                    <a:gd name="T16" fmla="*/ 0 h 22"/>
                    <a:gd name="T17" fmla="*/ 876 w 876"/>
                    <a:gd name="T18" fmla="*/ 22 h 22"/>
                  </a:gdLst>
                  <a:ahLst/>
                  <a:cxnLst>
                    <a:cxn ang="T10">
                      <a:pos x="T0" y="T1"/>
                    </a:cxn>
                    <a:cxn ang="T11">
                      <a:pos x="T2" y="T3"/>
                    </a:cxn>
                    <a:cxn ang="T12">
                      <a:pos x="T4" y="T5"/>
                    </a:cxn>
                    <a:cxn ang="T13">
                      <a:pos x="T6" y="T7"/>
                    </a:cxn>
                    <a:cxn ang="T14">
                      <a:pos x="T8" y="T9"/>
                    </a:cxn>
                  </a:cxnLst>
                  <a:rect l="T15" t="T16" r="T17" b="T18"/>
                  <a:pathLst>
                    <a:path w="876" h="22">
                      <a:moveTo>
                        <a:pt x="0" y="0"/>
                      </a:moveTo>
                      <a:lnTo>
                        <a:pt x="875" y="0"/>
                      </a:lnTo>
                      <a:lnTo>
                        <a:pt x="875" y="21"/>
                      </a:lnTo>
                      <a:lnTo>
                        <a:pt x="0" y="21"/>
                      </a:lnTo>
                      <a:lnTo>
                        <a:pt x="0" y="0"/>
                      </a:lnTo>
                    </a:path>
                  </a:pathLst>
                </a:custGeom>
                <a:solidFill>
                  <a:srgbClr val="288828"/>
                </a:solidFill>
                <a:ln w="9525" cap="rnd">
                  <a:noFill/>
                  <a:round/>
                  <a:headEnd type="none" w="sm" len="sm"/>
                  <a:tailEnd type="none" w="sm" len="sm"/>
                </a:ln>
              </p:spPr>
              <p:txBody>
                <a:bodyPr/>
                <a:lstStyle/>
                <a:p>
                  <a:pPr>
                    <a:defRPr/>
                  </a:pPr>
                  <a:endParaRPr lang="en-US">
                    <a:solidFill>
                      <a:schemeClr val="tx1"/>
                    </a:solidFill>
                    <a:latin typeface="Arial" pitchFamily="34" charset="0"/>
                    <a:cs typeface="+mn-cs"/>
                  </a:endParaRPr>
                </a:p>
              </p:txBody>
            </p:sp>
            <p:sp>
              <p:nvSpPr>
                <p:cNvPr id="133" name="Freeform 343"/>
                <p:cNvSpPr>
                  <a:spLocks/>
                </p:cNvSpPr>
                <p:nvPr/>
              </p:nvSpPr>
              <p:spPr bwMode="auto">
                <a:xfrm>
                  <a:off x="3667" y="1658"/>
                  <a:ext cx="876" cy="22"/>
                </a:xfrm>
                <a:custGeom>
                  <a:avLst/>
                  <a:gdLst>
                    <a:gd name="T0" fmla="*/ 0 w 876"/>
                    <a:gd name="T1" fmla="*/ 0 h 22"/>
                    <a:gd name="T2" fmla="*/ 875 w 876"/>
                    <a:gd name="T3" fmla="*/ 0 h 22"/>
                    <a:gd name="T4" fmla="*/ 875 w 876"/>
                    <a:gd name="T5" fmla="*/ 21 h 22"/>
                    <a:gd name="T6" fmla="*/ 0 w 876"/>
                    <a:gd name="T7" fmla="*/ 21 h 22"/>
                    <a:gd name="T8" fmla="*/ 0 w 876"/>
                    <a:gd name="T9" fmla="*/ 0 h 22"/>
                    <a:gd name="T10" fmla="*/ 0 60000 65536"/>
                    <a:gd name="T11" fmla="*/ 0 60000 65536"/>
                    <a:gd name="T12" fmla="*/ 0 60000 65536"/>
                    <a:gd name="T13" fmla="*/ 0 60000 65536"/>
                    <a:gd name="T14" fmla="*/ 0 60000 65536"/>
                    <a:gd name="T15" fmla="*/ 0 w 876"/>
                    <a:gd name="T16" fmla="*/ 0 h 22"/>
                    <a:gd name="T17" fmla="*/ 876 w 876"/>
                    <a:gd name="T18" fmla="*/ 22 h 22"/>
                  </a:gdLst>
                  <a:ahLst/>
                  <a:cxnLst>
                    <a:cxn ang="T10">
                      <a:pos x="T0" y="T1"/>
                    </a:cxn>
                    <a:cxn ang="T11">
                      <a:pos x="T2" y="T3"/>
                    </a:cxn>
                    <a:cxn ang="T12">
                      <a:pos x="T4" y="T5"/>
                    </a:cxn>
                    <a:cxn ang="T13">
                      <a:pos x="T6" y="T7"/>
                    </a:cxn>
                    <a:cxn ang="T14">
                      <a:pos x="T8" y="T9"/>
                    </a:cxn>
                  </a:cxnLst>
                  <a:rect l="T15" t="T16" r="T17" b="T18"/>
                  <a:pathLst>
                    <a:path w="876" h="22">
                      <a:moveTo>
                        <a:pt x="0" y="0"/>
                      </a:moveTo>
                      <a:lnTo>
                        <a:pt x="875" y="0"/>
                      </a:lnTo>
                      <a:lnTo>
                        <a:pt x="875" y="21"/>
                      </a:lnTo>
                      <a:lnTo>
                        <a:pt x="0" y="21"/>
                      </a:lnTo>
                      <a:lnTo>
                        <a:pt x="0" y="0"/>
                      </a:lnTo>
                    </a:path>
                  </a:pathLst>
                </a:custGeom>
                <a:solidFill>
                  <a:srgbClr val="288028"/>
                </a:solidFill>
                <a:ln w="9525" cap="rnd">
                  <a:noFill/>
                  <a:round/>
                  <a:headEnd type="none" w="sm" len="sm"/>
                  <a:tailEnd type="none" w="sm" len="sm"/>
                </a:ln>
              </p:spPr>
              <p:txBody>
                <a:bodyPr/>
                <a:lstStyle/>
                <a:p>
                  <a:pPr>
                    <a:defRPr/>
                  </a:pPr>
                  <a:endParaRPr lang="en-US">
                    <a:solidFill>
                      <a:schemeClr val="tx1"/>
                    </a:solidFill>
                    <a:latin typeface="Arial" pitchFamily="34" charset="0"/>
                    <a:cs typeface="+mn-cs"/>
                  </a:endParaRPr>
                </a:p>
              </p:txBody>
            </p:sp>
            <p:sp>
              <p:nvSpPr>
                <p:cNvPr id="134" name="Freeform 344"/>
                <p:cNvSpPr>
                  <a:spLocks/>
                </p:cNvSpPr>
                <p:nvPr/>
              </p:nvSpPr>
              <p:spPr bwMode="auto">
                <a:xfrm>
                  <a:off x="3667" y="1669"/>
                  <a:ext cx="876" cy="21"/>
                </a:xfrm>
                <a:custGeom>
                  <a:avLst/>
                  <a:gdLst>
                    <a:gd name="T0" fmla="*/ 0 w 876"/>
                    <a:gd name="T1" fmla="*/ 0 h 21"/>
                    <a:gd name="T2" fmla="*/ 875 w 876"/>
                    <a:gd name="T3" fmla="*/ 0 h 21"/>
                    <a:gd name="T4" fmla="*/ 875 w 876"/>
                    <a:gd name="T5" fmla="*/ 20 h 21"/>
                    <a:gd name="T6" fmla="*/ 0 w 876"/>
                    <a:gd name="T7" fmla="*/ 20 h 21"/>
                    <a:gd name="T8" fmla="*/ 0 w 876"/>
                    <a:gd name="T9" fmla="*/ 0 h 21"/>
                    <a:gd name="T10" fmla="*/ 0 60000 65536"/>
                    <a:gd name="T11" fmla="*/ 0 60000 65536"/>
                    <a:gd name="T12" fmla="*/ 0 60000 65536"/>
                    <a:gd name="T13" fmla="*/ 0 60000 65536"/>
                    <a:gd name="T14" fmla="*/ 0 60000 65536"/>
                    <a:gd name="T15" fmla="*/ 0 w 876"/>
                    <a:gd name="T16" fmla="*/ 0 h 21"/>
                    <a:gd name="T17" fmla="*/ 876 w 876"/>
                    <a:gd name="T18" fmla="*/ 21 h 21"/>
                  </a:gdLst>
                  <a:ahLst/>
                  <a:cxnLst>
                    <a:cxn ang="T10">
                      <a:pos x="T0" y="T1"/>
                    </a:cxn>
                    <a:cxn ang="T11">
                      <a:pos x="T2" y="T3"/>
                    </a:cxn>
                    <a:cxn ang="T12">
                      <a:pos x="T4" y="T5"/>
                    </a:cxn>
                    <a:cxn ang="T13">
                      <a:pos x="T6" y="T7"/>
                    </a:cxn>
                    <a:cxn ang="T14">
                      <a:pos x="T8" y="T9"/>
                    </a:cxn>
                  </a:cxnLst>
                  <a:rect l="T15" t="T16" r="T17" b="T18"/>
                  <a:pathLst>
                    <a:path w="876" h="21">
                      <a:moveTo>
                        <a:pt x="0" y="0"/>
                      </a:moveTo>
                      <a:lnTo>
                        <a:pt x="875" y="0"/>
                      </a:lnTo>
                      <a:lnTo>
                        <a:pt x="875" y="20"/>
                      </a:lnTo>
                      <a:lnTo>
                        <a:pt x="0" y="20"/>
                      </a:lnTo>
                      <a:lnTo>
                        <a:pt x="0" y="0"/>
                      </a:lnTo>
                    </a:path>
                  </a:pathLst>
                </a:custGeom>
                <a:solidFill>
                  <a:srgbClr val="287828"/>
                </a:solidFill>
                <a:ln w="9525" cap="rnd">
                  <a:noFill/>
                  <a:round/>
                  <a:headEnd type="none" w="sm" len="sm"/>
                  <a:tailEnd type="none" w="sm" len="sm"/>
                </a:ln>
              </p:spPr>
              <p:txBody>
                <a:bodyPr/>
                <a:lstStyle/>
                <a:p>
                  <a:pPr>
                    <a:defRPr/>
                  </a:pPr>
                  <a:endParaRPr lang="en-US">
                    <a:solidFill>
                      <a:schemeClr val="tx1"/>
                    </a:solidFill>
                    <a:latin typeface="Arial" pitchFamily="34" charset="0"/>
                    <a:cs typeface="+mn-cs"/>
                  </a:endParaRPr>
                </a:p>
              </p:txBody>
            </p:sp>
            <p:sp>
              <p:nvSpPr>
                <p:cNvPr id="135" name="Freeform 345"/>
                <p:cNvSpPr>
                  <a:spLocks/>
                </p:cNvSpPr>
                <p:nvPr/>
              </p:nvSpPr>
              <p:spPr bwMode="auto">
                <a:xfrm>
                  <a:off x="3667" y="1679"/>
                  <a:ext cx="876" cy="22"/>
                </a:xfrm>
                <a:custGeom>
                  <a:avLst/>
                  <a:gdLst>
                    <a:gd name="T0" fmla="*/ 0 w 876"/>
                    <a:gd name="T1" fmla="*/ 0 h 22"/>
                    <a:gd name="T2" fmla="*/ 875 w 876"/>
                    <a:gd name="T3" fmla="*/ 0 h 22"/>
                    <a:gd name="T4" fmla="*/ 875 w 876"/>
                    <a:gd name="T5" fmla="*/ 21 h 22"/>
                    <a:gd name="T6" fmla="*/ 0 w 876"/>
                    <a:gd name="T7" fmla="*/ 21 h 22"/>
                    <a:gd name="T8" fmla="*/ 0 w 876"/>
                    <a:gd name="T9" fmla="*/ 0 h 22"/>
                    <a:gd name="T10" fmla="*/ 0 60000 65536"/>
                    <a:gd name="T11" fmla="*/ 0 60000 65536"/>
                    <a:gd name="T12" fmla="*/ 0 60000 65536"/>
                    <a:gd name="T13" fmla="*/ 0 60000 65536"/>
                    <a:gd name="T14" fmla="*/ 0 60000 65536"/>
                    <a:gd name="T15" fmla="*/ 0 w 876"/>
                    <a:gd name="T16" fmla="*/ 0 h 22"/>
                    <a:gd name="T17" fmla="*/ 876 w 876"/>
                    <a:gd name="T18" fmla="*/ 22 h 22"/>
                  </a:gdLst>
                  <a:ahLst/>
                  <a:cxnLst>
                    <a:cxn ang="T10">
                      <a:pos x="T0" y="T1"/>
                    </a:cxn>
                    <a:cxn ang="T11">
                      <a:pos x="T2" y="T3"/>
                    </a:cxn>
                    <a:cxn ang="T12">
                      <a:pos x="T4" y="T5"/>
                    </a:cxn>
                    <a:cxn ang="T13">
                      <a:pos x="T6" y="T7"/>
                    </a:cxn>
                    <a:cxn ang="T14">
                      <a:pos x="T8" y="T9"/>
                    </a:cxn>
                  </a:cxnLst>
                  <a:rect l="T15" t="T16" r="T17" b="T18"/>
                  <a:pathLst>
                    <a:path w="876" h="22">
                      <a:moveTo>
                        <a:pt x="0" y="0"/>
                      </a:moveTo>
                      <a:lnTo>
                        <a:pt x="875" y="0"/>
                      </a:lnTo>
                      <a:lnTo>
                        <a:pt x="875" y="21"/>
                      </a:lnTo>
                      <a:lnTo>
                        <a:pt x="0" y="21"/>
                      </a:lnTo>
                      <a:lnTo>
                        <a:pt x="0" y="0"/>
                      </a:lnTo>
                    </a:path>
                  </a:pathLst>
                </a:custGeom>
                <a:solidFill>
                  <a:srgbClr val="287020"/>
                </a:solidFill>
                <a:ln w="9525" cap="rnd">
                  <a:noFill/>
                  <a:round/>
                  <a:headEnd type="none" w="sm" len="sm"/>
                  <a:tailEnd type="none" w="sm" len="sm"/>
                </a:ln>
              </p:spPr>
              <p:txBody>
                <a:bodyPr/>
                <a:lstStyle/>
                <a:p>
                  <a:pPr>
                    <a:defRPr/>
                  </a:pPr>
                  <a:endParaRPr lang="en-US">
                    <a:solidFill>
                      <a:schemeClr val="tx1"/>
                    </a:solidFill>
                    <a:latin typeface="Arial" pitchFamily="34" charset="0"/>
                    <a:cs typeface="+mn-cs"/>
                  </a:endParaRPr>
                </a:p>
              </p:txBody>
            </p:sp>
            <p:sp>
              <p:nvSpPr>
                <p:cNvPr id="136" name="Freeform 346"/>
                <p:cNvSpPr>
                  <a:spLocks/>
                </p:cNvSpPr>
                <p:nvPr/>
              </p:nvSpPr>
              <p:spPr bwMode="auto">
                <a:xfrm>
                  <a:off x="3667" y="1689"/>
                  <a:ext cx="876" cy="23"/>
                </a:xfrm>
                <a:custGeom>
                  <a:avLst/>
                  <a:gdLst>
                    <a:gd name="T0" fmla="*/ 0 w 876"/>
                    <a:gd name="T1" fmla="*/ 0 h 23"/>
                    <a:gd name="T2" fmla="*/ 875 w 876"/>
                    <a:gd name="T3" fmla="*/ 0 h 23"/>
                    <a:gd name="T4" fmla="*/ 875 w 876"/>
                    <a:gd name="T5" fmla="*/ 22 h 23"/>
                    <a:gd name="T6" fmla="*/ 0 w 876"/>
                    <a:gd name="T7" fmla="*/ 22 h 23"/>
                    <a:gd name="T8" fmla="*/ 0 w 876"/>
                    <a:gd name="T9" fmla="*/ 0 h 23"/>
                    <a:gd name="T10" fmla="*/ 0 60000 65536"/>
                    <a:gd name="T11" fmla="*/ 0 60000 65536"/>
                    <a:gd name="T12" fmla="*/ 0 60000 65536"/>
                    <a:gd name="T13" fmla="*/ 0 60000 65536"/>
                    <a:gd name="T14" fmla="*/ 0 60000 65536"/>
                    <a:gd name="T15" fmla="*/ 0 w 876"/>
                    <a:gd name="T16" fmla="*/ 0 h 23"/>
                    <a:gd name="T17" fmla="*/ 876 w 876"/>
                    <a:gd name="T18" fmla="*/ 23 h 23"/>
                  </a:gdLst>
                  <a:ahLst/>
                  <a:cxnLst>
                    <a:cxn ang="T10">
                      <a:pos x="T0" y="T1"/>
                    </a:cxn>
                    <a:cxn ang="T11">
                      <a:pos x="T2" y="T3"/>
                    </a:cxn>
                    <a:cxn ang="T12">
                      <a:pos x="T4" y="T5"/>
                    </a:cxn>
                    <a:cxn ang="T13">
                      <a:pos x="T6" y="T7"/>
                    </a:cxn>
                    <a:cxn ang="T14">
                      <a:pos x="T8" y="T9"/>
                    </a:cxn>
                  </a:cxnLst>
                  <a:rect l="T15" t="T16" r="T17" b="T18"/>
                  <a:pathLst>
                    <a:path w="876" h="23">
                      <a:moveTo>
                        <a:pt x="0" y="0"/>
                      </a:moveTo>
                      <a:lnTo>
                        <a:pt x="875" y="0"/>
                      </a:lnTo>
                      <a:lnTo>
                        <a:pt x="875" y="22"/>
                      </a:lnTo>
                      <a:lnTo>
                        <a:pt x="0" y="22"/>
                      </a:lnTo>
                      <a:lnTo>
                        <a:pt x="0" y="0"/>
                      </a:lnTo>
                    </a:path>
                  </a:pathLst>
                </a:custGeom>
                <a:solidFill>
                  <a:srgbClr val="206820"/>
                </a:solidFill>
                <a:ln w="9525" cap="rnd">
                  <a:noFill/>
                  <a:round/>
                  <a:headEnd type="none" w="sm" len="sm"/>
                  <a:tailEnd type="none" w="sm" len="sm"/>
                </a:ln>
              </p:spPr>
              <p:txBody>
                <a:bodyPr/>
                <a:lstStyle/>
                <a:p>
                  <a:pPr>
                    <a:defRPr/>
                  </a:pPr>
                  <a:endParaRPr lang="en-US">
                    <a:solidFill>
                      <a:schemeClr val="tx1"/>
                    </a:solidFill>
                    <a:latin typeface="Arial" pitchFamily="34" charset="0"/>
                    <a:cs typeface="+mn-cs"/>
                  </a:endParaRPr>
                </a:p>
              </p:txBody>
            </p:sp>
            <p:sp>
              <p:nvSpPr>
                <p:cNvPr id="137" name="Freeform 347"/>
                <p:cNvSpPr>
                  <a:spLocks/>
                </p:cNvSpPr>
                <p:nvPr/>
              </p:nvSpPr>
              <p:spPr bwMode="auto">
                <a:xfrm>
                  <a:off x="3667" y="1698"/>
                  <a:ext cx="876" cy="21"/>
                </a:xfrm>
                <a:custGeom>
                  <a:avLst/>
                  <a:gdLst>
                    <a:gd name="T0" fmla="*/ 0 w 876"/>
                    <a:gd name="T1" fmla="*/ 0 h 21"/>
                    <a:gd name="T2" fmla="*/ 875 w 876"/>
                    <a:gd name="T3" fmla="*/ 0 h 21"/>
                    <a:gd name="T4" fmla="*/ 875 w 876"/>
                    <a:gd name="T5" fmla="*/ 20 h 21"/>
                    <a:gd name="T6" fmla="*/ 0 w 876"/>
                    <a:gd name="T7" fmla="*/ 20 h 21"/>
                    <a:gd name="T8" fmla="*/ 0 w 876"/>
                    <a:gd name="T9" fmla="*/ 0 h 21"/>
                    <a:gd name="T10" fmla="*/ 0 60000 65536"/>
                    <a:gd name="T11" fmla="*/ 0 60000 65536"/>
                    <a:gd name="T12" fmla="*/ 0 60000 65536"/>
                    <a:gd name="T13" fmla="*/ 0 60000 65536"/>
                    <a:gd name="T14" fmla="*/ 0 60000 65536"/>
                    <a:gd name="T15" fmla="*/ 0 w 876"/>
                    <a:gd name="T16" fmla="*/ 0 h 21"/>
                    <a:gd name="T17" fmla="*/ 876 w 876"/>
                    <a:gd name="T18" fmla="*/ 21 h 21"/>
                  </a:gdLst>
                  <a:ahLst/>
                  <a:cxnLst>
                    <a:cxn ang="T10">
                      <a:pos x="T0" y="T1"/>
                    </a:cxn>
                    <a:cxn ang="T11">
                      <a:pos x="T2" y="T3"/>
                    </a:cxn>
                    <a:cxn ang="T12">
                      <a:pos x="T4" y="T5"/>
                    </a:cxn>
                    <a:cxn ang="T13">
                      <a:pos x="T6" y="T7"/>
                    </a:cxn>
                    <a:cxn ang="T14">
                      <a:pos x="T8" y="T9"/>
                    </a:cxn>
                  </a:cxnLst>
                  <a:rect l="T15" t="T16" r="T17" b="T18"/>
                  <a:pathLst>
                    <a:path w="876" h="21">
                      <a:moveTo>
                        <a:pt x="0" y="0"/>
                      </a:moveTo>
                      <a:lnTo>
                        <a:pt x="875" y="0"/>
                      </a:lnTo>
                      <a:lnTo>
                        <a:pt x="875" y="20"/>
                      </a:lnTo>
                      <a:lnTo>
                        <a:pt x="0" y="20"/>
                      </a:lnTo>
                      <a:lnTo>
                        <a:pt x="0" y="0"/>
                      </a:lnTo>
                    </a:path>
                  </a:pathLst>
                </a:custGeom>
                <a:solidFill>
                  <a:srgbClr val="206020"/>
                </a:solidFill>
                <a:ln w="9525" cap="rnd">
                  <a:noFill/>
                  <a:round/>
                  <a:headEnd type="none" w="sm" len="sm"/>
                  <a:tailEnd type="none" w="sm" len="sm"/>
                </a:ln>
              </p:spPr>
              <p:txBody>
                <a:bodyPr/>
                <a:lstStyle/>
                <a:p>
                  <a:pPr>
                    <a:defRPr/>
                  </a:pPr>
                  <a:endParaRPr lang="en-US">
                    <a:solidFill>
                      <a:schemeClr val="tx1"/>
                    </a:solidFill>
                    <a:latin typeface="Arial" pitchFamily="34" charset="0"/>
                    <a:cs typeface="+mn-cs"/>
                  </a:endParaRPr>
                </a:p>
              </p:txBody>
            </p:sp>
            <p:sp>
              <p:nvSpPr>
                <p:cNvPr id="138" name="Freeform 348"/>
                <p:cNvSpPr>
                  <a:spLocks/>
                </p:cNvSpPr>
                <p:nvPr/>
              </p:nvSpPr>
              <p:spPr bwMode="auto">
                <a:xfrm>
                  <a:off x="3667" y="1707"/>
                  <a:ext cx="876" cy="23"/>
                </a:xfrm>
                <a:custGeom>
                  <a:avLst/>
                  <a:gdLst>
                    <a:gd name="T0" fmla="*/ 0 w 876"/>
                    <a:gd name="T1" fmla="*/ 0 h 23"/>
                    <a:gd name="T2" fmla="*/ 875 w 876"/>
                    <a:gd name="T3" fmla="*/ 0 h 23"/>
                    <a:gd name="T4" fmla="*/ 875 w 876"/>
                    <a:gd name="T5" fmla="*/ 22 h 23"/>
                    <a:gd name="T6" fmla="*/ 0 w 876"/>
                    <a:gd name="T7" fmla="*/ 22 h 23"/>
                    <a:gd name="T8" fmla="*/ 0 w 876"/>
                    <a:gd name="T9" fmla="*/ 0 h 23"/>
                    <a:gd name="T10" fmla="*/ 0 60000 65536"/>
                    <a:gd name="T11" fmla="*/ 0 60000 65536"/>
                    <a:gd name="T12" fmla="*/ 0 60000 65536"/>
                    <a:gd name="T13" fmla="*/ 0 60000 65536"/>
                    <a:gd name="T14" fmla="*/ 0 60000 65536"/>
                    <a:gd name="T15" fmla="*/ 0 w 876"/>
                    <a:gd name="T16" fmla="*/ 0 h 23"/>
                    <a:gd name="T17" fmla="*/ 876 w 876"/>
                    <a:gd name="T18" fmla="*/ 23 h 23"/>
                  </a:gdLst>
                  <a:ahLst/>
                  <a:cxnLst>
                    <a:cxn ang="T10">
                      <a:pos x="T0" y="T1"/>
                    </a:cxn>
                    <a:cxn ang="T11">
                      <a:pos x="T2" y="T3"/>
                    </a:cxn>
                    <a:cxn ang="T12">
                      <a:pos x="T4" y="T5"/>
                    </a:cxn>
                    <a:cxn ang="T13">
                      <a:pos x="T6" y="T7"/>
                    </a:cxn>
                    <a:cxn ang="T14">
                      <a:pos x="T8" y="T9"/>
                    </a:cxn>
                  </a:cxnLst>
                  <a:rect l="T15" t="T16" r="T17" b="T18"/>
                  <a:pathLst>
                    <a:path w="876" h="23">
                      <a:moveTo>
                        <a:pt x="0" y="0"/>
                      </a:moveTo>
                      <a:lnTo>
                        <a:pt x="875" y="0"/>
                      </a:lnTo>
                      <a:lnTo>
                        <a:pt x="875" y="22"/>
                      </a:lnTo>
                      <a:lnTo>
                        <a:pt x="0" y="22"/>
                      </a:lnTo>
                      <a:lnTo>
                        <a:pt x="0" y="0"/>
                      </a:lnTo>
                    </a:path>
                  </a:pathLst>
                </a:custGeom>
                <a:solidFill>
                  <a:srgbClr val="205818"/>
                </a:solidFill>
                <a:ln w="9525" cap="rnd">
                  <a:noFill/>
                  <a:round/>
                  <a:headEnd type="none" w="sm" len="sm"/>
                  <a:tailEnd type="none" w="sm" len="sm"/>
                </a:ln>
              </p:spPr>
              <p:txBody>
                <a:bodyPr/>
                <a:lstStyle/>
                <a:p>
                  <a:pPr>
                    <a:defRPr/>
                  </a:pPr>
                  <a:endParaRPr lang="en-US">
                    <a:solidFill>
                      <a:schemeClr val="tx1"/>
                    </a:solidFill>
                    <a:latin typeface="Arial" pitchFamily="34" charset="0"/>
                    <a:cs typeface="+mn-cs"/>
                  </a:endParaRPr>
                </a:p>
              </p:txBody>
            </p:sp>
            <p:sp>
              <p:nvSpPr>
                <p:cNvPr id="139" name="Freeform 349"/>
                <p:cNvSpPr>
                  <a:spLocks/>
                </p:cNvSpPr>
                <p:nvPr/>
              </p:nvSpPr>
              <p:spPr bwMode="auto">
                <a:xfrm>
                  <a:off x="3667" y="1718"/>
                  <a:ext cx="876" cy="21"/>
                </a:xfrm>
                <a:custGeom>
                  <a:avLst/>
                  <a:gdLst>
                    <a:gd name="T0" fmla="*/ 0 w 876"/>
                    <a:gd name="T1" fmla="*/ 0 h 21"/>
                    <a:gd name="T2" fmla="*/ 875 w 876"/>
                    <a:gd name="T3" fmla="*/ 0 h 21"/>
                    <a:gd name="T4" fmla="*/ 875 w 876"/>
                    <a:gd name="T5" fmla="*/ 20 h 21"/>
                    <a:gd name="T6" fmla="*/ 0 w 876"/>
                    <a:gd name="T7" fmla="*/ 20 h 21"/>
                    <a:gd name="T8" fmla="*/ 0 w 876"/>
                    <a:gd name="T9" fmla="*/ 0 h 21"/>
                    <a:gd name="T10" fmla="*/ 0 60000 65536"/>
                    <a:gd name="T11" fmla="*/ 0 60000 65536"/>
                    <a:gd name="T12" fmla="*/ 0 60000 65536"/>
                    <a:gd name="T13" fmla="*/ 0 60000 65536"/>
                    <a:gd name="T14" fmla="*/ 0 60000 65536"/>
                    <a:gd name="T15" fmla="*/ 0 w 876"/>
                    <a:gd name="T16" fmla="*/ 0 h 21"/>
                    <a:gd name="T17" fmla="*/ 876 w 876"/>
                    <a:gd name="T18" fmla="*/ 21 h 21"/>
                  </a:gdLst>
                  <a:ahLst/>
                  <a:cxnLst>
                    <a:cxn ang="T10">
                      <a:pos x="T0" y="T1"/>
                    </a:cxn>
                    <a:cxn ang="T11">
                      <a:pos x="T2" y="T3"/>
                    </a:cxn>
                    <a:cxn ang="T12">
                      <a:pos x="T4" y="T5"/>
                    </a:cxn>
                    <a:cxn ang="T13">
                      <a:pos x="T6" y="T7"/>
                    </a:cxn>
                    <a:cxn ang="T14">
                      <a:pos x="T8" y="T9"/>
                    </a:cxn>
                  </a:cxnLst>
                  <a:rect l="T15" t="T16" r="T17" b="T18"/>
                  <a:pathLst>
                    <a:path w="876" h="21">
                      <a:moveTo>
                        <a:pt x="0" y="0"/>
                      </a:moveTo>
                      <a:lnTo>
                        <a:pt x="875" y="0"/>
                      </a:lnTo>
                      <a:lnTo>
                        <a:pt x="875" y="20"/>
                      </a:lnTo>
                      <a:lnTo>
                        <a:pt x="0" y="20"/>
                      </a:lnTo>
                      <a:lnTo>
                        <a:pt x="0" y="0"/>
                      </a:lnTo>
                    </a:path>
                  </a:pathLst>
                </a:custGeom>
                <a:solidFill>
                  <a:srgbClr val="185018"/>
                </a:solidFill>
                <a:ln w="9525" cap="rnd">
                  <a:noFill/>
                  <a:round/>
                  <a:headEnd type="none" w="sm" len="sm"/>
                  <a:tailEnd type="none" w="sm" len="sm"/>
                </a:ln>
              </p:spPr>
              <p:txBody>
                <a:bodyPr/>
                <a:lstStyle/>
                <a:p>
                  <a:pPr>
                    <a:defRPr/>
                  </a:pPr>
                  <a:endParaRPr lang="en-US">
                    <a:solidFill>
                      <a:schemeClr val="tx1"/>
                    </a:solidFill>
                    <a:latin typeface="Arial" pitchFamily="34" charset="0"/>
                    <a:cs typeface="+mn-cs"/>
                  </a:endParaRPr>
                </a:p>
              </p:txBody>
            </p:sp>
            <p:sp>
              <p:nvSpPr>
                <p:cNvPr id="140" name="Freeform 350"/>
                <p:cNvSpPr>
                  <a:spLocks/>
                </p:cNvSpPr>
                <p:nvPr/>
              </p:nvSpPr>
              <p:spPr bwMode="auto">
                <a:xfrm>
                  <a:off x="3667" y="1727"/>
                  <a:ext cx="876" cy="21"/>
                </a:xfrm>
                <a:custGeom>
                  <a:avLst/>
                  <a:gdLst>
                    <a:gd name="T0" fmla="*/ 0 w 876"/>
                    <a:gd name="T1" fmla="*/ 0 h 21"/>
                    <a:gd name="T2" fmla="*/ 875 w 876"/>
                    <a:gd name="T3" fmla="*/ 0 h 21"/>
                    <a:gd name="T4" fmla="*/ 875 w 876"/>
                    <a:gd name="T5" fmla="*/ 20 h 21"/>
                    <a:gd name="T6" fmla="*/ 0 w 876"/>
                    <a:gd name="T7" fmla="*/ 20 h 21"/>
                    <a:gd name="T8" fmla="*/ 0 w 876"/>
                    <a:gd name="T9" fmla="*/ 0 h 21"/>
                    <a:gd name="T10" fmla="*/ 0 60000 65536"/>
                    <a:gd name="T11" fmla="*/ 0 60000 65536"/>
                    <a:gd name="T12" fmla="*/ 0 60000 65536"/>
                    <a:gd name="T13" fmla="*/ 0 60000 65536"/>
                    <a:gd name="T14" fmla="*/ 0 60000 65536"/>
                    <a:gd name="T15" fmla="*/ 0 w 876"/>
                    <a:gd name="T16" fmla="*/ 0 h 21"/>
                    <a:gd name="T17" fmla="*/ 876 w 876"/>
                    <a:gd name="T18" fmla="*/ 21 h 21"/>
                  </a:gdLst>
                  <a:ahLst/>
                  <a:cxnLst>
                    <a:cxn ang="T10">
                      <a:pos x="T0" y="T1"/>
                    </a:cxn>
                    <a:cxn ang="T11">
                      <a:pos x="T2" y="T3"/>
                    </a:cxn>
                    <a:cxn ang="T12">
                      <a:pos x="T4" y="T5"/>
                    </a:cxn>
                    <a:cxn ang="T13">
                      <a:pos x="T6" y="T7"/>
                    </a:cxn>
                    <a:cxn ang="T14">
                      <a:pos x="T8" y="T9"/>
                    </a:cxn>
                  </a:cxnLst>
                  <a:rect l="T15" t="T16" r="T17" b="T18"/>
                  <a:pathLst>
                    <a:path w="876" h="21">
                      <a:moveTo>
                        <a:pt x="0" y="0"/>
                      </a:moveTo>
                      <a:lnTo>
                        <a:pt x="875" y="0"/>
                      </a:lnTo>
                      <a:lnTo>
                        <a:pt x="875" y="20"/>
                      </a:lnTo>
                      <a:lnTo>
                        <a:pt x="0" y="20"/>
                      </a:lnTo>
                      <a:lnTo>
                        <a:pt x="0" y="0"/>
                      </a:lnTo>
                    </a:path>
                  </a:pathLst>
                </a:custGeom>
                <a:solidFill>
                  <a:srgbClr val="184818"/>
                </a:solidFill>
                <a:ln w="9525" cap="rnd">
                  <a:noFill/>
                  <a:round/>
                  <a:headEnd type="none" w="sm" len="sm"/>
                  <a:tailEnd type="none" w="sm" len="sm"/>
                </a:ln>
              </p:spPr>
              <p:txBody>
                <a:bodyPr/>
                <a:lstStyle/>
                <a:p>
                  <a:pPr>
                    <a:defRPr/>
                  </a:pPr>
                  <a:endParaRPr lang="en-US">
                    <a:solidFill>
                      <a:schemeClr val="tx1"/>
                    </a:solidFill>
                    <a:latin typeface="Arial" pitchFamily="34" charset="0"/>
                    <a:cs typeface="+mn-cs"/>
                  </a:endParaRPr>
                </a:p>
              </p:txBody>
            </p:sp>
            <p:sp>
              <p:nvSpPr>
                <p:cNvPr id="141" name="Freeform 351"/>
                <p:cNvSpPr>
                  <a:spLocks/>
                </p:cNvSpPr>
                <p:nvPr/>
              </p:nvSpPr>
              <p:spPr bwMode="auto">
                <a:xfrm>
                  <a:off x="3667" y="1735"/>
                  <a:ext cx="876" cy="23"/>
                </a:xfrm>
                <a:custGeom>
                  <a:avLst/>
                  <a:gdLst>
                    <a:gd name="T0" fmla="*/ 0 w 876"/>
                    <a:gd name="T1" fmla="*/ 0 h 23"/>
                    <a:gd name="T2" fmla="*/ 875 w 876"/>
                    <a:gd name="T3" fmla="*/ 0 h 23"/>
                    <a:gd name="T4" fmla="*/ 875 w 876"/>
                    <a:gd name="T5" fmla="*/ 22 h 23"/>
                    <a:gd name="T6" fmla="*/ 0 w 876"/>
                    <a:gd name="T7" fmla="*/ 22 h 23"/>
                    <a:gd name="T8" fmla="*/ 0 w 876"/>
                    <a:gd name="T9" fmla="*/ 0 h 23"/>
                    <a:gd name="T10" fmla="*/ 0 60000 65536"/>
                    <a:gd name="T11" fmla="*/ 0 60000 65536"/>
                    <a:gd name="T12" fmla="*/ 0 60000 65536"/>
                    <a:gd name="T13" fmla="*/ 0 60000 65536"/>
                    <a:gd name="T14" fmla="*/ 0 60000 65536"/>
                    <a:gd name="T15" fmla="*/ 0 w 876"/>
                    <a:gd name="T16" fmla="*/ 0 h 23"/>
                    <a:gd name="T17" fmla="*/ 876 w 876"/>
                    <a:gd name="T18" fmla="*/ 23 h 23"/>
                  </a:gdLst>
                  <a:ahLst/>
                  <a:cxnLst>
                    <a:cxn ang="T10">
                      <a:pos x="T0" y="T1"/>
                    </a:cxn>
                    <a:cxn ang="T11">
                      <a:pos x="T2" y="T3"/>
                    </a:cxn>
                    <a:cxn ang="T12">
                      <a:pos x="T4" y="T5"/>
                    </a:cxn>
                    <a:cxn ang="T13">
                      <a:pos x="T6" y="T7"/>
                    </a:cxn>
                    <a:cxn ang="T14">
                      <a:pos x="T8" y="T9"/>
                    </a:cxn>
                  </a:cxnLst>
                  <a:rect l="T15" t="T16" r="T17" b="T18"/>
                  <a:pathLst>
                    <a:path w="876" h="23">
                      <a:moveTo>
                        <a:pt x="0" y="0"/>
                      </a:moveTo>
                      <a:lnTo>
                        <a:pt x="875" y="0"/>
                      </a:lnTo>
                      <a:lnTo>
                        <a:pt x="875" y="22"/>
                      </a:lnTo>
                      <a:lnTo>
                        <a:pt x="0" y="22"/>
                      </a:lnTo>
                      <a:lnTo>
                        <a:pt x="0" y="0"/>
                      </a:lnTo>
                    </a:path>
                  </a:pathLst>
                </a:custGeom>
                <a:solidFill>
                  <a:srgbClr val="104010"/>
                </a:solidFill>
                <a:ln w="9525" cap="rnd">
                  <a:noFill/>
                  <a:round/>
                  <a:headEnd type="none" w="sm" len="sm"/>
                  <a:tailEnd type="none" w="sm" len="sm"/>
                </a:ln>
              </p:spPr>
              <p:txBody>
                <a:bodyPr/>
                <a:lstStyle/>
                <a:p>
                  <a:pPr>
                    <a:defRPr/>
                  </a:pPr>
                  <a:endParaRPr lang="en-US">
                    <a:solidFill>
                      <a:schemeClr val="tx1"/>
                    </a:solidFill>
                    <a:latin typeface="Arial" pitchFamily="34" charset="0"/>
                    <a:cs typeface="+mn-cs"/>
                  </a:endParaRPr>
                </a:p>
              </p:txBody>
            </p:sp>
            <p:sp>
              <p:nvSpPr>
                <p:cNvPr id="142" name="Rectangle 352"/>
                <p:cNvSpPr>
                  <a:spLocks noChangeArrowheads="1"/>
                </p:cNvSpPr>
                <p:nvPr/>
              </p:nvSpPr>
              <p:spPr bwMode="auto">
                <a:xfrm>
                  <a:off x="3736" y="1647"/>
                  <a:ext cx="115" cy="63"/>
                </a:xfrm>
                <a:prstGeom prst="rect">
                  <a:avLst/>
                </a:prstGeom>
                <a:solidFill>
                  <a:srgbClr val="474747"/>
                </a:solidFill>
                <a:ln w="12700">
                  <a:solidFill>
                    <a:srgbClr val="5F5F5F"/>
                  </a:solidFill>
                  <a:miter lim="800000"/>
                  <a:headEnd/>
                  <a:tailEnd/>
                </a:ln>
              </p:spPr>
              <p:txBody>
                <a:bodyPr wrap="none" anchor="ctr"/>
                <a:lstStyle/>
                <a:p>
                  <a:pPr>
                    <a:defRPr/>
                  </a:pPr>
                  <a:endParaRPr lang="en-US">
                    <a:solidFill>
                      <a:schemeClr val="tx1"/>
                    </a:solidFill>
                    <a:latin typeface="Arial" pitchFamily="34" charset="0"/>
                    <a:cs typeface="+mn-cs"/>
                  </a:endParaRPr>
                </a:p>
              </p:txBody>
            </p:sp>
            <p:sp>
              <p:nvSpPr>
                <p:cNvPr id="143" name="Rectangle 353" descr="Narrow vertical"/>
                <p:cNvSpPr>
                  <a:spLocks noChangeArrowheads="1"/>
                </p:cNvSpPr>
                <p:nvPr/>
              </p:nvSpPr>
              <p:spPr bwMode="auto">
                <a:xfrm>
                  <a:off x="3694" y="1748"/>
                  <a:ext cx="390" cy="17"/>
                </a:xfrm>
                <a:prstGeom prst="rect">
                  <a:avLst/>
                </a:prstGeom>
                <a:pattFill prst="narVert">
                  <a:fgClr>
                    <a:srgbClr val="FF9900"/>
                  </a:fgClr>
                  <a:bgClr>
                    <a:srgbClr val="FFFF00"/>
                  </a:bgClr>
                </a:pattFill>
                <a:ln w="12700">
                  <a:solidFill>
                    <a:srgbClr val="000000"/>
                  </a:solidFill>
                  <a:miter lim="800000"/>
                  <a:headEnd/>
                  <a:tailEnd/>
                </a:ln>
              </p:spPr>
              <p:txBody>
                <a:bodyPr wrap="none" anchor="ctr"/>
                <a:lstStyle/>
                <a:p>
                  <a:pPr>
                    <a:defRPr/>
                  </a:pPr>
                  <a:endParaRPr lang="en-US">
                    <a:solidFill>
                      <a:schemeClr val="tx1"/>
                    </a:solidFill>
                    <a:latin typeface="Arial" pitchFamily="34" charset="0"/>
                    <a:cs typeface="+mn-cs"/>
                  </a:endParaRPr>
                </a:p>
              </p:txBody>
            </p:sp>
            <p:sp>
              <p:nvSpPr>
                <p:cNvPr id="144" name="Rectangle 354" descr="Narrow vertical"/>
                <p:cNvSpPr>
                  <a:spLocks noChangeArrowheads="1"/>
                </p:cNvSpPr>
                <p:nvPr/>
              </p:nvSpPr>
              <p:spPr bwMode="auto">
                <a:xfrm>
                  <a:off x="4127" y="1748"/>
                  <a:ext cx="390" cy="17"/>
                </a:xfrm>
                <a:prstGeom prst="rect">
                  <a:avLst/>
                </a:prstGeom>
                <a:pattFill prst="narVert">
                  <a:fgClr>
                    <a:srgbClr val="FF9900"/>
                  </a:fgClr>
                  <a:bgClr>
                    <a:srgbClr val="FFFF00"/>
                  </a:bgClr>
                </a:pattFill>
                <a:ln w="12700">
                  <a:solidFill>
                    <a:srgbClr val="000000"/>
                  </a:solidFill>
                  <a:miter lim="800000"/>
                  <a:headEnd/>
                  <a:tailEnd/>
                </a:ln>
              </p:spPr>
              <p:txBody>
                <a:bodyPr wrap="none" anchor="ctr"/>
                <a:lstStyle/>
                <a:p>
                  <a:pPr>
                    <a:defRPr/>
                  </a:pPr>
                  <a:endParaRPr lang="en-US">
                    <a:solidFill>
                      <a:schemeClr val="tx1"/>
                    </a:solidFill>
                    <a:latin typeface="Arial" pitchFamily="34" charset="0"/>
                    <a:cs typeface="+mn-cs"/>
                  </a:endParaRPr>
                </a:p>
              </p:txBody>
            </p:sp>
            <p:sp>
              <p:nvSpPr>
                <p:cNvPr id="145" name="Rectangle 355"/>
                <p:cNvSpPr>
                  <a:spLocks noChangeArrowheads="1"/>
                </p:cNvSpPr>
                <p:nvPr/>
              </p:nvSpPr>
              <p:spPr bwMode="auto">
                <a:xfrm>
                  <a:off x="3894" y="1647"/>
                  <a:ext cx="119" cy="61"/>
                </a:xfrm>
                <a:prstGeom prst="rect">
                  <a:avLst/>
                </a:prstGeom>
                <a:solidFill>
                  <a:srgbClr val="474747"/>
                </a:solidFill>
                <a:ln w="12700">
                  <a:solidFill>
                    <a:srgbClr val="5F5F5F"/>
                  </a:solidFill>
                  <a:miter lim="800000"/>
                  <a:headEnd/>
                  <a:tailEnd/>
                </a:ln>
              </p:spPr>
              <p:txBody>
                <a:bodyPr wrap="none" anchor="ctr"/>
                <a:lstStyle/>
                <a:p>
                  <a:pPr>
                    <a:defRPr/>
                  </a:pPr>
                  <a:endParaRPr lang="en-US">
                    <a:solidFill>
                      <a:schemeClr val="tx1"/>
                    </a:solidFill>
                    <a:latin typeface="Arial" pitchFamily="34" charset="0"/>
                    <a:cs typeface="+mn-cs"/>
                  </a:endParaRPr>
                </a:p>
              </p:txBody>
            </p:sp>
            <p:sp>
              <p:nvSpPr>
                <p:cNvPr id="146" name="Rectangle 356"/>
                <p:cNvSpPr>
                  <a:spLocks noChangeArrowheads="1"/>
                </p:cNvSpPr>
                <p:nvPr/>
              </p:nvSpPr>
              <p:spPr bwMode="auto">
                <a:xfrm>
                  <a:off x="4053" y="1647"/>
                  <a:ext cx="117" cy="63"/>
                </a:xfrm>
                <a:prstGeom prst="rect">
                  <a:avLst/>
                </a:prstGeom>
                <a:solidFill>
                  <a:srgbClr val="474747"/>
                </a:solidFill>
                <a:ln w="12700">
                  <a:solidFill>
                    <a:srgbClr val="5F5F5F"/>
                  </a:solidFill>
                  <a:miter lim="800000"/>
                  <a:headEnd/>
                  <a:tailEnd/>
                </a:ln>
              </p:spPr>
              <p:txBody>
                <a:bodyPr wrap="none" anchor="ctr"/>
                <a:lstStyle/>
                <a:p>
                  <a:pPr>
                    <a:defRPr/>
                  </a:pPr>
                  <a:endParaRPr lang="en-US">
                    <a:solidFill>
                      <a:schemeClr val="tx1"/>
                    </a:solidFill>
                    <a:latin typeface="Arial" pitchFamily="34" charset="0"/>
                    <a:cs typeface="+mn-cs"/>
                  </a:endParaRPr>
                </a:p>
              </p:txBody>
            </p:sp>
            <p:sp>
              <p:nvSpPr>
                <p:cNvPr id="147" name="Rectangle 357"/>
                <p:cNvSpPr>
                  <a:spLocks noChangeArrowheads="1"/>
                </p:cNvSpPr>
                <p:nvPr/>
              </p:nvSpPr>
              <p:spPr bwMode="auto">
                <a:xfrm>
                  <a:off x="4212" y="1647"/>
                  <a:ext cx="116" cy="61"/>
                </a:xfrm>
                <a:prstGeom prst="rect">
                  <a:avLst/>
                </a:prstGeom>
                <a:solidFill>
                  <a:srgbClr val="474747"/>
                </a:solidFill>
                <a:ln w="12700">
                  <a:solidFill>
                    <a:srgbClr val="5F5F5F"/>
                  </a:solidFill>
                  <a:miter lim="800000"/>
                  <a:headEnd/>
                  <a:tailEnd/>
                </a:ln>
              </p:spPr>
              <p:txBody>
                <a:bodyPr wrap="none" anchor="ctr"/>
                <a:lstStyle/>
                <a:p>
                  <a:pPr>
                    <a:defRPr/>
                  </a:pPr>
                  <a:endParaRPr lang="en-US">
                    <a:solidFill>
                      <a:schemeClr val="tx1"/>
                    </a:solidFill>
                    <a:latin typeface="Arial" pitchFamily="34" charset="0"/>
                    <a:cs typeface="+mn-cs"/>
                  </a:endParaRPr>
                </a:p>
              </p:txBody>
            </p:sp>
            <p:sp>
              <p:nvSpPr>
                <p:cNvPr id="148" name="Rectangle 358"/>
                <p:cNvSpPr>
                  <a:spLocks noChangeArrowheads="1"/>
                </p:cNvSpPr>
                <p:nvPr/>
              </p:nvSpPr>
              <p:spPr bwMode="auto">
                <a:xfrm>
                  <a:off x="4370" y="1647"/>
                  <a:ext cx="118" cy="61"/>
                </a:xfrm>
                <a:prstGeom prst="rect">
                  <a:avLst/>
                </a:prstGeom>
                <a:solidFill>
                  <a:srgbClr val="474747"/>
                </a:solidFill>
                <a:ln w="12700">
                  <a:solidFill>
                    <a:srgbClr val="5F5F5F"/>
                  </a:solidFill>
                  <a:miter lim="800000"/>
                  <a:headEnd/>
                  <a:tailEnd/>
                </a:ln>
              </p:spPr>
              <p:txBody>
                <a:bodyPr wrap="none" anchor="ctr"/>
                <a:lstStyle/>
                <a:p>
                  <a:pPr>
                    <a:defRPr/>
                  </a:pPr>
                  <a:endParaRPr lang="en-US">
                    <a:solidFill>
                      <a:schemeClr val="tx1"/>
                    </a:solidFill>
                    <a:latin typeface="Arial" pitchFamily="34" charset="0"/>
                    <a:cs typeface="+mn-cs"/>
                  </a:endParaRPr>
                </a:p>
              </p:txBody>
            </p:sp>
          </p:grpSp>
          <p:grpSp>
            <p:nvGrpSpPr>
              <p:cNvPr id="104" name="Group 359"/>
              <p:cNvGrpSpPr>
                <a:grpSpLocks/>
              </p:cNvGrpSpPr>
              <p:nvPr/>
            </p:nvGrpSpPr>
            <p:grpSpPr bwMode="auto">
              <a:xfrm rot="1273006" flipH="1">
                <a:off x="423" y="1523"/>
                <a:ext cx="463" cy="181"/>
                <a:chOff x="3667" y="1613"/>
                <a:chExt cx="876" cy="152"/>
              </a:xfrm>
            </p:grpSpPr>
            <p:sp>
              <p:nvSpPr>
                <p:cNvPr id="105" name="Rectangle 360"/>
                <p:cNvSpPr>
                  <a:spLocks noChangeArrowheads="1"/>
                </p:cNvSpPr>
                <p:nvPr/>
              </p:nvSpPr>
              <p:spPr bwMode="auto">
                <a:xfrm>
                  <a:off x="3678" y="1694"/>
                  <a:ext cx="390" cy="21"/>
                </a:xfrm>
                <a:prstGeom prst="rect">
                  <a:avLst/>
                </a:prstGeom>
                <a:noFill/>
                <a:ln w="12700">
                  <a:solidFill>
                    <a:srgbClr val="000000"/>
                  </a:solidFill>
                  <a:miter lim="800000"/>
                  <a:headEnd/>
                  <a:tailEnd/>
                </a:ln>
              </p:spPr>
              <p:txBody>
                <a:bodyPr wrap="none" anchor="ctr"/>
                <a:lstStyle/>
                <a:p>
                  <a:pPr>
                    <a:defRPr/>
                  </a:pPr>
                  <a:endParaRPr lang="en-US">
                    <a:solidFill>
                      <a:schemeClr val="tx1"/>
                    </a:solidFill>
                    <a:latin typeface="Arial" pitchFamily="34" charset="0"/>
                    <a:cs typeface="+mn-cs"/>
                  </a:endParaRPr>
                </a:p>
              </p:txBody>
            </p:sp>
            <p:sp>
              <p:nvSpPr>
                <p:cNvPr id="106" name="Rectangle 361"/>
                <p:cNvSpPr>
                  <a:spLocks noChangeArrowheads="1"/>
                </p:cNvSpPr>
                <p:nvPr/>
              </p:nvSpPr>
              <p:spPr bwMode="auto">
                <a:xfrm>
                  <a:off x="4113" y="1694"/>
                  <a:ext cx="390" cy="21"/>
                </a:xfrm>
                <a:prstGeom prst="rect">
                  <a:avLst/>
                </a:prstGeom>
                <a:noFill/>
                <a:ln w="12700">
                  <a:solidFill>
                    <a:srgbClr val="000000"/>
                  </a:solidFill>
                  <a:miter lim="800000"/>
                  <a:headEnd/>
                  <a:tailEnd/>
                </a:ln>
              </p:spPr>
              <p:txBody>
                <a:bodyPr wrap="none" anchor="ctr"/>
                <a:lstStyle/>
                <a:p>
                  <a:pPr>
                    <a:defRPr/>
                  </a:pPr>
                  <a:endParaRPr lang="en-US">
                    <a:solidFill>
                      <a:schemeClr val="tx1"/>
                    </a:solidFill>
                    <a:latin typeface="Arial" pitchFamily="34" charset="0"/>
                    <a:cs typeface="+mn-cs"/>
                  </a:endParaRPr>
                </a:p>
              </p:txBody>
            </p:sp>
            <p:sp>
              <p:nvSpPr>
                <p:cNvPr id="107" name="Freeform 362"/>
                <p:cNvSpPr>
                  <a:spLocks/>
                </p:cNvSpPr>
                <p:nvPr/>
              </p:nvSpPr>
              <p:spPr bwMode="auto">
                <a:xfrm>
                  <a:off x="3667" y="1613"/>
                  <a:ext cx="876" cy="22"/>
                </a:xfrm>
                <a:custGeom>
                  <a:avLst/>
                  <a:gdLst>
                    <a:gd name="T0" fmla="*/ 0 w 876"/>
                    <a:gd name="T1" fmla="*/ 0 h 22"/>
                    <a:gd name="T2" fmla="*/ 875 w 876"/>
                    <a:gd name="T3" fmla="*/ 0 h 22"/>
                    <a:gd name="T4" fmla="*/ 875 w 876"/>
                    <a:gd name="T5" fmla="*/ 21 h 22"/>
                    <a:gd name="T6" fmla="*/ 0 w 876"/>
                    <a:gd name="T7" fmla="*/ 21 h 22"/>
                    <a:gd name="T8" fmla="*/ 0 w 876"/>
                    <a:gd name="T9" fmla="*/ 0 h 22"/>
                    <a:gd name="T10" fmla="*/ 0 60000 65536"/>
                    <a:gd name="T11" fmla="*/ 0 60000 65536"/>
                    <a:gd name="T12" fmla="*/ 0 60000 65536"/>
                    <a:gd name="T13" fmla="*/ 0 60000 65536"/>
                    <a:gd name="T14" fmla="*/ 0 60000 65536"/>
                    <a:gd name="T15" fmla="*/ 0 w 876"/>
                    <a:gd name="T16" fmla="*/ 0 h 22"/>
                    <a:gd name="T17" fmla="*/ 876 w 876"/>
                    <a:gd name="T18" fmla="*/ 22 h 22"/>
                  </a:gdLst>
                  <a:ahLst/>
                  <a:cxnLst>
                    <a:cxn ang="T10">
                      <a:pos x="T0" y="T1"/>
                    </a:cxn>
                    <a:cxn ang="T11">
                      <a:pos x="T2" y="T3"/>
                    </a:cxn>
                    <a:cxn ang="T12">
                      <a:pos x="T4" y="T5"/>
                    </a:cxn>
                    <a:cxn ang="T13">
                      <a:pos x="T6" y="T7"/>
                    </a:cxn>
                    <a:cxn ang="T14">
                      <a:pos x="T8" y="T9"/>
                    </a:cxn>
                  </a:cxnLst>
                  <a:rect l="T15" t="T16" r="T17" b="T18"/>
                  <a:pathLst>
                    <a:path w="876" h="22">
                      <a:moveTo>
                        <a:pt x="0" y="0"/>
                      </a:moveTo>
                      <a:lnTo>
                        <a:pt x="875" y="0"/>
                      </a:lnTo>
                      <a:lnTo>
                        <a:pt x="875" y="21"/>
                      </a:lnTo>
                      <a:lnTo>
                        <a:pt x="0" y="21"/>
                      </a:lnTo>
                      <a:lnTo>
                        <a:pt x="0" y="0"/>
                      </a:lnTo>
                    </a:path>
                  </a:pathLst>
                </a:custGeom>
                <a:solidFill>
                  <a:srgbClr val="339933"/>
                </a:solidFill>
                <a:ln w="9525" cap="rnd">
                  <a:noFill/>
                  <a:round/>
                  <a:headEnd type="none" w="sm" len="sm"/>
                  <a:tailEnd type="none" w="sm" len="sm"/>
                </a:ln>
              </p:spPr>
              <p:txBody>
                <a:bodyPr/>
                <a:lstStyle/>
                <a:p>
                  <a:pPr>
                    <a:defRPr/>
                  </a:pPr>
                  <a:endParaRPr lang="en-US">
                    <a:solidFill>
                      <a:schemeClr val="tx1"/>
                    </a:solidFill>
                    <a:latin typeface="Arial" pitchFamily="34" charset="0"/>
                    <a:cs typeface="+mn-cs"/>
                  </a:endParaRPr>
                </a:p>
              </p:txBody>
            </p:sp>
            <p:sp>
              <p:nvSpPr>
                <p:cNvPr id="108" name="Freeform 363"/>
                <p:cNvSpPr>
                  <a:spLocks/>
                </p:cNvSpPr>
                <p:nvPr/>
              </p:nvSpPr>
              <p:spPr bwMode="auto">
                <a:xfrm>
                  <a:off x="3667" y="1631"/>
                  <a:ext cx="876" cy="23"/>
                </a:xfrm>
                <a:custGeom>
                  <a:avLst/>
                  <a:gdLst>
                    <a:gd name="T0" fmla="*/ 0 w 876"/>
                    <a:gd name="T1" fmla="*/ 0 h 23"/>
                    <a:gd name="T2" fmla="*/ 875 w 876"/>
                    <a:gd name="T3" fmla="*/ 0 h 23"/>
                    <a:gd name="T4" fmla="*/ 875 w 876"/>
                    <a:gd name="T5" fmla="*/ 22 h 23"/>
                    <a:gd name="T6" fmla="*/ 0 w 876"/>
                    <a:gd name="T7" fmla="*/ 22 h 23"/>
                    <a:gd name="T8" fmla="*/ 0 w 876"/>
                    <a:gd name="T9" fmla="*/ 0 h 23"/>
                    <a:gd name="T10" fmla="*/ 0 60000 65536"/>
                    <a:gd name="T11" fmla="*/ 0 60000 65536"/>
                    <a:gd name="T12" fmla="*/ 0 60000 65536"/>
                    <a:gd name="T13" fmla="*/ 0 60000 65536"/>
                    <a:gd name="T14" fmla="*/ 0 60000 65536"/>
                    <a:gd name="T15" fmla="*/ 0 w 876"/>
                    <a:gd name="T16" fmla="*/ 0 h 23"/>
                    <a:gd name="T17" fmla="*/ 876 w 876"/>
                    <a:gd name="T18" fmla="*/ 23 h 23"/>
                  </a:gdLst>
                  <a:ahLst/>
                  <a:cxnLst>
                    <a:cxn ang="T10">
                      <a:pos x="T0" y="T1"/>
                    </a:cxn>
                    <a:cxn ang="T11">
                      <a:pos x="T2" y="T3"/>
                    </a:cxn>
                    <a:cxn ang="T12">
                      <a:pos x="T4" y="T5"/>
                    </a:cxn>
                    <a:cxn ang="T13">
                      <a:pos x="T6" y="T7"/>
                    </a:cxn>
                    <a:cxn ang="T14">
                      <a:pos x="T8" y="T9"/>
                    </a:cxn>
                  </a:cxnLst>
                  <a:rect l="T15" t="T16" r="T17" b="T18"/>
                  <a:pathLst>
                    <a:path w="876" h="23">
                      <a:moveTo>
                        <a:pt x="0" y="0"/>
                      </a:moveTo>
                      <a:lnTo>
                        <a:pt x="875" y="0"/>
                      </a:lnTo>
                      <a:lnTo>
                        <a:pt x="875" y="22"/>
                      </a:lnTo>
                      <a:lnTo>
                        <a:pt x="0" y="22"/>
                      </a:lnTo>
                      <a:lnTo>
                        <a:pt x="0" y="0"/>
                      </a:lnTo>
                    </a:path>
                  </a:pathLst>
                </a:custGeom>
                <a:solidFill>
                  <a:srgbClr val="309830"/>
                </a:solidFill>
                <a:ln w="9525" cap="rnd">
                  <a:noFill/>
                  <a:round/>
                  <a:headEnd type="none" w="sm" len="sm"/>
                  <a:tailEnd type="none" w="sm" len="sm"/>
                </a:ln>
              </p:spPr>
              <p:txBody>
                <a:bodyPr/>
                <a:lstStyle/>
                <a:p>
                  <a:pPr>
                    <a:defRPr/>
                  </a:pPr>
                  <a:endParaRPr lang="en-US">
                    <a:solidFill>
                      <a:schemeClr val="tx1"/>
                    </a:solidFill>
                    <a:latin typeface="Arial" pitchFamily="34" charset="0"/>
                    <a:cs typeface="+mn-cs"/>
                  </a:endParaRPr>
                </a:p>
              </p:txBody>
            </p:sp>
            <p:sp>
              <p:nvSpPr>
                <p:cNvPr id="109" name="Freeform 364"/>
                <p:cNvSpPr>
                  <a:spLocks/>
                </p:cNvSpPr>
                <p:nvPr/>
              </p:nvSpPr>
              <p:spPr bwMode="auto">
                <a:xfrm>
                  <a:off x="3667" y="1641"/>
                  <a:ext cx="876" cy="20"/>
                </a:xfrm>
                <a:custGeom>
                  <a:avLst/>
                  <a:gdLst>
                    <a:gd name="T0" fmla="*/ 0 w 876"/>
                    <a:gd name="T1" fmla="*/ 0 h 20"/>
                    <a:gd name="T2" fmla="*/ 875 w 876"/>
                    <a:gd name="T3" fmla="*/ 0 h 20"/>
                    <a:gd name="T4" fmla="*/ 875 w 876"/>
                    <a:gd name="T5" fmla="*/ 19 h 20"/>
                    <a:gd name="T6" fmla="*/ 0 w 876"/>
                    <a:gd name="T7" fmla="*/ 19 h 20"/>
                    <a:gd name="T8" fmla="*/ 0 w 876"/>
                    <a:gd name="T9" fmla="*/ 0 h 20"/>
                    <a:gd name="T10" fmla="*/ 0 60000 65536"/>
                    <a:gd name="T11" fmla="*/ 0 60000 65536"/>
                    <a:gd name="T12" fmla="*/ 0 60000 65536"/>
                    <a:gd name="T13" fmla="*/ 0 60000 65536"/>
                    <a:gd name="T14" fmla="*/ 0 60000 65536"/>
                    <a:gd name="T15" fmla="*/ 0 w 876"/>
                    <a:gd name="T16" fmla="*/ 0 h 20"/>
                    <a:gd name="T17" fmla="*/ 876 w 876"/>
                    <a:gd name="T18" fmla="*/ 20 h 20"/>
                  </a:gdLst>
                  <a:ahLst/>
                  <a:cxnLst>
                    <a:cxn ang="T10">
                      <a:pos x="T0" y="T1"/>
                    </a:cxn>
                    <a:cxn ang="T11">
                      <a:pos x="T2" y="T3"/>
                    </a:cxn>
                    <a:cxn ang="T12">
                      <a:pos x="T4" y="T5"/>
                    </a:cxn>
                    <a:cxn ang="T13">
                      <a:pos x="T6" y="T7"/>
                    </a:cxn>
                    <a:cxn ang="T14">
                      <a:pos x="T8" y="T9"/>
                    </a:cxn>
                  </a:cxnLst>
                  <a:rect l="T15" t="T16" r="T17" b="T18"/>
                  <a:pathLst>
                    <a:path w="876" h="20">
                      <a:moveTo>
                        <a:pt x="0" y="0"/>
                      </a:moveTo>
                      <a:lnTo>
                        <a:pt x="875" y="0"/>
                      </a:lnTo>
                      <a:lnTo>
                        <a:pt x="875" y="19"/>
                      </a:lnTo>
                      <a:lnTo>
                        <a:pt x="0" y="19"/>
                      </a:lnTo>
                      <a:lnTo>
                        <a:pt x="0" y="0"/>
                      </a:lnTo>
                    </a:path>
                  </a:pathLst>
                </a:custGeom>
                <a:solidFill>
                  <a:srgbClr val="309030"/>
                </a:solidFill>
                <a:ln w="9525" cap="rnd">
                  <a:noFill/>
                  <a:round/>
                  <a:headEnd type="none" w="sm" len="sm"/>
                  <a:tailEnd type="none" w="sm" len="sm"/>
                </a:ln>
              </p:spPr>
              <p:txBody>
                <a:bodyPr/>
                <a:lstStyle/>
                <a:p>
                  <a:pPr>
                    <a:defRPr/>
                  </a:pPr>
                  <a:endParaRPr lang="en-US">
                    <a:solidFill>
                      <a:schemeClr val="tx1"/>
                    </a:solidFill>
                    <a:latin typeface="Arial" pitchFamily="34" charset="0"/>
                    <a:cs typeface="+mn-cs"/>
                  </a:endParaRPr>
                </a:p>
              </p:txBody>
            </p:sp>
            <p:sp>
              <p:nvSpPr>
                <p:cNvPr id="110" name="Freeform 365"/>
                <p:cNvSpPr>
                  <a:spLocks/>
                </p:cNvSpPr>
                <p:nvPr/>
              </p:nvSpPr>
              <p:spPr bwMode="auto">
                <a:xfrm>
                  <a:off x="3667" y="1650"/>
                  <a:ext cx="876" cy="22"/>
                </a:xfrm>
                <a:custGeom>
                  <a:avLst/>
                  <a:gdLst>
                    <a:gd name="T0" fmla="*/ 0 w 876"/>
                    <a:gd name="T1" fmla="*/ 0 h 22"/>
                    <a:gd name="T2" fmla="*/ 875 w 876"/>
                    <a:gd name="T3" fmla="*/ 0 h 22"/>
                    <a:gd name="T4" fmla="*/ 875 w 876"/>
                    <a:gd name="T5" fmla="*/ 21 h 22"/>
                    <a:gd name="T6" fmla="*/ 0 w 876"/>
                    <a:gd name="T7" fmla="*/ 21 h 22"/>
                    <a:gd name="T8" fmla="*/ 0 w 876"/>
                    <a:gd name="T9" fmla="*/ 0 h 22"/>
                    <a:gd name="T10" fmla="*/ 0 60000 65536"/>
                    <a:gd name="T11" fmla="*/ 0 60000 65536"/>
                    <a:gd name="T12" fmla="*/ 0 60000 65536"/>
                    <a:gd name="T13" fmla="*/ 0 60000 65536"/>
                    <a:gd name="T14" fmla="*/ 0 60000 65536"/>
                    <a:gd name="T15" fmla="*/ 0 w 876"/>
                    <a:gd name="T16" fmla="*/ 0 h 22"/>
                    <a:gd name="T17" fmla="*/ 876 w 876"/>
                    <a:gd name="T18" fmla="*/ 22 h 22"/>
                  </a:gdLst>
                  <a:ahLst/>
                  <a:cxnLst>
                    <a:cxn ang="T10">
                      <a:pos x="T0" y="T1"/>
                    </a:cxn>
                    <a:cxn ang="T11">
                      <a:pos x="T2" y="T3"/>
                    </a:cxn>
                    <a:cxn ang="T12">
                      <a:pos x="T4" y="T5"/>
                    </a:cxn>
                    <a:cxn ang="T13">
                      <a:pos x="T6" y="T7"/>
                    </a:cxn>
                    <a:cxn ang="T14">
                      <a:pos x="T8" y="T9"/>
                    </a:cxn>
                  </a:cxnLst>
                  <a:rect l="T15" t="T16" r="T17" b="T18"/>
                  <a:pathLst>
                    <a:path w="876" h="22">
                      <a:moveTo>
                        <a:pt x="0" y="0"/>
                      </a:moveTo>
                      <a:lnTo>
                        <a:pt x="875" y="0"/>
                      </a:lnTo>
                      <a:lnTo>
                        <a:pt x="875" y="21"/>
                      </a:lnTo>
                      <a:lnTo>
                        <a:pt x="0" y="21"/>
                      </a:lnTo>
                      <a:lnTo>
                        <a:pt x="0" y="0"/>
                      </a:lnTo>
                    </a:path>
                  </a:pathLst>
                </a:custGeom>
                <a:solidFill>
                  <a:srgbClr val="288828"/>
                </a:solidFill>
                <a:ln w="9525" cap="rnd">
                  <a:noFill/>
                  <a:round/>
                  <a:headEnd type="none" w="sm" len="sm"/>
                  <a:tailEnd type="none" w="sm" len="sm"/>
                </a:ln>
              </p:spPr>
              <p:txBody>
                <a:bodyPr/>
                <a:lstStyle/>
                <a:p>
                  <a:pPr>
                    <a:defRPr/>
                  </a:pPr>
                  <a:endParaRPr lang="en-US">
                    <a:solidFill>
                      <a:schemeClr val="tx1"/>
                    </a:solidFill>
                    <a:latin typeface="Arial" pitchFamily="34" charset="0"/>
                    <a:cs typeface="+mn-cs"/>
                  </a:endParaRPr>
                </a:p>
              </p:txBody>
            </p:sp>
            <p:sp>
              <p:nvSpPr>
                <p:cNvPr id="111" name="Freeform 366"/>
                <p:cNvSpPr>
                  <a:spLocks/>
                </p:cNvSpPr>
                <p:nvPr/>
              </p:nvSpPr>
              <p:spPr bwMode="auto">
                <a:xfrm>
                  <a:off x="3667" y="1658"/>
                  <a:ext cx="876" cy="22"/>
                </a:xfrm>
                <a:custGeom>
                  <a:avLst/>
                  <a:gdLst>
                    <a:gd name="T0" fmla="*/ 0 w 876"/>
                    <a:gd name="T1" fmla="*/ 0 h 22"/>
                    <a:gd name="T2" fmla="*/ 875 w 876"/>
                    <a:gd name="T3" fmla="*/ 0 h 22"/>
                    <a:gd name="T4" fmla="*/ 875 w 876"/>
                    <a:gd name="T5" fmla="*/ 21 h 22"/>
                    <a:gd name="T6" fmla="*/ 0 w 876"/>
                    <a:gd name="T7" fmla="*/ 21 h 22"/>
                    <a:gd name="T8" fmla="*/ 0 w 876"/>
                    <a:gd name="T9" fmla="*/ 0 h 22"/>
                    <a:gd name="T10" fmla="*/ 0 60000 65536"/>
                    <a:gd name="T11" fmla="*/ 0 60000 65536"/>
                    <a:gd name="T12" fmla="*/ 0 60000 65536"/>
                    <a:gd name="T13" fmla="*/ 0 60000 65536"/>
                    <a:gd name="T14" fmla="*/ 0 60000 65536"/>
                    <a:gd name="T15" fmla="*/ 0 w 876"/>
                    <a:gd name="T16" fmla="*/ 0 h 22"/>
                    <a:gd name="T17" fmla="*/ 876 w 876"/>
                    <a:gd name="T18" fmla="*/ 22 h 22"/>
                  </a:gdLst>
                  <a:ahLst/>
                  <a:cxnLst>
                    <a:cxn ang="T10">
                      <a:pos x="T0" y="T1"/>
                    </a:cxn>
                    <a:cxn ang="T11">
                      <a:pos x="T2" y="T3"/>
                    </a:cxn>
                    <a:cxn ang="T12">
                      <a:pos x="T4" y="T5"/>
                    </a:cxn>
                    <a:cxn ang="T13">
                      <a:pos x="T6" y="T7"/>
                    </a:cxn>
                    <a:cxn ang="T14">
                      <a:pos x="T8" y="T9"/>
                    </a:cxn>
                  </a:cxnLst>
                  <a:rect l="T15" t="T16" r="T17" b="T18"/>
                  <a:pathLst>
                    <a:path w="876" h="22">
                      <a:moveTo>
                        <a:pt x="0" y="0"/>
                      </a:moveTo>
                      <a:lnTo>
                        <a:pt x="875" y="0"/>
                      </a:lnTo>
                      <a:lnTo>
                        <a:pt x="875" y="21"/>
                      </a:lnTo>
                      <a:lnTo>
                        <a:pt x="0" y="21"/>
                      </a:lnTo>
                      <a:lnTo>
                        <a:pt x="0" y="0"/>
                      </a:lnTo>
                    </a:path>
                  </a:pathLst>
                </a:custGeom>
                <a:solidFill>
                  <a:srgbClr val="288028"/>
                </a:solidFill>
                <a:ln w="9525" cap="rnd">
                  <a:noFill/>
                  <a:round/>
                  <a:headEnd type="none" w="sm" len="sm"/>
                  <a:tailEnd type="none" w="sm" len="sm"/>
                </a:ln>
              </p:spPr>
              <p:txBody>
                <a:bodyPr/>
                <a:lstStyle/>
                <a:p>
                  <a:pPr>
                    <a:defRPr/>
                  </a:pPr>
                  <a:endParaRPr lang="en-US">
                    <a:solidFill>
                      <a:schemeClr val="tx1"/>
                    </a:solidFill>
                    <a:latin typeface="Arial" pitchFamily="34" charset="0"/>
                    <a:cs typeface="+mn-cs"/>
                  </a:endParaRPr>
                </a:p>
              </p:txBody>
            </p:sp>
            <p:sp>
              <p:nvSpPr>
                <p:cNvPr id="112" name="Freeform 367"/>
                <p:cNvSpPr>
                  <a:spLocks/>
                </p:cNvSpPr>
                <p:nvPr/>
              </p:nvSpPr>
              <p:spPr bwMode="auto">
                <a:xfrm>
                  <a:off x="3667" y="1669"/>
                  <a:ext cx="876" cy="21"/>
                </a:xfrm>
                <a:custGeom>
                  <a:avLst/>
                  <a:gdLst>
                    <a:gd name="T0" fmla="*/ 0 w 876"/>
                    <a:gd name="T1" fmla="*/ 0 h 21"/>
                    <a:gd name="T2" fmla="*/ 875 w 876"/>
                    <a:gd name="T3" fmla="*/ 0 h 21"/>
                    <a:gd name="T4" fmla="*/ 875 w 876"/>
                    <a:gd name="T5" fmla="*/ 20 h 21"/>
                    <a:gd name="T6" fmla="*/ 0 w 876"/>
                    <a:gd name="T7" fmla="*/ 20 h 21"/>
                    <a:gd name="T8" fmla="*/ 0 w 876"/>
                    <a:gd name="T9" fmla="*/ 0 h 21"/>
                    <a:gd name="T10" fmla="*/ 0 60000 65536"/>
                    <a:gd name="T11" fmla="*/ 0 60000 65536"/>
                    <a:gd name="T12" fmla="*/ 0 60000 65536"/>
                    <a:gd name="T13" fmla="*/ 0 60000 65536"/>
                    <a:gd name="T14" fmla="*/ 0 60000 65536"/>
                    <a:gd name="T15" fmla="*/ 0 w 876"/>
                    <a:gd name="T16" fmla="*/ 0 h 21"/>
                    <a:gd name="T17" fmla="*/ 876 w 876"/>
                    <a:gd name="T18" fmla="*/ 21 h 21"/>
                  </a:gdLst>
                  <a:ahLst/>
                  <a:cxnLst>
                    <a:cxn ang="T10">
                      <a:pos x="T0" y="T1"/>
                    </a:cxn>
                    <a:cxn ang="T11">
                      <a:pos x="T2" y="T3"/>
                    </a:cxn>
                    <a:cxn ang="T12">
                      <a:pos x="T4" y="T5"/>
                    </a:cxn>
                    <a:cxn ang="T13">
                      <a:pos x="T6" y="T7"/>
                    </a:cxn>
                    <a:cxn ang="T14">
                      <a:pos x="T8" y="T9"/>
                    </a:cxn>
                  </a:cxnLst>
                  <a:rect l="T15" t="T16" r="T17" b="T18"/>
                  <a:pathLst>
                    <a:path w="876" h="21">
                      <a:moveTo>
                        <a:pt x="0" y="0"/>
                      </a:moveTo>
                      <a:lnTo>
                        <a:pt x="875" y="0"/>
                      </a:lnTo>
                      <a:lnTo>
                        <a:pt x="875" y="20"/>
                      </a:lnTo>
                      <a:lnTo>
                        <a:pt x="0" y="20"/>
                      </a:lnTo>
                      <a:lnTo>
                        <a:pt x="0" y="0"/>
                      </a:lnTo>
                    </a:path>
                  </a:pathLst>
                </a:custGeom>
                <a:solidFill>
                  <a:srgbClr val="287828"/>
                </a:solidFill>
                <a:ln w="9525" cap="rnd">
                  <a:noFill/>
                  <a:round/>
                  <a:headEnd type="none" w="sm" len="sm"/>
                  <a:tailEnd type="none" w="sm" len="sm"/>
                </a:ln>
              </p:spPr>
              <p:txBody>
                <a:bodyPr/>
                <a:lstStyle/>
                <a:p>
                  <a:pPr>
                    <a:defRPr/>
                  </a:pPr>
                  <a:endParaRPr lang="en-US">
                    <a:solidFill>
                      <a:schemeClr val="tx1"/>
                    </a:solidFill>
                    <a:latin typeface="Arial" pitchFamily="34" charset="0"/>
                    <a:cs typeface="+mn-cs"/>
                  </a:endParaRPr>
                </a:p>
              </p:txBody>
            </p:sp>
            <p:sp>
              <p:nvSpPr>
                <p:cNvPr id="113" name="Freeform 368"/>
                <p:cNvSpPr>
                  <a:spLocks/>
                </p:cNvSpPr>
                <p:nvPr/>
              </p:nvSpPr>
              <p:spPr bwMode="auto">
                <a:xfrm>
                  <a:off x="3667" y="1679"/>
                  <a:ext cx="876" cy="22"/>
                </a:xfrm>
                <a:custGeom>
                  <a:avLst/>
                  <a:gdLst>
                    <a:gd name="T0" fmla="*/ 0 w 876"/>
                    <a:gd name="T1" fmla="*/ 0 h 22"/>
                    <a:gd name="T2" fmla="*/ 875 w 876"/>
                    <a:gd name="T3" fmla="*/ 0 h 22"/>
                    <a:gd name="T4" fmla="*/ 875 w 876"/>
                    <a:gd name="T5" fmla="*/ 21 h 22"/>
                    <a:gd name="T6" fmla="*/ 0 w 876"/>
                    <a:gd name="T7" fmla="*/ 21 h 22"/>
                    <a:gd name="T8" fmla="*/ 0 w 876"/>
                    <a:gd name="T9" fmla="*/ 0 h 22"/>
                    <a:gd name="T10" fmla="*/ 0 60000 65536"/>
                    <a:gd name="T11" fmla="*/ 0 60000 65536"/>
                    <a:gd name="T12" fmla="*/ 0 60000 65536"/>
                    <a:gd name="T13" fmla="*/ 0 60000 65536"/>
                    <a:gd name="T14" fmla="*/ 0 60000 65536"/>
                    <a:gd name="T15" fmla="*/ 0 w 876"/>
                    <a:gd name="T16" fmla="*/ 0 h 22"/>
                    <a:gd name="T17" fmla="*/ 876 w 876"/>
                    <a:gd name="T18" fmla="*/ 22 h 22"/>
                  </a:gdLst>
                  <a:ahLst/>
                  <a:cxnLst>
                    <a:cxn ang="T10">
                      <a:pos x="T0" y="T1"/>
                    </a:cxn>
                    <a:cxn ang="T11">
                      <a:pos x="T2" y="T3"/>
                    </a:cxn>
                    <a:cxn ang="T12">
                      <a:pos x="T4" y="T5"/>
                    </a:cxn>
                    <a:cxn ang="T13">
                      <a:pos x="T6" y="T7"/>
                    </a:cxn>
                    <a:cxn ang="T14">
                      <a:pos x="T8" y="T9"/>
                    </a:cxn>
                  </a:cxnLst>
                  <a:rect l="T15" t="T16" r="T17" b="T18"/>
                  <a:pathLst>
                    <a:path w="876" h="22">
                      <a:moveTo>
                        <a:pt x="0" y="0"/>
                      </a:moveTo>
                      <a:lnTo>
                        <a:pt x="875" y="0"/>
                      </a:lnTo>
                      <a:lnTo>
                        <a:pt x="875" y="21"/>
                      </a:lnTo>
                      <a:lnTo>
                        <a:pt x="0" y="21"/>
                      </a:lnTo>
                      <a:lnTo>
                        <a:pt x="0" y="0"/>
                      </a:lnTo>
                    </a:path>
                  </a:pathLst>
                </a:custGeom>
                <a:solidFill>
                  <a:srgbClr val="287020"/>
                </a:solidFill>
                <a:ln w="9525" cap="rnd">
                  <a:noFill/>
                  <a:round/>
                  <a:headEnd type="none" w="sm" len="sm"/>
                  <a:tailEnd type="none" w="sm" len="sm"/>
                </a:ln>
              </p:spPr>
              <p:txBody>
                <a:bodyPr/>
                <a:lstStyle/>
                <a:p>
                  <a:pPr>
                    <a:defRPr/>
                  </a:pPr>
                  <a:endParaRPr lang="en-US">
                    <a:solidFill>
                      <a:schemeClr val="tx1"/>
                    </a:solidFill>
                    <a:latin typeface="Arial" pitchFamily="34" charset="0"/>
                    <a:cs typeface="+mn-cs"/>
                  </a:endParaRPr>
                </a:p>
              </p:txBody>
            </p:sp>
            <p:sp>
              <p:nvSpPr>
                <p:cNvPr id="114" name="Freeform 369"/>
                <p:cNvSpPr>
                  <a:spLocks/>
                </p:cNvSpPr>
                <p:nvPr/>
              </p:nvSpPr>
              <p:spPr bwMode="auto">
                <a:xfrm>
                  <a:off x="3667" y="1689"/>
                  <a:ext cx="876" cy="23"/>
                </a:xfrm>
                <a:custGeom>
                  <a:avLst/>
                  <a:gdLst>
                    <a:gd name="T0" fmla="*/ 0 w 876"/>
                    <a:gd name="T1" fmla="*/ 0 h 23"/>
                    <a:gd name="T2" fmla="*/ 875 w 876"/>
                    <a:gd name="T3" fmla="*/ 0 h 23"/>
                    <a:gd name="T4" fmla="*/ 875 w 876"/>
                    <a:gd name="T5" fmla="*/ 22 h 23"/>
                    <a:gd name="T6" fmla="*/ 0 w 876"/>
                    <a:gd name="T7" fmla="*/ 22 h 23"/>
                    <a:gd name="T8" fmla="*/ 0 w 876"/>
                    <a:gd name="T9" fmla="*/ 0 h 23"/>
                    <a:gd name="T10" fmla="*/ 0 60000 65536"/>
                    <a:gd name="T11" fmla="*/ 0 60000 65536"/>
                    <a:gd name="T12" fmla="*/ 0 60000 65536"/>
                    <a:gd name="T13" fmla="*/ 0 60000 65536"/>
                    <a:gd name="T14" fmla="*/ 0 60000 65536"/>
                    <a:gd name="T15" fmla="*/ 0 w 876"/>
                    <a:gd name="T16" fmla="*/ 0 h 23"/>
                    <a:gd name="T17" fmla="*/ 876 w 876"/>
                    <a:gd name="T18" fmla="*/ 23 h 23"/>
                  </a:gdLst>
                  <a:ahLst/>
                  <a:cxnLst>
                    <a:cxn ang="T10">
                      <a:pos x="T0" y="T1"/>
                    </a:cxn>
                    <a:cxn ang="T11">
                      <a:pos x="T2" y="T3"/>
                    </a:cxn>
                    <a:cxn ang="T12">
                      <a:pos x="T4" y="T5"/>
                    </a:cxn>
                    <a:cxn ang="T13">
                      <a:pos x="T6" y="T7"/>
                    </a:cxn>
                    <a:cxn ang="T14">
                      <a:pos x="T8" y="T9"/>
                    </a:cxn>
                  </a:cxnLst>
                  <a:rect l="T15" t="T16" r="T17" b="T18"/>
                  <a:pathLst>
                    <a:path w="876" h="23">
                      <a:moveTo>
                        <a:pt x="0" y="0"/>
                      </a:moveTo>
                      <a:lnTo>
                        <a:pt x="875" y="0"/>
                      </a:lnTo>
                      <a:lnTo>
                        <a:pt x="875" y="22"/>
                      </a:lnTo>
                      <a:lnTo>
                        <a:pt x="0" y="22"/>
                      </a:lnTo>
                      <a:lnTo>
                        <a:pt x="0" y="0"/>
                      </a:lnTo>
                    </a:path>
                  </a:pathLst>
                </a:custGeom>
                <a:solidFill>
                  <a:srgbClr val="206820"/>
                </a:solidFill>
                <a:ln w="9525" cap="rnd">
                  <a:noFill/>
                  <a:round/>
                  <a:headEnd type="none" w="sm" len="sm"/>
                  <a:tailEnd type="none" w="sm" len="sm"/>
                </a:ln>
              </p:spPr>
              <p:txBody>
                <a:bodyPr/>
                <a:lstStyle/>
                <a:p>
                  <a:pPr>
                    <a:defRPr/>
                  </a:pPr>
                  <a:endParaRPr lang="en-US">
                    <a:solidFill>
                      <a:schemeClr val="tx1"/>
                    </a:solidFill>
                    <a:latin typeface="Arial" pitchFamily="34" charset="0"/>
                    <a:cs typeface="+mn-cs"/>
                  </a:endParaRPr>
                </a:p>
              </p:txBody>
            </p:sp>
            <p:sp>
              <p:nvSpPr>
                <p:cNvPr id="115" name="Freeform 370"/>
                <p:cNvSpPr>
                  <a:spLocks/>
                </p:cNvSpPr>
                <p:nvPr/>
              </p:nvSpPr>
              <p:spPr bwMode="auto">
                <a:xfrm>
                  <a:off x="3667" y="1698"/>
                  <a:ext cx="876" cy="21"/>
                </a:xfrm>
                <a:custGeom>
                  <a:avLst/>
                  <a:gdLst>
                    <a:gd name="T0" fmla="*/ 0 w 876"/>
                    <a:gd name="T1" fmla="*/ 0 h 21"/>
                    <a:gd name="T2" fmla="*/ 875 w 876"/>
                    <a:gd name="T3" fmla="*/ 0 h 21"/>
                    <a:gd name="T4" fmla="*/ 875 w 876"/>
                    <a:gd name="T5" fmla="*/ 20 h 21"/>
                    <a:gd name="T6" fmla="*/ 0 w 876"/>
                    <a:gd name="T7" fmla="*/ 20 h 21"/>
                    <a:gd name="T8" fmla="*/ 0 w 876"/>
                    <a:gd name="T9" fmla="*/ 0 h 21"/>
                    <a:gd name="T10" fmla="*/ 0 60000 65536"/>
                    <a:gd name="T11" fmla="*/ 0 60000 65536"/>
                    <a:gd name="T12" fmla="*/ 0 60000 65536"/>
                    <a:gd name="T13" fmla="*/ 0 60000 65536"/>
                    <a:gd name="T14" fmla="*/ 0 60000 65536"/>
                    <a:gd name="T15" fmla="*/ 0 w 876"/>
                    <a:gd name="T16" fmla="*/ 0 h 21"/>
                    <a:gd name="T17" fmla="*/ 876 w 876"/>
                    <a:gd name="T18" fmla="*/ 21 h 21"/>
                  </a:gdLst>
                  <a:ahLst/>
                  <a:cxnLst>
                    <a:cxn ang="T10">
                      <a:pos x="T0" y="T1"/>
                    </a:cxn>
                    <a:cxn ang="T11">
                      <a:pos x="T2" y="T3"/>
                    </a:cxn>
                    <a:cxn ang="T12">
                      <a:pos x="T4" y="T5"/>
                    </a:cxn>
                    <a:cxn ang="T13">
                      <a:pos x="T6" y="T7"/>
                    </a:cxn>
                    <a:cxn ang="T14">
                      <a:pos x="T8" y="T9"/>
                    </a:cxn>
                  </a:cxnLst>
                  <a:rect l="T15" t="T16" r="T17" b="T18"/>
                  <a:pathLst>
                    <a:path w="876" h="21">
                      <a:moveTo>
                        <a:pt x="0" y="0"/>
                      </a:moveTo>
                      <a:lnTo>
                        <a:pt x="875" y="0"/>
                      </a:lnTo>
                      <a:lnTo>
                        <a:pt x="875" y="20"/>
                      </a:lnTo>
                      <a:lnTo>
                        <a:pt x="0" y="20"/>
                      </a:lnTo>
                      <a:lnTo>
                        <a:pt x="0" y="0"/>
                      </a:lnTo>
                    </a:path>
                  </a:pathLst>
                </a:custGeom>
                <a:solidFill>
                  <a:srgbClr val="206020"/>
                </a:solidFill>
                <a:ln w="9525" cap="rnd">
                  <a:noFill/>
                  <a:round/>
                  <a:headEnd type="none" w="sm" len="sm"/>
                  <a:tailEnd type="none" w="sm" len="sm"/>
                </a:ln>
              </p:spPr>
              <p:txBody>
                <a:bodyPr/>
                <a:lstStyle/>
                <a:p>
                  <a:pPr>
                    <a:defRPr/>
                  </a:pPr>
                  <a:endParaRPr lang="en-US">
                    <a:solidFill>
                      <a:schemeClr val="tx1"/>
                    </a:solidFill>
                    <a:latin typeface="Arial" pitchFamily="34" charset="0"/>
                    <a:cs typeface="+mn-cs"/>
                  </a:endParaRPr>
                </a:p>
              </p:txBody>
            </p:sp>
            <p:sp>
              <p:nvSpPr>
                <p:cNvPr id="116" name="Freeform 371"/>
                <p:cNvSpPr>
                  <a:spLocks/>
                </p:cNvSpPr>
                <p:nvPr/>
              </p:nvSpPr>
              <p:spPr bwMode="auto">
                <a:xfrm>
                  <a:off x="3667" y="1707"/>
                  <a:ext cx="876" cy="23"/>
                </a:xfrm>
                <a:custGeom>
                  <a:avLst/>
                  <a:gdLst>
                    <a:gd name="T0" fmla="*/ 0 w 876"/>
                    <a:gd name="T1" fmla="*/ 0 h 23"/>
                    <a:gd name="T2" fmla="*/ 875 w 876"/>
                    <a:gd name="T3" fmla="*/ 0 h 23"/>
                    <a:gd name="T4" fmla="*/ 875 w 876"/>
                    <a:gd name="T5" fmla="*/ 22 h 23"/>
                    <a:gd name="T6" fmla="*/ 0 w 876"/>
                    <a:gd name="T7" fmla="*/ 22 h 23"/>
                    <a:gd name="T8" fmla="*/ 0 w 876"/>
                    <a:gd name="T9" fmla="*/ 0 h 23"/>
                    <a:gd name="T10" fmla="*/ 0 60000 65536"/>
                    <a:gd name="T11" fmla="*/ 0 60000 65536"/>
                    <a:gd name="T12" fmla="*/ 0 60000 65536"/>
                    <a:gd name="T13" fmla="*/ 0 60000 65536"/>
                    <a:gd name="T14" fmla="*/ 0 60000 65536"/>
                    <a:gd name="T15" fmla="*/ 0 w 876"/>
                    <a:gd name="T16" fmla="*/ 0 h 23"/>
                    <a:gd name="T17" fmla="*/ 876 w 876"/>
                    <a:gd name="T18" fmla="*/ 23 h 23"/>
                  </a:gdLst>
                  <a:ahLst/>
                  <a:cxnLst>
                    <a:cxn ang="T10">
                      <a:pos x="T0" y="T1"/>
                    </a:cxn>
                    <a:cxn ang="T11">
                      <a:pos x="T2" y="T3"/>
                    </a:cxn>
                    <a:cxn ang="T12">
                      <a:pos x="T4" y="T5"/>
                    </a:cxn>
                    <a:cxn ang="T13">
                      <a:pos x="T6" y="T7"/>
                    </a:cxn>
                    <a:cxn ang="T14">
                      <a:pos x="T8" y="T9"/>
                    </a:cxn>
                  </a:cxnLst>
                  <a:rect l="T15" t="T16" r="T17" b="T18"/>
                  <a:pathLst>
                    <a:path w="876" h="23">
                      <a:moveTo>
                        <a:pt x="0" y="0"/>
                      </a:moveTo>
                      <a:lnTo>
                        <a:pt x="875" y="0"/>
                      </a:lnTo>
                      <a:lnTo>
                        <a:pt x="875" y="22"/>
                      </a:lnTo>
                      <a:lnTo>
                        <a:pt x="0" y="22"/>
                      </a:lnTo>
                      <a:lnTo>
                        <a:pt x="0" y="0"/>
                      </a:lnTo>
                    </a:path>
                  </a:pathLst>
                </a:custGeom>
                <a:solidFill>
                  <a:srgbClr val="205818"/>
                </a:solidFill>
                <a:ln w="9525" cap="rnd">
                  <a:noFill/>
                  <a:round/>
                  <a:headEnd type="none" w="sm" len="sm"/>
                  <a:tailEnd type="none" w="sm" len="sm"/>
                </a:ln>
              </p:spPr>
              <p:txBody>
                <a:bodyPr/>
                <a:lstStyle/>
                <a:p>
                  <a:pPr>
                    <a:defRPr/>
                  </a:pPr>
                  <a:endParaRPr lang="en-US">
                    <a:solidFill>
                      <a:schemeClr val="tx1"/>
                    </a:solidFill>
                    <a:latin typeface="Arial" pitchFamily="34" charset="0"/>
                    <a:cs typeface="+mn-cs"/>
                  </a:endParaRPr>
                </a:p>
              </p:txBody>
            </p:sp>
            <p:sp>
              <p:nvSpPr>
                <p:cNvPr id="117" name="Freeform 372"/>
                <p:cNvSpPr>
                  <a:spLocks/>
                </p:cNvSpPr>
                <p:nvPr/>
              </p:nvSpPr>
              <p:spPr bwMode="auto">
                <a:xfrm>
                  <a:off x="3667" y="1718"/>
                  <a:ext cx="876" cy="21"/>
                </a:xfrm>
                <a:custGeom>
                  <a:avLst/>
                  <a:gdLst>
                    <a:gd name="T0" fmla="*/ 0 w 876"/>
                    <a:gd name="T1" fmla="*/ 0 h 21"/>
                    <a:gd name="T2" fmla="*/ 875 w 876"/>
                    <a:gd name="T3" fmla="*/ 0 h 21"/>
                    <a:gd name="T4" fmla="*/ 875 w 876"/>
                    <a:gd name="T5" fmla="*/ 20 h 21"/>
                    <a:gd name="T6" fmla="*/ 0 w 876"/>
                    <a:gd name="T7" fmla="*/ 20 h 21"/>
                    <a:gd name="T8" fmla="*/ 0 w 876"/>
                    <a:gd name="T9" fmla="*/ 0 h 21"/>
                    <a:gd name="T10" fmla="*/ 0 60000 65536"/>
                    <a:gd name="T11" fmla="*/ 0 60000 65536"/>
                    <a:gd name="T12" fmla="*/ 0 60000 65536"/>
                    <a:gd name="T13" fmla="*/ 0 60000 65536"/>
                    <a:gd name="T14" fmla="*/ 0 60000 65536"/>
                    <a:gd name="T15" fmla="*/ 0 w 876"/>
                    <a:gd name="T16" fmla="*/ 0 h 21"/>
                    <a:gd name="T17" fmla="*/ 876 w 876"/>
                    <a:gd name="T18" fmla="*/ 21 h 21"/>
                  </a:gdLst>
                  <a:ahLst/>
                  <a:cxnLst>
                    <a:cxn ang="T10">
                      <a:pos x="T0" y="T1"/>
                    </a:cxn>
                    <a:cxn ang="T11">
                      <a:pos x="T2" y="T3"/>
                    </a:cxn>
                    <a:cxn ang="T12">
                      <a:pos x="T4" y="T5"/>
                    </a:cxn>
                    <a:cxn ang="T13">
                      <a:pos x="T6" y="T7"/>
                    </a:cxn>
                    <a:cxn ang="T14">
                      <a:pos x="T8" y="T9"/>
                    </a:cxn>
                  </a:cxnLst>
                  <a:rect l="T15" t="T16" r="T17" b="T18"/>
                  <a:pathLst>
                    <a:path w="876" h="21">
                      <a:moveTo>
                        <a:pt x="0" y="0"/>
                      </a:moveTo>
                      <a:lnTo>
                        <a:pt x="875" y="0"/>
                      </a:lnTo>
                      <a:lnTo>
                        <a:pt x="875" y="20"/>
                      </a:lnTo>
                      <a:lnTo>
                        <a:pt x="0" y="20"/>
                      </a:lnTo>
                      <a:lnTo>
                        <a:pt x="0" y="0"/>
                      </a:lnTo>
                    </a:path>
                  </a:pathLst>
                </a:custGeom>
                <a:solidFill>
                  <a:srgbClr val="185018"/>
                </a:solidFill>
                <a:ln w="9525" cap="rnd">
                  <a:noFill/>
                  <a:round/>
                  <a:headEnd type="none" w="sm" len="sm"/>
                  <a:tailEnd type="none" w="sm" len="sm"/>
                </a:ln>
              </p:spPr>
              <p:txBody>
                <a:bodyPr/>
                <a:lstStyle/>
                <a:p>
                  <a:pPr>
                    <a:defRPr/>
                  </a:pPr>
                  <a:endParaRPr lang="en-US">
                    <a:solidFill>
                      <a:schemeClr val="tx1"/>
                    </a:solidFill>
                    <a:latin typeface="Arial" pitchFamily="34" charset="0"/>
                    <a:cs typeface="+mn-cs"/>
                  </a:endParaRPr>
                </a:p>
              </p:txBody>
            </p:sp>
            <p:sp>
              <p:nvSpPr>
                <p:cNvPr id="118" name="Freeform 373"/>
                <p:cNvSpPr>
                  <a:spLocks/>
                </p:cNvSpPr>
                <p:nvPr/>
              </p:nvSpPr>
              <p:spPr bwMode="auto">
                <a:xfrm>
                  <a:off x="3667" y="1727"/>
                  <a:ext cx="876" cy="21"/>
                </a:xfrm>
                <a:custGeom>
                  <a:avLst/>
                  <a:gdLst>
                    <a:gd name="T0" fmla="*/ 0 w 876"/>
                    <a:gd name="T1" fmla="*/ 0 h 21"/>
                    <a:gd name="T2" fmla="*/ 875 w 876"/>
                    <a:gd name="T3" fmla="*/ 0 h 21"/>
                    <a:gd name="T4" fmla="*/ 875 w 876"/>
                    <a:gd name="T5" fmla="*/ 20 h 21"/>
                    <a:gd name="T6" fmla="*/ 0 w 876"/>
                    <a:gd name="T7" fmla="*/ 20 h 21"/>
                    <a:gd name="T8" fmla="*/ 0 w 876"/>
                    <a:gd name="T9" fmla="*/ 0 h 21"/>
                    <a:gd name="T10" fmla="*/ 0 60000 65536"/>
                    <a:gd name="T11" fmla="*/ 0 60000 65536"/>
                    <a:gd name="T12" fmla="*/ 0 60000 65536"/>
                    <a:gd name="T13" fmla="*/ 0 60000 65536"/>
                    <a:gd name="T14" fmla="*/ 0 60000 65536"/>
                    <a:gd name="T15" fmla="*/ 0 w 876"/>
                    <a:gd name="T16" fmla="*/ 0 h 21"/>
                    <a:gd name="T17" fmla="*/ 876 w 876"/>
                    <a:gd name="T18" fmla="*/ 21 h 21"/>
                  </a:gdLst>
                  <a:ahLst/>
                  <a:cxnLst>
                    <a:cxn ang="T10">
                      <a:pos x="T0" y="T1"/>
                    </a:cxn>
                    <a:cxn ang="T11">
                      <a:pos x="T2" y="T3"/>
                    </a:cxn>
                    <a:cxn ang="T12">
                      <a:pos x="T4" y="T5"/>
                    </a:cxn>
                    <a:cxn ang="T13">
                      <a:pos x="T6" y="T7"/>
                    </a:cxn>
                    <a:cxn ang="T14">
                      <a:pos x="T8" y="T9"/>
                    </a:cxn>
                  </a:cxnLst>
                  <a:rect l="T15" t="T16" r="T17" b="T18"/>
                  <a:pathLst>
                    <a:path w="876" h="21">
                      <a:moveTo>
                        <a:pt x="0" y="0"/>
                      </a:moveTo>
                      <a:lnTo>
                        <a:pt x="875" y="0"/>
                      </a:lnTo>
                      <a:lnTo>
                        <a:pt x="875" y="20"/>
                      </a:lnTo>
                      <a:lnTo>
                        <a:pt x="0" y="20"/>
                      </a:lnTo>
                      <a:lnTo>
                        <a:pt x="0" y="0"/>
                      </a:lnTo>
                    </a:path>
                  </a:pathLst>
                </a:custGeom>
                <a:solidFill>
                  <a:srgbClr val="184818"/>
                </a:solidFill>
                <a:ln w="9525" cap="rnd">
                  <a:noFill/>
                  <a:round/>
                  <a:headEnd type="none" w="sm" len="sm"/>
                  <a:tailEnd type="none" w="sm" len="sm"/>
                </a:ln>
              </p:spPr>
              <p:txBody>
                <a:bodyPr/>
                <a:lstStyle/>
                <a:p>
                  <a:pPr>
                    <a:defRPr/>
                  </a:pPr>
                  <a:endParaRPr lang="en-US">
                    <a:solidFill>
                      <a:schemeClr val="tx1"/>
                    </a:solidFill>
                    <a:latin typeface="Arial" pitchFamily="34" charset="0"/>
                    <a:cs typeface="+mn-cs"/>
                  </a:endParaRPr>
                </a:p>
              </p:txBody>
            </p:sp>
            <p:sp>
              <p:nvSpPr>
                <p:cNvPr id="119" name="Freeform 374"/>
                <p:cNvSpPr>
                  <a:spLocks/>
                </p:cNvSpPr>
                <p:nvPr/>
              </p:nvSpPr>
              <p:spPr bwMode="auto">
                <a:xfrm>
                  <a:off x="3667" y="1735"/>
                  <a:ext cx="876" cy="23"/>
                </a:xfrm>
                <a:custGeom>
                  <a:avLst/>
                  <a:gdLst>
                    <a:gd name="T0" fmla="*/ 0 w 876"/>
                    <a:gd name="T1" fmla="*/ 0 h 23"/>
                    <a:gd name="T2" fmla="*/ 875 w 876"/>
                    <a:gd name="T3" fmla="*/ 0 h 23"/>
                    <a:gd name="T4" fmla="*/ 875 w 876"/>
                    <a:gd name="T5" fmla="*/ 22 h 23"/>
                    <a:gd name="T6" fmla="*/ 0 w 876"/>
                    <a:gd name="T7" fmla="*/ 22 h 23"/>
                    <a:gd name="T8" fmla="*/ 0 w 876"/>
                    <a:gd name="T9" fmla="*/ 0 h 23"/>
                    <a:gd name="T10" fmla="*/ 0 60000 65536"/>
                    <a:gd name="T11" fmla="*/ 0 60000 65536"/>
                    <a:gd name="T12" fmla="*/ 0 60000 65536"/>
                    <a:gd name="T13" fmla="*/ 0 60000 65536"/>
                    <a:gd name="T14" fmla="*/ 0 60000 65536"/>
                    <a:gd name="T15" fmla="*/ 0 w 876"/>
                    <a:gd name="T16" fmla="*/ 0 h 23"/>
                    <a:gd name="T17" fmla="*/ 876 w 876"/>
                    <a:gd name="T18" fmla="*/ 23 h 23"/>
                  </a:gdLst>
                  <a:ahLst/>
                  <a:cxnLst>
                    <a:cxn ang="T10">
                      <a:pos x="T0" y="T1"/>
                    </a:cxn>
                    <a:cxn ang="T11">
                      <a:pos x="T2" y="T3"/>
                    </a:cxn>
                    <a:cxn ang="T12">
                      <a:pos x="T4" y="T5"/>
                    </a:cxn>
                    <a:cxn ang="T13">
                      <a:pos x="T6" y="T7"/>
                    </a:cxn>
                    <a:cxn ang="T14">
                      <a:pos x="T8" y="T9"/>
                    </a:cxn>
                  </a:cxnLst>
                  <a:rect l="T15" t="T16" r="T17" b="T18"/>
                  <a:pathLst>
                    <a:path w="876" h="23">
                      <a:moveTo>
                        <a:pt x="0" y="0"/>
                      </a:moveTo>
                      <a:lnTo>
                        <a:pt x="875" y="0"/>
                      </a:lnTo>
                      <a:lnTo>
                        <a:pt x="875" y="22"/>
                      </a:lnTo>
                      <a:lnTo>
                        <a:pt x="0" y="22"/>
                      </a:lnTo>
                      <a:lnTo>
                        <a:pt x="0" y="0"/>
                      </a:lnTo>
                    </a:path>
                  </a:pathLst>
                </a:custGeom>
                <a:solidFill>
                  <a:srgbClr val="104010"/>
                </a:solidFill>
                <a:ln w="9525" cap="rnd">
                  <a:noFill/>
                  <a:round/>
                  <a:headEnd type="none" w="sm" len="sm"/>
                  <a:tailEnd type="none" w="sm" len="sm"/>
                </a:ln>
              </p:spPr>
              <p:txBody>
                <a:bodyPr/>
                <a:lstStyle/>
                <a:p>
                  <a:pPr>
                    <a:defRPr/>
                  </a:pPr>
                  <a:endParaRPr lang="en-US">
                    <a:solidFill>
                      <a:schemeClr val="tx1"/>
                    </a:solidFill>
                    <a:latin typeface="Arial" pitchFamily="34" charset="0"/>
                    <a:cs typeface="+mn-cs"/>
                  </a:endParaRPr>
                </a:p>
              </p:txBody>
            </p:sp>
            <p:sp>
              <p:nvSpPr>
                <p:cNvPr id="120" name="Rectangle 375"/>
                <p:cNvSpPr>
                  <a:spLocks noChangeArrowheads="1"/>
                </p:cNvSpPr>
                <p:nvPr/>
              </p:nvSpPr>
              <p:spPr bwMode="auto">
                <a:xfrm>
                  <a:off x="3736" y="1647"/>
                  <a:ext cx="115" cy="63"/>
                </a:xfrm>
                <a:prstGeom prst="rect">
                  <a:avLst/>
                </a:prstGeom>
                <a:solidFill>
                  <a:srgbClr val="474747"/>
                </a:solidFill>
                <a:ln w="12700">
                  <a:solidFill>
                    <a:srgbClr val="5F5F5F"/>
                  </a:solidFill>
                  <a:miter lim="800000"/>
                  <a:headEnd/>
                  <a:tailEnd/>
                </a:ln>
              </p:spPr>
              <p:txBody>
                <a:bodyPr wrap="none" anchor="ctr"/>
                <a:lstStyle/>
                <a:p>
                  <a:pPr>
                    <a:defRPr/>
                  </a:pPr>
                  <a:endParaRPr lang="en-US">
                    <a:solidFill>
                      <a:schemeClr val="tx1"/>
                    </a:solidFill>
                    <a:latin typeface="Arial" pitchFamily="34" charset="0"/>
                    <a:cs typeface="+mn-cs"/>
                  </a:endParaRPr>
                </a:p>
              </p:txBody>
            </p:sp>
            <p:sp>
              <p:nvSpPr>
                <p:cNvPr id="121" name="Rectangle 376" descr="Narrow vertical"/>
                <p:cNvSpPr>
                  <a:spLocks noChangeArrowheads="1"/>
                </p:cNvSpPr>
                <p:nvPr/>
              </p:nvSpPr>
              <p:spPr bwMode="auto">
                <a:xfrm>
                  <a:off x="3694" y="1748"/>
                  <a:ext cx="390" cy="17"/>
                </a:xfrm>
                <a:prstGeom prst="rect">
                  <a:avLst/>
                </a:prstGeom>
                <a:pattFill prst="narVert">
                  <a:fgClr>
                    <a:srgbClr val="FF9900"/>
                  </a:fgClr>
                  <a:bgClr>
                    <a:srgbClr val="FFFF00"/>
                  </a:bgClr>
                </a:pattFill>
                <a:ln w="12700">
                  <a:solidFill>
                    <a:srgbClr val="000000"/>
                  </a:solidFill>
                  <a:miter lim="800000"/>
                  <a:headEnd/>
                  <a:tailEnd/>
                </a:ln>
              </p:spPr>
              <p:txBody>
                <a:bodyPr wrap="none" anchor="ctr"/>
                <a:lstStyle/>
                <a:p>
                  <a:pPr>
                    <a:defRPr/>
                  </a:pPr>
                  <a:endParaRPr lang="en-US">
                    <a:solidFill>
                      <a:schemeClr val="tx1"/>
                    </a:solidFill>
                    <a:latin typeface="Arial" pitchFamily="34" charset="0"/>
                    <a:cs typeface="+mn-cs"/>
                  </a:endParaRPr>
                </a:p>
              </p:txBody>
            </p:sp>
            <p:sp>
              <p:nvSpPr>
                <p:cNvPr id="122" name="Rectangle 377" descr="Narrow vertical"/>
                <p:cNvSpPr>
                  <a:spLocks noChangeArrowheads="1"/>
                </p:cNvSpPr>
                <p:nvPr/>
              </p:nvSpPr>
              <p:spPr bwMode="auto">
                <a:xfrm>
                  <a:off x="4127" y="1748"/>
                  <a:ext cx="390" cy="17"/>
                </a:xfrm>
                <a:prstGeom prst="rect">
                  <a:avLst/>
                </a:prstGeom>
                <a:pattFill prst="narVert">
                  <a:fgClr>
                    <a:srgbClr val="FF9900"/>
                  </a:fgClr>
                  <a:bgClr>
                    <a:srgbClr val="FFFF00"/>
                  </a:bgClr>
                </a:pattFill>
                <a:ln w="12700">
                  <a:solidFill>
                    <a:srgbClr val="000000"/>
                  </a:solidFill>
                  <a:miter lim="800000"/>
                  <a:headEnd/>
                  <a:tailEnd/>
                </a:ln>
              </p:spPr>
              <p:txBody>
                <a:bodyPr wrap="none" anchor="ctr"/>
                <a:lstStyle/>
                <a:p>
                  <a:pPr>
                    <a:defRPr/>
                  </a:pPr>
                  <a:endParaRPr lang="en-US">
                    <a:solidFill>
                      <a:schemeClr val="tx1"/>
                    </a:solidFill>
                    <a:latin typeface="Arial" pitchFamily="34" charset="0"/>
                    <a:cs typeface="+mn-cs"/>
                  </a:endParaRPr>
                </a:p>
              </p:txBody>
            </p:sp>
            <p:sp>
              <p:nvSpPr>
                <p:cNvPr id="123" name="Rectangle 378"/>
                <p:cNvSpPr>
                  <a:spLocks noChangeArrowheads="1"/>
                </p:cNvSpPr>
                <p:nvPr/>
              </p:nvSpPr>
              <p:spPr bwMode="auto">
                <a:xfrm>
                  <a:off x="3894" y="1647"/>
                  <a:ext cx="119" cy="61"/>
                </a:xfrm>
                <a:prstGeom prst="rect">
                  <a:avLst/>
                </a:prstGeom>
                <a:solidFill>
                  <a:srgbClr val="474747"/>
                </a:solidFill>
                <a:ln w="12700">
                  <a:solidFill>
                    <a:srgbClr val="5F5F5F"/>
                  </a:solidFill>
                  <a:miter lim="800000"/>
                  <a:headEnd/>
                  <a:tailEnd/>
                </a:ln>
              </p:spPr>
              <p:txBody>
                <a:bodyPr wrap="none" anchor="ctr"/>
                <a:lstStyle/>
                <a:p>
                  <a:pPr>
                    <a:defRPr/>
                  </a:pPr>
                  <a:endParaRPr lang="en-US">
                    <a:solidFill>
                      <a:schemeClr val="tx1"/>
                    </a:solidFill>
                    <a:latin typeface="Arial" pitchFamily="34" charset="0"/>
                    <a:cs typeface="+mn-cs"/>
                  </a:endParaRPr>
                </a:p>
              </p:txBody>
            </p:sp>
            <p:sp>
              <p:nvSpPr>
                <p:cNvPr id="124" name="Rectangle 379"/>
                <p:cNvSpPr>
                  <a:spLocks noChangeArrowheads="1"/>
                </p:cNvSpPr>
                <p:nvPr/>
              </p:nvSpPr>
              <p:spPr bwMode="auto">
                <a:xfrm>
                  <a:off x="4053" y="1647"/>
                  <a:ext cx="117" cy="63"/>
                </a:xfrm>
                <a:prstGeom prst="rect">
                  <a:avLst/>
                </a:prstGeom>
                <a:solidFill>
                  <a:srgbClr val="474747"/>
                </a:solidFill>
                <a:ln w="12700">
                  <a:solidFill>
                    <a:srgbClr val="5F5F5F"/>
                  </a:solidFill>
                  <a:miter lim="800000"/>
                  <a:headEnd/>
                  <a:tailEnd/>
                </a:ln>
              </p:spPr>
              <p:txBody>
                <a:bodyPr wrap="none" anchor="ctr"/>
                <a:lstStyle/>
                <a:p>
                  <a:pPr>
                    <a:defRPr/>
                  </a:pPr>
                  <a:endParaRPr lang="en-US">
                    <a:solidFill>
                      <a:schemeClr val="tx1"/>
                    </a:solidFill>
                    <a:latin typeface="Arial" pitchFamily="34" charset="0"/>
                    <a:cs typeface="+mn-cs"/>
                  </a:endParaRPr>
                </a:p>
              </p:txBody>
            </p:sp>
            <p:sp>
              <p:nvSpPr>
                <p:cNvPr id="125" name="Rectangle 380"/>
                <p:cNvSpPr>
                  <a:spLocks noChangeArrowheads="1"/>
                </p:cNvSpPr>
                <p:nvPr/>
              </p:nvSpPr>
              <p:spPr bwMode="auto">
                <a:xfrm>
                  <a:off x="4212" y="1647"/>
                  <a:ext cx="116" cy="61"/>
                </a:xfrm>
                <a:prstGeom prst="rect">
                  <a:avLst/>
                </a:prstGeom>
                <a:solidFill>
                  <a:srgbClr val="474747"/>
                </a:solidFill>
                <a:ln w="12700">
                  <a:solidFill>
                    <a:srgbClr val="5F5F5F"/>
                  </a:solidFill>
                  <a:miter lim="800000"/>
                  <a:headEnd/>
                  <a:tailEnd/>
                </a:ln>
              </p:spPr>
              <p:txBody>
                <a:bodyPr wrap="none" anchor="ctr"/>
                <a:lstStyle/>
                <a:p>
                  <a:pPr>
                    <a:defRPr/>
                  </a:pPr>
                  <a:endParaRPr lang="en-US">
                    <a:solidFill>
                      <a:schemeClr val="tx1"/>
                    </a:solidFill>
                    <a:latin typeface="Arial" pitchFamily="34" charset="0"/>
                    <a:cs typeface="+mn-cs"/>
                  </a:endParaRPr>
                </a:p>
              </p:txBody>
            </p:sp>
            <p:sp>
              <p:nvSpPr>
                <p:cNvPr id="126" name="Rectangle 381"/>
                <p:cNvSpPr>
                  <a:spLocks noChangeArrowheads="1"/>
                </p:cNvSpPr>
                <p:nvPr/>
              </p:nvSpPr>
              <p:spPr bwMode="auto">
                <a:xfrm>
                  <a:off x="4370" y="1647"/>
                  <a:ext cx="118" cy="61"/>
                </a:xfrm>
                <a:prstGeom prst="rect">
                  <a:avLst/>
                </a:prstGeom>
                <a:solidFill>
                  <a:srgbClr val="474747"/>
                </a:solidFill>
                <a:ln w="12700">
                  <a:solidFill>
                    <a:srgbClr val="5F5F5F"/>
                  </a:solidFill>
                  <a:miter lim="800000"/>
                  <a:headEnd/>
                  <a:tailEnd/>
                </a:ln>
              </p:spPr>
              <p:txBody>
                <a:bodyPr wrap="none" anchor="ctr"/>
                <a:lstStyle/>
                <a:p>
                  <a:pPr>
                    <a:defRPr/>
                  </a:pPr>
                  <a:endParaRPr lang="en-US">
                    <a:solidFill>
                      <a:schemeClr val="tx1"/>
                    </a:solidFill>
                    <a:latin typeface="Arial" pitchFamily="34" charset="0"/>
                    <a:cs typeface="+mn-cs"/>
                  </a:endParaRPr>
                </a:p>
              </p:txBody>
            </p:sp>
          </p:grpSp>
        </p:grpSp>
        <p:grpSp>
          <p:nvGrpSpPr>
            <p:cNvPr id="29" name="Group 382"/>
            <p:cNvGrpSpPr>
              <a:grpSpLocks/>
            </p:cNvGrpSpPr>
            <p:nvPr/>
          </p:nvGrpSpPr>
          <p:grpSpPr bwMode="auto">
            <a:xfrm flipH="1">
              <a:off x="7965618" y="2485207"/>
              <a:ext cx="667127" cy="308306"/>
              <a:chOff x="317" y="1380"/>
              <a:chExt cx="569" cy="324"/>
            </a:xfrm>
          </p:grpSpPr>
          <p:grpSp>
            <p:nvGrpSpPr>
              <p:cNvPr id="33" name="Group 383"/>
              <p:cNvGrpSpPr>
                <a:grpSpLocks/>
              </p:cNvGrpSpPr>
              <p:nvPr/>
            </p:nvGrpSpPr>
            <p:grpSpPr bwMode="auto">
              <a:xfrm rot="1273006" flipH="1">
                <a:off x="317" y="1380"/>
                <a:ext cx="463" cy="181"/>
                <a:chOff x="3667" y="1613"/>
                <a:chExt cx="876" cy="152"/>
              </a:xfrm>
            </p:grpSpPr>
            <p:sp>
              <p:nvSpPr>
                <p:cNvPr id="80" name="Rectangle 384"/>
                <p:cNvSpPr>
                  <a:spLocks noChangeArrowheads="1"/>
                </p:cNvSpPr>
                <p:nvPr/>
              </p:nvSpPr>
              <p:spPr bwMode="auto">
                <a:xfrm>
                  <a:off x="3678" y="1694"/>
                  <a:ext cx="390" cy="21"/>
                </a:xfrm>
                <a:prstGeom prst="rect">
                  <a:avLst/>
                </a:prstGeom>
                <a:noFill/>
                <a:ln w="12700">
                  <a:solidFill>
                    <a:srgbClr val="000000"/>
                  </a:solidFill>
                  <a:miter lim="800000"/>
                  <a:headEnd/>
                  <a:tailEnd/>
                </a:ln>
              </p:spPr>
              <p:txBody>
                <a:bodyPr wrap="none" anchor="ctr"/>
                <a:lstStyle/>
                <a:p>
                  <a:pPr>
                    <a:defRPr/>
                  </a:pPr>
                  <a:endParaRPr lang="en-US">
                    <a:solidFill>
                      <a:schemeClr val="tx1"/>
                    </a:solidFill>
                    <a:latin typeface="Arial" pitchFamily="34" charset="0"/>
                    <a:cs typeface="+mn-cs"/>
                  </a:endParaRPr>
                </a:p>
              </p:txBody>
            </p:sp>
            <p:sp>
              <p:nvSpPr>
                <p:cNvPr id="81" name="Rectangle 385"/>
                <p:cNvSpPr>
                  <a:spLocks noChangeArrowheads="1"/>
                </p:cNvSpPr>
                <p:nvPr/>
              </p:nvSpPr>
              <p:spPr bwMode="auto">
                <a:xfrm>
                  <a:off x="4113" y="1694"/>
                  <a:ext cx="390" cy="21"/>
                </a:xfrm>
                <a:prstGeom prst="rect">
                  <a:avLst/>
                </a:prstGeom>
                <a:noFill/>
                <a:ln w="12700">
                  <a:solidFill>
                    <a:srgbClr val="000000"/>
                  </a:solidFill>
                  <a:miter lim="800000"/>
                  <a:headEnd/>
                  <a:tailEnd/>
                </a:ln>
              </p:spPr>
              <p:txBody>
                <a:bodyPr wrap="none" anchor="ctr"/>
                <a:lstStyle/>
                <a:p>
                  <a:pPr>
                    <a:defRPr/>
                  </a:pPr>
                  <a:endParaRPr lang="en-US">
                    <a:solidFill>
                      <a:schemeClr val="tx1"/>
                    </a:solidFill>
                    <a:latin typeface="Arial" pitchFamily="34" charset="0"/>
                    <a:cs typeface="+mn-cs"/>
                  </a:endParaRPr>
                </a:p>
              </p:txBody>
            </p:sp>
            <p:sp>
              <p:nvSpPr>
                <p:cNvPr id="82" name="Freeform 386"/>
                <p:cNvSpPr>
                  <a:spLocks/>
                </p:cNvSpPr>
                <p:nvPr/>
              </p:nvSpPr>
              <p:spPr bwMode="auto">
                <a:xfrm>
                  <a:off x="3667" y="1613"/>
                  <a:ext cx="876" cy="22"/>
                </a:xfrm>
                <a:custGeom>
                  <a:avLst/>
                  <a:gdLst>
                    <a:gd name="T0" fmla="*/ 0 w 876"/>
                    <a:gd name="T1" fmla="*/ 0 h 22"/>
                    <a:gd name="T2" fmla="*/ 875 w 876"/>
                    <a:gd name="T3" fmla="*/ 0 h 22"/>
                    <a:gd name="T4" fmla="*/ 875 w 876"/>
                    <a:gd name="T5" fmla="*/ 21 h 22"/>
                    <a:gd name="T6" fmla="*/ 0 w 876"/>
                    <a:gd name="T7" fmla="*/ 21 h 22"/>
                    <a:gd name="T8" fmla="*/ 0 w 876"/>
                    <a:gd name="T9" fmla="*/ 0 h 22"/>
                    <a:gd name="T10" fmla="*/ 0 60000 65536"/>
                    <a:gd name="T11" fmla="*/ 0 60000 65536"/>
                    <a:gd name="T12" fmla="*/ 0 60000 65536"/>
                    <a:gd name="T13" fmla="*/ 0 60000 65536"/>
                    <a:gd name="T14" fmla="*/ 0 60000 65536"/>
                    <a:gd name="T15" fmla="*/ 0 w 876"/>
                    <a:gd name="T16" fmla="*/ 0 h 22"/>
                    <a:gd name="T17" fmla="*/ 876 w 876"/>
                    <a:gd name="T18" fmla="*/ 22 h 22"/>
                  </a:gdLst>
                  <a:ahLst/>
                  <a:cxnLst>
                    <a:cxn ang="T10">
                      <a:pos x="T0" y="T1"/>
                    </a:cxn>
                    <a:cxn ang="T11">
                      <a:pos x="T2" y="T3"/>
                    </a:cxn>
                    <a:cxn ang="T12">
                      <a:pos x="T4" y="T5"/>
                    </a:cxn>
                    <a:cxn ang="T13">
                      <a:pos x="T6" y="T7"/>
                    </a:cxn>
                    <a:cxn ang="T14">
                      <a:pos x="T8" y="T9"/>
                    </a:cxn>
                  </a:cxnLst>
                  <a:rect l="T15" t="T16" r="T17" b="T18"/>
                  <a:pathLst>
                    <a:path w="876" h="22">
                      <a:moveTo>
                        <a:pt x="0" y="0"/>
                      </a:moveTo>
                      <a:lnTo>
                        <a:pt x="875" y="0"/>
                      </a:lnTo>
                      <a:lnTo>
                        <a:pt x="875" y="21"/>
                      </a:lnTo>
                      <a:lnTo>
                        <a:pt x="0" y="21"/>
                      </a:lnTo>
                      <a:lnTo>
                        <a:pt x="0" y="0"/>
                      </a:lnTo>
                    </a:path>
                  </a:pathLst>
                </a:custGeom>
                <a:solidFill>
                  <a:srgbClr val="339933"/>
                </a:solidFill>
                <a:ln w="9525" cap="rnd">
                  <a:noFill/>
                  <a:round/>
                  <a:headEnd type="none" w="sm" len="sm"/>
                  <a:tailEnd type="none" w="sm" len="sm"/>
                </a:ln>
              </p:spPr>
              <p:txBody>
                <a:bodyPr/>
                <a:lstStyle/>
                <a:p>
                  <a:pPr>
                    <a:defRPr/>
                  </a:pPr>
                  <a:endParaRPr lang="en-US">
                    <a:solidFill>
                      <a:schemeClr val="tx1"/>
                    </a:solidFill>
                    <a:latin typeface="Arial" pitchFamily="34" charset="0"/>
                    <a:cs typeface="+mn-cs"/>
                  </a:endParaRPr>
                </a:p>
              </p:txBody>
            </p:sp>
            <p:sp>
              <p:nvSpPr>
                <p:cNvPr id="83" name="Freeform 387"/>
                <p:cNvSpPr>
                  <a:spLocks/>
                </p:cNvSpPr>
                <p:nvPr/>
              </p:nvSpPr>
              <p:spPr bwMode="auto">
                <a:xfrm>
                  <a:off x="3667" y="1631"/>
                  <a:ext cx="876" cy="23"/>
                </a:xfrm>
                <a:custGeom>
                  <a:avLst/>
                  <a:gdLst>
                    <a:gd name="T0" fmla="*/ 0 w 876"/>
                    <a:gd name="T1" fmla="*/ 0 h 23"/>
                    <a:gd name="T2" fmla="*/ 875 w 876"/>
                    <a:gd name="T3" fmla="*/ 0 h 23"/>
                    <a:gd name="T4" fmla="*/ 875 w 876"/>
                    <a:gd name="T5" fmla="*/ 22 h 23"/>
                    <a:gd name="T6" fmla="*/ 0 w 876"/>
                    <a:gd name="T7" fmla="*/ 22 h 23"/>
                    <a:gd name="T8" fmla="*/ 0 w 876"/>
                    <a:gd name="T9" fmla="*/ 0 h 23"/>
                    <a:gd name="T10" fmla="*/ 0 60000 65536"/>
                    <a:gd name="T11" fmla="*/ 0 60000 65536"/>
                    <a:gd name="T12" fmla="*/ 0 60000 65536"/>
                    <a:gd name="T13" fmla="*/ 0 60000 65536"/>
                    <a:gd name="T14" fmla="*/ 0 60000 65536"/>
                    <a:gd name="T15" fmla="*/ 0 w 876"/>
                    <a:gd name="T16" fmla="*/ 0 h 23"/>
                    <a:gd name="T17" fmla="*/ 876 w 876"/>
                    <a:gd name="T18" fmla="*/ 23 h 23"/>
                  </a:gdLst>
                  <a:ahLst/>
                  <a:cxnLst>
                    <a:cxn ang="T10">
                      <a:pos x="T0" y="T1"/>
                    </a:cxn>
                    <a:cxn ang="T11">
                      <a:pos x="T2" y="T3"/>
                    </a:cxn>
                    <a:cxn ang="T12">
                      <a:pos x="T4" y="T5"/>
                    </a:cxn>
                    <a:cxn ang="T13">
                      <a:pos x="T6" y="T7"/>
                    </a:cxn>
                    <a:cxn ang="T14">
                      <a:pos x="T8" y="T9"/>
                    </a:cxn>
                  </a:cxnLst>
                  <a:rect l="T15" t="T16" r="T17" b="T18"/>
                  <a:pathLst>
                    <a:path w="876" h="23">
                      <a:moveTo>
                        <a:pt x="0" y="0"/>
                      </a:moveTo>
                      <a:lnTo>
                        <a:pt x="875" y="0"/>
                      </a:lnTo>
                      <a:lnTo>
                        <a:pt x="875" y="22"/>
                      </a:lnTo>
                      <a:lnTo>
                        <a:pt x="0" y="22"/>
                      </a:lnTo>
                      <a:lnTo>
                        <a:pt x="0" y="0"/>
                      </a:lnTo>
                    </a:path>
                  </a:pathLst>
                </a:custGeom>
                <a:solidFill>
                  <a:srgbClr val="309830"/>
                </a:solidFill>
                <a:ln w="9525" cap="rnd">
                  <a:noFill/>
                  <a:round/>
                  <a:headEnd type="none" w="sm" len="sm"/>
                  <a:tailEnd type="none" w="sm" len="sm"/>
                </a:ln>
              </p:spPr>
              <p:txBody>
                <a:bodyPr/>
                <a:lstStyle/>
                <a:p>
                  <a:pPr>
                    <a:defRPr/>
                  </a:pPr>
                  <a:endParaRPr lang="en-US">
                    <a:solidFill>
                      <a:schemeClr val="tx1"/>
                    </a:solidFill>
                    <a:latin typeface="Arial" pitchFamily="34" charset="0"/>
                    <a:cs typeface="+mn-cs"/>
                  </a:endParaRPr>
                </a:p>
              </p:txBody>
            </p:sp>
            <p:sp>
              <p:nvSpPr>
                <p:cNvPr id="84" name="Freeform 388"/>
                <p:cNvSpPr>
                  <a:spLocks/>
                </p:cNvSpPr>
                <p:nvPr/>
              </p:nvSpPr>
              <p:spPr bwMode="auto">
                <a:xfrm>
                  <a:off x="3667" y="1641"/>
                  <a:ext cx="876" cy="20"/>
                </a:xfrm>
                <a:custGeom>
                  <a:avLst/>
                  <a:gdLst>
                    <a:gd name="T0" fmla="*/ 0 w 876"/>
                    <a:gd name="T1" fmla="*/ 0 h 20"/>
                    <a:gd name="T2" fmla="*/ 875 w 876"/>
                    <a:gd name="T3" fmla="*/ 0 h 20"/>
                    <a:gd name="T4" fmla="*/ 875 w 876"/>
                    <a:gd name="T5" fmla="*/ 19 h 20"/>
                    <a:gd name="T6" fmla="*/ 0 w 876"/>
                    <a:gd name="T7" fmla="*/ 19 h 20"/>
                    <a:gd name="T8" fmla="*/ 0 w 876"/>
                    <a:gd name="T9" fmla="*/ 0 h 20"/>
                    <a:gd name="T10" fmla="*/ 0 60000 65536"/>
                    <a:gd name="T11" fmla="*/ 0 60000 65536"/>
                    <a:gd name="T12" fmla="*/ 0 60000 65536"/>
                    <a:gd name="T13" fmla="*/ 0 60000 65536"/>
                    <a:gd name="T14" fmla="*/ 0 60000 65536"/>
                    <a:gd name="T15" fmla="*/ 0 w 876"/>
                    <a:gd name="T16" fmla="*/ 0 h 20"/>
                    <a:gd name="T17" fmla="*/ 876 w 876"/>
                    <a:gd name="T18" fmla="*/ 20 h 20"/>
                  </a:gdLst>
                  <a:ahLst/>
                  <a:cxnLst>
                    <a:cxn ang="T10">
                      <a:pos x="T0" y="T1"/>
                    </a:cxn>
                    <a:cxn ang="T11">
                      <a:pos x="T2" y="T3"/>
                    </a:cxn>
                    <a:cxn ang="T12">
                      <a:pos x="T4" y="T5"/>
                    </a:cxn>
                    <a:cxn ang="T13">
                      <a:pos x="T6" y="T7"/>
                    </a:cxn>
                    <a:cxn ang="T14">
                      <a:pos x="T8" y="T9"/>
                    </a:cxn>
                  </a:cxnLst>
                  <a:rect l="T15" t="T16" r="T17" b="T18"/>
                  <a:pathLst>
                    <a:path w="876" h="20">
                      <a:moveTo>
                        <a:pt x="0" y="0"/>
                      </a:moveTo>
                      <a:lnTo>
                        <a:pt x="875" y="0"/>
                      </a:lnTo>
                      <a:lnTo>
                        <a:pt x="875" y="19"/>
                      </a:lnTo>
                      <a:lnTo>
                        <a:pt x="0" y="19"/>
                      </a:lnTo>
                      <a:lnTo>
                        <a:pt x="0" y="0"/>
                      </a:lnTo>
                    </a:path>
                  </a:pathLst>
                </a:custGeom>
                <a:solidFill>
                  <a:srgbClr val="309030"/>
                </a:solidFill>
                <a:ln w="9525" cap="rnd">
                  <a:noFill/>
                  <a:round/>
                  <a:headEnd type="none" w="sm" len="sm"/>
                  <a:tailEnd type="none" w="sm" len="sm"/>
                </a:ln>
              </p:spPr>
              <p:txBody>
                <a:bodyPr/>
                <a:lstStyle/>
                <a:p>
                  <a:pPr>
                    <a:defRPr/>
                  </a:pPr>
                  <a:endParaRPr lang="en-US">
                    <a:solidFill>
                      <a:schemeClr val="tx1"/>
                    </a:solidFill>
                    <a:latin typeface="Arial" pitchFamily="34" charset="0"/>
                    <a:cs typeface="+mn-cs"/>
                  </a:endParaRPr>
                </a:p>
              </p:txBody>
            </p:sp>
            <p:sp>
              <p:nvSpPr>
                <p:cNvPr id="85" name="Freeform 389"/>
                <p:cNvSpPr>
                  <a:spLocks/>
                </p:cNvSpPr>
                <p:nvPr/>
              </p:nvSpPr>
              <p:spPr bwMode="auto">
                <a:xfrm>
                  <a:off x="3667" y="1650"/>
                  <a:ext cx="876" cy="22"/>
                </a:xfrm>
                <a:custGeom>
                  <a:avLst/>
                  <a:gdLst>
                    <a:gd name="T0" fmla="*/ 0 w 876"/>
                    <a:gd name="T1" fmla="*/ 0 h 22"/>
                    <a:gd name="T2" fmla="*/ 875 w 876"/>
                    <a:gd name="T3" fmla="*/ 0 h 22"/>
                    <a:gd name="T4" fmla="*/ 875 w 876"/>
                    <a:gd name="T5" fmla="*/ 21 h 22"/>
                    <a:gd name="T6" fmla="*/ 0 w 876"/>
                    <a:gd name="T7" fmla="*/ 21 h 22"/>
                    <a:gd name="T8" fmla="*/ 0 w 876"/>
                    <a:gd name="T9" fmla="*/ 0 h 22"/>
                    <a:gd name="T10" fmla="*/ 0 60000 65536"/>
                    <a:gd name="T11" fmla="*/ 0 60000 65536"/>
                    <a:gd name="T12" fmla="*/ 0 60000 65536"/>
                    <a:gd name="T13" fmla="*/ 0 60000 65536"/>
                    <a:gd name="T14" fmla="*/ 0 60000 65536"/>
                    <a:gd name="T15" fmla="*/ 0 w 876"/>
                    <a:gd name="T16" fmla="*/ 0 h 22"/>
                    <a:gd name="T17" fmla="*/ 876 w 876"/>
                    <a:gd name="T18" fmla="*/ 22 h 22"/>
                  </a:gdLst>
                  <a:ahLst/>
                  <a:cxnLst>
                    <a:cxn ang="T10">
                      <a:pos x="T0" y="T1"/>
                    </a:cxn>
                    <a:cxn ang="T11">
                      <a:pos x="T2" y="T3"/>
                    </a:cxn>
                    <a:cxn ang="T12">
                      <a:pos x="T4" y="T5"/>
                    </a:cxn>
                    <a:cxn ang="T13">
                      <a:pos x="T6" y="T7"/>
                    </a:cxn>
                    <a:cxn ang="T14">
                      <a:pos x="T8" y="T9"/>
                    </a:cxn>
                  </a:cxnLst>
                  <a:rect l="T15" t="T16" r="T17" b="T18"/>
                  <a:pathLst>
                    <a:path w="876" h="22">
                      <a:moveTo>
                        <a:pt x="0" y="0"/>
                      </a:moveTo>
                      <a:lnTo>
                        <a:pt x="875" y="0"/>
                      </a:lnTo>
                      <a:lnTo>
                        <a:pt x="875" y="21"/>
                      </a:lnTo>
                      <a:lnTo>
                        <a:pt x="0" y="21"/>
                      </a:lnTo>
                      <a:lnTo>
                        <a:pt x="0" y="0"/>
                      </a:lnTo>
                    </a:path>
                  </a:pathLst>
                </a:custGeom>
                <a:solidFill>
                  <a:srgbClr val="288828"/>
                </a:solidFill>
                <a:ln w="9525" cap="rnd">
                  <a:noFill/>
                  <a:round/>
                  <a:headEnd type="none" w="sm" len="sm"/>
                  <a:tailEnd type="none" w="sm" len="sm"/>
                </a:ln>
              </p:spPr>
              <p:txBody>
                <a:bodyPr/>
                <a:lstStyle/>
                <a:p>
                  <a:pPr>
                    <a:defRPr/>
                  </a:pPr>
                  <a:endParaRPr lang="en-US">
                    <a:solidFill>
                      <a:schemeClr val="tx1"/>
                    </a:solidFill>
                    <a:latin typeface="Arial" pitchFamily="34" charset="0"/>
                    <a:cs typeface="+mn-cs"/>
                  </a:endParaRPr>
                </a:p>
              </p:txBody>
            </p:sp>
            <p:sp>
              <p:nvSpPr>
                <p:cNvPr id="86" name="Freeform 390"/>
                <p:cNvSpPr>
                  <a:spLocks/>
                </p:cNvSpPr>
                <p:nvPr/>
              </p:nvSpPr>
              <p:spPr bwMode="auto">
                <a:xfrm>
                  <a:off x="3667" y="1658"/>
                  <a:ext cx="876" cy="22"/>
                </a:xfrm>
                <a:custGeom>
                  <a:avLst/>
                  <a:gdLst>
                    <a:gd name="T0" fmla="*/ 0 w 876"/>
                    <a:gd name="T1" fmla="*/ 0 h 22"/>
                    <a:gd name="T2" fmla="*/ 875 w 876"/>
                    <a:gd name="T3" fmla="*/ 0 h 22"/>
                    <a:gd name="T4" fmla="*/ 875 w 876"/>
                    <a:gd name="T5" fmla="*/ 21 h 22"/>
                    <a:gd name="T6" fmla="*/ 0 w 876"/>
                    <a:gd name="T7" fmla="*/ 21 h 22"/>
                    <a:gd name="T8" fmla="*/ 0 w 876"/>
                    <a:gd name="T9" fmla="*/ 0 h 22"/>
                    <a:gd name="T10" fmla="*/ 0 60000 65536"/>
                    <a:gd name="T11" fmla="*/ 0 60000 65536"/>
                    <a:gd name="T12" fmla="*/ 0 60000 65536"/>
                    <a:gd name="T13" fmla="*/ 0 60000 65536"/>
                    <a:gd name="T14" fmla="*/ 0 60000 65536"/>
                    <a:gd name="T15" fmla="*/ 0 w 876"/>
                    <a:gd name="T16" fmla="*/ 0 h 22"/>
                    <a:gd name="T17" fmla="*/ 876 w 876"/>
                    <a:gd name="T18" fmla="*/ 22 h 22"/>
                  </a:gdLst>
                  <a:ahLst/>
                  <a:cxnLst>
                    <a:cxn ang="T10">
                      <a:pos x="T0" y="T1"/>
                    </a:cxn>
                    <a:cxn ang="T11">
                      <a:pos x="T2" y="T3"/>
                    </a:cxn>
                    <a:cxn ang="T12">
                      <a:pos x="T4" y="T5"/>
                    </a:cxn>
                    <a:cxn ang="T13">
                      <a:pos x="T6" y="T7"/>
                    </a:cxn>
                    <a:cxn ang="T14">
                      <a:pos x="T8" y="T9"/>
                    </a:cxn>
                  </a:cxnLst>
                  <a:rect l="T15" t="T16" r="T17" b="T18"/>
                  <a:pathLst>
                    <a:path w="876" h="22">
                      <a:moveTo>
                        <a:pt x="0" y="0"/>
                      </a:moveTo>
                      <a:lnTo>
                        <a:pt x="875" y="0"/>
                      </a:lnTo>
                      <a:lnTo>
                        <a:pt x="875" y="21"/>
                      </a:lnTo>
                      <a:lnTo>
                        <a:pt x="0" y="21"/>
                      </a:lnTo>
                      <a:lnTo>
                        <a:pt x="0" y="0"/>
                      </a:lnTo>
                    </a:path>
                  </a:pathLst>
                </a:custGeom>
                <a:solidFill>
                  <a:srgbClr val="288028"/>
                </a:solidFill>
                <a:ln w="9525" cap="rnd">
                  <a:noFill/>
                  <a:round/>
                  <a:headEnd type="none" w="sm" len="sm"/>
                  <a:tailEnd type="none" w="sm" len="sm"/>
                </a:ln>
              </p:spPr>
              <p:txBody>
                <a:bodyPr/>
                <a:lstStyle/>
                <a:p>
                  <a:pPr>
                    <a:defRPr/>
                  </a:pPr>
                  <a:endParaRPr lang="en-US">
                    <a:solidFill>
                      <a:schemeClr val="tx1"/>
                    </a:solidFill>
                    <a:latin typeface="Arial" pitchFamily="34" charset="0"/>
                    <a:cs typeface="+mn-cs"/>
                  </a:endParaRPr>
                </a:p>
              </p:txBody>
            </p:sp>
            <p:sp>
              <p:nvSpPr>
                <p:cNvPr id="87" name="Freeform 391"/>
                <p:cNvSpPr>
                  <a:spLocks/>
                </p:cNvSpPr>
                <p:nvPr/>
              </p:nvSpPr>
              <p:spPr bwMode="auto">
                <a:xfrm>
                  <a:off x="3667" y="1669"/>
                  <a:ext cx="876" cy="21"/>
                </a:xfrm>
                <a:custGeom>
                  <a:avLst/>
                  <a:gdLst>
                    <a:gd name="T0" fmla="*/ 0 w 876"/>
                    <a:gd name="T1" fmla="*/ 0 h 21"/>
                    <a:gd name="T2" fmla="*/ 875 w 876"/>
                    <a:gd name="T3" fmla="*/ 0 h 21"/>
                    <a:gd name="T4" fmla="*/ 875 w 876"/>
                    <a:gd name="T5" fmla="*/ 20 h 21"/>
                    <a:gd name="T6" fmla="*/ 0 w 876"/>
                    <a:gd name="T7" fmla="*/ 20 h 21"/>
                    <a:gd name="T8" fmla="*/ 0 w 876"/>
                    <a:gd name="T9" fmla="*/ 0 h 21"/>
                    <a:gd name="T10" fmla="*/ 0 60000 65536"/>
                    <a:gd name="T11" fmla="*/ 0 60000 65536"/>
                    <a:gd name="T12" fmla="*/ 0 60000 65536"/>
                    <a:gd name="T13" fmla="*/ 0 60000 65536"/>
                    <a:gd name="T14" fmla="*/ 0 60000 65536"/>
                    <a:gd name="T15" fmla="*/ 0 w 876"/>
                    <a:gd name="T16" fmla="*/ 0 h 21"/>
                    <a:gd name="T17" fmla="*/ 876 w 876"/>
                    <a:gd name="T18" fmla="*/ 21 h 21"/>
                  </a:gdLst>
                  <a:ahLst/>
                  <a:cxnLst>
                    <a:cxn ang="T10">
                      <a:pos x="T0" y="T1"/>
                    </a:cxn>
                    <a:cxn ang="T11">
                      <a:pos x="T2" y="T3"/>
                    </a:cxn>
                    <a:cxn ang="T12">
                      <a:pos x="T4" y="T5"/>
                    </a:cxn>
                    <a:cxn ang="T13">
                      <a:pos x="T6" y="T7"/>
                    </a:cxn>
                    <a:cxn ang="T14">
                      <a:pos x="T8" y="T9"/>
                    </a:cxn>
                  </a:cxnLst>
                  <a:rect l="T15" t="T16" r="T17" b="T18"/>
                  <a:pathLst>
                    <a:path w="876" h="21">
                      <a:moveTo>
                        <a:pt x="0" y="0"/>
                      </a:moveTo>
                      <a:lnTo>
                        <a:pt x="875" y="0"/>
                      </a:lnTo>
                      <a:lnTo>
                        <a:pt x="875" y="20"/>
                      </a:lnTo>
                      <a:lnTo>
                        <a:pt x="0" y="20"/>
                      </a:lnTo>
                      <a:lnTo>
                        <a:pt x="0" y="0"/>
                      </a:lnTo>
                    </a:path>
                  </a:pathLst>
                </a:custGeom>
                <a:solidFill>
                  <a:srgbClr val="287828"/>
                </a:solidFill>
                <a:ln w="9525" cap="rnd">
                  <a:noFill/>
                  <a:round/>
                  <a:headEnd type="none" w="sm" len="sm"/>
                  <a:tailEnd type="none" w="sm" len="sm"/>
                </a:ln>
              </p:spPr>
              <p:txBody>
                <a:bodyPr/>
                <a:lstStyle/>
                <a:p>
                  <a:pPr>
                    <a:defRPr/>
                  </a:pPr>
                  <a:endParaRPr lang="en-US">
                    <a:solidFill>
                      <a:schemeClr val="tx1"/>
                    </a:solidFill>
                    <a:latin typeface="Arial" pitchFamily="34" charset="0"/>
                    <a:cs typeface="+mn-cs"/>
                  </a:endParaRPr>
                </a:p>
              </p:txBody>
            </p:sp>
            <p:sp>
              <p:nvSpPr>
                <p:cNvPr id="88" name="Freeform 392"/>
                <p:cNvSpPr>
                  <a:spLocks/>
                </p:cNvSpPr>
                <p:nvPr/>
              </p:nvSpPr>
              <p:spPr bwMode="auto">
                <a:xfrm>
                  <a:off x="3667" y="1679"/>
                  <a:ext cx="876" cy="22"/>
                </a:xfrm>
                <a:custGeom>
                  <a:avLst/>
                  <a:gdLst>
                    <a:gd name="T0" fmla="*/ 0 w 876"/>
                    <a:gd name="T1" fmla="*/ 0 h 22"/>
                    <a:gd name="T2" fmla="*/ 875 w 876"/>
                    <a:gd name="T3" fmla="*/ 0 h 22"/>
                    <a:gd name="T4" fmla="*/ 875 w 876"/>
                    <a:gd name="T5" fmla="*/ 21 h 22"/>
                    <a:gd name="T6" fmla="*/ 0 w 876"/>
                    <a:gd name="T7" fmla="*/ 21 h 22"/>
                    <a:gd name="T8" fmla="*/ 0 w 876"/>
                    <a:gd name="T9" fmla="*/ 0 h 22"/>
                    <a:gd name="T10" fmla="*/ 0 60000 65536"/>
                    <a:gd name="T11" fmla="*/ 0 60000 65536"/>
                    <a:gd name="T12" fmla="*/ 0 60000 65536"/>
                    <a:gd name="T13" fmla="*/ 0 60000 65536"/>
                    <a:gd name="T14" fmla="*/ 0 60000 65536"/>
                    <a:gd name="T15" fmla="*/ 0 w 876"/>
                    <a:gd name="T16" fmla="*/ 0 h 22"/>
                    <a:gd name="T17" fmla="*/ 876 w 876"/>
                    <a:gd name="T18" fmla="*/ 22 h 22"/>
                  </a:gdLst>
                  <a:ahLst/>
                  <a:cxnLst>
                    <a:cxn ang="T10">
                      <a:pos x="T0" y="T1"/>
                    </a:cxn>
                    <a:cxn ang="T11">
                      <a:pos x="T2" y="T3"/>
                    </a:cxn>
                    <a:cxn ang="T12">
                      <a:pos x="T4" y="T5"/>
                    </a:cxn>
                    <a:cxn ang="T13">
                      <a:pos x="T6" y="T7"/>
                    </a:cxn>
                    <a:cxn ang="T14">
                      <a:pos x="T8" y="T9"/>
                    </a:cxn>
                  </a:cxnLst>
                  <a:rect l="T15" t="T16" r="T17" b="T18"/>
                  <a:pathLst>
                    <a:path w="876" h="22">
                      <a:moveTo>
                        <a:pt x="0" y="0"/>
                      </a:moveTo>
                      <a:lnTo>
                        <a:pt x="875" y="0"/>
                      </a:lnTo>
                      <a:lnTo>
                        <a:pt x="875" y="21"/>
                      </a:lnTo>
                      <a:lnTo>
                        <a:pt x="0" y="21"/>
                      </a:lnTo>
                      <a:lnTo>
                        <a:pt x="0" y="0"/>
                      </a:lnTo>
                    </a:path>
                  </a:pathLst>
                </a:custGeom>
                <a:solidFill>
                  <a:srgbClr val="287020"/>
                </a:solidFill>
                <a:ln w="9525" cap="rnd">
                  <a:noFill/>
                  <a:round/>
                  <a:headEnd type="none" w="sm" len="sm"/>
                  <a:tailEnd type="none" w="sm" len="sm"/>
                </a:ln>
              </p:spPr>
              <p:txBody>
                <a:bodyPr/>
                <a:lstStyle/>
                <a:p>
                  <a:pPr>
                    <a:defRPr/>
                  </a:pPr>
                  <a:endParaRPr lang="en-US">
                    <a:solidFill>
                      <a:schemeClr val="tx1"/>
                    </a:solidFill>
                    <a:latin typeface="Arial" pitchFamily="34" charset="0"/>
                    <a:cs typeface="+mn-cs"/>
                  </a:endParaRPr>
                </a:p>
              </p:txBody>
            </p:sp>
            <p:sp>
              <p:nvSpPr>
                <p:cNvPr id="89" name="Freeform 393"/>
                <p:cNvSpPr>
                  <a:spLocks/>
                </p:cNvSpPr>
                <p:nvPr/>
              </p:nvSpPr>
              <p:spPr bwMode="auto">
                <a:xfrm>
                  <a:off x="3667" y="1689"/>
                  <a:ext cx="876" cy="23"/>
                </a:xfrm>
                <a:custGeom>
                  <a:avLst/>
                  <a:gdLst>
                    <a:gd name="T0" fmla="*/ 0 w 876"/>
                    <a:gd name="T1" fmla="*/ 0 h 23"/>
                    <a:gd name="T2" fmla="*/ 875 w 876"/>
                    <a:gd name="T3" fmla="*/ 0 h 23"/>
                    <a:gd name="T4" fmla="*/ 875 w 876"/>
                    <a:gd name="T5" fmla="*/ 22 h 23"/>
                    <a:gd name="T6" fmla="*/ 0 w 876"/>
                    <a:gd name="T7" fmla="*/ 22 h 23"/>
                    <a:gd name="T8" fmla="*/ 0 w 876"/>
                    <a:gd name="T9" fmla="*/ 0 h 23"/>
                    <a:gd name="T10" fmla="*/ 0 60000 65536"/>
                    <a:gd name="T11" fmla="*/ 0 60000 65536"/>
                    <a:gd name="T12" fmla="*/ 0 60000 65536"/>
                    <a:gd name="T13" fmla="*/ 0 60000 65536"/>
                    <a:gd name="T14" fmla="*/ 0 60000 65536"/>
                    <a:gd name="T15" fmla="*/ 0 w 876"/>
                    <a:gd name="T16" fmla="*/ 0 h 23"/>
                    <a:gd name="T17" fmla="*/ 876 w 876"/>
                    <a:gd name="T18" fmla="*/ 23 h 23"/>
                  </a:gdLst>
                  <a:ahLst/>
                  <a:cxnLst>
                    <a:cxn ang="T10">
                      <a:pos x="T0" y="T1"/>
                    </a:cxn>
                    <a:cxn ang="T11">
                      <a:pos x="T2" y="T3"/>
                    </a:cxn>
                    <a:cxn ang="T12">
                      <a:pos x="T4" y="T5"/>
                    </a:cxn>
                    <a:cxn ang="T13">
                      <a:pos x="T6" y="T7"/>
                    </a:cxn>
                    <a:cxn ang="T14">
                      <a:pos x="T8" y="T9"/>
                    </a:cxn>
                  </a:cxnLst>
                  <a:rect l="T15" t="T16" r="T17" b="T18"/>
                  <a:pathLst>
                    <a:path w="876" h="23">
                      <a:moveTo>
                        <a:pt x="0" y="0"/>
                      </a:moveTo>
                      <a:lnTo>
                        <a:pt x="875" y="0"/>
                      </a:lnTo>
                      <a:lnTo>
                        <a:pt x="875" y="22"/>
                      </a:lnTo>
                      <a:lnTo>
                        <a:pt x="0" y="22"/>
                      </a:lnTo>
                      <a:lnTo>
                        <a:pt x="0" y="0"/>
                      </a:lnTo>
                    </a:path>
                  </a:pathLst>
                </a:custGeom>
                <a:solidFill>
                  <a:srgbClr val="206820"/>
                </a:solidFill>
                <a:ln w="9525" cap="rnd">
                  <a:noFill/>
                  <a:round/>
                  <a:headEnd type="none" w="sm" len="sm"/>
                  <a:tailEnd type="none" w="sm" len="sm"/>
                </a:ln>
              </p:spPr>
              <p:txBody>
                <a:bodyPr/>
                <a:lstStyle/>
                <a:p>
                  <a:pPr>
                    <a:defRPr/>
                  </a:pPr>
                  <a:endParaRPr lang="en-US">
                    <a:solidFill>
                      <a:schemeClr val="tx1"/>
                    </a:solidFill>
                    <a:latin typeface="Arial" pitchFamily="34" charset="0"/>
                    <a:cs typeface="+mn-cs"/>
                  </a:endParaRPr>
                </a:p>
              </p:txBody>
            </p:sp>
            <p:sp>
              <p:nvSpPr>
                <p:cNvPr id="90" name="Freeform 394"/>
                <p:cNvSpPr>
                  <a:spLocks/>
                </p:cNvSpPr>
                <p:nvPr/>
              </p:nvSpPr>
              <p:spPr bwMode="auto">
                <a:xfrm>
                  <a:off x="3667" y="1698"/>
                  <a:ext cx="876" cy="21"/>
                </a:xfrm>
                <a:custGeom>
                  <a:avLst/>
                  <a:gdLst>
                    <a:gd name="T0" fmla="*/ 0 w 876"/>
                    <a:gd name="T1" fmla="*/ 0 h 21"/>
                    <a:gd name="T2" fmla="*/ 875 w 876"/>
                    <a:gd name="T3" fmla="*/ 0 h 21"/>
                    <a:gd name="T4" fmla="*/ 875 w 876"/>
                    <a:gd name="T5" fmla="*/ 20 h 21"/>
                    <a:gd name="T6" fmla="*/ 0 w 876"/>
                    <a:gd name="T7" fmla="*/ 20 h 21"/>
                    <a:gd name="T8" fmla="*/ 0 w 876"/>
                    <a:gd name="T9" fmla="*/ 0 h 21"/>
                    <a:gd name="T10" fmla="*/ 0 60000 65536"/>
                    <a:gd name="T11" fmla="*/ 0 60000 65536"/>
                    <a:gd name="T12" fmla="*/ 0 60000 65536"/>
                    <a:gd name="T13" fmla="*/ 0 60000 65536"/>
                    <a:gd name="T14" fmla="*/ 0 60000 65536"/>
                    <a:gd name="T15" fmla="*/ 0 w 876"/>
                    <a:gd name="T16" fmla="*/ 0 h 21"/>
                    <a:gd name="T17" fmla="*/ 876 w 876"/>
                    <a:gd name="T18" fmla="*/ 21 h 21"/>
                  </a:gdLst>
                  <a:ahLst/>
                  <a:cxnLst>
                    <a:cxn ang="T10">
                      <a:pos x="T0" y="T1"/>
                    </a:cxn>
                    <a:cxn ang="T11">
                      <a:pos x="T2" y="T3"/>
                    </a:cxn>
                    <a:cxn ang="T12">
                      <a:pos x="T4" y="T5"/>
                    </a:cxn>
                    <a:cxn ang="T13">
                      <a:pos x="T6" y="T7"/>
                    </a:cxn>
                    <a:cxn ang="T14">
                      <a:pos x="T8" y="T9"/>
                    </a:cxn>
                  </a:cxnLst>
                  <a:rect l="T15" t="T16" r="T17" b="T18"/>
                  <a:pathLst>
                    <a:path w="876" h="21">
                      <a:moveTo>
                        <a:pt x="0" y="0"/>
                      </a:moveTo>
                      <a:lnTo>
                        <a:pt x="875" y="0"/>
                      </a:lnTo>
                      <a:lnTo>
                        <a:pt x="875" y="20"/>
                      </a:lnTo>
                      <a:lnTo>
                        <a:pt x="0" y="20"/>
                      </a:lnTo>
                      <a:lnTo>
                        <a:pt x="0" y="0"/>
                      </a:lnTo>
                    </a:path>
                  </a:pathLst>
                </a:custGeom>
                <a:solidFill>
                  <a:srgbClr val="206020"/>
                </a:solidFill>
                <a:ln w="9525" cap="rnd">
                  <a:noFill/>
                  <a:round/>
                  <a:headEnd type="none" w="sm" len="sm"/>
                  <a:tailEnd type="none" w="sm" len="sm"/>
                </a:ln>
              </p:spPr>
              <p:txBody>
                <a:bodyPr/>
                <a:lstStyle/>
                <a:p>
                  <a:pPr>
                    <a:defRPr/>
                  </a:pPr>
                  <a:endParaRPr lang="en-US">
                    <a:solidFill>
                      <a:schemeClr val="tx1"/>
                    </a:solidFill>
                    <a:latin typeface="Arial" pitchFamily="34" charset="0"/>
                    <a:cs typeface="+mn-cs"/>
                  </a:endParaRPr>
                </a:p>
              </p:txBody>
            </p:sp>
            <p:sp>
              <p:nvSpPr>
                <p:cNvPr id="91" name="Freeform 395"/>
                <p:cNvSpPr>
                  <a:spLocks/>
                </p:cNvSpPr>
                <p:nvPr/>
              </p:nvSpPr>
              <p:spPr bwMode="auto">
                <a:xfrm>
                  <a:off x="3667" y="1707"/>
                  <a:ext cx="876" cy="23"/>
                </a:xfrm>
                <a:custGeom>
                  <a:avLst/>
                  <a:gdLst>
                    <a:gd name="T0" fmla="*/ 0 w 876"/>
                    <a:gd name="T1" fmla="*/ 0 h 23"/>
                    <a:gd name="T2" fmla="*/ 875 w 876"/>
                    <a:gd name="T3" fmla="*/ 0 h 23"/>
                    <a:gd name="T4" fmla="*/ 875 w 876"/>
                    <a:gd name="T5" fmla="*/ 22 h 23"/>
                    <a:gd name="T6" fmla="*/ 0 w 876"/>
                    <a:gd name="T7" fmla="*/ 22 h 23"/>
                    <a:gd name="T8" fmla="*/ 0 w 876"/>
                    <a:gd name="T9" fmla="*/ 0 h 23"/>
                    <a:gd name="T10" fmla="*/ 0 60000 65536"/>
                    <a:gd name="T11" fmla="*/ 0 60000 65536"/>
                    <a:gd name="T12" fmla="*/ 0 60000 65536"/>
                    <a:gd name="T13" fmla="*/ 0 60000 65536"/>
                    <a:gd name="T14" fmla="*/ 0 60000 65536"/>
                    <a:gd name="T15" fmla="*/ 0 w 876"/>
                    <a:gd name="T16" fmla="*/ 0 h 23"/>
                    <a:gd name="T17" fmla="*/ 876 w 876"/>
                    <a:gd name="T18" fmla="*/ 23 h 23"/>
                  </a:gdLst>
                  <a:ahLst/>
                  <a:cxnLst>
                    <a:cxn ang="T10">
                      <a:pos x="T0" y="T1"/>
                    </a:cxn>
                    <a:cxn ang="T11">
                      <a:pos x="T2" y="T3"/>
                    </a:cxn>
                    <a:cxn ang="T12">
                      <a:pos x="T4" y="T5"/>
                    </a:cxn>
                    <a:cxn ang="T13">
                      <a:pos x="T6" y="T7"/>
                    </a:cxn>
                    <a:cxn ang="T14">
                      <a:pos x="T8" y="T9"/>
                    </a:cxn>
                  </a:cxnLst>
                  <a:rect l="T15" t="T16" r="T17" b="T18"/>
                  <a:pathLst>
                    <a:path w="876" h="23">
                      <a:moveTo>
                        <a:pt x="0" y="0"/>
                      </a:moveTo>
                      <a:lnTo>
                        <a:pt x="875" y="0"/>
                      </a:lnTo>
                      <a:lnTo>
                        <a:pt x="875" y="22"/>
                      </a:lnTo>
                      <a:lnTo>
                        <a:pt x="0" y="22"/>
                      </a:lnTo>
                      <a:lnTo>
                        <a:pt x="0" y="0"/>
                      </a:lnTo>
                    </a:path>
                  </a:pathLst>
                </a:custGeom>
                <a:solidFill>
                  <a:srgbClr val="205818"/>
                </a:solidFill>
                <a:ln w="9525" cap="rnd">
                  <a:noFill/>
                  <a:round/>
                  <a:headEnd type="none" w="sm" len="sm"/>
                  <a:tailEnd type="none" w="sm" len="sm"/>
                </a:ln>
              </p:spPr>
              <p:txBody>
                <a:bodyPr/>
                <a:lstStyle/>
                <a:p>
                  <a:pPr>
                    <a:defRPr/>
                  </a:pPr>
                  <a:endParaRPr lang="en-US">
                    <a:solidFill>
                      <a:schemeClr val="tx1"/>
                    </a:solidFill>
                    <a:latin typeface="Arial" pitchFamily="34" charset="0"/>
                    <a:cs typeface="+mn-cs"/>
                  </a:endParaRPr>
                </a:p>
              </p:txBody>
            </p:sp>
            <p:sp>
              <p:nvSpPr>
                <p:cNvPr id="92" name="Freeform 396"/>
                <p:cNvSpPr>
                  <a:spLocks/>
                </p:cNvSpPr>
                <p:nvPr/>
              </p:nvSpPr>
              <p:spPr bwMode="auto">
                <a:xfrm>
                  <a:off x="3667" y="1718"/>
                  <a:ext cx="876" cy="21"/>
                </a:xfrm>
                <a:custGeom>
                  <a:avLst/>
                  <a:gdLst>
                    <a:gd name="T0" fmla="*/ 0 w 876"/>
                    <a:gd name="T1" fmla="*/ 0 h 21"/>
                    <a:gd name="T2" fmla="*/ 875 w 876"/>
                    <a:gd name="T3" fmla="*/ 0 h 21"/>
                    <a:gd name="T4" fmla="*/ 875 w 876"/>
                    <a:gd name="T5" fmla="*/ 20 h 21"/>
                    <a:gd name="T6" fmla="*/ 0 w 876"/>
                    <a:gd name="T7" fmla="*/ 20 h 21"/>
                    <a:gd name="T8" fmla="*/ 0 w 876"/>
                    <a:gd name="T9" fmla="*/ 0 h 21"/>
                    <a:gd name="T10" fmla="*/ 0 60000 65536"/>
                    <a:gd name="T11" fmla="*/ 0 60000 65536"/>
                    <a:gd name="T12" fmla="*/ 0 60000 65536"/>
                    <a:gd name="T13" fmla="*/ 0 60000 65536"/>
                    <a:gd name="T14" fmla="*/ 0 60000 65536"/>
                    <a:gd name="T15" fmla="*/ 0 w 876"/>
                    <a:gd name="T16" fmla="*/ 0 h 21"/>
                    <a:gd name="T17" fmla="*/ 876 w 876"/>
                    <a:gd name="T18" fmla="*/ 21 h 21"/>
                  </a:gdLst>
                  <a:ahLst/>
                  <a:cxnLst>
                    <a:cxn ang="T10">
                      <a:pos x="T0" y="T1"/>
                    </a:cxn>
                    <a:cxn ang="T11">
                      <a:pos x="T2" y="T3"/>
                    </a:cxn>
                    <a:cxn ang="T12">
                      <a:pos x="T4" y="T5"/>
                    </a:cxn>
                    <a:cxn ang="T13">
                      <a:pos x="T6" y="T7"/>
                    </a:cxn>
                    <a:cxn ang="T14">
                      <a:pos x="T8" y="T9"/>
                    </a:cxn>
                  </a:cxnLst>
                  <a:rect l="T15" t="T16" r="T17" b="T18"/>
                  <a:pathLst>
                    <a:path w="876" h="21">
                      <a:moveTo>
                        <a:pt x="0" y="0"/>
                      </a:moveTo>
                      <a:lnTo>
                        <a:pt x="875" y="0"/>
                      </a:lnTo>
                      <a:lnTo>
                        <a:pt x="875" y="20"/>
                      </a:lnTo>
                      <a:lnTo>
                        <a:pt x="0" y="20"/>
                      </a:lnTo>
                      <a:lnTo>
                        <a:pt x="0" y="0"/>
                      </a:lnTo>
                    </a:path>
                  </a:pathLst>
                </a:custGeom>
                <a:solidFill>
                  <a:srgbClr val="185018"/>
                </a:solidFill>
                <a:ln w="9525" cap="rnd">
                  <a:noFill/>
                  <a:round/>
                  <a:headEnd type="none" w="sm" len="sm"/>
                  <a:tailEnd type="none" w="sm" len="sm"/>
                </a:ln>
              </p:spPr>
              <p:txBody>
                <a:bodyPr/>
                <a:lstStyle/>
                <a:p>
                  <a:pPr>
                    <a:defRPr/>
                  </a:pPr>
                  <a:endParaRPr lang="en-US">
                    <a:solidFill>
                      <a:schemeClr val="tx1"/>
                    </a:solidFill>
                    <a:latin typeface="Arial" pitchFamily="34" charset="0"/>
                    <a:cs typeface="+mn-cs"/>
                  </a:endParaRPr>
                </a:p>
              </p:txBody>
            </p:sp>
            <p:sp>
              <p:nvSpPr>
                <p:cNvPr id="93" name="Freeform 397"/>
                <p:cNvSpPr>
                  <a:spLocks/>
                </p:cNvSpPr>
                <p:nvPr/>
              </p:nvSpPr>
              <p:spPr bwMode="auto">
                <a:xfrm>
                  <a:off x="3667" y="1727"/>
                  <a:ext cx="876" cy="21"/>
                </a:xfrm>
                <a:custGeom>
                  <a:avLst/>
                  <a:gdLst>
                    <a:gd name="T0" fmla="*/ 0 w 876"/>
                    <a:gd name="T1" fmla="*/ 0 h 21"/>
                    <a:gd name="T2" fmla="*/ 875 w 876"/>
                    <a:gd name="T3" fmla="*/ 0 h 21"/>
                    <a:gd name="T4" fmla="*/ 875 w 876"/>
                    <a:gd name="T5" fmla="*/ 20 h 21"/>
                    <a:gd name="T6" fmla="*/ 0 w 876"/>
                    <a:gd name="T7" fmla="*/ 20 h 21"/>
                    <a:gd name="T8" fmla="*/ 0 w 876"/>
                    <a:gd name="T9" fmla="*/ 0 h 21"/>
                    <a:gd name="T10" fmla="*/ 0 60000 65536"/>
                    <a:gd name="T11" fmla="*/ 0 60000 65536"/>
                    <a:gd name="T12" fmla="*/ 0 60000 65536"/>
                    <a:gd name="T13" fmla="*/ 0 60000 65536"/>
                    <a:gd name="T14" fmla="*/ 0 60000 65536"/>
                    <a:gd name="T15" fmla="*/ 0 w 876"/>
                    <a:gd name="T16" fmla="*/ 0 h 21"/>
                    <a:gd name="T17" fmla="*/ 876 w 876"/>
                    <a:gd name="T18" fmla="*/ 21 h 21"/>
                  </a:gdLst>
                  <a:ahLst/>
                  <a:cxnLst>
                    <a:cxn ang="T10">
                      <a:pos x="T0" y="T1"/>
                    </a:cxn>
                    <a:cxn ang="T11">
                      <a:pos x="T2" y="T3"/>
                    </a:cxn>
                    <a:cxn ang="T12">
                      <a:pos x="T4" y="T5"/>
                    </a:cxn>
                    <a:cxn ang="T13">
                      <a:pos x="T6" y="T7"/>
                    </a:cxn>
                    <a:cxn ang="T14">
                      <a:pos x="T8" y="T9"/>
                    </a:cxn>
                  </a:cxnLst>
                  <a:rect l="T15" t="T16" r="T17" b="T18"/>
                  <a:pathLst>
                    <a:path w="876" h="21">
                      <a:moveTo>
                        <a:pt x="0" y="0"/>
                      </a:moveTo>
                      <a:lnTo>
                        <a:pt x="875" y="0"/>
                      </a:lnTo>
                      <a:lnTo>
                        <a:pt x="875" y="20"/>
                      </a:lnTo>
                      <a:lnTo>
                        <a:pt x="0" y="20"/>
                      </a:lnTo>
                      <a:lnTo>
                        <a:pt x="0" y="0"/>
                      </a:lnTo>
                    </a:path>
                  </a:pathLst>
                </a:custGeom>
                <a:solidFill>
                  <a:srgbClr val="184818"/>
                </a:solidFill>
                <a:ln w="9525" cap="rnd">
                  <a:noFill/>
                  <a:round/>
                  <a:headEnd type="none" w="sm" len="sm"/>
                  <a:tailEnd type="none" w="sm" len="sm"/>
                </a:ln>
              </p:spPr>
              <p:txBody>
                <a:bodyPr/>
                <a:lstStyle/>
                <a:p>
                  <a:pPr>
                    <a:defRPr/>
                  </a:pPr>
                  <a:endParaRPr lang="en-US">
                    <a:solidFill>
                      <a:schemeClr val="tx1"/>
                    </a:solidFill>
                    <a:latin typeface="Arial" pitchFamily="34" charset="0"/>
                    <a:cs typeface="+mn-cs"/>
                  </a:endParaRPr>
                </a:p>
              </p:txBody>
            </p:sp>
            <p:sp>
              <p:nvSpPr>
                <p:cNvPr id="94" name="Freeform 398"/>
                <p:cNvSpPr>
                  <a:spLocks/>
                </p:cNvSpPr>
                <p:nvPr/>
              </p:nvSpPr>
              <p:spPr bwMode="auto">
                <a:xfrm>
                  <a:off x="3667" y="1735"/>
                  <a:ext cx="876" cy="23"/>
                </a:xfrm>
                <a:custGeom>
                  <a:avLst/>
                  <a:gdLst>
                    <a:gd name="T0" fmla="*/ 0 w 876"/>
                    <a:gd name="T1" fmla="*/ 0 h 23"/>
                    <a:gd name="T2" fmla="*/ 875 w 876"/>
                    <a:gd name="T3" fmla="*/ 0 h 23"/>
                    <a:gd name="T4" fmla="*/ 875 w 876"/>
                    <a:gd name="T5" fmla="*/ 22 h 23"/>
                    <a:gd name="T6" fmla="*/ 0 w 876"/>
                    <a:gd name="T7" fmla="*/ 22 h 23"/>
                    <a:gd name="T8" fmla="*/ 0 w 876"/>
                    <a:gd name="T9" fmla="*/ 0 h 23"/>
                    <a:gd name="T10" fmla="*/ 0 60000 65536"/>
                    <a:gd name="T11" fmla="*/ 0 60000 65536"/>
                    <a:gd name="T12" fmla="*/ 0 60000 65536"/>
                    <a:gd name="T13" fmla="*/ 0 60000 65536"/>
                    <a:gd name="T14" fmla="*/ 0 60000 65536"/>
                    <a:gd name="T15" fmla="*/ 0 w 876"/>
                    <a:gd name="T16" fmla="*/ 0 h 23"/>
                    <a:gd name="T17" fmla="*/ 876 w 876"/>
                    <a:gd name="T18" fmla="*/ 23 h 23"/>
                  </a:gdLst>
                  <a:ahLst/>
                  <a:cxnLst>
                    <a:cxn ang="T10">
                      <a:pos x="T0" y="T1"/>
                    </a:cxn>
                    <a:cxn ang="T11">
                      <a:pos x="T2" y="T3"/>
                    </a:cxn>
                    <a:cxn ang="T12">
                      <a:pos x="T4" y="T5"/>
                    </a:cxn>
                    <a:cxn ang="T13">
                      <a:pos x="T6" y="T7"/>
                    </a:cxn>
                    <a:cxn ang="T14">
                      <a:pos x="T8" y="T9"/>
                    </a:cxn>
                  </a:cxnLst>
                  <a:rect l="T15" t="T16" r="T17" b="T18"/>
                  <a:pathLst>
                    <a:path w="876" h="23">
                      <a:moveTo>
                        <a:pt x="0" y="0"/>
                      </a:moveTo>
                      <a:lnTo>
                        <a:pt x="875" y="0"/>
                      </a:lnTo>
                      <a:lnTo>
                        <a:pt x="875" y="22"/>
                      </a:lnTo>
                      <a:lnTo>
                        <a:pt x="0" y="22"/>
                      </a:lnTo>
                      <a:lnTo>
                        <a:pt x="0" y="0"/>
                      </a:lnTo>
                    </a:path>
                  </a:pathLst>
                </a:custGeom>
                <a:solidFill>
                  <a:srgbClr val="104010"/>
                </a:solidFill>
                <a:ln w="9525" cap="rnd">
                  <a:noFill/>
                  <a:round/>
                  <a:headEnd type="none" w="sm" len="sm"/>
                  <a:tailEnd type="none" w="sm" len="sm"/>
                </a:ln>
              </p:spPr>
              <p:txBody>
                <a:bodyPr/>
                <a:lstStyle/>
                <a:p>
                  <a:pPr>
                    <a:defRPr/>
                  </a:pPr>
                  <a:endParaRPr lang="en-US">
                    <a:solidFill>
                      <a:schemeClr val="tx1"/>
                    </a:solidFill>
                    <a:latin typeface="Arial" pitchFamily="34" charset="0"/>
                    <a:cs typeface="+mn-cs"/>
                  </a:endParaRPr>
                </a:p>
              </p:txBody>
            </p:sp>
            <p:sp>
              <p:nvSpPr>
                <p:cNvPr id="95" name="Rectangle 399"/>
                <p:cNvSpPr>
                  <a:spLocks noChangeArrowheads="1"/>
                </p:cNvSpPr>
                <p:nvPr/>
              </p:nvSpPr>
              <p:spPr bwMode="auto">
                <a:xfrm>
                  <a:off x="3736" y="1647"/>
                  <a:ext cx="115" cy="63"/>
                </a:xfrm>
                <a:prstGeom prst="rect">
                  <a:avLst/>
                </a:prstGeom>
                <a:solidFill>
                  <a:srgbClr val="474747"/>
                </a:solidFill>
                <a:ln w="12700">
                  <a:solidFill>
                    <a:srgbClr val="5F5F5F"/>
                  </a:solidFill>
                  <a:miter lim="800000"/>
                  <a:headEnd/>
                  <a:tailEnd/>
                </a:ln>
              </p:spPr>
              <p:txBody>
                <a:bodyPr wrap="none" anchor="ctr"/>
                <a:lstStyle/>
                <a:p>
                  <a:pPr>
                    <a:defRPr/>
                  </a:pPr>
                  <a:endParaRPr lang="en-US">
                    <a:solidFill>
                      <a:schemeClr val="tx1"/>
                    </a:solidFill>
                    <a:latin typeface="Arial" pitchFamily="34" charset="0"/>
                    <a:cs typeface="+mn-cs"/>
                  </a:endParaRPr>
                </a:p>
              </p:txBody>
            </p:sp>
            <p:sp>
              <p:nvSpPr>
                <p:cNvPr id="96" name="Rectangle 400" descr="Narrow vertical"/>
                <p:cNvSpPr>
                  <a:spLocks noChangeArrowheads="1"/>
                </p:cNvSpPr>
                <p:nvPr/>
              </p:nvSpPr>
              <p:spPr bwMode="auto">
                <a:xfrm>
                  <a:off x="3694" y="1748"/>
                  <a:ext cx="390" cy="17"/>
                </a:xfrm>
                <a:prstGeom prst="rect">
                  <a:avLst/>
                </a:prstGeom>
                <a:pattFill prst="narVert">
                  <a:fgClr>
                    <a:srgbClr val="FF9900"/>
                  </a:fgClr>
                  <a:bgClr>
                    <a:srgbClr val="FFFF00"/>
                  </a:bgClr>
                </a:pattFill>
                <a:ln w="12700">
                  <a:solidFill>
                    <a:srgbClr val="000000"/>
                  </a:solidFill>
                  <a:miter lim="800000"/>
                  <a:headEnd/>
                  <a:tailEnd/>
                </a:ln>
              </p:spPr>
              <p:txBody>
                <a:bodyPr wrap="none" anchor="ctr"/>
                <a:lstStyle/>
                <a:p>
                  <a:pPr>
                    <a:defRPr/>
                  </a:pPr>
                  <a:endParaRPr lang="en-US">
                    <a:solidFill>
                      <a:schemeClr val="tx1"/>
                    </a:solidFill>
                    <a:latin typeface="Arial" pitchFamily="34" charset="0"/>
                    <a:cs typeface="+mn-cs"/>
                  </a:endParaRPr>
                </a:p>
              </p:txBody>
            </p:sp>
            <p:sp>
              <p:nvSpPr>
                <p:cNvPr id="97" name="Rectangle 401" descr="Narrow vertical"/>
                <p:cNvSpPr>
                  <a:spLocks noChangeArrowheads="1"/>
                </p:cNvSpPr>
                <p:nvPr/>
              </p:nvSpPr>
              <p:spPr bwMode="auto">
                <a:xfrm>
                  <a:off x="4127" y="1748"/>
                  <a:ext cx="390" cy="17"/>
                </a:xfrm>
                <a:prstGeom prst="rect">
                  <a:avLst/>
                </a:prstGeom>
                <a:pattFill prst="narVert">
                  <a:fgClr>
                    <a:srgbClr val="FF9900"/>
                  </a:fgClr>
                  <a:bgClr>
                    <a:srgbClr val="FFFF00"/>
                  </a:bgClr>
                </a:pattFill>
                <a:ln w="12700">
                  <a:solidFill>
                    <a:srgbClr val="000000"/>
                  </a:solidFill>
                  <a:miter lim="800000"/>
                  <a:headEnd/>
                  <a:tailEnd/>
                </a:ln>
              </p:spPr>
              <p:txBody>
                <a:bodyPr wrap="none" anchor="ctr"/>
                <a:lstStyle/>
                <a:p>
                  <a:pPr>
                    <a:defRPr/>
                  </a:pPr>
                  <a:endParaRPr lang="en-US">
                    <a:solidFill>
                      <a:schemeClr val="tx1"/>
                    </a:solidFill>
                    <a:latin typeface="Arial" pitchFamily="34" charset="0"/>
                    <a:cs typeface="+mn-cs"/>
                  </a:endParaRPr>
                </a:p>
              </p:txBody>
            </p:sp>
            <p:sp>
              <p:nvSpPr>
                <p:cNvPr id="98" name="Rectangle 402"/>
                <p:cNvSpPr>
                  <a:spLocks noChangeArrowheads="1"/>
                </p:cNvSpPr>
                <p:nvPr/>
              </p:nvSpPr>
              <p:spPr bwMode="auto">
                <a:xfrm>
                  <a:off x="3894" y="1647"/>
                  <a:ext cx="119" cy="61"/>
                </a:xfrm>
                <a:prstGeom prst="rect">
                  <a:avLst/>
                </a:prstGeom>
                <a:solidFill>
                  <a:srgbClr val="474747"/>
                </a:solidFill>
                <a:ln w="12700">
                  <a:solidFill>
                    <a:srgbClr val="5F5F5F"/>
                  </a:solidFill>
                  <a:miter lim="800000"/>
                  <a:headEnd/>
                  <a:tailEnd/>
                </a:ln>
              </p:spPr>
              <p:txBody>
                <a:bodyPr wrap="none" anchor="ctr"/>
                <a:lstStyle/>
                <a:p>
                  <a:pPr>
                    <a:defRPr/>
                  </a:pPr>
                  <a:endParaRPr lang="en-US">
                    <a:solidFill>
                      <a:schemeClr val="tx1"/>
                    </a:solidFill>
                    <a:latin typeface="Arial" pitchFamily="34" charset="0"/>
                    <a:cs typeface="+mn-cs"/>
                  </a:endParaRPr>
                </a:p>
              </p:txBody>
            </p:sp>
            <p:sp>
              <p:nvSpPr>
                <p:cNvPr id="99" name="Rectangle 403"/>
                <p:cNvSpPr>
                  <a:spLocks noChangeArrowheads="1"/>
                </p:cNvSpPr>
                <p:nvPr/>
              </p:nvSpPr>
              <p:spPr bwMode="auto">
                <a:xfrm>
                  <a:off x="4053" y="1647"/>
                  <a:ext cx="117" cy="63"/>
                </a:xfrm>
                <a:prstGeom prst="rect">
                  <a:avLst/>
                </a:prstGeom>
                <a:solidFill>
                  <a:srgbClr val="474747"/>
                </a:solidFill>
                <a:ln w="12700">
                  <a:solidFill>
                    <a:srgbClr val="5F5F5F"/>
                  </a:solidFill>
                  <a:miter lim="800000"/>
                  <a:headEnd/>
                  <a:tailEnd/>
                </a:ln>
              </p:spPr>
              <p:txBody>
                <a:bodyPr wrap="none" anchor="ctr"/>
                <a:lstStyle/>
                <a:p>
                  <a:pPr>
                    <a:defRPr/>
                  </a:pPr>
                  <a:endParaRPr lang="en-US">
                    <a:solidFill>
                      <a:schemeClr val="tx1"/>
                    </a:solidFill>
                    <a:latin typeface="Arial" pitchFamily="34" charset="0"/>
                    <a:cs typeface="+mn-cs"/>
                  </a:endParaRPr>
                </a:p>
              </p:txBody>
            </p:sp>
            <p:sp>
              <p:nvSpPr>
                <p:cNvPr id="100" name="Rectangle 404"/>
                <p:cNvSpPr>
                  <a:spLocks noChangeArrowheads="1"/>
                </p:cNvSpPr>
                <p:nvPr/>
              </p:nvSpPr>
              <p:spPr bwMode="auto">
                <a:xfrm>
                  <a:off x="4212" y="1647"/>
                  <a:ext cx="116" cy="61"/>
                </a:xfrm>
                <a:prstGeom prst="rect">
                  <a:avLst/>
                </a:prstGeom>
                <a:solidFill>
                  <a:srgbClr val="474747"/>
                </a:solidFill>
                <a:ln w="12700">
                  <a:solidFill>
                    <a:srgbClr val="5F5F5F"/>
                  </a:solidFill>
                  <a:miter lim="800000"/>
                  <a:headEnd/>
                  <a:tailEnd/>
                </a:ln>
              </p:spPr>
              <p:txBody>
                <a:bodyPr wrap="none" anchor="ctr"/>
                <a:lstStyle/>
                <a:p>
                  <a:pPr>
                    <a:defRPr/>
                  </a:pPr>
                  <a:endParaRPr lang="en-US">
                    <a:solidFill>
                      <a:schemeClr val="tx1"/>
                    </a:solidFill>
                    <a:latin typeface="Arial" pitchFamily="34" charset="0"/>
                    <a:cs typeface="+mn-cs"/>
                  </a:endParaRPr>
                </a:p>
              </p:txBody>
            </p:sp>
            <p:sp>
              <p:nvSpPr>
                <p:cNvPr id="101" name="Rectangle 405"/>
                <p:cNvSpPr>
                  <a:spLocks noChangeArrowheads="1"/>
                </p:cNvSpPr>
                <p:nvPr/>
              </p:nvSpPr>
              <p:spPr bwMode="auto">
                <a:xfrm>
                  <a:off x="4370" y="1647"/>
                  <a:ext cx="118" cy="61"/>
                </a:xfrm>
                <a:prstGeom prst="rect">
                  <a:avLst/>
                </a:prstGeom>
                <a:solidFill>
                  <a:srgbClr val="474747"/>
                </a:solidFill>
                <a:ln w="12700">
                  <a:solidFill>
                    <a:srgbClr val="5F5F5F"/>
                  </a:solidFill>
                  <a:miter lim="800000"/>
                  <a:headEnd/>
                  <a:tailEnd/>
                </a:ln>
              </p:spPr>
              <p:txBody>
                <a:bodyPr wrap="none" anchor="ctr"/>
                <a:lstStyle/>
                <a:p>
                  <a:pPr>
                    <a:defRPr/>
                  </a:pPr>
                  <a:endParaRPr lang="en-US">
                    <a:solidFill>
                      <a:schemeClr val="tx1"/>
                    </a:solidFill>
                    <a:latin typeface="Arial" pitchFamily="34" charset="0"/>
                    <a:cs typeface="+mn-cs"/>
                  </a:endParaRPr>
                </a:p>
              </p:txBody>
            </p:sp>
          </p:grpSp>
          <p:grpSp>
            <p:nvGrpSpPr>
              <p:cNvPr id="34" name="Group 406"/>
              <p:cNvGrpSpPr>
                <a:grpSpLocks/>
              </p:cNvGrpSpPr>
              <p:nvPr/>
            </p:nvGrpSpPr>
            <p:grpSpPr bwMode="auto">
              <a:xfrm rot="1273006" flipH="1">
                <a:off x="370" y="1457"/>
                <a:ext cx="463" cy="181"/>
                <a:chOff x="3667" y="1613"/>
                <a:chExt cx="876" cy="152"/>
              </a:xfrm>
            </p:grpSpPr>
            <p:sp>
              <p:nvSpPr>
                <p:cNvPr id="58" name="Rectangle 407"/>
                <p:cNvSpPr>
                  <a:spLocks noChangeArrowheads="1"/>
                </p:cNvSpPr>
                <p:nvPr/>
              </p:nvSpPr>
              <p:spPr bwMode="auto">
                <a:xfrm>
                  <a:off x="3678" y="1694"/>
                  <a:ext cx="390" cy="21"/>
                </a:xfrm>
                <a:prstGeom prst="rect">
                  <a:avLst/>
                </a:prstGeom>
                <a:noFill/>
                <a:ln w="12700">
                  <a:solidFill>
                    <a:srgbClr val="000000"/>
                  </a:solidFill>
                  <a:miter lim="800000"/>
                  <a:headEnd/>
                  <a:tailEnd/>
                </a:ln>
              </p:spPr>
              <p:txBody>
                <a:bodyPr wrap="none" anchor="ctr"/>
                <a:lstStyle/>
                <a:p>
                  <a:pPr>
                    <a:defRPr/>
                  </a:pPr>
                  <a:endParaRPr lang="en-US">
                    <a:solidFill>
                      <a:schemeClr val="tx1"/>
                    </a:solidFill>
                    <a:latin typeface="Arial" pitchFamily="34" charset="0"/>
                    <a:cs typeface="+mn-cs"/>
                  </a:endParaRPr>
                </a:p>
              </p:txBody>
            </p:sp>
            <p:sp>
              <p:nvSpPr>
                <p:cNvPr id="59" name="Rectangle 408"/>
                <p:cNvSpPr>
                  <a:spLocks noChangeArrowheads="1"/>
                </p:cNvSpPr>
                <p:nvPr/>
              </p:nvSpPr>
              <p:spPr bwMode="auto">
                <a:xfrm>
                  <a:off x="4113" y="1694"/>
                  <a:ext cx="390" cy="21"/>
                </a:xfrm>
                <a:prstGeom prst="rect">
                  <a:avLst/>
                </a:prstGeom>
                <a:noFill/>
                <a:ln w="12700">
                  <a:solidFill>
                    <a:srgbClr val="000000"/>
                  </a:solidFill>
                  <a:miter lim="800000"/>
                  <a:headEnd/>
                  <a:tailEnd/>
                </a:ln>
              </p:spPr>
              <p:txBody>
                <a:bodyPr wrap="none" anchor="ctr"/>
                <a:lstStyle/>
                <a:p>
                  <a:pPr>
                    <a:defRPr/>
                  </a:pPr>
                  <a:endParaRPr lang="en-US">
                    <a:solidFill>
                      <a:schemeClr val="tx1"/>
                    </a:solidFill>
                    <a:latin typeface="Arial" pitchFamily="34" charset="0"/>
                    <a:cs typeface="+mn-cs"/>
                  </a:endParaRPr>
                </a:p>
              </p:txBody>
            </p:sp>
            <p:sp>
              <p:nvSpPr>
                <p:cNvPr id="60" name="Freeform 409"/>
                <p:cNvSpPr>
                  <a:spLocks/>
                </p:cNvSpPr>
                <p:nvPr/>
              </p:nvSpPr>
              <p:spPr bwMode="auto">
                <a:xfrm>
                  <a:off x="3667" y="1613"/>
                  <a:ext cx="876" cy="22"/>
                </a:xfrm>
                <a:custGeom>
                  <a:avLst/>
                  <a:gdLst>
                    <a:gd name="T0" fmla="*/ 0 w 876"/>
                    <a:gd name="T1" fmla="*/ 0 h 22"/>
                    <a:gd name="T2" fmla="*/ 875 w 876"/>
                    <a:gd name="T3" fmla="*/ 0 h 22"/>
                    <a:gd name="T4" fmla="*/ 875 w 876"/>
                    <a:gd name="T5" fmla="*/ 21 h 22"/>
                    <a:gd name="T6" fmla="*/ 0 w 876"/>
                    <a:gd name="T7" fmla="*/ 21 h 22"/>
                    <a:gd name="T8" fmla="*/ 0 w 876"/>
                    <a:gd name="T9" fmla="*/ 0 h 22"/>
                    <a:gd name="T10" fmla="*/ 0 60000 65536"/>
                    <a:gd name="T11" fmla="*/ 0 60000 65536"/>
                    <a:gd name="T12" fmla="*/ 0 60000 65536"/>
                    <a:gd name="T13" fmla="*/ 0 60000 65536"/>
                    <a:gd name="T14" fmla="*/ 0 60000 65536"/>
                    <a:gd name="T15" fmla="*/ 0 w 876"/>
                    <a:gd name="T16" fmla="*/ 0 h 22"/>
                    <a:gd name="T17" fmla="*/ 876 w 876"/>
                    <a:gd name="T18" fmla="*/ 22 h 22"/>
                  </a:gdLst>
                  <a:ahLst/>
                  <a:cxnLst>
                    <a:cxn ang="T10">
                      <a:pos x="T0" y="T1"/>
                    </a:cxn>
                    <a:cxn ang="T11">
                      <a:pos x="T2" y="T3"/>
                    </a:cxn>
                    <a:cxn ang="T12">
                      <a:pos x="T4" y="T5"/>
                    </a:cxn>
                    <a:cxn ang="T13">
                      <a:pos x="T6" y="T7"/>
                    </a:cxn>
                    <a:cxn ang="T14">
                      <a:pos x="T8" y="T9"/>
                    </a:cxn>
                  </a:cxnLst>
                  <a:rect l="T15" t="T16" r="T17" b="T18"/>
                  <a:pathLst>
                    <a:path w="876" h="22">
                      <a:moveTo>
                        <a:pt x="0" y="0"/>
                      </a:moveTo>
                      <a:lnTo>
                        <a:pt x="875" y="0"/>
                      </a:lnTo>
                      <a:lnTo>
                        <a:pt x="875" y="21"/>
                      </a:lnTo>
                      <a:lnTo>
                        <a:pt x="0" y="21"/>
                      </a:lnTo>
                      <a:lnTo>
                        <a:pt x="0" y="0"/>
                      </a:lnTo>
                    </a:path>
                  </a:pathLst>
                </a:custGeom>
                <a:solidFill>
                  <a:srgbClr val="339933"/>
                </a:solidFill>
                <a:ln w="9525" cap="rnd">
                  <a:noFill/>
                  <a:round/>
                  <a:headEnd type="none" w="sm" len="sm"/>
                  <a:tailEnd type="none" w="sm" len="sm"/>
                </a:ln>
              </p:spPr>
              <p:txBody>
                <a:bodyPr/>
                <a:lstStyle/>
                <a:p>
                  <a:pPr>
                    <a:defRPr/>
                  </a:pPr>
                  <a:endParaRPr lang="en-US">
                    <a:solidFill>
                      <a:schemeClr val="tx1"/>
                    </a:solidFill>
                    <a:latin typeface="Arial" pitchFamily="34" charset="0"/>
                    <a:cs typeface="+mn-cs"/>
                  </a:endParaRPr>
                </a:p>
              </p:txBody>
            </p:sp>
            <p:sp>
              <p:nvSpPr>
                <p:cNvPr id="61" name="Freeform 410"/>
                <p:cNvSpPr>
                  <a:spLocks/>
                </p:cNvSpPr>
                <p:nvPr/>
              </p:nvSpPr>
              <p:spPr bwMode="auto">
                <a:xfrm>
                  <a:off x="3667" y="1631"/>
                  <a:ext cx="876" cy="23"/>
                </a:xfrm>
                <a:custGeom>
                  <a:avLst/>
                  <a:gdLst>
                    <a:gd name="T0" fmla="*/ 0 w 876"/>
                    <a:gd name="T1" fmla="*/ 0 h 23"/>
                    <a:gd name="T2" fmla="*/ 875 w 876"/>
                    <a:gd name="T3" fmla="*/ 0 h 23"/>
                    <a:gd name="T4" fmla="*/ 875 w 876"/>
                    <a:gd name="T5" fmla="*/ 22 h 23"/>
                    <a:gd name="T6" fmla="*/ 0 w 876"/>
                    <a:gd name="T7" fmla="*/ 22 h 23"/>
                    <a:gd name="T8" fmla="*/ 0 w 876"/>
                    <a:gd name="T9" fmla="*/ 0 h 23"/>
                    <a:gd name="T10" fmla="*/ 0 60000 65536"/>
                    <a:gd name="T11" fmla="*/ 0 60000 65536"/>
                    <a:gd name="T12" fmla="*/ 0 60000 65536"/>
                    <a:gd name="T13" fmla="*/ 0 60000 65536"/>
                    <a:gd name="T14" fmla="*/ 0 60000 65536"/>
                    <a:gd name="T15" fmla="*/ 0 w 876"/>
                    <a:gd name="T16" fmla="*/ 0 h 23"/>
                    <a:gd name="T17" fmla="*/ 876 w 876"/>
                    <a:gd name="T18" fmla="*/ 23 h 23"/>
                  </a:gdLst>
                  <a:ahLst/>
                  <a:cxnLst>
                    <a:cxn ang="T10">
                      <a:pos x="T0" y="T1"/>
                    </a:cxn>
                    <a:cxn ang="T11">
                      <a:pos x="T2" y="T3"/>
                    </a:cxn>
                    <a:cxn ang="T12">
                      <a:pos x="T4" y="T5"/>
                    </a:cxn>
                    <a:cxn ang="T13">
                      <a:pos x="T6" y="T7"/>
                    </a:cxn>
                    <a:cxn ang="T14">
                      <a:pos x="T8" y="T9"/>
                    </a:cxn>
                  </a:cxnLst>
                  <a:rect l="T15" t="T16" r="T17" b="T18"/>
                  <a:pathLst>
                    <a:path w="876" h="23">
                      <a:moveTo>
                        <a:pt x="0" y="0"/>
                      </a:moveTo>
                      <a:lnTo>
                        <a:pt x="875" y="0"/>
                      </a:lnTo>
                      <a:lnTo>
                        <a:pt x="875" y="22"/>
                      </a:lnTo>
                      <a:lnTo>
                        <a:pt x="0" y="22"/>
                      </a:lnTo>
                      <a:lnTo>
                        <a:pt x="0" y="0"/>
                      </a:lnTo>
                    </a:path>
                  </a:pathLst>
                </a:custGeom>
                <a:solidFill>
                  <a:srgbClr val="309830"/>
                </a:solidFill>
                <a:ln w="9525" cap="rnd">
                  <a:noFill/>
                  <a:round/>
                  <a:headEnd type="none" w="sm" len="sm"/>
                  <a:tailEnd type="none" w="sm" len="sm"/>
                </a:ln>
              </p:spPr>
              <p:txBody>
                <a:bodyPr/>
                <a:lstStyle/>
                <a:p>
                  <a:pPr>
                    <a:defRPr/>
                  </a:pPr>
                  <a:endParaRPr lang="en-US">
                    <a:solidFill>
                      <a:schemeClr val="tx1"/>
                    </a:solidFill>
                    <a:latin typeface="Arial" pitchFamily="34" charset="0"/>
                    <a:cs typeface="+mn-cs"/>
                  </a:endParaRPr>
                </a:p>
              </p:txBody>
            </p:sp>
            <p:sp>
              <p:nvSpPr>
                <p:cNvPr id="62" name="Freeform 411"/>
                <p:cNvSpPr>
                  <a:spLocks/>
                </p:cNvSpPr>
                <p:nvPr/>
              </p:nvSpPr>
              <p:spPr bwMode="auto">
                <a:xfrm>
                  <a:off x="3667" y="1641"/>
                  <a:ext cx="876" cy="20"/>
                </a:xfrm>
                <a:custGeom>
                  <a:avLst/>
                  <a:gdLst>
                    <a:gd name="T0" fmla="*/ 0 w 876"/>
                    <a:gd name="T1" fmla="*/ 0 h 20"/>
                    <a:gd name="T2" fmla="*/ 875 w 876"/>
                    <a:gd name="T3" fmla="*/ 0 h 20"/>
                    <a:gd name="T4" fmla="*/ 875 w 876"/>
                    <a:gd name="T5" fmla="*/ 19 h 20"/>
                    <a:gd name="T6" fmla="*/ 0 w 876"/>
                    <a:gd name="T7" fmla="*/ 19 h 20"/>
                    <a:gd name="T8" fmla="*/ 0 w 876"/>
                    <a:gd name="T9" fmla="*/ 0 h 20"/>
                    <a:gd name="T10" fmla="*/ 0 60000 65536"/>
                    <a:gd name="T11" fmla="*/ 0 60000 65536"/>
                    <a:gd name="T12" fmla="*/ 0 60000 65536"/>
                    <a:gd name="T13" fmla="*/ 0 60000 65536"/>
                    <a:gd name="T14" fmla="*/ 0 60000 65536"/>
                    <a:gd name="T15" fmla="*/ 0 w 876"/>
                    <a:gd name="T16" fmla="*/ 0 h 20"/>
                    <a:gd name="T17" fmla="*/ 876 w 876"/>
                    <a:gd name="T18" fmla="*/ 20 h 20"/>
                  </a:gdLst>
                  <a:ahLst/>
                  <a:cxnLst>
                    <a:cxn ang="T10">
                      <a:pos x="T0" y="T1"/>
                    </a:cxn>
                    <a:cxn ang="T11">
                      <a:pos x="T2" y="T3"/>
                    </a:cxn>
                    <a:cxn ang="T12">
                      <a:pos x="T4" y="T5"/>
                    </a:cxn>
                    <a:cxn ang="T13">
                      <a:pos x="T6" y="T7"/>
                    </a:cxn>
                    <a:cxn ang="T14">
                      <a:pos x="T8" y="T9"/>
                    </a:cxn>
                  </a:cxnLst>
                  <a:rect l="T15" t="T16" r="T17" b="T18"/>
                  <a:pathLst>
                    <a:path w="876" h="20">
                      <a:moveTo>
                        <a:pt x="0" y="0"/>
                      </a:moveTo>
                      <a:lnTo>
                        <a:pt x="875" y="0"/>
                      </a:lnTo>
                      <a:lnTo>
                        <a:pt x="875" y="19"/>
                      </a:lnTo>
                      <a:lnTo>
                        <a:pt x="0" y="19"/>
                      </a:lnTo>
                      <a:lnTo>
                        <a:pt x="0" y="0"/>
                      </a:lnTo>
                    </a:path>
                  </a:pathLst>
                </a:custGeom>
                <a:solidFill>
                  <a:srgbClr val="309030"/>
                </a:solidFill>
                <a:ln w="9525" cap="rnd">
                  <a:noFill/>
                  <a:round/>
                  <a:headEnd type="none" w="sm" len="sm"/>
                  <a:tailEnd type="none" w="sm" len="sm"/>
                </a:ln>
              </p:spPr>
              <p:txBody>
                <a:bodyPr/>
                <a:lstStyle/>
                <a:p>
                  <a:pPr>
                    <a:defRPr/>
                  </a:pPr>
                  <a:endParaRPr lang="en-US">
                    <a:solidFill>
                      <a:schemeClr val="tx1"/>
                    </a:solidFill>
                    <a:latin typeface="Arial" pitchFamily="34" charset="0"/>
                    <a:cs typeface="+mn-cs"/>
                  </a:endParaRPr>
                </a:p>
              </p:txBody>
            </p:sp>
            <p:sp>
              <p:nvSpPr>
                <p:cNvPr id="63" name="Freeform 412"/>
                <p:cNvSpPr>
                  <a:spLocks/>
                </p:cNvSpPr>
                <p:nvPr/>
              </p:nvSpPr>
              <p:spPr bwMode="auto">
                <a:xfrm>
                  <a:off x="3667" y="1650"/>
                  <a:ext cx="876" cy="22"/>
                </a:xfrm>
                <a:custGeom>
                  <a:avLst/>
                  <a:gdLst>
                    <a:gd name="T0" fmla="*/ 0 w 876"/>
                    <a:gd name="T1" fmla="*/ 0 h 22"/>
                    <a:gd name="T2" fmla="*/ 875 w 876"/>
                    <a:gd name="T3" fmla="*/ 0 h 22"/>
                    <a:gd name="T4" fmla="*/ 875 w 876"/>
                    <a:gd name="T5" fmla="*/ 21 h 22"/>
                    <a:gd name="T6" fmla="*/ 0 w 876"/>
                    <a:gd name="T7" fmla="*/ 21 h 22"/>
                    <a:gd name="T8" fmla="*/ 0 w 876"/>
                    <a:gd name="T9" fmla="*/ 0 h 22"/>
                    <a:gd name="T10" fmla="*/ 0 60000 65536"/>
                    <a:gd name="T11" fmla="*/ 0 60000 65536"/>
                    <a:gd name="T12" fmla="*/ 0 60000 65536"/>
                    <a:gd name="T13" fmla="*/ 0 60000 65536"/>
                    <a:gd name="T14" fmla="*/ 0 60000 65536"/>
                    <a:gd name="T15" fmla="*/ 0 w 876"/>
                    <a:gd name="T16" fmla="*/ 0 h 22"/>
                    <a:gd name="T17" fmla="*/ 876 w 876"/>
                    <a:gd name="T18" fmla="*/ 22 h 22"/>
                  </a:gdLst>
                  <a:ahLst/>
                  <a:cxnLst>
                    <a:cxn ang="T10">
                      <a:pos x="T0" y="T1"/>
                    </a:cxn>
                    <a:cxn ang="T11">
                      <a:pos x="T2" y="T3"/>
                    </a:cxn>
                    <a:cxn ang="T12">
                      <a:pos x="T4" y="T5"/>
                    </a:cxn>
                    <a:cxn ang="T13">
                      <a:pos x="T6" y="T7"/>
                    </a:cxn>
                    <a:cxn ang="T14">
                      <a:pos x="T8" y="T9"/>
                    </a:cxn>
                  </a:cxnLst>
                  <a:rect l="T15" t="T16" r="T17" b="T18"/>
                  <a:pathLst>
                    <a:path w="876" h="22">
                      <a:moveTo>
                        <a:pt x="0" y="0"/>
                      </a:moveTo>
                      <a:lnTo>
                        <a:pt x="875" y="0"/>
                      </a:lnTo>
                      <a:lnTo>
                        <a:pt x="875" y="21"/>
                      </a:lnTo>
                      <a:lnTo>
                        <a:pt x="0" y="21"/>
                      </a:lnTo>
                      <a:lnTo>
                        <a:pt x="0" y="0"/>
                      </a:lnTo>
                    </a:path>
                  </a:pathLst>
                </a:custGeom>
                <a:solidFill>
                  <a:srgbClr val="288828"/>
                </a:solidFill>
                <a:ln w="9525" cap="rnd">
                  <a:noFill/>
                  <a:round/>
                  <a:headEnd type="none" w="sm" len="sm"/>
                  <a:tailEnd type="none" w="sm" len="sm"/>
                </a:ln>
              </p:spPr>
              <p:txBody>
                <a:bodyPr/>
                <a:lstStyle/>
                <a:p>
                  <a:pPr>
                    <a:defRPr/>
                  </a:pPr>
                  <a:endParaRPr lang="en-US">
                    <a:solidFill>
                      <a:schemeClr val="tx1"/>
                    </a:solidFill>
                    <a:latin typeface="Arial" pitchFamily="34" charset="0"/>
                    <a:cs typeface="+mn-cs"/>
                  </a:endParaRPr>
                </a:p>
              </p:txBody>
            </p:sp>
            <p:sp>
              <p:nvSpPr>
                <p:cNvPr id="64" name="Freeform 413"/>
                <p:cNvSpPr>
                  <a:spLocks/>
                </p:cNvSpPr>
                <p:nvPr/>
              </p:nvSpPr>
              <p:spPr bwMode="auto">
                <a:xfrm>
                  <a:off x="3667" y="1658"/>
                  <a:ext cx="876" cy="22"/>
                </a:xfrm>
                <a:custGeom>
                  <a:avLst/>
                  <a:gdLst>
                    <a:gd name="T0" fmla="*/ 0 w 876"/>
                    <a:gd name="T1" fmla="*/ 0 h 22"/>
                    <a:gd name="T2" fmla="*/ 875 w 876"/>
                    <a:gd name="T3" fmla="*/ 0 h 22"/>
                    <a:gd name="T4" fmla="*/ 875 w 876"/>
                    <a:gd name="T5" fmla="*/ 21 h 22"/>
                    <a:gd name="T6" fmla="*/ 0 w 876"/>
                    <a:gd name="T7" fmla="*/ 21 h 22"/>
                    <a:gd name="T8" fmla="*/ 0 w 876"/>
                    <a:gd name="T9" fmla="*/ 0 h 22"/>
                    <a:gd name="T10" fmla="*/ 0 60000 65536"/>
                    <a:gd name="T11" fmla="*/ 0 60000 65536"/>
                    <a:gd name="T12" fmla="*/ 0 60000 65536"/>
                    <a:gd name="T13" fmla="*/ 0 60000 65536"/>
                    <a:gd name="T14" fmla="*/ 0 60000 65536"/>
                    <a:gd name="T15" fmla="*/ 0 w 876"/>
                    <a:gd name="T16" fmla="*/ 0 h 22"/>
                    <a:gd name="T17" fmla="*/ 876 w 876"/>
                    <a:gd name="T18" fmla="*/ 22 h 22"/>
                  </a:gdLst>
                  <a:ahLst/>
                  <a:cxnLst>
                    <a:cxn ang="T10">
                      <a:pos x="T0" y="T1"/>
                    </a:cxn>
                    <a:cxn ang="T11">
                      <a:pos x="T2" y="T3"/>
                    </a:cxn>
                    <a:cxn ang="T12">
                      <a:pos x="T4" y="T5"/>
                    </a:cxn>
                    <a:cxn ang="T13">
                      <a:pos x="T6" y="T7"/>
                    </a:cxn>
                    <a:cxn ang="T14">
                      <a:pos x="T8" y="T9"/>
                    </a:cxn>
                  </a:cxnLst>
                  <a:rect l="T15" t="T16" r="T17" b="T18"/>
                  <a:pathLst>
                    <a:path w="876" h="22">
                      <a:moveTo>
                        <a:pt x="0" y="0"/>
                      </a:moveTo>
                      <a:lnTo>
                        <a:pt x="875" y="0"/>
                      </a:lnTo>
                      <a:lnTo>
                        <a:pt x="875" y="21"/>
                      </a:lnTo>
                      <a:lnTo>
                        <a:pt x="0" y="21"/>
                      </a:lnTo>
                      <a:lnTo>
                        <a:pt x="0" y="0"/>
                      </a:lnTo>
                    </a:path>
                  </a:pathLst>
                </a:custGeom>
                <a:solidFill>
                  <a:srgbClr val="288028"/>
                </a:solidFill>
                <a:ln w="9525" cap="rnd">
                  <a:noFill/>
                  <a:round/>
                  <a:headEnd type="none" w="sm" len="sm"/>
                  <a:tailEnd type="none" w="sm" len="sm"/>
                </a:ln>
              </p:spPr>
              <p:txBody>
                <a:bodyPr/>
                <a:lstStyle/>
                <a:p>
                  <a:pPr>
                    <a:defRPr/>
                  </a:pPr>
                  <a:endParaRPr lang="en-US">
                    <a:solidFill>
                      <a:schemeClr val="tx1"/>
                    </a:solidFill>
                    <a:latin typeface="Arial" pitchFamily="34" charset="0"/>
                    <a:cs typeface="+mn-cs"/>
                  </a:endParaRPr>
                </a:p>
              </p:txBody>
            </p:sp>
            <p:sp>
              <p:nvSpPr>
                <p:cNvPr id="65" name="Freeform 414"/>
                <p:cNvSpPr>
                  <a:spLocks/>
                </p:cNvSpPr>
                <p:nvPr/>
              </p:nvSpPr>
              <p:spPr bwMode="auto">
                <a:xfrm>
                  <a:off x="3667" y="1669"/>
                  <a:ext cx="876" cy="21"/>
                </a:xfrm>
                <a:custGeom>
                  <a:avLst/>
                  <a:gdLst>
                    <a:gd name="T0" fmla="*/ 0 w 876"/>
                    <a:gd name="T1" fmla="*/ 0 h 21"/>
                    <a:gd name="T2" fmla="*/ 875 w 876"/>
                    <a:gd name="T3" fmla="*/ 0 h 21"/>
                    <a:gd name="T4" fmla="*/ 875 w 876"/>
                    <a:gd name="T5" fmla="*/ 20 h 21"/>
                    <a:gd name="T6" fmla="*/ 0 w 876"/>
                    <a:gd name="T7" fmla="*/ 20 h 21"/>
                    <a:gd name="T8" fmla="*/ 0 w 876"/>
                    <a:gd name="T9" fmla="*/ 0 h 21"/>
                    <a:gd name="T10" fmla="*/ 0 60000 65536"/>
                    <a:gd name="T11" fmla="*/ 0 60000 65536"/>
                    <a:gd name="T12" fmla="*/ 0 60000 65536"/>
                    <a:gd name="T13" fmla="*/ 0 60000 65536"/>
                    <a:gd name="T14" fmla="*/ 0 60000 65536"/>
                    <a:gd name="T15" fmla="*/ 0 w 876"/>
                    <a:gd name="T16" fmla="*/ 0 h 21"/>
                    <a:gd name="T17" fmla="*/ 876 w 876"/>
                    <a:gd name="T18" fmla="*/ 21 h 21"/>
                  </a:gdLst>
                  <a:ahLst/>
                  <a:cxnLst>
                    <a:cxn ang="T10">
                      <a:pos x="T0" y="T1"/>
                    </a:cxn>
                    <a:cxn ang="T11">
                      <a:pos x="T2" y="T3"/>
                    </a:cxn>
                    <a:cxn ang="T12">
                      <a:pos x="T4" y="T5"/>
                    </a:cxn>
                    <a:cxn ang="T13">
                      <a:pos x="T6" y="T7"/>
                    </a:cxn>
                    <a:cxn ang="T14">
                      <a:pos x="T8" y="T9"/>
                    </a:cxn>
                  </a:cxnLst>
                  <a:rect l="T15" t="T16" r="T17" b="T18"/>
                  <a:pathLst>
                    <a:path w="876" h="21">
                      <a:moveTo>
                        <a:pt x="0" y="0"/>
                      </a:moveTo>
                      <a:lnTo>
                        <a:pt x="875" y="0"/>
                      </a:lnTo>
                      <a:lnTo>
                        <a:pt x="875" y="20"/>
                      </a:lnTo>
                      <a:lnTo>
                        <a:pt x="0" y="20"/>
                      </a:lnTo>
                      <a:lnTo>
                        <a:pt x="0" y="0"/>
                      </a:lnTo>
                    </a:path>
                  </a:pathLst>
                </a:custGeom>
                <a:solidFill>
                  <a:srgbClr val="287828"/>
                </a:solidFill>
                <a:ln w="9525" cap="rnd">
                  <a:noFill/>
                  <a:round/>
                  <a:headEnd type="none" w="sm" len="sm"/>
                  <a:tailEnd type="none" w="sm" len="sm"/>
                </a:ln>
              </p:spPr>
              <p:txBody>
                <a:bodyPr/>
                <a:lstStyle/>
                <a:p>
                  <a:pPr>
                    <a:defRPr/>
                  </a:pPr>
                  <a:endParaRPr lang="en-US">
                    <a:solidFill>
                      <a:schemeClr val="tx1"/>
                    </a:solidFill>
                    <a:latin typeface="Arial" pitchFamily="34" charset="0"/>
                    <a:cs typeface="+mn-cs"/>
                  </a:endParaRPr>
                </a:p>
              </p:txBody>
            </p:sp>
            <p:sp>
              <p:nvSpPr>
                <p:cNvPr id="66" name="Freeform 415"/>
                <p:cNvSpPr>
                  <a:spLocks/>
                </p:cNvSpPr>
                <p:nvPr/>
              </p:nvSpPr>
              <p:spPr bwMode="auto">
                <a:xfrm>
                  <a:off x="3667" y="1679"/>
                  <a:ext cx="876" cy="22"/>
                </a:xfrm>
                <a:custGeom>
                  <a:avLst/>
                  <a:gdLst>
                    <a:gd name="T0" fmla="*/ 0 w 876"/>
                    <a:gd name="T1" fmla="*/ 0 h 22"/>
                    <a:gd name="T2" fmla="*/ 875 w 876"/>
                    <a:gd name="T3" fmla="*/ 0 h 22"/>
                    <a:gd name="T4" fmla="*/ 875 w 876"/>
                    <a:gd name="T5" fmla="*/ 21 h 22"/>
                    <a:gd name="T6" fmla="*/ 0 w 876"/>
                    <a:gd name="T7" fmla="*/ 21 h 22"/>
                    <a:gd name="T8" fmla="*/ 0 w 876"/>
                    <a:gd name="T9" fmla="*/ 0 h 22"/>
                    <a:gd name="T10" fmla="*/ 0 60000 65536"/>
                    <a:gd name="T11" fmla="*/ 0 60000 65536"/>
                    <a:gd name="T12" fmla="*/ 0 60000 65536"/>
                    <a:gd name="T13" fmla="*/ 0 60000 65536"/>
                    <a:gd name="T14" fmla="*/ 0 60000 65536"/>
                    <a:gd name="T15" fmla="*/ 0 w 876"/>
                    <a:gd name="T16" fmla="*/ 0 h 22"/>
                    <a:gd name="T17" fmla="*/ 876 w 876"/>
                    <a:gd name="T18" fmla="*/ 22 h 22"/>
                  </a:gdLst>
                  <a:ahLst/>
                  <a:cxnLst>
                    <a:cxn ang="T10">
                      <a:pos x="T0" y="T1"/>
                    </a:cxn>
                    <a:cxn ang="T11">
                      <a:pos x="T2" y="T3"/>
                    </a:cxn>
                    <a:cxn ang="T12">
                      <a:pos x="T4" y="T5"/>
                    </a:cxn>
                    <a:cxn ang="T13">
                      <a:pos x="T6" y="T7"/>
                    </a:cxn>
                    <a:cxn ang="T14">
                      <a:pos x="T8" y="T9"/>
                    </a:cxn>
                  </a:cxnLst>
                  <a:rect l="T15" t="T16" r="T17" b="T18"/>
                  <a:pathLst>
                    <a:path w="876" h="22">
                      <a:moveTo>
                        <a:pt x="0" y="0"/>
                      </a:moveTo>
                      <a:lnTo>
                        <a:pt x="875" y="0"/>
                      </a:lnTo>
                      <a:lnTo>
                        <a:pt x="875" y="21"/>
                      </a:lnTo>
                      <a:lnTo>
                        <a:pt x="0" y="21"/>
                      </a:lnTo>
                      <a:lnTo>
                        <a:pt x="0" y="0"/>
                      </a:lnTo>
                    </a:path>
                  </a:pathLst>
                </a:custGeom>
                <a:solidFill>
                  <a:srgbClr val="287020"/>
                </a:solidFill>
                <a:ln w="9525" cap="rnd">
                  <a:noFill/>
                  <a:round/>
                  <a:headEnd type="none" w="sm" len="sm"/>
                  <a:tailEnd type="none" w="sm" len="sm"/>
                </a:ln>
              </p:spPr>
              <p:txBody>
                <a:bodyPr/>
                <a:lstStyle/>
                <a:p>
                  <a:pPr>
                    <a:defRPr/>
                  </a:pPr>
                  <a:endParaRPr lang="en-US">
                    <a:solidFill>
                      <a:schemeClr val="tx1"/>
                    </a:solidFill>
                    <a:latin typeface="Arial" pitchFamily="34" charset="0"/>
                    <a:cs typeface="+mn-cs"/>
                  </a:endParaRPr>
                </a:p>
              </p:txBody>
            </p:sp>
            <p:sp>
              <p:nvSpPr>
                <p:cNvPr id="67" name="Freeform 416"/>
                <p:cNvSpPr>
                  <a:spLocks/>
                </p:cNvSpPr>
                <p:nvPr/>
              </p:nvSpPr>
              <p:spPr bwMode="auto">
                <a:xfrm>
                  <a:off x="3667" y="1689"/>
                  <a:ext cx="876" cy="23"/>
                </a:xfrm>
                <a:custGeom>
                  <a:avLst/>
                  <a:gdLst>
                    <a:gd name="T0" fmla="*/ 0 w 876"/>
                    <a:gd name="T1" fmla="*/ 0 h 23"/>
                    <a:gd name="T2" fmla="*/ 875 w 876"/>
                    <a:gd name="T3" fmla="*/ 0 h 23"/>
                    <a:gd name="T4" fmla="*/ 875 w 876"/>
                    <a:gd name="T5" fmla="*/ 22 h 23"/>
                    <a:gd name="T6" fmla="*/ 0 w 876"/>
                    <a:gd name="T7" fmla="*/ 22 h 23"/>
                    <a:gd name="T8" fmla="*/ 0 w 876"/>
                    <a:gd name="T9" fmla="*/ 0 h 23"/>
                    <a:gd name="T10" fmla="*/ 0 60000 65536"/>
                    <a:gd name="T11" fmla="*/ 0 60000 65536"/>
                    <a:gd name="T12" fmla="*/ 0 60000 65536"/>
                    <a:gd name="T13" fmla="*/ 0 60000 65536"/>
                    <a:gd name="T14" fmla="*/ 0 60000 65536"/>
                    <a:gd name="T15" fmla="*/ 0 w 876"/>
                    <a:gd name="T16" fmla="*/ 0 h 23"/>
                    <a:gd name="T17" fmla="*/ 876 w 876"/>
                    <a:gd name="T18" fmla="*/ 23 h 23"/>
                  </a:gdLst>
                  <a:ahLst/>
                  <a:cxnLst>
                    <a:cxn ang="T10">
                      <a:pos x="T0" y="T1"/>
                    </a:cxn>
                    <a:cxn ang="T11">
                      <a:pos x="T2" y="T3"/>
                    </a:cxn>
                    <a:cxn ang="T12">
                      <a:pos x="T4" y="T5"/>
                    </a:cxn>
                    <a:cxn ang="T13">
                      <a:pos x="T6" y="T7"/>
                    </a:cxn>
                    <a:cxn ang="T14">
                      <a:pos x="T8" y="T9"/>
                    </a:cxn>
                  </a:cxnLst>
                  <a:rect l="T15" t="T16" r="T17" b="T18"/>
                  <a:pathLst>
                    <a:path w="876" h="23">
                      <a:moveTo>
                        <a:pt x="0" y="0"/>
                      </a:moveTo>
                      <a:lnTo>
                        <a:pt x="875" y="0"/>
                      </a:lnTo>
                      <a:lnTo>
                        <a:pt x="875" y="22"/>
                      </a:lnTo>
                      <a:lnTo>
                        <a:pt x="0" y="22"/>
                      </a:lnTo>
                      <a:lnTo>
                        <a:pt x="0" y="0"/>
                      </a:lnTo>
                    </a:path>
                  </a:pathLst>
                </a:custGeom>
                <a:solidFill>
                  <a:srgbClr val="206820"/>
                </a:solidFill>
                <a:ln w="9525" cap="rnd">
                  <a:noFill/>
                  <a:round/>
                  <a:headEnd type="none" w="sm" len="sm"/>
                  <a:tailEnd type="none" w="sm" len="sm"/>
                </a:ln>
              </p:spPr>
              <p:txBody>
                <a:bodyPr/>
                <a:lstStyle/>
                <a:p>
                  <a:pPr>
                    <a:defRPr/>
                  </a:pPr>
                  <a:endParaRPr lang="en-US">
                    <a:solidFill>
                      <a:schemeClr val="tx1"/>
                    </a:solidFill>
                    <a:latin typeface="Arial" pitchFamily="34" charset="0"/>
                    <a:cs typeface="+mn-cs"/>
                  </a:endParaRPr>
                </a:p>
              </p:txBody>
            </p:sp>
            <p:sp>
              <p:nvSpPr>
                <p:cNvPr id="68" name="Freeform 417"/>
                <p:cNvSpPr>
                  <a:spLocks/>
                </p:cNvSpPr>
                <p:nvPr/>
              </p:nvSpPr>
              <p:spPr bwMode="auto">
                <a:xfrm>
                  <a:off x="3667" y="1698"/>
                  <a:ext cx="876" cy="21"/>
                </a:xfrm>
                <a:custGeom>
                  <a:avLst/>
                  <a:gdLst>
                    <a:gd name="T0" fmla="*/ 0 w 876"/>
                    <a:gd name="T1" fmla="*/ 0 h 21"/>
                    <a:gd name="T2" fmla="*/ 875 w 876"/>
                    <a:gd name="T3" fmla="*/ 0 h 21"/>
                    <a:gd name="T4" fmla="*/ 875 w 876"/>
                    <a:gd name="T5" fmla="*/ 20 h 21"/>
                    <a:gd name="T6" fmla="*/ 0 w 876"/>
                    <a:gd name="T7" fmla="*/ 20 h 21"/>
                    <a:gd name="T8" fmla="*/ 0 w 876"/>
                    <a:gd name="T9" fmla="*/ 0 h 21"/>
                    <a:gd name="T10" fmla="*/ 0 60000 65536"/>
                    <a:gd name="T11" fmla="*/ 0 60000 65536"/>
                    <a:gd name="T12" fmla="*/ 0 60000 65536"/>
                    <a:gd name="T13" fmla="*/ 0 60000 65536"/>
                    <a:gd name="T14" fmla="*/ 0 60000 65536"/>
                    <a:gd name="T15" fmla="*/ 0 w 876"/>
                    <a:gd name="T16" fmla="*/ 0 h 21"/>
                    <a:gd name="T17" fmla="*/ 876 w 876"/>
                    <a:gd name="T18" fmla="*/ 21 h 21"/>
                  </a:gdLst>
                  <a:ahLst/>
                  <a:cxnLst>
                    <a:cxn ang="T10">
                      <a:pos x="T0" y="T1"/>
                    </a:cxn>
                    <a:cxn ang="T11">
                      <a:pos x="T2" y="T3"/>
                    </a:cxn>
                    <a:cxn ang="T12">
                      <a:pos x="T4" y="T5"/>
                    </a:cxn>
                    <a:cxn ang="T13">
                      <a:pos x="T6" y="T7"/>
                    </a:cxn>
                    <a:cxn ang="T14">
                      <a:pos x="T8" y="T9"/>
                    </a:cxn>
                  </a:cxnLst>
                  <a:rect l="T15" t="T16" r="T17" b="T18"/>
                  <a:pathLst>
                    <a:path w="876" h="21">
                      <a:moveTo>
                        <a:pt x="0" y="0"/>
                      </a:moveTo>
                      <a:lnTo>
                        <a:pt x="875" y="0"/>
                      </a:lnTo>
                      <a:lnTo>
                        <a:pt x="875" y="20"/>
                      </a:lnTo>
                      <a:lnTo>
                        <a:pt x="0" y="20"/>
                      </a:lnTo>
                      <a:lnTo>
                        <a:pt x="0" y="0"/>
                      </a:lnTo>
                    </a:path>
                  </a:pathLst>
                </a:custGeom>
                <a:solidFill>
                  <a:srgbClr val="206020"/>
                </a:solidFill>
                <a:ln w="9525" cap="rnd">
                  <a:noFill/>
                  <a:round/>
                  <a:headEnd type="none" w="sm" len="sm"/>
                  <a:tailEnd type="none" w="sm" len="sm"/>
                </a:ln>
              </p:spPr>
              <p:txBody>
                <a:bodyPr/>
                <a:lstStyle/>
                <a:p>
                  <a:pPr>
                    <a:defRPr/>
                  </a:pPr>
                  <a:endParaRPr lang="en-US">
                    <a:solidFill>
                      <a:schemeClr val="tx1"/>
                    </a:solidFill>
                    <a:latin typeface="Arial" pitchFamily="34" charset="0"/>
                    <a:cs typeface="+mn-cs"/>
                  </a:endParaRPr>
                </a:p>
              </p:txBody>
            </p:sp>
            <p:sp>
              <p:nvSpPr>
                <p:cNvPr id="69" name="Freeform 418"/>
                <p:cNvSpPr>
                  <a:spLocks/>
                </p:cNvSpPr>
                <p:nvPr/>
              </p:nvSpPr>
              <p:spPr bwMode="auto">
                <a:xfrm>
                  <a:off x="3667" y="1707"/>
                  <a:ext cx="876" cy="23"/>
                </a:xfrm>
                <a:custGeom>
                  <a:avLst/>
                  <a:gdLst>
                    <a:gd name="T0" fmla="*/ 0 w 876"/>
                    <a:gd name="T1" fmla="*/ 0 h 23"/>
                    <a:gd name="T2" fmla="*/ 875 w 876"/>
                    <a:gd name="T3" fmla="*/ 0 h 23"/>
                    <a:gd name="T4" fmla="*/ 875 w 876"/>
                    <a:gd name="T5" fmla="*/ 22 h 23"/>
                    <a:gd name="T6" fmla="*/ 0 w 876"/>
                    <a:gd name="T7" fmla="*/ 22 h 23"/>
                    <a:gd name="T8" fmla="*/ 0 w 876"/>
                    <a:gd name="T9" fmla="*/ 0 h 23"/>
                    <a:gd name="T10" fmla="*/ 0 60000 65536"/>
                    <a:gd name="T11" fmla="*/ 0 60000 65536"/>
                    <a:gd name="T12" fmla="*/ 0 60000 65536"/>
                    <a:gd name="T13" fmla="*/ 0 60000 65536"/>
                    <a:gd name="T14" fmla="*/ 0 60000 65536"/>
                    <a:gd name="T15" fmla="*/ 0 w 876"/>
                    <a:gd name="T16" fmla="*/ 0 h 23"/>
                    <a:gd name="T17" fmla="*/ 876 w 876"/>
                    <a:gd name="T18" fmla="*/ 23 h 23"/>
                  </a:gdLst>
                  <a:ahLst/>
                  <a:cxnLst>
                    <a:cxn ang="T10">
                      <a:pos x="T0" y="T1"/>
                    </a:cxn>
                    <a:cxn ang="T11">
                      <a:pos x="T2" y="T3"/>
                    </a:cxn>
                    <a:cxn ang="T12">
                      <a:pos x="T4" y="T5"/>
                    </a:cxn>
                    <a:cxn ang="T13">
                      <a:pos x="T6" y="T7"/>
                    </a:cxn>
                    <a:cxn ang="T14">
                      <a:pos x="T8" y="T9"/>
                    </a:cxn>
                  </a:cxnLst>
                  <a:rect l="T15" t="T16" r="T17" b="T18"/>
                  <a:pathLst>
                    <a:path w="876" h="23">
                      <a:moveTo>
                        <a:pt x="0" y="0"/>
                      </a:moveTo>
                      <a:lnTo>
                        <a:pt x="875" y="0"/>
                      </a:lnTo>
                      <a:lnTo>
                        <a:pt x="875" y="22"/>
                      </a:lnTo>
                      <a:lnTo>
                        <a:pt x="0" y="22"/>
                      </a:lnTo>
                      <a:lnTo>
                        <a:pt x="0" y="0"/>
                      </a:lnTo>
                    </a:path>
                  </a:pathLst>
                </a:custGeom>
                <a:solidFill>
                  <a:srgbClr val="205818"/>
                </a:solidFill>
                <a:ln w="9525" cap="rnd">
                  <a:noFill/>
                  <a:round/>
                  <a:headEnd type="none" w="sm" len="sm"/>
                  <a:tailEnd type="none" w="sm" len="sm"/>
                </a:ln>
              </p:spPr>
              <p:txBody>
                <a:bodyPr/>
                <a:lstStyle/>
                <a:p>
                  <a:pPr>
                    <a:defRPr/>
                  </a:pPr>
                  <a:endParaRPr lang="en-US">
                    <a:solidFill>
                      <a:schemeClr val="tx1"/>
                    </a:solidFill>
                    <a:latin typeface="Arial" pitchFamily="34" charset="0"/>
                    <a:cs typeface="+mn-cs"/>
                  </a:endParaRPr>
                </a:p>
              </p:txBody>
            </p:sp>
            <p:sp>
              <p:nvSpPr>
                <p:cNvPr id="70" name="Freeform 419"/>
                <p:cNvSpPr>
                  <a:spLocks/>
                </p:cNvSpPr>
                <p:nvPr/>
              </p:nvSpPr>
              <p:spPr bwMode="auto">
                <a:xfrm>
                  <a:off x="3667" y="1718"/>
                  <a:ext cx="876" cy="21"/>
                </a:xfrm>
                <a:custGeom>
                  <a:avLst/>
                  <a:gdLst>
                    <a:gd name="T0" fmla="*/ 0 w 876"/>
                    <a:gd name="T1" fmla="*/ 0 h 21"/>
                    <a:gd name="T2" fmla="*/ 875 w 876"/>
                    <a:gd name="T3" fmla="*/ 0 h 21"/>
                    <a:gd name="T4" fmla="*/ 875 w 876"/>
                    <a:gd name="T5" fmla="*/ 20 h 21"/>
                    <a:gd name="T6" fmla="*/ 0 w 876"/>
                    <a:gd name="T7" fmla="*/ 20 h 21"/>
                    <a:gd name="T8" fmla="*/ 0 w 876"/>
                    <a:gd name="T9" fmla="*/ 0 h 21"/>
                    <a:gd name="T10" fmla="*/ 0 60000 65536"/>
                    <a:gd name="T11" fmla="*/ 0 60000 65536"/>
                    <a:gd name="T12" fmla="*/ 0 60000 65536"/>
                    <a:gd name="T13" fmla="*/ 0 60000 65536"/>
                    <a:gd name="T14" fmla="*/ 0 60000 65536"/>
                    <a:gd name="T15" fmla="*/ 0 w 876"/>
                    <a:gd name="T16" fmla="*/ 0 h 21"/>
                    <a:gd name="T17" fmla="*/ 876 w 876"/>
                    <a:gd name="T18" fmla="*/ 21 h 21"/>
                  </a:gdLst>
                  <a:ahLst/>
                  <a:cxnLst>
                    <a:cxn ang="T10">
                      <a:pos x="T0" y="T1"/>
                    </a:cxn>
                    <a:cxn ang="T11">
                      <a:pos x="T2" y="T3"/>
                    </a:cxn>
                    <a:cxn ang="T12">
                      <a:pos x="T4" y="T5"/>
                    </a:cxn>
                    <a:cxn ang="T13">
                      <a:pos x="T6" y="T7"/>
                    </a:cxn>
                    <a:cxn ang="T14">
                      <a:pos x="T8" y="T9"/>
                    </a:cxn>
                  </a:cxnLst>
                  <a:rect l="T15" t="T16" r="T17" b="T18"/>
                  <a:pathLst>
                    <a:path w="876" h="21">
                      <a:moveTo>
                        <a:pt x="0" y="0"/>
                      </a:moveTo>
                      <a:lnTo>
                        <a:pt x="875" y="0"/>
                      </a:lnTo>
                      <a:lnTo>
                        <a:pt x="875" y="20"/>
                      </a:lnTo>
                      <a:lnTo>
                        <a:pt x="0" y="20"/>
                      </a:lnTo>
                      <a:lnTo>
                        <a:pt x="0" y="0"/>
                      </a:lnTo>
                    </a:path>
                  </a:pathLst>
                </a:custGeom>
                <a:solidFill>
                  <a:srgbClr val="185018"/>
                </a:solidFill>
                <a:ln w="9525" cap="rnd">
                  <a:noFill/>
                  <a:round/>
                  <a:headEnd type="none" w="sm" len="sm"/>
                  <a:tailEnd type="none" w="sm" len="sm"/>
                </a:ln>
              </p:spPr>
              <p:txBody>
                <a:bodyPr/>
                <a:lstStyle/>
                <a:p>
                  <a:pPr>
                    <a:defRPr/>
                  </a:pPr>
                  <a:endParaRPr lang="en-US">
                    <a:solidFill>
                      <a:schemeClr val="tx1"/>
                    </a:solidFill>
                    <a:latin typeface="Arial" pitchFamily="34" charset="0"/>
                    <a:cs typeface="+mn-cs"/>
                  </a:endParaRPr>
                </a:p>
              </p:txBody>
            </p:sp>
            <p:sp>
              <p:nvSpPr>
                <p:cNvPr id="71" name="Freeform 420"/>
                <p:cNvSpPr>
                  <a:spLocks/>
                </p:cNvSpPr>
                <p:nvPr/>
              </p:nvSpPr>
              <p:spPr bwMode="auto">
                <a:xfrm>
                  <a:off x="3667" y="1727"/>
                  <a:ext cx="876" cy="21"/>
                </a:xfrm>
                <a:custGeom>
                  <a:avLst/>
                  <a:gdLst>
                    <a:gd name="T0" fmla="*/ 0 w 876"/>
                    <a:gd name="T1" fmla="*/ 0 h 21"/>
                    <a:gd name="T2" fmla="*/ 875 w 876"/>
                    <a:gd name="T3" fmla="*/ 0 h 21"/>
                    <a:gd name="T4" fmla="*/ 875 w 876"/>
                    <a:gd name="T5" fmla="*/ 20 h 21"/>
                    <a:gd name="T6" fmla="*/ 0 w 876"/>
                    <a:gd name="T7" fmla="*/ 20 h 21"/>
                    <a:gd name="T8" fmla="*/ 0 w 876"/>
                    <a:gd name="T9" fmla="*/ 0 h 21"/>
                    <a:gd name="T10" fmla="*/ 0 60000 65536"/>
                    <a:gd name="T11" fmla="*/ 0 60000 65536"/>
                    <a:gd name="T12" fmla="*/ 0 60000 65536"/>
                    <a:gd name="T13" fmla="*/ 0 60000 65536"/>
                    <a:gd name="T14" fmla="*/ 0 60000 65536"/>
                    <a:gd name="T15" fmla="*/ 0 w 876"/>
                    <a:gd name="T16" fmla="*/ 0 h 21"/>
                    <a:gd name="T17" fmla="*/ 876 w 876"/>
                    <a:gd name="T18" fmla="*/ 21 h 21"/>
                  </a:gdLst>
                  <a:ahLst/>
                  <a:cxnLst>
                    <a:cxn ang="T10">
                      <a:pos x="T0" y="T1"/>
                    </a:cxn>
                    <a:cxn ang="T11">
                      <a:pos x="T2" y="T3"/>
                    </a:cxn>
                    <a:cxn ang="T12">
                      <a:pos x="T4" y="T5"/>
                    </a:cxn>
                    <a:cxn ang="T13">
                      <a:pos x="T6" y="T7"/>
                    </a:cxn>
                    <a:cxn ang="T14">
                      <a:pos x="T8" y="T9"/>
                    </a:cxn>
                  </a:cxnLst>
                  <a:rect l="T15" t="T16" r="T17" b="T18"/>
                  <a:pathLst>
                    <a:path w="876" h="21">
                      <a:moveTo>
                        <a:pt x="0" y="0"/>
                      </a:moveTo>
                      <a:lnTo>
                        <a:pt x="875" y="0"/>
                      </a:lnTo>
                      <a:lnTo>
                        <a:pt x="875" y="20"/>
                      </a:lnTo>
                      <a:lnTo>
                        <a:pt x="0" y="20"/>
                      </a:lnTo>
                      <a:lnTo>
                        <a:pt x="0" y="0"/>
                      </a:lnTo>
                    </a:path>
                  </a:pathLst>
                </a:custGeom>
                <a:solidFill>
                  <a:srgbClr val="184818"/>
                </a:solidFill>
                <a:ln w="9525" cap="rnd">
                  <a:noFill/>
                  <a:round/>
                  <a:headEnd type="none" w="sm" len="sm"/>
                  <a:tailEnd type="none" w="sm" len="sm"/>
                </a:ln>
              </p:spPr>
              <p:txBody>
                <a:bodyPr/>
                <a:lstStyle/>
                <a:p>
                  <a:pPr>
                    <a:defRPr/>
                  </a:pPr>
                  <a:endParaRPr lang="en-US">
                    <a:solidFill>
                      <a:schemeClr val="tx1"/>
                    </a:solidFill>
                    <a:latin typeface="Arial" pitchFamily="34" charset="0"/>
                    <a:cs typeface="+mn-cs"/>
                  </a:endParaRPr>
                </a:p>
              </p:txBody>
            </p:sp>
            <p:sp>
              <p:nvSpPr>
                <p:cNvPr id="72" name="Freeform 421"/>
                <p:cNvSpPr>
                  <a:spLocks/>
                </p:cNvSpPr>
                <p:nvPr/>
              </p:nvSpPr>
              <p:spPr bwMode="auto">
                <a:xfrm>
                  <a:off x="3667" y="1735"/>
                  <a:ext cx="876" cy="23"/>
                </a:xfrm>
                <a:custGeom>
                  <a:avLst/>
                  <a:gdLst>
                    <a:gd name="T0" fmla="*/ 0 w 876"/>
                    <a:gd name="T1" fmla="*/ 0 h 23"/>
                    <a:gd name="T2" fmla="*/ 875 w 876"/>
                    <a:gd name="T3" fmla="*/ 0 h 23"/>
                    <a:gd name="T4" fmla="*/ 875 w 876"/>
                    <a:gd name="T5" fmla="*/ 22 h 23"/>
                    <a:gd name="T6" fmla="*/ 0 w 876"/>
                    <a:gd name="T7" fmla="*/ 22 h 23"/>
                    <a:gd name="T8" fmla="*/ 0 w 876"/>
                    <a:gd name="T9" fmla="*/ 0 h 23"/>
                    <a:gd name="T10" fmla="*/ 0 60000 65536"/>
                    <a:gd name="T11" fmla="*/ 0 60000 65536"/>
                    <a:gd name="T12" fmla="*/ 0 60000 65536"/>
                    <a:gd name="T13" fmla="*/ 0 60000 65536"/>
                    <a:gd name="T14" fmla="*/ 0 60000 65536"/>
                    <a:gd name="T15" fmla="*/ 0 w 876"/>
                    <a:gd name="T16" fmla="*/ 0 h 23"/>
                    <a:gd name="T17" fmla="*/ 876 w 876"/>
                    <a:gd name="T18" fmla="*/ 23 h 23"/>
                  </a:gdLst>
                  <a:ahLst/>
                  <a:cxnLst>
                    <a:cxn ang="T10">
                      <a:pos x="T0" y="T1"/>
                    </a:cxn>
                    <a:cxn ang="T11">
                      <a:pos x="T2" y="T3"/>
                    </a:cxn>
                    <a:cxn ang="T12">
                      <a:pos x="T4" y="T5"/>
                    </a:cxn>
                    <a:cxn ang="T13">
                      <a:pos x="T6" y="T7"/>
                    </a:cxn>
                    <a:cxn ang="T14">
                      <a:pos x="T8" y="T9"/>
                    </a:cxn>
                  </a:cxnLst>
                  <a:rect l="T15" t="T16" r="T17" b="T18"/>
                  <a:pathLst>
                    <a:path w="876" h="23">
                      <a:moveTo>
                        <a:pt x="0" y="0"/>
                      </a:moveTo>
                      <a:lnTo>
                        <a:pt x="875" y="0"/>
                      </a:lnTo>
                      <a:lnTo>
                        <a:pt x="875" y="22"/>
                      </a:lnTo>
                      <a:lnTo>
                        <a:pt x="0" y="22"/>
                      </a:lnTo>
                      <a:lnTo>
                        <a:pt x="0" y="0"/>
                      </a:lnTo>
                    </a:path>
                  </a:pathLst>
                </a:custGeom>
                <a:solidFill>
                  <a:srgbClr val="104010"/>
                </a:solidFill>
                <a:ln w="9525" cap="rnd">
                  <a:noFill/>
                  <a:round/>
                  <a:headEnd type="none" w="sm" len="sm"/>
                  <a:tailEnd type="none" w="sm" len="sm"/>
                </a:ln>
              </p:spPr>
              <p:txBody>
                <a:bodyPr/>
                <a:lstStyle/>
                <a:p>
                  <a:pPr>
                    <a:defRPr/>
                  </a:pPr>
                  <a:endParaRPr lang="en-US">
                    <a:solidFill>
                      <a:schemeClr val="tx1"/>
                    </a:solidFill>
                    <a:latin typeface="Arial" pitchFamily="34" charset="0"/>
                    <a:cs typeface="+mn-cs"/>
                  </a:endParaRPr>
                </a:p>
              </p:txBody>
            </p:sp>
            <p:sp>
              <p:nvSpPr>
                <p:cNvPr id="73" name="Rectangle 422"/>
                <p:cNvSpPr>
                  <a:spLocks noChangeArrowheads="1"/>
                </p:cNvSpPr>
                <p:nvPr/>
              </p:nvSpPr>
              <p:spPr bwMode="auto">
                <a:xfrm>
                  <a:off x="3736" y="1647"/>
                  <a:ext cx="115" cy="63"/>
                </a:xfrm>
                <a:prstGeom prst="rect">
                  <a:avLst/>
                </a:prstGeom>
                <a:solidFill>
                  <a:srgbClr val="474747"/>
                </a:solidFill>
                <a:ln w="12700">
                  <a:solidFill>
                    <a:srgbClr val="5F5F5F"/>
                  </a:solidFill>
                  <a:miter lim="800000"/>
                  <a:headEnd/>
                  <a:tailEnd/>
                </a:ln>
              </p:spPr>
              <p:txBody>
                <a:bodyPr wrap="none" anchor="ctr"/>
                <a:lstStyle/>
                <a:p>
                  <a:pPr>
                    <a:defRPr/>
                  </a:pPr>
                  <a:endParaRPr lang="en-US">
                    <a:solidFill>
                      <a:schemeClr val="tx1"/>
                    </a:solidFill>
                    <a:latin typeface="Arial" pitchFamily="34" charset="0"/>
                    <a:cs typeface="+mn-cs"/>
                  </a:endParaRPr>
                </a:p>
              </p:txBody>
            </p:sp>
            <p:sp>
              <p:nvSpPr>
                <p:cNvPr id="74" name="Rectangle 423" descr="Narrow vertical"/>
                <p:cNvSpPr>
                  <a:spLocks noChangeArrowheads="1"/>
                </p:cNvSpPr>
                <p:nvPr/>
              </p:nvSpPr>
              <p:spPr bwMode="auto">
                <a:xfrm>
                  <a:off x="3694" y="1748"/>
                  <a:ext cx="390" cy="17"/>
                </a:xfrm>
                <a:prstGeom prst="rect">
                  <a:avLst/>
                </a:prstGeom>
                <a:pattFill prst="narVert">
                  <a:fgClr>
                    <a:srgbClr val="FF9900"/>
                  </a:fgClr>
                  <a:bgClr>
                    <a:srgbClr val="FFFF00"/>
                  </a:bgClr>
                </a:pattFill>
                <a:ln w="12700">
                  <a:solidFill>
                    <a:srgbClr val="000000"/>
                  </a:solidFill>
                  <a:miter lim="800000"/>
                  <a:headEnd/>
                  <a:tailEnd/>
                </a:ln>
              </p:spPr>
              <p:txBody>
                <a:bodyPr wrap="none" anchor="ctr"/>
                <a:lstStyle/>
                <a:p>
                  <a:pPr>
                    <a:defRPr/>
                  </a:pPr>
                  <a:endParaRPr lang="en-US">
                    <a:solidFill>
                      <a:schemeClr val="tx1"/>
                    </a:solidFill>
                    <a:latin typeface="Arial" pitchFamily="34" charset="0"/>
                    <a:cs typeface="+mn-cs"/>
                  </a:endParaRPr>
                </a:p>
              </p:txBody>
            </p:sp>
            <p:sp>
              <p:nvSpPr>
                <p:cNvPr id="75" name="Rectangle 424" descr="Narrow vertical"/>
                <p:cNvSpPr>
                  <a:spLocks noChangeArrowheads="1"/>
                </p:cNvSpPr>
                <p:nvPr/>
              </p:nvSpPr>
              <p:spPr bwMode="auto">
                <a:xfrm>
                  <a:off x="4127" y="1748"/>
                  <a:ext cx="390" cy="17"/>
                </a:xfrm>
                <a:prstGeom prst="rect">
                  <a:avLst/>
                </a:prstGeom>
                <a:pattFill prst="narVert">
                  <a:fgClr>
                    <a:srgbClr val="FF9900"/>
                  </a:fgClr>
                  <a:bgClr>
                    <a:srgbClr val="FFFF00"/>
                  </a:bgClr>
                </a:pattFill>
                <a:ln w="12700">
                  <a:solidFill>
                    <a:srgbClr val="000000"/>
                  </a:solidFill>
                  <a:miter lim="800000"/>
                  <a:headEnd/>
                  <a:tailEnd/>
                </a:ln>
              </p:spPr>
              <p:txBody>
                <a:bodyPr wrap="none" anchor="ctr"/>
                <a:lstStyle/>
                <a:p>
                  <a:pPr>
                    <a:defRPr/>
                  </a:pPr>
                  <a:endParaRPr lang="en-US">
                    <a:solidFill>
                      <a:schemeClr val="tx1"/>
                    </a:solidFill>
                    <a:latin typeface="Arial" pitchFamily="34" charset="0"/>
                    <a:cs typeface="+mn-cs"/>
                  </a:endParaRPr>
                </a:p>
              </p:txBody>
            </p:sp>
            <p:sp>
              <p:nvSpPr>
                <p:cNvPr id="76" name="Rectangle 425"/>
                <p:cNvSpPr>
                  <a:spLocks noChangeArrowheads="1"/>
                </p:cNvSpPr>
                <p:nvPr/>
              </p:nvSpPr>
              <p:spPr bwMode="auto">
                <a:xfrm>
                  <a:off x="3894" y="1647"/>
                  <a:ext cx="119" cy="61"/>
                </a:xfrm>
                <a:prstGeom prst="rect">
                  <a:avLst/>
                </a:prstGeom>
                <a:solidFill>
                  <a:srgbClr val="474747"/>
                </a:solidFill>
                <a:ln w="12700">
                  <a:solidFill>
                    <a:srgbClr val="5F5F5F"/>
                  </a:solidFill>
                  <a:miter lim="800000"/>
                  <a:headEnd/>
                  <a:tailEnd/>
                </a:ln>
              </p:spPr>
              <p:txBody>
                <a:bodyPr wrap="none" anchor="ctr"/>
                <a:lstStyle/>
                <a:p>
                  <a:pPr>
                    <a:defRPr/>
                  </a:pPr>
                  <a:endParaRPr lang="en-US">
                    <a:solidFill>
                      <a:schemeClr val="tx1"/>
                    </a:solidFill>
                    <a:latin typeface="Arial" pitchFamily="34" charset="0"/>
                    <a:cs typeface="+mn-cs"/>
                  </a:endParaRPr>
                </a:p>
              </p:txBody>
            </p:sp>
            <p:sp>
              <p:nvSpPr>
                <p:cNvPr id="77" name="Rectangle 426"/>
                <p:cNvSpPr>
                  <a:spLocks noChangeArrowheads="1"/>
                </p:cNvSpPr>
                <p:nvPr/>
              </p:nvSpPr>
              <p:spPr bwMode="auto">
                <a:xfrm>
                  <a:off x="4053" y="1647"/>
                  <a:ext cx="117" cy="63"/>
                </a:xfrm>
                <a:prstGeom prst="rect">
                  <a:avLst/>
                </a:prstGeom>
                <a:solidFill>
                  <a:srgbClr val="474747"/>
                </a:solidFill>
                <a:ln w="12700">
                  <a:solidFill>
                    <a:srgbClr val="5F5F5F"/>
                  </a:solidFill>
                  <a:miter lim="800000"/>
                  <a:headEnd/>
                  <a:tailEnd/>
                </a:ln>
              </p:spPr>
              <p:txBody>
                <a:bodyPr wrap="none" anchor="ctr"/>
                <a:lstStyle/>
                <a:p>
                  <a:pPr>
                    <a:defRPr/>
                  </a:pPr>
                  <a:endParaRPr lang="en-US">
                    <a:solidFill>
                      <a:schemeClr val="tx1"/>
                    </a:solidFill>
                    <a:latin typeface="Arial" pitchFamily="34" charset="0"/>
                    <a:cs typeface="+mn-cs"/>
                  </a:endParaRPr>
                </a:p>
              </p:txBody>
            </p:sp>
            <p:sp>
              <p:nvSpPr>
                <p:cNvPr id="78" name="Rectangle 427"/>
                <p:cNvSpPr>
                  <a:spLocks noChangeArrowheads="1"/>
                </p:cNvSpPr>
                <p:nvPr/>
              </p:nvSpPr>
              <p:spPr bwMode="auto">
                <a:xfrm>
                  <a:off x="4212" y="1647"/>
                  <a:ext cx="116" cy="61"/>
                </a:xfrm>
                <a:prstGeom prst="rect">
                  <a:avLst/>
                </a:prstGeom>
                <a:solidFill>
                  <a:srgbClr val="474747"/>
                </a:solidFill>
                <a:ln w="12700">
                  <a:solidFill>
                    <a:srgbClr val="5F5F5F"/>
                  </a:solidFill>
                  <a:miter lim="800000"/>
                  <a:headEnd/>
                  <a:tailEnd/>
                </a:ln>
              </p:spPr>
              <p:txBody>
                <a:bodyPr wrap="none" anchor="ctr"/>
                <a:lstStyle/>
                <a:p>
                  <a:pPr>
                    <a:defRPr/>
                  </a:pPr>
                  <a:endParaRPr lang="en-US">
                    <a:solidFill>
                      <a:schemeClr val="tx1"/>
                    </a:solidFill>
                    <a:latin typeface="Arial" pitchFamily="34" charset="0"/>
                    <a:cs typeface="+mn-cs"/>
                  </a:endParaRPr>
                </a:p>
              </p:txBody>
            </p:sp>
            <p:sp>
              <p:nvSpPr>
                <p:cNvPr id="79" name="Rectangle 428"/>
                <p:cNvSpPr>
                  <a:spLocks noChangeArrowheads="1"/>
                </p:cNvSpPr>
                <p:nvPr/>
              </p:nvSpPr>
              <p:spPr bwMode="auto">
                <a:xfrm>
                  <a:off x="4370" y="1647"/>
                  <a:ext cx="118" cy="61"/>
                </a:xfrm>
                <a:prstGeom prst="rect">
                  <a:avLst/>
                </a:prstGeom>
                <a:solidFill>
                  <a:srgbClr val="474747"/>
                </a:solidFill>
                <a:ln w="12700">
                  <a:solidFill>
                    <a:srgbClr val="5F5F5F"/>
                  </a:solidFill>
                  <a:miter lim="800000"/>
                  <a:headEnd/>
                  <a:tailEnd/>
                </a:ln>
              </p:spPr>
              <p:txBody>
                <a:bodyPr wrap="none" anchor="ctr"/>
                <a:lstStyle/>
                <a:p>
                  <a:pPr>
                    <a:defRPr/>
                  </a:pPr>
                  <a:endParaRPr lang="en-US">
                    <a:solidFill>
                      <a:schemeClr val="tx1"/>
                    </a:solidFill>
                    <a:latin typeface="Arial" pitchFamily="34" charset="0"/>
                    <a:cs typeface="+mn-cs"/>
                  </a:endParaRPr>
                </a:p>
              </p:txBody>
            </p:sp>
          </p:grpSp>
          <p:grpSp>
            <p:nvGrpSpPr>
              <p:cNvPr id="35" name="Group 429"/>
              <p:cNvGrpSpPr>
                <a:grpSpLocks/>
              </p:cNvGrpSpPr>
              <p:nvPr/>
            </p:nvGrpSpPr>
            <p:grpSpPr bwMode="auto">
              <a:xfrm rot="1273006" flipH="1">
                <a:off x="423" y="1523"/>
                <a:ext cx="463" cy="181"/>
                <a:chOff x="3667" y="1613"/>
                <a:chExt cx="876" cy="152"/>
              </a:xfrm>
            </p:grpSpPr>
            <p:sp>
              <p:nvSpPr>
                <p:cNvPr id="36" name="Rectangle 430"/>
                <p:cNvSpPr>
                  <a:spLocks noChangeArrowheads="1"/>
                </p:cNvSpPr>
                <p:nvPr/>
              </p:nvSpPr>
              <p:spPr bwMode="auto">
                <a:xfrm>
                  <a:off x="3678" y="1694"/>
                  <a:ext cx="390" cy="21"/>
                </a:xfrm>
                <a:prstGeom prst="rect">
                  <a:avLst/>
                </a:prstGeom>
                <a:noFill/>
                <a:ln w="12700">
                  <a:solidFill>
                    <a:srgbClr val="000000"/>
                  </a:solidFill>
                  <a:miter lim="800000"/>
                  <a:headEnd/>
                  <a:tailEnd/>
                </a:ln>
              </p:spPr>
              <p:txBody>
                <a:bodyPr wrap="none" anchor="ctr"/>
                <a:lstStyle/>
                <a:p>
                  <a:pPr>
                    <a:defRPr/>
                  </a:pPr>
                  <a:endParaRPr lang="en-US">
                    <a:solidFill>
                      <a:schemeClr val="tx1"/>
                    </a:solidFill>
                    <a:latin typeface="Arial" pitchFamily="34" charset="0"/>
                    <a:cs typeface="+mn-cs"/>
                  </a:endParaRPr>
                </a:p>
              </p:txBody>
            </p:sp>
            <p:sp>
              <p:nvSpPr>
                <p:cNvPr id="37" name="Rectangle 431"/>
                <p:cNvSpPr>
                  <a:spLocks noChangeArrowheads="1"/>
                </p:cNvSpPr>
                <p:nvPr/>
              </p:nvSpPr>
              <p:spPr bwMode="auto">
                <a:xfrm>
                  <a:off x="4113" y="1694"/>
                  <a:ext cx="390" cy="21"/>
                </a:xfrm>
                <a:prstGeom prst="rect">
                  <a:avLst/>
                </a:prstGeom>
                <a:noFill/>
                <a:ln w="12700">
                  <a:solidFill>
                    <a:srgbClr val="000000"/>
                  </a:solidFill>
                  <a:miter lim="800000"/>
                  <a:headEnd/>
                  <a:tailEnd/>
                </a:ln>
              </p:spPr>
              <p:txBody>
                <a:bodyPr wrap="none" anchor="ctr"/>
                <a:lstStyle/>
                <a:p>
                  <a:pPr>
                    <a:defRPr/>
                  </a:pPr>
                  <a:endParaRPr lang="en-US">
                    <a:solidFill>
                      <a:schemeClr val="tx1"/>
                    </a:solidFill>
                    <a:latin typeface="Arial" pitchFamily="34" charset="0"/>
                    <a:cs typeface="+mn-cs"/>
                  </a:endParaRPr>
                </a:p>
              </p:txBody>
            </p:sp>
            <p:sp>
              <p:nvSpPr>
                <p:cNvPr id="38" name="Freeform 432"/>
                <p:cNvSpPr>
                  <a:spLocks/>
                </p:cNvSpPr>
                <p:nvPr/>
              </p:nvSpPr>
              <p:spPr bwMode="auto">
                <a:xfrm>
                  <a:off x="3667" y="1613"/>
                  <a:ext cx="876" cy="22"/>
                </a:xfrm>
                <a:custGeom>
                  <a:avLst/>
                  <a:gdLst>
                    <a:gd name="T0" fmla="*/ 0 w 876"/>
                    <a:gd name="T1" fmla="*/ 0 h 22"/>
                    <a:gd name="T2" fmla="*/ 875 w 876"/>
                    <a:gd name="T3" fmla="*/ 0 h 22"/>
                    <a:gd name="T4" fmla="*/ 875 w 876"/>
                    <a:gd name="T5" fmla="*/ 21 h 22"/>
                    <a:gd name="T6" fmla="*/ 0 w 876"/>
                    <a:gd name="T7" fmla="*/ 21 h 22"/>
                    <a:gd name="T8" fmla="*/ 0 w 876"/>
                    <a:gd name="T9" fmla="*/ 0 h 22"/>
                    <a:gd name="T10" fmla="*/ 0 60000 65536"/>
                    <a:gd name="T11" fmla="*/ 0 60000 65536"/>
                    <a:gd name="T12" fmla="*/ 0 60000 65536"/>
                    <a:gd name="T13" fmla="*/ 0 60000 65536"/>
                    <a:gd name="T14" fmla="*/ 0 60000 65536"/>
                    <a:gd name="T15" fmla="*/ 0 w 876"/>
                    <a:gd name="T16" fmla="*/ 0 h 22"/>
                    <a:gd name="T17" fmla="*/ 876 w 876"/>
                    <a:gd name="T18" fmla="*/ 22 h 22"/>
                  </a:gdLst>
                  <a:ahLst/>
                  <a:cxnLst>
                    <a:cxn ang="T10">
                      <a:pos x="T0" y="T1"/>
                    </a:cxn>
                    <a:cxn ang="T11">
                      <a:pos x="T2" y="T3"/>
                    </a:cxn>
                    <a:cxn ang="T12">
                      <a:pos x="T4" y="T5"/>
                    </a:cxn>
                    <a:cxn ang="T13">
                      <a:pos x="T6" y="T7"/>
                    </a:cxn>
                    <a:cxn ang="T14">
                      <a:pos x="T8" y="T9"/>
                    </a:cxn>
                  </a:cxnLst>
                  <a:rect l="T15" t="T16" r="T17" b="T18"/>
                  <a:pathLst>
                    <a:path w="876" h="22">
                      <a:moveTo>
                        <a:pt x="0" y="0"/>
                      </a:moveTo>
                      <a:lnTo>
                        <a:pt x="875" y="0"/>
                      </a:lnTo>
                      <a:lnTo>
                        <a:pt x="875" y="21"/>
                      </a:lnTo>
                      <a:lnTo>
                        <a:pt x="0" y="21"/>
                      </a:lnTo>
                      <a:lnTo>
                        <a:pt x="0" y="0"/>
                      </a:lnTo>
                    </a:path>
                  </a:pathLst>
                </a:custGeom>
                <a:solidFill>
                  <a:srgbClr val="339933"/>
                </a:solidFill>
                <a:ln w="9525" cap="rnd">
                  <a:noFill/>
                  <a:round/>
                  <a:headEnd type="none" w="sm" len="sm"/>
                  <a:tailEnd type="none" w="sm" len="sm"/>
                </a:ln>
              </p:spPr>
              <p:txBody>
                <a:bodyPr/>
                <a:lstStyle/>
                <a:p>
                  <a:pPr>
                    <a:defRPr/>
                  </a:pPr>
                  <a:endParaRPr lang="en-US">
                    <a:solidFill>
                      <a:schemeClr val="tx1"/>
                    </a:solidFill>
                    <a:latin typeface="Arial" pitchFamily="34" charset="0"/>
                    <a:cs typeface="+mn-cs"/>
                  </a:endParaRPr>
                </a:p>
              </p:txBody>
            </p:sp>
            <p:sp>
              <p:nvSpPr>
                <p:cNvPr id="39" name="Freeform 433"/>
                <p:cNvSpPr>
                  <a:spLocks/>
                </p:cNvSpPr>
                <p:nvPr/>
              </p:nvSpPr>
              <p:spPr bwMode="auto">
                <a:xfrm>
                  <a:off x="3667" y="1631"/>
                  <a:ext cx="876" cy="23"/>
                </a:xfrm>
                <a:custGeom>
                  <a:avLst/>
                  <a:gdLst>
                    <a:gd name="T0" fmla="*/ 0 w 876"/>
                    <a:gd name="T1" fmla="*/ 0 h 23"/>
                    <a:gd name="T2" fmla="*/ 875 w 876"/>
                    <a:gd name="T3" fmla="*/ 0 h 23"/>
                    <a:gd name="T4" fmla="*/ 875 w 876"/>
                    <a:gd name="T5" fmla="*/ 22 h 23"/>
                    <a:gd name="T6" fmla="*/ 0 w 876"/>
                    <a:gd name="T7" fmla="*/ 22 h 23"/>
                    <a:gd name="T8" fmla="*/ 0 w 876"/>
                    <a:gd name="T9" fmla="*/ 0 h 23"/>
                    <a:gd name="T10" fmla="*/ 0 60000 65536"/>
                    <a:gd name="T11" fmla="*/ 0 60000 65536"/>
                    <a:gd name="T12" fmla="*/ 0 60000 65536"/>
                    <a:gd name="T13" fmla="*/ 0 60000 65536"/>
                    <a:gd name="T14" fmla="*/ 0 60000 65536"/>
                    <a:gd name="T15" fmla="*/ 0 w 876"/>
                    <a:gd name="T16" fmla="*/ 0 h 23"/>
                    <a:gd name="T17" fmla="*/ 876 w 876"/>
                    <a:gd name="T18" fmla="*/ 23 h 23"/>
                  </a:gdLst>
                  <a:ahLst/>
                  <a:cxnLst>
                    <a:cxn ang="T10">
                      <a:pos x="T0" y="T1"/>
                    </a:cxn>
                    <a:cxn ang="T11">
                      <a:pos x="T2" y="T3"/>
                    </a:cxn>
                    <a:cxn ang="T12">
                      <a:pos x="T4" y="T5"/>
                    </a:cxn>
                    <a:cxn ang="T13">
                      <a:pos x="T6" y="T7"/>
                    </a:cxn>
                    <a:cxn ang="T14">
                      <a:pos x="T8" y="T9"/>
                    </a:cxn>
                  </a:cxnLst>
                  <a:rect l="T15" t="T16" r="T17" b="T18"/>
                  <a:pathLst>
                    <a:path w="876" h="23">
                      <a:moveTo>
                        <a:pt x="0" y="0"/>
                      </a:moveTo>
                      <a:lnTo>
                        <a:pt x="875" y="0"/>
                      </a:lnTo>
                      <a:lnTo>
                        <a:pt x="875" y="22"/>
                      </a:lnTo>
                      <a:lnTo>
                        <a:pt x="0" y="22"/>
                      </a:lnTo>
                      <a:lnTo>
                        <a:pt x="0" y="0"/>
                      </a:lnTo>
                    </a:path>
                  </a:pathLst>
                </a:custGeom>
                <a:solidFill>
                  <a:srgbClr val="309830"/>
                </a:solidFill>
                <a:ln w="9525" cap="rnd">
                  <a:noFill/>
                  <a:round/>
                  <a:headEnd type="none" w="sm" len="sm"/>
                  <a:tailEnd type="none" w="sm" len="sm"/>
                </a:ln>
              </p:spPr>
              <p:txBody>
                <a:bodyPr/>
                <a:lstStyle/>
                <a:p>
                  <a:pPr>
                    <a:defRPr/>
                  </a:pPr>
                  <a:endParaRPr lang="en-US">
                    <a:solidFill>
                      <a:schemeClr val="tx1"/>
                    </a:solidFill>
                    <a:latin typeface="Arial" pitchFamily="34" charset="0"/>
                    <a:cs typeface="+mn-cs"/>
                  </a:endParaRPr>
                </a:p>
              </p:txBody>
            </p:sp>
            <p:sp>
              <p:nvSpPr>
                <p:cNvPr id="40" name="Freeform 434"/>
                <p:cNvSpPr>
                  <a:spLocks/>
                </p:cNvSpPr>
                <p:nvPr/>
              </p:nvSpPr>
              <p:spPr bwMode="auto">
                <a:xfrm>
                  <a:off x="3667" y="1641"/>
                  <a:ext cx="876" cy="20"/>
                </a:xfrm>
                <a:custGeom>
                  <a:avLst/>
                  <a:gdLst>
                    <a:gd name="T0" fmla="*/ 0 w 876"/>
                    <a:gd name="T1" fmla="*/ 0 h 20"/>
                    <a:gd name="T2" fmla="*/ 875 w 876"/>
                    <a:gd name="T3" fmla="*/ 0 h 20"/>
                    <a:gd name="T4" fmla="*/ 875 w 876"/>
                    <a:gd name="T5" fmla="*/ 19 h 20"/>
                    <a:gd name="T6" fmla="*/ 0 w 876"/>
                    <a:gd name="T7" fmla="*/ 19 h 20"/>
                    <a:gd name="T8" fmla="*/ 0 w 876"/>
                    <a:gd name="T9" fmla="*/ 0 h 20"/>
                    <a:gd name="T10" fmla="*/ 0 60000 65536"/>
                    <a:gd name="T11" fmla="*/ 0 60000 65536"/>
                    <a:gd name="T12" fmla="*/ 0 60000 65536"/>
                    <a:gd name="T13" fmla="*/ 0 60000 65536"/>
                    <a:gd name="T14" fmla="*/ 0 60000 65536"/>
                    <a:gd name="T15" fmla="*/ 0 w 876"/>
                    <a:gd name="T16" fmla="*/ 0 h 20"/>
                    <a:gd name="T17" fmla="*/ 876 w 876"/>
                    <a:gd name="T18" fmla="*/ 20 h 20"/>
                  </a:gdLst>
                  <a:ahLst/>
                  <a:cxnLst>
                    <a:cxn ang="T10">
                      <a:pos x="T0" y="T1"/>
                    </a:cxn>
                    <a:cxn ang="T11">
                      <a:pos x="T2" y="T3"/>
                    </a:cxn>
                    <a:cxn ang="T12">
                      <a:pos x="T4" y="T5"/>
                    </a:cxn>
                    <a:cxn ang="T13">
                      <a:pos x="T6" y="T7"/>
                    </a:cxn>
                    <a:cxn ang="T14">
                      <a:pos x="T8" y="T9"/>
                    </a:cxn>
                  </a:cxnLst>
                  <a:rect l="T15" t="T16" r="T17" b="T18"/>
                  <a:pathLst>
                    <a:path w="876" h="20">
                      <a:moveTo>
                        <a:pt x="0" y="0"/>
                      </a:moveTo>
                      <a:lnTo>
                        <a:pt x="875" y="0"/>
                      </a:lnTo>
                      <a:lnTo>
                        <a:pt x="875" y="19"/>
                      </a:lnTo>
                      <a:lnTo>
                        <a:pt x="0" y="19"/>
                      </a:lnTo>
                      <a:lnTo>
                        <a:pt x="0" y="0"/>
                      </a:lnTo>
                    </a:path>
                  </a:pathLst>
                </a:custGeom>
                <a:solidFill>
                  <a:srgbClr val="309030"/>
                </a:solidFill>
                <a:ln w="9525" cap="rnd">
                  <a:noFill/>
                  <a:round/>
                  <a:headEnd type="none" w="sm" len="sm"/>
                  <a:tailEnd type="none" w="sm" len="sm"/>
                </a:ln>
              </p:spPr>
              <p:txBody>
                <a:bodyPr/>
                <a:lstStyle/>
                <a:p>
                  <a:pPr>
                    <a:defRPr/>
                  </a:pPr>
                  <a:endParaRPr lang="en-US">
                    <a:solidFill>
                      <a:schemeClr val="tx1"/>
                    </a:solidFill>
                    <a:latin typeface="Arial" pitchFamily="34" charset="0"/>
                    <a:cs typeface="+mn-cs"/>
                  </a:endParaRPr>
                </a:p>
              </p:txBody>
            </p:sp>
            <p:sp>
              <p:nvSpPr>
                <p:cNvPr id="41" name="Freeform 435"/>
                <p:cNvSpPr>
                  <a:spLocks/>
                </p:cNvSpPr>
                <p:nvPr/>
              </p:nvSpPr>
              <p:spPr bwMode="auto">
                <a:xfrm>
                  <a:off x="3667" y="1650"/>
                  <a:ext cx="876" cy="22"/>
                </a:xfrm>
                <a:custGeom>
                  <a:avLst/>
                  <a:gdLst>
                    <a:gd name="T0" fmla="*/ 0 w 876"/>
                    <a:gd name="T1" fmla="*/ 0 h 22"/>
                    <a:gd name="T2" fmla="*/ 875 w 876"/>
                    <a:gd name="T3" fmla="*/ 0 h 22"/>
                    <a:gd name="T4" fmla="*/ 875 w 876"/>
                    <a:gd name="T5" fmla="*/ 21 h 22"/>
                    <a:gd name="T6" fmla="*/ 0 w 876"/>
                    <a:gd name="T7" fmla="*/ 21 h 22"/>
                    <a:gd name="T8" fmla="*/ 0 w 876"/>
                    <a:gd name="T9" fmla="*/ 0 h 22"/>
                    <a:gd name="T10" fmla="*/ 0 60000 65536"/>
                    <a:gd name="T11" fmla="*/ 0 60000 65536"/>
                    <a:gd name="T12" fmla="*/ 0 60000 65536"/>
                    <a:gd name="T13" fmla="*/ 0 60000 65536"/>
                    <a:gd name="T14" fmla="*/ 0 60000 65536"/>
                    <a:gd name="T15" fmla="*/ 0 w 876"/>
                    <a:gd name="T16" fmla="*/ 0 h 22"/>
                    <a:gd name="T17" fmla="*/ 876 w 876"/>
                    <a:gd name="T18" fmla="*/ 22 h 22"/>
                  </a:gdLst>
                  <a:ahLst/>
                  <a:cxnLst>
                    <a:cxn ang="T10">
                      <a:pos x="T0" y="T1"/>
                    </a:cxn>
                    <a:cxn ang="T11">
                      <a:pos x="T2" y="T3"/>
                    </a:cxn>
                    <a:cxn ang="T12">
                      <a:pos x="T4" y="T5"/>
                    </a:cxn>
                    <a:cxn ang="T13">
                      <a:pos x="T6" y="T7"/>
                    </a:cxn>
                    <a:cxn ang="T14">
                      <a:pos x="T8" y="T9"/>
                    </a:cxn>
                  </a:cxnLst>
                  <a:rect l="T15" t="T16" r="T17" b="T18"/>
                  <a:pathLst>
                    <a:path w="876" h="22">
                      <a:moveTo>
                        <a:pt x="0" y="0"/>
                      </a:moveTo>
                      <a:lnTo>
                        <a:pt x="875" y="0"/>
                      </a:lnTo>
                      <a:lnTo>
                        <a:pt x="875" y="21"/>
                      </a:lnTo>
                      <a:lnTo>
                        <a:pt x="0" y="21"/>
                      </a:lnTo>
                      <a:lnTo>
                        <a:pt x="0" y="0"/>
                      </a:lnTo>
                    </a:path>
                  </a:pathLst>
                </a:custGeom>
                <a:solidFill>
                  <a:srgbClr val="288828"/>
                </a:solidFill>
                <a:ln w="9525" cap="rnd">
                  <a:noFill/>
                  <a:round/>
                  <a:headEnd type="none" w="sm" len="sm"/>
                  <a:tailEnd type="none" w="sm" len="sm"/>
                </a:ln>
              </p:spPr>
              <p:txBody>
                <a:bodyPr/>
                <a:lstStyle/>
                <a:p>
                  <a:pPr>
                    <a:defRPr/>
                  </a:pPr>
                  <a:endParaRPr lang="en-US">
                    <a:solidFill>
                      <a:schemeClr val="tx1"/>
                    </a:solidFill>
                    <a:latin typeface="Arial" pitchFamily="34" charset="0"/>
                    <a:cs typeface="+mn-cs"/>
                  </a:endParaRPr>
                </a:p>
              </p:txBody>
            </p:sp>
            <p:sp>
              <p:nvSpPr>
                <p:cNvPr id="42" name="Freeform 436"/>
                <p:cNvSpPr>
                  <a:spLocks/>
                </p:cNvSpPr>
                <p:nvPr/>
              </p:nvSpPr>
              <p:spPr bwMode="auto">
                <a:xfrm>
                  <a:off x="3667" y="1658"/>
                  <a:ext cx="876" cy="22"/>
                </a:xfrm>
                <a:custGeom>
                  <a:avLst/>
                  <a:gdLst>
                    <a:gd name="T0" fmla="*/ 0 w 876"/>
                    <a:gd name="T1" fmla="*/ 0 h 22"/>
                    <a:gd name="T2" fmla="*/ 875 w 876"/>
                    <a:gd name="T3" fmla="*/ 0 h 22"/>
                    <a:gd name="T4" fmla="*/ 875 w 876"/>
                    <a:gd name="T5" fmla="*/ 21 h 22"/>
                    <a:gd name="T6" fmla="*/ 0 w 876"/>
                    <a:gd name="T7" fmla="*/ 21 h 22"/>
                    <a:gd name="T8" fmla="*/ 0 w 876"/>
                    <a:gd name="T9" fmla="*/ 0 h 22"/>
                    <a:gd name="T10" fmla="*/ 0 60000 65536"/>
                    <a:gd name="T11" fmla="*/ 0 60000 65536"/>
                    <a:gd name="T12" fmla="*/ 0 60000 65536"/>
                    <a:gd name="T13" fmla="*/ 0 60000 65536"/>
                    <a:gd name="T14" fmla="*/ 0 60000 65536"/>
                    <a:gd name="T15" fmla="*/ 0 w 876"/>
                    <a:gd name="T16" fmla="*/ 0 h 22"/>
                    <a:gd name="T17" fmla="*/ 876 w 876"/>
                    <a:gd name="T18" fmla="*/ 22 h 22"/>
                  </a:gdLst>
                  <a:ahLst/>
                  <a:cxnLst>
                    <a:cxn ang="T10">
                      <a:pos x="T0" y="T1"/>
                    </a:cxn>
                    <a:cxn ang="T11">
                      <a:pos x="T2" y="T3"/>
                    </a:cxn>
                    <a:cxn ang="T12">
                      <a:pos x="T4" y="T5"/>
                    </a:cxn>
                    <a:cxn ang="T13">
                      <a:pos x="T6" y="T7"/>
                    </a:cxn>
                    <a:cxn ang="T14">
                      <a:pos x="T8" y="T9"/>
                    </a:cxn>
                  </a:cxnLst>
                  <a:rect l="T15" t="T16" r="T17" b="T18"/>
                  <a:pathLst>
                    <a:path w="876" h="22">
                      <a:moveTo>
                        <a:pt x="0" y="0"/>
                      </a:moveTo>
                      <a:lnTo>
                        <a:pt x="875" y="0"/>
                      </a:lnTo>
                      <a:lnTo>
                        <a:pt x="875" y="21"/>
                      </a:lnTo>
                      <a:lnTo>
                        <a:pt x="0" y="21"/>
                      </a:lnTo>
                      <a:lnTo>
                        <a:pt x="0" y="0"/>
                      </a:lnTo>
                    </a:path>
                  </a:pathLst>
                </a:custGeom>
                <a:solidFill>
                  <a:srgbClr val="288028"/>
                </a:solidFill>
                <a:ln w="9525" cap="rnd">
                  <a:noFill/>
                  <a:round/>
                  <a:headEnd type="none" w="sm" len="sm"/>
                  <a:tailEnd type="none" w="sm" len="sm"/>
                </a:ln>
              </p:spPr>
              <p:txBody>
                <a:bodyPr/>
                <a:lstStyle/>
                <a:p>
                  <a:pPr>
                    <a:defRPr/>
                  </a:pPr>
                  <a:endParaRPr lang="en-US">
                    <a:solidFill>
                      <a:schemeClr val="tx1"/>
                    </a:solidFill>
                    <a:latin typeface="Arial" pitchFamily="34" charset="0"/>
                    <a:cs typeface="+mn-cs"/>
                  </a:endParaRPr>
                </a:p>
              </p:txBody>
            </p:sp>
            <p:sp>
              <p:nvSpPr>
                <p:cNvPr id="43" name="Freeform 437"/>
                <p:cNvSpPr>
                  <a:spLocks/>
                </p:cNvSpPr>
                <p:nvPr/>
              </p:nvSpPr>
              <p:spPr bwMode="auto">
                <a:xfrm>
                  <a:off x="3667" y="1669"/>
                  <a:ext cx="876" cy="21"/>
                </a:xfrm>
                <a:custGeom>
                  <a:avLst/>
                  <a:gdLst>
                    <a:gd name="T0" fmla="*/ 0 w 876"/>
                    <a:gd name="T1" fmla="*/ 0 h 21"/>
                    <a:gd name="T2" fmla="*/ 875 w 876"/>
                    <a:gd name="T3" fmla="*/ 0 h 21"/>
                    <a:gd name="T4" fmla="*/ 875 w 876"/>
                    <a:gd name="T5" fmla="*/ 20 h 21"/>
                    <a:gd name="T6" fmla="*/ 0 w 876"/>
                    <a:gd name="T7" fmla="*/ 20 h 21"/>
                    <a:gd name="T8" fmla="*/ 0 w 876"/>
                    <a:gd name="T9" fmla="*/ 0 h 21"/>
                    <a:gd name="T10" fmla="*/ 0 60000 65536"/>
                    <a:gd name="T11" fmla="*/ 0 60000 65536"/>
                    <a:gd name="T12" fmla="*/ 0 60000 65536"/>
                    <a:gd name="T13" fmla="*/ 0 60000 65536"/>
                    <a:gd name="T14" fmla="*/ 0 60000 65536"/>
                    <a:gd name="T15" fmla="*/ 0 w 876"/>
                    <a:gd name="T16" fmla="*/ 0 h 21"/>
                    <a:gd name="T17" fmla="*/ 876 w 876"/>
                    <a:gd name="T18" fmla="*/ 21 h 21"/>
                  </a:gdLst>
                  <a:ahLst/>
                  <a:cxnLst>
                    <a:cxn ang="T10">
                      <a:pos x="T0" y="T1"/>
                    </a:cxn>
                    <a:cxn ang="T11">
                      <a:pos x="T2" y="T3"/>
                    </a:cxn>
                    <a:cxn ang="T12">
                      <a:pos x="T4" y="T5"/>
                    </a:cxn>
                    <a:cxn ang="T13">
                      <a:pos x="T6" y="T7"/>
                    </a:cxn>
                    <a:cxn ang="T14">
                      <a:pos x="T8" y="T9"/>
                    </a:cxn>
                  </a:cxnLst>
                  <a:rect l="T15" t="T16" r="T17" b="T18"/>
                  <a:pathLst>
                    <a:path w="876" h="21">
                      <a:moveTo>
                        <a:pt x="0" y="0"/>
                      </a:moveTo>
                      <a:lnTo>
                        <a:pt x="875" y="0"/>
                      </a:lnTo>
                      <a:lnTo>
                        <a:pt x="875" y="20"/>
                      </a:lnTo>
                      <a:lnTo>
                        <a:pt x="0" y="20"/>
                      </a:lnTo>
                      <a:lnTo>
                        <a:pt x="0" y="0"/>
                      </a:lnTo>
                    </a:path>
                  </a:pathLst>
                </a:custGeom>
                <a:solidFill>
                  <a:srgbClr val="287828"/>
                </a:solidFill>
                <a:ln w="9525" cap="rnd">
                  <a:noFill/>
                  <a:round/>
                  <a:headEnd type="none" w="sm" len="sm"/>
                  <a:tailEnd type="none" w="sm" len="sm"/>
                </a:ln>
              </p:spPr>
              <p:txBody>
                <a:bodyPr/>
                <a:lstStyle/>
                <a:p>
                  <a:pPr>
                    <a:defRPr/>
                  </a:pPr>
                  <a:endParaRPr lang="en-US">
                    <a:solidFill>
                      <a:schemeClr val="tx1"/>
                    </a:solidFill>
                    <a:latin typeface="Arial" pitchFamily="34" charset="0"/>
                    <a:cs typeface="+mn-cs"/>
                  </a:endParaRPr>
                </a:p>
              </p:txBody>
            </p:sp>
            <p:sp>
              <p:nvSpPr>
                <p:cNvPr id="44" name="Freeform 438"/>
                <p:cNvSpPr>
                  <a:spLocks/>
                </p:cNvSpPr>
                <p:nvPr/>
              </p:nvSpPr>
              <p:spPr bwMode="auto">
                <a:xfrm>
                  <a:off x="3667" y="1679"/>
                  <a:ext cx="876" cy="22"/>
                </a:xfrm>
                <a:custGeom>
                  <a:avLst/>
                  <a:gdLst>
                    <a:gd name="T0" fmla="*/ 0 w 876"/>
                    <a:gd name="T1" fmla="*/ 0 h 22"/>
                    <a:gd name="T2" fmla="*/ 875 w 876"/>
                    <a:gd name="T3" fmla="*/ 0 h 22"/>
                    <a:gd name="T4" fmla="*/ 875 w 876"/>
                    <a:gd name="T5" fmla="*/ 21 h 22"/>
                    <a:gd name="T6" fmla="*/ 0 w 876"/>
                    <a:gd name="T7" fmla="*/ 21 h 22"/>
                    <a:gd name="T8" fmla="*/ 0 w 876"/>
                    <a:gd name="T9" fmla="*/ 0 h 22"/>
                    <a:gd name="T10" fmla="*/ 0 60000 65536"/>
                    <a:gd name="T11" fmla="*/ 0 60000 65536"/>
                    <a:gd name="T12" fmla="*/ 0 60000 65536"/>
                    <a:gd name="T13" fmla="*/ 0 60000 65536"/>
                    <a:gd name="T14" fmla="*/ 0 60000 65536"/>
                    <a:gd name="T15" fmla="*/ 0 w 876"/>
                    <a:gd name="T16" fmla="*/ 0 h 22"/>
                    <a:gd name="T17" fmla="*/ 876 w 876"/>
                    <a:gd name="T18" fmla="*/ 22 h 22"/>
                  </a:gdLst>
                  <a:ahLst/>
                  <a:cxnLst>
                    <a:cxn ang="T10">
                      <a:pos x="T0" y="T1"/>
                    </a:cxn>
                    <a:cxn ang="T11">
                      <a:pos x="T2" y="T3"/>
                    </a:cxn>
                    <a:cxn ang="T12">
                      <a:pos x="T4" y="T5"/>
                    </a:cxn>
                    <a:cxn ang="T13">
                      <a:pos x="T6" y="T7"/>
                    </a:cxn>
                    <a:cxn ang="T14">
                      <a:pos x="T8" y="T9"/>
                    </a:cxn>
                  </a:cxnLst>
                  <a:rect l="T15" t="T16" r="T17" b="T18"/>
                  <a:pathLst>
                    <a:path w="876" h="22">
                      <a:moveTo>
                        <a:pt x="0" y="0"/>
                      </a:moveTo>
                      <a:lnTo>
                        <a:pt x="875" y="0"/>
                      </a:lnTo>
                      <a:lnTo>
                        <a:pt x="875" y="21"/>
                      </a:lnTo>
                      <a:lnTo>
                        <a:pt x="0" y="21"/>
                      </a:lnTo>
                      <a:lnTo>
                        <a:pt x="0" y="0"/>
                      </a:lnTo>
                    </a:path>
                  </a:pathLst>
                </a:custGeom>
                <a:solidFill>
                  <a:srgbClr val="287020"/>
                </a:solidFill>
                <a:ln w="9525" cap="rnd">
                  <a:noFill/>
                  <a:round/>
                  <a:headEnd type="none" w="sm" len="sm"/>
                  <a:tailEnd type="none" w="sm" len="sm"/>
                </a:ln>
              </p:spPr>
              <p:txBody>
                <a:bodyPr/>
                <a:lstStyle/>
                <a:p>
                  <a:pPr>
                    <a:defRPr/>
                  </a:pPr>
                  <a:endParaRPr lang="en-US">
                    <a:solidFill>
                      <a:schemeClr val="tx1"/>
                    </a:solidFill>
                    <a:latin typeface="Arial" pitchFamily="34" charset="0"/>
                    <a:cs typeface="+mn-cs"/>
                  </a:endParaRPr>
                </a:p>
              </p:txBody>
            </p:sp>
            <p:sp>
              <p:nvSpPr>
                <p:cNvPr id="45" name="Freeform 439"/>
                <p:cNvSpPr>
                  <a:spLocks/>
                </p:cNvSpPr>
                <p:nvPr/>
              </p:nvSpPr>
              <p:spPr bwMode="auto">
                <a:xfrm>
                  <a:off x="3667" y="1689"/>
                  <a:ext cx="876" cy="23"/>
                </a:xfrm>
                <a:custGeom>
                  <a:avLst/>
                  <a:gdLst>
                    <a:gd name="T0" fmla="*/ 0 w 876"/>
                    <a:gd name="T1" fmla="*/ 0 h 23"/>
                    <a:gd name="T2" fmla="*/ 875 w 876"/>
                    <a:gd name="T3" fmla="*/ 0 h 23"/>
                    <a:gd name="T4" fmla="*/ 875 w 876"/>
                    <a:gd name="T5" fmla="*/ 22 h 23"/>
                    <a:gd name="T6" fmla="*/ 0 w 876"/>
                    <a:gd name="T7" fmla="*/ 22 h 23"/>
                    <a:gd name="T8" fmla="*/ 0 w 876"/>
                    <a:gd name="T9" fmla="*/ 0 h 23"/>
                    <a:gd name="T10" fmla="*/ 0 60000 65536"/>
                    <a:gd name="T11" fmla="*/ 0 60000 65536"/>
                    <a:gd name="T12" fmla="*/ 0 60000 65536"/>
                    <a:gd name="T13" fmla="*/ 0 60000 65536"/>
                    <a:gd name="T14" fmla="*/ 0 60000 65536"/>
                    <a:gd name="T15" fmla="*/ 0 w 876"/>
                    <a:gd name="T16" fmla="*/ 0 h 23"/>
                    <a:gd name="T17" fmla="*/ 876 w 876"/>
                    <a:gd name="T18" fmla="*/ 23 h 23"/>
                  </a:gdLst>
                  <a:ahLst/>
                  <a:cxnLst>
                    <a:cxn ang="T10">
                      <a:pos x="T0" y="T1"/>
                    </a:cxn>
                    <a:cxn ang="T11">
                      <a:pos x="T2" y="T3"/>
                    </a:cxn>
                    <a:cxn ang="T12">
                      <a:pos x="T4" y="T5"/>
                    </a:cxn>
                    <a:cxn ang="T13">
                      <a:pos x="T6" y="T7"/>
                    </a:cxn>
                    <a:cxn ang="T14">
                      <a:pos x="T8" y="T9"/>
                    </a:cxn>
                  </a:cxnLst>
                  <a:rect l="T15" t="T16" r="T17" b="T18"/>
                  <a:pathLst>
                    <a:path w="876" h="23">
                      <a:moveTo>
                        <a:pt x="0" y="0"/>
                      </a:moveTo>
                      <a:lnTo>
                        <a:pt x="875" y="0"/>
                      </a:lnTo>
                      <a:lnTo>
                        <a:pt x="875" y="22"/>
                      </a:lnTo>
                      <a:lnTo>
                        <a:pt x="0" y="22"/>
                      </a:lnTo>
                      <a:lnTo>
                        <a:pt x="0" y="0"/>
                      </a:lnTo>
                    </a:path>
                  </a:pathLst>
                </a:custGeom>
                <a:solidFill>
                  <a:srgbClr val="206820"/>
                </a:solidFill>
                <a:ln w="9525" cap="rnd">
                  <a:noFill/>
                  <a:round/>
                  <a:headEnd type="none" w="sm" len="sm"/>
                  <a:tailEnd type="none" w="sm" len="sm"/>
                </a:ln>
              </p:spPr>
              <p:txBody>
                <a:bodyPr/>
                <a:lstStyle/>
                <a:p>
                  <a:pPr>
                    <a:defRPr/>
                  </a:pPr>
                  <a:endParaRPr lang="en-US">
                    <a:solidFill>
                      <a:schemeClr val="tx1"/>
                    </a:solidFill>
                    <a:latin typeface="Arial" pitchFamily="34" charset="0"/>
                    <a:cs typeface="+mn-cs"/>
                  </a:endParaRPr>
                </a:p>
              </p:txBody>
            </p:sp>
            <p:sp>
              <p:nvSpPr>
                <p:cNvPr id="46" name="Freeform 440"/>
                <p:cNvSpPr>
                  <a:spLocks/>
                </p:cNvSpPr>
                <p:nvPr/>
              </p:nvSpPr>
              <p:spPr bwMode="auto">
                <a:xfrm>
                  <a:off x="3667" y="1698"/>
                  <a:ext cx="876" cy="21"/>
                </a:xfrm>
                <a:custGeom>
                  <a:avLst/>
                  <a:gdLst>
                    <a:gd name="T0" fmla="*/ 0 w 876"/>
                    <a:gd name="T1" fmla="*/ 0 h 21"/>
                    <a:gd name="T2" fmla="*/ 875 w 876"/>
                    <a:gd name="T3" fmla="*/ 0 h 21"/>
                    <a:gd name="T4" fmla="*/ 875 w 876"/>
                    <a:gd name="T5" fmla="*/ 20 h 21"/>
                    <a:gd name="T6" fmla="*/ 0 w 876"/>
                    <a:gd name="T7" fmla="*/ 20 h 21"/>
                    <a:gd name="T8" fmla="*/ 0 w 876"/>
                    <a:gd name="T9" fmla="*/ 0 h 21"/>
                    <a:gd name="T10" fmla="*/ 0 60000 65536"/>
                    <a:gd name="T11" fmla="*/ 0 60000 65536"/>
                    <a:gd name="T12" fmla="*/ 0 60000 65536"/>
                    <a:gd name="T13" fmla="*/ 0 60000 65536"/>
                    <a:gd name="T14" fmla="*/ 0 60000 65536"/>
                    <a:gd name="T15" fmla="*/ 0 w 876"/>
                    <a:gd name="T16" fmla="*/ 0 h 21"/>
                    <a:gd name="T17" fmla="*/ 876 w 876"/>
                    <a:gd name="T18" fmla="*/ 21 h 21"/>
                  </a:gdLst>
                  <a:ahLst/>
                  <a:cxnLst>
                    <a:cxn ang="T10">
                      <a:pos x="T0" y="T1"/>
                    </a:cxn>
                    <a:cxn ang="T11">
                      <a:pos x="T2" y="T3"/>
                    </a:cxn>
                    <a:cxn ang="T12">
                      <a:pos x="T4" y="T5"/>
                    </a:cxn>
                    <a:cxn ang="T13">
                      <a:pos x="T6" y="T7"/>
                    </a:cxn>
                    <a:cxn ang="T14">
                      <a:pos x="T8" y="T9"/>
                    </a:cxn>
                  </a:cxnLst>
                  <a:rect l="T15" t="T16" r="T17" b="T18"/>
                  <a:pathLst>
                    <a:path w="876" h="21">
                      <a:moveTo>
                        <a:pt x="0" y="0"/>
                      </a:moveTo>
                      <a:lnTo>
                        <a:pt x="875" y="0"/>
                      </a:lnTo>
                      <a:lnTo>
                        <a:pt x="875" y="20"/>
                      </a:lnTo>
                      <a:lnTo>
                        <a:pt x="0" y="20"/>
                      </a:lnTo>
                      <a:lnTo>
                        <a:pt x="0" y="0"/>
                      </a:lnTo>
                    </a:path>
                  </a:pathLst>
                </a:custGeom>
                <a:solidFill>
                  <a:srgbClr val="206020"/>
                </a:solidFill>
                <a:ln w="9525" cap="rnd">
                  <a:noFill/>
                  <a:round/>
                  <a:headEnd type="none" w="sm" len="sm"/>
                  <a:tailEnd type="none" w="sm" len="sm"/>
                </a:ln>
              </p:spPr>
              <p:txBody>
                <a:bodyPr/>
                <a:lstStyle/>
                <a:p>
                  <a:pPr>
                    <a:defRPr/>
                  </a:pPr>
                  <a:endParaRPr lang="en-US">
                    <a:solidFill>
                      <a:schemeClr val="tx1"/>
                    </a:solidFill>
                    <a:latin typeface="Arial" pitchFamily="34" charset="0"/>
                    <a:cs typeface="+mn-cs"/>
                  </a:endParaRPr>
                </a:p>
              </p:txBody>
            </p:sp>
            <p:sp>
              <p:nvSpPr>
                <p:cNvPr id="47" name="Freeform 441"/>
                <p:cNvSpPr>
                  <a:spLocks/>
                </p:cNvSpPr>
                <p:nvPr/>
              </p:nvSpPr>
              <p:spPr bwMode="auto">
                <a:xfrm>
                  <a:off x="3667" y="1707"/>
                  <a:ext cx="876" cy="23"/>
                </a:xfrm>
                <a:custGeom>
                  <a:avLst/>
                  <a:gdLst>
                    <a:gd name="T0" fmla="*/ 0 w 876"/>
                    <a:gd name="T1" fmla="*/ 0 h 23"/>
                    <a:gd name="T2" fmla="*/ 875 w 876"/>
                    <a:gd name="T3" fmla="*/ 0 h 23"/>
                    <a:gd name="T4" fmla="*/ 875 w 876"/>
                    <a:gd name="T5" fmla="*/ 22 h 23"/>
                    <a:gd name="T6" fmla="*/ 0 w 876"/>
                    <a:gd name="T7" fmla="*/ 22 h 23"/>
                    <a:gd name="T8" fmla="*/ 0 w 876"/>
                    <a:gd name="T9" fmla="*/ 0 h 23"/>
                    <a:gd name="T10" fmla="*/ 0 60000 65536"/>
                    <a:gd name="T11" fmla="*/ 0 60000 65536"/>
                    <a:gd name="T12" fmla="*/ 0 60000 65536"/>
                    <a:gd name="T13" fmla="*/ 0 60000 65536"/>
                    <a:gd name="T14" fmla="*/ 0 60000 65536"/>
                    <a:gd name="T15" fmla="*/ 0 w 876"/>
                    <a:gd name="T16" fmla="*/ 0 h 23"/>
                    <a:gd name="T17" fmla="*/ 876 w 876"/>
                    <a:gd name="T18" fmla="*/ 23 h 23"/>
                  </a:gdLst>
                  <a:ahLst/>
                  <a:cxnLst>
                    <a:cxn ang="T10">
                      <a:pos x="T0" y="T1"/>
                    </a:cxn>
                    <a:cxn ang="T11">
                      <a:pos x="T2" y="T3"/>
                    </a:cxn>
                    <a:cxn ang="T12">
                      <a:pos x="T4" y="T5"/>
                    </a:cxn>
                    <a:cxn ang="T13">
                      <a:pos x="T6" y="T7"/>
                    </a:cxn>
                    <a:cxn ang="T14">
                      <a:pos x="T8" y="T9"/>
                    </a:cxn>
                  </a:cxnLst>
                  <a:rect l="T15" t="T16" r="T17" b="T18"/>
                  <a:pathLst>
                    <a:path w="876" h="23">
                      <a:moveTo>
                        <a:pt x="0" y="0"/>
                      </a:moveTo>
                      <a:lnTo>
                        <a:pt x="875" y="0"/>
                      </a:lnTo>
                      <a:lnTo>
                        <a:pt x="875" y="22"/>
                      </a:lnTo>
                      <a:lnTo>
                        <a:pt x="0" y="22"/>
                      </a:lnTo>
                      <a:lnTo>
                        <a:pt x="0" y="0"/>
                      </a:lnTo>
                    </a:path>
                  </a:pathLst>
                </a:custGeom>
                <a:solidFill>
                  <a:srgbClr val="205818"/>
                </a:solidFill>
                <a:ln w="9525" cap="rnd">
                  <a:noFill/>
                  <a:round/>
                  <a:headEnd type="none" w="sm" len="sm"/>
                  <a:tailEnd type="none" w="sm" len="sm"/>
                </a:ln>
              </p:spPr>
              <p:txBody>
                <a:bodyPr/>
                <a:lstStyle/>
                <a:p>
                  <a:pPr>
                    <a:defRPr/>
                  </a:pPr>
                  <a:endParaRPr lang="en-US">
                    <a:solidFill>
                      <a:schemeClr val="tx1"/>
                    </a:solidFill>
                    <a:latin typeface="Arial" pitchFamily="34" charset="0"/>
                    <a:cs typeface="+mn-cs"/>
                  </a:endParaRPr>
                </a:p>
              </p:txBody>
            </p:sp>
            <p:sp>
              <p:nvSpPr>
                <p:cNvPr id="48" name="Freeform 442"/>
                <p:cNvSpPr>
                  <a:spLocks/>
                </p:cNvSpPr>
                <p:nvPr/>
              </p:nvSpPr>
              <p:spPr bwMode="auto">
                <a:xfrm>
                  <a:off x="3667" y="1718"/>
                  <a:ext cx="876" cy="21"/>
                </a:xfrm>
                <a:custGeom>
                  <a:avLst/>
                  <a:gdLst>
                    <a:gd name="T0" fmla="*/ 0 w 876"/>
                    <a:gd name="T1" fmla="*/ 0 h 21"/>
                    <a:gd name="T2" fmla="*/ 875 w 876"/>
                    <a:gd name="T3" fmla="*/ 0 h 21"/>
                    <a:gd name="T4" fmla="*/ 875 w 876"/>
                    <a:gd name="T5" fmla="*/ 20 h 21"/>
                    <a:gd name="T6" fmla="*/ 0 w 876"/>
                    <a:gd name="T7" fmla="*/ 20 h 21"/>
                    <a:gd name="T8" fmla="*/ 0 w 876"/>
                    <a:gd name="T9" fmla="*/ 0 h 21"/>
                    <a:gd name="T10" fmla="*/ 0 60000 65536"/>
                    <a:gd name="T11" fmla="*/ 0 60000 65536"/>
                    <a:gd name="T12" fmla="*/ 0 60000 65536"/>
                    <a:gd name="T13" fmla="*/ 0 60000 65536"/>
                    <a:gd name="T14" fmla="*/ 0 60000 65536"/>
                    <a:gd name="T15" fmla="*/ 0 w 876"/>
                    <a:gd name="T16" fmla="*/ 0 h 21"/>
                    <a:gd name="T17" fmla="*/ 876 w 876"/>
                    <a:gd name="T18" fmla="*/ 21 h 21"/>
                  </a:gdLst>
                  <a:ahLst/>
                  <a:cxnLst>
                    <a:cxn ang="T10">
                      <a:pos x="T0" y="T1"/>
                    </a:cxn>
                    <a:cxn ang="T11">
                      <a:pos x="T2" y="T3"/>
                    </a:cxn>
                    <a:cxn ang="T12">
                      <a:pos x="T4" y="T5"/>
                    </a:cxn>
                    <a:cxn ang="T13">
                      <a:pos x="T6" y="T7"/>
                    </a:cxn>
                    <a:cxn ang="T14">
                      <a:pos x="T8" y="T9"/>
                    </a:cxn>
                  </a:cxnLst>
                  <a:rect l="T15" t="T16" r="T17" b="T18"/>
                  <a:pathLst>
                    <a:path w="876" h="21">
                      <a:moveTo>
                        <a:pt x="0" y="0"/>
                      </a:moveTo>
                      <a:lnTo>
                        <a:pt x="875" y="0"/>
                      </a:lnTo>
                      <a:lnTo>
                        <a:pt x="875" y="20"/>
                      </a:lnTo>
                      <a:lnTo>
                        <a:pt x="0" y="20"/>
                      </a:lnTo>
                      <a:lnTo>
                        <a:pt x="0" y="0"/>
                      </a:lnTo>
                    </a:path>
                  </a:pathLst>
                </a:custGeom>
                <a:solidFill>
                  <a:srgbClr val="185018"/>
                </a:solidFill>
                <a:ln w="9525" cap="rnd">
                  <a:noFill/>
                  <a:round/>
                  <a:headEnd type="none" w="sm" len="sm"/>
                  <a:tailEnd type="none" w="sm" len="sm"/>
                </a:ln>
              </p:spPr>
              <p:txBody>
                <a:bodyPr/>
                <a:lstStyle/>
                <a:p>
                  <a:pPr>
                    <a:defRPr/>
                  </a:pPr>
                  <a:endParaRPr lang="en-US">
                    <a:solidFill>
                      <a:schemeClr val="tx1"/>
                    </a:solidFill>
                    <a:latin typeface="Arial" pitchFamily="34" charset="0"/>
                    <a:cs typeface="+mn-cs"/>
                  </a:endParaRPr>
                </a:p>
              </p:txBody>
            </p:sp>
            <p:sp>
              <p:nvSpPr>
                <p:cNvPr id="49" name="Freeform 443"/>
                <p:cNvSpPr>
                  <a:spLocks/>
                </p:cNvSpPr>
                <p:nvPr/>
              </p:nvSpPr>
              <p:spPr bwMode="auto">
                <a:xfrm>
                  <a:off x="3667" y="1727"/>
                  <a:ext cx="876" cy="21"/>
                </a:xfrm>
                <a:custGeom>
                  <a:avLst/>
                  <a:gdLst>
                    <a:gd name="T0" fmla="*/ 0 w 876"/>
                    <a:gd name="T1" fmla="*/ 0 h 21"/>
                    <a:gd name="T2" fmla="*/ 875 w 876"/>
                    <a:gd name="T3" fmla="*/ 0 h 21"/>
                    <a:gd name="T4" fmla="*/ 875 w 876"/>
                    <a:gd name="T5" fmla="*/ 20 h 21"/>
                    <a:gd name="T6" fmla="*/ 0 w 876"/>
                    <a:gd name="T7" fmla="*/ 20 h 21"/>
                    <a:gd name="T8" fmla="*/ 0 w 876"/>
                    <a:gd name="T9" fmla="*/ 0 h 21"/>
                    <a:gd name="T10" fmla="*/ 0 60000 65536"/>
                    <a:gd name="T11" fmla="*/ 0 60000 65536"/>
                    <a:gd name="T12" fmla="*/ 0 60000 65536"/>
                    <a:gd name="T13" fmla="*/ 0 60000 65536"/>
                    <a:gd name="T14" fmla="*/ 0 60000 65536"/>
                    <a:gd name="T15" fmla="*/ 0 w 876"/>
                    <a:gd name="T16" fmla="*/ 0 h 21"/>
                    <a:gd name="T17" fmla="*/ 876 w 876"/>
                    <a:gd name="T18" fmla="*/ 21 h 21"/>
                  </a:gdLst>
                  <a:ahLst/>
                  <a:cxnLst>
                    <a:cxn ang="T10">
                      <a:pos x="T0" y="T1"/>
                    </a:cxn>
                    <a:cxn ang="T11">
                      <a:pos x="T2" y="T3"/>
                    </a:cxn>
                    <a:cxn ang="T12">
                      <a:pos x="T4" y="T5"/>
                    </a:cxn>
                    <a:cxn ang="T13">
                      <a:pos x="T6" y="T7"/>
                    </a:cxn>
                    <a:cxn ang="T14">
                      <a:pos x="T8" y="T9"/>
                    </a:cxn>
                  </a:cxnLst>
                  <a:rect l="T15" t="T16" r="T17" b="T18"/>
                  <a:pathLst>
                    <a:path w="876" h="21">
                      <a:moveTo>
                        <a:pt x="0" y="0"/>
                      </a:moveTo>
                      <a:lnTo>
                        <a:pt x="875" y="0"/>
                      </a:lnTo>
                      <a:lnTo>
                        <a:pt x="875" y="20"/>
                      </a:lnTo>
                      <a:lnTo>
                        <a:pt x="0" y="20"/>
                      </a:lnTo>
                      <a:lnTo>
                        <a:pt x="0" y="0"/>
                      </a:lnTo>
                    </a:path>
                  </a:pathLst>
                </a:custGeom>
                <a:solidFill>
                  <a:srgbClr val="184818"/>
                </a:solidFill>
                <a:ln w="9525" cap="rnd">
                  <a:noFill/>
                  <a:round/>
                  <a:headEnd type="none" w="sm" len="sm"/>
                  <a:tailEnd type="none" w="sm" len="sm"/>
                </a:ln>
              </p:spPr>
              <p:txBody>
                <a:bodyPr/>
                <a:lstStyle/>
                <a:p>
                  <a:pPr>
                    <a:defRPr/>
                  </a:pPr>
                  <a:endParaRPr lang="en-US">
                    <a:solidFill>
                      <a:schemeClr val="tx1"/>
                    </a:solidFill>
                    <a:latin typeface="Arial" pitchFamily="34" charset="0"/>
                    <a:cs typeface="+mn-cs"/>
                  </a:endParaRPr>
                </a:p>
              </p:txBody>
            </p:sp>
            <p:sp>
              <p:nvSpPr>
                <p:cNvPr id="50" name="Freeform 444"/>
                <p:cNvSpPr>
                  <a:spLocks/>
                </p:cNvSpPr>
                <p:nvPr/>
              </p:nvSpPr>
              <p:spPr bwMode="auto">
                <a:xfrm>
                  <a:off x="3667" y="1735"/>
                  <a:ext cx="876" cy="23"/>
                </a:xfrm>
                <a:custGeom>
                  <a:avLst/>
                  <a:gdLst>
                    <a:gd name="T0" fmla="*/ 0 w 876"/>
                    <a:gd name="T1" fmla="*/ 0 h 23"/>
                    <a:gd name="T2" fmla="*/ 875 w 876"/>
                    <a:gd name="T3" fmla="*/ 0 h 23"/>
                    <a:gd name="T4" fmla="*/ 875 w 876"/>
                    <a:gd name="T5" fmla="*/ 22 h 23"/>
                    <a:gd name="T6" fmla="*/ 0 w 876"/>
                    <a:gd name="T7" fmla="*/ 22 h 23"/>
                    <a:gd name="T8" fmla="*/ 0 w 876"/>
                    <a:gd name="T9" fmla="*/ 0 h 23"/>
                    <a:gd name="T10" fmla="*/ 0 60000 65536"/>
                    <a:gd name="T11" fmla="*/ 0 60000 65536"/>
                    <a:gd name="T12" fmla="*/ 0 60000 65536"/>
                    <a:gd name="T13" fmla="*/ 0 60000 65536"/>
                    <a:gd name="T14" fmla="*/ 0 60000 65536"/>
                    <a:gd name="T15" fmla="*/ 0 w 876"/>
                    <a:gd name="T16" fmla="*/ 0 h 23"/>
                    <a:gd name="T17" fmla="*/ 876 w 876"/>
                    <a:gd name="T18" fmla="*/ 23 h 23"/>
                  </a:gdLst>
                  <a:ahLst/>
                  <a:cxnLst>
                    <a:cxn ang="T10">
                      <a:pos x="T0" y="T1"/>
                    </a:cxn>
                    <a:cxn ang="T11">
                      <a:pos x="T2" y="T3"/>
                    </a:cxn>
                    <a:cxn ang="T12">
                      <a:pos x="T4" y="T5"/>
                    </a:cxn>
                    <a:cxn ang="T13">
                      <a:pos x="T6" y="T7"/>
                    </a:cxn>
                    <a:cxn ang="T14">
                      <a:pos x="T8" y="T9"/>
                    </a:cxn>
                  </a:cxnLst>
                  <a:rect l="T15" t="T16" r="T17" b="T18"/>
                  <a:pathLst>
                    <a:path w="876" h="23">
                      <a:moveTo>
                        <a:pt x="0" y="0"/>
                      </a:moveTo>
                      <a:lnTo>
                        <a:pt x="875" y="0"/>
                      </a:lnTo>
                      <a:lnTo>
                        <a:pt x="875" y="22"/>
                      </a:lnTo>
                      <a:lnTo>
                        <a:pt x="0" y="22"/>
                      </a:lnTo>
                      <a:lnTo>
                        <a:pt x="0" y="0"/>
                      </a:lnTo>
                    </a:path>
                  </a:pathLst>
                </a:custGeom>
                <a:solidFill>
                  <a:srgbClr val="104010"/>
                </a:solidFill>
                <a:ln w="9525" cap="rnd">
                  <a:noFill/>
                  <a:round/>
                  <a:headEnd type="none" w="sm" len="sm"/>
                  <a:tailEnd type="none" w="sm" len="sm"/>
                </a:ln>
              </p:spPr>
              <p:txBody>
                <a:bodyPr/>
                <a:lstStyle/>
                <a:p>
                  <a:pPr>
                    <a:defRPr/>
                  </a:pPr>
                  <a:endParaRPr lang="en-US">
                    <a:solidFill>
                      <a:schemeClr val="tx1"/>
                    </a:solidFill>
                    <a:latin typeface="Arial" pitchFamily="34" charset="0"/>
                    <a:cs typeface="+mn-cs"/>
                  </a:endParaRPr>
                </a:p>
              </p:txBody>
            </p:sp>
            <p:sp>
              <p:nvSpPr>
                <p:cNvPr id="51" name="Rectangle 445"/>
                <p:cNvSpPr>
                  <a:spLocks noChangeArrowheads="1"/>
                </p:cNvSpPr>
                <p:nvPr/>
              </p:nvSpPr>
              <p:spPr bwMode="auto">
                <a:xfrm>
                  <a:off x="3736" y="1647"/>
                  <a:ext cx="115" cy="63"/>
                </a:xfrm>
                <a:prstGeom prst="rect">
                  <a:avLst/>
                </a:prstGeom>
                <a:solidFill>
                  <a:srgbClr val="474747"/>
                </a:solidFill>
                <a:ln w="12700">
                  <a:solidFill>
                    <a:srgbClr val="5F5F5F"/>
                  </a:solidFill>
                  <a:miter lim="800000"/>
                  <a:headEnd/>
                  <a:tailEnd/>
                </a:ln>
              </p:spPr>
              <p:txBody>
                <a:bodyPr wrap="none" anchor="ctr"/>
                <a:lstStyle/>
                <a:p>
                  <a:pPr>
                    <a:defRPr/>
                  </a:pPr>
                  <a:endParaRPr lang="en-US">
                    <a:solidFill>
                      <a:schemeClr val="tx1"/>
                    </a:solidFill>
                    <a:latin typeface="Arial" pitchFamily="34" charset="0"/>
                    <a:cs typeface="+mn-cs"/>
                  </a:endParaRPr>
                </a:p>
              </p:txBody>
            </p:sp>
            <p:sp>
              <p:nvSpPr>
                <p:cNvPr id="52" name="Rectangle 446" descr="Narrow vertical"/>
                <p:cNvSpPr>
                  <a:spLocks noChangeArrowheads="1"/>
                </p:cNvSpPr>
                <p:nvPr/>
              </p:nvSpPr>
              <p:spPr bwMode="auto">
                <a:xfrm>
                  <a:off x="3694" y="1748"/>
                  <a:ext cx="390" cy="17"/>
                </a:xfrm>
                <a:prstGeom prst="rect">
                  <a:avLst/>
                </a:prstGeom>
                <a:pattFill prst="narVert">
                  <a:fgClr>
                    <a:srgbClr val="FF9900"/>
                  </a:fgClr>
                  <a:bgClr>
                    <a:srgbClr val="FFFF00"/>
                  </a:bgClr>
                </a:pattFill>
                <a:ln w="12700">
                  <a:solidFill>
                    <a:srgbClr val="000000"/>
                  </a:solidFill>
                  <a:miter lim="800000"/>
                  <a:headEnd/>
                  <a:tailEnd/>
                </a:ln>
              </p:spPr>
              <p:txBody>
                <a:bodyPr wrap="none" anchor="ctr"/>
                <a:lstStyle/>
                <a:p>
                  <a:pPr>
                    <a:defRPr/>
                  </a:pPr>
                  <a:endParaRPr lang="en-US">
                    <a:solidFill>
                      <a:schemeClr val="tx1"/>
                    </a:solidFill>
                    <a:latin typeface="Arial" pitchFamily="34" charset="0"/>
                    <a:cs typeface="+mn-cs"/>
                  </a:endParaRPr>
                </a:p>
              </p:txBody>
            </p:sp>
            <p:sp>
              <p:nvSpPr>
                <p:cNvPr id="53" name="Rectangle 447" descr="Narrow vertical"/>
                <p:cNvSpPr>
                  <a:spLocks noChangeArrowheads="1"/>
                </p:cNvSpPr>
                <p:nvPr/>
              </p:nvSpPr>
              <p:spPr bwMode="auto">
                <a:xfrm>
                  <a:off x="4127" y="1748"/>
                  <a:ext cx="390" cy="17"/>
                </a:xfrm>
                <a:prstGeom prst="rect">
                  <a:avLst/>
                </a:prstGeom>
                <a:pattFill prst="narVert">
                  <a:fgClr>
                    <a:srgbClr val="FF9900"/>
                  </a:fgClr>
                  <a:bgClr>
                    <a:srgbClr val="FFFF00"/>
                  </a:bgClr>
                </a:pattFill>
                <a:ln w="12700">
                  <a:solidFill>
                    <a:srgbClr val="000000"/>
                  </a:solidFill>
                  <a:miter lim="800000"/>
                  <a:headEnd/>
                  <a:tailEnd/>
                </a:ln>
              </p:spPr>
              <p:txBody>
                <a:bodyPr wrap="none" anchor="ctr"/>
                <a:lstStyle/>
                <a:p>
                  <a:pPr>
                    <a:defRPr/>
                  </a:pPr>
                  <a:endParaRPr lang="en-US">
                    <a:solidFill>
                      <a:schemeClr val="tx1"/>
                    </a:solidFill>
                    <a:latin typeface="Arial" pitchFamily="34" charset="0"/>
                    <a:cs typeface="+mn-cs"/>
                  </a:endParaRPr>
                </a:p>
              </p:txBody>
            </p:sp>
            <p:sp>
              <p:nvSpPr>
                <p:cNvPr id="54" name="Rectangle 448"/>
                <p:cNvSpPr>
                  <a:spLocks noChangeArrowheads="1"/>
                </p:cNvSpPr>
                <p:nvPr/>
              </p:nvSpPr>
              <p:spPr bwMode="auto">
                <a:xfrm>
                  <a:off x="3894" y="1647"/>
                  <a:ext cx="119" cy="61"/>
                </a:xfrm>
                <a:prstGeom prst="rect">
                  <a:avLst/>
                </a:prstGeom>
                <a:solidFill>
                  <a:srgbClr val="474747"/>
                </a:solidFill>
                <a:ln w="12700">
                  <a:solidFill>
                    <a:srgbClr val="5F5F5F"/>
                  </a:solidFill>
                  <a:miter lim="800000"/>
                  <a:headEnd/>
                  <a:tailEnd/>
                </a:ln>
              </p:spPr>
              <p:txBody>
                <a:bodyPr wrap="none" anchor="ctr"/>
                <a:lstStyle/>
                <a:p>
                  <a:pPr>
                    <a:defRPr/>
                  </a:pPr>
                  <a:endParaRPr lang="en-US">
                    <a:solidFill>
                      <a:schemeClr val="tx1"/>
                    </a:solidFill>
                    <a:latin typeface="Arial" pitchFamily="34" charset="0"/>
                    <a:cs typeface="+mn-cs"/>
                  </a:endParaRPr>
                </a:p>
              </p:txBody>
            </p:sp>
            <p:sp>
              <p:nvSpPr>
                <p:cNvPr id="55" name="Rectangle 449"/>
                <p:cNvSpPr>
                  <a:spLocks noChangeArrowheads="1"/>
                </p:cNvSpPr>
                <p:nvPr/>
              </p:nvSpPr>
              <p:spPr bwMode="auto">
                <a:xfrm>
                  <a:off x="4053" y="1647"/>
                  <a:ext cx="117" cy="63"/>
                </a:xfrm>
                <a:prstGeom prst="rect">
                  <a:avLst/>
                </a:prstGeom>
                <a:solidFill>
                  <a:srgbClr val="474747"/>
                </a:solidFill>
                <a:ln w="12700">
                  <a:solidFill>
                    <a:srgbClr val="5F5F5F"/>
                  </a:solidFill>
                  <a:miter lim="800000"/>
                  <a:headEnd/>
                  <a:tailEnd/>
                </a:ln>
              </p:spPr>
              <p:txBody>
                <a:bodyPr wrap="none" anchor="ctr"/>
                <a:lstStyle/>
                <a:p>
                  <a:pPr>
                    <a:defRPr/>
                  </a:pPr>
                  <a:endParaRPr lang="en-US">
                    <a:solidFill>
                      <a:schemeClr val="tx1"/>
                    </a:solidFill>
                    <a:latin typeface="Arial" pitchFamily="34" charset="0"/>
                    <a:cs typeface="+mn-cs"/>
                  </a:endParaRPr>
                </a:p>
              </p:txBody>
            </p:sp>
            <p:sp>
              <p:nvSpPr>
                <p:cNvPr id="56" name="Rectangle 450"/>
                <p:cNvSpPr>
                  <a:spLocks noChangeArrowheads="1"/>
                </p:cNvSpPr>
                <p:nvPr/>
              </p:nvSpPr>
              <p:spPr bwMode="auto">
                <a:xfrm>
                  <a:off x="4212" y="1647"/>
                  <a:ext cx="116" cy="61"/>
                </a:xfrm>
                <a:prstGeom prst="rect">
                  <a:avLst/>
                </a:prstGeom>
                <a:solidFill>
                  <a:srgbClr val="474747"/>
                </a:solidFill>
                <a:ln w="12700">
                  <a:solidFill>
                    <a:srgbClr val="5F5F5F"/>
                  </a:solidFill>
                  <a:miter lim="800000"/>
                  <a:headEnd/>
                  <a:tailEnd/>
                </a:ln>
              </p:spPr>
              <p:txBody>
                <a:bodyPr wrap="none" anchor="ctr"/>
                <a:lstStyle/>
                <a:p>
                  <a:pPr>
                    <a:defRPr/>
                  </a:pPr>
                  <a:endParaRPr lang="en-US">
                    <a:solidFill>
                      <a:schemeClr val="tx1"/>
                    </a:solidFill>
                    <a:latin typeface="Arial" pitchFamily="34" charset="0"/>
                    <a:cs typeface="+mn-cs"/>
                  </a:endParaRPr>
                </a:p>
              </p:txBody>
            </p:sp>
            <p:sp>
              <p:nvSpPr>
                <p:cNvPr id="57" name="Rectangle 451"/>
                <p:cNvSpPr>
                  <a:spLocks noChangeArrowheads="1"/>
                </p:cNvSpPr>
                <p:nvPr/>
              </p:nvSpPr>
              <p:spPr bwMode="auto">
                <a:xfrm>
                  <a:off x="4370" y="1647"/>
                  <a:ext cx="118" cy="61"/>
                </a:xfrm>
                <a:prstGeom prst="rect">
                  <a:avLst/>
                </a:prstGeom>
                <a:solidFill>
                  <a:srgbClr val="474747"/>
                </a:solidFill>
                <a:ln w="12700">
                  <a:solidFill>
                    <a:srgbClr val="5F5F5F"/>
                  </a:solidFill>
                  <a:miter lim="800000"/>
                  <a:headEnd/>
                  <a:tailEnd/>
                </a:ln>
              </p:spPr>
              <p:txBody>
                <a:bodyPr wrap="none" anchor="ctr"/>
                <a:lstStyle/>
                <a:p>
                  <a:pPr>
                    <a:defRPr/>
                  </a:pPr>
                  <a:endParaRPr lang="en-US">
                    <a:solidFill>
                      <a:schemeClr val="tx1"/>
                    </a:solidFill>
                    <a:latin typeface="Arial" pitchFamily="34" charset="0"/>
                    <a:cs typeface="+mn-cs"/>
                  </a:endParaRPr>
                </a:p>
              </p:txBody>
            </p:sp>
          </p:grpSp>
        </p:grpSp>
        <p:pic>
          <p:nvPicPr>
            <p:cNvPr id="30" name="Picture 916" descr="xeon5500chip"/>
            <p:cNvPicPr>
              <a:picLocks noChangeAspect="1" noChangeArrowheads="1"/>
            </p:cNvPicPr>
            <p:nvPr/>
          </p:nvPicPr>
          <p:blipFill>
            <a:blip r:embed="rId4" cstate="screen"/>
            <a:srcRect/>
            <a:stretch>
              <a:fillRect/>
            </a:stretch>
          </p:blipFill>
          <p:spPr bwMode="auto">
            <a:xfrm>
              <a:off x="5506252" y="1828800"/>
              <a:ext cx="964622" cy="1004996"/>
            </a:xfrm>
            <a:prstGeom prst="rect">
              <a:avLst/>
            </a:prstGeom>
            <a:noFill/>
            <a:ln w="9525">
              <a:noFill/>
              <a:miter lim="800000"/>
              <a:headEnd/>
              <a:tailEnd/>
            </a:ln>
          </p:spPr>
        </p:pic>
        <p:pic>
          <p:nvPicPr>
            <p:cNvPr id="31" name="Picture 917" descr="xeon5500chip"/>
            <p:cNvPicPr>
              <a:picLocks noChangeAspect="1" noChangeArrowheads="1"/>
            </p:cNvPicPr>
            <p:nvPr/>
          </p:nvPicPr>
          <p:blipFill>
            <a:blip r:embed="rId4" cstate="screen"/>
            <a:srcRect/>
            <a:stretch>
              <a:fillRect/>
            </a:stretch>
          </p:blipFill>
          <p:spPr bwMode="auto">
            <a:xfrm>
              <a:off x="6628006" y="1840804"/>
              <a:ext cx="964622" cy="1004996"/>
            </a:xfrm>
            <a:prstGeom prst="rect">
              <a:avLst/>
            </a:prstGeom>
            <a:noFill/>
            <a:ln w="9525">
              <a:noFill/>
              <a:miter lim="800000"/>
              <a:headEnd/>
              <a:tailEnd/>
            </a:ln>
          </p:spPr>
        </p:pic>
        <p:pic>
          <p:nvPicPr>
            <p:cNvPr id="32" name="Picture 920" descr="chipset"/>
            <p:cNvPicPr>
              <a:picLocks noChangeAspect="1" noChangeArrowheads="1"/>
            </p:cNvPicPr>
            <p:nvPr/>
          </p:nvPicPr>
          <p:blipFill>
            <a:blip r:embed="rId5" cstate="screen"/>
            <a:srcRect/>
            <a:stretch>
              <a:fillRect/>
            </a:stretch>
          </p:blipFill>
          <p:spPr bwMode="auto">
            <a:xfrm>
              <a:off x="6039047" y="2954919"/>
              <a:ext cx="1047553" cy="931281"/>
            </a:xfrm>
            <a:prstGeom prst="rect">
              <a:avLst/>
            </a:prstGeom>
            <a:noFill/>
            <a:ln w="9525">
              <a:noFill/>
              <a:miter lim="800000"/>
              <a:headEnd/>
              <a:tailEnd/>
            </a:ln>
          </p:spPr>
        </p:pic>
      </p:grpSp>
      <p:sp>
        <p:nvSpPr>
          <p:cNvPr id="447" name="Rectangle 10"/>
          <p:cNvSpPr txBox="1">
            <a:spLocks noChangeArrowheads="1"/>
          </p:cNvSpPr>
          <p:nvPr/>
        </p:nvSpPr>
        <p:spPr>
          <a:xfrm>
            <a:off x="537501" y="3576491"/>
            <a:ext cx="3798887" cy="2360294"/>
          </a:xfrm>
          <a:prstGeom prst="rect">
            <a:avLst/>
          </a:prstGeom>
        </p:spPr>
        <p:txBody>
          <a:bodyPr vert="horz" wrap="square" lIns="0" tIns="0" rIns="0" bIns="0" rtlCol="0">
            <a:noAutofit/>
          </a:bodyPr>
          <a:lstStyle/>
          <a:p>
            <a:pPr marL="0" marR="0" lvl="0" indent="0" algn="ctr" defTabSz="914363" rtl="0" eaLnBrk="1" fontAlgn="auto" latinLnBrk="0" hangingPunct="1">
              <a:lnSpc>
                <a:spcPct val="90000"/>
              </a:lnSpc>
              <a:spcBef>
                <a:spcPct val="20000"/>
              </a:spcBef>
              <a:spcAft>
                <a:spcPts val="0"/>
              </a:spcAft>
              <a:buClrTx/>
              <a:buSzTx/>
              <a:buFontTx/>
              <a:buNone/>
              <a:tabLst/>
              <a:defRPr/>
            </a:pPr>
            <a:r>
              <a:rPr kumimoji="0" lang="en-US" sz="2000" b="1" i="0" u="none" strike="noStrike" kern="1200" cap="none" spc="0" normalizeH="0" baseline="0" noProof="0" dirty="0" smtClean="0">
                <a:ln>
                  <a:noFill/>
                </a:ln>
                <a:solidFill>
                  <a:srgbClr val="99CC99"/>
                </a:solidFill>
                <a:effectLst/>
                <a:uLnTx/>
                <a:uFillTx/>
                <a:latin typeface="+mn-lt"/>
                <a:ea typeface="+mn-ea"/>
                <a:cs typeface="+mn-cs"/>
              </a:rPr>
              <a:t>A tremendous step forward in technology </a:t>
            </a:r>
            <a:endParaRPr kumimoji="0" lang="en-US" sz="1800" b="0" i="0" u="none" strike="noStrike" kern="1200" cap="none" spc="0" normalizeH="0" baseline="0" noProof="0" dirty="0" smtClean="0">
              <a:ln>
                <a:noFill/>
              </a:ln>
              <a:solidFill>
                <a:srgbClr val="99CC99"/>
              </a:solidFill>
              <a:effectLst/>
              <a:uLnTx/>
              <a:uFillTx/>
              <a:latin typeface="+mn-lt"/>
              <a:ea typeface="+mn-ea"/>
              <a:cs typeface="+mn-cs"/>
            </a:endParaRPr>
          </a:p>
          <a:p>
            <a:pPr marL="914400" marR="0" lvl="1" indent="-396875" algn="l" defTabSz="914363" rtl="0" eaLnBrk="1" fontAlgn="auto" latinLnBrk="0" hangingPunct="1">
              <a:lnSpc>
                <a:spcPct val="90000"/>
              </a:lnSpc>
              <a:spcBef>
                <a:spcPct val="20000"/>
              </a:spcBef>
              <a:spcAft>
                <a:spcPts val="0"/>
              </a:spcAft>
              <a:buClrTx/>
              <a:buSzPct val="90000"/>
              <a:buFontTx/>
              <a:buBlip>
                <a:blip r:embed="rId6"/>
              </a:buBlip>
              <a:tabLst/>
              <a:defRPr/>
            </a:pPr>
            <a:r>
              <a:rPr kumimoji="0" lang="en-US" sz="1600" b="0" i="0" u="none" strike="noStrike" kern="1200" cap="none" spc="0" normalizeH="0" baseline="0" noProof="0" dirty="0" smtClean="0">
                <a:ln>
                  <a:noFill/>
                </a:ln>
                <a:solidFill>
                  <a:srgbClr val="99CC99"/>
                </a:solidFill>
                <a:effectLst/>
                <a:uLnTx/>
                <a:uFillTx/>
                <a:latin typeface="+mn-lt"/>
                <a:ea typeface="+mn-ea"/>
                <a:cs typeface="+mn-cs"/>
              </a:rPr>
              <a:t>New processor architecture</a:t>
            </a:r>
          </a:p>
          <a:p>
            <a:pPr marL="914400" marR="0" lvl="1" indent="-396875" algn="l" defTabSz="914363" rtl="0" eaLnBrk="1" fontAlgn="auto" latinLnBrk="0" hangingPunct="1">
              <a:lnSpc>
                <a:spcPct val="90000"/>
              </a:lnSpc>
              <a:spcBef>
                <a:spcPct val="20000"/>
              </a:spcBef>
              <a:spcAft>
                <a:spcPts val="0"/>
              </a:spcAft>
              <a:buClrTx/>
              <a:buSzPct val="90000"/>
              <a:buFontTx/>
              <a:buBlip>
                <a:blip r:embed="rId6"/>
              </a:buBlip>
              <a:tabLst/>
              <a:defRPr/>
            </a:pPr>
            <a:r>
              <a:rPr kumimoji="0" lang="en-US" sz="1600" b="0" i="0" u="none" strike="noStrike" kern="1200" cap="none" spc="0" normalizeH="0" baseline="0" noProof="0" dirty="0" smtClean="0">
                <a:ln>
                  <a:noFill/>
                </a:ln>
                <a:solidFill>
                  <a:srgbClr val="99CC99"/>
                </a:solidFill>
                <a:effectLst/>
                <a:uLnTx/>
                <a:uFillTx/>
                <a:latin typeface="+mn-lt"/>
                <a:ea typeface="+mn-ea"/>
                <a:cs typeface="+mn-cs"/>
              </a:rPr>
              <a:t>New platform architecture</a:t>
            </a:r>
          </a:p>
          <a:p>
            <a:pPr marL="914400" marR="0" lvl="1" indent="-396875" algn="l" defTabSz="914363" rtl="0" eaLnBrk="1" fontAlgn="auto" latinLnBrk="0" hangingPunct="1">
              <a:lnSpc>
                <a:spcPct val="90000"/>
              </a:lnSpc>
              <a:spcBef>
                <a:spcPct val="20000"/>
              </a:spcBef>
              <a:spcAft>
                <a:spcPts val="0"/>
              </a:spcAft>
              <a:buClrTx/>
              <a:buSzPct val="90000"/>
              <a:buFontTx/>
              <a:buBlip>
                <a:blip r:embed="rId6"/>
              </a:buBlip>
              <a:tabLst/>
              <a:defRPr/>
            </a:pPr>
            <a:r>
              <a:rPr kumimoji="0" lang="en-US" sz="1600" b="0" i="0" u="none" strike="noStrike" kern="1200" cap="none" spc="0" normalizeH="0" baseline="0" noProof="0" dirty="0" smtClean="0">
                <a:ln>
                  <a:noFill/>
                </a:ln>
                <a:solidFill>
                  <a:srgbClr val="99CC99"/>
                </a:solidFill>
                <a:effectLst/>
                <a:uLnTx/>
                <a:uFillTx/>
                <a:latin typeface="+mn-lt"/>
                <a:ea typeface="+mn-ea"/>
                <a:cs typeface="+mn-cs"/>
              </a:rPr>
              <a:t>New memory subsystem</a:t>
            </a:r>
          </a:p>
          <a:p>
            <a:pPr marL="914400" marR="0" lvl="1" indent="-396875" algn="l" defTabSz="914363" rtl="0" eaLnBrk="1" fontAlgn="auto" latinLnBrk="0" hangingPunct="1">
              <a:lnSpc>
                <a:spcPct val="90000"/>
              </a:lnSpc>
              <a:spcBef>
                <a:spcPct val="20000"/>
              </a:spcBef>
              <a:spcAft>
                <a:spcPts val="0"/>
              </a:spcAft>
              <a:buClrTx/>
              <a:buSzPct val="90000"/>
              <a:buFontTx/>
              <a:buBlip>
                <a:blip r:embed="rId6"/>
              </a:buBlip>
              <a:tabLst/>
              <a:defRPr/>
            </a:pPr>
            <a:r>
              <a:rPr kumimoji="0" lang="en-US" sz="1600" b="0" i="0" u="none" strike="noStrike" kern="1200" cap="none" spc="0" normalizeH="0" baseline="0" noProof="0" dirty="0" smtClean="0">
                <a:ln>
                  <a:noFill/>
                </a:ln>
                <a:solidFill>
                  <a:srgbClr val="99CC99"/>
                </a:solidFill>
                <a:effectLst/>
                <a:uLnTx/>
                <a:uFillTx/>
                <a:latin typeface="+mn-lt"/>
                <a:ea typeface="+mn-ea"/>
                <a:cs typeface="+mn-cs"/>
              </a:rPr>
              <a:t>New I/O subsystem</a:t>
            </a:r>
          </a:p>
          <a:p>
            <a:pPr marL="914400" marR="0" lvl="1" indent="-396875" algn="l" defTabSz="914363" rtl="0" eaLnBrk="1" fontAlgn="auto" latinLnBrk="0" hangingPunct="1">
              <a:lnSpc>
                <a:spcPct val="90000"/>
              </a:lnSpc>
              <a:spcBef>
                <a:spcPct val="20000"/>
              </a:spcBef>
              <a:spcAft>
                <a:spcPts val="0"/>
              </a:spcAft>
              <a:buClrTx/>
              <a:buSzPct val="90000"/>
              <a:buFontTx/>
              <a:buBlip>
                <a:blip r:embed="rId6"/>
              </a:buBlip>
              <a:tabLst/>
              <a:defRPr/>
            </a:pPr>
            <a:r>
              <a:rPr kumimoji="0" lang="en-US" sz="1600" b="0" i="0" u="none" strike="noStrike" kern="1200" cap="none" spc="0" normalizeH="0" baseline="0" noProof="0" dirty="0" smtClean="0">
                <a:ln>
                  <a:noFill/>
                </a:ln>
                <a:solidFill>
                  <a:srgbClr val="99CC99"/>
                </a:solidFill>
                <a:effectLst/>
                <a:uLnTx/>
                <a:uFillTx/>
                <a:latin typeface="+mn-lt"/>
                <a:ea typeface="+mn-ea"/>
                <a:cs typeface="+mn-cs"/>
              </a:rPr>
              <a:t>New options with SSDs </a:t>
            </a:r>
            <a:endParaRPr kumimoji="0" lang="en-US" b="0" i="0" u="none" strike="noStrike" kern="1200" cap="none" spc="0" normalizeH="0" baseline="0" noProof="0" dirty="0" smtClean="0">
              <a:ln>
                <a:noFill/>
              </a:ln>
              <a:solidFill>
                <a:srgbClr val="99CC99"/>
              </a:solidFill>
              <a:effectLst/>
              <a:uLnTx/>
              <a:uFillTx/>
              <a:latin typeface="+mn-lt"/>
              <a:ea typeface="+mn-ea"/>
              <a:cs typeface="+mn-cs"/>
            </a:endParaRPr>
          </a:p>
        </p:txBody>
      </p:sp>
      <p:pic>
        <p:nvPicPr>
          <p:cNvPr id="448" name="Picture 32" descr="xeon_a_rgb_3000"/>
          <p:cNvPicPr>
            <a:picLocks noChangeAspect="1" noChangeArrowheads="1"/>
          </p:cNvPicPr>
          <p:nvPr/>
        </p:nvPicPr>
        <p:blipFill>
          <a:blip r:embed="rId7"/>
          <a:srcRect/>
          <a:stretch>
            <a:fillRect/>
          </a:stretch>
        </p:blipFill>
        <p:spPr bwMode="auto">
          <a:xfrm>
            <a:off x="8128000" y="0"/>
            <a:ext cx="1016000" cy="762000"/>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a:xfrm>
            <a:off x="455613" y="33338"/>
            <a:ext cx="8237537" cy="941796"/>
          </a:xfrm>
        </p:spPr>
        <p:txBody>
          <a:bodyPr/>
          <a:lstStyle/>
          <a:p>
            <a:pPr eaLnBrk="1" hangingPunct="1"/>
            <a:r>
              <a:rPr lang="en-US" sz="4400" dirty="0" smtClean="0"/>
              <a:t>Performance Enhancements</a:t>
            </a:r>
            <a:r>
              <a:rPr lang="en-US" dirty="0" smtClean="0"/>
              <a:t/>
            </a:r>
            <a:br>
              <a:rPr lang="en-US" dirty="0" smtClean="0"/>
            </a:br>
            <a:r>
              <a:rPr lang="en-US" sz="2400" dirty="0" smtClean="0">
                <a:solidFill>
                  <a:schemeClr val="tx1"/>
                </a:solidFill>
              </a:rPr>
              <a:t>Intel Xeon® 5500 Series Processor (Nehalem-EP)</a:t>
            </a:r>
            <a:endParaRPr lang="en-US" sz="6000" dirty="0" smtClean="0">
              <a:solidFill>
                <a:schemeClr val="tx1"/>
              </a:solidFill>
            </a:endParaRPr>
          </a:p>
        </p:txBody>
      </p:sp>
      <p:sp>
        <p:nvSpPr>
          <p:cNvPr id="15363" name="AutoShape 3"/>
          <p:cNvSpPr>
            <a:spLocks noGrp="1" noChangeArrowheads="1"/>
          </p:cNvSpPr>
          <p:nvPr>
            <p:ph type="body" sz="half" idx="1"/>
          </p:nvPr>
        </p:nvSpPr>
        <p:spPr>
          <a:xfrm>
            <a:off x="455613" y="1039813"/>
            <a:ext cx="4041775" cy="4840287"/>
          </a:xfrm>
          <a:prstGeom prst="roundRect">
            <a:avLst>
              <a:gd name="adj" fmla="val 16667"/>
            </a:avLst>
          </a:prstGeom>
          <a:ln>
            <a:solidFill>
              <a:schemeClr val="tx1"/>
            </a:solidFill>
            <a:round/>
            <a:headEnd type="none" w="med" len="med"/>
            <a:tailEnd type="none" w="med" len="med"/>
          </a:ln>
        </p:spPr>
        <p:txBody>
          <a:bodyPr/>
          <a:lstStyle/>
          <a:p>
            <a:pPr marL="0" indent="0" algn="ctr" eaLnBrk="1" hangingPunct="1">
              <a:buFontTx/>
              <a:buNone/>
            </a:pPr>
            <a:endParaRPr lang="en-US" sz="2000" b="1" dirty="0" smtClean="0">
              <a:solidFill>
                <a:schemeClr val="bg2"/>
              </a:solidFill>
            </a:endParaRPr>
          </a:p>
          <a:p>
            <a:pPr marL="0" indent="0" algn="ctr" eaLnBrk="1" hangingPunct="1">
              <a:buFontTx/>
              <a:buNone/>
            </a:pPr>
            <a:r>
              <a:rPr lang="en-US" sz="2000" b="1" dirty="0" smtClean="0">
                <a:solidFill>
                  <a:schemeClr val="bg2"/>
                </a:solidFill>
              </a:rPr>
              <a:t>Intel</a:t>
            </a:r>
            <a:r>
              <a:rPr lang="en-US" sz="2000" b="1" baseline="30000" dirty="0" smtClean="0">
                <a:solidFill>
                  <a:schemeClr val="bg2"/>
                </a:solidFill>
              </a:rPr>
              <a:t>®</a:t>
            </a:r>
            <a:r>
              <a:rPr lang="en-US" sz="2000" b="1" dirty="0" smtClean="0">
                <a:solidFill>
                  <a:schemeClr val="bg2"/>
                </a:solidFill>
              </a:rPr>
              <a:t> Turbo Boost Technology</a:t>
            </a:r>
          </a:p>
        </p:txBody>
      </p:sp>
      <p:sp>
        <p:nvSpPr>
          <p:cNvPr id="15364" name="AutoShape 4"/>
          <p:cNvSpPr>
            <a:spLocks noGrp="1" noChangeArrowheads="1"/>
          </p:cNvSpPr>
          <p:nvPr>
            <p:ph type="body" sz="half" idx="2"/>
          </p:nvPr>
        </p:nvSpPr>
        <p:spPr>
          <a:xfrm>
            <a:off x="4649788" y="1039813"/>
            <a:ext cx="4043362" cy="4840287"/>
          </a:xfrm>
          <a:prstGeom prst="roundRect">
            <a:avLst>
              <a:gd name="adj" fmla="val 16667"/>
            </a:avLst>
          </a:prstGeom>
          <a:ln>
            <a:solidFill>
              <a:schemeClr val="tx1"/>
            </a:solidFill>
            <a:round/>
            <a:headEnd type="none" w="med" len="med"/>
            <a:tailEnd type="none" w="med" len="med"/>
          </a:ln>
        </p:spPr>
        <p:txBody>
          <a:bodyPr/>
          <a:lstStyle/>
          <a:p>
            <a:pPr marL="0" indent="0" algn="ctr" eaLnBrk="1" hangingPunct="1">
              <a:buFontTx/>
              <a:buNone/>
            </a:pPr>
            <a:endParaRPr lang="en-US" sz="2000" b="1" dirty="0" smtClean="0">
              <a:solidFill>
                <a:schemeClr val="bg2"/>
              </a:solidFill>
            </a:endParaRPr>
          </a:p>
          <a:p>
            <a:pPr marL="0" indent="0" algn="ctr" eaLnBrk="1" hangingPunct="1">
              <a:buFontTx/>
              <a:buNone/>
            </a:pPr>
            <a:r>
              <a:rPr lang="en-US" sz="2000" b="1" dirty="0" smtClean="0">
                <a:solidFill>
                  <a:schemeClr val="bg2"/>
                </a:solidFill>
              </a:rPr>
              <a:t>Intel</a:t>
            </a:r>
            <a:r>
              <a:rPr lang="en-US" sz="2000" b="1" baseline="30000" dirty="0" smtClean="0">
                <a:solidFill>
                  <a:schemeClr val="bg2"/>
                </a:solidFill>
              </a:rPr>
              <a:t>®</a:t>
            </a:r>
            <a:r>
              <a:rPr lang="en-US" sz="2000" b="1" dirty="0" smtClean="0">
                <a:solidFill>
                  <a:schemeClr val="bg2"/>
                </a:solidFill>
              </a:rPr>
              <a:t> Hyper-Threading Technology</a:t>
            </a:r>
          </a:p>
        </p:txBody>
      </p:sp>
      <p:sp>
        <p:nvSpPr>
          <p:cNvPr id="15365" name="Text Box 5"/>
          <p:cNvSpPr txBox="1">
            <a:spLocks noChangeArrowheads="1"/>
          </p:cNvSpPr>
          <p:nvPr/>
        </p:nvSpPr>
        <p:spPr bwMode="auto">
          <a:xfrm>
            <a:off x="614363" y="1992313"/>
            <a:ext cx="3802062" cy="577850"/>
          </a:xfrm>
          <a:prstGeom prst="rect">
            <a:avLst/>
          </a:prstGeom>
          <a:noFill/>
          <a:ln w="9525" algn="ctr">
            <a:noFill/>
            <a:miter lim="800000"/>
            <a:headEnd/>
            <a:tailEnd/>
          </a:ln>
        </p:spPr>
        <p:txBody>
          <a:bodyPr>
            <a:spAutoFit/>
          </a:bodyPr>
          <a:lstStyle/>
          <a:p>
            <a:pPr algn="ctr" eaLnBrk="0" hangingPunct="0">
              <a:lnSpc>
                <a:spcPct val="75000"/>
              </a:lnSpc>
              <a:spcBef>
                <a:spcPct val="50000"/>
              </a:spcBef>
            </a:pPr>
            <a:r>
              <a:rPr lang="en-US" sz="1400" b="0"/>
              <a:t>Increases performance by increasing processor frequency and enabling faster speeds when conditions allow</a:t>
            </a:r>
          </a:p>
        </p:txBody>
      </p:sp>
      <p:sp>
        <p:nvSpPr>
          <p:cNvPr id="15366" name="Text Box 11"/>
          <p:cNvSpPr txBox="1">
            <a:spLocks noChangeArrowheads="1"/>
          </p:cNvSpPr>
          <p:nvPr/>
        </p:nvSpPr>
        <p:spPr bwMode="auto">
          <a:xfrm rot="10800000">
            <a:off x="366961" y="3175000"/>
            <a:ext cx="415428" cy="1277938"/>
          </a:xfrm>
          <a:prstGeom prst="rect">
            <a:avLst/>
          </a:prstGeom>
          <a:noFill/>
          <a:ln w="9525" algn="ctr">
            <a:noFill/>
            <a:miter lim="800000"/>
            <a:headEnd/>
            <a:tailEnd/>
          </a:ln>
        </p:spPr>
        <p:txBody>
          <a:bodyPr vert="eaVert" lIns="91405" tIns="45702" rIns="91405" bIns="45702" anchor="b">
            <a:spAutoFit/>
          </a:bodyPr>
          <a:lstStyle/>
          <a:p>
            <a:pPr algn="ctr" eaLnBrk="0" hangingPunct="0">
              <a:lnSpc>
                <a:spcPct val="125000"/>
              </a:lnSpc>
              <a:spcBef>
                <a:spcPct val="20000"/>
              </a:spcBef>
              <a:buClr>
                <a:srgbClr val="0860A8"/>
              </a:buClr>
              <a:buSzPct val="80000"/>
            </a:pPr>
            <a:r>
              <a:rPr lang="en-US" sz="1200" b="0" dirty="0">
                <a:latin typeface="Neo Sans Intel" pitchFamily="34" charset="0"/>
              </a:rPr>
              <a:t>Frequency</a:t>
            </a:r>
          </a:p>
        </p:txBody>
      </p:sp>
      <p:grpSp>
        <p:nvGrpSpPr>
          <p:cNvPr id="2" name="Group 38"/>
          <p:cNvGrpSpPr>
            <a:grpSpLocks/>
          </p:cNvGrpSpPr>
          <p:nvPr/>
        </p:nvGrpSpPr>
        <p:grpSpPr bwMode="auto">
          <a:xfrm>
            <a:off x="925513" y="3284538"/>
            <a:ext cx="979487" cy="990600"/>
            <a:chOff x="583" y="2329"/>
            <a:chExt cx="617" cy="624"/>
          </a:xfrm>
        </p:grpSpPr>
        <p:sp>
          <p:nvSpPr>
            <p:cNvPr id="15412" name="Rectangle 5"/>
            <p:cNvSpPr>
              <a:spLocks noChangeArrowheads="1"/>
            </p:cNvSpPr>
            <p:nvPr/>
          </p:nvSpPr>
          <p:spPr bwMode="auto">
            <a:xfrm rot="10800000">
              <a:off x="583" y="2329"/>
              <a:ext cx="137" cy="624"/>
            </a:xfrm>
            <a:prstGeom prst="rect">
              <a:avLst/>
            </a:prstGeom>
            <a:solidFill>
              <a:schemeClr val="hlink"/>
            </a:solidFill>
            <a:ln w="9525" algn="ctr">
              <a:noFill/>
              <a:miter lim="800000"/>
              <a:headEnd/>
              <a:tailEnd/>
            </a:ln>
          </p:spPr>
          <p:txBody>
            <a:bodyPr vert="eaVert" wrap="none" lIns="0" tIns="0" rIns="0" bIns="0" anchor="ctr"/>
            <a:lstStyle/>
            <a:p>
              <a:pPr algn="ctr" eaLnBrk="0" hangingPunct="0">
                <a:lnSpc>
                  <a:spcPct val="75000"/>
                </a:lnSpc>
                <a:spcBef>
                  <a:spcPct val="50000"/>
                </a:spcBef>
              </a:pPr>
              <a:r>
                <a:rPr lang="en-US" sz="1200">
                  <a:solidFill>
                    <a:schemeClr val="bg1"/>
                  </a:solidFill>
                  <a:latin typeface="Neo Sans Intel" pitchFamily="34" charset="0"/>
                </a:rPr>
                <a:t>Core 0</a:t>
              </a:r>
            </a:p>
          </p:txBody>
        </p:sp>
        <p:sp>
          <p:nvSpPr>
            <p:cNvPr id="15413" name="Rectangle 6"/>
            <p:cNvSpPr>
              <a:spLocks noChangeArrowheads="1"/>
            </p:cNvSpPr>
            <p:nvPr/>
          </p:nvSpPr>
          <p:spPr bwMode="auto">
            <a:xfrm rot="10800000" flipV="1">
              <a:off x="741" y="2329"/>
              <a:ext cx="137" cy="624"/>
            </a:xfrm>
            <a:prstGeom prst="rect">
              <a:avLst/>
            </a:prstGeom>
            <a:solidFill>
              <a:schemeClr val="hlink"/>
            </a:solidFill>
            <a:ln w="9525" algn="ctr">
              <a:noFill/>
              <a:miter lim="800000"/>
              <a:headEnd/>
              <a:tailEnd/>
            </a:ln>
          </p:spPr>
          <p:txBody>
            <a:bodyPr rot="10800000" vert="eaVert" wrap="none" lIns="0" tIns="0" rIns="0" bIns="0" anchor="ctr"/>
            <a:lstStyle/>
            <a:p>
              <a:pPr algn="ctr" eaLnBrk="0" hangingPunct="0">
                <a:lnSpc>
                  <a:spcPct val="75000"/>
                </a:lnSpc>
                <a:spcBef>
                  <a:spcPct val="50000"/>
                </a:spcBef>
              </a:pPr>
              <a:r>
                <a:rPr lang="en-US" sz="1200">
                  <a:solidFill>
                    <a:schemeClr val="bg1"/>
                  </a:solidFill>
                  <a:latin typeface="Neo Sans Intel" pitchFamily="34" charset="0"/>
                </a:rPr>
                <a:t>Core 1</a:t>
              </a:r>
            </a:p>
          </p:txBody>
        </p:sp>
        <p:sp>
          <p:nvSpPr>
            <p:cNvPr id="15414" name="Rectangle 7"/>
            <p:cNvSpPr>
              <a:spLocks noChangeArrowheads="1"/>
            </p:cNvSpPr>
            <p:nvPr/>
          </p:nvSpPr>
          <p:spPr bwMode="auto">
            <a:xfrm rot="10800000" flipH="1" flipV="1">
              <a:off x="902" y="2329"/>
              <a:ext cx="137" cy="624"/>
            </a:xfrm>
            <a:prstGeom prst="rect">
              <a:avLst/>
            </a:prstGeom>
            <a:solidFill>
              <a:schemeClr val="hlink"/>
            </a:solidFill>
            <a:ln w="9525" algn="ctr">
              <a:noFill/>
              <a:miter lim="800000"/>
              <a:headEnd/>
              <a:tailEnd/>
            </a:ln>
          </p:spPr>
          <p:txBody>
            <a:bodyPr rot="10800000" vert="eaVert" wrap="none" lIns="0" tIns="0" rIns="0" bIns="0" anchor="ctr"/>
            <a:lstStyle/>
            <a:p>
              <a:pPr algn="ctr" eaLnBrk="0" hangingPunct="0">
                <a:lnSpc>
                  <a:spcPct val="75000"/>
                </a:lnSpc>
                <a:spcBef>
                  <a:spcPct val="50000"/>
                </a:spcBef>
              </a:pPr>
              <a:r>
                <a:rPr lang="en-US" sz="1200">
                  <a:solidFill>
                    <a:schemeClr val="bg1"/>
                  </a:solidFill>
                  <a:latin typeface="Neo Sans Intel" pitchFamily="34" charset="0"/>
                </a:rPr>
                <a:t>Core 2</a:t>
              </a:r>
            </a:p>
          </p:txBody>
        </p:sp>
        <p:sp>
          <p:nvSpPr>
            <p:cNvPr id="15415" name="Rectangle 8"/>
            <p:cNvSpPr>
              <a:spLocks noChangeArrowheads="1"/>
            </p:cNvSpPr>
            <p:nvPr/>
          </p:nvSpPr>
          <p:spPr bwMode="auto">
            <a:xfrm rot="10800000" flipV="1">
              <a:off x="1063" y="2329"/>
              <a:ext cx="137" cy="624"/>
            </a:xfrm>
            <a:prstGeom prst="rect">
              <a:avLst/>
            </a:prstGeom>
            <a:solidFill>
              <a:schemeClr val="hlink"/>
            </a:solidFill>
            <a:ln w="9525" algn="ctr">
              <a:noFill/>
              <a:miter lim="800000"/>
              <a:headEnd/>
              <a:tailEnd/>
            </a:ln>
          </p:spPr>
          <p:txBody>
            <a:bodyPr rot="10800000" vert="eaVert" wrap="none" lIns="0" tIns="0" rIns="0" bIns="0" anchor="ctr"/>
            <a:lstStyle/>
            <a:p>
              <a:pPr algn="ctr" eaLnBrk="0" hangingPunct="0">
                <a:lnSpc>
                  <a:spcPct val="75000"/>
                </a:lnSpc>
                <a:spcBef>
                  <a:spcPct val="50000"/>
                </a:spcBef>
              </a:pPr>
              <a:r>
                <a:rPr lang="en-US" sz="1200">
                  <a:solidFill>
                    <a:schemeClr val="bg1"/>
                  </a:solidFill>
                  <a:latin typeface="Neo Sans Intel" pitchFamily="34" charset="0"/>
                </a:rPr>
                <a:t>Core 3</a:t>
              </a:r>
            </a:p>
          </p:txBody>
        </p:sp>
      </p:grpSp>
      <p:cxnSp>
        <p:nvCxnSpPr>
          <p:cNvPr id="36" name="Straight Arrow Connector 35"/>
          <p:cNvCxnSpPr/>
          <p:nvPr/>
        </p:nvCxnSpPr>
        <p:spPr bwMode="auto">
          <a:xfrm rot="5400000" flipH="1" flipV="1">
            <a:off x="208757" y="3737769"/>
            <a:ext cx="1058862" cy="0"/>
          </a:xfrm>
          <a:prstGeom prst="straightConnector1">
            <a:avLst/>
          </a:prstGeom>
          <a:noFill/>
          <a:ln w="19050" cap="flat" cmpd="sng" algn="ctr">
            <a:solidFill>
              <a:schemeClr val="tx1">
                <a:lumMod val="90000"/>
                <a:lumOff val="10000"/>
              </a:schemeClr>
            </a:solidFill>
            <a:prstDash val="solid"/>
            <a:round/>
            <a:headEnd type="none" w="med" len="med"/>
            <a:tailEnd type="arrow"/>
          </a:ln>
          <a:effectLst/>
        </p:spPr>
      </p:cxnSp>
      <p:sp>
        <p:nvSpPr>
          <p:cNvPr id="15369" name="Text Box 11"/>
          <p:cNvSpPr txBox="1">
            <a:spLocks noChangeArrowheads="1"/>
          </p:cNvSpPr>
          <p:nvPr/>
        </p:nvSpPr>
        <p:spPr bwMode="auto">
          <a:xfrm>
            <a:off x="627063" y="4311650"/>
            <a:ext cx="1462087" cy="549275"/>
          </a:xfrm>
          <a:prstGeom prst="rect">
            <a:avLst/>
          </a:prstGeom>
          <a:noFill/>
          <a:ln w="50800" algn="ctr">
            <a:noFill/>
            <a:miter lim="800000"/>
            <a:headEnd/>
            <a:tailEnd/>
          </a:ln>
        </p:spPr>
        <p:txBody>
          <a:bodyPr>
            <a:spAutoFit/>
          </a:bodyPr>
          <a:lstStyle/>
          <a:p>
            <a:pPr algn="ctr" eaLnBrk="0" hangingPunct="0">
              <a:lnSpc>
                <a:spcPct val="75000"/>
              </a:lnSpc>
              <a:spcBef>
                <a:spcPct val="50000"/>
              </a:spcBef>
            </a:pPr>
            <a:r>
              <a:rPr lang="en-US" sz="1000" b="0">
                <a:cs typeface="Times New Roman" pitchFamily="18" charset="0"/>
              </a:rPr>
              <a:t>All cores </a:t>
            </a:r>
            <a:br>
              <a:rPr lang="en-US" sz="1000" b="0">
                <a:cs typeface="Times New Roman" pitchFamily="18" charset="0"/>
              </a:rPr>
            </a:br>
            <a:r>
              <a:rPr lang="en-US" sz="1000" b="0">
                <a:cs typeface="Times New Roman" pitchFamily="18" charset="0"/>
              </a:rPr>
              <a:t>operate at </a:t>
            </a:r>
            <a:br>
              <a:rPr lang="en-US" sz="1000" b="0">
                <a:cs typeface="Times New Roman" pitchFamily="18" charset="0"/>
              </a:rPr>
            </a:br>
            <a:r>
              <a:rPr lang="en-US" sz="1000" b="0">
                <a:cs typeface="Times New Roman" pitchFamily="18" charset="0"/>
              </a:rPr>
              <a:t>rated </a:t>
            </a:r>
            <a:br>
              <a:rPr lang="en-US" sz="1000" b="0">
                <a:cs typeface="Times New Roman" pitchFamily="18" charset="0"/>
              </a:rPr>
            </a:br>
            <a:r>
              <a:rPr lang="en-US" sz="1000" b="0">
                <a:cs typeface="Times New Roman" pitchFamily="18" charset="0"/>
              </a:rPr>
              <a:t>frequency</a:t>
            </a:r>
          </a:p>
        </p:txBody>
      </p:sp>
      <p:sp>
        <p:nvSpPr>
          <p:cNvPr id="15370" name="Text Box 11"/>
          <p:cNvSpPr txBox="1">
            <a:spLocks noChangeArrowheads="1"/>
          </p:cNvSpPr>
          <p:nvPr/>
        </p:nvSpPr>
        <p:spPr bwMode="auto">
          <a:xfrm>
            <a:off x="2155825" y="4311650"/>
            <a:ext cx="1020763" cy="549275"/>
          </a:xfrm>
          <a:prstGeom prst="rect">
            <a:avLst/>
          </a:prstGeom>
          <a:noFill/>
          <a:ln w="50800" algn="ctr">
            <a:noFill/>
            <a:miter lim="800000"/>
            <a:headEnd/>
            <a:tailEnd/>
          </a:ln>
        </p:spPr>
        <p:txBody>
          <a:bodyPr>
            <a:spAutoFit/>
          </a:bodyPr>
          <a:lstStyle/>
          <a:p>
            <a:pPr algn="ctr" eaLnBrk="0" hangingPunct="0">
              <a:lnSpc>
                <a:spcPct val="75000"/>
              </a:lnSpc>
              <a:spcBef>
                <a:spcPct val="50000"/>
              </a:spcBef>
            </a:pPr>
            <a:r>
              <a:rPr lang="en-US" sz="1000" b="0">
                <a:cs typeface="Times New Roman" pitchFamily="18" charset="0"/>
              </a:rPr>
              <a:t>All cores </a:t>
            </a:r>
            <a:br>
              <a:rPr lang="en-US" sz="1000" b="0">
                <a:cs typeface="Times New Roman" pitchFamily="18" charset="0"/>
              </a:rPr>
            </a:br>
            <a:r>
              <a:rPr lang="en-US" sz="1000" b="0">
                <a:cs typeface="Times New Roman" pitchFamily="18" charset="0"/>
              </a:rPr>
              <a:t>operate </a:t>
            </a:r>
            <a:br>
              <a:rPr lang="en-US" sz="1000" b="0">
                <a:cs typeface="Times New Roman" pitchFamily="18" charset="0"/>
              </a:rPr>
            </a:br>
            <a:r>
              <a:rPr lang="en-US" sz="1000" b="0">
                <a:cs typeface="Times New Roman" pitchFamily="18" charset="0"/>
              </a:rPr>
              <a:t>at higher </a:t>
            </a:r>
            <a:br>
              <a:rPr lang="en-US" sz="1000" b="0">
                <a:cs typeface="Times New Roman" pitchFamily="18" charset="0"/>
              </a:rPr>
            </a:br>
            <a:r>
              <a:rPr lang="en-US" sz="1000" b="0">
                <a:cs typeface="Times New Roman" pitchFamily="18" charset="0"/>
              </a:rPr>
              <a:t>frequency</a:t>
            </a:r>
          </a:p>
        </p:txBody>
      </p:sp>
      <p:sp>
        <p:nvSpPr>
          <p:cNvPr id="15371" name="Rectangle 5"/>
          <p:cNvSpPr>
            <a:spLocks noChangeArrowheads="1"/>
          </p:cNvSpPr>
          <p:nvPr/>
        </p:nvSpPr>
        <p:spPr bwMode="auto">
          <a:xfrm rot="10800000">
            <a:off x="2133600" y="3284538"/>
            <a:ext cx="228600" cy="990600"/>
          </a:xfrm>
          <a:prstGeom prst="rect">
            <a:avLst/>
          </a:prstGeom>
          <a:solidFill>
            <a:schemeClr val="hlink"/>
          </a:solidFill>
          <a:ln w="9525" algn="ctr">
            <a:noFill/>
            <a:miter lim="800000"/>
            <a:headEnd/>
            <a:tailEnd/>
          </a:ln>
        </p:spPr>
        <p:txBody>
          <a:bodyPr vert="eaVert" wrap="none" lIns="0" tIns="0" rIns="0" bIns="0" anchor="ctr"/>
          <a:lstStyle/>
          <a:p>
            <a:pPr algn="ctr" eaLnBrk="0" hangingPunct="0">
              <a:lnSpc>
                <a:spcPct val="75000"/>
              </a:lnSpc>
              <a:spcBef>
                <a:spcPct val="50000"/>
              </a:spcBef>
            </a:pPr>
            <a:r>
              <a:rPr lang="en-US" sz="1200">
                <a:solidFill>
                  <a:schemeClr val="bg1"/>
                </a:solidFill>
                <a:latin typeface="Neo Sans Intel" pitchFamily="34" charset="0"/>
              </a:rPr>
              <a:t>Core 0</a:t>
            </a:r>
          </a:p>
        </p:txBody>
      </p:sp>
      <p:sp>
        <p:nvSpPr>
          <p:cNvPr id="15372" name="Rectangle 15"/>
          <p:cNvSpPr>
            <a:spLocks noChangeArrowheads="1"/>
          </p:cNvSpPr>
          <p:nvPr/>
        </p:nvSpPr>
        <p:spPr bwMode="auto">
          <a:xfrm rot="10800000">
            <a:off x="2133600" y="3135313"/>
            <a:ext cx="228600" cy="141287"/>
          </a:xfrm>
          <a:prstGeom prst="rect">
            <a:avLst/>
          </a:prstGeom>
          <a:solidFill>
            <a:srgbClr val="92D050"/>
          </a:solidFill>
          <a:ln w="9525" algn="ctr">
            <a:noFill/>
            <a:miter lim="800000"/>
            <a:headEnd/>
            <a:tailEnd/>
          </a:ln>
        </p:spPr>
        <p:txBody>
          <a:bodyPr rot="10800000" vert="eaVert" wrap="none" lIns="0" tIns="0" rIns="0" bIns="0" anchor="ctr"/>
          <a:lstStyle/>
          <a:p>
            <a:pPr algn="ctr" eaLnBrk="0" hangingPunct="0">
              <a:lnSpc>
                <a:spcPct val="75000"/>
              </a:lnSpc>
              <a:spcBef>
                <a:spcPct val="50000"/>
              </a:spcBef>
            </a:pPr>
            <a:endParaRPr lang="en-US" sz="2400">
              <a:solidFill>
                <a:srgbClr val="FFFFFF"/>
              </a:solidFill>
              <a:latin typeface="Neo Sans Intel" pitchFamily="34" charset="0"/>
            </a:endParaRPr>
          </a:p>
        </p:txBody>
      </p:sp>
      <p:sp>
        <p:nvSpPr>
          <p:cNvPr id="15373" name="Rectangle 24"/>
          <p:cNvSpPr>
            <a:spLocks noChangeArrowheads="1"/>
          </p:cNvSpPr>
          <p:nvPr/>
        </p:nvSpPr>
        <p:spPr bwMode="auto">
          <a:xfrm>
            <a:off x="541338" y="5067300"/>
            <a:ext cx="3895725" cy="554038"/>
          </a:xfrm>
          <a:prstGeom prst="rect">
            <a:avLst/>
          </a:prstGeom>
          <a:noFill/>
          <a:ln w="9525" algn="ctr">
            <a:noFill/>
            <a:miter lim="800000"/>
            <a:headEnd/>
            <a:tailEnd/>
          </a:ln>
        </p:spPr>
        <p:txBody>
          <a:bodyPr>
            <a:spAutoFit/>
          </a:bodyPr>
          <a:lstStyle/>
          <a:p>
            <a:pPr algn="ctr" eaLnBrk="0" hangingPunct="0">
              <a:lnSpc>
                <a:spcPct val="75000"/>
              </a:lnSpc>
              <a:spcBef>
                <a:spcPct val="50000"/>
              </a:spcBef>
            </a:pPr>
            <a:r>
              <a:rPr kumimoji="1" lang="en-US">
                <a:solidFill>
                  <a:schemeClr val="tx2"/>
                </a:solidFill>
              </a:rPr>
              <a:t>Higher performance </a:t>
            </a:r>
            <a:br>
              <a:rPr kumimoji="1" lang="en-US">
                <a:solidFill>
                  <a:schemeClr val="tx2"/>
                </a:solidFill>
              </a:rPr>
            </a:br>
            <a:r>
              <a:rPr kumimoji="1" lang="en-US">
                <a:solidFill>
                  <a:schemeClr val="tx2"/>
                </a:solidFill>
              </a:rPr>
              <a:t>on demand</a:t>
            </a:r>
          </a:p>
        </p:txBody>
      </p:sp>
      <p:sp>
        <p:nvSpPr>
          <p:cNvPr id="15374" name="Text Box 11"/>
          <p:cNvSpPr txBox="1">
            <a:spLocks noChangeArrowheads="1"/>
          </p:cNvSpPr>
          <p:nvPr/>
        </p:nvSpPr>
        <p:spPr bwMode="auto">
          <a:xfrm>
            <a:off x="3228975" y="4311650"/>
            <a:ext cx="1268413" cy="549275"/>
          </a:xfrm>
          <a:prstGeom prst="rect">
            <a:avLst/>
          </a:prstGeom>
          <a:noFill/>
          <a:ln w="50800" algn="ctr">
            <a:noFill/>
            <a:miter lim="800000"/>
            <a:headEnd/>
            <a:tailEnd/>
          </a:ln>
        </p:spPr>
        <p:txBody>
          <a:bodyPr>
            <a:spAutoFit/>
          </a:bodyPr>
          <a:lstStyle/>
          <a:p>
            <a:pPr algn="ctr" eaLnBrk="0" hangingPunct="0">
              <a:lnSpc>
                <a:spcPct val="75000"/>
              </a:lnSpc>
              <a:spcBef>
                <a:spcPct val="50000"/>
              </a:spcBef>
            </a:pPr>
            <a:r>
              <a:rPr lang="en-US" sz="1000" b="0" dirty="0">
                <a:cs typeface="Times New Roman" pitchFamily="18" charset="0"/>
              </a:rPr>
              <a:t>Fewer cores </a:t>
            </a:r>
            <a:br>
              <a:rPr lang="en-US" sz="1000" b="0" dirty="0">
                <a:cs typeface="Times New Roman" pitchFamily="18" charset="0"/>
              </a:rPr>
            </a:br>
            <a:r>
              <a:rPr lang="en-US" sz="1000" b="0" dirty="0">
                <a:cs typeface="Times New Roman" pitchFamily="18" charset="0"/>
              </a:rPr>
              <a:t>may operate at </a:t>
            </a:r>
            <a:br>
              <a:rPr lang="en-US" sz="1000" b="0" dirty="0">
                <a:cs typeface="Times New Roman" pitchFamily="18" charset="0"/>
              </a:rPr>
            </a:br>
            <a:r>
              <a:rPr lang="en-US" sz="1000" b="0" dirty="0">
                <a:cs typeface="Times New Roman" pitchFamily="18" charset="0"/>
              </a:rPr>
              <a:t>even higher frequencies</a:t>
            </a:r>
          </a:p>
        </p:txBody>
      </p:sp>
      <p:sp>
        <p:nvSpPr>
          <p:cNvPr id="15375" name="Rectangle 15"/>
          <p:cNvSpPr>
            <a:spLocks noChangeArrowheads="1"/>
          </p:cNvSpPr>
          <p:nvPr/>
        </p:nvSpPr>
        <p:spPr bwMode="auto">
          <a:xfrm rot="10800000">
            <a:off x="3925888" y="4221163"/>
            <a:ext cx="219075" cy="46037"/>
          </a:xfrm>
          <a:prstGeom prst="rect">
            <a:avLst/>
          </a:prstGeom>
          <a:solidFill>
            <a:schemeClr val="tx1"/>
          </a:solidFill>
          <a:ln w="9525" algn="ctr">
            <a:noFill/>
            <a:miter lim="800000"/>
            <a:headEnd/>
            <a:tailEnd/>
          </a:ln>
        </p:spPr>
        <p:txBody>
          <a:bodyPr rot="10800000" vert="eaVert" wrap="none" lIns="0" tIns="0" rIns="0" bIns="0" anchor="ctr"/>
          <a:lstStyle/>
          <a:p>
            <a:pPr algn="ctr" eaLnBrk="0" hangingPunct="0">
              <a:lnSpc>
                <a:spcPct val="75000"/>
              </a:lnSpc>
              <a:spcBef>
                <a:spcPct val="50000"/>
              </a:spcBef>
            </a:pPr>
            <a:endParaRPr lang="en-US" sz="2400">
              <a:solidFill>
                <a:srgbClr val="FFFFFF"/>
              </a:solidFill>
              <a:latin typeface="Neo Sans Intel" pitchFamily="34" charset="0"/>
            </a:endParaRPr>
          </a:p>
        </p:txBody>
      </p:sp>
      <p:sp>
        <p:nvSpPr>
          <p:cNvPr id="15376" name="Rectangle 15"/>
          <p:cNvSpPr>
            <a:spLocks noChangeArrowheads="1"/>
          </p:cNvSpPr>
          <p:nvPr/>
        </p:nvSpPr>
        <p:spPr bwMode="auto">
          <a:xfrm rot="10800000">
            <a:off x="4181475" y="4221163"/>
            <a:ext cx="219075" cy="46037"/>
          </a:xfrm>
          <a:prstGeom prst="rect">
            <a:avLst/>
          </a:prstGeom>
          <a:solidFill>
            <a:schemeClr val="tx1"/>
          </a:solidFill>
          <a:ln w="9525" algn="ctr">
            <a:noFill/>
            <a:miter lim="800000"/>
            <a:headEnd/>
            <a:tailEnd/>
          </a:ln>
        </p:spPr>
        <p:txBody>
          <a:bodyPr rot="10800000" vert="eaVert" wrap="none" lIns="0" tIns="0" rIns="0" bIns="0" anchor="ctr"/>
          <a:lstStyle/>
          <a:p>
            <a:pPr algn="ctr" eaLnBrk="0" hangingPunct="0">
              <a:lnSpc>
                <a:spcPct val="75000"/>
              </a:lnSpc>
              <a:spcBef>
                <a:spcPct val="50000"/>
              </a:spcBef>
            </a:pPr>
            <a:endParaRPr lang="en-US" sz="2400">
              <a:solidFill>
                <a:srgbClr val="FFFFFF"/>
              </a:solidFill>
              <a:latin typeface="Neo Sans Intel" pitchFamily="34" charset="0"/>
            </a:endParaRPr>
          </a:p>
        </p:txBody>
      </p:sp>
      <p:sp>
        <p:nvSpPr>
          <p:cNvPr id="15377" name="Rectangle 36"/>
          <p:cNvSpPr>
            <a:spLocks noChangeArrowheads="1"/>
          </p:cNvSpPr>
          <p:nvPr/>
        </p:nvSpPr>
        <p:spPr bwMode="auto">
          <a:xfrm>
            <a:off x="2189163" y="2625725"/>
            <a:ext cx="952500" cy="247650"/>
          </a:xfrm>
          <a:prstGeom prst="rect">
            <a:avLst/>
          </a:prstGeom>
          <a:noFill/>
          <a:ln w="9525" algn="ctr">
            <a:noFill/>
            <a:miter lim="800000"/>
            <a:headEnd/>
            <a:tailEnd/>
          </a:ln>
        </p:spPr>
        <p:txBody>
          <a:bodyPr wrap="none">
            <a:spAutoFit/>
          </a:bodyPr>
          <a:lstStyle/>
          <a:p>
            <a:pPr algn="ctr" eaLnBrk="0" hangingPunct="0">
              <a:lnSpc>
                <a:spcPct val="75000"/>
              </a:lnSpc>
              <a:spcBef>
                <a:spcPct val="50000"/>
              </a:spcBef>
            </a:pPr>
            <a:r>
              <a:rPr lang="en-US" sz="1200">
                <a:solidFill>
                  <a:schemeClr val="tx2"/>
                </a:solidFill>
              </a:rPr>
              <a:t>4C Turbo</a:t>
            </a:r>
          </a:p>
        </p:txBody>
      </p:sp>
      <p:sp>
        <p:nvSpPr>
          <p:cNvPr id="15378" name="Rectangle 37"/>
          <p:cNvSpPr>
            <a:spLocks noChangeArrowheads="1"/>
          </p:cNvSpPr>
          <p:nvPr/>
        </p:nvSpPr>
        <p:spPr bwMode="auto">
          <a:xfrm>
            <a:off x="1004888" y="2625725"/>
            <a:ext cx="809625" cy="247650"/>
          </a:xfrm>
          <a:prstGeom prst="rect">
            <a:avLst/>
          </a:prstGeom>
          <a:noFill/>
          <a:ln w="9525" algn="ctr">
            <a:noFill/>
            <a:miter lim="800000"/>
            <a:headEnd/>
            <a:tailEnd/>
          </a:ln>
        </p:spPr>
        <p:txBody>
          <a:bodyPr wrap="none">
            <a:spAutoFit/>
          </a:bodyPr>
          <a:lstStyle/>
          <a:p>
            <a:pPr algn="ctr" eaLnBrk="0" hangingPunct="0">
              <a:lnSpc>
                <a:spcPct val="75000"/>
              </a:lnSpc>
              <a:spcBef>
                <a:spcPct val="50000"/>
              </a:spcBef>
            </a:pPr>
            <a:r>
              <a:rPr lang="en-US" sz="1200">
                <a:solidFill>
                  <a:schemeClr val="tx2"/>
                </a:solidFill>
              </a:rPr>
              <a:t>Normal</a:t>
            </a:r>
          </a:p>
        </p:txBody>
      </p:sp>
      <p:sp>
        <p:nvSpPr>
          <p:cNvPr id="15379" name="Rectangle 41"/>
          <p:cNvSpPr>
            <a:spLocks noChangeArrowheads="1"/>
          </p:cNvSpPr>
          <p:nvPr/>
        </p:nvSpPr>
        <p:spPr bwMode="auto">
          <a:xfrm>
            <a:off x="3414713" y="2625725"/>
            <a:ext cx="1084262" cy="247650"/>
          </a:xfrm>
          <a:prstGeom prst="rect">
            <a:avLst/>
          </a:prstGeom>
          <a:noFill/>
          <a:ln w="9525" algn="ctr">
            <a:noFill/>
            <a:miter lim="800000"/>
            <a:headEnd/>
            <a:tailEnd/>
          </a:ln>
        </p:spPr>
        <p:txBody>
          <a:bodyPr wrap="none">
            <a:spAutoFit/>
          </a:bodyPr>
          <a:lstStyle/>
          <a:p>
            <a:pPr algn="ctr" eaLnBrk="0" hangingPunct="0">
              <a:lnSpc>
                <a:spcPct val="75000"/>
              </a:lnSpc>
              <a:spcBef>
                <a:spcPct val="50000"/>
              </a:spcBef>
            </a:pPr>
            <a:r>
              <a:rPr lang="en-US" sz="1200" dirty="0">
                <a:solidFill>
                  <a:schemeClr val="tx2"/>
                </a:solidFill>
              </a:rPr>
              <a:t>&lt;4C Turbo</a:t>
            </a:r>
          </a:p>
        </p:txBody>
      </p:sp>
      <p:grpSp>
        <p:nvGrpSpPr>
          <p:cNvPr id="3" name="Group 61"/>
          <p:cNvGrpSpPr>
            <a:grpSpLocks/>
          </p:cNvGrpSpPr>
          <p:nvPr/>
        </p:nvGrpSpPr>
        <p:grpSpPr bwMode="auto">
          <a:xfrm>
            <a:off x="4745038" y="2738438"/>
            <a:ext cx="3802062" cy="1776412"/>
            <a:chOff x="2742" y="1571"/>
            <a:chExt cx="3681" cy="1602"/>
          </a:xfrm>
        </p:grpSpPr>
        <p:pic>
          <p:nvPicPr>
            <p:cNvPr id="15403" name="Picture 34"/>
            <p:cNvPicPr>
              <a:picLocks noChangeAspect="1" noChangeArrowheads="1"/>
            </p:cNvPicPr>
            <p:nvPr/>
          </p:nvPicPr>
          <p:blipFill>
            <a:blip r:embed="rId3"/>
            <a:srcRect/>
            <a:stretch>
              <a:fillRect/>
            </a:stretch>
          </p:blipFill>
          <p:spPr bwMode="auto">
            <a:xfrm>
              <a:off x="2742" y="1571"/>
              <a:ext cx="3681" cy="1602"/>
            </a:xfrm>
            <a:prstGeom prst="rect">
              <a:avLst/>
            </a:prstGeom>
            <a:noFill/>
            <a:ln w="9525">
              <a:noFill/>
              <a:miter lim="800000"/>
              <a:headEnd/>
              <a:tailEnd/>
            </a:ln>
          </p:spPr>
        </p:pic>
        <p:pic>
          <p:nvPicPr>
            <p:cNvPr id="15404" name="Picture 35" descr="bluball"/>
            <p:cNvPicPr>
              <a:picLocks noChangeAspect="1" noChangeArrowheads="1"/>
            </p:cNvPicPr>
            <p:nvPr/>
          </p:nvPicPr>
          <p:blipFill>
            <a:blip r:embed="rId4"/>
            <a:srcRect/>
            <a:stretch>
              <a:fillRect/>
            </a:stretch>
          </p:blipFill>
          <p:spPr bwMode="auto">
            <a:xfrm>
              <a:off x="3191" y="1882"/>
              <a:ext cx="174" cy="158"/>
            </a:xfrm>
            <a:prstGeom prst="rect">
              <a:avLst/>
            </a:prstGeom>
            <a:noFill/>
            <a:ln w="9525">
              <a:noFill/>
              <a:miter lim="800000"/>
              <a:headEnd/>
              <a:tailEnd/>
            </a:ln>
          </p:spPr>
        </p:pic>
        <p:pic>
          <p:nvPicPr>
            <p:cNvPr id="15405" name="Picture 36" descr="bluball"/>
            <p:cNvPicPr>
              <a:picLocks noChangeAspect="1" noChangeArrowheads="1"/>
            </p:cNvPicPr>
            <p:nvPr/>
          </p:nvPicPr>
          <p:blipFill>
            <a:blip r:embed="rId4"/>
            <a:srcRect/>
            <a:stretch>
              <a:fillRect/>
            </a:stretch>
          </p:blipFill>
          <p:spPr bwMode="auto">
            <a:xfrm>
              <a:off x="3262" y="2146"/>
              <a:ext cx="174" cy="158"/>
            </a:xfrm>
            <a:prstGeom prst="rect">
              <a:avLst/>
            </a:prstGeom>
            <a:noFill/>
            <a:ln w="9525">
              <a:noFill/>
              <a:miter lim="800000"/>
              <a:headEnd/>
              <a:tailEnd/>
            </a:ln>
          </p:spPr>
        </p:pic>
        <p:pic>
          <p:nvPicPr>
            <p:cNvPr id="15406" name="Picture 37" descr="bluball"/>
            <p:cNvPicPr>
              <a:picLocks noChangeAspect="1" noChangeArrowheads="1"/>
            </p:cNvPicPr>
            <p:nvPr/>
          </p:nvPicPr>
          <p:blipFill>
            <a:blip r:embed="rId4"/>
            <a:srcRect/>
            <a:stretch>
              <a:fillRect/>
            </a:stretch>
          </p:blipFill>
          <p:spPr bwMode="auto">
            <a:xfrm>
              <a:off x="3345" y="2400"/>
              <a:ext cx="174" cy="158"/>
            </a:xfrm>
            <a:prstGeom prst="rect">
              <a:avLst/>
            </a:prstGeom>
            <a:noFill/>
            <a:ln w="9525">
              <a:noFill/>
              <a:miter lim="800000"/>
              <a:headEnd/>
              <a:tailEnd/>
            </a:ln>
          </p:spPr>
        </p:pic>
        <p:pic>
          <p:nvPicPr>
            <p:cNvPr id="15407" name="Picture 38" descr="bluball"/>
            <p:cNvPicPr>
              <a:picLocks noChangeAspect="1" noChangeArrowheads="1"/>
            </p:cNvPicPr>
            <p:nvPr/>
          </p:nvPicPr>
          <p:blipFill>
            <a:blip r:embed="rId4"/>
            <a:srcRect/>
            <a:stretch>
              <a:fillRect/>
            </a:stretch>
          </p:blipFill>
          <p:spPr bwMode="auto">
            <a:xfrm>
              <a:off x="3427" y="2670"/>
              <a:ext cx="174" cy="158"/>
            </a:xfrm>
            <a:prstGeom prst="rect">
              <a:avLst/>
            </a:prstGeom>
            <a:noFill/>
            <a:ln w="9525">
              <a:noFill/>
              <a:miter lim="800000"/>
              <a:headEnd/>
              <a:tailEnd/>
            </a:ln>
          </p:spPr>
        </p:pic>
        <p:pic>
          <p:nvPicPr>
            <p:cNvPr id="15408" name="Picture 39" descr="bluball"/>
            <p:cNvPicPr>
              <a:picLocks noChangeAspect="1" noChangeArrowheads="1"/>
            </p:cNvPicPr>
            <p:nvPr/>
          </p:nvPicPr>
          <p:blipFill>
            <a:blip r:embed="rId4"/>
            <a:srcRect/>
            <a:stretch>
              <a:fillRect/>
            </a:stretch>
          </p:blipFill>
          <p:spPr bwMode="auto">
            <a:xfrm>
              <a:off x="3221" y="1994"/>
              <a:ext cx="174" cy="158"/>
            </a:xfrm>
            <a:prstGeom prst="rect">
              <a:avLst/>
            </a:prstGeom>
            <a:noFill/>
            <a:ln w="9525">
              <a:noFill/>
              <a:miter lim="800000"/>
              <a:headEnd/>
              <a:tailEnd/>
            </a:ln>
          </p:spPr>
        </p:pic>
        <p:pic>
          <p:nvPicPr>
            <p:cNvPr id="15409" name="Picture 40" descr="bluball"/>
            <p:cNvPicPr>
              <a:picLocks noChangeAspect="1" noChangeArrowheads="1"/>
            </p:cNvPicPr>
            <p:nvPr/>
          </p:nvPicPr>
          <p:blipFill>
            <a:blip r:embed="rId4"/>
            <a:srcRect/>
            <a:stretch>
              <a:fillRect/>
            </a:stretch>
          </p:blipFill>
          <p:spPr bwMode="auto">
            <a:xfrm>
              <a:off x="3293" y="2263"/>
              <a:ext cx="174" cy="158"/>
            </a:xfrm>
            <a:prstGeom prst="rect">
              <a:avLst/>
            </a:prstGeom>
            <a:noFill/>
            <a:ln w="9525">
              <a:noFill/>
              <a:miter lim="800000"/>
              <a:headEnd/>
              <a:tailEnd/>
            </a:ln>
          </p:spPr>
        </p:pic>
        <p:pic>
          <p:nvPicPr>
            <p:cNvPr id="15410" name="Picture 41" descr="bluball"/>
            <p:cNvPicPr>
              <a:picLocks noChangeAspect="1" noChangeArrowheads="1"/>
            </p:cNvPicPr>
            <p:nvPr/>
          </p:nvPicPr>
          <p:blipFill>
            <a:blip r:embed="rId4"/>
            <a:srcRect/>
            <a:stretch>
              <a:fillRect/>
            </a:stretch>
          </p:blipFill>
          <p:spPr bwMode="auto">
            <a:xfrm>
              <a:off x="3375" y="2523"/>
              <a:ext cx="174" cy="158"/>
            </a:xfrm>
            <a:prstGeom prst="rect">
              <a:avLst/>
            </a:prstGeom>
            <a:noFill/>
            <a:ln w="9525">
              <a:noFill/>
              <a:miter lim="800000"/>
              <a:headEnd/>
              <a:tailEnd/>
            </a:ln>
          </p:spPr>
        </p:pic>
        <p:pic>
          <p:nvPicPr>
            <p:cNvPr id="15411" name="Picture 42" descr="bluball"/>
            <p:cNvPicPr>
              <a:picLocks noChangeAspect="1" noChangeArrowheads="1"/>
            </p:cNvPicPr>
            <p:nvPr/>
          </p:nvPicPr>
          <p:blipFill>
            <a:blip r:embed="rId4"/>
            <a:srcRect/>
            <a:stretch>
              <a:fillRect/>
            </a:stretch>
          </p:blipFill>
          <p:spPr bwMode="auto">
            <a:xfrm>
              <a:off x="3468" y="2782"/>
              <a:ext cx="174" cy="158"/>
            </a:xfrm>
            <a:prstGeom prst="rect">
              <a:avLst/>
            </a:prstGeom>
            <a:noFill/>
            <a:ln w="9525">
              <a:noFill/>
              <a:miter lim="800000"/>
              <a:headEnd/>
              <a:tailEnd/>
            </a:ln>
          </p:spPr>
        </p:pic>
      </p:grpSp>
      <p:sp>
        <p:nvSpPr>
          <p:cNvPr id="15381" name="Rectangle 62"/>
          <p:cNvSpPr>
            <a:spLocks noChangeArrowheads="1"/>
          </p:cNvSpPr>
          <p:nvPr/>
        </p:nvSpPr>
        <p:spPr bwMode="auto">
          <a:xfrm>
            <a:off x="4806950" y="1992313"/>
            <a:ext cx="3689350" cy="577850"/>
          </a:xfrm>
          <a:prstGeom prst="rect">
            <a:avLst/>
          </a:prstGeom>
          <a:noFill/>
          <a:ln w="9525" algn="ctr">
            <a:noFill/>
            <a:miter lim="800000"/>
            <a:headEnd/>
            <a:tailEnd/>
          </a:ln>
        </p:spPr>
        <p:txBody>
          <a:bodyPr>
            <a:spAutoFit/>
          </a:bodyPr>
          <a:lstStyle/>
          <a:p>
            <a:pPr algn="ctr" eaLnBrk="0" hangingPunct="0">
              <a:lnSpc>
                <a:spcPct val="75000"/>
              </a:lnSpc>
              <a:spcBef>
                <a:spcPct val="50000"/>
              </a:spcBef>
            </a:pPr>
            <a:r>
              <a:rPr lang="en-US" sz="1400" b="0"/>
              <a:t>Increases performance for threaded applications delivering greater throughput and responsiveness</a:t>
            </a:r>
          </a:p>
        </p:txBody>
      </p:sp>
      <p:sp>
        <p:nvSpPr>
          <p:cNvPr id="15382" name="Rectangle 63"/>
          <p:cNvSpPr>
            <a:spLocks noChangeArrowheads="1"/>
          </p:cNvSpPr>
          <p:nvPr/>
        </p:nvSpPr>
        <p:spPr bwMode="auto">
          <a:xfrm>
            <a:off x="4695825" y="5064125"/>
            <a:ext cx="3895725" cy="554038"/>
          </a:xfrm>
          <a:prstGeom prst="rect">
            <a:avLst/>
          </a:prstGeom>
          <a:noFill/>
          <a:ln w="9525" algn="ctr">
            <a:noFill/>
            <a:miter lim="800000"/>
            <a:headEnd/>
            <a:tailEnd/>
          </a:ln>
        </p:spPr>
        <p:txBody>
          <a:bodyPr>
            <a:spAutoFit/>
          </a:bodyPr>
          <a:lstStyle/>
          <a:p>
            <a:pPr algn="ctr" eaLnBrk="0" hangingPunct="0">
              <a:lnSpc>
                <a:spcPct val="75000"/>
              </a:lnSpc>
              <a:spcBef>
                <a:spcPct val="50000"/>
              </a:spcBef>
            </a:pPr>
            <a:r>
              <a:rPr kumimoji="1" lang="en-US">
                <a:solidFill>
                  <a:schemeClr val="tx2"/>
                </a:solidFill>
              </a:rPr>
              <a:t>Higher performance </a:t>
            </a:r>
            <a:br>
              <a:rPr kumimoji="1" lang="en-US">
                <a:solidFill>
                  <a:schemeClr val="tx2"/>
                </a:solidFill>
              </a:rPr>
            </a:br>
            <a:r>
              <a:rPr kumimoji="1" lang="en-US">
                <a:solidFill>
                  <a:schemeClr val="tx2"/>
                </a:solidFill>
              </a:rPr>
              <a:t>for threaded workloads</a:t>
            </a:r>
          </a:p>
        </p:txBody>
      </p:sp>
      <p:sp>
        <p:nvSpPr>
          <p:cNvPr id="15383" name="Text Box 64"/>
          <p:cNvSpPr txBox="1">
            <a:spLocks noChangeArrowheads="1"/>
          </p:cNvSpPr>
          <p:nvPr/>
        </p:nvSpPr>
        <p:spPr bwMode="auto">
          <a:xfrm>
            <a:off x="6740525" y="4098925"/>
            <a:ext cx="1890713" cy="387350"/>
          </a:xfrm>
          <a:prstGeom prst="rect">
            <a:avLst/>
          </a:prstGeom>
          <a:noFill/>
          <a:ln w="9525" algn="ctr">
            <a:noFill/>
            <a:miter lim="800000"/>
            <a:headEnd/>
            <a:tailEnd/>
          </a:ln>
        </p:spPr>
        <p:txBody>
          <a:bodyPr wrap="none">
            <a:spAutoFit/>
          </a:bodyPr>
          <a:lstStyle/>
          <a:p>
            <a:pPr algn="ctr" eaLnBrk="0" hangingPunct="0">
              <a:lnSpc>
                <a:spcPct val="55000"/>
              </a:lnSpc>
              <a:spcBef>
                <a:spcPct val="50000"/>
              </a:spcBef>
            </a:pPr>
            <a:r>
              <a:rPr lang="en-US" sz="1200">
                <a:solidFill>
                  <a:schemeClr val="hlink"/>
                </a:solidFill>
              </a:rPr>
              <a:t>Up to 30% higher†</a:t>
            </a:r>
          </a:p>
          <a:p>
            <a:pPr algn="ctr" eaLnBrk="0" hangingPunct="0">
              <a:lnSpc>
                <a:spcPct val="55000"/>
              </a:lnSpc>
              <a:spcBef>
                <a:spcPct val="50000"/>
              </a:spcBef>
            </a:pPr>
            <a:endParaRPr lang="en-US" sz="1200">
              <a:solidFill>
                <a:schemeClr val="hlink"/>
              </a:solidFill>
            </a:endParaRPr>
          </a:p>
        </p:txBody>
      </p:sp>
      <p:sp>
        <p:nvSpPr>
          <p:cNvPr id="15384" name="Rectangle 15"/>
          <p:cNvSpPr>
            <a:spLocks noChangeArrowheads="1"/>
          </p:cNvSpPr>
          <p:nvPr/>
        </p:nvSpPr>
        <p:spPr bwMode="auto">
          <a:xfrm rot="10800000">
            <a:off x="2133600" y="2986088"/>
            <a:ext cx="228600" cy="146050"/>
          </a:xfrm>
          <a:prstGeom prst="rect">
            <a:avLst/>
          </a:prstGeom>
          <a:solidFill>
            <a:schemeClr val="accent1"/>
          </a:solidFill>
          <a:ln w="9525" algn="ctr">
            <a:noFill/>
            <a:miter lim="800000"/>
            <a:headEnd/>
            <a:tailEnd/>
          </a:ln>
        </p:spPr>
        <p:txBody>
          <a:bodyPr rot="10800000" vert="eaVert" wrap="none" lIns="0" tIns="0" rIns="0" bIns="0" anchor="ctr"/>
          <a:lstStyle/>
          <a:p>
            <a:pPr algn="ctr" eaLnBrk="0" hangingPunct="0">
              <a:lnSpc>
                <a:spcPct val="75000"/>
              </a:lnSpc>
              <a:spcBef>
                <a:spcPct val="50000"/>
              </a:spcBef>
            </a:pPr>
            <a:endParaRPr lang="en-US" sz="2400">
              <a:solidFill>
                <a:srgbClr val="FFFFFF"/>
              </a:solidFill>
              <a:latin typeface="Neo Sans Intel" pitchFamily="34" charset="0"/>
            </a:endParaRPr>
          </a:p>
        </p:txBody>
      </p:sp>
      <p:sp>
        <p:nvSpPr>
          <p:cNvPr id="15385" name="Rectangle 5"/>
          <p:cNvSpPr>
            <a:spLocks noChangeArrowheads="1"/>
          </p:cNvSpPr>
          <p:nvPr/>
        </p:nvSpPr>
        <p:spPr bwMode="auto">
          <a:xfrm rot="10800000">
            <a:off x="2400300" y="3284538"/>
            <a:ext cx="228600" cy="990600"/>
          </a:xfrm>
          <a:prstGeom prst="rect">
            <a:avLst/>
          </a:prstGeom>
          <a:solidFill>
            <a:schemeClr val="hlink"/>
          </a:solidFill>
          <a:ln w="9525" algn="ctr">
            <a:noFill/>
            <a:miter lim="800000"/>
            <a:headEnd/>
            <a:tailEnd/>
          </a:ln>
        </p:spPr>
        <p:txBody>
          <a:bodyPr vert="eaVert" wrap="none" lIns="0" tIns="0" rIns="0" bIns="0" anchor="ctr"/>
          <a:lstStyle/>
          <a:p>
            <a:pPr algn="ctr" eaLnBrk="0" hangingPunct="0">
              <a:lnSpc>
                <a:spcPct val="75000"/>
              </a:lnSpc>
              <a:spcBef>
                <a:spcPct val="50000"/>
              </a:spcBef>
            </a:pPr>
            <a:r>
              <a:rPr lang="en-US" sz="1200">
                <a:solidFill>
                  <a:schemeClr val="bg1"/>
                </a:solidFill>
                <a:latin typeface="Neo Sans Intel" pitchFamily="34" charset="0"/>
              </a:rPr>
              <a:t>Core 1</a:t>
            </a:r>
          </a:p>
        </p:txBody>
      </p:sp>
      <p:sp>
        <p:nvSpPr>
          <p:cNvPr id="15386" name="Rectangle 15"/>
          <p:cNvSpPr>
            <a:spLocks noChangeArrowheads="1"/>
          </p:cNvSpPr>
          <p:nvPr/>
        </p:nvSpPr>
        <p:spPr bwMode="auto">
          <a:xfrm rot="10800000">
            <a:off x="2400300" y="3135313"/>
            <a:ext cx="228600" cy="141287"/>
          </a:xfrm>
          <a:prstGeom prst="rect">
            <a:avLst/>
          </a:prstGeom>
          <a:solidFill>
            <a:srgbClr val="92D050"/>
          </a:solidFill>
          <a:ln w="9525" algn="ctr">
            <a:noFill/>
            <a:miter lim="800000"/>
            <a:headEnd/>
            <a:tailEnd/>
          </a:ln>
        </p:spPr>
        <p:txBody>
          <a:bodyPr rot="10800000" vert="eaVert" wrap="none" lIns="0" tIns="0" rIns="0" bIns="0" anchor="ctr"/>
          <a:lstStyle/>
          <a:p>
            <a:pPr algn="ctr" eaLnBrk="0" hangingPunct="0">
              <a:lnSpc>
                <a:spcPct val="75000"/>
              </a:lnSpc>
              <a:spcBef>
                <a:spcPct val="50000"/>
              </a:spcBef>
            </a:pPr>
            <a:endParaRPr lang="en-US" sz="2400">
              <a:solidFill>
                <a:srgbClr val="FFFFFF"/>
              </a:solidFill>
              <a:latin typeface="Neo Sans Intel" pitchFamily="34" charset="0"/>
            </a:endParaRPr>
          </a:p>
        </p:txBody>
      </p:sp>
      <p:sp>
        <p:nvSpPr>
          <p:cNvPr id="15387" name="Rectangle 15"/>
          <p:cNvSpPr>
            <a:spLocks noChangeArrowheads="1"/>
          </p:cNvSpPr>
          <p:nvPr/>
        </p:nvSpPr>
        <p:spPr bwMode="auto">
          <a:xfrm rot="10800000">
            <a:off x="2400300" y="2987675"/>
            <a:ext cx="228600" cy="146050"/>
          </a:xfrm>
          <a:prstGeom prst="rect">
            <a:avLst/>
          </a:prstGeom>
          <a:solidFill>
            <a:schemeClr val="accent1"/>
          </a:solidFill>
          <a:ln w="9525" algn="ctr">
            <a:noFill/>
            <a:miter lim="800000"/>
            <a:headEnd/>
            <a:tailEnd/>
          </a:ln>
        </p:spPr>
        <p:txBody>
          <a:bodyPr rot="10800000" vert="eaVert" wrap="none" lIns="0" tIns="0" rIns="0" bIns="0" anchor="ctr"/>
          <a:lstStyle/>
          <a:p>
            <a:pPr algn="ctr" eaLnBrk="0" hangingPunct="0">
              <a:lnSpc>
                <a:spcPct val="75000"/>
              </a:lnSpc>
              <a:spcBef>
                <a:spcPct val="50000"/>
              </a:spcBef>
            </a:pPr>
            <a:endParaRPr lang="en-US" sz="2400">
              <a:solidFill>
                <a:srgbClr val="FFFFFF"/>
              </a:solidFill>
              <a:latin typeface="Neo Sans Intel" pitchFamily="34" charset="0"/>
            </a:endParaRPr>
          </a:p>
        </p:txBody>
      </p:sp>
      <p:sp>
        <p:nvSpPr>
          <p:cNvPr id="15388" name="Rectangle 5"/>
          <p:cNvSpPr>
            <a:spLocks noChangeArrowheads="1"/>
          </p:cNvSpPr>
          <p:nvPr/>
        </p:nvSpPr>
        <p:spPr bwMode="auto">
          <a:xfrm rot="10800000">
            <a:off x="2659063" y="3284538"/>
            <a:ext cx="228600" cy="990600"/>
          </a:xfrm>
          <a:prstGeom prst="rect">
            <a:avLst/>
          </a:prstGeom>
          <a:solidFill>
            <a:schemeClr val="hlink"/>
          </a:solidFill>
          <a:ln w="9525" algn="ctr">
            <a:noFill/>
            <a:miter lim="800000"/>
            <a:headEnd/>
            <a:tailEnd/>
          </a:ln>
        </p:spPr>
        <p:txBody>
          <a:bodyPr vert="eaVert" wrap="none" lIns="0" tIns="0" rIns="0" bIns="0" anchor="ctr"/>
          <a:lstStyle/>
          <a:p>
            <a:pPr algn="ctr" eaLnBrk="0" hangingPunct="0">
              <a:lnSpc>
                <a:spcPct val="75000"/>
              </a:lnSpc>
              <a:spcBef>
                <a:spcPct val="50000"/>
              </a:spcBef>
            </a:pPr>
            <a:r>
              <a:rPr lang="en-US" sz="1200">
                <a:solidFill>
                  <a:schemeClr val="bg1"/>
                </a:solidFill>
                <a:latin typeface="Neo Sans Intel" pitchFamily="34" charset="0"/>
              </a:rPr>
              <a:t>Core 2</a:t>
            </a:r>
          </a:p>
        </p:txBody>
      </p:sp>
      <p:sp>
        <p:nvSpPr>
          <p:cNvPr id="15389" name="Rectangle 15"/>
          <p:cNvSpPr>
            <a:spLocks noChangeArrowheads="1"/>
          </p:cNvSpPr>
          <p:nvPr/>
        </p:nvSpPr>
        <p:spPr bwMode="auto">
          <a:xfrm rot="10800000">
            <a:off x="2659063" y="3135313"/>
            <a:ext cx="228600" cy="141287"/>
          </a:xfrm>
          <a:prstGeom prst="rect">
            <a:avLst/>
          </a:prstGeom>
          <a:solidFill>
            <a:srgbClr val="92D050"/>
          </a:solidFill>
          <a:ln w="9525" algn="ctr">
            <a:noFill/>
            <a:miter lim="800000"/>
            <a:headEnd/>
            <a:tailEnd/>
          </a:ln>
        </p:spPr>
        <p:txBody>
          <a:bodyPr rot="10800000" vert="eaVert" wrap="none" lIns="0" tIns="0" rIns="0" bIns="0" anchor="ctr"/>
          <a:lstStyle/>
          <a:p>
            <a:pPr algn="ctr" eaLnBrk="0" hangingPunct="0">
              <a:lnSpc>
                <a:spcPct val="75000"/>
              </a:lnSpc>
              <a:spcBef>
                <a:spcPct val="50000"/>
              </a:spcBef>
            </a:pPr>
            <a:endParaRPr lang="en-US" sz="2400">
              <a:solidFill>
                <a:srgbClr val="FFFFFF"/>
              </a:solidFill>
              <a:latin typeface="Neo Sans Intel" pitchFamily="34" charset="0"/>
            </a:endParaRPr>
          </a:p>
        </p:txBody>
      </p:sp>
      <p:sp>
        <p:nvSpPr>
          <p:cNvPr id="15390" name="Rectangle 15"/>
          <p:cNvSpPr>
            <a:spLocks noChangeArrowheads="1"/>
          </p:cNvSpPr>
          <p:nvPr/>
        </p:nvSpPr>
        <p:spPr bwMode="auto">
          <a:xfrm rot="10800000">
            <a:off x="2659063" y="2987675"/>
            <a:ext cx="228600" cy="146050"/>
          </a:xfrm>
          <a:prstGeom prst="rect">
            <a:avLst/>
          </a:prstGeom>
          <a:solidFill>
            <a:schemeClr val="accent1"/>
          </a:solidFill>
          <a:ln w="9525" algn="ctr">
            <a:noFill/>
            <a:miter lim="800000"/>
            <a:headEnd/>
            <a:tailEnd/>
          </a:ln>
        </p:spPr>
        <p:txBody>
          <a:bodyPr rot="10800000" vert="eaVert" wrap="none" lIns="0" tIns="0" rIns="0" bIns="0" anchor="ctr"/>
          <a:lstStyle/>
          <a:p>
            <a:pPr algn="ctr" eaLnBrk="0" hangingPunct="0">
              <a:lnSpc>
                <a:spcPct val="75000"/>
              </a:lnSpc>
              <a:spcBef>
                <a:spcPct val="50000"/>
              </a:spcBef>
            </a:pPr>
            <a:endParaRPr lang="en-US" sz="2400">
              <a:solidFill>
                <a:srgbClr val="FFFFFF"/>
              </a:solidFill>
              <a:latin typeface="Neo Sans Intel" pitchFamily="34" charset="0"/>
            </a:endParaRPr>
          </a:p>
        </p:txBody>
      </p:sp>
      <p:sp>
        <p:nvSpPr>
          <p:cNvPr id="15391" name="Rectangle 5"/>
          <p:cNvSpPr>
            <a:spLocks noChangeArrowheads="1"/>
          </p:cNvSpPr>
          <p:nvPr/>
        </p:nvSpPr>
        <p:spPr bwMode="auto">
          <a:xfrm rot="10800000">
            <a:off x="2925763" y="3286125"/>
            <a:ext cx="228600" cy="990600"/>
          </a:xfrm>
          <a:prstGeom prst="rect">
            <a:avLst/>
          </a:prstGeom>
          <a:solidFill>
            <a:schemeClr val="hlink"/>
          </a:solidFill>
          <a:ln w="9525" algn="ctr">
            <a:noFill/>
            <a:miter lim="800000"/>
            <a:headEnd/>
            <a:tailEnd/>
          </a:ln>
        </p:spPr>
        <p:txBody>
          <a:bodyPr vert="eaVert" wrap="none" lIns="0" tIns="0" rIns="0" bIns="0" anchor="ctr"/>
          <a:lstStyle/>
          <a:p>
            <a:pPr algn="ctr" eaLnBrk="0" hangingPunct="0">
              <a:lnSpc>
                <a:spcPct val="75000"/>
              </a:lnSpc>
              <a:spcBef>
                <a:spcPct val="50000"/>
              </a:spcBef>
            </a:pPr>
            <a:r>
              <a:rPr lang="en-US" sz="1200">
                <a:solidFill>
                  <a:schemeClr val="bg1"/>
                </a:solidFill>
                <a:latin typeface="Neo Sans Intel" pitchFamily="34" charset="0"/>
              </a:rPr>
              <a:t>Core 3</a:t>
            </a:r>
          </a:p>
        </p:txBody>
      </p:sp>
      <p:sp>
        <p:nvSpPr>
          <p:cNvPr id="15392" name="Rectangle 15"/>
          <p:cNvSpPr>
            <a:spLocks noChangeArrowheads="1"/>
          </p:cNvSpPr>
          <p:nvPr/>
        </p:nvSpPr>
        <p:spPr bwMode="auto">
          <a:xfrm rot="10800000">
            <a:off x="2925763" y="3136900"/>
            <a:ext cx="228600" cy="141288"/>
          </a:xfrm>
          <a:prstGeom prst="rect">
            <a:avLst/>
          </a:prstGeom>
          <a:solidFill>
            <a:srgbClr val="92D050"/>
          </a:solidFill>
          <a:ln w="9525" algn="ctr">
            <a:noFill/>
            <a:miter lim="800000"/>
            <a:headEnd/>
            <a:tailEnd/>
          </a:ln>
        </p:spPr>
        <p:txBody>
          <a:bodyPr rot="10800000" vert="eaVert" wrap="none" lIns="0" tIns="0" rIns="0" bIns="0" anchor="ctr"/>
          <a:lstStyle/>
          <a:p>
            <a:pPr algn="ctr" eaLnBrk="0" hangingPunct="0">
              <a:lnSpc>
                <a:spcPct val="75000"/>
              </a:lnSpc>
              <a:spcBef>
                <a:spcPct val="50000"/>
              </a:spcBef>
            </a:pPr>
            <a:endParaRPr lang="en-US" sz="2400">
              <a:solidFill>
                <a:srgbClr val="FFFFFF"/>
              </a:solidFill>
              <a:latin typeface="Neo Sans Intel" pitchFamily="34" charset="0"/>
            </a:endParaRPr>
          </a:p>
        </p:txBody>
      </p:sp>
      <p:sp>
        <p:nvSpPr>
          <p:cNvPr id="15393" name="Rectangle 15"/>
          <p:cNvSpPr>
            <a:spLocks noChangeArrowheads="1"/>
          </p:cNvSpPr>
          <p:nvPr/>
        </p:nvSpPr>
        <p:spPr bwMode="auto">
          <a:xfrm rot="10800000">
            <a:off x="2925763" y="2987675"/>
            <a:ext cx="228600" cy="146050"/>
          </a:xfrm>
          <a:prstGeom prst="rect">
            <a:avLst/>
          </a:prstGeom>
          <a:solidFill>
            <a:schemeClr val="accent1"/>
          </a:solidFill>
          <a:ln w="9525" algn="ctr">
            <a:noFill/>
            <a:miter lim="800000"/>
            <a:headEnd/>
            <a:tailEnd/>
          </a:ln>
        </p:spPr>
        <p:txBody>
          <a:bodyPr rot="10800000" vert="eaVert" wrap="none" lIns="0" tIns="0" rIns="0" bIns="0" anchor="ctr"/>
          <a:lstStyle/>
          <a:p>
            <a:pPr algn="ctr" eaLnBrk="0" hangingPunct="0">
              <a:lnSpc>
                <a:spcPct val="75000"/>
              </a:lnSpc>
              <a:spcBef>
                <a:spcPct val="50000"/>
              </a:spcBef>
            </a:pPr>
            <a:endParaRPr lang="en-US" sz="2400">
              <a:solidFill>
                <a:srgbClr val="FFFFFF"/>
              </a:solidFill>
              <a:latin typeface="Neo Sans Intel" pitchFamily="34" charset="0"/>
            </a:endParaRPr>
          </a:p>
        </p:txBody>
      </p:sp>
      <p:sp>
        <p:nvSpPr>
          <p:cNvPr id="15394" name="Rectangle 5"/>
          <p:cNvSpPr>
            <a:spLocks noChangeArrowheads="1"/>
          </p:cNvSpPr>
          <p:nvPr/>
        </p:nvSpPr>
        <p:spPr bwMode="auto">
          <a:xfrm rot="10800000">
            <a:off x="3398838" y="3284538"/>
            <a:ext cx="228600" cy="990600"/>
          </a:xfrm>
          <a:prstGeom prst="rect">
            <a:avLst/>
          </a:prstGeom>
          <a:solidFill>
            <a:schemeClr val="hlink"/>
          </a:solidFill>
          <a:ln w="9525" algn="ctr">
            <a:noFill/>
            <a:miter lim="800000"/>
            <a:headEnd/>
            <a:tailEnd/>
          </a:ln>
        </p:spPr>
        <p:txBody>
          <a:bodyPr vert="eaVert" wrap="none" lIns="0" tIns="0" rIns="0" bIns="0" anchor="ctr"/>
          <a:lstStyle/>
          <a:p>
            <a:pPr algn="ctr" eaLnBrk="0" hangingPunct="0">
              <a:lnSpc>
                <a:spcPct val="75000"/>
              </a:lnSpc>
              <a:spcBef>
                <a:spcPct val="50000"/>
              </a:spcBef>
            </a:pPr>
            <a:r>
              <a:rPr lang="en-US" sz="1200">
                <a:solidFill>
                  <a:schemeClr val="bg1"/>
                </a:solidFill>
                <a:latin typeface="Neo Sans Intel" pitchFamily="34" charset="0"/>
              </a:rPr>
              <a:t>Core 0</a:t>
            </a:r>
          </a:p>
        </p:txBody>
      </p:sp>
      <p:sp>
        <p:nvSpPr>
          <p:cNvPr id="15395" name="Rectangle 15"/>
          <p:cNvSpPr>
            <a:spLocks noChangeArrowheads="1"/>
          </p:cNvSpPr>
          <p:nvPr/>
        </p:nvSpPr>
        <p:spPr bwMode="auto">
          <a:xfrm rot="10800000">
            <a:off x="3398838" y="3135313"/>
            <a:ext cx="228600" cy="141287"/>
          </a:xfrm>
          <a:prstGeom prst="rect">
            <a:avLst/>
          </a:prstGeom>
          <a:solidFill>
            <a:srgbClr val="92D050"/>
          </a:solidFill>
          <a:ln w="9525" algn="ctr">
            <a:noFill/>
            <a:miter lim="800000"/>
            <a:headEnd/>
            <a:tailEnd/>
          </a:ln>
        </p:spPr>
        <p:txBody>
          <a:bodyPr rot="10800000" vert="eaVert" wrap="none" lIns="0" tIns="0" rIns="0" bIns="0" anchor="ctr"/>
          <a:lstStyle/>
          <a:p>
            <a:pPr algn="ctr" eaLnBrk="0" hangingPunct="0">
              <a:lnSpc>
                <a:spcPct val="75000"/>
              </a:lnSpc>
              <a:spcBef>
                <a:spcPct val="50000"/>
              </a:spcBef>
            </a:pPr>
            <a:endParaRPr lang="en-US" sz="2400">
              <a:solidFill>
                <a:srgbClr val="FFFFFF"/>
              </a:solidFill>
              <a:latin typeface="Neo Sans Intel" pitchFamily="34" charset="0"/>
            </a:endParaRPr>
          </a:p>
        </p:txBody>
      </p:sp>
      <p:sp>
        <p:nvSpPr>
          <p:cNvPr id="15396" name="Rectangle 15"/>
          <p:cNvSpPr>
            <a:spLocks noChangeArrowheads="1"/>
          </p:cNvSpPr>
          <p:nvPr/>
        </p:nvSpPr>
        <p:spPr bwMode="auto">
          <a:xfrm rot="10800000">
            <a:off x="3398838" y="2987675"/>
            <a:ext cx="228600" cy="146050"/>
          </a:xfrm>
          <a:prstGeom prst="rect">
            <a:avLst/>
          </a:prstGeom>
          <a:solidFill>
            <a:schemeClr val="accent1"/>
          </a:solidFill>
          <a:ln w="9525" algn="ctr">
            <a:noFill/>
            <a:miter lim="800000"/>
            <a:headEnd/>
            <a:tailEnd/>
          </a:ln>
        </p:spPr>
        <p:txBody>
          <a:bodyPr rot="10800000" vert="eaVert" wrap="none" lIns="0" tIns="0" rIns="0" bIns="0" anchor="ctr"/>
          <a:lstStyle/>
          <a:p>
            <a:pPr algn="ctr" eaLnBrk="0" hangingPunct="0">
              <a:lnSpc>
                <a:spcPct val="75000"/>
              </a:lnSpc>
              <a:spcBef>
                <a:spcPct val="50000"/>
              </a:spcBef>
            </a:pPr>
            <a:endParaRPr lang="en-US" sz="2400">
              <a:solidFill>
                <a:srgbClr val="FFFFFF"/>
              </a:solidFill>
              <a:latin typeface="Neo Sans Intel" pitchFamily="34" charset="0"/>
            </a:endParaRPr>
          </a:p>
        </p:txBody>
      </p:sp>
      <p:sp>
        <p:nvSpPr>
          <p:cNvPr id="15397" name="Rectangle 5"/>
          <p:cNvSpPr>
            <a:spLocks noChangeArrowheads="1"/>
          </p:cNvSpPr>
          <p:nvPr/>
        </p:nvSpPr>
        <p:spPr bwMode="auto">
          <a:xfrm rot="10800000">
            <a:off x="3665538" y="3286125"/>
            <a:ext cx="228600" cy="990600"/>
          </a:xfrm>
          <a:prstGeom prst="rect">
            <a:avLst/>
          </a:prstGeom>
          <a:solidFill>
            <a:schemeClr val="hlink"/>
          </a:solidFill>
          <a:ln w="9525" algn="ctr">
            <a:noFill/>
            <a:miter lim="800000"/>
            <a:headEnd/>
            <a:tailEnd/>
          </a:ln>
        </p:spPr>
        <p:txBody>
          <a:bodyPr vert="eaVert" wrap="none" lIns="0" tIns="0" rIns="0" bIns="0" anchor="ctr"/>
          <a:lstStyle/>
          <a:p>
            <a:pPr algn="ctr" eaLnBrk="0" hangingPunct="0">
              <a:lnSpc>
                <a:spcPct val="75000"/>
              </a:lnSpc>
              <a:spcBef>
                <a:spcPct val="50000"/>
              </a:spcBef>
            </a:pPr>
            <a:r>
              <a:rPr lang="en-US" sz="1200" dirty="0">
                <a:solidFill>
                  <a:schemeClr val="bg1"/>
                </a:solidFill>
                <a:latin typeface="Neo Sans Intel" pitchFamily="34" charset="0"/>
              </a:rPr>
              <a:t>Core 1</a:t>
            </a:r>
          </a:p>
        </p:txBody>
      </p:sp>
      <p:sp>
        <p:nvSpPr>
          <p:cNvPr id="15398" name="Rectangle 15"/>
          <p:cNvSpPr>
            <a:spLocks noChangeArrowheads="1"/>
          </p:cNvSpPr>
          <p:nvPr/>
        </p:nvSpPr>
        <p:spPr bwMode="auto">
          <a:xfrm rot="10800000">
            <a:off x="3665538" y="3136900"/>
            <a:ext cx="228600" cy="141288"/>
          </a:xfrm>
          <a:prstGeom prst="rect">
            <a:avLst/>
          </a:prstGeom>
          <a:solidFill>
            <a:srgbClr val="92D050"/>
          </a:solidFill>
          <a:ln w="9525" algn="ctr">
            <a:noFill/>
            <a:miter lim="800000"/>
            <a:headEnd/>
            <a:tailEnd/>
          </a:ln>
        </p:spPr>
        <p:txBody>
          <a:bodyPr rot="10800000" vert="eaVert" wrap="none" lIns="0" tIns="0" rIns="0" bIns="0" anchor="ctr"/>
          <a:lstStyle/>
          <a:p>
            <a:pPr algn="ctr" eaLnBrk="0" hangingPunct="0">
              <a:lnSpc>
                <a:spcPct val="75000"/>
              </a:lnSpc>
              <a:spcBef>
                <a:spcPct val="50000"/>
              </a:spcBef>
            </a:pPr>
            <a:endParaRPr lang="en-US" sz="2400">
              <a:solidFill>
                <a:srgbClr val="FFFFFF"/>
              </a:solidFill>
              <a:latin typeface="Neo Sans Intel" pitchFamily="34" charset="0"/>
            </a:endParaRPr>
          </a:p>
        </p:txBody>
      </p:sp>
      <p:sp>
        <p:nvSpPr>
          <p:cNvPr id="15399" name="Rectangle 15"/>
          <p:cNvSpPr>
            <a:spLocks noChangeArrowheads="1"/>
          </p:cNvSpPr>
          <p:nvPr/>
        </p:nvSpPr>
        <p:spPr bwMode="auto">
          <a:xfrm rot="10800000">
            <a:off x="3665538" y="2987675"/>
            <a:ext cx="228600" cy="146050"/>
          </a:xfrm>
          <a:prstGeom prst="rect">
            <a:avLst/>
          </a:prstGeom>
          <a:solidFill>
            <a:schemeClr val="accent1"/>
          </a:solidFill>
          <a:ln w="9525" algn="ctr">
            <a:noFill/>
            <a:miter lim="800000"/>
            <a:headEnd/>
            <a:tailEnd/>
          </a:ln>
        </p:spPr>
        <p:txBody>
          <a:bodyPr rot="10800000" vert="eaVert" wrap="none" lIns="0" tIns="0" rIns="0" bIns="0" anchor="ctr"/>
          <a:lstStyle/>
          <a:p>
            <a:pPr algn="ctr" eaLnBrk="0" hangingPunct="0">
              <a:lnSpc>
                <a:spcPct val="75000"/>
              </a:lnSpc>
              <a:spcBef>
                <a:spcPct val="50000"/>
              </a:spcBef>
            </a:pPr>
            <a:endParaRPr lang="en-US" sz="2400">
              <a:solidFill>
                <a:srgbClr val="FFFFFF"/>
              </a:solidFill>
              <a:latin typeface="Neo Sans Intel" pitchFamily="34" charset="0"/>
            </a:endParaRPr>
          </a:p>
        </p:txBody>
      </p:sp>
      <p:sp>
        <p:nvSpPr>
          <p:cNvPr id="15400" name="Rectangle 15"/>
          <p:cNvSpPr>
            <a:spLocks noChangeArrowheads="1"/>
          </p:cNvSpPr>
          <p:nvPr/>
        </p:nvSpPr>
        <p:spPr bwMode="auto">
          <a:xfrm rot="10800000">
            <a:off x="3398838" y="2843213"/>
            <a:ext cx="228600" cy="146050"/>
          </a:xfrm>
          <a:prstGeom prst="rect">
            <a:avLst/>
          </a:prstGeom>
          <a:solidFill>
            <a:schemeClr val="bg2"/>
          </a:solidFill>
          <a:ln w="9525" algn="ctr">
            <a:noFill/>
            <a:miter lim="800000"/>
            <a:headEnd/>
            <a:tailEnd/>
          </a:ln>
        </p:spPr>
        <p:txBody>
          <a:bodyPr rot="10800000" vert="eaVert" wrap="none" lIns="0" tIns="0" rIns="0" bIns="0" anchor="ctr"/>
          <a:lstStyle/>
          <a:p>
            <a:pPr algn="ctr" eaLnBrk="0" hangingPunct="0">
              <a:lnSpc>
                <a:spcPct val="75000"/>
              </a:lnSpc>
              <a:spcBef>
                <a:spcPct val="50000"/>
              </a:spcBef>
            </a:pPr>
            <a:endParaRPr lang="en-US" sz="2400">
              <a:solidFill>
                <a:srgbClr val="FFFFFF"/>
              </a:solidFill>
              <a:latin typeface="Neo Sans Intel" pitchFamily="34" charset="0"/>
            </a:endParaRPr>
          </a:p>
        </p:txBody>
      </p:sp>
      <p:sp>
        <p:nvSpPr>
          <p:cNvPr id="15401" name="Rectangle 15"/>
          <p:cNvSpPr>
            <a:spLocks noChangeArrowheads="1"/>
          </p:cNvSpPr>
          <p:nvPr/>
        </p:nvSpPr>
        <p:spPr bwMode="auto">
          <a:xfrm rot="10800000">
            <a:off x="3665538" y="2843213"/>
            <a:ext cx="228600" cy="146050"/>
          </a:xfrm>
          <a:prstGeom prst="rect">
            <a:avLst/>
          </a:prstGeom>
          <a:solidFill>
            <a:schemeClr val="bg2"/>
          </a:solidFill>
          <a:ln w="9525" algn="ctr">
            <a:noFill/>
            <a:miter lim="800000"/>
            <a:headEnd/>
            <a:tailEnd/>
          </a:ln>
        </p:spPr>
        <p:txBody>
          <a:bodyPr rot="10800000" vert="eaVert" wrap="none" lIns="0" tIns="0" rIns="0" bIns="0" anchor="ctr"/>
          <a:lstStyle/>
          <a:p>
            <a:pPr algn="ctr" eaLnBrk="0" hangingPunct="0">
              <a:lnSpc>
                <a:spcPct val="75000"/>
              </a:lnSpc>
              <a:spcBef>
                <a:spcPct val="50000"/>
              </a:spcBef>
            </a:pPr>
            <a:endParaRPr lang="en-US" sz="2400">
              <a:solidFill>
                <a:srgbClr val="FFFFFF"/>
              </a:solidFill>
              <a:latin typeface="Neo Sans Intel" pitchFamily="34" charset="0"/>
            </a:endParaRPr>
          </a:p>
        </p:txBody>
      </p:sp>
      <p:sp>
        <p:nvSpPr>
          <p:cNvPr id="15402" name="Text Box 8"/>
          <p:cNvSpPr txBox="1">
            <a:spLocks noChangeArrowheads="1"/>
          </p:cNvSpPr>
          <p:nvPr/>
        </p:nvSpPr>
        <p:spPr bwMode="auto">
          <a:xfrm>
            <a:off x="1752600" y="6099175"/>
            <a:ext cx="5410200" cy="301625"/>
          </a:xfrm>
          <a:prstGeom prst="rect">
            <a:avLst/>
          </a:prstGeom>
          <a:noFill/>
          <a:ln w="9525">
            <a:noFill/>
            <a:miter lim="800000"/>
            <a:headEnd/>
            <a:tailEnd/>
          </a:ln>
        </p:spPr>
        <p:txBody>
          <a:bodyPr>
            <a:spAutoFit/>
          </a:bodyPr>
          <a:lstStyle/>
          <a:p>
            <a:pPr marL="122238" indent="-122238" algn="ctr" eaLnBrk="0" hangingPunct="0">
              <a:lnSpc>
                <a:spcPct val="85000"/>
              </a:lnSpc>
              <a:spcBef>
                <a:spcPct val="50000"/>
              </a:spcBef>
            </a:pPr>
            <a:r>
              <a:rPr lang="en-US" sz="800" b="0" i="1" baseline="30000">
                <a:solidFill>
                  <a:schemeClr val="bg1"/>
                </a:solidFill>
              </a:rPr>
              <a:t>†	</a:t>
            </a:r>
            <a:r>
              <a:rPr lang="en-US" sz="800" b="0" i="1">
                <a:solidFill>
                  <a:schemeClr val="bg1"/>
                </a:solidFill>
              </a:rPr>
              <a:t>Source:  Intel internal measurements, January 2009.  For notes and disclaimers, see performance and legal information slides at end of this presentation.</a:t>
            </a:r>
          </a:p>
        </p:txBody>
      </p:sp>
    </p:spTree>
  </p:cSld>
  <p:clrMapOvr>
    <a:masterClrMapping/>
  </p:clrMapOvr>
  <p:transition>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a:xfrm>
            <a:off x="381000" y="230188"/>
            <a:ext cx="8382000" cy="941796"/>
          </a:xfrm>
        </p:spPr>
        <p:txBody>
          <a:bodyPr/>
          <a:lstStyle/>
          <a:p>
            <a:pPr eaLnBrk="1" hangingPunct="1"/>
            <a:r>
              <a:rPr lang="en-US" sz="4400" dirty="0" smtClean="0"/>
              <a:t>Energy Efficiency Enhancements </a:t>
            </a:r>
            <a:br>
              <a:rPr lang="en-US" sz="4400" dirty="0" smtClean="0"/>
            </a:br>
            <a:r>
              <a:rPr lang="en-US" sz="2400" dirty="0" smtClean="0">
                <a:solidFill>
                  <a:schemeClr val="tx1"/>
                </a:solidFill>
              </a:rPr>
              <a:t>Intel</a:t>
            </a:r>
            <a:r>
              <a:rPr lang="en-US" sz="2400" baseline="30000" dirty="0" smtClean="0">
                <a:solidFill>
                  <a:schemeClr val="tx1"/>
                </a:solidFill>
              </a:rPr>
              <a:t>®</a:t>
            </a:r>
            <a:r>
              <a:rPr lang="en-US" sz="2400" dirty="0" smtClean="0">
                <a:solidFill>
                  <a:schemeClr val="tx1"/>
                </a:solidFill>
              </a:rPr>
              <a:t> Intelligent Power Technologies</a:t>
            </a:r>
            <a:endParaRPr lang="en-US" sz="3600" dirty="0" smtClean="0">
              <a:solidFill>
                <a:schemeClr val="tx1"/>
              </a:solidFill>
            </a:endParaRPr>
          </a:p>
        </p:txBody>
      </p:sp>
      <p:sp>
        <p:nvSpPr>
          <p:cNvPr id="16387" name="AutoShape 3"/>
          <p:cNvSpPr>
            <a:spLocks noGrp="1" noChangeArrowheads="1"/>
          </p:cNvSpPr>
          <p:nvPr>
            <p:ph type="body" sz="half" idx="1"/>
          </p:nvPr>
        </p:nvSpPr>
        <p:spPr>
          <a:xfrm>
            <a:off x="455613" y="1271829"/>
            <a:ext cx="4041775" cy="4840287"/>
          </a:xfrm>
          <a:prstGeom prst="roundRect">
            <a:avLst>
              <a:gd name="adj" fmla="val 16667"/>
            </a:avLst>
          </a:prstGeom>
          <a:ln>
            <a:solidFill>
              <a:schemeClr val="tx1"/>
            </a:solidFill>
            <a:round/>
            <a:headEnd type="none" w="med" len="med"/>
            <a:tailEnd type="none" w="med" len="med"/>
          </a:ln>
        </p:spPr>
        <p:txBody>
          <a:bodyPr/>
          <a:lstStyle/>
          <a:p>
            <a:pPr marL="0" indent="0" algn="ctr" eaLnBrk="1" hangingPunct="1">
              <a:buFontTx/>
              <a:buNone/>
            </a:pPr>
            <a:r>
              <a:rPr lang="en-US" sz="2000" b="1" smtClean="0">
                <a:solidFill>
                  <a:schemeClr val="bg2"/>
                </a:solidFill>
              </a:rPr>
              <a:t>Integrated </a:t>
            </a:r>
            <a:br>
              <a:rPr lang="en-US" sz="2000" b="1" smtClean="0">
                <a:solidFill>
                  <a:schemeClr val="bg2"/>
                </a:solidFill>
              </a:rPr>
            </a:br>
            <a:r>
              <a:rPr lang="en-US" sz="2000" b="1" smtClean="0">
                <a:solidFill>
                  <a:schemeClr val="bg2"/>
                </a:solidFill>
              </a:rPr>
              <a:t>Power Gates</a:t>
            </a:r>
          </a:p>
        </p:txBody>
      </p:sp>
      <p:sp>
        <p:nvSpPr>
          <p:cNvPr id="16388" name="AutoShape 4"/>
          <p:cNvSpPr>
            <a:spLocks noGrp="1" noChangeArrowheads="1"/>
          </p:cNvSpPr>
          <p:nvPr>
            <p:ph type="body" sz="half" idx="2"/>
          </p:nvPr>
        </p:nvSpPr>
        <p:spPr>
          <a:xfrm>
            <a:off x="4649788" y="1271829"/>
            <a:ext cx="4043362" cy="4840287"/>
          </a:xfrm>
          <a:prstGeom prst="roundRect">
            <a:avLst>
              <a:gd name="adj" fmla="val 16667"/>
            </a:avLst>
          </a:prstGeom>
          <a:ln>
            <a:solidFill>
              <a:schemeClr val="tx1"/>
            </a:solidFill>
            <a:round/>
            <a:headEnd type="none" w="med" len="med"/>
            <a:tailEnd type="none" w="med" len="med"/>
          </a:ln>
        </p:spPr>
        <p:txBody>
          <a:bodyPr/>
          <a:lstStyle/>
          <a:p>
            <a:pPr marL="0" indent="0" algn="ctr" eaLnBrk="1" hangingPunct="1">
              <a:buFontTx/>
              <a:buNone/>
            </a:pPr>
            <a:r>
              <a:rPr lang="en-US" sz="2000" b="1" smtClean="0">
                <a:solidFill>
                  <a:schemeClr val="bg2"/>
                </a:solidFill>
              </a:rPr>
              <a:t>Automated </a:t>
            </a:r>
            <a:br>
              <a:rPr lang="en-US" sz="2000" b="1" smtClean="0">
                <a:solidFill>
                  <a:schemeClr val="bg2"/>
                </a:solidFill>
              </a:rPr>
            </a:br>
            <a:r>
              <a:rPr lang="en-US" sz="2000" b="1" smtClean="0">
                <a:solidFill>
                  <a:schemeClr val="bg2"/>
                </a:solidFill>
              </a:rPr>
              <a:t>Low Power States </a:t>
            </a:r>
          </a:p>
        </p:txBody>
      </p:sp>
      <p:sp>
        <p:nvSpPr>
          <p:cNvPr id="16389" name="Text Box 5"/>
          <p:cNvSpPr txBox="1">
            <a:spLocks noChangeArrowheads="1"/>
          </p:cNvSpPr>
          <p:nvPr/>
        </p:nvSpPr>
        <p:spPr bwMode="auto">
          <a:xfrm>
            <a:off x="614363" y="2314816"/>
            <a:ext cx="3802062" cy="454025"/>
          </a:xfrm>
          <a:prstGeom prst="rect">
            <a:avLst/>
          </a:prstGeom>
          <a:noFill/>
          <a:ln w="9525" algn="ctr">
            <a:noFill/>
            <a:miter lim="800000"/>
            <a:headEnd/>
            <a:tailEnd/>
          </a:ln>
        </p:spPr>
        <p:txBody>
          <a:bodyPr>
            <a:spAutoFit/>
          </a:bodyPr>
          <a:lstStyle/>
          <a:p>
            <a:pPr algn="ctr" eaLnBrk="0" hangingPunct="0">
              <a:lnSpc>
                <a:spcPct val="85000"/>
              </a:lnSpc>
              <a:spcBef>
                <a:spcPct val="50000"/>
              </a:spcBef>
            </a:pPr>
            <a:r>
              <a:rPr lang="en-US" sz="1400" b="0"/>
              <a:t>Enables idle cores to go to near </a:t>
            </a:r>
            <a:br>
              <a:rPr lang="en-US" sz="1400" b="0"/>
            </a:br>
            <a:r>
              <a:rPr lang="en-US" sz="1400" b="0"/>
              <a:t>zero power independently</a:t>
            </a:r>
          </a:p>
        </p:txBody>
      </p:sp>
      <p:sp>
        <p:nvSpPr>
          <p:cNvPr id="16390" name="Rectangle 48"/>
          <p:cNvSpPr>
            <a:spLocks noChangeArrowheads="1"/>
          </p:cNvSpPr>
          <p:nvPr/>
        </p:nvSpPr>
        <p:spPr bwMode="auto">
          <a:xfrm>
            <a:off x="4662488" y="2224329"/>
            <a:ext cx="4010025" cy="635000"/>
          </a:xfrm>
          <a:prstGeom prst="rect">
            <a:avLst/>
          </a:prstGeom>
          <a:noFill/>
          <a:ln w="9525" algn="ctr">
            <a:noFill/>
            <a:miter lim="800000"/>
            <a:headEnd/>
            <a:tailEnd/>
          </a:ln>
        </p:spPr>
        <p:txBody>
          <a:bodyPr>
            <a:spAutoFit/>
          </a:bodyPr>
          <a:lstStyle/>
          <a:p>
            <a:pPr algn="ctr" eaLnBrk="0" hangingPunct="0">
              <a:lnSpc>
                <a:spcPct val="85000"/>
              </a:lnSpc>
              <a:spcBef>
                <a:spcPct val="50000"/>
              </a:spcBef>
            </a:pPr>
            <a:r>
              <a:rPr lang="en-US" sz="1400" b="0"/>
              <a:t>More &amp; Lower CPU Power States</a:t>
            </a:r>
            <a:br>
              <a:rPr lang="en-US" sz="1400" b="0"/>
            </a:br>
            <a:r>
              <a:rPr lang="en-US" sz="1400" b="0"/>
              <a:t>Reduced latency during transitions</a:t>
            </a:r>
            <a:br>
              <a:rPr lang="en-US" sz="1400" b="0"/>
            </a:br>
            <a:r>
              <a:rPr lang="en-US" sz="1400" b="0"/>
              <a:t>Power management now on memory, I/O</a:t>
            </a:r>
          </a:p>
        </p:txBody>
      </p:sp>
      <p:grpSp>
        <p:nvGrpSpPr>
          <p:cNvPr id="9" name="Group 189"/>
          <p:cNvGrpSpPr>
            <a:grpSpLocks/>
          </p:cNvGrpSpPr>
          <p:nvPr/>
        </p:nvGrpSpPr>
        <p:grpSpPr bwMode="auto">
          <a:xfrm>
            <a:off x="617538" y="2883141"/>
            <a:ext cx="3770312" cy="2178050"/>
            <a:chOff x="389" y="1670"/>
            <a:chExt cx="2375" cy="1372"/>
          </a:xfrm>
        </p:grpSpPr>
        <p:pic>
          <p:nvPicPr>
            <p:cNvPr id="16400" name="Picture 46" descr="cooltools-shape"/>
            <p:cNvPicPr>
              <a:picLocks noChangeAspect="1" noChangeArrowheads="1"/>
            </p:cNvPicPr>
            <p:nvPr/>
          </p:nvPicPr>
          <p:blipFill>
            <a:blip r:embed="rId3"/>
            <a:srcRect/>
            <a:stretch>
              <a:fillRect/>
            </a:stretch>
          </p:blipFill>
          <p:spPr bwMode="auto">
            <a:xfrm>
              <a:off x="389" y="1670"/>
              <a:ext cx="2375" cy="1372"/>
            </a:xfrm>
            <a:prstGeom prst="rect">
              <a:avLst/>
            </a:prstGeom>
            <a:noFill/>
            <a:ln w="9525">
              <a:noFill/>
              <a:miter lim="800000"/>
              <a:headEnd/>
              <a:tailEnd/>
            </a:ln>
          </p:spPr>
        </p:pic>
        <p:sp>
          <p:nvSpPr>
            <p:cNvPr id="43057" name="AutoShape 49"/>
            <p:cNvSpPr>
              <a:spLocks noChangeArrowheads="1"/>
            </p:cNvSpPr>
            <p:nvPr/>
          </p:nvSpPr>
          <p:spPr bwMode="auto">
            <a:xfrm>
              <a:off x="533" y="2462"/>
              <a:ext cx="2084" cy="265"/>
            </a:xfrm>
            <a:prstGeom prst="bevel">
              <a:avLst>
                <a:gd name="adj" fmla="val 12500"/>
              </a:avLst>
            </a:prstGeom>
            <a:gradFill rotWithShape="1">
              <a:gsLst>
                <a:gs pos="0">
                  <a:schemeClr val="accent2"/>
                </a:gs>
                <a:gs pos="100000">
                  <a:schemeClr val="accent2">
                    <a:gamma/>
                    <a:shade val="46275"/>
                    <a:invGamma/>
                  </a:schemeClr>
                </a:gs>
              </a:gsLst>
              <a:lin ang="5400000" scaled="1"/>
            </a:gradFill>
            <a:ln w="3175">
              <a:noFill/>
              <a:miter lim="800000"/>
              <a:headEnd/>
              <a:tailEnd/>
            </a:ln>
            <a:effectLst>
              <a:prstShdw prst="shdw17" dist="17961" dir="2700000">
                <a:schemeClr val="accent2">
                  <a:gamma/>
                  <a:shade val="60000"/>
                  <a:invGamma/>
                </a:schemeClr>
              </a:prstShdw>
            </a:effectLst>
          </p:spPr>
          <p:txBody>
            <a:bodyPr wrap="none" anchor="ctr"/>
            <a:lstStyle/>
            <a:p>
              <a:pPr>
                <a:lnSpc>
                  <a:spcPct val="75000"/>
                </a:lnSpc>
                <a:defRPr/>
              </a:pPr>
              <a:endParaRPr lang="en-US" sz="1100" b="0">
                <a:solidFill>
                  <a:srgbClr val="FFFFFF"/>
                </a:solidFill>
                <a:latin typeface="Neo Sans Intel Medium" pitchFamily="34" charset="0"/>
                <a:cs typeface="Arial" charset="0"/>
              </a:endParaRPr>
            </a:p>
          </p:txBody>
        </p:sp>
        <p:sp>
          <p:nvSpPr>
            <p:cNvPr id="16402" name="Line 6"/>
            <p:cNvSpPr>
              <a:spLocks noChangeShapeType="1"/>
            </p:cNvSpPr>
            <p:nvPr/>
          </p:nvSpPr>
          <p:spPr bwMode="auto">
            <a:xfrm>
              <a:off x="542" y="2319"/>
              <a:ext cx="1953" cy="0"/>
            </a:xfrm>
            <a:prstGeom prst="line">
              <a:avLst/>
            </a:prstGeom>
            <a:noFill/>
            <a:ln w="12700">
              <a:solidFill>
                <a:schemeClr val="tx1"/>
              </a:solidFill>
              <a:round/>
              <a:headEnd type="none" w="sm" len="sm"/>
              <a:tailEnd type="none" w="sm" len="sm"/>
            </a:ln>
          </p:spPr>
          <p:txBody>
            <a:bodyPr anchor="ctr"/>
            <a:lstStyle/>
            <a:p>
              <a:endParaRPr lang="en-US"/>
            </a:p>
          </p:txBody>
        </p:sp>
        <p:sp>
          <p:nvSpPr>
            <p:cNvPr id="43020" name="Rectangle 7"/>
            <p:cNvSpPr>
              <a:spLocks noChangeArrowheads="1"/>
            </p:cNvSpPr>
            <p:nvPr/>
          </p:nvSpPr>
          <p:spPr bwMode="auto">
            <a:xfrm>
              <a:off x="542" y="2183"/>
              <a:ext cx="521" cy="272"/>
            </a:xfrm>
            <a:prstGeom prst="bevel">
              <a:avLst>
                <a:gd name="adj" fmla="val 12500"/>
              </a:avLst>
            </a:prstGeom>
            <a:gradFill rotWithShape="1">
              <a:gsLst>
                <a:gs pos="0">
                  <a:schemeClr val="folHlink"/>
                </a:gs>
                <a:gs pos="100000">
                  <a:schemeClr val="folHlink">
                    <a:gamma/>
                    <a:shade val="46275"/>
                    <a:invGamma/>
                  </a:schemeClr>
                </a:gs>
              </a:gsLst>
              <a:lin ang="5400000" scaled="1"/>
            </a:gradFill>
            <a:ln w="12700">
              <a:noFill/>
              <a:miter lim="800000"/>
              <a:headEnd type="none" w="sm" len="sm"/>
              <a:tailEnd type="none" w="sm" len="sm"/>
            </a:ln>
          </p:spPr>
          <p:txBody>
            <a:bodyPr wrap="none" anchor="ctr"/>
            <a:lstStyle/>
            <a:p>
              <a:pPr algn="ctr">
                <a:lnSpc>
                  <a:spcPct val="75000"/>
                </a:lnSpc>
                <a:defRPr/>
              </a:pPr>
              <a:endParaRPr lang="en-US" sz="1100" b="0">
                <a:solidFill>
                  <a:srgbClr val="FFFFFF"/>
                </a:solidFill>
                <a:effectLst>
                  <a:outerShdw blurRad="38100" dist="38100" dir="2700000" algn="tl">
                    <a:srgbClr val="000000"/>
                  </a:outerShdw>
                </a:effectLst>
                <a:latin typeface="Neo Sans Intel Medium" pitchFamily="34" charset="0"/>
                <a:cs typeface="Arial" charset="0"/>
              </a:endParaRPr>
            </a:p>
          </p:txBody>
        </p:sp>
        <p:grpSp>
          <p:nvGrpSpPr>
            <p:cNvPr id="10" name="Group 8"/>
            <p:cNvGrpSpPr>
              <a:grpSpLocks/>
            </p:cNvGrpSpPr>
            <p:nvPr/>
          </p:nvGrpSpPr>
          <p:grpSpPr bwMode="auto">
            <a:xfrm>
              <a:off x="739" y="1997"/>
              <a:ext cx="112" cy="167"/>
              <a:chOff x="3072" y="2400"/>
              <a:chExt cx="336" cy="480"/>
            </a:xfrm>
          </p:grpSpPr>
          <p:sp>
            <p:nvSpPr>
              <p:cNvPr id="16433" name="Line 9"/>
              <p:cNvSpPr>
                <a:spLocks noChangeShapeType="1"/>
              </p:cNvSpPr>
              <p:nvPr/>
            </p:nvSpPr>
            <p:spPr bwMode="auto">
              <a:xfrm>
                <a:off x="3264" y="2496"/>
                <a:ext cx="0" cy="288"/>
              </a:xfrm>
              <a:prstGeom prst="line">
                <a:avLst/>
              </a:prstGeom>
              <a:noFill/>
              <a:ln w="19050">
                <a:solidFill>
                  <a:schemeClr val="tx1"/>
                </a:solidFill>
                <a:round/>
                <a:headEnd/>
                <a:tailEnd/>
              </a:ln>
            </p:spPr>
            <p:txBody>
              <a:bodyPr anchor="ctr"/>
              <a:lstStyle/>
              <a:p>
                <a:endParaRPr lang="en-US"/>
              </a:p>
            </p:txBody>
          </p:sp>
          <p:sp>
            <p:nvSpPr>
              <p:cNvPr id="16434" name="Line 10"/>
              <p:cNvSpPr>
                <a:spLocks noChangeShapeType="1"/>
              </p:cNvSpPr>
              <p:nvPr/>
            </p:nvSpPr>
            <p:spPr bwMode="auto">
              <a:xfrm>
                <a:off x="3072" y="2640"/>
                <a:ext cx="96" cy="0"/>
              </a:xfrm>
              <a:prstGeom prst="line">
                <a:avLst/>
              </a:prstGeom>
              <a:noFill/>
              <a:ln w="19050">
                <a:solidFill>
                  <a:schemeClr val="tx1"/>
                </a:solidFill>
                <a:round/>
                <a:headEnd/>
                <a:tailEnd/>
              </a:ln>
            </p:spPr>
            <p:txBody>
              <a:bodyPr anchor="ctr"/>
              <a:lstStyle/>
              <a:p>
                <a:endParaRPr lang="en-US"/>
              </a:p>
            </p:txBody>
          </p:sp>
          <p:sp>
            <p:nvSpPr>
              <p:cNvPr id="2" name="Oval 11"/>
              <p:cNvSpPr>
                <a:spLocks noChangeArrowheads="1"/>
              </p:cNvSpPr>
              <p:nvPr/>
            </p:nvSpPr>
            <p:spPr bwMode="auto">
              <a:xfrm>
                <a:off x="3168" y="2593"/>
                <a:ext cx="96" cy="95"/>
              </a:xfrm>
              <a:prstGeom prst="ellipse">
                <a:avLst/>
              </a:prstGeom>
              <a:noFill/>
              <a:ln w="19050" algn="ctr">
                <a:solidFill>
                  <a:schemeClr val="tx1"/>
                </a:solidFill>
                <a:round/>
                <a:headEnd/>
                <a:tailEnd/>
              </a:ln>
            </p:spPr>
            <p:txBody>
              <a:bodyPr wrap="none" anchor="ctr"/>
              <a:lstStyle/>
              <a:p>
                <a:pPr algn="ctr">
                  <a:lnSpc>
                    <a:spcPct val="75000"/>
                  </a:lnSpc>
                  <a:defRPr/>
                </a:pPr>
                <a:endParaRPr lang="en-US" sz="1100" b="0">
                  <a:effectLst>
                    <a:outerShdw blurRad="38100" dist="38100" dir="2700000" algn="tl">
                      <a:srgbClr val="C0C0C0"/>
                    </a:outerShdw>
                  </a:effectLst>
                  <a:latin typeface="Neo Sans Intel Medium" pitchFamily="34" charset="0"/>
                  <a:cs typeface="Arial" charset="0"/>
                </a:endParaRPr>
              </a:p>
            </p:txBody>
          </p:sp>
          <p:sp>
            <p:nvSpPr>
              <p:cNvPr id="3" name="Freeform 12"/>
              <p:cNvSpPr>
                <a:spLocks/>
              </p:cNvSpPr>
              <p:nvPr/>
            </p:nvSpPr>
            <p:spPr bwMode="auto">
              <a:xfrm>
                <a:off x="3312" y="2400"/>
                <a:ext cx="96" cy="480"/>
              </a:xfrm>
              <a:custGeom>
                <a:avLst/>
                <a:gdLst>
                  <a:gd name="T0" fmla="*/ 96 w 96"/>
                  <a:gd name="T1" fmla="*/ 0 h 480"/>
                  <a:gd name="T2" fmla="*/ 96 w 96"/>
                  <a:gd name="T3" fmla="*/ 96 h 480"/>
                  <a:gd name="T4" fmla="*/ 0 w 96"/>
                  <a:gd name="T5" fmla="*/ 96 h 480"/>
                  <a:gd name="T6" fmla="*/ 0 w 96"/>
                  <a:gd name="T7" fmla="*/ 384 h 480"/>
                  <a:gd name="T8" fmla="*/ 96 w 96"/>
                  <a:gd name="T9" fmla="*/ 384 h 480"/>
                  <a:gd name="T10" fmla="*/ 96 w 96"/>
                  <a:gd name="T11" fmla="*/ 480 h 480"/>
                  <a:gd name="T12" fmla="*/ 0 60000 65536"/>
                  <a:gd name="T13" fmla="*/ 0 60000 65536"/>
                  <a:gd name="T14" fmla="*/ 0 60000 65536"/>
                  <a:gd name="T15" fmla="*/ 0 60000 65536"/>
                  <a:gd name="T16" fmla="*/ 0 60000 65536"/>
                  <a:gd name="T17" fmla="*/ 0 60000 65536"/>
                  <a:gd name="T18" fmla="*/ 0 w 96"/>
                  <a:gd name="T19" fmla="*/ 0 h 480"/>
                  <a:gd name="T20" fmla="*/ 96 w 96"/>
                  <a:gd name="T21" fmla="*/ 480 h 480"/>
                </a:gdLst>
                <a:ahLst/>
                <a:cxnLst>
                  <a:cxn ang="T12">
                    <a:pos x="T0" y="T1"/>
                  </a:cxn>
                  <a:cxn ang="T13">
                    <a:pos x="T2" y="T3"/>
                  </a:cxn>
                  <a:cxn ang="T14">
                    <a:pos x="T4" y="T5"/>
                  </a:cxn>
                  <a:cxn ang="T15">
                    <a:pos x="T6" y="T7"/>
                  </a:cxn>
                  <a:cxn ang="T16">
                    <a:pos x="T8" y="T9"/>
                  </a:cxn>
                  <a:cxn ang="T17">
                    <a:pos x="T10" y="T11"/>
                  </a:cxn>
                </a:cxnLst>
                <a:rect l="T18" t="T19" r="T20" b="T21"/>
                <a:pathLst>
                  <a:path w="96" h="480">
                    <a:moveTo>
                      <a:pt x="96" y="0"/>
                    </a:moveTo>
                    <a:lnTo>
                      <a:pt x="96" y="96"/>
                    </a:lnTo>
                    <a:lnTo>
                      <a:pt x="0" y="96"/>
                    </a:lnTo>
                    <a:lnTo>
                      <a:pt x="0" y="384"/>
                    </a:lnTo>
                    <a:lnTo>
                      <a:pt x="96" y="384"/>
                    </a:lnTo>
                    <a:lnTo>
                      <a:pt x="96" y="480"/>
                    </a:lnTo>
                  </a:path>
                </a:pathLst>
              </a:custGeom>
              <a:noFill/>
              <a:ln w="19050">
                <a:solidFill>
                  <a:schemeClr val="tx1"/>
                </a:solidFill>
                <a:round/>
                <a:headEnd/>
                <a:tailEnd/>
              </a:ln>
            </p:spPr>
            <p:txBody>
              <a:bodyPr anchor="ctr"/>
              <a:lstStyle/>
              <a:p>
                <a:pPr algn="ctr">
                  <a:lnSpc>
                    <a:spcPct val="75000"/>
                  </a:lnSpc>
                  <a:defRPr/>
                </a:pPr>
                <a:endParaRPr lang="en-US" sz="1100" b="0">
                  <a:effectLst>
                    <a:outerShdw blurRad="38100" dist="38100" dir="2700000" algn="tl">
                      <a:srgbClr val="C0C0C0"/>
                    </a:outerShdw>
                  </a:effectLst>
                  <a:latin typeface="Neo Sans Intel Medium" pitchFamily="34" charset="0"/>
                  <a:cs typeface="Arial" charset="0"/>
                </a:endParaRPr>
              </a:p>
            </p:txBody>
          </p:sp>
        </p:grpSp>
        <p:sp>
          <p:nvSpPr>
            <p:cNvPr id="43022" name="Text Box 13"/>
            <p:cNvSpPr txBox="1">
              <a:spLocks noChangeArrowheads="1"/>
            </p:cNvSpPr>
            <p:nvPr/>
          </p:nvSpPr>
          <p:spPr bwMode="auto">
            <a:xfrm>
              <a:off x="550" y="2221"/>
              <a:ext cx="490" cy="196"/>
            </a:xfrm>
            <a:prstGeom prst="rect">
              <a:avLst/>
            </a:prstGeom>
            <a:noFill/>
            <a:ln w="12700">
              <a:noFill/>
              <a:miter lim="800000"/>
              <a:headEnd type="none" w="sm" len="sm"/>
              <a:tailEnd type="none" w="sm" len="sm"/>
            </a:ln>
          </p:spPr>
          <p:txBody>
            <a:bodyPr wrap="none" lIns="163284" tIns="81642" rIns="163284" bIns="81642">
              <a:spAutoFit/>
            </a:bodyPr>
            <a:lstStyle/>
            <a:p>
              <a:pPr algn="ctr" defTabSz="1633538" eaLnBrk="0" hangingPunct="0">
                <a:lnSpc>
                  <a:spcPct val="75000"/>
                </a:lnSpc>
                <a:defRPr/>
              </a:pPr>
              <a:r>
                <a:rPr lang="en-US" sz="1300" b="0">
                  <a:solidFill>
                    <a:srgbClr val="FFFFFF"/>
                  </a:solidFill>
                  <a:effectLst>
                    <a:outerShdw blurRad="38100" dist="38100" dir="2700000" algn="tl">
                      <a:srgbClr val="C0C0C0"/>
                    </a:outerShdw>
                  </a:effectLst>
                  <a:latin typeface="Neo Sans Intel Medium" pitchFamily="34" charset="0"/>
                  <a:cs typeface="Arial" charset="0"/>
                </a:rPr>
                <a:t>Core0</a:t>
              </a:r>
            </a:p>
          </p:txBody>
        </p:sp>
        <p:sp>
          <p:nvSpPr>
            <p:cNvPr id="43023" name="Rectangle 14"/>
            <p:cNvSpPr>
              <a:spLocks noChangeArrowheads="1"/>
            </p:cNvSpPr>
            <p:nvPr/>
          </p:nvSpPr>
          <p:spPr bwMode="auto">
            <a:xfrm>
              <a:off x="1063" y="2183"/>
              <a:ext cx="521" cy="272"/>
            </a:xfrm>
            <a:prstGeom prst="bevel">
              <a:avLst>
                <a:gd name="adj" fmla="val 12500"/>
              </a:avLst>
            </a:prstGeom>
            <a:gradFill rotWithShape="1">
              <a:gsLst>
                <a:gs pos="0">
                  <a:schemeClr val="folHlink"/>
                </a:gs>
                <a:gs pos="100000">
                  <a:schemeClr val="folHlink">
                    <a:gamma/>
                    <a:shade val="46275"/>
                    <a:invGamma/>
                  </a:schemeClr>
                </a:gs>
              </a:gsLst>
              <a:lin ang="5400000" scaled="1"/>
            </a:gradFill>
            <a:ln w="12700">
              <a:noFill/>
              <a:miter lim="800000"/>
              <a:headEnd type="none" w="sm" len="sm"/>
              <a:tailEnd type="none" w="sm" len="sm"/>
            </a:ln>
          </p:spPr>
          <p:txBody>
            <a:bodyPr wrap="none" anchor="ctr"/>
            <a:lstStyle/>
            <a:p>
              <a:pPr algn="ctr">
                <a:lnSpc>
                  <a:spcPct val="75000"/>
                </a:lnSpc>
                <a:defRPr/>
              </a:pPr>
              <a:endParaRPr lang="en-US" sz="1100" b="0">
                <a:solidFill>
                  <a:srgbClr val="FFFFFF"/>
                </a:solidFill>
                <a:effectLst>
                  <a:outerShdw blurRad="38100" dist="38100" dir="2700000" algn="tl">
                    <a:srgbClr val="000000"/>
                  </a:outerShdw>
                </a:effectLst>
                <a:latin typeface="Neo Sans Intel Medium" pitchFamily="34" charset="0"/>
                <a:cs typeface="Arial" charset="0"/>
              </a:endParaRPr>
            </a:p>
          </p:txBody>
        </p:sp>
        <p:sp>
          <p:nvSpPr>
            <p:cNvPr id="43025" name="Text Box 20"/>
            <p:cNvSpPr txBox="1">
              <a:spLocks noChangeArrowheads="1"/>
            </p:cNvSpPr>
            <p:nvPr/>
          </p:nvSpPr>
          <p:spPr bwMode="auto">
            <a:xfrm>
              <a:off x="1071" y="2221"/>
              <a:ext cx="490" cy="196"/>
            </a:xfrm>
            <a:prstGeom prst="rect">
              <a:avLst/>
            </a:prstGeom>
            <a:noFill/>
            <a:ln w="12700">
              <a:noFill/>
              <a:miter lim="800000"/>
              <a:headEnd type="none" w="sm" len="sm"/>
              <a:tailEnd type="none" w="sm" len="sm"/>
            </a:ln>
          </p:spPr>
          <p:txBody>
            <a:bodyPr wrap="none" lIns="163284" tIns="81642" rIns="163284" bIns="81642">
              <a:spAutoFit/>
            </a:bodyPr>
            <a:lstStyle/>
            <a:p>
              <a:pPr algn="ctr" defTabSz="1633538" eaLnBrk="0" hangingPunct="0">
                <a:lnSpc>
                  <a:spcPct val="75000"/>
                </a:lnSpc>
                <a:defRPr/>
              </a:pPr>
              <a:r>
                <a:rPr lang="en-US" sz="1300" b="0">
                  <a:solidFill>
                    <a:srgbClr val="FFFFFF"/>
                  </a:solidFill>
                  <a:effectLst>
                    <a:outerShdw blurRad="38100" dist="38100" dir="2700000" algn="tl">
                      <a:srgbClr val="C0C0C0"/>
                    </a:outerShdw>
                  </a:effectLst>
                  <a:latin typeface="Neo Sans Intel Medium" pitchFamily="34" charset="0"/>
                  <a:cs typeface="Arial" charset="0"/>
                </a:rPr>
                <a:t>Core1</a:t>
              </a:r>
            </a:p>
          </p:txBody>
        </p:sp>
        <p:sp>
          <p:nvSpPr>
            <p:cNvPr id="43026" name="Rectangle 21"/>
            <p:cNvSpPr>
              <a:spLocks noChangeArrowheads="1"/>
            </p:cNvSpPr>
            <p:nvPr/>
          </p:nvSpPr>
          <p:spPr bwMode="auto">
            <a:xfrm>
              <a:off x="1584" y="2183"/>
              <a:ext cx="521" cy="272"/>
            </a:xfrm>
            <a:prstGeom prst="bevel">
              <a:avLst>
                <a:gd name="adj" fmla="val 12500"/>
              </a:avLst>
            </a:prstGeom>
            <a:gradFill rotWithShape="1">
              <a:gsLst>
                <a:gs pos="0">
                  <a:schemeClr val="folHlink"/>
                </a:gs>
                <a:gs pos="100000">
                  <a:schemeClr val="folHlink">
                    <a:gamma/>
                    <a:shade val="46275"/>
                    <a:invGamma/>
                  </a:schemeClr>
                </a:gs>
              </a:gsLst>
              <a:lin ang="5400000" scaled="1"/>
            </a:gradFill>
            <a:ln w="12700">
              <a:noFill/>
              <a:miter lim="800000"/>
              <a:headEnd type="none" w="sm" len="sm"/>
              <a:tailEnd type="none" w="sm" len="sm"/>
            </a:ln>
          </p:spPr>
          <p:txBody>
            <a:bodyPr wrap="none" anchor="ctr"/>
            <a:lstStyle/>
            <a:p>
              <a:pPr algn="ctr">
                <a:lnSpc>
                  <a:spcPct val="75000"/>
                </a:lnSpc>
                <a:defRPr/>
              </a:pPr>
              <a:endParaRPr lang="en-US" sz="1100" b="0">
                <a:solidFill>
                  <a:srgbClr val="FFFFFF"/>
                </a:solidFill>
                <a:effectLst>
                  <a:outerShdw blurRad="38100" dist="38100" dir="2700000" algn="tl">
                    <a:srgbClr val="000000"/>
                  </a:outerShdw>
                </a:effectLst>
                <a:latin typeface="Neo Sans Intel Medium" pitchFamily="34" charset="0"/>
                <a:cs typeface="Arial" charset="0"/>
              </a:endParaRPr>
            </a:p>
          </p:txBody>
        </p:sp>
        <p:sp>
          <p:nvSpPr>
            <p:cNvPr id="43028" name="Text Box 27"/>
            <p:cNvSpPr txBox="1">
              <a:spLocks noChangeArrowheads="1"/>
            </p:cNvSpPr>
            <p:nvPr/>
          </p:nvSpPr>
          <p:spPr bwMode="auto">
            <a:xfrm>
              <a:off x="1592" y="2221"/>
              <a:ext cx="490" cy="196"/>
            </a:xfrm>
            <a:prstGeom prst="rect">
              <a:avLst/>
            </a:prstGeom>
            <a:noFill/>
            <a:ln w="12700">
              <a:noFill/>
              <a:miter lim="800000"/>
              <a:headEnd type="none" w="sm" len="sm"/>
              <a:tailEnd type="none" w="sm" len="sm"/>
            </a:ln>
          </p:spPr>
          <p:txBody>
            <a:bodyPr wrap="none" lIns="163284" tIns="81642" rIns="163284" bIns="81642">
              <a:spAutoFit/>
            </a:bodyPr>
            <a:lstStyle/>
            <a:p>
              <a:pPr algn="ctr" defTabSz="1633538" eaLnBrk="0" hangingPunct="0">
                <a:lnSpc>
                  <a:spcPct val="75000"/>
                </a:lnSpc>
                <a:defRPr/>
              </a:pPr>
              <a:r>
                <a:rPr lang="en-US" sz="1300" b="0">
                  <a:solidFill>
                    <a:srgbClr val="FFFFFF"/>
                  </a:solidFill>
                  <a:effectLst>
                    <a:outerShdw blurRad="38100" dist="38100" dir="2700000" algn="tl">
                      <a:srgbClr val="C0C0C0"/>
                    </a:outerShdw>
                  </a:effectLst>
                  <a:latin typeface="Neo Sans Intel Medium" pitchFamily="34" charset="0"/>
                  <a:cs typeface="Arial" charset="0"/>
                </a:rPr>
                <a:t>Core2</a:t>
              </a:r>
            </a:p>
          </p:txBody>
        </p:sp>
        <p:sp>
          <p:nvSpPr>
            <p:cNvPr id="43029" name="Rectangle 28"/>
            <p:cNvSpPr>
              <a:spLocks noChangeArrowheads="1"/>
            </p:cNvSpPr>
            <p:nvPr/>
          </p:nvSpPr>
          <p:spPr bwMode="auto">
            <a:xfrm>
              <a:off x="2105" y="2183"/>
              <a:ext cx="521" cy="272"/>
            </a:xfrm>
            <a:prstGeom prst="bevel">
              <a:avLst>
                <a:gd name="adj" fmla="val 12500"/>
              </a:avLst>
            </a:prstGeom>
            <a:gradFill rotWithShape="1">
              <a:gsLst>
                <a:gs pos="0">
                  <a:schemeClr val="folHlink"/>
                </a:gs>
                <a:gs pos="100000">
                  <a:schemeClr val="folHlink">
                    <a:gamma/>
                    <a:shade val="46275"/>
                    <a:invGamma/>
                  </a:schemeClr>
                </a:gs>
              </a:gsLst>
              <a:lin ang="5400000" scaled="1"/>
            </a:gradFill>
            <a:ln w="12700">
              <a:noFill/>
              <a:miter lim="800000"/>
              <a:headEnd type="none" w="sm" len="sm"/>
              <a:tailEnd type="none" w="sm" len="sm"/>
            </a:ln>
          </p:spPr>
          <p:txBody>
            <a:bodyPr wrap="none" anchor="ctr"/>
            <a:lstStyle/>
            <a:p>
              <a:pPr algn="ctr">
                <a:lnSpc>
                  <a:spcPct val="75000"/>
                </a:lnSpc>
                <a:defRPr/>
              </a:pPr>
              <a:endParaRPr lang="en-US" sz="1100" b="0">
                <a:solidFill>
                  <a:srgbClr val="FFFFFF"/>
                </a:solidFill>
                <a:effectLst>
                  <a:outerShdw blurRad="38100" dist="38100" dir="2700000" algn="tl">
                    <a:srgbClr val="000000"/>
                  </a:outerShdw>
                </a:effectLst>
                <a:latin typeface="Neo Sans Intel Medium" pitchFamily="34" charset="0"/>
                <a:cs typeface="Arial" charset="0"/>
              </a:endParaRPr>
            </a:p>
          </p:txBody>
        </p:sp>
        <p:sp>
          <p:nvSpPr>
            <p:cNvPr id="43031" name="Text Box 34"/>
            <p:cNvSpPr txBox="1">
              <a:spLocks noChangeArrowheads="1"/>
            </p:cNvSpPr>
            <p:nvPr/>
          </p:nvSpPr>
          <p:spPr bwMode="auto">
            <a:xfrm>
              <a:off x="2113" y="2221"/>
              <a:ext cx="490" cy="196"/>
            </a:xfrm>
            <a:prstGeom prst="rect">
              <a:avLst/>
            </a:prstGeom>
            <a:noFill/>
            <a:ln w="12700">
              <a:noFill/>
              <a:miter lim="800000"/>
              <a:headEnd type="none" w="sm" len="sm"/>
              <a:tailEnd type="none" w="sm" len="sm"/>
            </a:ln>
          </p:spPr>
          <p:txBody>
            <a:bodyPr wrap="none" lIns="163284" tIns="81642" rIns="163284" bIns="81642">
              <a:spAutoFit/>
            </a:bodyPr>
            <a:lstStyle/>
            <a:p>
              <a:pPr algn="ctr" defTabSz="1633538" eaLnBrk="0" hangingPunct="0">
                <a:lnSpc>
                  <a:spcPct val="75000"/>
                </a:lnSpc>
                <a:defRPr/>
              </a:pPr>
              <a:r>
                <a:rPr lang="en-US" sz="1300" b="0">
                  <a:solidFill>
                    <a:srgbClr val="FFFFFF"/>
                  </a:solidFill>
                  <a:effectLst>
                    <a:outerShdw blurRad="38100" dist="38100" dir="2700000" algn="tl">
                      <a:srgbClr val="C0C0C0"/>
                    </a:outerShdw>
                  </a:effectLst>
                  <a:latin typeface="Neo Sans Intel Medium" pitchFamily="34" charset="0"/>
                  <a:cs typeface="Arial" charset="0"/>
                </a:rPr>
                <a:t>Core3</a:t>
              </a:r>
            </a:p>
          </p:txBody>
        </p:sp>
        <p:sp>
          <p:nvSpPr>
            <p:cNvPr id="43032" name="Text Box 35"/>
            <p:cNvSpPr txBox="1">
              <a:spLocks noChangeArrowheads="1"/>
            </p:cNvSpPr>
            <p:nvPr/>
          </p:nvSpPr>
          <p:spPr bwMode="auto">
            <a:xfrm>
              <a:off x="728" y="2497"/>
              <a:ext cx="1515" cy="196"/>
            </a:xfrm>
            <a:prstGeom prst="rect">
              <a:avLst/>
            </a:prstGeom>
            <a:noFill/>
            <a:ln w="12700">
              <a:noFill/>
              <a:miter lim="800000"/>
              <a:headEnd type="none" w="sm" len="sm"/>
              <a:tailEnd type="none" w="sm" len="sm"/>
            </a:ln>
          </p:spPr>
          <p:txBody>
            <a:bodyPr wrap="none" lIns="163284" tIns="81642" rIns="163284" bIns="81642">
              <a:spAutoFit/>
            </a:bodyPr>
            <a:lstStyle/>
            <a:p>
              <a:pPr algn="ctr" defTabSz="1633538" eaLnBrk="0" hangingPunct="0">
                <a:lnSpc>
                  <a:spcPct val="75000"/>
                </a:lnSpc>
                <a:defRPr/>
              </a:pPr>
              <a:r>
                <a:rPr lang="en-US" sz="1300" b="0">
                  <a:solidFill>
                    <a:srgbClr val="FFFFFF"/>
                  </a:solidFill>
                  <a:effectLst>
                    <a:outerShdw blurRad="38100" dist="38100" dir="2700000" algn="tl">
                      <a:srgbClr val="C0C0C0"/>
                    </a:outerShdw>
                  </a:effectLst>
                  <a:latin typeface="Neo Sans Intel Medium" pitchFamily="34" charset="0"/>
                  <a:cs typeface="Arial" charset="0"/>
                </a:rPr>
                <a:t>Memory System, Cache, I/O</a:t>
              </a:r>
            </a:p>
          </p:txBody>
        </p:sp>
        <p:sp>
          <p:nvSpPr>
            <p:cNvPr id="16413" name="Line 38"/>
            <p:cNvSpPr>
              <a:spLocks noChangeShapeType="1"/>
            </p:cNvSpPr>
            <p:nvPr/>
          </p:nvSpPr>
          <p:spPr bwMode="auto">
            <a:xfrm>
              <a:off x="805" y="1995"/>
              <a:ext cx="1593" cy="0"/>
            </a:xfrm>
            <a:prstGeom prst="line">
              <a:avLst/>
            </a:prstGeom>
            <a:noFill/>
            <a:ln w="19050">
              <a:solidFill>
                <a:schemeClr val="tx1"/>
              </a:solidFill>
              <a:round/>
              <a:headEnd type="none" w="sm" len="sm"/>
              <a:tailEnd type="none" w="sm" len="sm"/>
            </a:ln>
          </p:spPr>
          <p:txBody>
            <a:bodyPr anchor="ctr"/>
            <a:lstStyle/>
            <a:p>
              <a:endParaRPr lang="en-US"/>
            </a:p>
          </p:txBody>
        </p:sp>
        <p:sp>
          <p:nvSpPr>
            <p:cNvPr id="16414" name="Line 39"/>
            <p:cNvSpPr>
              <a:spLocks noChangeShapeType="1"/>
            </p:cNvSpPr>
            <p:nvPr/>
          </p:nvSpPr>
          <p:spPr bwMode="auto">
            <a:xfrm>
              <a:off x="1590" y="1913"/>
              <a:ext cx="0" cy="82"/>
            </a:xfrm>
            <a:prstGeom prst="line">
              <a:avLst/>
            </a:prstGeom>
            <a:noFill/>
            <a:ln w="19050">
              <a:solidFill>
                <a:schemeClr val="tx1"/>
              </a:solidFill>
              <a:round/>
              <a:headEnd type="none" w="sm" len="sm"/>
              <a:tailEnd type="none" w="sm" len="sm"/>
            </a:ln>
          </p:spPr>
          <p:txBody>
            <a:bodyPr anchor="ctr"/>
            <a:lstStyle/>
            <a:p>
              <a:endParaRPr lang="en-US"/>
            </a:p>
          </p:txBody>
        </p:sp>
        <p:sp>
          <p:nvSpPr>
            <p:cNvPr id="43037" name="Text Box 40"/>
            <p:cNvSpPr txBox="1">
              <a:spLocks noChangeArrowheads="1"/>
            </p:cNvSpPr>
            <p:nvPr/>
          </p:nvSpPr>
          <p:spPr bwMode="auto">
            <a:xfrm>
              <a:off x="1134" y="1728"/>
              <a:ext cx="913" cy="196"/>
            </a:xfrm>
            <a:prstGeom prst="rect">
              <a:avLst/>
            </a:prstGeom>
            <a:noFill/>
            <a:ln w="12700">
              <a:noFill/>
              <a:miter lim="800000"/>
              <a:headEnd type="none" w="sm" len="sm"/>
              <a:tailEnd type="none" w="sm" len="sm"/>
            </a:ln>
          </p:spPr>
          <p:txBody>
            <a:bodyPr wrap="none" lIns="163284" tIns="81642" rIns="163284" bIns="81642">
              <a:spAutoFit/>
            </a:bodyPr>
            <a:lstStyle/>
            <a:p>
              <a:pPr algn="ctr" defTabSz="1633538" eaLnBrk="0" hangingPunct="0">
                <a:lnSpc>
                  <a:spcPct val="75000"/>
                </a:lnSpc>
                <a:defRPr/>
              </a:pPr>
              <a:r>
                <a:rPr lang="en-US" sz="1300" b="0">
                  <a:effectLst>
                    <a:outerShdw blurRad="38100" dist="38100" dir="2700000" algn="tl">
                      <a:srgbClr val="C0C0C0"/>
                    </a:outerShdw>
                  </a:effectLst>
                  <a:latin typeface="Neo Sans Intel Medium" pitchFamily="34" charset="0"/>
                  <a:cs typeface="Arial" charset="0"/>
                </a:rPr>
                <a:t>Voltage (cores)</a:t>
              </a:r>
            </a:p>
          </p:txBody>
        </p:sp>
        <p:sp>
          <p:nvSpPr>
            <p:cNvPr id="4" name="Text Box 40"/>
            <p:cNvSpPr txBox="1">
              <a:spLocks noChangeArrowheads="1"/>
            </p:cNvSpPr>
            <p:nvPr/>
          </p:nvSpPr>
          <p:spPr bwMode="auto">
            <a:xfrm>
              <a:off x="877" y="2813"/>
              <a:ext cx="1435" cy="196"/>
            </a:xfrm>
            <a:prstGeom prst="rect">
              <a:avLst/>
            </a:prstGeom>
            <a:noFill/>
            <a:ln w="12700">
              <a:noFill/>
              <a:miter lim="800000"/>
              <a:headEnd type="none" w="sm" len="sm"/>
              <a:tailEnd type="none" w="sm" len="sm"/>
            </a:ln>
          </p:spPr>
          <p:txBody>
            <a:bodyPr wrap="none" lIns="163284" tIns="81642" rIns="163284" bIns="81642">
              <a:spAutoFit/>
            </a:bodyPr>
            <a:lstStyle/>
            <a:p>
              <a:pPr algn="ctr" defTabSz="1633538" eaLnBrk="0" hangingPunct="0">
                <a:lnSpc>
                  <a:spcPct val="75000"/>
                </a:lnSpc>
                <a:defRPr/>
              </a:pPr>
              <a:r>
                <a:rPr lang="en-US" sz="1300" b="0">
                  <a:effectLst>
                    <a:outerShdw blurRad="38100" dist="38100" dir="2700000" algn="tl">
                      <a:srgbClr val="C0C0C0"/>
                    </a:outerShdw>
                  </a:effectLst>
                  <a:latin typeface="Neo Sans Intel Medium" pitchFamily="34" charset="0"/>
                  <a:cs typeface="Arial" charset="0"/>
                </a:rPr>
                <a:t>Voltage (rest of processor)</a:t>
              </a:r>
            </a:p>
          </p:txBody>
        </p:sp>
        <p:grpSp>
          <p:nvGrpSpPr>
            <p:cNvPr id="11" name="Group 8"/>
            <p:cNvGrpSpPr>
              <a:grpSpLocks/>
            </p:cNvGrpSpPr>
            <p:nvPr/>
          </p:nvGrpSpPr>
          <p:grpSpPr bwMode="auto">
            <a:xfrm>
              <a:off x="1247" y="1997"/>
              <a:ext cx="112" cy="167"/>
              <a:chOff x="3072" y="2400"/>
              <a:chExt cx="336" cy="480"/>
            </a:xfrm>
          </p:grpSpPr>
          <p:sp>
            <p:nvSpPr>
              <p:cNvPr id="16429" name="Line 9"/>
              <p:cNvSpPr>
                <a:spLocks noChangeShapeType="1"/>
              </p:cNvSpPr>
              <p:nvPr/>
            </p:nvSpPr>
            <p:spPr bwMode="auto">
              <a:xfrm>
                <a:off x="3264" y="2496"/>
                <a:ext cx="0" cy="288"/>
              </a:xfrm>
              <a:prstGeom prst="line">
                <a:avLst/>
              </a:prstGeom>
              <a:noFill/>
              <a:ln w="19050">
                <a:solidFill>
                  <a:schemeClr val="tx1"/>
                </a:solidFill>
                <a:round/>
                <a:headEnd/>
                <a:tailEnd/>
              </a:ln>
            </p:spPr>
            <p:txBody>
              <a:bodyPr anchor="ctr"/>
              <a:lstStyle/>
              <a:p>
                <a:endParaRPr lang="en-US"/>
              </a:p>
            </p:txBody>
          </p:sp>
          <p:sp>
            <p:nvSpPr>
              <p:cNvPr id="16430" name="Line 10"/>
              <p:cNvSpPr>
                <a:spLocks noChangeShapeType="1"/>
              </p:cNvSpPr>
              <p:nvPr/>
            </p:nvSpPr>
            <p:spPr bwMode="auto">
              <a:xfrm>
                <a:off x="3072" y="2640"/>
                <a:ext cx="96" cy="0"/>
              </a:xfrm>
              <a:prstGeom prst="line">
                <a:avLst/>
              </a:prstGeom>
              <a:noFill/>
              <a:ln w="19050">
                <a:solidFill>
                  <a:schemeClr val="tx1"/>
                </a:solidFill>
                <a:round/>
                <a:headEnd/>
                <a:tailEnd/>
              </a:ln>
            </p:spPr>
            <p:txBody>
              <a:bodyPr anchor="ctr"/>
              <a:lstStyle/>
              <a:p>
                <a:endParaRPr lang="en-US"/>
              </a:p>
            </p:txBody>
          </p:sp>
          <p:sp>
            <p:nvSpPr>
              <p:cNvPr id="5" name="Oval 11"/>
              <p:cNvSpPr>
                <a:spLocks noChangeArrowheads="1"/>
              </p:cNvSpPr>
              <p:nvPr/>
            </p:nvSpPr>
            <p:spPr bwMode="auto">
              <a:xfrm>
                <a:off x="3168" y="2593"/>
                <a:ext cx="96" cy="95"/>
              </a:xfrm>
              <a:prstGeom prst="ellipse">
                <a:avLst/>
              </a:prstGeom>
              <a:noFill/>
              <a:ln w="19050" algn="ctr">
                <a:solidFill>
                  <a:schemeClr val="tx1"/>
                </a:solidFill>
                <a:round/>
                <a:headEnd/>
                <a:tailEnd/>
              </a:ln>
            </p:spPr>
            <p:txBody>
              <a:bodyPr wrap="none" anchor="ctr"/>
              <a:lstStyle/>
              <a:p>
                <a:pPr algn="ctr">
                  <a:lnSpc>
                    <a:spcPct val="75000"/>
                  </a:lnSpc>
                  <a:defRPr/>
                </a:pPr>
                <a:endParaRPr lang="en-US" sz="1100" b="0">
                  <a:effectLst>
                    <a:outerShdw blurRad="38100" dist="38100" dir="2700000" algn="tl">
                      <a:srgbClr val="C0C0C0"/>
                    </a:outerShdw>
                  </a:effectLst>
                  <a:latin typeface="Neo Sans Intel Medium" pitchFamily="34" charset="0"/>
                  <a:cs typeface="Arial" charset="0"/>
                </a:endParaRPr>
              </a:p>
            </p:txBody>
          </p:sp>
          <p:sp>
            <p:nvSpPr>
              <p:cNvPr id="6" name="Freeform 12"/>
              <p:cNvSpPr>
                <a:spLocks/>
              </p:cNvSpPr>
              <p:nvPr/>
            </p:nvSpPr>
            <p:spPr bwMode="auto">
              <a:xfrm>
                <a:off x="3312" y="2400"/>
                <a:ext cx="96" cy="480"/>
              </a:xfrm>
              <a:custGeom>
                <a:avLst/>
                <a:gdLst>
                  <a:gd name="T0" fmla="*/ 96 w 96"/>
                  <a:gd name="T1" fmla="*/ 0 h 480"/>
                  <a:gd name="T2" fmla="*/ 96 w 96"/>
                  <a:gd name="T3" fmla="*/ 96 h 480"/>
                  <a:gd name="T4" fmla="*/ 0 w 96"/>
                  <a:gd name="T5" fmla="*/ 96 h 480"/>
                  <a:gd name="T6" fmla="*/ 0 w 96"/>
                  <a:gd name="T7" fmla="*/ 384 h 480"/>
                  <a:gd name="T8" fmla="*/ 96 w 96"/>
                  <a:gd name="T9" fmla="*/ 384 h 480"/>
                  <a:gd name="T10" fmla="*/ 96 w 96"/>
                  <a:gd name="T11" fmla="*/ 480 h 480"/>
                  <a:gd name="T12" fmla="*/ 0 60000 65536"/>
                  <a:gd name="T13" fmla="*/ 0 60000 65536"/>
                  <a:gd name="T14" fmla="*/ 0 60000 65536"/>
                  <a:gd name="T15" fmla="*/ 0 60000 65536"/>
                  <a:gd name="T16" fmla="*/ 0 60000 65536"/>
                  <a:gd name="T17" fmla="*/ 0 60000 65536"/>
                  <a:gd name="T18" fmla="*/ 0 w 96"/>
                  <a:gd name="T19" fmla="*/ 0 h 480"/>
                  <a:gd name="T20" fmla="*/ 96 w 96"/>
                  <a:gd name="T21" fmla="*/ 480 h 480"/>
                </a:gdLst>
                <a:ahLst/>
                <a:cxnLst>
                  <a:cxn ang="T12">
                    <a:pos x="T0" y="T1"/>
                  </a:cxn>
                  <a:cxn ang="T13">
                    <a:pos x="T2" y="T3"/>
                  </a:cxn>
                  <a:cxn ang="T14">
                    <a:pos x="T4" y="T5"/>
                  </a:cxn>
                  <a:cxn ang="T15">
                    <a:pos x="T6" y="T7"/>
                  </a:cxn>
                  <a:cxn ang="T16">
                    <a:pos x="T8" y="T9"/>
                  </a:cxn>
                  <a:cxn ang="T17">
                    <a:pos x="T10" y="T11"/>
                  </a:cxn>
                </a:cxnLst>
                <a:rect l="T18" t="T19" r="T20" b="T21"/>
                <a:pathLst>
                  <a:path w="96" h="480">
                    <a:moveTo>
                      <a:pt x="96" y="0"/>
                    </a:moveTo>
                    <a:lnTo>
                      <a:pt x="96" y="96"/>
                    </a:lnTo>
                    <a:lnTo>
                      <a:pt x="0" y="96"/>
                    </a:lnTo>
                    <a:lnTo>
                      <a:pt x="0" y="384"/>
                    </a:lnTo>
                    <a:lnTo>
                      <a:pt x="96" y="384"/>
                    </a:lnTo>
                    <a:lnTo>
                      <a:pt x="96" y="480"/>
                    </a:lnTo>
                  </a:path>
                </a:pathLst>
              </a:custGeom>
              <a:noFill/>
              <a:ln w="19050">
                <a:solidFill>
                  <a:schemeClr val="tx1"/>
                </a:solidFill>
                <a:round/>
                <a:headEnd/>
                <a:tailEnd/>
              </a:ln>
            </p:spPr>
            <p:txBody>
              <a:bodyPr anchor="ctr"/>
              <a:lstStyle/>
              <a:p>
                <a:pPr algn="ctr">
                  <a:lnSpc>
                    <a:spcPct val="75000"/>
                  </a:lnSpc>
                  <a:defRPr/>
                </a:pPr>
                <a:endParaRPr lang="en-US" sz="1100" b="0">
                  <a:effectLst>
                    <a:outerShdw blurRad="38100" dist="38100" dir="2700000" algn="tl">
                      <a:srgbClr val="C0C0C0"/>
                    </a:outerShdw>
                  </a:effectLst>
                  <a:latin typeface="Neo Sans Intel Medium" pitchFamily="34" charset="0"/>
                  <a:cs typeface="Arial" charset="0"/>
                </a:endParaRPr>
              </a:p>
            </p:txBody>
          </p:sp>
        </p:grpSp>
        <p:grpSp>
          <p:nvGrpSpPr>
            <p:cNvPr id="12" name="Group 8"/>
            <p:cNvGrpSpPr>
              <a:grpSpLocks/>
            </p:cNvGrpSpPr>
            <p:nvPr/>
          </p:nvGrpSpPr>
          <p:grpSpPr bwMode="auto">
            <a:xfrm>
              <a:off x="1755" y="1997"/>
              <a:ext cx="112" cy="167"/>
              <a:chOff x="3072" y="2400"/>
              <a:chExt cx="336" cy="480"/>
            </a:xfrm>
          </p:grpSpPr>
          <p:sp>
            <p:nvSpPr>
              <p:cNvPr id="16425" name="Line 9"/>
              <p:cNvSpPr>
                <a:spLocks noChangeShapeType="1"/>
              </p:cNvSpPr>
              <p:nvPr/>
            </p:nvSpPr>
            <p:spPr bwMode="auto">
              <a:xfrm>
                <a:off x="3264" y="2496"/>
                <a:ext cx="0" cy="288"/>
              </a:xfrm>
              <a:prstGeom prst="line">
                <a:avLst/>
              </a:prstGeom>
              <a:noFill/>
              <a:ln w="19050">
                <a:solidFill>
                  <a:schemeClr val="tx1"/>
                </a:solidFill>
                <a:round/>
                <a:headEnd/>
                <a:tailEnd/>
              </a:ln>
            </p:spPr>
            <p:txBody>
              <a:bodyPr anchor="ctr"/>
              <a:lstStyle/>
              <a:p>
                <a:endParaRPr lang="en-US"/>
              </a:p>
            </p:txBody>
          </p:sp>
          <p:sp>
            <p:nvSpPr>
              <p:cNvPr id="16426" name="Line 10"/>
              <p:cNvSpPr>
                <a:spLocks noChangeShapeType="1"/>
              </p:cNvSpPr>
              <p:nvPr/>
            </p:nvSpPr>
            <p:spPr bwMode="auto">
              <a:xfrm>
                <a:off x="3072" y="2640"/>
                <a:ext cx="96" cy="0"/>
              </a:xfrm>
              <a:prstGeom prst="line">
                <a:avLst/>
              </a:prstGeom>
              <a:noFill/>
              <a:ln w="19050">
                <a:solidFill>
                  <a:schemeClr val="tx1"/>
                </a:solidFill>
                <a:round/>
                <a:headEnd/>
                <a:tailEnd/>
              </a:ln>
            </p:spPr>
            <p:txBody>
              <a:bodyPr anchor="ctr"/>
              <a:lstStyle/>
              <a:p>
                <a:endParaRPr lang="en-US"/>
              </a:p>
            </p:txBody>
          </p:sp>
          <p:sp>
            <p:nvSpPr>
              <p:cNvPr id="7" name="Oval 11"/>
              <p:cNvSpPr>
                <a:spLocks noChangeArrowheads="1"/>
              </p:cNvSpPr>
              <p:nvPr/>
            </p:nvSpPr>
            <p:spPr bwMode="auto">
              <a:xfrm>
                <a:off x="3168" y="2593"/>
                <a:ext cx="96" cy="95"/>
              </a:xfrm>
              <a:prstGeom prst="ellipse">
                <a:avLst/>
              </a:prstGeom>
              <a:noFill/>
              <a:ln w="19050" algn="ctr">
                <a:solidFill>
                  <a:schemeClr val="tx1"/>
                </a:solidFill>
                <a:round/>
                <a:headEnd/>
                <a:tailEnd/>
              </a:ln>
            </p:spPr>
            <p:txBody>
              <a:bodyPr wrap="none" anchor="ctr"/>
              <a:lstStyle/>
              <a:p>
                <a:pPr algn="ctr">
                  <a:lnSpc>
                    <a:spcPct val="75000"/>
                  </a:lnSpc>
                  <a:defRPr/>
                </a:pPr>
                <a:endParaRPr lang="en-US" sz="1100" b="0">
                  <a:effectLst>
                    <a:outerShdw blurRad="38100" dist="38100" dir="2700000" algn="tl">
                      <a:srgbClr val="C0C0C0"/>
                    </a:outerShdw>
                  </a:effectLst>
                  <a:latin typeface="Neo Sans Intel Medium" pitchFamily="34" charset="0"/>
                  <a:cs typeface="Arial" charset="0"/>
                </a:endParaRPr>
              </a:p>
            </p:txBody>
          </p:sp>
          <p:sp>
            <p:nvSpPr>
              <p:cNvPr id="8" name="Freeform 12"/>
              <p:cNvSpPr>
                <a:spLocks/>
              </p:cNvSpPr>
              <p:nvPr/>
            </p:nvSpPr>
            <p:spPr bwMode="auto">
              <a:xfrm>
                <a:off x="3312" y="2400"/>
                <a:ext cx="96" cy="480"/>
              </a:xfrm>
              <a:custGeom>
                <a:avLst/>
                <a:gdLst>
                  <a:gd name="T0" fmla="*/ 96 w 96"/>
                  <a:gd name="T1" fmla="*/ 0 h 480"/>
                  <a:gd name="T2" fmla="*/ 96 w 96"/>
                  <a:gd name="T3" fmla="*/ 96 h 480"/>
                  <a:gd name="T4" fmla="*/ 0 w 96"/>
                  <a:gd name="T5" fmla="*/ 96 h 480"/>
                  <a:gd name="T6" fmla="*/ 0 w 96"/>
                  <a:gd name="T7" fmla="*/ 384 h 480"/>
                  <a:gd name="T8" fmla="*/ 96 w 96"/>
                  <a:gd name="T9" fmla="*/ 384 h 480"/>
                  <a:gd name="T10" fmla="*/ 96 w 96"/>
                  <a:gd name="T11" fmla="*/ 480 h 480"/>
                  <a:gd name="T12" fmla="*/ 0 60000 65536"/>
                  <a:gd name="T13" fmla="*/ 0 60000 65536"/>
                  <a:gd name="T14" fmla="*/ 0 60000 65536"/>
                  <a:gd name="T15" fmla="*/ 0 60000 65536"/>
                  <a:gd name="T16" fmla="*/ 0 60000 65536"/>
                  <a:gd name="T17" fmla="*/ 0 60000 65536"/>
                  <a:gd name="T18" fmla="*/ 0 w 96"/>
                  <a:gd name="T19" fmla="*/ 0 h 480"/>
                  <a:gd name="T20" fmla="*/ 96 w 96"/>
                  <a:gd name="T21" fmla="*/ 480 h 480"/>
                </a:gdLst>
                <a:ahLst/>
                <a:cxnLst>
                  <a:cxn ang="T12">
                    <a:pos x="T0" y="T1"/>
                  </a:cxn>
                  <a:cxn ang="T13">
                    <a:pos x="T2" y="T3"/>
                  </a:cxn>
                  <a:cxn ang="T14">
                    <a:pos x="T4" y="T5"/>
                  </a:cxn>
                  <a:cxn ang="T15">
                    <a:pos x="T6" y="T7"/>
                  </a:cxn>
                  <a:cxn ang="T16">
                    <a:pos x="T8" y="T9"/>
                  </a:cxn>
                  <a:cxn ang="T17">
                    <a:pos x="T10" y="T11"/>
                  </a:cxn>
                </a:cxnLst>
                <a:rect l="T18" t="T19" r="T20" b="T21"/>
                <a:pathLst>
                  <a:path w="96" h="480">
                    <a:moveTo>
                      <a:pt x="96" y="0"/>
                    </a:moveTo>
                    <a:lnTo>
                      <a:pt x="96" y="96"/>
                    </a:lnTo>
                    <a:lnTo>
                      <a:pt x="0" y="96"/>
                    </a:lnTo>
                    <a:lnTo>
                      <a:pt x="0" y="384"/>
                    </a:lnTo>
                    <a:lnTo>
                      <a:pt x="96" y="384"/>
                    </a:lnTo>
                    <a:lnTo>
                      <a:pt x="96" y="480"/>
                    </a:lnTo>
                  </a:path>
                </a:pathLst>
              </a:custGeom>
              <a:noFill/>
              <a:ln w="19050">
                <a:solidFill>
                  <a:schemeClr val="tx1"/>
                </a:solidFill>
                <a:round/>
                <a:headEnd/>
                <a:tailEnd/>
              </a:ln>
            </p:spPr>
            <p:txBody>
              <a:bodyPr anchor="ctr"/>
              <a:lstStyle/>
              <a:p>
                <a:pPr algn="ctr">
                  <a:lnSpc>
                    <a:spcPct val="75000"/>
                  </a:lnSpc>
                  <a:defRPr/>
                </a:pPr>
                <a:endParaRPr lang="en-US" sz="1100" b="0">
                  <a:effectLst>
                    <a:outerShdw blurRad="38100" dist="38100" dir="2700000" algn="tl">
                      <a:srgbClr val="C0C0C0"/>
                    </a:outerShdw>
                  </a:effectLst>
                  <a:latin typeface="Neo Sans Intel Medium" pitchFamily="34" charset="0"/>
                  <a:cs typeface="Arial" charset="0"/>
                </a:endParaRPr>
              </a:p>
            </p:txBody>
          </p:sp>
        </p:grpSp>
        <p:grpSp>
          <p:nvGrpSpPr>
            <p:cNvPr id="13" name="Group 8"/>
            <p:cNvGrpSpPr>
              <a:grpSpLocks/>
            </p:cNvGrpSpPr>
            <p:nvPr/>
          </p:nvGrpSpPr>
          <p:grpSpPr bwMode="auto">
            <a:xfrm>
              <a:off x="2263" y="1997"/>
              <a:ext cx="112" cy="167"/>
              <a:chOff x="3072" y="2400"/>
              <a:chExt cx="336" cy="480"/>
            </a:xfrm>
          </p:grpSpPr>
          <p:sp>
            <p:nvSpPr>
              <p:cNvPr id="16421" name="Line 9"/>
              <p:cNvSpPr>
                <a:spLocks noChangeShapeType="1"/>
              </p:cNvSpPr>
              <p:nvPr/>
            </p:nvSpPr>
            <p:spPr bwMode="auto">
              <a:xfrm>
                <a:off x="3264" y="2496"/>
                <a:ext cx="0" cy="288"/>
              </a:xfrm>
              <a:prstGeom prst="line">
                <a:avLst/>
              </a:prstGeom>
              <a:noFill/>
              <a:ln w="19050">
                <a:solidFill>
                  <a:schemeClr val="tx1"/>
                </a:solidFill>
                <a:round/>
                <a:headEnd/>
                <a:tailEnd/>
              </a:ln>
            </p:spPr>
            <p:txBody>
              <a:bodyPr anchor="ctr"/>
              <a:lstStyle/>
              <a:p>
                <a:endParaRPr lang="en-US"/>
              </a:p>
            </p:txBody>
          </p:sp>
          <p:sp>
            <p:nvSpPr>
              <p:cNvPr id="16422" name="Line 10"/>
              <p:cNvSpPr>
                <a:spLocks noChangeShapeType="1"/>
              </p:cNvSpPr>
              <p:nvPr/>
            </p:nvSpPr>
            <p:spPr bwMode="auto">
              <a:xfrm>
                <a:off x="3072" y="2640"/>
                <a:ext cx="96" cy="0"/>
              </a:xfrm>
              <a:prstGeom prst="line">
                <a:avLst/>
              </a:prstGeom>
              <a:noFill/>
              <a:ln w="19050">
                <a:solidFill>
                  <a:schemeClr val="tx1"/>
                </a:solidFill>
                <a:round/>
                <a:headEnd/>
                <a:tailEnd/>
              </a:ln>
            </p:spPr>
            <p:txBody>
              <a:bodyPr anchor="ctr"/>
              <a:lstStyle/>
              <a:p>
                <a:endParaRPr lang="en-US"/>
              </a:p>
            </p:txBody>
          </p:sp>
          <p:sp>
            <p:nvSpPr>
              <p:cNvPr id="43052" name="Oval 11"/>
              <p:cNvSpPr>
                <a:spLocks noChangeArrowheads="1"/>
              </p:cNvSpPr>
              <p:nvPr/>
            </p:nvSpPr>
            <p:spPr bwMode="auto">
              <a:xfrm>
                <a:off x="3168" y="2593"/>
                <a:ext cx="96" cy="95"/>
              </a:xfrm>
              <a:prstGeom prst="ellipse">
                <a:avLst/>
              </a:prstGeom>
              <a:noFill/>
              <a:ln w="19050" algn="ctr">
                <a:solidFill>
                  <a:schemeClr val="tx1"/>
                </a:solidFill>
                <a:round/>
                <a:headEnd/>
                <a:tailEnd/>
              </a:ln>
            </p:spPr>
            <p:txBody>
              <a:bodyPr wrap="none" anchor="ctr"/>
              <a:lstStyle/>
              <a:p>
                <a:pPr algn="ctr">
                  <a:lnSpc>
                    <a:spcPct val="75000"/>
                  </a:lnSpc>
                  <a:defRPr/>
                </a:pPr>
                <a:endParaRPr lang="en-US" sz="1100" b="0">
                  <a:effectLst>
                    <a:outerShdw blurRad="38100" dist="38100" dir="2700000" algn="tl">
                      <a:srgbClr val="C0C0C0"/>
                    </a:outerShdw>
                  </a:effectLst>
                  <a:latin typeface="Neo Sans Intel Medium" pitchFamily="34" charset="0"/>
                  <a:cs typeface="Arial" charset="0"/>
                </a:endParaRPr>
              </a:p>
            </p:txBody>
          </p:sp>
          <p:sp>
            <p:nvSpPr>
              <p:cNvPr id="43053" name="Freeform 12"/>
              <p:cNvSpPr>
                <a:spLocks/>
              </p:cNvSpPr>
              <p:nvPr/>
            </p:nvSpPr>
            <p:spPr bwMode="auto">
              <a:xfrm>
                <a:off x="3312" y="2400"/>
                <a:ext cx="96" cy="480"/>
              </a:xfrm>
              <a:custGeom>
                <a:avLst/>
                <a:gdLst>
                  <a:gd name="T0" fmla="*/ 96 w 96"/>
                  <a:gd name="T1" fmla="*/ 0 h 480"/>
                  <a:gd name="T2" fmla="*/ 96 w 96"/>
                  <a:gd name="T3" fmla="*/ 96 h 480"/>
                  <a:gd name="T4" fmla="*/ 0 w 96"/>
                  <a:gd name="T5" fmla="*/ 96 h 480"/>
                  <a:gd name="T6" fmla="*/ 0 w 96"/>
                  <a:gd name="T7" fmla="*/ 384 h 480"/>
                  <a:gd name="T8" fmla="*/ 96 w 96"/>
                  <a:gd name="T9" fmla="*/ 384 h 480"/>
                  <a:gd name="T10" fmla="*/ 96 w 96"/>
                  <a:gd name="T11" fmla="*/ 480 h 480"/>
                  <a:gd name="T12" fmla="*/ 0 60000 65536"/>
                  <a:gd name="T13" fmla="*/ 0 60000 65536"/>
                  <a:gd name="T14" fmla="*/ 0 60000 65536"/>
                  <a:gd name="T15" fmla="*/ 0 60000 65536"/>
                  <a:gd name="T16" fmla="*/ 0 60000 65536"/>
                  <a:gd name="T17" fmla="*/ 0 60000 65536"/>
                  <a:gd name="T18" fmla="*/ 0 w 96"/>
                  <a:gd name="T19" fmla="*/ 0 h 480"/>
                  <a:gd name="T20" fmla="*/ 96 w 96"/>
                  <a:gd name="T21" fmla="*/ 480 h 480"/>
                </a:gdLst>
                <a:ahLst/>
                <a:cxnLst>
                  <a:cxn ang="T12">
                    <a:pos x="T0" y="T1"/>
                  </a:cxn>
                  <a:cxn ang="T13">
                    <a:pos x="T2" y="T3"/>
                  </a:cxn>
                  <a:cxn ang="T14">
                    <a:pos x="T4" y="T5"/>
                  </a:cxn>
                  <a:cxn ang="T15">
                    <a:pos x="T6" y="T7"/>
                  </a:cxn>
                  <a:cxn ang="T16">
                    <a:pos x="T8" y="T9"/>
                  </a:cxn>
                  <a:cxn ang="T17">
                    <a:pos x="T10" y="T11"/>
                  </a:cxn>
                </a:cxnLst>
                <a:rect l="T18" t="T19" r="T20" b="T21"/>
                <a:pathLst>
                  <a:path w="96" h="480">
                    <a:moveTo>
                      <a:pt x="96" y="0"/>
                    </a:moveTo>
                    <a:lnTo>
                      <a:pt x="96" y="96"/>
                    </a:lnTo>
                    <a:lnTo>
                      <a:pt x="0" y="96"/>
                    </a:lnTo>
                    <a:lnTo>
                      <a:pt x="0" y="384"/>
                    </a:lnTo>
                    <a:lnTo>
                      <a:pt x="96" y="384"/>
                    </a:lnTo>
                    <a:lnTo>
                      <a:pt x="96" y="480"/>
                    </a:lnTo>
                  </a:path>
                </a:pathLst>
              </a:custGeom>
              <a:noFill/>
              <a:ln w="19050">
                <a:solidFill>
                  <a:schemeClr val="tx1"/>
                </a:solidFill>
                <a:round/>
                <a:headEnd/>
                <a:tailEnd/>
              </a:ln>
            </p:spPr>
            <p:txBody>
              <a:bodyPr anchor="ctr"/>
              <a:lstStyle/>
              <a:p>
                <a:pPr algn="ctr">
                  <a:lnSpc>
                    <a:spcPct val="75000"/>
                  </a:lnSpc>
                  <a:defRPr/>
                </a:pPr>
                <a:endParaRPr lang="en-US" sz="1100" b="0">
                  <a:effectLst>
                    <a:outerShdw blurRad="38100" dist="38100" dir="2700000" algn="tl">
                      <a:srgbClr val="C0C0C0"/>
                    </a:outerShdw>
                  </a:effectLst>
                  <a:latin typeface="Neo Sans Intel Medium" pitchFamily="34" charset="0"/>
                  <a:cs typeface="Arial" charset="0"/>
                </a:endParaRPr>
              </a:p>
            </p:txBody>
          </p:sp>
        </p:grpSp>
        <p:sp>
          <p:nvSpPr>
            <p:cNvPr id="16420" name="Line 39"/>
            <p:cNvSpPr>
              <a:spLocks noChangeShapeType="1"/>
            </p:cNvSpPr>
            <p:nvPr/>
          </p:nvSpPr>
          <p:spPr bwMode="auto">
            <a:xfrm>
              <a:off x="1590" y="2739"/>
              <a:ext cx="0" cy="82"/>
            </a:xfrm>
            <a:prstGeom prst="line">
              <a:avLst/>
            </a:prstGeom>
            <a:noFill/>
            <a:ln w="19050">
              <a:solidFill>
                <a:schemeClr val="tx1"/>
              </a:solidFill>
              <a:round/>
              <a:headEnd type="none" w="sm" len="sm"/>
              <a:tailEnd type="none" w="sm" len="sm"/>
            </a:ln>
          </p:spPr>
          <p:txBody>
            <a:bodyPr anchor="ctr"/>
            <a:lstStyle/>
            <a:p>
              <a:endParaRPr lang="en-US"/>
            </a:p>
          </p:txBody>
        </p:sp>
      </p:grpSp>
      <p:sp>
        <p:nvSpPr>
          <p:cNvPr id="16392" name="Rectangle 182"/>
          <p:cNvSpPr>
            <a:spLocks noChangeArrowheads="1"/>
          </p:cNvSpPr>
          <p:nvPr/>
        </p:nvSpPr>
        <p:spPr bwMode="auto">
          <a:xfrm>
            <a:off x="533400" y="5286616"/>
            <a:ext cx="3895725" cy="609600"/>
          </a:xfrm>
          <a:prstGeom prst="rect">
            <a:avLst/>
          </a:prstGeom>
          <a:noFill/>
          <a:ln w="9525" algn="ctr">
            <a:noFill/>
            <a:miter lim="800000"/>
            <a:headEnd/>
            <a:tailEnd/>
          </a:ln>
        </p:spPr>
        <p:txBody>
          <a:bodyPr>
            <a:spAutoFit/>
          </a:bodyPr>
          <a:lstStyle/>
          <a:p>
            <a:pPr algn="ctr" eaLnBrk="0" hangingPunct="0">
              <a:lnSpc>
                <a:spcPct val="85000"/>
              </a:lnSpc>
              <a:spcBef>
                <a:spcPct val="50000"/>
              </a:spcBef>
            </a:pPr>
            <a:r>
              <a:rPr kumimoji="1" lang="en-US">
                <a:solidFill>
                  <a:schemeClr val="tx2"/>
                </a:solidFill>
              </a:rPr>
              <a:t>Automatic or manual </a:t>
            </a:r>
            <a:br>
              <a:rPr kumimoji="1" lang="en-US">
                <a:solidFill>
                  <a:schemeClr val="tx2"/>
                </a:solidFill>
              </a:rPr>
            </a:br>
            <a:r>
              <a:rPr kumimoji="1" lang="en-US">
                <a:solidFill>
                  <a:schemeClr val="tx2"/>
                </a:solidFill>
              </a:rPr>
              <a:t>core control </a:t>
            </a:r>
          </a:p>
        </p:txBody>
      </p:sp>
      <p:sp>
        <p:nvSpPr>
          <p:cNvPr id="16393" name="Rectangle 184"/>
          <p:cNvSpPr>
            <a:spLocks noChangeArrowheads="1"/>
          </p:cNvSpPr>
          <p:nvPr/>
        </p:nvSpPr>
        <p:spPr bwMode="auto">
          <a:xfrm>
            <a:off x="4656138" y="5156441"/>
            <a:ext cx="4002087" cy="877888"/>
          </a:xfrm>
          <a:prstGeom prst="rect">
            <a:avLst/>
          </a:prstGeom>
          <a:noFill/>
          <a:ln w="9525" algn="ctr">
            <a:noFill/>
            <a:miter lim="800000"/>
            <a:headEnd/>
            <a:tailEnd/>
          </a:ln>
        </p:spPr>
        <p:txBody>
          <a:bodyPr>
            <a:spAutoFit/>
          </a:bodyPr>
          <a:lstStyle/>
          <a:p>
            <a:pPr algn="ctr" eaLnBrk="0" hangingPunct="0">
              <a:lnSpc>
                <a:spcPct val="85000"/>
              </a:lnSpc>
              <a:spcBef>
                <a:spcPct val="50000"/>
              </a:spcBef>
            </a:pPr>
            <a:r>
              <a:rPr kumimoji="1" lang="en-US">
                <a:solidFill>
                  <a:schemeClr val="tx2"/>
                </a:solidFill>
              </a:rPr>
              <a:t>Adjusts system power consumption based on real-time load</a:t>
            </a:r>
          </a:p>
        </p:txBody>
      </p:sp>
      <p:grpSp>
        <p:nvGrpSpPr>
          <p:cNvPr id="14" name="Group 190"/>
          <p:cNvGrpSpPr>
            <a:grpSpLocks/>
          </p:cNvGrpSpPr>
          <p:nvPr/>
        </p:nvGrpSpPr>
        <p:grpSpPr bwMode="auto">
          <a:xfrm>
            <a:off x="4813300" y="2803766"/>
            <a:ext cx="3938588" cy="2178050"/>
            <a:chOff x="3032" y="1620"/>
            <a:chExt cx="2481" cy="1372"/>
          </a:xfrm>
        </p:grpSpPr>
        <p:pic>
          <p:nvPicPr>
            <p:cNvPr id="16395" name="Picture 2"/>
            <p:cNvPicPr>
              <a:picLocks noChangeAspect="1" noChangeArrowheads="1"/>
            </p:cNvPicPr>
            <p:nvPr/>
          </p:nvPicPr>
          <p:blipFill>
            <a:blip r:embed="rId4"/>
            <a:srcRect/>
            <a:stretch>
              <a:fillRect/>
            </a:stretch>
          </p:blipFill>
          <p:spPr bwMode="auto">
            <a:xfrm>
              <a:off x="3032" y="1710"/>
              <a:ext cx="2293" cy="1282"/>
            </a:xfrm>
            <a:prstGeom prst="rect">
              <a:avLst/>
            </a:prstGeom>
            <a:noFill/>
            <a:ln w="9525">
              <a:noFill/>
              <a:miter lim="800000"/>
              <a:headEnd/>
              <a:tailEnd/>
            </a:ln>
          </p:spPr>
        </p:pic>
        <p:sp>
          <p:nvSpPr>
            <p:cNvPr id="16396" name="AutoShape 185"/>
            <p:cNvSpPr>
              <a:spLocks noChangeArrowheads="1"/>
            </p:cNvSpPr>
            <p:nvPr/>
          </p:nvSpPr>
          <p:spPr bwMode="auto">
            <a:xfrm rot="-901576">
              <a:off x="4668" y="2202"/>
              <a:ext cx="845" cy="454"/>
            </a:xfrm>
            <a:prstGeom prst="irregularSeal2">
              <a:avLst/>
            </a:prstGeom>
            <a:solidFill>
              <a:schemeClr val="accent1">
                <a:alpha val="79999"/>
              </a:schemeClr>
            </a:solidFill>
            <a:ln w="9525" algn="ctr">
              <a:noFill/>
              <a:miter lim="800000"/>
              <a:headEnd/>
              <a:tailEnd/>
            </a:ln>
          </p:spPr>
          <p:txBody>
            <a:bodyPr anchor="ctr" anchorCtr="1"/>
            <a:lstStyle/>
            <a:p>
              <a:pPr algn="ctr" eaLnBrk="0" hangingPunct="0">
                <a:lnSpc>
                  <a:spcPct val="85000"/>
                </a:lnSpc>
                <a:spcBef>
                  <a:spcPct val="50000"/>
                </a:spcBef>
              </a:pPr>
              <a:r>
                <a:rPr lang="en-US" sz="1200">
                  <a:solidFill>
                    <a:schemeClr val="bg1"/>
                  </a:solidFill>
                </a:rPr>
                <a:t>new</a:t>
              </a:r>
            </a:p>
          </p:txBody>
        </p:sp>
        <p:sp>
          <p:nvSpPr>
            <p:cNvPr id="16397" name="AutoShape 186"/>
            <p:cNvSpPr>
              <a:spLocks noChangeArrowheads="1"/>
            </p:cNvSpPr>
            <p:nvPr/>
          </p:nvSpPr>
          <p:spPr bwMode="auto">
            <a:xfrm rot="-901576">
              <a:off x="3248" y="2409"/>
              <a:ext cx="845" cy="454"/>
            </a:xfrm>
            <a:prstGeom prst="irregularSeal2">
              <a:avLst/>
            </a:prstGeom>
            <a:solidFill>
              <a:schemeClr val="accent1">
                <a:alpha val="79999"/>
              </a:schemeClr>
            </a:solidFill>
            <a:ln w="9525" algn="ctr">
              <a:noFill/>
              <a:miter lim="800000"/>
              <a:headEnd/>
              <a:tailEnd/>
            </a:ln>
          </p:spPr>
          <p:txBody>
            <a:bodyPr anchor="ctr" anchorCtr="1"/>
            <a:lstStyle/>
            <a:p>
              <a:pPr algn="ctr" eaLnBrk="0" hangingPunct="0">
                <a:lnSpc>
                  <a:spcPct val="85000"/>
                </a:lnSpc>
                <a:spcBef>
                  <a:spcPct val="50000"/>
                </a:spcBef>
              </a:pPr>
              <a:r>
                <a:rPr lang="en-US" sz="1200">
                  <a:solidFill>
                    <a:schemeClr val="bg1"/>
                  </a:solidFill>
                </a:rPr>
                <a:t>new</a:t>
              </a:r>
            </a:p>
          </p:txBody>
        </p:sp>
        <p:sp>
          <p:nvSpPr>
            <p:cNvPr id="16398" name="AutoShape 187"/>
            <p:cNvSpPr>
              <a:spLocks noChangeArrowheads="1"/>
            </p:cNvSpPr>
            <p:nvPr/>
          </p:nvSpPr>
          <p:spPr bwMode="auto">
            <a:xfrm>
              <a:off x="3700" y="1620"/>
              <a:ext cx="1007" cy="454"/>
            </a:xfrm>
            <a:prstGeom prst="irregularSeal2">
              <a:avLst/>
            </a:prstGeom>
            <a:solidFill>
              <a:schemeClr val="accent1">
                <a:alpha val="79999"/>
              </a:schemeClr>
            </a:solidFill>
            <a:ln w="9525" algn="ctr">
              <a:noFill/>
              <a:miter lim="800000"/>
              <a:headEnd/>
              <a:tailEnd/>
            </a:ln>
          </p:spPr>
          <p:txBody>
            <a:bodyPr anchor="ctr" anchorCtr="1"/>
            <a:lstStyle/>
            <a:p>
              <a:pPr algn="ctr" eaLnBrk="0" hangingPunct="0">
                <a:lnSpc>
                  <a:spcPct val="85000"/>
                </a:lnSpc>
                <a:spcBef>
                  <a:spcPct val="50000"/>
                </a:spcBef>
              </a:pPr>
              <a:endParaRPr lang="en-US" sz="1200">
                <a:solidFill>
                  <a:schemeClr val="bg1"/>
                </a:solidFill>
              </a:endParaRPr>
            </a:p>
          </p:txBody>
        </p:sp>
        <p:sp>
          <p:nvSpPr>
            <p:cNvPr id="16399" name="Rectangle 188"/>
            <p:cNvSpPr>
              <a:spLocks noChangeArrowheads="1"/>
            </p:cNvSpPr>
            <p:nvPr/>
          </p:nvSpPr>
          <p:spPr bwMode="auto">
            <a:xfrm>
              <a:off x="3863" y="1790"/>
              <a:ext cx="637" cy="156"/>
            </a:xfrm>
            <a:prstGeom prst="rect">
              <a:avLst/>
            </a:prstGeom>
            <a:noFill/>
            <a:ln w="9525" algn="ctr">
              <a:noFill/>
              <a:miter lim="800000"/>
              <a:headEnd/>
              <a:tailEnd/>
            </a:ln>
          </p:spPr>
          <p:txBody>
            <a:bodyPr wrap="none">
              <a:spAutoFit/>
            </a:bodyPr>
            <a:lstStyle/>
            <a:p>
              <a:pPr algn="ctr" eaLnBrk="0" hangingPunct="0">
                <a:lnSpc>
                  <a:spcPct val="85000"/>
                </a:lnSpc>
                <a:spcBef>
                  <a:spcPct val="50000"/>
                </a:spcBef>
              </a:pPr>
              <a:r>
                <a:rPr lang="en-US" sz="1200">
                  <a:solidFill>
                    <a:schemeClr val="bg1"/>
                  </a:solidFill>
                </a:rPr>
                <a:t>Enhanced</a:t>
              </a:r>
            </a:p>
          </p:txBody>
        </p:sp>
      </p:grpSp>
    </p:spTree>
  </p:cSld>
  <p:clrMapOvr>
    <a:masterClrMapping/>
  </p:clrMapOvr>
  <p:transition>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title"/>
          </p:nvPr>
        </p:nvSpPr>
        <p:spPr>
          <a:xfrm>
            <a:off x="457200" y="139509"/>
            <a:ext cx="5493224" cy="609398"/>
          </a:xfrm>
        </p:spPr>
        <p:txBody>
          <a:bodyPr/>
          <a:lstStyle/>
          <a:p>
            <a:pPr fontAlgn="auto">
              <a:spcAft>
                <a:spcPts val="0"/>
              </a:spcAft>
              <a:defRPr/>
            </a:pPr>
            <a:r>
              <a:rPr lang="en-US" sz="4400" dirty="0" smtClean="0"/>
              <a:t>Nehalem-EX Overview</a:t>
            </a:r>
            <a:endParaRPr lang="en-US" sz="4400" dirty="0"/>
          </a:p>
        </p:txBody>
      </p:sp>
      <p:pic>
        <p:nvPicPr>
          <p:cNvPr id="40962" name="Picture 6" descr="Beckton-die-small"/>
          <p:cNvPicPr>
            <a:picLocks noChangeAspect="1" noChangeArrowheads="1"/>
          </p:cNvPicPr>
          <p:nvPr/>
        </p:nvPicPr>
        <p:blipFill>
          <a:blip r:embed="rId3"/>
          <a:srcRect/>
          <a:stretch>
            <a:fillRect/>
          </a:stretch>
        </p:blipFill>
        <p:spPr bwMode="auto">
          <a:xfrm>
            <a:off x="228600" y="1628775"/>
            <a:ext cx="4324350" cy="2840038"/>
          </a:xfrm>
          <a:prstGeom prst="rect">
            <a:avLst/>
          </a:prstGeom>
          <a:noFill/>
          <a:ln w="9525">
            <a:noFill/>
            <a:miter lim="800000"/>
            <a:headEnd/>
            <a:tailEnd/>
          </a:ln>
        </p:spPr>
      </p:pic>
      <p:sp>
        <p:nvSpPr>
          <p:cNvPr id="33" name="Rectangle 9"/>
          <p:cNvSpPr>
            <a:spLocks noChangeArrowheads="1"/>
          </p:cNvSpPr>
          <p:nvPr/>
        </p:nvSpPr>
        <p:spPr bwMode="auto">
          <a:xfrm>
            <a:off x="3509963" y="1831975"/>
            <a:ext cx="1011237" cy="527050"/>
          </a:xfrm>
          <a:prstGeom prst="rect">
            <a:avLst/>
          </a:prstGeom>
          <a:noFill/>
          <a:ln w="38100">
            <a:solidFill>
              <a:srgbClr val="FFFF00"/>
            </a:solidFill>
            <a:miter lim="800000"/>
            <a:headEnd type="none" w="sm" len="sm"/>
            <a:tailEnd type="none" w="sm" len="sm"/>
          </a:ln>
          <a:effectLst>
            <a:prstShdw prst="shdw17" dist="17961" dir="2700000">
              <a:srgbClr val="FFFF00">
                <a:gamma/>
                <a:shade val="60000"/>
                <a:invGamma/>
              </a:srgbClr>
            </a:prstShdw>
          </a:effectLst>
        </p:spPr>
        <p:txBody>
          <a:bodyPr wrap="none" lIns="92075" tIns="46038" rIns="92075" bIns="46038" anchor="ctr"/>
          <a:lstStyle/>
          <a:p>
            <a:pPr algn="ctr" eaLnBrk="0" fontAlgn="auto" hangingPunct="0">
              <a:spcBef>
                <a:spcPts val="0"/>
              </a:spcBef>
              <a:spcAft>
                <a:spcPts val="0"/>
              </a:spcAft>
              <a:defRPr/>
            </a:pPr>
            <a:r>
              <a:rPr lang="en-US" dirty="0">
                <a:effectLst>
                  <a:outerShdw blurRad="38100" dist="38100" dir="2700000" algn="tl">
                    <a:srgbClr val="000000"/>
                  </a:outerShdw>
                </a:effectLst>
                <a:latin typeface="Neo Sans Intel Medium" pitchFamily="34" charset="0"/>
                <a:cs typeface="+mn-cs"/>
              </a:rPr>
              <a:t>Core4</a:t>
            </a:r>
          </a:p>
        </p:txBody>
      </p:sp>
      <p:sp>
        <p:nvSpPr>
          <p:cNvPr id="35" name="Rectangle 10"/>
          <p:cNvSpPr>
            <a:spLocks noChangeArrowheads="1"/>
          </p:cNvSpPr>
          <p:nvPr/>
        </p:nvSpPr>
        <p:spPr bwMode="auto">
          <a:xfrm>
            <a:off x="3511550" y="2359025"/>
            <a:ext cx="1014413" cy="523875"/>
          </a:xfrm>
          <a:prstGeom prst="rect">
            <a:avLst/>
          </a:prstGeom>
          <a:noFill/>
          <a:ln w="38100">
            <a:solidFill>
              <a:srgbClr val="FFFF00"/>
            </a:solidFill>
            <a:miter lim="800000"/>
            <a:headEnd type="none" w="sm" len="sm"/>
            <a:tailEnd type="none" w="sm" len="sm"/>
          </a:ln>
          <a:effectLst>
            <a:prstShdw prst="shdw17" dist="17961" dir="2700000">
              <a:srgbClr val="FFFF00">
                <a:gamma/>
                <a:shade val="60000"/>
                <a:invGamma/>
              </a:srgbClr>
            </a:prstShdw>
          </a:effectLst>
        </p:spPr>
        <p:txBody>
          <a:bodyPr wrap="none" lIns="92075" tIns="46038" rIns="92075" bIns="46038" anchor="ctr"/>
          <a:lstStyle/>
          <a:p>
            <a:pPr algn="ctr" eaLnBrk="0" fontAlgn="auto" hangingPunct="0">
              <a:spcBef>
                <a:spcPts val="0"/>
              </a:spcBef>
              <a:spcAft>
                <a:spcPts val="0"/>
              </a:spcAft>
              <a:defRPr/>
            </a:pPr>
            <a:r>
              <a:rPr lang="en-US" dirty="0">
                <a:effectLst>
                  <a:outerShdw blurRad="38100" dist="38100" dir="2700000" algn="tl">
                    <a:srgbClr val="000000"/>
                  </a:outerShdw>
                </a:effectLst>
                <a:latin typeface="Neo Sans Intel Medium" pitchFamily="34" charset="0"/>
                <a:cs typeface="+mn-cs"/>
              </a:rPr>
              <a:t>Core5</a:t>
            </a:r>
          </a:p>
        </p:txBody>
      </p:sp>
      <p:sp>
        <p:nvSpPr>
          <p:cNvPr id="36" name="Rectangle 11"/>
          <p:cNvSpPr>
            <a:spLocks noChangeArrowheads="1"/>
          </p:cNvSpPr>
          <p:nvPr/>
        </p:nvSpPr>
        <p:spPr bwMode="auto">
          <a:xfrm>
            <a:off x="3513138" y="3203575"/>
            <a:ext cx="1014412" cy="525463"/>
          </a:xfrm>
          <a:prstGeom prst="rect">
            <a:avLst/>
          </a:prstGeom>
          <a:noFill/>
          <a:ln w="38100">
            <a:solidFill>
              <a:srgbClr val="FFFF00"/>
            </a:solidFill>
            <a:miter lim="800000"/>
            <a:headEnd type="none" w="sm" len="sm"/>
            <a:tailEnd type="none" w="sm" len="sm"/>
          </a:ln>
          <a:effectLst>
            <a:prstShdw prst="shdw17" dist="17961" dir="2700000">
              <a:srgbClr val="FFFF00">
                <a:gamma/>
                <a:shade val="60000"/>
                <a:invGamma/>
              </a:srgbClr>
            </a:prstShdw>
          </a:effectLst>
        </p:spPr>
        <p:txBody>
          <a:bodyPr wrap="none" lIns="92075" tIns="46038" rIns="92075" bIns="46038" anchor="ctr"/>
          <a:lstStyle/>
          <a:p>
            <a:pPr algn="ctr" eaLnBrk="0" fontAlgn="auto" hangingPunct="0">
              <a:spcBef>
                <a:spcPts val="0"/>
              </a:spcBef>
              <a:spcAft>
                <a:spcPts val="0"/>
              </a:spcAft>
              <a:defRPr/>
            </a:pPr>
            <a:r>
              <a:rPr lang="en-US" dirty="0">
                <a:effectLst>
                  <a:outerShdw blurRad="38100" dist="38100" dir="2700000" algn="tl">
                    <a:srgbClr val="000000"/>
                  </a:outerShdw>
                </a:effectLst>
                <a:latin typeface="Neo Sans Intel Medium" pitchFamily="34" charset="0"/>
                <a:cs typeface="+mn-cs"/>
              </a:rPr>
              <a:t>Core6</a:t>
            </a:r>
          </a:p>
        </p:txBody>
      </p:sp>
      <p:sp>
        <p:nvSpPr>
          <p:cNvPr id="37" name="Rectangle 12"/>
          <p:cNvSpPr>
            <a:spLocks noChangeArrowheads="1"/>
          </p:cNvSpPr>
          <p:nvPr/>
        </p:nvSpPr>
        <p:spPr bwMode="auto">
          <a:xfrm>
            <a:off x="3514725" y="3727450"/>
            <a:ext cx="1012825" cy="523875"/>
          </a:xfrm>
          <a:prstGeom prst="rect">
            <a:avLst/>
          </a:prstGeom>
          <a:noFill/>
          <a:ln w="38100">
            <a:solidFill>
              <a:srgbClr val="FFFF00"/>
            </a:solidFill>
            <a:miter lim="800000"/>
            <a:headEnd type="none" w="sm" len="sm"/>
            <a:tailEnd type="none" w="sm" len="sm"/>
          </a:ln>
          <a:effectLst>
            <a:prstShdw prst="shdw17" dist="17961" dir="2700000">
              <a:srgbClr val="FFFF00">
                <a:gamma/>
                <a:shade val="60000"/>
                <a:invGamma/>
              </a:srgbClr>
            </a:prstShdw>
          </a:effectLst>
        </p:spPr>
        <p:txBody>
          <a:bodyPr wrap="none" lIns="92075" tIns="46038" rIns="92075" bIns="46038" anchor="ctr"/>
          <a:lstStyle/>
          <a:p>
            <a:pPr algn="ctr" eaLnBrk="0" fontAlgn="auto" hangingPunct="0">
              <a:spcBef>
                <a:spcPts val="0"/>
              </a:spcBef>
              <a:spcAft>
                <a:spcPts val="0"/>
              </a:spcAft>
              <a:defRPr/>
            </a:pPr>
            <a:r>
              <a:rPr lang="en-US" dirty="0">
                <a:effectLst>
                  <a:outerShdw blurRad="38100" dist="38100" dir="2700000" algn="tl">
                    <a:srgbClr val="000000"/>
                  </a:outerShdw>
                </a:effectLst>
                <a:latin typeface="Neo Sans Intel Medium" pitchFamily="34" charset="0"/>
                <a:cs typeface="+mn-cs"/>
              </a:rPr>
              <a:t>Core7</a:t>
            </a:r>
          </a:p>
        </p:txBody>
      </p:sp>
      <p:sp>
        <p:nvSpPr>
          <p:cNvPr id="39" name="Rectangle 14"/>
          <p:cNvSpPr>
            <a:spLocks noChangeArrowheads="1"/>
          </p:cNvSpPr>
          <p:nvPr/>
        </p:nvSpPr>
        <p:spPr bwMode="auto">
          <a:xfrm>
            <a:off x="250825" y="1831975"/>
            <a:ext cx="1014413" cy="527050"/>
          </a:xfrm>
          <a:prstGeom prst="rect">
            <a:avLst/>
          </a:prstGeom>
          <a:noFill/>
          <a:ln w="38100">
            <a:solidFill>
              <a:srgbClr val="FFFF00"/>
            </a:solidFill>
            <a:miter lim="800000"/>
            <a:headEnd type="none" w="sm" len="sm"/>
            <a:tailEnd type="none" w="sm" len="sm"/>
          </a:ln>
          <a:effectLst>
            <a:prstShdw prst="shdw17" dist="17961" dir="2700000">
              <a:srgbClr val="FFFF00">
                <a:gamma/>
                <a:shade val="60000"/>
                <a:invGamma/>
              </a:srgbClr>
            </a:prstShdw>
          </a:effectLst>
        </p:spPr>
        <p:txBody>
          <a:bodyPr wrap="none" lIns="92075" tIns="46038" rIns="92075" bIns="46038" anchor="ctr"/>
          <a:lstStyle/>
          <a:p>
            <a:pPr algn="ctr" eaLnBrk="0" fontAlgn="auto" hangingPunct="0">
              <a:spcBef>
                <a:spcPts val="0"/>
              </a:spcBef>
              <a:spcAft>
                <a:spcPts val="0"/>
              </a:spcAft>
              <a:defRPr/>
            </a:pPr>
            <a:r>
              <a:rPr lang="en-US" dirty="0">
                <a:effectLst>
                  <a:outerShdw blurRad="38100" dist="38100" dir="2700000" algn="tl">
                    <a:srgbClr val="000000"/>
                  </a:outerShdw>
                </a:effectLst>
                <a:latin typeface="Neo Sans Intel Medium" pitchFamily="34" charset="0"/>
                <a:cs typeface="+mn-cs"/>
              </a:rPr>
              <a:t>Core3</a:t>
            </a:r>
          </a:p>
        </p:txBody>
      </p:sp>
      <p:sp>
        <p:nvSpPr>
          <p:cNvPr id="40" name="Rectangle 15"/>
          <p:cNvSpPr>
            <a:spLocks noChangeArrowheads="1"/>
          </p:cNvSpPr>
          <p:nvPr/>
        </p:nvSpPr>
        <p:spPr bwMode="auto">
          <a:xfrm>
            <a:off x="254000" y="2359025"/>
            <a:ext cx="1011238" cy="523875"/>
          </a:xfrm>
          <a:prstGeom prst="rect">
            <a:avLst/>
          </a:prstGeom>
          <a:noFill/>
          <a:ln w="38100">
            <a:solidFill>
              <a:srgbClr val="FFFF00"/>
            </a:solidFill>
            <a:miter lim="800000"/>
            <a:headEnd type="none" w="sm" len="sm"/>
            <a:tailEnd type="none" w="sm" len="sm"/>
          </a:ln>
          <a:effectLst>
            <a:prstShdw prst="shdw17" dist="17961" dir="2700000">
              <a:srgbClr val="FFFF00">
                <a:gamma/>
                <a:shade val="60000"/>
                <a:invGamma/>
              </a:srgbClr>
            </a:prstShdw>
          </a:effectLst>
        </p:spPr>
        <p:txBody>
          <a:bodyPr wrap="none" lIns="92075" tIns="46038" rIns="92075" bIns="46038" anchor="ctr"/>
          <a:lstStyle/>
          <a:p>
            <a:pPr algn="ctr" eaLnBrk="0" fontAlgn="auto" hangingPunct="0">
              <a:spcBef>
                <a:spcPts val="0"/>
              </a:spcBef>
              <a:spcAft>
                <a:spcPts val="0"/>
              </a:spcAft>
              <a:defRPr/>
            </a:pPr>
            <a:r>
              <a:rPr lang="en-US">
                <a:effectLst>
                  <a:outerShdw blurRad="38100" dist="38100" dir="2700000" algn="tl">
                    <a:srgbClr val="000000"/>
                  </a:outerShdw>
                </a:effectLst>
                <a:latin typeface="Neo Sans Intel Medium" pitchFamily="34" charset="0"/>
                <a:cs typeface="+mn-cs"/>
              </a:rPr>
              <a:t>Core2</a:t>
            </a:r>
          </a:p>
        </p:txBody>
      </p:sp>
      <p:sp>
        <p:nvSpPr>
          <p:cNvPr id="41" name="Rectangle 16"/>
          <p:cNvSpPr>
            <a:spLocks noChangeArrowheads="1"/>
          </p:cNvSpPr>
          <p:nvPr/>
        </p:nvSpPr>
        <p:spPr bwMode="auto">
          <a:xfrm>
            <a:off x="254000" y="3203575"/>
            <a:ext cx="1016000" cy="525463"/>
          </a:xfrm>
          <a:prstGeom prst="rect">
            <a:avLst/>
          </a:prstGeom>
          <a:noFill/>
          <a:ln w="38100">
            <a:solidFill>
              <a:srgbClr val="FFFF00"/>
            </a:solidFill>
            <a:miter lim="800000"/>
            <a:headEnd type="none" w="sm" len="sm"/>
            <a:tailEnd type="none" w="sm" len="sm"/>
          </a:ln>
          <a:effectLst>
            <a:prstShdw prst="shdw17" dist="17961" dir="2700000">
              <a:srgbClr val="FFFF00">
                <a:gamma/>
                <a:shade val="60000"/>
                <a:invGamma/>
              </a:srgbClr>
            </a:prstShdw>
          </a:effectLst>
        </p:spPr>
        <p:txBody>
          <a:bodyPr wrap="none" lIns="92075" tIns="46038" rIns="92075" bIns="46038" anchor="ctr"/>
          <a:lstStyle/>
          <a:p>
            <a:pPr algn="ctr" eaLnBrk="0" fontAlgn="auto" hangingPunct="0">
              <a:spcBef>
                <a:spcPts val="0"/>
              </a:spcBef>
              <a:spcAft>
                <a:spcPts val="0"/>
              </a:spcAft>
              <a:defRPr/>
            </a:pPr>
            <a:r>
              <a:rPr lang="en-US">
                <a:effectLst>
                  <a:outerShdw blurRad="38100" dist="38100" dir="2700000" algn="tl">
                    <a:srgbClr val="000000"/>
                  </a:outerShdw>
                </a:effectLst>
                <a:latin typeface="Neo Sans Intel Medium" pitchFamily="34" charset="0"/>
                <a:cs typeface="+mn-cs"/>
              </a:rPr>
              <a:t>Core1</a:t>
            </a:r>
          </a:p>
        </p:txBody>
      </p:sp>
      <p:sp>
        <p:nvSpPr>
          <p:cNvPr id="42" name="Rectangle 17"/>
          <p:cNvSpPr>
            <a:spLocks noChangeArrowheads="1"/>
          </p:cNvSpPr>
          <p:nvPr/>
        </p:nvSpPr>
        <p:spPr bwMode="auto">
          <a:xfrm>
            <a:off x="1266825" y="1828800"/>
            <a:ext cx="1120775" cy="520700"/>
          </a:xfrm>
          <a:prstGeom prst="rect">
            <a:avLst/>
          </a:prstGeom>
          <a:noFill/>
          <a:ln w="38100">
            <a:solidFill>
              <a:srgbClr val="FFFF00"/>
            </a:solidFill>
            <a:miter lim="800000"/>
            <a:headEnd type="none" w="sm" len="sm"/>
            <a:tailEnd type="none" w="sm" len="sm"/>
          </a:ln>
          <a:effectLst>
            <a:prstShdw prst="shdw17" dist="17961" dir="2700000">
              <a:srgbClr val="FFFF00">
                <a:gamma/>
                <a:shade val="60000"/>
                <a:invGamma/>
              </a:srgbClr>
            </a:prstShdw>
          </a:effectLst>
        </p:spPr>
        <p:txBody>
          <a:bodyPr lIns="92075" tIns="46038" rIns="92075" bIns="46038" anchor="ctr">
            <a:spAutoFit/>
          </a:bodyPr>
          <a:lstStyle/>
          <a:p>
            <a:pPr fontAlgn="auto">
              <a:spcBef>
                <a:spcPts val="0"/>
              </a:spcBef>
              <a:spcAft>
                <a:spcPts val="0"/>
              </a:spcAft>
              <a:defRPr/>
            </a:pPr>
            <a:endParaRPr lang="en-US">
              <a:effectLst>
                <a:outerShdw blurRad="38100" dist="38100" dir="2700000" algn="tl">
                  <a:srgbClr val="000000"/>
                </a:outerShdw>
              </a:effectLst>
              <a:latin typeface="Neo Sans Intel Medium" pitchFamily="34" charset="0"/>
              <a:cs typeface="+mn-cs"/>
            </a:endParaRPr>
          </a:p>
        </p:txBody>
      </p:sp>
      <p:sp>
        <p:nvSpPr>
          <p:cNvPr id="43" name="Rectangle 18"/>
          <p:cNvSpPr>
            <a:spLocks noChangeArrowheads="1"/>
          </p:cNvSpPr>
          <p:nvPr/>
        </p:nvSpPr>
        <p:spPr bwMode="auto">
          <a:xfrm>
            <a:off x="1268413" y="2349500"/>
            <a:ext cx="1119187" cy="520700"/>
          </a:xfrm>
          <a:prstGeom prst="rect">
            <a:avLst/>
          </a:prstGeom>
          <a:noFill/>
          <a:ln w="38100">
            <a:solidFill>
              <a:srgbClr val="FFFF00"/>
            </a:solidFill>
            <a:miter lim="800000"/>
            <a:headEnd type="none" w="sm" len="sm"/>
            <a:tailEnd type="none" w="sm" len="sm"/>
          </a:ln>
          <a:effectLst>
            <a:prstShdw prst="shdw17" dist="17961" dir="2700000">
              <a:srgbClr val="FFFF00">
                <a:gamma/>
                <a:shade val="60000"/>
                <a:invGamma/>
              </a:srgbClr>
            </a:prstShdw>
          </a:effectLst>
        </p:spPr>
        <p:txBody>
          <a:bodyPr lIns="92075" tIns="46038" rIns="92075" bIns="46038" anchor="ctr">
            <a:spAutoFit/>
          </a:bodyPr>
          <a:lstStyle/>
          <a:p>
            <a:pPr fontAlgn="auto">
              <a:spcBef>
                <a:spcPts val="0"/>
              </a:spcBef>
              <a:spcAft>
                <a:spcPts val="0"/>
              </a:spcAft>
              <a:defRPr/>
            </a:pPr>
            <a:endParaRPr lang="en-US">
              <a:effectLst>
                <a:outerShdw blurRad="38100" dist="38100" dir="2700000" algn="tl">
                  <a:srgbClr val="000000"/>
                </a:outerShdw>
              </a:effectLst>
              <a:latin typeface="Neo Sans Intel Medium" pitchFamily="34" charset="0"/>
              <a:cs typeface="+mn-cs"/>
            </a:endParaRPr>
          </a:p>
        </p:txBody>
      </p:sp>
      <p:sp>
        <p:nvSpPr>
          <p:cNvPr id="44" name="Rectangle 19"/>
          <p:cNvSpPr>
            <a:spLocks noChangeArrowheads="1"/>
          </p:cNvSpPr>
          <p:nvPr/>
        </p:nvSpPr>
        <p:spPr bwMode="auto">
          <a:xfrm>
            <a:off x="2387600" y="1828800"/>
            <a:ext cx="1122363" cy="520700"/>
          </a:xfrm>
          <a:prstGeom prst="rect">
            <a:avLst/>
          </a:prstGeom>
          <a:noFill/>
          <a:ln w="38100">
            <a:solidFill>
              <a:srgbClr val="FFFF00"/>
            </a:solidFill>
            <a:miter lim="800000"/>
            <a:headEnd type="none" w="sm" len="sm"/>
            <a:tailEnd type="none" w="sm" len="sm"/>
          </a:ln>
          <a:effectLst>
            <a:prstShdw prst="shdw17" dist="17961" dir="2700000">
              <a:srgbClr val="FFFF00">
                <a:gamma/>
                <a:shade val="60000"/>
                <a:invGamma/>
              </a:srgbClr>
            </a:prstShdw>
          </a:effectLst>
        </p:spPr>
        <p:txBody>
          <a:bodyPr lIns="92075" tIns="46038" rIns="92075" bIns="46038" anchor="ctr">
            <a:spAutoFit/>
          </a:bodyPr>
          <a:lstStyle/>
          <a:p>
            <a:pPr fontAlgn="auto">
              <a:spcBef>
                <a:spcPts val="0"/>
              </a:spcBef>
              <a:spcAft>
                <a:spcPts val="0"/>
              </a:spcAft>
              <a:defRPr/>
            </a:pPr>
            <a:endParaRPr lang="en-US">
              <a:effectLst>
                <a:outerShdw blurRad="38100" dist="38100" dir="2700000" algn="tl">
                  <a:srgbClr val="000000"/>
                </a:outerShdw>
              </a:effectLst>
              <a:latin typeface="Neo Sans Intel Medium" pitchFamily="34" charset="0"/>
              <a:cs typeface="+mn-cs"/>
            </a:endParaRPr>
          </a:p>
        </p:txBody>
      </p:sp>
      <p:sp>
        <p:nvSpPr>
          <p:cNvPr id="45" name="Rectangle 20"/>
          <p:cNvSpPr>
            <a:spLocks noChangeArrowheads="1"/>
          </p:cNvSpPr>
          <p:nvPr/>
        </p:nvSpPr>
        <p:spPr bwMode="auto">
          <a:xfrm>
            <a:off x="2389188" y="2349500"/>
            <a:ext cx="1120775" cy="520700"/>
          </a:xfrm>
          <a:prstGeom prst="rect">
            <a:avLst/>
          </a:prstGeom>
          <a:noFill/>
          <a:ln w="38100">
            <a:solidFill>
              <a:srgbClr val="FFFF00"/>
            </a:solidFill>
            <a:miter lim="800000"/>
            <a:headEnd type="none" w="sm" len="sm"/>
            <a:tailEnd type="none" w="sm" len="sm"/>
          </a:ln>
          <a:effectLst>
            <a:prstShdw prst="shdw17" dist="17961" dir="2700000">
              <a:srgbClr val="FFFF00">
                <a:gamma/>
                <a:shade val="60000"/>
                <a:invGamma/>
              </a:srgbClr>
            </a:prstShdw>
          </a:effectLst>
        </p:spPr>
        <p:txBody>
          <a:bodyPr lIns="92075" tIns="46038" rIns="92075" bIns="46038" anchor="ctr">
            <a:spAutoFit/>
          </a:bodyPr>
          <a:lstStyle/>
          <a:p>
            <a:pPr fontAlgn="auto">
              <a:spcBef>
                <a:spcPts val="0"/>
              </a:spcBef>
              <a:spcAft>
                <a:spcPts val="0"/>
              </a:spcAft>
              <a:defRPr/>
            </a:pPr>
            <a:endParaRPr lang="en-US">
              <a:effectLst>
                <a:outerShdw blurRad="38100" dist="38100" dir="2700000" algn="tl">
                  <a:srgbClr val="000000"/>
                </a:outerShdw>
              </a:effectLst>
              <a:latin typeface="Neo Sans Intel Medium" pitchFamily="34" charset="0"/>
              <a:cs typeface="+mn-cs"/>
            </a:endParaRPr>
          </a:p>
        </p:txBody>
      </p:sp>
      <p:sp>
        <p:nvSpPr>
          <p:cNvPr id="46" name="Rectangle 21"/>
          <p:cNvSpPr>
            <a:spLocks noChangeArrowheads="1"/>
          </p:cNvSpPr>
          <p:nvPr/>
        </p:nvSpPr>
        <p:spPr bwMode="auto">
          <a:xfrm>
            <a:off x="1270000" y="3203575"/>
            <a:ext cx="1119188" cy="525463"/>
          </a:xfrm>
          <a:prstGeom prst="rect">
            <a:avLst/>
          </a:prstGeom>
          <a:noFill/>
          <a:ln w="38100">
            <a:solidFill>
              <a:srgbClr val="FFFF00"/>
            </a:solidFill>
            <a:miter lim="800000"/>
            <a:headEnd type="none" w="sm" len="sm"/>
            <a:tailEnd type="none" w="sm" len="sm"/>
          </a:ln>
          <a:effectLst>
            <a:prstShdw prst="shdw17" dist="17961" dir="2700000">
              <a:srgbClr val="FFFF00">
                <a:gamma/>
                <a:shade val="60000"/>
                <a:invGamma/>
              </a:srgbClr>
            </a:prstShdw>
          </a:effectLst>
        </p:spPr>
        <p:txBody>
          <a:bodyPr wrap="none" lIns="92075" tIns="46038" rIns="92075" bIns="46038" anchor="ctr"/>
          <a:lstStyle/>
          <a:p>
            <a:pPr fontAlgn="auto">
              <a:spcBef>
                <a:spcPts val="0"/>
              </a:spcBef>
              <a:spcAft>
                <a:spcPts val="0"/>
              </a:spcAft>
              <a:defRPr/>
            </a:pPr>
            <a:endParaRPr lang="en-US">
              <a:effectLst>
                <a:outerShdw blurRad="38100" dist="38100" dir="2700000" algn="tl">
                  <a:srgbClr val="000000"/>
                </a:outerShdw>
              </a:effectLst>
              <a:latin typeface="Neo Sans Intel Medium" pitchFamily="34" charset="0"/>
              <a:cs typeface="+mn-cs"/>
            </a:endParaRPr>
          </a:p>
        </p:txBody>
      </p:sp>
      <p:sp>
        <p:nvSpPr>
          <p:cNvPr id="47" name="Rectangle 22"/>
          <p:cNvSpPr>
            <a:spLocks noChangeArrowheads="1"/>
          </p:cNvSpPr>
          <p:nvPr/>
        </p:nvSpPr>
        <p:spPr bwMode="auto">
          <a:xfrm>
            <a:off x="1270000" y="3729038"/>
            <a:ext cx="1120775" cy="523875"/>
          </a:xfrm>
          <a:prstGeom prst="rect">
            <a:avLst/>
          </a:prstGeom>
          <a:noFill/>
          <a:ln w="38100">
            <a:solidFill>
              <a:srgbClr val="FFFF00"/>
            </a:solidFill>
            <a:miter lim="800000"/>
            <a:headEnd type="none" w="sm" len="sm"/>
            <a:tailEnd type="none" w="sm" len="sm"/>
          </a:ln>
          <a:effectLst>
            <a:prstShdw prst="shdw17" dist="17961" dir="2700000">
              <a:srgbClr val="FFFF00">
                <a:gamma/>
                <a:shade val="60000"/>
                <a:invGamma/>
              </a:srgbClr>
            </a:prstShdw>
          </a:effectLst>
        </p:spPr>
        <p:txBody>
          <a:bodyPr wrap="none" lIns="92075" tIns="46038" rIns="92075" bIns="46038" anchor="ctr"/>
          <a:lstStyle/>
          <a:p>
            <a:pPr fontAlgn="auto">
              <a:spcBef>
                <a:spcPts val="0"/>
              </a:spcBef>
              <a:spcAft>
                <a:spcPts val="0"/>
              </a:spcAft>
              <a:defRPr/>
            </a:pPr>
            <a:endParaRPr lang="en-US">
              <a:effectLst>
                <a:outerShdw blurRad="38100" dist="38100" dir="2700000" algn="tl">
                  <a:srgbClr val="000000"/>
                </a:outerShdw>
              </a:effectLst>
              <a:latin typeface="Neo Sans Intel Medium" pitchFamily="34" charset="0"/>
              <a:cs typeface="+mn-cs"/>
            </a:endParaRPr>
          </a:p>
        </p:txBody>
      </p:sp>
      <p:sp>
        <p:nvSpPr>
          <p:cNvPr id="48" name="Rectangle 23"/>
          <p:cNvSpPr>
            <a:spLocks noChangeArrowheads="1"/>
          </p:cNvSpPr>
          <p:nvPr/>
        </p:nvSpPr>
        <p:spPr bwMode="auto">
          <a:xfrm>
            <a:off x="2390775" y="3203575"/>
            <a:ext cx="1120775" cy="525463"/>
          </a:xfrm>
          <a:prstGeom prst="rect">
            <a:avLst/>
          </a:prstGeom>
          <a:noFill/>
          <a:ln w="38100">
            <a:solidFill>
              <a:srgbClr val="FFFF00"/>
            </a:solidFill>
            <a:miter lim="800000"/>
            <a:headEnd type="none" w="sm" len="sm"/>
            <a:tailEnd type="none" w="sm" len="sm"/>
          </a:ln>
          <a:effectLst>
            <a:prstShdw prst="shdw17" dist="17961" dir="2700000">
              <a:srgbClr val="FFFF00">
                <a:gamma/>
                <a:shade val="60000"/>
                <a:invGamma/>
              </a:srgbClr>
            </a:prstShdw>
          </a:effectLst>
        </p:spPr>
        <p:txBody>
          <a:bodyPr wrap="none" lIns="92075" tIns="46038" rIns="92075" bIns="46038" anchor="ctr"/>
          <a:lstStyle/>
          <a:p>
            <a:pPr fontAlgn="auto">
              <a:spcBef>
                <a:spcPts val="0"/>
              </a:spcBef>
              <a:spcAft>
                <a:spcPts val="0"/>
              </a:spcAft>
              <a:defRPr/>
            </a:pPr>
            <a:endParaRPr lang="en-US">
              <a:effectLst>
                <a:outerShdw blurRad="38100" dist="38100" dir="2700000" algn="tl">
                  <a:srgbClr val="000000"/>
                </a:outerShdw>
              </a:effectLst>
              <a:latin typeface="Neo Sans Intel Medium" pitchFamily="34" charset="0"/>
              <a:cs typeface="+mn-cs"/>
            </a:endParaRPr>
          </a:p>
        </p:txBody>
      </p:sp>
      <p:sp>
        <p:nvSpPr>
          <p:cNvPr id="49" name="Rectangle 24"/>
          <p:cNvSpPr>
            <a:spLocks noChangeArrowheads="1"/>
          </p:cNvSpPr>
          <p:nvPr/>
        </p:nvSpPr>
        <p:spPr bwMode="auto">
          <a:xfrm>
            <a:off x="2392363" y="3729038"/>
            <a:ext cx="1119187" cy="523875"/>
          </a:xfrm>
          <a:prstGeom prst="rect">
            <a:avLst/>
          </a:prstGeom>
          <a:noFill/>
          <a:ln w="38100">
            <a:solidFill>
              <a:srgbClr val="FFFF00"/>
            </a:solidFill>
            <a:miter lim="800000"/>
            <a:headEnd type="none" w="sm" len="sm"/>
            <a:tailEnd type="none" w="sm" len="sm"/>
          </a:ln>
          <a:effectLst>
            <a:prstShdw prst="shdw17" dist="17961" dir="2700000">
              <a:srgbClr val="FFFF00">
                <a:gamma/>
                <a:shade val="60000"/>
                <a:invGamma/>
              </a:srgbClr>
            </a:prstShdw>
          </a:effectLst>
        </p:spPr>
        <p:txBody>
          <a:bodyPr wrap="none" lIns="92075" tIns="46038" rIns="92075" bIns="46038" anchor="ctr"/>
          <a:lstStyle/>
          <a:p>
            <a:pPr fontAlgn="auto">
              <a:spcBef>
                <a:spcPts val="0"/>
              </a:spcBef>
              <a:spcAft>
                <a:spcPts val="0"/>
              </a:spcAft>
              <a:defRPr/>
            </a:pPr>
            <a:endParaRPr lang="en-US">
              <a:effectLst>
                <a:outerShdw blurRad="38100" dist="38100" dir="2700000" algn="tl">
                  <a:srgbClr val="000000"/>
                </a:outerShdw>
              </a:effectLst>
              <a:latin typeface="Neo Sans Intel Medium" pitchFamily="34" charset="0"/>
              <a:cs typeface="+mn-cs"/>
            </a:endParaRPr>
          </a:p>
        </p:txBody>
      </p:sp>
      <p:sp>
        <p:nvSpPr>
          <p:cNvPr id="50" name="Rectangle 25"/>
          <p:cNvSpPr>
            <a:spLocks noChangeArrowheads="1"/>
          </p:cNvSpPr>
          <p:nvPr/>
        </p:nvSpPr>
        <p:spPr bwMode="auto">
          <a:xfrm>
            <a:off x="606425" y="2882900"/>
            <a:ext cx="3568700" cy="320675"/>
          </a:xfrm>
          <a:prstGeom prst="rect">
            <a:avLst/>
          </a:prstGeom>
          <a:noFill/>
          <a:ln w="38100">
            <a:solidFill>
              <a:srgbClr val="FFFF00"/>
            </a:solidFill>
            <a:miter lim="800000"/>
            <a:headEnd type="none" w="sm" len="sm"/>
            <a:tailEnd type="none" w="sm" len="sm"/>
          </a:ln>
          <a:effectLst>
            <a:prstShdw prst="shdw17" dist="17961" dir="2700000">
              <a:srgbClr val="FFFF00">
                <a:gamma/>
                <a:shade val="60000"/>
                <a:invGamma/>
              </a:srgbClr>
            </a:prstShdw>
          </a:effectLst>
        </p:spPr>
        <p:txBody>
          <a:bodyPr wrap="none" lIns="92075" tIns="46038" rIns="92075" bIns="46038" anchor="ctr"/>
          <a:lstStyle/>
          <a:p>
            <a:pPr algn="ctr" eaLnBrk="0" fontAlgn="auto" hangingPunct="0">
              <a:spcBef>
                <a:spcPts val="0"/>
              </a:spcBef>
              <a:spcAft>
                <a:spcPts val="0"/>
              </a:spcAft>
              <a:defRPr/>
            </a:pPr>
            <a:r>
              <a:rPr lang="en-US" dirty="0">
                <a:effectLst>
                  <a:outerShdw blurRad="38100" dist="38100" dir="2700000" algn="tl">
                    <a:srgbClr val="000000"/>
                  </a:outerShdw>
                </a:effectLst>
                <a:latin typeface="Neo Sans Intel Medium" pitchFamily="34" charset="0"/>
                <a:cs typeface="+mn-cs"/>
              </a:rPr>
              <a:t>System Interface</a:t>
            </a:r>
          </a:p>
        </p:txBody>
      </p:sp>
      <p:sp>
        <p:nvSpPr>
          <p:cNvPr id="54" name="Rectangle 29"/>
          <p:cNvSpPr>
            <a:spLocks noChangeArrowheads="1"/>
          </p:cNvSpPr>
          <p:nvPr/>
        </p:nvSpPr>
        <p:spPr bwMode="auto">
          <a:xfrm>
            <a:off x="255588" y="3727450"/>
            <a:ext cx="1014412" cy="525463"/>
          </a:xfrm>
          <a:prstGeom prst="rect">
            <a:avLst/>
          </a:prstGeom>
          <a:noFill/>
          <a:ln w="38100">
            <a:solidFill>
              <a:srgbClr val="FFFF00"/>
            </a:solidFill>
            <a:miter lim="800000"/>
            <a:headEnd type="none" w="sm" len="sm"/>
            <a:tailEnd type="none" w="sm" len="sm"/>
          </a:ln>
          <a:effectLst>
            <a:prstShdw prst="shdw17" dist="17961" dir="2700000">
              <a:srgbClr val="FFFF00">
                <a:gamma/>
                <a:shade val="60000"/>
                <a:invGamma/>
              </a:srgbClr>
            </a:prstShdw>
          </a:effectLst>
        </p:spPr>
        <p:txBody>
          <a:bodyPr wrap="none" lIns="92075" tIns="46038" rIns="92075" bIns="46038" anchor="ctr"/>
          <a:lstStyle/>
          <a:p>
            <a:pPr algn="ctr" eaLnBrk="0" fontAlgn="auto" hangingPunct="0">
              <a:spcBef>
                <a:spcPts val="0"/>
              </a:spcBef>
              <a:spcAft>
                <a:spcPts val="0"/>
              </a:spcAft>
              <a:defRPr/>
            </a:pPr>
            <a:r>
              <a:rPr lang="en-US">
                <a:effectLst>
                  <a:outerShdw blurRad="38100" dist="38100" dir="2700000" algn="tl">
                    <a:srgbClr val="000000"/>
                  </a:outerShdw>
                </a:effectLst>
                <a:latin typeface="Neo Sans Intel Medium" pitchFamily="34" charset="0"/>
                <a:cs typeface="+mn-cs"/>
              </a:rPr>
              <a:t>Core0</a:t>
            </a:r>
          </a:p>
        </p:txBody>
      </p:sp>
      <p:sp>
        <p:nvSpPr>
          <p:cNvPr id="31" name="Rectangle 7"/>
          <p:cNvSpPr>
            <a:spLocks noChangeArrowheads="1"/>
          </p:cNvSpPr>
          <p:nvPr/>
        </p:nvSpPr>
        <p:spPr bwMode="auto">
          <a:xfrm>
            <a:off x="498475" y="1628775"/>
            <a:ext cx="947738" cy="203200"/>
          </a:xfrm>
          <a:prstGeom prst="rect">
            <a:avLst/>
          </a:prstGeom>
          <a:noFill/>
          <a:ln w="38100">
            <a:solidFill>
              <a:srgbClr val="FFFF00"/>
            </a:solidFill>
            <a:miter lim="800000"/>
            <a:headEnd type="none" w="sm" len="sm"/>
            <a:tailEnd type="none" w="sm" len="sm"/>
          </a:ln>
          <a:effectLst>
            <a:prstShdw prst="shdw17" dist="17961" dir="2700000">
              <a:srgbClr val="FFFF00">
                <a:gamma/>
                <a:shade val="60000"/>
                <a:invGamma/>
              </a:srgbClr>
            </a:prstShdw>
          </a:effectLst>
        </p:spPr>
        <p:txBody>
          <a:bodyPr wrap="none" lIns="92075" tIns="46038" rIns="92075" bIns="46038" anchor="ctr"/>
          <a:lstStyle/>
          <a:p>
            <a:pPr algn="ctr" eaLnBrk="0" fontAlgn="auto" hangingPunct="0">
              <a:spcBef>
                <a:spcPts val="0"/>
              </a:spcBef>
              <a:spcAft>
                <a:spcPts val="0"/>
              </a:spcAft>
              <a:defRPr/>
            </a:pPr>
            <a:r>
              <a:rPr lang="en-US" dirty="0">
                <a:effectLst>
                  <a:outerShdw blurRad="38100" dist="38100" dir="2700000" algn="tl">
                    <a:srgbClr val="000000"/>
                  </a:outerShdw>
                </a:effectLst>
                <a:latin typeface="Neo Sans Intel Medium" pitchFamily="34" charset="0"/>
                <a:cs typeface="+mn-cs"/>
              </a:rPr>
              <a:t>QPI0</a:t>
            </a:r>
          </a:p>
        </p:txBody>
      </p:sp>
      <p:sp>
        <p:nvSpPr>
          <p:cNvPr id="32" name="Rectangle 8"/>
          <p:cNvSpPr>
            <a:spLocks noChangeArrowheads="1"/>
          </p:cNvSpPr>
          <p:nvPr/>
        </p:nvSpPr>
        <p:spPr bwMode="auto">
          <a:xfrm>
            <a:off x="1446213" y="1628775"/>
            <a:ext cx="944562" cy="203200"/>
          </a:xfrm>
          <a:prstGeom prst="rect">
            <a:avLst/>
          </a:prstGeom>
          <a:noFill/>
          <a:ln w="38100">
            <a:solidFill>
              <a:srgbClr val="FFFF00"/>
            </a:solidFill>
            <a:miter lim="800000"/>
            <a:headEnd type="none" w="sm" len="sm"/>
            <a:tailEnd type="none" w="sm" len="sm"/>
          </a:ln>
          <a:effectLst>
            <a:prstShdw prst="shdw17" dist="17961" dir="2700000">
              <a:srgbClr val="FFFF00">
                <a:gamma/>
                <a:shade val="60000"/>
                <a:invGamma/>
              </a:srgbClr>
            </a:prstShdw>
          </a:effectLst>
        </p:spPr>
        <p:txBody>
          <a:bodyPr wrap="none" lIns="92075" tIns="46038" rIns="92075" bIns="46038" anchor="ctr"/>
          <a:lstStyle/>
          <a:p>
            <a:pPr algn="ctr" eaLnBrk="0" fontAlgn="auto" hangingPunct="0">
              <a:spcBef>
                <a:spcPts val="0"/>
              </a:spcBef>
              <a:spcAft>
                <a:spcPts val="0"/>
              </a:spcAft>
              <a:defRPr/>
            </a:pPr>
            <a:r>
              <a:rPr lang="en-US" dirty="0">
                <a:effectLst>
                  <a:outerShdw blurRad="38100" dist="38100" dir="2700000" algn="tl">
                    <a:srgbClr val="000000"/>
                  </a:outerShdw>
                </a:effectLst>
                <a:latin typeface="Neo Sans Intel Medium" pitchFamily="34" charset="0"/>
                <a:cs typeface="+mn-cs"/>
              </a:rPr>
              <a:t>QPI1</a:t>
            </a:r>
          </a:p>
        </p:txBody>
      </p:sp>
      <p:sp>
        <p:nvSpPr>
          <p:cNvPr id="52" name="Rectangle 27"/>
          <p:cNvSpPr>
            <a:spLocks noChangeArrowheads="1"/>
          </p:cNvSpPr>
          <p:nvPr/>
        </p:nvSpPr>
        <p:spPr bwMode="auto">
          <a:xfrm>
            <a:off x="2390775" y="1628775"/>
            <a:ext cx="946150" cy="203200"/>
          </a:xfrm>
          <a:prstGeom prst="rect">
            <a:avLst/>
          </a:prstGeom>
          <a:noFill/>
          <a:ln w="38100">
            <a:solidFill>
              <a:srgbClr val="FFFF00"/>
            </a:solidFill>
            <a:miter lim="800000"/>
            <a:headEnd type="none" w="sm" len="sm"/>
            <a:tailEnd type="none" w="sm" len="sm"/>
          </a:ln>
          <a:effectLst>
            <a:prstShdw prst="shdw17" dist="17961" dir="2700000">
              <a:srgbClr val="FFFF00">
                <a:gamma/>
                <a:shade val="60000"/>
                <a:invGamma/>
              </a:srgbClr>
            </a:prstShdw>
          </a:effectLst>
        </p:spPr>
        <p:txBody>
          <a:bodyPr wrap="none" lIns="92075" tIns="46038" rIns="92075" bIns="46038" anchor="ctr"/>
          <a:lstStyle/>
          <a:p>
            <a:pPr algn="ctr" eaLnBrk="0" fontAlgn="auto" hangingPunct="0">
              <a:spcBef>
                <a:spcPts val="0"/>
              </a:spcBef>
              <a:spcAft>
                <a:spcPts val="0"/>
              </a:spcAft>
              <a:defRPr/>
            </a:pPr>
            <a:r>
              <a:rPr lang="en-US" dirty="0">
                <a:effectLst>
                  <a:outerShdw blurRad="38100" dist="38100" dir="2700000" algn="tl">
                    <a:srgbClr val="000000"/>
                  </a:outerShdw>
                </a:effectLst>
                <a:latin typeface="Neo Sans Intel Medium" pitchFamily="34" charset="0"/>
                <a:cs typeface="+mn-cs"/>
              </a:rPr>
              <a:t>QPI2</a:t>
            </a:r>
          </a:p>
        </p:txBody>
      </p:sp>
      <p:sp>
        <p:nvSpPr>
          <p:cNvPr id="53" name="Rectangle 28"/>
          <p:cNvSpPr>
            <a:spLocks noChangeArrowheads="1"/>
          </p:cNvSpPr>
          <p:nvPr/>
        </p:nvSpPr>
        <p:spPr bwMode="auto">
          <a:xfrm>
            <a:off x="3336925" y="1628775"/>
            <a:ext cx="946150" cy="203200"/>
          </a:xfrm>
          <a:prstGeom prst="rect">
            <a:avLst/>
          </a:prstGeom>
          <a:noFill/>
          <a:ln w="38100">
            <a:solidFill>
              <a:srgbClr val="FFFF00"/>
            </a:solidFill>
            <a:miter lim="800000"/>
            <a:headEnd type="none" w="sm" len="sm"/>
            <a:tailEnd type="none" w="sm" len="sm"/>
          </a:ln>
          <a:effectLst>
            <a:prstShdw prst="shdw17" dist="17961" dir="2700000">
              <a:srgbClr val="FFFF00">
                <a:gamma/>
                <a:shade val="60000"/>
                <a:invGamma/>
              </a:srgbClr>
            </a:prstShdw>
          </a:effectLst>
        </p:spPr>
        <p:txBody>
          <a:bodyPr wrap="none" lIns="92075" tIns="46038" rIns="92075" bIns="46038" anchor="ctr"/>
          <a:lstStyle/>
          <a:p>
            <a:pPr algn="ctr" eaLnBrk="0" fontAlgn="auto" hangingPunct="0">
              <a:spcBef>
                <a:spcPts val="0"/>
              </a:spcBef>
              <a:spcAft>
                <a:spcPts val="0"/>
              </a:spcAft>
              <a:defRPr/>
            </a:pPr>
            <a:r>
              <a:rPr lang="en-US">
                <a:effectLst>
                  <a:outerShdw blurRad="38100" dist="38100" dir="2700000" algn="tl">
                    <a:srgbClr val="000000"/>
                  </a:outerShdw>
                </a:effectLst>
                <a:latin typeface="Neo Sans Intel Medium" pitchFamily="34" charset="0"/>
                <a:cs typeface="+mn-cs"/>
              </a:rPr>
              <a:t>QPI3</a:t>
            </a:r>
          </a:p>
        </p:txBody>
      </p:sp>
      <p:sp>
        <p:nvSpPr>
          <p:cNvPr id="38" name="Rectangle 13"/>
          <p:cNvSpPr>
            <a:spLocks noChangeArrowheads="1"/>
          </p:cNvSpPr>
          <p:nvPr/>
        </p:nvSpPr>
        <p:spPr bwMode="auto">
          <a:xfrm>
            <a:off x="498475" y="4252913"/>
            <a:ext cx="1892300" cy="204787"/>
          </a:xfrm>
          <a:prstGeom prst="rect">
            <a:avLst/>
          </a:prstGeom>
          <a:noFill/>
          <a:ln w="38100">
            <a:solidFill>
              <a:srgbClr val="FFFF00"/>
            </a:solidFill>
            <a:miter lim="800000"/>
            <a:headEnd type="none" w="sm" len="sm"/>
            <a:tailEnd type="none" w="sm" len="sm"/>
          </a:ln>
          <a:effectLst>
            <a:prstShdw prst="shdw17" dist="17961" dir="2700000">
              <a:srgbClr val="FFFF00">
                <a:gamma/>
                <a:shade val="60000"/>
                <a:invGamma/>
              </a:srgbClr>
            </a:prstShdw>
          </a:effectLst>
        </p:spPr>
        <p:txBody>
          <a:bodyPr wrap="none" lIns="92075" tIns="46038" rIns="92075" bIns="46038" anchor="ctr"/>
          <a:lstStyle/>
          <a:p>
            <a:pPr algn="ctr" eaLnBrk="0" fontAlgn="auto" hangingPunct="0">
              <a:spcBef>
                <a:spcPts val="0"/>
              </a:spcBef>
              <a:spcAft>
                <a:spcPts val="0"/>
              </a:spcAft>
              <a:defRPr/>
            </a:pPr>
            <a:r>
              <a:rPr lang="en-US" dirty="0">
                <a:effectLst>
                  <a:outerShdw blurRad="38100" dist="38100" dir="2700000" algn="tl">
                    <a:srgbClr val="000000"/>
                  </a:outerShdw>
                </a:effectLst>
                <a:latin typeface="Neo Sans Intel Medium" pitchFamily="34" charset="0"/>
                <a:cs typeface="+mn-cs"/>
              </a:rPr>
              <a:t>SMI</a:t>
            </a:r>
          </a:p>
        </p:txBody>
      </p:sp>
      <p:sp>
        <p:nvSpPr>
          <p:cNvPr id="51" name="Rectangle 26"/>
          <p:cNvSpPr>
            <a:spLocks noChangeArrowheads="1"/>
          </p:cNvSpPr>
          <p:nvPr/>
        </p:nvSpPr>
        <p:spPr bwMode="auto">
          <a:xfrm>
            <a:off x="2390775" y="4252913"/>
            <a:ext cx="1892300" cy="204787"/>
          </a:xfrm>
          <a:prstGeom prst="rect">
            <a:avLst/>
          </a:prstGeom>
          <a:noFill/>
          <a:ln w="38100">
            <a:solidFill>
              <a:srgbClr val="FFFF00"/>
            </a:solidFill>
            <a:miter lim="800000"/>
            <a:headEnd type="none" w="sm" len="sm"/>
            <a:tailEnd type="none" w="sm" len="sm"/>
          </a:ln>
          <a:effectLst>
            <a:prstShdw prst="shdw17" dist="17961" dir="2700000">
              <a:srgbClr val="FFFF00">
                <a:gamma/>
                <a:shade val="60000"/>
                <a:invGamma/>
              </a:srgbClr>
            </a:prstShdw>
          </a:effectLst>
        </p:spPr>
        <p:txBody>
          <a:bodyPr wrap="none" lIns="92075" tIns="46038" rIns="92075" bIns="46038" anchor="ctr"/>
          <a:lstStyle/>
          <a:p>
            <a:pPr algn="ctr" eaLnBrk="0" fontAlgn="auto" hangingPunct="0">
              <a:spcBef>
                <a:spcPts val="0"/>
              </a:spcBef>
              <a:spcAft>
                <a:spcPts val="0"/>
              </a:spcAft>
              <a:defRPr/>
            </a:pPr>
            <a:r>
              <a:rPr lang="en-US" dirty="0">
                <a:effectLst>
                  <a:outerShdw blurRad="38100" dist="38100" dir="2700000" algn="tl">
                    <a:srgbClr val="000000"/>
                  </a:outerShdw>
                </a:effectLst>
                <a:latin typeface="Neo Sans Intel Medium" pitchFamily="34" charset="0"/>
                <a:cs typeface="+mn-cs"/>
              </a:rPr>
              <a:t>SMI</a:t>
            </a:r>
          </a:p>
        </p:txBody>
      </p:sp>
      <p:sp>
        <p:nvSpPr>
          <p:cNvPr id="40986" name="Rectangle 39"/>
          <p:cNvSpPr>
            <a:spLocks noChangeArrowheads="1"/>
          </p:cNvSpPr>
          <p:nvPr/>
        </p:nvSpPr>
        <p:spPr bwMode="auto">
          <a:xfrm>
            <a:off x="4495800" y="1219200"/>
            <a:ext cx="4648200" cy="3657600"/>
          </a:xfrm>
          <a:prstGeom prst="rect">
            <a:avLst/>
          </a:prstGeom>
          <a:noFill/>
          <a:ln w="9525">
            <a:noFill/>
            <a:miter lim="800000"/>
            <a:headEnd/>
            <a:tailEnd/>
          </a:ln>
        </p:spPr>
        <p:txBody>
          <a:bodyPr lIns="130622" tIns="65311" rIns="130622" bIns="65311" anchorCtr="1"/>
          <a:lstStyle/>
          <a:p>
            <a:pPr marL="322263" indent="-322263" defTabSz="1306513">
              <a:lnSpc>
                <a:spcPct val="75000"/>
              </a:lnSpc>
              <a:spcBef>
                <a:spcPct val="75000"/>
              </a:spcBef>
              <a:buClr>
                <a:schemeClr val="tx1"/>
              </a:buClr>
              <a:buFont typeface="Wingdings" pitchFamily="2" charset="2"/>
              <a:buChar char=""/>
            </a:pPr>
            <a:r>
              <a:rPr lang="en-US" sz="2400" dirty="0">
                <a:latin typeface="Neo Sans Intel" pitchFamily="34" charset="0"/>
              </a:rPr>
              <a:t>Up to 8 Cores/16 Threads </a:t>
            </a:r>
          </a:p>
          <a:p>
            <a:pPr marL="322263" indent="-322263" defTabSz="1306513">
              <a:lnSpc>
                <a:spcPct val="75000"/>
              </a:lnSpc>
              <a:spcBef>
                <a:spcPct val="75000"/>
              </a:spcBef>
              <a:buClr>
                <a:schemeClr val="tx1"/>
              </a:buClr>
              <a:buFont typeface="Wingdings" pitchFamily="2" charset="2"/>
              <a:buChar char=""/>
            </a:pPr>
            <a:r>
              <a:rPr lang="en-US" sz="2400" dirty="0">
                <a:latin typeface="Neo Sans Intel" pitchFamily="34" charset="0"/>
              </a:rPr>
              <a:t>24MB of Shared Cache</a:t>
            </a:r>
          </a:p>
          <a:p>
            <a:pPr marL="322263" indent="-322263" defTabSz="1306513">
              <a:lnSpc>
                <a:spcPct val="75000"/>
              </a:lnSpc>
              <a:spcBef>
                <a:spcPct val="75000"/>
              </a:spcBef>
              <a:buClr>
                <a:schemeClr val="tx1"/>
              </a:buClr>
              <a:buFont typeface="Wingdings" pitchFamily="2" charset="2"/>
              <a:buChar char=""/>
            </a:pPr>
            <a:r>
              <a:rPr lang="en-US" sz="2400" dirty="0">
                <a:latin typeface="Neo Sans Intel" pitchFamily="34" charset="0"/>
              </a:rPr>
              <a:t>Integrated Memory Controllers</a:t>
            </a:r>
          </a:p>
          <a:p>
            <a:pPr marL="322263" indent="-322263" defTabSz="1306513">
              <a:lnSpc>
                <a:spcPct val="75000"/>
              </a:lnSpc>
              <a:spcBef>
                <a:spcPct val="75000"/>
              </a:spcBef>
              <a:buClr>
                <a:schemeClr val="tx1"/>
              </a:buClr>
              <a:buFont typeface="Wingdings" pitchFamily="2" charset="2"/>
              <a:buChar char=""/>
            </a:pPr>
            <a:r>
              <a:rPr lang="en-US" sz="2400" dirty="0">
                <a:latin typeface="Neo Sans Intel" pitchFamily="34" charset="0"/>
              </a:rPr>
              <a:t>4 High-bandwidth QPI Links</a:t>
            </a:r>
          </a:p>
          <a:p>
            <a:pPr marL="322263" indent="-322263" defTabSz="1306513">
              <a:lnSpc>
                <a:spcPct val="75000"/>
              </a:lnSpc>
              <a:spcBef>
                <a:spcPct val="75000"/>
              </a:spcBef>
              <a:buClr>
                <a:schemeClr val="tx1"/>
              </a:buClr>
              <a:buFont typeface="Wingdings" pitchFamily="2" charset="2"/>
              <a:buChar char=""/>
            </a:pPr>
            <a:r>
              <a:rPr lang="en-US" sz="2400" dirty="0">
                <a:latin typeface="Neo Sans Intel" pitchFamily="34" charset="0"/>
              </a:rPr>
              <a:t>Intel® Hyper-Threading</a:t>
            </a:r>
          </a:p>
          <a:p>
            <a:pPr marL="322263" indent="-322263" defTabSz="1306513">
              <a:lnSpc>
                <a:spcPct val="75000"/>
              </a:lnSpc>
              <a:spcBef>
                <a:spcPct val="75000"/>
              </a:spcBef>
              <a:buClr>
                <a:schemeClr val="tx1"/>
              </a:buClr>
              <a:buFont typeface="Wingdings" pitchFamily="2" charset="2"/>
              <a:buChar char=""/>
            </a:pPr>
            <a:r>
              <a:rPr lang="en-US" sz="2400" dirty="0">
                <a:latin typeface="Neo Sans Intel" pitchFamily="34" charset="0"/>
              </a:rPr>
              <a:t>Intel® Turbo Boost</a:t>
            </a:r>
          </a:p>
          <a:p>
            <a:pPr marL="322263" indent="-322263" defTabSz="1306513">
              <a:lnSpc>
                <a:spcPct val="75000"/>
              </a:lnSpc>
              <a:spcBef>
                <a:spcPct val="75000"/>
              </a:spcBef>
              <a:buClr>
                <a:schemeClr val="tx1"/>
              </a:buClr>
              <a:buFont typeface="Wingdings" pitchFamily="2" charset="2"/>
              <a:buChar char=""/>
            </a:pPr>
            <a:r>
              <a:rPr lang="en-US" sz="2400" dirty="0">
                <a:latin typeface="Neo Sans Intel" pitchFamily="34" charset="0"/>
              </a:rPr>
              <a:t>2.3B Transistors</a:t>
            </a:r>
          </a:p>
        </p:txBody>
      </p:sp>
      <p:pic>
        <p:nvPicPr>
          <p:cNvPr id="40987" name="Picture 94"/>
          <p:cNvPicPr>
            <a:picLocks noChangeAspect="1" noChangeArrowheads="1"/>
          </p:cNvPicPr>
          <p:nvPr/>
        </p:nvPicPr>
        <p:blipFill>
          <a:blip r:embed="rId4"/>
          <a:srcRect/>
          <a:stretch>
            <a:fillRect/>
          </a:stretch>
        </p:blipFill>
        <p:spPr bwMode="auto">
          <a:xfrm>
            <a:off x="-228600" y="5240338"/>
            <a:ext cx="9601200" cy="836612"/>
          </a:xfrm>
          <a:prstGeom prst="rect">
            <a:avLst/>
          </a:prstGeom>
          <a:noFill/>
          <a:ln w="9525">
            <a:noFill/>
            <a:miter lim="800000"/>
            <a:headEnd/>
            <a:tailEnd/>
          </a:ln>
        </p:spPr>
      </p:pic>
      <p:sp>
        <p:nvSpPr>
          <p:cNvPr id="34" name="Rectangle 33"/>
          <p:cNvSpPr/>
          <p:nvPr/>
        </p:nvSpPr>
        <p:spPr>
          <a:xfrm>
            <a:off x="0" y="5307013"/>
            <a:ext cx="9144000" cy="501650"/>
          </a:xfrm>
          <a:prstGeom prst="rect">
            <a:avLst/>
          </a:prstGeom>
        </p:spPr>
        <p:txBody>
          <a:bodyPr lIns="130615" tIns="65308" rIns="130615" bIns="65308">
            <a:spAutoFit/>
          </a:bodyPr>
          <a:lstStyle/>
          <a:p>
            <a:pPr algn="ctr" fontAlgn="auto">
              <a:spcBef>
                <a:spcPts val="0"/>
              </a:spcBef>
              <a:spcAft>
                <a:spcPts val="0"/>
              </a:spcAft>
              <a:defRPr/>
            </a:pPr>
            <a:r>
              <a:rPr lang="en-US" sz="2400" i="1" dirty="0">
                <a:effectLst>
                  <a:outerShdw blurRad="38100" dist="38100" dir="2700000" algn="tl">
                    <a:srgbClr val="000000"/>
                  </a:outerShdw>
                </a:effectLst>
                <a:latin typeface="Neo Sans Intel Medium" pitchFamily="34" charset="0"/>
                <a:cs typeface="+mn-cs"/>
              </a:rPr>
              <a:t>The Next Generation Intelligent Expandable Platform</a:t>
            </a:r>
          </a:p>
        </p:txBody>
      </p:sp>
      <p:pic>
        <p:nvPicPr>
          <p:cNvPr id="40989" name="Picture 32" descr="xeon_a_rgb_3000"/>
          <p:cNvPicPr>
            <a:picLocks noChangeAspect="1" noChangeArrowheads="1"/>
          </p:cNvPicPr>
          <p:nvPr/>
        </p:nvPicPr>
        <p:blipFill>
          <a:blip r:embed="rId5"/>
          <a:srcRect/>
          <a:stretch>
            <a:fillRect/>
          </a:stretch>
        </p:blipFill>
        <p:spPr bwMode="auto">
          <a:xfrm>
            <a:off x="8128000" y="0"/>
            <a:ext cx="1016000" cy="762000"/>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1698" name="Rectangle 2"/>
          <p:cNvSpPr>
            <a:spLocks noGrp="1" noChangeArrowheads="1"/>
          </p:cNvSpPr>
          <p:nvPr>
            <p:ph type="title"/>
          </p:nvPr>
        </p:nvSpPr>
        <p:spPr>
          <a:xfrm>
            <a:off x="120770" y="230188"/>
            <a:ext cx="9023230" cy="609398"/>
          </a:xfrm>
        </p:spPr>
        <p:txBody>
          <a:bodyPr/>
          <a:lstStyle/>
          <a:p>
            <a:r>
              <a:rPr lang="en-US" sz="4400" dirty="0"/>
              <a:t>Nehalem-EX: Leadership 4-socket Platform</a:t>
            </a:r>
          </a:p>
        </p:txBody>
      </p:sp>
      <p:pic>
        <p:nvPicPr>
          <p:cNvPr id="541699" name="Picture 3"/>
          <p:cNvPicPr>
            <a:picLocks noChangeAspect="1" noChangeArrowheads="1"/>
          </p:cNvPicPr>
          <p:nvPr/>
        </p:nvPicPr>
        <p:blipFill>
          <a:blip r:embed="rId3"/>
          <a:srcRect/>
          <a:stretch>
            <a:fillRect/>
          </a:stretch>
        </p:blipFill>
        <p:spPr bwMode="auto">
          <a:xfrm>
            <a:off x="228600" y="1447800"/>
            <a:ext cx="4267200" cy="3503613"/>
          </a:xfrm>
          <a:prstGeom prst="rect">
            <a:avLst/>
          </a:prstGeom>
          <a:noFill/>
        </p:spPr>
      </p:pic>
      <p:pic>
        <p:nvPicPr>
          <p:cNvPr id="541700" name="Picture 94"/>
          <p:cNvPicPr>
            <a:picLocks noChangeAspect="1" noChangeArrowheads="1"/>
          </p:cNvPicPr>
          <p:nvPr/>
        </p:nvPicPr>
        <p:blipFill>
          <a:blip r:embed="rId4"/>
          <a:srcRect/>
          <a:stretch>
            <a:fillRect/>
          </a:stretch>
        </p:blipFill>
        <p:spPr bwMode="auto">
          <a:xfrm>
            <a:off x="-304800" y="5257800"/>
            <a:ext cx="9601200" cy="836613"/>
          </a:xfrm>
          <a:prstGeom prst="rect">
            <a:avLst/>
          </a:prstGeom>
          <a:noFill/>
          <a:ln w="9525">
            <a:noFill/>
            <a:miter lim="800000"/>
            <a:headEnd/>
            <a:tailEnd/>
          </a:ln>
        </p:spPr>
      </p:pic>
      <p:sp>
        <p:nvSpPr>
          <p:cNvPr id="34" name="Rectangle 33"/>
          <p:cNvSpPr/>
          <p:nvPr/>
        </p:nvSpPr>
        <p:spPr>
          <a:xfrm>
            <a:off x="-1981200" y="5334000"/>
            <a:ext cx="12849225" cy="465138"/>
          </a:xfrm>
          <a:prstGeom prst="rect">
            <a:avLst/>
          </a:prstGeom>
        </p:spPr>
        <p:txBody>
          <a:bodyPr lIns="130615" tIns="65308" rIns="130615" bIns="65308">
            <a:spAutoFit/>
          </a:bodyPr>
          <a:lstStyle/>
          <a:p>
            <a:pPr algn="ctr"/>
            <a:r>
              <a:rPr lang="en-US" sz="2200" i="1">
                <a:effectLst>
                  <a:outerShdw blurRad="38100" dist="38100" dir="2700000" algn="tl">
                    <a:srgbClr val="C0C0C0"/>
                  </a:outerShdw>
                </a:effectLst>
                <a:latin typeface="Neo Sans Intel Medium" pitchFamily="34" charset="0"/>
              </a:rPr>
              <a:t>Unmatched Enterprise, Virtualization, and HPC Solutions</a:t>
            </a:r>
          </a:p>
        </p:txBody>
      </p:sp>
      <p:sp>
        <p:nvSpPr>
          <p:cNvPr id="49155" name="Rectangle 666"/>
          <p:cNvSpPr>
            <a:spLocks noChangeArrowheads="1"/>
          </p:cNvSpPr>
          <p:nvPr/>
        </p:nvSpPr>
        <p:spPr bwMode="auto">
          <a:xfrm>
            <a:off x="4648200" y="1609725"/>
            <a:ext cx="4038600" cy="3352800"/>
          </a:xfrm>
          <a:prstGeom prst="rect">
            <a:avLst/>
          </a:prstGeom>
          <a:noFill/>
          <a:ln w="9525">
            <a:noFill/>
            <a:miter lim="800000"/>
            <a:headEnd/>
            <a:tailEnd/>
          </a:ln>
        </p:spPr>
        <p:txBody>
          <a:bodyPr lIns="130622" tIns="65311" rIns="130622" bIns="65311" anchorCtr="1"/>
          <a:lstStyle/>
          <a:p>
            <a:pPr marL="322263" indent="-322263" defTabSz="1306513">
              <a:lnSpc>
                <a:spcPct val="95000"/>
              </a:lnSpc>
              <a:spcBef>
                <a:spcPct val="30000"/>
              </a:spcBef>
              <a:buClr>
                <a:schemeClr val="tx1"/>
              </a:buClr>
              <a:buFont typeface="Wingdings" pitchFamily="2" charset="2"/>
              <a:buChar char=""/>
            </a:pPr>
            <a:r>
              <a:rPr lang="en-US" sz="2400" smtClean="0">
                <a:latin typeface="Neo Sans Intel" pitchFamily="34" charset="0"/>
              </a:rPr>
              <a:t>32 Cores </a:t>
            </a:r>
            <a:r>
              <a:rPr lang="en-US" sz="2400" dirty="0" smtClean="0">
                <a:latin typeface="Neo Sans Intel" pitchFamily="34" charset="0"/>
              </a:rPr>
              <a:t>/ </a:t>
            </a:r>
            <a:r>
              <a:rPr lang="en-US" sz="2400" dirty="0">
                <a:latin typeface="Neo Sans Intel" pitchFamily="34" charset="0"/>
              </a:rPr>
              <a:t>64 Threads</a:t>
            </a:r>
          </a:p>
          <a:p>
            <a:pPr marL="322263" indent="-322263" defTabSz="1306513">
              <a:lnSpc>
                <a:spcPct val="95000"/>
              </a:lnSpc>
              <a:spcBef>
                <a:spcPct val="30000"/>
              </a:spcBef>
              <a:buClr>
                <a:schemeClr val="tx1"/>
              </a:buClr>
              <a:buFont typeface="Wingdings" pitchFamily="2" charset="2"/>
              <a:buChar char=""/>
            </a:pPr>
            <a:r>
              <a:rPr lang="en-US" sz="2400" dirty="0">
                <a:latin typeface="Neo Sans Intel" pitchFamily="34" charset="0"/>
              </a:rPr>
              <a:t>Intel® Scalable Memory Interconnect with Buffers</a:t>
            </a:r>
          </a:p>
          <a:p>
            <a:pPr marL="322263" indent="-322263" defTabSz="1306513">
              <a:lnSpc>
                <a:spcPct val="95000"/>
              </a:lnSpc>
              <a:spcBef>
                <a:spcPct val="30000"/>
              </a:spcBef>
              <a:buClr>
                <a:schemeClr val="tx1"/>
              </a:buClr>
              <a:buFont typeface="Wingdings" pitchFamily="2" charset="2"/>
              <a:buChar char=""/>
            </a:pPr>
            <a:r>
              <a:rPr lang="en-US" sz="2400" dirty="0">
                <a:latin typeface="Neo Sans Intel" pitchFamily="34" charset="0"/>
              </a:rPr>
              <a:t>2X Memory Capacity </a:t>
            </a:r>
          </a:p>
          <a:p>
            <a:pPr marL="779463" lvl="1" indent="-322263" defTabSz="1306513">
              <a:lnSpc>
                <a:spcPct val="95000"/>
              </a:lnSpc>
              <a:spcBef>
                <a:spcPct val="30000"/>
              </a:spcBef>
              <a:buClr>
                <a:schemeClr val="tx1"/>
              </a:buClr>
              <a:buFont typeface="Wingdings" pitchFamily="2" charset="2"/>
              <a:buChar char=""/>
            </a:pPr>
            <a:r>
              <a:rPr lang="en-US" sz="2000" dirty="0">
                <a:latin typeface="Neo Sans Intel" pitchFamily="34" charset="0"/>
              </a:rPr>
              <a:t>16 DIMMs per Socket </a:t>
            </a:r>
          </a:p>
          <a:p>
            <a:pPr marL="779463" lvl="1" indent="-322263" defTabSz="1306513">
              <a:lnSpc>
                <a:spcPct val="95000"/>
              </a:lnSpc>
              <a:spcBef>
                <a:spcPct val="30000"/>
              </a:spcBef>
              <a:buClr>
                <a:schemeClr val="tx1"/>
              </a:buClr>
              <a:buFont typeface="Wingdings" pitchFamily="2" charset="2"/>
              <a:buChar char=""/>
            </a:pPr>
            <a:r>
              <a:rPr lang="en-US" sz="2000" dirty="0">
                <a:latin typeface="Neo Sans Intel" pitchFamily="34" charset="0"/>
              </a:rPr>
              <a:t>64 DIMMs per platform </a:t>
            </a:r>
          </a:p>
          <a:p>
            <a:pPr marL="322263" indent="-322263" defTabSz="1306513">
              <a:lnSpc>
                <a:spcPct val="95000"/>
              </a:lnSpc>
              <a:spcBef>
                <a:spcPct val="30000"/>
              </a:spcBef>
              <a:buClr>
                <a:schemeClr val="tx1"/>
              </a:buClr>
              <a:buFont typeface="Wingdings" pitchFamily="2" charset="2"/>
              <a:buChar char=""/>
            </a:pPr>
            <a:r>
              <a:rPr lang="en-US" sz="2400" dirty="0">
                <a:latin typeface="Neo Sans Intel" pitchFamily="34" charset="0"/>
              </a:rPr>
              <a:t>Advanced Virtualization </a:t>
            </a:r>
            <a:br>
              <a:rPr lang="en-US" sz="2400" dirty="0">
                <a:latin typeface="Neo Sans Intel" pitchFamily="34" charset="0"/>
              </a:rPr>
            </a:br>
            <a:r>
              <a:rPr lang="en-US" sz="2400" dirty="0">
                <a:latin typeface="Neo Sans Intel" pitchFamily="34" charset="0"/>
              </a:rPr>
              <a:t>&amp; I/O Technologies</a:t>
            </a:r>
          </a:p>
        </p:txBody>
      </p:sp>
    </p:spTree>
  </p:cSld>
  <p:clrMapOvr>
    <a:masterClrMapping/>
  </p:clrMapOvr>
  <p:transition>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6818" name="Rectangle 2"/>
          <p:cNvSpPr>
            <a:spLocks noGrp="1" noChangeArrowheads="1"/>
          </p:cNvSpPr>
          <p:nvPr>
            <p:ph type="title"/>
          </p:nvPr>
        </p:nvSpPr>
        <p:spPr>
          <a:xfrm>
            <a:off x="374184" y="258168"/>
            <a:ext cx="7869066" cy="609398"/>
          </a:xfrm>
        </p:spPr>
        <p:txBody>
          <a:bodyPr/>
          <a:lstStyle/>
          <a:p>
            <a:r>
              <a:rPr lang="en-US" sz="4400" dirty="0"/>
              <a:t>Nehalem-EX: 8 Sockets and Above</a:t>
            </a:r>
          </a:p>
        </p:txBody>
      </p:sp>
      <p:pic>
        <p:nvPicPr>
          <p:cNvPr id="546819" name="Picture 94"/>
          <p:cNvPicPr>
            <a:picLocks noChangeAspect="1" noChangeArrowheads="1"/>
          </p:cNvPicPr>
          <p:nvPr/>
        </p:nvPicPr>
        <p:blipFill>
          <a:blip r:embed="rId3"/>
          <a:srcRect/>
          <a:stretch>
            <a:fillRect/>
          </a:stretch>
        </p:blipFill>
        <p:spPr bwMode="auto">
          <a:xfrm>
            <a:off x="-304800" y="5644488"/>
            <a:ext cx="9601200" cy="609600"/>
          </a:xfrm>
          <a:prstGeom prst="rect">
            <a:avLst/>
          </a:prstGeom>
          <a:noFill/>
          <a:ln w="9525">
            <a:noFill/>
            <a:miter lim="800000"/>
            <a:headEnd/>
            <a:tailEnd/>
          </a:ln>
        </p:spPr>
      </p:pic>
      <p:sp>
        <p:nvSpPr>
          <p:cNvPr id="34" name="Rectangle 33"/>
          <p:cNvSpPr/>
          <p:nvPr/>
        </p:nvSpPr>
        <p:spPr>
          <a:xfrm>
            <a:off x="-1" y="5576865"/>
            <a:ext cx="9144001" cy="593556"/>
          </a:xfrm>
          <a:prstGeom prst="rect">
            <a:avLst/>
          </a:prstGeom>
        </p:spPr>
        <p:txBody>
          <a:bodyPr wrap="square" lIns="130615" tIns="65308" rIns="130615" bIns="65308">
            <a:spAutoFit/>
          </a:bodyPr>
          <a:lstStyle/>
          <a:p>
            <a:pPr algn="ctr"/>
            <a:r>
              <a:rPr lang="en-US" sz="3000" i="1" dirty="0">
                <a:effectLst>
                  <a:outerShdw blurRad="38100" dist="38100" dir="2700000" algn="tl">
                    <a:srgbClr val="C0C0C0"/>
                  </a:outerShdw>
                </a:effectLst>
                <a:latin typeface="Neo Sans Intel Medium" pitchFamily="34" charset="0"/>
              </a:rPr>
              <a:t>&gt; 15 designs from 8 OEMs</a:t>
            </a:r>
          </a:p>
        </p:txBody>
      </p:sp>
      <p:pic>
        <p:nvPicPr>
          <p:cNvPr id="546821" name="Picture 5"/>
          <p:cNvPicPr>
            <a:picLocks noChangeAspect="1" noChangeArrowheads="1"/>
          </p:cNvPicPr>
          <p:nvPr/>
        </p:nvPicPr>
        <p:blipFill>
          <a:blip r:embed="rId4"/>
          <a:srcRect/>
          <a:stretch>
            <a:fillRect/>
          </a:stretch>
        </p:blipFill>
        <p:spPr bwMode="auto">
          <a:xfrm>
            <a:off x="1189632" y="5158736"/>
            <a:ext cx="1828800" cy="334962"/>
          </a:xfrm>
          <a:prstGeom prst="rect">
            <a:avLst/>
          </a:prstGeom>
          <a:noFill/>
        </p:spPr>
      </p:pic>
      <p:pic>
        <p:nvPicPr>
          <p:cNvPr id="546822" name="Picture 2" descr="C:\Documents and Settings\jrwaldor\My Documents\Keynotes\Source\Pics\NHM-EX-8S.gif"/>
          <p:cNvPicPr>
            <a:picLocks noChangeAspect="1" noChangeArrowheads="1"/>
          </p:cNvPicPr>
          <p:nvPr/>
        </p:nvPicPr>
        <p:blipFill>
          <a:blip r:embed="rId5"/>
          <a:srcRect/>
          <a:stretch>
            <a:fillRect/>
          </a:stretch>
        </p:blipFill>
        <p:spPr bwMode="auto">
          <a:xfrm>
            <a:off x="275232" y="1190625"/>
            <a:ext cx="3581400" cy="3914775"/>
          </a:xfrm>
          <a:prstGeom prst="rect">
            <a:avLst/>
          </a:prstGeom>
          <a:noFill/>
          <a:ln w="9525">
            <a:noFill/>
            <a:miter lim="800000"/>
            <a:headEnd/>
            <a:tailEnd/>
          </a:ln>
        </p:spPr>
      </p:pic>
      <p:sp>
        <p:nvSpPr>
          <p:cNvPr id="49155" name="Rectangle 666"/>
          <p:cNvSpPr>
            <a:spLocks noChangeArrowheads="1"/>
          </p:cNvSpPr>
          <p:nvPr/>
        </p:nvSpPr>
        <p:spPr bwMode="auto">
          <a:xfrm>
            <a:off x="3657600" y="1400040"/>
            <a:ext cx="5486400" cy="4419600"/>
          </a:xfrm>
          <a:prstGeom prst="rect">
            <a:avLst/>
          </a:prstGeom>
          <a:noFill/>
          <a:ln w="9525">
            <a:noFill/>
            <a:miter lim="800000"/>
            <a:headEnd/>
            <a:tailEnd/>
          </a:ln>
        </p:spPr>
        <p:txBody>
          <a:bodyPr lIns="130622" tIns="65311" rIns="130622" bIns="65311" anchorCtr="1"/>
          <a:lstStyle/>
          <a:p>
            <a:pPr marL="322263" indent="-322263" defTabSz="1306513">
              <a:spcBef>
                <a:spcPts val="1800"/>
              </a:spcBef>
              <a:buClr>
                <a:schemeClr val="tx1"/>
              </a:buClr>
              <a:buFont typeface="Wingdings" pitchFamily="2" charset="2"/>
              <a:buChar char=""/>
              <a:defRPr/>
            </a:pPr>
            <a:r>
              <a:rPr lang="en-US" sz="2000" dirty="0">
                <a:effectLst>
                  <a:outerShdw blurRad="38100" dist="38100" dir="2700000" algn="tl">
                    <a:srgbClr val="000000"/>
                  </a:outerShdw>
                </a:effectLst>
                <a:latin typeface="Neo Sans Intel" pitchFamily="34" charset="0"/>
                <a:cs typeface="Arial" charset="0"/>
              </a:rPr>
              <a:t>Intel Architecture capable of QPI connected 8-Sockets / 128 threads</a:t>
            </a:r>
          </a:p>
          <a:p>
            <a:pPr marL="322263" indent="-322263" defTabSz="1306513">
              <a:spcBef>
                <a:spcPts val="1800"/>
              </a:spcBef>
              <a:buClr>
                <a:schemeClr val="tx1"/>
              </a:buClr>
              <a:buFont typeface="Wingdings" pitchFamily="2" charset="2"/>
              <a:buChar char=""/>
              <a:defRPr/>
            </a:pPr>
            <a:r>
              <a:rPr lang="en-US" sz="2000" dirty="0">
                <a:effectLst>
                  <a:outerShdw blurRad="38100" dist="38100" dir="2700000" algn="tl">
                    <a:srgbClr val="000000"/>
                  </a:outerShdw>
                </a:effectLst>
                <a:latin typeface="Neo Sans Intel" pitchFamily="34" charset="0"/>
                <a:cs typeface="Arial" charset="0"/>
              </a:rPr>
              <a:t>Scalable systems and &gt;8-socket capability with OEM node controllers</a:t>
            </a:r>
          </a:p>
          <a:p>
            <a:pPr marL="322263" indent="-322263" defTabSz="1306513">
              <a:spcBef>
                <a:spcPts val="1800"/>
              </a:spcBef>
              <a:buClr>
                <a:schemeClr val="tx1"/>
              </a:buClr>
              <a:buFont typeface="Wingdings" pitchFamily="2" charset="2"/>
              <a:buChar char=""/>
              <a:defRPr/>
            </a:pPr>
            <a:r>
              <a:rPr lang="en-US" sz="2000" dirty="0">
                <a:effectLst>
                  <a:outerShdw blurRad="38100" dist="38100" dir="2700000" algn="tl">
                    <a:srgbClr val="000000"/>
                  </a:outerShdw>
                </a:effectLst>
                <a:latin typeface="Neo Sans Intel" pitchFamily="34" charset="0"/>
                <a:cs typeface="Arial" charset="0"/>
              </a:rPr>
              <a:t>Scalable performance through modularity</a:t>
            </a:r>
          </a:p>
          <a:p>
            <a:pPr marL="322263" indent="-322263" defTabSz="1306513">
              <a:spcBef>
                <a:spcPts val="1800"/>
              </a:spcBef>
              <a:buClr>
                <a:schemeClr val="tx1"/>
              </a:buClr>
              <a:buFont typeface="Wingdings" pitchFamily="2" charset="2"/>
              <a:buChar char=""/>
              <a:defRPr/>
            </a:pPr>
            <a:r>
              <a:rPr lang="en-US" sz="2000" dirty="0">
                <a:effectLst>
                  <a:outerShdw blurRad="38100" dist="38100" dir="2700000" algn="tl">
                    <a:srgbClr val="000000"/>
                  </a:outerShdw>
                </a:effectLst>
                <a:latin typeface="Neo Sans Intel" pitchFamily="34" charset="0"/>
                <a:cs typeface="Arial" charset="0"/>
              </a:rPr>
              <a:t>Leadership RAS with MCA recovery</a:t>
            </a:r>
          </a:p>
          <a:p>
            <a:pPr marL="322263" indent="-322263" defTabSz="1306513">
              <a:spcBef>
                <a:spcPts val="1800"/>
              </a:spcBef>
              <a:buClr>
                <a:schemeClr val="tx1"/>
              </a:buClr>
              <a:buFont typeface="Wingdings" pitchFamily="2" charset="2"/>
              <a:buChar char=""/>
              <a:defRPr/>
            </a:pPr>
            <a:r>
              <a:rPr lang="en-US" sz="2000" dirty="0">
                <a:effectLst>
                  <a:outerShdw blurRad="38100" dist="38100" dir="2700000" algn="tl">
                    <a:srgbClr val="000000"/>
                  </a:outerShdw>
                </a:effectLst>
                <a:latin typeface="Neo Sans Intel" pitchFamily="34" charset="0"/>
                <a:cs typeface="Arial" charset="0"/>
              </a:rPr>
              <a:t>Targeting High-End Enterprise Apps</a:t>
            </a:r>
            <a:br>
              <a:rPr lang="en-US" sz="2000" dirty="0">
                <a:effectLst>
                  <a:outerShdw blurRad="38100" dist="38100" dir="2700000" algn="tl">
                    <a:srgbClr val="000000"/>
                  </a:outerShdw>
                </a:effectLst>
                <a:latin typeface="Neo Sans Intel" pitchFamily="34" charset="0"/>
                <a:cs typeface="Arial" charset="0"/>
              </a:rPr>
            </a:br>
            <a:r>
              <a:rPr lang="en-US" sz="2000" dirty="0">
                <a:effectLst>
                  <a:outerShdw blurRad="38100" dist="38100" dir="2700000" algn="tl">
                    <a:srgbClr val="000000"/>
                  </a:outerShdw>
                </a:effectLst>
                <a:latin typeface="Neo Sans Intel" pitchFamily="34" charset="0"/>
                <a:cs typeface="Arial" charset="0"/>
              </a:rPr>
              <a:t>and Large Scale Consolidation</a:t>
            </a:r>
          </a:p>
        </p:txBody>
      </p:sp>
      <p:pic>
        <p:nvPicPr>
          <p:cNvPr id="8" name="Picture 32" descr="xeon_a_rgb_3000"/>
          <p:cNvPicPr>
            <a:picLocks noChangeAspect="1" noChangeArrowheads="1"/>
          </p:cNvPicPr>
          <p:nvPr/>
        </p:nvPicPr>
        <p:blipFill>
          <a:blip r:embed="rId6" cstate="print"/>
          <a:srcRect/>
          <a:stretch>
            <a:fillRect/>
          </a:stretch>
        </p:blipFill>
        <p:spPr bwMode="auto">
          <a:xfrm>
            <a:off x="8128000" y="0"/>
            <a:ext cx="1016000" cy="762000"/>
          </a:xfrm>
          <a:prstGeom prst="rect">
            <a:avLst/>
          </a:prstGeom>
          <a:noFill/>
        </p:spPr>
      </p:pic>
    </p:spTree>
  </p:cSld>
  <p:clrMapOvr>
    <a:masterClrMapping/>
  </p:clrMapOvr>
  <p:transition>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5" name="Picture 99" descr="rectangle callout"/>
          <p:cNvPicPr>
            <a:picLocks noChangeArrowheads="1"/>
          </p:cNvPicPr>
          <p:nvPr/>
        </p:nvPicPr>
        <p:blipFill>
          <a:blip r:embed="rId3" cstate="print"/>
          <a:srcRect/>
          <a:stretch>
            <a:fillRect/>
          </a:stretch>
        </p:blipFill>
        <p:spPr bwMode="auto">
          <a:xfrm>
            <a:off x="-269479" y="632012"/>
            <a:ext cx="9655526" cy="5311588"/>
          </a:xfrm>
          <a:prstGeom prst="rect">
            <a:avLst/>
          </a:prstGeom>
          <a:noFill/>
        </p:spPr>
      </p:pic>
      <p:sp>
        <p:nvSpPr>
          <p:cNvPr id="61" name="Rounded Rectangle 19"/>
          <p:cNvSpPr>
            <a:spLocks noChangeArrowheads="1"/>
          </p:cNvSpPr>
          <p:nvPr/>
        </p:nvSpPr>
        <p:spPr bwMode="auto">
          <a:xfrm>
            <a:off x="6410941" y="1202360"/>
            <a:ext cx="2377440" cy="728358"/>
          </a:xfrm>
          <a:prstGeom prst="roundRect">
            <a:avLst>
              <a:gd name="adj" fmla="val 5229"/>
            </a:avLst>
          </a:prstGeom>
          <a:gradFill flip="none" rotWithShape="1">
            <a:gsLst>
              <a:gs pos="0">
                <a:schemeClr val="accent3">
                  <a:lumMod val="75000"/>
                  <a:alpha val="50000"/>
                </a:schemeClr>
              </a:gs>
              <a:gs pos="50000">
                <a:schemeClr val="accent3">
                  <a:lumMod val="75000"/>
                  <a:alpha val="20000"/>
                </a:schemeClr>
              </a:gs>
              <a:gs pos="100000">
                <a:schemeClr val="bg2">
                  <a:lumMod val="85000"/>
                  <a:lumOff val="15000"/>
                  <a:alpha val="20000"/>
                </a:schemeClr>
              </a:gs>
            </a:gsLst>
            <a:lin ang="5400000" scaled="1"/>
            <a:tileRect/>
          </a:gradFill>
          <a:ln w="9525" cap="flat" cmpd="sng" algn="ctr">
            <a:noFill/>
            <a:prstDash val="solid"/>
            <a:round/>
            <a:headEnd type="none" w="med" len="med"/>
            <a:tailEnd type="none" w="med" len="med"/>
          </a:ln>
          <a:effectLst>
            <a:innerShdw>
              <a:schemeClr val="tx1">
                <a:lumMod val="85000"/>
                <a:alpha val="0"/>
              </a:schemeClr>
            </a:innerShdw>
          </a:effectLst>
        </p:spPr>
        <p:txBody>
          <a:bodyPr vert="horz" wrap="square" lIns="91372" tIns="45688" rIns="91372" bIns="45688" numCol="1" rtlCol="0" anchor="ctr" anchorCtr="0" compatLnSpc="1">
            <a:prstTxWarp prst="textNoShape">
              <a:avLst/>
            </a:prstTxWarp>
            <a:spAutoFit/>
          </a:bodyPr>
          <a:lstStyle/>
          <a:p>
            <a:pPr algn="ctr"/>
            <a:r>
              <a:rPr lang="en-US" sz="2000" dirty="0" smtClean="0">
                <a:latin typeface="+mj-lt"/>
              </a:rPr>
              <a:t>Nehalem-EX vs. Xeon® 7400</a:t>
            </a:r>
            <a:endParaRPr lang="en-US" sz="2000" dirty="0" smtClean="0">
              <a:solidFill>
                <a:schemeClr val="tx1"/>
              </a:solidFill>
              <a:effectLst/>
              <a:latin typeface="+mj-lt"/>
            </a:endParaRPr>
          </a:p>
        </p:txBody>
      </p:sp>
      <p:sp>
        <p:nvSpPr>
          <p:cNvPr id="135198" name="Rectangle 30"/>
          <p:cNvSpPr>
            <a:spLocks noGrp="1" noChangeArrowheads="1"/>
          </p:cNvSpPr>
          <p:nvPr>
            <p:ph type="title"/>
          </p:nvPr>
        </p:nvSpPr>
        <p:spPr>
          <a:xfrm>
            <a:off x="455613" y="139801"/>
            <a:ext cx="8237537" cy="553998"/>
          </a:xfrm>
          <a:noFill/>
          <a:ln/>
        </p:spPr>
        <p:txBody>
          <a:bodyPr/>
          <a:lstStyle/>
          <a:p>
            <a:r>
              <a:rPr lang="en-US" sz="4000" dirty="0" smtClean="0"/>
              <a:t>Next Generation MP Advances</a:t>
            </a:r>
            <a:endParaRPr lang="en-US" sz="2800" dirty="0"/>
          </a:p>
        </p:txBody>
      </p:sp>
      <p:grpSp>
        <p:nvGrpSpPr>
          <p:cNvPr id="2" name="Group 45"/>
          <p:cNvGrpSpPr/>
          <p:nvPr/>
        </p:nvGrpSpPr>
        <p:grpSpPr>
          <a:xfrm>
            <a:off x="2316711" y="2072640"/>
            <a:ext cx="6583680" cy="914400"/>
            <a:chOff x="2316711" y="2072640"/>
            <a:chExt cx="6583680" cy="914400"/>
          </a:xfrm>
        </p:grpSpPr>
        <p:pic>
          <p:nvPicPr>
            <p:cNvPr id="57" name="Picture 20"/>
            <p:cNvPicPr>
              <a:picLocks noChangeArrowheads="1"/>
            </p:cNvPicPr>
            <p:nvPr/>
          </p:nvPicPr>
          <p:blipFill>
            <a:blip r:embed="rId4" cstate="print"/>
            <a:srcRect r="6830"/>
            <a:stretch>
              <a:fillRect/>
            </a:stretch>
          </p:blipFill>
          <p:spPr bwMode="auto">
            <a:xfrm>
              <a:off x="2316711" y="2072640"/>
              <a:ext cx="6583680" cy="914400"/>
            </a:xfrm>
            <a:prstGeom prst="rect">
              <a:avLst/>
            </a:prstGeom>
            <a:noFill/>
            <a:ln w="9525">
              <a:noFill/>
              <a:miter lim="800000"/>
              <a:headEnd/>
              <a:tailEnd/>
            </a:ln>
          </p:spPr>
        </p:pic>
        <p:sp>
          <p:nvSpPr>
            <p:cNvPr id="60" name="TextBox 59"/>
            <p:cNvSpPr txBox="1"/>
            <p:nvPr/>
          </p:nvSpPr>
          <p:spPr>
            <a:xfrm>
              <a:off x="3893102" y="2222808"/>
              <a:ext cx="1305165" cy="461665"/>
            </a:xfrm>
            <a:prstGeom prst="rect">
              <a:avLst/>
            </a:prstGeom>
            <a:noFill/>
          </p:spPr>
          <p:txBody>
            <a:bodyPr wrap="none" rtlCol="0">
              <a:spAutoFit/>
            </a:bodyPr>
            <a:lstStyle/>
            <a:p>
              <a:r>
                <a:rPr lang="en-US" sz="2400" dirty="0" smtClean="0">
                  <a:solidFill>
                    <a:srgbClr val="FFFF00"/>
                  </a:solidFill>
                  <a:latin typeface="+mj-lt"/>
                </a:rPr>
                <a:t>Memory</a:t>
              </a:r>
              <a:endParaRPr lang="en-US" sz="2400" dirty="0">
                <a:solidFill>
                  <a:srgbClr val="FFFF00"/>
                </a:solidFill>
                <a:latin typeface="+mj-lt"/>
              </a:endParaRPr>
            </a:p>
          </p:txBody>
        </p:sp>
        <p:sp>
          <p:nvSpPr>
            <p:cNvPr id="66" name="TextBox 65"/>
            <p:cNvSpPr txBox="1"/>
            <p:nvPr/>
          </p:nvSpPr>
          <p:spPr>
            <a:xfrm>
              <a:off x="7172301" y="2192030"/>
              <a:ext cx="732893" cy="523220"/>
            </a:xfrm>
            <a:prstGeom prst="rect">
              <a:avLst/>
            </a:prstGeom>
            <a:noFill/>
          </p:spPr>
          <p:txBody>
            <a:bodyPr wrap="none" rtlCol="0">
              <a:spAutoFit/>
            </a:bodyPr>
            <a:lstStyle/>
            <a:p>
              <a:r>
                <a:rPr lang="en-US" sz="2800" dirty="0" smtClean="0">
                  <a:latin typeface="+mj-lt"/>
                </a:rPr>
                <a:t>~2X</a:t>
              </a:r>
              <a:endParaRPr lang="en-US" sz="2800" u="sng" dirty="0">
                <a:latin typeface="+mj-lt"/>
              </a:endParaRPr>
            </a:p>
          </p:txBody>
        </p:sp>
      </p:grpSp>
      <p:grpSp>
        <p:nvGrpSpPr>
          <p:cNvPr id="3" name="Group 46"/>
          <p:cNvGrpSpPr/>
          <p:nvPr/>
        </p:nvGrpSpPr>
        <p:grpSpPr>
          <a:xfrm>
            <a:off x="2316711" y="2874075"/>
            <a:ext cx="6583680" cy="914400"/>
            <a:chOff x="2316711" y="2874075"/>
            <a:chExt cx="6583680" cy="914400"/>
          </a:xfrm>
        </p:grpSpPr>
        <p:pic>
          <p:nvPicPr>
            <p:cNvPr id="62" name="Picture 20"/>
            <p:cNvPicPr>
              <a:picLocks noChangeArrowheads="1"/>
            </p:cNvPicPr>
            <p:nvPr/>
          </p:nvPicPr>
          <p:blipFill>
            <a:blip r:embed="rId4" cstate="print"/>
            <a:srcRect r="6830"/>
            <a:stretch>
              <a:fillRect/>
            </a:stretch>
          </p:blipFill>
          <p:spPr bwMode="auto">
            <a:xfrm>
              <a:off x="2316711" y="2874075"/>
              <a:ext cx="6583680" cy="914400"/>
            </a:xfrm>
            <a:prstGeom prst="rect">
              <a:avLst/>
            </a:prstGeom>
            <a:noFill/>
            <a:ln w="9525">
              <a:noFill/>
              <a:miter lim="800000"/>
              <a:headEnd/>
              <a:tailEnd/>
            </a:ln>
          </p:spPr>
        </p:pic>
        <p:sp>
          <p:nvSpPr>
            <p:cNvPr id="63" name="TextBox 62"/>
            <p:cNvSpPr txBox="1"/>
            <p:nvPr/>
          </p:nvSpPr>
          <p:spPr>
            <a:xfrm>
              <a:off x="4171223" y="3030528"/>
              <a:ext cx="748923" cy="461665"/>
            </a:xfrm>
            <a:prstGeom prst="rect">
              <a:avLst/>
            </a:prstGeom>
            <a:noFill/>
          </p:spPr>
          <p:txBody>
            <a:bodyPr wrap="none" rtlCol="0">
              <a:spAutoFit/>
            </a:bodyPr>
            <a:lstStyle/>
            <a:p>
              <a:r>
                <a:rPr lang="en-US" sz="2400" dirty="0" smtClean="0">
                  <a:solidFill>
                    <a:srgbClr val="FFFF00"/>
                  </a:solidFill>
                  <a:latin typeface="+mj-lt"/>
                </a:rPr>
                <a:t>RAS</a:t>
              </a:r>
              <a:endParaRPr lang="en-US" sz="2400" dirty="0">
                <a:solidFill>
                  <a:srgbClr val="FFFF00"/>
                </a:solidFill>
                <a:latin typeface="+mj-lt"/>
              </a:endParaRPr>
            </a:p>
          </p:txBody>
        </p:sp>
        <p:sp>
          <p:nvSpPr>
            <p:cNvPr id="67" name="TextBox 66"/>
            <p:cNvSpPr txBox="1"/>
            <p:nvPr/>
          </p:nvSpPr>
          <p:spPr>
            <a:xfrm>
              <a:off x="6360123" y="2999750"/>
              <a:ext cx="2238562" cy="523220"/>
            </a:xfrm>
            <a:prstGeom prst="rect">
              <a:avLst/>
            </a:prstGeom>
            <a:noFill/>
          </p:spPr>
          <p:txBody>
            <a:bodyPr wrap="none" rtlCol="0">
              <a:spAutoFit/>
            </a:bodyPr>
            <a:lstStyle/>
            <a:p>
              <a:r>
                <a:rPr lang="en-US" sz="2800" dirty="0" smtClean="0">
                  <a:latin typeface="+mj-lt"/>
                </a:rPr>
                <a:t>CPU &amp; System</a:t>
              </a:r>
              <a:endParaRPr lang="en-US" sz="2800" dirty="0">
                <a:latin typeface="+mj-lt"/>
              </a:endParaRPr>
            </a:p>
          </p:txBody>
        </p:sp>
      </p:grpSp>
      <p:grpSp>
        <p:nvGrpSpPr>
          <p:cNvPr id="4" name="Group 48"/>
          <p:cNvGrpSpPr/>
          <p:nvPr/>
        </p:nvGrpSpPr>
        <p:grpSpPr>
          <a:xfrm>
            <a:off x="2316711" y="4476945"/>
            <a:ext cx="6583680" cy="914400"/>
            <a:chOff x="2316711" y="4476945"/>
            <a:chExt cx="6583680" cy="914400"/>
          </a:xfrm>
        </p:grpSpPr>
        <p:pic>
          <p:nvPicPr>
            <p:cNvPr id="26" name="Picture 20"/>
            <p:cNvPicPr>
              <a:picLocks noChangeArrowheads="1"/>
            </p:cNvPicPr>
            <p:nvPr/>
          </p:nvPicPr>
          <p:blipFill>
            <a:blip r:embed="rId4" cstate="print"/>
            <a:srcRect r="6830"/>
            <a:stretch>
              <a:fillRect/>
            </a:stretch>
          </p:blipFill>
          <p:spPr bwMode="auto">
            <a:xfrm>
              <a:off x="2316711" y="4476945"/>
              <a:ext cx="6583680" cy="914400"/>
            </a:xfrm>
            <a:prstGeom prst="rect">
              <a:avLst/>
            </a:prstGeom>
            <a:noFill/>
            <a:ln w="9525">
              <a:noFill/>
              <a:miter lim="800000"/>
              <a:headEnd/>
              <a:tailEnd/>
            </a:ln>
          </p:spPr>
        </p:pic>
        <p:sp>
          <p:nvSpPr>
            <p:cNvPr id="27" name="TextBox 26"/>
            <p:cNvSpPr txBox="1"/>
            <p:nvPr/>
          </p:nvSpPr>
          <p:spPr>
            <a:xfrm>
              <a:off x="3913812" y="4630728"/>
              <a:ext cx="1263744" cy="461665"/>
            </a:xfrm>
            <a:prstGeom prst="rect">
              <a:avLst/>
            </a:prstGeom>
            <a:noFill/>
          </p:spPr>
          <p:txBody>
            <a:bodyPr wrap="none" rtlCol="0">
              <a:spAutoFit/>
            </a:bodyPr>
            <a:lstStyle/>
            <a:p>
              <a:r>
                <a:rPr lang="en-US" sz="2400" dirty="0" smtClean="0">
                  <a:solidFill>
                    <a:srgbClr val="FFFF00"/>
                  </a:solidFill>
                  <a:latin typeface="+mj-lt"/>
                </a:rPr>
                <a:t>Sockets</a:t>
              </a:r>
              <a:endParaRPr lang="en-US" sz="2400" dirty="0">
                <a:solidFill>
                  <a:srgbClr val="FFFF00"/>
                </a:solidFill>
                <a:latin typeface="+mj-lt"/>
              </a:endParaRPr>
            </a:p>
          </p:txBody>
        </p:sp>
        <p:sp>
          <p:nvSpPr>
            <p:cNvPr id="28" name="TextBox 27"/>
            <p:cNvSpPr txBox="1"/>
            <p:nvPr/>
          </p:nvSpPr>
          <p:spPr>
            <a:xfrm>
              <a:off x="7281305" y="4599950"/>
              <a:ext cx="553357" cy="523220"/>
            </a:xfrm>
            <a:prstGeom prst="rect">
              <a:avLst/>
            </a:prstGeom>
            <a:noFill/>
          </p:spPr>
          <p:txBody>
            <a:bodyPr wrap="none" rtlCol="0">
              <a:spAutoFit/>
            </a:bodyPr>
            <a:lstStyle/>
            <a:p>
              <a:r>
                <a:rPr lang="en-US" sz="2800" dirty="0" smtClean="0">
                  <a:latin typeface="+mj-lt"/>
                </a:rPr>
                <a:t>2X</a:t>
              </a:r>
              <a:endParaRPr lang="en-US" sz="2800" u="sng" dirty="0">
                <a:latin typeface="+mj-lt"/>
              </a:endParaRPr>
            </a:p>
          </p:txBody>
        </p:sp>
      </p:grpSp>
      <p:grpSp>
        <p:nvGrpSpPr>
          <p:cNvPr id="5" name="Group 47"/>
          <p:cNvGrpSpPr/>
          <p:nvPr/>
        </p:nvGrpSpPr>
        <p:grpSpPr>
          <a:xfrm>
            <a:off x="2316711" y="3675510"/>
            <a:ext cx="6583680" cy="914400"/>
            <a:chOff x="2316711" y="3675510"/>
            <a:chExt cx="6583680" cy="914400"/>
          </a:xfrm>
        </p:grpSpPr>
        <p:pic>
          <p:nvPicPr>
            <p:cNvPr id="31" name="Picture 20"/>
            <p:cNvPicPr>
              <a:picLocks noChangeArrowheads="1"/>
            </p:cNvPicPr>
            <p:nvPr/>
          </p:nvPicPr>
          <p:blipFill>
            <a:blip r:embed="rId4" cstate="print"/>
            <a:srcRect r="6830"/>
            <a:stretch>
              <a:fillRect/>
            </a:stretch>
          </p:blipFill>
          <p:spPr bwMode="auto">
            <a:xfrm>
              <a:off x="2316711" y="3675510"/>
              <a:ext cx="6583680" cy="914400"/>
            </a:xfrm>
            <a:prstGeom prst="rect">
              <a:avLst/>
            </a:prstGeom>
            <a:noFill/>
            <a:ln w="9525">
              <a:noFill/>
              <a:miter lim="800000"/>
              <a:headEnd/>
              <a:tailEnd/>
            </a:ln>
          </p:spPr>
        </p:pic>
        <p:sp>
          <p:nvSpPr>
            <p:cNvPr id="32" name="TextBox 31"/>
            <p:cNvSpPr txBox="1"/>
            <p:nvPr/>
          </p:nvSpPr>
          <p:spPr>
            <a:xfrm>
              <a:off x="3348305" y="3823008"/>
              <a:ext cx="2394758" cy="461665"/>
            </a:xfrm>
            <a:prstGeom prst="rect">
              <a:avLst/>
            </a:prstGeom>
            <a:noFill/>
          </p:spPr>
          <p:txBody>
            <a:bodyPr wrap="none" rtlCol="0">
              <a:spAutoFit/>
            </a:bodyPr>
            <a:lstStyle/>
            <a:p>
              <a:r>
                <a:rPr lang="en-US" sz="2400" dirty="0" smtClean="0">
                  <a:solidFill>
                    <a:srgbClr val="FFFF00"/>
                  </a:solidFill>
                  <a:latin typeface="+mj-lt"/>
                </a:rPr>
                <a:t>Threads / Cache</a:t>
              </a:r>
              <a:endParaRPr lang="en-US" sz="2400" dirty="0">
                <a:solidFill>
                  <a:srgbClr val="FFFF00"/>
                </a:solidFill>
                <a:latin typeface="+mj-lt"/>
              </a:endParaRPr>
            </a:p>
          </p:txBody>
        </p:sp>
        <p:sp>
          <p:nvSpPr>
            <p:cNvPr id="33" name="TextBox 32"/>
            <p:cNvSpPr txBox="1"/>
            <p:nvPr/>
          </p:nvSpPr>
          <p:spPr>
            <a:xfrm>
              <a:off x="6588808" y="3792230"/>
              <a:ext cx="1773242" cy="523220"/>
            </a:xfrm>
            <a:prstGeom prst="rect">
              <a:avLst/>
            </a:prstGeom>
            <a:noFill/>
          </p:spPr>
          <p:txBody>
            <a:bodyPr wrap="none" rtlCol="0">
              <a:spAutoFit/>
            </a:bodyPr>
            <a:lstStyle/>
            <a:p>
              <a:r>
                <a:rPr lang="en-US" sz="2800" dirty="0" smtClean="0">
                  <a:latin typeface="+mj-lt"/>
                </a:rPr>
                <a:t>2.7X / 1.5X</a:t>
              </a:r>
              <a:endParaRPr lang="en-US" sz="2800" u="sng" dirty="0">
                <a:latin typeface="+mj-lt"/>
              </a:endParaRPr>
            </a:p>
          </p:txBody>
        </p:sp>
      </p:grpSp>
      <p:pic>
        <p:nvPicPr>
          <p:cNvPr id="38" name="Picture 32" descr="xeon_a_rgb_3000"/>
          <p:cNvPicPr>
            <a:picLocks noChangeAspect="1" noChangeArrowheads="1"/>
          </p:cNvPicPr>
          <p:nvPr/>
        </p:nvPicPr>
        <p:blipFill>
          <a:blip r:embed="rId5" cstate="print"/>
          <a:srcRect/>
          <a:stretch>
            <a:fillRect/>
          </a:stretch>
        </p:blipFill>
        <p:spPr bwMode="auto">
          <a:xfrm>
            <a:off x="8128000" y="0"/>
            <a:ext cx="1016000" cy="762000"/>
          </a:xfrm>
          <a:prstGeom prst="rect">
            <a:avLst/>
          </a:prstGeom>
          <a:noFill/>
        </p:spPr>
      </p:pic>
      <p:grpSp>
        <p:nvGrpSpPr>
          <p:cNvPr id="6" name="Group 38"/>
          <p:cNvGrpSpPr/>
          <p:nvPr/>
        </p:nvGrpSpPr>
        <p:grpSpPr>
          <a:xfrm>
            <a:off x="628649" y="5303838"/>
            <a:ext cx="7886700" cy="868362"/>
            <a:chOff x="628649" y="5166360"/>
            <a:chExt cx="7886700" cy="868362"/>
          </a:xfrm>
        </p:grpSpPr>
        <p:pic>
          <p:nvPicPr>
            <p:cNvPr id="42" name="Picture 61"/>
            <p:cNvPicPr>
              <a:picLocks noChangeAspect="1" noChangeArrowheads="1"/>
            </p:cNvPicPr>
            <p:nvPr/>
          </p:nvPicPr>
          <p:blipFill>
            <a:blip r:embed="rId6" cstate="print"/>
            <a:srcRect/>
            <a:stretch>
              <a:fillRect/>
            </a:stretch>
          </p:blipFill>
          <p:spPr bwMode="auto">
            <a:xfrm>
              <a:off x="1371599" y="5166360"/>
              <a:ext cx="6400802" cy="868362"/>
            </a:xfrm>
            <a:prstGeom prst="rect">
              <a:avLst/>
            </a:prstGeom>
            <a:noFill/>
            <a:ln w="9525">
              <a:noFill/>
              <a:miter lim="800000"/>
              <a:headEnd/>
              <a:tailEnd/>
            </a:ln>
          </p:spPr>
        </p:pic>
        <p:sp>
          <p:nvSpPr>
            <p:cNvPr id="43" name="Text Box 9"/>
            <p:cNvSpPr txBox="1">
              <a:spLocks noChangeArrowheads="1"/>
            </p:cNvSpPr>
            <p:nvPr/>
          </p:nvSpPr>
          <p:spPr bwMode="auto">
            <a:xfrm>
              <a:off x="628649" y="5455285"/>
              <a:ext cx="7886700" cy="490537"/>
            </a:xfrm>
            <a:prstGeom prst="rect">
              <a:avLst/>
            </a:prstGeom>
            <a:noFill/>
            <a:ln w="9525">
              <a:noFill/>
              <a:miter lim="800000"/>
              <a:headEnd/>
              <a:tailEnd/>
            </a:ln>
          </p:spPr>
          <p:txBody>
            <a:bodyPr lIns="91439" rIns="91439" anchor="ctr"/>
            <a:lstStyle/>
            <a:p>
              <a:pPr algn="ctr"/>
              <a:r>
                <a:rPr lang="en-US" sz="2800" i="1" dirty="0" smtClean="0">
                  <a:solidFill>
                    <a:srgbClr val="FFFFFF"/>
                  </a:solidFill>
                  <a:latin typeface="Neo Sans Intel Medium" pitchFamily="34" charset="0"/>
                </a:rPr>
                <a:t>Extending Leadership Solutions</a:t>
              </a:r>
              <a:endParaRPr lang="en-US" sz="2800" i="1" dirty="0">
                <a:solidFill>
                  <a:srgbClr val="FFFFFF"/>
                </a:solidFill>
                <a:latin typeface="Neo Sans Intel Medium" pitchFamily="34" charset="0"/>
              </a:endParaRPr>
            </a:p>
          </p:txBody>
        </p:sp>
      </p:grpSp>
      <p:sp>
        <p:nvSpPr>
          <p:cNvPr id="41" name="Rounded Rectangle 20"/>
          <p:cNvSpPr>
            <a:spLocks noChangeArrowheads="1"/>
          </p:cNvSpPr>
          <p:nvPr/>
        </p:nvSpPr>
        <p:spPr bwMode="auto">
          <a:xfrm>
            <a:off x="492303" y="2087380"/>
            <a:ext cx="2046304" cy="3108960"/>
          </a:xfrm>
          <a:prstGeom prst="roundRect">
            <a:avLst>
              <a:gd name="adj" fmla="val 4778"/>
            </a:avLst>
          </a:prstGeom>
          <a:gradFill flip="none" rotWithShape="1">
            <a:gsLst>
              <a:gs pos="0">
                <a:schemeClr val="bg1">
                  <a:lumMod val="50000"/>
                  <a:alpha val="50000"/>
                </a:schemeClr>
              </a:gs>
              <a:gs pos="50000">
                <a:schemeClr val="accent3">
                  <a:lumMod val="50000"/>
                  <a:alpha val="50000"/>
                </a:schemeClr>
              </a:gs>
              <a:gs pos="100000">
                <a:schemeClr val="accent3">
                  <a:lumMod val="75000"/>
                  <a:alpha val="25000"/>
                </a:schemeClr>
              </a:gs>
            </a:gsLst>
            <a:lin ang="0" scaled="1"/>
            <a:tileRect/>
          </a:gradFill>
          <a:ln w="38100" algn="ctr">
            <a:solidFill>
              <a:schemeClr val="bg1">
                <a:lumMod val="75000"/>
              </a:schemeClr>
            </a:solidFill>
            <a:round/>
            <a:headEnd/>
            <a:tailEnd/>
          </a:ln>
        </p:spPr>
        <p:txBody>
          <a:bodyPr lIns="45720" tIns="45714" rIns="45720" bIns="45714" anchor="ctr"/>
          <a:lstStyle/>
          <a:p>
            <a:pPr algn="ctr"/>
            <a:r>
              <a:rPr lang="en-US" altLang="ja-JP" sz="2000" b="1" dirty="0" smtClean="0">
                <a:latin typeface="+mn-lt"/>
              </a:rPr>
              <a:t>Consolidation</a:t>
            </a:r>
          </a:p>
          <a:p>
            <a:pPr algn="ctr"/>
            <a:endParaRPr lang="en-US" altLang="ja-JP" sz="2400" b="1" dirty="0" smtClean="0">
              <a:latin typeface="+mn-lt"/>
            </a:endParaRPr>
          </a:p>
          <a:p>
            <a:pPr algn="ctr"/>
            <a:r>
              <a:rPr lang="en-US" altLang="ja-JP" sz="2000" b="1" dirty="0" smtClean="0">
                <a:effectLst/>
                <a:latin typeface="+mn-lt"/>
                <a:ea typeface="MS PGothic" pitchFamily="34" charset="-128"/>
              </a:rPr>
              <a:t>High Data Demands</a:t>
            </a:r>
          </a:p>
          <a:p>
            <a:pPr algn="ctr"/>
            <a:endParaRPr lang="en-US" altLang="ja-JP" sz="2400" b="1" dirty="0" smtClean="0">
              <a:effectLst/>
              <a:latin typeface="+mn-lt"/>
              <a:ea typeface="MS PGothic" pitchFamily="34" charset="-128"/>
            </a:endParaRPr>
          </a:p>
          <a:p>
            <a:pPr algn="ctr"/>
            <a:r>
              <a:rPr lang="en-US" altLang="ja-JP" sz="2000" b="1" dirty="0" smtClean="0">
                <a:latin typeface="+mn-lt"/>
                <a:ea typeface="MS PGothic" pitchFamily="34" charset="-128"/>
              </a:rPr>
              <a:t>Virtualization</a:t>
            </a:r>
          </a:p>
          <a:p>
            <a:pPr algn="ctr"/>
            <a:endParaRPr lang="en-US" altLang="ja-JP" sz="2400" b="1" dirty="0" smtClean="0">
              <a:latin typeface="+mn-lt"/>
              <a:ea typeface="MS PGothic" pitchFamily="34" charset="-128"/>
            </a:endParaRPr>
          </a:p>
          <a:p>
            <a:pPr algn="ctr"/>
            <a:r>
              <a:rPr lang="en-US" altLang="ja-JP" sz="2000" b="1" dirty="0" smtClean="0">
                <a:effectLst/>
                <a:latin typeface="+mn-lt"/>
                <a:ea typeface="MS PGothic" pitchFamily="34" charset="-128"/>
              </a:rPr>
              <a:t>Scalability</a:t>
            </a:r>
            <a:endParaRPr lang="en-US" altLang="ja-JP" sz="2000" dirty="0">
              <a:effectLst/>
              <a:latin typeface="Neo Sans Intel" pitchFamily="34" charset="0"/>
              <a:ea typeface="MS PGothic" pitchFamily="34" charset="-128"/>
            </a:endParaRPr>
          </a:p>
        </p:txBody>
      </p:sp>
      <p:sp>
        <p:nvSpPr>
          <p:cNvPr id="44" name="Rounded Rectangle 19"/>
          <p:cNvSpPr>
            <a:spLocks noChangeArrowheads="1"/>
          </p:cNvSpPr>
          <p:nvPr/>
        </p:nvSpPr>
        <p:spPr bwMode="auto">
          <a:xfrm>
            <a:off x="326735" y="1234040"/>
            <a:ext cx="2377440" cy="640080"/>
          </a:xfrm>
          <a:prstGeom prst="roundRect">
            <a:avLst>
              <a:gd name="adj" fmla="val 5229"/>
            </a:avLst>
          </a:prstGeom>
          <a:gradFill flip="none" rotWithShape="1">
            <a:gsLst>
              <a:gs pos="0">
                <a:schemeClr val="accent3">
                  <a:lumMod val="75000"/>
                  <a:alpha val="50000"/>
                </a:schemeClr>
              </a:gs>
              <a:gs pos="50000">
                <a:schemeClr val="accent3">
                  <a:lumMod val="75000"/>
                  <a:alpha val="20000"/>
                </a:schemeClr>
              </a:gs>
              <a:gs pos="100000">
                <a:schemeClr val="bg2">
                  <a:lumMod val="85000"/>
                  <a:lumOff val="15000"/>
                  <a:alpha val="20000"/>
                </a:schemeClr>
              </a:gs>
            </a:gsLst>
            <a:lin ang="5400000" scaled="1"/>
            <a:tileRect/>
          </a:gradFill>
          <a:ln w="9525" cap="flat" cmpd="sng" algn="ctr">
            <a:noFill/>
            <a:prstDash val="solid"/>
            <a:round/>
            <a:headEnd type="none" w="med" len="med"/>
            <a:tailEnd type="none" w="med" len="med"/>
          </a:ln>
          <a:effectLst>
            <a:innerShdw>
              <a:schemeClr val="tx1">
                <a:lumMod val="85000"/>
                <a:alpha val="0"/>
              </a:schemeClr>
            </a:innerShdw>
          </a:effectLst>
        </p:spPr>
        <p:txBody>
          <a:bodyPr vert="horz" wrap="square" lIns="91372" tIns="45688" rIns="91372" bIns="45688" numCol="1" rtlCol="0" anchor="ctr" anchorCtr="0" compatLnSpc="1">
            <a:prstTxWarp prst="textNoShape">
              <a:avLst/>
            </a:prstTxWarp>
            <a:spAutoFit/>
          </a:bodyPr>
          <a:lstStyle/>
          <a:p>
            <a:pPr algn="ctr"/>
            <a:r>
              <a:rPr lang="en-US" sz="2400" dirty="0" smtClean="0">
                <a:solidFill>
                  <a:schemeClr val="tx1"/>
                </a:solidFill>
                <a:effectLst/>
                <a:latin typeface="+mj-lt"/>
              </a:rPr>
              <a:t>Business Driver</a:t>
            </a:r>
          </a:p>
        </p:txBody>
      </p:sp>
      <p:sp>
        <p:nvSpPr>
          <p:cNvPr id="45" name="Rounded Rectangle 19"/>
          <p:cNvSpPr>
            <a:spLocks noChangeArrowheads="1"/>
          </p:cNvSpPr>
          <p:nvPr/>
        </p:nvSpPr>
        <p:spPr bwMode="auto">
          <a:xfrm>
            <a:off x="3353954" y="1234040"/>
            <a:ext cx="2377440" cy="640080"/>
          </a:xfrm>
          <a:prstGeom prst="roundRect">
            <a:avLst>
              <a:gd name="adj" fmla="val 5229"/>
            </a:avLst>
          </a:prstGeom>
          <a:gradFill flip="none" rotWithShape="1">
            <a:gsLst>
              <a:gs pos="0">
                <a:schemeClr val="accent3">
                  <a:lumMod val="75000"/>
                  <a:alpha val="50000"/>
                </a:schemeClr>
              </a:gs>
              <a:gs pos="50000">
                <a:schemeClr val="accent3">
                  <a:lumMod val="75000"/>
                  <a:alpha val="20000"/>
                </a:schemeClr>
              </a:gs>
              <a:gs pos="100000">
                <a:schemeClr val="bg2">
                  <a:lumMod val="85000"/>
                  <a:lumOff val="15000"/>
                  <a:alpha val="20000"/>
                </a:schemeClr>
              </a:gs>
            </a:gsLst>
            <a:lin ang="5400000" scaled="1"/>
            <a:tileRect/>
          </a:gradFill>
          <a:ln w="9525" cap="flat" cmpd="sng" algn="ctr">
            <a:noFill/>
            <a:prstDash val="solid"/>
            <a:round/>
            <a:headEnd type="none" w="med" len="med"/>
            <a:tailEnd type="none" w="med" len="med"/>
          </a:ln>
          <a:effectLst>
            <a:innerShdw>
              <a:schemeClr val="tx1">
                <a:lumMod val="85000"/>
                <a:alpha val="0"/>
              </a:schemeClr>
            </a:innerShdw>
          </a:effectLst>
        </p:spPr>
        <p:txBody>
          <a:bodyPr vert="horz" wrap="square" lIns="91372" tIns="45688" rIns="91372" bIns="45688" numCol="1" rtlCol="0" anchor="ctr" anchorCtr="0" compatLnSpc="1">
            <a:prstTxWarp prst="textNoShape">
              <a:avLst/>
            </a:prstTxWarp>
            <a:spAutoFit/>
          </a:bodyPr>
          <a:lstStyle/>
          <a:p>
            <a:pPr algn="ctr"/>
            <a:r>
              <a:rPr lang="en-US" sz="2400" dirty="0" smtClean="0">
                <a:solidFill>
                  <a:schemeClr val="tx1"/>
                </a:solidFill>
                <a:effectLst/>
                <a:latin typeface="+mj-lt"/>
              </a:rPr>
              <a:t>Feature</a:t>
            </a:r>
          </a:p>
        </p:txBody>
      </p:sp>
    </p:spTree>
  </p:cSld>
  <p:clrMapOvr>
    <a:masterClrMapping/>
  </p:clrMapOvr>
  <p:transition>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61" name="Rectangle 5"/>
          <p:cNvSpPr>
            <a:spLocks noGrp="1" noChangeArrowheads="1"/>
          </p:cNvSpPr>
          <p:nvPr>
            <p:ph type="title" idx="4294967295"/>
          </p:nvPr>
        </p:nvSpPr>
        <p:spPr>
          <a:xfrm>
            <a:off x="0" y="20801"/>
            <a:ext cx="9220200" cy="1034125"/>
          </a:xfrm>
        </p:spPr>
        <p:txBody>
          <a:bodyPr lIns="91435" tIns="45718" rIns="91435" bIns="45718" anchor="ctr"/>
          <a:lstStyle/>
          <a:p>
            <a:r>
              <a:rPr lang="en-US" sz="4400" dirty="0"/>
              <a:t>Nehalem-based Server Performance</a:t>
            </a:r>
            <a:r>
              <a:rPr lang="en-US" sz="3200" dirty="0">
                <a:effectLst>
                  <a:outerShdw blurRad="38100" dist="38100" dir="2700000" algn="tl">
                    <a:srgbClr val="C0C0C0"/>
                  </a:outerShdw>
                </a:effectLst>
              </a:rPr>
              <a:t/>
            </a:r>
            <a:br>
              <a:rPr lang="en-US" sz="3200" dirty="0">
                <a:effectLst>
                  <a:outerShdw blurRad="38100" dist="38100" dir="2700000" algn="tl">
                    <a:srgbClr val="C0C0C0"/>
                  </a:outerShdw>
                </a:effectLst>
              </a:rPr>
            </a:br>
            <a:r>
              <a:rPr lang="en-US" sz="2400" i="1" dirty="0">
                <a:effectLst>
                  <a:outerShdw blurRad="38100" dist="38100" dir="2700000" algn="tl">
                    <a:srgbClr val="C0C0C0"/>
                  </a:outerShdw>
                </a:effectLst>
              </a:rPr>
              <a:t> </a:t>
            </a:r>
            <a:r>
              <a:rPr lang="en-US" sz="2400" dirty="0">
                <a:solidFill>
                  <a:schemeClr val="tx1"/>
                </a:solidFill>
              </a:rPr>
              <a:t>The </a:t>
            </a:r>
            <a:r>
              <a:rPr lang="en-US" sz="2400" u="sng" dirty="0">
                <a:solidFill>
                  <a:schemeClr val="tx1"/>
                </a:solidFill>
              </a:rPr>
              <a:t>Greatest</a:t>
            </a:r>
            <a:r>
              <a:rPr lang="en-US" sz="2400" dirty="0">
                <a:solidFill>
                  <a:schemeClr val="tx1"/>
                </a:solidFill>
              </a:rPr>
              <a:t> Intel® Xeon® Performance Leap In History!</a:t>
            </a:r>
          </a:p>
        </p:txBody>
      </p:sp>
      <p:pic>
        <p:nvPicPr>
          <p:cNvPr id="542723" name="Picture 61"/>
          <p:cNvPicPr>
            <a:picLocks noChangeAspect="1" noChangeArrowheads="1"/>
          </p:cNvPicPr>
          <p:nvPr/>
        </p:nvPicPr>
        <p:blipFill>
          <a:blip r:embed="rId3"/>
          <a:srcRect/>
          <a:stretch>
            <a:fillRect/>
          </a:stretch>
        </p:blipFill>
        <p:spPr bwMode="auto">
          <a:xfrm>
            <a:off x="0" y="5059912"/>
            <a:ext cx="9144000" cy="874713"/>
          </a:xfrm>
          <a:prstGeom prst="rect">
            <a:avLst/>
          </a:prstGeom>
          <a:noFill/>
          <a:ln w="9525">
            <a:noFill/>
            <a:miter lim="800000"/>
            <a:headEnd/>
            <a:tailEnd/>
          </a:ln>
        </p:spPr>
      </p:pic>
      <p:sp>
        <p:nvSpPr>
          <p:cNvPr id="57" name="Rectangle 13"/>
          <p:cNvSpPr>
            <a:spLocks noChangeArrowheads="1"/>
          </p:cNvSpPr>
          <p:nvPr/>
        </p:nvSpPr>
        <p:spPr bwMode="auto">
          <a:xfrm>
            <a:off x="0" y="5356775"/>
            <a:ext cx="9144000" cy="457200"/>
          </a:xfrm>
          <a:prstGeom prst="rect">
            <a:avLst/>
          </a:prstGeom>
          <a:noFill/>
          <a:ln w="9525">
            <a:noFill/>
            <a:miter lim="800000"/>
            <a:headEnd/>
            <a:tailEnd/>
          </a:ln>
        </p:spPr>
        <p:txBody>
          <a:bodyPr lIns="91435" tIns="45718" rIns="91435" bIns="45718">
            <a:spAutoFit/>
          </a:bodyPr>
          <a:lstStyle/>
          <a:p>
            <a:pPr algn="ctr" defTabSz="639763"/>
            <a:r>
              <a:rPr lang="en-US" sz="2400" i="1">
                <a:effectLst>
                  <a:outerShdw blurRad="38100" dist="38100" dir="2700000" algn="tl">
                    <a:srgbClr val="C0C0C0"/>
                  </a:outerShdw>
                </a:effectLst>
                <a:latin typeface="Neo Sans Intel Medium" pitchFamily="34" charset="0"/>
              </a:rPr>
              <a:t>Expecting larger gains from Nehalem Architecture in MP</a:t>
            </a:r>
          </a:p>
        </p:txBody>
      </p:sp>
      <p:sp>
        <p:nvSpPr>
          <p:cNvPr id="542727" name="TextBox 15"/>
          <p:cNvSpPr txBox="1">
            <a:spLocks noChangeArrowheads="1"/>
          </p:cNvSpPr>
          <p:nvPr/>
        </p:nvSpPr>
        <p:spPr bwMode="auto">
          <a:xfrm>
            <a:off x="4800600" y="1447800"/>
            <a:ext cx="4213225" cy="457214"/>
          </a:xfrm>
          <a:prstGeom prst="rect">
            <a:avLst/>
          </a:prstGeom>
          <a:noFill/>
          <a:ln w="9525">
            <a:noFill/>
            <a:miter lim="800000"/>
            <a:headEnd/>
            <a:tailEnd/>
          </a:ln>
        </p:spPr>
        <p:txBody>
          <a:bodyPr wrap="none">
            <a:spAutoFit/>
          </a:bodyPr>
          <a:lstStyle/>
          <a:p>
            <a:r>
              <a:rPr lang="en-US" sz="2400" b="1" i="1" dirty="0"/>
              <a:t>Nehalem-EX vs. Xeon</a:t>
            </a:r>
            <a:r>
              <a:rPr lang="en-US" sz="2400" b="1" i="1" baseline="30000" dirty="0"/>
              <a:t>®</a:t>
            </a:r>
            <a:r>
              <a:rPr lang="en-US" sz="2400" b="1" i="1" dirty="0"/>
              <a:t> 7400</a:t>
            </a:r>
          </a:p>
        </p:txBody>
      </p:sp>
      <p:sp>
        <p:nvSpPr>
          <p:cNvPr id="5" name="Text Box 5"/>
          <p:cNvSpPr txBox="1">
            <a:spLocks noChangeArrowheads="1"/>
          </p:cNvSpPr>
          <p:nvPr/>
        </p:nvSpPr>
        <p:spPr bwMode="auto">
          <a:xfrm>
            <a:off x="4805363" y="2195513"/>
            <a:ext cx="4203700" cy="3775972"/>
          </a:xfrm>
          <a:prstGeom prst="rect">
            <a:avLst/>
          </a:prstGeom>
          <a:noFill/>
          <a:ln w="57150" algn="ctr">
            <a:noFill/>
            <a:miter lim="800000"/>
            <a:headEnd/>
            <a:tailEnd/>
          </a:ln>
          <a:effectLst/>
        </p:spPr>
        <p:txBody>
          <a:bodyPr lIns="130622" tIns="65311" rIns="130622" bIns="65311">
            <a:spAutoFit/>
          </a:bodyPr>
          <a:lstStyle/>
          <a:p>
            <a:pPr defTabSz="1450975">
              <a:lnSpc>
                <a:spcPct val="95000"/>
              </a:lnSpc>
              <a:spcAft>
                <a:spcPts val="2400"/>
              </a:spcAft>
            </a:pPr>
            <a:r>
              <a:rPr lang="en-US" sz="1600" dirty="0">
                <a:effectLst>
                  <a:outerShdw blurRad="38100" dist="38100" dir="2700000" algn="tl">
                    <a:srgbClr val="C0C0C0"/>
                  </a:outerShdw>
                </a:effectLst>
                <a:latin typeface="Neo Sans Intel Medium" pitchFamily="34" charset="0"/>
              </a:rPr>
              <a:t>Up to </a:t>
            </a:r>
            <a:r>
              <a:rPr lang="en-US" sz="2800" u="sng" dirty="0">
                <a:solidFill>
                  <a:schemeClr val="tx2"/>
                </a:solidFill>
                <a:effectLst>
                  <a:outerShdw blurRad="38100" dist="38100" dir="2700000" algn="tl">
                    <a:srgbClr val="C0C0C0"/>
                  </a:outerShdw>
                </a:effectLst>
                <a:latin typeface="Neo Sans Intel Medium" pitchFamily="34" charset="0"/>
              </a:rPr>
              <a:t>9x</a:t>
            </a:r>
            <a:r>
              <a:rPr lang="en-US" sz="2800" dirty="0">
                <a:effectLst>
                  <a:outerShdw blurRad="38100" dist="38100" dir="2700000" algn="tl">
                    <a:srgbClr val="C0C0C0"/>
                  </a:outerShdw>
                </a:effectLst>
                <a:latin typeface="Neo Sans Intel Medium" pitchFamily="34" charset="0"/>
              </a:rPr>
              <a:t> </a:t>
            </a:r>
            <a:r>
              <a:rPr lang="en-US" sz="1600" dirty="0">
                <a:effectLst>
                  <a:outerShdw blurRad="38100" dist="38100" dir="2700000" algn="tl">
                    <a:srgbClr val="C0C0C0"/>
                  </a:outerShdw>
                </a:effectLst>
                <a:latin typeface="Neo Sans Intel Medium" pitchFamily="34" charset="0"/>
              </a:rPr>
              <a:t>	Memory Bandwidth</a:t>
            </a:r>
            <a:r>
              <a:rPr lang="en-US" sz="1600" baseline="30000" dirty="0">
                <a:effectLst>
                  <a:outerShdw blurRad="38100" dist="38100" dir="2700000" algn="tl">
                    <a:srgbClr val="C0C0C0"/>
                  </a:outerShdw>
                </a:effectLst>
                <a:latin typeface="Neo Sans Intel Medium" pitchFamily="34" charset="0"/>
              </a:rPr>
              <a:t>2</a:t>
            </a:r>
            <a:r>
              <a:rPr lang="en-US" sz="1600" dirty="0">
                <a:effectLst>
                  <a:outerShdw blurRad="38100" dist="38100" dir="2700000" algn="tl">
                    <a:srgbClr val="C0C0C0"/>
                  </a:outerShdw>
                </a:effectLst>
                <a:latin typeface="Neo Sans Intel Medium" pitchFamily="34" charset="0"/>
              </a:rPr>
              <a:t> </a:t>
            </a:r>
          </a:p>
          <a:p>
            <a:pPr defTabSz="1450975">
              <a:lnSpc>
                <a:spcPct val="95000"/>
              </a:lnSpc>
              <a:spcAft>
                <a:spcPts val="2400"/>
              </a:spcAft>
            </a:pPr>
            <a:r>
              <a:rPr lang="en-US" sz="2800" dirty="0">
                <a:effectLst>
                  <a:outerShdw blurRad="38100" dist="38100" dir="2700000" algn="tl">
                    <a:srgbClr val="C0C0C0"/>
                  </a:outerShdw>
                </a:effectLst>
                <a:latin typeface="Neo Sans Intel Medium" pitchFamily="34" charset="0"/>
              </a:rPr>
              <a:t>&gt;</a:t>
            </a:r>
            <a:r>
              <a:rPr lang="en-US" sz="2800" dirty="0">
                <a:solidFill>
                  <a:schemeClr val="tx2"/>
                </a:solidFill>
                <a:effectLst>
                  <a:outerShdw blurRad="38100" dist="38100" dir="2700000" algn="tl">
                    <a:srgbClr val="C0C0C0"/>
                  </a:outerShdw>
                </a:effectLst>
                <a:latin typeface="Neo Sans Intel Medium" pitchFamily="34" charset="0"/>
              </a:rPr>
              <a:t> 2.5x	</a:t>
            </a:r>
            <a:r>
              <a:rPr lang="en-US" sz="1600" dirty="0">
                <a:effectLst>
                  <a:outerShdw blurRad="38100" dist="38100" dir="2700000" algn="tl">
                    <a:srgbClr val="C0C0C0"/>
                  </a:outerShdw>
                </a:effectLst>
                <a:latin typeface="Neo Sans Intel Medium" pitchFamily="34" charset="0"/>
              </a:rPr>
              <a:t>Database Performance</a:t>
            </a:r>
            <a:r>
              <a:rPr lang="en-US" sz="1600" baseline="30000" dirty="0">
                <a:effectLst>
                  <a:outerShdw blurRad="38100" dist="38100" dir="2700000" algn="tl">
                    <a:srgbClr val="C0C0C0"/>
                  </a:outerShdw>
                </a:effectLst>
                <a:latin typeface="Neo Sans Intel Medium" pitchFamily="34" charset="0"/>
              </a:rPr>
              <a:t>1</a:t>
            </a:r>
          </a:p>
          <a:p>
            <a:pPr defTabSz="1450975">
              <a:lnSpc>
                <a:spcPct val="95000"/>
              </a:lnSpc>
              <a:spcAft>
                <a:spcPts val="2400"/>
              </a:spcAft>
            </a:pPr>
            <a:r>
              <a:rPr lang="en-US" sz="2800" dirty="0">
                <a:effectLst>
                  <a:outerShdw blurRad="38100" dist="38100" dir="2700000" algn="tl">
                    <a:srgbClr val="C0C0C0"/>
                  </a:outerShdw>
                </a:effectLst>
                <a:latin typeface="Neo Sans Intel Medium" pitchFamily="34" charset="0"/>
              </a:rPr>
              <a:t>&gt;</a:t>
            </a:r>
            <a:r>
              <a:rPr lang="en-US" sz="2800" dirty="0">
                <a:solidFill>
                  <a:schemeClr val="tx2"/>
                </a:solidFill>
                <a:effectLst>
                  <a:outerShdw blurRad="38100" dist="38100" dir="2700000" algn="tl">
                    <a:srgbClr val="C0C0C0"/>
                  </a:outerShdw>
                </a:effectLst>
                <a:latin typeface="Neo Sans Intel Medium" pitchFamily="34" charset="0"/>
              </a:rPr>
              <a:t> 1.7x	</a:t>
            </a:r>
            <a:r>
              <a:rPr lang="en-US" sz="1600" dirty="0">
                <a:effectLst>
                  <a:outerShdw blurRad="38100" dist="38100" dir="2700000" algn="tl">
                    <a:srgbClr val="C0C0C0"/>
                  </a:outerShdw>
                </a:effectLst>
                <a:latin typeface="Neo Sans Intel Medium" pitchFamily="34" charset="0"/>
              </a:rPr>
              <a:t>Integer Throughput</a:t>
            </a:r>
          </a:p>
          <a:p>
            <a:pPr defTabSz="1450975">
              <a:lnSpc>
                <a:spcPct val="95000"/>
              </a:lnSpc>
              <a:spcAft>
                <a:spcPts val="2400"/>
              </a:spcAft>
            </a:pPr>
            <a:r>
              <a:rPr lang="en-US" sz="2800" dirty="0">
                <a:effectLst>
                  <a:outerShdw blurRad="38100" dist="38100" dir="2700000" algn="tl">
                    <a:srgbClr val="C0C0C0"/>
                  </a:outerShdw>
                </a:effectLst>
                <a:latin typeface="Neo Sans Intel Medium" pitchFamily="34" charset="0"/>
              </a:rPr>
              <a:t>&gt;</a:t>
            </a:r>
            <a:r>
              <a:rPr lang="en-US" sz="2800" dirty="0">
                <a:solidFill>
                  <a:schemeClr val="tx2"/>
                </a:solidFill>
                <a:effectLst>
                  <a:outerShdw blurRad="38100" dist="38100" dir="2700000" algn="tl">
                    <a:srgbClr val="C0C0C0"/>
                  </a:outerShdw>
                </a:effectLst>
                <a:latin typeface="Neo Sans Intel Medium" pitchFamily="34" charset="0"/>
              </a:rPr>
              <a:t> 2.2x	</a:t>
            </a:r>
            <a:r>
              <a:rPr lang="en-US" sz="1600" dirty="0">
                <a:effectLst>
                  <a:outerShdw blurRad="38100" dist="38100" dir="2700000" algn="tl">
                    <a:srgbClr val="C0C0C0"/>
                  </a:outerShdw>
                </a:effectLst>
                <a:latin typeface="Neo Sans Intel Medium" pitchFamily="34" charset="0"/>
              </a:rPr>
              <a:t>Floating Point Throughput</a:t>
            </a:r>
          </a:p>
          <a:p>
            <a:pPr defTabSz="1450975">
              <a:lnSpc>
                <a:spcPct val="95000"/>
              </a:lnSpc>
              <a:spcAft>
                <a:spcPts val="2400"/>
              </a:spcAft>
            </a:pPr>
            <a:endParaRPr lang="en-US" sz="1600" dirty="0">
              <a:effectLst>
                <a:outerShdw blurRad="38100" dist="38100" dir="2700000" algn="tl">
                  <a:srgbClr val="C0C0C0"/>
                </a:outerShdw>
              </a:effectLst>
              <a:latin typeface="Neo Sans Intel Medium" pitchFamily="34" charset="0"/>
            </a:endParaRPr>
          </a:p>
          <a:p>
            <a:pPr defTabSz="1450975">
              <a:lnSpc>
                <a:spcPct val="95000"/>
              </a:lnSpc>
              <a:spcAft>
                <a:spcPts val="2400"/>
              </a:spcAft>
              <a:buFont typeface="Wingdings" pitchFamily="2" charset="2"/>
              <a:buChar char="Ø"/>
            </a:pPr>
            <a:endParaRPr lang="en-US" sz="1600" dirty="0">
              <a:effectLst>
                <a:outerShdw blurRad="38100" dist="38100" dir="2700000" algn="tl">
                  <a:srgbClr val="C0C0C0"/>
                </a:outerShdw>
              </a:effectLst>
              <a:latin typeface="Neo Sans Intel Medium" pitchFamily="34" charset="0"/>
            </a:endParaRPr>
          </a:p>
        </p:txBody>
      </p:sp>
      <p:sp>
        <p:nvSpPr>
          <p:cNvPr id="542729" name="Text Box 23"/>
          <p:cNvSpPr txBox="1">
            <a:spLocks noChangeArrowheads="1"/>
          </p:cNvSpPr>
          <p:nvPr/>
        </p:nvSpPr>
        <p:spPr bwMode="auto">
          <a:xfrm>
            <a:off x="1219200" y="6000750"/>
            <a:ext cx="7315200" cy="396875"/>
          </a:xfrm>
          <a:prstGeom prst="rect">
            <a:avLst/>
          </a:prstGeom>
          <a:noFill/>
          <a:ln w="9525">
            <a:noFill/>
            <a:miter lim="800000"/>
            <a:headEnd/>
            <a:tailEnd/>
          </a:ln>
        </p:spPr>
        <p:txBody>
          <a:bodyPr>
            <a:spAutoFit/>
          </a:bodyPr>
          <a:lstStyle/>
          <a:p>
            <a:r>
              <a:rPr lang="en-US" sz="1000" baseline="30000">
                <a:solidFill>
                  <a:schemeClr val="bg1"/>
                </a:solidFill>
              </a:rPr>
              <a:t>1</a:t>
            </a:r>
            <a:r>
              <a:rPr lang="en-US" sz="1000">
                <a:solidFill>
                  <a:schemeClr val="bg1"/>
                </a:solidFill>
              </a:rPr>
              <a:t>Based on May‘09 internal measurement using OLTP workload.</a:t>
            </a:r>
          </a:p>
          <a:p>
            <a:r>
              <a:rPr lang="en-US" sz="1000">
                <a:solidFill>
                  <a:schemeClr val="bg1"/>
                </a:solidFill>
              </a:rPr>
              <a:t> </a:t>
            </a:r>
            <a:r>
              <a:rPr lang="en-US" sz="1000" baseline="30000">
                <a:solidFill>
                  <a:schemeClr val="bg1"/>
                </a:solidFill>
              </a:rPr>
              <a:t>2</a:t>
            </a:r>
            <a:r>
              <a:rPr lang="en-US" sz="1000">
                <a:solidFill>
                  <a:schemeClr val="bg1"/>
                </a:solidFill>
              </a:rPr>
              <a:t>Based on May’09 internal measurement using Intel internal workload</a:t>
            </a:r>
            <a:endParaRPr lang="en-US" sz="1000" baseline="30000">
              <a:solidFill>
                <a:schemeClr val="bg1"/>
              </a:solidFill>
            </a:endParaRPr>
          </a:p>
        </p:txBody>
      </p:sp>
      <p:pic>
        <p:nvPicPr>
          <p:cNvPr id="542730" name="Picture 32" descr="xeon_a_rgb_3000"/>
          <p:cNvPicPr>
            <a:picLocks noChangeAspect="1" noChangeArrowheads="1"/>
          </p:cNvPicPr>
          <p:nvPr/>
        </p:nvPicPr>
        <p:blipFill>
          <a:blip r:embed="rId4"/>
          <a:srcRect/>
          <a:stretch>
            <a:fillRect/>
          </a:stretch>
        </p:blipFill>
        <p:spPr bwMode="auto">
          <a:xfrm>
            <a:off x="8128000" y="0"/>
            <a:ext cx="1016000" cy="762000"/>
          </a:xfrm>
          <a:prstGeom prst="rect">
            <a:avLst/>
          </a:prstGeom>
          <a:noFill/>
          <a:ln w="9525">
            <a:noFill/>
            <a:miter lim="800000"/>
            <a:headEnd/>
            <a:tailEnd/>
          </a:ln>
        </p:spPr>
      </p:pic>
      <p:sp>
        <p:nvSpPr>
          <p:cNvPr id="542731" name="AutoShape 11"/>
          <p:cNvSpPr>
            <a:spLocks noChangeArrowheads="1"/>
          </p:cNvSpPr>
          <p:nvPr/>
        </p:nvSpPr>
        <p:spPr bwMode="auto">
          <a:xfrm>
            <a:off x="3492689" y="1763973"/>
            <a:ext cx="1828800" cy="3124200"/>
          </a:xfrm>
          <a:prstGeom prst="rightArrow">
            <a:avLst>
              <a:gd name="adj1" fmla="val 50000"/>
              <a:gd name="adj2" fmla="val 25000"/>
            </a:avLst>
          </a:prstGeom>
          <a:gradFill rotWithShape="1">
            <a:gsLst>
              <a:gs pos="0">
                <a:schemeClr val="bg2">
                  <a:alpha val="58000"/>
                </a:schemeClr>
              </a:gs>
              <a:gs pos="100000">
                <a:schemeClr val="bg1"/>
              </a:gs>
            </a:gsLst>
            <a:lin ang="5400000" scaled="1"/>
          </a:gradFill>
          <a:ln w="9525">
            <a:noFill/>
            <a:miter lim="800000"/>
            <a:headEnd/>
            <a:tailEnd/>
          </a:ln>
          <a:effectLst/>
        </p:spPr>
        <p:txBody>
          <a:bodyPr wrap="none" anchor="ctr"/>
          <a:lstStyle/>
          <a:p>
            <a:endParaRPr lang="en-US"/>
          </a:p>
        </p:txBody>
      </p:sp>
      <p:sp>
        <p:nvSpPr>
          <p:cNvPr id="542733" name="TextBox 15"/>
          <p:cNvSpPr txBox="1">
            <a:spLocks noChangeArrowheads="1"/>
          </p:cNvSpPr>
          <p:nvPr/>
        </p:nvSpPr>
        <p:spPr bwMode="auto">
          <a:xfrm>
            <a:off x="202407" y="1447800"/>
            <a:ext cx="4090987" cy="457134"/>
          </a:xfrm>
          <a:prstGeom prst="rect">
            <a:avLst/>
          </a:prstGeom>
          <a:noFill/>
          <a:ln w="9525">
            <a:noFill/>
            <a:miter lim="800000"/>
            <a:headEnd/>
            <a:tailEnd/>
          </a:ln>
        </p:spPr>
        <p:txBody>
          <a:bodyPr wrap="none">
            <a:spAutoFit/>
          </a:bodyPr>
          <a:lstStyle/>
          <a:p>
            <a:pPr algn="ctr"/>
            <a:r>
              <a:rPr lang="en-US" sz="2400" b="1" i="1" dirty="0"/>
              <a:t>Xeon</a:t>
            </a:r>
            <a:r>
              <a:rPr lang="en-US" sz="2400" b="1" i="1" baseline="30000" dirty="0"/>
              <a:t>®</a:t>
            </a:r>
            <a:r>
              <a:rPr lang="en-US" sz="2400" b="1" i="1" dirty="0"/>
              <a:t> 5500 vs. Xeon</a:t>
            </a:r>
            <a:r>
              <a:rPr lang="en-US" sz="2400" b="1" i="1" baseline="30000" dirty="0"/>
              <a:t>®</a:t>
            </a:r>
            <a:r>
              <a:rPr lang="en-US" sz="2400" b="1" i="1" dirty="0"/>
              <a:t> 5400</a:t>
            </a:r>
          </a:p>
        </p:txBody>
      </p:sp>
      <p:sp>
        <p:nvSpPr>
          <p:cNvPr id="3" name="Text Box 5"/>
          <p:cNvSpPr txBox="1">
            <a:spLocks noChangeArrowheads="1"/>
          </p:cNvSpPr>
          <p:nvPr/>
        </p:nvSpPr>
        <p:spPr bwMode="auto">
          <a:xfrm>
            <a:off x="76200" y="2195513"/>
            <a:ext cx="4343400" cy="2692599"/>
          </a:xfrm>
          <a:prstGeom prst="rect">
            <a:avLst/>
          </a:prstGeom>
          <a:noFill/>
          <a:ln w="57150" algn="ctr">
            <a:noFill/>
            <a:miter lim="800000"/>
            <a:headEnd/>
            <a:tailEnd/>
          </a:ln>
          <a:effectLst/>
        </p:spPr>
        <p:txBody>
          <a:bodyPr lIns="130622" tIns="65311" rIns="130622" bIns="65311">
            <a:spAutoFit/>
          </a:bodyPr>
          <a:lstStyle/>
          <a:p>
            <a:pPr defTabSz="1450975">
              <a:lnSpc>
                <a:spcPct val="95000"/>
              </a:lnSpc>
              <a:spcAft>
                <a:spcPts val="2400"/>
              </a:spcAft>
            </a:pPr>
            <a:r>
              <a:rPr lang="en-US" sz="1600" dirty="0">
                <a:effectLst>
                  <a:outerShdw blurRad="38100" dist="38100" dir="2700000" algn="tl">
                    <a:srgbClr val="C0C0C0"/>
                  </a:outerShdw>
                </a:effectLst>
                <a:latin typeface="Neo Sans Intel Medium" pitchFamily="34" charset="0"/>
              </a:rPr>
              <a:t>Up to </a:t>
            </a:r>
            <a:r>
              <a:rPr lang="en-US" sz="2800" dirty="0">
                <a:solidFill>
                  <a:schemeClr val="tx2"/>
                </a:solidFill>
                <a:effectLst>
                  <a:outerShdw blurRad="38100" dist="38100" dir="2700000" algn="tl">
                    <a:srgbClr val="C0C0C0"/>
                  </a:outerShdw>
                </a:effectLst>
                <a:latin typeface="Neo Sans Intel Medium" pitchFamily="34" charset="0"/>
              </a:rPr>
              <a:t>3.5x	</a:t>
            </a:r>
            <a:r>
              <a:rPr lang="en-US" sz="1600" dirty="0">
                <a:effectLst>
                  <a:outerShdw blurRad="38100" dist="38100" dir="2700000" algn="tl">
                    <a:srgbClr val="C0C0C0"/>
                  </a:outerShdw>
                </a:effectLst>
                <a:latin typeface="Neo Sans Intel Medium" pitchFamily="34" charset="0"/>
              </a:rPr>
              <a:t>Memory </a:t>
            </a:r>
            <a:r>
              <a:rPr lang="en-US" sz="1600" dirty="0" smtClean="0">
                <a:effectLst>
                  <a:outerShdw blurRad="38100" dist="38100" dir="2700000" algn="tl">
                    <a:srgbClr val="C0C0C0"/>
                  </a:outerShdw>
                </a:effectLst>
                <a:latin typeface="Neo Sans Intel Medium" pitchFamily="34" charset="0"/>
              </a:rPr>
              <a:t>Bandwidth</a:t>
            </a:r>
            <a:endParaRPr lang="en-US" sz="1600" dirty="0">
              <a:effectLst>
                <a:outerShdw blurRad="38100" dist="38100" dir="2700000" algn="tl">
                  <a:srgbClr val="C0C0C0"/>
                </a:outerShdw>
              </a:effectLst>
              <a:latin typeface="Neo Sans Intel Medium" pitchFamily="34" charset="0"/>
            </a:endParaRPr>
          </a:p>
          <a:p>
            <a:pPr defTabSz="1450975">
              <a:lnSpc>
                <a:spcPct val="95000"/>
              </a:lnSpc>
              <a:spcAft>
                <a:spcPts val="2400"/>
              </a:spcAft>
            </a:pPr>
            <a:r>
              <a:rPr lang="en-US" sz="1600" dirty="0">
                <a:effectLst>
                  <a:outerShdw blurRad="38100" dist="38100" dir="2700000" algn="tl">
                    <a:srgbClr val="C0C0C0"/>
                  </a:outerShdw>
                </a:effectLst>
                <a:latin typeface="Neo Sans Intel Medium" pitchFamily="34" charset="0"/>
              </a:rPr>
              <a:t>Up to </a:t>
            </a:r>
            <a:r>
              <a:rPr lang="en-US" sz="2800" dirty="0">
                <a:solidFill>
                  <a:schemeClr val="tx2"/>
                </a:solidFill>
                <a:effectLst>
                  <a:outerShdw blurRad="38100" dist="38100" dir="2700000" algn="tl">
                    <a:srgbClr val="C0C0C0"/>
                  </a:outerShdw>
                </a:effectLst>
                <a:latin typeface="Neo Sans Intel Medium" pitchFamily="34" charset="0"/>
              </a:rPr>
              <a:t>2.5x</a:t>
            </a:r>
            <a:r>
              <a:rPr lang="en-US" sz="2800" dirty="0">
                <a:solidFill>
                  <a:srgbClr val="FFFF00"/>
                </a:solidFill>
                <a:effectLst>
                  <a:outerShdw blurRad="38100" dist="38100" dir="2700000" algn="tl">
                    <a:srgbClr val="C0C0C0"/>
                  </a:outerShdw>
                </a:effectLst>
                <a:latin typeface="Neo Sans Intel Medium" pitchFamily="34" charset="0"/>
              </a:rPr>
              <a:t>	</a:t>
            </a:r>
            <a:r>
              <a:rPr lang="en-US" sz="1600" dirty="0">
                <a:effectLst>
                  <a:outerShdw blurRad="38100" dist="38100" dir="2700000" algn="tl">
                    <a:srgbClr val="C0C0C0"/>
                  </a:outerShdw>
                </a:effectLst>
                <a:latin typeface="Neo Sans Intel Medium" pitchFamily="34" charset="0"/>
              </a:rPr>
              <a:t>Database Performance</a:t>
            </a:r>
          </a:p>
          <a:p>
            <a:pPr defTabSz="1450975">
              <a:lnSpc>
                <a:spcPct val="95000"/>
              </a:lnSpc>
              <a:spcAft>
                <a:spcPts val="2400"/>
              </a:spcAft>
            </a:pPr>
            <a:r>
              <a:rPr lang="en-US" sz="1600" dirty="0">
                <a:effectLst>
                  <a:outerShdw blurRad="38100" dist="38100" dir="2700000" algn="tl">
                    <a:srgbClr val="C0C0C0"/>
                  </a:outerShdw>
                </a:effectLst>
                <a:latin typeface="Neo Sans Intel Medium" pitchFamily="34" charset="0"/>
              </a:rPr>
              <a:t>Up to </a:t>
            </a:r>
            <a:r>
              <a:rPr lang="en-US" sz="2800" dirty="0">
                <a:solidFill>
                  <a:schemeClr val="tx2"/>
                </a:solidFill>
                <a:effectLst>
                  <a:outerShdw blurRad="38100" dist="38100" dir="2700000" algn="tl">
                    <a:srgbClr val="C0C0C0"/>
                  </a:outerShdw>
                </a:effectLst>
                <a:latin typeface="Neo Sans Intel Medium" pitchFamily="34" charset="0"/>
              </a:rPr>
              <a:t>1.7x	</a:t>
            </a:r>
            <a:r>
              <a:rPr lang="en-US" sz="1600" dirty="0">
                <a:effectLst>
                  <a:outerShdw blurRad="38100" dist="38100" dir="2700000" algn="tl">
                    <a:srgbClr val="C0C0C0"/>
                  </a:outerShdw>
                </a:effectLst>
                <a:latin typeface="Neo Sans Intel Medium" pitchFamily="34" charset="0"/>
              </a:rPr>
              <a:t> Integer Throughput</a:t>
            </a:r>
          </a:p>
          <a:p>
            <a:pPr defTabSz="1450975">
              <a:lnSpc>
                <a:spcPct val="95000"/>
              </a:lnSpc>
              <a:spcAft>
                <a:spcPts val="2400"/>
              </a:spcAft>
            </a:pPr>
            <a:r>
              <a:rPr lang="en-US" sz="1600" dirty="0">
                <a:effectLst>
                  <a:outerShdw blurRad="38100" dist="38100" dir="2700000" algn="tl">
                    <a:srgbClr val="C0C0C0"/>
                  </a:outerShdw>
                </a:effectLst>
                <a:latin typeface="Neo Sans Intel Medium" pitchFamily="34" charset="0"/>
              </a:rPr>
              <a:t>Up to </a:t>
            </a:r>
            <a:r>
              <a:rPr lang="en-US" sz="2800" dirty="0">
                <a:solidFill>
                  <a:schemeClr val="tx2"/>
                </a:solidFill>
                <a:effectLst>
                  <a:outerShdw blurRad="38100" dist="38100" dir="2700000" algn="tl">
                    <a:srgbClr val="C0C0C0"/>
                  </a:outerShdw>
                </a:effectLst>
                <a:latin typeface="Neo Sans Intel Medium" pitchFamily="34" charset="0"/>
              </a:rPr>
              <a:t>2.2x	</a:t>
            </a:r>
            <a:r>
              <a:rPr lang="en-US" sz="1600" dirty="0">
                <a:effectLst>
                  <a:outerShdw blurRad="38100" dist="38100" dir="2700000" algn="tl">
                    <a:srgbClr val="C0C0C0"/>
                  </a:outerShdw>
                </a:effectLst>
                <a:latin typeface="Neo Sans Intel Medium" pitchFamily="34" charset="0"/>
              </a:rPr>
              <a:t>Floating Point Throughput</a:t>
            </a:r>
          </a:p>
        </p:txBody>
      </p:sp>
    </p:spTree>
  </p:cSld>
  <p:clrMapOvr>
    <a:masterClrMapping/>
  </p:clrMapOvr>
  <p:transition>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577849" y="5593865"/>
            <a:ext cx="3460751" cy="1157455"/>
          </a:xfrm>
        </p:spPr>
        <p:txBody>
          <a:bodyPr/>
          <a:lstStyle/>
          <a:p>
            <a:r>
              <a:rPr lang="en-US" dirty="0" smtClean="0"/>
              <a:t>Keith Mayer</a:t>
            </a:r>
          </a:p>
          <a:p>
            <a:r>
              <a:rPr lang="en-US" dirty="0" smtClean="0"/>
              <a:t>Lead Learning Consultant</a:t>
            </a:r>
          </a:p>
          <a:p>
            <a:r>
              <a:rPr lang="en-US" dirty="0" smtClean="0"/>
              <a:t>Enterprise &amp; Partner Group</a:t>
            </a:r>
          </a:p>
          <a:p>
            <a:r>
              <a:rPr lang="en-US" dirty="0" smtClean="0"/>
              <a:t>Microsoft Corporation</a:t>
            </a:r>
            <a:endParaRPr lang="en-US" dirty="0"/>
          </a:p>
        </p:txBody>
      </p:sp>
      <p:sp>
        <p:nvSpPr>
          <p:cNvPr id="4" name="Text Placeholder 3"/>
          <p:cNvSpPr>
            <a:spLocks noGrp="1"/>
          </p:cNvSpPr>
          <p:nvPr>
            <p:ph type="body" sz="quarter" idx="10"/>
          </p:nvPr>
        </p:nvSpPr>
        <p:spPr>
          <a:xfrm>
            <a:off x="510793" y="3813437"/>
            <a:ext cx="7681913" cy="1495794"/>
          </a:xfrm>
        </p:spPr>
        <p:txBody>
          <a:bodyPr>
            <a:spAutoFit/>
          </a:bodyPr>
          <a:lstStyle/>
          <a:p>
            <a:r>
              <a:rPr lang="en-US" sz="3600" spc="0" dirty="0">
                <a:effectLst/>
              </a:rPr>
              <a:t>Datacenter Optimization with </a:t>
            </a:r>
            <a:r>
              <a:rPr lang="en-US" sz="3600" spc="0" dirty="0" smtClean="0">
                <a:effectLst/>
              </a:rPr>
              <a:t>…</a:t>
            </a:r>
            <a:br>
              <a:rPr lang="en-US" sz="3600" spc="0" dirty="0" smtClean="0">
                <a:effectLst/>
              </a:rPr>
            </a:br>
            <a:r>
              <a:rPr lang="en-US" sz="3600" spc="0" dirty="0" smtClean="0">
                <a:effectLst/>
              </a:rPr>
              <a:t>Intel </a:t>
            </a:r>
            <a:r>
              <a:rPr lang="en-US" sz="3600" spc="0" dirty="0">
                <a:effectLst/>
              </a:rPr>
              <a:t>Xeon </a:t>
            </a:r>
            <a:r>
              <a:rPr lang="en-US" sz="3600" spc="0" dirty="0" smtClean="0">
                <a:effectLst/>
              </a:rPr>
              <a:t>Processor-based </a:t>
            </a:r>
            <a:r>
              <a:rPr lang="en-US" sz="3600" spc="0" dirty="0">
                <a:effectLst/>
              </a:rPr>
              <a:t>Servers and Windows Server 2008 R2</a:t>
            </a:r>
            <a:endParaRPr lang="en-US" sz="3600" spc="0" dirty="0"/>
          </a:p>
        </p:txBody>
      </p:sp>
      <p:sp>
        <p:nvSpPr>
          <p:cNvPr id="6" name="Subtitle 2"/>
          <p:cNvSpPr txBox="1">
            <a:spLocks/>
          </p:cNvSpPr>
          <p:nvPr/>
        </p:nvSpPr>
        <p:spPr bwMode="white">
          <a:xfrm>
            <a:off x="4540249" y="5593865"/>
            <a:ext cx="3460751" cy="1157455"/>
          </a:xfrm>
          <a:prstGeom prst="rect">
            <a:avLst/>
          </a:prstGeom>
        </p:spPr>
        <p:txBody>
          <a:bodyPr vert="horz" wrap="square" lIns="0" tIns="0" rIns="0" bIns="0" rtlCol="0">
            <a:noAutofit/>
          </a:bodyPr>
          <a:lstStyle>
            <a:lvl1pPr marL="0" indent="0" algn="l" defTabSz="914363" rtl="0" eaLnBrk="1" latinLnBrk="0" hangingPunct="1">
              <a:lnSpc>
                <a:spcPct val="90000"/>
              </a:lnSpc>
              <a:spcBef>
                <a:spcPts val="0"/>
              </a:spcBef>
              <a:buFontTx/>
              <a:buNone/>
              <a:defRPr sz="2000" kern="1200">
                <a:solidFill>
                  <a:schemeClr val="tx1">
                    <a:tint val="75000"/>
                  </a:schemeClr>
                </a:solidFill>
                <a:latin typeface="+mn-lt"/>
                <a:ea typeface="+mn-ea"/>
                <a:cs typeface="+mn-cs"/>
              </a:defRPr>
            </a:lvl1pPr>
            <a:lvl2pPr marL="457182" indent="0" algn="ctr" defTabSz="914363" rtl="0" eaLnBrk="1" latinLnBrk="0" hangingPunct="1">
              <a:lnSpc>
                <a:spcPct val="90000"/>
              </a:lnSpc>
              <a:spcBef>
                <a:spcPct val="20000"/>
              </a:spcBef>
              <a:buSzPct val="90000"/>
              <a:buFontTx/>
              <a:buNone/>
              <a:defRPr sz="2800" kern="1200">
                <a:solidFill>
                  <a:schemeClr val="tx1">
                    <a:tint val="75000"/>
                  </a:schemeClr>
                </a:solidFill>
                <a:latin typeface="+mn-lt"/>
                <a:ea typeface="+mn-ea"/>
                <a:cs typeface="+mn-cs"/>
              </a:defRPr>
            </a:lvl2pPr>
            <a:lvl3pPr marL="914363" indent="0" algn="ctr" defTabSz="914363" rtl="0" eaLnBrk="1" latinLnBrk="0" hangingPunct="1">
              <a:lnSpc>
                <a:spcPct val="90000"/>
              </a:lnSpc>
              <a:spcBef>
                <a:spcPct val="20000"/>
              </a:spcBef>
              <a:buSzPct val="90000"/>
              <a:buFontTx/>
              <a:buNone/>
              <a:defRPr sz="2400" kern="1200">
                <a:solidFill>
                  <a:schemeClr val="tx1">
                    <a:tint val="75000"/>
                  </a:schemeClr>
                </a:solidFill>
                <a:latin typeface="+mn-lt"/>
                <a:ea typeface="+mn-ea"/>
                <a:cs typeface="+mn-cs"/>
              </a:defRPr>
            </a:lvl3pPr>
            <a:lvl4pPr marL="1371545" indent="0" algn="ctr" defTabSz="914363" rtl="0" eaLnBrk="1" latinLnBrk="0" hangingPunct="1">
              <a:lnSpc>
                <a:spcPct val="90000"/>
              </a:lnSpc>
              <a:spcBef>
                <a:spcPct val="20000"/>
              </a:spcBef>
              <a:buSzPct val="90000"/>
              <a:buFontTx/>
              <a:buNone/>
              <a:defRPr sz="2400" kern="1200">
                <a:solidFill>
                  <a:schemeClr val="tx1">
                    <a:tint val="75000"/>
                  </a:schemeClr>
                </a:solidFill>
                <a:latin typeface="+mn-lt"/>
                <a:ea typeface="+mn-ea"/>
                <a:cs typeface="+mn-cs"/>
              </a:defRPr>
            </a:lvl4pPr>
            <a:lvl5pPr marL="1828727" indent="0" algn="ctr" defTabSz="914363" rtl="0" eaLnBrk="1" latinLnBrk="0" hangingPunct="1">
              <a:lnSpc>
                <a:spcPct val="90000"/>
              </a:lnSpc>
              <a:spcBef>
                <a:spcPct val="20000"/>
              </a:spcBef>
              <a:buSzPct val="90000"/>
              <a:buFontTx/>
              <a:buNone/>
              <a:defRPr sz="2400" kern="1200">
                <a:solidFill>
                  <a:schemeClr val="tx1">
                    <a:tint val="75000"/>
                  </a:schemeClr>
                </a:solidFill>
                <a:latin typeface="+mn-lt"/>
                <a:ea typeface="+mn-ea"/>
                <a:cs typeface="+mn-cs"/>
              </a:defRPr>
            </a:lvl5pPr>
            <a:lvl6pPr marL="2285909" indent="0" algn="ctr" defTabSz="914363"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090" indent="0" algn="ctr" defTabSz="914363"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272" indent="0" algn="ctr" defTabSz="914363"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454" indent="0" algn="ctr" defTabSz="914363"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endParaRPr lang="en-US" dirty="0"/>
          </a:p>
          <a:p>
            <a:endParaRPr lang="en-US" dirty="0" smtClean="0"/>
          </a:p>
          <a:p>
            <a:endParaRPr lang="en-US" dirty="0"/>
          </a:p>
          <a:p>
            <a:pPr algn="r"/>
            <a:r>
              <a:rPr lang="en-US" dirty="0" smtClean="0"/>
              <a:t>Session Code: SVR210</a:t>
            </a:r>
          </a:p>
        </p:txBody>
      </p:sp>
    </p:spTree>
    <p:extLst>
      <p:ext uri="{BB962C8B-B14F-4D97-AF65-F5344CB8AC3E}">
        <p14:creationId xmlns:p14="http://schemas.microsoft.com/office/powerpoint/2010/main" xmlns="" val="1315746134"/>
      </p:ext>
    </p:extLst>
  </p:cSld>
  <p:clrMapOvr>
    <a:masterClrMapping/>
  </p:clrMapOvr>
  <p:transition>
    <p:fad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47842" name="Picture 94"/>
          <p:cNvPicPr>
            <a:picLocks noChangeAspect="1" noChangeArrowheads="1"/>
          </p:cNvPicPr>
          <p:nvPr/>
        </p:nvPicPr>
        <p:blipFill>
          <a:blip r:embed="rId3"/>
          <a:srcRect/>
          <a:stretch>
            <a:fillRect/>
          </a:stretch>
        </p:blipFill>
        <p:spPr bwMode="auto">
          <a:xfrm>
            <a:off x="304800" y="5486400"/>
            <a:ext cx="8504238" cy="741363"/>
          </a:xfrm>
          <a:prstGeom prst="rect">
            <a:avLst/>
          </a:prstGeom>
          <a:noFill/>
          <a:ln w="9525">
            <a:noFill/>
            <a:miter lim="800000"/>
            <a:headEnd/>
            <a:tailEnd/>
          </a:ln>
        </p:spPr>
      </p:pic>
      <p:sp>
        <p:nvSpPr>
          <p:cNvPr id="547843" name="Rectangle 2"/>
          <p:cNvSpPr>
            <a:spLocks noGrp="1" noChangeArrowheads="1"/>
          </p:cNvSpPr>
          <p:nvPr>
            <p:ph type="title" idx="4294967295"/>
          </p:nvPr>
        </p:nvSpPr>
        <p:spPr>
          <a:xfrm>
            <a:off x="407025" y="65125"/>
            <a:ext cx="6986234" cy="701731"/>
          </a:xfrm>
        </p:spPr>
        <p:txBody>
          <a:bodyPr lIns="91440" tIns="45720" rIns="91440" bIns="45720" anchor="ctr"/>
          <a:lstStyle/>
          <a:p>
            <a:r>
              <a:rPr lang="en-US" sz="4400" dirty="0"/>
              <a:t>Advanced RAS - MCA Recovery</a:t>
            </a:r>
          </a:p>
        </p:txBody>
      </p:sp>
      <p:pic>
        <p:nvPicPr>
          <p:cNvPr id="547844" name="Picture 2" descr="C:\Documents and Settings\jrwaldor\My Documents\Keynotes\Source\Pics\NHM-EX-4S.gif"/>
          <p:cNvPicPr>
            <a:picLocks noChangeAspect="1" noChangeArrowheads="1"/>
          </p:cNvPicPr>
          <p:nvPr/>
        </p:nvPicPr>
        <p:blipFill>
          <a:blip r:embed="rId4"/>
          <a:srcRect/>
          <a:stretch>
            <a:fillRect/>
          </a:stretch>
        </p:blipFill>
        <p:spPr bwMode="auto">
          <a:xfrm>
            <a:off x="381000" y="3048000"/>
            <a:ext cx="2971800" cy="2443163"/>
          </a:xfrm>
          <a:prstGeom prst="rect">
            <a:avLst/>
          </a:prstGeom>
          <a:noFill/>
          <a:ln w="9525">
            <a:noFill/>
            <a:miter lim="800000"/>
            <a:headEnd/>
            <a:tailEnd/>
          </a:ln>
        </p:spPr>
      </p:pic>
      <p:pic>
        <p:nvPicPr>
          <p:cNvPr id="37" name="Rounded Rectangle 36"/>
          <p:cNvPicPr>
            <a:picLocks noChangeArrowheads="1"/>
          </p:cNvPicPr>
          <p:nvPr/>
        </p:nvPicPr>
        <p:blipFill>
          <a:blip r:embed="rId5"/>
          <a:srcRect/>
          <a:stretch>
            <a:fillRect/>
          </a:stretch>
        </p:blipFill>
        <p:spPr bwMode="auto">
          <a:xfrm>
            <a:off x="341313" y="2032000"/>
            <a:ext cx="3048000" cy="554038"/>
          </a:xfrm>
          <a:prstGeom prst="rect">
            <a:avLst/>
          </a:prstGeom>
          <a:noFill/>
        </p:spPr>
      </p:pic>
      <p:grpSp>
        <p:nvGrpSpPr>
          <p:cNvPr id="2" name="Group 21"/>
          <p:cNvGrpSpPr>
            <a:grpSpLocks/>
          </p:cNvGrpSpPr>
          <p:nvPr/>
        </p:nvGrpSpPr>
        <p:grpSpPr bwMode="auto">
          <a:xfrm>
            <a:off x="515938" y="838200"/>
            <a:ext cx="2701925" cy="709613"/>
            <a:chOff x="880419" y="1371600"/>
            <a:chExt cx="2700981" cy="710625"/>
          </a:xfrm>
        </p:grpSpPr>
        <p:pic>
          <p:nvPicPr>
            <p:cNvPr id="42" name="Rounded Rectangle 41"/>
            <p:cNvPicPr>
              <a:picLocks noChangeArrowheads="1"/>
            </p:cNvPicPr>
            <p:nvPr/>
          </p:nvPicPr>
          <p:blipFill>
            <a:blip r:embed="rId6"/>
            <a:srcRect/>
            <a:stretch>
              <a:fillRect/>
            </a:stretch>
          </p:blipFill>
          <p:spPr bwMode="auto">
            <a:xfrm>
              <a:off x="821702" y="1333636"/>
              <a:ext cx="2663021" cy="659308"/>
            </a:xfrm>
            <a:prstGeom prst="rect">
              <a:avLst/>
            </a:prstGeom>
            <a:noFill/>
          </p:spPr>
        </p:pic>
        <p:pic>
          <p:nvPicPr>
            <p:cNvPr id="43" name="Rounded Rectangle 42"/>
            <p:cNvPicPr>
              <a:picLocks noChangeArrowheads="1"/>
            </p:cNvPicPr>
            <p:nvPr/>
          </p:nvPicPr>
          <p:blipFill>
            <a:blip r:embed="rId7"/>
            <a:srcRect/>
            <a:stretch>
              <a:fillRect/>
            </a:stretch>
          </p:blipFill>
          <p:spPr bwMode="auto">
            <a:xfrm>
              <a:off x="894828" y="1412997"/>
              <a:ext cx="2663021" cy="653203"/>
            </a:xfrm>
            <a:prstGeom prst="rect">
              <a:avLst/>
            </a:prstGeom>
            <a:noFill/>
          </p:spPr>
        </p:pic>
        <p:pic>
          <p:nvPicPr>
            <p:cNvPr id="44" name="Rounded Rectangle 43"/>
            <p:cNvPicPr>
              <a:picLocks noChangeArrowheads="1"/>
            </p:cNvPicPr>
            <p:nvPr/>
          </p:nvPicPr>
          <p:blipFill>
            <a:blip r:embed="rId8"/>
            <a:srcRect/>
            <a:stretch>
              <a:fillRect/>
            </a:stretch>
          </p:blipFill>
          <p:spPr bwMode="auto">
            <a:xfrm>
              <a:off x="974048" y="1510672"/>
              <a:ext cx="2663021" cy="659308"/>
            </a:xfrm>
            <a:prstGeom prst="rect">
              <a:avLst/>
            </a:prstGeom>
            <a:noFill/>
          </p:spPr>
        </p:pic>
      </p:grpSp>
      <p:grpSp>
        <p:nvGrpSpPr>
          <p:cNvPr id="3" name="Up-Down Arrow 45"/>
          <p:cNvGrpSpPr>
            <a:grpSpLocks/>
          </p:cNvGrpSpPr>
          <p:nvPr/>
        </p:nvGrpSpPr>
        <p:grpSpPr bwMode="auto">
          <a:xfrm>
            <a:off x="396875" y="2463800"/>
            <a:ext cx="676275" cy="671513"/>
            <a:chOff x="250" y="1789"/>
            <a:chExt cx="426" cy="423"/>
          </a:xfrm>
        </p:grpSpPr>
        <p:pic>
          <p:nvPicPr>
            <p:cNvPr id="547851" name="Up-Down Arrow 45"/>
            <p:cNvPicPr>
              <a:picLocks noChangeArrowheads="1"/>
            </p:cNvPicPr>
            <p:nvPr/>
          </p:nvPicPr>
          <p:blipFill>
            <a:blip r:embed="rId9"/>
            <a:srcRect/>
            <a:stretch>
              <a:fillRect/>
            </a:stretch>
          </p:blipFill>
          <p:spPr bwMode="auto">
            <a:xfrm>
              <a:off x="250" y="1789"/>
              <a:ext cx="426" cy="423"/>
            </a:xfrm>
            <a:prstGeom prst="rect">
              <a:avLst/>
            </a:prstGeom>
            <a:noFill/>
          </p:spPr>
        </p:pic>
        <p:sp>
          <p:nvSpPr>
            <p:cNvPr id="547852" name="Text Box 12"/>
            <p:cNvSpPr txBox="1">
              <a:spLocks noChangeArrowheads="1"/>
            </p:cNvSpPr>
            <p:nvPr/>
          </p:nvSpPr>
          <p:spPr bwMode="auto">
            <a:xfrm>
              <a:off x="362" y="1882"/>
              <a:ext cx="204" cy="204"/>
            </a:xfrm>
            <a:prstGeom prst="rect">
              <a:avLst/>
            </a:prstGeom>
            <a:noFill/>
            <a:ln w="9525">
              <a:noFill/>
              <a:miter lim="800000"/>
              <a:headEnd/>
              <a:tailEnd/>
            </a:ln>
          </p:spPr>
          <p:txBody>
            <a:bodyPr anchor="ctr"/>
            <a:lstStyle/>
            <a:p>
              <a:pPr algn="ctr"/>
              <a:endParaRPr lang="en-US">
                <a:solidFill>
                  <a:srgbClr val="FFFFFF"/>
                </a:solidFill>
                <a:latin typeface="Neo Sans Intel" pitchFamily="34" charset="0"/>
              </a:endParaRPr>
            </a:p>
          </p:txBody>
        </p:sp>
      </p:grpSp>
      <p:sp>
        <p:nvSpPr>
          <p:cNvPr id="150540" name="TextBox 46"/>
          <p:cNvSpPr txBox="1">
            <a:spLocks noChangeArrowheads="1"/>
          </p:cNvSpPr>
          <p:nvPr/>
        </p:nvSpPr>
        <p:spPr bwMode="auto">
          <a:xfrm>
            <a:off x="969963" y="2605088"/>
            <a:ext cx="2998787" cy="336550"/>
          </a:xfrm>
          <a:prstGeom prst="rect">
            <a:avLst/>
          </a:prstGeom>
          <a:noFill/>
          <a:ln w="9525">
            <a:noFill/>
            <a:miter lim="800000"/>
            <a:headEnd/>
            <a:tailEnd/>
          </a:ln>
        </p:spPr>
        <p:txBody>
          <a:bodyPr wrap="none">
            <a:spAutoFit/>
          </a:bodyPr>
          <a:lstStyle/>
          <a:p>
            <a:r>
              <a:rPr lang="en-US" sz="1600">
                <a:latin typeface="Neo Sans Intel Medium" pitchFamily="34" charset="0"/>
              </a:rPr>
              <a:t>Contain, Correct, Predict Errors</a:t>
            </a:r>
          </a:p>
        </p:txBody>
      </p:sp>
      <p:grpSp>
        <p:nvGrpSpPr>
          <p:cNvPr id="4" name="Up-Down Arrow 47"/>
          <p:cNvGrpSpPr>
            <a:grpSpLocks/>
          </p:cNvGrpSpPr>
          <p:nvPr/>
        </p:nvGrpSpPr>
        <p:grpSpPr bwMode="auto">
          <a:xfrm>
            <a:off x="2266950" y="1525588"/>
            <a:ext cx="671513" cy="669925"/>
            <a:chOff x="1428" y="1198"/>
            <a:chExt cx="423" cy="422"/>
          </a:xfrm>
        </p:grpSpPr>
        <p:pic>
          <p:nvPicPr>
            <p:cNvPr id="547855" name="Up-Down Arrow 47"/>
            <p:cNvPicPr>
              <a:picLocks noChangeArrowheads="1"/>
            </p:cNvPicPr>
            <p:nvPr/>
          </p:nvPicPr>
          <p:blipFill>
            <a:blip r:embed="rId10"/>
            <a:srcRect/>
            <a:stretch>
              <a:fillRect/>
            </a:stretch>
          </p:blipFill>
          <p:spPr bwMode="auto">
            <a:xfrm>
              <a:off x="1428" y="1198"/>
              <a:ext cx="423" cy="422"/>
            </a:xfrm>
            <a:prstGeom prst="rect">
              <a:avLst/>
            </a:prstGeom>
            <a:noFill/>
          </p:spPr>
        </p:pic>
        <p:sp>
          <p:nvSpPr>
            <p:cNvPr id="547856" name="Text Box 16"/>
            <p:cNvSpPr txBox="1">
              <a:spLocks noChangeArrowheads="1"/>
            </p:cNvSpPr>
            <p:nvPr/>
          </p:nvSpPr>
          <p:spPr bwMode="auto">
            <a:xfrm>
              <a:off x="1539" y="1292"/>
              <a:ext cx="204" cy="204"/>
            </a:xfrm>
            <a:prstGeom prst="rect">
              <a:avLst/>
            </a:prstGeom>
            <a:noFill/>
            <a:ln w="9525">
              <a:noFill/>
              <a:miter lim="800000"/>
              <a:headEnd/>
              <a:tailEnd/>
            </a:ln>
          </p:spPr>
          <p:txBody>
            <a:bodyPr anchor="ctr"/>
            <a:lstStyle/>
            <a:p>
              <a:pPr algn="ctr"/>
              <a:endParaRPr lang="en-US">
                <a:solidFill>
                  <a:srgbClr val="FFFFFF"/>
                </a:solidFill>
                <a:latin typeface="Neo Sans Intel" pitchFamily="34" charset="0"/>
              </a:endParaRPr>
            </a:p>
          </p:txBody>
        </p:sp>
      </p:grpSp>
      <p:sp>
        <p:nvSpPr>
          <p:cNvPr id="150544" name="TextBox 48"/>
          <p:cNvSpPr txBox="1">
            <a:spLocks noChangeArrowheads="1"/>
          </p:cNvSpPr>
          <p:nvPr/>
        </p:nvSpPr>
        <p:spPr bwMode="auto">
          <a:xfrm>
            <a:off x="315913" y="1666875"/>
            <a:ext cx="1811337" cy="336550"/>
          </a:xfrm>
          <a:prstGeom prst="rect">
            <a:avLst/>
          </a:prstGeom>
          <a:noFill/>
          <a:ln w="9525">
            <a:noFill/>
            <a:miter lim="800000"/>
            <a:headEnd/>
            <a:tailEnd/>
          </a:ln>
        </p:spPr>
        <p:txBody>
          <a:bodyPr wrap="none">
            <a:spAutoFit/>
          </a:bodyPr>
          <a:lstStyle/>
          <a:p>
            <a:pPr algn="ctr"/>
            <a:r>
              <a:rPr lang="en-US" sz="1600">
                <a:latin typeface="Neo Sans Intel Medium" pitchFamily="34" charset="0"/>
              </a:rPr>
              <a:t>Native &amp; Virtually</a:t>
            </a:r>
          </a:p>
        </p:txBody>
      </p:sp>
      <p:cxnSp>
        <p:nvCxnSpPr>
          <p:cNvPr id="52" name="Straight Arrow Connector 51"/>
          <p:cNvCxnSpPr/>
          <p:nvPr/>
        </p:nvCxnSpPr>
        <p:spPr>
          <a:xfrm rot="10800000" flipV="1">
            <a:off x="2057400" y="3205163"/>
            <a:ext cx="2011363" cy="71437"/>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53" name="Straight Arrow Connector 52"/>
          <p:cNvCxnSpPr/>
          <p:nvPr/>
        </p:nvCxnSpPr>
        <p:spPr>
          <a:xfrm rot="10800000" flipV="1">
            <a:off x="2509838" y="3408363"/>
            <a:ext cx="1554162" cy="501650"/>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56" name="Straight Arrow Connector 55"/>
          <p:cNvCxnSpPr/>
          <p:nvPr/>
        </p:nvCxnSpPr>
        <p:spPr>
          <a:xfrm rot="10800000" flipV="1">
            <a:off x="2743200" y="3586163"/>
            <a:ext cx="1328738" cy="1143000"/>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34" name="Rectangle 33"/>
          <p:cNvSpPr/>
          <p:nvPr/>
        </p:nvSpPr>
        <p:spPr>
          <a:xfrm>
            <a:off x="381000" y="5492750"/>
            <a:ext cx="8550275" cy="527050"/>
          </a:xfrm>
          <a:prstGeom prst="rect">
            <a:avLst/>
          </a:prstGeom>
        </p:spPr>
        <p:txBody>
          <a:bodyPr lIns="130615" tIns="65308" rIns="130615" bIns="65308">
            <a:spAutoFit/>
          </a:bodyPr>
          <a:lstStyle/>
          <a:p>
            <a:pPr algn="ctr"/>
            <a:r>
              <a:rPr lang="en-US" sz="2600" i="1">
                <a:effectLst>
                  <a:outerShdw blurRad="38100" dist="38100" dir="2700000" algn="tl">
                    <a:srgbClr val="C0C0C0"/>
                  </a:outerShdw>
                </a:effectLst>
                <a:latin typeface="Neo Sans Intel Medium" pitchFamily="34" charset="0"/>
              </a:rPr>
              <a:t>First Machine Check Recovery in Xeon-based Systems</a:t>
            </a:r>
          </a:p>
        </p:txBody>
      </p:sp>
      <p:pic>
        <p:nvPicPr>
          <p:cNvPr id="547862" name="Picture 32" descr="xeon_a_rgb_3000"/>
          <p:cNvPicPr>
            <a:picLocks noChangeAspect="1" noChangeArrowheads="1"/>
          </p:cNvPicPr>
          <p:nvPr/>
        </p:nvPicPr>
        <p:blipFill>
          <a:blip r:embed="rId11"/>
          <a:srcRect/>
          <a:stretch>
            <a:fillRect/>
          </a:stretch>
        </p:blipFill>
        <p:spPr bwMode="auto">
          <a:xfrm>
            <a:off x="8128000" y="0"/>
            <a:ext cx="1016000" cy="762000"/>
          </a:xfrm>
          <a:prstGeom prst="rect">
            <a:avLst/>
          </a:prstGeom>
          <a:noFill/>
          <a:ln w="9525">
            <a:noFill/>
            <a:miter lim="800000"/>
            <a:headEnd/>
            <a:tailEnd/>
          </a:ln>
        </p:spPr>
      </p:pic>
      <p:grpSp>
        <p:nvGrpSpPr>
          <p:cNvPr id="5" name="Group 35"/>
          <p:cNvGrpSpPr>
            <a:grpSpLocks/>
          </p:cNvGrpSpPr>
          <p:nvPr/>
        </p:nvGrpSpPr>
        <p:grpSpPr bwMode="auto">
          <a:xfrm>
            <a:off x="3886200" y="2807405"/>
            <a:ext cx="5386388" cy="2612057"/>
            <a:chOff x="3936076" y="1600200"/>
            <a:chExt cx="5386647" cy="3200400"/>
          </a:xfrm>
        </p:grpSpPr>
        <p:pic>
          <p:nvPicPr>
            <p:cNvPr id="547864" name="Picture 99" descr="rectangle callout"/>
            <p:cNvPicPr>
              <a:picLocks noChangeArrowheads="1"/>
            </p:cNvPicPr>
            <p:nvPr/>
          </p:nvPicPr>
          <p:blipFill>
            <a:blip r:embed="rId12"/>
            <a:srcRect/>
            <a:stretch>
              <a:fillRect/>
            </a:stretch>
          </p:blipFill>
          <p:spPr bwMode="auto">
            <a:xfrm>
              <a:off x="3936076" y="1600200"/>
              <a:ext cx="5386647" cy="3200400"/>
            </a:xfrm>
            <a:prstGeom prst="rect">
              <a:avLst/>
            </a:prstGeom>
            <a:noFill/>
            <a:ln w="9525">
              <a:noFill/>
              <a:miter lim="800000"/>
              <a:headEnd/>
              <a:tailEnd/>
            </a:ln>
          </p:spPr>
        </p:pic>
        <p:sp>
          <p:nvSpPr>
            <p:cNvPr id="59" name="Rectangle 3"/>
            <p:cNvSpPr txBox="1">
              <a:spLocks noChangeArrowheads="1"/>
            </p:cNvSpPr>
            <p:nvPr/>
          </p:nvSpPr>
          <p:spPr bwMode="auto">
            <a:xfrm>
              <a:off x="4115473" y="1981200"/>
              <a:ext cx="5027854" cy="1974578"/>
            </a:xfrm>
            <a:prstGeom prst="rect">
              <a:avLst/>
            </a:prstGeom>
            <a:noFill/>
            <a:ln w="9525">
              <a:noFill/>
              <a:miter lim="800000"/>
              <a:headEnd/>
              <a:tailEnd/>
            </a:ln>
          </p:spPr>
          <p:txBody>
            <a:bodyPr/>
            <a:lstStyle/>
            <a:p>
              <a:pPr algn="ctr">
                <a:spcAft>
                  <a:spcPts val="1200"/>
                </a:spcAft>
                <a:defRPr/>
              </a:pPr>
              <a:r>
                <a:rPr lang="en-US" sz="2400" dirty="0">
                  <a:latin typeface="+mj-lt"/>
                  <a:cs typeface="Arial" charset="0"/>
                </a:rPr>
                <a:t>Detects CPU, memory, &amp; I/O </a:t>
              </a:r>
              <a:r>
                <a:rPr lang="en-US" sz="2400" dirty="0" smtClean="0">
                  <a:latin typeface="+mj-lt"/>
                  <a:cs typeface="Arial" charset="0"/>
                </a:rPr>
                <a:t>errors</a:t>
              </a:r>
              <a:endParaRPr lang="en-US" sz="2400" dirty="0">
                <a:latin typeface="+mj-lt"/>
                <a:cs typeface="Arial" charset="0"/>
              </a:endParaRPr>
            </a:p>
            <a:p>
              <a:pPr algn="ctr">
                <a:spcAft>
                  <a:spcPts val="1200"/>
                </a:spcAft>
                <a:defRPr/>
              </a:pPr>
              <a:r>
                <a:rPr lang="en-US" sz="2400" dirty="0">
                  <a:latin typeface="+mj-lt"/>
                  <a:cs typeface="Arial" charset="0"/>
                </a:rPr>
                <a:t>Works with OS to </a:t>
              </a:r>
              <a:r>
                <a:rPr lang="en-US" sz="2400" dirty="0" smtClean="0">
                  <a:latin typeface="+mj-lt"/>
                  <a:cs typeface="Arial" charset="0"/>
                </a:rPr>
                <a:t>correct</a:t>
              </a:r>
              <a:endParaRPr lang="en-US" sz="2400" dirty="0">
                <a:latin typeface="+mj-lt"/>
                <a:cs typeface="Arial" charset="0"/>
              </a:endParaRPr>
            </a:p>
            <a:p>
              <a:pPr algn="ctr">
                <a:spcAft>
                  <a:spcPts val="1200"/>
                </a:spcAft>
                <a:defRPr/>
              </a:pPr>
              <a:r>
                <a:rPr lang="en-US" sz="2400" dirty="0">
                  <a:latin typeface="+mj-lt"/>
                  <a:cs typeface="Arial" charset="0"/>
                </a:rPr>
                <a:t>Recovers from otherwise </a:t>
              </a:r>
              <a:br>
                <a:rPr lang="en-US" sz="2400" dirty="0">
                  <a:latin typeface="+mj-lt"/>
                  <a:cs typeface="Arial" charset="0"/>
                </a:rPr>
              </a:br>
              <a:r>
                <a:rPr lang="en-US" sz="2400" dirty="0">
                  <a:latin typeface="+mj-lt"/>
                  <a:cs typeface="Arial" charset="0"/>
                </a:rPr>
                <a:t>fatal system errors</a:t>
              </a:r>
            </a:p>
          </p:txBody>
        </p:sp>
      </p:grpSp>
      <p:sp>
        <p:nvSpPr>
          <p:cNvPr id="26" name="Rectangle 25"/>
          <p:cNvSpPr/>
          <p:nvPr/>
        </p:nvSpPr>
        <p:spPr>
          <a:xfrm>
            <a:off x="4003288" y="934908"/>
            <a:ext cx="5140712" cy="1631216"/>
          </a:xfrm>
          <a:prstGeom prst="rect">
            <a:avLst/>
          </a:prstGeom>
        </p:spPr>
        <p:txBody>
          <a:bodyPr wrap="square">
            <a:spAutoFit/>
          </a:bodyPr>
          <a:lstStyle/>
          <a:p>
            <a:pPr>
              <a:defRPr/>
            </a:pPr>
            <a:r>
              <a:rPr lang="en-US" sz="1600" i="1" dirty="0" smtClean="0">
                <a:solidFill>
                  <a:schemeClr val="bg2"/>
                </a:solidFill>
                <a:cs typeface="Arial" charset="0"/>
              </a:rPr>
              <a:t>“</a:t>
            </a:r>
            <a:r>
              <a:rPr lang="en-US" sz="1600" b="1" i="1" dirty="0" smtClean="0">
                <a:solidFill>
                  <a:schemeClr val="bg2"/>
                </a:solidFill>
                <a:cs typeface="Arial" charset="0"/>
              </a:rPr>
              <a:t>Microsoft</a:t>
            </a:r>
            <a:r>
              <a:rPr lang="en-US" sz="1600" i="1" dirty="0" smtClean="0">
                <a:solidFill>
                  <a:schemeClr val="bg2"/>
                </a:solidFill>
                <a:cs typeface="Arial" charset="0"/>
              </a:rPr>
              <a:t> is excited about…our technology collaboration. Windows Server 2008 R2 will support Intel’s upcoming Nehalem-EX MCA recovery features, </a:t>
            </a:r>
            <a:r>
              <a:rPr lang="en-US" sz="1600" b="1" i="1" dirty="0" smtClean="0">
                <a:solidFill>
                  <a:schemeClr val="bg2"/>
                </a:solidFill>
                <a:cs typeface="Arial" charset="0"/>
              </a:rPr>
              <a:t>giving IT professionals confidence to move to higher levels of consolidation.” </a:t>
            </a:r>
            <a:r>
              <a:rPr lang="en-US" i="1" dirty="0" smtClean="0">
                <a:solidFill>
                  <a:schemeClr val="bg2"/>
                </a:solidFill>
                <a:cs typeface="Arial" charset="0"/>
              </a:rPr>
              <a:t> </a:t>
            </a:r>
          </a:p>
          <a:p>
            <a:pPr>
              <a:defRPr/>
            </a:pPr>
            <a:r>
              <a:rPr lang="en-US" i="1" dirty="0" smtClean="0">
                <a:solidFill>
                  <a:schemeClr val="bg2"/>
                </a:solidFill>
                <a:cs typeface="Arial" charset="0"/>
              </a:rPr>
              <a:t>                              - Bill Laing, Corporate VP, Microsoft </a:t>
            </a:r>
            <a:endParaRPr lang="en-US" i="1" dirty="0">
              <a:solidFill>
                <a:schemeClr val="bg2"/>
              </a:solidFill>
              <a:cs typeface="Arial" charset="0"/>
            </a:endParaRPr>
          </a:p>
        </p:txBody>
      </p:sp>
    </p:spTree>
  </p:cSld>
  <p:clrMapOvr>
    <a:masterClrMapping/>
  </p:clrMapOvr>
  <p:transition>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482108"/>
            <a:ext cx="8382000" cy="1329595"/>
          </a:xfrm>
        </p:spPr>
        <p:txBody>
          <a:bodyPr/>
          <a:lstStyle/>
          <a:p>
            <a:pPr algn="ctr"/>
            <a:r>
              <a:rPr lang="en-US" dirty="0" smtClean="0"/>
              <a:t>Intel | Microsoft Technical Collaboration </a:t>
            </a:r>
            <a:endParaRPr lang="en-US" dirty="0"/>
          </a:p>
        </p:txBody>
      </p:sp>
    </p:spTree>
  </p:cSld>
  <p:clrMapOvr>
    <a:masterClrMapping/>
  </p:clrMapOvr>
  <p:transition>
    <p:fad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p:cNvSpPr>
            <a:spLocks noGrp="1"/>
          </p:cNvSpPr>
          <p:nvPr>
            <p:ph type="title"/>
          </p:nvPr>
        </p:nvSpPr>
        <p:spPr>
          <a:xfrm>
            <a:off x="228600" y="228600"/>
            <a:ext cx="8458200" cy="886397"/>
          </a:xfrm>
        </p:spPr>
        <p:txBody>
          <a:bodyPr/>
          <a:lstStyle/>
          <a:p>
            <a:r>
              <a:rPr lang="en-US" sz="4000" dirty="0" smtClean="0"/>
              <a:t>Intel &amp; Microsoft Technical Collaboration</a:t>
            </a:r>
            <a:r>
              <a:rPr lang="en-US" dirty="0" smtClean="0">
                <a:latin typeface="Arial" pitchFamily="34" charset="0"/>
              </a:rPr>
              <a:t/>
            </a:r>
            <a:br>
              <a:rPr lang="en-US" dirty="0" smtClean="0">
                <a:latin typeface="Arial" pitchFamily="34" charset="0"/>
              </a:rPr>
            </a:br>
            <a:r>
              <a:rPr lang="en-US" sz="2400" b="1" dirty="0" smtClean="0"/>
              <a:t>Helping to optimize solution infrastructure  with Windows Server 2008 R2</a:t>
            </a:r>
            <a:endParaRPr lang="en-US" sz="5400" b="1" dirty="0" smtClean="0"/>
          </a:p>
        </p:txBody>
      </p:sp>
      <p:sp>
        <p:nvSpPr>
          <p:cNvPr id="6" name="Rectangle 3"/>
          <p:cNvSpPr>
            <a:spLocks noChangeArrowheads="1"/>
          </p:cNvSpPr>
          <p:nvPr/>
        </p:nvSpPr>
        <p:spPr bwMode="auto">
          <a:xfrm>
            <a:off x="304800" y="4372284"/>
            <a:ext cx="4079875" cy="1295400"/>
          </a:xfrm>
          <a:prstGeom prst="rect">
            <a:avLst/>
          </a:prstGeom>
          <a:gradFill rotWithShape="1">
            <a:gsLst>
              <a:gs pos="0">
                <a:schemeClr val="tx2">
                  <a:gamma/>
                  <a:tint val="98431"/>
                  <a:invGamma/>
                  <a:alpha val="20000"/>
                </a:schemeClr>
              </a:gs>
              <a:gs pos="100000">
                <a:schemeClr val="tx2">
                  <a:alpha val="0"/>
                </a:schemeClr>
              </a:gs>
            </a:gsLst>
            <a:lin ang="5400000" scaled="1"/>
          </a:gradFill>
          <a:ln w="50800" algn="ctr">
            <a:noFill/>
            <a:miter lim="800000"/>
            <a:headEnd/>
            <a:tailEnd/>
          </a:ln>
          <a:effectLst/>
        </p:spPr>
        <p:txBody>
          <a:bodyPr wrap="none" anchor="ctr"/>
          <a:lstStyle/>
          <a:p>
            <a:pPr>
              <a:defRPr/>
            </a:pPr>
            <a:endParaRPr lang="en-US"/>
          </a:p>
        </p:txBody>
      </p:sp>
      <p:sp>
        <p:nvSpPr>
          <p:cNvPr id="20484" name="AutoShape 4"/>
          <p:cNvSpPr>
            <a:spLocks noChangeArrowheads="1"/>
          </p:cNvSpPr>
          <p:nvPr/>
        </p:nvSpPr>
        <p:spPr bwMode="auto">
          <a:xfrm>
            <a:off x="4689475" y="1322696"/>
            <a:ext cx="4114800" cy="1905000"/>
          </a:xfrm>
          <a:prstGeom prst="roundRect">
            <a:avLst>
              <a:gd name="adj" fmla="val 16667"/>
            </a:avLst>
          </a:prstGeom>
          <a:noFill/>
          <a:ln w="19050" algn="ctr">
            <a:solidFill>
              <a:schemeClr val="tx2"/>
            </a:solidFill>
            <a:round/>
            <a:headEnd/>
            <a:tailEnd/>
          </a:ln>
        </p:spPr>
        <p:txBody>
          <a:bodyPr wrap="none" tIns="0"/>
          <a:lstStyle/>
          <a:p>
            <a:pPr marL="914400" algn="ctr"/>
            <a:r>
              <a:rPr lang="en-US" sz="2800" b="1" dirty="0"/>
              <a:t>Energy Efficiency        </a:t>
            </a:r>
          </a:p>
        </p:txBody>
      </p:sp>
      <p:sp>
        <p:nvSpPr>
          <p:cNvPr id="20485" name="AutoShape 5"/>
          <p:cNvSpPr>
            <a:spLocks noChangeArrowheads="1"/>
          </p:cNvSpPr>
          <p:nvPr/>
        </p:nvSpPr>
        <p:spPr bwMode="auto">
          <a:xfrm>
            <a:off x="304800" y="3762684"/>
            <a:ext cx="4079875" cy="1905000"/>
          </a:xfrm>
          <a:prstGeom prst="roundRect">
            <a:avLst>
              <a:gd name="adj" fmla="val 16667"/>
            </a:avLst>
          </a:prstGeom>
          <a:noFill/>
          <a:ln w="19050" algn="ctr">
            <a:solidFill>
              <a:schemeClr val="tx2"/>
            </a:solidFill>
            <a:round/>
            <a:headEnd/>
            <a:tailEnd/>
          </a:ln>
        </p:spPr>
        <p:txBody>
          <a:bodyPr wrap="none" tIns="0"/>
          <a:lstStyle/>
          <a:p>
            <a:pPr marL="914400" algn="ctr"/>
            <a:r>
              <a:rPr lang="en-US" sz="2800" b="1" dirty="0"/>
              <a:t>Virtualization</a:t>
            </a:r>
            <a:r>
              <a:rPr lang="en-US" sz="2800" b="1" dirty="0">
                <a:solidFill>
                  <a:schemeClr val="accent1"/>
                </a:solidFill>
              </a:rPr>
              <a:t> </a:t>
            </a:r>
            <a:r>
              <a:rPr lang="en-US" sz="2800" dirty="0">
                <a:solidFill>
                  <a:schemeClr val="accent1"/>
                </a:solidFill>
              </a:rPr>
              <a:t> </a:t>
            </a:r>
            <a:r>
              <a:rPr lang="en-US" sz="2800" dirty="0">
                <a:solidFill>
                  <a:srgbClr val="6363B6"/>
                </a:solidFill>
              </a:rPr>
              <a:t>       </a:t>
            </a:r>
          </a:p>
        </p:txBody>
      </p:sp>
      <p:sp>
        <p:nvSpPr>
          <p:cNvPr id="9" name="Rectangle 6"/>
          <p:cNvSpPr>
            <a:spLocks noChangeArrowheads="1"/>
          </p:cNvSpPr>
          <p:nvPr/>
        </p:nvSpPr>
        <p:spPr bwMode="auto">
          <a:xfrm>
            <a:off x="304800" y="1932296"/>
            <a:ext cx="4079875" cy="1295400"/>
          </a:xfrm>
          <a:prstGeom prst="rect">
            <a:avLst/>
          </a:prstGeom>
          <a:gradFill rotWithShape="1">
            <a:gsLst>
              <a:gs pos="0">
                <a:schemeClr val="tx2">
                  <a:gamma/>
                  <a:tint val="98431"/>
                  <a:invGamma/>
                  <a:alpha val="20000"/>
                </a:schemeClr>
              </a:gs>
              <a:gs pos="100000">
                <a:schemeClr val="tx2">
                  <a:alpha val="0"/>
                </a:schemeClr>
              </a:gs>
            </a:gsLst>
            <a:lin ang="5400000" scaled="1"/>
          </a:gradFill>
          <a:ln w="50800" algn="ctr">
            <a:noFill/>
            <a:miter lim="800000"/>
            <a:headEnd/>
            <a:tailEnd/>
          </a:ln>
          <a:effectLst/>
        </p:spPr>
        <p:txBody>
          <a:bodyPr wrap="none" anchor="ctr"/>
          <a:lstStyle/>
          <a:p>
            <a:pPr>
              <a:defRPr/>
            </a:pPr>
            <a:endParaRPr lang="en-US"/>
          </a:p>
        </p:txBody>
      </p:sp>
      <p:sp>
        <p:nvSpPr>
          <p:cNvPr id="20487" name="Rectangle 7"/>
          <p:cNvSpPr>
            <a:spLocks noChangeArrowheads="1"/>
          </p:cNvSpPr>
          <p:nvPr/>
        </p:nvSpPr>
        <p:spPr bwMode="auto">
          <a:xfrm>
            <a:off x="422275" y="2122796"/>
            <a:ext cx="3927475" cy="1009507"/>
          </a:xfrm>
          <a:prstGeom prst="rect">
            <a:avLst/>
          </a:prstGeom>
          <a:noFill/>
          <a:ln w="9525">
            <a:noFill/>
            <a:miter lim="800000"/>
            <a:headEnd/>
            <a:tailEnd/>
          </a:ln>
        </p:spPr>
        <p:txBody>
          <a:bodyPr lIns="0" tIns="0" rIns="0" bIns="0">
            <a:spAutoFit/>
          </a:bodyPr>
          <a:lstStyle/>
          <a:p>
            <a:pPr algn="ctr"/>
            <a:r>
              <a:rPr lang="en-US" sz="1600" dirty="0" smtClean="0"/>
              <a:t>Intel® Hyper-Threading Technology &amp; Windows  scheduler enhancements coupled with increased scalability to 256 logical processors</a:t>
            </a:r>
          </a:p>
          <a:p>
            <a:pPr marL="174625" indent="-174625" algn="ctr">
              <a:lnSpc>
                <a:spcPct val="90000"/>
              </a:lnSpc>
              <a:spcBef>
                <a:spcPct val="20000"/>
              </a:spcBef>
            </a:pPr>
            <a:endParaRPr lang="en-US" sz="1600" dirty="0">
              <a:solidFill>
                <a:schemeClr val="accent1"/>
              </a:solidFill>
              <a:latin typeface="Segoe" pitchFamily="34" charset="0"/>
            </a:endParaRPr>
          </a:p>
        </p:txBody>
      </p:sp>
      <p:sp>
        <p:nvSpPr>
          <p:cNvPr id="20488" name="AutoShape 8"/>
          <p:cNvSpPr>
            <a:spLocks noChangeArrowheads="1"/>
          </p:cNvSpPr>
          <p:nvPr/>
        </p:nvSpPr>
        <p:spPr bwMode="auto">
          <a:xfrm>
            <a:off x="304800" y="1322696"/>
            <a:ext cx="4079875" cy="1905000"/>
          </a:xfrm>
          <a:prstGeom prst="roundRect">
            <a:avLst>
              <a:gd name="adj" fmla="val 16667"/>
            </a:avLst>
          </a:prstGeom>
          <a:noFill/>
          <a:ln w="19050">
            <a:solidFill>
              <a:schemeClr val="tx2"/>
            </a:solidFill>
            <a:round/>
            <a:headEnd/>
            <a:tailEnd/>
          </a:ln>
        </p:spPr>
        <p:txBody>
          <a:bodyPr wrap="none" tIns="0"/>
          <a:lstStyle/>
          <a:p>
            <a:pPr marL="914400" algn="ctr"/>
            <a:r>
              <a:rPr lang="en-US" sz="2800" b="1" dirty="0" smtClean="0"/>
              <a:t>Performance/Scalability</a:t>
            </a:r>
            <a:r>
              <a:rPr lang="en-US" sz="2800" dirty="0" smtClean="0"/>
              <a:t>           </a:t>
            </a:r>
            <a:endParaRPr lang="en-US" sz="2800" dirty="0"/>
          </a:p>
        </p:txBody>
      </p:sp>
      <p:sp>
        <p:nvSpPr>
          <p:cNvPr id="12" name="Rectangle 9"/>
          <p:cNvSpPr>
            <a:spLocks noChangeArrowheads="1"/>
          </p:cNvSpPr>
          <p:nvPr/>
        </p:nvSpPr>
        <p:spPr bwMode="auto">
          <a:xfrm>
            <a:off x="4689475" y="1932296"/>
            <a:ext cx="4114800" cy="1295400"/>
          </a:xfrm>
          <a:prstGeom prst="rect">
            <a:avLst/>
          </a:prstGeom>
          <a:gradFill rotWithShape="1">
            <a:gsLst>
              <a:gs pos="0">
                <a:schemeClr val="tx2">
                  <a:gamma/>
                  <a:tint val="98431"/>
                  <a:invGamma/>
                  <a:alpha val="20000"/>
                </a:schemeClr>
              </a:gs>
              <a:gs pos="100000">
                <a:schemeClr val="tx2">
                  <a:alpha val="0"/>
                </a:schemeClr>
              </a:gs>
            </a:gsLst>
            <a:lin ang="5400000" scaled="1"/>
          </a:gradFill>
          <a:ln w="50800" algn="ctr">
            <a:noFill/>
            <a:miter lim="800000"/>
            <a:headEnd/>
            <a:tailEnd/>
          </a:ln>
          <a:effectLst/>
        </p:spPr>
        <p:txBody>
          <a:bodyPr wrap="none" anchor="ctr"/>
          <a:lstStyle/>
          <a:p>
            <a:pPr>
              <a:defRPr/>
            </a:pPr>
            <a:endParaRPr lang="en-US"/>
          </a:p>
        </p:txBody>
      </p:sp>
      <p:sp>
        <p:nvSpPr>
          <p:cNvPr id="13" name="Rectangle 10"/>
          <p:cNvSpPr>
            <a:spLocks noChangeArrowheads="1"/>
          </p:cNvSpPr>
          <p:nvPr/>
        </p:nvSpPr>
        <p:spPr bwMode="auto">
          <a:xfrm>
            <a:off x="4689475" y="4372284"/>
            <a:ext cx="4114800" cy="1295400"/>
          </a:xfrm>
          <a:prstGeom prst="rect">
            <a:avLst/>
          </a:prstGeom>
          <a:gradFill rotWithShape="1">
            <a:gsLst>
              <a:gs pos="0">
                <a:schemeClr val="tx2">
                  <a:gamma/>
                  <a:tint val="98431"/>
                  <a:invGamma/>
                  <a:alpha val="20000"/>
                </a:schemeClr>
              </a:gs>
              <a:gs pos="100000">
                <a:schemeClr val="tx2">
                  <a:alpha val="0"/>
                </a:schemeClr>
              </a:gs>
            </a:gsLst>
            <a:lin ang="5400000" scaled="1"/>
          </a:gradFill>
          <a:ln w="50800" algn="ctr">
            <a:noFill/>
            <a:miter lim="800000"/>
            <a:headEnd/>
            <a:tailEnd/>
          </a:ln>
          <a:effectLst/>
        </p:spPr>
        <p:txBody>
          <a:bodyPr wrap="none" anchor="ctr"/>
          <a:lstStyle/>
          <a:p>
            <a:pPr>
              <a:defRPr/>
            </a:pPr>
            <a:endParaRPr lang="en-US"/>
          </a:p>
        </p:txBody>
      </p:sp>
      <p:sp>
        <p:nvSpPr>
          <p:cNvPr id="20491" name="Rectangle 11"/>
          <p:cNvSpPr>
            <a:spLocks noChangeArrowheads="1"/>
          </p:cNvSpPr>
          <p:nvPr/>
        </p:nvSpPr>
        <p:spPr bwMode="auto">
          <a:xfrm>
            <a:off x="4765675" y="2086284"/>
            <a:ext cx="4024313" cy="1043363"/>
          </a:xfrm>
          <a:prstGeom prst="rect">
            <a:avLst/>
          </a:prstGeom>
          <a:noFill/>
          <a:ln w="9525">
            <a:noFill/>
            <a:miter lim="800000"/>
            <a:headEnd/>
            <a:tailEnd/>
          </a:ln>
        </p:spPr>
        <p:txBody>
          <a:bodyPr lIns="0" tIns="0" rIns="0" bIns="0">
            <a:spAutoFit/>
          </a:bodyPr>
          <a:lstStyle/>
          <a:p>
            <a:pPr algn="ctr"/>
            <a:r>
              <a:rPr lang="en-US" sz="1600" dirty="0" smtClean="0"/>
              <a:t>Intel’s Deep Power Down Technology and “Get Idle-Stay Idle” enhancements in Windows Server* 2008 R2</a:t>
            </a:r>
          </a:p>
          <a:p>
            <a:pPr marL="174625" indent="-174625" algn="ctr">
              <a:lnSpc>
                <a:spcPct val="90000"/>
              </a:lnSpc>
              <a:spcBef>
                <a:spcPct val="20000"/>
              </a:spcBef>
              <a:buFontTx/>
              <a:buChar char="•"/>
            </a:pPr>
            <a:endParaRPr lang="en-US" sz="1600" dirty="0">
              <a:latin typeface="Segoe" pitchFamily="34" charset="0"/>
            </a:endParaRPr>
          </a:p>
        </p:txBody>
      </p:sp>
      <p:sp>
        <p:nvSpPr>
          <p:cNvPr id="20492" name="Rectangle 12"/>
          <p:cNvSpPr>
            <a:spLocks noChangeArrowheads="1"/>
          </p:cNvSpPr>
          <p:nvPr/>
        </p:nvSpPr>
        <p:spPr bwMode="auto">
          <a:xfrm>
            <a:off x="4765675" y="4448484"/>
            <a:ext cx="4038600" cy="1043363"/>
          </a:xfrm>
          <a:prstGeom prst="rect">
            <a:avLst/>
          </a:prstGeom>
          <a:noFill/>
          <a:ln w="9525">
            <a:noFill/>
            <a:miter lim="800000"/>
            <a:headEnd/>
            <a:tailEnd/>
          </a:ln>
        </p:spPr>
        <p:txBody>
          <a:bodyPr lIns="0" tIns="0" rIns="0" bIns="0">
            <a:spAutoFit/>
          </a:bodyPr>
          <a:lstStyle/>
          <a:p>
            <a:pPr algn="ctr"/>
            <a:r>
              <a:rPr lang="en-US" sz="1600" dirty="0" smtClean="0"/>
              <a:t>Intel’s Machine Check Architecture enhancements and Error Recovery in Windows Server 2008 R2 </a:t>
            </a:r>
          </a:p>
          <a:p>
            <a:pPr marL="174625" indent="-174625">
              <a:lnSpc>
                <a:spcPct val="90000"/>
              </a:lnSpc>
              <a:spcBef>
                <a:spcPct val="20000"/>
              </a:spcBef>
              <a:buFontTx/>
              <a:buChar char="•"/>
            </a:pPr>
            <a:endParaRPr lang="en-US" sz="1800" dirty="0">
              <a:solidFill>
                <a:schemeClr val="accent1"/>
              </a:solidFill>
              <a:latin typeface="Segoe" pitchFamily="34" charset="0"/>
            </a:endParaRPr>
          </a:p>
        </p:txBody>
      </p:sp>
      <p:sp>
        <p:nvSpPr>
          <p:cNvPr id="20493" name="Rectangle 13"/>
          <p:cNvSpPr>
            <a:spLocks noChangeArrowheads="1"/>
          </p:cNvSpPr>
          <p:nvPr/>
        </p:nvSpPr>
        <p:spPr bwMode="auto">
          <a:xfrm>
            <a:off x="422275" y="4480234"/>
            <a:ext cx="3962400" cy="738664"/>
          </a:xfrm>
          <a:prstGeom prst="rect">
            <a:avLst/>
          </a:prstGeom>
          <a:noFill/>
          <a:ln w="9525">
            <a:noFill/>
            <a:miter lim="800000"/>
            <a:headEnd/>
            <a:tailEnd/>
          </a:ln>
        </p:spPr>
        <p:txBody>
          <a:bodyPr lIns="0" tIns="0" rIns="0" bIns="0">
            <a:spAutoFit/>
          </a:bodyPr>
          <a:lstStyle/>
          <a:p>
            <a:pPr lvl="0">
              <a:spcAft>
                <a:spcPts val="1200"/>
              </a:spcAft>
            </a:pPr>
            <a:r>
              <a:rPr lang="en-US" sz="1600" dirty="0" smtClean="0"/>
              <a:t>Intel Virtualization technology such as Virtual Processor Identifiers (VPIDs) and Extended Page Tables helps to enhance Hyper-V performance</a:t>
            </a:r>
          </a:p>
        </p:txBody>
      </p:sp>
      <p:sp>
        <p:nvSpPr>
          <p:cNvPr id="20494" name="AutoShape 14"/>
          <p:cNvSpPr>
            <a:spLocks noChangeArrowheads="1"/>
          </p:cNvSpPr>
          <p:nvPr/>
        </p:nvSpPr>
        <p:spPr bwMode="auto">
          <a:xfrm>
            <a:off x="4689475" y="3762684"/>
            <a:ext cx="4114800" cy="1905000"/>
          </a:xfrm>
          <a:prstGeom prst="roundRect">
            <a:avLst>
              <a:gd name="adj" fmla="val 16667"/>
            </a:avLst>
          </a:prstGeom>
          <a:noFill/>
          <a:ln w="19050" algn="ctr">
            <a:solidFill>
              <a:schemeClr val="tx2"/>
            </a:solidFill>
            <a:round/>
            <a:headEnd/>
            <a:tailEnd/>
          </a:ln>
        </p:spPr>
        <p:txBody>
          <a:bodyPr wrap="none" tIns="0"/>
          <a:lstStyle/>
          <a:p>
            <a:pPr marL="909638" algn="ctr"/>
            <a:r>
              <a:rPr lang="en-US" sz="2800" b="1" dirty="0"/>
              <a:t>RAS </a:t>
            </a:r>
            <a:r>
              <a:rPr lang="en-US" sz="2800" b="1" dirty="0">
                <a:solidFill>
                  <a:srgbClr val="6363B6"/>
                </a:solidFill>
              </a:rPr>
              <a:t> </a:t>
            </a:r>
            <a:r>
              <a:rPr lang="en-US" sz="2800" dirty="0">
                <a:solidFill>
                  <a:srgbClr val="6363B6"/>
                </a:solidFill>
              </a:rPr>
              <a:t>       </a:t>
            </a:r>
            <a:endParaRPr lang="en-US" sz="2800" dirty="0"/>
          </a:p>
        </p:txBody>
      </p:sp>
      <p:sp>
        <p:nvSpPr>
          <p:cNvPr id="19" name="AutoShape 9"/>
          <p:cNvSpPr>
            <a:spLocks noChangeArrowheads="1"/>
          </p:cNvSpPr>
          <p:nvPr/>
        </p:nvSpPr>
        <p:spPr bwMode="auto">
          <a:xfrm>
            <a:off x="2963839" y="1945943"/>
            <a:ext cx="3233738" cy="3200400"/>
          </a:xfrm>
          <a:prstGeom prst="star32">
            <a:avLst>
              <a:gd name="adj" fmla="val 37500"/>
            </a:avLst>
          </a:prstGeom>
          <a:gradFill rotWithShape="1">
            <a:gsLst>
              <a:gs pos="0">
                <a:srgbClr val="EB8015">
                  <a:gamma/>
                  <a:shade val="92157"/>
                  <a:invGamma/>
                </a:srgbClr>
              </a:gs>
              <a:gs pos="100000">
                <a:srgbClr val="EB8015">
                  <a:alpha val="0"/>
                </a:srgbClr>
              </a:gs>
            </a:gsLst>
            <a:path path="shape">
              <a:fillToRect l="50000" t="50000" r="50000" b="50000"/>
            </a:path>
          </a:gradFill>
          <a:ln w="9525" algn="ctr">
            <a:noFill/>
            <a:miter lim="800000"/>
            <a:headEnd/>
            <a:tailEnd/>
          </a:ln>
          <a:effectLst/>
        </p:spPr>
        <p:txBody>
          <a:bodyPr wrap="none" lIns="91372" tIns="45678" rIns="91372" bIns="45678" anchor="ctr" anchorCtr="1"/>
          <a:lstStyle/>
          <a:p>
            <a:pPr>
              <a:lnSpc>
                <a:spcPct val="90000"/>
              </a:lnSpc>
              <a:defRPr/>
            </a:pPr>
            <a:endParaRPr lang="en-US">
              <a:effectLst>
                <a:outerShdw blurRad="38100" dist="38100" dir="2700000" algn="tl">
                  <a:srgbClr val="000000"/>
                </a:outerShdw>
              </a:effectLst>
              <a:latin typeface="Neo Sans Intel Medium" pitchFamily="34" charset="0"/>
              <a:cs typeface="+mn-cs"/>
              <a:sym typeface="Wingdings" pitchFamily="2" charset="2"/>
            </a:endParaRPr>
          </a:p>
        </p:txBody>
      </p:sp>
    </p:spTree>
  </p:cSld>
  <p:clrMapOvr>
    <a:masterClrMapping/>
  </p:clrMapOvr>
  <p:transition>
    <p:fad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97249" y="4826153"/>
            <a:ext cx="7651245" cy="752822"/>
          </a:xfrm>
        </p:spPr>
        <p:txBody>
          <a:bodyPr/>
          <a:lstStyle/>
          <a:p>
            <a:r>
              <a:rPr lang="en-US" sz="3600" dirty="0" smtClean="0">
                <a:solidFill>
                  <a:schemeClr val="tx1"/>
                </a:solidFill>
              </a:rPr>
              <a:t>Video Segment:</a:t>
            </a:r>
            <a:endParaRPr lang="en-US" sz="3600" dirty="0">
              <a:solidFill>
                <a:schemeClr val="tx1"/>
              </a:solidFill>
            </a:endParaRPr>
          </a:p>
        </p:txBody>
      </p:sp>
      <p:sp>
        <p:nvSpPr>
          <p:cNvPr id="3" name="Subtitle 2"/>
          <p:cNvSpPr>
            <a:spLocks noGrp="1"/>
          </p:cNvSpPr>
          <p:nvPr>
            <p:ph type="subTitle" idx="1"/>
          </p:nvPr>
        </p:nvSpPr>
        <p:spPr>
          <a:xfrm>
            <a:off x="597249" y="5380515"/>
            <a:ext cx="8280744" cy="461665"/>
          </a:xfrm>
        </p:spPr>
        <p:txBody>
          <a:bodyPr/>
          <a:lstStyle/>
          <a:p>
            <a:r>
              <a:rPr lang="en-US" sz="3600" dirty="0" smtClean="0"/>
              <a:t>Intel Nehalem and Windows Server 2008 R2</a:t>
            </a:r>
            <a:endParaRPr lang="en-US" sz="3600" dirty="0"/>
          </a:p>
        </p:txBody>
      </p:sp>
      <p:sp>
        <p:nvSpPr>
          <p:cNvPr id="4" name="Text Placeholder 3"/>
          <p:cNvSpPr>
            <a:spLocks noGrp="1"/>
          </p:cNvSpPr>
          <p:nvPr>
            <p:ph type="body" sz="quarter" idx="10"/>
          </p:nvPr>
        </p:nvSpPr>
        <p:spPr/>
        <p:txBody>
          <a:bodyPr/>
          <a:lstStyle/>
          <a:p>
            <a:r>
              <a:rPr lang="en-US" sz="5400" dirty="0" smtClean="0">
                <a:effectLst>
                  <a:outerShdw blurRad="38100" dist="38100" dir="2700000" algn="tl">
                    <a:srgbClr val="000000">
                      <a:alpha val="43137"/>
                    </a:srgbClr>
                  </a:outerShdw>
                </a:effectLst>
              </a:rPr>
              <a:t>Intel and Microsoft Collaboration</a:t>
            </a:r>
            <a:endParaRPr lang="en-US" sz="5400" dirty="0">
              <a:effectLst>
                <a:outerShdw blurRad="38100" dist="38100" dir="2700000" algn="tl">
                  <a:srgbClr val="000000">
                    <a:alpha val="43137"/>
                  </a:srgbClr>
                </a:outerShdw>
              </a:effectLst>
            </a:endParaRPr>
          </a:p>
        </p:txBody>
      </p:sp>
      <p:sp>
        <p:nvSpPr>
          <p:cNvPr id="5" name="Isosceles Triangle 4">
            <a:hlinkClick r:id="rId3" action="ppaction://hlinkfile"/>
          </p:cNvPr>
          <p:cNvSpPr/>
          <p:nvPr/>
        </p:nvSpPr>
        <p:spPr bwMode="auto">
          <a:xfrm rot="5400000">
            <a:off x="439615" y="6189785"/>
            <a:ext cx="527539" cy="369277"/>
          </a:xfrm>
          <a:prstGeom prst="triangle">
            <a:avLst/>
          </a:prstGeom>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000" dirty="0" smtClean="0">
              <a:solidFill>
                <a:srgbClr val="FFFFFF"/>
              </a:solidFill>
              <a:effectLst>
                <a:outerShdw blurRad="38100" dist="38100" dir="2700000" algn="tl">
                  <a:srgbClr val="000000">
                    <a:alpha val="43137"/>
                  </a:srgbClr>
                </a:outerShdw>
              </a:effectLst>
              <a:latin typeface="Calibri" pitchFamily="34" charset="0"/>
            </a:endParaRPr>
          </a:p>
        </p:txBody>
      </p:sp>
    </p:spTree>
  </p:cSld>
  <p:clrMapOvr>
    <a:masterClrMapping/>
  </p:clrMapOvr>
  <p:transition>
    <p:fad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Rounded Rectangle 41"/>
          <p:cNvSpPr/>
          <p:nvPr/>
        </p:nvSpPr>
        <p:spPr bwMode="auto">
          <a:xfrm>
            <a:off x="4528457" y="1001486"/>
            <a:ext cx="4441372" cy="3875314"/>
          </a:xfrm>
          <a:prstGeom prst="roundRect">
            <a:avLst/>
          </a:prstGeom>
          <a:gradFill rotWithShape="1">
            <a:gsLst>
              <a:gs pos="75000">
                <a:schemeClr val="tx1"/>
              </a:gs>
              <a:gs pos="100000">
                <a:srgbClr val="003A5D"/>
              </a:gs>
            </a:gsLst>
            <a:lin ang="2700000" scaled="1"/>
          </a:gradFill>
          <a:ln w="19050" cap="flat" cmpd="sng" algn="ctr">
            <a:solidFill>
              <a:srgbClr val="292929">
                <a:alpha val="70000"/>
              </a:srgbClr>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0" fontAlgn="base" latinLnBrk="0" hangingPunct="0">
              <a:lnSpc>
                <a:spcPct val="80000"/>
              </a:lnSpc>
              <a:spcBef>
                <a:spcPct val="50000"/>
              </a:spcBef>
              <a:spcAft>
                <a:spcPct val="0"/>
              </a:spcAft>
              <a:buClrTx/>
              <a:buSzTx/>
              <a:buFontTx/>
              <a:buNone/>
              <a:tabLst/>
            </a:pPr>
            <a:endParaRPr kumimoji="0" lang="en-US" sz="2400" b="1" i="1" u="none" strike="noStrike" cap="none" normalizeH="0" baseline="0" smtClean="0">
              <a:ln>
                <a:noFill/>
              </a:ln>
              <a:solidFill>
                <a:schemeClr val="bg1"/>
              </a:solidFill>
              <a:effectLst/>
              <a:latin typeface="Verdana" pitchFamily="34" charset="0"/>
              <a:cs typeface="Arial" charset="0"/>
            </a:endParaRPr>
          </a:p>
        </p:txBody>
      </p:sp>
      <p:sp>
        <p:nvSpPr>
          <p:cNvPr id="9219" name="Rectangle 3"/>
          <p:cNvSpPr>
            <a:spLocks noGrp="1" noChangeArrowheads="1"/>
          </p:cNvSpPr>
          <p:nvPr>
            <p:ph type="title"/>
          </p:nvPr>
        </p:nvSpPr>
        <p:spPr>
          <a:xfrm>
            <a:off x="223838" y="57150"/>
            <a:ext cx="8410575" cy="702361"/>
          </a:xfrm>
          <a:noFill/>
        </p:spPr>
        <p:txBody>
          <a:bodyPr lIns="92063" tIns="46032" rIns="92063" bIns="46032"/>
          <a:lstStyle/>
          <a:p>
            <a:pPr eaLnBrk="1" hangingPunct="1"/>
            <a:r>
              <a:rPr lang="en-US" sz="4400" dirty="0" smtClean="0"/>
              <a:t>Reducing Idle Power Consumption</a:t>
            </a:r>
          </a:p>
        </p:txBody>
      </p:sp>
      <p:grpSp>
        <p:nvGrpSpPr>
          <p:cNvPr id="2" name="Group 4"/>
          <p:cNvGrpSpPr>
            <a:grpSpLocks/>
          </p:cNvGrpSpPr>
          <p:nvPr/>
        </p:nvGrpSpPr>
        <p:grpSpPr bwMode="auto">
          <a:xfrm>
            <a:off x="4412348" y="1175662"/>
            <a:ext cx="4484914" cy="3849915"/>
            <a:chOff x="3119" y="1873"/>
            <a:chExt cx="2370" cy="1674"/>
          </a:xfrm>
        </p:grpSpPr>
        <p:grpSp>
          <p:nvGrpSpPr>
            <p:cNvPr id="3" name="Group 5"/>
            <p:cNvGrpSpPr>
              <a:grpSpLocks/>
            </p:cNvGrpSpPr>
            <p:nvPr/>
          </p:nvGrpSpPr>
          <p:grpSpPr bwMode="auto">
            <a:xfrm>
              <a:off x="3119" y="1873"/>
              <a:ext cx="2370" cy="1674"/>
              <a:chOff x="3119" y="1873"/>
              <a:chExt cx="2370" cy="1674"/>
            </a:xfrm>
          </p:grpSpPr>
          <p:sp>
            <p:nvSpPr>
              <p:cNvPr id="9228" name="AutoShape 6"/>
              <p:cNvSpPr>
                <a:spLocks noChangeAspect="1" noChangeArrowheads="1" noTextEdit="1"/>
              </p:cNvSpPr>
              <p:nvPr/>
            </p:nvSpPr>
            <p:spPr bwMode="auto">
              <a:xfrm>
                <a:off x="3119" y="1873"/>
                <a:ext cx="2370" cy="1674"/>
              </a:xfrm>
              <a:prstGeom prst="rect">
                <a:avLst/>
              </a:prstGeom>
              <a:noFill/>
              <a:ln w="9525">
                <a:noFill/>
                <a:miter lim="800000"/>
                <a:headEnd/>
                <a:tailEnd/>
              </a:ln>
            </p:spPr>
            <p:txBody>
              <a:bodyPr/>
              <a:lstStyle/>
              <a:p>
                <a:endParaRPr lang="en-US"/>
              </a:p>
            </p:txBody>
          </p:sp>
          <p:sp>
            <p:nvSpPr>
              <p:cNvPr id="9230" name="Rectangle 8"/>
              <p:cNvSpPr>
                <a:spLocks noChangeArrowheads="1"/>
              </p:cNvSpPr>
              <p:nvPr/>
            </p:nvSpPr>
            <p:spPr bwMode="auto">
              <a:xfrm>
                <a:off x="3419" y="1963"/>
                <a:ext cx="1980" cy="1284"/>
              </a:xfrm>
              <a:prstGeom prst="rect">
                <a:avLst/>
              </a:prstGeom>
              <a:noFill/>
              <a:ln w="9525">
                <a:noFill/>
                <a:miter lim="800000"/>
                <a:headEnd/>
                <a:tailEnd/>
              </a:ln>
            </p:spPr>
            <p:txBody>
              <a:bodyPr/>
              <a:lstStyle/>
              <a:p>
                <a:endParaRPr lang="en-US"/>
              </a:p>
            </p:txBody>
          </p:sp>
          <p:sp>
            <p:nvSpPr>
              <p:cNvPr id="9231" name="Rectangle 9"/>
              <p:cNvSpPr>
                <a:spLocks noChangeArrowheads="1"/>
              </p:cNvSpPr>
              <p:nvPr/>
            </p:nvSpPr>
            <p:spPr bwMode="auto">
              <a:xfrm>
                <a:off x="3419" y="1963"/>
                <a:ext cx="1980" cy="1284"/>
              </a:xfrm>
              <a:prstGeom prst="rect">
                <a:avLst/>
              </a:prstGeom>
              <a:noFill/>
              <a:ln w="0">
                <a:solidFill>
                  <a:srgbClr val="000000"/>
                </a:solidFill>
                <a:miter lim="800000"/>
                <a:headEnd/>
                <a:tailEnd/>
              </a:ln>
            </p:spPr>
            <p:txBody>
              <a:bodyPr/>
              <a:lstStyle/>
              <a:p>
                <a:endParaRPr lang="en-US"/>
              </a:p>
            </p:txBody>
          </p:sp>
          <p:sp>
            <p:nvSpPr>
              <p:cNvPr id="9232" name="Line 10"/>
              <p:cNvSpPr>
                <a:spLocks noChangeShapeType="1"/>
              </p:cNvSpPr>
              <p:nvPr/>
            </p:nvSpPr>
            <p:spPr bwMode="auto">
              <a:xfrm>
                <a:off x="3419" y="1963"/>
                <a:ext cx="0" cy="1284"/>
              </a:xfrm>
              <a:prstGeom prst="line">
                <a:avLst/>
              </a:prstGeom>
              <a:noFill/>
              <a:ln w="28575">
                <a:solidFill>
                  <a:srgbClr val="000000"/>
                </a:solidFill>
                <a:round/>
                <a:headEnd/>
                <a:tailEnd/>
              </a:ln>
            </p:spPr>
            <p:txBody>
              <a:bodyPr/>
              <a:lstStyle/>
              <a:p>
                <a:endParaRPr lang="en-US"/>
              </a:p>
            </p:txBody>
          </p:sp>
          <p:sp>
            <p:nvSpPr>
              <p:cNvPr id="9233" name="Line 11"/>
              <p:cNvSpPr>
                <a:spLocks noChangeShapeType="1"/>
              </p:cNvSpPr>
              <p:nvPr/>
            </p:nvSpPr>
            <p:spPr bwMode="auto">
              <a:xfrm>
                <a:off x="3401" y="3247"/>
                <a:ext cx="18" cy="0"/>
              </a:xfrm>
              <a:prstGeom prst="line">
                <a:avLst/>
              </a:prstGeom>
              <a:noFill/>
              <a:ln w="28575">
                <a:solidFill>
                  <a:srgbClr val="000000"/>
                </a:solidFill>
                <a:round/>
                <a:headEnd/>
                <a:tailEnd/>
              </a:ln>
            </p:spPr>
            <p:txBody>
              <a:bodyPr/>
              <a:lstStyle/>
              <a:p>
                <a:endParaRPr lang="en-US"/>
              </a:p>
            </p:txBody>
          </p:sp>
          <p:sp>
            <p:nvSpPr>
              <p:cNvPr id="9234" name="Line 12"/>
              <p:cNvSpPr>
                <a:spLocks noChangeShapeType="1"/>
              </p:cNvSpPr>
              <p:nvPr/>
            </p:nvSpPr>
            <p:spPr bwMode="auto">
              <a:xfrm>
                <a:off x="3401" y="3031"/>
                <a:ext cx="18" cy="0"/>
              </a:xfrm>
              <a:prstGeom prst="line">
                <a:avLst/>
              </a:prstGeom>
              <a:noFill/>
              <a:ln w="28575">
                <a:solidFill>
                  <a:srgbClr val="000000"/>
                </a:solidFill>
                <a:round/>
                <a:headEnd/>
                <a:tailEnd/>
              </a:ln>
            </p:spPr>
            <p:txBody>
              <a:bodyPr/>
              <a:lstStyle/>
              <a:p>
                <a:endParaRPr lang="en-US"/>
              </a:p>
            </p:txBody>
          </p:sp>
          <p:sp>
            <p:nvSpPr>
              <p:cNvPr id="9235" name="Line 13"/>
              <p:cNvSpPr>
                <a:spLocks noChangeShapeType="1"/>
              </p:cNvSpPr>
              <p:nvPr/>
            </p:nvSpPr>
            <p:spPr bwMode="auto">
              <a:xfrm>
                <a:off x="3401" y="2821"/>
                <a:ext cx="18" cy="0"/>
              </a:xfrm>
              <a:prstGeom prst="line">
                <a:avLst/>
              </a:prstGeom>
              <a:noFill/>
              <a:ln w="28575">
                <a:solidFill>
                  <a:srgbClr val="000000"/>
                </a:solidFill>
                <a:round/>
                <a:headEnd/>
                <a:tailEnd/>
              </a:ln>
            </p:spPr>
            <p:txBody>
              <a:bodyPr/>
              <a:lstStyle/>
              <a:p>
                <a:endParaRPr lang="en-US"/>
              </a:p>
            </p:txBody>
          </p:sp>
          <p:sp>
            <p:nvSpPr>
              <p:cNvPr id="9236" name="Line 14"/>
              <p:cNvSpPr>
                <a:spLocks noChangeShapeType="1"/>
              </p:cNvSpPr>
              <p:nvPr/>
            </p:nvSpPr>
            <p:spPr bwMode="auto">
              <a:xfrm>
                <a:off x="3401" y="2605"/>
                <a:ext cx="18" cy="0"/>
              </a:xfrm>
              <a:prstGeom prst="line">
                <a:avLst/>
              </a:prstGeom>
              <a:noFill/>
              <a:ln w="28575">
                <a:solidFill>
                  <a:srgbClr val="000000"/>
                </a:solidFill>
                <a:round/>
                <a:headEnd/>
                <a:tailEnd/>
              </a:ln>
            </p:spPr>
            <p:txBody>
              <a:bodyPr/>
              <a:lstStyle/>
              <a:p>
                <a:endParaRPr lang="en-US"/>
              </a:p>
            </p:txBody>
          </p:sp>
          <p:sp>
            <p:nvSpPr>
              <p:cNvPr id="9237" name="Line 15"/>
              <p:cNvSpPr>
                <a:spLocks noChangeShapeType="1"/>
              </p:cNvSpPr>
              <p:nvPr/>
            </p:nvSpPr>
            <p:spPr bwMode="auto">
              <a:xfrm>
                <a:off x="3401" y="2389"/>
                <a:ext cx="18" cy="0"/>
              </a:xfrm>
              <a:prstGeom prst="line">
                <a:avLst/>
              </a:prstGeom>
              <a:noFill/>
              <a:ln w="28575">
                <a:solidFill>
                  <a:srgbClr val="000000"/>
                </a:solidFill>
                <a:round/>
                <a:headEnd/>
                <a:tailEnd/>
              </a:ln>
            </p:spPr>
            <p:txBody>
              <a:bodyPr/>
              <a:lstStyle/>
              <a:p>
                <a:endParaRPr lang="en-US"/>
              </a:p>
            </p:txBody>
          </p:sp>
          <p:sp>
            <p:nvSpPr>
              <p:cNvPr id="9238" name="Line 16"/>
              <p:cNvSpPr>
                <a:spLocks noChangeShapeType="1"/>
              </p:cNvSpPr>
              <p:nvPr/>
            </p:nvSpPr>
            <p:spPr bwMode="auto">
              <a:xfrm>
                <a:off x="3401" y="2179"/>
                <a:ext cx="18" cy="0"/>
              </a:xfrm>
              <a:prstGeom prst="line">
                <a:avLst/>
              </a:prstGeom>
              <a:noFill/>
              <a:ln w="28575">
                <a:solidFill>
                  <a:srgbClr val="000000"/>
                </a:solidFill>
                <a:round/>
                <a:headEnd/>
                <a:tailEnd/>
              </a:ln>
            </p:spPr>
            <p:txBody>
              <a:bodyPr/>
              <a:lstStyle/>
              <a:p>
                <a:endParaRPr lang="en-US"/>
              </a:p>
            </p:txBody>
          </p:sp>
          <p:sp>
            <p:nvSpPr>
              <p:cNvPr id="9239" name="Line 17"/>
              <p:cNvSpPr>
                <a:spLocks noChangeShapeType="1"/>
              </p:cNvSpPr>
              <p:nvPr/>
            </p:nvSpPr>
            <p:spPr bwMode="auto">
              <a:xfrm>
                <a:off x="3401" y="1963"/>
                <a:ext cx="18" cy="0"/>
              </a:xfrm>
              <a:prstGeom prst="line">
                <a:avLst/>
              </a:prstGeom>
              <a:noFill/>
              <a:ln w="28575">
                <a:solidFill>
                  <a:srgbClr val="000000"/>
                </a:solidFill>
                <a:round/>
                <a:headEnd/>
                <a:tailEnd/>
              </a:ln>
            </p:spPr>
            <p:txBody>
              <a:bodyPr/>
              <a:lstStyle/>
              <a:p>
                <a:endParaRPr lang="en-US"/>
              </a:p>
            </p:txBody>
          </p:sp>
          <p:sp>
            <p:nvSpPr>
              <p:cNvPr id="9240" name="Line 18"/>
              <p:cNvSpPr>
                <a:spLocks noChangeShapeType="1"/>
              </p:cNvSpPr>
              <p:nvPr/>
            </p:nvSpPr>
            <p:spPr bwMode="auto">
              <a:xfrm>
                <a:off x="3419" y="3247"/>
                <a:ext cx="1980" cy="0"/>
              </a:xfrm>
              <a:prstGeom prst="line">
                <a:avLst/>
              </a:prstGeom>
              <a:noFill/>
              <a:ln w="28575">
                <a:solidFill>
                  <a:srgbClr val="000000"/>
                </a:solidFill>
                <a:round/>
                <a:headEnd/>
                <a:tailEnd/>
              </a:ln>
            </p:spPr>
            <p:txBody>
              <a:bodyPr/>
              <a:lstStyle/>
              <a:p>
                <a:endParaRPr lang="en-US"/>
              </a:p>
            </p:txBody>
          </p:sp>
          <p:sp>
            <p:nvSpPr>
              <p:cNvPr id="9241" name="Line 19"/>
              <p:cNvSpPr>
                <a:spLocks noChangeShapeType="1"/>
              </p:cNvSpPr>
              <p:nvPr/>
            </p:nvSpPr>
            <p:spPr bwMode="auto">
              <a:xfrm flipV="1">
                <a:off x="3419" y="3247"/>
                <a:ext cx="0" cy="18"/>
              </a:xfrm>
              <a:prstGeom prst="line">
                <a:avLst/>
              </a:prstGeom>
              <a:noFill/>
              <a:ln w="28575">
                <a:solidFill>
                  <a:srgbClr val="000000"/>
                </a:solidFill>
                <a:round/>
                <a:headEnd/>
                <a:tailEnd/>
              </a:ln>
            </p:spPr>
            <p:txBody>
              <a:bodyPr/>
              <a:lstStyle/>
              <a:p>
                <a:endParaRPr lang="en-US"/>
              </a:p>
            </p:txBody>
          </p:sp>
          <p:sp>
            <p:nvSpPr>
              <p:cNvPr id="9242" name="Line 20"/>
              <p:cNvSpPr>
                <a:spLocks noChangeShapeType="1"/>
              </p:cNvSpPr>
              <p:nvPr/>
            </p:nvSpPr>
            <p:spPr bwMode="auto">
              <a:xfrm flipV="1">
                <a:off x="3749" y="3247"/>
                <a:ext cx="0" cy="18"/>
              </a:xfrm>
              <a:prstGeom prst="line">
                <a:avLst/>
              </a:prstGeom>
              <a:noFill/>
              <a:ln w="28575">
                <a:solidFill>
                  <a:srgbClr val="000000"/>
                </a:solidFill>
                <a:round/>
                <a:headEnd/>
                <a:tailEnd/>
              </a:ln>
            </p:spPr>
            <p:txBody>
              <a:bodyPr/>
              <a:lstStyle/>
              <a:p>
                <a:endParaRPr lang="en-US"/>
              </a:p>
            </p:txBody>
          </p:sp>
          <p:sp>
            <p:nvSpPr>
              <p:cNvPr id="9243" name="Line 21"/>
              <p:cNvSpPr>
                <a:spLocks noChangeShapeType="1"/>
              </p:cNvSpPr>
              <p:nvPr/>
            </p:nvSpPr>
            <p:spPr bwMode="auto">
              <a:xfrm flipV="1">
                <a:off x="4079" y="3247"/>
                <a:ext cx="0" cy="18"/>
              </a:xfrm>
              <a:prstGeom prst="line">
                <a:avLst/>
              </a:prstGeom>
              <a:noFill/>
              <a:ln w="28575">
                <a:solidFill>
                  <a:srgbClr val="000000"/>
                </a:solidFill>
                <a:round/>
                <a:headEnd/>
                <a:tailEnd/>
              </a:ln>
            </p:spPr>
            <p:txBody>
              <a:bodyPr/>
              <a:lstStyle/>
              <a:p>
                <a:endParaRPr lang="en-US"/>
              </a:p>
            </p:txBody>
          </p:sp>
          <p:sp>
            <p:nvSpPr>
              <p:cNvPr id="9244" name="Line 22"/>
              <p:cNvSpPr>
                <a:spLocks noChangeShapeType="1"/>
              </p:cNvSpPr>
              <p:nvPr/>
            </p:nvSpPr>
            <p:spPr bwMode="auto">
              <a:xfrm flipV="1">
                <a:off x="4409" y="3247"/>
                <a:ext cx="0" cy="18"/>
              </a:xfrm>
              <a:prstGeom prst="line">
                <a:avLst/>
              </a:prstGeom>
              <a:noFill/>
              <a:ln w="28575">
                <a:solidFill>
                  <a:srgbClr val="000000"/>
                </a:solidFill>
                <a:round/>
                <a:headEnd/>
                <a:tailEnd/>
              </a:ln>
            </p:spPr>
            <p:txBody>
              <a:bodyPr/>
              <a:lstStyle/>
              <a:p>
                <a:endParaRPr lang="en-US"/>
              </a:p>
            </p:txBody>
          </p:sp>
          <p:sp>
            <p:nvSpPr>
              <p:cNvPr id="9245" name="Line 23"/>
              <p:cNvSpPr>
                <a:spLocks noChangeShapeType="1"/>
              </p:cNvSpPr>
              <p:nvPr/>
            </p:nvSpPr>
            <p:spPr bwMode="auto">
              <a:xfrm flipV="1">
                <a:off x="4739" y="3247"/>
                <a:ext cx="0" cy="18"/>
              </a:xfrm>
              <a:prstGeom prst="line">
                <a:avLst/>
              </a:prstGeom>
              <a:noFill/>
              <a:ln w="28575">
                <a:solidFill>
                  <a:srgbClr val="000000"/>
                </a:solidFill>
                <a:round/>
                <a:headEnd/>
                <a:tailEnd/>
              </a:ln>
            </p:spPr>
            <p:txBody>
              <a:bodyPr/>
              <a:lstStyle/>
              <a:p>
                <a:endParaRPr lang="en-US"/>
              </a:p>
            </p:txBody>
          </p:sp>
          <p:sp>
            <p:nvSpPr>
              <p:cNvPr id="9246" name="Line 24"/>
              <p:cNvSpPr>
                <a:spLocks noChangeShapeType="1"/>
              </p:cNvSpPr>
              <p:nvPr/>
            </p:nvSpPr>
            <p:spPr bwMode="auto">
              <a:xfrm flipV="1">
                <a:off x="5069" y="3247"/>
                <a:ext cx="0" cy="18"/>
              </a:xfrm>
              <a:prstGeom prst="line">
                <a:avLst/>
              </a:prstGeom>
              <a:noFill/>
              <a:ln w="28575">
                <a:solidFill>
                  <a:srgbClr val="000000"/>
                </a:solidFill>
                <a:round/>
                <a:headEnd/>
                <a:tailEnd/>
              </a:ln>
            </p:spPr>
            <p:txBody>
              <a:bodyPr/>
              <a:lstStyle/>
              <a:p>
                <a:endParaRPr lang="en-US"/>
              </a:p>
            </p:txBody>
          </p:sp>
          <p:sp>
            <p:nvSpPr>
              <p:cNvPr id="9247" name="Line 25"/>
              <p:cNvSpPr>
                <a:spLocks noChangeShapeType="1"/>
              </p:cNvSpPr>
              <p:nvPr/>
            </p:nvSpPr>
            <p:spPr bwMode="auto">
              <a:xfrm flipV="1">
                <a:off x="5399" y="3247"/>
                <a:ext cx="0" cy="18"/>
              </a:xfrm>
              <a:prstGeom prst="line">
                <a:avLst/>
              </a:prstGeom>
              <a:noFill/>
              <a:ln w="28575">
                <a:solidFill>
                  <a:srgbClr val="000000"/>
                </a:solidFill>
                <a:round/>
                <a:headEnd/>
                <a:tailEnd/>
              </a:ln>
            </p:spPr>
            <p:txBody>
              <a:bodyPr/>
              <a:lstStyle/>
              <a:p>
                <a:endParaRPr lang="en-US"/>
              </a:p>
            </p:txBody>
          </p:sp>
          <p:sp>
            <p:nvSpPr>
              <p:cNvPr id="9248" name="Freeform 26"/>
              <p:cNvSpPr>
                <a:spLocks/>
              </p:cNvSpPr>
              <p:nvPr/>
            </p:nvSpPr>
            <p:spPr bwMode="auto">
              <a:xfrm>
                <a:off x="3419" y="2179"/>
                <a:ext cx="18" cy="852"/>
              </a:xfrm>
              <a:custGeom>
                <a:avLst/>
                <a:gdLst>
                  <a:gd name="T0" fmla="*/ 0 w 18"/>
                  <a:gd name="T1" fmla="*/ 0 h 852"/>
                  <a:gd name="T2" fmla="*/ 0 w 18"/>
                  <a:gd name="T3" fmla="*/ 114 h 852"/>
                  <a:gd name="T4" fmla="*/ 6 w 18"/>
                  <a:gd name="T5" fmla="*/ 228 h 852"/>
                  <a:gd name="T6" fmla="*/ 6 w 18"/>
                  <a:gd name="T7" fmla="*/ 354 h 852"/>
                  <a:gd name="T8" fmla="*/ 6 w 18"/>
                  <a:gd name="T9" fmla="*/ 474 h 852"/>
                  <a:gd name="T10" fmla="*/ 12 w 18"/>
                  <a:gd name="T11" fmla="*/ 588 h 852"/>
                  <a:gd name="T12" fmla="*/ 12 w 18"/>
                  <a:gd name="T13" fmla="*/ 690 h 852"/>
                  <a:gd name="T14" fmla="*/ 12 w 18"/>
                  <a:gd name="T15" fmla="*/ 738 h 852"/>
                  <a:gd name="T16" fmla="*/ 18 w 18"/>
                  <a:gd name="T17" fmla="*/ 780 h 852"/>
                  <a:gd name="T18" fmla="*/ 18 w 18"/>
                  <a:gd name="T19" fmla="*/ 822 h 852"/>
                  <a:gd name="T20" fmla="*/ 18 w 18"/>
                  <a:gd name="T21" fmla="*/ 852 h 85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8"/>
                  <a:gd name="T34" fmla="*/ 0 h 852"/>
                  <a:gd name="T35" fmla="*/ 18 w 18"/>
                  <a:gd name="T36" fmla="*/ 852 h 85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8" h="852">
                    <a:moveTo>
                      <a:pt x="0" y="0"/>
                    </a:moveTo>
                    <a:lnTo>
                      <a:pt x="0" y="114"/>
                    </a:lnTo>
                    <a:lnTo>
                      <a:pt x="6" y="228"/>
                    </a:lnTo>
                    <a:lnTo>
                      <a:pt x="6" y="354"/>
                    </a:lnTo>
                    <a:lnTo>
                      <a:pt x="6" y="474"/>
                    </a:lnTo>
                    <a:lnTo>
                      <a:pt x="12" y="588"/>
                    </a:lnTo>
                    <a:lnTo>
                      <a:pt x="12" y="690"/>
                    </a:lnTo>
                    <a:lnTo>
                      <a:pt x="12" y="738"/>
                    </a:lnTo>
                    <a:lnTo>
                      <a:pt x="18" y="780"/>
                    </a:lnTo>
                    <a:lnTo>
                      <a:pt x="18" y="822"/>
                    </a:lnTo>
                    <a:lnTo>
                      <a:pt x="18" y="852"/>
                    </a:lnTo>
                  </a:path>
                </a:pathLst>
              </a:custGeom>
              <a:noFill/>
              <a:ln w="28575">
                <a:solidFill>
                  <a:srgbClr val="000080"/>
                </a:solidFill>
                <a:prstDash val="solid"/>
                <a:round/>
                <a:headEnd/>
                <a:tailEnd/>
              </a:ln>
            </p:spPr>
            <p:txBody>
              <a:bodyPr/>
              <a:lstStyle/>
              <a:p>
                <a:endParaRPr lang="en-US"/>
              </a:p>
            </p:txBody>
          </p:sp>
          <p:sp>
            <p:nvSpPr>
              <p:cNvPr id="9249" name="Freeform 27"/>
              <p:cNvSpPr>
                <a:spLocks/>
              </p:cNvSpPr>
              <p:nvPr/>
            </p:nvSpPr>
            <p:spPr bwMode="auto">
              <a:xfrm>
                <a:off x="3437" y="3031"/>
                <a:ext cx="30" cy="108"/>
              </a:xfrm>
              <a:custGeom>
                <a:avLst/>
                <a:gdLst>
                  <a:gd name="T0" fmla="*/ 0 w 30"/>
                  <a:gd name="T1" fmla="*/ 0 h 108"/>
                  <a:gd name="T2" fmla="*/ 0 w 30"/>
                  <a:gd name="T3" fmla="*/ 42 h 108"/>
                  <a:gd name="T4" fmla="*/ 0 w 30"/>
                  <a:gd name="T5" fmla="*/ 72 h 108"/>
                  <a:gd name="T6" fmla="*/ 12 w 30"/>
                  <a:gd name="T7" fmla="*/ 96 h 108"/>
                  <a:gd name="T8" fmla="*/ 30 w 30"/>
                  <a:gd name="T9" fmla="*/ 108 h 108"/>
                  <a:gd name="T10" fmla="*/ 0 60000 65536"/>
                  <a:gd name="T11" fmla="*/ 0 60000 65536"/>
                  <a:gd name="T12" fmla="*/ 0 60000 65536"/>
                  <a:gd name="T13" fmla="*/ 0 60000 65536"/>
                  <a:gd name="T14" fmla="*/ 0 60000 65536"/>
                  <a:gd name="T15" fmla="*/ 0 w 30"/>
                  <a:gd name="T16" fmla="*/ 0 h 108"/>
                  <a:gd name="T17" fmla="*/ 30 w 30"/>
                  <a:gd name="T18" fmla="*/ 108 h 108"/>
                </a:gdLst>
                <a:ahLst/>
                <a:cxnLst>
                  <a:cxn ang="T10">
                    <a:pos x="T0" y="T1"/>
                  </a:cxn>
                  <a:cxn ang="T11">
                    <a:pos x="T2" y="T3"/>
                  </a:cxn>
                  <a:cxn ang="T12">
                    <a:pos x="T4" y="T5"/>
                  </a:cxn>
                  <a:cxn ang="T13">
                    <a:pos x="T6" y="T7"/>
                  </a:cxn>
                  <a:cxn ang="T14">
                    <a:pos x="T8" y="T9"/>
                  </a:cxn>
                </a:cxnLst>
                <a:rect l="T15" t="T16" r="T17" b="T18"/>
                <a:pathLst>
                  <a:path w="30" h="108">
                    <a:moveTo>
                      <a:pt x="0" y="0"/>
                    </a:moveTo>
                    <a:lnTo>
                      <a:pt x="0" y="42"/>
                    </a:lnTo>
                    <a:lnTo>
                      <a:pt x="0" y="72"/>
                    </a:lnTo>
                    <a:lnTo>
                      <a:pt x="12" y="96"/>
                    </a:lnTo>
                    <a:lnTo>
                      <a:pt x="30" y="108"/>
                    </a:lnTo>
                  </a:path>
                </a:pathLst>
              </a:custGeom>
              <a:noFill/>
              <a:ln w="28575">
                <a:solidFill>
                  <a:srgbClr val="000080"/>
                </a:solidFill>
                <a:prstDash val="solid"/>
                <a:round/>
                <a:headEnd/>
                <a:tailEnd/>
              </a:ln>
            </p:spPr>
            <p:txBody>
              <a:bodyPr/>
              <a:lstStyle/>
              <a:p>
                <a:endParaRPr lang="en-US"/>
              </a:p>
            </p:txBody>
          </p:sp>
          <p:sp>
            <p:nvSpPr>
              <p:cNvPr id="9250" name="Freeform 28"/>
              <p:cNvSpPr>
                <a:spLocks/>
              </p:cNvSpPr>
              <p:nvPr/>
            </p:nvSpPr>
            <p:spPr bwMode="auto">
              <a:xfrm>
                <a:off x="3467" y="3139"/>
                <a:ext cx="612" cy="66"/>
              </a:xfrm>
              <a:custGeom>
                <a:avLst/>
                <a:gdLst>
                  <a:gd name="T0" fmla="*/ 0 w 612"/>
                  <a:gd name="T1" fmla="*/ 0 h 66"/>
                  <a:gd name="T2" fmla="*/ 48 w 612"/>
                  <a:gd name="T3" fmla="*/ 12 h 66"/>
                  <a:gd name="T4" fmla="*/ 102 w 612"/>
                  <a:gd name="T5" fmla="*/ 18 h 66"/>
                  <a:gd name="T6" fmla="*/ 168 w 612"/>
                  <a:gd name="T7" fmla="*/ 30 h 66"/>
                  <a:gd name="T8" fmla="*/ 246 w 612"/>
                  <a:gd name="T9" fmla="*/ 36 h 66"/>
                  <a:gd name="T10" fmla="*/ 330 w 612"/>
                  <a:gd name="T11" fmla="*/ 42 h 66"/>
                  <a:gd name="T12" fmla="*/ 420 w 612"/>
                  <a:gd name="T13" fmla="*/ 54 h 66"/>
                  <a:gd name="T14" fmla="*/ 516 w 612"/>
                  <a:gd name="T15" fmla="*/ 60 h 66"/>
                  <a:gd name="T16" fmla="*/ 612 w 612"/>
                  <a:gd name="T17" fmla="*/ 66 h 6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12"/>
                  <a:gd name="T28" fmla="*/ 0 h 66"/>
                  <a:gd name="T29" fmla="*/ 612 w 612"/>
                  <a:gd name="T30" fmla="*/ 66 h 6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12" h="66">
                    <a:moveTo>
                      <a:pt x="0" y="0"/>
                    </a:moveTo>
                    <a:lnTo>
                      <a:pt x="48" y="12"/>
                    </a:lnTo>
                    <a:lnTo>
                      <a:pt x="102" y="18"/>
                    </a:lnTo>
                    <a:lnTo>
                      <a:pt x="168" y="30"/>
                    </a:lnTo>
                    <a:lnTo>
                      <a:pt x="246" y="36"/>
                    </a:lnTo>
                    <a:lnTo>
                      <a:pt x="330" y="42"/>
                    </a:lnTo>
                    <a:lnTo>
                      <a:pt x="420" y="54"/>
                    </a:lnTo>
                    <a:lnTo>
                      <a:pt x="516" y="60"/>
                    </a:lnTo>
                    <a:lnTo>
                      <a:pt x="612" y="66"/>
                    </a:lnTo>
                  </a:path>
                </a:pathLst>
              </a:custGeom>
              <a:noFill/>
              <a:ln w="28575">
                <a:solidFill>
                  <a:srgbClr val="000080"/>
                </a:solidFill>
                <a:prstDash val="solid"/>
                <a:round/>
                <a:headEnd/>
                <a:tailEnd/>
              </a:ln>
            </p:spPr>
            <p:txBody>
              <a:bodyPr/>
              <a:lstStyle/>
              <a:p>
                <a:endParaRPr lang="en-US"/>
              </a:p>
            </p:txBody>
          </p:sp>
          <p:sp>
            <p:nvSpPr>
              <p:cNvPr id="9251" name="Freeform 29"/>
              <p:cNvSpPr>
                <a:spLocks/>
              </p:cNvSpPr>
              <p:nvPr/>
            </p:nvSpPr>
            <p:spPr bwMode="auto">
              <a:xfrm>
                <a:off x="4079" y="3205"/>
                <a:ext cx="990" cy="42"/>
              </a:xfrm>
              <a:custGeom>
                <a:avLst/>
                <a:gdLst>
                  <a:gd name="T0" fmla="*/ 0 w 990"/>
                  <a:gd name="T1" fmla="*/ 0 h 42"/>
                  <a:gd name="T2" fmla="*/ 108 w 990"/>
                  <a:gd name="T3" fmla="*/ 6 h 42"/>
                  <a:gd name="T4" fmla="*/ 222 w 990"/>
                  <a:gd name="T5" fmla="*/ 12 h 42"/>
                  <a:gd name="T6" fmla="*/ 342 w 990"/>
                  <a:gd name="T7" fmla="*/ 18 h 42"/>
                  <a:gd name="T8" fmla="*/ 474 w 990"/>
                  <a:gd name="T9" fmla="*/ 24 h 42"/>
                  <a:gd name="T10" fmla="*/ 732 w 990"/>
                  <a:gd name="T11" fmla="*/ 30 h 42"/>
                  <a:gd name="T12" fmla="*/ 864 w 990"/>
                  <a:gd name="T13" fmla="*/ 36 h 42"/>
                  <a:gd name="T14" fmla="*/ 990 w 990"/>
                  <a:gd name="T15" fmla="*/ 42 h 42"/>
                  <a:gd name="T16" fmla="*/ 0 60000 65536"/>
                  <a:gd name="T17" fmla="*/ 0 60000 65536"/>
                  <a:gd name="T18" fmla="*/ 0 60000 65536"/>
                  <a:gd name="T19" fmla="*/ 0 60000 65536"/>
                  <a:gd name="T20" fmla="*/ 0 60000 65536"/>
                  <a:gd name="T21" fmla="*/ 0 60000 65536"/>
                  <a:gd name="T22" fmla="*/ 0 60000 65536"/>
                  <a:gd name="T23" fmla="*/ 0 60000 65536"/>
                  <a:gd name="T24" fmla="*/ 0 w 990"/>
                  <a:gd name="T25" fmla="*/ 0 h 42"/>
                  <a:gd name="T26" fmla="*/ 990 w 990"/>
                  <a:gd name="T27" fmla="*/ 42 h 4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990" h="42">
                    <a:moveTo>
                      <a:pt x="0" y="0"/>
                    </a:moveTo>
                    <a:lnTo>
                      <a:pt x="108" y="6"/>
                    </a:lnTo>
                    <a:lnTo>
                      <a:pt x="222" y="12"/>
                    </a:lnTo>
                    <a:lnTo>
                      <a:pt x="342" y="18"/>
                    </a:lnTo>
                    <a:lnTo>
                      <a:pt x="474" y="24"/>
                    </a:lnTo>
                    <a:lnTo>
                      <a:pt x="732" y="30"/>
                    </a:lnTo>
                    <a:lnTo>
                      <a:pt x="864" y="36"/>
                    </a:lnTo>
                    <a:lnTo>
                      <a:pt x="990" y="42"/>
                    </a:lnTo>
                  </a:path>
                </a:pathLst>
              </a:custGeom>
              <a:noFill/>
              <a:ln w="28575">
                <a:solidFill>
                  <a:srgbClr val="000080"/>
                </a:solidFill>
                <a:prstDash val="solid"/>
                <a:round/>
                <a:headEnd/>
                <a:tailEnd/>
              </a:ln>
            </p:spPr>
            <p:txBody>
              <a:bodyPr/>
              <a:lstStyle/>
              <a:p>
                <a:endParaRPr lang="en-US"/>
              </a:p>
            </p:txBody>
          </p:sp>
          <p:sp>
            <p:nvSpPr>
              <p:cNvPr id="9253" name="Rectangle 31"/>
              <p:cNvSpPr>
                <a:spLocks noChangeArrowheads="1"/>
              </p:cNvSpPr>
              <p:nvPr/>
            </p:nvSpPr>
            <p:spPr bwMode="auto">
              <a:xfrm>
                <a:off x="3482" y="2160"/>
                <a:ext cx="217" cy="128"/>
              </a:xfrm>
              <a:prstGeom prst="rect">
                <a:avLst/>
              </a:prstGeom>
              <a:noFill/>
              <a:ln w="9525">
                <a:noFill/>
                <a:miter lim="800000"/>
                <a:headEnd/>
                <a:tailEnd/>
              </a:ln>
            </p:spPr>
            <p:txBody>
              <a:bodyPr wrap="none" lIns="0" tIns="0" rIns="0" bIns="0">
                <a:spAutoFit/>
              </a:bodyPr>
              <a:lstStyle/>
              <a:p>
                <a:pPr algn="l"/>
                <a:r>
                  <a:rPr lang="en-US" b="0" dirty="0" smtClean="0">
                    <a:solidFill>
                      <a:srgbClr val="000000"/>
                    </a:solidFill>
                  </a:rPr>
                  <a:t>C0</a:t>
                </a:r>
                <a:endParaRPr lang="en-US" sz="1800" b="0" dirty="0"/>
              </a:p>
            </p:txBody>
          </p:sp>
          <p:sp>
            <p:nvSpPr>
              <p:cNvPr id="9254" name="Rectangle 32"/>
              <p:cNvSpPr>
                <a:spLocks noChangeArrowheads="1"/>
              </p:cNvSpPr>
              <p:nvPr/>
            </p:nvSpPr>
            <p:spPr bwMode="auto">
              <a:xfrm>
                <a:off x="4761" y="2983"/>
                <a:ext cx="213" cy="154"/>
              </a:xfrm>
              <a:prstGeom prst="rect">
                <a:avLst/>
              </a:prstGeom>
              <a:noFill/>
              <a:ln w="9525">
                <a:noFill/>
                <a:miter lim="800000"/>
                <a:headEnd/>
                <a:tailEnd/>
              </a:ln>
            </p:spPr>
            <p:txBody>
              <a:bodyPr wrap="none" lIns="0" tIns="0" rIns="0" bIns="0">
                <a:spAutoFit/>
              </a:bodyPr>
              <a:lstStyle/>
              <a:p>
                <a:r>
                  <a:rPr lang="en-US" b="0">
                    <a:solidFill>
                      <a:srgbClr val="000000"/>
                    </a:solidFill>
                  </a:rPr>
                  <a:t>Cn</a:t>
                </a:r>
                <a:endParaRPr lang="en-US" b="0"/>
              </a:p>
            </p:txBody>
          </p:sp>
        </p:grpSp>
        <p:sp>
          <p:nvSpPr>
            <p:cNvPr id="9225" name="Rectangle 33"/>
            <p:cNvSpPr>
              <a:spLocks noChangeArrowheads="1"/>
            </p:cNvSpPr>
            <p:nvPr/>
          </p:nvSpPr>
          <p:spPr bwMode="auto">
            <a:xfrm>
              <a:off x="3549" y="2829"/>
              <a:ext cx="213" cy="154"/>
            </a:xfrm>
            <a:prstGeom prst="rect">
              <a:avLst/>
            </a:prstGeom>
            <a:noFill/>
            <a:ln w="9525">
              <a:noFill/>
              <a:miter lim="800000"/>
              <a:headEnd/>
              <a:tailEnd/>
            </a:ln>
          </p:spPr>
          <p:txBody>
            <a:bodyPr wrap="none" lIns="0" tIns="0" rIns="0" bIns="0">
              <a:spAutoFit/>
            </a:bodyPr>
            <a:lstStyle/>
            <a:p>
              <a:r>
                <a:rPr lang="en-US" b="0">
                  <a:solidFill>
                    <a:srgbClr val="000000"/>
                  </a:solidFill>
                </a:rPr>
                <a:t>C1</a:t>
              </a:r>
              <a:endParaRPr lang="en-US" b="0"/>
            </a:p>
          </p:txBody>
        </p:sp>
        <p:sp>
          <p:nvSpPr>
            <p:cNvPr id="9226" name="Text Box 34"/>
            <p:cNvSpPr txBox="1">
              <a:spLocks noChangeArrowheads="1"/>
            </p:cNvSpPr>
            <p:nvPr/>
          </p:nvSpPr>
          <p:spPr bwMode="auto">
            <a:xfrm>
              <a:off x="3693" y="3307"/>
              <a:ext cx="1210" cy="181"/>
            </a:xfrm>
            <a:prstGeom prst="rect">
              <a:avLst/>
            </a:prstGeom>
            <a:noFill/>
            <a:ln w="19050" algn="ctr">
              <a:noFill/>
              <a:miter lim="800000"/>
              <a:headEnd/>
              <a:tailEnd/>
            </a:ln>
          </p:spPr>
          <p:txBody>
            <a:bodyPr wrap="none">
              <a:spAutoFit/>
            </a:bodyPr>
            <a:lstStyle/>
            <a:p>
              <a:r>
                <a:rPr lang="en-US" sz="1600" b="0">
                  <a:solidFill>
                    <a:schemeClr val="tx1"/>
                  </a:solidFill>
                </a:rPr>
                <a:t>Exit Latency (us)</a:t>
              </a:r>
            </a:p>
          </p:txBody>
        </p:sp>
        <p:sp>
          <p:nvSpPr>
            <p:cNvPr id="9227" name="Text Box 35"/>
            <p:cNvSpPr txBox="1">
              <a:spLocks noChangeArrowheads="1"/>
            </p:cNvSpPr>
            <p:nvPr/>
          </p:nvSpPr>
          <p:spPr bwMode="auto">
            <a:xfrm rot="-5400000">
              <a:off x="2763" y="2516"/>
              <a:ext cx="1085" cy="181"/>
            </a:xfrm>
            <a:prstGeom prst="rect">
              <a:avLst/>
            </a:prstGeom>
            <a:noFill/>
            <a:ln w="19050" algn="ctr">
              <a:noFill/>
              <a:miter lim="800000"/>
              <a:headEnd/>
              <a:tailEnd/>
            </a:ln>
          </p:spPr>
          <p:txBody>
            <a:bodyPr wrap="none">
              <a:spAutoFit/>
            </a:bodyPr>
            <a:lstStyle/>
            <a:p>
              <a:r>
                <a:rPr lang="en-US" sz="1600" b="0">
                  <a:solidFill>
                    <a:schemeClr val="tx1"/>
                  </a:solidFill>
                </a:rPr>
                <a:t>Idle Power (W)</a:t>
              </a:r>
            </a:p>
          </p:txBody>
        </p:sp>
      </p:grpSp>
      <p:sp>
        <p:nvSpPr>
          <p:cNvPr id="39" name="Content Placeholder 38"/>
          <p:cNvSpPr>
            <a:spLocks noGrp="1"/>
          </p:cNvSpPr>
          <p:nvPr>
            <p:ph idx="1"/>
          </p:nvPr>
        </p:nvSpPr>
        <p:spPr>
          <a:xfrm>
            <a:off x="137564" y="1316353"/>
            <a:ext cx="4106890" cy="3495144"/>
          </a:xfrm>
        </p:spPr>
        <p:txBody>
          <a:bodyPr/>
          <a:lstStyle/>
          <a:p>
            <a:pPr>
              <a:spcAft>
                <a:spcPts val="1200"/>
              </a:spcAft>
            </a:pPr>
            <a:r>
              <a:rPr lang="en-US" sz="2800" dirty="0" smtClean="0"/>
              <a:t>Windows* CPU Power Management Framework built on CPU “idle” states (C-states) and “active” states (P-states)</a:t>
            </a:r>
          </a:p>
          <a:p>
            <a:pPr>
              <a:spcAft>
                <a:spcPts val="1200"/>
              </a:spcAft>
            </a:pPr>
            <a:r>
              <a:rPr lang="en-US" sz="2800" dirty="0" smtClean="0"/>
              <a:t>OS initiates C-state entry by Mwait instruction </a:t>
            </a:r>
            <a:endParaRPr lang="en-US" sz="2800" dirty="0"/>
          </a:p>
        </p:txBody>
      </p:sp>
      <p:pic>
        <p:nvPicPr>
          <p:cNvPr id="36" name="Picture 94"/>
          <p:cNvPicPr>
            <a:picLocks noChangeAspect="1" noChangeArrowheads="1"/>
          </p:cNvPicPr>
          <p:nvPr/>
        </p:nvPicPr>
        <p:blipFill>
          <a:blip r:embed="rId3"/>
          <a:srcRect/>
          <a:stretch>
            <a:fillRect/>
          </a:stretch>
        </p:blipFill>
        <p:spPr bwMode="auto">
          <a:xfrm>
            <a:off x="0" y="5298441"/>
            <a:ext cx="9601200" cy="740679"/>
          </a:xfrm>
          <a:prstGeom prst="rect">
            <a:avLst/>
          </a:prstGeom>
          <a:noFill/>
          <a:ln w="9525">
            <a:noFill/>
            <a:miter lim="800000"/>
            <a:headEnd/>
            <a:tailEnd/>
          </a:ln>
        </p:spPr>
      </p:pic>
      <p:sp>
        <p:nvSpPr>
          <p:cNvPr id="37" name="Rectangle 36"/>
          <p:cNvSpPr/>
          <p:nvPr/>
        </p:nvSpPr>
        <p:spPr>
          <a:xfrm>
            <a:off x="228600" y="5269184"/>
            <a:ext cx="9144000" cy="501650"/>
          </a:xfrm>
          <a:prstGeom prst="rect">
            <a:avLst/>
          </a:prstGeom>
        </p:spPr>
        <p:txBody>
          <a:bodyPr lIns="130615" tIns="65308" rIns="130615" bIns="65308">
            <a:spAutoFit/>
          </a:bodyPr>
          <a:lstStyle/>
          <a:p>
            <a:pPr algn="ctr" fontAlgn="auto">
              <a:spcBef>
                <a:spcPts val="0"/>
              </a:spcBef>
              <a:spcAft>
                <a:spcPts val="0"/>
              </a:spcAft>
              <a:defRPr/>
            </a:pPr>
            <a:r>
              <a:rPr lang="en-US" sz="2400" i="1" dirty="0" smtClean="0">
                <a:effectLst>
                  <a:outerShdw blurRad="38100" dist="38100" dir="2700000" algn="tl">
                    <a:srgbClr val="000000"/>
                  </a:outerShdw>
                </a:effectLst>
                <a:latin typeface="Neo Sans Intel Medium" pitchFamily="34" charset="0"/>
                <a:cs typeface="+mn-cs"/>
              </a:rPr>
              <a:t>Software and Hardware working together to manage power</a:t>
            </a:r>
            <a:endParaRPr lang="en-US" sz="2400" i="1" dirty="0">
              <a:effectLst>
                <a:outerShdw blurRad="38100" dist="38100" dir="2700000" algn="tl">
                  <a:srgbClr val="000000"/>
                </a:outerShdw>
              </a:effectLst>
              <a:latin typeface="Neo Sans Intel Medium" pitchFamily="34" charset="0"/>
              <a:cs typeface="+mn-cs"/>
            </a:endParaRPr>
          </a:p>
        </p:txBody>
      </p:sp>
    </p:spTree>
  </p:cSld>
  <p:clrMapOvr>
    <a:masterClrMapping/>
  </p:clrMapOvr>
  <p:transition>
    <p:fad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1" name="Rectangle 3"/>
          <p:cNvSpPr>
            <a:spLocks noGrp="1" noChangeArrowheads="1"/>
          </p:cNvSpPr>
          <p:nvPr>
            <p:ph type="title"/>
          </p:nvPr>
        </p:nvSpPr>
        <p:spPr>
          <a:xfrm>
            <a:off x="159102" y="128416"/>
            <a:ext cx="8920162" cy="1034759"/>
          </a:xfrm>
          <a:noFill/>
        </p:spPr>
        <p:txBody>
          <a:bodyPr lIns="92063" tIns="46032" rIns="92063" bIns="46032"/>
          <a:lstStyle/>
          <a:p>
            <a:pPr eaLnBrk="1" hangingPunct="1"/>
            <a:r>
              <a:rPr lang="en-US" sz="4400" dirty="0" smtClean="0"/>
              <a:t>Intel® Microarchitecture (Nehalem) </a:t>
            </a:r>
            <a:r>
              <a:rPr lang="en-US" sz="4000" dirty="0" smtClean="0"/>
              <a:t/>
            </a:r>
            <a:br>
              <a:rPr lang="en-US" sz="4000" dirty="0" smtClean="0"/>
            </a:br>
            <a:r>
              <a:rPr lang="en-US" sz="2400" dirty="0" smtClean="0">
                <a:solidFill>
                  <a:schemeClr val="tx1"/>
                </a:solidFill>
              </a:rPr>
              <a:t>Deep Power Down Technology (C6)</a:t>
            </a:r>
          </a:p>
        </p:txBody>
      </p:sp>
      <p:sp>
        <p:nvSpPr>
          <p:cNvPr id="12293" name="Line 6"/>
          <p:cNvSpPr>
            <a:spLocks noChangeShapeType="1"/>
          </p:cNvSpPr>
          <p:nvPr/>
        </p:nvSpPr>
        <p:spPr bwMode="auto">
          <a:xfrm flipV="1">
            <a:off x="1155685" y="1889223"/>
            <a:ext cx="0" cy="2736698"/>
          </a:xfrm>
          <a:prstGeom prst="line">
            <a:avLst/>
          </a:prstGeom>
          <a:noFill/>
          <a:ln w="57150">
            <a:solidFill>
              <a:schemeClr val="tx1">
                <a:alpha val="70195"/>
              </a:schemeClr>
            </a:solidFill>
            <a:round/>
            <a:headEnd/>
            <a:tailEnd type="triangle" w="med" len="med"/>
          </a:ln>
        </p:spPr>
        <p:txBody>
          <a:bodyPr anchor="ctr">
            <a:spAutoFit/>
          </a:bodyPr>
          <a:lstStyle/>
          <a:p>
            <a:endParaRPr lang="en-US"/>
          </a:p>
        </p:txBody>
      </p:sp>
      <p:sp>
        <p:nvSpPr>
          <p:cNvPr id="12294" name="Line 7"/>
          <p:cNvSpPr>
            <a:spLocks noChangeShapeType="1"/>
          </p:cNvSpPr>
          <p:nvPr/>
        </p:nvSpPr>
        <p:spPr bwMode="auto">
          <a:xfrm>
            <a:off x="1184791" y="4622904"/>
            <a:ext cx="7125096" cy="6035"/>
          </a:xfrm>
          <a:prstGeom prst="line">
            <a:avLst/>
          </a:prstGeom>
          <a:noFill/>
          <a:ln w="57150">
            <a:solidFill>
              <a:schemeClr val="tx1">
                <a:alpha val="70195"/>
              </a:schemeClr>
            </a:solidFill>
            <a:round/>
            <a:headEnd/>
            <a:tailEnd type="triangle" w="med" len="med"/>
          </a:ln>
        </p:spPr>
        <p:txBody>
          <a:bodyPr anchor="ctr">
            <a:spAutoFit/>
          </a:bodyPr>
          <a:lstStyle/>
          <a:p>
            <a:endParaRPr lang="en-US"/>
          </a:p>
        </p:txBody>
      </p:sp>
      <p:sp>
        <p:nvSpPr>
          <p:cNvPr id="12295" name="Text Box 8"/>
          <p:cNvSpPr txBox="1">
            <a:spLocks noChangeArrowheads="1"/>
          </p:cNvSpPr>
          <p:nvPr/>
        </p:nvSpPr>
        <p:spPr bwMode="auto">
          <a:xfrm>
            <a:off x="1030530" y="4669672"/>
            <a:ext cx="819328" cy="369621"/>
          </a:xfrm>
          <a:prstGeom prst="rect">
            <a:avLst/>
          </a:prstGeom>
          <a:noFill/>
          <a:ln w="19050" algn="ctr">
            <a:noFill/>
            <a:miter lim="800000"/>
            <a:headEnd/>
            <a:tailEnd/>
          </a:ln>
        </p:spPr>
        <p:txBody>
          <a:bodyPr>
            <a:spAutoFit/>
          </a:bodyPr>
          <a:lstStyle/>
          <a:p>
            <a:r>
              <a:rPr lang="en-US" b="0">
                <a:solidFill>
                  <a:schemeClr val="tx1"/>
                </a:solidFill>
              </a:rPr>
              <a:t>0</a:t>
            </a:r>
          </a:p>
        </p:txBody>
      </p:sp>
      <p:sp>
        <p:nvSpPr>
          <p:cNvPr id="12296" name="Text Box 9"/>
          <p:cNvSpPr txBox="1">
            <a:spLocks noChangeArrowheads="1"/>
          </p:cNvSpPr>
          <p:nvPr/>
        </p:nvSpPr>
        <p:spPr bwMode="auto">
          <a:xfrm>
            <a:off x="1576264" y="4669672"/>
            <a:ext cx="605400" cy="369621"/>
          </a:xfrm>
          <a:prstGeom prst="rect">
            <a:avLst/>
          </a:prstGeom>
          <a:noFill/>
          <a:ln w="19050" algn="ctr">
            <a:noFill/>
            <a:miter lim="800000"/>
            <a:headEnd/>
            <a:tailEnd/>
          </a:ln>
        </p:spPr>
        <p:txBody>
          <a:bodyPr>
            <a:spAutoFit/>
          </a:bodyPr>
          <a:lstStyle/>
          <a:p>
            <a:r>
              <a:rPr lang="en-US" b="0">
                <a:solidFill>
                  <a:schemeClr val="tx1"/>
                </a:solidFill>
              </a:rPr>
              <a:t>1</a:t>
            </a:r>
          </a:p>
        </p:txBody>
      </p:sp>
      <p:sp>
        <p:nvSpPr>
          <p:cNvPr id="12297" name="Text Box 10"/>
          <p:cNvSpPr txBox="1">
            <a:spLocks noChangeArrowheads="1"/>
          </p:cNvSpPr>
          <p:nvPr/>
        </p:nvSpPr>
        <p:spPr bwMode="auto">
          <a:xfrm rot="16200000">
            <a:off x="-566472" y="2958581"/>
            <a:ext cx="2929143" cy="369332"/>
          </a:xfrm>
          <a:prstGeom prst="rect">
            <a:avLst/>
          </a:prstGeom>
          <a:noFill/>
          <a:ln w="19050" algn="ctr">
            <a:noFill/>
            <a:miter lim="800000"/>
            <a:headEnd/>
            <a:tailEnd/>
          </a:ln>
        </p:spPr>
        <p:txBody>
          <a:bodyPr wrap="square">
            <a:spAutoFit/>
          </a:bodyPr>
          <a:lstStyle/>
          <a:p>
            <a:r>
              <a:rPr lang="en-US" b="0" dirty="0">
                <a:solidFill>
                  <a:schemeClr val="tx1"/>
                </a:solidFill>
              </a:rPr>
              <a:t>Core Power</a:t>
            </a:r>
          </a:p>
        </p:txBody>
      </p:sp>
      <p:sp>
        <p:nvSpPr>
          <p:cNvPr id="12298" name="Text Box 11"/>
          <p:cNvSpPr txBox="1">
            <a:spLocks noChangeArrowheads="1"/>
          </p:cNvSpPr>
          <p:nvPr/>
        </p:nvSpPr>
        <p:spPr bwMode="auto">
          <a:xfrm>
            <a:off x="740928" y="4349837"/>
            <a:ext cx="347814" cy="298713"/>
          </a:xfrm>
          <a:prstGeom prst="rect">
            <a:avLst/>
          </a:prstGeom>
          <a:noFill/>
          <a:ln w="19050" algn="ctr">
            <a:noFill/>
            <a:miter lim="800000"/>
            <a:headEnd/>
            <a:tailEnd/>
          </a:ln>
        </p:spPr>
        <p:txBody>
          <a:bodyPr>
            <a:spAutoFit/>
          </a:bodyPr>
          <a:lstStyle/>
          <a:p>
            <a:pPr algn="r"/>
            <a:r>
              <a:rPr lang="en-US" sz="1800" b="0" dirty="0">
                <a:solidFill>
                  <a:schemeClr val="tx1"/>
                </a:solidFill>
              </a:rPr>
              <a:t>0</a:t>
            </a:r>
          </a:p>
        </p:txBody>
      </p:sp>
      <p:sp>
        <p:nvSpPr>
          <p:cNvPr id="12299" name="Rectangle 11"/>
          <p:cNvSpPr>
            <a:spLocks noChangeArrowheads="1"/>
          </p:cNvSpPr>
          <p:nvPr/>
        </p:nvSpPr>
        <p:spPr bwMode="auto">
          <a:xfrm>
            <a:off x="1250279" y="2884935"/>
            <a:ext cx="387107" cy="1710814"/>
          </a:xfrm>
          <a:prstGeom prst="rect">
            <a:avLst/>
          </a:prstGeom>
          <a:gradFill rotWithShape="1">
            <a:gsLst>
              <a:gs pos="0">
                <a:srgbClr val="005998"/>
              </a:gs>
              <a:gs pos="100000">
                <a:srgbClr val="003A5D"/>
              </a:gs>
            </a:gsLst>
            <a:lin ang="2700000" scaled="1"/>
          </a:gradFill>
          <a:ln w="19050" algn="ctr">
            <a:solidFill>
              <a:srgbClr val="292929">
                <a:alpha val="70195"/>
              </a:srgbClr>
            </a:solidFill>
            <a:round/>
            <a:headEnd/>
            <a:tailEnd/>
          </a:ln>
        </p:spPr>
        <p:txBody>
          <a:bodyPr wrap="none" anchor="ctr"/>
          <a:lstStyle/>
          <a:p>
            <a:endParaRPr lang="en-US"/>
          </a:p>
        </p:txBody>
      </p:sp>
      <p:sp>
        <p:nvSpPr>
          <p:cNvPr id="12300" name="Text Box 8"/>
          <p:cNvSpPr txBox="1">
            <a:spLocks noChangeArrowheads="1"/>
          </p:cNvSpPr>
          <p:nvPr/>
        </p:nvSpPr>
        <p:spPr bwMode="auto">
          <a:xfrm>
            <a:off x="1343418" y="2098925"/>
            <a:ext cx="1797282" cy="584775"/>
          </a:xfrm>
          <a:prstGeom prst="rect">
            <a:avLst/>
          </a:prstGeom>
          <a:noFill/>
          <a:ln w="19050" algn="ctr">
            <a:noFill/>
            <a:miter lim="800000"/>
            <a:headEnd/>
            <a:tailEnd/>
          </a:ln>
        </p:spPr>
        <p:txBody>
          <a:bodyPr>
            <a:spAutoFit/>
          </a:bodyPr>
          <a:lstStyle/>
          <a:p>
            <a:r>
              <a:rPr lang="en-US" sz="2000" b="0" dirty="0">
                <a:solidFill>
                  <a:schemeClr val="tx1"/>
                </a:solidFill>
              </a:rPr>
              <a:t>All cores in C0 </a:t>
            </a:r>
            <a:r>
              <a:rPr lang="en-US" sz="2000" b="0" dirty="0" smtClean="0">
                <a:solidFill>
                  <a:schemeClr val="tx1"/>
                </a:solidFill>
              </a:rPr>
              <a:t> </a:t>
            </a:r>
            <a:endParaRPr lang="en-US" sz="2000" b="0" dirty="0">
              <a:solidFill>
                <a:schemeClr val="tx1"/>
              </a:solidFill>
            </a:endParaRPr>
          </a:p>
        </p:txBody>
      </p:sp>
      <p:sp>
        <p:nvSpPr>
          <p:cNvPr id="12301" name="Text Box 8"/>
          <p:cNvSpPr txBox="1">
            <a:spLocks noChangeArrowheads="1"/>
          </p:cNvSpPr>
          <p:nvPr/>
        </p:nvSpPr>
        <p:spPr bwMode="auto">
          <a:xfrm>
            <a:off x="285791" y="4663637"/>
            <a:ext cx="944482" cy="368112"/>
          </a:xfrm>
          <a:prstGeom prst="rect">
            <a:avLst/>
          </a:prstGeom>
          <a:noFill/>
          <a:ln w="19050" algn="ctr">
            <a:noFill/>
            <a:miter lim="800000"/>
            <a:headEnd/>
            <a:tailEnd/>
          </a:ln>
        </p:spPr>
        <p:txBody>
          <a:bodyPr>
            <a:spAutoFit/>
          </a:bodyPr>
          <a:lstStyle/>
          <a:p>
            <a:r>
              <a:rPr lang="en-US" b="0" dirty="0">
                <a:solidFill>
                  <a:schemeClr val="tx1"/>
                </a:solidFill>
              </a:rPr>
              <a:t>Core</a:t>
            </a:r>
          </a:p>
        </p:txBody>
      </p:sp>
      <p:sp>
        <p:nvSpPr>
          <p:cNvPr id="12302" name="Text Box 8"/>
          <p:cNvSpPr txBox="1">
            <a:spLocks noChangeArrowheads="1"/>
          </p:cNvSpPr>
          <p:nvPr/>
        </p:nvSpPr>
        <p:spPr bwMode="auto">
          <a:xfrm>
            <a:off x="1902249" y="4677215"/>
            <a:ext cx="819327" cy="368112"/>
          </a:xfrm>
          <a:prstGeom prst="rect">
            <a:avLst/>
          </a:prstGeom>
          <a:noFill/>
          <a:ln w="19050" algn="ctr">
            <a:noFill/>
            <a:miter lim="800000"/>
            <a:headEnd/>
            <a:tailEnd/>
          </a:ln>
        </p:spPr>
        <p:txBody>
          <a:bodyPr>
            <a:spAutoFit/>
          </a:bodyPr>
          <a:lstStyle/>
          <a:p>
            <a:r>
              <a:rPr lang="en-US" b="0">
                <a:solidFill>
                  <a:schemeClr val="tx1"/>
                </a:solidFill>
              </a:rPr>
              <a:t>2</a:t>
            </a:r>
          </a:p>
        </p:txBody>
      </p:sp>
      <p:sp>
        <p:nvSpPr>
          <p:cNvPr id="12303" name="Text Box 9"/>
          <p:cNvSpPr txBox="1">
            <a:spLocks noChangeArrowheads="1"/>
          </p:cNvSpPr>
          <p:nvPr/>
        </p:nvSpPr>
        <p:spPr bwMode="auto">
          <a:xfrm>
            <a:off x="2408690" y="4677215"/>
            <a:ext cx="605400" cy="368112"/>
          </a:xfrm>
          <a:prstGeom prst="rect">
            <a:avLst/>
          </a:prstGeom>
          <a:noFill/>
          <a:ln w="19050" algn="ctr">
            <a:noFill/>
            <a:miter lim="800000"/>
            <a:headEnd/>
            <a:tailEnd/>
          </a:ln>
        </p:spPr>
        <p:txBody>
          <a:bodyPr>
            <a:spAutoFit/>
          </a:bodyPr>
          <a:lstStyle/>
          <a:p>
            <a:r>
              <a:rPr lang="en-US" b="0">
                <a:solidFill>
                  <a:schemeClr val="tx1"/>
                </a:solidFill>
              </a:rPr>
              <a:t>3</a:t>
            </a:r>
          </a:p>
        </p:txBody>
      </p:sp>
      <p:sp>
        <p:nvSpPr>
          <p:cNvPr id="12304" name="Rectangle 42"/>
          <p:cNvSpPr>
            <a:spLocks noChangeArrowheads="1"/>
          </p:cNvSpPr>
          <p:nvPr/>
        </p:nvSpPr>
        <p:spPr bwMode="auto">
          <a:xfrm>
            <a:off x="1683955" y="2878900"/>
            <a:ext cx="385651" cy="1709304"/>
          </a:xfrm>
          <a:prstGeom prst="rect">
            <a:avLst/>
          </a:prstGeom>
          <a:gradFill rotWithShape="1">
            <a:gsLst>
              <a:gs pos="0">
                <a:srgbClr val="005998"/>
              </a:gs>
              <a:gs pos="100000">
                <a:srgbClr val="003A5D"/>
              </a:gs>
            </a:gsLst>
            <a:lin ang="2700000" scaled="1"/>
          </a:gradFill>
          <a:ln w="19050" algn="ctr">
            <a:solidFill>
              <a:srgbClr val="292929">
                <a:alpha val="70195"/>
              </a:srgbClr>
            </a:solidFill>
            <a:round/>
            <a:headEnd/>
            <a:tailEnd/>
          </a:ln>
        </p:spPr>
        <p:txBody>
          <a:bodyPr wrap="none" anchor="ctr"/>
          <a:lstStyle/>
          <a:p>
            <a:endParaRPr lang="en-US"/>
          </a:p>
        </p:txBody>
      </p:sp>
      <p:sp>
        <p:nvSpPr>
          <p:cNvPr id="12305" name="Rectangle 43"/>
          <p:cNvSpPr>
            <a:spLocks noChangeArrowheads="1"/>
          </p:cNvSpPr>
          <p:nvPr/>
        </p:nvSpPr>
        <p:spPr bwMode="auto">
          <a:xfrm>
            <a:off x="2108900" y="2878900"/>
            <a:ext cx="385651" cy="1709304"/>
          </a:xfrm>
          <a:prstGeom prst="rect">
            <a:avLst/>
          </a:prstGeom>
          <a:gradFill rotWithShape="1">
            <a:gsLst>
              <a:gs pos="0">
                <a:srgbClr val="005998"/>
              </a:gs>
              <a:gs pos="100000">
                <a:srgbClr val="003A5D"/>
              </a:gs>
            </a:gsLst>
            <a:lin ang="2700000" scaled="1"/>
          </a:gradFill>
          <a:ln w="19050" algn="ctr">
            <a:solidFill>
              <a:srgbClr val="292929">
                <a:alpha val="70195"/>
              </a:srgbClr>
            </a:solidFill>
            <a:round/>
            <a:headEnd/>
            <a:tailEnd/>
          </a:ln>
        </p:spPr>
        <p:txBody>
          <a:bodyPr wrap="none" anchor="ctr"/>
          <a:lstStyle/>
          <a:p>
            <a:endParaRPr lang="en-US"/>
          </a:p>
        </p:txBody>
      </p:sp>
      <p:sp>
        <p:nvSpPr>
          <p:cNvPr id="12306" name="Rectangle 44"/>
          <p:cNvSpPr>
            <a:spLocks noChangeArrowheads="1"/>
          </p:cNvSpPr>
          <p:nvPr/>
        </p:nvSpPr>
        <p:spPr bwMode="auto">
          <a:xfrm>
            <a:off x="2541120" y="2884935"/>
            <a:ext cx="385652" cy="1710814"/>
          </a:xfrm>
          <a:prstGeom prst="rect">
            <a:avLst/>
          </a:prstGeom>
          <a:gradFill rotWithShape="1">
            <a:gsLst>
              <a:gs pos="0">
                <a:srgbClr val="005998"/>
              </a:gs>
              <a:gs pos="100000">
                <a:srgbClr val="003A5D"/>
              </a:gs>
            </a:gsLst>
            <a:lin ang="2700000" scaled="1"/>
          </a:gradFill>
          <a:ln w="19050" algn="ctr">
            <a:solidFill>
              <a:srgbClr val="292929">
                <a:alpha val="70195"/>
              </a:srgbClr>
            </a:solidFill>
            <a:round/>
            <a:headEnd/>
            <a:tailEnd/>
          </a:ln>
        </p:spPr>
        <p:txBody>
          <a:bodyPr wrap="none" anchor="ctr"/>
          <a:lstStyle/>
          <a:p>
            <a:endParaRPr lang="en-US"/>
          </a:p>
        </p:txBody>
      </p:sp>
      <p:grpSp>
        <p:nvGrpSpPr>
          <p:cNvPr id="2" name="Group 69"/>
          <p:cNvGrpSpPr>
            <a:grpSpLocks/>
          </p:cNvGrpSpPr>
          <p:nvPr/>
        </p:nvGrpSpPr>
        <p:grpSpPr bwMode="auto">
          <a:xfrm>
            <a:off x="3006813" y="1299339"/>
            <a:ext cx="2568586" cy="3739954"/>
            <a:chOff x="2772237" y="2409376"/>
            <a:chExt cx="2801189" cy="3935454"/>
          </a:xfrm>
        </p:grpSpPr>
        <p:sp>
          <p:nvSpPr>
            <p:cNvPr id="12320" name="Text Box 8"/>
            <p:cNvSpPr txBox="1">
              <a:spLocks noChangeArrowheads="1"/>
            </p:cNvSpPr>
            <p:nvPr/>
          </p:nvSpPr>
          <p:spPr bwMode="auto">
            <a:xfrm>
              <a:off x="3410410" y="5949772"/>
              <a:ext cx="893029" cy="387798"/>
            </a:xfrm>
            <a:prstGeom prst="rect">
              <a:avLst/>
            </a:prstGeom>
            <a:noFill/>
            <a:ln w="19050" algn="ctr">
              <a:noFill/>
              <a:miter lim="800000"/>
              <a:headEnd/>
              <a:tailEnd/>
            </a:ln>
          </p:spPr>
          <p:txBody>
            <a:bodyPr>
              <a:spAutoFit/>
            </a:bodyPr>
            <a:lstStyle/>
            <a:p>
              <a:r>
                <a:rPr lang="en-US" b="0">
                  <a:solidFill>
                    <a:schemeClr val="tx1"/>
                  </a:solidFill>
                </a:rPr>
                <a:t>0</a:t>
              </a:r>
            </a:p>
          </p:txBody>
        </p:sp>
        <p:sp>
          <p:nvSpPr>
            <p:cNvPr id="12321" name="Text Box 9"/>
            <p:cNvSpPr txBox="1">
              <a:spLocks noChangeArrowheads="1"/>
            </p:cNvSpPr>
            <p:nvPr/>
          </p:nvSpPr>
          <p:spPr bwMode="auto">
            <a:xfrm>
              <a:off x="4005467" y="5949771"/>
              <a:ext cx="660831" cy="387798"/>
            </a:xfrm>
            <a:prstGeom prst="rect">
              <a:avLst/>
            </a:prstGeom>
            <a:noFill/>
            <a:ln w="19050" algn="ctr">
              <a:noFill/>
              <a:miter lim="800000"/>
              <a:headEnd/>
              <a:tailEnd/>
            </a:ln>
          </p:spPr>
          <p:txBody>
            <a:bodyPr>
              <a:spAutoFit/>
            </a:bodyPr>
            <a:lstStyle/>
            <a:p>
              <a:r>
                <a:rPr lang="en-US" b="0">
                  <a:solidFill>
                    <a:schemeClr val="tx1"/>
                  </a:solidFill>
                </a:rPr>
                <a:t>1</a:t>
              </a:r>
            </a:p>
          </p:txBody>
        </p:sp>
        <p:sp>
          <p:nvSpPr>
            <p:cNvPr id="12322" name="Rectangle 47"/>
            <p:cNvSpPr>
              <a:spLocks noChangeArrowheads="1"/>
            </p:cNvSpPr>
            <p:nvPr/>
          </p:nvSpPr>
          <p:spPr bwMode="auto">
            <a:xfrm>
              <a:off x="3650340" y="4071260"/>
              <a:ext cx="420865" cy="1799772"/>
            </a:xfrm>
            <a:prstGeom prst="rect">
              <a:avLst/>
            </a:prstGeom>
            <a:gradFill rotWithShape="1">
              <a:gsLst>
                <a:gs pos="0">
                  <a:srgbClr val="005998"/>
                </a:gs>
                <a:gs pos="100000">
                  <a:srgbClr val="003A5D"/>
                </a:gs>
              </a:gsLst>
              <a:lin ang="2700000" scaled="1"/>
            </a:gradFill>
            <a:ln w="19050" algn="ctr">
              <a:solidFill>
                <a:srgbClr val="292929">
                  <a:alpha val="70195"/>
                </a:srgbClr>
              </a:solidFill>
              <a:round/>
              <a:headEnd/>
              <a:tailEnd/>
            </a:ln>
          </p:spPr>
          <p:txBody>
            <a:bodyPr wrap="none" anchor="ctr"/>
            <a:lstStyle/>
            <a:p>
              <a:endParaRPr lang="en-US"/>
            </a:p>
          </p:txBody>
        </p:sp>
        <p:sp>
          <p:nvSpPr>
            <p:cNvPr id="12323" name="Text Box 8"/>
            <p:cNvSpPr txBox="1">
              <a:spLocks noChangeArrowheads="1"/>
            </p:cNvSpPr>
            <p:nvPr/>
          </p:nvSpPr>
          <p:spPr bwMode="auto">
            <a:xfrm>
              <a:off x="4361080" y="5957032"/>
              <a:ext cx="893029" cy="387798"/>
            </a:xfrm>
            <a:prstGeom prst="rect">
              <a:avLst/>
            </a:prstGeom>
            <a:noFill/>
            <a:ln w="19050" algn="ctr">
              <a:noFill/>
              <a:miter lim="800000"/>
              <a:headEnd/>
              <a:tailEnd/>
            </a:ln>
          </p:spPr>
          <p:txBody>
            <a:bodyPr>
              <a:spAutoFit/>
            </a:bodyPr>
            <a:lstStyle/>
            <a:p>
              <a:r>
                <a:rPr lang="en-US" b="0">
                  <a:solidFill>
                    <a:schemeClr val="tx1"/>
                  </a:solidFill>
                </a:rPr>
                <a:t>2</a:t>
              </a:r>
            </a:p>
          </p:txBody>
        </p:sp>
        <p:sp>
          <p:nvSpPr>
            <p:cNvPr id="12324" name="Text Box 9"/>
            <p:cNvSpPr txBox="1">
              <a:spLocks noChangeArrowheads="1"/>
            </p:cNvSpPr>
            <p:nvPr/>
          </p:nvSpPr>
          <p:spPr bwMode="auto">
            <a:xfrm>
              <a:off x="4912595" y="5957031"/>
              <a:ext cx="660831" cy="387798"/>
            </a:xfrm>
            <a:prstGeom prst="rect">
              <a:avLst/>
            </a:prstGeom>
            <a:noFill/>
            <a:ln w="19050" algn="ctr">
              <a:noFill/>
              <a:miter lim="800000"/>
              <a:headEnd/>
              <a:tailEnd/>
            </a:ln>
          </p:spPr>
          <p:txBody>
            <a:bodyPr>
              <a:spAutoFit/>
            </a:bodyPr>
            <a:lstStyle/>
            <a:p>
              <a:r>
                <a:rPr lang="en-US" b="0">
                  <a:solidFill>
                    <a:schemeClr val="tx1"/>
                  </a:solidFill>
                </a:rPr>
                <a:t>3</a:t>
              </a:r>
            </a:p>
          </p:txBody>
        </p:sp>
        <p:sp>
          <p:nvSpPr>
            <p:cNvPr id="12325" name="Rectangle 51"/>
            <p:cNvSpPr>
              <a:spLocks noChangeArrowheads="1"/>
            </p:cNvSpPr>
            <p:nvPr/>
          </p:nvSpPr>
          <p:spPr bwMode="auto">
            <a:xfrm>
              <a:off x="5036430" y="4064006"/>
              <a:ext cx="420865" cy="1799772"/>
            </a:xfrm>
            <a:prstGeom prst="rect">
              <a:avLst/>
            </a:prstGeom>
            <a:gradFill rotWithShape="1">
              <a:gsLst>
                <a:gs pos="0">
                  <a:srgbClr val="005998"/>
                </a:gs>
                <a:gs pos="100000">
                  <a:srgbClr val="003A5D"/>
                </a:gs>
              </a:gsLst>
              <a:lin ang="2700000" scaled="1"/>
            </a:gradFill>
            <a:ln w="19050" algn="ctr">
              <a:solidFill>
                <a:srgbClr val="292929">
                  <a:alpha val="70195"/>
                </a:srgbClr>
              </a:solidFill>
              <a:round/>
              <a:headEnd/>
              <a:tailEnd/>
            </a:ln>
          </p:spPr>
          <p:txBody>
            <a:bodyPr wrap="none" anchor="ctr"/>
            <a:lstStyle/>
            <a:p>
              <a:endParaRPr lang="en-US"/>
            </a:p>
          </p:txBody>
        </p:sp>
        <p:sp>
          <p:nvSpPr>
            <p:cNvPr id="12326" name="Right Arrow 53"/>
            <p:cNvSpPr>
              <a:spLocks noChangeArrowheads="1"/>
            </p:cNvSpPr>
            <p:nvPr/>
          </p:nvSpPr>
          <p:spPr bwMode="auto">
            <a:xfrm>
              <a:off x="2772237" y="4615543"/>
              <a:ext cx="638629" cy="406400"/>
            </a:xfrm>
            <a:prstGeom prst="rightArrow">
              <a:avLst>
                <a:gd name="adj1" fmla="val 50000"/>
                <a:gd name="adj2" fmla="val 50002"/>
              </a:avLst>
            </a:prstGeom>
            <a:gradFill rotWithShape="1">
              <a:gsLst>
                <a:gs pos="0">
                  <a:srgbClr val="005998"/>
                </a:gs>
                <a:gs pos="100000">
                  <a:srgbClr val="003A5D"/>
                </a:gs>
              </a:gsLst>
              <a:lin ang="2700000" scaled="1"/>
            </a:gradFill>
            <a:ln w="19050" algn="ctr">
              <a:solidFill>
                <a:srgbClr val="292929">
                  <a:alpha val="70195"/>
                </a:srgbClr>
              </a:solidFill>
              <a:round/>
              <a:headEnd/>
              <a:tailEnd/>
            </a:ln>
          </p:spPr>
          <p:txBody>
            <a:bodyPr wrap="none" anchor="ctr"/>
            <a:lstStyle/>
            <a:p>
              <a:endParaRPr lang="en-US"/>
            </a:p>
          </p:txBody>
        </p:sp>
        <p:sp>
          <p:nvSpPr>
            <p:cNvPr id="55" name="Line Callout 1 (Border and Accent Bar) 54"/>
            <p:cNvSpPr/>
            <p:nvPr/>
          </p:nvSpPr>
          <p:spPr bwMode="auto">
            <a:xfrm>
              <a:off x="3745115" y="2409376"/>
              <a:ext cx="1596598" cy="1422415"/>
            </a:xfrm>
            <a:prstGeom prst="accentBorderCallout1">
              <a:avLst>
                <a:gd name="adj1" fmla="val 63431"/>
                <a:gd name="adj2" fmla="val -4696"/>
                <a:gd name="adj3" fmla="val 155423"/>
                <a:gd name="adj4" fmla="val -40152"/>
              </a:avLst>
            </a:prstGeom>
            <a:gradFill>
              <a:gsLst>
                <a:gs pos="0">
                  <a:schemeClr val="accent2">
                    <a:lumMod val="75000"/>
                  </a:schemeClr>
                </a:gs>
                <a:gs pos="25000">
                  <a:srgbClr val="21D6E0"/>
                </a:gs>
                <a:gs pos="75000">
                  <a:srgbClr val="0087E6"/>
                </a:gs>
                <a:gs pos="100000">
                  <a:srgbClr val="005CBF"/>
                </a:gs>
              </a:gsLst>
              <a:lin ang="2700000" scaled="0"/>
            </a:gradFill>
            <a:ln w="38100" cap="flat" cmpd="sng" algn="ctr">
              <a:solidFill>
                <a:srgbClr val="292929">
                  <a:alpha val="70000"/>
                </a:srgbClr>
              </a:solidFill>
              <a:prstDash val="solid"/>
              <a:round/>
              <a:headEnd type="none" w="med" len="med"/>
              <a:tailEnd type="none" w="med" len="med"/>
            </a:ln>
            <a:effectLst/>
          </p:spPr>
          <p:txBody>
            <a:bodyPr wrap="none" anchor="ctr"/>
            <a:lstStyle/>
            <a:p>
              <a:pPr>
                <a:defRPr/>
              </a:pPr>
              <a:r>
                <a:rPr lang="en-US" sz="1600" dirty="0">
                  <a:latin typeface="Neo Sans Intel Medium"/>
                  <a:cs typeface="Arial" charset="0"/>
                </a:rPr>
                <a:t>MWAIT (C6)</a:t>
              </a:r>
            </a:p>
            <a:p>
              <a:pPr>
                <a:defRPr/>
              </a:pPr>
              <a:r>
                <a:rPr lang="en-US" sz="1600" dirty="0">
                  <a:latin typeface="Neo Sans Intel Medium"/>
                  <a:cs typeface="Arial" charset="0"/>
                </a:rPr>
                <a:t>On Core 1 &amp; </a:t>
              </a:r>
            </a:p>
            <a:p>
              <a:pPr>
                <a:defRPr/>
              </a:pPr>
              <a:r>
                <a:rPr lang="en-US" sz="1600" dirty="0">
                  <a:latin typeface="Neo Sans Intel Medium"/>
                  <a:cs typeface="Arial" charset="0"/>
                </a:rPr>
                <a:t>Core 2</a:t>
              </a:r>
            </a:p>
          </p:txBody>
        </p:sp>
        <p:sp>
          <p:nvSpPr>
            <p:cNvPr id="12328" name="Rectangle 55"/>
            <p:cNvSpPr>
              <a:spLocks noChangeArrowheads="1"/>
            </p:cNvSpPr>
            <p:nvPr/>
          </p:nvSpPr>
          <p:spPr bwMode="auto">
            <a:xfrm>
              <a:off x="4593756" y="5868860"/>
              <a:ext cx="420865" cy="9144"/>
            </a:xfrm>
            <a:prstGeom prst="rect">
              <a:avLst/>
            </a:prstGeom>
            <a:gradFill rotWithShape="1">
              <a:gsLst>
                <a:gs pos="0">
                  <a:srgbClr val="005998"/>
                </a:gs>
                <a:gs pos="100000">
                  <a:srgbClr val="003A5D"/>
                </a:gs>
              </a:gsLst>
              <a:lin ang="2700000" scaled="1"/>
            </a:gradFill>
            <a:ln w="19050" algn="ctr">
              <a:solidFill>
                <a:srgbClr val="292929">
                  <a:alpha val="70195"/>
                </a:srgbClr>
              </a:solidFill>
              <a:round/>
              <a:headEnd/>
              <a:tailEnd/>
            </a:ln>
          </p:spPr>
          <p:txBody>
            <a:bodyPr wrap="none" anchor="ctr"/>
            <a:lstStyle/>
            <a:p>
              <a:endParaRPr lang="en-US"/>
            </a:p>
          </p:txBody>
        </p:sp>
        <p:sp>
          <p:nvSpPr>
            <p:cNvPr id="12329" name="Rectangle 57"/>
            <p:cNvSpPr>
              <a:spLocks noChangeArrowheads="1"/>
            </p:cNvSpPr>
            <p:nvPr/>
          </p:nvSpPr>
          <p:spPr bwMode="auto">
            <a:xfrm>
              <a:off x="4122054" y="5861606"/>
              <a:ext cx="420865" cy="9144"/>
            </a:xfrm>
            <a:prstGeom prst="rect">
              <a:avLst/>
            </a:prstGeom>
            <a:gradFill rotWithShape="1">
              <a:gsLst>
                <a:gs pos="0">
                  <a:srgbClr val="005998"/>
                </a:gs>
                <a:gs pos="100000">
                  <a:srgbClr val="003A5D"/>
                </a:gs>
              </a:gsLst>
              <a:lin ang="2700000" scaled="1"/>
            </a:gradFill>
            <a:ln w="19050" algn="ctr">
              <a:solidFill>
                <a:srgbClr val="292929">
                  <a:alpha val="70195"/>
                </a:srgbClr>
              </a:solidFill>
              <a:round/>
              <a:headEnd/>
              <a:tailEnd/>
            </a:ln>
          </p:spPr>
          <p:txBody>
            <a:bodyPr wrap="none" anchor="ctr"/>
            <a:lstStyle/>
            <a:p>
              <a:endParaRPr lang="en-US"/>
            </a:p>
          </p:txBody>
        </p:sp>
      </p:grpSp>
      <p:grpSp>
        <p:nvGrpSpPr>
          <p:cNvPr id="3" name="Group 70"/>
          <p:cNvGrpSpPr>
            <a:grpSpLocks/>
          </p:cNvGrpSpPr>
          <p:nvPr/>
        </p:nvGrpSpPr>
        <p:grpSpPr bwMode="auto">
          <a:xfrm>
            <a:off x="5595773" y="1291796"/>
            <a:ext cx="2567130" cy="3739953"/>
            <a:chOff x="5595213" y="2402122"/>
            <a:chExt cx="2801189" cy="3935454"/>
          </a:xfrm>
        </p:grpSpPr>
        <p:sp>
          <p:nvSpPr>
            <p:cNvPr id="12310" name="Text Box 8"/>
            <p:cNvSpPr txBox="1">
              <a:spLocks noChangeArrowheads="1"/>
            </p:cNvSpPr>
            <p:nvPr/>
          </p:nvSpPr>
          <p:spPr bwMode="auto">
            <a:xfrm>
              <a:off x="6233386" y="5942518"/>
              <a:ext cx="893029" cy="387798"/>
            </a:xfrm>
            <a:prstGeom prst="rect">
              <a:avLst/>
            </a:prstGeom>
            <a:noFill/>
            <a:ln w="19050" algn="ctr">
              <a:noFill/>
              <a:miter lim="800000"/>
              <a:headEnd/>
              <a:tailEnd/>
            </a:ln>
          </p:spPr>
          <p:txBody>
            <a:bodyPr>
              <a:spAutoFit/>
            </a:bodyPr>
            <a:lstStyle/>
            <a:p>
              <a:r>
                <a:rPr lang="en-US" b="0">
                  <a:solidFill>
                    <a:schemeClr val="tx1"/>
                  </a:solidFill>
                </a:rPr>
                <a:t>0</a:t>
              </a:r>
            </a:p>
          </p:txBody>
        </p:sp>
        <p:sp>
          <p:nvSpPr>
            <p:cNvPr id="12311" name="Text Box 9"/>
            <p:cNvSpPr txBox="1">
              <a:spLocks noChangeArrowheads="1"/>
            </p:cNvSpPr>
            <p:nvPr/>
          </p:nvSpPr>
          <p:spPr bwMode="auto">
            <a:xfrm>
              <a:off x="6828443" y="5942517"/>
              <a:ext cx="660831" cy="387798"/>
            </a:xfrm>
            <a:prstGeom prst="rect">
              <a:avLst/>
            </a:prstGeom>
            <a:noFill/>
            <a:ln w="19050" algn="ctr">
              <a:noFill/>
              <a:miter lim="800000"/>
              <a:headEnd/>
              <a:tailEnd/>
            </a:ln>
          </p:spPr>
          <p:txBody>
            <a:bodyPr>
              <a:spAutoFit/>
            </a:bodyPr>
            <a:lstStyle/>
            <a:p>
              <a:r>
                <a:rPr lang="en-US" b="0">
                  <a:solidFill>
                    <a:schemeClr val="tx1"/>
                  </a:solidFill>
                </a:rPr>
                <a:t>1</a:t>
              </a:r>
            </a:p>
          </p:txBody>
        </p:sp>
        <p:sp>
          <p:nvSpPr>
            <p:cNvPr id="12312" name="Rectangle 60"/>
            <p:cNvSpPr>
              <a:spLocks noChangeArrowheads="1"/>
            </p:cNvSpPr>
            <p:nvPr/>
          </p:nvSpPr>
          <p:spPr bwMode="auto">
            <a:xfrm>
              <a:off x="6473316" y="4064006"/>
              <a:ext cx="420865" cy="1799772"/>
            </a:xfrm>
            <a:prstGeom prst="rect">
              <a:avLst/>
            </a:prstGeom>
            <a:gradFill rotWithShape="1">
              <a:gsLst>
                <a:gs pos="0">
                  <a:srgbClr val="005998"/>
                </a:gs>
                <a:gs pos="100000">
                  <a:srgbClr val="003A5D"/>
                </a:gs>
              </a:gsLst>
              <a:lin ang="2700000" scaled="1"/>
            </a:gradFill>
            <a:ln w="19050" algn="ctr">
              <a:solidFill>
                <a:srgbClr val="292929">
                  <a:alpha val="70195"/>
                </a:srgbClr>
              </a:solidFill>
              <a:round/>
              <a:headEnd/>
              <a:tailEnd/>
            </a:ln>
          </p:spPr>
          <p:txBody>
            <a:bodyPr wrap="none" anchor="ctr"/>
            <a:lstStyle/>
            <a:p>
              <a:endParaRPr lang="en-US"/>
            </a:p>
          </p:txBody>
        </p:sp>
        <p:sp>
          <p:nvSpPr>
            <p:cNvPr id="12313" name="Text Box 8"/>
            <p:cNvSpPr txBox="1">
              <a:spLocks noChangeArrowheads="1"/>
            </p:cNvSpPr>
            <p:nvPr/>
          </p:nvSpPr>
          <p:spPr bwMode="auto">
            <a:xfrm>
              <a:off x="7184056" y="5949778"/>
              <a:ext cx="893029" cy="387798"/>
            </a:xfrm>
            <a:prstGeom prst="rect">
              <a:avLst/>
            </a:prstGeom>
            <a:noFill/>
            <a:ln w="19050" algn="ctr">
              <a:noFill/>
              <a:miter lim="800000"/>
              <a:headEnd/>
              <a:tailEnd/>
            </a:ln>
          </p:spPr>
          <p:txBody>
            <a:bodyPr>
              <a:spAutoFit/>
            </a:bodyPr>
            <a:lstStyle/>
            <a:p>
              <a:r>
                <a:rPr lang="en-US" b="0">
                  <a:solidFill>
                    <a:schemeClr val="tx1"/>
                  </a:solidFill>
                </a:rPr>
                <a:t>2</a:t>
              </a:r>
            </a:p>
          </p:txBody>
        </p:sp>
        <p:sp>
          <p:nvSpPr>
            <p:cNvPr id="12314" name="Text Box 9"/>
            <p:cNvSpPr txBox="1">
              <a:spLocks noChangeArrowheads="1"/>
            </p:cNvSpPr>
            <p:nvPr/>
          </p:nvSpPr>
          <p:spPr bwMode="auto">
            <a:xfrm>
              <a:off x="7735571" y="5949777"/>
              <a:ext cx="660831" cy="387798"/>
            </a:xfrm>
            <a:prstGeom prst="rect">
              <a:avLst/>
            </a:prstGeom>
            <a:noFill/>
            <a:ln w="19050" algn="ctr">
              <a:noFill/>
              <a:miter lim="800000"/>
              <a:headEnd/>
              <a:tailEnd/>
            </a:ln>
          </p:spPr>
          <p:txBody>
            <a:bodyPr>
              <a:spAutoFit/>
            </a:bodyPr>
            <a:lstStyle/>
            <a:p>
              <a:r>
                <a:rPr lang="en-US" b="0">
                  <a:solidFill>
                    <a:schemeClr val="tx1"/>
                  </a:solidFill>
                </a:rPr>
                <a:t>3</a:t>
              </a:r>
            </a:p>
          </p:txBody>
        </p:sp>
        <p:sp>
          <p:nvSpPr>
            <p:cNvPr id="12315" name="Rectangle 63"/>
            <p:cNvSpPr>
              <a:spLocks noChangeArrowheads="1"/>
            </p:cNvSpPr>
            <p:nvPr/>
          </p:nvSpPr>
          <p:spPr bwMode="auto">
            <a:xfrm>
              <a:off x="7859406" y="4056752"/>
              <a:ext cx="420865" cy="1799772"/>
            </a:xfrm>
            <a:prstGeom prst="rect">
              <a:avLst/>
            </a:prstGeom>
            <a:gradFill rotWithShape="1">
              <a:gsLst>
                <a:gs pos="0">
                  <a:srgbClr val="005998"/>
                </a:gs>
                <a:gs pos="100000">
                  <a:srgbClr val="003A5D"/>
                </a:gs>
              </a:gsLst>
              <a:lin ang="2700000" scaled="1"/>
            </a:gradFill>
            <a:ln w="19050" algn="ctr">
              <a:solidFill>
                <a:srgbClr val="292929">
                  <a:alpha val="70195"/>
                </a:srgbClr>
              </a:solidFill>
              <a:round/>
              <a:headEnd/>
              <a:tailEnd/>
            </a:ln>
          </p:spPr>
          <p:txBody>
            <a:bodyPr wrap="none" anchor="ctr"/>
            <a:lstStyle/>
            <a:p>
              <a:endParaRPr lang="en-US"/>
            </a:p>
          </p:txBody>
        </p:sp>
        <p:sp>
          <p:nvSpPr>
            <p:cNvPr id="12316" name="Right Arrow 64"/>
            <p:cNvSpPr>
              <a:spLocks noChangeArrowheads="1"/>
            </p:cNvSpPr>
            <p:nvPr/>
          </p:nvSpPr>
          <p:spPr bwMode="auto">
            <a:xfrm>
              <a:off x="5595213" y="4608289"/>
              <a:ext cx="638629" cy="406400"/>
            </a:xfrm>
            <a:prstGeom prst="rightArrow">
              <a:avLst>
                <a:gd name="adj1" fmla="val 50000"/>
                <a:gd name="adj2" fmla="val 50002"/>
              </a:avLst>
            </a:prstGeom>
            <a:gradFill rotWithShape="1">
              <a:gsLst>
                <a:gs pos="0">
                  <a:srgbClr val="005998"/>
                </a:gs>
                <a:gs pos="100000">
                  <a:srgbClr val="003A5D"/>
                </a:gs>
              </a:gsLst>
              <a:lin ang="2700000" scaled="1"/>
            </a:gradFill>
            <a:ln w="19050" algn="ctr">
              <a:solidFill>
                <a:srgbClr val="292929">
                  <a:alpha val="70195"/>
                </a:srgbClr>
              </a:solidFill>
              <a:round/>
              <a:headEnd/>
              <a:tailEnd/>
            </a:ln>
          </p:spPr>
          <p:txBody>
            <a:bodyPr wrap="none" anchor="ctr"/>
            <a:lstStyle/>
            <a:p>
              <a:endParaRPr lang="en-US"/>
            </a:p>
          </p:txBody>
        </p:sp>
        <p:sp>
          <p:nvSpPr>
            <p:cNvPr id="66" name="Line Callout 1 (Border and Accent Bar) 65"/>
            <p:cNvSpPr/>
            <p:nvPr/>
          </p:nvSpPr>
          <p:spPr bwMode="auto">
            <a:xfrm>
              <a:off x="6567054" y="2402122"/>
              <a:ext cx="1597503" cy="1422415"/>
            </a:xfrm>
            <a:prstGeom prst="accentBorderCallout1">
              <a:avLst>
                <a:gd name="adj1" fmla="val 63431"/>
                <a:gd name="adj2" fmla="val -4696"/>
                <a:gd name="adj3" fmla="val 155423"/>
                <a:gd name="adj4" fmla="val -40152"/>
              </a:avLst>
            </a:prstGeom>
            <a:gradFill>
              <a:gsLst>
                <a:gs pos="0">
                  <a:schemeClr val="accent2">
                    <a:lumMod val="75000"/>
                  </a:schemeClr>
                </a:gs>
                <a:gs pos="25000">
                  <a:srgbClr val="21D6E0"/>
                </a:gs>
                <a:gs pos="75000">
                  <a:srgbClr val="0087E6"/>
                </a:gs>
                <a:gs pos="100000">
                  <a:srgbClr val="005CBF"/>
                </a:gs>
              </a:gsLst>
              <a:lin ang="2700000" scaled="0"/>
            </a:gradFill>
            <a:ln w="38100" cap="flat" cmpd="sng" algn="ctr">
              <a:solidFill>
                <a:srgbClr val="292929">
                  <a:alpha val="70000"/>
                </a:srgbClr>
              </a:solidFill>
              <a:prstDash val="solid"/>
              <a:round/>
              <a:headEnd type="none" w="med" len="med"/>
              <a:tailEnd type="none" w="med" len="med"/>
            </a:ln>
            <a:effectLst/>
          </p:spPr>
          <p:txBody>
            <a:bodyPr wrap="none" anchor="ctr"/>
            <a:lstStyle/>
            <a:p>
              <a:pPr>
                <a:defRPr/>
              </a:pPr>
              <a:r>
                <a:rPr lang="en-US" sz="1600" dirty="0">
                  <a:latin typeface="Neo Sans Intel Medium"/>
                  <a:cs typeface="Arial" charset="0"/>
                </a:rPr>
                <a:t>Core 1 gets </a:t>
              </a:r>
            </a:p>
            <a:p>
              <a:pPr>
                <a:defRPr/>
              </a:pPr>
              <a:r>
                <a:rPr lang="en-US" sz="1600" dirty="0">
                  <a:latin typeface="Neo Sans Intel Medium"/>
                  <a:cs typeface="Arial" charset="0"/>
                </a:rPr>
                <a:t>interrupt </a:t>
              </a:r>
              <a:r>
                <a:rPr lang="en-US" sz="1600" dirty="0" smtClean="0">
                  <a:latin typeface="Neo Sans Intel Medium"/>
                  <a:cs typeface="Arial" charset="0"/>
                </a:rPr>
                <a:t> </a:t>
              </a:r>
            </a:p>
            <a:p>
              <a:pPr>
                <a:defRPr/>
              </a:pPr>
              <a:r>
                <a:rPr lang="en-US" sz="1600" smtClean="0">
                  <a:latin typeface="Neo Sans Intel Medium"/>
                  <a:cs typeface="Arial" charset="0"/>
                </a:rPr>
                <a:t>“wake-up”.</a:t>
              </a:r>
              <a:endParaRPr lang="en-US" sz="1600" dirty="0">
                <a:latin typeface="Neo Sans Intel Medium"/>
                <a:cs typeface="Arial" charset="0"/>
              </a:endParaRPr>
            </a:p>
            <a:p>
              <a:pPr>
                <a:defRPr/>
              </a:pPr>
              <a:r>
                <a:rPr lang="en-US" sz="1600" dirty="0">
                  <a:latin typeface="Neo Sans Intel Medium"/>
                  <a:cs typeface="Arial" charset="0"/>
                </a:rPr>
                <a:t>Returns to C0</a:t>
              </a:r>
            </a:p>
          </p:txBody>
        </p:sp>
        <p:sp>
          <p:nvSpPr>
            <p:cNvPr id="12318" name="Rectangle 66"/>
            <p:cNvSpPr>
              <a:spLocks noChangeArrowheads="1"/>
            </p:cNvSpPr>
            <p:nvPr/>
          </p:nvSpPr>
          <p:spPr bwMode="auto">
            <a:xfrm>
              <a:off x="7416732" y="5861606"/>
              <a:ext cx="420865" cy="9144"/>
            </a:xfrm>
            <a:prstGeom prst="rect">
              <a:avLst/>
            </a:prstGeom>
            <a:gradFill rotWithShape="1">
              <a:gsLst>
                <a:gs pos="0">
                  <a:srgbClr val="005998"/>
                </a:gs>
                <a:gs pos="100000">
                  <a:srgbClr val="003A5D"/>
                </a:gs>
              </a:gsLst>
              <a:lin ang="2700000" scaled="1"/>
            </a:gradFill>
            <a:ln w="19050" algn="ctr">
              <a:solidFill>
                <a:srgbClr val="292929">
                  <a:alpha val="70195"/>
                </a:srgbClr>
              </a:solidFill>
              <a:round/>
              <a:headEnd/>
              <a:tailEnd/>
            </a:ln>
          </p:spPr>
          <p:txBody>
            <a:bodyPr wrap="none" anchor="ctr"/>
            <a:lstStyle/>
            <a:p>
              <a:endParaRPr lang="en-US"/>
            </a:p>
          </p:txBody>
        </p:sp>
        <p:sp>
          <p:nvSpPr>
            <p:cNvPr id="12319" name="Rectangle 68"/>
            <p:cNvSpPr>
              <a:spLocks noChangeArrowheads="1"/>
            </p:cNvSpPr>
            <p:nvPr/>
          </p:nvSpPr>
          <p:spPr bwMode="auto">
            <a:xfrm>
              <a:off x="6945024" y="4071266"/>
              <a:ext cx="420865" cy="1799772"/>
            </a:xfrm>
            <a:prstGeom prst="rect">
              <a:avLst/>
            </a:prstGeom>
            <a:gradFill rotWithShape="1">
              <a:gsLst>
                <a:gs pos="0">
                  <a:srgbClr val="005998"/>
                </a:gs>
                <a:gs pos="100000">
                  <a:srgbClr val="003A5D"/>
                </a:gs>
              </a:gsLst>
              <a:lin ang="2700000" scaled="1"/>
            </a:gradFill>
            <a:ln w="19050" algn="ctr">
              <a:solidFill>
                <a:srgbClr val="292929">
                  <a:alpha val="70195"/>
                </a:srgbClr>
              </a:solidFill>
              <a:round/>
              <a:headEnd/>
              <a:tailEnd/>
            </a:ln>
          </p:spPr>
          <p:txBody>
            <a:bodyPr wrap="none" anchor="ctr"/>
            <a:lstStyle/>
            <a:p>
              <a:endParaRPr lang="en-US"/>
            </a:p>
          </p:txBody>
        </p:sp>
      </p:grpSp>
      <p:sp>
        <p:nvSpPr>
          <p:cNvPr id="43" name="AutoShape 7"/>
          <p:cNvSpPr>
            <a:spLocks noChangeArrowheads="1"/>
          </p:cNvSpPr>
          <p:nvPr/>
        </p:nvSpPr>
        <p:spPr bwMode="auto">
          <a:xfrm>
            <a:off x="454025" y="5207991"/>
            <a:ext cx="8261350" cy="783193"/>
          </a:xfrm>
          <a:prstGeom prst="roundRect">
            <a:avLst>
              <a:gd name="adj" fmla="val 16667"/>
            </a:avLst>
          </a:prstGeom>
          <a:solidFill>
            <a:schemeClr val="accent3"/>
          </a:solidFill>
          <a:ln>
            <a:headEnd/>
            <a:tailEnd/>
          </a:ln>
        </p:spPr>
        <p:style>
          <a:lnRef idx="0">
            <a:schemeClr val="accent6"/>
          </a:lnRef>
          <a:fillRef idx="3">
            <a:schemeClr val="accent6"/>
          </a:fillRef>
          <a:effectRef idx="3">
            <a:schemeClr val="accent6"/>
          </a:effectRef>
          <a:fontRef idx="minor">
            <a:schemeClr val="lt1"/>
          </a:fontRef>
        </p:style>
        <p:txBody>
          <a:bodyPr anchor="ctr">
            <a:spAutoFit/>
          </a:bodyPr>
          <a:lstStyle/>
          <a:p>
            <a:pPr algn="ctr"/>
            <a:r>
              <a:rPr lang="en-US" sz="2000" dirty="0" smtClean="0"/>
              <a:t>Integrated Power Gate enables a per core C6 state and individual cores transition to a ~0W Power State</a:t>
            </a:r>
            <a:endParaRPr lang="en-US" sz="2000" dirty="0"/>
          </a:p>
        </p:txBody>
      </p:sp>
    </p:spTree>
  </p:cSld>
  <p:clrMapOvr>
    <a:masterClrMapping/>
  </p:clrMapOvr>
  <p:transition>
    <p:fad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5" name="Rectangle 3"/>
          <p:cNvSpPr>
            <a:spLocks noGrp="1" noChangeArrowheads="1"/>
          </p:cNvSpPr>
          <p:nvPr>
            <p:ph type="title"/>
          </p:nvPr>
        </p:nvSpPr>
        <p:spPr>
          <a:xfrm>
            <a:off x="301263" y="111665"/>
            <a:ext cx="8629650" cy="1034759"/>
          </a:xfrm>
          <a:noFill/>
        </p:spPr>
        <p:txBody>
          <a:bodyPr lIns="92063" tIns="46032" rIns="92063" bIns="46032"/>
          <a:lstStyle/>
          <a:p>
            <a:pPr eaLnBrk="1" hangingPunct="1"/>
            <a:r>
              <a:rPr lang="en-US" sz="4400" dirty="0" smtClean="0"/>
              <a:t>Intel® Microarchitecture (Nehalem) </a:t>
            </a:r>
            <a:r>
              <a:rPr lang="en-US" sz="3200" dirty="0" smtClean="0"/>
              <a:t/>
            </a:r>
            <a:br>
              <a:rPr lang="en-US" sz="3200" dirty="0" smtClean="0"/>
            </a:br>
            <a:r>
              <a:rPr lang="en-US" sz="2400" dirty="0" smtClean="0">
                <a:solidFill>
                  <a:schemeClr val="tx1"/>
                </a:solidFill>
              </a:rPr>
              <a:t>Package C-state</a:t>
            </a:r>
            <a:endParaRPr lang="en-US" sz="5400" dirty="0" smtClean="0">
              <a:solidFill>
                <a:schemeClr val="tx1"/>
              </a:solidFill>
            </a:endParaRPr>
          </a:p>
        </p:txBody>
      </p:sp>
      <p:sp>
        <p:nvSpPr>
          <p:cNvPr id="13316" name="Rectangle 4"/>
          <p:cNvSpPr>
            <a:spLocks noGrp="1" noChangeArrowheads="1"/>
          </p:cNvSpPr>
          <p:nvPr>
            <p:ph type="body" idx="1"/>
          </p:nvPr>
        </p:nvSpPr>
        <p:spPr>
          <a:xfrm>
            <a:off x="103316" y="1267204"/>
            <a:ext cx="5481055" cy="4384675"/>
          </a:xfrm>
          <a:noFill/>
        </p:spPr>
        <p:txBody>
          <a:bodyPr lIns="91429" tIns="45715" rIns="91429" bIns="45715"/>
          <a:lstStyle/>
          <a:p>
            <a:pPr>
              <a:spcBef>
                <a:spcPts val="0"/>
              </a:spcBef>
            </a:pPr>
            <a:r>
              <a:rPr lang="en-US" sz="2800" dirty="0" smtClean="0"/>
              <a:t>Additional logic outside cores</a:t>
            </a:r>
          </a:p>
          <a:p>
            <a:pPr>
              <a:spcBef>
                <a:spcPts val="0"/>
              </a:spcBef>
            </a:pPr>
            <a:endParaRPr lang="en-US" sz="2800" dirty="0" smtClean="0"/>
          </a:p>
          <a:p>
            <a:pPr>
              <a:spcBef>
                <a:spcPts val="0"/>
              </a:spcBef>
            </a:pPr>
            <a:r>
              <a:rPr lang="en-US" sz="2800" dirty="0" smtClean="0"/>
              <a:t>When all cores in C6, package can transition to C6</a:t>
            </a:r>
          </a:p>
          <a:p>
            <a:pPr>
              <a:spcBef>
                <a:spcPts val="0"/>
              </a:spcBef>
            </a:pPr>
            <a:endParaRPr lang="en-US" sz="2800" dirty="0" smtClean="0"/>
          </a:p>
          <a:p>
            <a:pPr>
              <a:spcBef>
                <a:spcPts val="0"/>
              </a:spcBef>
            </a:pPr>
            <a:r>
              <a:rPr lang="en-US" sz="2800" dirty="0" smtClean="0"/>
              <a:t>Latency important for some workloads. CPU tracks “wake-up” frequency, over-rides C-state choice as needed</a:t>
            </a:r>
            <a:endParaRPr lang="en-US" sz="4000" dirty="0" smtClean="0"/>
          </a:p>
        </p:txBody>
      </p:sp>
      <p:sp>
        <p:nvSpPr>
          <p:cNvPr id="13317" name="AutoShape 7"/>
          <p:cNvSpPr>
            <a:spLocks noChangeArrowheads="1"/>
          </p:cNvSpPr>
          <p:nvPr/>
        </p:nvSpPr>
        <p:spPr bwMode="auto">
          <a:xfrm>
            <a:off x="454025" y="5308385"/>
            <a:ext cx="8261350" cy="783193"/>
          </a:xfrm>
          <a:prstGeom prst="roundRect">
            <a:avLst>
              <a:gd name="adj" fmla="val 16667"/>
            </a:avLst>
          </a:prstGeom>
          <a:solidFill>
            <a:schemeClr val="accent3"/>
          </a:solidFill>
          <a:ln>
            <a:headEnd/>
            <a:tailEnd/>
          </a:ln>
        </p:spPr>
        <p:style>
          <a:lnRef idx="0">
            <a:schemeClr val="accent6"/>
          </a:lnRef>
          <a:fillRef idx="3">
            <a:schemeClr val="accent6"/>
          </a:fillRef>
          <a:effectRef idx="3">
            <a:schemeClr val="accent6"/>
          </a:effectRef>
          <a:fontRef idx="minor">
            <a:schemeClr val="lt1"/>
          </a:fontRef>
        </p:style>
        <p:txBody>
          <a:bodyPr anchor="ctr">
            <a:spAutoFit/>
          </a:bodyPr>
          <a:lstStyle/>
          <a:p>
            <a:pPr algn="ctr"/>
            <a:r>
              <a:rPr lang="en-US" sz="2000" b="1" dirty="0" smtClean="0"/>
              <a:t>Longer average idle &amp; fewer “wake-ups</a:t>
            </a:r>
            <a:r>
              <a:rPr lang="en-US" sz="2000" b="1" dirty="0"/>
              <a:t>”  improves </a:t>
            </a:r>
            <a:r>
              <a:rPr lang="en-US" sz="2000" b="1" dirty="0" smtClean="0"/>
              <a:t>C6 Residency</a:t>
            </a:r>
            <a:r>
              <a:rPr lang="en-US" sz="2000" b="1" dirty="0"/>
              <a:t>. </a:t>
            </a:r>
            <a:r>
              <a:rPr lang="en-US" sz="2000" b="1" dirty="0" smtClean="0"/>
              <a:t/>
            </a:r>
            <a:br>
              <a:rPr lang="en-US" sz="2000" b="1" dirty="0" smtClean="0"/>
            </a:br>
            <a:r>
              <a:rPr lang="en-US" sz="2000" b="1" dirty="0" smtClean="0"/>
              <a:t>“</a:t>
            </a:r>
            <a:r>
              <a:rPr lang="en-US" sz="2000" b="1" dirty="0"/>
              <a:t>Get idle, stay idle”</a:t>
            </a:r>
          </a:p>
        </p:txBody>
      </p:sp>
      <p:grpSp>
        <p:nvGrpSpPr>
          <p:cNvPr id="2" name="Group 22"/>
          <p:cNvGrpSpPr>
            <a:grpSpLocks/>
          </p:cNvGrpSpPr>
          <p:nvPr/>
        </p:nvGrpSpPr>
        <p:grpSpPr bwMode="auto">
          <a:xfrm rot="16200000">
            <a:off x="5027911" y="1364578"/>
            <a:ext cx="4342855" cy="3191827"/>
            <a:chOff x="156" y="558"/>
            <a:chExt cx="3269" cy="2080"/>
          </a:xfrm>
        </p:grpSpPr>
        <p:sp>
          <p:nvSpPr>
            <p:cNvPr id="9" name="Rectangle 23"/>
            <p:cNvSpPr>
              <a:spLocks noChangeAspect="1" noChangeArrowheads="1"/>
            </p:cNvSpPr>
            <p:nvPr/>
          </p:nvSpPr>
          <p:spPr bwMode="auto">
            <a:xfrm>
              <a:off x="189" y="607"/>
              <a:ext cx="3236" cy="2031"/>
            </a:xfrm>
            <a:prstGeom prst="rect">
              <a:avLst/>
            </a:prstGeom>
            <a:solidFill>
              <a:schemeClr val="tx1"/>
            </a:solidFill>
            <a:ln w="22225" algn="ctr">
              <a:solidFill>
                <a:srgbClr val="292929"/>
              </a:solidFill>
              <a:miter lim="800000"/>
              <a:headEnd/>
              <a:tailEnd/>
            </a:ln>
            <a:effectLst/>
          </p:spPr>
          <p:txBody>
            <a:bodyPr wrap="none" anchor="ctr"/>
            <a:lstStyle/>
            <a:p>
              <a:endParaRPr lang="en-US"/>
            </a:p>
          </p:txBody>
        </p:sp>
        <p:pic>
          <p:nvPicPr>
            <p:cNvPr id="10" name="Picture 24" descr="nehalem Die Shot 2"/>
            <p:cNvPicPr>
              <a:picLocks noChangeAspect="1" noChangeArrowheads="1"/>
            </p:cNvPicPr>
            <p:nvPr/>
          </p:nvPicPr>
          <p:blipFill>
            <a:blip r:embed="rId3" cstate="print"/>
            <a:srcRect l="1125" t="1622" r="1125" b="810"/>
            <a:stretch>
              <a:fillRect/>
            </a:stretch>
          </p:blipFill>
          <p:spPr bwMode="auto">
            <a:xfrm>
              <a:off x="156" y="558"/>
              <a:ext cx="3217" cy="2037"/>
            </a:xfrm>
            <a:prstGeom prst="rect">
              <a:avLst/>
            </a:prstGeom>
            <a:noFill/>
            <a:ln w="9525">
              <a:noFill/>
              <a:miter lim="800000"/>
              <a:headEnd/>
              <a:tailEnd/>
            </a:ln>
          </p:spPr>
        </p:pic>
        <p:sp>
          <p:nvSpPr>
            <p:cNvPr id="11" name="Rectangle 25"/>
            <p:cNvSpPr>
              <a:spLocks noChangeAspect="1" noChangeArrowheads="1"/>
            </p:cNvSpPr>
            <p:nvPr/>
          </p:nvSpPr>
          <p:spPr bwMode="auto">
            <a:xfrm>
              <a:off x="323" y="775"/>
              <a:ext cx="658" cy="1113"/>
            </a:xfrm>
            <a:prstGeom prst="rect">
              <a:avLst/>
            </a:prstGeom>
            <a:noFill/>
            <a:ln w="38100" algn="ctr">
              <a:solidFill>
                <a:srgbClr val="FFFF00"/>
              </a:solidFill>
              <a:miter lim="800000"/>
              <a:headEnd/>
              <a:tailEnd/>
            </a:ln>
            <a:effectLst/>
          </p:spPr>
          <p:txBody>
            <a:bodyPr wrap="none" anchor="ctr"/>
            <a:lstStyle/>
            <a:p>
              <a:pPr>
                <a:lnSpc>
                  <a:spcPct val="75000"/>
                </a:lnSpc>
              </a:pPr>
              <a:endParaRPr lang="en-US" sz="1800" b="0"/>
            </a:p>
          </p:txBody>
        </p:sp>
        <p:sp>
          <p:nvSpPr>
            <p:cNvPr id="12" name="Rectangle 26"/>
            <p:cNvSpPr>
              <a:spLocks noChangeAspect="1" noChangeArrowheads="1"/>
            </p:cNvSpPr>
            <p:nvPr/>
          </p:nvSpPr>
          <p:spPr bwMode="auto">
            <a:xfrm>
              <a:off x="979" y="775"/>
              <a:ext cx="653" cy="1113"/>
            </a:xfrm>
            <a:prstGeom prst="rect">
              <a:avLst/>
            </a:prstGeom>
            <a:noFill/>
            <a:ln w="38100" algn="ctr">
              <a:solidFill>
                <a:srgbClr val="FFFF00"/>
              </a:solidFill>
              <a:miter lim="800000"/>
              <a:headEnd/>
              <a:tailEnd/>
            </a:ln>
            <a:effectLst/>
          </p:spPr>
          <p:txBody>
            <a:bodyPr wrap="none" anchor="ctr"/>
            <a:lstStyle/>
            <a:p>
              <a:pPr>
                <a:lnSpc>
                  <a:spcPct val="75000"/>
                </a:lnSpc>
              </a:pPr>
              <a:endParaRPr lang="en-US" sz="1800" b="0"/>
            </a:p>
          </p:txBody>
        </p:sp>
        <p:sp>
          <p:nvSpPr>
            <p:cNvPr id="13" name="Rectangle 27"/>
            <p:cNvSpPr>
              <a:spLocks noChangeAspect="1" noChangeArrowheads="1"/>
            </p:cNvSpPr>
            <p:nvPr/>
          </p:nvSpPr>
          <p:spPr bwMode="auto">
            <a:xfrm>
              <a:off x="2535" y="775"/>
              <a:ext cx="652" cy="1113"/>
            </a:xfrm>
            <a:prstGeom prst="rect">
              <a:avLst/>
            </a:prstGeom>
            <a:noFill/>
            <a:ln w="38100" algn="ctr">
              <a:solidFill>
                <a:srgbClr val="FFFF00"/>
              </a:solidFill>
              <a:miter lim="800000"/>
              <a:headEnd/>
              <a:tailEnd/>
            </a:ln>
            <a:effectLst/>
          </p:spPr>
          <p:txBody>
            <a:bodyPr wrap="none" anchor="ctr"/>
            <a:lstStyle/>
            <a:p>
              <a:pPr>
                <a:lnSpc>
                  <a:spcPct val="75000"/>
                </a:lnSpc>
              </a:pPr>
              <a:endParaRPr lang="en-US" sz="1800" b="0"/>
            </a:p>
          </p:txBody>
        </p:sp>
        <p:pic>
          <p:nvPicPr>
            <p:cNvPr id="16" name="Picture 32" descr="boxwithLine"/>
            <p:cNvPicPr preferRelativeResize="0">
              <a:picLocks noChangeAspect="1" noChangeArrowheads="1"/>
            </p:cNvPicPr>
            <p:nvPr/>
          </p:nvPicPr>
          <p:blipFill>
            <a:blip r:embed="rId4" cstate="print"/>
            <a:srcRect/>
            <a:stretch>
              <a:fillRect/>
            </a:stretch>
          </p:blipFill>
          <p:spPr bwMode="auto">
            <a:xfrm>
              <a:off x="976" y="571"/>
              <a:ext cx="2261" cy="190"/>
            </a:xfrm>
            <a:prstGeom prst="rect">
              <a:avLst/>
            </a:prstGeom>
            <a:noFill/>
            <a:ln w="9525">
              <a:noFill/>
              <a:miter lim="800000"/>
              <a:headEnd/>
              <a:tailEnd/>
            </a:ln>
          </p:spPr>
        </p:pic>
        <p:pic>
          <p:nvPicPr>
            <p:cNvPr id="18" name="Picture 34" descr="boxwithLine"/>
            <p:cNvPicPr preferRelativeResize="0">
              <a:picLocks noChangeAspect="1" noChangeArrowheads="1"/>
            </p:cNvPicPr>
            <p:nvPr/>
          </p:nvPicPr>
          <p:blipFill>
            <a:blip r:embed="rId5" cstate="print"/>
            <a:srcRect/>
            <a:stretch>
              <a:fillRect/>
            </a:stretch>
          </p:blipFill>
          <p:spPr bwMode="auto">
            <a:xfrm>
              <a:off x="422" y="1216"/>
              <a:ext cx="530" cy="194"/>
            </a:xfrm>
            <a:prstGeom prst="rect">
              <a:avLst/>
            </a:prstGeom>
            <a:noFill/>
            <a:ln w="9525">
              <a:noFill/>
              <a:miter lim="800000"/>
              <a:headEnd/>
              <a:tailEnd/>
            </a:ln>
          </p:spPr>
        </p:pic>
        <p:sp>
          <p:nvSpPr>
            <p:cNvPr id="19" name="Text Box 35"/>
            <p:cNvSpPr txBox="1">
              <a:spLocks noChangeAspect="1" noChangeArrowheads="1"/>
            </p:cNvSpPr>
            <p:nvPr/>
          </p:nvSpPr>
          <p:spPr bwMode="auto">
            <a:xfrm rot="5218206">
              <a:off x="434" y="1225"/>
              <a:ext cx="357" cy="181"/>
            </a:xfrm>
            <a:prstGeom prst="rect">
              <a:avLst/>
            </a:prstGeom>
            <a:noFill/>
            <a:ln w="22225" algn="ctr">
              <a:noFill/>
              <a:miter lim="800000"/>
              <a:headEnd/>
              <a:tailEnd/>
            </a:ln>
            <a:effectLst/>
          </p:spPr>
          <p:txBody>
            <a:bodyPr wrap="none"/>
            <a:lstStyle/>
            <a:p>
              <a:pPr>
                <a:lnSpc>
                  <a:spcPct val="75000"/>
                </a:lnSpc>
              </a:pPr>
              <a:r>
                <a:rPr lang="en-US" sz="1800" b="0" dirty="0">
                  <a:solidFill>
                    <a:schemeClr val="bg1"/>
                  </a:solidFill>
                </a:rPr>
                <a:t>Core</a:t>
              </a:r>
            </a:p>
          </p:txBody>
        </p:sp>
        <p:pic>
          <p:nvPicPr>
            <p:cNvPr id="20" name="Picture 36" descr="boxwithLine"/>
            <p:cNvPicPr preferRelativeResize="0">
              <a:picLocks noChangeAspect="1" noChangeArrowheads="1"/>
            </p:cNvPicPr>
            <p:nvPr/>
          </p:nvPicPr>
          <p:blipFill>
            <a:blip r:embed="rId5" cstate="print"/>
            <a:srcRect/>
            <a:stretch>
              <a:fillRect/>
            </a:stretch>
          </p:blipFill>
          <p:spPr bwMode="auto">
            <a:xfrm>
              <a:off x="1066" y="1239"/>
              <a:ext cx="530" cy="194"/>
            </a:xfrm>
            <a:prstGeom prst="rect">
              <a:avLst/>
            </a:prstGeom>
            <a:noFill/>
            <a:ln w="9525">
              <a:noFill/>
              <a:miter lim="800000"/>
              <a:headEnd/>
              <a:tailEnd/>
            </a:ln>
          </p:spPr>
        </p:pic>
        <p:sp>
          <p:nvSpPr>
            <p:cNvPr id="21" name="Text Box 37"/>
            <p:cNvSpPr txBox="1">
              <a:spLocks noChangeAspect="1" noChangeArrowheads="1"/>
            </p:cNvSpPr>
            <p:nvPr/>
          </p:nvSpPr>
          <p:spPr bwMode="auto">
            <a:xfrm rot="5400000">
              <a:off x="1120" y="1234"/>
              <a:ext cx="357" cy="181"/>
            </a:xfrm>
            <a:prstGeom prst="rect">
              <a:avLst/>
            </a:prstGeom>
            <a:noFill/>
            <a:ln w="22225" algn="ctr">
              <a:noFill/>
              <a:miter lim="800000"/>
              <a:headEnd/>
              <a:tailEnd/>
            </a:ln>
            <a:effectLst/>
          </p:spPr>
          <p:txBody>
            <a:bodyPr wrap="none"/>
            <a:lstStyle/>
            <a:p>
              <a:pPr>
                <a:lnSpc>
                  <a:spcPct val="75000"/>
                </a:lnSpc>
              </a:pPr>
              <a:r>
                <a:rPr lang="en-US" sz="1800" b="0" dirty="0">
                  <a:solidFill>
                    <a:schemeClr val="bg1"/>
                  </a:solidFill>
                </a:rPr>
                <a:t>Core</a:t>
              </a:r>
            </a:p>
          </p:txBody>
        </p:sp>
        <p:pic>
          <p:nvPicPr>
            <p:cNvPr id="22" name="Picture 38" descr="boxwithLine"/>
            <p:cNvPicPr preferRelativeResize="0">
              <a:picLocks noChangeAspect="1" noChangeArrowheads="1"/>
            </p:cNvPicPr>
            <p:nvPr/>
          </p:nvPicPr>
          <p:blipFill>
            <a:blip r:embed="rId5" cstate="print"/>
            <a:srcRect/>
            <a:stretch>
              <a:fillRect/>
            </a:stretch>
          </p:blipFill>
          <p:spPr bwMode="auto">
            <a:xfrm>
              <a:off x="1969" y="1226"/>
              <a:ext cx="530" cy="194"/>
            </a:xfrm>
            <a:prstGeom prst="rect">
              <a:avLst/>
            </a:prstGeom>
            <a:noFill/>
            <a:ln w="9525">
              <a:noFill/>
              <a:miter lim="800000"/>
              <a:headEnd/>
              <a:tailEnd/>
            </a:ln>
          </p:spPr>
        </p:pic>
        <p:sp>
          <p:nvSpPr>
            <p:cNvPr id="23" name="Text Box 39"/>
            <p:cNvSpPr txBox="1">
              <a:spLocks noChangeAspect="1" noChangeArrowheads="1"/>
            </p:cNvSpPr>
            <p:nvPr/>
          </p:nvSpPr>
          <p:spPr bwMode="auto">
            <a:xfrm rot="5400000">
              <a:off x="2039" y="1221"/>
              <a:ext cx="357" cy="181"/>
            </a:xfrm>
            <a:prstGeom prst="rect">
              <a:avLst/>
            </a:prstGeom>
            <a:noFill/>
            <a:ln w="22225" algn="ctr">
              <a:noFill/>
              <a:miter lim="800000"/>
              <a:headEnd/>
              <a:tailEnd/>
            </a:ln>
            <a:effectLst/>
          </p:spPr>
          <p:txBody>
            <a:bodyPr wrap="none"/>
            <a:lstStyle/>
            <a:p>
              <a:pPr>
                <a:lnSpc>
                  <a:spcPct val="75000"/>
                </a:lnSpc>
              </a:pPr>
              <a:r>
                <a:rPr lang="en-US" sz="1800" b="0" dirty="0">
                  <a:solidFill>
                    <a:schemeClr val="bg1"/>
                  </a:solidFill>
                </a:rPr>
                <a:t>Core</a:t>
              </a:r>
            </a:p>
          </p:txBody>
        </p:sp>
        <p:pic>
          <p:nvPicPr>
            <p:cNvPr id="24" name="Picture 40" descr="boxwithLine"/>
            <p:cNvPicPr preferRelativeResize="0">
              <a:picLocks noChangeAspect="1" noChangeArrowheads="1"/>
            </p:cNvPicPr>
            <p:nvPr/>
          </p:nvPicPr>
          <p:blipFill>
            <a:blip r:embed="rId5" cstate="print"/>
            <a:srcRect/>
            <a:stretch>
              <a:fillRect/>
            </a:stretch>
          </p:blipFill>
          <p:spPr bwMode="auto">
            <a:xfrm>
              <a:off x="2608" y="1221"/>
              <a:ext cx="530" cy="194"/>
            </a:xfrm>
            <a:prstGeom prst="rect">
              <a:avLst/>
            </a:prstGeom>
            <a:noFill/>
            <a:ln w="9525">
              <a:noFill/>
              <a:miter lim="800000"/>
              <a:headEnd/>
              <a:tailEnd/>
            </a:ln>
          </p:spPr>
        </p:pic>
        <p:sp>
          <p:nvSpPr>
            <p:cNvPr id="25" name="Text Box 41"/>
            <p:cNvSpPr txBox="1">
              <a:spLocks noChangeAspect="1" noChangeArrowheads="1"/>
            </p:cNvSpPr>
            <p:nvPr/>
          </p:nvSpPr>
          <p:spPr bwMode="auto">
            <a:xfrm rot="5400000">
              <a:off x="2702" y="1225"/>
              <a:ext cx="356" cy="181"/>
            </a:xfrm>
            <a:prstGeom prst="rect">
              <a:avLst/>
            </a:prstGeom>
            <a:noFill/>
            <a:ln w="22225" algn="ctr">
              <a:noFill/>
              <a:miter lim="800000"/>
              <a:headEnd/>
              <a:tailEnd/>
            </a:ln>
            <a:effectLst/>
          </p:spPr>
          <p:txBody>
            <a:bodyPr wrap="none"/>
            <a:lstStyle/>
            <a:p>
              <a:pPr>
                <a:lnSpc>
                  <a:spcPct val="75000"/>
                </a:lnSpc>
              </a:pPr>
              <a:r>
                <a:rPr lang="en-US" sz="1800" b="0" dirty="0">
                  <a:solidFill>
                    <a:schemeClr val="bg1"/>
                  </a:solidFill>
                </a:rPr>
                <a:t>Core</a:t>
              </a:r>
            </a:p>
          </p:txBody>
        </p:sp>
        <p:pic>
          <p:nvPicPr>
            <p:cNvPr id="27" name="Picture 43" descr="boxwithLine"/>
            <p:cNvPicPr preferRelativeResize="0">
              <a:picLocks noChangeAspect="1" noChangeArrowheads="1"/>
            </p:cNvPicPr>
            <p:nvPr/>
          </p:nvPicPr>
          <p:blipFill>
            <a:blip r:embed="rId4" cstate="print"/>
            <a:srcRect/>
            <a:stretch>
              <a:fillRect/>
            </a:stretch>
          </p:blipFill>
          <p:spPr bwMode="auto">
            <a:xfrm>
              <a:off x="1182" y="2111"/>
              <a:ext cx="1062" cy="194"/>
            </a:xfrm>
            <a:prstGeom prst="rect">
              <a:avLst/>
            </a:prstGeom>
            <a:noFill/>
            <a:ln w="9525">
              <a:noFill/>
              <a:miter lim="800000"/>
              <a:headEnd/>
              <a:tailEnd/>
            </a:ln>
          </p:spPr>
        </p:pic>
        <p:sp>
          <p:nvSpPr>
            <p:cNvPr id="29" name="Rectangle 45"/>
            <p:cNvSpPr>
              <a:spLocks noChangeAspect="1" noChangeArrowheads="1"/>
            </p:cNvSpPr>
            <p:nvPr/>
          </p:nvSpPr>
          <p:spPr bwMode="auto">
            <a:xfrm>
              <a:off x="1878" y="775"/>
              <a:ext cx="658" cy="1113"/>
            </a:xfrm>
            <a:prstGeom prst="rect">
              <a:avLst/>
            </a:prstGeom>
            <a:noFill/>
            <a:ln w="38100" algn="ctr">
              <a:solidFill>
                <a:srgbClr val="FFFF00"/>
              </a:solidFill>
              <a:miter lim="800000"/>
              <a:headEnd/>
              <a:tailEnd/>
            </a:ln>
            <a:effectLst/>
          </p:spPr>
          <p:txBody>
            <a:bodyPr wrap="none" anchor="ctr"/>
            <a:lstStyle/>
            <a:p>
              <a:pPr>
                <a:lnSpc>
                  <a:spcPct val="75000"/>
                </a:lnSpc>
              </a:pPr>
              <a:endParaRPr lang="en-US" sz="1800" b="0"/>
            </a:p>
          </p:txBody>
        </p:sp>
        <p:sp>
          <p:nvSpPr>
            <p:cNvPr id="31" name="Rectangle 47"/>
            <p:cNvSpPr>
              <a:spLocks noChangeAspect="1" noChangeArrowheads="1"/>
            </p:cNvSpPr>
            <p:nvPr/>
          </p:nvSpPr>
          <p:spPr bwMode="auto">
            <a:xfrm>
              <a:off x="1878" y="775"/>
              <a:ext cx="658" cy="1113"/>
            </a:xfrm>
            <a:prstGeom prst="rect">
              <a:avLst/>
            </a:prstGeom>
            <a:noFill/>
            <a:ln w="38100" algn="ctr">
              <a:solidFill>
                <a:srgbClr val="FFFF00"/>
              </a:solidFill>
              <a:miter lim="800000"/>
              <a:headEnd/>
              <a:tailEnd/>
            </a:ln>
            <a:effectLst/>
          </p:spPr>
          <p:txBody>
            <a:bodyPr wrap="none" anchor="ctr"/>
            <a:lstStyle/>
            <a:p>
              <a:pPr>
                <a:lnSpc>
                  <a:spcPct val="75000"/>
                </a:lnSpc>
              </a:pPr>
              <a:endParaRPr lang="en-US" sz="1800" b="0"/>
            </a:p>
          </p:txBody>
        </p:sp>
        <p:sp>
          <p:nvSpPr>
            <p:cNvPr id="32" name="Rectangle 48"/>
            <p:cNvSpPr>
              <a:spLocks noChangeAspect="1" noChangeArrowheads="1"/>
            </p:cNvSpPr>
            <p:nvPr/>
          </p:nvSpPr>
          <p:spPr bwMode="auto">
            <a:xfrm>
              <a:off x="1878" y="775"/>
              <a:ext cx="658" cy="1113"/>
            </a:xfrm>
            <a:prstGeom prst="rect">
              <a:avLst/>
            </a:prstGeom>
            <a:noFill/>
            <a:ln w="38100" algn="ctr">
              <a:solidFill>
                <a:srgbClr val="FFFF00"/>
              </a:solidFill>
              <a:miter lim="800000"/>
              <a:headEnd/>
              <a:tailEnd/>
            </a:ln>
            <a:effectLst/>
          </p:spPr>
          <p:txBody>
            <a:bodyPr wrap="none" anchor="ctr"/>
            <a:lstStyle/>
            <a:p>
              <a:pPr>
                <a:lnSpc>
                  <a:spcPct val="75000"/>
                </a:lnSpc>
              </a:pPr>
              <a:endParaRPr lang="en-US" sz="1800" b="0"/>
            </a:p>
          </p:txBody>
        </p:sp>
        <p:sp>
          <p:nvSpPr>
            <p:cNvPr id="34" name="Rectangle 50"/>
            <p:cNvSpPr>
              <a:spLocks noChangeAspect="1" noChangeArrowheads="1"/>
            </p:cNvSpPr>
            <p:nvPr/>
          </p:nvSpPr>
          <p:spPr bwMode="auto">
            <a:xfrm>
              <a:off x="1878" y="775"/>
              <a:ext cx="658" cy="1113"/>
            </a:xfrm>
            <a:prstGeom prst="rect">
              <a:avLst/>
            </a:prstGeom>
            <a:noFill/>
            <a:ln w="38100" algn="ctr">
              <a:solidFill>
                <a:srgbClr val="FFFF00"/>
              </a:solidFill>
              <a:miter lim="800000"/>
              <a:headEnd/>
              <a:tailEnd/>
            </a:ln>
            <a:effectLst/>
          </p:spPr>
          <p:txBody>
            <a:bodyPr wrap="none" anchor="ctr"/>
            <a:lstStyle/>
            <a:p>
              <a:pPr>
                <a:lnSpc>
                  <a:spcPct val="75000"/>
                </a:lnSpc>
              </a:pPr>
              <a:endParaRPr lang="en-US" sz="1800" b="0"/>
            </a:p>
          </p:txBody>
        </p:sp>
      </p:grpSp>
    </p:spTree>
  </p:cSld>
  <p:clrMapOvr>
    <a:masterClrMapping/>
  </p:clrMapOvr>
  <p:transition>
    <p:fad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p:cNvSpPr>
            <a:spLocks noGrp="1"/>
          </p:cNvSpPr>
          <p:nvPr>
            <p:ph type="title"/>
          </p:nvPr>
        </p:nvSpPr>
        <p:spPr>
          <a:xfrm>
            <a:off x="212899" y="195106"/>
            <a:ext cx="9049795" cy="941796"/>
          </a:xfrm>
        </p:spPr>
        <p:txBody>
          <a:bodyPr/>
          <a:lstStyle/>
          <a:p>
            <a:r>
              <a:rPr lang="en-US" sz="4400" dirty="0" smtClean="0"/>
              <a:t>Windows*7 &amp; Windows Server* 2008 R2 </a:t>
            </a:r>
            <a:r>
              <a:rPr lang="en-US" sz="5400" dirty="0" smtClean="0"/>
              <a:t/>
            </a:r>
            <a:br>
              <a:rPr lang="en-US" sz="5400" dirty="0" smtClean="0"/>
            </a:br>
            <a:r>
              <a:rPr lang="en-US" sz="2400" dirty="0" smtClean="0">
                <a:solidFill>
                  <a:schemeClr val="tx1"/>
                </a:solidFill>
              </a:rPr>
              <a:t>Intelligent Timer Tick Distribution</a:t>
            </a:r>
            <a:endParaRPr lang="en-US" sz="5400" dirty="0" smtClean="0">
              <a:solidFill>
                <a:schemeClr val="tx1"/>
              </a:solidFill>
            </a:endParaRPr>
          </a:p>
        </p:txBody>
      </p:sp>
      <p:sp>
        <p:nvSpPr>
          <p:cNvPr id="14339" name="Content Placeholder 2"/>
          <p:cNvSpPr>
            <a:spLocks noGrp="1"/>
          </p:cNvSpPr>
          <p:nvPr>
            <p:ph idx="1"/>
          </p:nvPr>
        </p:nvSpPr>
        <p:spPr>
          <a:xfrm>
            <a:off x="293916" y="1693853"/>
            <a:ext cx="8400142" cy="4140886"/>
          </a:xfrm>
        </p:spPr>
        <p:txBody>
          <a:bodyPr/>
          <a:lstStyle/>
          <a:p>
            <a:pPr marL="288925" indent="-288925">
              <a:lnSpc>
                <a:spcPts val="3600"/>
              </a:lnSpc>
            </a:pPr>
            <a:r>
              <a:rPr lang="en-US" sz="2800" dirty="0" smtClean="0"/>
              <a:t>Before, primary timer interrupt on logical processor 0 propagated timer interrupt to all other Logical Processors (LPs)</a:t>
            </a:r>
          </a:p>
          <a:p>
            <a:pPr marL="347663" indent="-347663">
              <a:lnSpc>
                <a:spcPts val="3600"/>
              </a:lnSpc>
            </a:pPr>
            <a:r>
              <a:rPr lang="en-US" sz="2800" dirty="0" smtClean="0"/>
              <a:t>On Windows 7, timer system wakes up sleeping logical processors only if needed</a:t>
            </a:r>
          </a:p>
        </p:txBody>
      </p:sp>
    </p:spTree>
  </p:cSld>
  <p:clrMapOvr>
    <a:masterClrMapping/>
  </p:clrMapOvr>
  <p:transition>
    <p:fade/>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p:cNvSpPr>
            <a:spLocks noGrp="1"/>
          </p:cNvSpPr>
          <p:nvPr>
            <p:ph type="title"/>
          </p:nvPr>
        </p:nvSpPr>
        <p:spPr>
          <a:xfrm>
            <a:off x="337456" y="142651"/>
            <a:ext cx="8644498" cy="941796"/>
          </a:xfrm>
        </p:spPr>
        <p:txBody>
          <a:bodyPr/>
          <a:lstStyle/>
          <a:p>
            <a:r>
              <a:rPr lang="en-US" sz="4400" dirty="0" smtClean="0"/>
              <a:t>Windows*7 &amp; Windows Server* 2008 R2</a:t>
            </a:r>
            <a:r>
              <a:rPr lang="en-US" sz="2800" dirty="0" smtClean="0"/>
              <a:t/>
            </a:r>
            <a:br>
              <a:rPr lang="en-US" sz="2800" dirty="0" smtClean="0"/>
            </a:br>
            <a:r>
              <a:rPr lang="en-US" sz="2400" dirty="0" smtClean="0">
                <a:solidFill>
                  <a:schemeClr val="tx1"/>
                </a:solidFill>
              </a:rPr>
              <a:t>Timer Coalescing</a:t>
            </a:r>
            <a:endParaRPr lang="en-US" sz="5400" dirty="0" smtClean="0">
              <a:solidFill>
                <a:schemeClr val="tx1"/>
              </a:solidFill>
            </a:endParaRPr>
          </a:p>
        </p:txBody>
      </p:sp>
      <p:sp>
        <p:nvSpPr>
          <p:cNvPr id="15363" name="Content Placeholder 2"/>
          <p:cNvSpPr>
            <a:spLocks noGrp="1"/>
          </p:cNvSpPr>
          <p:nvPr>
            <p:ph idx="1"/>
          </p:nvPr>
        </p:nvSpPr>
        <p:spPr>
          <a:xfrm>
            <a:off x="128870" y="1071962"/>
            <a:ext cx="9648372" cy="2253796"/>
          </a:xfrm>
        </p:spPr>
        <p:txBody>
          <a:bodyPr/>
          <a:lstStyle/>
          <a:p>
            <a:pPr>
              <a:lnSpc>
                <a:spcPts val="3600"/>
              </a:lnSpc>
              <a:spcBef>
                <a:spcPts val="0"/>
              </a:spcBef>
              <a:spcAft>
                <a:spcPts val="600"/>
              </a:spcAft>
            </a:pPr>
            <a:r>
              <a:rPr lang="en-US" sz="2400" dirty="0" smtClean="0"/>
              <a:t>Staying idle requires minimizing timer interrupts</a:t>
            </a:r>
          </a:p>
          <a:p>
            <a:pPr>
              <a:lnSpc>
                <a:spcPts val="3600"/>
              </a:lnSpc>
              <a:spcBef>
                <a:spcPts val="0"/>
              </a:spcBef>
              <a:spcAft>
                <a:spcPts val="600"/>
              </a:spcAft>
            </a:pPr>
            <a:r>
              <a:rPr lang="en-US" sz="2400" dirty="0" smtClean="0"/>
              <a:t>Before, periodic timers had independent cycles</a:t>
            </a:r>
          </a:p>
          <a:p>
            <a:pPr>
              <a:lnSpc>
                <a:spcPts val="3600"/>
              </a:lnSpc>
              <a:spcBef>
                <a:spcPts val="0"/>
              </a:spcBef>
              <a:spcAft>
                <a:spcPts val="600"/>
              </a:spcAft>
            </a:pPr>
            <a:r>
              <a:rPr lang="en-US" sz="2400" dirty="0" smtClean="0"/>
              <a:t>New timer APIs permit timer coalescing</a:t>
            </a:r>
          </a:p>
          <a:p>
            <a:pPr lvl="1">
              <a:spcBef>
                <a:spcPts val="0"/>
              </a:spcBef>
              <a:spcAft>
                <a:spcPts val="600"/>
              </a:spcAft>
            </a:pPr>
            <a:r>
              <a:rPr lang="en-US" sz="2000" dirty="0" smtClean="0"/>
              <a:t>Application or driver specifies tolerable delay</a:t>
            </a:r>
          </a:p>
          <a:p>
            <a:pPr lvl="1">
              <a:spcBef>
                <a:spcPts val="0"/>
              </a:spcBef>
              <a:spcAft>
                <a:spcPts val="600"/>
              </a:spcAft>
            </a:pPr>
            <a:r>
              <a:rPr lang="en-US" sz="2000" dirty="0" smtClean="0"/>
              <a:t>Hypervisor also implements timer coalescing for guest timers</a:t>
            </a:r>
          </a:p>
          <a:p>
            <a:pPr lvl="1">
              <a:lnSpc>
                <a:spcPts val="3600"/>
              </a:lnSpc>
              <a:spcBef>
                <a:spcPts val="0"/>
              </a:spcBef>
              <a:spcAft>
                <a:spcPts val="600"/>
              </a:spcAft>
            </a:pPr>
            <a:endParaRPr lang="en-US" sz="2000" dirty="0" smtClean="0"/>
          </a:p>
        </p:txBody>
      </p:sp>
      <p:cxnSp>
        <p:nvCxnSpPr>
          <p:cNvPr id="48" name="Straight Arrow Connector 47"/>
          <p:cNvCxnSpPr/>
          <p:nvPr/>
        </p:nvCxnSpPr>
        <p:spPr>
          <a:xfrm rot="5400000" flipH="1" flipV="1">
            <a:off x="430323" y="3899196"/>
            <a:ext cx="609600" cy="1588"/>
          </a:xfrm>
          <a:prstGeom prst="straightConnector1">
            <a:avLst/>
          </a:prstGeom>
          <a:ln w="38100" cmpd="sng">
            <a:solidFill>
              <a:schemeClr val="accent2"/>
            </a:solidFill>
            <a:headEnd type="none" w="med" len="med"/>
            <a:tailEnd type="triangle" w="med" len="med"/>
          </a:ln>
          <a:effectLst>
            <a:outerShdw blurRad="63500" sx="102000" sy="102000" algn="ctr" rotWithShape="0">
              <a:prstClr val="black">
                <a:alpha val="40000"/>
              </a:prstClr>
            </a:outerShdw>
          </a:effectLst>
        </p:spPr>
        <p:style>
          <a:lnRef idx="3">
            <a:schemeClr val="accent2"/>
          </a:lnRef>
          <a:fillRef idx="0">
            <a:schemeClr val="accent2"/>
          </a:fillRef>
          <a:effectRef idx="2">
            <a:schemeClr val="accent2"/>
          </a:effectRef>
          <a:fontRef idx="minor">
            <a:schemeClr val="tx1"/>
          </a:fontRef>
        </p:style>
      </p:cxnSp>
      <p:cxnSp>
        <p:nvCxnSpPr>
          <p:cNvPr id="49" name="Straight Arrow Connector 48"/>
          <p:cNvCxnSpPr/>
          <p:nvPr/>
        </p:nvCxnSpPr>
        <p:spPr>
          <a:xfrm rot="5400000" flipH="1" flipV="1">
            <a:off x="430323" y="4661196"/>
            <a:ext cx="609600" cy="1588"/>
          </a:xfrm>
          <a:prstGeom prst="straightConnector1">
            <a:avLst/>
          </a:prstGeom>
          <a:ln w="38100" cmpd="sng">
            <a:solidFill>
              <a:srgbClr val="FFC000"/>
            </a:solidFill>
            <a:headEnd type="none" w="med" len="med"/>
            <a:tailEnd type="triangle" w="med" len="med"/>
          </a:ln>
          <a:effectLst>
            <a:outerShdw blurRad="63500" sx="102000" sy="102000" algn="ctr" rotWithShape="0">
              <a:prstClr val="black">
                <a:alpha val="40000"/>
              </a:prstClr>
            </a:outerShdw>
          </a:effectLst>
        </p:spPr>
        <p:style>
          <a:lnRef idx="3">
            <a:schemeClr val="accent1"/>
          </a:lnRef>
          <a:fillRef idx="0">
            <a:schemeClr val="accent1"/>
          </a:fillRef>
          <a:effectRef idx="2">
            <a:schemeClr val="accent1"/>
          </a:effectRef>
          <a:fontRef idx="minor">
            <a:schemeClr val="tx1"/>
          </a:fontRef>
        </p:style>
      </p:cxnSp>
      <p:sp>
        <p:nvSpPr>
          <p:cNvPr id="50" name="TextBox 49"/>
          <p:cNvSpPr txBox="1"/>
          <p:nvPr/>
        </p:nvSpPr>
        <p:spPr>
          <a:xfrm>
            <a:off x="759729" y="3747590"/>
            <a:ext cx="1304925" cy="587375"/>
          </a:xfrm>
          <a:prstGeom prst="rect">
            <a:avLst/>
          </a:prstGeom>
          <a:noFill/>
          <a:ln cmpd="sng">
            <a:noFill/>
          </a:ln>
          <a:effectLst/>
        </p:spPr>
        <p:txBody>
          <a:bodyPr>
            <a:spAutoFit/>
          </a:bodyPr>
          <a:lstStyle/>
          <a:p>
            <a:pPr defTabSz="914363">
              <a:lnSpc>
                <a:spcPct val="90000"/>
              </a:lnSpc>
              <a:defRPr/>
            </a:pPr>
            <a:r>
              <a:rPr lang="en-US" sz="1400" dirty="0">
                <a:solidFill>
                  <a:schemeClr val="tx1"/>
                </a:solidFill>
                <a:effectLst>
                  <a:outerShdw blurRad="38100" dist="38100" dir="2700000" algn="tl">
                    <a:srgbClr val="000000">
                      <a:alpha val="43137"/>
                    </a:srgbClr>
                  </a:outerShdw>
                </a:effectLst>
                <a:latin typeface="Trebuchet MS" pitchFamily="34" charset="0"/>
              </a:rPr>
              <a:t>Timer tick</a:t>
            </a:r>
          </a:p>
          <a:p>
            <a:pPr defTabSz="914363">
              <a:lnSpc>
                <a:spcPct val="90000"/>
              </a:lnSpc>
              <a:defRPr/>
            </a:pPr>
            <a:r>
              <a:rPr lang="en-US" sz="1400" dirty="0">
                <a:solidFill>
                  <a:schemeClr val="tx1"/>
                </a:solidFill>
                <a:effectLst>
                  <a:outerShdw blurRad="38100" dist="38100" dir="2700000" algn="tl">
                    <a:srgbClr val="000000">
                      <a:alpha val="43137"/>
                    </a:srgbClr>
                  </a:outerShdw>
                </a:effectLst>
                <a:latin typeface="Trebuchet MS" pitchFamily="34" charset="0"/>
              </a:rPr>
              <a:t>15.6 ms</a:t>
            </a:r>
          </a:p>
        </p:txBody>
      </p:sp>
      <p:sp>
        <p:nvSpPr>
          <p:cNvPr id="51" name="TextBox 50"/>
          <p:cNvSpPr txBox="1"/>
          <p:nvPr/>
        </p:nvSpPr>
        <p:spPr>
          <a:xfrm>
            <a:off x="759729" y="4433390"/>
            <a:ext cx="1304925" cy="479425"/>
          </a:xfrm>
          <a:prstGeom prst="rect">
            <a:avLst/>
          </a:prstGeom>
          <a:noFill/>
          <a:ln cmpd="sng">
            <a:noFill/>
          </a:ln>
          <a:effectLst/>
        </p:spPr>
        <p:txBody>
          <a:bodyPr>
            <a:spAutoFit/>
          </a:bodyPr>
          <a:lstStyle/>
          <a:p>
            <a:pPr defTabSz="914363">
              <a:lnSpc>
                <a:spcPct val="90000"/>
              </a:lnSpc>
              <a:defRPr/>
            </a:pPr>
            <a:r>
              <a:rPr lang="en-US" sz="1400" dirty="0">
                <a:solidFill>
                  <a:schemeClr val="tx1"/>
                </a:solidFill>
                <a:effectLst>
                  <a:outerShdw blurRad="38100" dist="38100" dir="2700000" algn="tl">
                    <a:srgbClr val="000000">
                      <a:alpha val="43137"/>
                    </a:srgbClr>
                  </a:outerShdw>
                </a:effectLst>
                <a:latin typeface="Trebuchet MS" pitchFamily="34" charset="0"/>
              </a:rPr>
              <a:t>Periodic Timer Events</a:t>
            </a:r>
          </a:p>
        </p:txBody>
      </p:sp>
      <p:sp>
        <p:nvSpPr>
          <p:cNvPr id="52" name="TextBox 51"/>
          <p:cNvSpPr txBox="1"/>
          <p:nvPr/>
        </p:nvSpPr>
        <p:spPr>
          <a:xfrm>
            <a:off x="6817629" y="5039815"/>
            <a:ext cx="1447800" cy="265112"/>
          </a:xfrm>
          <a:prstGeom prst="rect">
            <a:avLst/>
          </a:prstGeom>
          <a:noFill/>
          <a:ln cmpd="sng">
            <a:noFill/>
          </a:ln>
          <a:effectLst/>
        </p:spPr>
        <p:txBody>
          <a:bodyPr>
            <a:spAutoFit/>
          </a:bodyPr>
          <a:lstStyle/>
          <a:p>
            <a:pPr defTabSz="914363">
              <a:defRPr/>
            </a:pPr>
            <a:r>
              <a:rPr lang="en-US" sz="1400" dirty="0">
                <a:solidFill>
                  <a:schemeClr val="tx1"/>
                </a:solidFill>
                <a:effectLst>
                  <a:outerShdw blurRad="38100" dist="38100" dir="2700000" algn="tl">
                    <a:srgbClr val="000000">
                      <a:alpha val="43137"/>
                    </a:srgbClr>
                  </a:outerShdw>
                </a:effectLst>
                <a:latin typeface="Trebuchet MS" pitchFamily="34" charset="0"/>
              </a:rPr>
              <a:t>Windows 7</a:t>
            </a:r>
          </a:p>
        </p:txBody>
      </p:sp>
      <p:cxnSp>
        <p:nvCxnSpPr>
          <p:cNvPr id="53" name="Straight Arrow Connector 52"/>
          <p:cNvCxnSpPr/>
          <p:nvPr/>
        </p:nvCxnSpPr>
        <p:spPr>
          <a:xfrm rot="5400000" flipH="1" flipV="1">
            <a:off x="1925748" y="3724571"/>
            <a:ext cx="609600" cy="1588"/>
          </a:xfrm>
          <a:prstGeom prst="straightConnector1">
            <a:avLst/>
          </a:prstGeom>
          <a:ln w="38100" cmpd="sng">
            <a:solidFill>
              <a:schemeClr val="accent2"/>
            </a:solidFill>
            <a:headEnd type="none" w="med" len="med"/>
            <a:tailEnd type="triangle" w="med" len="med"/>
          </a:ln>
          <a:effectLst>
            <a:outerShdw blurRad="63500" sx="102000" sy="102000" algn="ctr" rotWithShape="0">
              <a:prstClr val="black">
                <a:alpha val="40000"/>
              </a:prstClr>
            </a:outerShdw>
          </a:effectLst>
        </p:spPr>
        <p:style>
          <a:lnRef idx="3">
            <a:schemeClr val="accent2"/>
          </a:lnRef>
          <a:fillRef idx="0">
            <a:schemeClr val="accent2"/>
          </a:fillRef>
          <a:effectRef idx="2">
            <a:schemeClr val="accent2"/>
          </a:effectRef>
          <a:fontRef idx="minor">
            <a:schemeClr val="tx1"/>
          </a:fontRef>
        </p:style>
      </p:cxnSp>
      <p:cxnSp>
        <p:nvCxnSpPr>
          <p:cNvPr id="54" name="Straight Arrow Connector 53"/>
          <p:cNvCxnSpPr/>
          <p:nvPr/>
        </p:nvCxnSpPr>
        <p:spPr>
          <a:xfrm rot="5400000" flipH="1" flipV="1">
            <a:off x="2613136" y="3722983"/>
            <a:ext cx="609600" cy="1587"/>
          </a:xfrm>
          <a:prstGeom prst="straightConnector1">
            <a:avLst/>
          </a:prstGeom>
          <a:ln w="38100" cmpd="sng">
            <a:solidFill>
              <a:schemeClr val="accent2"/>
            </a:solidFill>
            <a:headEnd type="none" w="med" len="med"/>
            <a:tailEnd type="triangle" w="med" len="med"/>
          </a:ln>
          <a:effectLst>
            <a:outerShdw blurRad="63500" sx="102000" sy="102000" algn="ctr" rotWithShape="0">
              <a:prstClr val="black">
                <a:alpha val="40000"/>
              </a:prstClr>
            </a:outerShdw>
          </a:effectLst>
        </p:spPr>
        <p:style>
          <a:lnRef idx="3">
            <a:schemeClr val="accent2"/>
          </a:lnRef>
          <a:fillRef idx="0">
            <a:schemeClr val="accent2"/>
          </a:fillRef>
          <a:effectRef idx="2">
            <a:schemeClr val="accent2"/>
          </a:effectRef>
          <a:fontRef idx="minor">
            <a:schemeClr val="tx1"/>
          </a:fontRef>
        </p:style>
      </p:cxnSp>
      <p:cxnSp>
        <p:nvCxnSpPr>
          <p:cNvPr id="55" name="Straight Arrow Connector 54"/>
          <p:cNvCxnSpPr/>
          <p:nvPr/>
        </p:nvCxnSpPr>
        <p:spPr>
          <a:xfrm rot="5400000" flipH="1" flipV="1">
            <a:off x="3297348" y="3724571"/>
            <a:ext cx="609600" cy="1588"/>
          </a:xfrm>
          <a:prstGeom prst="straightConnector1">
            <a:avLst/>
          </a:prstGeom>
          <a:ln w="38100" cmpd="sng">
            <a:solidFill>
              <a:schemeClr val="accent2"/>
            </a:solidFill>
            <a:headEnd type="none" w="med" len="med"/>
            <a:tailEnd type="triangle" w="med" len="med"/>
          </a:ln>
          <a:effectLst>
            <a:outerShdw blurRad="63500" sx="102000" sy="102000" algn="ctr" rotWithShape="0">
              <a:prstClr val="black">
                <a:alpha val="40000"/>
              </a:prstClr>
            </a:outerShdw>
          </a:effectLst>
        </p:spPr>
        <p:style>
          <a:lnRef idx="3">
            <a:schemeClr val="accent2"/>
          </a:lnRef>
          <a:fillRef idx="0">
            <a:schemeClr val="accent2"/>
          </a:fillRef>
          <a:effectRef idx="2">
            <a:schemeClr val="accent2"/>
          </a:effectRef>
          <a:fontRef idx="minor">
            <a:schemeClr val="tx1"/>
          </a:fontRef>
        </p:style>
      </p:cxnSp>
      <p:cxnSp>
        <p:nvCxnSpPr>
          <p:cNvPr id="56" name="Straight Arrow Connector 55"/>
          <p:cNvCxnSpPr/>
          <p:nvPr/>
        </p:nvCxnSpPr>
        <p:spPr>
          <a:xfrm rot="5400000" flipH="1" flipV="1">
            <a:off x="3984736" y="3722983"/>
            <a:ext cx="609600" cy="1587"/>
          </a:xfrm>
          <a:prstGeom prst="straightConnector1">
            <a:avLst/>
          </a:prstGeom>
          <a:ln w="38100" cmpd="sng">
            <a:solidFill>
              <a:schemeClr val="accent2"/>
            </a:solidFill>
            <a:headEnd type="none" w="med" len="med"/>
            <a:tailEnd type="triangle" w="med" len="med"/>
          </a:ln>
          <a:effectLst>
            <a:outerShdw blurRad="63500" sx="102000" sy="102000" algn="ctr" rotWithShape="0">
              <a:prstClr val="black">
                <a:alpha val="40000"/>
              </a:prstClr>
            </a:outerShdw>
          </a:effectLst>
        </p:spPr>
        <p:style>
          <a:lnRef idx="3">
            <a:schemeClr val="accent2"/>
          </a:lnRef>
          <a:fillRef idx="0">
            <a:schemeClr val="accent2"/>
          </a:fillRef>
          <a:effectRef idx="2">
            <a:schemeClr val="accent2"/>
          </a:effectRef>
          <a:fontRef idx="minor">
            <a:schemeClr val="tx1"/>
          </a:fontRef>
        </p:style>
      </p:cxnSp>
      <p:cxnSp>
        <p:nvCxnSpPr>
          <p:cNvPr id="57" name="Straight Arrow Connector 56"/>
          <p:cNvCxnSpPr/>
          <p:nvPr/>
        </p:nvCxnSpPr>
        <p:spPr>
          <a:xfrm rot="5400000" flipH="1" flipV="1">
            <a:off x="4668948" y="3724571"/>
            <a:ext cx="609600" cy="1588"/>
          </a:xfrm>
          <a:prstGeom prst="straightConnector1">
            <a:avLst/>
          </a:prstGeom>
          <a:ln w="38100" cmpd="sng">
            <a:solidFill>
              <a:schemeClr val="accent2"/>
            </a:solidFill>
            <a:headEnd type="none" w="med" len="med"/>
            <a:tailEnd type="triangle" w="med" len="med"/>
          </a:ln>
          <a:effectLst>
            <a:outerShdw blurRad="63500" sx="102000" sy="102000" algn="ctr" rotWithShape="0">
              <a:prstClr val="black">
                <a:alpha val="40000"/>
              </a:prstClr>
            </a:outerShdw>
          </a:effectLst>
        </p:spPr>
        <p:style>
          <a:lnRef idx="3">
            <a:schemeClr val="accent2"/>
          </a:lnRef>
          <a:fillRef idx="0">
            <a:schemeClr val="accent2"/>
          </a:fillRef>
          <a:effectRef idx="2">
            <a:schemeClr val="accent2"/>
          </a:effectRef>
          <a:fontRef idx="minor">
            <a:schemeClr val="tx1"/>
          </a:fontRef>
        </p:style>
      </p:cxnSp>
      <p:cxnSp>
        <p:nvCxnSpPr>
          <p:cNvPr id="58" name="Straight Arrow Connector 57"/>
          <p:cNvCxnSpPr/>
          <p:nvPr/>
        </p:nvCxnSpPr>
        <p:spPr>
          <a:xfrm rot="5400000" flipH="1" flipV="1">
            <a:off x="5356336" y="3722983"/>
            <a:ext cx="609600" cy="1587"/>
          </a:xfrm>
          <a:prstGeom prst="straightConnector1">
            <a:avLst/>
          </a:prstGeom>
          <a:ln w="38100" cmpd="sng">
            <a:solidFill>
              <a:schemeClr val="accent2"/>
            </a:solidFill>
            <a:headEnd type="none" w="med" len="med"/>
            <a:tailEnd type="triangle" w="med" len="med"/>
          </a:ln>
          <a:effectLst>
            <a:outerShdw blurRad="63500" sx="102000" sy="102000" algn="ctr" rotWithShape="0">
              <a:prstClr val="black">
                <a:alpha val="40000"/>
              </a:prstClr>
            </a:outerShdw>
          </a:effectLst>
        </p:spPr>
        <p:style>
          <a:lnRef idx="3">
            <a:schemeClr val="accent2"/>
          </a:lnRef>
          <a:fillRef idx="0">
            <a:schemeClr val="accent2"/>
          </a:fillRef>
          <a:effectRef idx="2">
            <a:schemeClr val="accent2"/>
          </a:effectRef>
          <a:fontRef idx="minor">
            <a:schemeClr val="tx1"/>
          </a:fontRef>
        </p:style>
      </p:cxnSp>
      <p:cxnSp>
        <p:nvCxnSpPr>
          <p:cNvPr id="59" name="Straight Arrow Connector 58"/>
          <p:cNvCxnSpPr/>
          <p:nvPr/>
        </p:nvCxnSpPr>
        <p:spPr>
          <a:xfrm rot="5400000" flipH="1" flipV="1">
            <a:off x="6040548" y="3724571"/>
            <a:ext cx="609600" cy="1588"/>
          </a:xfrm>
          <a:prstGeom prst="straightConnector1">
            <a:avLst/>
          </a:prstGeom>
          <a:ln w="38100" cmpd="sng">
            <a:solidFill>
              <a:schemeClr val="accent2"/>
            </a:solidFill>
            <a:headEnd type="none" w="med" len="med"/>
            <a:tailEnd type="triangle" w="med" len="med"/>
          </a:ln>
          <a:effectLst>
            <a:outerShdw blurRad="63500" sx="102000" sy="102000" algn="ctr" rotWithShape="0">
              <a:prstClr val="black">
                <a:alpha val="40000"/>
              </a:prstClr>
            </a:outerShdw>
          </a:effectLst>
        </p:spPr>
        <p:style>
          <a:lnRef idx="3">
            <a:schemeClr val="accent2"/>
          </a:lnRef>
          <a:fillRef idx="0">
            <a:schemeClr val="accent2"/>
          </a:fillRef>
          <a:effectRef idx="2">
            <a:schemeClr val="accent2"/>
          </a:effectRef>
          <a:fontRef idx="minor">
            <a:schemeClr val="tx1"/>
          </a:fontRef>
        </p:style>
      </p:cxnSp>
      <p:cxnSp>
        <p:nvCxnSpPr>
          <p:cNvPr id="60" name="Straight Arrow Connector 59"/>
          <p:cNvCxnSpPr/>
          <p:nvPr/>
        </p:nvCxnSpPr>
        <p:spPr>
          <a:xfrm rot="5400000" flipH="1" flipV="1">
            <a:off x="6727936" y="3722983"/>
            <a:ext cx="609600" cy="1587"/>
          </a:xfrm>
          <a:prstGeom prst="straightConnector1">
            <a:avLst/>
          </a:prstGeom>
          <a:ln w="38100" cmpd="sng">
            <a:solidFill>
              <a:schemeClr val="accent2"/>
            </a:solidFill>
            <a:headEnd type="none" w="med" len="med"/>
            <a:tailEnd type="triangle" w="med" len="med"/>
          </a:ln>
          <a:effectLst>
            <a:outerShdw blurRad="63500" sx="102000" sy="102000" algn="ctr" rotWithShape="0">
              <a:prstClr val="black">
                <a:alpha val="40000"/>
              </a:prstClr>
            </a:outerShdw>
          </a:effectLst>
        </p:spPr>
        <p:style>
          <a:lnRef idx="3">
            <a:schemeClr val="accent2"/>
          </a:lnRef>
          <a:fillRef idx="0">
            <a:schemeClr val="accent2"/>
          </a:fillRef>
          <a:effectRef idx="2">
            <a:schemeClr val="accent2"/>
          </a:effectRef>
          <a:fontRef idx="minor">
            <a:schemeClr val="tx1"/>
          </a:fontRef>
        </p:style>
      </p:cxnSp>
      <p:cxnSp>
        <p:nvCxnSpPr>
          <p:cNvPr id="61" name="Straight Arrow Connector 60"/>
          <p:cNvCxnSpPr/>
          <p:nvPr/>
        </p:nvCxnSpPr>
        <p:spPr>
          <a:xfrm rot="5400000" flipH="1" flipV="1">
            <a:off x="7412148" y="3724571"/>
            <a:ext cx="609600" cy="1588"/>
          </a:xfrm>
          <a:prstGeom prst="straightConnector1">
            <a:avLst/>
          </a:prstGeom>
          <a:ln w="38100" cmpd="sng">
            <a:solidFill>
              <a:schemeClr val="accent2"/>
            </a:solidFill>
            <a:headEnd type="none" w="med" len="med"/>
            <a:tailEnd type="triangle" w="med" len="med"/>
          </a:ln>
          <a:effectLst>
            <a:outerShdw blurRad="63500" sx="102000" sy="102000" algn="ctr" rotWithShape="0">
              <a:prstClr val="black">
                <a:alpha val="40000"/>
              </a:prstClr>
            </a:outerShdw>
          </a:effectLst>
        </p:spPr>
        <p:style>
          <a:lnRef idx="3">
            <a:schemeClr val="accent2"/>
          </a:lnRef>
          <a:fillRef idx="0">
            <a:schemeClr val="accent2"/>
          </a:fillRef>
          <a:effectRef idx="2">
            <a:schemeClr val="accent2"/>
          </a:effectRef>
          <a:fontRef idx="minor">
            <a:schemeClr val="tx1"/>
          </a:fontRef>
        </p:style>
      </p:cxnSp>
      <p:sp>
        <p:nvSpPr>
          <p:cNvPr id="62" name="TextBox 61"/>
          <p:cNvSpPr txBox="1"/>
          <p:nvPr/>
        </p:nvSpPr>
        <p:spPr>
          <a:xfrm>
            <a:off x="6879542" y="4025402"/>
            <a:ext cx="1447800" cy="265113"/>
          </a:xfrm>
          <a:prstGeom prst="rect">
            <a:avLst/>
          </a:prstGeom>
          <a:noFill/>
          <a:ln cmpd="sng">
            <a:noFill/>
          </a:ln>
          <a:effectLst/>
        </p:spPr>
        <p:txBody>
          <a:bodyPr>
            <a:spAutoFit/>
          </a:bodyPr>
          <a:lstStyle/>
          <a:p>
            <a:pPr defTabSz="914363">
              <a:defRPr/>
            </a:pPr>
            <a:r>
              <a:rPr lang="en-US" sz="1400" dirty="0">
                <a:solidFill>
                  <a:schemeClr val="tx1"/>
                </a:solidFill>
                <a:effectLst>
                  <a:outerShdw blurRad="38100" dist="38100" dir="2700000" algn="tl">
                    <a:srgbClr val="000000">
                      <a:alpha val="43137"/>
                    </a:srgbClr>
                  </a:outerShdw>
                </a:effectLst>
                <a:latin typeface="Trebuchet MS" pitchFamily="34" charset="0"/>
              </a:rPr>
              <a:t>Vista</a:t>
            </a:r>
          </a:p>
        </p:txBody>
      </p:sp>
      <p:cxnSp>
        <p:nvCxnSpPr>
          <p:cNvPr id="63" name="Straight Arrow Connector 62"/>
          <p:cNvCxnSpPr/>
          <p:nvPr/>
        </p:nvCxnSpPr>
        <p:spPr>
          <a:xfrm rot="5400000" flipH="1" flipV="1">
            <a:off x="2079736" y="3722983"/>
            <a:ext cx="609600" cy="1587"/>
          </a:xfrm>
          <a:prstGeom prst="straightConnector1">
            <a:avLst/>
          </a:prstGeom>
          <a:ln w="38100" cmpd="sng">
            <a:solidFill>
              <a:srgbClr val="FFC000"/>
            </a:solidFill>
            <a:headEnd type="none" w="med" len="med"/>
            <a:tailEnd type="triangle" w="med" len="med"/>
          </a:ln>
          <a:effectLst>
            <a:outerShdw blurRad="63500" sx="102000" sy="102000" algn="ctr" rotWithShape="0">
              <a:prstClr val="black">
                <a:alpha val="40000"/>
              </a:prstClr>
            </a:outerShdw>
          </a:effectLst>
        </p:spPr>
        <p:style>
          <a:lnRef idx="3">
            <a:schemeClr val="accent1"/>
          </a:lnRef>
          <a:fillRef idx="0">
            <a:schemeClr val="accent1"/>
          </a:fillRef>
          <a:effectRef idx="2">
            <a:schemeClr val="accent1"/>
          </a:effectRef>
          <a:fontRef idx="minor">
            <a:schemeClr val="tx1"/>
          </a:fontRef>
        </p:style>
      </p:cxnSp>
      <p:cxnSp>
        <p:nvCxnSpPr>
          <p:cNvPr id="64" name="Straight Arrow Connector 63"/>
          <p:cNvCxnSpPr/>
          <p:nvPr/>
        </p:nvCxnSpPr>
        <p:spPr>
          <a:xfrm rot="5400000" flipH="1" flipV="1">
            <a:off x="2460736" y="3722983"/>
            <a:ext cx="609600" cy="1587"/>
          </a:xfrm>
          <a:prstGeom prst="straightConnector1">
            <a:avLst/>
          </a:prstGeom>
          <a:ln w="38100" cmpd="sng">
            <a:solidFill>
              <a:srgbClr val="FFC000"/>
            </a:solidFill>
            <a:headEnd type="none" w="med" len="med"/>
            <a:tailEnd type="triangle" w="med" len="med"/>
          </a:ln>
          <a:effectLst>
            <a:outerShdw blurRad="63500" sx="102000" sy="102000" algn="ctr" rotWithShape="0">
              <a:prstClr val="black">
                <a:alpha val="40000"/>
              </a:prstClr>
            </a:outerShdw>
          </a:effectLst>
        </p:spPr>
        <p:style>
          <a:lnRef idx="3">
            <a:schemeClr val="accent1"/>
          </a:lnRef>
          <a:fillRef idx="0">
            <a:schemeClr val="accent1"/>
          </a:fillRef>
          <a:effectRef idx="2">
            <a:schemeClr val="accent1"/>
          </a:effectRef>
          <a:fontRef idx="minor">
            <a:schemeClr val="tx1"/>
          </a:fontRef>
        </p:style>
      </p:cxnSp>
      <p:cxnSp>
        <p:nvCxnSpPr>
          <p:cNvPr id="65" name="Straight Arrow Connector 64"/>
          <p:cNvCxnSpPr/>
          <p:nvPr/>
        </p:nvCxnSpPr>
        <p:spPr>
          <a:xfrm rot="5400000" flipH="1" flipV="1">
            <a:off x="2689336" y="3722983"/>
            <a:ext cx="609600" cy="1587"/>
          </a:xfrm>
          <a:prstGeom prst="straightConnector1">
            <a:avLst/>
          </a:prstGeom>
          <a:ln w="38100" cmpd="sng">
            <a:solidFill>
              <a:srgbClr val="FFC000"/>
            </a:solidFill>
            <a:headEnd type="none" w="med" len="med"/>
            <a:tailEnd type="triangle" w="med" len="med"/>
          </a:ln>
          <a:effectLst>
            <a:outerShdw blurRad="63500" sx="102000" sy="102000" algn="ctr" rotWithShape="0">
              <a:prstClr val="black">
                <a:alpha val="40000"/>
              </a:prstClr>
            </a:outerShdw>
          </a:effectLst>
        </p:spPr>
        <p:style>
          <a:lnRef idx="3">
            <a:schemeClr val="accent1"/>
          </a:lnRef>
          <a:fillRef idx="0">
            <a:schemeClr val="accent1"/>
          </a:fillRef>
          <a:effectRef idx="2">
            <a:schemeClr val="accent1"/>
          </a:effectRef>
          <a:fontRef idx="minor">
            <a:schemeClr val="tx1"/>
          </a:fontRef>
        </p:style>
      </p:cxnSp>
      <p:cxnSp>
        <p:nvCxnSpPr>
          <p:cNvPr id="66" name="Straight Arrow Connector 65"/>
          <p:cNvCxnSpPr/>
          <p:nvPr/>
        </p:nvCxnSpPr>
        <p:spPr>
          <a:xfrm rot="5400000" flipH="1" flipV="1">
            <a:off x="3679936" y="3722983"/>
            <a:ext cx="609600" cy="1587"/>
          </a:xfrm>
          <a:prstGeom prst="straightConnector1">
            <a:avLst/>
          </a:prstGeom>
          <a:ln w="38100" cmpd="sng">
            <a:solidFill>
              <a:srgbClr val="FFC000"/>
            </a:solidFill>
            <a:headEnd type="none" w="med" len="med"/>
            <a:tailEnd type="triangle" w="med" len="med"/>
          </a:ln>
          <a:effectLst>
            <a:outerShdw blurRad="63500" sx="102000" sy="102000" algn="ctr" rotWithShape="0">
              <a:prstClr val="black">
                <a:alpha val="40000"/>
              </a:prstClr>
            </a:outerShdw>
          </a:effectLst>
        </p:spPr>
        <p:style>
          <a:lnRef idx="3">
            <a:schemeClr val="accent1"/>
          </a:lnRef>
          <a:fillRef idx="0">
            <a:schemeClr val="accent1"/>
          </a:fillRef>
          <a:effectRef idx="2">
            <a:schemeClr val="accent1"/>
          </a:effectRef>
          <a:fontRef idx="minor">
            <a:schemeClr val="tx1"/>
          </a:fontRef>
        </p:style>
      </p:cxnSp>
      <p:cxnSp>
        <p:nvCxnSpPr>
          <p:cNvPr id="67" name="Straight Arrow Connector 66"/>
          <p:cNvCxnSpPr/>
          <p:nvPr/>
        </p:nvCxnSpPr>
        <p:spPr>
          <a:xfrm rot="5400000" flipH="1" flipV="1">
            <a:off x="5280136" y="3722983"/>
            <a:ext cx="609600" cy="1587"/>
          </a:xfrm>
          <a:prstGeom prst="straightConnector1">
            <a:avLst/>
          </a:prstGeom>
          <a:ln w="38100" cmpd="sng">
            <a:solidFill>
              <a:srgbClr val="FFC000"/>
            </a:solidFill>
            <a:headEnd type="none" w="med" len="med"/>
            <a:tailEnd type="triangle" w="med" len="med"/>
          </a:ln>
          <a:effectLst>
            <a:outerShdw blurRad="63500" sx="102000" sy="102000" algn="ctr" rotWithShape="0">
              <a:prstClr val="black">
                <a:alpha val="40000"/>
              </a:prstClr>
            </a:outerShdw>
          </a:effectLst>
        </p:spPr>
        <p:style>
          <a:lnRef idx="3">
            <a:schemeClr val="accent1"/>
          </a:lnRef>
          <a:fillRef idx="0">
            <a:schemeClr val="accent1"/>
          </a:fillRef>
          <a:effectRef idx="2">
            <a:schemeClr val="accent1"/>
          </a:effectRef>
          <a:fontRef idx="minor">
            <a:schemeClr val="tx1"/>
          </a:fontRef>
        </p:style>
      </p:cxnSp>
      <p:cxnSp>
        <p:nvCxnSpPr>
          <p:cNvPr id="68" name="Straight Arrow Connector 67"/>
          <p:cNvCxnSpPr/>
          <p:nvPr/>
        </p:nvCxnSpPr>
        <p:spPr>
          <a:xfrm rot="5400000" flipH="1" flipV="1">
            <a:off x="5661136" y="3722983"/>
            <a:ext cx="609600" cy="1587"/>
          </a:xfrm>
          <a:prstGeom prst="straightConnector1">
            <a:avLst/>
          </a:prstGeom>
          <a:ln w="38100" cmpd="sng">
            <a:solidFill>
              <a:srgbClr val="FFC000"/>
            </a:solidFill>
            <a:headEnd type="none" w="med" len="med"/>
            <a:tailEnd type="triangle" w="med" len="med"/>
          </a:ln>
          <a:effectLst>
            <a:outerShdw blurRad="63500" sx="102000" sy="102000" algn="ctr" rotWithShape="0">
              <a:prstClr val="black">
                <a:alpha val="40000"/>
              </a:prstClr>
            </a:outerShdw>
          </a:effectLst>
        </p:spPr>
        <p:style>
          <a:lnRef idx="3">
            <a:schemeClr val="accent1"/>
          </a:lnRef>
          <a:fillRef idx="0">
            <a:schemeClr val="accent1"/>
          </a:fillRef>
          <a:effectRef idx="2">
            <a:schemeClr val="accent1"/>
          </a:effectRef>
          <a:fontRef idx="minor">
            <a:schemeClr val="tx1"/>
          </a:fontRef>
        </p:style>
      </p:cxnSp>
      <p:cxnSp>
        <p:nvCxnSpPr>
          <p:cNvPr id="69" name="Straight Arrow Connector 68"/>
          <p:cNvCxnSpPr/>
          <p:nvPr/>
        </p:nvCxnSpPr>
        <p:spPr>
          <a:xfrm rot="5400000" flipH="1" flipV="1">
            <a:off x="6346936" y="3722983"/>
            <a:ext cx="609600" cy="1587"/>
          </a:xfrm>
          <a:prstGeom prst="straightConnector1">
            <a:avLst/>
          </a:prstGeom>
          <a:ln w="38100" cmpd="sng">
            <a:solidFill>
              <a:srgbClr val="FFC000"/>
            </a:solidFill>
            <a:headEnd type="none" w="med" len="med"/>
            <a:tailEnd type="triangle" w="med" len="med"/>
          </a:ln>
          <a:effectLst>
            <a:outerShdw blurRad="63500" sx="102000" sy="102000" algn="ctr" rotWithShape="0">
              <a:prstClr val="black">
                <a:alpha val="40000"/>
              </a:prstClr>
            </a:outerShdw>
          </a:effectLst>
        </p:spPr>
        <p:style>
          <a:lnRef idx="3">
            <a:schemeClr val="accent1"/>
          </a:lnRef>
          <a:fillRef idx="0">
            <a:schemeClr val="accent1"/>
          </a:fillRef>
          <a:effectRef idx="2">
            <a:schemeClr val="accent1"/>
          </a:effectRef>
          <a:fontRef idx="minor">
            <a:schemeClr val="tx1"/>
          </a:fontRef>
        </p:style>
      </p:cxnSp>
      <p:cxnSp>
        <p:nvCxnSpPr>
          <p:cNvPr id="70" name="Straight Arrow Connector 69"/>
          <p:cNvCxnSpPr/>
          <p:nvPr/>
        </p:nvCxnSpPr>
        <p:spPr>
          <a:xfrm rot="5400000" flipH="1" flipV="1">
            <a:off x="6956536" y="3722983"/>
            <a:ext cx="609600" cy="1587"/>
          </a:xfrm>
          <a:prstGeom prst="straightConnector1">
            <a:avLst/>
          </a:prstGeom>
          <a:ln w="38100" cmpd="sng">
            <a:solidFill>
              <a:srgbClr val="FFC000"/>
            </a:solidFill>
            <a:headEnd type="none" w="med" len="med"/>
            <a:tailEnd type="triangle" w="med" len="med"/>
          </a:ln>
          <a:effectLst>
            <a:outerShdw blurRad="63500" sx="102000" sy="102000" algn="ctr" rotWithShape="0">
              <a:prstClr val="black">
                <a:alpha val="40000"/>
              </a:prstClr>
            </a:outerShdw>
          </a:effectLst>
        </p:spPr>
        <p:style>
          <a:lnRef idx="3">
            <a:schemeClr val="accent1"/>
          </a:lnRef>
          <a:fillRef idx="0">
            <a:schemeClr val="accent1"/>
          </a:fillRef>
          <a:effectRef idx="2">
            <a:schemeClr val="accent1"/>
          </a:effectRef>
          <a:fontRef idx="minor">
            <a:schemeClr val="tx1"/>
          </a:fontRef>
        </p:style>
      </p:cxnSp>
      <p:cxnSp>
        <p:nvCxnSpPr>
          <p:cNvPr id="71" name="Straight Arrow Connector 70"/>
          <p:cNvCxnSpPr/>
          <p:nvPr/>
        </p:nvCxnSpPr>
        <p:spPr>
          <a:xfrm rot="5400000" flipH="1" flipV="1">
            <a:off x="7337536" y="3722983"/>
            <a:ext cx="609600" cy="1587"/>
          </a:xfrm>
          <a:prstGeom prst="straightConnector1">
            <a:avLst/>
          </a:prstGeom>
          <a:ln w="38100" cmpd="sng">
            <a:solidFill>
              <a:srgbClr val="FFC000"/>
            </a:solidFill>
            <a:headEnd type="none" w="med" len="med"/>
            <a:tailEnd type="triangle" w="med" len="med"/>
          </a:ln>
          <a:effectLst>
            <a:outerShdw blurRad="63500" sx="102000" sy="102000" algn="ctr" rotWithShape="0">
              <a:prstClr val="black">
                <a:alpha val="40000"/>
              </a:prstClr>
            </a:outerShdw>
          </a:effectLst>
        </p:spPr>
        <p:style>
          <a:lnRef idx="3">
            <a:schemeClr val="accent1"/>
          </a:lnRef>
          <a:fillRef idx="0">
            <a:schemeClr val="accent1"/>
          </a:fillRef>
          <a:effectRef idx="2">
            <a:schemeClr val="accent1"/>
          </a:effectRef>
          <a:fontRef idx="minor">
            <a:schemeClr val="tx1"/>
          </a:fontRef>
        </p:style>
      </p:cxnSp>
      <p:cxnSp>
        <p:nvCxnSpPr>
          <p:cNvPr id="72" name="Straight Arrow Connector 71"/>
          <p:cNvCxnSpPr/>
          <p:nvPr/>
        </p:nvCxnSpPr>
        <p:spPr>
          <a:xfrm rot="5400000" flipH="1" flipV="1">
            <a:off x="1932098" y="4662783"/>
            <a:ext cx="609600" cy="1588"/>
          </a:xfrm>
          <a:prstGeom prst="straightConnector1">
            <a:avLst/>
          </a:prstGeom>
          <a:ln w="38100" cmpd="sng">
            <a:solidFill>
              <a:schemeClr val="accent2"/>
            </a:solidFill>
            <a:headEnd type="none" w="med" len="med"/>
            <a:tailEnd type="triangle" w="med" len="med"/>
          </a:ln>
          <a:effectLst>
            <a:outerShdw blurRad="63500" sx="102000" sy="102000" algn="ctr" rotWithShape="0">
              <a:prstClr val="black">
                <a:alpha val="40000"/>
              </a:prstClr>
            </a:outerShdw>
          </a:effectLst>
        </p:spPr>
        <p:style>
          <a:lnRef idx="3">
            <a:schemeClr val="accent2"/>
          </a:lnRef>
          <a:fillRef idx="0">
            <a:schemeClr val="accent2"/>
          </a:fillRef>
          <a:effectRef idx="2">
            <a:schemeClr val="accent2"/>
          </a:effectRef>
          <a:fontRef idx="minor">
            <a:schemeClr val="tx1"/>
          </a:fontRef>
        </p:style>
      </p:cxnSp>
      <p:cxnSp>
        <p:nvCxnSpPr>
          <p:cNvPr id="73" name="Straight Arrow Connector 72"/>
          <p:cNvCxnSpPr/>
          <p:nvPr/>
        </p:nvCxnSpPr>
        <p:spPr>
          <a:xfrm rot="5400000" flipH="1" flipV="1">
            <a:off x="2619486" y="4661196"/>
            <a:ext cx="609600" cy="1587"/>
          </a:xfrm>
          <a:prstGeom prst="straightConnector1">
            <a:avLst/>
          </a:prstGeom>
          <a:ln w="38100" cmpd="sng">
            <a:solidFill>
              <a:schemeClr val="accent2"/>
            </a:solidFill>
            <a:headEnd type="none" w="med" len="med"/>
            <a:tailEnd type="triangle" w="med" len="med"/>
          </a:ln>
          <a:effectLst>
            <a:outerShdw blurRad="63500" sx="102000" sy="102000" algn="ctr" rotWithShape="0">
              <a:prstClr val="black">
                <a:alpha val="40000"/>
              </a:prstClr>
            </a:outerShdw>
          </a:effectLst>
        </p:spPr>
        <p:style>
          <a:lnRef idx="3">
            <a:schemeClr val="accent2"/>
          </a:lnRef>
          <a:fillRef idx="0">
            <a:schemeClr val="accent2"/>
          </a:fillRef>
          <a:effectRef idx="2">
            <a:schemeClr val="accent2"/>
          </a:effectRef>
          <a:fontRef idx="minor">
            <a:schemeClr val="tx1"/>
          </a:fontRef>
        </p:style>
      </p:cxnSp>
      <p:cxnSp>
        <p:nvCxnSpPr>
          <p:cNvPr id="74" name="Straight Arrow Connector 73"/>
          <p:cNvCxnSpPr/>
          <p:nvPr/>
        </p:nvCxnSpPr>
        <p:spPr>
          <a:xfrm rot="5400000" flipH="1" flipV="1">
            <a:off x="3303698" y="4662783"/>
            <a:ext cx="609600" cy="1588"/>
          </a:xfrm>
          <a:prstGeom prst="straightConnector1">
            <a:avLst/>
          </a:prstGeom>
          <a:ln w="38100" cmpd="sng">
            <a:solidFill>
              <a:schemeClr val="accent2"/>
            </a:solidFill>
            <a:headEnd type="none" w="med" len="med"/>
            <a:tailEnd type="triangle" w="med" len="med"/>
          </a:ln>
          <a:effectLst>
            <a:outerShdw blurRad="63500" sx="102000" sy="102000" algn="ctr" rotWithShape="0">
              <a:prstClr val="black">
                <a:alpha val="40000"/>
              </a:prstClr>
            </a:outerShdw>
          </a:effectLst>
        </p:spPr>
        <p:style>
          <a:lnRef idx="3">
            <a:schemeClr val="accent2"/>
          </a:lnRef>
          <a:fillRef idx="0">
            <a:schemeClr val="accent2"/>
          </a:fillRef>
          <a:effectRef idx="2">
            <a:schemeClr val="accent2"/>
          </a:effectRef>
          <a:fontRef idx="minor">
            <a:schemeClr val="tx1"/>
          </a:fontRef>
        </p:style>
      </p:cxnSp>
      <p:cxnSp>
        <p:nvCxnSpPr>
          <p:cNvPr id="75" name="Straight Arrow Connector 74"/>
          <p:cNvCxnSpPr/>
          <p:nvPr/>
        </p:nvCxnSpPr>
        <p:spPr>
          <a:xfrm rot="5400000" flipH="1" flipV="1">
            <a:off x="3991086" y="4661196"/>
            <a:ext cx="609600" cy="1587"/>
          </a:xfrm>
          <a:prstGeom prst="straightConnector1">
            <a:avLst/>
          </a:prstGeom>
          <a:ln w="38100" cmpd="sng">
            <a:solidFill>
              <a:schemeClr val="accent2"/>
            </a:solidFill>
            <a:headEnd type="none" w="med" len="med"/>
            <a:tailEnd type="triangle" w="med" len="med"/>
          </a:ln>
          <a:effectLst>
            <a:outerShdw blurRad="63500" sx="102000" sy="102000" algn="ctr" rotWithShape="0">
              <a:prstClr val="black">
                <a:alpha val="40000"/>
              </a:prstClr>
            </a:outerShdw>
          </a:effectLst>
        </p:spPr>
        <p:style>
          <a:lnRef idx="3">
            <a:schemeClr val="accent2"/>
          </a:lnRef>
          <a:fillRef idx="0">
            <a:schemeClr val="accent2"/>
          </a:fillRef>
          <a:effectRef idx="2">
            <a:schemeClr val="accent2"/>
          </a:effectRef>
          <a:fontRef idx="minor">
            <a:schemeClr val="tx1"/>
          </a:fontRef>
        </p:style>
      </p:cxnSp>
      <p:cxnSp>
        <p:nvCxnSpPr>
          <p:cNvPr id="76" name="Straight Arrow Connector 75"/>
          <p:cNvCxnSpPr/>
          <p:nvPr/>
        </p:nvCxnSpPr>
        <p:spPr>
          <a:xfrm rot="5400000" flipH="1" flipV="1">
            <a:off x="4675298" y="4662783"/>
            <a:ext cx="609600" cy="1588"/>
          </a:xfrm>
          <a:prstGeom prst="straightConnector1">
            <a:avLst/>
          </a:prstGeom>
          <a:ln w="38100" cmpd="sng">
            <a:solidFill>
              <a:schemeClr val="accent2"/>
            </a:solidFill>
            <a:headEnd type="none" w="med" len="med"/>
            <a:tailEnd type="triangle" w="med" len="med"/>
          </a:ln>
          <a:effectLst>
            <a:outerShdw blurRad="63500" sx="102000" sy="102000" algn="ctr" rotWithShape="0">
              <a:prstClr val="black">
                <a:alpha val="40000"/>
              </a:prstClr>
            </a:outerShdw>
          </a:effectLst>
        </p:spPr>
        <p:style>
          <a:lnRef idx="3">
            <a:schemeClr val="accent2"/>
          </a:lnRef>
          <a:fillRef idx="0">
            <a:schemeClr val="accent2"/>
          </a:fillRef>
          <a:effectRef idx="2">
            <a:schemeClr val="accent2"/>
          </a:effectRef>
          <a:fontRef idx="minor">
            <a:schemeClr val="tx1"/>
          </a:fontRef>
        </p:style>
      </p:cxnSp>
      <p:cxnSp>
        <p:nvCxnSpPr>
          <p:cNvPr id="77" name="Straight Arrow Connector 76"/>
          <p:cNvCxnSpPr/>
          <p:nvPr/>
        </p:nvCxnSpPr>
        <p:spPr>
          <a:xfrm rot="5400000" flipH="1" flipV="1">
            <a:off x="5362686" y="4661196"/>
            <a:ext cx="609600" cy="1587"/>
          </a:xfrm>
          <a:prstGeom prst="straightConnector1">
            <a:avLst/>
          </a:prstGeom>
          <a:ln w="38100" cmpd="sng">
            <a:solidFill>
              <a:schemeClr val="accent2"/>
            </a:solidFill>
            <a:headEnd type="none" w="med" len="med"/>
            <a:tailEnd type="triangle" w="med" len="med"/>
          </a:ln>
          <a:effectLst>
            <a:outerShdw blurRad="63500" sx="102000" sy="102000" algn="ctr" rotWithShape="0">
              <a:prstClr val="black">
                <a:alpha val="40000"/>
              </a:prstClr>
            </a:outerShdw>
          </a:effectLst>
        </p:spPr>
        <p:style>
          <a:lnRef idx="3">
            <a:schemeClr val="accent2"/>
          </a:lnRef>
          <a:fillRef idx="0">
            <a:schemeClr val="accent2"/>
          </a:fillRef>
          <a:effectRef idx="2">
            <a:schemeClr val="accent2"/>
          </a:effectRef>
          <a:fontRef idx="minor">
            <a:schemeClr val="tx1"/>
          </a:fontRef>
        </p:style>
      </p:cxnSp>
      <p:cxnSp>
        <p:nvCxnSpPr>
          <p:cNvPr id="78" name="Straight Arrow Connector 77"/>
          <p:cNvCxnSpPr/>
          <p:nvPr/>
        </p:nvCxnSpPr>
        <p:spPr>
          <a:xfrm rot="5400000" flipH="1" flipV="1">
            <a:off x="6046898" y="4662783"/>
            <a:ext cx="609600" cy="1588"/>
          </a:xfrm>
          <a:prstGeom prst="straightConnector1">
            <a:avLst/>
          </a:prstGeom>
          <a:ln w="38100" cmpd="sng">
            <a:solidFill>
              <a:schemeClr val="accent2"/>
            </a:solidFill>
            <a:headEnd type="none" w="med" len="med"/>
            <a:tailEnd type="triangle" w="med" len="med"/>
          </a:ln>
          <a:effectLst>
            <a:outerShdw blurRad="63500" sx="102000" sy="102000" algn="ctr" rotWithShape="0">
              <a:prstClr val="black">
                <a:alpha val="40000"/>
              </a:prstClr>
            </a:outerShdw>
          </a:effectLst>
        </p:spPr>
        <p:style>
          <a:lnRef idx="3">
            <a:schemeClr val="accent2"/>
          </a:lnRef>
          <a:fillRef idx="0">
            <a:schemeClr val="accent2"/>
          </a:fillRef>
          <a:effectRef idx="2">
            <a:schemeClr val="accent2"/>
          </a:effectRef>
          <a:fontRef idx="minor">
            <a:schemeClr val="tx1"/>
          </a:fontRef>
        </p:style>
      </p:cxnSp>
      <p:cxnSp>
        <p:nvCxnSpPr>
          <p:cNvPr id="79" name="Straight Arrow Connector 78"/>
          <p:cNvCxnSpPr/>
          <p:nvPr/>
        </p:nvCxnSpPr>
        <p:spPr>
          <a:xfrm rot="5400000" flipH="1" flipV="1">
            <a:off x="6734286" y="4661196"/>
            <a:ext cx="609600" cy="1587"/>
          </a:xfrm>
          <a:prstGeom prst="straightConnector1">
            <a:avLst/>
          </a:prstGeom>
          <a:ln w="38100" cmpd="sng">
            <a:solidFill>
              <a:schemeClr val="accent2"/>
            </a:solidFill>
            <a:headEnd type="none" w="med" len="med"/>
            <a:tailEnd type="triangle" w="med" len="med"/>
          </a:ln>
          <a:effectLst>
            <a:outerShdw blurRad="63500" sx="102000" sy="102000" algn="ctr" rotWithShape="0">
              <a:prstClr val="black">
                <a:alpha val="40000"/>
              </a:prstClr>
            </a:outerShdw>
          </a:effectLst>
        </p:spPr>
        <p:style>
          <a:lnRef idx="3">
            <a:schemeClr val="accent2"/>
          </a:lnRef>
          <a:fillRef idx="0">
            <a:schemeClr val="accent2"/>
          </a:fillRef>
          <a:effectRef idx="2">
            <a:schemeClr val="accent2"/>
          </a:effectRef>
          <a:fontRef idx="minor">
            <a:schemeClr val="tx1"/>
          </a:fontRef>
        </p:style>
      </p:cxnSp>
      <p:cxnSp>
        <p:nvCxnSpPr>
          <p:cNvPr id="80" name="Straight Arrow Connector 79"/>
          <p:cNvCxnSpPr/>
          <p:nvPr/>
        </p:nvCxnSpPr>
        <p:spPr>
          <a:xfrm rot="5400000" flipH="1" flipV="1">
            <a:off x="7418498" y="4662783"/>
            <a:ext cx="609600" cy="1588"/>
          </a:xfrm>
          <a:prstGeom prst="straightConnector1">
            <a:avLst/>
          </a:prstGeom>
          <a:ln w="38100" cmpd="sng">
            <a:solidFill>
              <a:schemeClr val="accent2"/>
            </a:solidFill>
            <a:headEnd type="none" w="med" len="med"/>
            <a:tailEnd type="triangle" w="med" len="med"/>
          </a:ln>
          <a:effectLst>
            <a:outerShdw blurRad="63500" sx="102000" sy="102000" algn="ctr" rotWithShape="0">
              <a:prstClr val="black">
                <a:alpha val="40000"/>
              </a:prstClr>
            </a:outerShdw>
          </a:effectLst>
        </p:spPr>
        <p:style>
          <a:lnRef idx="3">
            <a:schemeClr val="accent2"/>
          </a:lnRef>
          <a:fillRef idx="0">
            <a:schemeClr val="accent2"/>
          </a:fillRef>
          <a:effectRef idx="2">
            <a:schemeClr val="accent2"/>
          </a:effectRef>
          <a:fontRef idx="minor">
            <a:schemeClr val="tx1"/>
          </a:fontRef>
        </p:style>
      </p:cxnSp>
      <p:cxnSp>
        <p:nvCxnSpPr>
          <p:cNvPr id="81" name="Straight Arrow Connector 80"/>
          <p:cNvCxnSpPr/>
          <p:nvPr/>
        </p:nvCxnSpPr>
        <p:spPr>
          <a:xfrm rot="5400000" flipH="1" flipV="1">
            <a:off x="2086086" y="4661196"/>
            <a:ext cx="609600" cy="1587"/>
          </a:xfrm>
          <a:prstGeom prst="straightConnector1">
            <a:avLst/>
          </a:prstGeom>
          <a:ln w="38100" cmpd="sng">
            <a:solidFill>
              <a:srgbClr val="FFC000"/>
            </a:solidFill>
            <a:headEnd type="none" w="med" len="med"/>
            <a:tailEnd type="triangle" w="med" len="med"/>
          </a:ln>
          <a:effectLst>
            <a:outerShdw blurRad="63500" sx="102000" sy="102000" algn="ctr" rotWithShape="0">
              <a:prstClr val="black">
                <a:alpha val="40000"/>
              </a:prstClr>
            </a:outerShdw>
          </a:effectLst>
        </p:spPr>
        <p:style>
          <a:lnRef idx="3">
            <a:schemeClr val="accent1"/>
          </a:lnRef>
          <a:fillRef idx="0">
            <a:schemeClr val="accent1"/>
          </a:fillRef>
          <a:effectRef idx="2">
            <a:schemeClr val="accent1"/>
          </a:effectRef>
          <a:fontRef idx="minor">
            <a:schemeClr val="tx1"/>
          </a:fontRef>
        </p:style>
      </p:cxnSp>
      <p:cxnSp>
        <p:nvCxnSpPr>
          <p:cNvPr id="82" name="Straight Arrow Connector 81"/>
          <p:cNvCxnSpPr/>
          <p:nvPr/>
        </p:nvCxnSpPr>
        <p:spPr>
          <a:xfrm rot="5400000" flipH="1" flipV="1">
            <a:off x="2467086" y="4661196"/>
            <a:ext cx="609600" cy="1587"/>
          </a:xfrm>
          <a:prstGeom prst="straightConnector1">
            <a:avLst/>
          </a:prstGeom>
          <a:ln w="38100" cmpd="sng">
            <a:solidFill>
              <a:srgbClr val="FFC000"/>
            </a:solidFill>
            <a:headEnd type="none" w="med" len="med"/>
            <a:tailEnd type="triangle" w="med" len="med"/>
          </a:ln>
          <a:effectLst>
            <a:outerShdw blurRad="63500" sx="102000" sy="102000" algn="ctr" rotWithShape="0">
              <a:prstClr val="black">
                <a:alpha val="40000"/>
              </a:prstClr>
            </a:outerShdw>
          </a:effectLst>
        </p:spPr>
        <p:style>
          <a:lnRef idx="3">
            <a:schemeClr val="accent1"/>
          </a:lnRef>
          <a:fillRef idx="0">
            <a:schemeClr val="accent1"/>
          </a:fillRef>
          <a:effectRef idx="2">
            <a:schemeClr val="accent1"/>
          </a:effectRef>
          <a:fontRef idx="minor">
            <a:schemeClr val="tx1"/>
          </a:fontRef>
        </p:style>
      </p:cxnSp>
      <p:cxnSp>
        <p:nvCxnSpPr>
          <p:cNvPr id="83" name="Straight Arrow Connector 82"/>
          <p:cNvCxnSpPr/>
          <p:nvPr/>
        </p:nvCxnSpPr>
        <p:spPr>
          <a:xfrm rot="5400000" flipH="1" flipV="1">
            <a:off x="2695686" y="4661196"/>
            <a:ext cx="609600" cy="1587"/>
          </a:xfrm>
          <a:prstGeom prst="straightConnector1">
            <a:avLst/>
          </a:prstGeom>
          <a:ln w="38100" cmpd="sng">
            <a:solidFill>
              <a:srgbClr val="FFC000"/>
            </a:solidFill>
            <a:headEnd type="none" w="med" len="med"/>
            <a:tailEnd type="triangle" w="med" len="med"/>
          </a:ln>
          <a:effectLst>
            <a:outerShdw blurRad="63500" sx="102000" sy="102000" algn="ctr" rotWithShape="0">
              <a:prstClr val="black">
                <a:alpha val="40000"/>
              </a:prstClr>
            </a:outerShdw>
          </a:effectLst>
        </p:spPr>
        <p:style>
          <a:lnRef idx="3">
            <a:schemeClr val="accent1"/>
          </a:lnRef>
          <a:fillRef idx="0">
            <a:schemeClr val="accent1"/>
          </a:fillRef>
          <a:effectRef idx="2">
            <a:schemeClr val="accent1"/>
          </a:effectRef>
          <a:fontRef idx="minor">
            <a:schemeClr val="tx1"/>
          </a:fontRef>
        </p:style>
      </p:cxnSp>
      <p:cxnSp>
        <p:nvCxnSpPr>
          <p:cNvPr id="84" name="Straight Arrow Connector 83"/>
          <p:cNvCxnSpPr/>
          <p:nvPr/>
        </p:nvCxnSpPr>
        <p:spPr>
          <a:xfrm rot="5400000" flipH="1" flipV="1">
            <a:off x="3686286" y="4661196"/>
            <a:ext cx="609600" cy="1587"/>
          </a:xfrm>
          <a:prstGeom prst="straightConnector1">
            <a:avLst/>
          </a:prstGeom>
          <a:ln w="38100" cmpd="sng">
            <a:solidFill>
              <a:srgbClr val="FFC000"/>
            </a:solidFill>
            <a:headEnd type="none" w="med" len="med"/>
            <a:tailEnd type="triangle" w="med" len="med"/>
          </a:ln>
          <a:effectLst>
            <a:outerShdw blurRad="63500" sx="102000" sy="102000" algn="ctr" rotWithShape="0">
              <a:prstClr val="black">
                <a:alpha val="40000"/>
              </a:prstClr>
            </a:outerShdw>
          </a:effectLst>
        </p:spPr>
        <p:style>
          <a:lnRef idx="3">
            <a:schemeClr val="accent1"/>
          </a:lnRef>
          <a:fillRef idx="0">
            <a:schemeClr val="accent1"/>
          </a:fillRef>
          <a:effectRef idx="2">
            <a:schemeClr val="accent1"/>
          </a:effectRef>
          <a:fontRef idx="minor">
            <a:schemeClr val="tx1"/>
          </a:fontRef>
        </p:style>
      </p:cxnSp>
      <p:cxnSp>
        <p:nvCxnSpPr>
          <p:cNvPr id="85" name="Straight Arrow Connector 84"/>
          <p:cNvCxnSpPr/>
          <p:nvPr/>
        </p:nvCxnSpPr>
        <p:spPr>
          <a:xfrm rot="5400000" flipH="1" flipV="1">
            <a:off x="5286486" y="4661196"/>
            <a:ext cx="609600" cy="1587"/>
          </a:xfrm>
          <a:prstGeom prst="straightConnector1">
            <a:avLst/>
          </a:prstGeom>
          <a:ln w="38100" cmpd="sng">
            <a:solidFill>
              <a:srgbClr val="FFC000"/>
            </a:solidFill>
            <a:headEnd type="none" w="med" len="med"/>
            <a:tailEnd type="triangle" w="med" len="med"/>
          </a:ln>
          <a:effectLst>
            <a:outerShdw blurRad="63500" sx="102000" sy="102000" algn="ctr" rotWithShape="0">
              <a:prstClr val="black">
                <a:alpha val="40000"/>
              </a:prstClr>
            </a:outerShdw>
          </a:effectLst>
        </p:spPr>
        <p:style>
          <a:lnRef idx="3">
            <a:schemeClr val="accent1"/>
          </a:lnRef>
          <a:fillRef idx="0">
            <a:schemeClr val="accent1"/>
          </a:fillRef>
          <a:effectRef idx="2">
            <a:schemeClr val="accent1"/>
          </a:effectRef>
          <a:fontRef idx="minor">
            <a:schemeClr val="tx1"/>
          </a:fontRef>
        </p:style>
      </p:cxnSp>
      <p:cxnSp>
        <p:nvCxnSpPr>
          <p:cNvPr id="86" name="Straight Arrow Connector 85"/>
          <p:cNvCxnSpPr/>
          <p:nvPr/>
        </p:nvCxnSpPr>
        <p:spPr>
          <a:xfrm rot="5400000" flipH="1" flipV="1">
            <a:off x="5667486" y="4661196"/>
            <a:ext cx="609600" cy="1587"/>
          </a:xfrm>
          <a:prstGeom prst="straightConnector1">
            <a:avLst/>
          </a:prstGeom>
          <a:ln w="38100" cmpd="sng">
            <a:solidFill>
              <a:srgbClr val="FFC000"/>
            </a:solidFill>
            <a:headEnd type="none" w="med" len="med"/>
            <a:tailEnd type="triangle" w="med" len="med"/>
          </a:ln>
          <a:effectLst>
            <a:outerShdw blurRad="63500" sx="102000" sy="102000" algn="ctr" rotWithShape="0">
              <a:prstClr val="black">
                <a:alpha val="40000"/>
              </a:prstClr>
            </a:outerShdw>
          </a:effectLst>
        </p:spPr>
        <p:style>
          <a:lnRef idx="3">
            <a:schemeClr val="accent1"/>
          </a:lnRef>
          <a:fillRef idx="0">
            <a:schemeClr val="accent1"/>
          </a:fillRef>
          <a:effectRef idx="2">
            <a:schemeClr val="accent1"/>
          </a:effectRef>
          <a:fontRef idx="minor">
            <a:schemeClr val="tx1"/>
          </a:fontRef>
        </p:style>
      </p:cxnSp>
      <p:cxnSp>
        <p:nvCxnSpPr>
          <p:cNvPr id="87" name="Straight Arrow Connector 86"/>
          <p:cNvCxnSpPr/>
          <p:nvPr/>
        </p:nvCxnSpPr>
        <p:spPr>
          <a:xfrm rot="5400000" flipH="1" flipV="1">
            <a:off x="6353286" y="4661196"/>
            <a:ext cx="609600" cy="1587"/>
          </a:xfrm>
          <a:prstGeom prst="straightConnector1">
            <a:avLst/>
          </a:prstGeom>
          <a:ln w="38100" cmpd="sng">
            <a:solidFill>
              <a:srgbClr val="FFC000"/>
            </a:solidFill>
            <a:headEnd type="none" w="med" len="med"/>
            <a:tailEnd type="triangle" w="med" len="med"/>
          </a:ln>
          <a:effectLst>
            <a:outerShdw blurRad="63500" sx="102000" sy="102000" algn="ctr" rotWithShape="0">
              <a:prstClr val="black">
                <a:alpha val="40000"/>
              </a:prstClr>
            </a:outerShdw>
          </a:effectLst>
        </p:spPr>
        <p:style>
          <a:lnRef idx="3">
            <a:schemeClr val="accent1"/>
          </a:lnRef>
          <a:fillRef idx="0">
            <a:schemeClr val="accent1"/>
          </a:fillRef>
          <a:effectRef idx="2">
            <a:schemeClr val="accent1"/>
          </a:effectRef>
          <a:fontRef idx="minor">
            <a:schemeClr val="tx1"/>
          </a:fontRef>
        </p:style>
      </p:cxnSp>
      <p:cxnSp>
        <p:nvCxnSpPr>
          <p:cNvPr id="88" name="Straight Arrow Connector 87"/>
          <p:cNvCxnSpPr/>
          <p:nvPr/>
        </p:nvCxnSpPr>
        <p:spPr>
          <a:xfrm rot="5400000" flipH="1" flipV="1">
            <a:off x="6962886" y="4661196"/>
            <a:ext cx="609600" cy="1587"/>
          </a:xfrm>
          <a:prstGeom prst="straightConnector1">
            <a:avLst/>
          </a:prstGeom>
          <a:ln w="38100" cmpd="sng">
            <a:solidFill>
              <a:srgbClr val="FFC000"/>
            </a:solidFill>
            <a:headEnd type="none" w="med" len="med"/>
            <a:tailEnd type="triangle" w="med" len="med"/>
          </a:ln>
          <a:effectLst>
            <a:outerShdw blurRad="63500" sx="102000" sy="102000" algn="ctr" rotWithShape="0">
              <a:prstClr val="black">
                <a:alpha val="40000"/>
              </a:prstClr>
            </a:outerShdw>
          </a:effectLst>
        </p:spPr>
        <p:style>
          <a:lnRef idx="3">
            <a:schemeClr val="accent1"/>
          </a:lnRef>
          <a:fillRef idx="0">
            <a:schemeClr val="accent1"/>
          </a:fillRef>
          <a:effectRef idx="2">
            <a:schemeClr val="accent1"/>
          </a:effectRef>
          <a:fontRef idx="minor">
            <a:schemeClr val="tx1"/>
          </a:fontRef>
        </p:style>
      </p:cxnSp>
      <p:cxnSp>
        <p:nvCxnSpPr>
          <p:cNvPr id="89" name="Straight Arrow Connector 88"/>
          <p:cNvCxnSpPr/>
          <p:nvPr/>
        </p:nvCxnSpPr>
        <p:spPr>
          <a:xfrm rot="5400000" flipH="1" flipV="1">
            <a:off x="7343886" y="4661196"/>
            <a:ext cx="609600" cy="1587"/>
          </a:xfrm>
          <a:prstGeom prst="straightConnector1">
            <a:avLst/>
          </a:prstGeom>
          <a:ln w="38100" cmpd="sng">
            <a:solidFill>
              <a:srgbClr val="FFC000"/>
            </a:solidFill>
            <a:headEnd type="none" w="med" len="med"/>
            <a:tailEnd type="triangle" w="med" len="med"/>
          </a:ln>
          <a:effectLst>
            <a:outerShdw blurRad="63500" sx="102000" sy="102000" algn="ctr" rotWithShape="0">
              <a:prstClr val="black">
                <a:alpha val="40000"/>
              </a:prstClr>
            </a:outerShdw>
          </a:effectLst>
        </p:spPr>
        <p:style>
          <a:lnRef idx="3">
            <a:schemeClr val="accent1"/>
          </a:lnRef>
          <a:fillRef idx="0">
            <a:schemeClr val="accent1"/>
          </a:fillRef>
          <a:effectRef idx="2">
            <a:schemeClr val="accent1"/>
          </a:effectRef>
          <a:fontRef idx="minor">
            <a:schemeClr val="tx1"/>
          </a:fontRef>
        </p:style>
      </p:cxnSp>
      <p:cxnSp>
        <p:nvCxnSpPr>
          <p:cNvPr id="90" name="Straight Arrow Connector 89"/>
          <p:cNvCxnSpPr/>
          <p:nvPr/>
        </p:nvCxnSpPr>
        <p:spPr>
          <a:xfrm>
            <a:off x="2085292" y="4966790"/>
            <a:ext cx="5943600" cy="1587"/>
          </a:xfrm>
          <a:prstGeom prst="straightConnector1">
            <a:avLst/>
          </a:prstGeom>
          <a:ln w="38100" cmpd="sng">
            <a:solidFill>
              <a:schemeClr val="tx2"/>
            </a:solidFill>
            <a:headEnd type="none" w="med" len="med"/>
            <a:tailEnd type="triangle" w="lg" len="lg"/>
          </a:ln>
          <a:effectLst>
            <a:outerShdw blurRad="101600" algn="ctr" rotWithShape="0">
              <a:prstClr val="black">
                <a:alpha val="50000"/>
              </a:prstClr>
            </a:outerShdw>
          </a:effectLst>
        </p:spPr>
        <p:style>
          <a:lnRef idx="3">
            <a:schemeClr val="accent1"/>
          </a:lnRef>
          <a:fillRef idx="0">
            <a:schemeClr val="accent1"/>
          </a:fillRef>
          <a:effectRef idx="2">
            <a:schemeClr val="accent1"/>
          </a:effectRef>
          <a:fontRef idx="minor">
            <a:schemeClr val="tx1"/>
          </a:fontRef>
        </p:style>
      </p:cxnSp>
      <p:cxnSp>
        <p:nvCxnSpPr>
          <p:cNvPr id="91" name="Straight Arrow Connector 90"/>
          <p:cNvCxnSpPr/>
          <p:nvPr/>
        </p:nvCxnSpPr>
        <p:spPr>
          <a:xfrm>
            <a:off x="2078942" y="4028577"/>
            <a:ext cx="5943600" cy="1588"/>
          </a:xfrm>
          <a:prstGeom prst="straightConnector1">
            <a:avLst/>
          </a:prstGeom>
          <a:ln w="38100" cmpd="sng">
            <a:solidFill>
              <a:schemeClr val="tx2"/>
            </a:solidFill>
            <a:headEnd type="none" w="med" len="med"/>
            <a:tailEnd type="triangle" w="lg" len="lg"/>
          </a:ln>
          <a:effectLst>
            <a:outerShdw blurRad="101600" algn="ctr" rotWithShape="0">
              <a:prstClr val="black">
                <a:alpha val="50000"/>
              </a:prstClr>
            </a:outerShdw>
          </a:effectLst>
        </p:spPr>
        <p:style>
          <a:lnRef idx="3">
            <a:schemeClr val="accent1"/>
          </a:lnRef>
          <a:fillRef idx="0">
            <a:schemeClr val="accent1"/>
          </a:fillRef>
          <a:effectRef idx="2">
            <a:schemeClr val="accent1"/>
          </a:effectRef>
          <a:fontRef idx="minor">
            <a:schemeClr val="tx1"/>
          </a:fontRef>
        </p:style>
      </p:cxnSp>
      <p:sp>
        <p:nvSpPr>
          <p:cNvPr id="92" name="AutoShape 7"/>
          <p:cNvSpPr>
            <a:spLocks noChangeArrowheads="1"/>
          </p:cNvSpPr>
          <p:nvPr/>
        </p:nvSpPr>
        <p:spPr bwMode="auto">
          <a:xfrm>
            <a:off x="344384" y="5426156"/>
            <a:ext cx="8443562" cy="442674"/>
          </a:xfrm>
          <a:prstGeom prst="roundRect">
            <a:avLst>
              <a:gd name="adj" fmla="val 16667"/>
            </a:avLst>
          </a:prstGeom>
          <a:solidFill>
            <a:schemeClr val="accent3"/>
          </a:solidFill>
          <a:ln>
            <a:headEnd/>
            <a:tailEnd/>
          </a:ln>
        </p:spPr>
        <p:style>
          <a:lnRef idx="0">
            <a:schemeClr val="accent6"/>
          </a:lnRef>
          <a:fillRef idx="3">
            <a:schemeClr val="accent6"/>
          </a:fillRef>
          <a:effectRef idx="3">
            <a:schemeClr val="accent6"/>
          </a:effectRef>
          <a:fontRef idx="minor">
            <a:schemeClr val="lt1"/>
          </a:fontRef>
        </p:style>
        <p:txBody>
          <a:bodyPr wrap="square" anchor="ctr">
            <a:spAutoFit/>
          </a:bodyPr>
          <a:lstStyle/>
          <a:p>
            <a:pPr algn="ctr"/>
            <a:r>
              <a:rPr lang="en-US" sz="2000" b="1" dirty="0" smtClean="0"/>
              <a:t>Timer system aligns periods on natural frequency</a:t>
            </a:r>
            <a:endParaRPr lang="en-US" sz="2000" b="1"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5" presetClass="path" presetSubtype="0" accel="50000" decel="50000" fill="hold" nodeType="clickEffect">
                                  <p:stCondLst>
                                    <p:cond delay="0"/>
                                  </p:stCondLst>
                                  <p:childTnLst>
                                    <p:animMotion origin="layout" path="M 0.00105 3.7037E-6 L -0.00937 0.00069 " pathEditMode="relative" rAng="0" ptsTypes="AA">
                                      <p:cBhvr>
                                        <p:cTn id="6" dur="5000" fill="hold"/>
                                        <p:tgtEl>
                                          <p:spTgt spid="81"/>
                                        </p:tgtEl>
                                        <p:attrNameLst>
                                          <p:attrName>ppt_x</p:attrName>
                                          <p:attrName>ppt_y</p:attrName>
                                        </p:attrNameLst>
                                      </p:cBhvr>
                                      <p:rCtr x="-5" y="0"/>
                                    </p:animMotion>
                                  </p:childTnLst>
                                </p:cTn>
                              </p:par>
                              <p:par>
                                <p:cTn id="7" presetID="63" presetClass="path" presetSubtype="0" accel="50000" decel="50000" fill="hold" nodeType="withEffect">
                                  <p:stCondLst>
                                    <p:cond delay="0"/>
                                  </p:stCondLst>
                                  <p:childTnLst>
                                    <p:animMotion origin="layout" path="M -2.77778E-7 3.7037E-6 L 0.03333 3.7037E-6 " pathEditMode="relative" rAng="0" ptsTypes="AA">
                                      <p:cBhvr>
                                        <p:cTn id="8" dur="5000" fill="hold"/>
                                        <p:tgtEl>
                                          <p:spTgt spid="82"/>
                                        </p:tgtEl>
                                        <p:attrNameLst>
                                          <p:attrName>ppt_x</p:attrName>
                                          <p:attrName>ppt_y</p:attrName>
                                        </p:attrNameLst>
                                      </p:cBhvr>
                                      <p:rCtr x="17" y="0"/>
                                    </p:animMotion>
                                  </p:childTnLst>
                                </p:cTn>
                              </p:par>
                              <p:par>
                                <p:cTn id="9" presetID="63" presetClass="path" presetSubtype="0" accel="50000" decel="50000" fill="hold" nodeType="withEffect">
                                  <p:stCondLst>
                                    <p:cond delay="0"/>
                                  </p:stCondLst>
                                  <p:childTnLst>
                                    <p:animMotion origin="layout" path="M -3.61111E-6 3.7037E-6 L 0.04167 3.7037E-6 " pathEditMode="relative" rAng="0" ptsTypes="AA">
                                      <p:cBhvr>
                                        <p:cTn id="10" dur="5000" fill="hold"/>
                                        <p:tgtEl>
                                          <p:spTgt spid="84"/>
                                        </p:tgtEl>
                                        <p:attrNameLst>
                                          <p:attrName>ppt_x</p:attrName>
                                          <p:attrName>ppt_y</p:attrName>
                                        </p:attrNameLst>
                                      </p:cBhvr>
                                      <p:rCtr x="21" y="0"/>
                                    </p:animMotion>
                                  </p:childTnLst>
                                </p:cTn>
                              </p:par>
                              <p:par>
                                <p:cTn id="11" presetID="63" presetClass="path" presetSubtype="0" accel="50000" decel="50000" fill="hold" nodeType="withEffect">
                                  <p:stCondLst>
                                    <p:cond delay="0"/>
                                  </p:stCondLst>
                                  <p:childTnLst>
                                    <p:animMotion origin="layout" path="M -3.61111E-6 3.7037E-6 L 0.01771 3.7037E-6 " pathEditMode="relative" rAng="0" ptsTypes="AA">
                                      <p:cBhvr>
                                        <p:cTn id="12" dur="5000" fill="hold"/>
                                        <p:tgtEl>
                                          <p:spTgt spid="85"/>
                                        </p:tgtEl>
                                        <p:attrNameLst>
                                          <p:attrName>ppt_x</p:attrName>
                                          <p:attrName>ppt_y</p:attrName>
                                        </p:attrNameLst>
                                      </p:cBhvr>
                                      <p:rCtr x="9" y="0"/>
                                    </p:animMotion>
                                  </p:childTnLst>
                                </p:cTn>
                              </p:par>
                              <p:par>
                                <p:cTn id="13" presetID="35" presetClass="path" presetSubtype="0" accel="50000" decel="50000" fill="hold" nodeType="withEffect">
                                  <p:stCondLst>
                                    <p:cond delay="0"/>
                                  </p:stCondLst>
                                  <p:childTnLst>
                                    <p:animMotion origin="layout" path="M -4.44444E-6 2.59259E-6 L -0.01718 0.00069 " pathEditMode="relative" rAng="0" ptsTypes="AA">
                                      <p:cBhvr>
                                        <p:cTn id="14" dur="5000" fill="hold"/>
                                        <p:tgtEl>
                                          <p:spTgt spid="86"/>
                                        </p:tgtEl>
                                        <p:attrNameLst>
                                          <p:attrName>ppt_x</p:attrName>
                                          <p:attrName>ppt_y</p:attrName>
                                        </p:attrNameLst>
                                      </p:cBhvr>
                                      <p:rCtr x="-9" y="0"/>
                                    </p:animMotion>
                                  </p:childTnLst>
                                </p:cTn>
                              </p:par>
                              <p:par>
                                <p:cTn id="15" presetID="63" presetClass="path" presetSubtype="0" accel="50000" decel="50000" fill="hold" nodeType="withEffect">
                                  <p:stCondLst>
                                    <p:cond delay="0"/>
                                  </p:stCondLst>
                                  <p:childTnLst>
                                    <p:animMotion origin="layout" path="M -2.77778E-7 3.7037E-6 L 0.05104 3.7037E-6 " pathEditMode="relative" rAng="0" ptsTypes="AA">
                                      <p:cBhvr>
                                        <p:cTn id="16" dur="5000" fill="hold"/>
                                        <p:tgtEl>
                                          <p:spTgt spid="87"/>
                                        </p:tgtEl>
                                        <p:attrNameLst>
                                          <p:attrName>ppt_x</p:attrName>
                                          <p:attrName>ppt_y</p:attrName>
                                        </p:attrNameLst>
                                      </p:cBhvr>
                                      <p:rCtr x="26" y="0"/>
                                    </p:animMotion>
                                  </p:childTnLst>
                                </p:cTn>
                              </p:par>
                              <p:par>
                                <p:cTn id="17" presetID="35" presetClass="path" presetSubtype="0" accel="50000" decel="50000" fill="hold" nodeType="withEffect">
                                  <p:stCondLst>
                                    <p:cond delay="0"/>
                                  </p:stCondLst>
                                  <p:childTnLst>
                                    <p:animMotion origin="layout" path="M -3.61111E-6 3.7037E-6 L -0.04895 3.7037E-6 " pathEditMode="relative" rAng="0" ptsTypes="AA">
                                      <p:cBhvr>
                                        <p:cTn id="18" dur="5000" fill="hold"/>
                                        <p:tgtEl>
                                          <p:spTgt spid="89"/>
                                        </p:tgtEl>
                                        <p:attrNameLst>
                                          <p:attrName>ppt_x</p:attrName>
                                          <p:attrName>ppt_y</p:attrName>
                                        </p:attrNameLst>
                                      </p:cBhvr>
                                      <p:rCtr x="-24"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1"/>
          <p:cNvSpPr>
            <a:spLocks noGrp="1"/>
          </p:cNvSpPr>
          <p:nvPr>
            <p:ph type="title"/>
          </p:nvPr>
        </p:nvSpPr>
        <p:spPr>
          <a:xfrm>
            <a:off x="232756" y="84138"/>
            <a:ext cx="8728364" cy="941796"/>
          </a:xfrm>
        </p:spPr>
        <p:txBody>
          <a:bodyPr/>
          <a:lstStyle/>
          <a:p>
            <a:r>
              <a:rPr lang="en-US" sz="4400" dirty="0" smtClean="0"/>
              <a:t>Windows*7 &amp; Windows Server* 2008 R2 </a:t>
            </a:r>
            <a:r>
              <a:rPr lang="en-US" dirty="0" smtClean="0"/>
              <a:t/>
            </a:r>
            <a:br>
              <a:rPr lang="en-US" dirty="0" smtClean="0"/>
            </a:br>
            <a:r>
              <a:rPr lang="en-US" sz="2400" dirty="0" smtClean="0">
                <a:solidFill>
                  <a:schemeClr val="tx1"/>
                </a:solidFill>
              </a:rPr>
              <a:t>Core Parking</a:t>
            </a:r>
            <a:endParaRPr lang="en-US" sz="5400" dirty="0" smtClean="0">
              <a:solidFill>
                <a:schemeClr val="tx1"/>
              </a:solidFill>
            </a:endParaRPr>
          </a:p>
        </p:txBody>
      </p:sp>
      <p:sp>
        <p:nvSpPr>
          <p:cNvPr id="19459" name="Content Placeholder 2"/>
          <p:cNvSpPr>
            <a:spLocks noGrp="1"/>
          </p:cNvSpPr>
          <p:nvPr>
            <p:ph idx="1"/>
          </p:nvPr>
        </p:nvSpPr>
        <p:spPr>
          <a:xfrm>
            <a:off x="319316" y="1104637"/>
            <a:ext cx="8505371" cy="5275262"/>
          </a:xfrm>
        </p:spPr>
        <p:txBody>
          <a:bodyPr/>
          <a:lstStyle/>
          <a:p>
            <a:r>
              <a:rPr lang="en-US" sz="2400" dirty="0" smtClean="0"/>
              <a:t>Core Parking tries to keep load on fewest LPs possible allowing other cores to get into C6</a:t>
            </a:r>
          </a:p>
          <a:p>
            <a:pPr lvl="1"/>
            <a:r>
              <a:rPr lang="en-US" sz="2000" dirty="0" smtClean="0"/>
              <a:t>Power manager periodically looks at load and uses policy to inform scheduler of cores to “park” and “un-park”</a:t>
            </a:r>
          </a:p>
          <a:p>
            <a:pPr lvl="1"/>
            <a:r>
              <a:rPr lang="en-US" sz="2000" dirty="0" smtClean="0"/>
              <a:t>Aware of socket topology to enhance Package C-state</a:t>
            </a:r>
          </a:p>
          <a:p>
            <a:endParaRPr lang="en-US" sz="2400" dirty="0" smtClean="0"/>
          </a:p>
          <a:p>
            <a:r>
              <a:rPr lang="en-US" sz="2400" dirty="0" smtClean="0"/>
              <a:t>Core Parking active on Server, Hyper-V and Intel® Hyper-Threading Technology enabled systems</a:t>
            </a:r>
          </a:p>
          <a:p>
            <a:pPr lvl="1"/>
            <a:r>
              <a:rPr lang="en-US" sz="2000" dirty="0" smtClean="0"/>
              <a:t>Best returns on medium utilization workloads</a:t>
            </a:r>
          </a:p>
          <a:p>
            <a:pPr lvl="1"/>
            <a:r>
              <a:rPr lang="en-US" sz="2000" dirty="0" smtClean="0"/>
              <a:t>Clients tend to run at extremes (0 or 100)</a:t>
            </a:r>
          </a:p>
          <a:p>
            <a:pPr lvl="1"/>
            <a:endParaRPr lang="en-US" sz="2000" dirty="0" smtClean="0"/>
          </a:p>
        </p:txBody>
      </p:sp>
      <p:sp>
        <p:nvSpPr>
          <p:cNvPr id="5" name="AutoShape 7"/>
          <p:cNvSpPr>
            <a:spLocks noChangeArrowheads="1"/>
          </p:cNvSpPr>
          <p:nvPr/>
        </p:nvSpPr>
        <p:spPr bwMode="auto">
          <a:xfrm>
            <a:off x="466197" y="4986876"/>
            <a:ext cx="8261350" cy="783193"/>
          </a:xfrm>
          <a:prstGeom prst="roundRect">
            <a:avLst>
              <a:gd name="adj" fmla="val 16667"/>
            </a:avLst>
          </a:prstGeom>
          <a:solidFill>
            <a:schemeClr val="accent3"/>
          </a:solidFill>
          <a:ln>
            <a:headEnd/>
            <a:tailEnd/>
          </a:ln>
        </p:spPr>
        <p:style>
          <a:lnRef idx="0">
            <a:schemeClr val="accent6"/>
          </a:lnRef>
          <a:fillRef idx="3">
            <a:schemeClr val="accent6"/>
          </a:fillRef>
          <a:effectRef idx="3">
            <a:schemeClr val="accent6"/>
          </a:effectRef>
          <a:fontRef idx="minor">
            <a:schemeClr val="lt1"/>
          </a:fontRef>
        </p:style>
        <p:txBody>
          <a:bodyPr anchor="ctr">
            <a:spAutoFit/>
          </a:bodyPr>
          <a:lstStyle/>
          <a:p>
            <a:pPr algn="ctr"/>
            <a:r>
              <a:rPr lang="en-US" sz="2000" b="1" dirty="0" smtClean="0"/>
              <a:t>Core Parking consolidates load on a subset of the CPUs, </a:t>
            </a:r>
          </a:p>
          <a:p>
            <a:pPr algn="ctr"/>
            <a:r>
              <a:rPr lang="en-US" sz="2000" b="1" dirty="0" smtClean="0"/>
              <a:t>allowing others to sleep</a:t>
            </a:r>
            <a:endParaRPr lang="en-US" sz="2000" b="1" dirty="0"/>
          </a:p>
        </p:txBody>
      </p:sp>
    </p:spTree>
  </p:cSld>
  <p:clrMapOvr>
    <a:masterClrMapping/>
  </p:clrMapOvr>
  <p:transition>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Agenda</a:t>
            </a:r>
            <a:endParaRPr lang="en-US" dirty="0"/>
          </a:p>
        </p:txBody>
      </p:sp>
      <p:sp>
        <p:nvSpPr>
          <p:cNvPr id="3" name="Text Placeholder 2"/>
          <p:cNvSpPr>
            <a:spLocks noGrp="1"/>
          </p:cNvSpPr>
          <p:nvPr>
            <p:ph type="body" sz="quarter" idx="10"/>
          </p:nvPr>
        </p:nvSpPr>
        <p:spPr/>
        <p:txBody>
          <a:bodyPr/>
          <a:lstStyle/>
          <a:p>
            <a:pPr>
              <a:lnSpc>
                <a:spcPct val="150000"/>
              </a:lnSpc>
            </a:pPr>
            <a:r>
              <a:rPr lang="en-US" dirty="0" smtClean="0"/>
              <a:t>Addressing IT Challenges</a:t>
            </a:r>
          </a:p>
          <a:p>
            <a:pPr>
              <a:lnSpc>
                <a:spcPct val="150000"/>
              </a:lnSpc>
            </a:pPr>
            <a:r>
              <a:rPr lang="en-US" dirty="0" smtClean="0"/>
              <a:t>Intel Server Processor Technology Update</a:t>
            </a:r>
          </a:p>
          <a:p>
            <a:pPr>
              <a:lnSpc>
                <a:spcPct val="150000"/>
              </a:lnSpc>
            </a:pPr>
            <a:r>
              <a:rPr lang="en-US" dirty="0"/>
              <a:t>Intel </a:t>
            </a:r>
            <a:r>
              <a:rPr lang="en-US" dirty="0" smtClean="0"/>
              <a:t>| </a:t>
            </a:r>
            <a:r>
              <a:rPr lang="en-US" dirty="0"/>
              <a:t>Microsoft </a:t>
            </a:r>
            <a:r>
              <a:rPr lang="en-US" dirty="0" smtClean="0"/>
              <a:t>Collaboration</a:t>
            </a:r>
            <a:endParaRPr lang="en-US" dirty="0"/>
          </a:p>
          <a:p>
            <a:pPr>
              <a:lnSpc>
                <a:spcPct val="150000"/>
              </a:lnSpc>
            </a:pPr>
            <a:r>
              <a:rPr lang="en-US" dirty="0" smtClean="0"/>
              <a:t>Proof-Points: Real Intel | Microsoft Results</a:t>
            </a:r>
          </a:p>
          <a:p>
            <a:pPr>
              <a:lnSpc>
                <a:spcPct val="150000"/>
              </a:lnSpc>
            </a:pPr>
            <a:r>
              <a:rPr lang="en-US" dirty="0" smtClean="0"/>
              <a:t>Conclusion / Q&amp;A</a:t>
            </a:r>
          </a:p>
          <a:p>
            <a:pPr>
              <a:lnSpc>
                <a:spcPct val="150000"/>
              </a:lnSpc>
            </a:pPr>
            <a:endParaRPr lang="en-US" dirty="0"/>
          </a:p>
        </p:txBody>
      </p:sp>
    </p:spTree>
  </p:cSld>
  <p:clrMapOvr>
    <a:masterClrMapping/>
  </p:clrMapOvr>
  <p:transition>
    <p:fad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p:cNvSpPr>
            <a:spLocks noGrp="1"/>
          </p:cNvSpPr>
          <p:nvPr>
            <p:ph type="title"/>
          </p:nvPr>
        </p:nvSpPr>
        <p:spPr>
          <a:xfrm>
            <a:off x="373426" y="215221"/>
            <a:ext cx="8382000" cy="609398"/>
          </a:xfrm>
        </p:spPr>
        <p:txBody>
          <a:bodyPr/>
          <a:lstStyle/>
          <a:p>
            <a:r>
              <a:rPr lang="en-US" sz="4400" dirty="0" smtClean="0"/>
              <a:t>Core Parking Operation</a:t>
            </a:r>
          </a:p>
        </p:txBody>
      </p:sp>
      <p:sp>
        <p:nvSpPr>
          <p:cNvPr id="4" name="Rounded Rectangle 3"/>
          <p:cNvSpPr/>
          <p:nvPr/>
        </p:nvSpPr>
        <p:spPr bwMode="auto">
          <a:xfrm>
            <a:off x="1447800" y="1905000"/>
            <a:ext cx="2667000" cy="2819400"/>
          </a:xfrm>
          <a:prstGeom prst="roundRect">
            <a:avLst/>
          </a:prstGeom>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lIns="91436" tIns="45718" rIns="91436" bIns="45718" anchor="ctr"/>
          <a:lstStyle/>
          <a:p>
            <a:pPr defTabSz="914099">
              <a:defRPr/>
            </a:pPr>
            <a:endParaRPr lang="en-US" sz="2000" dirty="0">
              <a:gradFill>
                <a:gsLst>
                  <a:gs pos="50000">
                    <a:srgbClr val="FFFFFF"/>
                  </a:gs>
                  <a:gs pos="100000">
                    <a:srgbClr val="FFFFFF"/>
                  </a:gs>
                </a:gsLst>
                <a:lin ang="5400000" scaled="0"/>
              </a:gradFill>
              <a:effectLst>
                <a:outerShdw blurRad="38100" dist="38100" dir="2700000" algn="tl">
                  <a:srgbClr val="000000">
                    <a:alpha val="43137"/>
                  </a:srgbClr>
                </a:outerShdw>
              </a:effectLst>
            </a:endParaRPr>
          </a:p>
        </p:txBody>
      </p:sp>
      <p:sp>
        <p:nvSpPr>
          <p:cNvPr id="5" name="TextBox 4"/>
          <p:cNvSpPr txBox="1"/>
          <p:nvPr/>
        </p:nvSpPr>
        <p:spPr>
          <a:xfrm>
            <a:off x="2065338" y="4800600"/>
            <a:ext cx="1671637" cy="387350"/>
          </a:xfrm>
          <a:prstGeom prst="rect">
            <a:avLst/>
          </a:prstGeom>
          <a:noFill/>
        </p:spPr>
        <p:txBody>
          <a:bodyPr wrap="none">
            <a:spAutoFit/>
          </a:bodyPr>
          <a:lstStyle/>
          <a:p>
            <a:pPr defTabSz="914363">
              <a:defRPr/>
            </a:pPr>
            <a:r>
              <a:rPr lang="en-US" dirty="0">
                <a:solidFill>
                  <a:schemeClr val="tx1"/>
                </a:solidFill>
                <a:effectLst>
                  <a:outerShdw blurRad="38100" dist="38100" dir="2700000" algn="tl">
                    <a:srgbClr val="000000">
                      <a:alpha val="43137"/>
                    </a:srgbClr>
                  </a:outerShdw>
                </a:effectLst>
              </a:rPr>
              <a:t>Socket 0</a:t>
            </a:r>
          </a:p>
        </p:txBody>
      </p:sp>
      <p:sp>
        <p:nvSpPr>
          <p:cNvPr id="6" name="Rounded Rectangle 5"/>
          <p:cNvSpPr/>
          <p:nvPr/>
        </p:nvSpPr>
        <p:spPr bwMode="auto">
          <a:xfrm>
            <a:off x="1676400" y="2133600"/>
            <a:ext cx="990600" cy="2438400"/>
          </a:xfrm>
          <a:prstGeom prst="roundRect">
            <a:avLst/>
          </a:prstGeom>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lIns="91436" tIns="45718" rIns="91436" bIns="45718" anchor="ctr"/>
          <a:lstStyle/>
          <a:p>
            <a:pPr defTabSz="914099">
              <a:defRPr/>
            </a:pPr>
            <a:r>
              <a:rPr lang="en-US" sz="2000" dirty="0">
                <a:solidFill>
                  <a:schemeClr val="tx1"/>
                </a:solidFill>
                <a:effectLst>
                  <a:outerShdw blurRad="38100" dist="38100" dir="2700000" algn="tl">
                    <a:srgbClr val="000000">
                      <a:alpha val="43137"/>
                    </a:srgbClr>
                  </a:outerShdw>
                </a:effectLst>
              </a:rPr>
              <a:t>Core 0</a:t>
            </a:r>
          </a:p>
          <a:p>
            <a:pPr defTabSz="914099">
              <a:defRPr/>
            </a:pPr>
            <a:endParaRPr lang="en-US" sz="2000" dirty="0">
              <a:solidFill>
                <a:schemeClr val="tx1"/>
              </a:solidFill>
              <a:effectLst>
                <a:outerShdw blurRad="38100" dist="38100" dir="2700000" algn="tl">
                  <a:srgbClr val="000000">
                    <a:alpha val="43137"/>
                  </a:srgbClr>
                </a:outerShdw>
              </a:effectLst>
            </a:endParaRPr>
          </a:p>
          <a:p>
            <a:pPr defTabSz="914099">
              <a:defRPr/>
            </a:pPr>
            <a:endParaRPr lang="en-US" sz="2000" dirty="0">
              <a:solidFill>
                <a:schemeClr val="tx1"/>
              </a:solidFill>
              <a:effectLst>
                <a:outerShdw blurRad="38100" dist="38100" dir="2700000" algn="tl">
                  <a:srgbClr val="000000">
                    <a:alpha val="43137"/>
                  </a:srgbClr>
                </a:outerShdw>
              </a:effectLst>
            </a:endParaRPr>
          </a:p>
          <a:p>
            <a:pPr defTabSz="914099">
              <a:defRPr/>
            </a:pPr>
            <a:endParaRPr lang="en-US" sz="2000" dirty="0">
              <a:solidFill>
                <a:schemeClr val="tx1"/>
              </a:solidFill>
              <a:effectLst>
                <a:outerShdw blurRad="38100" dist="38100" dir="2700000" algn="tl">
                  <a:srgbClr val="000000">
                    <a:alpha val="43137"/>
                  </a:srgbClr>
                </a:outerShdw>
              </a:effectLst>
            </a:endParaRPr>
          </a:p>
          <a:p>
            <a:pPr defTabSz="914099">
              <a:defRPr/>
            </a:pPr>
            <a:endParaRPr lang="en-US" sz="2000" dirty="0">
              <a:solidFill>
                <a:schemeClr val="tx1"/>
              </a:solidFill>
              <a:effectLst>
                <a:outerShdw blurRad="38100" dist="38100" dir="2700000" algn="tl">
                  <a:srgbClr val="000000">
                    <a:alpha val="43137"/>
                  </a:srgbClr>
                </a:outerShdw>
              </a:effectLst>
            </a:endParaRPr>
          </a:p>
        </p:txBody>
      </p:sp>
      <p:sp>
        <p:nvSpPr>
          <p:cNvPr id="7" name="Rounded Rectangle 6"/>
          <p:cNvSpPr/>
          <p:nvPr/>
        </p:nvSpPr>
        <p:spPr bwMode="auto">
          <a:xfrm>
            <a:off x="2895600" y="2133600"/>
            <a:ext cx="990600" cy="2438400"/>
          </a:xfrm>
          <a:prstGeom prst="roundRect">
            <a:avLst/>
          </a:prstGeom>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lIns="91436" tIns="45718" rIns="91436" bIns="45718" anchor="ctr"/>
          <a:lstStyle/>
          <a:p>
            <a:pPr defTabSz="914099">
              <a:defRPr/>
            </a:pPr>
            <a:r>
              <a:rPr lang="en-US" sz="2000" dirty="0">
                <a:solidFill>
                  <a:schemeClr val="tx1"/>
                </a:solidFill>
                <a:effectLst>
                  <a:outerShdw blurRad="38100" dist="38100" dir="2700000" algn="tl">
                    <a:srgbClr val="000000">
                      <a:alpha val="43137"/>
                    </a:srgbClr>
                  </a:outerShdw>
                </a:effectLst>
              </a:rPr>
              <a:t>Core 1</a:t>
            </a:r>
          </a:p>
          <a:p>
            <a:pPr defTabSz="914099">
              <a:defRPr/>
            </a:pPr>
            <a:endParaRPr lang="en-US" sz="2000" dirty="0">
              <a:solidFill>
                <a:schemeClr val="tx1"/>
              </a:solidFill>
              <a:effectLst>
                <a:outerShdw blurRad="38100" dist="38100" dir="2700000" algn="tl">
                  <a:srgbClr val="000000">
                    <a:alpha val="43137"/>
                  </a:srgbClr>
                </a:outerShdw>
              </a:effectLst>
            </a:endParaRPr>
          </a:p>
          <a:p>
            <a:pPr defTabSz="914099">
              <a:defRPr/>
            </a:pPr>
            <a:endParaRPr lang="en-US" sz="2000" dirty="0">
              <a:solidFill>
                <a:schemeClr val="tx1"/>
              </a:solidFill>
              <a:effectLst>
                <a:outerShdw blurRad="38100" dist="38100" dir="2700000" algn="tl">
                  <a:srgbClr val="000000">
                    <a:alpha val="43137"/>
                  </a:srgbClr>
                </a:outerShdw>
              </a:effectLst>
            </a:endParaRPr>
          </a:p>
          <a:p>
            <a:pPr defTabSz="914099">
              <a:defRPr/>
            </a:pPr>
            <a:endParaRPr lang="en-US" sz="2000" dirty="0">
              <a:solidFill>
                <a:schemeClr val="tx1"/>
              </a:solidFill>
              <a:effectLst>
                <a:outerShdw blurRad="38100" dist="38100" dir="2700000" algn="tl">
                  <a:srgbClr val="000000">
                    <a:alpha val="43137"/>
                  </a:srgbClr>
                </a:outerShdw>
              </a:effectLst>
            </a:endParaRPr>
          </a:p>
          <a:p>
            <a:pPr defTabSz="914099">
              <a:defRPr/>
            </a:pPr>
            <a:endParaRPr lang="en-US" sz="2000" dirty="0">
              <a:solidFill>
                <a:schemeClr val="tx1"/>
              </a:solidFill>
              <a:effectLst>
                <a:outerShdw blurRad="38100" dist="38100" dir="2700000" algn="tl">
                  <a:srgbClr val="000000">
                    <a:alpha val="43137"/>
                  </a:srgbClr>
                </a:outerShdw>
              </a:effectLst>
            </a:endParaRPr>
          </a:p>
        </p:txBody>
      </p:sp>
      <p:sp>
        <p:nvSpPr>
          <p:cNvPr id="8" name="Rounded Rectangle 7"/>
          <p:cNvSpPr/>
          <p:nvPr/>
        </p:nvSpPr>
        <p:spPr bwMode="auto">
          <a:xfrm>
            <a:off x="4648200" y="1905000"/>
            <a:ext cx="2667000" cy="2819400"/>
          </a:xfrm>
          <a:prstGeom prst="roundRect">
            <a:avLst/>
          </a:prstGeom>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lIns="91436" tIns="45718" rIns="91436" bIns="45718" anchor="ctr"/>
          <a:lstStyle/>
          <a:p>
            <a:pPr defTabSz="914099">
              <a:defRPr/>
            </a:pPr>
            <a:endParaRPr lang="en-US" sz="2000" dirty="0">
              <a:gradFill>
                <a:gsLst>
                  <a:gs pos="50000">
                    <a:srgbClr val="FFFFFF"/>
                  </a:gs>
                  <a:gs pos="100000">
                    <a:srgbClr val="FFFFFF"/>
                  </a:gs>
                </a:gsLst>
                <a:lin ang="5400000" scaled="0"/>
              </a:gradFill>
              <a:effectLst>
                <a:outerShdw blurRad="38100" dist="38100" dir="2700000" algn="tl">
                  <a:srgbClr val="000000">
                    <a:alpha val="43137"/>
                  </a:srgbClr>
                </a:outerShdw>
              </a:effectLst>
            </a:endParaRPr>
          </a:p>
        </p:txBody>
      </p:sp>
      <p:sp>
        <p:nvSpPr>
          <p:cNvPr id="9" name="Rounded Rectangle 8"/>
          <p:cNvSpPr/>
          <p:nvPr/>
        </p:nvSpPr>
        <p:spPr bwMode="auto">
          <a:xfrm>
            <a:off x="4876800" y="2133600"/>
            <a:ext cx="990600" cy="2438400"/>
          </a:xfrm>
          <a:prstGeom prst="roundRect">
            <a:avLst/>
          </a:prstGeom>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lIns="91436" tIns="45718" rIns="91436" bIns="45718" anchor="ctr"/>
          <a:lstStyle/>
          <a:p>
            <a:pPr defTabSz="914099">
              <a:defRPr/>
            </a:pPr>
            <a:r>
              <a:rPr lang="en-US" sz="2000" dirty="0">
                <a:gradFill>
                  <a:gsLst>
                    <a:gs pos="50000">
                      <a:srgbClr val="FFFFFF"/>
                    </a:gs>
                    <a:gs pos="100000">
                      <a:srgbClr val="FFFFFF"/>
                    </a:gs>
                  </a:gsLst>
                  <a:lin ang="5400000" scaled="0"/>
                </a:gradFill>
                <a:effectLst>
                  <a:outerShdw blurRad="38100" dist="38100" dir="2700000" algn="tl">
                    <a:srgbClr val="000000">
                      <a:alpha val="43137"/>
                    </a:srgbClr>
                  </a:outerShdw>
                </a:effectLst>
              </a:rPr>
              <a:t>Core 0</a:t>
            </a:r>
          </a:p>
          <a:p>
            <a:pPr defTabSz="914099">
              <a:defRPr/>
            </a:pPr>
            <a:endParaRPr lang="en-US" sz="2000" dirty="0">
              <a:gradFill>
                <a:gsLst>
                  <a:gs pos="50000">
                    <a:srgbClr val="FFFFFF"/>
                  </a:gs>
                  <a:gs pos="100000">
                    <a:srgbClr val="FFFFFF"/>
                  </a:gs>
                </a:gsLst>
                <a:lin ang="5400000" scaled="0"/>
              </a:gradFill>
              <a:effectLst>
                <a:outerShdw blurRad="38100" dist="38100" dir="2700000" algn="tl">
                  <a:srgbClr val="000000">
                    <a:alpha val="43137"/>
                  </a:srgbClr>
                </a:outerShdw>
              </a:effectLst>
            </a:endParaRPr>
          </a:p>
          <a:p>
            <a:pPr defTabSz="914099">
              <a:defRPr/>
            </a:pPr>
            <a:endParaRPr lang="en-US" sz="2000" dirty="0">
              <a:gradFill>
                <a:gsLst>
                  <a:gs pos="50000">
                    <a:srgbClr val="FFFFFF"/>
                  </a:gs>
                  <a:gs pos="100000">
                    <a:srgbClr val="FFFFFF"/>
                  </a:gs>
                </a:gsLst>
                <a:lin ang="5400000" scaled="0"/>
              </a:gradFill>
              <a:effectLst>
                <a:outerShdw blurRad="38100" dist="38100" dir="2700000" algn="tl">
                  <a:srgbClr val="000000">
                    <a:alpha val="43137"/>
                  </a:srgbClr>
                </a:outerShdw>
              </a:effectLst>
            </a:endParaRPr>
          </a:p>
          <a:p>
            <a:pPr defTabSz="914099">
              <a:defRPr/>
            </a:pPr>
            <a:endParaRPr lang="en-US" sz="2000" dirty="0">
              <a:gradFill>
                <a:gsLst>
                  <a:gs pos="50000">
                    <a:srgbClr val="FFFFFF"/>
                  </a:gs>
                  <a:gs pos="100000">
                    <a:srgbClr val="FFFFFF"/>
                  </a:gs>
                </a:gsLst>
                <a:lin ang="5400000" scaled="0"/>
              </a:gradFill>
              <a:effectLst>
                <a:outerShdw blurRad="38100" dist="38100" dir="2700000" algn="tl">
                  <a:srgbClr val="000000">
                    <a:alpha val="43137"/>
                  </a:srgbClr>
                </a:outerShdw>
              </a:effectLst>
            </a:endParaRPr>
          </a:p>
          <a:p>
            <a:pPr defTabSz="914099">
              <a:defRPr/>
            </a:pPr>
            <a:endParaRPr lang="en-US" sz="2000" dirty="0">
              <a:gradFill>
                <a:gsLst>
                  <a:gs pos="50000">
                    <a:srgbClr val="FFFFFF"/>
                  </a:gs>
                  <a:gs pos="100000">
                    <a:srgbClr val="FFFFFF"/>
                  </a:gs>
                </a:gsLst>
                <a:lin ang="5400000" scaled="0"/>
              </a:gradFill>
              <a:effectLst>
                <a:outerShdw blurRad="38100" dist="38100" dir="2700000" algn="tl">
                  <a:srgbClr val="000000">
                    <a:alpha val="43137"/>
                  </a:srgbClr>
                </a:outerShdw>
              </a:effectLst>
            </a:endParaRPr>
          </a:p>
        </p:txBody>
      </p:sp>
      <p:sp>
        <p:nvSpPr>
          <p:cNvPr id="10" name="Rounded Rectangle 9"/>
          <p:cNvSpPr/>
          <p:nvPr/>
        </p:nvSpPr>
        <p:spPr bwMode="auto">
          <a:xfrm>
            <a:off x="6096000" y="2133600"/>
            <a:ext cx="990600" cy="2438400"/>
          </a:xfrm>
          <a:prstGeom prst="roundRect">
            <a:avLst/>
          </a:prstGeom>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lIns="91436" tIns="45718" rIns="91436" bIns="45718" anchor="ctr"/>
          <a:lstStyle/>
          <a:p>
            <a:pPr defTabSz="914099">
              <a:defRPr/>
            </a:pPr>
            <a:r>
              <a:rPr lang="en-US" sz="2000" dirty="0">
                <a:gradFill>
                  <a:gsLst>
                    <a:gs pos="50000">
                      <a:srgbClr val="FFFFFF"/>
                    </a:gs>
                    <a:gs pos="100000">
                      <a:srgbClr val="FFFFFF"/>
                    </a:gs>
                  </a:gsLst>
                  <a:lin ang="5400000" scaled="0"/>
                </a:gradFill>
                <a:effectLst>
                  <a:outerShdw blurRad="38100" dist="38100" dir="2700000" algn="tl">
                    <a:srgbClr val="000000">
                      <a:alpha val="43137"/>
                    </a:srgbClr>
                  </a:outerShdw>
                </a:effectLst>
              </a:rPr>
              <a:t>Core 1</a:t>
            </a:r>
          </a:p>
          <a:p>
            <a:pPr defTabSz="914099">
              <a:defRPr/>
            </a:pPr>
            <a:endParaRPr lang="en-US" sz="2000" dirty="0">
              <a:gradFill>
                <a:gsLst>
                  <a:gs pos="50000">
                    <a:srgbClr val="FFFFFF"/>
                  </a:gs>
                  <a:gs pos="100000">
                    <a:srgbClr val="FFFFFF"/>
                  </a:gs>
                </a:gsLst>
                <a:lin ang="5400000" scaled="0"/>
              </a:gradFill>
              <a:effectLst>
                <a:outerShdw blurRad="38100" dist="38100" dir="2700000" algn="tl">
                  <a:srgbClr val="000000">
                    <a:alpha val="43137"/>
                  </a:srgbClr>
                </a:outerShdw>
              </a:effectLst>
            </a:endParaRPr>
          </a:p>
          <a:p>
            <a:pPr defTabSz="914099">
              <a:defRPr/>
            </a:pPr>
            <a:endParaRPr lang="en-US" sz="2000" dirty="0">
              <a:gradFill>
                <a:gsLst>
                  <a:gs pos="50000">
                    <a:srgbClr val="FFFFFF"/>
                  </a:gs>
                  <a:gs pos="100000">
                    <a:srgbClr val="FFFFFF"/>
                  </a:gs>
                </a:gsLst>
                <a:lin ang="5400000" scaled="0"/>
              </a:gradFill>
              <a:effectLst>
                <a:outerShdw blurRad="38100" dist="38100" dir="2700000" algn="tl">
                  <a:srgbClr val="000000">
                    <a:alpha val="43137"/>
                  </a:srgbClr>
                </a:outerShdw>
              </a:effectLst>
            </a:endParaRPr>
          </a:p>
          <a:p>
            <a:pPr defTabSz="914099">
              <a:defRPr/>
            </a:pPr>
            <a:endParaRPr lang="en-US" sz="2000" dirty="0">
              <a:gradFill>
                <a:gsLst>
                  <a:gs pos="50000">
                    <a:srgbClr val="FFFFFF"/>
                  </a:gs>
                  <a:gs pos="100000">
                    <a:srgbClr val="FFFFFF"/>
                  </a:gs>
                </a:gsLst>
                <a:lin ang="5400000" scaled="0"/>
              </a:gradFill>
              <a:effectLst>
                <a:outerShdw blurRad="38100" dist="38100" dir="2700000" algn="tl">
                  <a:srgbClr val="000000">
                    <a:alpha val="43137"/>
                  </a:srgbClr>
                </a:outerShdw>
              </a:effectLst>
            </a:endParaRPr>
          </a:p>
          <a:p>
            <a:pPr defTabSz="914099">
              <a:defRPr/>
            </a:pPr>
            <a:endParaRPr lang="en-US" sz="2000" dirty="0">
              <a:gradFill>
                <a:gsLst>
                  <a:gs pos="50000">
                    <a:srgbClr val="FFFFFF"/>
                  </a:gs>
                  <a:gs pos="100000">
                    <a:srgbClr val="FFFFFF"/>
                  </a:gs>
                </a:gsLst>
                <a:lin ang="5400000" scaled="0"/>
              </a:gradFill>
              <a:effectLst>
                <a:outerShdw blurRad="38100" dist="38100" dir="2700000" algn="tl">
                  <a:srgbClr val="000000">
                    <a:alpha val="43137"/>
                  </a:srgbClr>
                </a:outerShdw>
              </a:effectLst>
            </a:endParaRPr>
          </a:p>
        </p:txBody>
      </p:sp>
      <p:sp>
        <p:nvSpPr>
          <p:cNvPr id="11" name="TextBox 10"/>
          <p:cNvSpPr txBox="1"/>
          <p:nvPr/>
        </p:nvSpPr>
        <p:spPr>
          <a:xfrm>
            <a:off x="5037138" y="4800600"/>
            <a:ext cx="1671637" cy="387350"/>
          </a:xfrm>
          <a:prstGeom prst="rect">
            <a:avLst/>
          </a:prstGeom>
          <a:noFill/>
        </p:spPr>
        <p:txBody>
          <a:bodyPr wrap="none">
            <a:spAutoFit/>
          </a:bodyPr>
          <a:lstStyle/>
          <a:p>
            <a:pPr defTabSz="914363">
              <a:defRPr/>
            </a:pPr>
            <a:r>
              <a:rPr lang="en-US" dirty="0">
                <a:solidFill>
                  <a:schemeClr val="tx1"/>
                </a:solidFill>
                <a:effectLst>
                  <a:outerShdw blurRad="38100" dist="38100" dir="2700000" algn="tl">
                    <a:srgbClr val="000000">
                      <a:alpha val="43137"/>
                    </a:srgbClr>
                  </a:outerShdw>
                </a:effectLst>
              </a:rPr>
              <a:t>Socket 1</a:t>
            </a:r>
          </a:p>
        </p:txBody>
      </p:sp>
      <p:sp>
        <p:nvSpPr>
          <p:cNvPr id="15" name="Oval 14"/>
          <p:cNvSpPr/>
          <p:nvPr/>
        </p:nvSpPr>
        <p:spPr bwMode="auto">
          <a:xfrm>
            <a:off x="1981200" y="3200400"/>
            <a:ext cx="457200" cy="381000"/>
          </a:xfrm>
          <a:prstGeom prst="ellipse">
            <a:avLst/>
          </a:prstGeom>
          <a:solidFill>
            <a:srgbClr val="FFC000"/>
          </a:solidFill>
          <a:ln>
            <a:headEnd type="none" w="med" len="med"/>
            <a:tailEnd type="none" w="med" len="med"/>
          </a:ln>
        </p:spPr>
        <p:style>
          <a:lnRef idx="0">
            <a:schemeClr val="accent4"/>
          </a:lnRef>
          <a:fillRef idx="3">
            <a:schemeClr val="accent4"/>
          </a:fillRef>
          <a:effectRef idx="3">
            <a:schemeClr val="accent4"/>
          </a:effectRef>
          <a:fontRef idx="minor">
            <a:schemeClr val="lt1"/>
          </a:fontRef>
        </p:style>
        <p:txBody>
          <a:bodyPr lIns="91436" tIns="45718" rIns="91436" bIns="45718" anchor="ctr"/>
          <a:lstStyle/>
          <a:p>
            <a:pPr defTabSz="914099">
              <a:defRPr/>
            </a:pPr>
            <a:endParaRPr lang="en-US" sz="2000" dirty="0">
              <a:gradFill>
                <a:gsLst>
                  <a:gs pos="50000">
                    <a:srgbClr val="FFFFFF"/>
                  </a:gs>
                  <a:gs pos="100000">
                    <a:srgbClr val="FFFFFF"/>
                  </a:gs>
                </a:gsLst>
                <a:lin ang="5400000" scaled="0"/>
              </a:gradFill>
              <a:effectLst>
                <a:outerShdw blurRad="38100" dist="38100" dir="2700000" algn="tl">
                  <a:srgbClr val="000000">
                    <a:alpha val="43137"/>
                  </a:srgbClr>
                </a:outerShdw>
              </a:effectLst>
            </a:endParaRPr>
          </a:p>
        </p:txBody>
      </p:sp>
      <p:sp>
        <p:nvSpPr>
          <p:cNvPr id="16" name="Oval 15"/>
          <p:cNvSpPr/>
          <p:nvPr/>
        </p:nvSpPr>
        <p:spPr bwMode="auto">
          <a:xfrm>
            <a:off x="3124200" y="3200400"/>
            <a:ext cx="457200" cy="381000"/>
          </a:xfrm>
          <a:prstGeom prst="ellipse">
            <a:avLst/>
          </a:prstGeom>
          <a:solidFill>
            <a:srgbClr val="FFC000"/>
          </a:solidFill>
          <a:ln>
            <a:headEnd type="none" w="med" len="med"/>
            <a:tailEnd type="none" w="med" len="med"/>
          </a:ln>
        </p:spPr>
        <p:style>
          <a:lnRef idx="0">
            <a:schemeClr val="accent4"/>
          </a:lnRef>
          <a:fillRef idx="3">
            <a:schemeClr val="accent4"/>
          </a:fillRef>
          <a:effectRef idx="3">
            <a:schemeClr val="accent4"/>
          </a:effectRef>
          <a:fontRef idx="minor">
            <a:schemeClr val="lt1"/>
          </a:fontRef>
        </p:style>
        <p:txBody>
          <a:bodyPr lIns="91436" tIns="45718" rIns="91436" bIns="45718" anchor="ctr"/>
          <a:lstStyle/>
          <a:p>
            <a:pPr defTabSz="914099">
              <a:defRPr/>
            </a:pPr>
            <a:endParaRPr lang="en-US" sz="2000" dirty="0">
              <a:gradFill>
                <a:gsLst>
                  <a:gs pos="50000">
                    <a:srgbClr val="FFFFFF"/>
                  </a:gs>
                  <a:gs pos="100000">
                    <a:srgbClr val="FFFFFF"/>
                  </a:gs>
                </a:gsLst>
                <a:lin ang="5400000" scaled="0"/>
              </a:gradFill>
              <a:effectLst>
                <a:outerShdw blurRad="38100" dist="38100" dir="2700000" algn="tl">
                  <a:srgbClr val="000000">
                    <a:alpha val="43137"/>
                  </a:srgbClr>
                </a:outerShdw>
              </a:effectLst>
            </a:endParaRPr>
          </a:p>
        </p:txBody>
      </p:sp>
      <p:sp>
        <p:nvSpPr>
          <p:cNvPr id="17" name="Oval 16"/>
          <p:cNvSpPr/>
          <p:nvPr/>
        </p:nvSpPr>
        <p:spPr bwMode="auto">
          <a:xfrm>
            <a:off x="5105400" y="3200400"/>
            <a:ext cx="457200" cy="381000"/>
          </a:xfrm>
          <a:prstGeom prst="ellipse">
            <a:avLst/>
          </a:prstGeom>
          <a:solidFill>
            <a:srgbClr val="FFC000"/>
          </a:solidFill>
          <a:ln>
            <a:headEnd type="none" w="med" len="med"/>
            <a:tailEnd type="none" w="med" len="med"/>
          </a:ln>
        </p:spPr>
        <p:style>
          <a:lnRef idx="0">
            <a:schemeClr val="accent4"/>
          </a:lnRef>
          <a:fillRef idx="3">
            <a:schemeClr val="accent4"/>
          </a:fillRef>
          <a:effectRef idx="3">
            <a:schemeClr val="accent4"/>
          </a:effectRef>
          <a:fontRef idx="minor">
            <a:schemeClr val="lt1"/>
          </a:fontRef>
        </p:style>
        <p:txBody>
          <a:bodyPr lIns="91436" tIns="45718" rIns="91436" bIns="45718" anchor="ctr"/>
          <a:lstStyle/>
          <a:p>
            <a:pPr defTabSz="914099">
              <a:defRPr/>
            </a:pPr>
            <a:endParaRPr lang="en-US" sz="2000" dirty="0">
              <a:gradFill>
                <a:gsLst>
                  <a:gs pos="50000">
                    <a:srgbClr val="FFFFFF"/>
                  </a:gs>
                  <a:gs pos="100000">
                    <a:srgbClr val="FFFFFF"/>
                  </a:gs>
                </a:gsLst>
                <a:lin ang="5400000" scaled="0"/>
              </a:gradFill>
              <a:effectLst>
                <a:outerShdw blurRad="38100" dist="38100" dir="2700000" algn="tl">
                  <a:srgbClr val="000000">
                    <a:alpha val="43137"/>
                  </a:srgbClr>
                </a:outerShdw>
              </a:effectLst>
            </a:endParaRPr>
          </a:p>
        </p:txBody>
      </p:sp>
      <p:sp>
        <p:nvSpPr>
          <p:cNvPr id="18" name="Oval 17"/>
          <p:cNvSpPr/>
          <p:nvPr/>
        </p:nvSpPr>
        <p:spPr bwMode="auto">
          <a:xfrm>
            <a:off x="6400800" y="3200400"/>
            <a:ext cx="457200" cy="381000"/>
          </a:xfrm>
          <a:prstGeom prst="ellipse">
            <a:avLst/>
          </a:prstGeom>
          <a:solidFill>
            <a:srgbClr val="FFC000"/>
          </a:solidFill>
          <a:ln>
            <a:headEnd type="none" w="med" len="med"/>
            <a:tailEnd type="none" w="med" len="med"/>
          </a:ln>
        </p:spPr>
        <p:style>
          <a:lnRef idx="0">
            <a:schemeClr val="accent4"/>
          </a:lnRef>
          <a:fillRef idx="3">
            <a:schemeClr val="accent4"/>
          </a:fillRef>
          <a:effectRef idx="3">
            <a:schemeClr val="accent4"/>
          </a:effectRef>
          <a:fontRef idx="minor">
            <a:schemeClr val="lt1"/>
          </a:fontRef>
        </p:style>
        <p:txBody>
          <a:bodyPr lIns="91436" tIns="45718" rIns="91436" bIns="45718" anchor="ctr"/>
          <a:lstStyle/>
          <a:p>
            <a:pPr defTabSz="914099">
              <a:defRPr/>
            </a:pPr>
            <a:endParaRPr lang="en-US" sz="2000" dirty="0">
              <a:gradFill>
                <a:gsLst>
                  <a:gs pos="50000">
                    <a:srgbClr val="FFFFFF"/>
                  </a:gs>
                  <a:gs pos="100000">
                    <a:srgbClr val="FFFFFF"/>
                  </a:gs>
                </a:gsLst>
                <a:lin ang="5400000" scaled="0"/>
              </a:gradFill>
              <a:effectLst>
                <a:outerShdw blurRad="38100" dist="38100" dir="2700000" algn="tl">
                  <a:srgbClr val="000000">
                    <a:alpha val="43137"/>
                  </a:srgbClr>
                </a:outerShdw>
              </a:effectLst>
            </a:endParaRPr>
          </a:p>
        </p:txBody>
      </p:sp>
      <p:grpSp>
        <p:nvGrpSpPr>
          <p:cNvPr id="2" name="Group 21"/>
          <p:cNvGrpSpPr>
            <a:grpSpLocks/>
          </p:cNvGrpSpPr>
          <p:nvPr/>
        </p:nvGrpSpPr>
        <p:grpSpPr bwMode="auto">
          <a:xfrm>
            <a:off x="4648200" y="1905000"/>
            <a:ext cx="2667000" cy="2819400"/>
            <a:chOff x="4648200" y="1905000"/>
            <a:chExt cx="2667000" cy="2819400"/>
          </a:xfrm>
        </p:grpSpPr>
        <p:sp>
          <p:nvSpPr>
            <p:cNvPr id="21" name="Rounded Rectangle 20"/>
            <p:cNvSpPr/>
            <p:nvPr/>
          </p:nvSpPr>
          <p:spPr bwMode="auto">
            <a:xfrm>
              <a:off x="4648200" y="1905000"/>
              <a:ext cx="2667000" cy="2819400"/>
            </a:xfrm>
            <a:prstGeom prst="roundRect">
              <a:avLst/>
            </a:prstGeom>
            <a:gradFill>
              <a:gsLst>
                <a:gs pos="0">
                  <a:srgbClr val="FFFFFF"/>
                </a:gs>
                <a:gs pos="0">
                  <a:schemeClr val="tx1">
                    <a:lumMod val="50000"/>
                  </a:schemeClr>
                </a:gs>
                <a:gs pos="7001">
                  <a:srgbClr val="E6E6E6"/>
                </a:gs>
                <a:gs pos="32001">
                  <a:srgbClr val="7D8496"/>
                </a:gs>
                <a:gs pos="47000">
                  <a:srgbClr val="E6E6E6"/>
                </a:gs>
                <a:gs pos="85001">
                  <a:srgbClr val="7D8496"/>
                </a:gs>
                <a:gs pos="100000">
                  <a:srgbClr val="E6E6E6"/>
                </a:gs>
              </a:gsLst>
              <a:lin ang="16200000" scaled="0"/>
            </a:gra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lIns="91436" tIns="45718" rIns="91436" bIns="45718" anchor="ctr"/>
            <a:lstStyle/>
            <a:p>
              <a:pPr defTabSz="914099">
                <a:defRPr/>
              </a:pPr>
              <a:endParaRPr lang="en-US" sz="2000" dirty="0">
                <a:gradFill>
                  <a:gsLst>
                    <a:gs pos="50000">
                      <a:srgbClr val="FFFFFF"/>
                    </a:gs>
                    <a:gs pos="100000">
                      <a:srgbClr val="FFFFFF"/>
                    </a:gs>
                  </a:gsLst>
                  <a:lin ang="5400000" scaled="0"/>
                </a:gradFill>
                <a:effectLst>
                  <a:outerShdw blurRad="38100" dist="38100" dir="2700000" algn="tl">
                    <a:srgbClr val="000000">
                      <a:alpha val="43137"/>
                    </a:srgbClr>
                  </a:outerShdw>
                </a:effectLst>
              </a:endParaRPr>
            </a:p>
          </p:txBody>
        </p:sp>
        <p:sp>
          <p:nvSpPr>
            <p:cNvPr id="19" name="Rounded Rectangle 18"/>
            <p:cNvSpPr/>
            <p:nvPr/>
          </p:nvSpPr>
          <p:spPr bwMode="auto">
            <a:xfrm>
              <a:off x="6096000" y="2133600"/>
              <a:ext cx="990600" cy="2438400"/>
            </a:xfrm>
            <a:prstGeom prst="roundRect">
              <a:avLst/>
            </a:prstGeom>
            <a:ln>
              <a:headEnd type="none" w="med" len="med"/>
              <a:tailEnd type="none" w="med" len="med"/>
            </a:ln>
          </p:spPr>
          <p:style>
            <a:lnRef idx="0">
              <a:schemeClr val="dk1"/>
            </a:lnRef>
            <a:fillRef idx="3">
              <a:schemeClr val="dk1"/>
            </a:fillRef>
            <a:effectRef idx="3">
              <a:schemeClr val="dk1"/>
            </a:effectRef>
            <a:fontRef idx="minor">
              <a:schemeClr val="lt1"/>
            </a:fontRef>
          </p:style>
          <p:txBody>
            <a:bodyPr lIns="91436" tIns="45718" rIns="91436" bIns="45718" anchor="ctr"/>
            <a:lstStyle/>
            <a:p>
              <a:pPr defTabSz="914099">
                <a:defRPr/>
              </a:pPr>
              <a:r>
                <a:rPr lang="en-US" sz="2000" dirty="0">
                  <a:gradFill>
                    <a:gsLst>
                      <a:gs pos="50000">
                        <a:srgbClr val="FFFFFF"/>
                      </a:gs>
                      <a:gs pos="100000">
                        <a:srgbClr val="FFFFFF"/>
                      </a:gs>
                    </a:gsLst>
                    <a:lin ang="5400000" scaled="0"/>
                  </a:gradFill>
                  <a:effectLst>
                    <a:outerShdw blurRad="38100" dist="38100" dir="2700000" algn="tl">
                      <a:srgbClr val="000000">
                        <a:alpha val="43137"/>
                      </a:srgbClr>
                    </a:outerShdw>
                  </a:effectLst>
                </a:rPr>
                <a:t>Core 1</a:t>
              </a:r>
            </a:p>
            <a:p>
              <a:pPr defTabSz="914099">
                <a:defRPr/>
              </a:pPr>
              <a:endParaRPr lang="en-US" sz="2000" dirty="0">
                <a:gradFill>
                  <a:gsLst>
                    <a:gs pos="50000">
                      <a:srgbClr val="FFFFFF"/>
                    </a:gs>
                    <a:gs pos="100000">
                      <a:srgbClr val="FFFFFF"/>
                    </a:gs>
                  </a:gsLst>
                  <a:lin ang="5400000" scaled="0"/>
                </a:gradFill>
                <a:effectLst>
                  <a:outerShdw blurRad="38100" dist="38100" dir="2700000" algn="tl">
                    <a:srgbClr val="000000">
                      <a:alpha val="43137"/>
                    </a:srgbClr>
                  </a:outerShdw>
                </a:effectLst>
              </a:endParaRPr>
            </a:p>
            <a:p>
              <a:pPr defTabSz="914099">
                <a:defRPr/>
              </a:pPr>
              <a:endParaRPr lang="en-US" sz="2000" dirty="0">
                <a:gradFill>
                  <a:gsLst>
                    <a:gs pos="50000">
                      <a:srgbClr val="FFFFFF"/>
                    </a:gs>
                    <a:gs pos="100000">
                      <a:srgbClr val="FFFFFF"/>
                    </a:gs>
                  </a:gsLst>
                  <a:lin ang="5400000" scaled="0"/>
                </a:gradFill>
                <a:effectLst>
                  <a:outerShdw blurRad="38100" dist="38100" dir="2700000" algn="tl">
                    <a:srgbClr val="000000">
                      <a:alpha val="43137"/>
                    </a:srgbClr>
                  </a:outerShdw>
                </a:effectLst>
              </a:endParaRPr>
            </a:p>
            <a:p>
              <a:pPr defTabSz="914099">
                <a:defRPr/>
              </a:pPr>
              <a:endParaRPr lang="en-US" sz="2000" dirty="0">
                <a:gradFill>
                  <a:gsLst>
                    <a:gs pos="50000">
                      <a:srgbClr val="FFFFFF"/>
                    </a:gs>
                    <a:gs pos="100000">
                      <a:srgbClr val="FFFFFF"/>
                    </a:gs>
                  </a:gsLst>
                  <a:lin ang="5400000" scaled="0"/>
                </a:gradFill>
                <a:effectLst>
                  <a:outerShdw blurRad="38100" dist="38100" dir="2700000" algn="tl">
                    <a:srgbClr val="000000">
                      <a:alpha val="43137"/>
                    </a:srgbClr>
                  </a:outerShdw>
                </a:effectLst>
              </a:endParaRPr>
            </a:p>
            <a:p>
              <a:pPr defTabSz="914099">
                <a:defRPr/>
              </a:pPr>
              <a:endParaRPr lang="en-US" sz="2000" dirty="0">
                <a:gradFill>
                  <a:gsLst>
                    <a:gs pos="50000">
                      <a:srgbClr val="FFFFFF"/>
                    </a:gs>
                    <a:gs pos="100000">
                      <a:srgbClr val="FFFFFF"/>
                    </a:gs>
                  </a:gsLst>
                  <a:lin ang="5400000" scaled="0"/>
                </a:gradFill>
                <a:effectLst>
                  <a:outerShdw blurRad="38100" dist="38100" dir="2700000" algn="tl">
                    <a:srgbClr val="000000">
                      <a:alpha val="43137"/>
                    </a:srgbClr>
                  </a:outerShdw>
                </a:effectLst>
              </a:endParaRPr>
            </a:p>
          </p:txBody>
        </p:sp>
        <p:sp>
          <p:nvSpPr>
            <p:cNvPr id="20" name="Rounded Rectangle 19"/>
            <p:cNvSpPr/>
            <p:nvPr/>
          </p:nvSpPr>
          <p:spPr bwMode="auto">
            <a:xfrm>
              <a:off x="4876800" y="2133600"/>
              <a:ext cx="990600" cy="2438400"/>
            </a:xfrm>
            <a:prstGeom prst="roundRect">
              <a:avLst/>
            </a:prstGeom>
            <a:ln>
              <a:headEnd type="none" w="med" len="med"/>
              <a:tailEnd type="none" w="med" len="med"/>
            </a:ln>
          </p:spPr>
          <p:style>
            <a:lnRef idx="0">
              <a:schemeClr val="dk1"/>
            </a:lnRef>
            <a:fillRef idx="3">
              <a:schemeClr val="dk1"/>
            </a:fillRef>
            <a:effectRef idx="3">
              <a:schemeClr val="dk1"/>
            </a:effectRef>
            <a:fontRef idx="minor">
              <a:schemeClr val="lt1"/>
            </a:fontRef>
          </p:style>
          <p:txBody>
            <a:bodyPr lIns="91436" tIns="45718" rIns="91436" bIns="45718" anchor="ctr"/>
            <a:lstStyle/>
            <a:p>
              <a:pPr defTabSz="914099">
                <a:defRPr/>
              </a:pPr>
              <a:r>
                <a:rPr lang="en-US" sz="2000" dirty="0">
                  <a:gradFill>
                    <a:gsLst>
                      <a:gs pos="50000">
                        <a:srgbClr val="FFFFFF"/>
                      </a:gs>
                      <a:gs pos="100000">
                        <a:srgbClr val="FFFFFF"/>
                      </a:gs>
                    </a:gsLst>
                    <a:lin ang="5400000" scaled="0"/>
                  </a:gradFill>
                  <a:effectLst>
                    <a:outerShdw blurRad="38100" dist="38100" dir="2700000" algn="tl">
                      <a:srgbClr val="000000">
                        <a:alpha val="43137"/>
                      </a:srgbClr>
                    </a:outerShdw>
                  </a:effectLst>
                </a:rPr>
                <a:t>Core 0</a:t>
              </a:r>
            </a:p>
            <a:p>
              <a:pPr defTabSz="914099">
                <a:defRPr/>
              </a:pPr>
              <a:endParaRPr lang="en-US" sz="2000" dirty="0">
                <a:gradFill>
                  <a:gsLst>
                    <a:gs pos="50000">
                      <a:srgbClr val="FFFFFF"/>
                    </a:gs>
                    <a:gs pos="100000">
                      <a:srgbClr val="FFFFFF"/>
                    </a:gs>
                  </a:gsLst>
                  <a:lin ang="5400000" scaled="0"/>
                </a:gradFill>
                <a:effectLst>
                  <a:outerShdw blurRad="38100" dist="38100" dir="2700000" algn="tl">
                    <a:srgbClr val="000000">
                      <a:alpha val="43137"/>
                    </a:srgbClr>
                  </a:outerShdw>
                </a:effectLst>
              </a:endParaRPr>
            </a:p>
            <a:p>
              <a:pPr defTabSz="914099">
                <a:defRPr/>
              </a:pPr>
              <a:endParaRPr lang="en-US" sz="2000" dirty="0">
                <a:gradFill>
                  <a:gsLst>
                    <a:gs pos="50000">
                      <a:srgbClr val="FFFFFF"/>
                    </a:gs>
                    <a:gs pos="100000">
                      <a:srgbClr val="FFFFFF"/>
                    </a:gs>
                  </a:gsLst>
                  <a:lin ang="5400000" scaled="0"/>
                </a:gradFill>
                <a:effectLst>
                  <a:outerShdw blurRad="38100" dist="38100" dir="2700000" algn="tl">
                    <a:srgbClr val="000000">
                      <a:alpha val="43137"/>
                    </a:srgbClr>
                  </a:outerShdw>
                </a:effectLst>
              </a:endParaRPr>
            </a:p>
            <a:p>
              <a:pPr defTabSz="914099">
                <a:defRPr/>
              </a:pPr>
              <a:endParaRPr lang="en-US" sz="2000" dirty="0">
                <a:gradFill>
                  <a:gsLst>
                    <a:gs pos="50000">
                      <a:srgbClr val="FFFFFF"/>
                    </a:gs>
                    <a:gs pos="100000">
                      <a:srgbClr val="FFFFFF"/>
                    </a:gs>
                  </a:gsLst>
                  <a:lin ang="5400000" scaled="0"/>
                </a:gradFill>
                <a:effectLst>
                  <a:outerShdw blurRad="38100" dist="38100" dir="2700000" algn="tl">
                    <a:srgbClr val="000000">
                      <a:alpha val="43137"/>
                    </a:srgbClr>
                  </a:outerShdw>
                </a:effectLst>
              </a:endParaRPr>
            </a:p>
            <a:p>
              <a:pPr defTabSz="914099">
                <a:defRPr/>
              </a:pPr>
              <a:endParaRPr lang="en-US" sz="2000" dirty="0">
                <a:gradFill>
                  <a:gsLst>
                    <a:gs pos="50000">
                      <a:srgbClr val="FFFFFF"/>
                    </a:gs>
                    <a:gs pos="100000">
                      <a:srgbClr val="FFFFFF"/>
                    </a:gs>
                  </a:gsLst>
                  <a:lin ang="5400000" scaled="0"/>
                </a:gradFill>
                <a:effectLst>
                  <a:outerShdw blurRad="38100" dist="38100" dir="2700000" algn="tl">
                    <a:srgbClr val="000000">
                      <a:alpha val="43137"/>
                    </a:srgbClr>
                  </a:outerShdw>
                </a:effectLst>
              </a:endParaRPr>
            </a:p>
          </p:txBody>
        </p:sp>
      </p:grpSp>
      <p:grpSp>
        <p:nvGrpSpPr>
          <p:cNvPr id="3" name="Group 25"/>
          <p:cNvGrpSpPr>
            <a:grpSpLocks/>
          </p:cNvGrpSpPr>
          <p:nvPr/>
        </p:nvGrpSpPr>
        <p:grpSpPr bwMode="auto">
          <a:xfrm>
            <a:off x="4648200" y="1905000"/>
            <a:ext cx="2667000" cy="2819400"/>
            <a:chOff x="4648200" y="1905000"/>
            <a:chExt cx="2667000" cy="2819400"/>
          </a:xfrm>
        </p:grpSpPr>
        <p:sp>
          <p:nvSpPr>
            <p:cNvPr id="23" name="Rounded Rectangle 22"/>
            <p:cNvSpPr/>
            <p:nvPr/>
          </p:nvSpPr>
          <p:spPr bwMode="auto">
            <a:xfrm>
              <a:off x="4648200" y="1905000"/>
              <a:ext cx="2667000" cy="2819400"/>
            </a:xfrm>
            <a:prstGeom prst="roundRect">
              <a:avLst/>
            </a:prstGeom>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lIns="91436" tIns="45718" rIns="91436" bIns="45718" anchor="ctr"/>
            <a:lstStyle/>
            <a:p>
              <a:pPr defTabSz="914099">
                <a:defRPr/>
              </a:pPr>
              <a:endParaRPr lang="en-US" sz="2000" dirty="0">
                <a:solidFill>
                  <a:schemeClr val="tx1"/>
                </a:solidFill>
                <a:effectLst>
                  <a:outerShdw blurRad="38100" dist="38100" dir="2700000" algn="tl">
                    <a:srgbClr val="000000">
                      <a:alpha val="43137"/>
                    </a:srgbClr>
                  </a:outerShdw>
                </a:effectLst>
              </a:endParaRPr>
            </a:p>
          </p:txBody>
        </p:sp>
        <p:sp>
          <p:nvSpPr>
            <p:cNvPr id="24" name="Rounded Rectangle 23"/>
            <p:cNvSpPr/>
            <p:nvPr/>
          </p:nvSpPr>
          <p:spPr bwMode="auto">
            <a:xfrm>
              <a:off x="4876800" y="2133600"/>
              <a:ext cx="990600" cy="2438400"/>
            </a:xfrm>
            <a:prstGeom prst="roundRect">
              <a:avLst/>
            </a:prstGeom>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lIns="91436" tIns="45718" rIns="91436" bIns="45718" anchor="ctr"/>
            <a:lstStyle/>
            <a:p>
              <a:pPr defTabSz="914099">
                <a:defRPr/>
              </a:pPr>
              <a:r>
                <a:rPr lang="en-US" sz="2000" dirty="0">
                  <a:solidFill>
                    <a:schemeClr val="tx1"/>
                  </a:solidFill>
                  <a:effectLst>
                    <a:outerShdw blurRad="38100" dist="38100" dir="2700000" algn="tl">
                      <a:srgbClr val="000000">
                        <a:alpha val="43137"/>
                      </a:srgbClr>
                    </a:outerShdw>
                  </a:effectLst>
                </a:rPr>
                <a:t>Core 0</a:t>
              </a:r>
            </a:p>
            <a:p>
              <a:pPr defTabSz="914099">
                <a:defRPr/>
              </a:pPr>
              <a:endParaRPr lang="en-US" sz="2000" dirty="0">
                <a:solidFill>
                  <a:schemeClr val="tx1"/>
                </a:solidFill>
                <a:effectLst>
                  <a:outerShdw blurRad="38100" dist="38100" dir="2700000" algn="tl">
                    <a:srgbClr val="000000">
                      <a:alpha val="43137"/>
                    </a:srgbClr>
                  </a:outerShdw>
                </a:effectLst>
              </a:endParaRPr>
            </a:p>
            <a:p>
              <a:pPr defTabSz="914099">
                <a:defRPr/>
              </a:pPr>
              <a:endParaRPr lang="en-US" sz="2000" dirty="0">
                <a:solidFill>
                  <a:schemeClr val="tx1"/>
                </a:solidFill>
                <a:effectLst>
                  <a:outerShdw blurRad="38100" dist="38100" dir="2700000" algn="tl">
                    <a:srgbClr val="000000">
                      <a:alpha val="43137"/>
                    </a:srgbClr>
                  </a:outerShdw>
                </a:effectLst>
              </a:endParaRPr>
            </a:p>
            <a:p>
              <a:pPr defTabSz="914099">
                <a:defRPr/>
              </a:pPr>
              <a:endParaRPr lang="en-US" sz="2000" dirty="0">
                <a:solidFill>
                  <a:schemeClr val="tx1"/>
                </a:solidFill>
                <a:effectLst>
                  <a:outerShdw blurRad="38100" dist="38100" dir="2700000" algn="tl">
                    <a:srgbClr val="000000">
                      <a:alpha val="43137"/>
                    </a:srgbClr>
                  </a:outerShdw>
                </a:effectLst>
              </a:endParaRPr>
            </a:p>
            <a:p>
              <a:pPr defTabSz="914099">
                <a:defRPr/>
              </a:pPr>
              <a:endParaRPr lang="en-US" sz="2000" dirty="0">
                <a:solidFill>
                  <a:schemeClr val="tx1"/>
                </a:solidFill>
                <a:effectLst>
                  <a:outerShdw blurRad="38100" dist="38100" dir="2700000" algn="tl">
                    <a:srgbClr val="000000">
                      <a:alpha val="43137"/>
                    </a:srgbClr>
                  </a:outerShdw>
                </a:effectLst>
              </a:endParaRPr>
            </a:p>
          </p:txBody>
        </p:sp>
        <p:sp>
          <p:nvSpPr>
            <p:cNvPr id="25" name="Rounded Rectangle 24"/>
            <p:cNvSpPr/>
            <p:nvPr/>
          </p:nvSpPr>
          <p:spPr bwMode="auto">
            <a:xfrm>
              <a:off x="6096000" y="2133600"/>
              <a:ext cx="990600" cy="2438400"/>
            </a:xfrm>
            <a:prstGeom prst="roundRect">
              <a:avLst/>
            </a:prstGeom>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lIns="91436" tIns="45718" rIns="91436" bIns="45718" anchor="ctr"/>
            <a:lstStyle/>
            <a:p>
              <a:pPr defTabSz="914099">
                <a:defRPr/>
              </a:pPr>
              <a:r>
                <a:rPr lang="en-US" sz="2000" dirty="0">
                  <a:solidFill>
                    <a:schemeClr val="tx1"/>
                  </a:solidFill>
                  <a:effectLst>
                    <a:outerShdw blurRad="38100" dist="38100" dir="2700000" algn="tl">
                      <a:srgbClr val="000000">
                        <a:alpha val="43137"/>
                      </a:srgbClr>
                    </a:outerShdw>
                  </a:effectLst>
                </a:rPr>
                <a:t>Core 1</a:t>
              </a:r>
            </a:p>
            <a:p>
              <a:pPr defTabSz="914099">
                <a:defRPr/>
              </a:pPr>
              <a:endParaRPr lang="en-US" sz="2000" dirty="0">
                <a:solidFill>
                  <a:schemeClr val="tx1"/>
                </a:solidFill>
                <a:effectLst>
                  <a:outerShdw blurRad="38100" dist="38100" dir="2700000" algn="tl">
                    <a:srgbClr val="000000">
                      <a:alpha val="43137"/>
                    </a:srgbClr>
                  </a:outerShdw>
                </a:effectLst>
              </a:endParaRPr>
            </a:p>
            <a:p>
              <a:pPr defTabSz="914099">
                <a:defRPr/>
              </a:pPr>
              <a:endParaRPr lang="en-US" sz="2000" dirty="0">
                <a:solidFill>
                  <a:schemeClr val="tx1"/>
                </a:solidFill>
                <a:effectLst>
                  <a:outerShdw blurRad="38100" dist="38100" dir="2700000" algn="tl">
                    <a:srgbClr val="000000">
                      <a:alpha val="43137"/>
                    </a:srgbClr>
                  </a:outerShdw>
                </a:effectLst>
              </a:endParaRPr>
            </a:p>
            <a:p>
              <a:pPr defTabSz="914099">
                <a:defRPr/>
              </a:pPr>
              <a:endParaRPr lang="en-US" sz="2000" dirty="0">
                <a:solidFill>
                  <a:schemeClr val="tx1"/>
                </a:solidFill>
                <a:effectLst>
                  <a:outerShdw blurRad="38100" dist="38100" dir="2700000" algn="tl">
                    <a:srgbClr val="000000">
                      <a:alpha val="43137"/>
                    </a:srgbClr>
                  </a:outerShdw>
                </a:effectLst>
              </a:endParaRPr>
            </a:p>
            <a:p>
              <a:pPr defTabSz="914099">
                <a:defRPr/>
              </a:pPr>
              <a:endParaRPr lang="en-US" sz="2000" dirty="0">
                <a:solidFill>
                  <a:schemeClr val="tx1"/>
                </a:solidFill>
                <a:effectLst>
                  <a:outerShdw blurRad="38100" dist="38100" dir="2700000" algn="tl">
                    <a:srgbClr val="000000">
                      <a:alpha val="43137"/>
                    </a:srgbClr>
                  </a:outerShdw>
                </a:effectLst>
              </a:endParaRPr>
            </a:p>
          </p:txBody>
        </p:sp>
      </p:grpSp>
      <p:sp>
        <p:nvSpPr>
          <p:cNvPr id="27" name="Oval 26"/>
          <p:cNvSpPr/>
          <p:nvPr/>
        </p:nvSpPr>
        <p:spPr bwMode="auto">
          <a:xfrm>
            <a:off x="3962400" y="1219200"/>
            <a:ext cx="457200" cy="381000"/>
          </a:xfrm>
          <a:prstGeom prst="ellipse">
            <a:avLst/>
          </a:prstGeom>
          <a:solidFill>
            <a:srgbClr val="FFC000"/>
          </a:solidFill>
          <a:ln>
            <a:headEnd type="none" w="med" len="med"/>
            <a:tailEnd type="none" w="med" len="med"/>
          </a:ln>
        </p:spPr>
        <p:style>
          <a:lnRef idx="0">
            <a:schemeClr val="accent4"/>
          </a:lnRef>
          <a:fillRef idx="3">
            <a:schemeClr val="accent4"/>
          </a:fillRef>
          <a:effectRef idx="3">
            <a:schemeClr val="accent4"/>
          </a:effectRef>
          <a:fontRef idx="minor">
            <a:schemeClr val="lt1"/>
          </a:fontRef>
        </p:style>
        <p:txBody>
          <a:bodyPr lIns="91436" tIns="45718" rIns="91436" bIns="45718" anchor="ctr"/>
          <a:lstStyle/>
          <a:p>
            <a:pPr defTabSz="914099">
              <a:defRPr/>
            </a:pPr>
            <a:endParaRPr lang="en-US" sz="2000" dirty="0">
              <a:gradFill>
                <a:gsLst>
                  <a:gs pos="50000">
                    <a:srgbClr val="FFFFFF"/>
                  </a:gs>
                  <a:gs pos="100000">
                    <a:srgbClr val="FFFFFF"/>
                  </a:gs>
                </a:gsLst>
                <a:lin ang="5400000" scaled="0"/>
              </a:gradFill>
              <a:effectLst>
                <a:outerShdw blurRad="38100" dist="38100" dir="2700000" algn="tl">
                  <a:srgbClr val="000000">
                    <a:alpha val="43137"/>
                  </a:srgbClr>
                </a:outerShdw>
              </a:effectLst>
            </a:endParaRPr>
          </a:p>
        </p:txBody>
      </p:sp>
      <p:sp>
        <p:nvSpPr>
          <p:cNvPr id="28" name="Oval 27"/>
          <p:cNvSpPr/>
          <p:nvPr/>
        </p:nvSpPr>
        <p:spPr bwMode="auto">
          <a:xfrm>
            <a:off x="1090773" y="5586676"/>
            <a:ext cx="457200" cy="381000"/>
          </a:xfrm>
          <a:prstGeom prst="ellipse">
            <a:avLst/>
          </a:prstGeom>
          <a:solidFill>
            <a:srgbClr val="FFC000"/>
          </a:solidFill>
          <a:ln>
            <a:headEnd type="none" w="med" len="med"/>
            <a:tailEnd type="none" w="med" len="med"/>
          </a:ln>
        </p:spPr>
        <p:style>
          <a:lnRef idx="0">
            <a:schemeClr val="accent4"/>
          </a:lnRef>
          <a:fillRef idx="3">
            <a:schemeClr val="accent4"/>
          </a:fillRef>
          <a:effectRef idx="3">
            <a:schemeClr val="accent4"/>
          </a:effectRef>
          <a:fontRef idx="minor">
            <a:schemeClr val="lt1"/>
          </a:fontRef>
        </p:style>
        <p:txBody>
          <a:bodyPr lIns="91436" tIns="45718" rIns="91436" bIns="45718" anchor="ctr"/>
          <a:lstStyle/>
          <a:p>
            <a:pPr defTabSz="914099">
              <a:defRPr/>
            </a:pPr>
            <a:endParaRPr lang="en-US" dirty="0">
              <a:gradFill>
                <a:gsLst>
                  <a:gs pos="50000">
                    <a:srgbClr val="FFFFFF"/>
                  </a:gs>
                  <a:gs pos="100000">
                    <a:srgbClr val="FFFFFF"/>
                  </a:gs>
                </a:gsLst>
                <a:lin ang="5400000" scaled="0"/>
              </a:gradFill>
              <a:effectLst>
                <a:outerShdw blurRad="38100" dist="38100" dir="2700000" algn="tl">
                  <a:srgbClr val="000000">
                    <a:alpha val="43137"/>
                  </a:srgbClr>
                </a:outerShdw>
              </a:effectLst>
            </a:endParaRPr>
          </a:p>
        </p:txBody>
      </p:sp>
      <p:sp>
        <p:nvSpPr>
          <p:cNvPr id="29" name="TextBox 28"/>
          <p:cNvSpPr txBox="1"/>
          <p:nvPr/>
        </p:nvSpPr>
        <p:spPr>
          <a:xfrm>
            <a:off x="1468438" y="5557838"/>
            <a:ext cx="1841500" cy="387350"/>
          </a:xfrm>
          <a:prstGeom prst="rect">
            <a:avLst/>
          </a:prstGeom>
          <a:noFill/>
        </p:spPr>
        <p:txBody>
          <a:bodyPr wrap="none">
            <a:spAutoFit/>
          </a:bodyPr>
          <a:lstStyle/>
          <a:p>
            <a:pPr defTabSz="914363">
              <a:defRPr/>
            </a:pPr>
            <a:r>
              <a:rPr lang="en-US" dirty="0">
                <a:solidFill>
                  <a:schemeClr val="tx1"/>
                </a:solidFill>
                <a:effectLst>
                  <a:outerShdw blurRad="38100" dist="38100" dir="2700000" algn="tl">
                    <a:srgbClr val="000000">
                      <a:alpha val="43137"/>
                    </a:srgbClr>
                  </a:outerShdw>
                </a:effectLst>
              </a:rPr>
              <a:t>Workload</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0" presetClass="path" presetSubtype="0" accel="50000" decel="50000" fill="hold" nodeType="clickEffect">
                                  <p:stCondLst>
                                    <p:cond delay="0"/>
                                  </p:stCondLst>
                                  <p:childTnLst>
                                    <p:animMotion origin="layout" path="M 1.11111E-6 7.44853E-7 C -0.01458 0.02313 -0.02899 0.04626 -0.0618 0.05968 C -0.09462 0.0731 -0.15052 0.07657 -0.19705 0.08004 C -0.24357 0.08351 -0.31701 0.08004 -0.34097 0.08004 " pathEditMode="relative" ptsTypes="aaaA">
                                      <p:cBhvr>
                                        <p:cTn id="6" dur="2000" fill="hold"/>
                                        <p:tgtEl>
                                          <p:spTgt spid="17"/>
                                        </p:tgtEl>
                                        <p:attrNameLst>
                                          <p:attrName>ppt_x</p:attrName>
                                          <p:attrName>ppt_y</p:attrName>
                                        </p:attrNameLst>
                                      </p:cBhvr>
                                    </p:animMotion>
                                  </p:childTnLst>
                                </p:cTn>
                              </p:par>
                            </p:childTnLst>
                          </p:cTn>
                        </p:par>
                        <p:par>
                          <p:cTn id="7" fill="hold">
                            <p:stCondLst>
                              <p:cond delay="2000"/>
                            </p:stCondLst>
                            <p:childTnLst>
                              <p:par>
                                <p:cTn id="8" presetID="0" presetClass="path" presetSubtype="0" accel="50000" decel="50000" fill="hold" nodeType="afterEffect">
                                  <p:stCondLst>
                                    <p:cond delay="0"/>
                                  </p:stCondLst>
                                  <p:childTnLst>
                                    <p:animMotion origin="layout" path="M 0.00069 0.02869 C -0.0125 0.04719 -0.02569 0.06593 -0.08594 0.07449 C -0.14618 0.08305 -0.25365 0.08119 -0.36111 0.07958 " pathEditMode="relative" ptsTypes="aaA">
                                      <p:cBhvr>
                                        <p:cTn id="9" dur="2000" fill="hold"/>
                                        <p:tgtEl>
                                          <p:spTgt spid="18"/>
                                        </p:tgtEl>
                                        <p:attrNameLst>
                                          <p:attrName>ppt_x</p:attrName>
                                          <p:attrName>ppt_y</p:attrName>
                                        </p:attrNameLst>
                                      </p:cBhvr>
                                    </p:animMotion>
                                  </p:childTnLst>
                                </p:cTn>
                              </p:par>
                            </p:childTnLst>
                          </p:cTn>
                        </p:par>
                        <p:par>
                          <p:cTn id="10" fill="hold">
                            <p:stCondLst>
                              <p:cond delay="4000"/>
                            </p:stCondLst>
                            <p:childTnLst>
                              <p:par>
                                <p:cTn id="11" presetID="10" presetClass="entr" presetSubtype="0"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2000"/>
                                        <p:tgtEl>
                                          <p:spTgt spid="2"/>
                                        </p:tgtEl>
                                      </p:cBhvr>
                                    </p:animEffect>
                                  </p:childTnLst>
                                </p:cTn>
                              </p:par>
                            </p:childTnLst>
                          </p:cTn>
                        </p:par>
                      </p:childTnLst>
                    </p:cTn>
                  </p:par>
                  <p:par>
                    <p:cTn id="14" fill="hold">
                      <p:stCondLst>
                        <p:cond delay="indefinite"/>
                      </p:stCondLst>
                      <p:childTnLst>
                        <p:par>
                          <p:cTn id="15" fill="hold">
                            <p:stCondLst>
                              <p:cond delay="0"/>
                            </p:stCondLst>
                            <p:childTnLst>
                              <p:par>
                                <p:cTn id="16" presetID="9" presetClass="entr" presetSubtype="0" fill="hold" nodeType="clickEffect">
                                  <p:stCondLst>
                                    <p:cond delay="0"/>
                                  </p:stCondLst>
                                  <p:childTnLst>
                                    <p:set>
                                      <p:cBhvr>
                                        <p:cTn id="17" dur="1" fill="hold">
                                          <p:stCondLst>
                                            <p:cond delay="0"/>
                                          </p:stCondLst>
                                        </p:cTn>
                                        <p:tgtEl>
                                          <p:spTgt spid="27"/>
                                        </p:tgtEl>
                                        <p:attrNameLst>
                                          <p:attrName>style.visibility</p:attrName>
                                        </p:attrNameLst>
                                      </p:cBhvr>
                                      <p:to>
                                        <p:strVal val="visible"/>
                                      </p:to>
                                    </p:set>
                                    <p:animEffect transition="in" filter="dissolve">
                                      <p:cBhvr>
                                        <p:cTn id="18" dur="500"/>
                                        <p:tgtEl>
                                          <p:spTgt spid="27"/>
                                        </p:tgtEl>
                                      </p:cBhvr>
                                    </p:animEffect>
                                  </p:childTnLst>
                                </p:cTn>
                              </p:par>
                            </p:childTnLst>
                          </p:cTn>
                        </p:par>
                      </p:childTnLst>
                    </p:cTn>
                  </p:par>
                  <p:par>
                    <p:cTn id="19" fill="hold">
                      <p:stCondLst>
                        <p:cond delay="indefinite"/>
                      </p:stCondLst>
                      <p:childTnLst>
                        <p:par>
                          <p:cTn id="20" fill="hold">
                            <p:stCondLst>
                              <p:cond delay="0"/>
                            </p:stCondLst>
                            <p:childTnLst>
                              <p:par>
                                <p:cTn id="21" presetID="0" presetClass="path" presetSubtype="0" accel="50000" decel="50000" fill="hold" nodeType="clickEffect">
                                  <p:stCondLst>
                                    <p:cond delay="0"/>
                                  </p:stCondLst>
                                  <p:childTnLst>
                                    <p:animMotion origin="layout" path="M -3.33333E-6 -0.00879 C 0.03802 -0.02845 0.07605 -0.04695 0.0967 0.00186 C 0.11754 0.05113 0.12118 0.16956 0.125 0.28869 " pathEditMode="relative" rAng="0" ptsTypes="aaA">
                                      <p:cBhvr>
                                        <p:cTn id="22" dur="2000" fill="hold"/>
                                        <p:tgtEl>
                                          <p:spTgt spid="27"/>
                                        </p:tgtEl>
                                        <p:attrNameLst>
                                          <p:attrName>ppt_x</p:attrName>
                                          <p:attrName>ppt_y</p:attrName>
                                        </p:attrNameLst>
                                      </p:cBhvr>
                                      <p:rCtr x="6300" y="13000"/>
                                    </p:animMotion>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3"/>
                                        </p:tgtEl>
                                        <p:attrNameLst>
                                          <p:attrName>style.visibility</p:attrName>
                                        </p:attrNameLst>
                                      </p:cBhvr>
                                      <p:to>
                                        <p:strVal val="visible"/>
                                      </p:to>
                                    </p:set>
                                    <p:animEffect transition="in" filter="fade">
                                      <p:cBhvr>
                                        <p:cTn id="27"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le 1"/>
          <p:cNvSpPr>
            <a:spLocks noGrp="1"/>
          </p:cNvSpPr>
          <p:nvPr>
            <p:ph type="title"/>
          </p:nvPr>
        </p:nvSpPr>
        <p:spPr>
          <a:xfrm>
            <a:off x="173719" y="42509"/>
            <a:ext cx="8770938" cy="997196"/>
          </a:xfrm>
        </p:spPr>
        <p:txBody>
          <a:bodyPr/>
          <a:lstStyle/>
          <a:p>
            <a:pPr algn="ctr"/>
            <a:r>
              <a:rPr lang="en-US" sz="3600" dirty="0" smtClean="0"/>
              <a:t>Windows Server* 2008 R2 / Intel® Xeon</a:t>
            </a:r>
            <a:r>
              <a:rPr lang="en-US" sz="3600" baseline="30000" dirty="0" smtClean="0"/>
              <a:t>®</a:t>
            </a:r>
            <a:r>
              <a:rPr lang="en-US" sz="3600" dirty="0" smtClean="0"/>
              <a:t> Processor 55xx Series Platform Energy Efficiency</a:t>
            </a:r>
          </a:p>
        </p:txBody>
      </p:sp>
      <p:sp>
        <p:nvSpPr>
          <p:cNvPr id="24579" name="Text Box 7"/>
          <p:cNvSpPr txBox="1">
            <a:spLocks noChangeArrowheads="1"/>
          </p:cNvSpPr>
          <p:nvPr/>
        </p:nvSpPr>
        <p:spPr bwMode="black">
          <a:xfrm>
            <a:off x="1089690" y="6547244"/>
            <a:ext cx="6792263" cy="276999"/>
          </a:xfrm>
          <a:prstGeom prst="rect">
            <a:avLst/>
          </a:prstGeom>
          <a:noFill/>
          <a:ln w="25400" algn="ctr">
            <a:noFill/>
            <a:miter lim="800000"/>
            <a:headEnd/>
            <a:tailEnd/>
          </a:ln>
        </p:spPr>
        <p:txBody>
          <a:bodyPr wrap="square">
            <a:spAutoFit/>
          </a:bodyPr>
          <a:lstStyle/>
          <a:p>
            <a:pPr algn="l">
              <a:spcBef>
                <a:spcPct val="30000"/>
              </a:spcBef>
            </a:pPr>
            <a:r>
              <a:rPr lang="en-US" sz="400" dirty="0" smtClean="0">
                <a:solidFill>
                  <a:schemeClr val="tx1"/>
                </a:solidFill>
              </a:rPr>
              <a:t>Source</a:t>
            </a:r>
            <a:r>
              <a:rPr lang="en-US" sz="400" dirty="0">
                <a:solidFill>
                  <a:schemeClr val="tx1"/>
                </a:solidFill>
              </a:rPr>
              <a:t>: </a:t>
            </a:r>
            <a:r>
              <a:rPr lang="en-US" sz="400" dirty="0" smtClean="0">
                <a:solidFill>
                  <a:schemeClr val="tx1"/>
                </a:solidFill>
              </a:rPr>
              <a:t> See slide 41 for details. Internal </a:t>
            </a:r>
            <a:r>
              <a:rPr lang="en-US" sz="400" dirty="0">
                <a:solidFill>
                  <a:schemeClr val="tx1"/>
                </a:solidFill>
              </a:rPr>
              <a:t>Microsoft measurements, Intel reference platform. </a:t>
            </a:r>
            <a:r>
              <a:rPr lang="en-US" sz="400" dirty="0" smtClean="0">
                <a:solidFill>
                  <a:schemeClr val="tx1"/>
                </a:solidFill>
              </a:rPr>
              <a:t>Performance tests and ratings are measured using specific computer systems and/or components and reflect the approximate performance of Intel products as measured by those tests.  Any difference in system hardware or software design or configuration may affect actual performance.  Buyers should consult other sources of information to evaluate the performance of systems or components they are considering purchasing.  For more information on performance tests and on the performance of Intel products, visit Intel </a:t>
            </a:r>
            <a:r>
              <a:rPr lang="en-US" sz="400" dirty="0" smtClean="0">
                <a:solidFill>
                  <a:schemeClr val="tx1"/>
                </a:solidFill>
                <a:hlinkClick r:id="rId3"/>
              </a:rPr>
              <a:t>Performance Benchmark Limitations</a:t>
            </a:r>
            <a:endParaRPr lang="en-US" sz="400" dirty="0">
              <a:solidFill>
                <a:schemeClr val="tx1"/>
              </a:solidFill>
            </a:endParaRPr>
          </a:p>
        </p:txBody>
      </p:sp>
      <p:graphicFrame>
        <p:nvGraphicFramePr>
          <p:cNvPr id="20" name="Chart 19"/>
          <p:cNvGraphicFramePr/>
          <p:nvPr/>
        </p:nvGraphicFramePr>
        <p:xfrm>
          <a:off x="754745" y="1081811"/>
          <a:ext cx="7581435" cy="4568365"/>
        </p:xfrm>
        <a:graphic>
          <a:graphicData uri="http://schemas.openxmlformats.org/drawingml/2006/chart">
            <c:chart xmlns:c="http://schemas.openxmlformats.org/drawingml/2006/chart" xmlns:r="http://schemas.openxmlformats.org/officeDocument/2006/relationships" r:id="rId4"/>
          </a:graphicData>
        </a:graphic>
      </p:graphicFrame>
      <p:cxnSp>
        <p:nvCxnSpPr>
          <p:cNvPr id="24581" name="Straight Connector 21"/>
          <p:cNvCxnSpPr>
            <a:cxnSpLocks noChangeShapeType="1"/>
          </p:cNvCxnSpPr>
          <p:nvPr/>
        </p:nvCxnSpPr>
        <p:spPr bwMode="auto">
          <a:xfrm>
            <a:off x="1733580" y="4633622"/>
            <a:ext cx="1190625" cy="0"/>
          </a:xfrm>
          <a:prstGeom prst="line">
            <a:avLst/>
          </a:prstGeom>
          <a:noFill/>
          <a:ln w="38100" algn="ctr">
            <a:solidFill>
              <a:schemeClr val="tx1">
                <a:alpha val="70000"/>
              </a:schemeClr>
            </a:solidFill>
            <a:round/>
            <a:headEnd/>
            <a:tailEnd/>
          </a:ln>
        </p:spPr>
      </p:cxnSp>
      <p:cxnSp>
        <p:nvCxnSpPr>
          <p:cNvPr id="24582" name="Straight Connector 22"/>
          <p:cNvCxnSpPr>
            <a:cxnSpLocks noChangeShapeType="1"/>
          </p:cNvCxnSpPr>
          <p:nvPr/>
        </p:nvCxnSpPr>
        <p:spPr bwMode="auto">
          <a:xfrm>
            <a:off x="6263145" y="2071951"/>
            <a:ext cx="1190625" cy="0"/>
          </a:xfrm>
          <a:prstGeom prst="line">
            <a:avLst/>
          </a:prstGeom>
          <a:noFill/>
          <a:ln w="38100" algn="ctr">
            <a:solidFill>
              <a:schemeClr val="tx1">
                <a:alpha val="70000"/>
              </a:schemeClr>
            </a:solidFill>
            <a:round/>
            <a:headEnd/>
            <a:tailEnd/>
          </a:ln>
        </p:spPr>
      </p:cxnSp>
      <p:cxnSp>
        <p:nvCxnSpPr>
          <p:cNvPr id="24583" name="Straight Connector 23"/>
          <p:cNvCxnSpPr>
            <a:cxnSpLocks noChangeShapeType="1"/>
          </p:cNvCxnSpPr>
          <p:nvPr/>
        </p:nvCxnSpPr>
        <p:spPr bwMode="auto">
          <a:xfrm>
            <a:off x="6285370" y="1222639"/>
            <a:ext cx="1189037" cy="0"/>
          </a:xfrm>
          <a:prstGeom prst="line">
            <a:avLst/>
          </a:prstGeom>
          <a:noFill/>
          <a:ln w="38100" algn="ctr">
            <a:solidFill>
              <a:schemeClr val="tx1">
                <a:alpha val="70000"/>
              </a:schemeClr>
            </a:solidFill>
            <a:round/>
            <a:headEnd/>
            <a:tailEnd/>
          </a:ln>
        </p:spPr>
      </p:cxnSp>
      <p:cxnSp>
        <p:nvCxnSpPr>
          <p:cNvPr id="24584" name="Straight Arrow Connector 25"/>
          <p:cNvCxnSpPr>
            <a:cxnSpLocks noChangeShapeType="1"/>
          </p:cNvCxnSpPr>
          <p:nvPr/>
        </p:nvCxnSpPr>
        <p:spPr bwMode="auto">
          <a:xfrm rot="16200000" flipH="1">
            <a:off x="2152995" y="4162200"/>
            <a:ext cx="904902" cy="9499"/>
          </a:xfrm>
          <a:prstGeom prst="straightConnector1">
            <a:avLst/>
          </a:prstGeom>
          <a:noFill/>
          <a:ln w="38100" algn="ctr">
            <a:solidFill>
              <a:schemeClr val="tx1">
                <a:alpha val="70000"/>
              </a:schemeClr>
            </a:solidFill>
            <a:round/>
            <a:headEnd type="triangle" w="med" len="med"/>
            <a:tailEnd type="triangle" w="med" len="med"/>
          </a:ln>
        </p:spPr>
      </p:cxnSp>
      <p:cxnSp>
        <p:nvCxnSpPr>
          <p:cNvPr id="24585" name="Straight Arrow Connector 26"/>
          <p:cNvCxnSpPr>
            <a:cxnSpLocks noChangeShapeType="1"/>
          </p:cNvCxnSpPr>
          <p:nvPr/>
        </p:nvCxnSpPr>
        <p:spPr bwMode="auto">
          <a:xfrm rot="5400000">
            <a:off x="6319977" y="1636602"/>
            <a:ext cx="822960" cy="22225"/>
          </a:xfrm>
          <a:prstGeom prst="straightConnector1">
            <a:avLst/>
          </a:prstGeom>
          <a:noFill/>
          <a:ln w="38100" algn="ctr">
            <a:solidFill>
              <a:schemeClr val="tx1">
                <a:alpha val="70000"/>
              </a:schemeClr>
            </a:solidFill>
            <a:round/>
            <a:headEnd type="triangle" w="med" len="med"/>
            <a:tailEnd type="triangle" w="med" len="med"/>
          </a:ln>
        </p:spPr>
      </p:cxnSp>
      <p:sp>
        <p:nvSpPr>
          <p:cNvPr id="24586" name="AutoShape 7"/>
          <p:cNvSpPr>
            <a:spLocks noChangeArrowheads="1"/>
          </p:cNvSpPr>
          <p:nvPr/>
        </p:nvSpPr>
        <p:spPr bwMode="auto">
          <a:xfrm>
            <a:off x="667211" y="5657996"/>
            <a:ext cx="7853363" cy="408623"/>
          </a:xfrm>
          <a:prstGeom prst="roundRect">
            <a:avLst>
              <a:gd name="adj" fmla="val 16667"/>
            </a:avLst>
          </a:prstGeom>
          <a:solidFill>
            <a:schemeClr val="accent3"/>
          </a:solidFill>
          <a:ln>
            <a:headEnd/>
            <a:tailEnd/>
          </a:ln>
        </p:spPr>
        <p:style>
          <a:lnRef idx="0">
            <a:schemeClr val="accent6"/>
          </a:lnRef>
          <a:fillRef idx="3">
            <a:schemeClr val="accent6"/>
          </a:fillRef>
          <a:effectRef idx="3">
            <a:schemeClr val="accent6"/>
          </a:effectRef>
          <a:fontRef idx="minor">
            <a:schemeClr val="lt1"/>
          </a:fontRef>
        </p:style>
        <p:txBody>
          <a:bodyPr anchor="ctr">
            <a:spAutoFit/>
          </a:bodyPr>
          <a:lstStyle/>
          <a:p>
            <a:pPr algn="ctr"/>
            <a:r>
              <a:rPr lang="en-US" b="1" dirty="0"/>
              <a:t>“Get idle, stay idle” + </a:t>
            </a:r>
            <a:r>
              <a:rPr lang="en-US" b="1" dirty="0" smtClean="0"/>
              <a:t>C6 + </a:t>
            </a:r>
            <a:r>
              <a:rPr lang="en-US" b="1" dirty="0"/>
              <a:t>default P-state tuning </a:t>
            </a:r>
            <a:r>
              <a:rPr lang="en-US" b="1" dirty="0">
                <a:sym typeface="Wingdings" pitchFamily="2" charset="2"/>
              </a:rPr>
              <a:t> Improved Energy Efficiency</a:t>
            </a:r>
            <a:endParaRPr lang="en-US" b="1" dirty="0"/>
          </a:p>
        </p:txBody>
      </p:sp>
      <p:grpSp>
        <p:nvGrpSpPr>
          <p:cNvPr id="2" name="Group 29"/>
          <p:cNvGrpSpPr/>
          <p:nvPr/>
        </p:nvGrpSpPr>
        <p:grpSpPr>
          <a:xfrm>
            <a:off x="4165606" y="4089899"/>
            <a:ext cx="2592359" cy="589055"/>
            <a:chOff x="1930400" y="1270008"/>
            <a:chExt cx="2592359" cy="589055"/>
          </a:xfrm>
        </p:grpSpPr>
        <p:grpSp>
          <p:nvGrpSpPr>
            <p:cNvPr id="3" name="Group 24"/>
            <p:cNvGrpSpPr/>
            <p:nvPr/>
          </p:nvGrpSpPr>
          <p:grpSpPr>
            <a:xfrm>
              <a:off x="1952173" y="1582064"/>
              <a:ext cx="2570586" cy="276999"/>
              <a:chOff x="1952173" y="1582064"/>
              <a:chExt cx="2570586" cy="276999"/>
            </a:xfrm>
          </p:grpSpPr>
          <p:sp>
            <p:nvSpPr>
              <p:cNvPr id="16" name="TextBox 15"/>
              <p:cNvSpPr txBox="1"/>
              <p:nvPr/>
            </p:nvSpPr>
            <p:spPr>
              <a:xfrm>
                <a:off x="2481944" y="1582064"/>
                <a:ext cx="2040815" cy="276999"/>
              </a:xfrm>
              <a:prstGeom prst="rect">
                <a:avLst/>
              </a:prstGeom>
              <a:solidFill>
                <a:schemeClr val="accent1">
                  <a:tint val="20000"/>
                </a:schemeClr>
              </a:solidFill>
            </p:spPr>
            <p:txBody>
              <a:bodyPr wrap="none" rtlCol="0">
                <a:spAutoFit/>
              </a:bodyPr>
              <a:lstStyle/>
              <a:p>
                <a:pPr algn="l"/>
                <a:r>
                  <a:rPr lang="en-US" sz="1200" b="0" i="0" dirty="0" smtClean="0">
                    <a:solidFill>
                      <a:schemeClr val="bg1"/>
                    </a:solidFill>
                  </a:rPr>
                  <a:t>Windows Server 2008 R2 (RC)</a:t>
                </a:r>
              </a:p>
            </p:txBody>
          </p:sp>
          <p:grpSp>
            <p:nvGrpSpPr>
              <p:cNvPr id="4" name="Group 23"/>
              <p:cNvGrpSpPr/>
              <p:nvPr/>
            </p:nvGrpSpPr>
            <p:grpSpPr>
              <a:xfrm>
                <a:off x="1952173" y="1611086"/>
                <a:ext cx="457200" cy="182880"/>
                <a:chOff x="1952173" y="1611086"/>
                <a:chExt cx="457200" cy="182880"/>
              </a:xfrm>
            </p:grpSpPr>
            <p:cxnSp>
              <p:nvCxnSpPr>
                <p:cNvPr id="22" name="Straight Connector 21"/>
                <p:cNvCxnSpPr/>
                <p:nvPr/>
              </p:nvCxnSpPr>
              <p:spPr bwMode="auto">
                <a:xfrm>
                  <a:off x="1952173" y="1705429"/>
                  <a:ext cx="457200" cy="0"/>
                </a:xfrm>
                <a:prstGeom prst="line">
                  <a:avLst/>
                </a:prstGeom>
                <a:gradFill rotWithShape="1">
                  <a:gsLst>
                    <a:gs pos="0">
                      <a:srgbClr val="005998"/>
                    </a:gs>
                    <a:gs pos="100000">
                      <a:srgbClr val="003A5D"/>
                    </a:gs>
                  </a:gsLst>
                  <a:lin ang="2700000" scaled="1"/>
                </a:gradFill>
                <a:ln w="38100" cap="flat" cmpd="sng" algn="ctr">
                  <a:solidFill>
                    <a:srgbClr val="1C1C1C">
                      <a:alpha val="70000"/>
                    </a:srgbClr>
                  </a:solidFill>
                  <a:prstDash val="solid"/>
                  <a:round/>
                  <a:headEnd type="none" w="med" len="med"/>
                  <a:tailEnd type="none" w="med" len="med"/>
                </a:ln>
                <a:effectLst/>
              </p:spPr>
            </p:cxnSp>
            <p:sp>
              <p:nvSpPr>
                <p:cNvPr id="23" name="Isosceles Triangle 22"/>
                <p:cNvSpPr>
                  <a:spLocks noChangeAspect="1"/>
                </p:cNvSpPr>
                <p:nvPr/>
              </p:nvSpPr>
              <p:spPr bwMode="auto">
                <a:xfrm>
                  <a:off x="2061030" y="1611086"/>
                  <a:ext cx="212141" cy="182880"/>
                </a:xfrm>
                <a:prstGeom prst="triangle">
                  <a:avLst/>
                </a:prstGeom>
                <a:solidFill>
                  <a:srgbClr val="002060"/>
                </a:solidFill>
                <a:ln w="19050"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0" fontAlgn="base" latinLnBrk="0" hangingPunct="0">
                    <a:lnSpc>
                      <a:spcPct val="80000"/>
                    </a:lnSpc>
                    <a:spcBef>
                      <a:spcPct val="50000"/>
                    </a:spcBef>
                    <a:spcAft>
                      <a:spcPct val="0"/>
                    </a:spcAft>
                    <a:buClrTx/>
                    <a:buSzTx/>
                    <a:buFontTx/>
                    <a:buNone/>
                    <a:tabLst/>
                  </a:pPr>
                  <a:endParaRPr kumimoji="0" lang="en-US" sz="1800" b="1" i="1" u="none" strike="noStrike" cap="none" normalizeH="0" baseline="0" smtClean="0">
                    <a:ln>
                      <a:noFill/>
                    </a:ln>
                    <a:solidFill>
                      <a:schemeClr val="bg1"/>
                    </a:solidFill>
                    <a:effectLst/>
                    <a:latin typeface="Verdana" pitchFamily="34" charset="0"/>
                    <a:cs typeface="Arial" charset="0"/>
                  </a:endParaRPr>
                </a:p>
              </p:txBody>
            </p:sp>
          </p:grpSp>
        </p:grpSp>
        <p:grpSp>
          <p:nvGrpSpPr>
            <p:cNvPr id="5" name="Group 28"/>
            <p:cNvGrpSpPr/>
            <p:nvPr/>
          </p:nvGrpSpPr>
          <p:grpSpPr>
            <a:xfrm>
              <a:off x="1930400" y="1270008"/>
              <a:ext cx="2095930" cy="276999"/>
              <a:chOff x="1930400" y="1270008"/>
              <a:chExt cx="2095930" cy="276999"/>
            </a:xfrm>
          </p:grpSpPr>
          <p:grpSp>
            <p:nvGrpSpPr>
              <p:cNvPr id="6" name="Group 26"/>
              <p:cNvGrpSpPr/>
              <p:nvPr/>
            </p:nvGrpSpPr>
            <p:grpSpPr>
              <a:xfrm>
                <a:off x="1930400" y="1306286"/>
                <a:ext cx="457200" cy="182880"/>
                <a:chOff x="1930400" y="1306286"/>
                <a:chExt cx="457200" cy="182880"/>
              </a:xfrm>
            </p:grpSpPr>
            <p:cxnSp>
              <p:nvCxnSpPr>
                <p:cNvPr id="21" name="Straight Connector 20"/>
                <p:cNvCxnSpPr/>
                <p:nvPr/>
              </p:nvCxnSpPr>
              <p:spPr bwMode="auto">
                <a:xfrm>
                  <a:off x="1930400" y="1407887"/>
                  <a:ext cx="457200" cy="0"/>
                </a:xfrm>
                <a:prstGeom prst="line">
                  <a:avLst/>
                </a:prstGeom>
                <a:gradFill rotWithShape="1">
                  <a:gsLst>
                    <a:gs pos="0">
                      <a:srgbClr val="005998"/>
                    </a:gs>
                    <a:gs pos="100000">
                      <a:srgbClr val="003A5D"/>
                    </a:gs>
                  </a:gsLst>
                  <a:lin ang="2700000" scaled="1"/>
                </a:gradFill>
                <a:ln w="38100" cap="flat" cmpd="sng" algn="ctr">
                  <a:solidFill>
                    <a:schemeClr val="bg2">
                      <a:lumMod val="20000"/>
                      <a:lumOff val="80000"/>
                      <a:alpha val="70000"/>
                    </a:schemeClr>
                  </a:solidFill>
                  <a:prstDash val="solid"/>
                  <a:round/>
                  <a:headEnd type="none" w="med" len="med"/>
                  <a:tailEnd type="none" w="med" len="med"/>
                </a:ln>
                <a:effectLst/>
              </p:spPr>
            </p:cxnSp>
            <p:sp>
              <p:nvSpPr>
                <p:cNvPr id="26" name="Diamond 25"/>
                <p:cNvSpPr>
                  <a:spLocks noChangeAspect="1"/>
                </p:cNvSpPr>
                <p:nvPr/>
              </p:nvSpPr>
              <p:spPr bwMode="auto">
                <a:xfrm>
                  <a:off x="2075543" y="1306286"/>
                  <a:ext cx="182880" cy="182880"/>
                </a:xfrm>
                <a:prstGeom prst="diamond">
                  <a:avLst/>
                </a:prstGeom>
                <a:solidFill>
                  <a:srgbClr val="CCECFF"/>
                </a:solidFill>
                <a:ln w="19050"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0" fontAlgn="base" latinLnBrk="0" hangingPunct="0">
                    <a:lnSpc>
                      <a:spcPct val="80000"/>
                    </a:lnSpc>
                    <a:spcBef>
                      <a:spcPct val="50000"/>
                    </a:spcBef>
                    <a:spcAft>
                      <a:spcPct val="0"/>
                    </a:spcAft>
                    <a:buClrTx/>
                    <a:buSzTx/>
                    <a:buFontTx/>
                    <a:buNone/>
                    <a:tabLst/>
                  </a:pPr>
                  <a:endParaRPr kumimoji="0" lang="en-US" sz="1800" b="1" i="1" u="none" strike="noStrike" cap="none" normalizeH="0" baseline="0" smtClean="0">
                    <a:ln>
                      <a:noFill/>
                    </a:ln>
                    <a:solidFill>
                      <a:schemeClr val="bg1"/>
                    </a:solidFill>
                    <a:effectLst/>
                    <a:latin typeface="Verdana" pitchFamily="34" charset="0"/>
                    <a:cs typeface="Arial" charset="0"/>
                  </a:endParaRPr>
                </a:p>
              </p:txBody>
            </p:sp>
          </p:grpSp>
          <p:sp>
            <p:nvSpPr>
              <p:cNvPr id="28" name="TextBox 27"/>
              <p:cNvSpPr txBox="1"/>
              <p:nvPr/>
            </p:nvSpPr>
            <p:spPr>
              <a:xfrm>
                <a:off x="2474687" y="1270008"/>
                <a:ext cx="1551643" cy="276999"/>
              </a:xfrm>
              <a:prstGeom prst="rect">
                <a:avLst/>
              </a:prstGeom>
              <a:solidFill>
                <a:schemeClr val="accent1">
                  <a:tint val="20000"/>
                </a:schemeClr>
              </a:solidFill>
            </p:spPr>
            <p:txBody>
              <a:bodyPr wrap="none" rtlCol="0">
                <a:spAutoFit/>
              </a:bodyPr>
              <a:lstStyle/>
              <a:p>
                <a:pPr algn="l"/>
                <a:r>
                  <a:rPr lang="en-US" sz="1200" b="0" i="0" dirty="0" smtClean="0">
                    <a:solidFill>
                      <a:schemeClr val="bg1"/>
                    </a:solidFill>
                  </a:rPr>
                  <a:t>Windows Server 2003</a:t>
                </a:r>
              </a:p>
            </p:txBody>
          </p:sp>
        </p:grpSp>
      </p:grpSp>
    </p:spTree>
  </p:cSld>
  <p:clrMapOvr>
    <a:masterClrMapping/>
  </p:clrMapOvr>
  <p:transition>
    <p:fade/>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3" cstate="print"/>
          <a:srcRect/>
          <a:stretch>
            <a:fillRect/>
          </a:stretch>
        </p:blipFill>
        <p:spPr bwMode="auto">
          <a:xfrm>
            <a:off x="561975" y="1254811"/>
            <a:ext cx="8018463" cy="4026457"/>
          </a:xfrm>
          <a:prstGeom prst="rect">
            <a:avLst/>
          </a:prstGeom>
          <a:noFill/>
          <a:ln w="9525">
            <a:noFill/>
            <a:miter lim="800000"/>
            <a:headEnd/>
            <a:tailEnd/>
          </a:ln>
        </p:spPr>
      </p:pic>
      <p:sp>
        <p:nvSpPr>
          <p:cNvPr id="26626" name="Title 1"/>
          <p:cNvSpPr>
            <a:spLocks noGrp="1"/>
          </p:cNvSpPr>
          <p:nvPr>
            <p:ph type="title"/>
          </p:nvPr>
        </p:nvSpPr>
        <p:spPr>
          <a:xfrm>
            <a:off x="365127" y="114752"/>
            <a:ext cx="8535988" cy="997196"/>
          </a:xfrm>
        </p:spPr>
        <p:txBody>
          <a:bodyPr/>
          <a:lstStyle/>
          <a:p>
            <a:pPr algn="ctr"/>
            <a:r>
              <a:rPr lang="en-US" sz="3600" dirty="0" smtClean="0"/>
              <a:t>Windows Server* 2008 R2 (Hyper-V)/Intel® Xeon</a:t>
            </a:r>
            <a:r>
              <a:rPr lang="en-US" sz="3600" baseline="30000" dirty="0" smtClean="0"/>
              <a:t>®</a:t>
            </a:r>
            <a:r>
              <a:rPr lang="en-US" sz="3600" dirty="0" smtClean="0"/>
              <a:t> Processor 55xx Series Based Platform: Idle Power</a:t>
            </a:r>
          </a:p>
        </p:txBody>
      </p:sp>
      <p:sp>
        <p:nvSpPr>
          <p:cNvPr id="26628" name="AutoShape 7"/>
          <p:cNvSpPr>
            <a:spLocks noChangeArrowheads="1"/>
          </p:cNvSpPr>
          <p:nvPr/>
        </p:nvSpPr>
        <p:spPr bwMode="auto">
          <a:xfrm>
            <a:off x="261938" y="5461881"/>
            <a:ext cx="8636000" cy="408623"/>
          </a:xfrm>
          <a:prstGeom prst="roundRect">
            <a:avLst>
              <a:gd name="adj" fmla="val 16667"/>
            </a:avLst>
          </a:prstGeom>
          <a:solidFill>
            <a:schemeClr val="accent3"/>
          </a:solidFill>
          <a:ln>
            <a:headEnd/>
            <a:tailEnd/>
          </a:ln>
        </p:spPr>
        <p:style>
          <a:lnRef idx="0">
            <a:schemeClr val="accent6"/>
          </a:lnRef>
          <a:fillRef idx="3">
            <a:schemeClr val="accent6"/>
          </a:fillRef>
          <a:effectRef idx="3">
            <a:schemeClr val="accent6"/>
          </a:effectRef>
          <a:fontRef idx="minor">
            <a:schemeClr val="lt1"/>
          </a:fontRef>
        </p:style>
        <p:txBody>
          <a:bodyPr anchor="ctr">
            <a:spAutoFit/>
          </a:bodyPr>
          <a:lstStyle/>
          <a:p>
            <a:pPr algn="ctr"/>
            <a:r>
              <a:rPr lang="en-US" b="1" dirty="0"/>
              <a:t>“Get idle &amp; Stay idle” with </a:t>
            </a:r>
            <a:r>
              <a:rPr lang="en-US" b="1" dirty="0" smtClean="0"/>
              <a:t>Deep </a:t>
            </a:r>
            <a:r>
              <a:rPr lang="en-US" b="1" dirty="0"/>
              <a:t>Power Down Technology </a:t>
            </a:r>
            <a:r>
              <a:rPr lang="en-US" b="1" dirty="0" smtClean="0"/>
              <a:t>helps reduce idle power</a:t>
            </a:r>
            <a:endParaRPr lang="en-US" b="1" dirty="0"/>
          </a:p>
        </p:txBody>
      </p:sp>
      <p:sp>
        <p:nvSpPr>
          <p:cNvPr id="8" name="Text Box 7"/>
          <p:cNvSpPr txBox="1">
            <a:spLocks noChangeArrowheads="1"/>
          </p:cNvSpPr>
          <p:nvPr/>
        </p:nvSpPr>
        <p:spPr bwMode="black">
          <a:xfrm>
            <a:off x="1072185" y="6540338"/>
            <a:ext cx="6895294" cy="276999"/>
          </a:xfrm>
          <a:prstGeom prst="rect">
            <a:avLst/>
          </a:prstGeom>
          <a:noFill/>
          <a:ln w="25400" algn="ctr">
            <a:noFill/>
            <a:miter lim="800000"/>
            <a:headEnd/>
            <a:tailEnd/>
          </a:ln>
        </p:spPr>
        <p:txBody>
          <a:bodyPr wrap="square">
            <a:spAutoFit/>
          </a:bodyPr>
          <a:lstStyle/>
          <a:p>
            <a:pPr algn="l">
              <a:spcBef>
                <a:spcPct val="30000"/>
              </a:spcBef>
            </a:pPr>
            <a:r>
              <a:rPr lang="en-US" sz="400" dirty="0" smtClean="0">
                <a:solidFill>
                  <a:schemeClr val="tx1"/>
                </a:solidFill>
              </a:rPr>
              <a:t>Source</a:t>
            </a:r>
            <a:r>
              <a:rPr lang="en-US" sz="400" dirty="0">
                <a:solidFill>
                  <a:schemeClr val="tx1"/>
                </a:solidFill>
              </a:rPr>
              <a:t>: </a:t>
            </a:r>
            <a:r>
              <a:rPr lang="en-US" sz="400" dirty="0" smtClean="0">
                <a:solidFill>
                  <a:schemeClr val="tx1"/>
                </a:solidFill>
              </a:rPr>
              <a:t>Slide 42 for details. Internal Intel measurements</a:t>
            </a:r>
            <a:r>
              <a:rPr lang="en-US" sz="400" dirty="0">
                <a:solidFill>
                  <a:schemeClr val="tx1"/>
                </a:solidFill>
              </a:rPr>
              <a:t>, Intel reference platform. </a:t>
            </a:r>
            <a:r>
              <a:rPr lang="en-US" sz="400" dirty="0" smtClean="0">
                <a:solidFill>
                  <a:schemeClr val="tx1"/>
                </a:solidFill>
              </a:rPr>
              <a:t>Performance tests and ratings are measured using specific computer systems and/or components and reflect the approximate performance of Intel products as measured by those tests.  Any difference in system hardware or software design or configuration may affect actual performance.  Buyers should consult other sources of information to evaluate the performance of systems or components they are considering purchasing.  For more information on performance tests and on the performance of Intel products, visit Intel </a:t>
            </a:r>
            <a:r>
              <a:rPr lang="en-US" sz="400" dirty="0" smtClean="0">
                <a:solidFill>
                  <a:schemeClr val="tx1"/>
                </a:solidFill>
                <a:hlinkClick r:id="rId4"/>
              </a:rPr>
              <a:t>Performance Benchmark Limitations</a:t>
            </a:r>
            <a:endParaRPr lang="en-US" sz="400" dirty="0">
              <a:solidFill>
                <a:schemeClr val="tx1"/>
              </a:solidFill>
            </a:endParaRPr>
          </a:p>
        </p:txBody>
      </p:sp>
      <p:sp>
        <p:nvSpPr>
          <p:cNvPr id="11" name="TextBox 1"/>
          <p:cNvSpPr txBox="1"/>
          <p:nvPr/>
        </p:nvSpPr>
        <p:spPr>
          <a:xfrm>
            <a:off x="1332947" y="1279229"/>
            <a:ext cx="3383215" cy="657845"/>
          </a:xfrm>
          <a:prstGeom prst="rect">
            <a:avLst/>
          </a:prstGeom>
          <a:noFill/>
          <a:ln>
            <a:noFill/>
          </a:ln>
        </p:spPr>
        <p:txBody>
          <a:bodyPr wrap="square" rtlCol="0"/>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en-US" sz="1600" b="1" dirty="0" smtClean="0">
                <a:solidFill>
                  <a:schemeClr val="bg1"/>
                </a:solidFill>
                <a:latin typeface="+mj-lt"/>
              </a:rPr>
              <a:t>30% - 37% Power</a:t>
            </a:r>
            <a:r>
              <a:rPr lang="en-US" sz="1600" b="1" baseline="0" dirty="0" smtClean="0">
                <a:solidFill>
                  <a:schemeClr val="bg1"/>
                </a:solidFill>
                <a:latin typeface="+mj-lt"/>
              </a:rPr>
              <a:t> savings</a:t>
            </a:r>
            <a:r>
              <a:rPr lang="en-US" sz="1600" b="1" dirty="0" smtClean="0">
                <a:solidFill>
                  <a:schemeClr val="bg1"/>
                </a:solidFill>
                <a:latin typeface="+mj-lt"/>
              </a:rPr>
              <a:t> for same number of VM</a:t>
            </a:r>
            <a:r>
              <a:rPr lang="en-US" sz="1600" b="1" dirty="0">
                <a:solidFill>
                  <a:schemeClr val="bg1"/>
                </a:solidFill>
                <a:latin typeface="+mj-lt"/>
              </a:rPr>
              <a:t> </a:t>
            </a:r>
            <a:r>
              <a:rPr lang="en-US" sz="1600" b="1" dirty="0" smtClean="0">
                <a:solidFill>
                  <a:schemeClr val="bg1"/>
                </a:solidFill>
                <a:latin typeface="+mj-lt"/>
              </a:rPr>
              <a:t>guests</a:t>
            </a:r>
            <a:endParaRPr lang="en-US" sz="1600" b="1" dirty="0">
              <a:solidFill>
                <a:schemeClr val="bg1"/>
              </a:solidFill>
              <a:latin typeface="+mj-lt"/>
            </a:endParaRPr>
          </a:p>
        </p:txBody>
      </p:sp>
    </p:spTree>
  </p:cSld>
  <p:clrMapOvr>
    <a:masterClrMapping/>
  </p:clrMapOvr>
  <p:transition>
    <p:fade/>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Title 1"/>
          <p:cNvSpPr>
            <a:spLocks noGrp="1"/>
          </p:cNvSpPr>
          <p:nvPr>
            <p:ph type="title"/>
          </p:nvPr>
        </p:nvSpPr>
        <p:spPr>
          <a:xfrm>
            <a:off x="381000" y="230188"/>
            <a:ext cx="8382000" cy="553998"/>
          </a:xfrm>
        </p:spPr>
        <p:txBody>
          <a:bodyPr/>
          <a:lstStyle/>
          <a:p>
            <a:r>
              <a:rPr lang="en-US" sz="4000" dirty="0" smtClean="0"/>
              <a:t>Windows* and Logical Processors</a:t>
            </a:r>
          </a:p>
        </p:txBody>
      </p:sp>
      <p:sp>
        <p:nvSpPr>
          <p:cNvPr id="39939" name="Content Placeholder 2"/>
          <p:cNvSpPr>
            <a:spLocks noGrp="1"/>
          </p:cNvSpPr>
          <p:nvPr>
            <p:ph idx="1"/>
          </p:nvPr>
        </p:nvSpPr>
        <p:spPr>
          <a:xfrm>
            <a:off x="204788" y="1122363"/>
            <a:ext cx="8796337" cy="4776787"/>
          </a:xfrm>
        </p:spPr>
        <p:txBody>
          <a:bodyPr/>
          <a:lstStyle/>
          <a:p>
            <a:r>
              <a:rPr lang="en-US" sz="2800" dirty="0" smtClean="0"/>
              <a:t>Before, the maximum number of Logical Processors (LPs) was dictated by word size</a:t>
            </a:r>
            <a:endParaRPr lang="en-US" dirty="0" smtClean="0"/>
          </a:p>
          <a:p>
            <a:pPr lvl="1"/>
            <a:r>
              <a:rPr lang="en-US" sz="2400" dirty="0" smtClean="0"/>
              <a:t>LP state (e.g. idle, affinity) represented in </a:t>
            </a:r>
            <a:br>
              <a:rPr lang="en-US" sz="2400" dirty="0" smtClean="0"/>
            </a:br>
            <a:r>
              <a:rPr lang="en-US" sz="2400" dirty="0" smtClean="0"/>
              <a:t>word-sized bitmask</a:t>
            </a:r>
          </a:p>
          <a:p>
            <a:pPr lvl="1"/>
            <a:r>
              <a:rPr lang="en-US" sz="2400" dirty="0" smtClean="0"/>
              <a:t>32-bit Windows: 32 LPs</a:t>
            </a:r>
          </a:p>
          <a:p>
            <a:pPr lvl="1"/>
            <a:r>
              <a:rPr lang="en-US" sz="2400" dirty="0" smtClean="0"/>
              <a:t>64-bit Windows: 64 LPs</a:t>
            </a:r>
            <a:endParaRPr lang="en-US" dirty="0" smtClean="0"/>
          </a:p>
        </p:txBody>
      </p:sp>
      <p:sp>
        <p:nvSpPr>
          <p:cNvPr id="4" name="Rectangle 3"/>
          <p:cNvSpPr/>
          <p:nvPr/>
        </p:nvSpPr>
        <p:spPr bwMode="auto">
          <a:xfrm>
            <a:off x="730624" y="4607451"/>
            <a:ext cx="251012" cy="448236"/>
          </a:xfrm>
          <a:prstGeom prst="rect">
            <a:avLst/>
          </a:prstGeom>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lIns="91436" tIns="45718" rIns="91436" bIns="45718" anchor="ctr"/>
          <a:lstStyle/>
          <a:p>
            <a:pPr defTabSz="914099">
              <a:spcBef>
                <a:spcPct val="0"/>
              </a:spcBef>
              <a:defRPr/>
            </a:pPr>
            <a:endParaRPr lang="en-US" dirty="0">
              <a:solidFill>
                <a:schemeClr val="tx1"/>
              </a:solidFill>
              <a:effectLst>
                <a:outerShdw blurRad="38100" dist="38100" dir="2700000" algn="tl">
                  <a:srgbClr val="000000">
                    <a:alpha val="43137"/>
                  </a:srgbClr>
                </a:outerShdw>
              </a:effectLst>
              <a:latin typeface="Segoe" pitchFamily="34" charset="0"/>
            </a:endParaRPr>
          </a:p>
        </p:txBody>
      </p:sp>
      <p:sp>
        <p:nvSpPr>
          <p:cNvPr id="6" name="Rectangle 5"/>
          <p:cNvSpPr/>
          <p:nvPr/>
        </p:nvSpPr>
        <p:spPr bwMode="auto">
          <a:xfrm>
            <a:off x="990600" y="4607451"/>
            <a:ext cx="251012" cy="448236"/>
          </a:xfrm>
          <a:prstGeom prst="rect">
            <a:avLst/>
          </a:prstGeom>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lIns="91436" tIns="45718" rIns="91436" bIns="45718" anchor="ctr"/>
          <a:lstStyle/>
          <a:p>
            <a:pPr defTabSz="914099">
              <a:spcBef>
                <a:spcPct val="0"/>
              </a:spcBef>
              <a:defRPr/>
            </a:pPr>
            <a:endParaRPr lang="en-US" dirty="0">
              <a:solidFill>
                <a:schemeClr val="tx1"/>
              </a:solidFill>
              <a:effectLst>
                <a:outerShdw blurRad="38100" dist="38100" dir="2700000" algn="tl">
                  <a:srgbClr val="000000">
                    <a:alpha val="43137"/>
                  </a:srgbClr>
                </a:outerShdw>
              </a:effectLst>
              <a:latin typeface="Segoe" pitchFamily="34" charset="0"/>
            </a:endParaRPr>
          </a:p>
        </p:txBody>
      </p:sp>
      <p:sp>
        <p:nvSpPr>
          <p:cNvPr id="7" name="Rectangle 6"/>
          <p:cNvSpPr/>
          <p:nvPr/>
        </p:nvSpPr>
        <p:spPr bwMode="auto">
          <a:xfrm>
            <a:off x="1241612" y="4607451"/>
            <a:ext cx="251012" cy="448236"/>
          </a:xfrm>
          <a:prstGeom prst="rect">
            <a:avLst/>
          </a:prstGeom>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lIns="91436" tIns="45718" rIns="91436" bIns="45718" anchor="ctr"/>
          <a:lstStyle/>
          <a:p>
            <a:pPr defTabSz="914099">
              <a:spcBef>
                <a:spcPct val="0"/>
              </a:spcBef>
              <a:defRPr/>
            </a:pPr>
            <a:endParaRPr lang="en-US" dirty="0">
              <a:solidFill>
                <a:schemeClr val="tx1"/>
              </a:solidFill>
              <a:effectLst>
                <a:outerShdw blurRad="38100" dist="38100" dir="2700000" algn="tl">
                  <a:srgbClr val="000000">
                    <a:alpha val="43137"/>
                  </a:srgbClr>
                </a:outerShdw>
              </a:effectLst>
              <a:latin typeface="Segoe" pitchFamily="34" charset="0"/>
            </a:endParaRPr>
          </a:p>
        </p:txBody>
      </p:sp>
      <p:sp>
        <p:nvSpPr>
          <p:cNvPr id="8" name="Rectangle 7"/>
          <p:cNvSpPr/>
          <p:nvPr/>
        </p:nvSpPr>
        <p:spPr bwMode="auto">
          <a:xfrm>
            <a:off x="1492624" y="4607451"/>
            <a:ext cx="251012" cy="448236"/>
          </a:xfrm>
          <a:prstGeom prst="rect">
            <a:avLst/>
          </a:prstGeom>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lIns="91436" tIns="45718" rIns="91436" bIns="45718" anchor="ctr"/>
          <a:lstStyle/>
          <a:p>
            <a:pPr defTabSz="914099">
              <a:spcBef>
                <a:spcPct val="0"/>
              </a:spcBef>
              <a:defRPr/>
            </a:pPr>
            <a:endParaRPr lang="en-US" dirty="0">
              <a:solidFill>
                <a:schemeClr val="tx1"/>
              </a:solidFill>
              <a:effectLst>
                <a:outerShdw blurRad="38100" dist="38100" dir="2700000" algn="tl">
                  <a:srgbClr val="000000">
                    <a:alpha val="43137"/>
                  </a:srgbClr>
                </a:outerShdw>
              </a:effectLst>
              <a:latin typeface="Segoe" pitchFamily="34" charset="0"/>
            </a:endParaRPr>
          </a:p>
        </p:txBody>
      </p:sp>
      <p:sp>
        <p:nvSpPr>
          <p:cNvPr id="9" name="Rectangle 8"/>
          <p:cNvSpPr/>
          <p:nvPr/>
        </p:nvSpPr>
        <p:spPr bwMode="auto">
          <a:xfrm>
            <a:off x="1752600" y="4607451"/>
            <a:ext cx="251012" cy="448236"/>
          </a:xfrm>
          <a:prstGeom prst="rect">
            <a:avLst/>
          </a:prstGeom>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lIns="91436" tIns="45718" rIns="91436" bIns="45718" anchor="ctr"/>
          <a:lstStyle/>
          <a:p>
            <a:pPr defTabSz="914099">
              <a:spcBef>
                <a:spcPct val="0"/>
              </a:spcBef>
              <a:defRPr/>
            </a:pPr>
            <a:endParaRPr lang="en-US" dirty="0">
              <a:solidFill>
                <a:schemeClr val="tx1"/>
              </a:solidFill>
              <a:effectLst>
                <a:outerShdw blurRad="38100" dist="38100" dir="2700000" algn="tl">
                  <a:srgbClr val="000000">
                    <a:alpha val="43137"/>
                  </a:srgbClr>
                </a:outerShdw>
              </a:effectLst>
              <a:latin typeface="Segoe" pitchFamily="34" charset="0"/>
            </a:endParaRPr>
          </a:p>
        </p:txBody>
      </p:sp>
      <p:sp>
        <p:nvSpPr>
          <p:cNvPr id="10" name="Rectangle 9"/>
          <p:cNvSpPr/>
          <p:nvPr/>
        </p:nvSpPr>
        <p:spPr bwMode="auto">
          <a:xfrm>
            <a:off x="2003612" y="4607451"/>
            <a:ext cx="251012" cy="448236"/>
          </a:xfrm>
          <a:prstGeom prst="rect">
            <a:avLst/>
          </a:prstGeom>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lIns="91436" tIns="45718" rIns="91436" bIns="45718" anchor="ctr"/>
          <a:lstStyle/>
          <a:p>
            <a:pPr defTabSz="914099">
              <a:spcBef>
                <a:spcPct val="0"/>
              </a:spcBef>
              <a:defRPr/>
            </a:pPr>
            <a:endParaRPr lang="en-US" dirty="0">
              <a:solidFill>
                <a:schemeClr val="tx1"/>
              </a:solidFill>
              <a:effectLst>
                <a:outerShdw blurRad="38100" dist="38100" dir="2700000" algn="tl">
                  <a:srgbClr val="000000">
                    <a:alpha val="43137"/>
                  </a:srgbClr>
                </a:outerShdw>
              </a:effectLst>
              <a:latin typeface="Segoe" pitchFamily="34" charset="0"/>
            </a:endParaRPr>
          </a:p>
        </p:txBody>
      </p:sp>
      <p:sp>
        <p:nvSpPr>
          <p:cNvPr id="11" name="Rectangle 10"/>
          <p:cNvSpPr/>
          <p:nvPr/>
        </p:nvSpPr>
        <p:spPr bwMode="auto">
          <a:xfrm>
            <a:off x="2254624" y="4607451"/>
            <a:ext cx="251012" cy="448236"/>
          </a:xfrm>
          <a:prstGeom prst="rect">
            <a:avLst/>
          </a:prstGeom>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lIns="91436" tIns="45718" rIns="91436" bIns="45718" anchor="ctr"/>
          <a:lstStyle/>
          <a:p>
            <a:pPr defTabSz="914099">
              <a:spcBef>
                <a:spcPct val="0"/>
              </a:spcBef>
              <a:defRPr/>
            </a:pPr>
            <a:endParaRPr lang="en-US" dirty="0">
              <a:solidFill>
                <a:schemeClr val="tx1"/>
              </a:solidFill>
              <a:effectLst>
                <a:outerShdw blurRad="38100" dist="38100" dir="2700000" algn="tl">
                  <a:srgbClr val="000000">
                    <a:alpha val="43137"/>
                  </a:srgbClr>
                </a:outerShdw>
              </a:effectLst>
              <a:latin typeface="Segoe" pitchFamily="34" charset="0"/>
            </a:endParaRPr>
          </a:p>
        </p:txBody>
      </p:sp>
      <p:sp>
        <p:nvSpPr>
          <p:cNvPr id="12" name="Rectangle 11"/>
          <p:cNvSpPr/>
          <p:nvPr/>
        </p:nvSpPr>
        <p:spPr bwMode="auto">
          <a:xfrm>
            <a:off x="2514600" y="4607451"/>
            <a:ext cx="251012" cy="448236"/>
          </a:xfrm>
          <a:prstGeom prst="rect">
            <a:avLst/>
          </a:prstGeom>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lIns="91436" tIns="45718" rIns="91436" bIns="45718" anchor="ctr"/>
          <a:lstStyle/>
          <a:p>
            <a:pPr defTabSz="914099">
              <a:spcBef>
                <a:spcPct val="0"/>
              </a:spcBef>
              <a:defRPr/>
            </a:pPr>
            <a:endParaRPr lang="en-US" dirty="0">
              <a:solidFill>
                <a:schemeClr val="tx1"/>
              </a:solidFill>
              <a:effectLst>
                <a:outerShdw blurRad="38100" dist="38100" dir="2700000" algn="tl">
                  <a:srgbClr val="000000">
                    <a:alpha val="43137"/>
                  </a:srgbClr>
                </a:outerShdw>
              </a:effectLst>
              <a:latin typeface="Segoe" pitchFamily="34" charset="0"/>
            </a:endParaRPr>
          </a:p>
        </p:txBody>
      </p:sp>
      <p:sp>
        <p:nvSpPr>
          <p:cNvPr id="13" name="Rectangle 12"/>
          <p:cNvSpPr/>
          <p:nvPr/>
        </p:nvSpPr>
        <p:spPr bwMode="auto">
          <a:xfrm>
            <a:off x="2765612" y="4607451"/>
            <a:ext cx="251012" cy="448236"/>
          </a:xfrm>
          <a:prstGeom prst="rect">
            <a:avLst/>
          </a:prstGeom>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lIns="91436" tIns="45718" rIns="91436" bIns="45718" anchor="ctr"/>
          <a:lstStyle/>
          <a:p>
            <a:pPr defTabSz="914099">
              <a:spcBef>
                <a:spcPct val="0"/>
              </a:spcBef>
              <a:defRPr/>
            </a:pPr>
            <a:endParaRPr lang="en-US" dirty="0">
              <a:solidFill>
                <a:schemeClr val="tx1"/>
              </a:solidFill>
              <a:effectLst>
                <a:outerShdw blurRad="38100" dist="38100" dir="2700000" algn="tl">
                  <a:srgbClr val="000000">
                    <a:alpha val="43137"/>
                  </a:srgbClr>
                </a:outerShdw>
              </a:effectLst>
              <a:latin typeface="Segoe" pitchFamily="34" charset="0"/>
            </a:endParaRPr>
          </a:p>
        </p:txBody>
      </p:sp>
      <p:sp>
        <p:nvSpPr>
          <p:cNvPr id="14" name="Rectangle 13"/>
          <p:cNvSpPr/>
          <p:nvPr/>
        </p:nvSpPr>
        <p:spPr bwMode="auto">
          <a:xfrm>
            <a:off x="3016624" y="4607451"/>
            <a:ext cx="251012" cy="448236"/>
          </a:xfrm>
          <a:prstGeom prst="rect">
            <a:avLst/>
          </a:prstGeom>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lIns="91436" tIns="45718" rIns="91436" bIns="45718" anchor="ctr"/>
          <a:lstStyle/>
          <a:p>
            <a:pPr defTabSz="914099">
              <a:spcBef>
                <a:spcPct val="0"/>
              </a:spcBef>
              <a:defRPr/>
            </a:pPr>
            <a:endParaRPr lang="en-US" dirty="0">
              <a:solidFill>
                <a:schemeClr val="tx1"/>
              </a:solidFill>
              <a:effectLst>
                <a:outerShdw blurRad="38100" dist="38100" dir="2700000" algn="tl">
                  <a:srgbClr val="000000">
                    <a:alpha val="43137"/>
                  </a:srgbClr>
                </a:outerShdw>
              </a:effectLst>
              <a:latin typeface="Segoe" pitchFamily="34" charset="0"/>
            </a:endParaRPr>
          </a:p>
        </p:txBody>
      </p:sp>
      <p:sp>
        <p:nvSpPr>
          <p:cNvPr id="15" name="Rectangle 14"/>
          <p:cNvSpPr/>
          <p:nvPr/>
        </p:nvSpPr>
        <p:spPr bwMode="auto">
          <a:xfrm>
            <a:off x="3276600" y="4607451"/>
            <a:ext cx="251012" cy="448236"/>
          </a:xfrm>
          <a:prstGeom prst="rect">
            <a:avLst/>
          </a:prstGeom>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lIns="91436" tIns="45718" rIns="91436" bIns="45718" anchor="ctr"/>
          <a:lstStyle/>
          <a:p>
            <a:pPr defTabSz="914099">
              <a:spcBef>
                <a:spcPct val="0"/>
              </a:spcBef>
              <a:defRPr/>
            </a:pPr>
            <a:endParaRPr lang="en-US" dirty="0">
              <a:solidFill>
                <a:schemeClr val="tx1"/>
              </a:solidFill>
              <a:effectLst>
                <a:outerShdw blurRad="38100" dist="38100" dir="2700000" algn="tl">
                  <a:srgbClr val="000000">
                    <a:alpha val="43137"/>
                  </a:srgbClr>
                </a:outerShdw>
              </a:effectLst>
              <a:latin typeface="Segoe" pitchFamily="34" charset="0"/>
            </a:endParaRPr>
          </a:p>
        </p:txBody>
      </p:sp>
      <p:sp>
        <p:nvSpPr>
          <p:cNvPr id="16" name="Rectangle 15"/>
          <p:cNvSpPr/>
          <p:nvPr/>
        </p:nvSpPr>
        <p:spPr bwMode="auto">
          <a:xfrm>
            <a:off x="3527612" y="4607451"/>
            <a:ext cx="251012" cy="448236"/>
          </a:xfrm>
          <a:prstGeom prst="rect">
            <a:avLst/>
          </a:prstGeom>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lIns="91436" tIns="45718" rIns="91436" bIns="45718" anchor="ctr"/>
          <a:lstStyle/>
          <a:p>
            <a:pPr defTabSz="914099">
              <a:spcBef>
                <a:spcPct val="0"/>
              </a:spcBef>
              <a:defRPr/>
            </a:pPr>
            <a:endParaRPr lang="en-US" dirty="0">
              <a:solidFill>
                <a:schemeClr val="tx1"/>
              </a:solidFill>
              <a:effectLst>
                <a:outerShdw blurRad="38100" dist="38100" dir="2700000" algn="tl">
                  <a:srgbClr val="000000">
                    <a:alpha val="43137"/>
                  </a:srgbClr>
                </a:outerShdw>
              </a:effectLst>
              <a:latin typeface="Segoe" pitchFamily="34" charset="0"/>
            </a:endParaRPr>
          </a:p>
        </p:txBody>
      </p:sp>
      <p:sp>
        <p:nvSpPr>
          <p:cNvPr id="17" name="Rectangle 16"/>
          <p:cNvSpPr/>
          <p:nvPr/>
        </p:nvSpPr>
        <p:spPr bwMode="auto">
          <a:xfrm>
            <a:off x="3778624" y="4607451"/>
            <a:ext cx="251012" cy="448236"/>
          </a:xfrm>
          <a:prstGeom prst="rect">
            <a:avLst/>
          </a:prstGeom>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lIns="91436" tIns="45718" rIns="91436" bIns="45718" anchor="ctr"/>
          <a:lstStyle/>
          <a:p>
            <a:pPr defTabSz="914099">
              <a:spcBef>
                <a:spcPct val="0"/>
              </a:spcBef>
              <a:defRPr/>
            </a:pPr>
            <a:endParaRPr lang="en-US" dirty="0">
              <a:solidFill>
                <a:schemeClr val="tx1"/>
              </a:solidFill>
              <a:effectLst>
                <a:outerShdw blurRad="38100" dist="38100" dir="2700000" algn="tl">
                  <a:srgbClr val="000000">
                    <a:alpha val="43137"/>
                  </a:srgbClr>
                </a:outerShdw>
              </a:effectLst>
              <a:latin typeface="Segoe" pitchFamily="34" charset="0"/>
            </a:endParaRPr>
          </a:p>
        </p:txBody>
      </p:sp>
      <p:sp>
        <p:nvSpPr>
          <p:cNvPr id="18" name="Rectangle 17"/>
          <p:cNvSpPr/>
          <p:nvPr/>
        </p:nvSpPr>
        <p:spPr bwMode="auto">
          <a:xfrm>
            <a:off x="4038600" y="4607451"/>
            <a:ext cx="251012" cy="448236"/>
          </a:xfrm>
          <a:prstGeom prst="rect">
            <a:avLst/>
          </a:prstGeom>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lIns="91436" tIns="45718" rIns="91436" bIns="45718" anchor="ctr"/>
          <a:lstStyle/>
          <a:p>
            <a:pPr defTabSz="914099">
              <a:spcBef>
                <a:spcPct val="0"/>
              </a:spcBef>
              <a:defRPr/>
            </a:pPr>
            <a:endParaRPr lang="en-US" dirty="0">
              <a:solidFill>
                <a:schemeClr val="tx1"/>
              </a:solidFill>
              <a:effectLst>
                <a:outerShdw blurRad="38100" dist="38100" dir="2700000" algn="tl">
                  <a:srgbClr val="000000">
                    <a:alpha val="43137"/>
                  </a:srgbClr>
                </a:outerShdw>
              </a:effectLst>
              <a:latin typeface="Segoe" pitchFamily="34" charset="0"/>
            </a:endParaRPr>
          </a:p>
        </p:txBody>
      </p:sp>
      <p:sp>
        <p:nvSpPr>
          <p:cNvPr id="19" name="Rectangle 18"/>
          <p:cNvSpPr/>
          <p:nvPr/>
        </p:nvSpPr>
        <p:spPr bwMode="auto">
          <a:xfrm>
            <a:off x="4289612" y="4607451"/>
            <a:ext cx="251012" cy="448236"/>
          </a:xfrm>
          <a:prstGeom prst="rect">
            <a:avLst/>
          </a:prstGeom>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lIns="91436" tIns="45718" rIns="91436" bIns="45718" anchor="ctr"/>
          <a:lstStyle/>
          <a:p>
            <a:pPr defTabSz="914099">
              <a:spcBef>
                <a:spcPct val="0"/>
              </a:spcBef>
              <a:defRPr/>
            </a:pPr>
            <a:endParaRPr lang="en-US" dirty="0">
              <a:solidFill>
                <a:schemeClr val="tx1"/>
              </a:solidFill>
              <a:effectLst>
                <a:outerShdw blurRad="38100" dist="38100" dir="2700000" algn="tl">
                  <a:srgbClr val="000000">
                    <a:alpha val="43137"/>
                  </a:srgbClr>
                </a:outerShdw>
              </a:effectLst>
              <a:latin typeface="Segoe" pitchFamily="34" charset="0"/>
            </a:endParaRPr>
          </a:p>
        </p:txBody>
      </p:sp>
      <p:sp>
        <p:nvSpPr>
          <p:cNvPr id="20" name="Rectangle 19"/>
          <p:cNvSpPr/>
          <p:nvPr/>
        </p:nvSpPr>
        <p:spPr bwMode="auto">
          <a:xfrm>
            <a:off x="4540624" y="4607451"/>
            <a:ext cx="251012" cy="448236"/>
          </a:xfrm>
          <a:prstGeom prst="rect">
            <a:avLst/>
          </a:prstGeom>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lIns="91436" tIns="45718" rIns="91436" bIns="45718" anchor="ctr"/>
          <a:lstStyle/>
          <a:p>
            <a:pPr defTabSz="914099">
              <a:spcBef>
                <a:spcPct val="0"/>
              </a:spcBef>
              <a:defRPr/>
            </a:pPr>
            <a:endParaRPr lang="en-US" dirty="0">
              <a:solidFill>
                <a:schemeClr val="tx1"/>
              </a:solidFill>
              <a:effectLst>
                <a:outerShdw blurRad="38100" dist="38100" dir="2700000" algn="tl">
                  <a:srgbClr val="000000">
                    <a:alpha val="43137"/>
                  </a:srgbClr>
                </a:outerShdw>
              </a:effectLst>
              <a:latin typeface="Segoe" pitchFamily="34" charset="0"/>
            </a:endParaRPr>
          </a:p>
        </p:txBody>
      </p:sp>
      <p:sp>
        <p:nvSpPr>
          <p:cNvPr id="21" name="Rectangle 20"/>
          <p:cNvSpPr/>
          <p:nvPr/>
        </p:nvSpPr>
        <p:spPr bwMode="auto">
          <a:xfrm>
            <a:off x="4800600" y="4607451"/>
            <a:ext cx="251012" cy="448236"/>
          </a:xfrm>
          <a:prstGeom prst="rect">
            <a:avLst/>
          </a:prstGeom>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lIns="91436" tIns="45718" rIns="91436" bIns="45718" anchor="ctr"/>
          <a:lstStyle/>
          <a:p>
            <a:pPr defTabSz="914099">
              <a:spcBef>
                <a:spcPct val="0"/>
              </a:spcBef>
              <a:defRPr/>
            </a:pPr>
            <a:endParaRPr lang="en-US" dirty="0">
              <a:solidFill>
                <a:schemeClr val="tx1"/>
              </a:solidFill>
              <a:effectLst>
                <a:outerShdw blurRad="38100" dist="38100" dir="2700000" algn="tl">
                  <a:srgbClr val="000000">
                    <a:alpha val="43137"/>
                  </a:srgbClr>
                </a:outerShdw>
              </a:effectLst>
              <a:latin typeface="Segoe" pitchFamily="34" charset="0"/>
            </a:endParaRPr>
          </a:p>
        </p:txBody>
      </p:sp>
      <p:sp>
        <p:nvSpPr>
          <p:cNvPr id="22" name="Rectangle 21"/>
          <p:cNvSpPr/>
          <p:nvPr/>
        </p:nvSpPr>
        <p:spPr bwMode="auto">
          <a:xfrm>
            <a:off x="5051612" y="4607451"/>
            <a:ext cx="251012" cy="448236"/>
          </a:xfrm>
          <a:prstGeom prst="rect">
            <a:avLst/>
          </a:prstGeom>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lIns="91436" tIns="45718" rIns="91436" bIns="45718" anchor="ctr"/>
          <a:lstStyle/>
          <a:p>
            <a:pPr defTabSz="914099">
              <a:spcBef>
                <a:spcPct val="0"/>
              </a:spcBef>
              <a:defRPr/>
            </a:pPr>
            <a:endParaRPr lang="en-US" dirty="0">
              <a:solidFill>
                <a:schemeClr val="tx1"/>
              </a:solidFill>
              <a:effectLst>
                <a:outerShdw blurRad="38100" dist="38100" dir="2700000" algn="tl">
                  <a:srgbClr val="000000">
                    <a:alpha val="43137"/>
                  </a:srgbClr>
                </a:outerShdw>
              </a:effectLst>
              <a:latin typeface="Segoe" pitchFamily="34" charset="0"/>
            </a:endParaRPr>
          </a:p>
        </p:txBody>
      </p:sp>
      <p:sp>
        <p:nvSpPr>
          <p:cNvPr id="23" name="Rectangle 22"/>
          <p:cNvSpPr/>
          <p:nvPr/>
        </p:nvSpPr>
        <p:spPr bwMode="auto">
          <a:xfrm>
            <a:off x="5302624" y="4607451"/>
            <a:ext cx="251012" cy="448236"/>
          </a:xfrm>
          <a:prstGeom prst="rect">
            <a:avLst/>
          </a:prstGeom>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lIns="91436" tIns="45718" rIns="91436" bIns="45718" anchor="ctr"/>
          <a:lstStyle/>
          <a:p>
            <a:pPr defTabSz="914099">
              <a:spcBef>
                <a:spcPct val="0"/>
              </a:spcBef>
              <a:defRPr/>
            </a:pPr>
            <a:endParaRPr lang="en-US" dirty="0">
              <a:solidFill>
                <a:schemeClr val="tx1"/>
              </a:solidFill>
              <a:effectLst>
                <a:outerShdw blurRad="38100" dist="38100" dir="2700000" algn="tl">
                  <a:srgbClr val="000000">
                    <a:alpha val="43137"/>
                  </a:srgbClr>
                </a:outerShdw>
              </a:effectLst>
              <a:latin typeface="Segoe" pitchFamily="34" charset="0"/>
            </a:endParaRPr>
          </a:p>
        </p:txBody>
      </p:sp>
      <p:sp>
        <p:nvSpPr>
          <p:cNvPr id="24" name="Rectangle 23"/>
          <p:cNvSpPr/>
          <p:nvPr/>
        </p:nvSpPr>
        <p:spPr bwMode="auto">
          <a:xfrm>
            <a:off x="5562600" y="4607451"/>
            <a:ext cx="251012" cy="448236"/>
          </a:xfrm>
          <a:prstGeom prst="rect">
            <a:avLst/>
          </a:prstGeom>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lIns="91436" tIns="45718" rIns="91436" bIns="45718" anchor="ctr"/>
          <a:lstStyle/>
          <a:p>
            <a:pPr defTabSz="914099">
              <a:spcBef>
                <a:spcPct val="0"/>
              </a:spcBef>
              <a:defRPr/>
            </a:pPr>
            <a:endParaRPr lang="en-US" dirty="0">
              <a:solidFill>
                <a:schemeClr val="tx1"/>
              </a:solidFill>
              <a:effectLst>
                <a:outerShdw blurRad="38100" dist="38100" dir="2700000" algn="tl">
                  <a:srgbClr val="000000">
                    <a:alpha val="43137"/>
                  </a:srgbClr>
                </a:outerShdw>
              </a:effectLst>
              <a:latin typeface="Segoe" pitchFamily="34" charset="0"/>
            </a:endParaRPr>
          </a:p>
        </p:txBody>
      </p:sp>
      <p:sp>
        <p:nvSpPr>
          <p:cNvPr id="25" name="Rectangle 24"/>
          <p:cNvSpPr/>
          <p:nvPr/>
        </p:nvSpPr>
        <p:spPr bwMode="auto">
          <a:xfrm>
            <a:off x="5813612" y="4607451"/>
            <a:ext cx="251012" cy="448236"/>
          </a:xfrm>
          <a:prstGeom prst="rect">
            <a:avLst/>
          </a:prstGeom>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lIns="91436" tIns="45718" rIns="91436" bIns="45718" anchor="ctr"/>
          <a:lstStyle/>
          <a:p>
            <a:pPr defTabSz="914099">
              <a:spcBef>
                <a:spcPct val="0"/>
              </a:spcBef>
              <a:defRPr/>
            </a:pPr>
            <a:endParaRPr lang="en-US" dirty="0">
              <a:solidFill>
                <a:schemeClr val="tx1"/>
              </a:solidFill>
              <a:effectLst>
                <a:outerShdw blurRad="38100" dist="38100" dir="2700000" algn="tl">
                  <a:srgbClr val="000000">
                    <a:alpha val="43137"/>
                  </a:srgbClr>
                </a:outerShdw>
              </a:effectLst>
              <a:latin typeface="Segoe" pitchFamily="34" charset="0"/>
            </a:endParaRPr>
          </a:p>
        </p:txBody>
      </p:sp>
      <p:sp>
        <p:nvSpPr>
          <p:cNvPr id="26" name="Rectangle 25"/>
          <p:cNvSpPr/>
          <p:nvPr/>
        </p:nvSpPr>
        <p:spPr bwMode="auto">
          <a:xfrm>
            <a:off x="6064624" y="4607451"/>
            <a:ext cx="251012" cy="448236"/>
          </a:xfrm>
          <a:prstGeom prst="rect">
            <a:avLst/>
          </a:prstGeom>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lIns="91436" tIns="45718" rIns="91436" bIns="45718" anchor="ctr"/>
          <a:lstStyle/>
          <a:p>
            <a:pPr defTabSz="914099">
              <a:spcBef>
                <a:spcPct val="0"/>
              </a:spcBef>
              <a:defRPr/>
            </a:pPr>
            <a:endParaRPr lang="en-US" dirty="0">
              <a:solidFill>
                <a:schemeClr val="tx1"/>
              </a:solidFill>
              <a:effectLst>
                <a:outerShdw blurRad="38100" dist="38100" dir="2700000" algn="tl">
                  <a:srgbClr val="000000">
                    <a:alpha val="43137"/>
                  </a:srgbClr>
                </a:outerShdw>
              </a:effectLst>
              <a:latin typeface="Segoe" pitchFamily="34" charset="0"/>
            </a:endParaRPr>
          </a:p>
        </p:txBody>
      </p:sp>
      <p:sp>
        <p:nvSpPr>
          <p:cNvPr id="27" name="Rectangle 26"/>
          <p:cNvSpPr/>
          <p:nvPr/>
        </p:nvSpPr>
        <p:spPr bwMode="auto">
          <a:xfrm>
            <a:off x="6324600" y="4607451"/>
            <a:ext cx="251012" cy="448236"/>
          </a:xfrm>
          <a:prstGeom prst="rect">
            <a:avLst/>
          </a:prstGeom>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lIns="91436" tIns="45718" rIns="91436" bIns="45718" anchor="ctr"/>
          <a:lstStyle/>
          <a:p>
            <a:pPr defTabSz="914099">
              <a:spcBef>
                <a:spcPct val="0"/>
              </a:spcBef>
              <a:defRPr/>
            </a:pPr>
            <a:endParaRPr lang="en-US" dirty="0">
              <a:solidFill>
                <a:schemeClr val="tx1"/>
              </a:solidFill>
              <a:effectLst>
                <a:outerShdw blurRad="38100" dist="38100" dir="2700000" algn="tl">
                  <a:srgbClr val="000000">
                    <a:alpha val="43137"/>
                  </a:srgbClr>
                </a:outerShdw>
              </a:effectLst>
              <a:latin typeface="Segoe" pitchFamily="34" charset="0"/>
            </a:endParaRPr>
          </a:p>
        </p:txBody>
      </p:sp>
      <p:sp>
        <p:nvSpPr>
          <p:cNvPr id="28" name="Rectangle 27"/>
          <p:cNvSpPr/>
          <p:nvPr/>
        </p:nvSpPr>
        <p:spPr bwMode="auto">
          <a:xfrm>
            <a:off x="6575612" y="4607451"/>
            <a:ext cx="251012" cy="448236"/>
          </a:xfrm>
          <a:prstGeom prst="rect">
            <a:avLst/>
          </a:prstGeom>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lIns="91436" tIns="45718" rIns="91436" bIns="45718" anchor="ctr"/>
          <a:lstStyle/>
          <a:p>
            <a:pPr defTabSz="914099">
              <a:spcBef>
                <a:spcPct val="0"/>
              </a:spcBef>
              <a:defRPr/>
            </a:pPr>
            <a:endParaRPr lang="en-US" dirty="0">
              <a:solidFill>
                <a:schemeClr val="tx1"/>
              </a:solidFill>
              <a:effectLst>
                <a:outerShdw blurRad="38100" dist="38100" dir="2700000" algn="tl">
                  <a:srgbClr val="000000">
                    <a:alpha val="43137"/>
                  </a:srgbClr>
                </a:outerShdw>
              </a:effectLst>
              <a:latin typeface="Segoe" pitchFamily="34" charset="0"/>
            </a:endParaRPr>
          </a:p>
        </p:txBody>
      </p:sp>
      <p:sp>
        <p:nvSpPr>
          <p:cNvPr id="29" name="Rectangle 28"/>
          <p:cNvSpPr/>
          <p:nvPr/>
        </p:nvSpPr>
        <p:spPr bwMode="auto">
          <a:xfrm>
            <a:off x="6826624" y="4607451"/>
            <a:ext cx="251012" cy="448236"/>
          </a:xfrm>
          <a:prstGeom prst="rect">
            <a:avLst/>
          </a:prstGeom>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lIns="91436" tIns="45718" rIns="91436" bIns="45718" anchor="ctr"/>
          <a:lstStyle/>
          <a:p>
            <a:pPr defTabSz="914099">
              <a:spcBef>
                <a:spcPct val="0"/>
              </a:spcBef>
              <a:defRPr/>
            </a:pPr>
            <a:endParaRPr lang="en-US" dirty="0">
              <a:solidFill>
                <a:schemeClr val="tx1"/>
              </a:solidFill>
              <a:effectLst>
                <a:outerShdw blurRad="38100" dist="38100" dir="2700000" algn="tl">
                  <a:srgbClr val="000000">
                    <a:alpha val="43137"/>
                  </a:srgbClr>
                </a:outerShdw>
              </a:effectLst>
              <a:latin typeface="Segoe" pitchFamily="34" charset="0"/>
            </a:endParaRPr>
          </a:p>
        </p:txBody>
      </p:sp>
      <p:sp>
        <p:nvSpPr>
          <p:cNvPr id="30" name="Rectangle 29"/>
          <p:cNvSpPr/>
          <p:nvPr/>
        </p:nvSpPr>
        <p:spPr bwMode="auto">
          <a:xfrm>
            <a:off x="7086600" y="4607451"/>
            <a:ext cx="251012" cy="448236"/>
          </a:xfrm>
          <a:prstGeom prst="rect">
            <a:avLst/>
          </a:prstGeom>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lIns="91436" tIns="45718" rIns="91436" bIns="45718" anchor="ctr"/>
          <a:lstStyle/>
          <a:p>
            <a:pPr defTabSz="914099">
              <a:spcBef>
                <a:spcPct val="0"/>
              </a:spcBef>
              <a:defRPr/>
            </a:pPr>
            <a:endParaRPr lang="en-US" dirty="0">
              <a:solidFill>
                <a:schemeClr val="tx1"/>
              </a:solidFill>
              <a:effectLst>
                <a:outerShdw blurRad="38100" dist="38100" dir="2700000" algn="tl">
                  <a:srgbClr val="000000">
                    <a:alpha val="43137"/>
                  </a:srgbClr>
                </a:outerShdw>
              </a:effectLst>
              <a:latin typeface="Segoe" pitchFamily="34" charset="0"/>
            </a:endParaRPr>
          </a:p>
        </p:txBody>
      </p:sp>
      <p:sp>
        <p:nvSpPr>
          <p:cNvPr id="31" name="Rectangle 30"/>
          <p:cNvSpPr/>
          <p:nvPr/>
        </p:nvSpPr>
        <p:spPr bwMode="auto">
          <a:xfrm>
            <a:off x="7337612" y="4607451"/>
            <a:ext cx="251012" cy="448236"/>
          </a:xfrm>
          <a:prstGeom prst="rect">
            <a:avLst/>
          </a:prstGeom>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lIns="91436" tIns="45718" rIns="91436" bIns="45718" anchor="ctr"/>
          <a:lstStyle/>
          <a:p>
            <a:pPr defTabSz="914099">
              <a:spcBef>
                <a:spcPct val="0"/>
              </a:spcBef>
              <a:defRPr/>
            </a:pPr>
            <a:endParaRPr lang="en-US" dirty="0">
              <a:solidFill>
                <a:schemeClr val="tx1"/>
              </a:solidFill>
              <a:effectLst>
                <a:outerShdw blurRad="38100" dist="38100" dir="2700000" algn="tl">
                  <a:srgbClr val="000000">
                    <a:alpha val="43137"/>
                  </a:srgbClr>
                </a:outerShdw>
              </a:effectLst>
              <a:latin typeface="Segoe" pitchFamily="34" charset="0"/>
            </a:endParaRPr>
          </a:p>
        </p:txBody>
      </p:sp>
      <p:sp>
        <p:nvSpPr>
          <p:cNvPr id="32" name="Rectangle 31"/>
          <p:cNvSpPr/>
          <p:nvPr/>
        </p:nvSpPr>
        <p:spPr bwMode="auto">
          <a:xfrm>
            <a:off x="7588624" y="4607451"/>
            <a:ext cx="251012" cy="448236"/>
          </a:xfrm>
          <a:prstGeom prst="rect">
            <a:avLst/>
          </a:prstGeom>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lIns="91436" tIns="45718" rIns="91436" bIns="45718" anchor="ctr"/>
          <a:lstStyle/>
          <a:p>
            <a:pPr defTabSz="914099">
              <a:spcBef>
                <a:spcPct val="0"/>
              </a:spcBef>
              <a:defRPr/>
            </a:pPr>
            <a:endParaRPr lang="en-US" dirty="0">
              <a:solidFill>
                <a:schemeClr val="tx1"/>
              </a:solidFill>
              <a:effectLst>
                <a:outerShdw blurRad="38100" dist="38100" dir="2700000" algn="tl">
                  <a:srgbClr val="000000">
                    <a:alpha val="43137"/>
                  </a:srgbClr>
                </a:outerShdw>
              </a:effectLst>
              <a:latin typeface="Segoe" pitchFamily="34" charset="0"/>
            </a:endParaRPr>
          </a:p>
        </p:txBody>
      </p:sp>
      <p:sp>
        <p:nvSpPr>
          <p:cNvPr id="33" name="Rectangle 32"/>
          <p:cNvSpPr/>
          <p:nvPr/>
        </p:nvSpPr>
        <p:spPr bwMode="auto">
          <a:xfrm>
            <a:off x="7848600" y="4607451"/>
            <a:ext cx="251012" cy="448236"/>
          </a:xfrm>
          <a:prstGeom prst="rect">
            <a:avLst/>
          </a:prstGeom>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lIns="91436" tIns="45718" rIns="91436" bIns="45718" anchor="ctr"/>
          <a:lstStyle/>
          <a:p>
            <a:pPr defTabSz="914099">
              <a:spcBef>
                <a:spcPct val="0"/>
              </a:spcBef>
              <a:defRPr/>
            </a:pPr>
            <a:endParaRPr lang="en-US" dirty="0">
              <a:solidFill>
                <a:schemeClr val="tx1"/>
              </a:solidFill>
              <a:effectLst>
                <a:outerShdw blurRad="38100" dist="38100" dir="2700000" algn="tl">
                  <a:srgbClr val="000000">
                    <a:alpha val="43137"/>
                  </a:srgbClr>
                </a:outerShdw>
              </a:effectLst>
              <a:latin typeface="Segoe" pitchFamily="34" charset="0"/>
            </a:endParaRPr>
          </a:p>
        </p:txBody>
      </p:sp>
      <p:sp>
        <p:nvSpPr>
          <p:cNvPr id="34" name="Rectangle 33"/>
          <p:cNvSpPr/>
          <p:nvPr/>
        </p:nvSpPr>
        <p:spPr bwMode="auto">
          <a:xfrm>
            <a:off x="8099612" y="4607451"/>
            <a:ext cx="251012" cy="448236"/>
          </a:xfrm>
          <a:prstGeom prst="rect">
            <a:avLst/>
          </a:prstGeom>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lIns="91436" tIns="45718" rIns="91436" bIns="45718" anchor="ctr"/>
          <a:lstStyle/>
          <a:p>
            <a:pPr defTabSz="914099">
              <a:spcBef>
                <a:spcPct val="0"/>
              </a:spcBef>
              <a:defRPr/>
            </a:pPr>
            <a:endParaRPr lang="en-US" dirty="0">
              <a:solidFill>
                <a:schemeClr val="tx1"/>
              </a:solidFill>
              <a:effectLst>
                <a:outerShdw blurRad="38100" dist="38100" dir="2700000" algn="tl">
                  <a:srgbClr val="000000">
                    <a:alpha val="43137"/>
                  </a:srgbClr>
                </a:outerShdw>
              </a:effectLst>
              <a:latin typeface="Segoe" pitchFamily="34" charset="0"/>
            </a:endParaRPr>
          </a:p>
        </p:txBody>
      </p:sp>
      <p:sp>
        <p:nvSpPr>
          <p:cNvPr id="35" name="TextBox 34"/>
          <p:cNvSpPr txBox="1"/>
          <p:nvPr/>
        </p:nvSpPr>
        <p:spPr>
          <a:xfrm>
            <a:off x="8148638" y="5055390"/>
            <a:ext cx="404812" cy="387350"/>
          </a:xfrm>
          <a:prstGeom prst="rect">
            <a:avLst/>
          </a:prstGeom>
          <a:noFill/>
        </p:spPr>
        <p:txBody>
          <a:bodyPr wrap="none">
            <a:spAutoFit/>
          </a:bodyPr>
          <a:lstStyle/>
          <a:p>
            <a:pPr defTabSz="914363">
              <a:defRPr/>
            </a:pPr>
            <a:r>
              <a:rPr lang="en-US" dirty="0">
                <a:solidFill>
                  <a:schemeClr val="tx1"/>
                </a:solidFill>
                <a:effectLst>
                  <a:outerShdw blurRad="38100" dist="38100" dir="2700000" algn="tl">
                    <a:srgbClr val="000000">
                      <a:alpha val="43137"/>
                    </a:srgbClr>
                  </a:outerShdw>
                </a:effectLst>
                <a:cs typeface="Arial" charset="0"/>
              </a:rPr>
              <a:t>0</a:t>
            </a:r>
          </a:p>
        </p:txBody>
      </p:sp>
      <p:sp>
        <p:nvSpPr>
          <p:cNvPr id="36" name="TextBox 35"/>
          <p:cNvSpPr txBox="1"/>
          <p:nvPr/>
        </p:nvSpPr>
        <p:spPr>
          <a:xfrm>
            <a:off x="4111625" y="5055390"/>
            <a:ext cx="623888" cy="387350"/>
          </a:xfrm>
          <a:prstGeom prst="rect">
            <a:avLst/>
          </a:prstGeom>
          <a:noFill/>
        </p:spPr>
        <p:txBody>
          <a:bodyPr wrap="none">
            <a:spAutoFit/>
          </a:bodyPr>
          <a:lstStyle/>
          <a:p>
            <a:pPr defTabSz="914363">
              <a:defRPr/>
            </a:pPr>
            <a:r>
              <a:rPr lang="en-US" dirty="0">
                <a:solidFill>
                  <a:schemeClr val="tx1"/>
                </a:solidFill>
                <a:effectLst>
                  <a:outerShdw blurRad="38100" dist="38100" dir="2700000" algn="tl">
                    <a:srgbClr val="000000">
                      <a:alpha val="43137"/>
                    </a:srgbClr>
                  </a:outerShdw>
                </a:effectLst>
                <a:cs typeface="Arial" charset="0"/>
              </a:rPr>
              <a:t>16</a:t>
            </a:r>
          </a:p>
        </p:txBody>
      </p:sp>
      <p:sp>
        <p:nvSpPr>
          <p:cNvPr id="37" name="TextBox 36"/>
          <p:cNvSpPr txBox="1"/>
          <p:nvPr/>
        </p:nvSpPr>
        <p:spPr>
          <a:xfrm>
            <a:off x="333375" y="5028402"/>
            <a:ext cx="623888" cy="388938"/>
          </a:xfrm>
          <a:prstGeom prst="rect">
            <a:avLst/>
          </a:prstGeom>
          <a:noFill/>
        </p:spPr>
        <p:txBody>
          <a:bodyPr wrap="none">
            <a:spAutoFit/>
          </a:bodyPr>
          <a:lstStyle/>
          <a:p>
            <a:pPr defTabSz="914363">
              <a:defRPr/>
            </a:pPr>
            <a:r>
              <a:rPr lang="en-US" dirty="0">
                <a:solidFill>
                  <a:schemeClr val="tx1"/>
                </a:solidFill>
                <a:effectLst>
                  <a:outerShdw blurRad="38100" dist="38100" dir="2700000" algn="tl">
                    <a:srgbClr val="000000">
                      <a:alpha val="43137"/>
                    </a:srgbClr>
                  </a:outerShdw>
                </a:effectLst>
                <a:cs typeface="Arial" charset="0"/>
              </a:rPr>
              <a:t>31</a:t>
            </a:r>
          </a:p>
        </p:txBody>
      </p:sp>
      <p:sp>
        <p:nvSpPr>
          <p:cNvPr id="38" name="TextBox 37"/>
          <p:cNvSpPr txBox="1"/>
          <p:nvPr/>
        </p:nvSpPr>
        <p:spPr>
          <a:xfrm>
            <a:off x="2243138" y="4041879"/>
            <a:ext cx="4835525" cy="387350"/>
          </a:xfrm>
          <a:prstGeom prst="rect">
            <a:avLst/>
          </a:prstGeom>
          <a:noFill/>
        </p:spPr>
        <p:txBody>
          <a:bodyPr wrap="none">
            <a:spAutoFit/>
          </a:bodyPr>
          <a:lstStyle/>
          <a:p>
            <a:pPr defTabSz="914363">
              <a:defRPr/>
            </a:pPr>
            <a:r>
              <a:rPr lang="en-US" dirty="0">
                <a:solidFill>
                  <a:schemeClr val="tx1"/>
                </a:solidFill>
                <a:effectLst>
                  <a:outerShdw blurRad="38100" dist="38100" dir="2700000" algn="tl">
                    <a:srgbClr val="000000">
                      <a:alpha val="43137"/>
                    </a:srgbClr>
                  </a:outerShdw>
                </a:effectLst>
                <a:cs typeface="Arial" charset="0"/>
              </a:rPr>
              <a:t>32-bit Idle Processor Mask</a:t>
            </a:r>
          </a:p>
        </p:txBody>
      </p:sp>
      <p:sp>
        <p:nvSpPr>
          <p:cNvPr id="39" name="Rectangle 38"/>
          <p:cNvSpPr/>
          <p:nvPr/>
        </p:nvSpPr>
        <p:spPr bwMode="auto">
          <a:xfrm>
            <a:off x="3191296" y="5530782"/>
            <a:ext cx="251012" cy="448236"/>
          </a:xfrm>
          <a:prstGeom prst="rect">
            <a:avLst/>
          </a:prstGeom>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lIns="91436" tIns="45718" rIns="91436" bIns="45718" anchor="ctr"/>
          <a:lstStyle/>
          <a:p>
            <a:pPr defTabSz="914099">
              <a:spcBef>
                <a:spcPct val="0"/>
              </a:spcBef>
              <a:defRPr/>
            </a:pPr>
            <a:endParaRPr lang="en-US" dirty="0">
              <a:solidFill>
                <a:schemeClr val="tx1"/>
              </a:solidFill>
              <a:effectLst>
                <a:outerShdw blurRad="38100" dist="38100" dir="2700000" algn="tl">
                  <a:srgbClr val="000000">
                    <a:alpha val="43137"/>
                  </a:srgbClr>
                </a:outerShdw>
              </a:effectLst>
              <a:latin typeface="Segoe" pitchFamily="34" charset="0"/>
            </a:endParaRPr>
          </a:p>
        </p:txBody>
      </p:sp>
      <p:sp>
        <p:nvSpPr>
          <p:cNvPr id="40" name="TextBox 39"/>
          <p:cNvSpPr txBox="1"/>
          <p:nvPr/>
        </p:nvSpPr>
        <p:spPr>
          <a:xfrm>
            <a:off x="3379788" y="5530052"/>
            <a:ext cx="877887" cy="388938"/>
          </a:xfrm>
          <a:prstGeom prst="rect">
            <a:avLst/>
          </a:prstGeom>
          <a:noFill/>
        </p:spPr>
        <p:txBody>
          <a:bodyPr wrap="none">
            <a:spAutoFit/>
          </a:bodyPr>
          <a:lstStyle/>
          <a:p>
            <a:pPr defTabSz="914363">
              <a:defRPr/>
            </a:pPr>
            <a:r>
              <a:rPr lang="en-US" dirty="0">
                <a:solidFill>
                  <a:schemeClr val="tx1"/>
                </a:solidFill>
                <a:effectLst>
                  <a:outerShdw blurRad="38100" dist="38100" dir="2700000" algn="tl">
                    <a:srgbClr val="000000">
                      <a:alpha val="43137"/>
                    </a:srgbClr>
                  </a:outerShdw>
                </a:effectLst>
                <a:cs typeface="Arial" charset="0"/>
              </a:rPr>
              <a:t>Idle</a:t>
            </a:r>
          </a:p>
        </p:txBody>
      </p:sp>
      <p:sp>
        <p:nvSpPr>
          <p:cNvPr id="41" name="Rectangle 40"/>
          <p:cNvSpPr/>
          <p:nvPr/>
        </p:nvSpPr>
        <p:spPr bwMode="auto">
          <a:xfrm>
            <a:off x="4800600" y="5503924"/>
            <a:ext cx="251012" cy="448236"/>
          </a:xfrm>
          <a:prstGeom prst="rect">
            <a:avLst/>
          </a:prstGeom>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lIns="91436" tIns="45718" rIns="91436" bIns="45718" anchor="ctr"/>
          <a:lstStyle/>
          <a:p>
            <a:pPr defTabSz="914099">
              <a:spcBef>
                <a:spcPct val="0"/>
              </a:spcBef>
              <a:defRPr/>
            </a:pPr>
            <a:endParaRPr lang="en-US" dirty="0">
              <a:solidFill>
                <a:schemeClr val="tx1"/>
              </a:solidFill>
              <a:effectLst>
                <a:outerShdw blurRad="38100" dist="38100" dir="2700000" algn="tl">
                  <a:srgbClr val="000000">
                    <a:alpha val="43137"/>
                  </a:srgbClr>
                </a:outerShdw>
              </a:effectLst>
              <a:latin typeface="Segoe" pitchFamily="34" charset="0"/>
            </a:endParaRPr>
          </a:p>
        </p:txBody>
      </p:sp>
      <p:sp>
        <p:nvSpPr>
          <p:cNvPr id="42" name="TextBox 41"/>
          <p:cNvSpPr txBox="1"/>
          <p:nvPr/>
        </p:nvSpPr>
        <p:spPr>
          <a:xfrm>
            <a:off x="5002213" y="5490365"/>
            <a:ext cx="1022350" cy="387350"/>
          </a:xfrm>
          <a:prstGeom prst="rect">
            <a:avLst/>
          </a:prstGeom>
          <a:noFill/>
        </p:spPr>
        <p:txBody>
          <a:bodyPr wrap="none">
            <a:spAutoFit/>
          </a:bodyPr>
          <a:lstStyle/>
          <a:p>
            <a:pPr defTabSz="914363">
              <a:defRPr/>
            </a:pPr>
            <a:r>
              <a:rPr lang="en-US" dirty="0">
                <a:solidFill>
                  <a:schemeClr val="tx1"/>
                </a:solidFill>
                <a:effectLst>
                  <a:outerShdw blurRad="38100" dist="38100" dir="2700000" algn="tl">
                    <a:srgbClr val="000000">
                      <a:alpha val="43137"/>
                    </a:srgbClr>
                  </a:outerShdw>
                </a:effectLst>
                <a:cs typeface="Arial" charset="0"/>
              </a:rPr>
              <a:t>Busy</a:t>
            </a:r>
          </a:p>
        </p:txBody>
      </p:sp>
    </p:spTree>
  </p:cSld>
  <p:clrMapOvr>
    <a:masterClrMapping/>
  </p:clrMapOvr>
  <p:transition>
    <p:fade/>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Title 1"/>
          <p:cNvSpPr>
            <a:spLocks noGrp="1"/>
          </p:cNvSpPr>
          <p:nvPr>
            <p:ph type="title"/>
          </p:nvPr>
        </p:nvSpPr>
        <p:spPr>
          <a:xfrm>
            <a:off x="232756" y="86656"/>
            <a:ext cx="8675387" cy="941796"/>
          </a:xfrm>
        </p:spPr>
        <p:txBody>
          <a:bodyPr/>
          <a:lstStyle/>
          <a:p>
            <a:r>
              <a:rPr lang="en-US" sz="4400" dirty="0" smtClean="0"/>
              <a:t>Windows Server* 2008 R2: </a:t>
            </a:r>
            <a:r>
              <a:rPr lang="en-US" dirty="0" smtClean="0"/>
              <a:t/>
            </a:r>
            <a:br>
              <a:rPr lang="en-US" dirty="0" smtClean="0"/>
            </a:br>
            <a:r>
              <a:rPr lang="en-US" sz="2400" dirty="0" smtClean="0">
                <a:solidFill>
                  <a:schemeClr val="tx1"/>
                </a:solidFill>
              </a:rPr>
              <a:t>&gt;64 Logical Processor Support</a:t>
            </a:r>
          </a:p>
        </p:txBody>
      </p:sp>
      <p:sp>
        <p:nvSpPr>
          <p:cNvPr id="40963" name="Content Placeholder 2"/>
          <p:cNvSpPr>
            <a:spLocks noGrp="1"/>
          </p:cNvSpPr>
          <p:nvPr>
            <p:ph idx="1"/>
          </p:nvPr>
        </p:nvSpPr>
        <p:spPr>
          <a:xfrm>
            <a:off x="174172" y="1291408"/>
            <a:ext cx="8969828" cy="4776787"/>
          </a:xfrm>
        </p:spPr>
        <p:txBody>
          <a:bodyPr/>
          <a:lstStyle/>
          <a:p>
            <a:r>
              <a:rPr lang="en-US" sz="2400" dirty="0" smtClean="0"/>
              <a:t>Need to support &gt;64LP while preserving compatibility</a:t>
            </a:r>
          </a:p>
          <a:p>
            <a:endParaRPr lang="en-US" sz="2400" dirty="0" smtClean="0"/>
          </a:p>
          <a:p>
            <a:r>
              <a:rPr lang="en-US" sz="2400" dirty="0" smtClean="0"/>
              <a:t>Solution: LPs divided into Groups</a:t>
            </a:r>
          </a:p>
          <a:p>
            <a:pPr lvl="1"/>
            <a:r>
              <a:rPr lang="en-US" sz="2000" dirty="0" smtClean="0"/>
              <a:t>Group can have a maximum of 64 LPs</a:t>
            </a:r>
          </a:p>
          <a:p>
            <a:pPr lvl="1"/>
            <a:r>
              <a:rPr lang="en-US" sz="2000" dirty="0" smtClean="0"/>
              <a:t>Maximum of 4 Groups (for maximum of 256 LPs)</a:t>
            </a:r>
          </a:p>
          <a:p>
            <a:pPr lvl="1"/>
            <a:endParaRPr lang="en-US" sz="2000" dirty="0" smtClean="0"/>
          </a:p>
          <a:p>
            <a:r>
              <a:rPr lang="en-US" sz="2400" dirty="0" smtClean="0"/>
              <a:t>Group assignment:</a:t>
            </a:r>
          </a:p>
          <a:p>
            <a:pPr lvl="1"/>
            <a:r>
              <a:rPr lang="en-US" sz="2000" dirty="0" smtClean="0"/>
              <a:t>One group if 32-bit system or fewer than 65 LPs</a:t>
            </a:r>
          </a:p>
          <a:p>
            <a:pPr lvl="1"/>
            <a:r>
              <a:rPr lang="en-US" sz="2000" dirty="0" smtClean="0"/>
              <a:t>Otherwise fewest groups necessary to ensure that NUMA nodes don’t cross groups</a:t>
            </a:r>
          </a:p>
          <a:p>
            <a:pPr lvl="2"/>
            <a:r>
              <a:rPr lang="en-US" sz="1800" dirty="0" smtClean="0"/>
              <a:t>Close NUMA nodes kept in the same group</a:t>
            </a:r>
          </a:p>
        </p:txBody>
      </p:sp>
    </p:spTree>
  </p:cSld>
  <p:clrMapOvr>
    <a:masterClrMapping/>
  </p:clrMapOvr>
  <p:transition>
    <p:fade/>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82633" y="87304"/>
            <a:ext cx="8391467" cy="941796"/>
          </a:xfrm>
        </p:spPr>
        <p:txBody>
          <a:bodyPr/>
          <a:lstStyle/>
          <a:p>
            <a:r>
              <a:rPr lang="en-US" sz="4400" dirty="0" smtClean="0"/>
              <a:t>Windows Server* 2008 R2: </a:t>
            </a:r>
            <a:r>
              <a:rPr lang="en-US" sz="2800" dirty="0" smtClean="0"/>
              <a:t/>
            </a:r>
            <a:br>
              <a:rPr lang="en-US" sz="2800" dirty="0" smtClean="0"/>
            </a:br>
            <a:r>
              <a:rPr lang="en-US" sz="2400" dirty="0" smtClean="0">
                <a:solidFill>
                  <a:schemeClr val="tx1"/>
                </a:solidFill>
              </a:rPr>
              <a:t>64 Logical Processor Boundary Broken!</a:t>
            </a:r>
            <a:endParaRPr lang="en-US" sz="2400" dirty="0">
              <a:solidFill>
                <a:schemeClr val="tx1"/>
              </a:solidFill>
            </a:endParaRPr>
          </a:p>
        </p:txBody>
      </p:sp>
      <p:pic>
        <p:nvPicPr>
          <p:cNvPr id="1026" name="Picture 2" descr="C:\Talks\demos\screenshots\taskmgr1.png"/>
          <p:cNvPicPr>
            <a:picLocks noChangeAspect="1" noChangeArrowheads="1"/>
          </p:cNvPicPr>
          <p:nvPr/>
        </p:nvPicPr>
        <p:blipFill>
          <a:blip r:embed="rId3" cstate="print"/>
          <a:srcRect/>
          <a:stretch>
            <a:fillRect/>
          </a:stretch>
        </p:blipFill>
        <p:spPr bwMode="auto">
          <a:xfrm>
            <a:off x="1380173" y="1210481"/>
            <a:ext cx="6436571" cy="472164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ransition>
    <p:fade/>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Title 1"/>
          <p:cNvSpPr>
            <a:spLocks noGrp="1"/>
          </p:cNvSpPr>
          <p:nvPr>
            <p:ph type="title"/>
          </p:nvPr>
        </p:nvSpPr>
        <p:spPr>
          <a:xfrm>
            <a:off x="279400" y="84138"/>
            <a:ext cx="8382000" cy="941796"/>
          </a:xfrm>
        </p:spPr>
        <p:txBody>
          <a:bodyPr/>
          <a:lstStyle/>
          <a:p>
            <a:r>
              <a:rPr lang="en-US" sz="4400" dirty="0" smtClean="0"/>
              <a:t>Windows Server* 2008 R2: </a:t>
            </a:r>
            <a:r>
              <a:rPr lang="en-US" sz="2800" dirty="0" smtClean="0"/>
              <a:t/>
            </a:r>
            <a:br>
              <a:rPr lang="en-US" sz="2800" dirty="0" smtClean="0"/>
            </a:br>
            <a:r>
              <a:rPr lang="en-US" sz="2400" dirty="0" smtClean="0">
                <a:solidFill>
                  <a:schemeClr val="tx1"/>
                </a:solidFill>
              </a:rPr>
              <a:t>Removal of the Dispatcher Lock</a:t>
            </a:r>
          </a:p>
        </p:txBody>
      </p:sp>
      <p:sp>
        <p:nvSpPr>
          <p:cNvPr id="45059" name="Content Placeholder 2"/>
          <p:cNvSpPr>
            <a:spLocks noGrp="1"/>
          </p:cNvSpPr>
          <p:nvPr>
            <p:ph idx="1"/>
          </p:nvPr>
        </p:nvSpPr>
        <p:spPr>
          <a:xfrm>
            <a:off x="100970" y="1142434"/>
            <a:ext cx="8897257" cy="4776788"/>
          </a:xfrm>
        </p:spPr>
        <p:txBody>
          <a:bodyPr/>
          <a:lstStyle/>
          <a:p>
            <a:pPr>
              <a:spcAft>
                <a:spcPts val="600"/>
              </a:spcAft>
            </a:pPr>
            <a:r>
              <a:rPr lang="en-US" sz="2400" dirty="0" smtClean="0"/>
              <a:t>Locks serialize access to data structures</a:t>
            </a:r>
          </a:p>
          <a:p>
            <a:pPr lvl="1">
              <a:spcAft>
                <a:spcPts val="600"/>
              </a:spcAft>
            </a:pPr>
            <a:r>
              <a:rPr lang="en-US" sz="2000" dirty="0" smtClean="0"/>
              <a:t>Prevents multiple threads from simultaneously modifying data </a:t>
            </a:r>
          </a:p>
          <a:p>
            <a:pPr lvl="1">
              <a:spcAft>
                <a:spcPts val="600"/>
              </a:spcAft>
            </a:pPr>
            <a:r>
              <a:rPr lang="en-US" sz="2000" dirty="0" smtClean="0"/>
              <a:t>Inhibits scaling because threads must wait for their turn (contention)</a:t>
            </a:r>
          </a:p>
          <a:p>
            <a:pPr lvl="1">
              <a:spcAft>
                <a:spcPts val="600"/>
              </a:spcAft>
            </a:pPr>
            <a:endParaRPr lang="en-US" sz="2000" dirty="0" smtClean="0"/>
          </a:p>
          <a:p>
            <a:pPr>
              <a:spcAft>
                <a:spcPts val="600"/>
              </a:spcAft>
            </a:pPr>
            <a:r>
              <a:rPr lang="en-US" sz="2400" dirty="0" smtClean="0"/>
              <a:t>Several locks removed:</a:t>
            </a:r>
          </a:p>
          <a:p>
            <a:pPr lvl="1">
              <a:spcAft>
                <a:spcPts val="600"/>
              </a:spcAft>
            </a:pPr>
            <a:r>
              <a:rPr lang="en-US" sz="1800" dirty="0" smtClean="0"/>
              <a:t>Object Manager type, Cache Manager VACB, Memory Manager PFN</a:t>
            </a:r>
          </a:p>
          <a:p>
            <a:pPr lvl="1">
              <a:spcAft>
                <a:spcPts val="600"/>
              </a:spcAft>
              <a:buNone/>
            </a:pPr>
            <a:endParaRPr lang="en-US" sz="1800" dirty="0" smtClean="0"/>
          </a:p>
          <a:p>
            <a:pPr>
              <a:spcAft>
                <a:spcPts val="600"/>
              </a:spcAft>
            </a:pPr>
            <a:r>
              <a:rPr lang="en-US" sz="2400" dirty="0" smtClean="0"/>
              <a:t>Scheduler Dispatcher lock hottest on server workloads. Removed for scaling. </a:t>
            </a:r>
          </a:p>
          <a:p>
            <a:pPr lvl="1">
              <a:spcAft>
                <a:spcPts val="600"/>
              </a:spcAft>
            </a:pPr>
            <a:r>
              <a:rPr lang="en-US" sz="2000" dirty="0" smtClean="0"/>
              <a:t>Before, Lock protected all thread state changes (wait, unwait) </a:t>
            </a:r>
          </a:p>
          <a:p>
            <a:pPr lvl="1">
              <a:spcAft>
                <a:spcPts val="600"/>
              </a:spcAft>
            </a:pPr>
            <a:r>
              <a:rPr lang="en-US" sz="2000" dirty="0" smtClean="0"/>
              <a:t>Now each object protected by its own lock. Many operations are lock-free.</a:t>
            </a:r>
          </a:p>
        </p:txBody>
      </p:sp>
    </p:spTree>
  </p:cSld>
  <p:clrMapOvr>
    <a:masterClrMapping/>
  </p:clrMapOvr>
  <p:transition>
    <p:fade/>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Title 1"/>
          <p:cNvSpPr>
            <a:spLocks noGrp="1"/>
          </p:cNvSpPr>
          <p:nvPr>
            <p:ph type="title"/>
          </p:nvPr>
        </p:nvSpPr>
        <p:spPr>
          <a:xfrm>
            <a:off x="195472" y="107976"/>
            <a:ext cx="8763000" cy="941796"/>
          </a:xfrm>
        </p:spPr>
        <p:txBody>
          <a:bodyPr/>
          <a:lstStyle/>
          <a:p>
            <a:r>
              <a:rPr lang="en-US" sz="4400" dirty="0" smtClean="0"/>
              <a:t>Windows Server* 2008 R2: </a:t>
            </a:r>
            <a:r>
              <a:rPr lang="en-US" sz="2800" dirty="0" smtClean="0"/>
              <a:t/>
            </a:r>
            <a:br>
              <a:rPr lang="en-US" sz="2800" dirty="0" smtClean="0"/>
            </a:br>
            <a:r>
              <a:rPr lang="en-US" sz="2400" dirty="0" smtClean="0">
                <a:solidFill>
                  <a:schemeClr val="tx1"/>
                </a:solidFill>
              </a:rPr>
              <a:t>Scaling Without the Dispatcher Lock</a:t>
            </a:r>
          </a:p>
        </p:txBody>
      </p:sp>
      <p:sp>
        <p:nvSpPr>
          <p:cNvPr id="46083" name="Content Placeholder 2"/>
          <p:cNvSpPr>
            <a:spLocks noGrp="1"/>
          </p:cNvSpPr>
          <p:nvPr>
            <p:ph idx="1"/>
          </p:nvPr>
        </p:nvSpPr>
        <p:spPr>
          <a:xfrm>
            <a:off x="381000" y="1447800"/>
            <a:ext cx="8382000" cy="442913"/>
          </a:xfrm>
        </p:spPr>
        <p:txBody>
          <a:bodyPr/>
          <a:lstStyle/>
          <a:p>
            <a:r>
              <a:rPr lang="en-US" sz="2400" smtClean="0"/>
              <a:t>1.7x scaling going from 128 to 256 LPs:</a:t>
            </a:r>
          </a:p>
        </p:txBody>
      </p:sp>
      <p:graphicFrame>
        <p:nvGraphicFramePr>
          <p:cNvPr id="6" name="Chart 5"/>
          <p:cNvGraphicFramePr/>
          <p:nvPr/>
        </p:nvGraphicFramePr>
        <p:xfrm>
          <a:off x="1189059" y="2525490"/>
          <a:ext cx="6862573" cy="3472661"/>
        </p:xfrm>
        <a:graphic>
          <a:graphicData uri="http://schemas.openxmlformats.org/drawingml/2006/chart">
            <c:chart xmlns:c="http://schemas.openxmlformats.org/drawingml/2006/chart" xmlns:r="http://schemas.openxmlformats.org/officeDocument/2006/relationships" r:id="rId3"/>
          </a:graphicData>
        </a:graphic>
      </p:graphicFrame>
      <p:sp>
        <p:nvSpPr>
          <p:cNvPr id="7" name="TextBox 6"/>
          <p:cNvSpPr txBox="1"/>
          <p:nvPr/>
        </p:nvSpPr>
        <p:spPr>
          <a:xfrm>
            <a:off x="1844675" y="2057400"/>
            <a:ext cx="4965700" cy="387350"/>
          </a:xfrm>
          <a:prstGeom prst="rect">
            <a:avLst/>
          </a:prstGeom>
          <a:noFill/>
        </p:spPr>
        <p:txBody>
          <a:bodyPr wrap="none">
            <a:spAutoFit/>
          </a:bodyPr>
          <a:lstStyle/>
          <a:p>
            <a:pPr defTabSz="914363">
              <a:defRPr/>
            </a:pPr>
            <a:r>
              <a:rPr lang="en-US" dirty="0">
                <a:solidFill>
                  <a:schemeClr val="tx1"/>
                </a:solidFill>
                <a:cs typeface="Arial" charset="0"/>
              </a:rPr>
              <a:t>OLTP Workload Throughput</a:t>
            </a:r>
            <a:endParaRPr lang="en-US" dirty="0">
              <a:solidFill>
                <a:schemeClr val="tx1"/>
              </a:solidFill>
              <a:effectLst>
                <a:outerShdw blurRad="38100" dist="38100" dir="2700000" algn="tl">
                  <a:srgbClr val="000000">
                    <a:alpha val="43137"/>
                  </a:srgbClr>
                </a:outerShdw>
              </a:effectLst>
              <a:cs typeface="Arial" charset="0"/>
            </a:endParaRPr>
          </a:p>
        </p:txBody>
      </p:sp>
      <p:sp>
        <p:nvSpPr>
          <p:cNvPr id="8" name="TextBox 7"/>
          <p:cNvSpPr txBox="1"/>
          <p:nvPr/>
        </p:nvSpPr>
        <p:spPr>
          <a:xfrm rot="16200000">
            <a:off x="455403" y="4123653"/>
            <a:ext cx="1687578" cy="307777"/>
          </a:xfrm>
          <a:prstGeom prst="rect">
            <a:avLst/>
          </a:prstGeom>
          <a:noFill/>
        </p:spPr>
        <p:txBody>
          <a:bodyPr wrap="none">
            <a:spAutoFit/>
          </a:bodyPr>
          <a:lstStyle/>
          <a:p>
            <a:pPr defTabSz="914363">
              <a:defRPr/>
            </a:pPr>
            <a:r>
              <a:rPr lang="en-US" sz="1400" dirty="0">
                <a:solidFill>
                  <a:schemeClr val="bg1"/>
                </a:solidFill>
                <a:effectLst>
                  <a:outerShdw blurRad="38100" dist="38100" dir="2700000" algn="tl">
                    <a:srgbClr val="000000">
                      <a:alpha val="43137"/>
                    </a:srgbClr>
                  </a:outerShdw>
                </a:effectLst>
                <a:cs typeface="Arial" charset="0"/>
              </a:rPr>
              <a:t>Transactions/minute</a:t>
            </a:r>
          </a:p>
        </p:txBody>
      </p:sp>
      <p:sp>
        <p:nvSpPr>
          <p:cNvPr id="9" name="Text Box 7"/>
          <p:cNvSpPr txBox="1">
            <a:spLocks noChangeArrowheads="1"/>
          </p:cNvSpPr>
          <p:nvPr/>
        </p:nvSpPr>
        <p:spPr bwMode="black">
          <a:xfrm>
            <a:off x="1018053" y="6510997"/>
            <a:ext cx="6878190" cy="276999"/>
          </a:xfrm>
          <a:prstGeom prst="rect">
            <a:avLst/>
          </a:prstGeom>
          <a:noFill/>
          <a:ln w="25400" algn="ctr">
            <a:noFill/>
            <a:miter lim="800000"/>
            <a:headEnd/>
            <a:tailEnd/>
          </a:ln>
        </p:spPr>
        <p:txBody>
          <a:bodyPr wrap="square">
            <a:spAutoFit/>
          </a:bodyPr>
          <a:lstStyle/>
          <a:p>
            <a:pPr algn="l">
              <a:spcBef>
                <a:spcPct val="30000"/>
              </a:spcBef>
            </a:pPr>
            <a:r>
              <a:rPr lang="en-US" sz="400" dirty="0" smtClean="0">
                <a:solidFill>
                  <a:schemeClr val="tx1"/>
                </a:solidFill>
              </a:rPr>
              <a:t>Source</a:t>
            </a:r>
            <a:r>
              <a:rPr lang="en-US" sz="400" dirty="0">
                <a:solidFill>
                  <a:schemeClr val="tx1"/>
                </a:solidFill>
              </a:rPr>
              <a:t>: Internal </a:t>
            </a:r>
            <a:r>
              <a:rPr lang="en-US" sz="400" dirty="0" smtClean="0">
                <a:solidFill>
                  <a:schemeClr val="tx1"/>
                </a:solidFill>
              </a:rPr>
              <a:t>Microsoft measurements. See </a:t>
            </a:r>
            <a:r>
              <a:rPr lang="en-US" sz="400" dirty="0">
                <a:solidFill>
                  <a:schemeClr val="tx1"/>
                </a:solidFill>
              </a:rPr>
              <a:t>slide </a:t>
            </a:r>
            <a:r>
              <a:rPr lang="en-US" sz="400" dirty="0" smtClean="0">
                <a:solidFill>
                  <a:schemeClr val="tx1"/>
                </a:solidFill>
              </a:rPr>
              <a:t>46 </a:t>
            </a:r>
            <a:r>
              <a:rPr lang="en-US" sz="400" dirty="0">
                <a:solidFill>
                  <a:schemeClr val="tx1"/>
                </a:solidFill>
              </a:rPr>
              <a:t>for configuration details. </a:t>
            </a:r>
            <a:r>
              <a:rPr lang="en-US" sz="400" dirty="0" smtClean="0">
                <a:solidFill>
                  <a:schemeClr val="tx1"/>
                </a:solidFill>
              </a:rPr>
              <a:t>Performance tests and ratings are measured using specific computer systems and/or components and reflect the approximate performance of Intel products as measured by those tests.  Any difference in system hardware or software design or configuration may affect actual performance.  Buyers should consult other sources of information to evaluate the performance of systems or components they are considering purchasing.  For more information on performance tests and on the performance of Intel products, visit Intel </a:t>
            </a:r>
            <a:r>
              <a:rPr lang="en-US" sz="400" dirty="0" smtClean="0">
                <a:solidFill>
                  <a:schemeClr val="tx1"/>
                </a:solidFill>
                <a:hlinkClick r:id="rId4"/>
              </a:rPr>
              <a:t>Performance Benchmark Limitations</a:t>
            </a:r>
            <a:endParaRPr lang="en-US" sz="400" dirty="0">
              <a:solidFill>
                <a:schemeClr val="tx1"/>
              </a:solidFill>
            </a:endParaRPr>
          </a:p>
        </p:txBody>
      </p:sp>
    </p:spTree>
  </p:cSld>
  <p:clrMapOvr>
    <a:masterClrMapping/>
  </p:clrMapOvr>
  <p:transition>
    <p:fade/>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9" name="Rectangle 2"/>
          <p:cNvSpPr>
            <a:spLocks noGrp="1" noChangeArrowheads="1"/>
          </p:cNvSpPr>
          <p:nvPr>
            <p:ph type="title"/>
          </p:nvPr>
        </p:nvSpPr>
        <p:spPr>
          <a:xfrm>
            <a:off x="219925" y="243097"/>
            <a:ext cx="8681013" cy="941796"/>
          </a:xfrm>
        </p:spPr>
        <p:txBody>
          <a:bodyPr/>
          <a:lstStyle/>
          <a:p>
            <a:pPr eaLnBrk="1" hangingPunct="1"/>
            <a:r>
              <a:rPr lang="en-US" sz="4400" dirty="0" smtClean="0"/>
              <a:t>Intel</a:t>
            </a:r>
            <a:r>
              <a:rPr lang="en-US" sz="4400" baseline="30000" dirty="0" smtClean="0"/>
              <a:t>®</a:t>
            </a:r>
            <a:r>
              <a:rPr lang="en-US" sz="4400" dirty="0" smtClean="0"/>
              <a:t> Nehalem-EX Server Processor:</a:t>
            </a:r>
            <a:r>
              <a:rPr lang="en-US" sz="2800" dirty="0" smtClean="0"/>
              <a:t/>
            </a:r>
            <a:br>
              <a:rPr lang="en-US" sz="2800" dirty="0" smtClean="0"/>
            </a:br>
            <a:r>
              <a:rPr lang="en-US" sz="2400" dirty="0" smtClean="0">
                <a:solidFill>
                  <a:schemeClr val="tx1"/>
                </a:solidFill>
              </a:rPr>
              <a:t>Improved Reliability with Machine Check Architecture Extensions</a:t>
            </a:r>
            <a:endParaRPr lang="en-US" sz="3200" dirty="0" smtClean="0">
              <a:solidFill>
                <a:schemeClr val="tx1"/>
              </a:solidFill>
            </a:endParaRPr>
          </a:p>
        </p:txBody>
      </p:sp>
      <p:sp>
        <p:nvSpPr>
          <p:cNvPr id="50180" name="Rectangle 3"/>
          <p:cNvSpPr>
            <a:spLocks noGrp="1" noChangeArrowheads="1"/>
          </p:cNvSpPr>
          <p:nvPr>
            <p:ph type="body" idx="1"/>
          </p:nvPr>
        </p:nvSpPr>
        <p:spPr>
          <a:xfrm>
            <a:off x="204788" y="1337513"/>
            <a:ext cx="8796337" cy="4776787"/>
          </a:xfrm>
        </p:spPr>
        <p:txBody>
          <a:bodyPr/>
          <a:lstStyle/>
          <a:p>
            <a:pPr eaLnBrk="1" hangingPunct="1">
              <a:spcAft>
                <a:spcPts val="600"/>
              </a:spcAft>
            </a:pPr>
            <a:r>
              <a:rPr lang="en-US" sz="2400" dirty="0" smtClean="0"/>
              <a:t>Before, MCA enabled reporting uncorrected errors. OS brought platform down in controlled manner</a:t>
            </a:r>
          </a:p>
          <a:p>
            <a:pPr eaLnBrk="1" hangingPunct="1">
              <a:spcAft>
                <a:spcPts val="600"/>
              </a:spcAft>
            </a:pPr>
            <a:endParaRPr lang="en-US" sz="2400" dirty="0" smtClean="0"/>
          </a:p>
          <a:p>
            <a:pPr eaLnBrk="1" hangingPunct="1">
              <a:spcAft>
                <a:spcPts val="600"/>
              </a:spcAft>
            </a:pPr>
            <a:r>
              <a:rPr lang="en-US" sz="2400" dirty="0" smtClean="0"/>
              <a:t>Adds signaling of corrected errors via corrected machine check interrupt (CMCI)</a:t>
            </a:r>
          </a:p>
          <a:p>
            <a:pPr eaLnBrk="1" hangingPunct="1">
              <a:spcAft>
                <a:spcPts val="600"/>
              </a:spcAft>
            </a:pPr>
            <a:endParaRPr lang="en-US" sz="2400" dirty="0" smtClean="0"/>
          </a:p>
          <a:p>
            <a:pPr eaLnBrk="1" hangingPunct="1">
              <a:spcAft>
                <a:spcPts val="600"/>
              </a:spcAft>
            </a:pPr>
            <a:r>
              <a:rPr lang="en-US" sz="2400" dirty="0" smtClean="0"/>
              <a:t>Data poisoning to contain error propagation</a:t>
            </a:r>
          </a:p>
          <a:p>
            <a:pPr eaLnBrk="1" hangingPunct="1">
              <a:spcAft>
                <a:spcPts val="600"/>
              </a:spcAft>
            </a:pPr>
            <a:endParaRPr lang="en-US" sz="2400" dirty="0" smtClean="0"/>
          </a:p>
          <a:p>
            <a:pPr eaLnBrk="1" hangingPunct="1">
              <a:spcAft>
                <a:spcPts val="600"/>
              </a:spcAft>
            </a:pPr>
            <a:r>
              <a:rPr lang="en-US" sz="2400" dirty="0" smtClean="0"/>
              <a:t>Enhanced for recoverable error reporting to OS. Support recovery in software</a:t>
            </a:r>
          </a:p>
        </p:txBody>
      </p:sp>
    </p:spTree>
  </p:cSld>
  <p:clrMapOvr>
    <a:masterClrMapping/>
  </p:clrMapOvr>
  <p:transition>
    <p:fade/>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40"/>
          <p:cNvGrpSpPr>
            <a:grpSpLocks/>
          </p:cNvGrpSpPr>
          <p:nvPr/>
        </p:nvGrpSpPr>
        <p:grpSpPr bwMode="auto">
          <a:xfrm>
            <a:off x="450850" y="4615296"/>
            <a:ext cx="1998663" cy="1525587"/>
            <a:chOff x="451640" y="4557350"/>
            <a:chExt cx="1997873" cy="1525587"/>
          </a:xfrm>
        </p:grpSpPr>
        <p:sp>
          <p:nvSpPr>
            <p:cNvPr id="89" name="Rectangle 7"/>
            <p:cNvSpPr>
              <a:spLocks noChangeArrowheads="1"/>
            </p:cNvSpPr>
            <p:nvPr/>
          </p:nvSpPr>
          <p:spPr bwMode="auto">
            <a:xfrm>
              <a:off x="469096" y="4568462"/>
              <a:ext cx="1967722" cy="1514475"/>
            </a:xfrm>
            <a:prstGeom prst="rect">
              <a:avLst/>
            </a:prstGeom>
            <a:solidFill>
              <a:schemeClr val="accent6">
                <a:lumMod val="20000"/>
                <a:lumOff val="80000"/>
              </a:schemeClr>
            </a:solidFill>
            <a:ln w="4763" cap="rnd">
              <a:solidFill>
                <a:srgbClr val="000000"/>
              </a:solidFill>
              <a:round/>
              <a:headEnd/>
              <a:tailEnd/>
            </a:ln>
          </p:spPr>
          <p:txBody>
            <a:bodyPr/>
            <a:lstStyle/>
            <a:p>
              <a:pPr>
                <a:defRPr/>
              </a:pPr>
              <a:endParaRPr lang="en-US">
                <a:cs typeface="Arial" charset="0"/>
              </a:endParaRPr>
            </a:p>
          </p:txBody>
        </p:sp>
        <p:sp>
          <p:nvSpPr>
            <p:cNvPr id="51233" name="Text Box 49"/>
            <p:cNvSpPr txBox="1">
              <a:spLocks noChangeArrowheads="1"/>
            </p:cNvSpPr>
            <p:nvPr/>
          </p:nvSpPr>
          <p:spPr bwMode="auto">
            <a:xfrm>
              <a:off x="452438" y="4557350"/>
              <a:ext cx="1981831" cy="587853"/>
            </a:xfrm>
            <a:prstGeom prst="rect">
              <a:avLst/>
            </a:prstGeom>
            <a:noFill/>
            <a:ln w="50800" algn="ctr">
              <a:noFill/>
              <a:miter lim="800000"/>
              <a:headEnd/>
              <a:tailEnd/>
            </a:ln>
          </p:spPr>
          <p:txBody>
            <a:bodyPr lIns="64008" tIns="32004" rIns="64008" bIns="32004">
              <a:spAutoFit/>
            </a:bodyPr>
            <a:lstStyle/>
            <a:p>
              <a:r>
                <a:rPr lang="en-US" sz="1700" b="0" i="0">
                  <a:solidFill>
                    <a:schemeClr val="tx1"/>
                  </a:solidFill>
                </a:rPr>
                <a:t>Persistent</a:t>
              </a:r>
            </a:p>
            <a:p>
              <a:r>
                <a:rPr lang="en-US" sz="1700" b="0" i="0">
                  <a:solidFill>
                    <a:schemeClr val="tx1"/>
                  </a:solidFill>
                </a:rPr>
                <a:t>Bad Page List</a:t>
              </a:r>
            </a:p>
          </p:txBody>
        </p:sp>
        <p:cxnSp>
          <p:nvCxnSpPr>
            <p:cNvPr id="51234" name="Straight Connector 94"/>
            <p:cNvCxnSpPr>
              <a:cxnSpLocks noChangeShapeType="1"/>
            </p:cNvCxnSpPr>
            <p:nvPr/>
          </p:nvCxnSpPr>
          <p:spPr bwMode="auto">
            <a:xfrm>
              <a:off x="467682" y="5090796"/>
              <a:ext cx="1981831" cy="1588"/>
            </a:xfrm>
            <a:prstGeom prst="line">
              <a:avLst/>
            </a:prstGeom>
            <a:noFill/>
            <a:ln w="12700" algn="ctr">
              <a:solidFill>
                <a:schemeClr val="tx1"/>
              </a:solidFill>
              <a:round/>
              <a:headEnd type="none" w="sm" len="sm"/>
              <a:tailEnd type="none" w="sm" len="sm"/>
            </a:ln>
          </p:spPr>
        </p:cxnSp>
        <p:cxnSp>
          <p:nvCxnSpPr>
            <p:cNvPr id="51235" name="Straight Connector 95"/>
            <p:cNvCxnSpPr>
              <a:cxnSpLocks noChangeShapeType="1"/>
            </p:cNvCxnSpPr>
            <p:nvPr/>
          </p:nvCxnSpPr>
          <p:spPr bwMode="auto">
            <a:xfrm>
              <a:off x="467682" y="5330302"/>
              <a:ext cx="1981831" cy="1588"/>
            </a:xfrm>
            <a:prstGeom prst="line">
              <a:avLst/>
            </a:prstGeom>
            <a:noFill/>
            <a:ln w="12700" algn="ctr">
              <a:solidFill>
                <a:schemeClr val="tx1"/>
              </a:solidFill>
              <a:round/>
              <a:headEnd type="none" w="sm" len="sm"/>
              <a:tailEnd type="none" w="sm" len="sm"/>
            </a:ln>
          </p:spPr>
        </p:cxnSp>
        <p:cxnSp>
          <p:nvCxnSpPr>
            <p:cNvPr id="51236" name="Straight Connector 95"/>
            <p:cNvCxnSpPr>
              <a:cxnSpLocks noChangeShapeType="1"/>
            </p:cNvCxnSpPr>
            <p:nvPr/>
          </p:nvCxnSpPr>
          <p:spPr bwMode="auto">
            <a:xfrm>
              <a:off x="451640" y="5566923"/>
              <a:ext cx="1981831" cy="1588"/>
            </a:xfrm>
            <a:prstGeom prst="line">
              <a:avLst/>
            </a:prstGeom>
            <a:noFill/>
            <a:ln w="12700" algn="ctr">
              <a:solidFill>
                <a:schemeClr val="tx1"/>
              </a:solidFill>
              <a:round/>
              <a:headEnd type="none" w="sm" len="sm"/>
              <a:tailEnd type="none" w="sm" len="sm"/>
            </a:ln>
          </p:spPr>
        </p:cxnSp>
      </p:grpSp>
      <p:sp>
        <p:nvSpPr>
          <p:cNvPr id="51204" name="Title 1"/>
          <p:cNvSpPr>
            <a:spLocks noGrp="1"/>
          </p:cNvSpPr>
          <p:nvPr>
            <p:ph type="title" idx="4294967295"/>
          </p:nvPr>
        </p:nvSpPr>
        <p:spPr>
          <a:xfrm>
            <a:off x="228600" y="76200"/>
            <a:ext cx="8686800" cy="747897"/>
          </a:xfrm>
        </p:spPr>
        <p:txBody>
          <a:bodyPr/>
          <a:lstStyle/>
          <a:p>
            <a:pPr eaLnBrk="1" hangingPunct="1"/>
            <a:r>
              <a:rPr lang="en-US" sz="4400" dirty="0" smtClean="0"/>
              <a:t>Windows* Recoverable Error Flow </a:t>
            </a:r>
            <a:r>
              <a:rPr lang="en-US" sz="5400" dirty="0" smtClean="0"/>
              <a:t>	</a:t>
            </a:r>
          </a:p>
        </p:txBody>
      </p:sp>
      <p:sp>
        <p:nvSpPr>
          <p:cNvPr id="10243" name="Content Placeholder 2"/>
          <p:cNvSpPr>
            <a:spLocks noGrp="1"/>
          </p:cNvSpPr>
          <p:nvPr>
            <p:ph idx="4294967295"/>
          </p:nvPr>
        </p:nvSpPr>
        <p:spPr>
          <a:xfrm>
            <a:off x="3505200" y="938264"/>
            <a:ext cx="5410200" cy="4953000"/>
          </a:xfrm>
        </p:spPr>
        <p:txBody>
          <a:bodyPr/>
          <a:lstStyle/>
          <a:p>
            <a:pPr marL="633413" lvl="1" indent="-176213" eaLnBrk="1" hangingPunct="1">
              <a:buFont typeface="Arial" pitchFamily="34" charset="0"/>
              <a:buChar char="•"/>
              <a:defRPr/>
            </a:pPr>
            <a:r>
              <a:rPr lang="en-US" sz="2000" dirty="0"/>
              <a:t>The WHEA </a:t>
            </a:r>
            <a:r>
              <a:rPr lang="en-US" sz="2000" dirty="0" smtClean="0"/>
              <a:t>(Windows Hardware Error Architecture) machine </a:t>
            </a:r>
            <a:r>
              <a:rPr lang="en-US" sz="2000" dirty="0"/>
              <a:t>check handler handles the exception and determines if the error is recoverable by checking the error signature and logs and clears the error</a:t>
            </a:r>
          </a:p>
          <a:p>
            <a:pPr marL="633413" lvl="1" indent="-176213" eaLnBrk="1" hangingPunct="1">
              <a:defRPr/>
            </a:pPr>
            <a:endParaRPr lang="en-US" sz="1100" dirty="0"/>
          </a:p>
          <a:p>
            <a:pPr marL="633413" lvl="1" indent="-176213" eaLnBrk="1" hangingPunct="1">
              <a:buFont typeface="Arial" pitchFamily="34" charset="0"/>
              <a:buChar char="•"/>
              <a:defRPr/>
            </a:pPr>
            <a:r>
              <a:rPr lang="en-US" sz="2000" dirty="0"/>
              <a:t>If recoverable, Windows marks the physical page as bad </a:t>
            </a:r>
            <a:r>
              <a:rPr lang="en-US" sz="2000" dirty="0" smtClean="0"/>
              <a:t>and </a:t>
            </a:r>
            <a:r>
              <a:rPr lang="en-US" sz="2000" dirty="0" err="1" smtClean="0"/>
              <a:t>offlines</a:t>
            </a:r>
            <a:r>
              <a:rPr lang="en-US" sz="2000" dirty="0" smtClean="0"/>
              <a:t> the page for the current session. The page is also immediately added to the persistent bad page list </a:t>
            </a:r>
          </a:p>
          <a:p>
            <a:pPr marL="633413" lvl="1" indent="-176213" eaLnBrk="1" hangingPunct="1">
              <a:buFontTx/>
              <a:buNone/>
              <a:defRPr/>
            </a:pPr>
            <a:endParaRPr lang="en-US" sz="1100" dirty="0"/>
          </a:p>
          <a:p>
            <a:pPr marL="633413" lvl="1" indent="-176213" eaLnBrk="1" hangingPunct="1">
              <a:buFont typeface="Arial" pitchFamily="34" charset="0"/>
              <a:buChar char="•"/>
              <a:defRPr/>
            </a:pPr>
            <a:r>
              <a:rPr lang="en-US" sz="2000" dirty="0" smtClean="0"/>
              <a:t>This </a:t>
            </a:r>
            <a:r>
              <a:rPr lang="en-US" sz="2000" dirty="0"/>
              <a:t>list is persistent across reboots and </a:t>
            </a:r>
            <a:r>
              <a:rPr lang="en-US" sz="2000" dirty="0" smtClean="0"/>
              <a:t>prevents usage of that page on the next and subsequent boots.  This ensures </a:t>
            </a:r>
            <a:r>
              <a:rPr lang="en-US" sz="2000" dirty="0"/>
              <a:t>that the memory location is not </a:t>
            </a:r>
            <a:r>
              <a:rPr lang="en-US" sz="2000" dirty="0" smtClean="0"/>
              <a:t>allocated again to </a:t>
            </a:r>
            <a:r>
              <a:rPr lang="en-US" sz="2000" dirty="0"/>
              <a:t>the OS or </a:t>
            </a:r>
            <a:r>
              <a:rPr lang="en-US" sz="2000" dirty="0" smtClean="0"/>
              <a:t>applications</a:t>
            </a:r>
            <a:endParaRPr lang="en-US" sz="2000" dirty="0"/>
          </a:p>
          <a:p>
            <a:pPr lvl="1" eaLnBrk="1" hangingPunct="1">
              <a:buFontTx/>
              <a:buNone/>
              <a:defRPr/>
            </a:pPr>
            <a:endParaRPr lang="en-US" sz="1600" dirty="0">
              <a:latin typeface="Neo Sans Intel" pitchFamily="34" charset="0"/>
            </a:endParaRPr>
          </a:p>
          <a:p>
            <a:pPr lvl="1" eaLnBrk="1" hangingPunct="1">
              <a:defRPr/>
            </a:pPr>
            <a:endParaRPr lang="en-US" sz="1800" dirty="0">
              <a:latin typeface="Neo Sans Intel" pitchFamily="34" charset="0"/>
            </a:endParaRPr>
          </a:p>
        </p:txBody>
      </p:sp>
      <p:grpSp>
        <p:nvGrpSpPr>
          <p:cNvPr id="3" name="Group 65"/>
          <p:cNvGrpSpPr/>
          <p:nvPr/>
        </p:nvGrpSpPr>
        <p:grpSpPr>
          <a:xfrm>
            <a:off x="457200" y="1010656"/>
            <a:ext cx="1981200" cy="3341914"/>
            <a:chOff x="381000" y="762000"/>
            <a:chExt cx="2941637" cy="4105275"/>
          </a:xfrm>
          <a:solidFill>
            <a:schemeClr val="accent5">
              <a:lumMod val="90000"/>
            </a:schemeClr>
          </a:solidFill>
        </p:grpSpPr>
        <p:pic>
          <p:nvPicPr>
            <p:cNvPr id="8" name="Picture 6"/>
            <p:cNvPicPr>
              <a:picLocks noChangeAspect="1" noChangeArrowheads="1"/>
            </p:cNvPicPr>
            <p:nvPr/>
          </p:nvPicPr>
          <p:blipFill>
            <a:blip r:embed="rId3" cstate="print"/>
            <a:srcRect/>
            <a:stretch>
              <a:fillRect/>
            </a:stretch>
          </p:blipFill>
          <p:spPr bwMode="auto">
            <a:xfrm>
              <a:off x="381000" y="762000"/>
              <a:ext cx="2941637" cy="4105275"/>
            </a:xfrm>
            <a:prstGeom prst="rect">
              <a:avLst/>
            </a:prstGeom>
            <a:grpFill/>
            <a:ln w="9525">
              <a:noFill/>
              <a:miter lim="800000"/>
              <a:headEnd/>
              <a:tailEnd/>
            </a:ln>
          </p:spPr>
        </p:pic>
        <p:sp>
          <p:nvSpPr>
            <p:cNvPr id="9" name="Rectangle 7"/>
            <p:cNvSpPr>
              <a:spLocks noChangeArrowheads="1"/>
            </p:cNvSpPr>
            <p:nvPr/>
          </p:nvSpPr>
          <p:spPr bwMode="auto">
            <a:xfrm>
              <a:off x="381000" y="762000"/>
              <a:ext cx="2922587" cy="4079875"/>
            </a:xfrm>
            <a:prstGeom prst="rect">
              <a:avLst/>
            </a:prstGeom>
            <a:grpFill/>
            <a:ln w="4763" cap="rnd">
              <a:solidFill>
                <a:srgbClr val="000000"/>
              </a:solidFill>
              <a:round/>
              <a:headEnd/>
              <a:tailEnd/>
            </a:ln>
          </p:spPr>
          <p:txBody>
            <a:bodyPr/>
            <a:lstStyle/>
            <a:p>
              <a:pPr>
                <a:defRPr/>
              </a:pPr>
              <a:endParaRPr lang="en-US">
                <a:cs typeface="Arial" charset="0"/>
              </a:endParaRPr>
            </a:p>
          </p:txBody>
        </p:sp>
      </p:grpSp>
      <p:sp>
        <p:nvSpPr>
          <p:cNvPr id="51207" name="Text Box 49"/>
          <p:cNvSpPr txBox="1">
            <a:spLocks noChangeArrowheads="1"/>
          </p:cNvSpPr>
          <p:nvPr/>
        </p:nvSpPr>
        <p:spPr bwMode="auto">
          <a:xfrm>
            <a:off x="441325" y="1010655"/>
            <a:ext cx="1981200" cy="327025"/>
          </a:xfrm>
          <a:prstGeom prst="rect">
            <a:avLst/>
          </a:prstGeom>
          <a:noFill/>
          <a:ln w="50800" algn="ctr">
            <a:noFill/>
            <a:miter lim="800000"/>
            <a:headEnd/>
            <a:tailEnd/>
          </a:ln>
        </p:spPr>
        <p:txBody>
          <a:bodyPr lIns="64008" tIns="32004" rIns="64008" bIns="32004">
            <a:spAutoFit/>
          </a:bodyPr>
          <a:lstStyle/>
          <a:p>
            <a:r>
              <a:rPr lang="en-US" sz="1700" b="0" i="0" dirty="0">
                <a:solidFill>
                  <a:schemeClr val="bg1"/>
                </a:solidFill>
              </a:rPr>
              <a:t>Main Memory</a:t>
            </a:r>
          </a:p>
        </p:txBody>
      </p:sp>
      <p:grpSp>
        <p:nvGrpSpPr>
          <p:cNvPr id="4" name="Group 78"/>
          <p:cNvGrpSpPr>
            <a:grpSpLocks/>
          </p:cNvGrpSpPr>
          <p:nvPr/>
        </p:nvGrpSpPr>
        <p:grpSpPr bwMode="auto">
          <a:xfrm>
            <a:off x="2209800" y="2458455"/>
            <a:ext cx="1609725" cy="495300"/>
            <a:chOff x="1909962" y="5410200"/>
            <a:chExt cx="1609525" cy="495520"/>
          </a:xfrm>
        </p:grpSpPr>
        <p:sp>
          <p:nvSpPr>
            <p:cNvPr id="58" name="AutoShape 59"/>
            <p:cNvSpPr>
              <a:spLocks noChangeArrowheads="1"/>
            </p:cNvSpPr>
            <p:nvPr/>
          </p:nvSpPr>
          <p:spPr bwMode="auto">
            <a:xfrm>
              <a:off x="1909962" y="5422906"/>
              <a:ext cx="190476" cy="254113"/>
            </a:xfrm>
            <a:prstGeom prst="star5">
              <a:avLst/>
            </a:prstGeom>
            <a:solidFill>
              <a:srgbClr val="FF0000"/>
            </a:solidFill>
            <a:ln w="50800" algn="ctr">
              <a:solidFill>
                <a:srgbClr val="FF0000"/>
              </a:solidFill>
              <a:miter lim="800000"/>
              <a:headEnd/>
              <a:tailEnd/>
            </a:ln>
            <a:effectLst/>
          </p:spPr>
          <p:txBody>
            <a:bodyPr wrap="none" anchor="ctr"/>
            <a:lstStyle/>
            <a:p>
              <a:pPr>
                <a:defRPr/>
              </a:pPr>
              <a:endParaRPr lang="en-US">
                <a:cs typeface="Arial" charset="0"/>
              </a:endParaRPr>
            </a:p>
          </p:txBody>
        </p:sp>
        <p:sp>
          <p:nvSpPr>
            <p:cNvPr id="51230" name="AutoShape 60"/>
            <p:cNvSpPr>
              <a:spLocks noChangeArrowheads="1"/>
            </p:cNvSpPr>
            <p:nvPr/>
          </p:nvSpPr>
          <p:spPr bwMode="auto">
            <a:xfrm>
              <a:off x="1957599" y="5486860"/>
              <a:ext cx="142912" cy="190328"/>
            </a:xfrm>
            <a:prstGeom prst="irregularSeal1">
              <a:avLst/>
            </a:prstGeom>
            <a:solidFill>
              <a:srgbClr val="AA014C"/>
            </a:solidFill>
            <a:ln w="50800" algn="ctr">
              <a:solidFill>
                <a:srgbClr val="AA014C"/>
              </a:solidFill>
              <a:miter lim="800000"/>
              <a:headEnd/>
              <a:tailEnd/>
            </a:ln>
          </p:spPr>
          <p:txBody>
            <a:bodyPr wrap="none" lIns="64008" tIns="32004" rIns="64008" bIns="32004" anchor="ctr"/>
            <a:lstStyle/>
            <a:p>
              <a:endParaRPr lang="en-US" sz="1700" b="0" i="0">
                <a:solidFill>
                  <a:schemeClr val="tx1"/>
                </a:solidFill>
              </a:endParaRPr>
            </a:p>
          </p:txBody>
        </p:sp>
        <p:sp>
          <p:nvSpPr>
            <p:cNvPr id="51231" name="Text Box 61"/>
            <p:cNvSpPr txBox="1">
              <a:spLocks noChangeArrowheads="1"/>
            </p:cNvSpPr>
            <p:nvPr/>
          </p:nvSpPr>
          <p:spPr bwMode="auto">
            <a:xfrm>
              <a:off x="1981200" y="5410200"/>
              <a:ext cx="1538287" cy="495520"/>
            </a:xfrm>
            <a:prstGeom prst="rect">
              <a:avLst/>
            </a:prstGeom>
            <a:noFill/>
            <a:ln w="50800" algn="ctr">
              <a:noFill/>
              <a:miter lim="800000"/>
              <a:headEnd/>
              <a:tailEnd/>
            </a:ln>
          </p:spPr>
          <p:txBody>
            <a:bodyPr lIns="64008" tIns="32004" rIns="64008" bIns="32004">
              <a:spAutoFit/>
            </a:bodyPr>
            <a:lstStyle/>
            <a:p>
              <a:r>
                <a:rPr lang="en-US" sz="1400" b="0" i="0">
                  <a:solidFill>
                    <a:srgbClr val="AA014C"/>
                  </a:solidFill>
                </a:rPr>
                <a:t>Patrol Scrub</a:t>
              </a:r>
            </a:p>
            <a:p>
              <a:r>
                <a:rPr lang="en-US" sz="1400" b="0" i="0">
                  <a:solidFill>
                    <a:srgbClr val="AA014C"/>
                  </a:solidFill>
                </a:rPr>
                <a:t> Error detected</a:t>
              </a:r>
            </a:p>
          </p:txBody>
        </p:sp>
      </p:grpSp>
      <p:cxnSp>
        <p:nvCxnSpPr>
          <p:cNvPr id="51209" name="Straight Connector 67"/>
          <p:cNvCxnSpPr>
            <a:cxnSpLocks noChangeShapeType="1"/>
          </p:cNvCxnSpPr>
          <p:nvPr/>
        </p:nvCxnSpPr>
        <p:spPr bwMode="auto">
          <a:xfrm>
            <a:off x="457200" y="3677655"/>
            <a:ext cx="1981200" cy="1588"/>
          </a:xfrm>
          <a:prstGeom prst="line">
            <a:avLst/>
          </a:prstGeom>
          <a:noFill/>
          <a:ln w="12700" algn="ctr">
            <a:solidFill>
              <a:schemeClr val="tx1"/>
            </a:solidFill>
            <a:round/>
            <a:headEnd type="none" w="sm" len="sm"/>
            <a:tailEnd type="none" w="sm" len="sm"/>
          </a:ln>
        </p:spPr>
      </p:cxnSp>
      <p:cxnSp>
        <p:nvCxnSpPr>
          <p:cNvPr id="51210" name="Straight Connector 68"/>
          <p:cNvCxnSpPr>
            <a:cxnSpLocks noChangeShapeType="1"/>
          </p:cNvCxnSpPr>
          <p:nvPr/>
        </p:nvCxnSpPr>
        <p:spPr bwMode="auto">
          <a:xfrm>
            <a:off x="457200" y="2763255"/>
            <a:ext cx="1981200" cy="1588"/>
          </a:xfrm>
          <a:prstGeom prst="line">
            <a:avLst/>
          </a:prstGeom>
          <a:noFill/>
          <a:ln w="12700" algn="ctr">
            <a:solidFill>
              <a:schemeClr val="tx1"/>
            </a:solidFill>
            <a:round/>
            <a:headEnd type="none" w="sm" len="sm"/>
            <a:tailEnd type="none" w="sm" len="sm"/>
          </a:ln>
        </p:spPr>
      </p:cxnSp>
      <p:cxnSp>
        <p:nvCxnSpPr>
          <p:cNvPr id="51211" name="Straight Connector 69"/>
          <p:cNvCxnSpPr>
            <a:cxnSpLocks noChangeShapeType="1"/>
          </p:cNvCxnSpPr>
          <p:nvPr/>
        </p:nvCxnSpPr>
        <p:spPr bwMode="auto">
          <a:xfrm>
            <a:off x="457200" y="2991855"/>
            <a:ext cx="1981200" cy="1588"/>
          </a:xfrm>
          <a:prstGeom prst="line">
            <a:avLst/>
          </a:prstGeom>
          <a:noFill/>
          <a:ln w="12700" algn="ctr">
            <a:solidFill>
              <a:schemeClr val="tx1"/>
            </a:solidFill>
            <a:round/>
            <a:headEnd type="none" w="sm" len="sm"/>
            <a:tailEnd type="none" w="sm" len="sm"/>
          </a:ln>
        </p:spPr>
      </p:cxnSp>
      <p:cxnSp>
        <p:nvCxnSpPr>
          <p:cNvPr id="51212" name="Straight Connector 70"/>
          <p:cNvCxnSpPr>
            <a:cxnSpLocks noChangeShapeType="1"/>
          </p:cNvCxnSpPr>
          <p:nvPr/>
        </p:nvCxnSpPr>
        <p:spPr bwMode="auto">
          <a:xfrm>
            <a:off x="457200" y="3220455"/>
            <a:ext cx="1981200" cy="1588"/>
          </a:xfrm>
          <a:prstGeom prst="line">
            <a:avLst/>
          </a:prstGeom>
          <a:noFill/>
          <a:ln w="12700" algn="ctr">
            <a:solidFill>
              <a:schemeClr val="tx1"/>
            </a:solidFill>
            <a:round/>
            <a:headEnd type="none" w="sm" len="sm"/>
            <a:tailEnd type="none" w="sm" len="sm"/>
          </a:ln>
        </p:spPr>
      </p:cxnSp>
      <p:cxnSp>
        <p:nvCxnSpPr>
          <p:cNvPr id="51213" name="Straight Connector 71"/>
          <p:cNvCxnSpPr>
            <a:cxnSpLocks noChangeShapeType="1"/>
          </p:cNvCxnSpPr>
          <p:nvPr/>
        </p:nvCxnSpPr>
        <p:spPr bwMode="auto">
          <a:xfrm>
            <a:off x="457200" y="2306055"/>
            <a:ext cx="1981200" cy="1588"/>
          </a:xfrm>
          <a:prstGeom prst="line">
            <a:avLst/>
          </a:prstGeom>
          <a:noFill/>
          <a:ln w="12700" algn="ctr">
            <a:solidFill>
              <a:schemeClr val="tx1"/>
            </a:solidFill>
            <a:round/>
            <a:headEnd type="none" w="sm" len="sm"/>
            <a:tailEnd type="none" w="sm" len="sm"/>
          </a:ln>
        </p:spPr>
      </p:cxnSp>
      <p:cxnSp>
        <p:nvCxnSpPr>
          <p:cNvPr id="51214" name="Straight Connector 72"/>
          <p:cNvCxnSpPr>
            <a:cxnSpLocks noChangeShapeType="1"/>
          </p:cNvCxnSpPr>
          <p:nvPr/>
        </p:nvCxnSpPr>
        <p:spPr bwMode="auto">
          <a:xfrm>
            <a:off x="457200" y="2077455"/>
            <a:ext cx="1981200" cy="1588"/>
          </a:xfrm>
          <a:prstGeom prst="line">
            <a:avLst/>
          </a:prstGeom>
          <a:noFill/>
          <a:ln w="12700" algn="ctr">
            <a:solidFill>
              <a:schemeClr val="tx1"/>
            </a:solidFill>
            <a:round/>
            <a:headEnd type="none" w="sm" len="sm"/>
            <a:tailEnd type="none" w="sm" len="sm"/>
          </a:ln>
        </p:spPr>
      </p:cxnSp>
      <p:cxnSp>
        <p:nvCxnSpPr>
          <p:cNvPr id="51215" name="Straight Connector 73"/>
          <p:cNvCxnSpPr>
            <a:cxnSpLocks noChangeShapeType="1"/>
          </p:cNvCxnSpPr>
          <p:nvPr/>
        </p:nvCxnSpPr>
        <p:spPr bwMode="auto">
          <a:xfrm>
            <a:off x="457200" y="1848855"/>
            <a:ext cx="1981200" cy="1588"/>
          </a:xfrm>
          <a:prstGeom prst="line">
            <a:avLst/>
          </a:prstGeom>
          <a:noFill/>
          <a:ln w="12700" algn="ctr">
            <a:solidFill>
              <a:schemeClr val="tx1"/>
            </a:solidFill>
            <a:round/>
            <a:headEnd type="none" w="sm" len="sm"/>
            <a:tailEnd type="none" w="sm" len="sm"/>
          </a:ln>
        </p:spPr>
      </p:cxnSp>
      <p:cxnSp>
        <p:nvCxnSpPr>
          <p:cNvPr id="51216" name="Straight Connector 74"/>
          <p:cNvCxnSpPr>
            <a:cxnSpLocks noChangeShapeType="1"/>
          </p:cNvCxnSpPr>
          <p:nvPr/>
        </p:nvCxnSpPr>
        <p:spPr bwMode="auto">
          <a:xfrm>
            <a:off x="457200" y="2534655"/>
            <a:ext cx="1981200" cy="1588"/>
          </a:xfrm>
          <a:prstGeom prst="line">
            <a:avLst/>
          </a:prstGeom>
          <a:noFill/>
          <a:ln w="12700" algn="ctr">
            <a:solidFill>
              <a:schemeClr val="tx1"/>
            </a:solidFill>
            <a:round/>
            <a:headEnd type="none" w="sm" len="sm"/>
            <a:tailEnd type="none" w="sm" len="sm"/>
          </a:ln>
        </p:spPr>
      </p:cxnSp>
      <p:cxnSp>
        <p:nvCxnSpPr>
          <p:cNvPr id="51217" name="Straight Connector 75"/>
          <p:cNvCxnSpPr>
            <a:cxnSpLocks noChangeShapeType="1"/>
          </p:cNvCxnSpPr>
          <p:nvPr/>
        </p:nvCxnSpPr>
        <p:spPr bwMode="auto">
          <a:xfrm>
            <a:off x="457200" y="3449055"/>
            <a:ext cx="1981200" cy="1588"/>
          </a:xfrm>
          <a:prstGeom prst="line">
            <a:avLst/>
          </a:prstGeom>
          <a:noFill/>
          <a:ln w="12700" algn="ctr">
            <a:solidFill>
              <a:schemeClr val="tx1"/>
            </a:solidFill>
            <a:round/>
            <a:headEnd type="none" w="sm" len="sm"/>
            <a:tailEnd type="none" w="sm" len="sm"/>
          </a:ln>
        </p:spPr>
      </p:cxnSp>
      <p:cxnSp>
        <p:nvCxnSpPr>
          <p:cNvPr id="51218" name="Straight Connector 76"/>
          <p:cNvCxnSpPr>
            <a:cxnSpLocks noChangeShapeType="1"/>
          </p:cNvCxnSpPr>
          <p:nvPr/>
        </p:nvCxnSpPr>
        <p:spPr bwMode="auto">
          <a:xfrm>
            <a:off x="457200" y="1620255"/>
            <a:ext cx="1981200" cy="1588"/>
          </a:xfrm>
          <a:prstGeom prst="line">
            <a:avLst/>
          </a:prstGeom>
          <a:noFill/>
          <a:ln w="12700" algn="ctr">
            <a:solidFill>
              <a:schemeClr val="tx1"/>
            </a:solidFill>
            <a:round/>
            <a:headEnd type="none" w="sm" len="sm"/>
            <a:tailEnd type="none" w="sm" len="sm"/>
          </a:ln>
        </p:spPr>
      </p:cxnSp>
      <p:grpSp>
        <p:nvGrpSpPr>
          <p:cNvPr id="5" name="Group 80"/>
          <p:cNvGrpSpPr>
            <a:grpSpLocks/>
          </p:cNvGrpSpPr>
          <p:nvPr/>
        </p:nvGrpSpPr>
        <p:grpSpPr bwMode="auto">
          <a:xfrm>
            <a:off x="2384425" y="1174167"/>
            <a:ext cx="1533525" cy="433965"/>
            <a:chOff x="2438400" y="1216440"/>
            <a:chExt cx="1534160" cy="432958"/>
          </a:xfrm>
        </p:grpSpPr>
        <p:sp>
          <p:nvSpPr>
            <p:cNvPr id="51227" name="Text Box 61"/>
            <p:cNvSpPr txBox="1">
              <a:spLocks noChangeArrowheads="1"/>
            </p:cNvSpPr>
            <p:nvPr/>
          </p:nvSpPr>
          <p:spPr bwMode="auto">
            <a:xfrm>
              <a:off x="2524160" y="1216440"/>
              <a:ext cx="1448400" cy="432958"/>
            </a:xfrm>
            <a:prstGeom prst="rect">
              <a:avLst/>
            </a:prstGeom>
            <a:noFill/>
            <a:ln w="50800" algn="ctr">
              <a:noFill/>
              <a:miter lim="800000"/>
              <a:headEnd/>
              <a:tailEnd/>
            </a:ln>
          </p:spPr>
          <p:txBody>
            <a:bodyPr lIns="64008" tIns="32004" rIns="64008" bIns="32004">
              <a:spAutoFit/>
            </a:bodyPr>
            <a:lstStyle/>
            <a:p>
              <a:r>
                <a:rPr lang="en-US" sz="1200" b="0" i="0" dirty="0"/>
                <a:t>Patrol Scrub</a:t>
              </a:r>
            </a:p>
            <a:p>
              <a:r>
                <a:rPr lang="en-US" sz="1200" b="0" i="0" dirty="0"/>
                <a:t> scans memory</a:t>
              </a:r>
            </a:p>
          </p:txBody>
        </p:sp>
        <p:sp>
          <p:nvSpPr>
            <p:cNvPr id="51228" name="Left Arrow 79"/>
            <p:cNvSpPr>
              <a:spLocks noChangeArrowheads="1"/>
            </p:cNvSpPr>
            <p:nvPr/>
          </p:nvSpPr>
          <p:spPr bwMode="auto">
            <a:xfrm>
              <a:off x="2438400" y="1371600"/>
              <a:ext cx="304800" cy="152400"/>
            </a:xfrm>
            <a:prstGeom prst="leftArrow">
              <a:avLst>
                <a:gd name="adj1" fmla="val 50000"/>
                <a:gd name="adj2" fmla="val 50000"/>
              </a:avLst>
            </a:prstGeom>
            <a:solidFill>
              <a:srgbClr val="00B050"/>
            </a:solidFill>
            <a:ln w="12700" algn="ctr">
              <a:solidFill>
                <a:schemeClr val="tx1"/>
              </a:solidFill>
              <a:round/>
              <a:headEnd type="none" w="sm" len="sm"/>
              <a:tailEnd type="none" w="sm" len="sm"/>
            </a:ln>
          </p:spPr>
          <p:txBody>
            <a:bodyPr anchor="ctr"/>
            <a:lstStyle/>
            <a:p>
              <a:endParaRPr lang="en-US" sz="1600" b="0" i="0">
                <a:solidFill>
                  <a:schemeClr val="tx1"/>
                </a:solidFill>
                <a:latin typeface="Arial" pitchFamily="34" charset="0"/>
              </a:endParaRPr>
            </a:p>
          </p:txBody>
        </p:sp>
      </p:grpSp>
      <p:grpSp>
        <p:nvGrpSpPr>
          <p:cNvPr id="6" name="Group 83"/>
          <p:cNvGrpSpPr>
            <a:grpSpLocks/>
          </p:cNvGrpSpPr>
          <p:nvPr/>
        </p:nvGrpSpPr>
        <p:grpSpPr bwMode="auto">
          <a:xfrm>
            <a:off x="2638425" y="742368"/>
            <a:ext cx="1417638" cy="1668462"/>
            <a:chOff x="2667000" y="631371"/>
            <a:chExt cx="1417491" cy="1611087"/>
          </a:xfrm>
        </p:grpSpPr>
        <p:sp>
          <p:nvSpPr>
            <p:cNvPr id="82" name="Bent Arrow 81"/>
            <p:cNvSpPr/>
            <p:nvPr/>
          </p:nvSpPr>
          <p:spPr bwMode="auto">
            <a:xfrm>
              <a:off x="3298759" y="859774"/>
              <a:ext cx="358738" cy="1382684"/>
            </a:xfrm>
            <a:prstGeom prst="bentArrow">
              <a:avLst>
                <a:gd name="adj1" fmla="val 25000"/>
                <a:gd name="adj2" fmla="val 25000"/>
                <a:gd name="adj3" fmla="val 25000"/>
                <a:gd name="adj4" fmla="val 43750"/>
              </a:avLst>
            </a:prstGeom>
            <a:solidFill>
              <a:srgbClr val="0862A8"/>
            </a:solidFill>
            <a:ln w="12700" cap="flat" cmpd="sng" algn="ctr">
              <a:solidFill>
                <a:schemeClr val="tx1"/>
              </a:solidFill>
              <a:prstDash val="solid"/>
              <a:round/>
              <a:headEnd type="none" w="sm" len="sm"/>
              <a:tailEnd type="none" w="sm" len="sm"/>
            </a:ln>
            <a:effectLst/>
          </p:spPr>
          <p:txBody>
            <a:bodyPr anchor="ctr"/>
            <a:lstStyle/>
            <a:p>
              <a:pPr>
                <a:defRPr/>
              </a:pPr>
              <a:endParaRPr lang="en-US" sz="1600" b="0" i="0">
                <a:solidFill>
                  <a:schemeClr val="tx1"/>
                </a:solidFill>
                <a:latin typeface="Arial" charset="0"/>
                <a:cs typeface="Arial" charset="0"/>
              </a:endParaRPr>
            </a:p>
          </p:txBody>
        </p:sp>
        <p:sp>
          <p:nvSpPr>
            <p:cNvPr id="51226" name="TextBox 82"/>
            <p:cNvSpPr txBox="1">
              <a:spLocks noChangeArrowheads="1"/>
            </p:cNvSpPr>
            <p:nvPr/>
          </p:nvSpPr>
          <p:spPr bwMode="auto">
            <a:xfrm>
              <a:off x="2667000" y="631371"/>
              <a:ext cx="1417491" cy="297193"/>
            </a:xfrm>
            <a:prstGeom prst="rect">
              <a:avLst/>
            </a:prstGeom>
            <a:noFill/>
            <a:ln w="9525">
              <a:noFill/>
              <a:miter lim="800000"/>
              <a:headEnd/>
              <a:tailEnd/>
            </a:ln>
          </p:spPr>
          <p:txBody>
            <a:bodyPr>
              <a:spAutoFit/>
            </a:bodyPr>
            <a:lstStyle/>
            <a:p>
              <a:r>
                <a:rPr lang="en-US" sz="1400" i="0" dirty="0"/>
                <a:t>Signal MCE</a:t>
              </a:r>
            </a:p>
          </p:txBody>
        </p:sp>
      </p:grpSp>
      <p:sp>
        <p:nvSpPr>
          <p:cNvPr id="51221" name="TextBox 97"/>
          <p:cNvSpPr txBox="1">
            <a:spLocks noChangeArrowheads="1"/>
          </p:cNvSpPr>
          <p:nvPr/>
        </p:nvSpPr>
        <p:spPr bwMode="auto">
          <a:xfrm>
            <a:off x="434975" y="2512430"/>
            <a:ext cx="1981200" cy="307975"/>
          </a:xfrm>
          <a:prstGeom prst="rect">
            <a:avLst/>
          </a:prstGeom>
          <a:noFill/>
          <a:ln w="9525">
            <a:noFill/>
            <a:miter lim="800000"/>
            <a:headEnd/>
            <a:tailEnd/>
          </a:ln>
        </p:spPr>
        <p:txBody>
          <a:bodyPr>
            <a:spAutoFit/>
          </a:bodyPr>
          <a:lstStyle/>
          <a:p>
            <a:r>
              <a:rPr lang="en-US" sz="1400"/>
              <a:t>0x0000FFFF</a:t>
            </a:r>
          </a:p>
        </p:txBody>
      </p:sp>
      <p:sp>
        <p:nvSpPr>
          <p:cNvPr id="99" name="TextBox 98"/>
          <p:cNvSpPr txBox="1">
            <a:spLocks noChangeArrowheads="1"/>
          </p:cNvSpPr>
          <p:nvPr/>
        </p:nvSpPr>
        <p:spPr bwMode="auto">
          <a:xfrm>
            <a:off x="446088" y="2512430"/>
            <a:ext cx="1981200" cy="264688"/>
          </a:xfrm>
          <a:prstGeom prst="rect">
            <a:avLst/>
          </a:prstGeom>
          <a:noFill/>
          <a:ln w="9525">
            <a:noFill/>
            <a:miter lim="800000"/>
            <a:headEnd/>
            <a:tailEnd/>
          </a:ln>
        </p:spPr>
        <p:txBody>
          <a:bodyPr>
            <a:spAutoFit/>
          </a:bodyPr>
          <a:lstStyle/>
          <a:p>
            <a:r>
              <a:rPr lang="en-US" sz="1400" dirty="0">
                <a:solidFill>
                  <a:schemeClr val="tx1"/>
                </a:solidFill>
              </a:rPr>
              <a:t>0x0000FFFF</a:t>
            </a:r>
          </a:p>
        </p:txBody>
      </p:sp>
      <p:sp>
        <p:nvSpPr>
          <p:cNvPr id="101" name="TextBox 100"/>
          <p:cNvSpPr txBox="1">
            <a:spLocks noChangeArrowheads="1"/>
          </p:cNvSpPr>
          <p:nvPr/>
        </p:nvSpPr>
        <p:spPr bwMode="auto">
          <a:xfrm>
            <a:off x="467107" y="2523532"/>
            <a:ext cx="1981200" cy="239712"/>
          </a:xfrm>
          <a:prstGeom prst="rect">
            <a:avLst/>
          </a:prstGeom>
          <a:solidFill>
            <a:srgbClr val="C00000">
              <a:alpha val="70195"/>
            </a:srgbClr>
          </a:solidFill>
          <a:ln w="9525">
            <a:noFill/>
            <a:miter lim="800000"/>
            <a:headEnd/>
            <a:tailEnd/>
          </a:ln>
        </p:spPr>
        <p:txBody>
          <a:bodyPr>
            <a:spAutoFit/>
          </a:bodyPr>
          <a:lstStyle/>
          <a:p>
            <a:r>
              <a:rPr lang="en-US" sz="1200" dirty="0"/>
              <a:t>Page </a:t>
            </a:r>
            <a:r>
              <a:rPr lang="en-US" sz="1200" dirty="0" smtClean="0"/>
              <a:t>off-lined</a:t>
            </a:r>
            <a:endParaRPr lang="en-US" sz="1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path" presetSubtype="0" accel="50000" decel="50000" fill="hold" nodeType="clickEffect">
                                  <p:stCondLst>
                                    <p:cond delay="0"/>
                                  </p:stCondLst>
                                  <p:childTnLst>
                                    <p:animMotion origin="layout" path="M 1.94444E-6 -3.7037E-6 L -0.00104 0.18357 " pathEditMode="relative" rAng="0" ptsTypes="AA">
                                      <p:cBhvr>
                                        <p:cTn id="6" dur="2000" fill="hold"/>
                                        <p:tgtEl>
                                          <p:spTgt spid="5"/>
                                        </p:tgtEl>
                                        <p:attrNameLst>
                                          <p:attrName>ppt_x</p:attrName>
                                          <p:attrName>ppt_y</p:attrName>
                                        </p:attrNameLst>
                                      </p:cBhvr>
                                      <p:rCtr x="-100" y="9200"/>
                                    </p:animMotion>
                                  </p:childTnLst>
                                </p:cTn>
                              </p:par>
                            </p:childTnLst>
                          </p:cTn>
                        </p:par>
                        <p:par>
                          <p:cTn id="7" fill="hold">
                            <p:stCondLst>
                              <p:cond delay="2000"/>
                            </p:stCondLst>
                            <p:childTnLst>
                              <p:par>
                                <p:cTn id="8" presetID="9" presetClass="exit" presetSubtype="0" fill="hold" nodeType="afterEffect">
                                  <p:stCondLst>
                                    <p:cond delay="0"/>
                                  </p:stCondLst>
                                  <p:childTnLst>
                                    <p:animEffect transition="out" filter="dissolve">
                                      <p:cBhvr>
                                        <p:cTn id="9" dur="500"/>
                                        <p:tgtEl>
                                          <p:spTgt spid="5"/>
                                        </p:tgtEl>
                                      </p:cBhvr>
                                    </p:animEffect>
                                    <p:set>
                                      <p:cBhvr>
                                        <p:cTn id="10" dur="1" fill="hold">
                                          <p:stCondLst>
                                            <p:cond delay="499"/>
                                          </p:stCondLst>
                                        </p:cTn>
                                        <p:tgtEl>
                                          <p:spTgt spid="5"/>
                                        </p:tgtEl>
                                        <p:attrNameLst>
                                          <p:attrName>style.visibility</p:attrName>
                                        </p:attrNameLst>
                                      </p:cBhvr>
                                      <p:to>
                                        <p:strVal val="hidden"/>
                                      </p:to>
                                    </p:set>
                                  </p:childTnLst>
                                </p:cTn>
                              </p:par>
                            </p:childTnLst>
                          </p:cTn>
                        </p:par>
                        <p:par>
                          <p:cTn id="11" fill="hold">
                            <p:stCondLst>
                              <p:cond delay="2500"/>
                            </p:stCondLst>
                            <p:childTnLst>
                              <p:par>
                                <p:cTn id="12" presetID="1" presetClass="entr" presetSubtype="0" fill="hold" nodeType="afterEffect">
                                  <p:stCondLst>
                                    <p:cond delay="0"/>
                                  </p:stCondLst>
                                  <p:childTnLst>
                                    <p:set>
                                      <p:cBhvr>
                                        <p:cTn id="13" dur="1" fill="hold">
                                          <p:stCondLst>
                                            <p:cond delay="0"/>
                                          </p:stCondLst>
                                        </p:cTn>
                                        <p:tgtEl>
                                          <p:spTgt spid="4"/>
                                        </p:tgtEl>
                                        <p:attrNameLst>
                                          <p:attrName>style.visibility</p:attrName>
                                        </p:attrNameLst>
                                      </p:cBhvr>
                                      <p:to>
                                        <p:strVal val="visible"/>
                                      </p:to>
                                    </p:set>
                                  </p:childTnLst>
                                </p:cTn>
                              </p:par>
                            </p:childTnLst>
                          </p:cTn>
                        </p:par>
                        <p:par>
                          <p:cTn id="14" fill="hold">
                            <p:stCondLst>
                              <p:cond delay="2500"/>
                            </p:stCondLst>
                            <p:childTnLst>
                              <p:par>
                                <p:cTn id="15" presetID="9" presetClass="entr" presetSubtype="0" fill="hold" nodeType="afterEffect">
                                  <p:stCondLst>
                                    <p:cond delay="1000"/>
                                  </p:stCondLst>
                                  <p:childTnLst>
                                    <p:set>
                                      <p:cBhvr>
                                        <p:cTn id="16" dur="1" fill="hold">
                                          <p:stCondLst>
                                            <p:cond delay="0"/>
                                          </p:stCondLst>
                                        </p:cTn>
                                        <p:tgtEl>
                                          <p:spTgt spid="6"/>
                                        </p:tgtEl>
                                        <p:attrNameLst>
                                          <p:attrName>style.visibility</p:attrName>
                                        </p:attrNameLst>
                                      </p:cBhvr>
                                      <p:to>
                                        <p:strVal val="visible"/>
                                      </p:to>
                                    </p:set>
                                    <p:animEffect transition="in" filter="dissolve">
                                      <p:cBhvr>
                                        <p:cTn id="17" dur="500"/>
                                        <p:tgtEl>
                                          <p:spTgt spid="6"/>
                                        </p:tgtEl>
                                      </p:cBhvr>
                                    </p:animEffect>
                                  </p:childTnLst>
                                </p:cTn>
                              </p:par>
                            </p:childTnLst>
                          </p:cTn>
                        </p:par>
                        <p:par>
                          <p:cTn id="18" fill="hold">
                            <p:stCondLst>
                              <p:cond delay="4000"/>
                            </p:stCondLst>
                            <p:childTnLst>
                              <p:par>
                                <p:cTn id="19" presetID="1" presetClass="entr" presetSubtype="0" fill="hold" nodeType="afterEffect">
                                  <p:stCondLst>
                                    <p:cond delay="500"/>
                                  </p:stCondLst>
                                  <p:childTnLst>
                                    <p:set>
                                      <p:cBhvr>
                                        <p:cTn id="20" dur="1" fill="hold">
                                          <p:stCondLst>
                                            <p:cond delay="0"/>
                                          </p:stCondLst>
                                        </p:cTn>
                                        <p:tgtEl>
                                          <p:spTgt spid="10243">
                                            <p:txEl>
                                              <p:pRg st="0" end="0"/>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3" presetClass="exit" presetSubtype="10" fill="hold" nodeType="clickEffect">
                                  <p:stCondLst>
                                    <p:cond delay="0"/>
                                  </p:stCondLst>
                                  <p:childTnLst>
                                    <p:animEffect transition="out" filter="blinds(horizontal)">
                                      <p:cBhvr>
                                        <p:cTn id="24" dur="500"/>
                                        <p:tgtEl>
                                          <p:spTgt spid="6"/>
                                        </p:tgtEl>
                                      </p:cBhvr>
                                    </p:animEffect>
                                    <p:set>
                                      <p:cBhvr>
                                        <p:cTn id="25" dur="1" fill="hold">
                                          <p:stCondLst>
                                            <p:cond delay="499"/>
                                          </p:stCondLst>
                                        </p:cTn>
                                        <p:tgtEl>
                                          <p:spTgt spid="6"/>
                                        </p:tgtEl>
                                        <p:attrNameLst>
                                          <p:attrName>style.visibility</p:attrName>
                                        </p:attrNameLst>
                                      </p:cBhvr>
                                      <p:to>
                                        <p:strVal val="hidden"/>
                                      </p:to>
                                    </p:set>
                                  </p:childTnLst>
                                </p:cTn>
                              </p:par>
                              <p:par>
                                <p:cTn id="26" presetID="1" presetClass="entr" presetSubtype="0" fill="hold" nodeType="withEffect">
                                  <p:stCondLst>
                                    <p:cond delay="0"/>
                                  </p:stCondLst>
                                  <p:childTnLst>
                                    <p:set>
                                      <p:cBhvr>
                                        <p:cTn id="27" dur="1" fill="hold">
                                          <p:stCondLst>
                                            <p:cond delay="0"/>
                                          </p:stCondLst>
                                        </p:cTn>
                                        <p:tgtEl>
                                          <p:spTgt spid="10243">
                                            <p:txEl>
                                              <p:pRg st="2" end="2"/>
                                            </p:txEl>
                                          </p:spTgt>
                                        </p:tgtEl>
                                        <p:attrNameLst>
                                          <p:attrName>style.visibility</p:attrName>
                                        </p:attrNameLst>
                                      </p:cBhvr>
                                      <p:to>
                                        <p:strVal val="visible"/>
                                      </p:to>
                                    </p:set>
                                  </p:childTnLst>
                                </p:cTn>
                              </p:par>
                            </p:childTnLst>
                          </p:cTn>
                        </p:par>
                        <p:par>
                          <p:cTn id="28" fill="hold">
                            <p:stCondLst>
                              <p:cond delay="500"/>
                            </p:stCondLst>
                            <p:childTnLst>
                              <p:par>
                                <p:cTn id="29" presetID="9" presetClass="entr" presetSubtype="0" fill="hold" grpId="0" nodeType="afterEffect">
                                  <p:stCondLst>
                                    <p:cond delay="0"/>
                                  </p:stCondLst>
                                  <p:childTnLst>
                                    <p:set>
                                      <p:cBhvr>
                                        <p:cTn id="30" dur="1" fill="hold">
                                          <p:stCondLst>
                                            <p:cond delay="0"/>
                                          </p:stCondLst>
                                        </p:cTn>
                                        <p:tgtEl>
                                          <p:spTgt spid="101"/>
                                        </p:tgtEl>
                                        <p:attrNameLst>
                                          <p:attrName>style.visibility</p:attrName>
                                        </p:attrNameLst>
                                      </p:cBhvr>
                                      <p:to>
                                        <p:strVal val="visible"/>
                                      </p:to>
                                    </p:set>
                                    <p:animEffect transition="in" filter="dissolve">
                                      <p:cBhvr>
                                        <p:cTn id="31" dur="2000"/>
                                        <p:tgtEl>
                                          <p:spTgt spid="101"/>
                                        </p:tgtEl>
                                      </p:cBhvr>
                                    </p:animEffect>
                                  </p:childTnLst>
                                </p:cTn>
                              </p:par>
                            </p:childTnLst>
                          </p:cTn>
                        </p:par>
                        <p:par>
                          <p:cTn id="32" fill="hold">
                            <p:stCondLst>
                              <p:cond delay="2500"/>
                            </p:stCondLst>
                            <p:childTnLst>
                              <p:par>
                                <p:cTn id="33" presetID="9" presetClass="entr" presetSubtype="0" fill="hold" nodeType="afterEffect">
                                  <p:stCondLst>
                                    <p:cond delay="500"/>
                                  </p:stCondLst>
                                  <p:childTnLst>
                                    <p:set>
                                      <p:cBhvr>
                                        <p:cTn id="34" dur="1" fill="hold">
                                          <p:stCondLst>
                                            <p:cond delay="0"/>
                                          </p:stCondLst>
                                        </p:cTn>
                                        <p:tgtEl>
                                          <p:spTgt spid="2"/>
                                        </p:tgtEl>
                                        <p:attrNameLst>
                                          <p:attrName>style.visibility</p:attrName>
                                        </p:attrNameLst>
                                      </p:cBhvr>
                                      <p:to>
                                        <p:strVal val="visible"/>
                                      </p:to>
                                    </p:set>
                                    <p:animEffect transition="in" filter="dissolve">
                                      <p:cBhvr>
                                        <p:cTn id="35" dur="1000"/>
                                        <p:tgtEl>
                                          <p:spTgt spid="2"/>
                                        </p:tgtEl>
                                      </p:cBhvr>
                                    </p:animEffect>
                                  </p:childTnLst>
                                </p:cTn>
                              </p:par>
                            </p:childTnLst>
                          </p:cTn>
                        </p:par>
                        <p:par>
                          <p:cTn id="36" fill="hold">
                            <p:stCondLst>
                              <p:cond delay="4000"/>
                            </p:stCondLst>
                            <p:childTnLst>
                              <p:par>
                                <p:cTn id="37" presetID="0" presetClass="path" presetSubtype="0" accel="50000" decel="50000" fill="hold" grpId="0" nodeType="afterEffect">
                                  <p:stCondLst>
                                    <p:cond delay="500"/>
                                  </p:stCondLst>
                                  <p:childTnLst>
                                    <p:animMotion origin="layout" path="M -0.08733 -0.00649 C -0.08715 0.00972 -0.08733 0.03356 -0.0849 0.04976 C -0.08177 0.11551 -0.07049 0.18264 -0.05347 0.23703 C -0.04879 0.25231 -0.0474 0.27245 -0.04132 0.28495 C -0.03941 0.29236 -0.03611 0.30347 -0.03351 0.30902 C -0.02986 0.32476 -0.02604 0.34004 -0.02222 0.35555 C -0.01945 0.36643 -0.01545 0.37592 -0.0125 0.38634 C -0.01077 0.39375 -0.00781 0.40023 -0.00573 0.40694 C -0.00347 0.41365 -0.00486 0.41226 -0.00261 0.41226 " pathEditMode="relative" rAng="0" ptsTypes="ffffffffA">
                                      <p:cBhvr>
                                        <p:cTn id="38" dur="2000" fill="hold"/>
                                        <p:tgtEl>
                                          <p:spTgt spid="99"/>
                                        </p:tgtEl>
                                        <p:attrNameLst>
                                          <p:attrName>ppt_x</p:attrName>
                                          <p:attrName>ppt_y</p:attrName>
                                        </p:attrNameLst>
                                      </p:cBhvr>
                                      <p:rCtr x="4200" y="21000"/>
                                    </p:animMotion>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1024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9" grpId="0"/>
      <p:bldP spid="101"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Picture 94"/>
          <p:cNvPicPr>
            <a:picLocks noChangeAspect="1" noChangeArrowheads="1"/>
          </p:cNvPicPr>
          <p:nvPr/>
        </p:nvPicPr>
        <p:blipFill>
          <a:blip r:embed="rId3"/>
          <a:srcRect/>
          <a:stretch>
            <a:fillRect/>
          </a:stretch>
        </p:blipFill>
        <p:spPr bwMode="auto">
          <a:xfrm>
            <a:off x="-12700" y="4730275"/>
            <a:ext cx="9601200" cy="1424340"/>
          </a:xfrm>
          <a:prstGeom prst="rect">
            <a:avLst/>
          </a:prstGeom>
          <a:noFill/>
          <a:ln w="9525">
            <a:noFill/>
            <a:miter lim="800000"/>
            <a:headEnd/>
            <a:tailEnd/>
          </a:ln>
        </p:spPr>
      </p:pic>
      <p:sp>
        <p:nvSpPr>
          <p:cNvPr id="54273" name="Rectangle 2"/>
          <p:cNvSpPr>
            <a:spLocks noGrp="1" noChangeArrowheads="1"/>
          </p:cNvSpPr>
          <p:nvPr>
            <p:ph type="title" idx="4294967295"/>
          </p:nvPr>
        </p:nvSpPr>
        <p:spPr>
          <a:xfrm>
            <a:off x="191072" y="209550"/>
            <a:ext cx="8966579" cy="1218795"/>
          </a:xfrm>
        </p:spPr>
        <p:txBody>
          <a:bodyPr/>
          <a:lstStyle/>
          <a:p>
            <a:r>
              <a:rPr lang="en-US" sz="4400" dirty="0" smtClean="0"/>
              <a:t>The Top of Mind Questions for Business IT decision makers are…</a:t>
            </a:r>
          </a:p>
        </p:txBody>
      </p:sp>
      <p:sp>
        <p:nvSpPr>
          <p:cNvPr id="119814" name="AutoShape 6"/>
          <p:cNvSpPr>
            <a:spLocks noChangeArrowheads="1"/>
          </p:cNvSpPr>
          <p:nvPr/>
        </p:nvSpPr>
        <p:spPr bwMode="auto">
          <a:xfrm>
            <a:off x="304800" y="2124637"/>
            <a:ext cx="3538538" cy="1726826"/>
          </a:xfrm>
          <a:prstGeom prst="roundRect">
            <a:avLst>
              <a:gd name="adj" fmla="val 4384"/>
            </a:avLst>
          </a:prstGeom>
          <a:gradFill rotWithShape="1">
            <a:gsLst>
              <a:gs pos="0">
                <a:schemeClr val="tx2">
                  <a:gamma/>
                  <a:tint val="96863"/>
                  <a:invGamma/>
                  <a:alpha val="23000"/>
                </a:schemeClr>
              </a:gs>
              <a:gs pos="100000">
                <a:schemeClr val="tx2">
                  <a:alpha val="0"/>
                </a:schemeClr>
              </a:gs>
            </a:gsLst>
            <a:lin ang="5400000" scaled="1"/>
          </a:gradFill>
          <a:ln w="25400" algn="ctr">
            <a:solidFill>
              <a:srgbClr val="292929"/>
            </a:solidFill>
            <a:round/>
            <a:headEnd/>
            <a:tailEnd/>
          </a:ln>
          <a:effectLst/>
        </p:spPr>
        <p:txBody>
          <a:bodyPr anchor="ctr"/>
          <a:lstStyle/>
          <a:p>
            <a:pPr algn="ctr">
              <a:defRPr/>
            </a:pPr>
            <a:r>
              <a:rPr lang="en-US" altLang="zh-CN" sz="2400" dirty="0">
                <a:ea typeface="SimSun" pitchFamily="2" charset="-122"/>
                <a:cs typeface="Arial" pitchFamily="34" charset="0"/>
              </a:rPr>
              <a:t>Why invest </a:t>
            </a:r>
            <a:r>
              <a:rPr lang="en-US" altLang="zh-CN" sz="2400" dirty="0" smtClean="0">
                <a:ea typeface="SimSun" pitchFamily="2" charset="-122"/>
                <a:cs typeface="Arial" pitchFamily="34" charset="0"/>
              </a:rPr>
              <a:t>in datacenter optimization and IT refresh now</a:t>
            </a:r>
            <a:r>
              <a:rPr lang="en-US" altLang="zh-CN" sz="2400" dirty="0">
                <a:ea typeface="SimSun" pitchFamily="2" charset="-122"/>
                <a:cs typeface="Arial" pitchFamily="34" charset="0"/>
              </a:rPr>
              <a:t>?</a:t>
            </a:r>
          </a:p>
        </p:txBody>
      </p:sp>
      <p:sp>
        <p:nvSpPr>
          <p:cNvPr id="54276" name="AutoShape 7"/>
          <p:cNvSpPr>
            <a:spLocks noChangeArrowheads="1"/>
          </p:cNvSpPr>
          <p:nvPr/>
        </p:nvSpPr>
        <p:spPr bwMode="invGray">
          <a:xfrm rot="16200000" flipV="1">
            <a:off x="2902744" y="2807494"/>
            <a:ext cx="2743200" cy="547688"/>
          </a:xfrm>
          <a:prstGeom prst="triangle">
            <a:avLst>
              <a:gd name="adj" fmla="val 50000"/>
            </a:avLst>
          </a:prstGeom>
          <a:gradFill rotWithShape="1">
            <a:gsLst>
              <a:gs pos="0">
                <a:srgbClr val="755402">
                  <a:alpha val="0"/>
                </a:srgbClr>
              </a:gs>
              <a:gs pos="100000">
                <a:schemeClr val="accent2"/>
              </a:gs>
            </a:gsLst>
            <a:lin ang="0" scaled="1"/>
          </a:gradFill>
          <a:ln w="9525" algn="ctr">
            <a:noFill/>
            <a:miter lim="800000"/>
            <a:headEnd/>
            <a:tailEnd/>
          </a:ln>
        </p:spPr>
        <p:txBody>
          <a:bodyPr rot="10800000" vert="eaVert" anchor="ctr"/>
          <a:lstStyle/>
          <a:p>
            <a:pPr algn="r" eaLnBrk="0" hangingPunct="0">
              <a:lnSpc>
                <a:spcPct val="80000"/>
              </a:lnSpc>
              <a:spcBef>
                <a:spcPct val="50000"/>
              </a:spcBef>
            </a:pPr>
            <a:endParaRPr lang="en-US" dirty="0"/>
          </a:p>
        </p:txBody>
      </p:sp>
      <p:sp>
        <p:nvSpPr>
          <p:cNvPr id="2" name="AutoShape 6"/>
          <p:cNvSpPr>
            <a:spLocks noChangeArrowheads="1"/>
          </p:cNvSpPr>
          <p:nvPr/>
        </p:nvSpPr>
        <p:spPr bwMode="auto">
          <a:xfrm>
            <a:off x="4635500" y="1661633"/>
            <a:ext cx="4208463" cy="2840037"/>
          </a:xfrm>
          <a:prstGeom prst="roundRect">
            <a:avLst>
              <a:gd name="adj" fmla="val 4384"/>
            </a:avLst>
          </a:prstGeom>
          <a:gradFill rotWithShape="1">
            <a:gsLst>
              <a:gs pos="0">
                <a:schemeClr val="tx2">
                  <a:gamma/>
                  <a:tint val="96863"/>
                  <a:invGamma/>
                  <a:alpha val="23000"/>
                </a:schemeClr>
              </a:gs>
              <a:gs pos="100000">
                <a:schemeClr val="tx2">
                  <a:alpha val="0"/>
                </a:schemeClr>
              </a:gs>
            </a:gsLst>
            <a:lin ang="5400000" scaled="1"/>
          </a:gradFill>
          <a:ln w="25400" algn="ctr">
            <a:solidFill>
              <a:srgbClr val="292929"/>
            </a:solidFill>
            <a:round/>
            <a:headEnd/>
            <a:tailEnd/>
          </a:ln>
          <a:effectLst/>
        </p:spPr>
        <p:txBody>
          <a:bodyPr/>
          <a:lstStyle/>
          <a:p>
            <a:pPr algn="ctr">
              <a:defRPr/>
            </a:pPr>
            <a:r>
              <a:rPr lang="en-US" altLang="zh-CN" sz="2400" dirty="0">
                <a:ea typeface="SimSun" pitchFamily="2" charset="-122"/>
                <a:cs typeface="Arial" pitchFamily="34" charset="0"/>
              </a:rPr>
              <a:t>And, if I do invest…</a:t>
            </a:r>
          </a:p>
          <a:p>
            <a:pPr algn="ctr">
              <a:defRPr/>
            </a:pPr>
            <a:endParaRPr lang="en-US" altLang="zh-CN" sz="2400" dirty="0">
              <a:ea typeface="SimSun" pitchFamily="2" charset="-122"/>
              <a:cs typeface="Arial" pitchFamily="34" charset="0"/>
            </a:endParaRPr>
          </a:p>
          <a:p>
            <a:pPr algn="ctr">
              <a:defRPr/>
            </a:pPr>
            <a:endParaRPr lang="en-US" altLang="zh-CN" sz="2400" dirty="0">
              <a:ea typeface="SimSun" pitchFamily="2" charset="-122"/>
              <a:cs typeface="Arial" pitchFamily="34" charset="0"/>
            </a:endParaRPr>
          </a:p>
          <a:p>
            <a:pPr algn="ctr">
              <a:defRPr/>
            </a:pPr>
            <a:endParaRPr lang="en-US" altLang="zh-CN" sz="2400" dirty="0">
              <a:ea typeface="SimSun" pitchFamily="2" charset="-122"/>
              <a:cs typeface="Arial" pitchFamily="34" charset="0"/>
            </a:endParaRPr>
          </a:p>
          <a:p>
            <a:pPr algn="ctr">
              <a:defRPr/>
            </a:pPr>
            <a:endParaRPr lang="en-US" altLang="zh-CN" sz="2400" dirty="0">
              <a:ea typeface="SimSun" pitchFamily="2" charset="-122"/>
              <a:cs typeface="Arial" pitchFamily="34" charset="0"/>
            </a:endParaRPr>
          </a:p>
          <a:p>
            <a:pPr algn="ctr">
              <a:defRPr/>
            </a:pPr>
            <a:endParaRPr lang="en-US" altLang="zh-CN" sz="2400" dirty="0">
              <a:ea typeface="SimSun" pitchFamily="2" charset="-122"/>
              <a:cs typeface="Arial" pitchFamily="34" charset="0"/>
            </a:endParaRPr>
          </a:p>
          <a:p>
            <a:pPr algn="ctr">
              <a:defRPr/>
            </a:pPr>
            <a:endParaRPr lang="en-US" altLang="zh-CN" sz="2400" dirty="0">
              <a:ea typeface="SimSun" pitchFamily="2" charset="-122"/>
              <a:cs typeface="Arial" pitchFamily="34" charset="0"/>
            </a:endParaRPr>
          </a:p>
        </p:txBody>
      </p:sp>
      <p:grpSp>
        <p:nvGrpSpPr>
          <p:cNvPr id="4" name="AutoShape 22"/>
          <p:cNvGrpSpPr>
            <a:grpSpLocks/>
          </p:cNvGrpSpPr>
          <p:nvPr/>
        </p:nvGrpSpPr>
        <p:grpSpPr bwMode="auto">
          <a:xfrm>
            <a:off x="4687888" y="2185508"/>
            <a:ext cx="4095750" cy="785812"/>
            <a:chOff x="2953" y="1133"/>
            <a:chExt cx="2580" cy="495"/>
          </a:xfrm>
        </p:grpSpPr>
        <p:pic>
          <p:nvPicPr>
            <p:cNvPr id="54288" name="AutoShape 22"/>
            <p:cNvPicPr>
              <a:picLocks noChangeArrowheads="1"/>
            </p:cNvPicPr>
            <p:nvPr/>
          </p:nvPicPr>
          <p:blipFill>
            <a:blip r:embed="rId4" cstate="print"/>
            <a:srcRect/>
            <a:stretch>
              <a:fillRect/>
            </a:stretch>
          </p:blipFill>
          <p:spPr bwMode="auto">
            <a:xfrm>
              <a:off x="2953" y="1133"/>
              <a:ext cx="2580" cy="495"/>
            </a:xfrm>
            <a:prstGeom prst="rect">
              <a:avLst/>
            </a:prstGeom>
            <a:noFill/>
            <a:ln w="9525">
              <a:noFill/>
              <a:miter lim="800000"/>
              <a:headEnd/>
              <a:tailEnd/>
            </a:ln>
          </p:spPr>
        </p:pic>
        <p:sp>
          <p:nvSpPr>
            <p:cNvPr id="54289" name="Text Box 9"/>
            <p:cNvSpPr txBox="1">
              <a:spLocks noChangeArrowheads="1"/>
            </p:cNvSpPr>
            <p:nvPr/>
          </p:nvSpPr>
          <p:spPr bwMode="auto">
            <a:xfrm>
              <a:off x="3010" y="1175"/>
              <a:ext cx="2469" cy="377"/>
            </a:xfrm>
            <a:prstGeom prst="rect">
              <a:avLst/>
            </a:prstGeom>
            <a:solidFill>
              <a:schemeClr val="tx1">
                <a:lumMod val="85000"/>
              </a:schemeClr>
            </a:solidFill>
            <a:ln w="9525">
              <a:noFill/>
              <a:miter lim="800000"/>
              <a:headEnd/>
              <a:tailEnd/>
            </a:ln>
          </p:spPr>
          <p:txBody>
            <a:bodyPr anchor="ctr"/>
            <a:lstStyle/>
            <a:p>
              <a:pPr algn="ctr" eaLnBrk="0" hangingPunct="0">
                <a:spcBef>
                  <a:spcPct val="50000"/>
                </a:spcBef>
              </a:pPr>
              <a:r>
                <a:rPr lang="en-US" sz="1800" dirty="0">
                  <a:solidFill>
                    <a:schemeClr val="bg1"/>
                  </a:solidFill>
                </a:rPr>
                <a:t>…where should I invest? </a:t>
              </a:r>
            </a:p>
          </p:txBody>
        </p:sp>
      </p:grpSp>
      <p:grpSp>
        <p:nvGrpSpPr>
          <p:cNvPr id="5" name="AutoShape 22"/>
          <p:cNvGrpSpPr>
            <a:grpSpLocks/>
          </p:cNvGrpSpPr>
          <p:nvPr/>
        </p:nvGrpSpPr>
        <p:grpSpPr bwMode="auto">
          <a:xfrm>
            <a:off x="4700588" y="3666645"/>
            <a:ext cx="4095750" cy="798513"/>
            <a:chOff x="2961" y="2066"/>
            <a:chExt cx="2580" cy="503"/>
          </a:xfrm>
        </p:grpSpPr>
        <p:pic>
          <p:nvPicPr>
            <p:cNvPr id="54284" name="AutoShape 22"/>
            <p:cNvPicPr>
              <a:picLocks noChangeArrowheads="1"/>
            </p:cNvPicPr>
            <p:nvPr/>
          </p:nvPicPr>
          <p:blipFill>
            <a:blip r:embed="rId5" cstate="print"/>
            <a:srcRect/>
            <a:stretch>
              <a:fillRect/>
            </a:stretch>
          </p:blipFill>
          <p:spPr bwMode="auto">
            <a:xfrm>
              <a:off x="2961" y="2066"/>
              <a:ext cx="2580" cy="503"/>
            </a:xfrm>
            <a:prstGeom prst="rect">
              <a:avLst/>
            </a:prstGeom>
            <a:noFill/>
            <a:ln w="9525">
              <a:noFill/>
              <a:miter lim="800000"/>
              <a:headEnd/>
              <a:tailEnd/>
            </a:ln>
          </p:spPr>
        </p:pic>
        <p:sp>
          <p:nvSpPr>
            <p:cNvPr id="54285" name="Text Box 15"/>
            <p:cNvSpPr txBox="1">
              <a:spLocks noChangeArrowheads="1"/>
            </p:cNvSpPr>
            <p:nvPr/>
          </p:nvSpPr>
          <p:spPr bwMode="auto">
            <a:xfrm>
              <a:off x="3018" y="2119"/>
              <a:ext cx="2469" cy="377"/>
            </a:xfrm>
            <a:prstGeom prst="rect">
              <a:avLst/>
            </a:prstGeom>
            <a:solidFill>
              <a:schemeClr val="tx1">
                <a:lumMod val="85000"/>
              </a:schemeClr>
            </a:solidFill>
            <a:ln w="9525">
              <a:noFill/>
              <a:miter lim="800000"/>
              <a:headEnd/>
              <a:tailEnd/>
            </a:ln>
          </p:spPr>
          <p:txBody>
            <a:bodyPr anchor="ctr"/>
            <a:lstStyle/>
            <a:p>
              <a:pPr algn="ctr" eaLnBrk="0" hangingPunct="0">
                <a:spcBef>
                  <a:spcPct val="50000"/>
                </a:spcBef>
              </a:pPr>
              <a:r>
                <a:rPr lang="en-US" sz="1800" dirty="0">
                  <a:solidFill>
                    <a:schemeClr val="bg1"/>
                  </a:solidFill>
                </a:rPr>
                <a:t>…how will I know it’s an investment for the long run?</a:t>
              </a:r>
            </a:p>
          </p:txBody>
        </p:sp>
      </p:grpSp>
      <p:grpSp>
        <p:nvGrpSpPr>
          <p:cNvPr id="7" name="AutoShape 22"/>
          <p:cNvGrpSpPr>
            <a:grpSpLocks/>
          </p:cNvGrpSpPr>
          <p:nvPr/>
        </p:nvGrpSpPr>
        <p:grpSpPr bwMode="auto">
          <a:xfrm>
            <a:off x="4706724" y="2933809"/>
            <a:ext cx="4095750" cy="785812"/>
            <a:chOff x="2953" y="1133"/>
            <a:chExt cx="2580" cy="495"/>
          </a:xfrm>
        </p:grpSpPr>
        <p:pic>
          <p:nvPicPr>
            <p:cNvPr id="23" name="AutoShape 22"/>
            <p:cNvPicPr>
              <a:picLocks noChangeArrowheads="1"/>
            </p:cNvPicPr>
            <p:nvPr/>
          </p:nvPicPr>
          <p:blipFill>
            <a:blip r:embed="rId4" cstate="print"/>
            <a:srcRect/>
            <a:stretch>
              <a:fillRect/>
            </a:stretch>
          </p:blipFill>
          <p:spPr bwMode="auto">
            <a:xfrm>
              <a:off x="2953" y="1133"/>
              <a:ext cx="2580" cy="495"/>
            </a:xfrm>
            <a:prstGeom prst="rect">
              <a:avLst/>
            </a:prstGeom>
            <a:noFill/>
            <a:ln w="9525">
              <a:noFill/>
              <a:miter lim="800000"/>
              <a:headEnd/>
              <a:tailEnd/>
            </a:ln>
          </p:spPr>
        </p:pic>
        <p:sp>
          <p:nvSpPr>
            <p:cNvPr id="24" name="Text Box 9"/>
            <p:cNvSpPr txBox="1">
              <a:spLocks noChangeArrowheads="1"/>
            </p:cNvSpPr>
            <p:nvPr/>
          </p:nvSpPr>
          <p:spPr bwMode="auto">
            <a:xfrm>
              <a:off x="3010" y="1175"/>
              <a:ext cx="2469" cy="377"/>
            </a:xfrm>
            <a:prstGeom prst="rect">
              <a:avLst/>
            </a:prstGeom>
            <a:solidFill>
              <a:schemeClr val="tx1">
                <a:lumMod val="85000"/>
              </a:schemeClr>
            </a:solidFill>
            <a:ln w="9525">
              <a:noFill/>
              <a:miter lim="800000"/>
              <a:headEnd/>
              <a:tailEnd/>
            </a:ln>
          </p:spPr>
          <p:txBody>
            <a:bodyPr anchor="ctr"/>
            <a:lstStyle/>
            <a:p>
              <a:pPr algn="ctr" eaLnBrk="0" hangingPunct="0">
                <a:spcBef>
                  <a:spcPct val="50000"/>
                </a:spcBef>
              </a:pPr>
              <a:r>
                <a:rPr lang="en-US" sz="1800" dirty="0" smtClean="0">
                  <a:solidFill>
                    <a:schemeClr val="bg1"/>
                  </a:solidFill>
                </a:rPr>
                <a:t>…how will I maximize ROI? </a:t>
              </a:r>
              <a:endParaRPr lang="en-US" sz="1800" dirty="0">
                <a:solidFill>
                  <a:schemeClr val="bg1"/>
                </a:solidFill>
              </a:endParaRPr>
            </a:p>
          </p:txBody>
        </p:sp>
      </p:grpSp>
      <p:sp>
        <p:nvSpPr>
          <p:cNvPr id="20" name="Text Box 3"/>
          <p:cNvSpPr txBox="1">
            <a:spLocks noChangeArrowheads="1"/>
          </p:cNvSpPr>
          <p:nvPr/>
        </p:nvSpPr>
        <p:spPr bwMode="auto">
          <a:xfrm>
            <a:off x="501121" y="4800615"/>
            <a:ext cx="8004175" cy="1072653"/>
          </a:xfrm>
          <a:prstGeom prst="rect">
            <a:avLst/>
          </a:prstGeom>
          <a:noFill/>
          <a:ln w="9525">
            <a:noFill/>
            <a:miter lim="800000"/>
            <a:headEnd/>
            <a:tailEnd/>
          </a:ln>
        </p:spPr>
        <p:txBody>
          <a:bodyPr anchor="ctr"/>
          <a:lstStyle/>
          <a:p>
            <a:pPr algn="ctr" eaLnBrk="0" hangingPunct="0">
              <a:lnSpc>
                <a:spcPct val="90000"/>
              </a:lnSpc>
              <a:spcBef>
                <a:spcPct val="50000"/>
              </a:spcBef>
            </a:pPr>
            <a:r>
              <a:rPr lang="en-US" sz="2400" b="1" dirty="0" smtClean="0">
                <a:solidFill>
                  <a:schemeClr val="tx1">
                    <a:lumMod val="85000"/>
                  </a:schemeClr>
                </a:solidFill>
              </a:rPr>
              <a:t>Evolve your Data Center strategy:</a:t>
            </a:r>
            <a:br>
              <a:rPr lang="en-US" sz="2400" b="1" dirty="0" smtClean="0">
                <a:solidFill>
                  <a:schemeClr val="tx1">
                    <a:lumMod val="85000"/>
                  </a:schemeClr>
                </a:solidFill>
              </a:rPr>
            </a:br>
            <a:r>
              <a:rPr lang="en-US" sz="2400" b="1" dirty="0" smtClean="0">
                <a:solidFill>
                  <a:schemeClr val="tx1">
                    <a:lumMod val="85000"/>
                  </a:schemeClr>
                </a:solidFill>
              </a:rPr>
              <a:t>from a collection of servers … to a platform “fabric”</a:t>
            </a:r>
            <a:endParaRPr lang="en-US" sz="2400" b="1" dirty="0">
              <a:solidFill>
                <a:schemeClr val="tx1">
                  <a:lumMod val="85000"/>
                </a:schemeClr>
              </a:solidFill>
            </a:endParaRPr>
          </a:p>
        </p:txBody>
      </p:sp>
    </p:spTree>
  </p:cSld>
  <p:clrMapOvr>
    <a:masterClrMapping/>
  </p:clrMapOvr>
  <p:transition>
    <p:fade/>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482108"/>
            <a:ext cx="8382000" cy="1329595"/>
          </a:xfrm>
        </p:spPr>
        <p:txBody>
          <a:bodyPr/>
          <a:lstStyle/>
          <a:p>
            <a:pPr algn="ctr"/>
            <a:r>
              <a:rPr lang="en-US" dirty="0" smtClean="0"/>
              <a:t>Real Results from</a:t>
            </a:r>
            <a:br>
              <a:rPr lang="en-US" dirty="0" smtClean="0"/>
            </a:br>
            <a:r>
              <a:rPr lang="en-US" dirty="0" smtClean="0"/>
              <a:t>Intel / Microsoft Collaboration</a:t>
            </a:r>
            <a:endParaRPr lang="en-US" dirty="0"/>
          </a:p>
        </p:txBody>
      </p:sp>
    </p:spTree>
  </p:cSld>
  <p:clrMapOvr>
    <a:masterClrMapping/>
  </p:clrMapOvr>
  <p:transition>
    <p:fade/>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ChangeArrowheads="1"/>
          </p:cNvSpPr>
          <p:nvPr>
            <p:ph type="title"/>
          </p:nvPr>
        </p:nvSpPr>
        <p:spPr>
          <a:xfrm>
            <a:off x="381000" y="93708"/>
            <a:ext cx="8382000" cy="941796"/>
          </a:xfrm>
        </p:spPr>
        <p:txBody>
          <a:bodyPr/>
          <a:lstStyle/>
          <a:p>
            <a:pPr eaLnBrk="1" hangingPunct="1"/>
            <a:r>
              <a:rPr lang="en-US" sz="4400" dirty="0" smtClean="0"/>
              <a:t>Server Refresh Benefits</a:t>
            </a:r>
            <a:r>
              <a:rPr lang="en-US" dirty="0" smtClean="0"/>
              <a:t/>
            </a:r>
            <a:br>
              <a:rPr lang="en-US" dirty="0" smtClean="0"/>
            </a:br>
            <a:r>
              <a:rPr lang="en-US" sz="2400" dirty="0" smtClean="0">
                <a:solidFill>
                  <a:schemeClr val="tx1"/>
                </a:solidFill>
              </a:rPr>
              <a:t>(Single Core)</a:t>
            </a:r>
          </a:p>
        </p:txBody>
      </p:sp>
      <p:sp>
        <p:nvSpPr>
          <p:cNvPr id="41987" name="Rectangle 3"/>
          <p:cNvSpPr>
            <a:spLocks noChangeArrowheads="1"/>
          </p:cNvSpPr>
          <p:nvPr/>
        </p:nvSpPr>
        <p:spPr bwMode="auto">
          <a:xfrm>
            <a:off x="0" y="5721925"/>
            <a:ext cx="9144000" cy="377825"/>
          </a:xfrm>
          <a:prstGeom prst="rect">
            <a:avLst/>
          </a:prstGeom>
          <a:noFill/>
          <a:ln w="9525" algn="ctr">
            <a:noFill/>
            <a:miter lim="800000"/>
            <a:headEnd/>
            <a:tailEnd/>
          </a:ln>
        </p:spPr>
        <p:txBody>
          <a:bodyPr anchor="b">
            <a:spAutoFit/>
          </a:bodyPr>
          <a:lstStyle/>
          <a:p>
            <a:pPr eaLnBrk="0" hangingPunct="0">
              <a:lnSpc>
                <a:spcPct val="90000"/>
              </a:lnSpc>
              <a:spcBef>
                <a:spcPct val="40000"/>
              </a:spcBef>
              <a:buSzPct val="125000"/>
              <a:buFont typeface="Times" pitchFamily="18" charset="0"/>
              <a:buNone/>
            </a:pPr>
            <a:r>
              <a:rPr lang="en-US" sz="700"/>
              <a:t>Source: Intel estimates as of Nov 2008. Performance comparison using SPECjbb2005 bops (business operations per second). Results have been estimated based on internal Intel analysis and are provided for informational purposes only.  Any difference in system hardware or software design or configuration may affect actual performance. For detailed calculations, configurations and assumptions refer to the legal information slide in backup. </a:t>
            </a:r>
          </a:p>
        </p:txBody>
      </p:sp>
      <p:pic>
        <p:nvPicPr>
          <p:cNvPr id="708646" name="Picture 38"/>
          <p:cNvPicPr>
            <a:picLocks noChangeAspect="1" noChangeArrowheads="1"/>
          </p:cNvPicPr>
          <p:nvPr/>
        </p:nvPicPr>
        <p:blipFill>
          <a:blip r:embed="rId3"/>
          <a:srcRect/>
          <a:stretch>
            <a:fillRect/>
          </a:stretch>
        </p:blipFill>
        <p:spPr bwMode="auto">
          <a:xfrm>
            <a:off x="2052638" y="1588075"/>
            <a:ext cx="1209675" cy="1390650"/>
          </a:xfrm>
          <a:prstGeom prst="rect">
            <a:avLst/>
          </a:prstGeom>
          <a:noFill/>
          <a:ln w="9525">
            <a:noFill/>
            <a:miter lim="800000"/>
            <a:headEnd/>
            <a:tailEnd/>
          </a:ln>
        </p:spPr>
      </p:pic>
      <p:pic>
        <p:nvPicPr>
          <p:cNvPr id="708656" name="Picture 48"/>
          <p:cNvPicPr>
            <a:picLocks noChangeAspect="1" noChangeArrowheads="1"/>
          </p:cNvPicPr>
          <p:nvPr/>
        </p:nvPicPr>
        <p:blipFill>
          <a:blip r:embed="rId3"/>
          <a:srcRect/>
          <a:stretch>
            <a:fillRect/>
          </a:stretch>
        </p:blipFill>
        <p:spPr bwMode="auto">
          <a:xfrm>
            <a:off x="2052638" y="3931225"/>
            <a:ext cx="1209675" cy="1390650"/>
          </a:xfrm>
          <a:prstGeom prst="rect">
            <a:avLst/>
          </a:prstGeom>
          <a:noFill/>
          <a:ln w="9525">
            <a:noFill/>
            <a:miter lim="800000"/>
            <a:headEnd/>
            <a:tailEnd/>
          </a:ln>
        </p:spPr>
      </p:pic>
      <p:pic>
        <p:nvPicPr>
          <p:cNvPr id="50" name="Picture 49" descr="XeonBadgeNew.png"/>
          <p:cNvPicPr>
            <a:picLocks noChangeAspect="1"/>
          </p:cNvPicPr>
          <p:nvPr/>
        </p:nvPicPr>
        <p:blipFill>
          <a:blip r:embed="rId4" cstate="screen"/>
          <a:srcRect/>
          <a:stretch>
            <a:fillRect/>
          </a:stretch>
        </p:blipFill>
        <p:spPr>
          <a:xfrm>
            <a:off x="7551493" y="192331"/>
            <a:ext cx="1408907" cy="1026869"/>
          </a:xfrm>
          <a:prstGeom prst="rect">
            <a:avLst/>
          </a:prstGeom>
          <a:effectLst>
            <a:reflection blurRad="6350" stA="52000" endA="300" endPos="35000" dir="5400000" sy="-100000" algn="bl" rotWithShape="0"/>
          </a:effectLst>
        </p:spPr>
      </p:pic>
      <p:grpSp>
        <p:nvGrpSpPr>
          <p:cNvPr id="2" name="Group 54"/>
          <p:cNvGrpSpPr>
            <a:grpSpLocks/>
          </p:cNvGrpSpPr>
          <p:nvPr/>
        </p:nvGrpSpPr>
        <p:grpSpPr bwMode="auto">
          <a:xfrm>
            <a:off x="2887663" y="1073725"/>
            <a:ext cx="5802312" cy="2230438"/>
            <a:chOff x="2887663" y="990600"/>
            <a:chExt cx="5802312" cy="2230438"/>
          </a:xfrm>
        </p:grpSpPr>
        <p:grpSp>
          <p:nvGrpSpPr>
            <p:cNvPr id="3" name="Group 53"/>
            <p:cNvGrpSpPr>
              <a:grpSpLocks/>
            </p:cNvGrpSpPr>
            <p:nvPr/>
          </p:nvGrpSpPr>
          <p:grpSpPr bwMode="auto">
            <a:xfrm>
              <a:off x="2887663" y="990600"/>
              <a:ext cx="5802312" cy="2230438"/>
              <a:chOff x="1819" y="624"/>
              <a:chExt cx="3655" cy="1405"/>
            </a:xfrm>
          </p:grpSpPr>
          <p:sp>
            <p:nvSpPr>
              <p:cNvPr id="42020" name="Rounded Rectangle 26"/>
              <p:cNvSpPr>
                <a:spLocks noChangeArrowheads="1"/>
              </p:cNvSpPr>
              <p:nvPr/>
            </p:nvSpPr>
            <p:spPr bwMode="auto">
              <a:xfrm>
                <a:off x="1819" y="852"/>
                <a:ext cx="3655" cy="1177"/>
              </a:xfrm>
              <a:prstGeom prst="roundRect">
                <a:avLst>
                  <a:gd name="adj" fmla="val 5227"/>
                </a:avLst>
              </a:prstGeom>
              <a:gradFill rotWithShape="1">
                <a:gsLst>
                  <a:gs pos="0">
                    <a:srgbClr val="0C62A9">
                      <a:alpha val="20000"/>
                    </a:srgbClr>
                  </a:gs>
                  <a:gs pos="100000">
                    <a:schemeClr val="tx2">
                      <a:alpha val="0"/>
                    </a:schemeClr>
                  </a:gs>
                </a:gsLst>
                <a:lin ang="5400000" scaled="1"/>
              </a:gradFill>
              <a:ln w="19050" algn="ctr">
                <a:solidFill>
                  <a:schemeClr val="tx2"/>
                </a:solidFill>
                <a:round/>
                <a:headEnd/>
                <a:tailEnd/>
              </a:ln>
            </p:spPr>
            <p:txBody>
              <a:bodyPr/>
              <a:lstStyle/>
              <a:p>
                <a:pPr algn="ctr" eaLnBrk="0" hangingPunct="0">
                  <a:spcBef>
                    <a:spcPct val="50000"/>
                  </a:spcBef>
                </a:pPr>
                <a:endParaRPr lang="en-US" altLang="ja-JP" sz="1400">
                  <a:ea typeface="MS PGothic" pitchFamily="34" charset="-128"/>
                </a:endParaRPr>
              </a:p>
            </p:txBody>
          </p:sp>
          <p:sp>
            <p:nvSpPr>
              <p:cNvPr id="42021" name="Rectangle 12"/>
              <p:cNvSpPr>
                <a:spLocks noChangeArrowheads="1"/>
              </p:cNvSpPr>
              <p:nvPr/>
            </p:nvSpPr>
            <p:spPr bwMode="auto">
              <a:xfrm>
                <a:off x="1835" y="624"/>
                <a:ext cx="910" cy="231"/>
              </a:xfrm>
              <a:prstGeom prst="rect">
                <a:avLst/>
              </a:prstGeom>
              <a:noFill/>
              <a:ln w="44450" algn="ctr">
                <a:noFill/>
                <a:miter lim="800000"/>
                <a:headEnd/>
                <a:tailEnd/>
              </a:ln>
            </p:spPr>
            <p:txBody>
              <a:bodyPr lIns="91431" tIns="45716" rIns="91431" bIns="45716">
                <a:spAutoFit/>
              </a:bodyPr>
              <a:lstStyle/>
              <a:p>
                <a:pPr marL="228600" indent="-228600" algn="ctr" defTabSz="639763" eaLnBrk="0" hangingPunct="0">
                  <a:lnSpc>
                    <a:spcPct val="90000"/>
                  </a:lnSpc>
                  <a:spcBef>
                    <a:spcPct val="50000"/>
                  </a:spcBef>
                </a:pPr>
                <a:r>
                  <a:rPr lang="en-US" sz="2000" b="1"/>
                  <a:t>2009</a:t>
                </a:r>
                <a:endParaRPr lang="en-US" sz="1400" b="1"/>
              </a:p>
            </p:txBody>
          </p:sp>
          <p:sp>
            <p:nvSpPr>
              <p:cNvPr id="42022" name="Rectangle 12"/>
              <p:cNvSpPr>
                <a:spLocks noChangeArrowheads="1"/>
              </p:cNvSpPr>
              <p:nvPr/>
            </p:nvSpPr>
            <p:spPr bwMode="auto">
              <a:xfrm>
                <a:off x="1844" y="923"/>
                <a:ext cx="940" cy="421"/>
              </a:xfrm>
              <a:prstGeom prst="rect">
                <a:avLst/>
              </a:prstGeom>
              <a:noFill/>
              <a:ln w="44450" algn="ctr">
                <a:noFill/>
                <a:miter lim="800000"/>
                <a:headEnd/>
                <a:tailEnd/>
              </a:ln>
            </p:spPr>
            <p:txBody>
              <a:bodyPr lIns="91431" tIns="45716" rIns="91431" bIns="45716">
                <a:spAutoFit/>
              </a:bodyPr>
              <a:lstStyle/>
              <a:p>
                <a:pPr algn="ctr" defTabSz="639763" eaLnBrk="0" hangingPunct="0">
                  <a:lnSpc>
                    <a:spcPct val="90000"/>
                  </a:lnSpc>
                  <a:spcBef>
                    <a:spcPct val="50000"/>
                  </a:spcBef>
                </a:pPr>
                <a:r>
                  <a:rPr lang="en-US" sz="1400">
                    <a:solidFill>
                      <a:schemeClr val="hlink"/>
                    </a:solidFill>
                  </a:rPr>
                  <a:t>Performance Refresh</a:t>
                </a:r>
              </a:p>
              <a:p>
                <a:pPr algn="ctr" defTabSz="639763" eaLnBrk="0" hangingPunct="0">
                  <a:lnSpc>
                    <a:spcPct val="90000"/>
                  </a:lnSpc>
                  <a:spcBef>
                    <a:spcPct val="50000"/>
                  </a:spcBef>
                </a:pPr>
                <a:r>
                  <a:rPr lang="en-US" sz="1400">
                    <a:solidFill>
                      <a:schemeClr val="hlink"/>
                    </a:solidFill>
                  </a:rPr>
                  <a:t>1:1</a:t>
                </a:r>
                <a:endParaRPr lang="en-US" sz="800">
                  <a:solidFill>
                    <a:schemeClr val="hlink"/>
                  </a:solidFill>
                </a:endParaRPr>
              </a:p>
            </p:txBody>
          </p:sp>
          <p:sp>
            <p:nvSpPr>
              <p:cNvPr id="42023" name="Text Box 5"/>
              <p:cNvSpPr txBox="1">
                <a:spLocks noChangeArrowheads="1"/>
              </p:cNvSpPr>
              <p:nvPr/>
            </p:nvSpPr>
            <p:spPr bwMode="auto">
              <a:xfrm>
                <a:off x="4070" y="908"/>
                <a:ext cx="1404" cy="414"/>
              </a:xfrm>
              <a:prstGeom prst="rect">
                <a:avLst/>
              </a:prstGeom>
              <a:noFill/>
              <a:ln w="57150" algn="ctr">
                <a:noFill/>
                <a:miter lim="800000"/>
                <a:headEnd/>
                <a:tailEnd/>
              </a:ln>
            </p:spPr>
            <p:txBody>
              <a:bodyPr lIns="91431" tIns="45716" rIns="91431" bIns="45716" anchor="ctr"/>
              <a:lstStyle/>
              <a:p>
                <a:pPr algn="ctr" defTabSz="1016000" eaLnBrk="0" hangingPunct="0">
                  <a:lnSpc>
                    <a:spcPct val="75000"/>
                  </a:lnSpc>
                  <a:spcBef>
                    <a:spcPct val="50000"/>
                  </a:spcBef>
                </a:pPr>
                <a:r>
                  <a:rPr lang="en-US" sz="1500"/>
                  <a:t>Up to </a:t>
                </a:r>
                <a:r>
                  <a:rPr lang="en-US" sz="2400"/>
                  <a:t>9x </a:t>
                </a:r>
                <a:r>
                  <a:rPr lang="en-US" sz="1500"/>
                  <a:t>Performance</a:t>
                </a:r>
              </a:p>
            </p:txBody>
          </p:sp>
          <p:sp>
            <p:nvSpPr>
              <p:cNvPr id="42024" name="Text Box 8"/>
              <p:cNvSpPr txBox="1">
                <a:spLocks noChangeArrowheads="1"/>
              </p:cNvSpPr>
              <p:nvPr/>
            </p:nvSpPr>
            <p:spPr bwMode="auto">
              <a:xfrm>
                <a:off x="2775" y="1599"/>
                <a:ext cx="1232" cy="424"/>
              </a:xfrm>
              <a:prstGeom prst="rect">
                <a:avLst/>
              </a:prstGeom>
              <a:noFill/>
              <a:ln w="9525" algn="ctr">
                <a:noFill/>
                <a:miter lim="800000"/>
                <a:headEnd/>
                <a:tailEnd/>
              </a:ln>
            </p:spPr>
            <p:txBody>
              <a:bodyPr lIns="91431" tIns="45716" rIns="91431" bIns="45716">
                <a:spAutoFit/>
              </a:bodyPr>
              <a:lstStyle/>
              <a:p>
                <a:pPr algn="ctr" defTabSz="639763" eaLnBrk="0" hangingPunct="0">
                  <a:lnSpc>
                    <a:spcPct val="85000"/>
                  </a:lnSpc>
                  <a:spcBef>
                    <a:spcPct val="50000"/>
                  </a:spcBef>
                </a:pPr>
                <a:r>
                  <a:rPr lang="en-US" sz="1500"/>
                  <a:t>184 Intel</a:t>
                </a:r>
                <a:r>
                  <a:rPr lang="en-US" sz="1500" baseline="30000"/>
                  <a:t>®</a:t>
                </a:r>
                <a:r>
                  <a:rPr lang="en-US" sz="1500"/>
                  <a:t> Xeon</a:t>
                </a:r>
                <a:r>
                  <a:rPr lang="en-US" sz="1500" baseline="30000"/>
                  <a:t>®</a:t>
                </a:r>
                <a:r>
                  <a:rPr lang="en-US" sz="1500"/>
                  <a:t> 5500 Based Servers</a:t>
                </a:r>
              </a:p>
            </p:txBody>
          </p:sp>
          <p:grpSp>
            <p:nvGrpSpPr>
              <p:cNvPr id="4" name="Group 27"/>
              <p:cNvGrpSpPr>
                <a:grpSpLocks/>
              </p:cNvGrpSpPr>
              <p:nvPr/>
            </p:nvGrpSpPr>
            <p:grpSpPr bwMode="auto">
              <a:xfrm>
                <a:off x="2843" y="901"/>
                <a:ext cx="1097" cy="684"/>
                <a:chOff x="2848" y="877"/>
                <a:chExt cx="1097" cy="684"/>
              </a:xfrm>
            </p:grpSpPr>
            <p:pic>
              <p:nvPicPr>
                <p:cNvPr id="42027" name="Picture 16" descr="server2"/>
                <p:cNvPicPr>
                  <a:picLocks noChangeAspect="1" noChangeArrowheads="1"/>
                </p:cNvPicPr>
                <p:nvPr/>
              </p:nvPicPr>
              <p:blipFill>
                <a:blip r:embed="rId5"/>
                <a:srcRect/>
                <a:stretch>
                  <a:fillRect/>
                </a:stretch>
              </p:blipFill>
              <p:spPr bwMode="auto">
                <a:xfrm>
                  <a:off x="2848" y="878"/>
                  <a:ext cx="299" cy="485"/>
                </a:xfrm>
                <a:prstGeom prst="rect">
                  <a:avLst/>
                </a:prstGeom>
                <a:noFill/>
                <a:ln w="9525">
                  <a:noFill/>
                  <a:miter lim="800000"/>
                  <a:headEnd/>
                  <a:tailEnd/>
                </a:ln>
              </p:spPr>
            </p:pic>
            <p:pic>
              <p:nvPicPr>
                <p:cNvPr id="42028" name="Picture 17" descr="server2"/>
                <p:cNvPicPr>
                  <a:picLocks noChangeAspect="1" noChangeArrowheads="1"/>
                </p:cNvPicPr>
                <p:nvPr/>
              </p:nvPicPr>
              <p:blipFill>
                <a:blip r:embed="rId6"/>
                <a:srcRect/>
                <a:stretch>
                  <a:fillRect/>
                </a:stretch>
              </p:blipFill>
              <p:spPr bwMode="auto">
                <a:xfrm>
                  <a:off x="3048" y="877"/>
                  <a:ext cx="299" cy="486"/>
                </a:xfrm>
                <a:prstGeom prst="rect">
                  <a:avLst/>
                </a:prstGeom>
                <a:noFill/>
                <a:ln w="9525">
                  <a:noFill/>
                  <a:miter lim="800000"/>
                  <a:headEnd/>
                  <a:tailEnd/>
                </a:ln>
              </p:spPr>
            </p:pic>
            <p:pic>
              <p:nvPicPr>
                <p:cNvPr id="42029" name="Picture 18" descr="server2"/>
                <p:cNvPicPr>
                  <a:picLocks noChangeAspect="1" noChangeArrowheads="1"/>
                </p:cNvPicPr>
                <p:nvPr/>
              </p:nvPicPr>
              <p:blipFill>
                <a:blip r:embed="rId5"/>
                <a:srcRect/>
                <a:stretch>
                  <a:fillRect/>
                </a:stretch>
              </p:blipFill>
              <p:spPr bwMode="auto">
                <a:xfrm>
                  <a:off x="3247" y="878"/>
                  <a:ext cx="299" cy="485"/>
                </a:xfrm>
                <a:prstGeom prst="rect">
                  <a:avLst/>
                </a:prstGeom>
                <a:noFill/>
                <a:ln w="9525">
                  <a:noFill/>
                  <a:miter lim="800000"/>
                  <a:headEnd/>
                  <a:tailEnd/>
                </a:ln>
              </p:spPr>
            </p:pic>
            <p:pic>
              <p:nvPicPr>
                <p:cNvPr id="42030" name="Picture 31" descr="server2"/>
                <p:cNvPicPr>
                  <a:picLocks noChangeAspect="1" noChangeArrowheads="1"/>
                </p:cNvPicPr>
                <p:nvPr/>
              </p:nvPicPr>
              <p:blipFill>
                <a:blip r:embed="rId5"/>
                <a:srcRect/>
                <a:stretch>
                  <a:fillRect/>
                </a:stretch>
              </p:blipFill>
              <p:spPr bwMode="auto">
                <a:xfrm>
                  <a:off x="3447" y="878"/>
                  <a:ext cx="299" cy="485"/>
                </a:xfrm>
                <a:prstGeom prst="rect">
                  <a:avLst/>
                </a:prstGeom>
                <a:noFill/>
                <a:ln w="9525">
                  <a:noFill/>
                  <a:miter lim="800000"/>
                  <a:headEnd/>
                  <a:tailEnd/>
                </a:ln>
              </p:spPr>
            </p:pic>
            <p:pic>
              <p:nvPicPr>
                <p:cNvPr id="42031" name="Picture 16" descr="server2"/>
                <p:cNvPicPr>
                  <a:picLocks noChangeAspect="1" noChangeArrowheads="1"/>
                </p:cNvPicPr>
                <p:nvPr/>
              </p:nvPicPr>
              <p:blipFill>
                <a:blip r:embed="rId6"/>
                <a:srcRect/>
                <a:stretch>
                  <a:fillRect/>
                </a:stretch>
              </p:blipFill>
              <p:spPr bwMode="auto">
                <a:xfrm>
                  <a:off x="3646" y="877"/>
                  <a:ext cx="299" cy="487"/>
                </a:xfrm>
                <a:prstGeom prst="rect">
                  <a:avLst/>
                </a:prstGeom>
                <a:noFill/>
                <a:ln w="9525">
                  <a:noFill/>
                  <a:miter lim="800000"/>
                  <a:headEnd/>
                  <a:tailEnd/>
                </a:ln>
              </p:spPr>
            </p:pic>
            <p:pic>
              <p:nvPicPr>
                <p:cNvPr id="42032" name="Picture 17" descr="server2"/>
                <p:cNvPicPr>
                  <a:picLocks noChangeAspect="1" noChangeArrowheads="1"/>
                </p:cNvPicPr>
                <p:nvPr/>
              </p:nvPicPr>
              <p:blipFill>
                <a:blip r:embed="rId6"/>
                <a:srcRect/>
                <a:stretch>
                  <a:fillRect/>
                </a:stretch>
              </p:blipFill>
              <p:spPr bwMode="auto">
                <a:xfrm>
                  <a:off x="2914" y="1075"/>
                  <a:ext cx="299" cy="486"/>
                </a:xfrm>
                <a:prstGeom prst="rect">
                  <a:avLst/>
                </a:prstGeom>
                <a:noFill/>
                <a:ln w="9525">
                  <a:noFill/>
                  <a:miter lim="800000"/>
                  <a:headEnd/>
                  <a:tailEnd/>
                </a:ln>
              </p:spPr>
            </p:pic>
            <p:pic>
              <p:nvPicPr>
                <p:cNvPr id="42033" name="Picture 18" descr="server2"/>
                <p:cNvPicPr>
                  <a:picLocks noChangeAspect="1" noChangeArrowheads="1"/>
                </p:cNvPicPr>
                <p:nvPr/>
              </p:nvPicPr>
              <p:blipFill>
                <a:blip r:embed="rId6"/>
                <a:srcRect/>
                <a:stretch>
                  <a:fillRect/>
                </a:stretch>
              </p:blipFill>
              <p:spPr bwMode="auto">
                <a:xfrm>
                  <a:off x="3113" y="1074"/>
                  <a:ext cx="299" cy="487"/>
                </a:xfrm>
                <a:prstGeom prst="rect">
                  <a:avLst/>
                </a:prstGeom>
                <a:noFill/>
                <a:ln w="9525">
                  <a:noFill/>
                  <a:miter lim="800000"/>
                  <a:headEnd/>
                  <a:tailEnd/>
                </a:ln>
              </p:spPr>
            </p:pic>
            <p:pic>
              <p:nvPicPr>
                <p:cNvPr id="42034" name="Picture 31" descr="server2"/>
                <p:cNvPicPr>
                  <a:picLocks noChangeAspect="1" noChangeArrowheads="1"/>
                </p:cNvPicPr>
                <p:nvPr/>
              </p:nvPicPr>
              <p:blipFill>
                <a:blip r:embed="rId6"/>
                <a:srcRect/>
                <a:stretch>
                  <a:fillRect/>
                </a:stretch>
              </p:blipFill>
              <p:spPr bwMode="auto">
                <a:xfrm>
                  <a:off x="3313" y="1074"/>
                  <a:ext cx="299" cy="487"/>
                </a:xfrm>
                <a:prstGeom prst="rect">
                  <a:avLst/>
                </a:prstGeom>
                <a:noFill/>
                <a:ln w="9525">
                  <a:noFill/>
                  <a:miter lim="800000"/>
                  <a:headEnd/>
                  <a:tailEnd/>
                </a:ln>
              </p:spPr>
            </p:pic>
            <p:pic>
              <p:nvPicPr>
                <p:cNvPr id="42035" name="Picture 31" descr="server2"/>
                <p:cNvPicPr>
                  <a:picLocks noChangeAspect="1" noChangeArrowheads="1"/>
                </p:cNvPicPr>
                <p:nvPr/>
              </p:nvPicPr>
              <p:blipFill>
                <a:blip r:embed="rId6"/>
                <a:srcRect/>
                <a:stretch>
                  <a:fillRect/>
                </a:stretch>
              </p:blipFill>
              <p:spPr bwMode="auto">
                <a:xfrm>
                  <a:off x="3512" y="1074"/>
                  <a:ext cx="299" cy="487"/>
                </a:xfrm>
                <a:prstGeom prst="rect">
                  <a:avLst/>
                </a:prstGeom>
                <a:noFill/>
                <a:ln w="9525">
                  <a:noFill/>
                  <a:miter lim="800000"/>
                  <a:headEnd/>
                  <a:tailEnd/>
                </a:ln>
              </p:spPr>
            </p:pic>
          </p:grpSp>
          <p:sp>
            <p:nvSpPr>
              <p:cNvPr id="42026" name="Text Box 14"/>
              <p:cNvSpPr txBox="1">
                <a:spLocks noChangeArrowheads="1"/>
              </p:cNvSpPr>
              <p:nvPr/>
            </p:nvSpPr>
            <p:spPr bwMode="auto">
              <a:xfrm>
                <a:off x="4070" y="1387"/>
                <a:ext cx="1404" cy="551"/>
              </a:xfrm>
              <a:prstGeom prst="rect">
                <a:avLst/>
              </a:prstGeom>
              <a:noFill/>
              <a:ln w="57150" algn="ctr">
                <a:noFill/>
                <a:miter lim="800000"/>
                <a:headEnd/>
                <a:tailEnd/>
              </a:ln>
            </p:spPr>
            <p:txBody>
              <a:bodyPr lIns="91431" tIns="45716" rIns="91431" bIns="45716" anchor="ctr"/>
              <a:lstStyle/>
              <a:p>
                <a:pPr algn="ctr" defTabSz="1016000" eaLnBrk="0" hangingPunct="0">
                  <a:lnSpc>
                    <a:spcPct val="75000"/>
                  </a:lnSpc>
                  <a:spcBef>
                    <a:spcPct val="50000"/>
                  </a:spcBef>
                </a:pPr>
                <a:r>
                  <a:rPr lang="en-US" sz="2400"/>
                  <a:t>18% </a:t>
                </a:r>
                <a:r>
                  <a:rPr lang="en-US" sz="1500"/>
                  <a:t>Annual Energy Costs Estimated Reduction</a:t>
                </a:r>
                <a:endParaRPr lang="en-US" sz="3800"/>
              </a:p>
            </p:txBody>
          </p:sp>
        </p:grpSp>
        <p:pic>
          <p:nvPicPr>
            <p:cNvPr id="42019" name="Picture 50" descr="XeonBadgeNew.png"/>
            <p:cNvPicPr>
              <a:picLocks noChangeAspect="1"/>
            </p:cNvPicPr>
            <p:nvPr/>
          </p:nvPicPr>
          <p:blipFill>
            <a:blip r:embed="rId7"/>
            <a:srcRect/>
            <a:stretch>
              <a:fillRect/>
            </a:stretch>
          </p:blipFill>
          <p:spPr bwMode="auto">
            <a:xfrm>
              <a:off x="3141786" y="2337656"/>
              <a:ext cx="1059046" cy="771876"/>
            </a:xfrm>
            <a:prstGeom prst="rect">
              <a:avLst/>
            </a:prstGeom>
            <a:noFill/>
            <a:ln w="9525">
              <a:noFill/>
              <a:miter lim="800000"/>
              <a:headEnd/>
              <a:tailEnd/>
            </a:ln>
          </p:spPr>
        </p:pic>
      </p:grpSp>
      <p:grpSp>
        <p:nvGrpSpPr>
          <p:cNvPr id="5" name="Group 56"/>
          <p:cNvGrpSpPr>
            <a:grpSpLocks/>
          </p:cNvGrpSpPr>
          <p:nvPr/>
        </p:nvGrpSpPr>
        <p:grpSpPr bwMode="auto">
          <a:xfrm>
            <a:off x="2887663" y="3345438"/>
            <a:ext cx="5818187" cy="2292350"/>
            <a:chOff x="2887663" y="3262313"/>
            <a:chExt cx="5818187" cy="2292350"/>
          </a:xfrm>
        </p:grpSpPr>
        <p:grpSp>
          <p:nvGrpSpPr>
            <p:cNvPr id="6" name="Group 52"/>
            <p:cNvGrpSpPr>
              <a:grpSpLocks/>
            </p:cNvGrpSpPr>
            <p:nvPr/>
          </p:nvGrpSpPr>
          <p:grpSpPr bwMode="auto">
            <a:xfrm>
              <a:off x="2887663" y="3262313"/>
              <a:ext cx="5818187" cy="2292350"/>
              <a:chOff x="1819" y="2055"/>
              <a:chExt cx="3665" cy="1444"/>
            </a:xfrm>
          </p:grpSpPr>
          <p:sp>
            <p:nvSpPr>
              <p:cNvPr id="42011" name="Rounded Rectangle 27"/>
              <p:cNvSpPr>
                <a:spLocks noChangeArrowheads="1"/>
              </p:cNvSpPr>
              <p:nvPr/>
            </p:nvSpPr>
            <p:spPr bwMode="auto">
              <a:xfrm>
                <a:off x="1819" y="2322"/>
                <a:ext cx="3655" cy="1177"/>
              </a:xfrm>
              <a:prstGeom prst="roundRect">
                <a:avLst>
                  <a:gd name="adj" fmla="val 5227"/>
                </a:avLst>
              </a:prstGeom>
              <a:gradFill rotWithShape="1">
                <a:gsLst>
                  <a:gs pos="0">
                    <a:srgbClr val="0C62A9">
                      <a:alpha val="20000"/>
                    </a:srgbClr>
                  </a:gs>
                  <a:gs pos="100000">
                    <a:schemeClr val="tx2">
                      <a:alpha val="0"/>
                    </a:schemeClr>
                  </a:gs>
                </a:gsLst>
                <a:lin ang="5400000" scaled="1"/>
              </a:gradFill>
              <a:ln w="19050" algn="ctr">
                <a:solidFill>
                  <a:schemeClr val="tx2"/>
                </a:solidFill>
                <a:round/>
                <a:headEnd/>
                <a:tailEnd/>
              </a:ln>
            </p:spPr>
            <p:txBody>
              <a:bodyPr/>
              <a:lstStyle/>
              <a:p>
                <a:pPr algn="ctr" eaLnBrk="0" hangingPunct="0">
                  <a:spcBef>
                    <a:spcPct val="50000"/>
                  </a:spcBef>
                </a:pPr>
                <a:endParaRPr lang="en-US" altLang="ja-JP" sz="1400">
                  <a:ea typeface="MS PGothic" pitchFamily="34" charset="-128"/>
                </a:endParaRPr>
              </a:p>
            </p:txBody>
          </p:sp>
          <p:sp>
            <p:nvSpPr>
              <p:cNvPr id="49" name="Rectangle 12"/>
              <p:cNvSpPr>
                <a:spLocks noChangeArrowheads="1"/>
              </p:cNvSpPr>
              <p:nvPr/>
            </p:nvSpPr>
            <p:spPr bwMode="auto">
              <a:xfrm>
                <a:off x="2936" y="2055"/>
                <a:ext cx="910" cy="274"/>
              </a:xfrm>
              <a:prstGeom prst="rect">
                <a:avLst/>
              </a:prstGeom>
              <a:noFill/>
              <a:ln w="44450" algn="ctr">
                <a:noFill/>
                <a:miter lim="800000"/>
                <a:headEnd/>
                <a:tailEnd/>
              </a:ln>
            </p:spPr>
            <p:txBody>
              <a:bodyPr lIns="91431" tIns="45716" rIns="91431" bIns="45716" anchor="ctr">
                <a:spAutoFit/>
              </a:bodyPr>
              <a:lstStyle/>
              <a:p>
                <a:pPr marL="228600" indent="-228600" algn="ctr" defTabSz="639763" eaLnBrk="0" hangingPunct="0">
                  <a:lnSpc>
                    <a:spcPct val="90000"/>
                  </a:lnSpc>
                  <a:spcBef>
                    <a:spcPct val="50000"/>
                  </a:spcBef>
                  <a:defRPr/>
                </a:pPr>
                <a:r>
                  <a:rPr lang="en-US" sz="2500">
                    <a:effectLst>
                      <a:outerShdw blurRad="38100" dist="38100" dir="2700000" algn="tl">
                        <a:srgbClr val="C0C0C0"/>
                      </a:outerShdw>
                    </a:effectLst>
                    <a:cs typeface="Arial" pitchFamily="34" charset="0"/>
                  </a:rPr>
                  <a:t>– OR – </a:t>
                </a:r>
                <a:endParaRPr lang="en-US" sz="1400">
                  <a:effectLst>
                    <a:outerShdw blurRad="38100" dist="38100" dir="2700000" algn="tl">
                      <a:srgbClr val="C0C0C0"/>
                    </a:outerShdw>
                  </a:effectLst>
                  <a:cs typeface="Arial" pitchFamily="34" charset="0"/>
                </a:endParaRPr>
              </a:p>
            </p:txBody>
          </p:sp>
          <p:sp>
            <p:nvSpPr>
              <p:cNvPr id="42013" name="Rectangle 12"/>
              <p:cNvSpPr>
                <a:spLocks noChangeArrowheads="1"/>
              </p:cNvSpPr>
              <p:nvPr/>
            </p:nvSpPr>
            <p:spPr bwMode="auto">
              <a:xfrm>
                <a:off x="1820" y="2411"/>
                <a:ext cx="940" cy="421"/>
              </a:xfrm>
              <a:prstGeom prst="rect">
                <a:avLst/>
              </a:prstGeom>
              <a:noFill/>
              <a:ln w="44450" algn="ctr">
                <a:noFill/>
                <a:miter lim="800000"/>
                <a:headEnd/>
                <a:tailEnd/>
              </a:ln>
            </p:spPr>
            <p:txBody>
              <a:bodyPr lIns="91431" tIns="45716" rIns="91431" bIns="45716">
                <a:spAutoFit/>
              </a:bodyPr>
              <a:lstStyle/>
              <a:p>
                <a:pPr algn="ctr" defTabSz="639763" eaLnBrk="0" hangingPunct="0">
                  <a:lnSpc>
                    <a:spcPct val="90000"/>
                  </a:lnSpc>
                  <a:spcBef>
                    <a:spcPct val="50000"/>
                  </a:spcBef>
                </a:pPr>
                <a:r>
                  <a:rPr lang="en-US" sz="1400">
                    <a:solidFill>
                      <a:schemeClr val="hlink"/>
                    </a:solidFill>
                  </a:rPr>
                  <a:t>Efficiency Refresh</a:t>
                </a:r>
              </a:p>
              <a:p>
                <a:pPr algn="ctr" defTabSz="639763" eaLnBrk="0" hangingPunct="0">
                  <a:lnSpc>
                    <a:spcPct val="90000"/>
                  </a:lnSpc>
                  <a:spcBef>
                    <a:spcPct val="50000"/>
                  </a:spcBef>
                </a:pPr>
                <a:r>
                  <a:rPr lang="en-US" sz="1400">
                    <a:solidFill>
                      <a:schemeClr val="hlink"/>
                    </a:solidFill>
                  </a:rPr>
                  <a:t>9:1</a:t>
                </a:r>
                <a:endParaRPr lang="en-US" sz="800">
                  <a:solidFill>
                    <a:schemeClr val="hlink"/>
                  </a:solidFill>
                </a:endParaRPr>
              </a:p>
            </p:txBody>
          </p:sp>
          <p:pic>
            <p:nvPicPr>
              <p:cNvPr id="42014" name="Picture 31" descr="server2"/>
              <p:cNvPicPr>
                <a:picLocks noChangeAspect="1" noChangeArrowheads="1"/>
              </p:cNvPicPr>
              <p:nvPr/>
            </p:nvPicPr>
            <p:blipFill>
              <a:blip r:embed="rId6"/>
              <a:srcRect/>
              <a:stretch>
                <a:fillRect/>
              </a:stretch>
            </p:blipFill>
            <p:spPr bwMode="auto">
              <a:xfrm>
                <a:off x="3241" y="2459"/>
                <a:ext cx="299" cy="487"/>
              </a:xfrm>
              <a:prstGeom prst="rect">
                <a:avLst/>
              </a:prstGeom>
              <a:noFill/>
              <a:ln w="9525">
                <a:noFill/>
                <a:miter lim="800000"/>
                <a:headEnd/>
                <a:tailEnd/>
              </a:ln>
            </p:spPr>
          </p:pic>
          <p:sp>
            <p:nvSpPr>
              <p:cNvPr id="42015" name="Text Box 8"/>
              <p:cNvSpPr txBox="1">
                <a:spLocks noChangeArrowheads="1"/>
              </p:cNvSpPr>
              <p:nvPr/>
            </p:nvSpPr>
            <p:spPr bwMode="auto">
              <a:xfrm>
                <a:off x="2792" y="3072"/>
                <a:ext cx="1198" cy="424"/>
              </a:xfrm>
              <a:prstGeom prst="rect">
                <a:avLst/>
              </a:prstGeom>
              <a:noFill/>
              <a:ln w="9525" algn="ctr">
                <a:noFill/>
                <a:miter lim="800000"/>
                <a:headEnd/>
                <a:tailEnd/>
              </a:ln>
            </p:spPr>
            <p:txBody>
              <a:bodyPr lIns="91431" tIns="45716" rIns="91431" bIns="45716">
                <a:spAutoFit/>
              </a:bodyPr>
              <a:lstStyle/>
              <a:p>
                <a:pPr algn="ctr" defTabSz="639763" eaLnBrk="0" hangingPunct="0">
                  <a:lnSpc>
                    <a:spcPct val="85000"/>
                  </a:lnSpc>
                  <a:spcBef>
                    <a:spcPct val="50000"/>
                  </a:spcBef>
                </a:pPr>
                <a:r>
                  <a:rPr lang="en-US" sz="1500"/>
                  <a:t>21 Intel</a:t>
                </a:r>
                <a:r>
                  <a:rPr lang="en-US" sz="1500" baseline="30000"/>
                  <a:t>®</a:t>
                </a:r>
                <a:r>
                  <a:rPr lang="en-US" sz="1500"/>
                  <a:t> Xeon</a:t>
                </a:r>
                <a:r>
                  <a:rPr lang="en-US" sz="1500" baseline="30000"/>
                  <a:t>®</a:t>
                </a:r>
                <a:r>
                  <a:rPr lang="en-US" sz="1500"/>
                  <a:t> 5500 Based Servers</a:t>
                </a:r>
              </a:p>
            </p:txBody>
          </p:sp>
          <p:sp>
            <p:nvSpPr>
              <p:cNvPr id="42016" name="Text Box 15"/>
              <p:cNvSpPr txBox="1">
                <a:spLocks noChangeArrowheads="1"/>
              </p:cNvSpPr>
              <p:nvPr/>
            </p:nvSpPr>
            <p:spPr bwMode="auto">
              <a:xfrm>
                <a:off x="4080" y="2958"/>
                <a:ext cx="1404" cy="498"/>
              </a:xfrm>
              <a:prstGeom prst="rect">
                <a:avLst/>
              </a:prstGeom>
              <a:noFill/>
              <a:ln w="57150" algn="ctr">
                <a:noFill/>
                <a:miter lim="800000"/>
                <a:headEnd/>
                <a:tailEnd/>
              </a:ln>
            </p:spPr>
            <p:txBody>
              <a:bodyPr lIns="91431" tIns="45716" rIns="91431" bIns="45716" anchor="ctr"/>
              <a:lstStyle/>
              <a:p>
                <a:pPr algn="ctr" defTabSz="1016000" eaLnBrk="0" hangingPunct="0">
                  <a:lnSpc>
                    <a:spcPct val="85000"/>
                  </a:lnSpc>
                  <a:spcBef>
                    <a:spcPct val="50000"/>
                  </a:spcBef>
                </a:pPr>
                <a:r>
                  <a:rPr lang="en-US" sz="1500"/>
                  <a:t>As Low as</a:t>
                </a:r>
                <a:r>
                  <a:rPr lang="en-US" sz="1500">
                    <a:solidFill>
                      <a:srgbClr val="FFFFFF"/>
                    </a:solidFill>
                  </a:rPr>
                  <a:t> </a:t>
                </a:r>
                <a:br>
                  <a:rPr lang="en-US" sz="1500">
                    <a:solidFill>
                      <a:srgbClr val="FFFFFF"/>
                    </a:solidFill>
                  </a:rPr>
                </a:br>
                <a:r>
                  <a:rPr lang="en-US" sz="2400"/>
                  <a:t>8 Month</a:t>
                </a:r>
                <a:br>
                  <a:rPr lang="en-US" sz="2400"/>
                </a:br>
                <a:r>
                  <a:rPr lang="en-US" sz="1500"/>
                  <a:t>Payback</a:t>
                </a:r>
              </a:p>
            </p:txBody>
          </p:sp>
          <p:sp>
            <p:nvSpPr>
              <p:cNvPr id="42017" name="Text Box 14"/>
              <p:cNvSpPr txBox="1">
                <a:spLocks noChangeArrowheads="1"/>
              </p:cNvSpPr>
              <p:nvPr/>
            </p:nvSpPr>
            <p:spPr bwMode="auto">
              <a:xfrm>
                <a:off x="4080" y="2352"/>
                <a:ext cx="1404" cy="551"/>
              </a:xfrm>
              <a:prstGeom prst="rect">
                <a:avLst/>
              </a:prstGeom>
              <a:noFill/>
              <a:ln w="57150" algn="ctr">
                <a:noFill/>
                <a:miter lim="800000"/>
                <a:headEnd/>
                <a:tailEnd/>
              </a:ln>
            </p:spPr>
            <p:txBody>
              <a:bodyPr lIns="91431" tIns="45716" rIns="91431" bIns="45716" anchor="ctr"/>
              <a:lstStyle/>
              <a:p>
                <a:pPr algn="ctr" defTabSz="1016000" eaLnBrk="0" hangingPunct="0">
                  <a:lnSpc>
                    <a:spcPct val="75000"/>
                  </a:lnSpc>
                  <a:spcBef>
                    <a:spcPct val="50000"/>
                  </a:spcBef>
                </a:pPr>
                <a:r>
                  <a:rPr lang="en-US" sz="2400"/>
                  <a:t>90% </a:t>
                </a:r>
                <a:r>
                  <a:rPr lang="en-US" sz="1500"/>
                  <a:t>Annual Energy Costs Estimated Reduction</a:t>
                </a:r>
                <a:endParaRPr lang="en-US" sz="3800"/>
              </a:p>
            </p:txBody>
          </p:sp>
        </p:grpSp>
        <p:pic>
          <p:nvPicPr>
            <p:cNvPr id="42010" name="Picture 51" descr="XeonBadgeNew.png"/>
            <p:cNvPicPr>
              <a:picLocks noChangeAspect="1"/>
            </p:cNvPicPr>
            <p:nvPr/>
          </p:nvPicPr>
          <p:blipFill>
            <a:blip r:embed="rId7"/>
            <a:srcRect/>
            <a:stretch>
              <a:fillRect/>
            </a:stretch>
          </p:blipFill>
          <p:spPr bwMode="auto">
            <a:xfrm>
              <a:off x="3141786" y="4658825"/>
              <a:ext cx="1059046" cy="771876"/>
            </a:xfrm>
            <a:prstGeom prst="rect">
              <a:avLst/>
            </a:prstGeom>
            <a:noFill/>
            <a:ln w="9525">
              <a:noFill/>
              <a:miter lim="800000"/>
              <a:headEnd/>
              <a:tailEnd/>
            </a:ln>
          </p:spPr>
        </p:pic>
      </p:grpSp>
      <p:grpSp>
        <p:nvGrpSpPr>
          <p:cNvPr id="7" name="Group 60"/>
          <p:cNvGrpSpPr>
            <a:grpSpLocks/>
          </p:cNvGrpSpPr>
          <p:nvPr/>
        </p:nvGrpSpPr>
        <p:grpSpPr bwMode="auto">
          <a:xfrm>
            <a:off x="454025" y="1073725"/>
            <a:ext cx="1874838" cy="4564063"/>
            <a:chOff x="454025" y="990600"/>
            <a:chExt cx="1874838" cy="4564063"/>
          </a:xfrm>
        </p:grpSpPr>
        <p:grpSp>
          <p:nvGrpSpPr>
            <p:cNvPr id="8" name="Group 5"/>
            <p:cNvGrpSpPr>
              <a:grpSpLocks/>
            </p:cNvGrpSpPr>
            <p:nvPr/>
          </p:nvGrpSpPr>
          <p:grpSpPr bwMode="auto">
            <a:xfrm>
              <a:off x="454025" y="990600"/>
              <a:ext cx="1874838" cy="4564063"/>
              <a:chOff x="286" y="624"/>
              <a:chExt cx="1181" cy="2875"/>
            </a:xfrm>
          </p:grpSpPr>
          <p:sp>
            <p:nvSpPr>
              <p:cNvPr id="41996" name="Rounded Rectangle 19"/>
              <p:cNvSpPr>
                <a:spLocks noChangeArrowheads="1"/>
              </p:cNvSpPr>
              <p:nvPr/>
            </p:nvSpPr>
            <p:spPr bwMode="auto">
              <a:xfrm>
                <a:off x="286" y="852"/>
                <a:ext cx="1181" cy="2647"/>
              </a:xfrm>
              <a:prstGeom prst="roundRect">
                <a:avLst>
                  <a:gd name="adj" fmla="val 5227"/>
                </a:avLst>
              </a:prstGeom>
              <a:gradFill rotWithShape="1">
                <a:gsLst>
                  <a:gs pos="0">
                    <a:srgbClr val="0C62A9">
                      <a:alpha val="20000"/>
                    </a:srgbClr>
                  </a:gs>
                  <a:gs pos="100000">
                    <a:schemeClr val="tx2">
                      <a:alpha val="0"/>
                    </a:schemeClr>
                  </a:gs>
                </a:gsLst>
                <a:lin ang="5400000" scaled="1"/>
              </a:gradFill>
              <a:ln w="19050" algn="ctr">
                <a:solidFill>
                  <a:schemeClr val="tx2"/>
                </a:solidFill>
                <a:round/>
                <a:headEnd/>
                <a:tailEnd/>
              </a:ln>
            </p:spPr>
            <p:txBody>
              <a:bodyPr/>
              <a:lstStyle/>
              <a:p>
                <a:pPr algn="ctr" eaLnBrk="0" hangingPunct="0">
                  <a:spcBef>
                    <a:spcPct val="50000"/>
                  </a:spcBef>
                </a:pPr>
                <a:endParaRPr lang="en-US" altLang="ja-JP" sz="1400">
                  <a:ea typeface="MS PGothic" pitchFamily="34" charset="-128"/>
                </a:endParaRPr>
              </a:p>
            </p:txBody>
          </p:sp>
          <p:sp>
            <p:nvSpPr>
              <p:cNvPr id="41997" name="Rectangle 12"/>
              <p:cNvSpPr>
                <a:spLocks noChangeArrowheads="1"/>
              </p:cNvSpPr>
              <p:nvPr/>
            </p:nvSpPr>
            <p:spPr bwMode="auto">
              <a:xfrm>
                <a:off x="421" y="624"/>
                <a:ext cx="910" cy="231"/>
              </a:xfrm>
              <a:prstGeom prst="rect">
                <a:avLst/>
              </a:prstGeom>
              <a:noFill/>
              <a:ln w="44450" algn="ctr">
                <a:noFill/>
                <a:miter lim="800000"/>
                <a:headEnd/>
                <a:tailEnd/>
              </a:ln>
            </p:spPr>
            <p:txBody>
              <a:bodyPr lIns="91431" tIns="45716" rIns="91431" bIns="45716">
                <a:spAutoFit/>
              </a:bodyPr>
              <a:lstStyle/>
              <a:p>
                <a:pPr marL="228600" indent="-228600" algn="ctr" defTabSz="639763" eaLnBrk="0" hangingPunct="0">
                  <a:lnSpc>
                    <a:spcPct val="90000"/>
                  </a:lnSpc>
                  <a:spcBef>
                    <a:spcPct val="50000"/>
                  </a:spcBef>
                </a:pPr>
                <a:r>
                  <a:rPr lang="en-US" sz="2000" b="1"/>
                  <a:t>2005</a:t>
                </a:r>
                <a:endParaRPr lang="en-US" sz="1400" b="1"/>
              </a:p>
            </p:txBody>
          </p:sp>
          <p:sp>
            <p:nvSpPr>
              <p:cNvPr id="41998" name="Text Box 8"/>
              <p:cNvSpPr txBox="1">
                <a:spLocks noChangeArrowheads="1"/>
              </p:cNvSpPr>
              <p:nvPr/>
            </p:nvSpPr>
            <p:spPr bwMode="auto">
              <a:xfrm>
                <a:off x="293" y="3068"/>
                <a:ext cx="1167" cy="424"/>
              </a:xfrm>
              <a:prstGeom prst="rect">
                <a:avLst/>
              </a:prstGeom>
              <a:noFill/>
              <a:ln w="9525" algn="ctr">
                <a:noFill/>
                <a:miter lim="800000"/>
                <a:headEnd/>
                <a:tailEnd/>
              </a:ln>
            </p:spPr>
            <p:txBody>
              <a:bodyPr lIns="91431" tIns="45716" rIns="91431" bIns="45716">
                <a:spAutoFit/>
              </a:bodyPr>
              <a:lstStyle/>
              <a:p>
                <a:pPr algn="ctr" defTabSz="639763" eaLnBrk="0" hangingPunct="0">
                  <a:lnSpc>
                    <a:spcPct val="85000"/>
                  </a:lnSpc>
                  <a:spcBef>
                    <a:spcPct val="50000"/>
                  </a:spcBef>
                </a:pPr>
                <a:r>
                  <a:rPr lang="en-US" sz="1500"/>
                  <a:t>184 Intel</a:t>
                </a:r>
                <a:r>
                  <a:rPr lang="en-US" sz="1500" baseline="30000"/>
                  <a:t>®</a:t>
                </a:r>
                <a:r>
                  <a:rPr lang="en-US" sz="1500"/>
                  <a:t> Xeon</a:t>
                </a:r>
                <a:r>
                  <a:rPr lang="en-US" sz="1500" baseline="30000"/>
                  <a:t>®</a:t>
                </a:r>
                <a:r>
                  <a:rPr lang="en-US" sz="1500"/>
                  <a:t> Single Core Servers</a:t>
                </a:r>
              </a:p>
            </p:txBody>
          </p:sp>
          <p:grpSp>
            <p:nvGrpSpPr>
              <p:cNvPr id="9" name="Group 10"/>
              <p:cNvGrpSpPr>
                <a:grpSpLocks/>
              </p:cNvGrpSpPr>
              <p:nvPr/>
            </p:nvGrpSpPr>
            <p:grpSpPr bwMode="auto">
              <a:xfrm>
                <a:off x="429" y="1631"/>
                <a:ext cx="895" cy="1126"/>
                <a:chOff x="429" y="1631"/>
                <a:chExt cx="895" cy="1126"/>
              </a:xfrm>
            </p:grpSpPr>
            <p:pic>
              <p:nvPicPr>
                <p:cNvPr id="42000" name="Picture 16" descr="server2"/>
                <p:cNvPicPr>
                  <a:picLocks noChangeAspect="1" noChangeArrowheads="1"/>
                </p:cNvPicPr>
                <p:nvPr/>
              </p:nvPicPr>
              <p:blipFill>
                <a:blip r:embed="rId5"/>
                <a:srcRect/>
                <a:stretch>
                  <a:fillRect/>
                </a:stretch>
              </p:blipFill>
              <p:spPr bwMode="auto">
                <a:xfrm>
                  <a:off x="627" y="1631"/>
                  <a:ext cx="299" cy="485"/>
                </a:xfrm>
                <a:prstGeom prst="rect">
                  <a:avLst/>
                </a:prstGeom>
                <a:noFill/>
                <a:ln w="9525">
                  <a:noFill/>
                  <a:miter lim="800000"/>
                  <a:headEnd/>
                  <a:tailEnd/>
                </a:ln>
              </p:spPr>
            </p:pic>
            <p:pic>
              <p:nvPicPr>
                <p:cNvPr id="42001" name="Picture 17" descr="server2"/>
                <p:cNvPicPr>
                  <a:picLocks noChangeAspect="1" noChangeArrowheads="1"/>
                </p:cNvPicPr>
                <p:nvPr/>
              </p:nvPicPr>
              <p:blipFill>
                <a:blip r:embed="rId6"/>
                <a:srcRect/>
                <a:stretch>
                  <a:fillRect/>
                </a:stretch>
              </p:blipFill>
              <p:spPr bwMode="auto">
                <a:xfrm>
                  <a:off x="826" y="1631"/>
                  <a:ext cx="299" cy="486"/>
                </a:xfrm>
                <a:prstGeom prst="rect">
                  <a:avLst/>
                </a:prstGeom>
                <a:noFill/>
                <a:ln w="9525">
                  <a:noFill/>
                  <a:miter lim="800000"/>
                  <a:headEnd/>
                  <a:tailEnd/>
                </a:ln>
              </p:spPr>
            </p:pic>
            <p:pic>
              <p:nvPicPr>
                <p:cNvPr id="42002" name="Picture 16" descr="server2"/>
                <p:cNvPicPr>
                  <a:picLocks noChangeAspect="1" noChangeArrowheads="1"/>
                </p:cNvPicPr>
                <p:nvPr/>
              </p:nvPicPr>
              <p:blipFill>
                <a:blip r:embed="rId8"/>
                <a:srcRect/>
                <a:stretch>
                  <a:fillRect/>
                </a:stretch>
              </p:blipFill>
              <p:spPr bwMode="auto">
                <a:xfrm>
                  <a:off x="519" y="1944"/>
                  <a:ext cx="298" cy="486"/>
                </a:xfrm>
                <a:prstGeom prst="rect">
                  <a:avLst/>
                </a:prstGeom>
                <a:noFill/>
                <a:ln w="9525">
                  <a:noFill/>
                  <a:miter lim="800000"/>
                  <a:headEnd/>
                  <a:tailEnd/>
                </a:ln>
              </p:spPr>
            </p:pic>
            <p:pic>
              <p:nvPicPr>
                <p:cNvPr id="42003" name="Picture 17" descr="server2"/>
                <p:cNvPicPr>
                  <a:picLocks noChangeAspect="1" noChangeArrowheads="1"/>
                </p:cNvPicPr>
                <p:nvPr/>
              </p:nvPicPr>
              <p:blipFill>
                <a:blip r:embed="rId6"/>
                <a:srcRect/>
                <a:stretch>
                  <a:fillRect/>
                </a:stretch>
              </p:blipFill>
              <p:spPr bwMode="auto">
                <a:xfrm>
                  <a:off x="719" y="1944"/>
                  <a:ext cx="298" cy="487"/>
                </a:xfrm>
                <a:prstGeom prst="rect">
                  <a:avLst/>
                </a:prstGeom>
                <a:noFill/>
                <a:ln w="9525">
                  <a:noFill/>
                  <a:miter lim="800000"/>
                  <a:headEnd/>
                  <a:tailEnd/>
                </a:ln>
              </p:spPr>
            </p:pic>
            <p:pic>
              <p:nvPicPr>
                <p:cNvPr id="42004" name="Picture 18" descr="server2"/>
                <p:cNvPicPr>
                  <a:picLocks noChangeAspect="1" noChangeArrowheads="1"/>
                </p:cNvPicPr>
                <p:nvPr/>
              </p:nvPicPr>
              <p:blipFill>
                <a:blip r:embed="rId9"/>
                <a:srcRect/>
                <a:stretch>
                  <a:fillRect/>
                </a:stretch>
              </p:blipFill>
              <p:spPr bwMode="auto">
                <a:xfrm>
                  <a:off x="917" y="1944"/>
                  <a:ext cx="300" cy="486"/>
                </a:xfrm>
                <a:prstGeom prst="rect">
                  <a:avLst/>
                </a:prstGeom>
                <a:noFill/>
                <a:ln w="9525">
                  <a:noFill/>
                  <a:miter lim="800000"/>
                  <a:headEnd/>
                  <a:tailEnd/>
                </a:ln>
              </p:spPr>
            </p:pic>
            <p:pic>
              <p:nvPicPr>
                <p:cNvPr id="42005" name="Picture 16" descr="server2"/>
                <p:cNvPicPr>
                  <a:picLocks noChangeAspect="1" noChangeArrowheads="1"/>
                </p:cNvPicPr>
                <p:nvPr/>
              </p:nvPicPr>
              <p:blipFill>
                <a:blip r:embed="rId8"/>
                <a:srcRect/>
                <a:stretch>
                  <a:fillRect/>
                </a:stretch>
              </p:blipFill>
              <p:spPr bwMode="auto">
                <a:xfrm>
                  <a:off x="429" y="2270"/>
                  <a:ext cx="298" cy="486"/>
                </a:xfrm>
                <a:prstGeom prst="rect">
                  <a:avLst/>
                </a:prstGeom>
                <a:noFill/>
                <a:ln w="9525">
                  <a:noFill/>
                  <a:miter lim="800000"/>
                  <a:headEnd/>
                  <a:tailEnd/>
                </a:ln>
              </p:spPr>
            </p:pic>
            <p:pic>
              <p:nvPicPr>
                <p:cNvPr id="42006" name="Picture 17" descr="server2"/>
                <p:cNvPicPr>
                  <a:picLocks noChangeAspect="1" noChangeArrowheads="1"/>
                </p:cNvPicPr>
                <p:nvPr/>
              </p:nvPicPr>
              <p:blipFill>
                <a:blip r:embed="rId6"/>
                <a:srcRect/>
                <a:stretch>
                  <a:fillRect/>
                </a:stretch>
              </p:blipFill>
              <p:spPr bwMode="auto">
                <a:xfrm>
                  <a:off x="629" y="2270"/>
                  <a:ext cx="298" cy="487"/>
                </a:xfrm>
                <a:prstGeom prst="rect">
                  <a:avLst/>
                </a:prstGeom>
                <a:noFill/>
                <a:ln w="9525">
                  <a:noFill/>
                  <a:miter lim="800000"/>
                  <a:headEnd/>
                  <a:tailEnd/>
                </a:ln>
              </p:spPr>
            </p:pic>
            <p:pic>
              <p:nvPicPr>
                <p:cNvPr id="42007" name="Picture 18" descr="server2"/>
                <p:cNvPicPr>
                  <a:picLocks noChangeAspect="1" noChangeArrowheads="1"/>
                </p:cNvPicPr>
                <p:nvPr/>
              </p:nvPicPr>
              <p:blipFill>
                <a:blip r:embed="rId9"/>
                <a:srcRect/>
                <a:stretch>
                  <a:fillRect/>
                </a:stretch>
              </p:blipFill>
              <p:spPr bwMode="auto">
                <a:xfrm>
                  <a:off x="827" y="2270"/>
                  <a:ext cx="300" cy="486"/>
                </a:xfrm>
                <a:prstGeom prst="rect">
                  <a:avLst/>
                </a:prstGeom>
                <a:noFill/>
                <a:ln w="9525">
                  <a:noFill/>
                  <a:miter lim="800000"/>
                  <a:headEnd/>
                  <a:tailEnd/>
                </a:ln>
              </p:spPr>
            </p:pic>
            <p:pic>
              <p:nvPicPr>
                <p:cNvPr id="42008" name="Picture 18" descr="server2"/>
                <p:cNvPicPr>
                  <a:picLocks noChangeAspect="1" noChangeArrowheads="1"/>
                </p:cNvPicPr>
                <p:nvPr/>
              </p:nvPicPr>
              <p:blipFill>
                <a:blip r:embed="rId5"/>
                <a:srcRect/>
                <a:stretch>
                  <a:fillRect/>
                </a:stretch>
              </p:blipFill>
              <p:spPr bwMode="auto">
                <a:xfrm>
                  <a:off x="1025" y="2270"/>
                  <a:ext cx="299" cy="485"/>
                </a:xfrm>
                <a:prstGeom prst="rect">
                  <a:avLst/>
                </a:prstGeom>
                <a:noFill/>
                <a:ln w="9525">
                  <a:noFill/>
                  <a:miter lim="800000"/>
                  <a:headEnd/>
                  <a:tailEnd/>
                </a:ln>
              </p:spPr>
            </p:pic>
          </p:grpSp>
        </p:grpSp>
        <p:pic>
          <p:nvPicPr>
            <p:cNvPr id="41995" name="Picture 8"/>
            <p:cNvPicPr>
              <a:picLocks noChangeAspect="1" noChangeArrowheads="1"/>
            </p:cNvPicPr>
            <p:nvPr/>
          </p:nvPicPr>
          <p:blipFill>
            <a:blip r:embed="rId10"/>
            <a:srcRect/>
            <a:stretch>
              <a:fillRect/>
            </a:stretch>
          </p:blipFill>
          <p:spPr bwMode="auto">
            <a:xfrm>
              <a:off x="1581150" y="1443038"/>
              <a:ext cx="628650" cy="742950"/>
            </a:xfrm>
            <a:prstGeom prst="rect">
              <a:avLst/>
            </a:prstGeom>
            <a:noFill/>
            <a:ln w="9525">
              <a:noFill/>
              <a:miter lim="800000"/>
              <a:headEnd/>
              <a:tailEnd/>
            </a:ln>
          </p:spPr>
        </p:pic>
      </p:gr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childTnLst>
                                </p:cTn>
                              </p:par>
                              <p:par>
                                <p:cTn id="8" presetID="22" presetClass="entr" presetSubtype="8" fill="hold" nodeType="withEffect">
                                  <p:stCondLst>
                                    <p:cond delay="0"/>
                                  </p:stCondLst>
                                  <p:childTnLst>
                                    <p:set>
                                      <p:cBhvr>
                                        <p:cTn id="9" dur="1" fill="hold">
                                          <p:stCondLst>
                                            <p:cond delay="0"/>
                                          </p:stCondLst>
                                        </p:cTn>
                                        <p:tgtEl>
                                          <p:spTgt spid="708646"/>
                                        </p:tgtEl>
                                        <p:attrNameLst>
                                          <p:attrName>style.visibility</p:attrName>
                                        </p:attrNameLst>
                                      </p:cBhvr>
                                      <p:to>
                                        <p:strVal val="visible"/>
                                      </p:to>
                                    </p:set>
                                    <p:animEffect transition="in" filter="wipe(left)">
                                      <p:cBhvr>
                                        <p:cTn id="10" dur="500"/>
                                        <p:tgtEl>
                                          <p:spTgt spid="708646"/>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nodeType="clickEffect">
                                  <p:stCondLst>
                                    <p:cond delay="0"/>
                                  </p:stCondLst>
                                  <p:childTnLst>
                                    <p:set>
                                      <p:cBhvr>
                                        <p:cTn id="14" dur="1" fill="hold">
                                          <p:stCondLst>
                                            <p:cond delay="0"/>
                                          </p:stCondLst>
                                        </p:cTn>
                                        <p:tgtEl>
                                          <p:spTgt spid="708656"/>
                                        </p:tgtEl>
                                        <p:attrNameLst>
                                          <p:attrName>style.visibility</p:attrName>
                                        </p:attrNameLst>
                                      </p:cBhvr>
                                      <p:to>
                                        <p:strVal val="visible"/>
                                      </p:to>
                                    </p:set>
                                    <p:animEffect transition="in" filter="wipe(left)">
                                      <p:cBhvr>
                                        <p:cTn id="15" dur="500"/>
                                        <p:tgtEl>
                                          <p:spTgt spid="708656"/>
                                        </p:tgtEl>
                                      </p:cBhvr>
                                    </p:animEffect>
                                  </p:childTnLst>
                                </p:cTn>
                              </p:par>
                              <p:par>
                                <p:cTn id="16" presetID="10" presetClass="entr" presetSubtype="0" fill="hold" nodeType="with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fade">
                                      <p:cBhvr>
                                        <p:cTn id="18"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ChangeArrowheads="1"/>
          </p:cNvSpPr>
          <p:nvPr/>
        </p:nvSpPr>
        <p:spPr bwMode="auto">
          <a:xfrm>
            <a:off x="3686175" y="1362075"/>
            <a:ext cx="2132013" cy="749300"/>
          </a:xfrm>
          <a:prstGeom prst="rect">
            <a:avLst/>
          </a:prstGeom>
          <a:noFill/>
          <a:ln w="44450" algn="ctr">
            <a:noFill/>
            <a:miter lim="800000"/>
            <a:headEnd/>
            <a:tailEnd/>
          </a:ln>
        </p:spPr>
        <p:txBody>
          <a:bodyPr wrap="none">
            <a:spAutoFit/>
          </a:bodyPr>
          <a:lstStyle/>
          <a:p>
            <a:pPr marL="228600" indent="-228600" algn="ctr" eaLnBrk="0" hangingPunct="0">
              <a:lnSpc>
                <a:spcPct val="90000"/>
              </a:lnSpc>
            </a:pPr>
            <a:r>
              <a:rPr lang="en-US" sz="2400" b="1">
                <a:solidFill>
                  <a:srgbClr val="0860A8"/>
                </a:solidFill>
              </a:rPr>
              <a:t>2009</a:t>
            </a:r>
          </a:p>
          <a:p>
            <a:pPr marL="228600" indent="-228600" algn="ctr" eaLnBrk="0" hangingPunct="0">
              <a:lnSpc>
                <a:spcPct val="90000"/>
              </a:lnSpc>
            </a:pPr>
            <a:r>
              <a:rPr lang="en-US" sz="2400" b="1">
                <a:solidFill>
                  <a:srgbClr val="000000"/>
                </a:solidFill>
              </a:rPr>
              <a:t>21 Servers </a:t>
            </a:r>
          </a:p>
        </p:txBody>
      </p:sp>
      <p:sp>
        <p:nvSpPr>
          <p:cNvPr id="43011" name="Rectangle 3"/>
          <p:cNvSpPr>
            <a:spLocks noChangeArrowheads="1"/>
          </p:cNvSpPr>
          <p:nvPr/>
        </p:nvSpPr>
        <p:spPr bwMode="auto">
          <a:xfrm>
            <a:off x="620713" y="1295400"/>
            <a:ext cx="2027237" cy="749300"/>
          </a:xfrm>
          <a:prstGeom prst="rect">
            <a:avLst/>
          </a:prstGeom>
          <a:noFill/>
          <a:ln w="44450" algn="ctr">
            <a:noFill/>
            <a:miter lim="800000"/>
            <a:headEnd/>
            <a:tailEnd/>
          </a:ln>
        </p:spPr>
        <p:txBody>
          <a:bodyPr wrap="none">
            <a:spAutoFit/>
          </a:bodyPr>
          <a:lstStyle/>
          <a:p>
            <a:pPr marL="228600" indent="-228600" algn="ctr" eaLnBrk="0" hangingPunct="0">
              <a:lnSpc>
                <a:spcPct val="90000"/>
              </a:lnSpc>
            </a:pPr>
            <a:r>
              <a:rPr lang="en-US" sz="2400" b="1">
                <a:solidFill>
                  <a:srgbClr val="0860A8"/>
                </a:solidFill>
              </a:rPr>
              <a:t>2006</a:t>
            </a:r>
          </a:p>
          <a:p>
            <a:pPr marL="228600" indent="-228600" algn="ctr" eaLnBrk="0" hangingPunct="0">
              <a:lnSpc>
                <a:spcPct val="90000"/>
              </a:lnSpc>
            </a:pPr>
            <a:r>
              <a:rPr lang="en-US" sz="2400" b="1">
                <a:solidFill>
                  <a:srgbClr val="000000"/>
                </a:solidFill>
              </a:rPr>
              <a:t>63 Servers</a:t>
            </a:r>
          </a:p>
        </p:txBody>
      </p:sp>
      <p:sp>
        <p:nvSpPr>
          <p:cNvPr id="43012" name="Rectangle 4"/>
          <p:cNvSpPr>
            <a:spLocks noGrp="1" noChangeArrowheads="1"/>
          </p:cNvSpPr>
          <p:nvPr>
            <p:ph type="title"/>
          </p:nvPr>
        </p:nvSpPr>
        <p:spPr>
          <a:xfrm>
            <a:off x="455613" y="158750"/>
            <a:ext cx="7408862" cy="941796"/>
          </a:xfrm>
        </p:spPr>
        <p:txBody>
          <a:bodyPr/>
          <a:lstStyle/>
          <a:p>
            <a:pPr eaLnBrk="1" hangingPunct="1"/>
            <a:r>
              <a:rPr lang="en-US" sz="4400" dirty="0" smtClean="0"/>
              <a:t>Server Refresh Benefits</a:t>
            </a:r>
            <a:r>
              <a:rPr lang="en-US" dirty="0" smtClean="0"/>
              <a:t/>
            </a:r>
            <a:br>
              <a:rPr lang="en-US" dirty="0" smtClean="0"/>
            </a:br>
            <a:r>
              <a:rPr lang="en-US" sz="2400" dirty="0" smtClean="0">
                <a:solidFill>
                  <a:schemeClr val="tx1"/>
                </a:solidFill>
              </a:rPr>
              <a:t>(Dual-Core)</a:t>
            </a:r>
          </a:p>
        </p:txBody>
      </p:sp>
      <p:sp>
        <p:nvSpPr>
          <p:cNvPr id="43013" name="Rectangle 5"/>
          <p:cNvSpPr>
            <a:spLocks noChangeArrowheads="1"/>
          </p:cNvSpPr>
          <p:nvPr/>
        </p:nvSpPr>
        <p:spPr bwMode="auto">
          <a:xfrm>
            <a:off x="0" y="5829300"/>
            <a:ext cx="9144000" cy="187325"/>
          </a:xfrm>
          <a:prstGeom prst="rect">
            <a:avLst/>
          </a:prstGeom>
          <a:noFill/>
          <a:ln w="9525" algn="ctr">
            <a:noFill/>
            <a:miter lim="800000"/>
            <a:headEnd/>
            <a:tailEnd/>
          </a:ln>
        </p:spPr>
        <p:txBody>
          <a:bodyPr anchor="b">
            <a:spAutoFit/>
          </a:bodyPr>
          <a:lstStyle/>
          <a:p>
            <a:pPr eaLnBrk="0" hangingPunct="0">
              <a:lnSpc>
                <a:spcPct val="90000"/>
              </a:lnSpc>
              <a:spcBef>
                <a:spcPct val="40000"/>
              </a:spcBef>
              <a:buSzPct val="125000"/>
              <a:buFont typeface="Times" pitchFamily="18" charset="0"/>
              <a:buNone/>
            </a:pPr>
            <a:r>
              <a:rPr lang="en-US" sz="700">
                <a:solidFill>
                  <a:srgbClr val="0860A8"/>
                </a:solidFill>
              </a:rPr>
              <a:t>1 Source: Intel internal measurements as of Feb 2009. Performance comparison using SPECjbb2005 bops (business operations per second).  Use this slide in conjunction with backup data.</a:t>
            </a:r>
          </a:p>
        </p:txBody>
      </p:sp>
      <p:grpSp>
        <p:nvGrpSpPr>
          <p:cNvPr id="2" name="Group 7"/>
          <p:cNvGrpSpPr>
            <a:grpSpLocks/>
          </p:cNvGrpSpPr>
          <p:nvPr/>
        </p:nvGrpSpPr>
        <p:grpSpPr bwMode="auto">
          <a:xfrm>
            <a:off x="455613" y="2014538"/>
            <a:ext cx="2357437" cy="1730375"/>
            <a:chOff x="157" y="1287"/>
            <a:chExt cx="1485" cy="1090"/>
          </a:xfrm>
        </p:grpSpPr>
        <p:pic>
          <p:nvPicPr>
            <p:cNvPr id="43028" name="Picture 8" descr="server2"/>
            <p:cNvPicPr>
              <a:picLocks noChangeAspect="1" noChangeArrowheads="1"/>
            </p:cNvPicPr>
            <p:nvPr/>
          </p:nvPicPr>
          <p:blipFill>
            <a:blip r:embed="rId3"/>
            <a:srcRect/>
            <a:stretch>
              <a:fillRect/>
            </a:stretch>
          </p:blipFill>
          <p:spPr bwMode="auto">
            <a:xfrm>
              <a:off x="157" y="1287"/>
              <a:ext cx="726" cy="1090"/>
            </a:xfrm>
            <a:prstGeom prst="rect">
              <a:avLst/>
            </a:prstGeom>
            <a:noFill/>
            <a:ln w="9525">
              <a:noFill/>
              <a:miter lim="800000"/>
              <a:headEnd/>
              <a:tailEnd/>
            </a:ln>
          </p:spPr>
        </p:pic>
        <p:pic>
          <p:nvPicPr>
            <p:cNvPr id="43029" name="Picture 9" descr="server2"/>
            <p:cNvPicPr>
              <a:picLocks noChangeAspect="1" noChangeArrowheads="1"/>
            </p:cNvPicPr>
            <p:nvPr/>
          </p:nvPicPr>
          <p:blipFill>
            <a:blip r:embed="rId3"/>
            <a:srcRect/>
            <a:stretch>
              <a:fillRect/>
            </a:stretch>
          </p:blipFill>
          <p:spPr bwMode="auto">
            <a:xfrm>
              <a:off x="537" y="1287"/>
              <a:ext cx="726" cy="1090"/>
            </a:xfrm>
            <a:prstGeom prst="rect">
              <a:avLst/>
            </a:prstGeom>
            <a:noFill/>
            <a:ln w="9525">
              <a:noFill/>
              <a:miter lim="800000"/>
              <a:headEnd/>
              <a:tailEnd/>
            </a:ln>
          </p:spPr>
        </p:pic>
        <p:pic>
          <p:nvPicPr>
            <p:cNvPr id="43030" name="Picture 10" descr="server2"/>
            <p:cNvPicPr>
              <a:picLocks noChangeAspect="1" noChangeArrowheads="1"/>
            </p:cNvPicPr>
            <p:nvPr/>
          </p:nvPicPr>
          <p:blipFill>
            <a:blip r:embed="rId3"/>
            <a:srcRect/>
            <a:stretch>
              <a:fillRect/>
            </a:stretch>
          </p:blipFill>
          <p:spPr bwMode="auto">
            <a:xfrm>
              <a:off x="916" y="1287"/>
              <a:ext cx="726" cy="1090"/>
            </a:xfrm>
            <a:prstGeom prst="rect">
              <a:avLst/>
            </a:prstGeom>
            <a:noFill/>
            <a:ln w="9525">
              <a:noFill/>
              <a:miter lim="800000"/>
              <a:headEnd/>
              <a:tailEnd/>
            </a:ln>
          </p:spPr>
        </p:pic>
      </p:grpSp>
      <p:sp>
        <p:nvSpPr>
          <p:cNvPr id="43015" name="Text Box 11"/>
          <p:cNvSpPr txBox="1">
            <a:spLocks noChangeArrowheads="1"/>
          </p:cNvSpPr>
          <p:nvPr/>
        </p:nvSpPr>
        <p:spPr bwMode="auto">
          <a:xfrm>
            <a:off x="3484563" y="2854325"/>
            <a:ext cx="649287" cy="349250"/>
          </a:xfrm>
          <a:prstGeom prst="rect">
            <a:avLst/>
          </a:prstGeom>
          <a:noFill/>
          <a:ln w="9525" algn="ctr">
            <a:noFill/>
            <a:miter lim="800000"/>
            <a:headEnd/>
            <a:tailEnd/>
          </a:ln>
        </p:spPr>
        <p:txBody>
          <a:bodyPr wrap="none">
            <a:spAutoFit/>
          </a:bodyPr>
          <a:lstStyle/>
          <a:p>
            <a:pPr algn="ctr" eaLnBrk="0" hangingPunct="0">
              <a:lnSpc>
                <a:spcPct val="85000"/>
              </a:lnSpc>
              <a:spcBef>
                <a:spcPct val="50000"/>
              </a:spcBef>
            </a:pPr>
            <a:r>
              <a:rPr lang="en-US" sz="2000" b="1">
                <a:solidFill>
                  <a:srgbClr val="FFFFFF"/>
                </a:solidFill>
              </a:rPr>
              <a:t>3:1</a:t>
            </a:r>
          </a:p>
        </p:txBody>
      </p:sp>
      <p:pic>
        <p:nvPicPr>
          <p:cNvPr id="43016" name="Picture 12" descr="server2"/>
          <p:cNvPicPr>
            <a:picLocks noChangeAspect="1" noChangeArrowheads="1"/>
          </p:cNvPicPr>
          <p:nvPr/>
        </p:nvPicPr>
        <p:blipFill>
          <a:blip r:embed="rId3"/>
          <a:srcRect/>
          <a:stretch>
            <a:fillRect/>
          </a:stretch>
        </p:blipFill>
        <p:spPr bwMode="auto">
          <a:xfrm>
            <a:off x="4176713" y="2014538"/>
            <a:ext cx="1152525" cy="1730375"/>
          </a:xfrm>
          <a:prstGeom prst="rect">
            <a:avLst/>
          </a:prstGeom>
          <a:noFill/>
          <a:ln w="9525">
            <a:noFill/>
            <a:miter lim="800000"/>
            <a:headEnd/>
            <a:tailEnd/>
          </a:ln>
        </p:spPr>
      </p:pic>
      <p:pic>
        <p:nvPicPr>
          <p:cNvPr id="43017" name="Picture 13"/>
          <p:cNvPicPr>
            <a:picLocks noChangeAspect="1" noChangeArrowheads="1"/>
          </p:cNvPicPr>
          <p:nvPr/>
        </p:nvPicPr>
        <p:blipFill>
          <a:blip r:embed="rId4"/>
          <a:srcRect/>
          <a:stretch>
            <a:fillRect/>
          </a:stretch>
        </p:blipFill>
        <p:spPr bwMode="auto">
          <a:xfrm>
            <a:off x="2919413" y="2085975"/>
            <a:ext cx="1209675" cy="1390650"/>
          </a:xfrm>
          <a:prstGeom prst="rect">
            <a:avLst/>
          </a:prstGeom>
          <a:noFill/>
          <a:ln w="9525">
            <a:noFill/>
            <a:miter lim="800000"/>
            <a:headEnd/>
            <a:tailEnd/>
          </a:ln>
        </p:spPr>
      </p:pic>
      <p:sp>
        <p:nvSpPr>
          <p:cNvPr id="43018" name="Text Box 14"/>
          <p:cNvSpPr txBox="1">
            <a:spLocks noChangeArrowheads="1"/>
          </p:cNvSpPr>
          <p:nvPr/>
        </p:nvSpPr>
        <p:spPr bwMode="auto">
          <a:xfrm>
            <a:off x="2933700" y="2632075"/>
            <a:ext cx="649537" cy="429477"/>
          </a:xfrm>
          <a:prstGeom prst="rect">
            <a:avLst/>
          </a:prstGeom>
          <a:noFill/>
          <a:ln w="9525">
            <a:noFill/>
            <a:miter lim="800000"/>
            <a:headEnd/>
            <a:tailEnd/>
          </a:ln>
        </p:spPr>
        <p:txBody>
          <a:bodyPr wrap="none">
            <a:spAutoFit/>
          </a:bodyPr>
          <a:lstStyle/>
          <a:p>
            <a:pPr eaLnBrk="0" hangingPunct="0">
              <a:lnSpc>
                <a:spcPct val="75000"/>
              </a:lnSpc>
            </a:pPr>
            <a:r>
              <a:rPr lang="en-US" sz="2800" b="1" dirty="0"/>
              <a:t>3:1</a:t>
            </a:r>
          </a:p>
        </p:txBody>
      </p:sp>
      <p:sp>
        <p:nvSpPr>
          <p:cNvPr id="43019" name="AutoShape 11"/>
          <p:cNvSpPr>
            <a:spLocks noChangeArrowheads="1"/>
          </p:cNvSpPr>
          <p:nvPr/>
        </p:nvSpPr>
        <p:spPr bwMode="auto">
          <a:xfrm>
            <a:off x="442913" y="4435475"/>
            <a:ext cx="5260975" cy="1214438"/>
          </a:xfrm>
          <a:prstGeom prst="roundRect">
            <a:avLst>
              <a:gd name="adj" fmla="val 16667"/>
            </a:avLst>
          </a:prstGeom>
          <a:solidFill>
            <a:srgbClr val="0860A8">
              <a:alpha val="10196"/>
            </a:srgbClr>
          </a:solidFill>
          <a:ln w="19050" algn="ctr">
            <a:solidFill>
              <a:schemeClr val="tx2"/>
            </a:solidFill>
            <a:round/>
            <a:headEnd/>
            <a:tailEnd/>
          </a:ln>
        </p:spPr>
        <p:txBody>
          <a:bodyPr anchor="ctr">
            <a:spAutoFit/>
          </a:bodyPr>
          <a:lstStyle/>
          <a:p>
            <a:pPr algn="ctr" eaLnBrk="0" hangingPunct="0">
              <a:lnSpc>
                <a:spcPct val="115000"/>
              </a:lnSpc>
              <a:spcBef>
                <a:spcPct val="50000"/>
              </a:spcBef>
              <a:buClr>
                <a:srgbClr val="0860A8"/>
              </a:buClr>
            </a:pPr>
            <a:r>
              <a:rPr lang="en-US" sz="1900" b="1" dirty="0"/>
              <a:t>Intel</a:t>
            </a:r>
            <a:r>
              <a:rPr lang="en-US" sz="1900" b="1" baseline="30000" dirty="0"/>
              <a:t>®</a:t>
            </a:r>
            <a:r>
              <a:rPr lang="en-US" sz="1900" b="1" dirty="0"/>
              <a:t> Xeon</a:t>
            </a:r>
            <a:r>
              <a:rPr lang="en-US" sz="1900" b="1" baseline="30000" dirty="0"/>
              <a:t>®</a:t>
            </a:r>
            <a:r>
              <a:rPr lang="en-US" sz="1900" b="1" dirty="0"/>
              <a:t> 5500 Can Help Avoid Costly Data Center Expansion, Reducing Floor Space and Costs</a:t>
            </a:r>
          </a:p>
        </p:txBody>
      </p:sp>
      <p:sp>
        <p:nvSpPr>
          <p:cNvPr id="43020" name="AutoShape 5"/>
          <p:cNvSpPr>
            <a:spLocks noChangeArrowheads="1"/>
          </p:cNvSpPr>
          <p:nvPr/>
        </p:nvSpPr>
        <p:spPr bwMode="auto">
          <a:xfrm>
            <a:off x="5838825" y="1427163"/>
            <a:ext cx="2854325" cy="1185862"/>
          </a:xfrm>
          <a:prstGeom prst="roundRect">
            <a:avLst>
              <a:gd name="adj" fmla="val 9713"/>
            </a:avLst>
          </a:prstGeom>
          <a:solidFill>
            <a:srgbClr val="FFFFFF">
              <a:alpha val="79999"/>
            </a:srgbClr>
          </a:solidFill>
          <a:ln w="22225" algn="ctr">
            <a:solidFill>
              <a:schemeClr val="bg2"/>
            </a:solidFill>
            <a:round/>
            <a:headEnd/>
            <a:tailEnd/>
          </a:ln>
        </p:spPr>
        <p:txBody>
          <a:bodyPr anchor="ctr"/>
          <a:lstStyle/>
          <a:p>
            <a:pPr algn="ctr" eaLnBrk="0" hangingPunct="0">
              <a:lnSpc>
                <a:spcPct val="85000"/>
              </a:lnSpc>
            </a:pPr>
            <a:r>
              <a:rPr lang="en-US" sz="1600">
                <a:solidFill>
                  <a:srgbClr val="000000"/>
                </a:solidFill>
              </a:rPr>
              <a:t>Floor Space</a:t>
            </a:r>
            <a:r>
              <a:rPr lang="en-US">
                <a:solidFill>
                  <a:srgbClr val="000000"/>
                </a:solidFill>
              </a:rPr>
              <a:t/>
            </a:r>
            <a:br>
              <a:rPr lang="en-US">
                <a:solidFill>
                  <a:srgbClr val="000000"/>
                </a:solidFill>
              </a:rPr>
            </a:br>
            <a:r>
              <a:rPr lang="en-US" sz="4000" b="1">
                <a:solidFill>
                  <a:srgbClr val="0860A8"/>
                </a:solidFill>
              </a:rPr>
              <a:t>66%</a:t>
            </a:r>
            <a:br>
              <a:rPr lang="en-US" sz="4000" b="1">
                <a:solidFill>
                  <a:srgbClr val="0860A8"/>
                </a:solidFill>
              </a:rPr>
            </a:br>
            <a:r>
              <a:rPr lang="en-US" sz="1600" b="1">
                <a:solidFill>
                  <a:srgbClr val="000000"/>
                </a:solidFill>
              </a:rPr>
              <a:t>REDUCTION</a:t>
            </a:r>
          </a:p>
        </p:txBody>
      </p:sp>
      <p:sp>
        <p:nvSpPr>
          <p:cNvPr id="43021" name="AutoShape 5"/>
          <p:cNvSpPr>
            <a:spLocks noChangeArrowheads="1"/>
          </p:cNvSpPr>
          <p:nvPr/>
        </p:nvSpPr>
        <p:spPr bwMode="auto">
          <a:xfrm>
            <a:off x="5838825" y="2811463"/>
            <a:ext cx="2854325" cy="1404937"/>
          </a:xfrm>
          <a:prstGeom prst="roundRect">
            <a:avLst>
              <a:gd name="adj" fmla="val 9713"/>
            </a:avLst>
          </a:prstGeom>
          <a:solidFill>
            <a:srgbClr val="FFFFFF">
              <a:alpha val="79999"/>
            </a:srgbClr>
          </a:solidFill>
          <a:ln w="22225" algn="ctr">
            <a:solidFill>
              <a:schemeClr val="bg2"/>
            </a:solidFill>
            <a:round/>
            <a:headEnd/>
            <a:tailEnd/>
          </a:ln>
        </p:spPr>
        <p:txBody>
          <a:bodyPr anchor="ctr"/>
          <a:lstStyle/>
          <a:p>
            <a:pPr algn="ctr" eaLnBrk="0" hangingPunct="0">
              <a:lnSpc>
                <a:spcPct val="85000"/>
              </a:lnSpc>
            </a:pPr>
            <a:r>
              <a:rPr lang="en-US" sz="1600">
                <a:solidFill>
                  <a:srgbClr val="000000"/>
                </a:solidFill>
              </a:rPr>
              <a:t>Estimated </a:t>
            </a:r>
            <a:br>
              <a:rPr lang="en-US" sz="1600">
                <a:solidFill>
                  <a:srgbClr val="000000"/>
                </a:solidFill>
              </a:rPr>
            </a:br>
            <a:r>
              <a:rPr lang="en-US" sz="1600">
                <a:solidFill>
                  <a:srgbClr val="000000"/>
                </a:solidFill>
              </a:rPr>
              <a:t>Energy Cost</a:t>
            </a:r>
            <a:br>
              <a:rPr lang="en-US" sz="1600">
                <a:solidFill>
                  <a:srgbClr val="000000"/>
                </a:solidFill>
              </a:rPr>
            </a:br>
            <a:r>
              <a:rPr lang="en-US" sz="4000" b="1">
                <a:solidFill>
                  <a:srgbClr val="0860A8"/>
                </a:solidFill>
              </a:rPr>
              <a:t>74%</a:t>
            </a:r>
            <a:br>
              <a:rPr lang="en-US" sz="4000" b="1">
                <a:solidFill>
                  <a:srgbClr val="0860A8"/>
                </a:solidFill>
              </a:rPr>
            </a:br>
            <a:r>
              <a:rPr lang="en-US" sz="1600" b="1">
                <a:solidFill>
                  <a:srgbClr val="000000"/>
                </a:solidFill>
              </a:rPr>
              <a:t>REDUCTION</a:t>
            </a:r>
          </a:p>
        </p:txBody>
      </p:sp>
      <p:sp>
        <p:nvSpPr>
          <p:cNvPr id="43022" name="AutoShape 5"/>
          <p:cNvSpPr>
            <a:spLocks noChangeArrowheads="1"/>
          </p:cNvSpPr>
          <p:nvPr/>
        </p:nvSpPr>
        <p:spPr bwMode="auto">
          <a:xfrm>
            <a:off x="5838825" y="4330700"/>
            <a:ext cx="2854325" cy="1404938"/>
          </a:xfrm>
          <a:prstGeom prst="roundRect">
            <a:avLst>
              <a:gd name="adj" fmla="val 9713"/>
            </a:avLst>
          </a:prstGeom>
          <a:solidFill>
            <a:srgbClr val="FFFFFF">
              <a:alpha val="79999"/>
            </a:srgbClr>
          </a:solidFill>
          <a:ln w="22225" algn="ctr">
            <a:solidFill>
              <a:schemeClr val="bg2"/>
            </a:solidFill>
            <a:round/>
            <a:headEnd/>
            <a:tailEnd/>
          </a:ln>
        </p:spPr>
        <p:txBody>
          <a:bodyPr anchor="ctr"/>
          <a:lstStyle/>
          <a:p>
            <a:pPr algn="ctr" eaLnBrk="0" hangingPunct="0">
              <a:lnSpc>
                <a:spcPct val="85000"/>
              </a:lnSpc>
            </a:pPr>
            <a:r>
              <a:rPr lang="en-US" sz="1600">
                <a:solidFill>
                  <a:srgbClr val="000000"/>
                </a:solidFill>
              </a:rPr>
              <a:t>Estimated Annual</a:t>
            </a:r>
            <a:r>
              <a:rPr lang="en-US">
                <a:solidFill>
                  <a:srgbClr val="000000"/>
                </a:solidFill>
              </a:rPr>
              <a:t/>
            </a:r>
            <a:br>
              <a:rPr lang="en-US">
                <a:solidFill>
                  <a:srgbClr val="000000"/>
                </a:solidFill>
              </a:rPr>
            </a:br>
            <a:r>
              <a:rPr lang="en-US">
                <a:solidFill>
                  <a:srgbClr val="000000"/>
                </a:solidFill>
              </a:rPr>
              <a:t> </a:t>
            </a:r>
            <a:r>
              <a:rPr lang="en-US" sz="1600" b="1">
                <a:solidFill>
                  <a:srgbClr val="000000"/>
                </a:solidFill>
              </a:rPr>
              <a:t>SAVINGS</a:t>
            </a:r>
            <a:r>
              <a:rPr lang="en-US">
                <a:solidFill>
                  <a:srgbClr val="000000"/>
                </a:solidFill>
              </a:rPr>
              <a:t> </a:t>
            </a:r>
            <a:r>
              <a:rPr lang="en-US" sz="4000" b="1">
                <a:solidFill>
                  <a:srgbClr val="0860A8"/>
                </a:solidFill>
              </a:rPr>
              <a:t>$61K</a:t>
            </a:r>
            <a:br>
              <a:rPr lang="en-US" sz="4000" b="1">
                <a:solidFill>
                  <a:srgbClr val="0860A8"/>
                </a:solidFill>
              </a:rPr>
            </a:br>
            <a:r>
              <a:rPr lang="en-US" sz="1600">
                <a:solidFill>
                  <a:srgbClr val="000000"/>
                </a:solidFill>
              </a:rPr>
              <a:t>Energy + OS Licensing</a:t>
            </a:r>
          </a:p>
        </p:txBody>
      </p:sp>
      <p:pic>
        <p:nvPicPr>
          <p:cNvPr id="23" name="Picture 22" descr="XeonBadgeNew.png"/>
          <p:cNvPicPr>
            <a:picLocks noChangeAspect="1"/>
          </p:cNvPicPr>
          <p:nvPr/>
        </p:nvPicPr>
        <p:blipFill>
          <a:blip r:embed="rId5" cstate="screen"/>
          <a:srcRect/>
          <a:stretch>
            <a:fillRect/>
          </a:stretch>
        </p:blipFill>
        <p:spPr>
          <a:xfrm>
            <a:off x="7551493" y="192331"/>
            <a:ext cx="1408907" cy="1026869"/>
          </a:xfrm>
          <a:prstGeom prst="rect">
            <a:avLst/>
          </a:prstGeom>
          <a:effectLst>
            <a:reflection blurRad="6350" stA="52000" endA="300" endPos="35000" dir="5400000" sy="-100000" algn="bl" rotWithShape="0"/>
          </a:effectLst>
        </p:spPr>
      </p:pic>
      <p:pic>
        <p:nvPicPr>
          <p:cNvPr id="26" name="Picture 25" descr="XeonBadgeNew.png"/>
          <p:cNvPicPr>
            <a:picLocks noChangeAspect="1"/>
          </p:cNvPicPr>
          <p:nvPr/>
        </p:nvPicPr>
        <p:blipFill>
          <a:blip r:embed="rId6" cstate="screen"/>
          <a:srcRect/>
          <a:stretch>
            <a:fillRect/>
          </a:stretch>
        </p:blipFill>
        <p:spPr>
          <a:xfrm>
            <a:off x="4115586" y="2928227"/>
            <a:ext cx="1274167" cy="928665"/>
          </a:xfrm>
          <a:prstGeom prst="rect">
            <a:avLst/>
          </a:prstGeom>
          <a:effectLst>
            <a:reflection blurRad="6350" stA="52000" endA="300" endPos="35000" dir="5400000" sy="-100000" algn="bl" rotWithShape="0"/>
          </a:effectLst>
        </p:spPr>
      </p:pic>
      <p:sp>
        <p:nvSpPr>
          <p:cNvPr id="43025" name="Text Box 17"/>
          <p:cNvSpPr txBox="1">
            <a:spLocks noChangeArrowheads="1"/>
          </p:cNvSpPr>
          <p:nvPr/>
        </p:nvSpPr>
        <p:spPr bwMode="auto">
          <a:xfrm>
            <a:off x="782638" y="3921125"/>
            <a:ext cx="1274708" cy="329834"/>
          </a:xfrm>
          <a:prstGeom prst="rect">
            <a:avLst/>
          </a:prstGeom>
          <a:noFill/>
          <a:ln w="9525" algn="ctr">
            <a:noFill/>
            <a:miter lim="800000"/>
            <a:headEnd/>
            <a:tailEnd/>
          </a:ln>
        </p:spPr>
        <p:txBody>
          <a:bodyPr wrap="none">
            <a:spAutoFit/>
          </a:bodyPr>
          <a:lstStyle/>
          <a:p>
            <a:pPr algn="ctr" eaLnBrk="0" hangingPunct="0">
              <a:lnSpc>
                <a:spcPct val="85000"/>
              </a:lnSpc>
              <a:spcBef>
                <a:spcPct val="50000"/>
              </a:spcBef>
            </a:pPr>
            <a:r>
              <a:rPr lang="en-US" b="1" dirty="0"/>
              <a:t>5100 Series</a:t>
            </a:r>
          </a:p>
        </p:txBody>
      </p:sp>
      <p:sp>
        <p:nvSpPr>
          <p:cNvPr id="43026" name="Text Box 18"/>
          <p:cNvSpPr txBox="1">
            <a:spLocks noChangeArrowheads="1"/>
          </p:cNvSpPr>
          <p:nvPr/>
        </p:nvSpPr>
        <p:spPr bwMode="auto">
          <a:xfrm>
            <a:off x="3900488" y="3921125"/>
            <a:ext cx="1274708" cy="329834"/>
          </a:xfrm>
          <a:prstGeom prst="rect">
            <a:avLst/>
          </a:prstGeom>
          <a:noFill/>
          <a:ln w="9525" algn="ctr">
            <a:noFill/>
            <a:miter lim="800000"/>
            <a:headEnd/>
            <a:tailEnd/>
          </a:ln>
        </p:spPr>
        <p:txBody>
          <a:bodyPr wrap="none">
            <a:spAutoFit/>
          </a:bodyPr>
          <a:lstStyle/>
          <a:p>
            <a:pPr algn="ctr" eaLnBrk="0" hangingPunct="0">
              <a:lnSpc>
                <a:spcPct val="85000"/>
              </a:lnSpc>
              <a:spcBef>
                <a:spcPct val="50000"/>
              </a:spcBef>
            </a:pPr>
            <a:r>
              <a:rPr lang="en-US" b="1" dirty="0"/>
              <a:t>5500 Series</a:t>
            </a:r>
          </a:p>
        </p:txBody>
      </p:sp>
      <p:pic>
        <p:nvPicPr>
          <p:cNvPr id="43027" name="Picture 15"/>
          <p:cNvPicPr>
            <a:picLocks noChangeAspect="1" noChangeArrowheads="1"/>
          </p:cNvPicPr>
          <p:nvPr/>
        </p:nvPicPr>
        <p:blipFill>
          <a:blip r:embed="rId7"/>
          <a:srcRect/>
          <a:stretch>
            <a:fillRect/>
          </a:stretch>
        </p:blipFill>
        <p:spPr bwMode="auto">
          <a:xfrm>
            <a:off x="1155700" y="2897188"/>
            <a:ext cx="760413" cy="1906587"/>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30188"/>
            <a:ext cx="8382000" cy="886397"/>
          </a:xfrm>
        </p:spPr>
        <p:txBody>
          <a:bodyPr/>
          <a:lstStyle/>
          <a:p>
            <a:r>
              <a:rPr lang="en-US" sz="4000" dirty="0" smtClean="0"/>
              <a:t>Improved Hyper-V Performance</a:t>
            </a:r>
            <a:r>
              <a:rPr lang="en-US" sz="2400" dirty="0" smtClean="0">
                <a:solidFill>
                  <a:schemeClr val="tx1"/>
                </a:solidFill>
              </a:rPr>
              <a:t/>
            </a:r>
            <a:br>
              <a:rPr lang="en-US" sz="2400" dirty="0" smtClean="0">
                <a:solidFill>
                  <a:schemeClr val="tx1"/>
                </a:solidFill>
              </a:rPr>
            </a:br>
            <a:r>
              <a:rPr lang="en-US" sz="2400" dirty="0" smtClean="0">
                <a:solidFill>
                  <a:schemeClr val="tx1"/>
                </a:solidFill>
              </a:rPr>
              <a:t>Intel Xeon 5500 Series and Windows Server 2008 R2 Hyper-V </a:t>
            </a:r>
            <a:endParaRPr lang="en-US" sz="2400" dirty="0">
              <a:solidFill>
                <a:schemeClr val="tx1"/>
              </a:solidFill>
            </a:endParaRPr>
          </a:p>
        </p:txBody>
      </p:sp>
      <p:sp>
        <p:nvSpPr>
          <p:cNvPr id="9" name="TextBox 8"/>
          <p:cNvSpPr txBox="1"/>
          <p:nvPr/>
        </p:nvSpPr>
        <p:spPr>
          <a:xfrm>
            <a:off x="2665945" y="6388730"/>
            <a:ext cx="6478055" cy="369332"/>
          </a:xfrm>
          <a:prstGeom prst="rect">
            <a:avLst/>
          </a:prstGeom>
          <a:noFill/>
        </p:spPr>
        <p:txBody>
          <a:bodyPr wrap="none" rtlCol="0">
            <a:spAutoFit/>
          </a:bodyPr>
          <a:lstStyle/>
          <a:p>
            <a:r>
              <a:rPr lang="en-US" sz="900" dirty="0" smtClean="0"/>
              <a:t>Source: </a:t>
            </a:r>
            <a:r>
              <a:rPr lang="en-US" sz="900" u="sng" dirty="0" smtClean="0">
                <a:hlinkClick r:id="rId3"/>
              </a:rPr>
              <a:t>http://www.principledtechnologies.com/clients/reports/Microsoft/HyperVR2_0709.pdf</a:t>
            </a:r>
            <a:endParaRPr lang="en-US" sz="900" dirty="0" smtClean="0"/>
          </a:p>
          <a:p>
            <a:endParaRPr lang="en-US" sz="900" dirty="0"/>
          </a:p>
        </p:txBody>
      </p:sp>
      <p:grpSp>
        <p:nvGrpSpPr>
          <p:cNvPr id="6" name="Group 5"/>
          <p:cNvGrpSpPr/>
          <p:nvPr/>
        </p:nvGrpSpPr>
        <p:grpSpPr>
          <a:xfrm>
            <a:off x="948621" y="1384552"/>
            <a:ext cx="7362825" cy="4676775"/>
            <a:chOff x="1247871" y="1384552"/>
            <a:chExt cx="7362825" cy="4676775"/>
          </a:xfrm>
        </p:grpSpPr>
        <p:pic>
          <p:nvPicPr>
            <p:cNvPr id="3074" name="Picture 2"/>
            <p:cNvPicPr>
              <a:picLocks noChangeAspect="1" noChangeArrowheads="1"/>
            </p:cNvPicPr>
            <p:nvPr/>
          </p:nvPicPr>
          <p:blipFill>
            <a:blip r:embed="rId4">
              <a:extLst>
                <a:ext uri="{28A0092B-C50C-407E-A947-70E740481C1C}">
                  <a14:useLocalDpi xmlns:a14="http://schemas.microsoft.com/office/drawing/2010/main" xmlns="" val="0"/>
                </a:ext>
              </a:extLst>
            </a:blip>
            <a:srcRect/>
            <a:stretch>
              <a:fillRect/>
            </a:stretch>
          </p:blipFill>
          <p:spPr bwMode="auto">
            <a:xfrm>
              <a:off x="1247871" y="1384552"/>
              <a:ext cx="7362825" cy="467677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cxnSp>
          <p:nvCxnSpPr>
            <p:cNvPr id="7" name="Straight Arrow Connector 6"/>
            <p:cNvCxnSpPr/>
            <p:nvPr/>
          </p:nvCxnSpPr>
          <p:spPr bwMode="auto">
            <a:xfrm rot="10800000" flipV="1">
              <a:off x="3025062" y="2261307"/>
              <a:ext cx="2048321" cy="1828130"/>
            </a:xfrm>
            <a:prstGeom prst="straightConnector1">
              <a:avLst/>
            </a:prstGeom>
            <a:solidFill>
              <a:srgbClr val="FFFFFF">
                <a:alpha val="80000"/>
              </a:srgbClr>
            </a:solidFill>
            <a:ln w="22225" cap="flat" cmpd="sng" algn="ctr">
              <a:solidFill>
                <a:schemeClr val="bg1"/>
              </a:solidFill>
              <a:prstDash val="solid"/>
              <a:round/>
              <a:headEnd type="triangle" w="lg" len="lg"/>
              <a:tailEnd type="none" w="lg" len="lg"/>
            </a:ln>
            <a:effectLst/>
          </p:spPr>
        </p:cxnSp>
        <p:sp>
          <p:nvSpPr>
            <p:cNvPr id="8" name="TextBox 7"/>
            <p:cNvSpPr txBox="1"/>
            <p:nvPr/>
          </p:nvSpPr>
          <p:spPr>
            <a:xfrm>
              <a:off x="3234280" y="1891297"/>
              <a:ext cx="1612942" cy="707886"/>
            </a:xfrm>
            <a:prstGeom prst="rect">
              <a:avLst/>
            </a:prstGeom>
            <a:noFill/>
          </p:spPr>
          <p:txBody>
            <a:bodyPr wrap="none" rtlCol="0">
              <a:spAutoFit/>
            </a:bodyPr>
            <a:lstStyle/>
            <a:p>
              <a:pPr algn="ctr"/>
              <a:r>
                <a:rPr lang="en-US" sz="2000" b="1" dirty="0" smtClean="0">
                  <a:solidFill>
                    <a:schemeClr val="bg1"/>
                  </a:solidFill>
                </a:rPr>
                <a:t>2.7x Better </a:t>
              </a:r>
            </a:p>
            <a:p>
              <a:pPr algn="ctr"/>
              <a:r>
                <a:rPr lang="en-US" sz="2000" b="1" dirty="0" smtClean="0">
                  <a:solidFill>
                    <a:schemeClr val="bg1"/>
                  </a:solidFill>
                </a:rPr>
                <a:t>Performance </a:t>
              </a:r>
              <a:endParaRPr lang="en-US" sz="2000" b="1" dirty="0">
                <a:solidFill>
                  <a:schemeClr val="bg1"/>
                </a:solidFill>
              </a:endParaRPr>
            </a:p>
          </p:txBody>
        </p:sp>
      </p:grpSp>
    </p:spTree>
  </p:cSld>
  <p:clrMapOvr>
    <a:masterClrMapping/>
  </p:clrMapOvr>
  <p:transition>
    <p:fade/>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9629" y="230188"/>
            <a:ext cx="8994371" cy="1274195"/>
          </a:xfrm>
        </p:spPr>
        <p:txBody>
          <a:bodyPr/>
          <a:lstStyle/>
          <a:p>
            <a:r>
              <a:rPr lang="en-US" sz="4400" dirty="0" smtClean="0"/>
              <a:t>Improved Scalability and Management</a:t>
            </a:r>
            <a:br>
              <a:rPr lang="en-US" sz="4400" dirty="0" smtClean="0"/>
            </a:br>
            <a:r>
              <a:rPr lang="en-US" sz="2400" dirty="0">
                <a:solidFill>
                  <a:schemeClr val="tx1"/>
                </a:solidFill>
              </a:rPr>
              <a:t>Intel Xeon 5500 Series </a:t>
            </a:r>
            <a:r>
              <a:rPr lang="en-US" sz="2400" dirty="0" smtClean="0">
                <a:solidFill>
                  <a:schemeClr val="tx1"/>
                </a:solidFill>
              </a:rPr>
              <a:t>/ Windows </a:t>
            </a:r>
            <a:r>
              <a:rPr lang="en-US" sz="2400" dirty="0">
                <a:solidFill>
                  <a:schemeClr val="tx1"/>
                </a:solidFill>
              </a:rPr>
              <a:t>Server 2008 </a:t>
            </a:r>
            <a:r>
              <a:rPr lang="en-US" sz="2400" dirty="0" smtClean="0">
                <a:solidFill>
                  <a:schemeClr val="tx1"/>
                </a:solidFill>
              </a:rPr>
              <a:t>R2 / SQL Server 2008 R2 / Dynamics</a:t>
            </a:r>
            <a:endParaRPr lang="en-US" sz="2400" dirty="0"/>
          </a:p>
        </p:txBody>
      </p:sp>
      <p:sp>
        <p:nvSpPr>
          <p:cNvPr id="3" name="Content Placeholder 2"/>
          <p:cNvSpPr>
            <a:spLocks noGrp="1"/>
          </p:cNvSpPr>
          <p:nvPr>
            <p:ph idx="1"/>
          </p:nvPr>
        </p:nvSpPr>
        <p:spPr>
          <a:xfrm>
            <a:off x="260618" y="1426908"/>
            <a:ext cx="3745281" cy="4216539"/>
          </a:xfrm>
        </p:spPr>
        <p:txBody>
          <a:bodyPr/>
          <a:lstStyle/>
          <a:p>
            <a:pPr marL="0" indent="0">
              <a:lnSpc>
                <a:spcPct val="100000"/>
              </a:lnSpc>
              <a:spcBef>
                <a:spcPts val="0"/>
              </a:spcBef>
              <a:buNone/>
            </a:pPr>
            <a:r>
              <a:rPr lang="en-US" sz="1600" b="1" dirty="0"/>
              <a:t>Software</a:t>
            </a:r>
          </a:p>
          <a:p>
            <a:pPr lvl="0">
              <a:lnSpc>
                <a:spcPct val="100000"/>
              </a:lnSpc>
              <a:spcBef>
                <a:spcPts val="0"/>
              </a:spcBef>
            </a:pPr>
            <a:r>
              <a:rPr lang="en-US" sz="1600" dirty="0"/>
              <a:t>Microsoft Dynamics</a:t>
            </a:r>
            <a:r>
              <a:rPr lang="en-US" sz="1600" baseline="30000" dirty="0"/>
              <a:t>®</a:t>
            </a:r>
            <a:r>
              <a:rPr lang="en-US" sz="1600" dirty="0"/>
              <a:t> CRM 4.0</a:t>
            </a:r>
          </a:p>
          <a:p>
            <a:pPr lvl="0">
              <a:lnSpc>
                <a:spcPct val="100000"/>
              </a:lnSpc>
              <a:spcBef>
                <a:spcPts val="0"/>
              </a:spcBef>
            </a:pPr>
            <a:r>
              <a:rPr lang="en-US" sz="1600" dirty="0"/>
              <a:t>Microsoft SQL Server</a:t>
            </a:r>
            <a:r>
              <a:rPr lang="en-US" sz="1600" baseline="30000" dirty="0"/>
              <a:t>®</a:t>
            </a:r>
            <a:r>
              <a:rPr lang="en-US" sz="1600" dirty="0"/>
              <a:t> 2008 R2</a:t>
            </a:r>
          </a:p>
          <a:p>
            <a:pPr lvl="0">
              <a:lnSpc>
                <a:spcPct val="100000"/>
              </a:lnSpc>
              <a:spcBef>
                <a:spcPts val="0"/>
              </a:spcBef>
            </a:pPr>
            <a:r>
              <a:rPr lang="en-US" sz="1600" dirty="0"/>
              <a:t>Microsoft Windows Server</a:t>
            </a:r>
            <a:r>
              <a:rPr lang="en-US" sz="1600" baseline="30000" dirty="0"/>
              <a:t>®</a:t>
            </a:r>
            <a:r>
              <a:rPr lang="en-US" sz="1600" dirty="0"/>
              <a:t> 2008 R2 Enterprise 64-bit</a:t>
            </a:r>
          </a:p>
          <a:p>
            <a:pPr lvl="0">
              <a:lnSpc>
                <a:spcPct val="100000"/>
              </a:lnSpc>
              <a:spcBef>
                <a:spcPts val="0"/>
              </a:spcBef>
            </a:pPr>
            <a:r>
              <a:rPr lang="en-US" sz="1600" dirty="0"/>
              <a:t>Visual Studio</a:t>
            </a:r>
            <a:r>
              <a:rPr lang="en-US" sz="1600" baseline="30000" dirty="0"/>
              <a:t>®</a:t>
            </a:r>
            <a:r>
              <a:rPr lang="en-US" sz="1600" dirty="0"/>
              <a:t> Team System 2008 Test Edition</a:t>
            </a:r>
          </a:p>
          <a:p>
            <a:pPr marL="0" indent="0">
              <a:lnSpc>
                <a:spcPct val="100000"/>
              </a:lnSpc>
              <a:spcBef>
                <a:spcPts val="0"/>
              </a:spcBef>
              <a:buNone/>
            </a:pPr>
            <a:endParaRPr lang="en-US" sz="1200" b="1" dirty="0" smtClean="0"/>
          </a:p>
          <a:p>
            <a:pPr marL="0" indent="0">
              <a:lnSpc>
                <a:spcPct val="100000"/>
              </a:lnSpc>
              <a:spcBef>
                <a:spcPts val="0"/>
              </a:spcBef>
              <a:buNone/>
            </a:pPr>
            <a:r>
              <a:rPr lang="en-US" sz="1600" b="1" dirty="0" smtClean="0"/>
              <a:t>Hardware</a:t>
            </a:r>
            <a:endParaRPr lang="en-US" sz="1600" b="1" dirty="0"/>
          </a:p>
          <a:p>
            <a:pPr lvl="0">
              <a:lnSpc>
                <a:spcPct val="100000"/>
              </a:lnSpc>
              <a:spcBef>
                <a:spcPts val="0"/>
              </a:spcBef>
            </a:pPr>
            <a:r>
              <a:rPr lang="en-US" sz="1600" dirty="0"/>
              <a:t>Four  Hyper-V instances </a:t>
            </a:r>
            <a:r>
              <a:rPr lang="en-US" sz="1600" dirty="0" smtClean="0"/>
              <a:t>on two </a:t>
            </a:r>
            <a:r>
              <a:rPr lang="en-US" sz="1600" dirty="0"/>
              <a:t>IBM </a:t>
            </a:r>
            <a:r>
              <a:rPr lang="en-US" sz="1600" dirty="0" smtClean="0"/>
              <a:t>quad-core servers</a:t>
            </a:r>
          </a:p>
          <a:p>
            <a:pPr lvl="0">
              <a:lnSpc>
                <a:spcPct val="100000"/>
              </a:lnSpc>
              <a:spcBef>
                <a:spcPts val="0"/>
              </a:spcBef>
            </a:pPr>
            <a:r>
              <a:rPr lang="en-US" sz="1600" dirty="0" smtClean="0"/>
              <a:t>Ten </a:t>
            </a:r>
            <a:r>
              <a:rPr lang="en-US" sz="1600" dirty="0"/>
              <a:t>Intel X25-E SATA Solid State Drives </a:t>
            </a:r>
          </a:p>
          <a:p>
            <a:pPr marL="0" indent="0">
              <a:lnSpc>
                <a:spcPct val="100000"/>
              </a:lnSpc>
              <a:spcBef>
                <a:spcPts val="0"/>
              </a:spcBef>
              <a:buNone/>
            </a:pPr>
            <a:endParaRPr lang="en-US" sz="1200" b="1" dirty="0" smtClean="0"/>
          </a:p>
          <a:p>
            <a:pPr marL="0" indent="0">
              <a:lnSpc>
                <a:spcPct val="100000"/>
              </a:lnSpc>
              <a:spcBef>
                <a:spcPts val="0"/>
              </a:spcBef>
              <a:buNone/>
            </a:pPr>
            <a:r>
              <a:rPr lang="en-US" sz="1600" b="1" dirty="0" smtClean="0"/>
              <a:t>Results</a:t>
            </a:r>
            <a:endParaRPr lang="en-US" sz="1600" b="1" dirty="0"/>
          </a:p>
          <a:p>
            <a:pPr lvl="0">
              <a:lnSpc>
                <a:spcPct val="100000"/>
              </a:lnSpc>
              <a:spcBef>
                <a:spcPts val="0"/>
              </a:spcBef>
            </a:pPr>
            <a:r>
              <a:rPr lang="en-US" sz="1600" dirty="0"/>
              <a:t>20,000 concurrent users across 20 line-of-business applications </a:t>
            </a:r>
            <a:endParaRPr lang="en-US" sz="1600" dirty="0" smtClean="0"/>
          </a:p>
          <a:p>
            <a:pPr lvl="0">
              <a:lnSpc>
                <a:spcPct val="100000"/>
              </a:lnSpc>
              <a:spcBef>
                <a:spcPts val="0"/>
              </a:spcBef>
            </a:pPr>
            <a:r>
              <a:rPr lang="en-US" sz="1600" dirty="0" smtClean="0"/>
              <a:t>Average </a:t>
            </a:r>
            <a:r>
              <a:rPr lang="en-US" sz="1600" dirty="0"/>
              <a:t>response time of </a:t>
            </a:r>
            <a:r>
              <a:rPr lang="en-US" sz="1600" dirty="0" smtClean="0"/>
              <a:t>0.10 sec</a:t>
            </a:r>
            <a:endParaRPr lang="en-US" sz="1600" dirty="0"/>
          </a:p>
          <a:p>
            <a:pPr lvl="0">
              <a:lnSpc>
                <a:spcPct val="100000"/>
              </a:lnSpc>
              <a:spcBef>
                <a:spcPts val="0"/>
              </a:spcBef>
            </a:pPr>
            <a:r>
              <a:rPr lang="en-US" sz="1600" dirty="0"/>
              <a:t>Over 149,000 business transactions per hour</a:t>
            </a:r>
          </a:p>
          <a:p>
            <a:pPr lvl="0">
              <a:lnSpc>
                <a:spcPct val="100000"/>
              </a:lnSpc>
              <a:spcBef>
                <a:spcPts val="0"/>
              </a:spcBef>
            </a:pPr>
            <a:r>
              <a:rPr lang="en-US" sz="1600" dirty="0"/>
              <a:t>Total data size of 140 GB</a:t>
            </a:r>
          </a:p>
        </p:txBody>
      </p:sp>
      <p:pic>
        <p:nvPicPr>
          <p:cNvPr id="4" name="Picture 3"/>
          <p:cNvPicPr/>
          <p:nvPr/>
        </p:nvPicPr>
        <p:blipFill>
          <a:blip r:embed="rId3"/>
          <a:srcRect/>
          <a:stretch>
            <a:fillRect/>
          </a:stretch>
        </p:blipFill>
        <p:spPr bwMode="auto">
          <a:xfrm>
            <a:off x="4008329" y="1340283"/>
            <a:ext cx="4966044" cy="4897678"/>
          </a:xfrm>
          <a:prstGeom prst="rect">
            <a:avLst/>
          </a:prstGeom>
          <a:noFill/>
          <a:ln w="9525">
            <a:noFill/>
            <a:miter lim="800000"/>
            <a:headEnd/>
            <a:tailEnd/>
          </a:ln>
        </p:spPr>
      </p:pic>
      <p:sp>
        <p:nvSpPr>
          <p:cNvPr id="5" name="TextBox 4"/>
          <p:cNvSpPr txBox="1"/>
          <p:nvPr/>
        </p:nvSpPr>
        <p:spPr>
          <a:xfrm>
            <a:off x="249382" y="6334298"/>
            <a:ext cx="8711738" cy="365760"/>
          </a:xfrm>
          <a:prstGeom prst="rect">
            <a:avLst/>
          </a:prstGeom>
          <a:noFill/>
        </p:spPr>
        <p:txBody>
          <a:bodyPr wrap="square" rtlCol="0">
            <a:spAutoFit/>
          </a:bodyPr>
          <a:lstStyle/>
          <a:p>
            <a:pPr algn="ctr"/>
            <a:r>
              <a:rPr lang="en-US" b="1" dirty="0" smtClean="0"/>
              <a:t>20,000 concurrent users across Twenty Line-of-Business Applications!</a:t>
            </a:r>
            <a:endParaRPr lang="en-US" b="1" dirty="0"/>
          </a:p>
        </p:txBody>
      </p:sp>
    </p:spTree>
    <p:extLst>
      <p:ext uri="{BB962C8B-B14F-4D97-AF65-F5344CB8AC3E}">
        <p14:creationId xmlns:p14="http://schemas.microsoft.com/office/powerpoint/2010/main" xmlns="" val="2943822770"/>
      </p:ext>
    </p:extLst>
  </p:cSld>
  <p:clrMapOvr>
    <a:masterClrMapping/>
  </p:clrMapOvr>
  <p:transition>
    <p:fade/>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ounded Rectangle 11"/>
          <p:cNvSpPr>
            <a:spLocks noChangeArrowheads="1"/>
          </p:cNvSpPr>
          <p:nvPr/>
        </p:nvSpPr>
        <p:spPr bwMode="auto">
          <a:xfrm>
            <a:off x="585720" y="1210913"/>
            <a:ext cx="3643313" cy="4637087"/>
          </a:xfrm>
          <a:prstGeom prst="roundRect">
            <a:avLst>
              <a:gd name="adj" fmla="val 4079"/>
            </a:avLst>
          </a:prstGeom>
          <a:gradFill rotWithShape="1">
            <a:gsLst>
              <a:gs pos="0">
                <a:srgbClr val="0071B4"/>
              </a:gs>
              <a:gs pos="100000">
                <a:srgbClr val="AED2E7"/>
              </a:gs>
            </a:gsLst>
            <a:lin ang="5400000" scaled="1"/>
          </a:gradFill>
          <a:ln w="19050" algn="ctr">
            <a:noFill/>
            <a:round/>
            <a:headEnd/>
            <a:tailEnd/>
          </a:ln>
        </p:spPr>
        <p:txBody>
          <a:bodyPr>
            <a:spAutoFit/>
          </a:bodyPr>
          <a:lstStyle/>
          <a:p>
            <a:pPr marL="342900" indent="-342900">
              <a:lnSpc>
                <a:spcPct val="95000"/>
              </a:lnSpc>
              <a:spcBef>
                <a:spcPct val="30000"/>
              </a:spcBef>
              <a:buClr>
                <a:schemeClr val="tx1"/>
              </a:buClr>
              <a:buFont typeface="Arial" pitchFamily="34" charset="0"/>
              <a:buChar char="•"/>
            </a:pPr>
            <a:endParaRPr lang="en-US" sz="2400" dirty="0" smtClean="0">
              <a:solidFill>
                <a:schemeClr val="bg1"/>
              </a:solidFill>
              <a:latin typeface="Neo Sans Intel" pitchFamily="34" charset="0"/>
            </a:endParaRPr>
          </a:p>
          <a:p>
            <a:pPr marL="342900" indent="-342900">
              <a:lnSpc>
                <a:spcPct val="95000"/>
              </a:lnSpc>
              <a:spcBef>
                <a:spcPct val="30000"/>
              </a:spcBef>
              <a:buClr>
                <a:schemeClr val="tx1"/>
              </a:buClr>
              <a:buFont typeface="Arial" pitchFamily="34" charset="0"/>
              <a:buChar char="•"/>
            </a:pPr>
            <a:endParaRPr lang="en-US" sz="2400" dirty="0" smtClean="0">
              <a:solidFill>
                <a:schemeClr val="bg1"/>
              </a:solidFill>
              <a:latin typeface="Neo Sans Intel" pitchFamily="34" charset="0"/>
            </a:endParaRPr>
          </a:p>
          <a:p>
            <a:pPr marL="342900" indent="-342900">
              <a:lnSpc>
                <a:spcPct val="95000"/>
              </a:lnSpc>
              <a:spcBef>
                <a:spcPct val="30000"/>
              </a:spcBef>
              <a:buClr>
                <a:schemeClr val="tx1"/>
              </a:buClr>
              <a:buFont typeface="Arial" pitchFamily="34" charset="0"/>
              <a:buChar char="•"/>
            </a:pPr>
            <a:endParaRPr lang="en-US" sz="2400" dirty="0" smtClean="0">
              <a:solidFill>
                <a:schemeClr val="bg1"/>
              </a:solidFill>
              <a:latin typeface="Neo Sans Intel" pitchFamily="34" charset="0"/>
            </a:endParaRPr>
          </a:p>
          <a:p>
            <a:pPr marL="342900" indent="-342900">
              <a:lnSpc>
                <a:spcPct val="95000"/>
              </a:lnSpc>
              <a:spcBef>
                <a:spcPct val="30000"/>
              </a:spcBef>
              <a:buClr>
                <a:schemeClr val="tx1"/>
              </a:buClr>
              <a:buFont typeface="Arial" pitchFamily="34" charset="0"/>
              <a:buChar char="•"/>
            </a:pPr>
            <a:endParaRPr lang="en-US" sz="2400" dirty="0" smtClean="0">
              <a:solidFill>
                <a:schemeClr val="bg1"/>
              </a:solidFill>
              <a:latin typeface="Neo Sans Intel" pitchFamily="34" charset="0"/>
            </a:endParaRPr>
          </a:p>
          <a:p>
            <a:pPr marL="342900" indent="-342900">
              <a:lnSpc>
                <a:spcPct val="95000"/>
              </a:lnSpc>
              <a:spcBef>
                <a:spcPct val="30000"/>
              </a:spcBef>
              <a:buClr>
                <a:schemeClr val="tx1"/>
              </a:buClr>
              <a:buFont typeface="Arial" pitchFamily="34" charset="0"/>
              <a:buChar char="•"/>
            </a:pPr>
            <a:endParaRPr lang="en-US" sz="2400" dirty="0" smtClean="0">
              <a:solidFill>
                <a:schemeClr val="bg1"/>
              </a:solidFill>
              <a:latin typeface="Neo Sans Intel" pitchFamily="34" charset="0"/>
            </a:endParaRPr>
          </a:p>
          <a:p>
            <a:pPr marL="342900" indent="-342900">
              <a:lnSpc>
                <a:spcPct val="95000"/>
              </a:lnSpc>
              <a:spcBef>
                <a:spcPct val="30000"/>
              </a:spcBef>
              <a:buClr>
                <a:schemeClr val="tx1"/>
              </a:buClr>
              <a:buFont typeface="Arial" pitchFamily="34" charset="0"/>
              <a:buChar char="•"/>
            </a:pPr>
            <a:endParaRPr lang="en-US" sz="2400" dirty="0" smtClean="0">
              <a:solidFill>
                <a:schemeClr val="bg1"/>
              </a:solidFill>
              <a:latin typeface="Neo Sans Intel" pitchFamily="34" charset="0"/>
            </a:endParaRPr>
          </a:p>
          <a:p>
            <a:pPr marL="342900" indent="-342900">
              <a:lnSpc>
                <a:spcPct val="95000"/>
              </a:lnSpc>
              <a:spcBef>
                <a:spcPct val="30000"/>
              </a:spcBef>
              <a:buClr>
                <a:schemeClr val="tx1"/>
              </a:buClr>
              <a:buFont typeface="Arial" pitchFamily="34" charset="0"/>
              <a:buChar char="•"/>
            </a:pPr>
            <a:endParaRPr lang="en-US" sz="2400" dirty="0" smtClean="0">
              <a:solidFill>
                <a:schemeClr val="bg1"/>
              </a:solidFill>
              <a:latin typeface="Neo Sans Intel" pitchFamily="34" charset="0"/>
            </a:endParaRPr>
          </a:p>
          <a:p>
            <a:pPr marL="342900" indent="-342900">
              <a:lnSpc>
                <a:spcPct val="95000"/>
              </a:lnSpc>
              <a:spcBef>
                <a:spcPct val="30000"/>
              </a:spcBef>
              <a:buClr>
                <a:schemeClr val="tx1"/>
              </a:buClr>
              <a:buFont typeface="Arial" pitchFamily="34" charset="0"/>
              <a:buChar char="•"/>
            </a:pPr>
            <a:endParaRPr lang="en-US" sz="2400" dirty="0" smtClean="0">
              <a:solidFill>
                <a:schemeClr val="bg1"/>
              </a:solidFill>
              <a:latin typeface="Neo Sans Intel" pitchFamily="34" charset="0"/>
            </a:endParaRPr>
          </a:p>
          <a:p>
            <a:pPr marL="342900" indent="-342900">
              <a:lnSpc>
                <a:spcPct val="95000"/>
              </a:lnSpc>
              <a:spcBef>
                <a:spcPct val="30000"/>
              </a:spcBef>
              <a:buClr>
                <a:schemeClr val="tx1"/>
              </a:buClr>
              <a:buFont typeface="Arial" pitchFamily="34" charset="0"/>
              <a:buChar char="•"/>
            </a:pPr>
            <a:endParaRPr lang="en-US" sz="2400" dirty="0" smtClean="0">
              <a:solidFill>
                <a:schemeClr val="bg1"/>
              </a:solidFill>
              <a:latin typeface="Neo Sans Intel" pitchFamily="34" charset="0"/>
            </a:endParaRPr>
          </a:p>
          <a:p>
            <a:pPr marL="342900" indent="-342900">
              <a:lnSpc>
                <a:spcPct val="95000"/>
              </a:lnSpc>
              <a:spcBef>
                <a:spcPct val="30000"/>
              </a:spcBef>
              <a:buClr>
                <a:schemeClr val="tx1"/>
              </a:buClr>
              <a:buFont typeface="Arial" pitchFamily="34" charset="0"/>
              <a:buChar char="•"/>
            </a:pPr>
            <a:endParaRPr lang="en-US" sz="2400" dirty="0">
              <a:solidFill>
                <a:schemeClr val="bg1"/>
              </a:solidFill>
              <a:latin typeface="Neo Sans Intel" pitchFamily="34" charset="0"/>
            </a:endParaRPr>
          </a:p>
        </p:txBody>
      </p:sp>
      <p:sp>
        <p:nvSpPr>
          <p:cNvPr id="4" name="Text Box 16"/>
          <p:cNvSpPr txBox="1">
            <a:spLocks noChangeArrowheads="1"/>
          </p:cNvSpPr>
          <p:nvPr/>
        </p:nvSpPr>
        <p:spPr bwMode="auto">
          <a:xfrm>
            <a:off x="1065145" y="3103213"/>
            <a:ext cx="2514600" cy="457200"/>
          </a:xfrm>
          <a:prstGeom prst="rect">
            <a:avLst/>
          </a:prstGeom>
          <a:noFill/>
          <a:ln w="9525">
            <a:noFill/>
            <a:miter lim="800000"/>
            <a:headEnd/>
            <a:tailEnd/>
          </a:ln>
        </p:spPr>
        <p:txBody>
          <a:bodyPr>
            <a:spAutoFit/>
          </a:bodyPr>
          <a:lstStyle/>
          <a:p>
            <a:pPr algn="ctr">
              <a:spcBef>
                <a:spcPct val="50000"/>
              </a:spcBef>
              <a:defRPr/>
            </a:pPr>
            <a:endParaRPr lang="en-US" sz="2400">
              <a:solidFill>
                <a:srgbClr val="FFFF00"/>
              </a:solidFill>
              <a:latin typeface="+mn-lt"/>
              <a:cs typeface="Arial" charset="0"/>
            </a:endParaRPr>
          </a:p>
        </p:txBody>
      </p:sp>
      <p:sp>
        <p:nvSpPr>
          <p:cNvPr id="5" name="Text Box 28"/>
          <p:cNvSpPr txBox="1">
            <a:spLocks noChangeArrowheads="1"/>
          </p:cNvSpPr>
          <p:nvPr/>
        </p:nvSpPr>
        <p:spPr bwMode="auto">
          <a:xfrm>
            <a:off x="585720" y="4890413"/>
            <a:ext cx="3620037" cy="486263"/>
          </a:xfrm>
          <a:prstGeom prst="rect">
            <a:avLst/>
          </a:prstGeom>
          <a:noFill/>
          <a:ln w="9525">
            <a:noFill/>
            <a:miter lim="800000"/>
            <a:headEnd/>
            <a:tailEnd/>
          </a:ln>
        </p:spPr>
        <p:txBody>
          <a:bodyPr wrap="square" lIns="91416" tIns="45708" rIns="91416" bIns="45708">
            <a:spAutoFit/>
          </a:bodyPr>
          <a:lstStyle/>
          <a:p>
            <a:pPr algn="ctr">
              <a:lnSpc>
                <a:spcPct val="80000"/>
              </a:lnSpc>
            </a:pPr>
            <a:r>
              <a:rPr lang="en-US" sz="3200" b="1" dirty="0" smtClean="0">
                <a:solidFill>
                  <a:srgbClr val="FFFF00"/>
                </a:solidFill>
                <a:latin typeface="Neo Sans Intel Medium" pitchFamily="34" charset="0"/>
                <a:ea typeface="Gulim" pitchFamily="34" charset="-127"/>
              </a:rPr>
              <a:t>2,012 </a:t>
            </a:r>
            <a:r>
              <a:rPr lang="en-US" sz="3200" b="1" dirty="0" err="1" smtClean="0">
                <a:solidFill>
                  <a:srgbClr val="FFFF00"/>
                </a:solidFill>
                <a:latin typeface="Neo Sans Intel Medium" pitchFamily="34" charset="0"/>
                <a:ea typeface="Gulim" pitchFamily="34" charset="-127"/>
              </a:rPr>
              <a:t>tpsE</a:t>
            </a:r>
            <a:endParaRPr lang="en-US" sz="5400" dirty="0">
              <a:solidFill>
                <a:srgbClr val="FFFF00"/>
              </a:solidFill>
              <a:latin typeface="Neo Sans Intel Medium" pitchFamily="34" charset="0"/>
              <a:ea typeface="Gulim" pitchFamily="34" charset="-127"/>
            </a:endParaRPr>
          </a:p>
        </p:txBody>
      </p:sp>
      <p:sp>
        <p:nvSpPr>
          <p:cNvPr id="6" name="Text Box 14"/>
          <p:cNvSpPr txBox="1">
            <a:spLocks noChangeArrowheads="1"/>
          </p:cNvSpPr>
          <p:nvPr/>
        </p:nvSpPr>
        <p:spPr bwMode="auto">
          <a:xfrm>
            <a:off x="548157" y="858975"/>
            <a:ext cx="3657600" cy="3600986"/>
          </a:xfrm>
          <a:prstGeom prst="rect">
            <a:avLst/>
          </a:prstGeom>
          <a:noFill/>
          <a:ln w="9525">
            <a:noFill/>
            <a:miter lim="800000"/>
            <a:headEnd/>
            <a:tailEnd/>
          </a:ln>
        </p:spPr>
        <p:txBody>
          <a:bodyPr wrap="square">
            <a:spAutoFit/>
          </a:bodyPr>
          <a:lstStyle/>
          <a:p>
            <a:pPr algn="ctr">
              <a:spcBef>
                <a:spcPct val="50000"/>
              </a:spcBef>
            </a:pPr>
            <a:r>
              <a:rPr lang="en-US" sz="2400" dirty="0">
                <a:latin typeface="Futura Bk" pitchFamily="34" charset="0"/>
              </a:rPr>
              <a:t/>
            </a:r>
            <a:br>
              <a:rPr lang="en-US" sz="2400" dirty="0">
                <a:latin typeface="Futura Bk" pitchFamily="34" charset="0"/>
              </a:rPr>
            </a:br>
            <a:endParaRPr lang="en-US" sz="2400" dirty="0" smtClean="0">
              <a:latin typeface="Futura Bk" pitchFamily="34" charset="0"/>
            </a:endParaRPr>
          </a:p>
          <a:p>
            <a:pPr algn="ctr">
              <a:spcBef>
                <a:spcPct val="50000"/>
              </a:spcBef>
            </a:pPr>
            <a:r>
              <a:rPr lang="en-US" sz="2400" dirty="0" smtClean="0">
                <a:solidFill>
                  <a:srgbClr val="333333"/>
                </a:solidFill>
              </a:rPr>
              <a:t>Unisys ES7000 Model 7600R Enterprise Server with Intel Xeon 7400 series processors (96 cores)</a:t>
            </a:r>
          </a:p>
          <a:p>
            <a:pPr algn="ctr">
              <a:spcBef>
                <a:spcPct val="50000"/>
              </a:spcBef>
            </a:pPr>
            <a:r>
              <a:rPr lang="en-US" sz="2400" dirty="0" smtClean="0">
                <a:solidFill>
                  <a:schemeClr val="bg1"/>
                </a:solidFill>
                <a:latin typeface="Futura Bk" pitchFamily="34" charset="0"/>
              </a:rPr>
              <a:t>Windows Server 2008 R2</a:t>
            </a:r>
          </a:p>
          <a:p>
            <a:pPr algn="ctr">
              <a:spcBef>
                <a:spcPct val="50000"/>
              </a:spcBef>
            </a:pPr>
            <a:r>
              <a:rPr lang="en-US" sz="2400" dirty="0" smtClean="0">
                <a:solidFill>
                  <a:schemeClr val="bg1"/>
                </a:solidFill>
                <a:latin typeface="Futura Bk" pitchFamily="34" charset="0"/>
              </a:rPr>
              <a:t>SQL Server 2008 R2</a:t>
            </a:r>
            <a:endParaRPr lang="en-US" sz="2400" dirty="0">
              <a:solidFill>
                <a:schemeClr val="bg1"/>
              </a:solidFill>
              <a:latin typeface="Futura Bk" pitchFamily="34" charset="0"/>
            </a:endParaRPr>
          </a:p>
        </p:txBody>
      </p:sp>
      <p:sp>
        <p:nvSpPr>
          <p:cNvPr id="11" name="Rounded Rectangle 11"/>
          <p:cNvSpPr>
            <a:spLocks noChangeArrowheads="1"/>
          </p:cNvSpPr>
          <p:nvPr/>
        </p:nvSpPr>
        <p:spPr bwMode="auto">
          <a:xfrm>
            <a:off x="4902248" y="1208565"/>
            <a:ext cx="3643313" cy="4637087"/>
          </a:xfrm>
          <a:prstGeom prst="roundRect">
            <a:avLst>
              <a:gd name="adj" fmla="val 4079"/>
            </a:avLst>
          </a:prstGeom>
          <a:gradFill rotWithShape="1">
            <a:gsLst>
              <a:gs pos="0">
                <a:srgbClr val="0071B4"/>
              </a:gs>
              <a:gs pos="100000">
                <a:srgbClr val="AED2E7"/>
              </a:gs>
            </a:gsLst>
            <a:lin ang="5400000" scaled="1"/>
          </a:gradFill>
          <a:ln w="19050" algn="ctr">
            <a:noFill/>
            <a:round/>
            <a:headEnd/>
            <a:tailEnd/>
          </a:ln>
        </p:spPr>
        <p:txBody>
          <a:bodyPr>
            <a:spAutoFit/>
          </a:bodyPr>
          <a:lstStyle/>
          <a:p>
            <a:pPr marL="342900" indent="-342900">
              <a:lnSpc>
                <a:spcPct val="95000"/>
              </a:lnSpc>
              <a:spcBef>
                <a:spcPct val="30000"/>
              </a:spcBef>
              <a:buClr>
                <a:schemeClr val="tx1"/>
              </a:buClr>
              <a:buFont typeface="Arial" pitchFamily="34" charset="0"/>
              <a:buChar char="•"/>
            </a:pPr>
            <a:endParaRPr lang="en-US" sz="2400" dirty="0" smtClean="0">
              <a:solidFill>
                <a:schemeClr val="bg1"/>
              </a:solidFill>
              <a:latin typeface="Neo Sans Intel" pitchFamily="34" charset="0"/>
            </a:endParaRPr>
          </a:p>
          <a:p>
            <a:pPr marL="342900" indent="-342900">
              <a:lnSpc>
                <a:spcPct val="95000"/>
              </a:lnSpc>
              <a:spcBef>
                <a:spcPct val="30000"/>
              </a:spcBef>
              <a:buClr>
                <a:schemeClr val="tx1"/>
              </a:buClr>
              <a:buFont typeface="Arial" pitchFamily="34" charset="0"/>
              <a:buChar char="•"/>
            </a:pPr>
            <a:endParaRPr lang="en-US" sz="2400" dirty="0" smtClean="0">
              <a:solidFill>
                <a:schemeClr val="bg1"/>
              </a:solidFill>
              <a:latin typeface="Neo Sans Intel" pitchFamily="34" charset="0"/>
            </a:endParaRPr>
          </a:p>
          <a:p>
            <a:pPr marL="342900" indent="-342900">
              <a:lnSpc>
                <a:spcPct val="95000"/>
              </a:lnSpc>
              <a:spcBef>
                <a:spcPct val="30000"/>
              </a:spcBef>
              <a:buClr>
                <a:schemeClr val="tx1"/>
              </a:buClr>
              <a:buFont typeface="Arial" pitchFamily="34" charset="0"/>
              <a:buChar char="•"/>
            </a:pPr>
            <a:endParaRPr lang="en-US" sz="2400" dirty="0" smtClean="0">
              <a:solidFill>
                <a:schemeClr val="bg1"/>
              </a:solidFill>
              <a:latin typeface="Neo Sans Intel" pitchFamily="34" charset="0"/>
            </a:endParaRPr>
          </a:p>
          <a:p>
            <a:pPr marL="342900" indent="-342900">
              <a:lnSpc>
                <a:spcPct val="95000"/>
              </a:lnSpc>
              <a:spcBef>
                <a:spcPct val="30000"/>
              </a:spcBef>
              <a:buClr>
                <a:schemeClr val="tx1"/>
              </a:buClr>
              <a:buFont typeface="Arial" pitchFamily="34" charset="0"/>
              <a:buChar char="•"/>
            </a:pPr>
            <a:endParaRPr lang="en-US" sz="2400" dirty="0" smtClean="0">
              <a:solidFill>
                <a:schemeClr val="bg1"/>
              </a:solidFill>
              <a:latin typeface="Neo Sans Intel" pitchFamily="34" charset="0"/>
            </a:endParaRPr>
          </a:p>
          <a:p>
            <a:pPr marL="342900" indent="-342900">
              <a:lnSpc>
                <a:spcPct val="95000"/>
              </a:lnSpc>
              <a:spcBef>
                <a:spcPct val="30000"/>
              </a:spcBef>
              <a:buClr>
                <a:schemeClr val="tx1"/>
              </a:buClr>
              <a:buFont typeface="Arial" pitchFamily="34" charset="0"/>
              <a:buChar char="•"/>
            </a:pPr>
            <a:endParaRPr lang="en-US" sz="2400" dirty="0" smtClean="0">
              <a:solidFill>
                <a:schemeClr val="bg1"/>
              </a:solidFill>
              <a:latin typeface="Neo Sans Intel" pitchFamily="34" charset="0"/>
            </a:endParaRPr>
          </a:p>
          <a:p>
            <a:pPr marL="342900" indent="-342900">
              <a:lnSpc>
                <a:spcPct val="95000"/>
              </a:lnSpc>
              <a:spcBef>
                <a:spcPct val="30000"/>
              </a:spcBef>
              <a:buClr>
                <a:schemeClr val="tx1"/>
              </a:buClr>
              <a:buFont typeface="Arial" pitchFamily="34" charset="0"/>
              <a:buChar char="•"/>
            </a:pPr>
            <a:endParaRPr lang="en-US" sz="2400" dirty="0" smtClean="0">
              <a:solidFill>
                <a:schemeClr val="bg1"/>
              </a:solidFill>
              <a:latin typeface="Neo Sans Intel" pitchFamily="34" charset="0"/>
            </a:endParaRPr>
          </a:p>
          <a:p>
            <a:pPr marL="342900" indent="-342900">
              <a:lnSpc>
                <a:spcPct val="95000"/>
              </a:lnSpc>
              <a:spcBef>
                <a:spcPct val="30000"/>
              </a:spcBef>
              <a:buClr>
                <a:schemeClr val="tx1"/>
              </a:buClr>
              <a:buFont typeface="Arial" pitchFamily="34" charset="0"/>
              <a:buChar char="•"/>
            </a:pPr>
            <a:endParaRPr lang="en-US" sz="2400" dirty="0" smtClean="0">
              <a:solidFill>
                <a:schemeClr val="bg1"/>
              </a:solidFill>
              <a:latin typeface="Neo Sans Intel" pitchFamily="34" charset="0"/>
            </a:endParaRPr>
          </a:p>
          <a:p>
            <a:pPr marL="342900" indent="-342900">
              <a:lnSpc>
                <a:spcPct val="95000"/>
              </a:lnSpc>
              <a:spcBef>
                <a:spcPct val="30000"/>
              </a:spcBef>
              <a:buClr>
                <a:schemeClr val="tx1"/>
              </a:buClr>
              <a:buFont typeface="Arial" pitchFamily="34" charset="0"/>
              <a:buChar char="•"/>
            </a:pPr>
            <a:endParaRPr lang="en-US" sz="2400" dirty="0" smtClean="0">
              <a:solidFill>
                <a:schemeClr val="bg1"/>
              </a:solidFill>
              <a:latin typeface="Neo Sans Intel" pitchFamily="34" charset="0"/>
            </a:endParaRPr>
          </a:p>
          <a:p>
            <a:pPr marL="342900" indent="-342900">
              <a:lnSpc>
                <a:spcPct val="95000"/>
              </a:lnSpc>
              <a:spcBef>
                <a:spcPct val="30000"/>
              </a:spcBef>
              <a:buClr>
                <a:schemeClr val="tx1"/>
              </a:buClr>
              <a:buFont typeface="Arial" pitchFamily="34" charset="0"/>
              <a:buChar char="•"/>
            </a:pPr>
            <a:endParaRPr lang="en-US" sz="2400" dirty="0" smtClean="0">
              <a:solidFill>
                <a:schemeClr val="bg1"/>
              </a:solidFill>
              <a:latin typeface="Neo Sans Intel" pitchFamily="34" charset="0"/>
            </a:endParaRPr>
          </a:p>
          <a:p>
            <a:pPr marL="342900" indent="-342900">
              <a:lnSpc>
                <a:spcPct val="95000"/>
              </a:lnSpc>
              <a:spcBef>
                <a:spcPct val="30000"/>
              </a:spcBef>
              <a:buClr>
                <a:schemeClr val="tx1"/>
              </a:buClr>
              <a:buFont typeface="Arial" pitchFamily="34" charset="0"/>
              <a:buChar char="•"/>
            </a:pPr>
            <a:endParaRPr lang="en-US" sz="2400" dirty="0">
              <a:solidFill>
                <a:schemeClr val="bg1"/>
              </a:solidFill>
              <a:latin typeface="Neo Sans Intel" pitchFamily="34" charset="0"/>
            </a:endParaRPr>
          </a:p>
        </p:txBody>
      </p:sp>
      <p:sp>
        <p:nvSpPr>
          <p:cNvPr id="12" name="Text Box 16"/>
          <p:cNvSpPr txBox="1">
            <a:spLocks noChangeArrowheads="1"/>
          </p:cNvSpPr>
          <p:nvPr/>
        </p:nvSpPr>
        <p:spPr bwMode="auto">
          <a:xfrm>
            <a:off x="5381673" y="3100865"/>
            <a:ext cx="2514600" cy="457200"/>
          </a:xfrm>
          <a:prstGeom prst="rect">
            <a:avLst/>
          </a:prstGeom>
          <a:noFill/>
          <a:ln w="9525">
            <a:noFill/>
            <a:miter lim="800000"/>
            <a:headEnd/>
            <a:tailEnd/>
          </a:ln>
        </p:spPr>
        <p:txBody>
          <a:bodyPr>
            <a:spAutoFit/>
          </a:bodyPr>
          <a:lstStyle/>
          <a:p>
            <a:pPr algn="ctr">
              <a:spcBef>
                <a:spcPct val="50000"/>
              </a:spcBef>
              <a:defRPr/>
            </a:pPr>
            <a:endParaRPr lang="en-US" sz="2400">
              <a:solidFill>
                <a:srgbClr val="FFFF00"/>
              </a:solidFill>
              <a:latin typeface="+mn-lt"/>
              <a:cs typeface="Arial" charset="0"/>
            </a:endParaRPr>
          </a:p>
        </p:txBody>
      </p:sp>
      <p:sp>
        <p:nvSpPr>
          <p:cNvPr id="13" name="Text Box 28"/>
          <p:cNvSpPr txBox="1">
            <a:spLocks noChangeArrowheads="1"/>
          </p:cNvSpPr>
          <p:nvPr/>
        </p:nvSpPr>
        <p:spPr bwMode="auto">
          <a:xfrm>
            <a:off x="4872153" y="4876554"/>
            <a:ext cx="3650132" cy="486263"/>
          </a:xfrm>
          <a:prstGeom prst="rect">
            <a:avLst/>
          </a:prstGeom>
          <a:noFill/>
          <a:ln w="9525">
            <a:noFill/>
            <a:miter lim="800000"/>
            <a:headEnd/>
            <a:tailEnd/>
          </a:ln>
        </p:spPr>
        <p:txBody>
          <a:bodyPr wrap="square" lIns="91416" tIns="45708" rIns="91416" bIns="45708">
            <a:spAutoFit/>
          </a:bodyPr>
          <a:lstStyle/>
          <a:p>
            <a:pPr algn="ctr">
              <a:lnSpc>
                <a:spcPct val="80000"/>
              </a:lnSpc>
            </a:pPr>
            <a:r>
              <a:rPr lang="en-US" sz="3200" b="1" dirty="0" smtClean="0">
                <a:solidFill>
                  <a:srgbClr val="FFFF00"/>
                </a:solidFill>
                <a:latin typeface="Neo Sans Intel Medium" pitchFamily="34" charset="0"/>
                <a:ea typeface="Gulim" pitchFamily="34" charset="-127"/>
              </a:rPr>
              <a:t>102,778 </a:t>
            </a:r>
            <a:r>
              <a:rPr lang="en-US" sz="3200" b="1" dirty="0" err="1" smtClean="0">
                <a:solidFill>
                  <a:srgbClr val="FFFF00"/>
                </a:solidFill>
                <a:latin typeface="Neo Sans Intel Medium" pitchFamily="34" charset="0"/>
                <a:ea typeface="Gulim" pitchFamily="34" charset="-127"/>
              </a:rPr>
              <a:t>QphH</a:t>
            </a:r>
            <a:endParaRPr lang="en-US" sz="5400" dirty="0">
              <a:solidFill>
                <a:srgbClr val="FFFF00"/>
              </a:solidFill>
              <a:latin typeface="Neo Sans Intel Medium" pitchFamily="34" charset="0"/>
              <a:ea typeface="Gulim" pitchFamily="34" charset="-127"/>
            </a:endParaRPr>
          </a:p>
        </p:txBody>
      </p:sp>
      <p:sp>
        <p:nvSpPr>
          <p:cNvPr id="14" name="Text Box 14"/>
          <p:cNvSpPr txBox="1">
            <a:spLocks noChangeArrowheads="1"/>
          </p:cNvSpPr>
          <p:nvPr/>
        </p:nvSpPr>
        <p:spPr bwMode="auto">
          <a:xfrm>
            <a:off x="4864685" y="873252"/>
            <a:ext cx="3657600" cy="3600986"/>
          </a:xfrm>
          <a:prstGeom prst="rect">
            <a:avLst/>
          </a:prstGeom>
          <a:noFill/>
          <a:ln w="9525">
            <a:noFill/>
            <a:miter lim="800000"/>
            <a:headEnd/>
            <a:tailEnd/>
          </a:ln>
        </p:spPr>
        <p:txBody>
          <a:bodyPr wrap="square">
            <a:spAutoFit/>
          </a:bodyPr>
          <a:lstStyle/>
          <a:p>
            <a:pPr algn="ctr">
              <a:spcBef>
                <a:spcPct val="50000"/>
              </a:spcBef>
            </a:pPr>
            <a:r>
              <a:rPr lang="en-US" sz="2400" dirty="0">
                <a:latin typeface="Futura Bk" pitchFamily="34" charset="0"/>
              </a:rPr>
              <a:t/>
            </a:r>
            <a:br>
              <a:rPr lang="en-US" sz="2400" dirty="0">
                <a:latin typeface="Futura Bk" pitchFamily="34" charset="0"/>
              </a:rPr>
            </a:br>
            <a:endParaRPr lang="en-US" sz="2400" dirty="0" smtClean="0">
              <a:latin typeface="Futura Bk" pitchFamily="34" charset="0"/>
            </a:endParaRPr>
          </a:p>
          <a:p>
            <a:pPr algn="ctr">
              <a:spcBef>
                <a:spcPct val="50000"/>
              </a:spcBef>
            </a:pPr>
            <a:r>
              <a:rPr lang="en-US" sz="2400" dirty="0" smtClean="0">
                <a:solidFill>
                  <a:srgbClr val="333333"/>
                </a:solidFill>
              </a:rPr>
              <a:t>Unisys ES7000 Model 7600R Enterprise Server with Intel Xeon 7400 series processors (96 cores)</a:t>
            </a:r>
          </a:p>
          <a:p>
            <a:pPr algn="ctr">
              <a:spcBef>
                <a:spcPct val="50000"/>
              </a:spcBef>
            </a:pPr>
            <a:r>
              <a:rPr lang="en-US" sz="2400" dirty="0" smtClean="0">
                <a:solidFill>
                  <a:schemeClr val="bg1"/>
                </a:solidFill>
                <a:latin typeface="Futura Bk" pitchFamily="34" charset="0"/>
              </a:rPr>
              <a:t>Windows Server 2008 R2</a:t>
            </a:r>
          </a:p>
          <a:p>
            <a:pPr algn="ctr">
              <a:spcBef>
                <a:spcPct val="50000"/>
              </a:spcBef>
            </a:pPr>
            <a:r>
              <a:rPr lang="en-US" sz="2400" dirty="0" smtClean="0">
                <a:solidFill>
                  <a:schemeClr val="bg1"/>
                </a:solidFill>
                <a:latin typeface="Futura Bk" pitchFamily="34" charset="0"/>
              </a:rPr>
              <a:t>SQL Server 2008 R2</a:t>
            </a:r>
            <a:endParaRPr lang="en-US" sz="2400" dirty="0">
              <a:solidFill>
                <a:schemeClr val="bg1"/>
              </a:solidFill>
              <a:latin typeface="Futura Bk" pitchFamily="34" charset="0"/>
            </a:endParaRPr>
          </a:p>
        </p:txBody>
      </p:sp>
      <p:sp>
        <p:nvSpPr>
          <p:cNvPr id="15" name="Text Box 28"/>
          <p:cNvSpPr txBox="1">
            <a:spLocks noChangeArrowheads="1"/>
          </p:cNvSpPr>
          <p:nvPr/>
        </p:nvSpPr>
        <p:spPr bwMode="auto">
          <a:xfrm>
            <a:off x="5074525" y="1463362"/>
            <a:ext cx="3276600" cy="2074390"/>
          </a:xfrm>
          <a:prstGeom prst="rect">
            <a:avLst/>
          </a:prstGeom>
          <a:noFill/>
          <a:ln w="9525">
            <a:noFill/>
            <a:miter lim="800000"/>
            <a:headEnd/>
            <a:tailEnd/>
          </a:ln>
        </p:spPr>
        <p:txBody>
          <a:bodyPr wrap="square" lIns="91416" tIns="45708" rIns="91416" bIns="45708">
            <a:spAutoFit/>
          </a:bodyPr>
          <a:lstStyle/>
          <a:p>
            <a:pPr algn="ctr">
              <a:lnSpc>
                <a:spcPct val="80000"/>
              </a:lnSpc>
            </a:pPr>
            <a:r>
              <a:rPr lang="en-US" sz="3200" b="1" dirty="0" smtClean="0">
                <a:solidFill>
                  <a:srgbClr val="FFFF00"/>
                </a:solidFill>
                <a:latin typeface="Neo Sans Intel Medium" pitchFamily="34" charset="0"/>
                <a:ea typeface="Gulim" pitchFamily="34" charset="-127"/>
              </a:rPr>
              <a:t>TPC-H 3 TB</a:t>
            </a:r>
          </a:p>
          <a:p>
            <a:pPr algn="ctr">
              <a:lnSpc>
                <a:spcPct val="80000"/>
              </a:lnSpc>
            </a:pPr>
            <a:endParaRPr lang="en-US" sz="2100" dirty="0" smtClean="0">
              <a:solidFill>
                <a:srgbClr val="FFFF00"/>
              </a:solidFill>
              <a:latin typeface="Neo Sans Intel Medium" pitchFamily="34" charset="0"/>
              <a:ea typeface="Gulim" pitchFamily="34" charset="-127"/>
            </a:endParaRPr>
          </a:p>
          <a:p>
            <a:pPr algn="ctr">
              <a:lnSpc>
                <a:spcPct val="80000"/>
              </a:lnSpc>
            </a:pPr>
            <a:endParaRPr lang="en-US" sz="5400" dirty="0" smtClean="0">
              <a:solidFill>
                <a:srgbClr val="FFFF00"/>
              </a:solidFill>
              <a:latin typeface="Neo Sans Intel Medium" pitchFamily="34" charset="0"/>
              <a:ea typeface="Gulim" pitchFamily="34" charset="-127"/>
            </a:endParaRPr>
          </a:p>
          <a:p>
            <a:pPr algn="ctr">
              <a:lnSpc>
                <a:spcPct val="80000"/>
              </a:lnSpc>
            </a:pPr>
            <a:endParaRPr lang="en-US" sz="5400" dirty="0">
              <a:solidFill>
                <a:srgbClr val="FFFF00"/>
              </a:solidFill>
              <a:latin typeface="Neo Sans Intel Medium" pitchFamily="34" charset="0"/>
              <a:ea typeface="Gulim" pitchFamily="34" charset="-127"/>
            </a:endParaRPr>
          </a:p>
        </p:txBody>
      </p:sp>
      <p:sp>
        <p:nvSpPr>
          <p:cNvPr id="16" name="Text Box 28"/>
          <p:cNvSpPr txBox="1">
            <a:spLocks noChangeArrowheads="1"/>
          </p:cNvSpPr>
          <p:nvPr/>
        </p:nvSpPr>
        <p:spPr bwMode="auto">
          <a:xfrm>
            <a:off x="795505" y="1444389"/>
            <a:ext cx="3276600" cy="2468344"/>
          </a:xfrm>
          <a:prstGeom prst="rect">
            <a:avLst/>
          </a:prstGeom>
          <a:noFill/>
          <a:ln w="9525">
            <a:noFill/>
            <a:miter lim="800000"/>
            <a:headEnd/>
            <a:tailEnd/>
          </a:ln>
        </p:spPr>
        <p:txBody>
          <a:bodyPr wrap="square" lIns="91416" tIns="45708" rIns="91416" bIns="45708">
            <a:spAutoFit/>
          </a:bodyPr>
          <a:lstStyle/>
          <a:p>
            <a:pPr algn="ctr">
              <a:lnSpc>
                <a:spcPct val="80000"/>
              </a:lnSpc>
            </a:pPr>
            <a:r>
              <a:rPr lang="en-US" sz="3200" b="1" dirty="0" smtClean="0">
                <a:solidFill>
                  <a:srgbClr val="FFFF00"/>
                </a:solidFill>
                <a:latin typeface="Neo Sans Intel Medium" pitchFamily="34" charset="0"/>
                <a:ea typeface="Gulim" pitchFamily="34" charset="-127"/>
              </a:rPr>
              <a:t>TPC-E</a:t>
            </a:r>
          </a:p>
          <a:p>
            <a:pPr algn="ctr">
              <a:lnSpc>
                <a:spcPct val="80000"/>
              </a:lnSpc>
            </a:pPr>
            <a:endParaRPr lang="en-US" sz="3200" b="1" dirty="0" smtClean="0">
              <a:solidFill>
                <a:srgbClr val="FFFF00"/>
              </a:solidFill>
              <a:latin typeface="Neo Sans Intel Medium" pitchFamily="34" charset="0"/>
              <a:ea typeface="Gulim" pitchFamily="34" charset="-127"/>
            </a:endParaRPr>
          </a:p>
          <a:p>
            <a:pPr algn="ctr">
              <a:lnSpc>
                <a:spcPct val="80000"/>
              </a:lnSpc>
            </a:pPr>
            <a:endParaRPr lang="en-US" sz="2100" dirty="0" smtClean="0">
              <a:solidFill>
                <a:srgbClr val="FFFF00"/>
              </a:solidFill>
              <a:latin typeface="Neo Sans Intel Medium" pitchFamily="34" charset="0"/>
              <a:ea typeface="Gulim" pitchFamily="34" charset="-127"/>
            </a:endParaRPr>
          </a:p>
          <a:p>
            <a:pPr algn="ctr">
              <a:lnSpc>
                <a:spcPct val="80000"/>
              </a:lnSpc>
            </a:pPr>
            <a:endParaRPr lang="en-US" sz="5400" dirty="0" smtClean="0">
              <a:solidFill>
                <a:srgbClr val="FFFF00"/>
              </a:solidFill>
              <a:latin typeface="Neo Sans Intel Medium" pitchFamily="34" charset="0"/>
              <a:ea typeface="Gulim" pitchFamily="34" charset="-127"/>
            </a:endParaRPr>
          </a:p>
          <a:p>
            <a:pPr algn="ctr">
              <a:lnSpc>
                <a:spcPct val="80000"/>
              </a:lnSpc>
            </a:pPr>
            <a:endParaRPr lang="en-US" sz="5400" dirty="0">
              <a:solidFill>
                <a:srgbClr val="FFFF00"/>
              </a:solidFill>
              <a:latin typeface="Neo Sans Intel Medium" pitchFamily="34" charset="0"/>
              <a:ea typeface="Gulim" pitchFamily="34" charset="-127"/>
            </a:endParaRPr>
          </a:p>
        </p:txBody>
      </p:sp>
      <p:sp>
        <p:nvSpPr>
          <p:cNvPr id="18" name="Title 1"/>
          <p:cNvSpPr>
            <a:spLocks noGrp="1"/>
          </p:cNvSpPr>
          <p:nvPr>
            <p:ph type="title"/>
          </p:nvPr>
        </p:nvSpPr>
        <p:spPr>
          <a:xfrm>
            <a:off x="149629" y="163688"/>
            <a:ext cx="8994371" cy="941796"/>
          </a:xfrm>
        </p:spPr>
        <p:txBody>
          <a:bodyPr/>
          <a:lstStyle/>
          <a:p>
            <a:r>
              <a:rPr lang="en-US" sz="4400" dirty="0" smtClean="0"/>
              <a:t>Improved Database Performance</a:t>
            </a:r>
            <a:br>
              <a:rPr lang="en-US" sz="4400" dirty="0" smtClean="0"/>
            </a:br>
            <a:r>
              <a:rPr lang="en-US" sz="2400" dirty="0">
                <a:solidFill>
                  <a:schemeClr val="tx1"/>
                </a:solidFill>
              </a:rPr>
              <a:t>Intel Xeon </a:t>
            </a:r>
            <a:r>
              <a:rPr lang="en-US" sz="2400" dirty="0" smtClean="0">
                <a:solidFill>
                  <a:schemeClr val="tx1"/>
                </a:solidFill>
              </a:rPr>
              <a:t>7400 </a:t>
            </a:r>
            <a:r>
              <a:rPr lang="en-US" sz="2400" dirty="0">
                <a:solidFill>
                  <a:schemeClr val="tx1"/>
                </a:solidFill>
              </a:rPr>
              <a:t>Series </a:t>
            </a:r>
            <a:r>
              <a:rPr lang="en-US" sz="2400" dirty="0" smtClean="0">
                <a:solidFill>
                  <a:schemeClr val="tx1"/>
                </a:solidFill>
              </a:rPr>
              <a:t>/ Windows </a:t>
            </a:r>
            <a:r>
              <a:rPr lang="en-US" sz="2400" dirty="0">
                <a:solidFill>
                  <a:schemeClr val="tx1"/>
                </a:solidFill>
              </a:rPr>
              <a:t>Server 2008 </a:t>
            </a:r>
            <a:r>
              <a:rPr lang="en-US" sz="2400" dirty="0" smtClean="0">
                <a:solidFill>
                  <a:schemeClr val="tx1"/>
                </a:solidFill>
              </a:rPr>
              <a:t>R2 / SQL Server 2008 R2</a:t>
            </a:r>
            <a:endParaRPr lang="en-US" sz="2400" dirty="0"/>
          </a:p>
        </p:txBody>
      </p:sp>
      <p:sp>
        <p:nvSpPr>
          <p:cNvPr id="8" name="TextBox 7"/>
          <p:cNvSpPr txBox="1"/>
          <p:nvPr/>
        </p:nvSpPr>
        <p:spPr>
          <a:xfrm>
            <a:off x="232756" y="6301047"/>
            <a:ext cx="8545484" cy="382386"/>
          </a:xfrm>
          <a:prstGeom prst="rect">
            <a:avLst/>
          </a:prstGeom>
          <a:noFill/>
        </p:spPr>
        <p:txBody>
          <a:bodyPr wrap="square" rtlCol="0">
            <a:spAutoFit/>
          </a:bodyPr>
          <a:lstStyle/>
          <a:p>
            <a:pPr algn="ctr"/>
            <a:r>
              <a:rPr lang="en-US" b="1" dirty="0" smtClean="0"/>
              <a:t>Up to 70% higher than previous benchmark results!</a:t>
            </a:r>
            <a:endParaRPr lang="en-US" b="1" dirty="0"/>
          </a:p>
        </p:txBody>
      </p:sp>
    </p:spTree>
  </p:cSld>
  <p:clrMapOvr>
    <a:masterClrMapping/>
  </p:clrMapOvr>
  <p:transition>
    <p:fade/>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Conclusion</a:t>
            </a:r>
            <a:endParaRPr lang="en-US" dirty="0"/>
          </a:p>
        </p:txBody>
      </p:sp>
      <p:sp>
        <p:nvSpPr>
          <p:cNvPr id="4" name="Text Placeholder 3"/>
          <p:cNvSpPr>
            <a:spLocks noGrp="1"/>
          </p:cNvSpPr>
          <p:nvPr>
            <p:ph type="body" sz="quarter" idx="10"/>
          </p:nvPr>
        </p:nvSpPr>
        <p:spPr>
          <a:xfrm>
            <a:off x="381000" y="912147"/>
            <a:ext cx="8382000" cy="2210862"/>
          </a:xfrm>
        </p:spPr>
        <p:txBody>
          <a:bodyPr/>
          <a:lstStyle/>
          <a:p>
            <a:r>
              <a:rPr lang="en-US" dirty="0" smtClean="0"/>
              <a:t>Time to refresh with new technology is now</a:t>
            </a:r>
          </a:p>
          <a:p>
            <a:pPr lvl="1"/>
            <a:r>
              <a:rPr lang="en-US" dirty="0"/>
              <a:t>Implement a Data Center Platform Strategy: Dynamic Data Center</a:t>
            </a:r>
          </a:p>
          <a:p>
            <a:pPr lvl="1"/>
            <a:r>
              <a:rPr lang="en-US" dirty="0" smtClean="0"/>
              <a:t>Lower Your Costs</a:t>
            </a:r>
          </a:p>
          <a:p>
            <a:pPr lvl="1"/>
            <a:r>
              <a:rPr lang="en-US" dirty="0" smtClean="0"/>
              <a:t>Improve Application Performance; and</a:t>
            </a:r>
          </a:p>
          <a:p>
            <a:pPr lvl="1"/>
            <a:r>
              <a:rPr lang="en-US" dirty="0" smtClean="0"/>
              <a:t>Lower Energy Usage</a:t>
            </a:r>
          </a:p>
          <a:p>
            <a:r>
              <a:rPr lang="en-US" dirty="0" smtClean="0"/>
              <a:t>Visit the Intel Expo Booth to learn more: </a:t>
            </a:r>
          </a:p>
          <a:p>
            <a:pPr lvl="1"/>
            <a:r>
              <a:rPr lang="en-US" dirty="0" smtClean="0"/>
              <a:t>#G1in Hall 4-2A</a:t>
            </a:r>
          </a:p>
          <a:p>
            <a:r>
              <a:rPr lang="en-US" dirty="0" smtClean="0"/>
              <a:t>Visit the Intel Microsoft Alliance Web Page:</a:t>
            </a:r>
          </a:p>
          <a:p>
            <a:pPr lvl="1"/>
            <a:r>
              <a:rPr lang="en-US" dirty="0" smtClean="0">
                <a:hlinkClick r:id="rId3"/>
              </a:rPr>
              <a:t>www.intelalliance.com/microsoft</a:t>
            </a:r>
            <a:r>
              <a:rPr lang="en-US" dirty="0" smtClean="0"/>
              <a:t> </a:t>
            </a:r>
          </a:p>
          <a:p>
            <a:r>
              <a:rPr lang="en-US" dirty="0" smtClean="0"/>
              <a:t>Complete your Session Evaluations!</a:t>
            </a:r>
            <a:endParaRPr lang="en-US" dirty="0"/>
          </a:p>
        </p:txBody>
      </p:sp>
      <p:sp>
        <p:nvSpPr>
          <p:cNvPr id="5" name="TextBox 4"/>
          <p:cNvSpPr txBox="1"/>
          <p:nvPr/>
        </p:nvSpPr>
        <p:spPr>
          <a:xfrm>
            <a:off x="4094328" y="5308979"/>
            <a:ext cx="184731" cy="369332"/>
          </a:xfrm>
          <a:prstGeom prst="rect">
            <a:avLst/>
          </a:prstGeom>
          <a:noFill/>
        </p:spPr>
        <p:txBody>
          <a:bodyPr wrap="none" rtlCol="0">
            <a:spAutoFit/>
          </a:bodyPr>
          <a:lstStyle/>
          <a:p>
            <a:endParaRPr lang="en-US" dirty="0"/>
          </a:p>
        </p:txBody>
      </p:sp>
      <p:sp>
        <p:nvSpPr>
          <p:cNvPr id="5121" name="Rectangle 1"/>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tab pos="1028700" algn="l"/>
              </a:tabLst>
            </a:pPr>
            <a:r>
              <a:rPr kumimoji="0" lang="en-US" sz="1000" b="1" i="0" u="none" strike="noStrike" cap="none" normalizeH="0" baseline="0" smtClean="0">
                <a:ln>
                  <a:noFill/>
                </a:ln>
                <a:solidFill>
                  <a:srgbClr val="000000"/>
                </a:solidFill>
                <a:effectLst/>
                <a:latin typeface="Verdana" pitchFamily="34" charset="0"/>
                <a:ea typeface="Times New Roman" pitchFamily="18" charset="0"/>
                <a:cs typeface="Arial" pitchFamily="34" charset="0"/>
              </a:rPr>
              <a:t>Intel Booth: #G1  in  Hall 4-2A and 4-2B</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5122"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tab pos="1028700" algn="l"/>
              </a:tabLst>
            </a:pPr>
            <a:r>
              <a:rPr kumimoji="0" lang="en-US" sz="1000" b="1" i="0" u="none" strike="noStrike" cap="none" normalizeH="0" baseline="0" smtClean="0">
                <a:ln>
                  <a:noFill/>
                </a:ln>
                <a:solidFill>
                  <a:srgbClr val="000000"/>
                </a:solidFill>
                <a:effectLst/>
                <a:latin typeface="Verdana" pitchFamily="34" charset="0"/>
                <a:ea typeface="Times New Roman" pitchFamily="18" charset="0"/>
                <a:cs typeface="Arial" pitchFamily="34" charset="0"/>
              </a:rPr>
              <a:t>Intel Booth: #G1  in  Hall 4-2A and 4-2B</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Tree>
  </p:cSld>
  <p:clrMapOvr>
    <a:masterClrMapping/>
  </p:clrMapOvr>
  <p:transition>
    <p:fade/>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577849" y="5593865"/>
            <a:ext cx="3460751" cy="1157455"/>
          </a:xfrm>
        </p:spPr>
        <p:txBody>
          <a:bodyPr/>
          <a:lstStyle/>
          <a:p>
            <a:r>
              <a:rPr lang="en-US" dirty="0" smtClean="0"/>
              <a:t>Keith Mayer</a:t>
            </a:r>
          </a:p>
          <a:p>
            <a:r>
              <a:rPr lang="en-US" dirty="0" smtClean="0"/>
              <a:t>Lead Learning Consultant</a:t>
            </a:r>
          </a:p>
          <a:p>
            <a:r>
              <a:rPr lang="en-US" dirty="0" smtClean="0"/>
              <a:t>Enterprise &amp; Partner Group</a:t>
            </a:r>
          </a:p>
          <a:p>
            <a:r>
              <a:rPr lang="en-US" dirty="0" smtClean="0"/>
              <a:t>Microsoft Corporation</a:t>
            </a:r>
            <a:endParaRPr lang="en-US" dirty="0"/>
          </a:p>
        </p:txBody>
      </p:sp>
      <p:sp>
        <p:nvSpPr>
          <p:cNvPr id="4" name="Text Placeholder 3"/>
          <p:cNvSpPr>
            <a:spLocks noGrp="1"/>
          </p:cNvSpPr>
          <p:nvPr>
            <p:ph type="body" sz="quarter" idx="10"/>
          </p:nvPr>
        </p:nvSpPr>
        <p:spPr>
          <a:xfrm>
            <a:off x="510793" y="3813437"/>
            <a:ext cx="7681913" cy="1495794"/>
          </a:xfrm>
        </p:spPr>
        <p:txBody>
          <a:bodyPr>
            <a:spAutoFit/>
          </a:bodyPr>
          <a:lstStyle/>
          <a:p>
            <a:r>
              <a:rPr lang="en-US" sz="3600" spc="0" dirty="0">
                <a:effectLst/>
              </a:rPr>
              <a:t>Datacenter Optimization with </a:t>
            </a:r>
            <a:r>
              <a:rPr lang="en-US" sz="3600" spc="0" dirty="0" smtClean="0">
                <a:effectLst/>
              </a:rPr>
              <a:t>…</a:t>
            </a:r>
            <a:br>
              <a:rPr lang="en-US" sz="3600" spc="0" dirty="0" smtClean="0">
                <a:effectLst/>
              </a:rPr>
            </a:br>
            <a:r>
              <a:rPr lang="en-US" sz="3600" spc="0" dirty="0" smtClean="0">
                <a:effectLst/>
              </a:rPr>
              <a:t>Intel </a:t>
            </a:r>
            <a:r>
              <a:rPr lang="en-US" sz="3600" spc="0" dirty="0">
                <a:effectLst/>
              </a:rPr>
              <a:t>Xeon </a:t>
            </a:r>
            <a:r>
              <a:rPr lang="en-US" sz="3600" spc="0" dirty="0" smtClean="0">
                <a:effectLst/>
              </a:rPr>
              <a:t>Processor-based </a:t>
            </a:r>
            <a:r>
              <a:rPr lang="en-US" sz="3600" spc="0" dirty="0">
                <a:effectLst/>
              </a:rPr>
              <a:t>Servers and Windows Server 2008 R2</a:t>
            </a:r>
            <a:endParaRPr lang="en-US" sz="3600" spc="0" dirty="0"/>
          </a:p>
        </p:txBody>
      </p:sp>
      <p:sp>
        <p:nvSpPr>
          <p:cNvPr id="6" name="Subtitle 2"/>
          <p:cNvSpPr txBox="1">
            <a:spLocks/>
          </p:cNvSpPr>
          <p:nvPr/>
        </p:nvSpPr>
        <p:spPr bwMode="white">
          <a:xfrm>
            <a:off x="4540249" y="5593865"/>
            <a:ext cx="3460751" cy="1157455"/>
          </a:xfrm>
          <a:prstGeom prst="rect">
            <a:avLst/>
          </a:prstGeom>
        </p:spPr>
        <p:txBody>
          <a:bodyPr vert="horz" wrap="square" lIns="0" tIns="0" rIns="0" bIns="0" rtlCol="0">
            <a:noAutofit/>
          </a:bodyPr>
          <a:lstStyle>
            <a:lvl1pPr marL="0" indent="0" algn="l" defTabSz="914363" rtl="0" eaLnBrk="1" latinLnBrk="0" hangingPunct="1">
              <a:lnSpc>
                <a:spcPct val="90000"/>
              </a:lnSpc>
              <a:spcBef>
                <a:spcPts val="0"/>
              </a:spcBef>
              <a:buFontTx/>
              <a:buNone/>
              <a:defRPr sz="2000" kern="1200">
                <a:solidFill>
                  <a:schemeClr val="tx1">
                    <a:tint val="75000"/>
                  </a:schemeClr>
                </a:solidFill>
                <a:latin typeface="+mn-lt"/>
                <a:ea typeface="+mn-ea"/>
                <a:cs typeface="+mn-cs"/>
              </a:defRPr>
            </a:lvl1pPr>
            <a:lvl2pPr marL="457182" indent="0" algn="ctr" defTabSz="914363" rtl="0" eaLnBrk="1" latinLnBrk="0" hangingPunct="1">
              <a:lnSpc>
                <a:spcPct val="90000"/>
              </a:lnSpc>
              <a:spcBef>
                <a:spcPct val="20000"/>
              </a:spcBef>
              <a:buSzPct val="90000"/>
              <a:buFontTx/>
              <a:buNone/>
              <a:defRPr sz="2800" kern="1200">
                <a:solidFill>
                  <a:schemeClr val="tx1">
                    <a:tint val="75000"/>
                  </a:schemeClr>
                </a:solidFill>
                <a:latin typeface="+mn-lt"/>
                <a:ea typeface="+mn-ea"/>
                <a:cs typeface="+mn-cs"/>
              </a:defRPr>
            </a:lvl2pPr>
            <a:lvl3pPr marL="914363" indent="0" algn="ctr" defTabSz="914363" rtl="0" eaLnBrk="1" latinLnBrk="0" hangingPunct="1">
              <a:lnSpc>
                <a:spcPct val="90000"/>
              </a:lnSpc>
              <a:spcBef>
                <a:spcPct val="20000"/>
              </a:spcBef>
              <a:buSzPct val="90000"/>
              <a:buFontTx/>
              <a:buNone/>
              <a:defRPr sz="2400" kern="1200">
                <a:solidFill>
                  <a:schemeClr val="tx1">
                    <a:tint val="75000"/>
                  </a:schemeClr>
                </a:solidFill>
                <a:latin typeface="+mn-lt"/>
                <a:ea typeface="+mn-ea"/>
                <a:cs typeface="+mn-cs"/>
              </a:defRPr>
            </a:lvl3pPr>
            <a:lvl4pPr marL="1371545" indent="0" algn="ctr" defTabSz="914363" rtl="0" eaLnBrk="1" latinLnBrk="0" hangingPunct="1">
              <a:lnSpc>
                <a:spcPct val="90000"/>
              </a:lnSpc>
              <a:spcBef>
                <a:spcPct val="20000"/>
              </a:spcBef>
              <a:buSzPct val="90000"/>
              <a:buFontTx/>
              <a:buNone/>
              <a:defRPr sz="2400" kern="1200">
                <a:solidFill>
                  <a:schemeClr val="tx1">
                    <a:tint val="75000"/>
                  </a:schemeClr>
                </a:solidFill>
                <a:latin typeface="+mn-lt"/>
                <a:ea typeface="+mn-ea"/>
                <a:cs typeface="+mn-cs"/>
              </a:defRPr>
            </a:lvl4pPr>
            <a:lvl5pPr marL="1828727" indent="0" algn="ctr" defTabSz="914363" rtl="0" eaLnBrk="1" latinLnBrk="0" hangingPunct="1">
              <a:lnSpc>
                <a:spcPct val="90000"/>
              </a:lnSpc>
              <a:spcBef>
                <a:spcPct val="20000"/>
              </a:spcBef>
              <a:buSzPct val="90000"/>
              <a:buFontTx/>
              <a:buNone/>
              <a:defRPr sz="2400" kern="1200">
                <a:solidFill>
                  <a:schemeClr val="tx1">
                    <a:tint val="75000"/>
                  </a:schemeClr>
                </a:solidFill>
                <a:latin typeface="+mn-lt"/>
                <a:ea typeface="+mn-ea"/>
                <a:cs typeface="+mn-cs"/>
              </a:defRPr>
            </a:lvl5pPr>
            <a:lvl6pPr marL="2285909" indent="0" algn="ctr" defTabSz="914363"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090" indent="0" algn="ctr" defTabSz="914363"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272" indent="0" algn="ctr" defTabSz="914363"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454" indent="0" algn="ctr" defTabSz="914363"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endParaRPr lang="en-US" dirty="0">
              <a:solidFill>
                <a:srgbClr val="FFFFFF">
                  <a:tint val="75000"/>
                </a:srgbClr>
              </a:solidFill>
            </a:endParaRPr>
          </a:p>
          <a:p>
            <a:endParaRPr lang="en-US" dirty="0" smtClean="0">
              <a:solidFill>
                <a:srgbClr val="FFFFFF">
                  <a:tint val="75000"/>
                </a:srgbClr>
              </a:solidFill>
            </a:endParaRPr>
          </a:p>
          <a:p>
            <a:endParaRPr lang="en-US" dirty="0">
              <a:solidFill>
                <a:srgbClr val="FFFFFF">
                  <a:tint val="75000"/>
                </a:srgbClr>
              </a:solidFill>
            </a:endParaRPr>
          </a:p>
          <a:p>
            <a:pPr algn="r"/>
            <a:r>
              <a:rPr lang="en-US" dirty="0" smtClean="0">
                <a:solidFill>
                  <a:srgbClr val="FFFFFF">
                    <a:tint val="75000"/>
                  </a:srgbClr>
                </a:solidFill>
              </a:rPr>
              <a:t>Session Code: SVR210</a:t>
            </a:r>
          </a:p>
        </p:txBody>
      </p:sp>
      <p:sp>
        <p:nvSpPr>
          <p:cNvPr id="5" name="Text Placeholder 3"/>
          <p:cNvSpPr txBox="1">
            <a:spLocks/>
          </p:cNvSpPr>
          <p:nvPr/>
        </p:nvSpPr>
        <p:spPr bwMode="white">
          <a:xfrm>
            <a:off x="3773408" y="2087259"/>
            <a:ext cx="7681913" cy="1218795"/>
          </a:xfrm>
          <a:prstGeom prst="rect">
            <a:avLst/>
          </a:prstGeom>
        </p:spPr>
        <p:txBody>
          <a:bodyPr vert="horz" wrap="square" lIns="0" tIns="0" rIns="0" bIns="0" rtlCol="0" anchor="t" anchorCtr="0">
            <a:spAutoFit/>
          </a:bodyPr>
          <a:lstStyle>
            <a:lvl1pPr marL="0" indent="0" algn="l" defTabSz="914363" rtl="0" eaLnBrk="1" latinLnBrk="0" hangingPunct="1">
              <a:lnSpc>
                <a:spcPct val="90000"/>
              </a:lnSpc>
              <a:spcBef>
                <a:spcPct val="20000"/>
              </a:spcBef>
              <a:buFont typeface="Arial" pitchFamily="34" charset="0"/>
              <a:buNone/>
              <a:defRPr kumimoji="0" lang="en-US" sz="8000" b="1" i="0" u="none" strike="noStrike" kern="1200" cap="none" spc="-560" normalizeH="0" baseline="0" noProof="0" dirty="0" smtClean="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uLnTx/>
                <a:uFillTx/>
                <a:latin typeface="+mj-lt"/>
                <a:ea typeface="+mn-ea"/>
                <a:cs typeface="+mn-cs"/>
              </a:defRPr>
            </a:lvl1pPr>
            <a:lvl2pPr marL="914400" indent="-396875" algn="l" defTabSz="914363" rtl="0" eaLnBrk="1" latinLnBrk="0" hangingPunct="1">
              <a:lnSpc>
                <a:spcPct val="90000"/>
              </a:lnSpc>
              <a:spcBef>
                <a:spcPct val="20000"/>
              </a:spcBef>
              <a:buSzPct val="90000"/>
              <a:buFontTx/>
              <a:buBlip>
                <a:blip r:embed="rId3"/>
              </a:buBlip>
              <a:defRPr sz="2800" kern="1200">
                <a:solidFill>
                  <a:srgbClr val="99CC99"/>
                </a:solidFill>
                <a:latin typeface="+mn-lt"/>
                <a:ea typeface="+mn-ea"/>
                <a:cs typeface="+mn-cs"/>
              </a:defRPr>
            </a:lvl2pPr>
            <a:lvl3pPr marL="1258888" indent="-344488" algn="l" defTabSz="914363" rtl="0" eaLnBrk="1" latinLnBrk="0" hangingPunct="1">
              <a:lnSpc>
                <a:spcPct val="90000"/>
              </a:lnSpc>
              <a:spcBef>
                <a:spcPct val="20000"/>
              </a:spcBef>
              <a:buSzPct val="90000"/>
              <a:buFontTx/>
              <a:buBlip>
                <a:blip r:embed="rId3"/>
              </a:buBlip>
              <a:defRPr sz="2400" kern="1200">
                <a:solidFill>
                  <a:srgbClr val="99CC99"/>
                </a:solidFill>
                <a:latin typeface="+mn-lt"/>
                <a:ea typeface="+mn-ea"/>
                <a:cs typeface="+mn-cs"/>
              </a:defRPr>
            </a:lvl3pPr>
            <a:lvl4pPr marL="1604963" indent="-346075" algn="l" defTabSz="914363" rtl="0" eaLnBrk="1" latinLnBrk="0" hangingPunct="1">
              <a:lnSpc>
                <a:spcPct val="90000"/>
              </a:lnSpc>
              <a:spcBef>
                <a:spcPct val="20000"/>
              </a:spcBef>
              <a:buSzPct val="90000"/>
              <a:buFontTx/>
              <a:buBlip>
                <a:blip r:embed="rId3"/>
              </a:buBlip>
              <a:defRPr sz="2400" kern="1200">
                <a:solidFill>
                  <a:srgbClr val="99CC99"/>
                </a:solidFill>
                <a:latin typeface="+mn-lt"/>
                <a:ea typeface="+mn-ea"/>
                <a:cs typeface="+mn-cs"/>
              </a:defRPr>
            </a:lvl4pPr>
            <a:lvl5pPr marL="1941513" indent="-336550" algn="l" defTabSz="914363" rtl="0" eaLnBrk="1" latinLnBrk="0" hangingPunct="1">
              <a:lnSpc>
                <a:spcPct val="90000"/>
              </a:lnSpc>
              <a:spcBef>
                <a:spcPct val="20000"/>
              </a:spcBef>
              <a:buSzPct val="90000"/>
              <a:buFontTx/>
              <a:buBlip>
                <a:blip r:embed="rId3"/>
              </a:buBlip>
              <a:defRPr sz="2400" kern="1200">
                <a:solidFill>
                  <a:srgbClr val="99CC99"/>
                </a:soli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8800" spc="0" dirty="0" smtClean="0">
                <a:effectLst/>
              </a:rPr>
              <a:t>Questions?</a:t>
            </a:r>
            <a:endParaRPr lang="en-US" sz="8800" spc="0" dirty="0"/>
          </a:p>
        </p:txBody>
      </p:sp>
    </p:spTree>
    <p:extLst>
      <p:ext uri="{BB962C8B-B14F-4D97-AF65-F5344CB8AC3E}">
        <p14:creationId xmlns:p14="http://schemas.microsoft.com/office/powerpoint/2010/main" xmlns="" val="980890966"/>
      </p:ext>
    </p:extLst>
  </p:cSld>
  <p:clrMapOvr>
    <a:masterClrMapping/>
  </p:clrMapOvr>
  <p:transition>
    <p:fade/>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eval.png"/>
          <p:cNvPicPr>
            <a:picLocks noChangeAspect="1"/>
          </p:cNvPicPr>
          <p:nvPr/>
        </p:nvPicPr>
        <p:blipFill>
          <a:blip r:embed="rId3"/>
          <a:stretch>
            <a:fillRect/>
          </a:stretch>
        </p:blipFill>
        <p:spPr>
          <a:xfrm>
            <a:off x="1142" y="857"/>
            <a:ext cx="9142858" cy="6857143"/>
          </a:xfrm>
          <a:prstGeom prst="rect">
            <a:avLst/>
          </a:prstGeom>
        </p:spPr>
      </p:pic>
      <p:sp>
        <p:nvSpPr>
          <p:cNvPr id="3" name="Rounded Rectangle 2"/>
          <p:cNvSpPr/>
          <p:nvPr/>
        </p:nvSpPr>
        <p:spPr bwMode="blackGray">
          <a:xfrm>
            <a:off x="41077" y="3971504"/>
            <a:ext cx="5055579" cy="2009776"/>
          </a:xfrm>
          <a:prstGeom prst="roundRect">
            <a:avLst/>
          </a:prstGeom>
          <a:noFill/>
          <a:ln w="9525">
            <a:noFill/>
            <a:miter lim="800000"/>
            <a:headEnd/>
            <a:tailEnd/>
          </a:ln>
          <a:scene3d>
            <a:camera prst="orthographicFront"/>
            <a:lightRig rig="contrasting" dir="t">
              <a:rot lat="0" lon="0" rev="7800000"/>
            </a:lightRig>
          </a:scene3d>
          <a:sp3d prstMaterial="metal">
            <a:bevelB w="0" h="0"/>
          </a:sp3d>
        </p:spPr>
        <p:txBody>
          <a:bodyPr anchor="ctr" anchorCtr="0"/>
          <a:lstStyle/>
          <a:p>
            <a:pPr defTabSz="914099" fontAlgn="base">
              <a:spcBef>
                <a:spcPct val="0"/>
              </a:spcBef>
              <a:spcAft>
                <a:spcPct val="0"/>
              </a:spcAft>
              <a:defRPr/>
            </a:pPr>
            <a:r>
              <a:rPr lang="en-US" sz="3200" dirty="0" smtClean="0">
                <a:solidFill>
                  <a:srgbClr val="FFFFFF"/>
                </a:solidFill>
                <a:effectLst>
                  <a:outerShdw blurRad="38100" dist="38100" dir="2700000" algn="tl">
                    <a:srgbClr val="000000">
                      <a:alpha val="43137"/>
                    </a:srgbClr>
                  </a:outerShdw>
                </a:effectLst>
                <a:latin typeface="Segoe" pitchFamily="34" charset="0"/>
              </a:rPr>
              <a:t>Complete an evaluation on </a:t>
            </a:r>
            <a:r>
              <a:rPr lang="en-US" sz="3200" dirty="0" err="1" smtClean="0">
                <a:solidFill>
                  <a:srgbClr val="FFFFFF"/>
                </a:solidFill>
                <a:effectLst>
                  <a:outerShdw blurRad="38100" dist="38100" dir="2700000" algn="tl">
                    <a:srgbClr val="000000">
                      <a:alpha val="43137"/>
                    </a:srgbClr>
                  </a:outerShdw>
                </a:effectLst>
                <a:latin typeface="Segoe" pitchFamily="34" charset="0"/>
              </a:rPr>
              <a:t>CommNet</a:t>
            </a:r>
            <a:r>
              <a:rPr lang="en-US" sz="3200" dirty="0" smtClean="0">
                <a:solidFill>
                  <a:srgbClr val="FFFFFF"/>
                </a:solidFill>
                <a:effectLst>
                  <a:outerShdw blurRad="38100" dist="38100" dir="2700000" algn="tl">
                    <a:srgbClr val="000000">
                      <a:alpha val="43137"/>
                    </a:srgbClr>
                  </a:outerShdw>
                </a:effectLst>
                <a:latin typeface="Segoe" pitchFamily="34" charset="0"/>
              </a:rPr>
              <a:t> and enter to win an Xbox 360 Elite!</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childTnLst>
                                </p:cTn>
                              </p:par>
                              <p:par>
                                <p:cTn id="8" presetID="64" presetClass="path" presetSubtype="0" decel="50000" fill="hold" grpId="1" nodeType="withEffect">
                                  <p:stCondLst>
                                    <p:cond delay="0"/>
                                  </p:stCondLst>
                                  <p:childTnLst>
                                    <p:animMotion origin="layout" path="M -0.41701 -0.00138 L -2.77778E-6 -4.44444E-6 " pathEditMode="relative" rAng="0" ptsTypes="AA">
                                      <p:cBhvr>
                                        <p:cTn id="9" dur="1000" fill="hold"/>
                                        <p:tgtEl>
                                          <p:spTgt spid="3"/>
                                        </p:tgtEl>
                                        <p:attrNameLst>
                                          <p:attrName>ppt_x</p:attrName>
                                          <p:attrName>ppt_y</p:attrName>
                                        </p:attrNameLst>
                                      </p:cBhvr>
                                      <p:rCtr x="209" y="1"/>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5" name="Rectangle 10"/>
          <p:cNvSpPr>
            <a:spLocks noGrp="1" noChangeArrowheads="1"/>
          </p:cNvSpPr>
          <p:nvPr>
            <p:ph type="title"/>
          </p:nvPr>
        </p:nvSpPr>
        <p:spPr>
          <a:xfrm>
            <a:off x="381000" y="230188"/>
            <a:ext cx="8382000" cy="609398"/>
          </a:xfrm>
        </p:spPr>
        <p:txBody>
          <a:bodyPr/>
          <a:lstStyle/>
          <a:p>
            <a:r>
              <a:rPr lang="en-US" sz="4400" dirty="0" smtClean="0"/>
              <a:t>IT Constraints on Growth</a:t>
            </a:r>
            <a:endParaRPr lang="en-US" sz="4400" dirty="0" smtClean="0">
              <a:solidFill>
                <a:schemeClr val="bg1"/>
              </a:solidFill>
            </a:endParaRPr>
          </a:p>
        </p:txBody>
      </p:sp>
      <p:sp>
        <p:nvSpPr>
          <p:cNvPr id="38916" name="Rectangle 20481"/>
          <p:cNvSpPr>
            <a:spLocks noChangeArrowheads="1"/>
          </p:cNvSpPr>
          <p:nvPr/>
        </p:nvSpPr>
        <p:spPr bwMode="auto">
          <a:xfrm>
            <a:off x="4263296" y="2359025"/>
            <a:ext cx="4876800" cy="980694"/>
          </a:xfrm>
          <a:prstGeom prst="roundRect">
            <a:avLst>
              <a:gd name="adj" fmla="val 16667"/>
            </a:avLst>
          </a:prstGeom>
          <a:solidFill>
            <a:schemeClr val="bg1">
              <a:alpha val="89803"/>
            </a:schemeClr>
          </a:solidFill>
          <a:ln w="9525" algn="ctr">
            <a:noFill/>
            <a:round/>
            <a:headEnd/>
            <a:tailEnd/>
          </a:ln>
        </p:spPr>
        <p:txBody>
          <a:bodyPr>
            <a:spAutoFit/>
          </a:bodyPr>
          <a:lstStyle/>
          <a:p>
            <a:pPr>
              <a:lnSpc>
                <a:spcPct val="80000"/>
              </a:lnSpc>
              <a:spcAft>
                <a:spcPct val="40000"/>
              </a:spcAft>
              <a:buClr>
                <a:schemeClr val="tx1"/>
              </a:buClr>
              <a:buFont typeface="Wingdings" pitchFamily="2" charset="2"/>
              <a:buNone/>
            </a:pPr>
            <a:r>
              <a:rPr lang="en-US" sz="2400" b="1" dirty="0"/>
              <a:t>Power &amp; Cooling</a:t>
            </a:r>
            <a:r>
              <a:rPr lang="en-US" sz="2400" dirty="0"/>
              <a:t/>
            </a:r>
            <a:br>
              <a:rPr lang="en-US" sz="2400" dirty="0"/>
            </a:br>
            <a:r>
              <a:rPr lang="en-US" sz="2000" dirty="0">
                <a:solidFill>
                  <a:schemeClr val="tx1"/>
                </a:solidFill>
              </a:rPr>
              <a:t>For every $1 spent on server HW, </a:t>
            </a:r>
            <a:br>
              <a:rPr lang="en-US" sz="2000" dirty="0">
                <a:solidFill>
                  <a:schemeClr val="tx1"/>
                </a:solidFill>
              </a:rPr>
            </a:br>
            <a:r>
              <a:rPr lang="en-US" sz="2000" dirty="0">
                <a:solidFill>
                  <a:schemeClr val="tx1"/>
                </a:solidFill>
              </a:rPr>
              <a:t>50 cents spent on power/cooling</a:t>
            </a:r>
          </a:p>
        </p:txBody>
      </p:sp>
      <p:sp>
        <p:nvSpPr>
          <p:cNvPr id="38917" name="Rectangle 20481"/>
          <p:cNvSpPr>
            <a:spLocks noChangeArrowheads="1"/>
          </p:cNvSpPr>
          <p:nvPr/>
        </p:nvSpPr>
        <p:spPr bwMode="auto">
          <a:xfrm>
            <a:off x="4249008" y="3575050"/>
            <a:ext cx="4876800" cy="980694"/>
          </a:xfrm>
          <a:prstGeom prst="roundRect">
            <a:avLst>
              <a:gd name="adj" fmla="val 16667"/>
            </a:avLst>
          </a:prstGeom>
          <a:solidFill>
            <a:schemeClr val="bg1">
              <a:alpha val="89803"/>
            </a:schemeClr>
          </a:solidFill>
          <a:ln w="9525" algn="ctr">
            <a:noFill/>
            <a:round/>
            <a:headEnd/>
            <a:tailEnd/>
          </a:ln>
        </p:spPr>
        <p:txBody>
          <a:bodyPr>
            <a:spAutoFit/>
          </a:bodyPr>
          <a:lstStyle/>
          <a:p>
            <a:pPr>
              <a:lnSpc>
                <a:spcPct val="80000"/>
              </a:lnSpc>
              <a:spcAft>
                <a:spcPct val="40000"/>
              </a:spcAft>
              <a:buClr>
                <a:schemeClr val="tx1"/>
              </a:buClr>
              <a:buFont typeface="Wingdings" pitchFamily="2" charset="2"/>
              <a:buNone/>
            </a:pPr>
            <a:r>
              <a:rPr lang="en-US" sz="2400" b="1" dirty="0"/>
              <a:t>Operating Cost</a:t>
            </a:r>
            <a:r>
              <a:rPr lang="en-US" sz="2400" dirty="0"/>
              <a:t/>
            </a:r>
            <a:br>
              <a:rPr lang="en-US" sz="2400" dirty="0"/>
            </a:br>
            <a:r>
              <a:rPr lang="en-US" sz="2000" dirty="0">
                <a:solidFill>
                  <a:schemeClr val="tx1"/>
                </a:solidFill>
              </a:rPr>
              <a:t>$8 in maintenance for every </a:t>
            </a:r>
            <a:br>
              <a:rPr lang="en-US" sz="2000" dirty="0">
                <a:solidFill>
                  <a:schemeClr val="tx1"/>
                </a:solidFill>
              </a:rPr>
            </a:br>
            <a:r>
              <a:rPr lang="en-US" sz="2000" dirty="0">
                <a:solidFill>
                  <a:schemeClr val="tx1"/>
                </a:solidFill>
              </a:rPr>
              <a:t>$1 spent on new infrastructure</a:t>
            </a:r>
          </a:p>
        </p:txBody>
      </p:sp>
      <p:sp>
        <p:nvSpPr>
          <p:cNvPr id="38918" name="Rectangle 20481"/>
          <p:cNvSpPr>
            <a:spLocks noChangeArrowheads="1"/>
          </p:cNvSpPr>
          <p:nvPr/>
        </p:nvSpPr>
        <p:spPr bwMode="auto">
          <a:xfrm>
            <a:off x="4249008" y="4791075"/>
            <a:ext cx="4876800" cy="980694"/>
          </a:xfrm>
          <a:prstGeom prst="roundRect">
            <a:avLst>
              <a:gd name="adj" fmla="val 16667"/>
            </a:avLst>
          </a:prstGeom>
          <a:solidFill>
            <a:schemeClr val="bg1">
              <a:alpha val="89803"/>
            </a:schemeClr>
          </a:solidFill>
          <a:ln w="9525" algn="ctr">
            <a:noFill/>
            <a:round/>
            <a:headEnd/>
            <a:tailEnd/>
          </a:ln>
        </p:spPr>
        <p:txBody>
          <a:bodyPr>
            <a:spAutoFit/>
          </a:bodyPr>
          <a:lstStyle/>
          <a:p>
            <a:pPr>
              <a:lnSpc>
                <a:spcPct val="80000"/>
              </a:lnSpc>
              <a:spcAft>
                <a:spcPct val="40000"/>
              </a:spcAft>
              <a:buClr>
                <a:schemeClr val="tx1"/>
              </a:buClr>
              <a:buFont typeface="Wingdings" pitchFamily="2" charset="2"/>
              <a:buNone/>
            </a:pPr>
            <a:r>
              <a:rPr lang="en-US" sz="2400" b="1" dirty="0"/>
              <a:t>Space Crunch</a:t>
            </a:r>
            <a:r>
              <a:rPr lang="en-US" sz="2400" dirty="0"/>
              <a:t/>
            </a:r>
            <a:br>
              <a:rPr lang="en-US" sz="2400" dirty="0"/>
            </a:br>
            <a:r>
              <a:rPr lang="en-US" sz="2000" dirty="0">
                <a:solidFill>
                  <a:schemeClr val="tx1"/>
                </a:solidFill>
              </a:rPr>
              <a:t>Datacenter construction costs</a:t>
            </a:r>
            <a:br>
              <a:rPr lang="en-US" sz="2000" dirty="0">
                <a:solidFill>
                  <a:schemeClr val="tx1"/>
                </a:solidFill>
              </a:rPr>
            </a:br>
            <a:r>
              <a:rPr lang="en-US" sz="2000" dirty="0">
                <a:solidFill>
                  <a:schemeClr val="tx1"/>
                </a:solidFill>
              </a:rPr>
              <a:t>&gt;$1,000/</a:t>
            </a:r>
            <a:r>
              <a:rPr lang="en-US" sz="2000" dirty="0" err="1">
                <a:solidFill>
                  <a:schemeClr val="tx1"/>
                </a:solidFill>
              </a:rPr>
              <a:t>sq</a:t>
            </a:r>
            <a:r>
              <a:rPr lang="en-US" sz="2000" dirty="0">
                <a:solidFill>
                  <a:schemeClr val="tx1"/>
                </a:solidFill>
              </a:rPr>
              <a:t> </a:t>
            </a:r>
            <a:r>
              <a:rPr lang="en-US" sz="2000" dirty="0" err="1">
                <a:solidFill>
                  <a:schemeClr val="tx1"/>
                </a:solidFill>
              </a:rPr>
              <a:t>ft</a:t>
            </a:r>
            <a:endParaRPr lang="en-US" sz="2000" dirty="0">
              <a:solidFill>
                <a:schemeClr val="tx1"/>
              </a:solidFill>
            </a:endParaRPr>
          </a:p>
        </p:txBody>
      </p:sp>
      <p:sp>
        <p:nvSpPr>
          <p:cNvPr id="38919" name="Rectangle 20481"/>
          <p:cNvSpPr>
            <a:spLocks noChangeArrowheads="1"/>
          </p:cNvSpPr>
          <p:nvPr/>
        </p:nvSpPr>
        <p:spPr bwMode="auto">
          <a:xfrm>
            <a:off x="4249008" y="1143000"/>
            <a:ext cx="4876800" cy="980694"/>
          </a:xfrm>
          <a:prstGeom prst="roundRect">
            <a:avLst>
              <a:gd name="adj" fmla="val 16667"/>
            </a:avLst>
          </a:prstGeom>
          <a:solidFill>
            <a:schemeClr val="bg1">
              <a:alpha val="89803"/>
            </a:schemeClr>
          </a:solidFill>
          <a:ln w="9525" algn="ctr">
            <a:noFill/>
            <a:round/>
            <a:headEnd/>
            <a:tailEnd/>
          </a:ln>
        </p:spPr>
        <p:txBody>
          <a:bodyPr>
            <a:spAutoFit/>
          </a:bodyPr>
          <a:lstStyle/>
          <a:p>
            <a:pPr>
              <a:lnSpc>
                <a:spcPct val="80000"/>
              </a:lnSpc>
              <a:spcAft>
                <a:spcPct val="40000"/>
              </a:spcAft>
              <a:buClr>
                <a:schemeClr val="tx1"/>
              </a:buClr>
              <a:buFont typeface="Wingdings" pitchFamily="2" charset="2"/>
              <a:buNone/>
            </a:pPr>
            <a:r>
              <a:rPr lang="en-US" sz="2400" b="1" dirty="0"/>
              <a:t>Server Sprawl</a:t>
            </a:r>
            <a:r>
              <a:rPr lang="en-US" sz="2400" dirty="0"/>
              <a:t/>
            </a:r>
            <a:br>
              <a:rPr lang="en-US" sz="2400" dirty="0"/>
            </a:br>
            <a:r>
              <a:rPr lang="en-US" sz="2000" dirty="0">
                <a:solidFill>
                  <a:schemeClr val="tx1"/>
                </a:solidFill>
              </a:rPr>
              <a:t>&gt;30m physical servers currently installed: growing 4X next 10 years</a:t>
            </a:r>
          </a:p>
        </p:txBody>
      </p:sp>
      <p:sp>
        <p:nvSpPr>
          <p:cNvPr id="38920" name="Rectangle 8"/>
          <p:cNvSpPr>
            <a:spLocks noChangeArrowheads="1"/>
          </p:cNvSpPr>
          <p:nvPr/>
        </p:nvSpPr>
        <p:spPr bwMode="auto">
          <a:xfrm>
            <a:off x="0" y="5802313"/>
            <a:ext cx="9144000" cy="214312"/>
          </a:xfrm>
          <a:prstGeom prst="rect">
            <a:avLst/>
          </a:prstGeom>
          <a:noFill/>
          <a:ln w="9525" algn="ctr">
            <a:noFill/>
            <a:miter lim="800000"/>
            <a:headEnd/>
            <a:tailEnd/>
          </a:ln>
        </p:spPr>
        <p:txBody>
          <a:bodyPr anchor="b">
            <a:spAutoFit/>
          </a:bodyPr>
          <a:lstStyle/>
          <a:p>
            <a:pPr>
              <a:lnSpc>
                <a:spcPct val="90000"/>
              </a:lnSpc>
              <a:spcBef>
                <a:spcPct val="40000"/>
              </a:spcBef>
              <a:buSzPct val="125000"/>
              <a:buFont typeface="Times" pitchFamily="18" charset="0"/>
              <a:buNone/>
            </a:pPr>
            <a:r>
              <a:rPr lang="en-US" sz="900">
                <a:solidFill>
                  <a:schemeClr val="bg1"/>
                </a:solidFill>
              </a:rPr>
              <a:t>Source:  IDC.</a:t>
            </a:r>
          </a:p>
        </p:txBody>
      </p:sp>
      <p:pic>
        <p:nvPicPr>
          <p:cNvPr id="9" name="Picture 8"/>
          <p:cNvPicPr>
            <a:picLocks noChangeAspect="1" noChangeArrowheads="1"/>
          </p:cNvPicPr>
          <p:nvPr/>
        </p:nvPicPr>
        <p:blipFill>
          <a:blip r:embed="rId3"/>
          <a:srcRect/>
          <a:stretch>
            <a:fillRect/>
          </a:stretch>
        </p:blipFill>
        <p:spPr bwMode="auto">
          <a:xfrm>
            <a:off x="355199" y="1309048"/>
            <a:ext cx="3602876" cy="4191000"/>
          </a:xfrm>
          <a:prstGeom prst="rect">
            <a:avLst/>
          </a:prstGeom>
          <a:noFill/>
          <a:ln w="9525">
            <a:noFill/>
            <a:miter lim="800000"/>
            <a:headEnd/>
            <a:tailEnd/>
          </a:ln>
        </p:spPr>
      </p:pic>
    </p:spTree>
  </p:cSld>
  <p:clrMapOvr>
    <a:masterClrMapping/>
  </p:clrMapOvr>
  <p:transition>
    <p:wipe dir="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13"/>
          <p:cNvSpPr>
            <a:spLocks noGrp="1" noChangeArrowheads="1"/>
          </p:cNvSpPr>
          <p:nvPr>
            <p:ph type="title"/>
          </p:nvPr>
        </p:nvSpPr>
        <p:spPr>
          <a:xfrm>
            <a:off x="381000" y="230188"/>
            <a:ext cx="8382000" cy="609398"/>
          </a:xfrm>
        </p:spPr>
        <p:txBody>
          <a:bodyPr/>
          <a:lstStyle/>
          <a:p>
            <a:pPr eaLnBrk="1" hangingPunct="1"/>
            <a:r>
              <a:rPr lang="en-US" sz="4400" dirty="0" smtClean="0"/>
              <a:t>How Healthy is Your Data Center?</a:t>
            </a:r>
          </a:p>
        </p:txBody>
      </p:sp>
      <p:sp>
        <p:nvSpPr>
          <p:cNvPr id="39939" name="Rectangle 14"/>
          <p:cNvSpPr>
            <a:spLocks noChangeArrowheads="1"/>
          </p:cNvSpPr>
          <p:nvPr/>
        </p:nvSpPr>
        <p:spPr bwMode="auto">
          <a:xfrm>
            <a:off x="1466850" y="5000625"/>
            <a:ext cx="3048000" cy="214313"/>
          </a:xfrm>
          <a:prstGeom prst="rect">
            <a:avLst/>
          </a:prstGeom>
          <a:noFill/>
          <a:ln w="9525" algn="ctr">
            <a:noFill/>
            <a:miter lim="800000"/>
            <a:headEnd/>
            <a:tailEnd/>
          </a:ln>
        </p:spPr>
        <p:txBody>
          <a:bodyPr anchor="b">
            <a:spAutoFit/>
          </a:bodyPr>
          <a:lstStyle/>
          <a:p>
            <a:pPr algn="r">
              <a:lnSpc>
                <a:spcPct val="90000"/>
              </a:lnSpc>
              <a:spcBef>
                <a:spcPct val="40000"/>
              </a:spcBef>
              <a:buSzPct val="125000"/>
            </a:pPr>
            <a:r>
              <a:rPr lang="en-US" sz="900"/>
              <a:t>Source:  Gartner IT Key Metrics Data 2008.  </a:t>
            </a:r>
          </a:p>
        </p:txBody>
      </p:sp>
      <p:sp>
        <p:nvSpPr>
          <p:cNvPr id="39940" name="Rectangle 9"/>
          <p:cNvSpPr>
            <a:spLocks noChangeArrowheads="1"/>
          </p:cNvSpPr>
          <p:nvPr/>
        </p:nvSpPr>
        <p:spPr bwMode="auto">
          <a:xfrm>
            <a:off x="0" y="5791200"/>
            <a:ext cx="9144000" cy="214313"/>
          </a:xfrm>
          <a:prstGeom prst="rect">
            <a:avLst/>
          </a:prstGeom>
          <a:noFill/>
          <a:ln w="9525" algn="ctr">
            <a:noFill/>
            <a:miter lim="800000"/>
            <a:headEnd/>
            <a:tailEnd/>
          </a:ln>
        </p:spPr>
        <p:txBody>
          <a:bodyPr anchor="b">
            <a:spAutoFit/>
          </a:bodyPr>
          <a:lstStyle/>
          <a:p>
            <a:pPr>
              <a:lnSpc>
                <a:spcPct val="90000"/>
              </a:lnSpc>
              <a:spcBef>
                <a:spcPct val="40000"/>
              </a:spcBef>
              <a:buSzPct val="125000"/>
              <a:buFont typeface="Times" pitchFamily="18" charset="0"/>
              <a:buNone/>
            </a:pPr>
            <a:r>
              <a:rPr lang="en-US" sz="900"/>
              <a:t>1 Source: Intel. See Legal information slides for detailed comparisons.</a:t>
            </a:r>
          </a:p>
        </p:txBody>
      </p:sp>
      <p:sp>
        <p:nvSpPr>
          <p:cNvPr id="39941" name="TextBox 10"/>
          <p:cNvSpPr txBox="1">
            <a:spLocks noChangeArrowheads="1"/>
          </p:cNvSpPr>
          <p:nvPr/>
        </p:nvSpPr>
        <p:spPr bwMode="auto">
          <a:xfrm>
            <a:off x="1009650" y="6191250"/>
            <a:ext cx="4691063" cy="274638"/>
          </a:xfrm>
          <a:prstGeom prst="rect">
            <a:avLst/>
          </a:prstGeom>
          <a:noFill/>
          <a:ln w="9525">
            <a:noFill/>
            <a:miter lim="800000"/>
            <a:headEnd/>
            <a:tailEnd/>
          </a:ln>
        </p:spPr>
        <p:txBody>
          <a:bodyPr wrap="none">
            <a:spAutoFit/>
          </a:bodyPr>
          <a:lstStyle/>
          <a:p>
            <a:r>
              <a:rPr lang="en-US" sz="1200" b="1">
                <a:solidFill>
                  <a:schemeClr val="bg1"/>
                </a:solidFill>
              </a:rPr>
              <a:t>Common approaches to improving datacenter health</a:t>
            </a:r>
          </a:p>
        </p:txBody>
      </p:sp>
      <p:pic>
        <p:nvPicPr>
          <p:cNvPr id="39942" name="Picture 14"/>
          <p:cNvPicPr>
            <a:picLocks noChangeAspect="1" noChangeArrowheads="1"/>
          </p:cNvPicPr>
          <p:nvPr/>
        </p:nvPicPr>
        <p:blipFill>
          <a:blip r:embed="rId3"/>
          <a:srcRect/>
          <a:stretch>
            <a:fillRect/>
          </a:stretch>
        </p:blipFill>
        <p:spPr bwMode="auto">
          <a:xfrm>
            <a:off x="438150" y="3214688"/>
            <a:ext cx="4144963" cy="1903412"/>
          </a:xfrm>
          <a:prstGeom prst="rect">
            <a:avLst/>
          </a:prstGeom>
          <a:noFill/>
          <a:ln w="9525">
            <a:noFill/>
            <a:miter lim="800000"/>
            <a:headEnd/>
            <a:tailEnd/>
          </a:ln>
        </p:spPr>
      </p:pic>
      <p:sp>
        <p:nvSpPr>
          <p:cNvPr id="39943" name="TextBox 17"/>
          <p:cNvSpPr txBox="1">
            <a:spLocks noChangeArrowheads="1"/>
          </p:cNvSpPr>
          <p:nvPr/>
        </p:nvSpPr>
        <p:spPr bwMode="auto">
          <a:xfrm>
            <a:off x="1009650" y="3867150"/>
            <a:ext cx="1762125" cy="457200"/>
          </a:xfrm>
          <a:prstGeom prst="rect">
            <a:avLst/>
          </a:prstGeom>
          <a:noFill/>
          <a:ln w="9525">
            <a:noFill/>
            <a:miter lim="800000"/>
            <a:headEnd/>
            <a:tailEnd/>
          </a:ln>
        </p:spPr>
        <p:txBody>
          <a:bodyPr>
            <a:spAutoFit/>
          </a:bodyPr>
          <a:lstStyle/>
          <a:p>
            <a:pPr algn="ctr"/>
            <a:r>
              <a:rPr lang="en-US" sz="2400" b="1">
                <a:solidFill>
                  <a:schemeClr val="bg1"/>
                </a:solidFill>
              </a:rPr>
              <a:t>Maintain</a:t>
            </a:r>
          </a:p>
        </p:txBody>
      </p:sp>
      <p:sp>
        <p:nvSpPr>
          <p:cNvPr id="39944" name="TextBox 19"/>
          <p:cNvSpPr txBox="1">
            <a:spLocks noChangeArrowheads="1"/>
          </p:cNvSpPr>
          <p:nvPr/>
        </p:nvSpPr>
        <p:spPr bwMode="auto">
          <a:xfrm>
            <a:off x="2324100" y="2962275"/>
            <a:ext cx="1514475" cy="366713"/>
          </a:xfrm>
          <a:prstGeom prst="rect">
            <a:avLst/>
          </a:prstGeom>
          <a:noFill/>
          <a:ln w="9525">
            <a:noFill/>
            <a:miter lim="800000"/>
            <a:headEnd/>
            <a:tailEnd/>
          </a:ln>
        </p:spPr>
        <p:txBody>
          <a:bodyPr>
            <a:spAutoFit/>
          </a:bodyPr>
          <a:lstStyle/>
          <a:p>
            <a:pPr algn="ctr"/>
            <a:r>
              <a:rPr lang="en-US">
                <a:solidFill>
                  <a:schemeClr val="tx1"/>
                </a:solidFill>
              </a:rPr>
              <a:t>Innovate</a:t>
            </a:r>
          </a:p>
        </p:txBody>
      </p:sp>
      <p:sp>
        <p:nvSpPr>
          <p:cNvPr id="39945" name="TextBox 20"/>
          <p:cNvSpPr txBox="1">
            <a:spLocks noChangeArrowheads="1"/>
          </p:cNvSpPr>
          <p:nvPr/>
        </p:nvSpPr>
        <p:spPr bwMode="auto">
          <a:xfrm>
            <a:off x="3476625" y="3105150"/>
            <a:ext cx="1514475" cy="366713"/>
          </a:xfrm>
          <a:prstGeom prst="rect">
            <a:avLst/>
          </a:prstGeom>
          <a:noFill/>
          <a:ln w="9525">
            <a:noFill/>
            <a:miter lim="800000"/>
            <a:headEnd/>
            <a:tailEnd/>
          </a:ln>
        </p:spPr>
        <p:txBody>
          <a:bodyPr>
            <a:spAutoFit/>
          </a:bodyPr>
          <a:lstStyle/>
          <a:p>
            <a:pPr algn="ctr"/>
            <a:r>
              <a:rPr lang="en-US">
                <a:solidFill>
                  <a:schemeClr val="tx1"/>
                </a:solidFill>
              </a:rPr>
              <a:t>Enhance</a:t>
            </a:r>
          </a:p>
        </p:txBody>
      </p:sp>
      <p:sp>
        <p:nvSpPr>
          <p:cNvPr id="39946" name="AutoShape 5"/>
          <p:cNvSpPr>
            <a:spLocks noChangeArrowheads="1"/>
          </p:cNvSpPr>
          <p:nvPr/>
        </p:nvSpPr>
        <p:spPr bwMode="auto">
          <a:xfrm>
            <a:off x="5051425" y="1398588"/>
            <a:ext cx="3756025" cy="3829050"/>
          </a:xfrm>
          <a:prstGeom prst="roundRect">
            <a:avLst>
              <a:gd name="adj" fmla="val 6551"/>
            </a:avLst>
          </a:prstGeom>
          <a:solidFill>
            <a:schemeClr val="tx2">
              <a:alpha val="10196"/>
            </a:schemeClr>
          </a:solidFill>
          <a:ln w="19050" algn="ctr">
            <a:solidFill>
              <a:schemeClr val="tx2"/>
            </a:solidFill>
            <a:round/>
            <a:headEnd/>
            <a:tailEnd/>
          </a:ln>
        </p:spPr>
        <p:txBody>
          <a:bodyPr anchor="ctr"/>
          <a:lstStyle/>
          <a:p>
            <a:pPr algn="ctr" eaLnBrk="0" hangingPunct="0">
              <a:spcBef>
                <a:spcPct val="50000"/>
              </a:spcBef>
            </a:pPr>
            <a:r>
              <a:rPr lang="en-US" sz="2800" b="1">
                <a:solidFill>
                  <a:schemeClr val="tx1"/>
                </a:solidFill>
              </a:rPr>
              <a:t>This limits ability to innovate and grow business with new services and capabilities </a:t>
            </a:r>
          </a:p>
        </p:txBody>
      </p:sp>
      <p:sp>
        <p:nvSpPr>
          <p:cNvPr id="39947" name="AutoShape 3"/>
          <p:cNvSpPr>
            <a:spLocks noChangeArrowheads="1"/>
          </p:cNvSpPr>
          <p:nvPr/>
        </p:nvSpPr>
        <p:spPr bwMode="auto">
          <a:xfrm>
            <a:off x="474663" y="1401763"/>
            <a:ext cx="4252912" cy="1465262"/>
          </a:xfrm>
          <a:prstGeom prst="roundRect">
            <a:avLst>
              <a:gd name="adj" fmla="val 9227"/>
            </a:avLst>
          </a:prstGeom>
          <a:solidFill>
            <a:schemeClr val="bg1">
              <a:alpha val="10196"/>
            </a:schemeClr>
          </a:solidFill>
          <a:ln w="19050" algn="ctr">
            <a:solidFill>
              <a:schemeClr val="tx2"/>
            </a:solidFill>
            <a:round/>
            <a:headEnd/>
            <a:tailEnd/>
          </a:ln>
        </p:spPr>
        <p:txBody>
          <a:bodyPr anchor="ctr"/>
          <a:lstStyle/>
          <a:p>
            <a:pPr algn="ctr" eaLnBrk="0" hangingPunct="0">
              <a:spcBef>
                <a:spcPct val="50000"/>
              </a:spcBef>
            </a:pPr>
            <a:r>
              <a:rPr lang="en-US" sz="2800" b="1" dirty="0"/>
              <a:t>IT is spending </a:t>
            </a:r>
            <a:br>
              <a:rPr lang="en-US" sz="2800" b="1" dirty="0"/>
            </a:br>
            <a:r>
              <a:rPr lang="en-US" sz="2800" b="1" dirty="0"/>
              <a:t>too much on maintenance</a:t>
            </a:r>
          </a:p>
        </p:txBody>
      </p:sp>
    </p:spTree>
  </p:cSld>
  <p:clrMapOvr>
    <a:masterClrMapping/>
  </p:clrMapOvr>
  <p:transition>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62" name="Picture 15" descr="INTEL_LOGO_RGB"/>
          <p:cNvPicPr>
            <a:picLocks noChangeAspect="1" noChangeArrowheads="1"/>
          </p:cNvPicPr>
          <p:nvPr/>
        </p:nvPicPr>
        <p:blipFill>
          <a:blip r:embed="rId3"/>
          <a:srcRect/>
          <a:stretch>
            <a:fillRect/>
          </a:stretch>
        </p:blipFill>
        <p:spPr bwMode="auto">
          <a:xfrm>
            <a:off x="1080738" y="4141788"/>
            <a:ext cx="1250950" cy="8255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40963" name="AutoShape 3"/>
          <p:cNvSpPr>
            <a:spLocks noChangeArrowheads="1"/>
          </p:cNvSpPr>
          <p:nvPr/>
        </p:nvSpPr>
        <p:spPr bwMode="auto">
          <a:xfrm>
            <a:off x="687681" y="1118698"/>
            <a:ext cx="7667625" cy="4260850"/>
          </a:xfrm>
          <a:prstGeom prst="roundRect">
            <a:avLst>
              <a:gd name="adj" fmla="val 9227"/>
            </a:avLst>
          </a:prstGeom>
          <a:solidFill>
            <a:schemeClr val="tx2">
              <a:alpha val="10196"/>
            </a:schemeClr>
          </a:solidFill>
          <a:ln w="19050" algn="ctr">
            <a:solidFill>
              <a:schemeClr val="tx2"/>
            </a:solidFill>
            <a:round/>
            <a:headEnd/>
            <a:tailEnd/>
          </a:ln>
        </p:spPr>
        <p:txBody>
          <a:bodyPr anchor="ctr">
            <a:spAutoFit/>
          </a:bodyPr>
          <a:lstStyle/>
          <a:p>
            <a:pPr algn="ctr" eaLnBrk="0" hangingPunct="0">
              <a:spcBef>
                <a:spcPct val="50000"/>
              </a:spcBef>
            </a:pPr>
            <a:r>
              <a:rPr lang="en-US" sz="2400" b="1" dirty="0">
                <a:solidFill>
                  <a:schemeClr val="tx1"/>
                </a:solidFill>
              </a:rPr>
              <a:t>"Investing in new infrastructure routinely, like refreshing older servers, is critical.  At Intel IT, we found that </a:t>
            </a:r>
            <a:r>
              <a:rPr lang="en-US" sz="2400" b="1" dirty="0"/>
              <a:t>continually enhancing our existing infrastructure actually reduces the amount required to maintain and run our environment</a:t>
            </a:r>
            <a:r>
              <a:rPr lang="en-US" sz="2400" b="1" dirty="0">
                <a:solidFill>
                  <a:schemeClr val="tx1"/>
                </a:solidFill>
              </a:rPr>
              <a:t> and therefore is a high priority investment for us.”</a:t>
            </a:r>
          </a:p>
          <a:p>
            <a:pPr algn="ctr" eaLnBrk="0" hangingPunct="0">
              <a:spcBef>
                <a:spcPct val="50000"/>
              </a:spcBef>
            </a:pPr>
            <a:endParaRPr lang="en-US" sz="2400" b="1" dirty="0">
              <a:solidFill>
                <a:schemeClr val="tx1"/>
              </a:solidFill>
            </a:endParaRPr>
          </a:p>
          <a:p>
            <a:pPr algn="r" eaLnBrk="0" hangingPunct="0">
              <a:spcBef>
                <a:spcPct val="50000"/>
              </a:spcBef>
            </a:pPr>
            <a:r>
              <a:rPr lang="en-US" sz="2000" i="1" dirty="0">
                <a:solidFill>
                  <a:schemeClr val="tx1"/>
                </a:solidFill>
              </a:rPr>
              <a:t>—</a:t>
            </a:r>
            <a:r>
              <a:rPr lang="it-IT" sz="2000" i="1" dirty="0">
                <a:solidFill>
                  <a:schemeClr val="tx1"/>
                </a:solidFill>
              </a:rPr>
              <a:t>Diane Bryant, CIO, Intel Corporation</a:t>
            </a:r>
            <a:endParaRPr lang="en-US" sz="2000" i="1" dirty="0">
              <a:solidFill>
                <a:schemeClr val="tx1"/>
              </a:solidFill>
            </a:endParaRPr>
          </a:p>
        </p:txBody>
      </p:sp>
      <p:sp>
        <p:nvSpPr>
          <p:cNvPr id="4" name="Rectangle 10"/>
          <p:cNvSpPr txBox="1">
            <a:spLocks noChangeArrowheads="1"/>
          </p:cNvSpPr>
          <p:nvPr/>
        </p:nvSpPr>
        <p:spPr>
          <a:xfrm>
            <a:off x="381000" y="230188"/>
            <a:ext cx="8382000" cy="609398"/>
          </a:xfrm>
          <a:prstGeom prst="rect">
            <a:avLst/>
          </a:prstGeom>
        </p:spPr>
        <p:txBody>
          <a:bodyPr/>
          <a:lstStyle>
            <a:lvl1pPr algn="l" defTabSz="914363" rtl="0" eaLnBrk="1" latinLnBrk="0" hangingPunct="1">
              <a:lnSpc>
                <a:spcPct val="90000"/>
              </a:lnSpc>
              <a:spcBef>
                <a:spcPct val="0"/>
              </a:spcBef>
              <a:buNone/>
              <a:defRPr lang="en-US" sz="4800" b="0" kern="1200" cap="none" spc="-150" dirty="0" smtClean="0">
                <a:ln w="3175">
                  <a:noFill/>
                </a:ln>
                <a:solidFill>
                  <a:srgbClr val="CCFFCC"/>
                </a:solidFill>
                <a:effectLst/>
                <a:latin typeface="+mj-lt"/>
                <a:ea typeface="+mn-ea"/>
                <a:cs typeface="Arial" charset="0"/>
              </a:defRPr>
            </a:lvl1pPr>
          </a:lstStyle>
          <a:p>
            <a:r>
              <a:rPr lang="en-US" sz="4400" dirty="0" smtClean="0"/>
              <a:t>Data Center Refresh Strategy</a:t>
            </a:r>
            <a:endParaRPr lang="en-US" sz="4400" dirty="0">
              <a:solidFill>
                <a:schemeClr val="bg1"/>
              </a:solidFill>
            </a:endParaRPr>
          </a:p>
        </p:txBody>
      </p:sp>
    </p:spTree>
  </p:cSld>
  <p:clrMapOvr>
    <a:masterClrMapping/>
  </p:clrMapOvr>
  <p:transition>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 name="Freeform 13"/>
          <p:cNvSpPr>
            <a:spLocks/>
          </p:cNvSpPr>
          <p:nvPr/>
        </p:nvSpPr>
        <p:spPr bwMode="auto">
          <a:xfrm>
            <a:off x="0" y="1223775"/>
            <a:ext cx="9144000" cy="4042190"/>
          </a:xfrm>
          <a:custGeom>
            <a:avLst/>
            <a:gdLst/>
            <a:ahLst/>
            <a:cxnLst>
              <a:cxn ang="0">
                <a:pos x="0" y="0"/>
              </a:cxn>
              <a:cxn ang="0">
                <a:pos x="0" y="3816"/>
              </a:cxn>
              <a:cxn ang="0">
                <a:pos x="2871" y="2832"/>
              </a:cxn>
              <a:cxn ang="0">
                <a:pos x="5760" y="3816"/>
              </a:cxn>
              <a:cxn ang="0">
                <a:pos x="5760" y="0"/>
              </a:cxn>
              <a:cxn ang="0">
                <a:pos x="2871" y="993"/>
              </a:cxn>
              <a:cxn ang="0">
                <a:pos x="0" y="0"/>
              </a:cxn>
            </a:cxnLst>
            <a:rect l="0" t="0" r="r" b="b"/>
            <a:pathLst>
              <a:path w="5760" h="3816">
                <a:moveTo>
                  <a:pt x="0" y="0"/>
                </a:moveTo>
                <a:cubicBezTo>
                  <a:pt x="0" y="3816"/>
                  <a:pt x="0" y="3816"/>
                  <a:pt x="0" y="3816"/>
                </a:cubicBezTo>
                <a:cubicBezTo>
                  <a:pt x="0" y="3816"/>
                  <a:pt x="1032" y="2832"/>
                  <a:pt x="2871" y="2832"/>
                </a:cubicBezTo>
                <a:cubicBezTo>
                  <a:pt x="4640" y="2832"/>
                  <a:pt x="5760" y="3816"/>
                  <a:pt x="5760" y="3816"/>
                </a:cubicBezTo>
                <a:cubicBezTo>
                  <a:pt x="5760" y="0"/>
                  <a:pt x="5760" y="0"/>
                  <a:pt x="5760" y="0"/>
                </a:cubicBezTo>
                <a:cubicBezTo>
                  <a:pt x="5760" y="0"/>
                  <a:pt x="4760" y="993"/>
                  <a:pt x="2871" y="993"/>
                </a:cubicBezTo>
                <a:cubicBezTo>
                  <a:pt x="1104" y="993"/>
                  <a:pt x="0" y="0"/>
                  <a:pt x="0" y="0"/>
                </a:cubicBezTo>
                <a:close/>
              </a:path>
            </a:pathLst>
          </a:custGeom>
          <a:gradFill flip="none" rotWithShape="1">
            <a:gsLst>
              <a:gs pos="0">
                <a:srgbClr val="FFFFFF"/>
              </a:gs>
              <a:gs pos="18000">
                <a:srgbClr val="FFFFFF">
                  <a:alpha val="25000"/>
                </a:srgbClr>
              </a:gs>
              <a:gs pos="54000">
                <a:srgbClr val="00B0F0">
                  <a:alpha val="43000"/>
                </a:srgbClr>
              </a:gs>
              <a:gs pos="87000">
                <a:srgbClr val="000000">
                  <a:alpha val="21000"/>
                </a:srgbClr>
              </a:gs>
              <a:gs pos="100000">
                <a:srgbClr val="FFFFFF">
                  <a:alpha val="31000"/>
                </a:srgbClr>
              </a:gs>
            </a:gsLst>
            <a:lin ang="16200000" scaled="1"/>
            <a:tileRect/>
          </a:gradFill>
          <a:ln w="34925" cap="flat" cmpd="sng" algn="ctr">
            <a:solidFill>
              <a:srgbClr val="FFFFFF">
                <a:alpha val="2000"/>
              </a:srgbClr>
            </a:solidFill>
            <a:prstDash val="solid"/>
            <a:headEnd type="none" w="med" len="med"/>
            <a:tailEnd type="none" w="med" len="med"/>
          </a:ln>
          <a:effectLst/>
        </p:spPr>
        <p:txBody>
          <a:bodyPr vert="horz" wrap="square" lIns="109719" tIns="365730" rIns="109719" bIns="54860" numCol="1" rtlCol="0" anchor="t" anchorCtr="0" compatLnSpc="1">
            <a:prstTxWarp prst="textNoShape">
              <a:avLst/>
            </a:prstTxWarp>
          </a:bodyPr>
          <a:lstStyle/>
          <a:p>
            <a:pPr algn="ctr" defTabSz="823036" fontAlgn="base">
              <a:lnSpc>
                <a:spcPct val="80000"/>
              </a:lnSpc>
              <a:spcBef>
                <a:spcPct val="0"/>
              </a:spcBef>
              <a:spcAft>
                <a:spcPct val="0"/>
              </a:spcAft>
              <a:defRPr/>
            </a:pPr>
            <a:endParaRPr lang="en-US" sz="6000" i="1" spc="-150" dirty="0">
              <a:ln w="18415" cmpd="sng">
                <a:noFill/>
                <a:prstDash val="solid"/>
              </a:ln>
              <a:solidFill>
                <a:srgbClr val="000000"/>
              </a:solidFill>
              <a:effectLst>
                <a:glow rad="101600">
                  <a:srgbClr val="CCECFF"/>
                </a:glow>
                <a:innerShdw blurRad="114300">
                  <a:prstClr val="black"/>
                </a:innerShdw>
              </a:effectLst>
              <a:latin typeface="Calibri" pitchFamily="34" charset="0"/>
            </a:endParaRPr>
          </a:p>
        </p:txBody>
      </p:sp>
      <p:pic>
        <p:nvPicPr>
          <p:cNvPr id="226" name="Picture 3" descr="C:\Users\maryfj\Desktop\DVD_ART34\Artwork_Imagery\Shapes\Glows\white oval shaped glow.png"/>
          <p:cNvPicPr>
            <a:picLocks noChangeAspect="1" noChangeArrowheads="1"/>
          </p:cNvPicPr>
          <p:nvPr/>
        </p:nvPicPr>
        <p:blipFill>
          <a:blip r:embed="rId3" cstate="print"/>
          <a:srcRect/>
          <a:stretch>
            <a:fillRect/>
          </a:stretch>
        </p:blipFill>
        <p:spPr bwMode="auto">
          <a:xfrm>
            <a:off x="4217924" y="2415375"/>
            <a:ext cx="2686782" cy="2371281"/>
          </a:xfrm>
          <a:prstGeom prst="rect">
            <a:avLst/>
          </a:prstGeom>
          <a:noFill/>
          <a:ln>
            <a:noFill/>
          </a:ln>
        </p:spPr>
      </p:pic>
      <p:grpSp>
        <p:nvGrpSpPr>
          <p:cNvPr id="2" name="Group 116"/>
          <p:cNvGrpSpPr/>
          <p:nvPr/>
        </p:nvGrpSpPr>
        <p:grpSpPr>
          <a:xfrm>
            <a:off x="3468318" y="1254963"/>
            <a:ext cx="4095735" cy="2650324"/>
            <a:chOff x="5259851" y="576011"/>
            <a:chExt cx="5756493" cy="2794469"/>
          </a:xfrm>
        </p:grpSpPr>
        <p:sp>
          <p:nvSpPr>
            <p:cNvPr id="180" name="Oval Base"/>
            <p:cNvSpPr>
              <a:spLocks noEditPoints="1"/>
            </p:cNvSpPr>
            <p:nvPr/>
          </p:nvSpPr>
          <p:spPr bwMode="auto">
            <a:xfrm>
              <a:off x="5259851" y="1982059"/>
              <a:ext cx="5756493" cy="1091524"/>
            </a:xfrm>
            <a:custGeom>
              <a:avLst/>
              <a:gdLst/>
              <a:ahLst/>
              <a:cxnLst>
                <a:cxn ang="0">
                  <a:pos x="1395" y="0"/>
                </a:cxn>
                <a:cxn ang="0">
                  <a:pos x="0" y="334"/>
                </a:cxn>
                <a:cxn ang="0">
                  <a:pos x="1395" y="669"/>
                </a:cxn>
                <a:cxn ang="0">
                  <a:pos x="2790" y="334"/>
                </a:cxn>
                <a:cxn ang="0">
                  <a:pos x="1395" y="0"/>
                </a:cxn>
                <a:cxn ang="0">
                  <a:pos x="1382" y="428"/>
                </a:cxn>
                <a:cxn ang="0">
                  <a:pos x="630" y="247"/>
                </a:cxn>
                <a:cxn ang="0">
                  <a:pos x="1382" y="67"/>
                </a:cxn>
                <a:cxn ang="0">
                  <a:pos x="2133" y="247"/>
                </a:cxn>
                <a:cxn ang="0">
                  <a:pos x="1382" y="428"/>
                </a:cxn>
              </a:cxnLst>
              <a:rect l="0" t="0" r="r" b="b"/>
              <a:pathLst>
                <a:path w="2790" h="669">
                  <a:moveTo>
                    <a:pt x="1395" y="0"/>
                  </a:moveTo>
                  <a:cubicBezTo>
                    <a:pt x="625" y="0"/>
                    <a:pt x="0" y="150"/>
                    <a:pt x="0" y="334"/>
                  </a:cubicBezTo>
                  <a:cubicBezTo>
                    <a:pt x="0" y="519"/>
                    <a:pt x="625" y="669"/>
                    <a:pt x="1395" y="669"/>
                  </a:cubicBezTo>
                  <a:cubicBezTo>
                    <a:pt x="2165" y="669"/>
                    <a:pt x="2790" y="519"/>
                    <a:pt x="2790" y="334"/>
                  </a:cubicBezTo>
                  <a:cubicBezTo>
                    <a:pt x="2790" y="150"/>
                    <a:pt x="2165" y="0"/>
                    <a:pt x="1395" y="0"/>
                  </a:cubicBezTo>
                  <a:close/>
                  <a:moveTo>
                    <a:pt x="1382" y="428"/>
                  </a:moveTo>
                  <a:cubicBezTo>
                    <a:pt x="967" y="428"/>
                    <a:pt x="630" y="347"/>
                    <a:pt x="630" y="247"/>
                  </a:cubicBezTo>
                  <a:cubicBezTo>
                    <a:pt x="630" y="148"/>
                    <a:pt x="967" y="67"/>
                    <a:pt x="1382" y="67"/>
                  </a:cubicBezTo>
                  <a:cubicBezTo>
                    <a:pt x="1797" y="67"/>
                    <a:pt x="2133" y="148"/>
                    <a:pt x="2133" y="247"/>
                  </a:cubicBezTo>
                  <a:cubicBezTo>
                    <a:pt x="2133" y="347"/>
                    <a:pt x="1797" y="428"/>
                    <a:pt x="1382" y="428"/>
                  </a:cubicBezTo>
                  <a:close/>
                </a:path>
              </a:pathLst>
            </a:custGeom>
            <a:gradFill>
              <a:gsLst>
                <a:gs pos="18000">
                  <a:srgbClr val="538022"/>
                </a:gs>
                <a:gs pos="54000">
                  <a:srgbClr val="92D050"/>
                </a:gs>
                <a:gs pos="87000">
                  <a:schemeClr val="accent6">
                    <a:lumMod val="50000"/>
                  </a:schemeClr>
                </a:gs>
              </a:gsLst>
              <a:lin ang="16200000" scaled="1"/>
            </a:gradFill>
            <a:ln>
              <a:noFill/>
              <a:headEnd type="none" w="med" len="med"/>
              <a:tailEnd type="none" w="med" len="med"/>
            </a:ln>
            <a:effectLst/>
            <a:scene3d>
              <a:camera prst="orthographicFront" fov="0">
                <a:rot lat="0" lon="0" rev="0"/>
              </a:camera>
              <a:lightRig rig="glow" dir="t">
                <a:rot lat="0" lon="0" rev="6360000"/>
              </a:lightRig>
            </a:scene3d>
            <a:sp3d prstMaterial="flat">
              <a:contourClr>
                <a:srgbClr val="B2B2B2">
                  <a:satMod val="300000"/>
                </a:srgbClr>
              </a:contourClr>
            </a:sp3d>
          </p:spPr>
          <p:txBody>
            <a:bodyPr vert="horz" wrap="square" lIns="109728" tIns="54864" rIns="109728" bIns="54864" numCol="1" rtlCol="0" anchor="ctr" anchorCtr="0" compatLnSpc="1">
              <a:prstTxWarp prst="textNoShape">
                <a:avLst/>
              </a:prstTxWarp>
            </a:bodyPr>
            <a:lstStyle/>
            <a:p>
              <a:pPr algn="ctr" defTabSz="1096963" fontAlgn="base">
                <a:lnSpc>
                  <a:spcPct val="70000"/>
                </a:lnSpc>
                <a:spcBef>
                  <a:spcPct val="0"/>
                </a:spcBef>
                <a:spcAft>
                  <a:spcPct val="0"/>
                </a:spcAft>
                <a:defRPr/>
              </a:pPr>
              <a:endParaRPr lang="en-US" sz="2000" dirty="0">
                <a:solidFill>
                  <a:prstClr val="white"/>
                </a:solidFill>
                <a:effectLst>
                  <a:outerShdw blurRad="38100" dist="38100" dir="2700000" algn="tl">
                    <a:srgbClr val="000000">
                      <a:alpha val="43137"/>
                    </a:srgbClr>
                  </a:outerShdw>
                </a:effectLst>
                <a:latin typeface="Calibri" pitchFamily="34" charset="0"/>
              </a:endParaRPr>
            </a:p>
          </p:txBody>
        </p:sp>
        <p:grpSp>
          <p:nvGrpSpPr>
            <p:cNvPr id="3" name="Group 54"/>
            <p:cNvGrpSpPr/>
            <p:nvPr/>
          </p:nvGrpSpPr>
          <p:grpSpPr>
            <a:xfrm>
              <a:off x="6819678" y="1239723"/>
              <a:ext cx="2732419" cy="1736117"/>
              <a:chOff x="2683184" y="1674885"/>
              <a:chExt cx="2341369" cy="1576429"/>
            </a:xfrm>
          </p:grpSpPr>
          <p:pic>
            <p:nvPicPr>
              <p:cNvPr id="201" name="Picture 200" descr="connection.png"/>
              <p:cNvPicPr>
                <a:picLocks noChangeAspect="1"/>
              </p:cNvPicPr>
              <p:nvPr/>
            </p:nvPicPr>
            <p:blipFill>
              <a:blip r:embed="rId4" cstate="print">
                <a:grayscl/>
              </a:blip>
              <a:srcRect l="78010" t="50000"/>
              <a:stretch>
                <a:fillRect/>
              </a:stretch>
            </p:blipFill>
            <p:spPr>
              <a:xfrm rot="6300000">
                <a:off x="2904969" y="2230567"/>
                <a:ext cx="370050" cy="625412"/>
              </a:xfrm>
              <a:prstGeom prst="rect">
                <a:avLst/>
              </a:prstGeom>
            </p:spPr>
          </p:pic>
          <p:pic>
            <p:nvPicPr>
              <p:cNvPr id="202" name="Picture 201" descr="connection.png"/>
              <p:cNvPicPr>
                <a:picLocks noChangeAspect="1"/>
              </p:cNvPicPr>
              <p:nvPr/>
            </p:nvPicPr>
            <p:blipFill>
              <a:blip r:embed="rId4" cstate="print">
                <a:grayscl/>
              </a:blip>
              <a:srcRect r="77357" b="63378"/>
              <a:stretch>
                <a:fillRect/>
              </a:stretch>
            </p:blipFill>
            <p:spPr>
              <a:xfrm rot="14955737">
                <a:off x="3179077" y="2496908"/>
                <a:ext cx="685158" cy="823653"/>
              </a:xfrm>
              <a:prstGeom prst="rect">
                <a:avLst/>
              </a:prstGeom>
            </p:spPr>
          </p:pic>
          <p:pic>
            <p:nvPicPr>
              <p:cNvPr id="203" name="Picture 202" descr="connection.png"/>
              <p:cNvPicPr>
                <a:picLocks noChangeAspect="1"/>
              </p:cNvPicPr>
              <p:nvPr/>
            </p:nvPicPr>
            <p:blipFill>
              <a:blip r:embed="rId4" cstate="print">
                <a:grayscl/>
              </a:blip>
              <a:srcRect r="77357"/>
              <a:stretch>
                <a:fillRect/>
              </a:stretch>
            </p:blipFill>
            <p:spPr>
              <a:xfrm rot="5400000">
                <a:off x="3497235" y="860834"/>
                <a:ext cx="713268" cy="2341369"/>
              </a:xfrm>
              <a:prstGeom prst="rect">
                <a:avLst/>
              </a:prstGeom>
            </p:spPr>
          </p:pic>
          <p:pic>
            <p:nvPicPr>
              <p:cNvPr id="204" name="Picture 203" descr="connection.png"/>
              <p:cNvPicPr>
                <a:picLocks noChangeAspect="1"/>
              </p:cNvPicPr>
              <p:nvPr/>
            </p:nvPicPr>
            <p:blipFill>
              <a:blip r:embed="rId4" cstate="print">
                <a:grayscl/>
              </a:blip>
              <a:srcRect l="78010" t="50000"/>
              <a:stretch>
                <a:fillRect/>
              </a:stretch>
            </p:blipFill>
            <p:spPr>
              <a:xfrm rot="1169952">
                <a:off x="3921373" y="2312949"/>
                <a:ext cx="460454" cy="873852"/>
              </a:xfrm>
              <a:prstGeom prst="rect">
                <a:avLst/>
              </a:prstGeom>
            </p:spPr>
          </p:pic>
        </p:grpSp>
        <p:pic>
          <p:nvPicPr>
            <p:cNvPr id="182" name="Picture 3" descr="C:\Users\maryfj\Desktop\DVD_ART34\Artwork_Imagery\Shapes\Glows\white oval shaped glow.png"/>
            <p:cNvPicPr>
              <a:picLocks noChangeAspect="1" noChangeArrowheads="1"/>
            </p:cNvPicPr>
            <p:nvPr/>
          </p:nvPicPr>
          <p:blipFill>
            <a:blip r:embed="rId3" cstate="print">
              <a:lum/>
            </a:blip>
            <a:srcRect/>
            <a:stretch>
              <a:fillRect/>
            </a:stretch>
          </p:blipFill>
          <p:spPr bwMode="auto">
            <a:xfrm>
              <a:off x="6105877" y="576011"/>
              <a:ext cx="4220610" cy="2794469"/>
            </a:xfrm>
            <a:prstGeom prst="rect">
              <a:avLst/>
            </a:prstGeom>
            <a:noFill/>
          </p:spPr>
        </p:pic>
        <p:grpSp>
          <p:nvGrpSpPr>
            <p:cNvPr id="4" name="Group 61"/>
            <p:cNvGrpSpPr/>
            <p:nvPr/>
          </p:nvGrpSpPr>
          <p:grpSpPr>
            <a:xfrm flipH="1">
              <a:off x="6752822" y="2240567"/>
              <a:ext cx="861618" cy="861618"/>
              <a:chOff x="2403475" y="3662363"/>
              <a:chExt cx="3251200" cy="3251200"/>
            </a:xfrm>
          </p:grpSpPr>
          <p:pic>
            <p:nvPicPr>
              <p:cNvPr id="197" name="Picture 5" descr="C:\Users\mitchelld\Desktop\Icons\For DVD\_Real Vista Style\server_256.png"/>
              <p:cNvPicPr>
                <a:picLocks noChangeAspect="1" noChangeArrowheads="1"/>
              </p:cNvPicPr>
              <p:nvPr/>
            </p:nvPicPr>
            <p:blipFill>
              <a:blip r:embed="rId5" cstate="print"/>
              <a:srcRect/>
              <a:stretch>
                <a:fillRect/>
              </a:stretch>
            </p:blipFill>
            <p:spPr bwMode="auto">
              <a:xfrm>
                <a:off x="2403475" y="3662363"/>
                <a:ext cx="3251200" cy="3251200"/>
              </a:xfrm>
              <a:prstGeom prst="rect">
                <a:avLst/>
              </a:prstGeom>
              <a:noFill/>
            </p:spPr>
          </p:pic>
          <p:grpSp>
            <p:nvGrpSpPr>
              <p:cNvPr id="5" name="Group 60"/>
              <p:cNvGrpSpPr/>
              <p:nvPr/>
            </p:nvGrpSpPr>
            <p:grpSpPr>
              <a:xfrm>
                <a:off x="3703009" y="4706220"/>
                <a:ext cx="1938666" cy="2151780"/>
                <a:chOff x="3513228" y="4706220"/>
                <a:chExt cx="1938666" cy="2151780"/>
              </a:xfrm>
            </p:grpSpPr>
            <p:pic>
              <p:nvPicPr>
                <p:cNvPr id="199" name="Picture 6" descr="C:\Users\mitchelld\Desktop\Icons\For DVD\_Real Vista Style\window_256.png"/>
                <p:cNvPicPr>
                  <a:picLocks noChangeAspect="1" noChangeArrowheads="1"/>
                </p:cNvPicPr>
                <p:nvPr/>
              </p:nvPicPr>
              <p:blipFill>
                <a:blip r:embed="rId6" cstate="print"/>
                <a:srcRect/>
                <a:stretch>
                  <a:fillRect/>
                </a:stretch>
              </p:blipFill>
              <p:spPr bwMode="auto">
                <a:xfrm>
                  <a:off x="3654126" y="4706220"/>
                  <a:ext cx="1797768" cy="1797768"/>
                </a:xfrm>
                <a:prstGeom prst="rect">
                  <a:avLst/>
                </a:prstGeom>
                <a:noFill/>
              </p:spPr>
            </p:pic>
            <p:pic>
              <p:nvPicPr>
                <p:cNvPr id="200" name="Picture 6" descr="C:\Users\mitchelld\Desktop\Icons\For DVD\_Real Vista Style\window_256.png"/>
                <p:cNvPicPr>
                  <a:picLocks noChangeAspect="1" noChangeArrowheads="1"/>
                </p:cNvPicPr>
                <p:nvPr/>
              </p:nvPicPr>
              <p:blipFill>
                <a:blip r:embed="rId6" cstate="print"/>
                <a:srcRect/>
                <a:stretch>
                  <a:fillRect/>
                </a:stretch>
              </p:blipFill>
              <p:spPr bwMode="auto">
                <a:xfrm>
                  <a:off x="3513228" y="5060232"/>
                  <a:ext cx="1797768" cy="1797768"/>
                </a:xfrm>
                <a:prstGeom prst="rect">
                  <a:avLst/>
                </a:prstGeom>
                <a:noFill/>
              </p:spPr>
            </p:pic>
          </p:grpSp>
        </p:grpSp>
        <p:grpSp>
          <p:nvGrpSpPr>
            <p:cNvPr id="6" name="Group 80"/>
            <p:cNvGrpSpPr/>
            <p:nvPr/>
          </p:nvGrpSpPr>
          <p:grpSpPr>
            <a:xfrm flipH="1">
              <a:off x="6352193" y="1406192"/>
              <a:ext cx="861618" cy="861618"/>
              <a:chOff x="5641675" y="4222630"/>
              <a:chExt cx="1311213" cy="1316749"/>
            </a:xfrm>
          </p:grpSpPr>
          <p:pic>
            <p:nvPicPr>
              <p:cNvPr id="192" name="Picture 5" descr="C:\Users\mitchelld\Desktop\Icons\For DVD\_Real Vista Style\server_256.png"/>
              <p:cNvPicPr>
                <a:picLocks noChangeAspect="1" noChangeArrowheads="1"/>
              </p:cNvPicPr>
              <p:nvPr/>
            </p:nvPicPr>
            <p:blipFill>
              <a:blip r:embed="rId7" cstate="print"/>
              <a:srcRect/>
              <a:stretch>
                <a:fillRect/>
              </a:stretch>
            </p:blipFill>
            <p:spPr bwMode="auto">
              <a:xfrm>
                <a:off x="5641675" y="4222630"/>
                <a:ext cx="1234327" cy="1234327"/>
              </a:xfrm>
              <a:prstGeom prst="rect">
                <a:avLst/>
              </a:prstGeom>
              <a:noFill/>
            </p:spPr>
          </p:pic>
          <p:pic>
            <p:nvPicPr>
              <p:cNvPr id="193" name="Picture 7" descr="C:\Users\mitchelld\Desktop\Icons\Real_Vista_Style\General\Un-usable\info_256.png"/>
              <p:cNvPicPr>
                <a:picLocks noChangeAspect="1" noChangeArrowheads="1"/>
              </p:cNvPicPr>
              <p:nvPr/>
            </p:nvPicPr>
            <p:blipFill>
              <a:blip r:embed="rId8" cstate="print"/>
              <a:srcRect/>
              <a:stretch>
                <a:fillRect/>
              </a:stretch>
            </p:blipFill>
            <p:spPr bwMode="auto">
              <a:xfrm flipH="1">
                <a:off x="6310073" y="4334773"/>
                <a:ext cx="642815" cy="642815"/>
              </a:xfrm>
              <a:prstGeom prst="rect">
                <a:avLst/>
              </a:prstGeom>
              <a:noFill/>
            </p:spPr>
          </p:pic>
          <p:grpSp>
            <p:nvGrpSpPr>
              <p:cNvPr id="7" name="Group 60"/>
              <p:cNvGrpSpPr/>
              <p:nvPr/>
            </p:nvGrpSpPr>
            <p:grpSpPr>
              <a:xfrm>
                <a:off x="6091915" y="4722450"/>
                <a:ext cx="736020" cy="816929"/>
                <a:chOff x="3399619" y="4978882"/>
                <a:chExt cx="1938666" cy="2151780"/>
              </a:xfrm>
            </p:grpSpPr>
            <p:pic>
              <p:nvPicPr>
                <p:cNvPr id="195" name="Picture 6" descr="C:\Users\mitchelld\Desktop\Icons\For DVD\_Real Vista Style\window_256.png"/>
                <p:cNvPicPr>
                  <a:picLocks noChangeAspect="1" noChangeArrowheads="1"/>
                </p:cNvPicPr>
                <p:nvPr/>
              </p:nvPicPr>
              <p:blipFill>
                <a:blip r:embed="rId9" cstate="print"/>
                <a:srcRect/>
                <a:stretch>
                  <a:fillRect/>
                </a:stretch>
              </p:blipFill>
              <p:spPr bwMode="auto">
                <a:xfrm>
                  <a:off x="3540516" y="4978882"/>
                  <a:ext cx="1797769" cy="1797767"/>
                </a:xfrm>
                <a:prstGeom prst="rect">
                  <a:avLst/>
                </a:prstGeom>
                <a:noFill/>
              </p:spPr>
            </p:pic>
            <p:pic>
              <p:nvPicPr>
                <p:cNvPr id="196" name="Picture 6" descr="C:\Users\mitchelld\Desktop\Icons\For DVD\_Real Vista Style\window_256.png"/>
                <p:cNvPicPr>
                  <a:picLocks noChangeAspect="1" noChangeArrowheads="1"/>
                </p:cNvPicPr>
                <p:nvPr/>
              </p:nvPicPr>
              <p:blipFill>
                <a:blip r:embed="rId9" cstate="print"/>
                <a:srcRect/>
                <a:stretch>
                  <a:fillRect/>
                </a:stretch>
              </p:blipFill>
              <p:spPr bwMode="auto">
                <a:xfrm>
                  <a:off x="3399619" y="5332895"/>
                  <a:ext cx="1797769" cy="1797767"/>
                </a:xfrm>
                <a:prstGeom prst="rect">
                  <a:avLst/>
                </a:prstGeom>
                <a:noFill/>
              </p:spPr>
            </p:pic>
          </p:grpSp>
        </p:grpSp>
        <p:grpSp>
          <p:nvGrpSpPr>
            <p:cNvPr id="8" name="Group 64"/>
            <p:cNvGrpSpPr/>
            <p:nvPr/>
          </p:nvGrpSpPr>
          <p:grpSpPr>
            <a:xfrm flipH="1">
              <a:off x="9047655" y="1406188"/>
              <a:ext cx="942164" cy="849021"/>
              <a:chOff x="5948243" y="4959500"/>
              <a:chExt cx="1344611" cy="1211682"/>
            </a:xfrm>
          </p:grpSpPr>
          <p:pic>
            <p:nvPicPr>
              <p:cNvPr id="190" name="Picture 8" descr="C:\Users\mitchelld\Desktop\Icons\For DVD\_Real Vista Style\server_256.png"/>
              <p:cNvPicPr>
                <a:picLocks noChangeAspect="1" noChangeArrowheads="1"/>
              </p:cNvPicPr>
              <p:nvPr/>
            </p:nvPicPr>
            <p:blipFill>
              <a:blip r:embed="rId10" cstate="print"/>
              <a:srcRect/>
              <a:stretch>
                <a:fillRect/>
              </a:stretch>
            </p:blipFill>
            <p:spPr bwMode="auto">
              <a:xfrm>
                <a:off x="5948243" y="4959500"/>
                <a:ext cx="1211682" cy="1211682"/>
              </a:xfrm>
              <a:prstGeom prst="rect">
                <a:avLst/>
              </a:prstGeom>
              <a:noFill/>
            </p:spPr>
          </p:pic>
          <p:pic>
            <p:nvPicPr>
              <p:cNvPr id="191" name="Picture 7" descr="C:\Users\mitchelld\Desktop\Icons\Real_Vista_Style\General\Un-usable\info_256.png"/>
              <p:cNvPicPr>
                <a:picLocks noChangeAspect="1" noChangeArrowheads="1"/>
              </p:cNvPicPr>
              <p:nvPr/>
            </p:nvPicPr>
            <p:blipFill>
              <a:blip r:embed="rId11" cstate="print"/>
              <a:stretch>
                <a:fillRect/>
              </a:stretch>
            </p:blipFill>
            <p:spPr bwMode="auto">
              <a:xfrm>
                <a:off x="6435185" y="5253486"/>
                <a:ext cx="857669" cy="857669"/>
              </a:xfrm>
              <a:prstGeom prst="rect">
                <a:avLst/>
              </a:prstGeom>
              <a:noFill/>
            </p:spPr>
          </p:pic>
        </p:grpSp>
        <p:grpSp>
          <p:nvGrpSpPr>
            <p:cNvPr id="9" name="Group 60"/>
            <p:cNvGrpSpPr/>
            <p:nvPr/>
          </p:nvGrpSpPr>
          <p:grpSpPr>
            <a:xfrm>
              <a:off x="8756731" y="2203951"/>
              <a:ext cx="831698" cy="854608"/>
              <a:chOff x="8551146" y="1541336"/>
              <a:chExt cx="1059177" cy="1088353"/>
            </a:xfrm>
          </p:grpSpPr>
          <p:pic>
            <p:nvPicPr>
              <p:cNvPr id="188" name="Picture 5" descr="C:\Users\mitchelld\Desktop\Icons\For DVD\_Real Vista Style\server_256.png"/>
              <p:cNvPicPr>
                <a:picLocks noChangeAspect="1" noChangeArrowheads="1"/>
              </p:cNvPicPr>
              <p:nvPr/>
            </p:nvPicPr>
            <p:blipFill>
              <a:blip r:embed="rId12" cstate="print"/>
              <a:srcRect/>
              <a:stretch>
                <a:fillRect/>
              </a:stretch>
            </p:blipFill>
            <p:spPr bwMode="auto">
              <a:xfrm flipH="1">
                <a:off x="8584271" y="1541336"/>
                <a:ext cx="1026052" cy="1026052"/>
              </a:xfrm>
              <a:prstGeom prst="rect">
                <a:avLst/>
              </a:prstGeom>
              <a:noFill/>
            </p:spPr>
          </p:pic>
          <p:pic>
            <p:nvPicPr>
              <p:cNvPr id="189" name="Picture 9" descr="C:\Users\mitchelld\Desktop\Icons\Real_Vista_Style\Networking\Un-usable\firewall_256.png"/>
              <p:cNvPicPr>
                <a:picLocks noChangeAspect="1" noChangeArrowheads="1"/>
              </p:cNvPicPr>
              <p:nvPr/>
            </p:nvPicPr>
            <p:blipFill>
              <a:blip r:embed="rId13" cstate="print">
                <a:duotone>
                  <a:schemeClr val="accent2">
                    <a:shade val="45000"/>
                    <a:satMod val="135000"/>
                  </a:schemeClr>
                  <a:prstClr val="white"/>
                </a:duotone>
              </a:blip>
              <a:srcRect/>
              <a:stretch>
                <a:fillRect/>
              </a:stretch>
            </p:blipFill>
            <p:spPr bwMode="auto">
              <a:xfrm flipH="1">
                <a:off x="8551146" y="2017616"/>
                <a:ext cx="693335" cy="612073"/>
              </a:xfrm>
              <a:prstGeom prst="rect">
                <a:avLst/>
              </a:prstGeom>
              <a:noFill/>
            </p:spPr>
          </p:pic>
        </p:grpSp>
      </p:grpSp>
      <p:grpSp>
        <p:nvGrpSpPr>
          <p:cNvPr id="10" name="Group 204"/>
          <p:cNvGrpSpPr/>
          <p:nvPr/>
        </p:nvGrpSpPr>
        <p:grpSpPr>
          <a:xfrm>
            <a:off x="3475207" y="3453991"/>
            <a:ext cx="4070369" cy="2297750"/>
            <a:chOff x="3732827" y="2883850"/>
            <a:chExt cx="4884733" cy="2068634"/>
          </a:xfrm>
        </p:grpSpPr>
        <p:sp>
          <p:nvSpPr>
            <p:cNvPr id="206" name="Oval Base"/>
            <p:cNvSpPr>
              <a:spLocks noEditPoints="1"/>
            </p:cNvSpPr>
            <p:nvPr/>
          </p:nvSpPr>
          <p:spPr bwMode="auto">
            <a:xfrm>
              <a:off x="3732827" y="3832179"/>
              <a:ext cx="4884733" cy="926225"/>
            </a:xfrm>
            <a:custGeom>
              <a:avLst/>
              <a:gdLst/>
              <a:ahLst/>
              <a:cxnLst>
                <a:cxn ang="0">
                  <a:pos x="1395" y="0"/>
                </a:cxn>
                <a:cxn ang="0">
                  <a:pos x="0" y="334"/>
                </a:cxn>
                <a:cxn ang="0">
                  <a:pos x="1395" y="669"/>
                </a:cxn>
                <a:cxn ang="0">
                  <a:pos x="2790" y="334"/>
                </a:cxn>
                <a:cxn ang="0">
                  <a:pos x="1395" y="0"/>
                </a:cxn>
                <a:cxn ang="0">
                  <a:pos x="1382" y="428"/>
                </a:cxn>
                <a:cxn ang="0">
                  <a:pos x="630" y="247"/>
                </a:cxn>
                <a:cxn ang="0">
                  <a:pos x="1382" y="67"/>
                </a:cxn>
                <a:cxn ang="0">
                  <a:pos x="2133" y="247"/>
                </a:cxn>
                <a:cxn ang="0">
                  <a:pos x="1382" y="428"/>
                </a:cxn>
              </a:cxnLst>
              <a:rect l="0" t="0" r="r" b="b"/>
              <a:pathLst>
                <a:path w="2790" h="669">
                  <a:moveTo>
                    <a:pt x="1395" y="0"/>
                  </a:moveTo>
                  <a:cubicBezTo>
                    <a:pt x="625" y="0"/>
                    <a:pt x="0" y="150"/>
                    <a:pt x="0" y="334"/>
                  </a:cubicBezTo>
                  <a:cubicBezTo>
                    <a:pt x="0" y="519"/>
                    <a:pt x="625" y="669"/>
                    <a:pt x="1395" y="669"/>
                  </a:cubicBezTo>
                  <a:cubicBezTo>
                    <a:pt x="2165" y="669"/>
                    <a:pt x="2790" y="519"/>
                    <a:pt x="2790" y="334"/>
                  </a:cubicBezTo>
                  <a:cubicBezTo>
                    <a:pt x="2790" y="150"/>
                    <a:pt x="2165" y="0"/>
                    <a:pt x="1395" y="0"/>
                  </a:cubicBezTo>
                  <a:close/>
                  <a:moveTo>
                    <a:pt x="1382" y="428"/>
                  </a:moveTo>
                  <a:cubicBezTo>
                    <a:pt x="967" y="428"/>
                    <a:pt x="630" y="347"/>
                    <a:pt x="630" y="247"/>
                  </a:cubicBezTo>
                  <a:cubicBezTo>
                    <a:pt x="630" y="148"/>
                    <a:pt x="967" y="67"/>
                    <a:pt x="1382" y="67"/>
                  </a:cubicBezTo>
                  <a:cubicBezTo>
                    <a:pt x="1797" y="67"/>
                    <a:pt x="2133" y="148"/>
                    <a:pt x="2133" y="247"/>
                  </a:cubicBezTo>
                  <a:cubicBezTo>
                    <a:pt x="2133" y="347"/>
                    <a:pt x="1797" y="428"/>
                    <a:pt x="1382" y="428"/>
                  </a:cubicBezTo>
                  <a:close/>
                </a:path>
              </a:pathLst>
            </a:custGeom>
            <a:gradFill>
              <a:gsLst>
                <a:gs pos="18000">
                  <a:schemeClr val="accent2">
                    <a:lumMod val="75000"/>
                  </a:schemeClr>
                </a:gs>
                <a:gs pos="54000">
                  <a:srgbClr val="00B0F0"/>
                </a:gs>
                <a:gs pos="87000">
                  <a:schemeClr val="accent6">
                    <a:lumMod val="50000"/>
                  </a:schemeClr>
                </a:gs>
              </a:gsLst>
              <a:lin ang="16200000" scaled="1"/>
            </a:gradFill>
            <a:ln>
              <a:noFill/>
              <a:headEnd type="none" w="med" len="med"/>
              <a:tailEnd type="none" w="med" len="med"/>
            </a:ln>
            <a:effectLst/>
            <a:scene3d>
              <a:camera prst="orthographicFront" fov="0">
                <a:rot lat="0" lon="0" rev="0"/>
              </a:camera>
              <a:lightRig rig="glow" dir="t">
                <a:rot lat="0" lon="0" rev="6360000"/>
              </a:lightRig>
            </a:scene3d>
            <a:sp3d prstMaterial="flat">
              <a:contourClr>
                <a:srgbClr val="B2B2B2">
                  <a:satMod val="300000"/>
                </a:srgbClr>
              </a:contourClr>
            </a:sp3d>
          </p:spPr>
          <p:txBody>
            <a:bodyPr vert="horz" wrap="square" lIns="109728" tIns="54864" rIns="109728" bIns="54864" numCol="1" rtlCol="0" anchor="ctr" anchorCtr="0" compatLnSpc="1">
              <a:prstTxWarp prst="textNoShape">
                <a:avLst/>
              </a:prstTxWarp>
            </a:bodyPr>
            <a:lstStyle/>
            <a:p>
              <a:pPr algn="ctr" defTabSz="1096963" fontAlgn="base">
                <a:lnSpc>
                  <a:spcPct val="70000"/>
                </a:lnSpc>
                <a:spcBef>
                  <a:spcPct val="0"/>
                </a:spcBef>
                <a:spcAft>
                  <a:spcPct val="0"/>
                </a:spcAft>
                <a:defRPr/>
              </a:pPr>
              <a:endParaRPr lang="en-US" sz="2000" dirty="0">
                <a:solidFill>
                  <a:prstClr val="white"/>
                </a:solidFill>
                <a:effectLst>
                  <a:outerShdw blurRad="38100" dist="38100" dir="2700000" algn="tl">
                    <a:srgbClr val="000000">
                      <a:alpha val="43137"/>
                    </a:srgbClr>
                  </a:outerShdw>
                </a:effectLst>
                <a:latin typeface="Calibri" pitchFamily="34" charset="0"/>
              </a:endParaRPr>
            </a:p>
          </p:txBody>
        </p:sp>
        <p:grpSp>
          <p:nvGrpSpPr>
            <p:cNvPr id="11" name="Group 68"/>
            <p:cNvGrpSpPr/>
            <p:nvPr/>
          </p:nvGrpSpPr>
          <p:grpSpPr>
            <a:xfrm>
              <a:off x="4445341" y="2883850"/>
              <a:ext cx="3277381" cy="2068634"/>
              <a:chOff x="1254185" y="1209976"/>
              <a:chExt cx="7480126" cy="4721325"/>
            </a:xfrm>
          </p:grpSpPr>
          <p:pic>
            <p:nvPicPr>
              <p:cNvPr id="209" name="Picture 5"/>
              <p:cNvPicPr>
                <a:picLocks noChangeAspect="1" noChangeArrowheads="1"/>
              </p:cNvPicPr>
              <p:nvPr/>
            </p:nvPicPr>
            <p:blipFill>
              <a:blip r:embed="rId14" cstate="print"/>
              <a:srcRect/>
              <a:stretch>
                <a:fillRect/>
              </a:stretch>
            </p:blipFill>
            <p:spPr bwMode="auto">
              <a:xfrm>
                <a:off x="2334190" y="1209976"/>
                <a:ext cx="5186187" cy="3760778"/>
              </a:xfrm>
              <a:prstGeom prst="rect">
                <a:avLst/>
              </a:prstGeom>
              <a:noFill/>
              <a:ln>
                <a:noFill/>
              </a:ln>
            </p:spPr>
          </p:pic>
          <p:pic>
            <p:nvPicPr>
              <p:cNvPr id="210" name="Picture 2" descr="C:\Users\mitchelld\Desktop\Icons\For DVD\_Real Vista Style\batch_process_256.png"/>
              <p:cNvPicPr>
                <a:picLocks noChangeAspect="1" noChangeArrowheads="1"/>
              </p:cNvPicPr>
              <p:nvPr/>
            </p:nvPicPr>
            <p:blipFill>
              <a:blip r:embed="rId15" cstate="print"/>
              <a:stretch>
                <a:fillRect/>
              </a:stretch>
            </p:blipFill>
            <p:spPr bwMode="auto">
              <a:xfrm>
                <a:off x="4321461" y="2461138"/>
                <a:ext cx="1761699" cy="1761694"/>
              </a:xfrm>
              <a:prstGeom prst="rect">
                <a:avLst/>
              </a:prstGeom>
              <a:noFill/>
              <a:ln>
                <a:noFill/>
              </a:ln>
            </p:spPr>
          </p:pic>
          <p:grpSp>
            <p:nvGrpSpPr>
              <p:cNvPr id="12" name="Group 21"/>
              <p:cNvGrpSpPr/>
              <p:nvPr/>
            </p:nvGrpSpPr>
            <p:grpSpPr>
              <a:xfrm>
                <a:off x="6718406" y="2180697"/>
                <a:ext cx="2015905" cy="1653407"/>
                <a:chOff x="2291101" y="2477894"/>
                <a:chExt cx="1710190" cy="1402667"/>
              </a:xfrm>
            </p:grpSpPr>
            <p:pic>
              <p:nvPicPr>
                <p:cNvPr id="218" name="Picture 5" descr="C:\Users\mitchelld\Desktop\Icons\For DVD\_Real Vista Style\server_256.png"/>
                <p:cNvPicPr>
                  <a:picLocks noChangeAspect="1" noChangeArrowheads="1"/>
                </p:cNvPicPr>
                <p:nvPr/>
              </p:nvPicPr>
              <p:blipFill>
                <a:blip r:embed="rId16" cstate="print"/>
                <a:srcRect/>
                <a:stretch>
                  <a:fillRect/>
                </a:stretch>
              </p:blipFill>
              <p:spPr bwMode="auto">
                <a:xfrm flipH="1">
                  <a:off x="2677543" y="2477894"/>
                  <a:ext cx="1323748" cy="1323745"/>
                </a:xfrm>
                <a:prstGeom prst="rect">
                  <a:avLst/>
                </a:prstGeom>
                <a:noFill/>
                <a:ln>
                  <a:noFill/>
                </a:ln>
              </p:spPr>
            </p:pic>
            <p:pic>
              <p:nvPicPr>
                <p:cNvPr id="219" name="Picture 5" descr="C:\Users\mitchelld\Desktop\Icons\For DVD\_Real Vista Style\server_256.png"/>
                <p:cNvPicPr>
                  <a:picLocks noChangeAspect="1" noChangeArrowheads="1"/>
                </p:cNvPicPr>
                <p:nvPr/>
              </p:nvPicPr>
              <p:blipFill>
                <a:blip r:embed="rId16" cstate="print"/>
                <a:srcRect/>
                <a:stretch>
                  <a:fillRect/>
                </a:stretch>
              </p:blipFill>
              <p:spPr bwMode="auto">
                <a:xfrm flipH="1">
                  <a:off x="2291101" y="2556817"/>
                  <a:ext cx="1323748" cy="1323744"/>
                </a:xfrm>
                <a:prstGeom prst="rect">
                  <a:avLst/>
                </a:prstGeom>
                <a:noFill/>
                <a:ln>
                  <a:noFill/>
                </a:ln>
              </p:spPr>
            </p:pic>
          </p:grpSp>
          <p:grpSp>
            <p:nvGrpSpPr>
              <p:cNvPr id="13" name="Group 21"/>
              <p:cNvGrpSpPr/>
              <p:nvPr/>
            </p:nvGrpSpPr>
            <p:grpSpPr>
              <a:xfrm>
                <a:off x="1254185" y="2232788"/>
                <a:ext cx="2015904" cy="1653412"/>
                <a:chOff x="2633136" y="2522084"/>
                <a:chExt cx="1710190" cy="1402671"/>
              </a:xfrm>
            </p:grpSpPr>
            <p:pic>
              <p:nvPicPr>
                <p:cNvPr id="216" name="Picture 5" descr="C:\Users\mitchelld\Desktop\Icons\For DVD\_Real Vista Style\server_256.png"/>
                <p:cNvPicPr>
                  <a:picLocks noChangeAspect="1" noChangeArrowheads="1"/>
                </p:cNvPicPr>
                <p:nvPr/>
              </p:nvPicPr>
              <p:blipFill>
                <a:blip r:embed="rId16" cstate="print"/>
                <a:srcRect/>
                <a:stretch>
                  <a:fillRect/>
                </a:stretch>
              </p:blipFill>
              <p:spPr bwMode="auto">
                <a:xfrm flipH="1">
                  <a:off x="3019577" y="2522084"/>
                  <a:ext cx="1323749" cy="1323748"/>
                </a:xfrm>
                <a:prstGeom prst="rect">
                  <a:avLst/>
                </a:prstGeom>
                <a:noFill/>
                <a:ln>
                  <a:noFill/>
                </a:ln>
              </p:spPr>
            </p:pic>
            <p:pic>
              <p:nvPicPr>
                <p:cNvPr id="217" name="Picture 5" descr="C:\Users\mitchelld\Desktop\Icons\For DVD\_Real Vista Style\server_256.png"/>
                <p:cNvPicPr>
                  <a:picLocks noChangeAspect="1" noChangeArrowheads="1"/>
                </p:cNvPicPr>
                <p:nvPr/>
              </p:nvPicPr>
              <p:blipFill>
                <a:blip r:embed="rId16" cstate="print"/>
                <a:srcRect/>
                <a:stretch>
                  <a:fillRect/>
                </a:stretch>
              </p:blipFill>
              <p:spPr bwMode="auto">
                <a:xfrm flipH="1">
                  <a:off x="2633136" y="2601007"/>
                  <a:ext cx="1323749" cy="1323748"/>
                </a:xfrm>
                <a:prstGeom prst="rect">
                  <a:avLst/>
                </a:prstGeom>
                <a:noFill/>
                <a:ln>
                  <a:noFill/>
                </a:ln>
              </p:spPr>
            </p:pic>
          </p:grpSp>
          <p:grpSp>
            <p:nvGrpSpPr>
              <p:cNvPr id="14" name="Group 21"/>
              <p:cNvGrpSpPr/>
              <p:nvPr/>
            </p:nvGrpSpPr>
            <p:grpSpPr>
              <a:xfrm>
                <a:off x="2611718" y="4277894"/>
                <a:ext cx="2015903" cy="1653407"/>
                <a:chOff x="2863619" y="2333888"/>
                <a:chExt cx="1710190" cy="1402666"/>
              </a:xfrm>
            </p:grpSpPr>
            <p:pic>
              <p:nvPicPr>
                <p:cNvPr id="214" name="Picture 5" descr="C:\Users\mitchelld\Desktop\Icons\For DVD\_Real Vista Style\server_256.png"/>
                <p:cNvPicPr>
                  <a:picLocks noChangeAspect="1" noChangeArrowheads="1"/>
                </p:cNvPicPr>
                <p:nvPr/>
              </p:nvPicPr>
              <p:blipFill>
                <a:blip r:embed="rId16" cstate="print"/>
                <a:srcRect/>
                <a:stretch>
                  <a:fillRect/>
                </a:stretch>
              </p:blipFill>
              <p:spPr bwMode="auto">
                <a:xfrm flipH="1">
                  <a:off x="3250060" y="2333888"/>
                  <a:ext cx="1323749" cy="1323743"/>
                </a:xfrm>
                <a:prstGeom prst="rect">
                  <a:avLst/>
                </a:prstGeom>
                <a:noFill/>
                <a:ln>
                  <a:noFill/>
                </a:ln>
              </p:spPr>
            </p:pic>
            <p:pic>
              <p:nvPicPr>
                <p:cNvPr id="215" name="Picture 5" descr="C:\Users\mitchelld\Desktop\Icons\For DVD\_Real Vista Style\server_256.png"/>
                <p:cNvPicPr>
                  <a:picLocks noChangeAspect="1" noChangeArrowheads="1"/>
                </p:cNvPicPr>
                <p:nvPr/>
              </p:nvPicPr>
              <p:blipFill>
                <a:blip r:embed="rId16" cstate="print"/>
                <a:srcRect/>
                <a:stretch>
                  <a:fillRect/>
                </a:stretch>
              </p:blipFill>
              <p:spPr bwMode="auto">
                <a:xfrm flipH="1">
                  <a:off x="2863619" y="2412810"/>
                  <a:ext cx="1323749" cy="1323744"/>
                </a:xfrm>
                <a:prstGeom prst="rect">
                  <a:avLst/>
                </a:prstGeom>
                <a:noFill/>
                <a:ln>
                  <a:noFill/>
                </a:ln>
              </p:spPr>
            </p:pic>
          </p:grpSp>
        </p:grpSp>
      </p:grpSp>
      <p:grpSp>
        <p:nvGrpSpPr>
          <p:cNvPr id="15" name="Group 119"/>
          <p:cNvGrpSpPr/>
          <p:nvPr/>
        </p:nvGrpSpPr>
        <p:grpSpPr>
          <a:xfrm>
            <a:off x="6570202" y="2759114"/>
            <a:ext cx="2192799" cy="960263"/>
            <a:chOff x="5370360" y="1491399"/>
            <a:chExt cx="2437375" cy="1159644"/>
          </a:xfrm>
        </p:grpSpPr>
        <p:sp>
          <p:nvSpPr>
            <p:cNvPr id="121" name="Rounded Rectangle 120"/>
            <p:cNvSpPr/>
            <p:nvPr/>
          </p:nvSpPr>
          <p:spPr>
            <a:xfrm>
              <a:off x="5375088" y="1526934"/>
              <a:ext cx="2432647" cy="1088573"/>
            </a:xfrm>
            <a:prstGeom prst="roundRect">
              <a:avLst/>
            </a:prstGeom>
            <a:solidFill>
              <a:schemeClr val="accent3">
                <a:lumMod val="75000"/>
                <a:alpha val="61000"/>
              </a:schemeClr>
            </a:solidFill>
            <a:ln w="19050" cap="flat" cmpd="dbl" algn="ctr">
              <a:solidFill>
                <a:schemeClr val="accent3">
                  <a:lumMod val="75000"/>
                </a:schemeClr>
              </a:solidFill>
              <a:prstDash val="solid"/>
              <a:miter lim="800000"/>
              <a:headEnd type="none" w="med" len="med"/>
              <a:tailEnd type="none" w="med" len="med"/>
            </a:ln>
            <a:effectLst/>
          </p:spPr>
          <p:txBody>
            <a:bodyPr vert="horz" wrap="square" lIns="121899" tIns="1828480" rIns="54861" bIns="54861" numCol="1" rtlCol="0" anchor="t" anchorCtr="0" compatLnSpc="1">
              <a:prstTxWarp prst="textNoShape">
                <a:avLst/>
              </a:prstTxWarp>
            </a:bodyPr>
            <a:lstStyle/>
            <a:p>
              <a:pPr marL="302827" indent="-302827" defTabSz="1218735" fontAlgn="base">
                <a:lnSpc>
                  <a:spcPct val="90000"/>
                </a:lnSpc>
                <a:spcBef>
                  <a:spcPts val="840"/>
                </a:spcBef>
                <a:spcAft>
                  <a:spcPct val="0"/>
                </a:spcAft>
                <a:buClr>
                  <a:srgbClr val="F3AF35"/>
                </a:buClr>
                <a:buSzPct val="70000"/>
                <a:defRPr/>
              </a:pPr>
              <a:endParaRPr lang="en-US" altLang="zh-CN" sz="1600" spc="-53" dirty="0" smtClean="0">
                <a:solidFill>
                  <a:prstClr val="white"/>
                </a:solidFill>
                <a:latin typeface="Calibri" pitchFamily="34" charset="0"/>
                <a:ea typeface="Segoe UI" pitchFamily="34" charset="0"/>
                <a:cs typeface="Segoe UI" pitchFamily="34" charset="0"/>
              </a:endParaRPr>
            </a:p>
          </p:txBody>
        </p:sp>
        <p:sp>
          <p:nvSpPr>
            <p:cNvPr id="122" name="Rounded Rectangle 121"/>
            <p:cNvSpPr/>
            <p:nvPr/>
          </p:nvSpPr>
          <p:spPr>
            <a:xfrm>
              <a:off x="5370360" y="1491399"/>
              <a:ext cx="2432647" cy="1159644"/>
            </a:xfrm>
            <a:prstGeom prst="roundRect">
              <a:avLst/>
            </a:prstGeom>
            <a:noFill/>
            <a:ln>
              <a:noFill/>
              <a:headEnd type="none" w="med" len="med"/>
              <a:tailEnd type="none" w="med" len="med"/>
            </a:ln>
            <a:effectLst/>
            <a:scene3d>
              <a:camera prst="orthographicFront" fov="0">
                <a:rot lat="0" lon="0" rev="0"/>
              </a:camera>
              <a:lightRig rig="glow" dir="t">
                <a:rot lat="0" lon="0" rev="6360000"/>
              </a:lightRig>
            </a:scene3d>
            <a:sp3d prstMaterial="flat">
              <a:contourClr>
                <a:srgbClr val="B2B2B2">
                  <a:satMod val="300000"/>
                </a:srgbClr>
              </a:contourClr>
            </a:sp3d>
          </p:spPr>
          <p:txBody>
            <a:bodyPr wrap="square" anchor="ctr">
              <a:spAutoFit/>
            </a:bodyPr>
            <a:lstStyle/>
            <a:p>
              <a:pPr algn="ctr">
                <a:lnSpc>
                  <a:spcPct val="90000"/>
                </a:lnSpc>
                <a:spcBef>
                  <a:spcPct val="20000"/>
                </a:spcBef>
                <a:buClr>
                  <a:srgbClr val="F3AF35"/>
                </a:buClr>
                <a:buSzPct val="85000"/>
              </a:pPr>
              <a:r>
                <a:rPr lang="en-US" altLang="zh-CN" sz="2800" dirty="0" smtClean="0">
                  <a:gradFill>
                    <a:gsLst>
                      <a:gs pos="0">
                        <a:srgbClr val="FFFFFF"/>
                      </a:gs>
                      <a:gs pos="100000">
                        <a:srgbClr val="FFFFFF"/>
                      </a:gs>
                    </a:gsLst>
                    <a:lin ang="5400000" scaled="0"/>
                  </a:gradFill>
                  <a:latin typeface="Calibri" pitchFamily="34" charset="0"/>
                </a:rPr>
                <a:t>Delivering </a:t>
              </a:r>
              <a:br>
                <a:rPr lang="en-US" altLang="zh-CN" sz="2800" dirty="0" smtClean="0">
                  <a:gradFill>
                    <a:gsLst>
                      <a:gs pos="0">
                        <a:srgbClr val="FFFFFF"/>
                      </a:gs>
                      <a:gs pos="100000">
                        <a:srgbClr val="FFFFFF"/>
                      </a:gs>
                    </a:gsLst>
                    <a:lin ang="5400000" scaled="0"/>
                  </a:gradFill>
                  <a:latin typeface="Calibri" pitchFamily="34" charset="0"/>
                </a:rPr>
              </a:br>
              <a:r>
                <a:rPr lang="en-US" altLang="zh-CN" sz="2800" dirty="0" smtClean="0">
                  <a:gradFill>
                    <a:gsLst>
                      <a:gs pos="0">
                        <a:srgbClr val="FFFFFF"/>
                      </a:gs>
                      <a:gs pos="100000">
                        <a:srgbClr val="FFFFFF"/>
                      </a:gs>
                    </a:gsLst>
                    <a:lin ang="5400000" scaled="0"/>
                  </a:gradFill>
                  <a:latin typeface="Calibri" pitchFamily="34" charset="0"/>
                </a:rPr>
                <a:t>the service</a:t>
              </a:r>
            </a:p>
          </p:txBody>
        </p:sp>
      </p:grpSp>
      <p:grpSp>
        <p:nvGrpSpPr>
          <p:cNvPr id="16" name="Group 122"/>
          <p:cNvGrpSpPr/>
          <p:nvPr/>
        </p:nvGrpSpPr>
        <p:grpSpPr>
          <a:xfrm>
            <a:off x="6570200" y="4666642"/>
            <a:ext cx="2192800" cy="960263"/>
            <a:chOff x="5370359" y="1502724"/>
            <a:chExt cx="2437376" cy="1159646"/>
          </a:xfrm>
        </p:grpSpPr>
        <p:sp>
          <p:nvSpPr>
            <p:cNvPr id="124" name="Rounded Rectangle 123"/>
            <p:cNvSpPr/>
            <p:nvPr/>
          </p:nvSpPr>
          <p:spPr>
            <a:xfrm>
              <a:off x="5375088" y="1538261"/>
              <a:ext cx="2432647" cy="1088572"/>
            </a:xfrm>
            <a:prstGeom prst="roundRect">
              <a:avLst/>
            </a:prstGeom>
            <a:gradFill flip="none" rotWithShape="1">
              <a:gsLst>
                <a:gs pos="0">
                  <a:schemeClr val="tx1">
                    <a:alpha val="33000"/>
                  </a:schemeClr>
                </a:gs>
                <a:gs pos="12000">
                  <a:schemeClr val="tx1">
                    <a:alpha val="4000"/>
                  </a:schemeClr>
                </a:gs>
                <a:gs pos="88000">
                  <a:srgbClr val="00B0F0">
                    <a:alpha val="30000"/>
                  </a:srgbClr>
                </a:gs>
                <a:gs pos="51000">
                  <a:srgbClr val="00B0F0">
                    <a:alpha val="77000"/>
                  </a:srgbClr>
                </a:gs>
                <a:gs pos="98000">
                  <a:schemeClr val="tx1"/>
                </a:gs>
                <a:gs pos="66000">
                  <a:srgbClr val="00B0F0">
                    <a:alpha val="51000"/>
                  </a:srgbClr>
                </a:gs>
              </a:gsLst>
              <a:path path="circle">
                <a:fillToRect l="100000" t="100000"/>
              </a:path>
              <a:tileRect r="-100000" b="-100000"/>
            </a:gradFill>
            <a:ln w="19050" cap="flat" cmpd="dbl" algn="ctr">
              <a:solidFill>
                <a:srgbClr val="00B0F0"/>
              </a:solidFill>
              <a:prstDash val="solid"/>
              <a:miter lim="800000"/>
              <a:headEnd type="none" w="med" len="med"/>
              <a:tailEnd type="none" w="med" len="med"/>
            </a:ln>
            <a:effectLst/>
          </p:spPr>
          <p:txBody>
            <a:bodyPr vert="horz" wrap="square" lIns="121899" tIns="1828480" rIns="54861" bIns="54861" numCol="1" rtlCol="0" anchor="t" anchorCtr="0" compatLnSpc="1">
              <a:prstTxWarp prst="textNoShape">
                <a:avLst/>
              </a:prstTxWarp>
            </a:bodyPr>
            <a:lstStyle/>
            <a:p>
              <a:pPr marL="302827" indent="-302827" defTabSz="1218735" fontAlgn="base">
                <a:lnSpc>
                  <a:spcPct val="90000"/>
                </a:lnSpc>
                <a:spcBef>
                  <a:spcPts val="840"/>
                </a:spcBef>
                <a:spcAft>
                  <a:spcPct val="0"/>
                </a:spcAft>
                <a:buClr>
                  <a:srgbClr val="F3AF35"/>
                </a:buClr>
                <a:buSzPct val="70000"/>
                <a:defRPr/>
              </a:pPr>
              <a:endParaRPr lang="en-US" altLang="zh-CN" sz="1600" spc="-53" dirty="0" smtClean="0">
                <a:solidFill>
                  <a:prstClr val="white"/>
                </a:solidFill>
                <a:latin typeface="Calibri" pitchFamily="34" charset="0"/>
                <a:ea typeface="Segoe UI" pitchFamily="34" charset="0"/>
                <a:cs typeface="Segoe UI" pitchFamily="34" charset="0"/>
              </a:endParaRPr>
            </a:p>
          </p:txBody>
        </p:sp>
        <p:sp>
          <p:nvSpPr>
            <p:cNvPr id="125" name="Rounded Rectangle 124"/>
            <p:cNvSpPr/>
            <p:nvPr/>
          </p:nvSpPr>
          <p:spPr>
            <a:xfrm>
              <a:off x="5370359" y="1502724"/>
              <a:ext cx="2432646" cy="1159646"/>
            </a:xfrm>
            <a:prstGeom prst="roundRect">
              <a:avLst/>
            </a:prstGeom>
            <a:noFill/>
            <a:ln>
              <a:noFill/>
              <a:headEnd type="none" w="med" len="med"/>
              <a:tailEnd type="none" w="med" len="med"/>
            </a:ln>
            <a:effectLst/>
            <a:scene3d>
              <a:camera prst="orthographicFront" fov="0">
                <a:rot lat="0" lon="0" rev="0"/>
              </a:camera>
              <a:lightRig rig="glow" dir="t">
                <a:rot lat="0" lon="0" rev="6360000"/>
              </a:lightRig>
            </a:scene3d>
            <a:sp3d prstMaterial="flat">
              <a:contourClr>
                <a:srgbClr val="B2B2B2">
                  <a:satMod val="300000"/>
                </a:srgbClr>
              </a:contourClr>
            </a:sp3d>
          </p:spPr>
          <p:txBody>
            <a:bodyPr wrap="square" anchor="ctr">
              <a:spAutoFit/>
            </a:bodyPr>
            <a:lstStyle/>
            <a:p>
              <a:pPr algn="ctr">
                <a:lnSpc>
                  <a:spcPct val="90000"/>
                </a:lnSpc>
                <a:spcBef>
                  <a:spcPct val="20000"/>
                </a:spcBef>
                <a:buClr>
                  <a:srgbClr val="F3AF35"/>
                </a:buClr>
                <a:buSzPct val="85000"/>
              </a:pPr>
              <a:r>
                <a:rPr lang="en-US" altLang="zh-CN" sz="2800" dirty="0" smtClean="0">
                  <a:gradFill>
                    <a:gsLst>
                      <a:gs pos="0">
                        <a:srgbClr val="FFFFFF"/>
                      </a:gs>
                      <a:gs pos="100000">
                        <a:srgbClr val="FFFFFF"/>
                      </a:gs>
                    </a:gsLst>
                    <a:lin ang="5400000" scaled="0"/>
                  </a:gradFill>
                  <a:latin typeface="Calibri" pitchFamily="34" charset="0"/>
                </a:rPr>
                <a:t>Managing </a:t>
              </a:r>
              <a:br>
                <a:rPr lang="en-US" altLang="zh-CN" sz="2800" dirty="0" smtClean="0">
                  <a:gradFill>
                    <a:gsLst>
                      <a:gs pos="0">
                        <a:srgbClr val="FFFFFF"/>
                      </a:gs>
                      <a:gs pos="100000">
                        <a:srgbClr val="FFFFFF"/>
                      </a:gs>
                    </a:gsLst>
                    <a:lin ang="5400000" scaled="0"/>
                  </a:gradFill>
                  <a:latin typeface="Calibri" pitchFamily="34" charset="0"/>
                </a:rPr>
              </a:br>
              <a:r>
                <a:rPr lang="en-US" altLang="zh-CN" sz="2800" dirty="0" smtClean="0">
                  <a:gradFill>
                    <a:gsLst>
                      <a:gs pos="0">
                        <a:srgbClr val="FFFFFF"/>
                      </a:gs>
                      <a:gs pos="100000">
                        <a:srgbClr val="FFFFFF"/>
                      </a:gs>
                    </a:gsLst>
                    <a:lin ang="5400000" scaled="0"/>
                  </a:gradFill>
                  <a:latin typeface="Calibri" pitchFamily="34" charset="0"/>
                </a:rPr>
                <a:t>the fabric</a:t>
              </a:r>
            </a:p>
          </p:txBody>
        </p:sp>
      </p:grpSp>
      <p:sp>
        <p:nvSpPr>
          <p:cNvPr id="66" name="Rounded Rectangle 65"/>
          <p:cNvSpPr/>
          <p:nvPr/>
        </p:nvSpPr>
        <p:spPr>
          <a:xfrm>
            <a:off x="380998" y="2082352"/>
            <a:ext cx="2960077" cy="2577587"/>
          </a:xfrm>
          <a:prstGeom prst="roundRect">
            <a:avLst/>
          </a:prstGeom>
          <a:gradFill flip="none" rotWithShape="1">
            <a:gsLst>
              <a:gs pos="0">
                <a:srgbClr val="5E9EFF"/>
              </a:gs>
              <a:gs pos="39999">
                <a:srgbClr val="85C2FF"/>
              </a:gs>
              <a:gs pos="70000">
                <a:srgbClr val="C4D6EB"/>
              </a:gs>
              <a:gs pos="100000">
                <a:srgbClr val="FFEBFA"/>
              </a:gs>
            </a:gsLst>
            <a:lin ang="5400000" scaled="0"/>
            <a:tileRect r="-100000" b="-100000"/>
          </a:gradFill>
          <a:ln w="19050" cap="flat" cmpd="dbl" algn="ctr">
            <a:solidFill>
              <a:srgbClr val="00B0F0"/>
            </a:solidFill>
            <a:prstDash val="solid"/>
            <a:miter lim="800000"/>
            <a:headEnd type="none" w="med" len="med"/>
            <a:tailEnd type="none" w="med" len="med"/>
          </a:ln>
          <a:effectLst/>
        </p:spPr>
        <p:txBody>
          <a:bodyPr vert="horz" wrap="square" lIns="121899" tIns="1828480" rIns="54861" bIns="54861" numCol="1" rtlCol="0" anchor="t" anchorCtr="0" compatLnSpc="1">
            <a:prstTxWarp prst="textNoShape">
              <a:avLst/>
            </a:prstTxWarp>
          </a:bodyPr>
          <a:lstStyle/>
          <a:p>
            <a:pPr marL="302827" indent="-302827" defTabSz="1218735" fontAlgn="base">
              <a:lnSpc>
                <a:spcPct val="90000"/>
              </a:lnSpc>
              <a:spcBef>
                <a:spcPts val="840"/>
              </a:spcBef>
              <a:spcAft>
                <a:spcPct val="0"/>
              </a:spcAft>
              <a:buClr>
                <a:srgbClr val="F3AF35"/>
              </a:buClr>
              <a:buSzPct val="70000"/>
              <a:defRPr/>
            </a:pPr>
            <a:endParaRPr lang="en-US" altLang="zh-CN" sz="1600" spc="-53" dirty="0" smtClean="0">
              <a:solidFill>
                <a:prstClr val="white"/>
              </a:solidFill>
              <a:latin typeface="Calibri" pitchFamily="34" charset="0"/>
              <a:ea typeface="Segoe UI" pitchFamily="34" charset="0"/>
              <a:cs typeface="Segoe UI" pitchFamily="34" charset="0"/>
            </a:endParaRPr>
          </a:p>
        </p:txBody>
      </p:sp>
      <p:sp>
        <p:nvSpPr>
          <p:cNvPr id="119" name="Title 76"/>
          <p:cNvSpPr>
            <a:spLocks noGrp="1"/>
          </p:cNvSpPr>
          <p:nvPr>
            <p:ph type="title"/>
          </p:nvPr>
        </p:nvSpPr>
        <p:spPr>
          <a:xfrm>
            <a:off x="376745" y="230188"/>
            <a:ext cx="8382000" cy="941796"/>
          </a:xfrm>
        </p:spPr>
        <p:txBody>
          <a:bodyPr/>
          <a:lstStyle/>
          <a:p>
            <a:r>
              <a:rPr lang="en-US" sz="4400" dirty="0" smtClean="0">
                <a:latin typeface="Calibri" pitchFamily="34" charset="0"/>
              </a:rPr>
              <a:t>Data Center Optimization</a:t>
            </a:r>
            <a:r>
              <a:rPr lang="en-US" sz="3600" dirty="0" smtClean="0">
                <a:latin typeface="Calibri" pitchFamily="34" charset="0"/>
              </a:rPr>
              <a:t/>
            </a:r>
            <a:br>
              <a:rPr lang="en-US" sz="3600" dirty="0" smtClean="0">
                <a:latin typeface="Calibri" pitchFamily="34" charset="0"/>
              </a:rPr>
            </a:br>
            <a:r>
              <a:rPr lang="en-US" sz="2400" dirty="0" smtClean="0">
                <a:solidFill>
                  <a:schemeClr val="tx1"/>
                </a:solidFill>
                <a:latin typeface="Calibri" pitchFamily="34" charset="0"/>
              </a:rPr>
              <a:t>Dynamic Data Center Infrastructure</a:t>
            </a:r>
            <a:endParaRPr lang="en-US" sz="2400" dirty="0">
              <a:solidFill>
                <a:schemeClr val="tx1"/>
              </a:solidFill>
              <a:latin typeface="Calibri" pitchFamily="34" charset="0"/>
            </a:endParaRPr>
          </a:p>
        </p:txBody>
      </p:sp>
      <p:sp>
        <p:nvSpPr>
          <p:cNvPr id="59" name="Rectangle 58"/>
          <p:cNvSpPr/>
          <p:nvPr/>
        </p:nvSpPr>
        <p:spPr>
          <a:xfrm>
            <a:off x="381000" y="6263713"/>
            <a:ext cx="8382000" cy="584775"/>
          </a:xfrm>
          <a:prstGeom prst="rect">
            <a:avLst/>
          </a:prstGeom>
        </p:spPr>
        <p:txBody>
          <a:bodyPr wrap="square">
            <a:spAutoFit/>
          </a:bodyPr>
          <a:lstStyle/>
          <a:p>
            <a:pPr algn="ctr" defTabSz="914400"/>
            <a:r>
              <a:rPr lang="en-US" sz="3200" dirty="0" smtClean="0">
                <a:solidFill>
                  <a:prstClr val="white"/>
                </a:solidFill>
                <a:latin typeface="Calibri" pitchFamily="34" charset="0"/>
              </a:rPr>
              <a:t>Reliable | Predictable | Automated</a:t>
            </a:r>
            <a:endParaRPr lang="en-US" sz="3200" dirty="0">
              <a:solidFill>
                <a:prstClr val="white"/>
              </a:solidFill>
              <a:latin typeface="Calibri" pitchFamily="34" charset="0"/>
            </a:endParaRPr>
          </a:p>
        </p:txBody>
      </p:sp>
      <p:pic>
        <p:nvPicPr>
          <p:cNvPr id="1028" name="Picture 4" descr="\\PPT-Server2\Root\4-26 MMS on SERVER\Artwork\PPT_Art\Kelly\Optimized-infra-v2.png"/>
          <p:cNvPicPr>
            <a:picLocks noChangeAspect="1" noChangeArrowheads="1"/>
          </p:cNvPicPr>
          <p:nvPr/>
        </p:nvPicPr>
        <p:blipFill>
          <a:blip r:embed="rId17" cstate="print"/>
          <a:srcRect/>
          <a:stretch>
            <a:fillRect/>
          </a:stretch>
        </p:blipFill>
        <p:spPr bwMode="auto">
          <a:xfrm rot="787949">
            <a:off x="3369646" y="5370244"/>
            <a:ext cx="1221542" cy="191929"/>
          </a:xfrm>
          <a:prstGeom prst="rect">
            <a:avLst/>
          </a:prstGeom>
          <a:noFill/>
        </p:spPr>
      </p:pic>
      <p:pic>
        <p:nvPicPr>
          <p:cNvPr id="1027" name="Picture 3" descr="\\PPT-Server2\Root\4-26 MMS on SERVER\Artwork\PPT_Art\Kelly\app-platform.png"/>
          <p:cNvPicPr>
            <a:picLocks noChangeAspect="1" noChangeArrowheads="1"/>
          </p:cNvPicPr>
          <p:nvPr/>
        </p:nvPicPr>
        <p:blipFill>
          <a:blip r:embed="rId18" cstate="print"/>
          <a:srcRect/>
          <a:stretch>
            <a:fillRect/>
          </a:stretch>
        </p:blipFill>
        <p:spPr bwMode="auto">
          <a:xfrm rot="784909">
            <a:off x="3371873" y="3465633"/>
            <a:ext cx="1263344" cy="198120"/>
          </a:xfrm>
          <a:prstGeom prst="rect">
            <a:avLst/>
          </a:prstGeom>
          <a:noFill/>
        </p:spPr>
      </p:pic>
      <p:sp>
        <p:nvSpPr>
          <p:cNvPr id="60" name="Content Placeholder 2"/>
          <p:cNvSpPr txBox="1">
            <a:spLocks/>
          </p:cNvSpPr>
          <p:nvPr/>
        </p:nvSpPr>
        <p:spPr>
          <a:xfrm>
            <a:off x="582043" y="2431291"/>
            <a:ext cx="2648437" cy="2228648"/>
          </a:xfrm>
          <a:prstGeom prst="rect">
            <a:avLst/>
          </a:prstGeom>
        </p:spPr>
        <p:txBody>
          <a:bodyPr>
            <a:noAutofit/>
          </a:bodyPr>
          <a:lstStyle>
            <a:lvl1pPr marL="396875" indent="-396875" algn="l" defTabSz="914363" rtl="0" eaLnBrk="1" latinLnBrk="0" hangingPunct="1">
              <a:lnSpc>
                <a:spcPct val="90000"/>
              </a:lnSpc>
              <a:spcBef>
                <a:spcPct val="20000"/>
              </a:spcBef>
              <a:buClr>
                <a:srgbClr val="F3AF35"/>
              </a:buClr>
              <a:buSzPct val="85000"/>
              <a:buFontTx/>
              <a:buBlip>
                <a:blip r:embed="rId19"/>
              </a:buBlip>
              <a:defRPr sz="3200" kern="1200">
                <a:solidFill>
                  <a:schemeClr val="tx1"/>
                </a:solidFill>
                <a:latin typeface="+mn-lt"/>
                <a:ea typeface="+mn-ea"/>
                <a:cs typeface="+mn-cs"/>
              </a:defRPr>
            </a:lvl1pPr>
            <a:lvl2pPr marL="914400" indent="-396875" algn="l" defTabSz="914363" rtl="0" eaLnBrk="1" latinLnBrk="0" hangingPunct="1">
              <a:lnSpc>
                <a:spcPct val="90000"/>
              </a:lnSpc>
              <a:spcBef>
                <a:spcPct val="20000"/>
              </a:spcBef>
              <a:buClr>
                <a:srgbClr val="F3AF35"/>
              </a:buClr>
              <a:buSzPct val="85000"/>
              <a:buFontTx/>
              <a:buBlip>
                <a:blip r:embed="rId19"/>
              </a:buBlip>
              <a:defRPr sz="2800" kern="1200">
                <a:solidFill>
                  <a:schemeClr val="tx1"/>
                </a:solidFill>
                <a:latin typeface="+mn-lt"/>
                <a:ea typeface="+mn-ea"/>
                <a:cs typeface="+mn-cs"/>
              </a:defRPr>
            </a:lvl2pPr>
            <a:lvl3pPr marL="1258888" indent="-344488" algn="l" defTabSz="914363" rtl="0" eaLnBrk="1" latinLnBrk="0" hangingPunct="1">
              <a:lnSpc>
                <a:spcPct val="90000"/>
              </a:lnSpc>
              <a:spcBef>
                <a:spcPct val="20000"/>
              </a:spcBef>
              <a:buClr>
                <a:srgbClr val="F3AF35"/>
              </a:buClr>
              <a:buSzPct val="85000"/>
              <a:buFontTx/>
              <a:buBlip>
                <a:blip r:embed="rId19"/>
              </a:buBlip>
              <a:defRPr sz="2400" kern="1200">
                <a:solidFill>
                  <a:schemeClr val="tx1"/>
                </a:solidFill>
                <a:latin typeface="+mn-lt"/>
                <a:ea typeface="+mn-ea"/>
                <a:cs typeface="+mn-cs"/>
              </a:defRPr>
            </a:lvl3pPr>
            <a:lvl4pPr marL="1604963" indent="-346075" algn="l" defTabSz="914363" rtl="0" eaLnBrk="1" latinLnBrk="0" hangingPunct="1">
              <a:lnSpc>
                <a:spcPct val="90000"/>
              </a:lnSpc>
              <a:spcBef>
                <a:spcPct val="20000"/>
              </a:spcBef>
              <a:buClr>
                <a:srgbClr val="F3AF35"/>
              </a:buClr>
              <a:buSzPct val="85000"/>
              <a:buFontTx/>
              <a:buBlip>
                <a:blip r:embed="rId19"/>
              </a:buBlip>
              <a:defRPr sz="2400" kern="1200">
                <a:solidFill>
                  <a:schemeClr val="tx1"/>
                </a:solidFill>
                <a:latin typeface="+mn-lt"/>
                <a:ea typeface="+mn-ea"/>
                <a:cs typeface="+mn-cs"/>
              </a:defRPr>
            </a:lvl4pPr>
            <a:lvl5pPr marL="1941513" indent="-336550" algn="l" defTabSz="914363" rtl="0" eaLnBrk="1" latinLnBrk="0" hangingPunct="1">
              <a:lnSpc>
                <a:spcPct val="90000"/>
              </a:lnSpc>
              <a:spcBef>
                <a:spcPct val="20000"/>
              </a:spcBef>
              <a:buClr>
                <a:srgbClr val="F3AF35"/>
              </a:buClr>
              <a:buSzPct val="85000"/>
              <a:buFontTx/>
              <a:buBlip>
                <a:blip r:embed="rId19"/>
              </a:buBlip>
              <a:defRPr sz="2400" kern="1200">
                <a:solidFill>
                  <a:schemeClr val="tx1"/>
                </a:soli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Tx/>
              <a:buNone/>
            </a:pPr>
            <a:r>
              <a:rPr lang="en-US" sz="1800" b="1" dirty="0" smtClean="0">
                <a:solidFill>
                  <a:prstClr val="black"/>
                </a:solidFill>
                <a:latin typeface="Calibri" pitchFamily="34" charset="0"/>
              </a:rPr>
              <a:t>Broader than virtualization </a:t>
            </a:r>
          </a:p>
          <a:p>
            <a:pPr marL="228600" lvl="1" indent="-228600">
              <a:buFontTx/>
              <a:buBlip>
                <a:blip r:embed="rId20"/>
              </a:buBlip>
            </a:pPr>
            <a:r>
              <a:rPr lang="en-US" sz="1600" dirty="0" smtClean="0">
                <a:solidFill>
                  <a:prstClr val="black"/>
                </a:solidFill>
                <a:latin typeface="Calibri" pitchFamily="34" charset="0"/>
              </a:rPr>
              <a:t>Infrastructure “fabric”</a:t>
            </a:r>
          </a:p>
          <a:p>
            <a:pPr marL="228600" lvl="1" indent="-228600">
              <a:buFontTx/>
              <a:buBlip>
                <a:blip r:embed="rId20"/>
              </a:buBlip>
            </a:pPr>
            <a:r>
              <a:rPr lang="en-US" sz="1600" dirty="0" smtClean="0">
                <a:solidFill>
                  <a:prstClr val="black"/>
                </a:solidFill>
                <a:latin typeface="Calibri" pitchFamily="34" charset="0"/>
              </a:rPr>
              <a:t>Automated management </a:t>
            </a:r>
          </a:p>
          <a:p>
            <a:pPr marL="228600" lvl="1" indent="-228600">
              <a:buFontTx/>
              <a:buBlip>
                <a:blip r:embed="rId20"/>
              </a:buBlip>
            </a:pPr>
            <a:r>
              <a:rPr lang="en-US" sz="1600" dirty="0" smtClean="0">
                <a:solidFill>
                  <a:prstClr val="black"/>
                </a:solidFill>
                <a:latin typeface="Calibri" pitchFamily="34" charset="0"/>
              </a:rPr>
              <a:t>Application platform</a:t>
            </a:r>
          </a:p>
          <a:p>
            <a:pPr marL="228600" lvl="1" indent="-228600">
              <a:buFontTx/>
              <a:buBlip>
                <a:blip r:embed="rId20"/>
              </a:buBlip>
            </a:pPr>
            <a:r>
              <a:rPr lang="en-US" sz="1600" dirty="0" smtClean="0">
                <a:solidFill>
                  <a:prstClr val="black"/>
                </a:solidFill>
                <a:latin typeface="Calibri" pitchFamily="34" charset="0"/>
              </a:rPr>
              <a:t>Identity, security, and access</a:t>
            </a:r>
          </a:p>
        </p:txBody>
      </p:sp>
    </p:spTree>
    <p:extLst>
      <p:ext uri="{BB962C8B-B14F-4D97-AF65-F5344CB8AC3E}">
        <p14:creationId xmlns:p14="http://schemas.microsoft.com/office/powerpoint/2010/main" xmlns="" val="415953167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94"/>
                                        </p:tgtEl>
                                        <p:attrNameLst>
                                          <p:attrName>style.visibility</p:attrName>
                                        </p:attrNameLst>
                                      </p:cBhvr>
                                      <p:to>
                                        <p:strVal val="visible"/>
                                      </p:to>
                                    </p:set>
                                    <p:animEffect transition="in" filter="wipe(left)">
                                      <p:cBhvr>
                                        <p:cTn id="7" dur="500"/>
                                        <p:tgtEl>
                                          <p:spTgt spid="94"/>
                                        </p:tgtEl>
                                      </p:cBhvr>
                                    </p:animEffect>
                                  </p:childTnLst>
                                </p:cTn>
                              </p:par>
                              <p:par>
                                <p:cTn id="8" presetID="55" presetClass="entr" presetSubtype="0" fill="hold" nodeType="withEffect">
                                  <p:stCondLst>
                                    <p:cond delay="0"/>
                                  </p:stCondLst>
                                  <p:childTnLst>
                                    <p:set>
                                      <p:cBhvr>
                                        <p:cTn id="9" dur="1" fill="hold">
                                          <p:stCondLst>
                                            <p:cond delay="0"/>
                                          </p:stCondLst>
                                        </p:cTn>
                                        <p:tgtEl>
                                          <p:spTgt spid="15"/>
                                        </p:tgtEl>
                                        <p:attrNameLst>
                                          <p:attrName>style.visibility</p:attrName>
                                        </p:attrNameLst>
                                      </p:cBhvr>
                                      <p:to>
                                        <p:strVal val="visible"/>
                                      </p:to>
                                    </p:set>
                                    <p:anim calcmode="lin" valueType="num">
                                      <p:cBhvr>
                                        <p:cTn id="10" dur="1000" fill="hold"/>
                                        <p:tgtEl>
                                          <p:spTgt spid="15"/>
                                        </p:tgtEl>
                                        <p:attrNameLst>
                                          <p:attrName>ppt_w</p:attrName>
                                        </p:attrNameLst>
                                      </p:cBhvr>
                                      <p:tavLst>
                                        <p:tav tm="0">
                                          <p:val>
                                            <p:strVal val="#ppt_w*0.70"/>
                                          </p:val>
                                        </p:tav>
                                        <p:tav tm="100000">
                                          <p:val>
                                            <p:strVal val="#ppt_w"/>
                                          </p:val>
                                        </p:tav>
                                      </p:tavLst>
                                    </p:anim>
                                    <p:anim calcmode="lin" valueType="num">
                                      <p:cBhvr>
                                        <p:cTn id="11" dur="1000" fill="hold"/>
                                        <p:tgtEl>
                                          <p:spTgt spid="15"/>
                                        </p:tgtEl>
                                        <p:attrNameLst>
                                          <p:attrName>ppt_h</p:attrName>
                                        </p:attrNameLst>
                                      </p:cBhvr>
                                      <p:tavLst>
                                        <p:tav tm="0">
                                          <p:val>
                                            <p:strVal val="#ppt_h"/>
                                          </p:val>
                                        </p:tav>
                                        <p:tav tm="100000">
                                          <p:val>
                                            <p:strVal val="#ppt_h"/>
                                          </p:val>
                                        </p:tav>
                                      </p:tavLst>
                                    </p:anim>
                                    <p:animEffect transition="in" filter="fade">
                                      <p:cBhvr>
                                        <p:cTn id="12" dur="1000"/>
                                        <p:tgtEl>
                                          <p:spTgt spid="15"/>
                                        </p:tgtEl>
                                      </p:cBhvr>
                                    </p:animEffect>
                                  </p:childTnLst>
                                </p:cTn>
                              </p:par>
                              <p:par>
                                <p:cTn id="13" presetID="55" presetClass="entr" presetSubtype="0" fill="hold" nodeType="withEffect">
                                  <p:stCondLst>
                                    <p:cond delay="100"/>
                                  </p:stCondLst>
                                  <p:childTnLst>
                                    <p:set>
                                      <p:cBhvr>
                                        <p:cTn id="14" dur="1" fill="hold">
                                          <p:stCondLst>
                                            <p:cond delay="0"/>
                                          </p:stCondLst>
                                        </p:cTn>
                                        <p:tgtEl>
                                          <p:spTgt spid="16"/>
                                        </p:tgtEl>
                                        <p:attrNameLst>
                                          <p:attrName>style.visibility</p:attrName>
                                        </p:attrNameLst>
                                      </p:cBhvr>
                                      <p:to>
                                        <p:strVal val="visible"/>
                                      </p:to>
                                    </p:set>
                                    <p:anim calcmode="lin" valueType="num">
                                      <p:cBhvr>
                                        <p:cTn id="15" dur="1000" fill="hold"/>
                                        <p:tgtEl>
                                          <p:spTgt spid="16"/>
                                        </p:tgtEl>
                                        <p:attrNameLst>
                                          <p:attrName>ppt_w</p:attrName>
                                        </p:attrNameLst>
                                      </p:cBhvr>
                                      <p:tavLst>
                                        <p:tav tm="0">
                                          <p:val>
                                            <p:strVal val="#ppt_w*0.70"/>
                                          </p:val>
                                        </p:tav>
                                        <p:tav tm="100000">
                                          <p:val>
                                            <p:strVal val="#ppt_w"/>
                                          </p:val>
                                        </p:tav>
                                      </p:tavLst>
                                    </p:anim>
                                    <p:anim calcmode="lin" valueType="num">
                                      <p:cBhvr>
                                        <p:cTn id="16" dur="1000" fill="hold"/>
                                        <p:tgtEl>
                                          <p:spTgt spid="16"/>
                                        </p:tgtEl>
                                        <p:attrNameLst>
                                          <p:attrName>ppt_h</p:attrName>
                                        </p:attrNameLst>
                                      </p:cBhvr>
                                      <p:tavLst>
                                        <p:tav tm="0">
                                          <p:val>
                                            <p:strVal val="#ppt_h"/>
                                          </p:val>
                                        </p:tav>
                                        <p:tav tm="100000">
                                          <p:val>
                                            <p:strVal val="#ppt_h"/>
                                          </p:val>
                                        </p:tav>
                                      </p:tavLst>
                                    </p:anim>
                                    <p:animEffect transition="in" filter="fade">
                                      <p:cBhvr>
                                        <p:cTn id="17" dur="1000"/>
                                        <p:tgtEl>
                                          <p:spTgt spid="16"/>
                                        </p:tgtEl>
                                      </p:cBhvr>
                                    </p:animEffect>
                                  </p:childTnLst>
                                </p:cTn>
                              </p:par>
                            </p:childTnLst>
                          </p:cTn>
                        </p:par>
                        <p:par>
                          <p:cTn id="18" fill="hold">
                            <p:stCondLst>
                              <p:cond delay="1100"/>
                            </p:stCondLst>
                            <p:childTnLst>
                              <p:par>
                                <p:cTn id="19" presetID="10" presetClass="entr" presetSubtype="0" fill="hold" nodeType="afterEffect">
                                  <p:stCondLst>
                                    <p:cond delay="0"/>
                                  </p:stCondLst>
                                  <p:childTnLst>
                                    <p:set>
                                      <p:cBhvr>
                                        <p:cTn id="20" dur="1" fill="hold">
                                          <p:stCondLst>
                                            <p:cond delay="0"/>
                                          </p:stCondLst>
                                        </p:cTn>
                                        <p:tgtEl>
                                          <p:spTgt spid="2"/>
                                        </p:tgtEl>
                                        <p:attrNameLst>
                                          <p:attrName>style.visibility</p:attrName>
                                        </p:attrNameLst>
                                      </p:cBhvr>
                                      <p:to>
                                        <p:strVal val="visible"/>
                                      </p:to>
                                    </p:set>
                                    <p:animEffect transition="in" filter="fade">
                                      <p:cBhvr>
                                        <p:cTn id="21" dur="2000"/>
                                        <p:tgtEl>
                                          <p:spTgt spid="2"/>
                                        </p:tgtEl>
                                      </p:cBhvr>
                                    </p:animEffect>
                                  </p:childTnLst>
                                </p:cTn>
                              </p:par>
                              <p:par>
                                <p:cTn id="22" presetID="10" presetClass="entr" presetSubtype="0" fill="hold" nodeType="with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fade">
                                      <p:cBhvr>
                                        <p:cTn id="24" dur="2000"/>
                                        <p:tgtEl>
                                          <p:spTgt spid="10"/>
                                        </p:tgtEl>
                                      </p:cBhvr>
                                    </p:animEffect>
                                  </p:childTnLst>
                                </p:cTn>
                              </p:par>
                              <p:par>
                                <p:cTn id="25" presetID="10" presetClass="entr" presetSubtype="0" fill="hold" nodeType="withEffect">
                                  <p:stCondLst>
                                    <p:cond delay="0"/>
                                  </p:stCondLst>
                                  <p:childTnLst>
                                    <p:set>
                                      <p:cBhvr>
                                        <p:cTn id="26" dur="1" fill="hold">
                                          <p:stCondLst>
                                            <p:cond delay="0"/>
                                          </p:stCondLst>
                                        </p:cTn>
                                        <p:tgtEl>
                                          <p:spTgt spid="226"/>
                                        </p:tgtEl>
                                        <p:attrNameLst>
                                          <p:attrName>style.visibility</p:attrName>
                                        </p:attrNameLst>
                                      </p:cBhvr>
                                      <p:to>
                                        <p:strVal val="visible"/>
                                      </p:to>
                                    </p:set>
                                    <p:animEffect transition="in" filter="fade">
                                      <p:cBhvr>
                                        <p:cTn id="27" dur="2000"/>
                                        <p:tgtEl>
                                          <p:spTgt spid="226"/>
                                        </p:tgtEl>
                                      </p:cBhvr>
                                    </p:animEffect>
                                  </p:childTnLst>
                                </p:cTn>
                              </p:par>
                              <p:par>
                                <p:cTn id="28" presetID="10" presetClass="entr" presetSubtype="0" fill="hold" nodeType="withEffect">
                                  <p:stCondLst>
                                    <p:cond delay="0"/>
                                  </p:stCondLst>
                                  <p:childTnLst>
                                    <p:set>
                                      <p:cBhvr>
                                        <p:cTn id="29" dur="1" fill="hold">
                                          <p:stCondLst>
                                            <p:cond delay="0"/>
                                          </p:stCondLst>
                                        </p:cTn>
                                        <p:tgtEl>
                                          <p:spTgt spid="1028"/>
                                        </p:tgtEl>
                                        <p:attrNameLst>
                                          <p:attrName>style.visibility</p:attrName>
                                        </p:attrNameLst>
                                      </p:cBhvr>
                                      <p:to>
                                        <p:strVal val="visible"/>
                                      </p:to>
                                    </p:set>
                                    <p:animEffect transition="in" filter="fade">
                                      <p:cBhvr>
                                        <p:cTn id="30" dur="2000"/>
                                        <p:tgtEl>
                                          <p:spTgt spid="1028"/>
                                        </p:tgtEl>
                                      </p:cBhvr>
                                    </p:animEffect>
                                  </p:childTnLst>
                                </p:cTn>
                              </p:par>
                              <p:par>
                                <p:cTn id="31" presetID="10" presetClass="entr" presetSubtype="0" fill="hold" nodeType="withEffect">
                                  <p:stCondLst>
                                    <p:cond delay="0"/>
                                  </p:stCondLst>
                                  <p:childTnLst>
                                    <p:set>
                                      <p:cBhvr>
                                        <p:cTn id="32" dur="1" fill="hold">
                                          <p:stCondLst>
                                            <p:cond delay="0"/>
                                          </p:stCondLst>
                                        </p:cTn>
                                        <p:tgtEl>
                                          <p:spTgt spid="1027"/>
                                        </p:tgtEl>
                                        <p:attrNameLst>
                                          <p:attrName>style.visibility</p:attrName>
                                        </p:attrNameLst>
                                      </p:cBhvr>
                                      <p:to>
                                        <p:strVal val="visible"/>
                                      </p:to>
                                    </p:set>
                                    <p:animEffect transition="in" filter="fade">
                                      <p:cBhvr>
                                        <p:cTn id="33" dur="2000"/>
                                        <p:tgtEl>
                                          <p:spTgt spid="10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4"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4" name="Rounded Rectangle 3"/>
          <p:cNvSpPr/>
          <p:nvPr/>
        </p:nvSpPr>
        <p:spPr bwMode="auto">
          <a:xfrm>
            <a:off x="300655" y="4526905"/>
            <a:ext cx="8656320" cy="2180705"/>
          </a:xfrm>
          <a:prstGeom prst="roundRect">
            <a:avLst/>
          </a:prstGeom>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defTabSz="914099" fontAlgn="base">
              <a:spcBef>
                <a:spcPct val="0"/>
              </a:spcBef>
              <a:spcAft>
                <a:spcPct val="0"/>
              </a:spcAft>
            </a:pPr>
            <a:r>
              <a:rPr lang="en-US" sz="2000" dirty="0" smtClean="0">
                <a:solidFill>
                  <a:srgbClr val="FFFFFF"/>
                </a:solidFill>
                <a:effectLst>
                  <a:outerShdw blurRad="38100" dist="38100" dir="2700000" algn="tl">
                    <a:srgbClr val="000000">
                      <a:alpha val="43137"/>
                    </a:srgbClr>
                  </a:outerShdw>
                </a:effectLst>
                <a:latin typeface="Calibri" pitchFamily="34" charset="0"/>
              </a:rPr>
              <a:t>Physical</a:t>
            </a:r>
          </a:p>
          <a:p>
            <a:pPr defTabSz="914099" fontAlgn="base">
              <a:spcBef>
                <a:spcPct val="0"/>
              </a:spcBef>
              <a:spcAft>
                <a:spcPct val="0"/>
              </a:spcAft>
            </a:pPr>
            <a:r>
              <a:rPr lang="en-US" sz="2000" dirty="0" smtClean="0">
                <a:solidFill>
                  <a:srgbClr val="FFFFFF"/>
                </a:solidFill>
                <a:effectLst>
                  <a:outerShdw blurRad="38100" dist="38100" dir="2700000" algn="tl">
                    <a:srgbClr val="000000">
                      <a:alpha val="43137"/>
                    </a:srgbClr>
                  </a:outerShdw>
                </a:effectLst>
                <a:latin typeface="Calibri" pitchFamily="34" charset="0"/>
              </a:rPr>
              <a:t>Infrastructure</a:t>
            </a:r>
          </a:p>
        </p:txBody>
      </p:sp>
      <p:sp>
        <p:nvSpPr>
          <p:cNvPr id="5" name="Rounded Rectangle 4"/>
          <p:cNvSpPr/>
          <p:nvPr/>
        </p:nvSpPr>
        <p:spPr bwMode="auto">
          <a:xfrm>
            <a:off x="317280" y="3815865"/>
            <a:ext cx="8656320" cy="604040"/>
          </a:xfrm>
          <a:prstGeom prst="roundRect">
            <a:avLst/>
          </a:prstGeom>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defTabSz="914099" fontAlgn="base">
              <a:spcBef>
                <a:spcPct val="0"/>
              </a:spcBef>
              <a:spcAft>
                <a:spcPct val="0"/>
              </a:spcAft>
            </a:pPr>
            <a:r>
              <a:rPr lang="en-US" sz="2000" dirty="0" smtClean="0">
                <a:solidFill>
                  <a:srgbClr val="FFFFFF"/>
                </a:solidFill>
                <a:effectLst>
                  <a:outerShdw blurRad="38100" dist="38100" dir="2700000" algn="tl">
                    <a:srgbClr val="000000">
                      <a:alpha val="43137"/>
                    </a:srgbClr>
                  </a:outerShdw>
                </a:effectLst>
                <a:latin typeface="Calibri" pitchFamily="34" charset="0"/>
              </a:rPr>
              <a:t>Infrastructure</a:t>
            </a:r>
          </a:p>
          <a:p>
            <a:pPr defTabSz="914099" fontAlgn="base">
              <a:spcBef>
                <a:spcPct val="0"/>
              </a:spcBef>
              <a:spcAft>
                <a:spcPct val="0"/>
              </a:spcAft>
            </a:pPr>
            <a:r>
              <a:rPr lang="en-US" sz="2000" dirty="0" smtClean="0">
                <a:solidFill>
                  <a:srgbClr val="FFFFFF"/>
                </a:solidFill>
                <a:effectLst>
                  <a:outerShdw blurRad="38100" dist="38100" dir="2700000" algn="tl">
                    <a:srgbClr val="000000">
                      <a:alpha val="43137"/>
                    </a:srgbClr>
                  </a:outerShdw>
                </a:effectLst>
                <a:latin typeface="Calibri" pitchFamily="34" charset="0"/>
              </a:rPr>
              <a:t>Services</a:t>
            </a:r>
          </a:p>
        </p:txBody>
      </p:sp>
      <p:sp>
        <p:nvSpPr>
          <p:cNvPr id="6" name="Rounded Rectangle 5"/>
          <p:cNvSpPr/>
          <p:nvPr/>
        </p:nvSpPr>
        <p:spPr bwMode="auto">
          <a:xfrm>
            <a:off x="317280" y="980899"/>
            <a:ext cx="8656320" cy="2011679"/>
          </a:xfrm>
          <a:prstGeom prst="roundRect">
            <a:avLst/>
          </a:prstGeom>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defTabSz="914099" fontAlgn="base">
              <a:spcBef>
                <a:spcPct val="0"/>
              </a:spcBef>
              <a:spcAft>
                <a:spcPct val="0"/>
              </a:spcAft>
            </a:pPr>
            <a:r>
              <a:rPr lang="en-US" sz="2000" dirty="0" smtClean="0">
                <a:solidFill>
                  <a:srgbClr val="FFFFFF"/>
                </a:solidFill>
                <a:effectLst>
                  <a:outerShdw blurRad="38100" dist="38100" dir="2700000" algn="tl">
                    <a:srgbClr val="000000">
                      <a:alpha val="43137"/>
                    </a:srgbClr>
                  </a:outerShdw>
                </a:effectLst>
                <a:latin typeface="Calibri" pitchFamily="34" charset="0"/>
              </a:rPr>
              <a:t>Lifecycle</a:t>
            </a:r>
          </a:p>
          <a:p>
            <a:pPr defTabSz="914099" fontAlgn="base">
              <a:spcBef>
                <a:spcPct val="0"/>
              </a:spcBef>
              <a:spcAft>
                <a:spcPct val="0"/>
              </a:spcAft>
            </a:pPr>
            <a:r>
              <a:rPr lang="en-US" sz="2000" dirty="0" smtClean="0">
                <a:solidFill>
                  <a:srgbClr val="FFFFFF"/>
                </a:solidFill>
                <a:effectLst>
                  <a:outerShdw blurRad="38100" dist="38100" dir="2700000" algn="tl">
                    <a:srgbClr val="000000">
                      <a:alpha val="43137"/>
                    </a:srgbClr>
                  </a:outerShdw>
                </a:effectLst>
                <a:latin typeface="Calibri" pitchFamily="34" charset="0"/>
              </a:rPr>
              <a:t>Management</a:t>
            </a:r>
          </a:p>
          <a:p>
            <a:pPr defTabSz="914099" fontAlgn="base">
              <a:spcBef>
                <a:spcPct val="0"/>
              </a:spcBef>
              <a:spcAft>
                <a:spcPct val="0"/>
              </a:spcAft>
            </a:pPr>
            <a:r>
              <a:rPr lang="en-US" sz="2000" dirty="0" smtClean="0">
                <a:solidFill>
                  <a:srgbClr val="FFFFFF"/>
                </a:solidFill>
                <a:effectLst>
                  <a:outerShdw blurRad="38100" dist="38100" dir="2700000" algn="tl">
                    <a:srgbClr val="000000">
                      <a:alpha val="43137"/>
                    </a:srgbClr>
                  </a:outerShdw>
                </a:effectLst>
                <a:latin typeface="Calibri" pitchFamily="34" charset="0"/>
              </a:rPr>
              <a:t>Services</a:t>
            </a:r>
          </a:p>
        </p:txBody>
      </p:sp>
      <p:pic>
        <p:nvPicPr>
          <p:cNvPr id="2052" name="Picture 4"/>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4061624" y="4732880"/>
            <a:ext cx="1256661" cy="183757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2053" name="Picture 5"/>
          <p:cNvPicPr>
            <a:picLocks noChangeAspect="1" noChangeArrowheads="1"/>
          </p:cNvPicPr>
          <p:nvPr/>
        </p:nvPicPr>
        <p:blipFill>
          <a:blip r:embed="rId4">
            <a:extLst>
              <a:ext uri="{28A0092B-C50C-407E-A947-70E740481C1C}">
                <a14:useLocalDpi xmlns:a14="http://schemas.microsoft.com/office/drawing/2010/main" xmlns="" val="0"/>
              </a:ext>
            </a:extLst>
          </a:blip>
          <a:srcRect/>
          <a:stretch>
            <a:fillRect/>
          </a:stretch>
        </p:blipFill>
        <p:spPr bwMode="auto">
          <a:xfrm>
            <a:off x="2381600" y="4730184"/>
            <a:ext cx="1234440" cy="1845548"/>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2054" name="Picture 6"/>
          <p:cNvPicPr>
            <a:picLocks noChangeAspect="1" noChangeArrowheads="1"/>
          </p:cNvPicPr>
          <p:nvPr/>
        </p:nvPicPr>
        <p:blipFill>
          <a:blip r:embed="rId5">
            <a:extLst>
              <a:ext uri="{28A0092B-C50C-407E-A947-70E740481C1C}">
                <a14:useLocalDpi xmlns:a14="http://schemas.microsoft.com/office/drawing/2010/main" xmlns="" val="0"/>
              </a:ext>
            </a:extLst>
          </a:blip>
          <a:srcRect/>
          <a:stretch>
            <a:fillRect/>
          </a:stretch>
        </p:blipFill>
        <p:spPr bwMode="auto">
          <a:xfrm>
            <a:off x="5792566" y="4726410"/>
            <a:ext cx="1172307" cy="184404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7" name="TextBox 6"/>
          <p:cNvSpPr txBox="1"/>
          <p:nvPr/>
        </p:nvSpPr>
        <p:spPr>
          <a:xfrm>
            <a:off x="7182197" y="4626660"/>
            <a:ext cx="1645920" cy="2092881"/>
          </a:xfrm>
          <a:prstGeom prst="rect">
            <a:avLst/>
          </a:prstGeom>
          <a:noFill/>
        </p:spPr>
        <p:txBody>
          <a:bodyPr wrap="square" rtlCol="0">
            <a:spAutoFit/>
          </a:bodyPr>
          <a:lstStyle/>
          <a:p>
            <a:pPr marL="282575"/>
            <a:r>
              <a:rPr lang="en-US" sz="2000" b="1" dirty="0" smtClean="0">
                <a:effectLst>
                  <a:outerShdw blurRad="38100" dist="38100" dir="2700000" algn="tl">
                    <a:srgbClr val="000000">
                      <a:alpha val="43137"/>
                    </a:srgbClr>
                  </a:outerShdw>
                </a:effectLst>
              </a:rPr>
              <a:t>Critical</a:t>
            </a:r>
            <a:br>
              <a:rPr lang="en-US" sz="2000" b="1" dirty="0" smtClean="0">
                <a:effectLst>
                  <a:outerShdw blurRad="38100" dist="38100" dir="2700000" algn="tl">
                    <a:srgbClr val="000000">
                      <a:alpha val="43137"/>
                    </a:srgbClr>
                  </a:outerShdw>
                </a:effectLst>
              </a:rPr>
            </a:br>
            <a:r>
              <a:rPr lang="en-US" sz="2000" b="1" dirty="0" smtClean="0">
                <a:effectLst>
                  <a:outerShdw blurRad="38100" dist="38100" dir="2700000" algn="tl">
                    <a:srgbClr val="000000">
                      <a:alpha val="43137"/>
                    </a:srgbClr>
                  </a:outerShdw>
                </a:effectLst>
              </a:rPr>
              <a:t>Qualities</a:t>
            </a:r>
          </a:p>
          <a:p>
            <a:pPr marL="285750" indent="-169863">
              <a:buFont typeface="Arial" pitchFamily="34" charset="0"/>
              <a:buChar char="•"/>
            </a:pPr>
            <a:r>
              <a:rPr lang="en-US" dirty="0" smtClean="0">
                <a:effectLst>
                  <a:outerShdw blurRad="38100" dist="38100" dir="2700000" algn="tl">
                    <a:srgbClr val="000000">
                      <a:alpha val="43137"/>
                    </a:srgbClr>
                  </a:outerShdw>
                </a:effectLst>
              </a:rPr>
              <a:t>Scalable</a:t>
            </a:r>
          </a:p>
          <a:p>
            <a:pPr marL="285750" indent="-169863">
              <a:buFont typeface="Arial" pitchFamily="34" charset="0"/>
              <a:buChar char="•"/>
            </a:pPr>
            <a:r>
              <a:rPr lang="en-US" dirty="0" smtClean="0">
                <a:effectLst>
                  <a:outerShdw blurRad="38100" dist="38100" dir="2700000" algn="tl">
                    <a:srgbClr val="000000">
                      <a:alpha val="43137"/>
                    </a:srgbClr>
                  </a:outerShdw>
                </a:effectLst>
              </a:rPr>
              <a:t>Reliable</a:t>
            </a:r>
          </a:p>
          <a:p>
            <a:pPr marL="285750" indent="-169863">
              <a:buFont typeface="Arial" pitchFamily="34" charset="0"/>
              <a:buChar char="•"/>
            </a:pPr>
            <a:r>
              <a:rPr lang="en-US" dirty="0" smtClean="0">
                <a:effectLst>
                  <a:outerShdw blurRad="38100" dist="38100" dir="2700000" algn="tl">
                    <a:srgbClr val="000000">
                      <a:alpha val="43137"/>
                    </a:srgbClr>
                  </a:outerShdw>
                </a:effectLst>
              </a:rPr>
              <a:t>Efficient</a:t>
            </a:r>
          </a:p>
          <a:p>
            <a:pPr marL="285750" indent="-169863">
              <a:buFont typeface="Arial" pitchFamily="34" charset="0"/>
              <a:buChar char="•"/>
            </a:pPr>
            <a:r>
              <a:rPr lang="en-US" dirty="0" smtClean="0">
                <a:effectLst>
                  <a:outerShdw blurRad="38100" dist="38100" dir="2700000" algn="tl">
                    <a:srgbClr val="000000">
                      <a:alpha val="43137"/>
                    </a:srgbClr>
                  </a:outerShdw>
                </a:effectLst>
              </a:rPr>
              <a:t>Integrated</a:t>
            </a:r>
          </a:p>
          <a:p>
            <a:endParaRPr lang="en-US" dirty="0"/>
          </a:p>
        </p:txBody>
      </p:sp>
      <p:sp>
        <p:nvSpPr>
          <p:cNvPr id="8" name="Rounded Rectangle 7"/>
          <p:cNvSpPr/>
          <p:nvPr/>
        </p:nvSpPr>
        <p:spPr bwMode="auto">
          <a:xfrm>
            <a:off x="1964574" y="3909029"/>
            <a:ext cx="1659770" cy="398052"/>
          </a:xfrm>
          <a:prstGeom prst="roundRect">
            <a:avLst/>
          </a:prstGeom>
          <a:ln>
            <a:headEnd type="none" w="med" len="med"/>
            <a:tailEnd type="none" w="med" len="med"/>
          </a:ln>
        </p:spPr>
        <p:style>
          <a:lnRef idx="1">
            <a:schemeClr val="accent2"/>
          </a:lnRef>
          <a:fillRef idx="2">
            <a:schemeClr val="accent2"/>
          </a:fillRef>
          <a:effectRef idx="1">
            <a:schemeClr val="accent2"/>
          </a:effectRef>
          <a:fontRef idx="minor">
            <a:schemeClr val="dk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000" dirty="0" smtClean="0">
                <a:solidFill>
                  <a:schemeClr val="bg1"/>
                </a:solidFill>
                <a:effectLst>
                  <a:outerShdw blurRad="38100" dist="38100" dir="2700000" algn="tl">
                    <a:srgbClr val="000000">
                      <a:alpha val="43137"/>
                    </a:srgbClr>
                  </a:outerShdw>
                </a:effectLst>
                <a:latin typeface="Calibri" pitchFamily="34" charset="0"/>
              </a:rPr>
              <a:t>DNS/DHCP</a:t>
            </a:r>
          </a:p>
        </p:txBody>
      </p:sp>
      <p:sp>
        <p:nvSpPr>
          <p:cNvPr id="13" name="Rounded Rectangle 12"/>
          <p:cNvSpPr/>
          <p:nvPr/>
        </p:nvSpPr>
        <p:spPr bwMode="auto">
          <a:xfrm>
            <a:off x="3670881" y="3908763"/>
            <a:ext cx="1640415" cy="398318"/>
          </a:xfrm>
          <a:prstGeom prst="roundRect">
            <a:avLst/>
          </a:prstGeom>
          <a:ln>
            <a:headEnd type="none" w="med" len="med"/>
            <a:tailEnd type="none" w="med" len="med"/>
          </a:ln>
        </p:spPr>
        <p:style>
          <a:lnRef idx="1">
            <a:schemeClr val="accent2"/>
          </a:lnRef>
          <a:fillRef idx="2">
            <a:schemeClr val="accent2"/>
          </a:fillRef>
          <a:effectRef idx="1">
            <a:schemeClr val="accent2"/>
          </a:effectRef>
          <a:fontRef idx="minor">
            <a:schemeClr val="dk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000" dirty="0" smtClean="0">
                <a:solidFill>
                  <a:schemeClr val="bg1"/>
                </a:solidFill>
                <a:effectLst>
                  <a:outerShdw blurRad="38100" dist="38100" dir="2700000" algn="tl">
                    <a:srgbClr val="000000">
                      <a:alpha val="43137"/>
                    </a:srgbClr>
                  </a:outerShdw>
                </a:effectLst>
                <a:latin typeface="Calibri" pitchFamily="34" charset="0"/>
              </a:rPr>
              <a:t>Directory</a:t>
            </a:r>
          </a:p>
        </p:txBody>
      </p:sp>
      <p:sp>
        <p:nvSpPr>
          <p:cNvPr id="16" name="Rounded Rectangle 15"/>
          <p:cNvSpPr/>
          <p:nvPr/>
        </p:nvSpPr>
        <p:spPr bwMode="auto">
          <a:xfrm>
            <a:off x="1961799" y="1092591"/>
            <a:ext cx="1662545" cy="831273"/>
          </a:xfrm>
          <a:prstGeom prst="roundRect">
            <a:avLst/>
          </a:prstGeom>
          <a:gradFill>
            <a:gsLst>
              <a:gs pos="0">
                <a:srgbClr val="5E9EFF"/>
              </a:gs>
              <a:gs pos="39999">
                <a:srgbClr val="85C2FF"/>
              </a:gs>
              <a:gs pos="70000">
                <a:srgbClr val="C4D6EB"/>
              </a:gs>
              <a:gs pos="100000">
                <a:srgbClr val="FFEBFA"/>
              </a:gs>
            </a:gsLst>
            <a:lin ang="16200000" scaled="0"/>
          </a:gradFill>
          <a:ln>
            <a:headEnd type="none" w="med" len="med"/>
            <a:tailEnd type="none" w="med" len="med"/>
          </a:ln>
        </p:spPr>
        <p:style>
          <a:lnRef idx="1">
            <a:schemeClr val="accent2"/>
          </a:lnRef>
          <a:fillRef idx="2">
            <a:schemeClr val="accent2"/>
          </a:fillRef>
          <a:effectRef idx="1">
            <a:schemeClr val="accent2"/>
          </a:effectRef>
          <a:fontRef idx="minor">
            <a:schemeClr val="dk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000" dirty="0" smtClean="0">
                <a:solidFill>
                  <a:schemeClr val="bg1"/>
                </a:solidFill>
                <a:effectLst>
                  <a:outerShdw blurRad="38100" dist="38100" dir="2700000" algn="tl">
                    <a:srgbClr val="000000">
                      <a:alpha val="43137"/>
                    </a:srgbClr>
                  </a:outerShdw>
                </a:effectLst>
                <a:latin typeface="Calibri" pitchFamily="34" charset="0"/>
              </a:rPr>
              <a:t>Provisioning</a:t>
            </a:r>
          </a:p>
        </p:txBody>
      </p:sp>
      <p:sp>
        <p:nvSpPr>
          <p:cNvPr id="17" name="Rounded Rectangle 16"/>
          <p:cNvSpPr/>
          <p:nvPr/>
        </p:nvSpPr>
        <p:spPr bwMode="auto">
          <a:xfrm>
            <a:off x="3683921" y="1092590"/>
            <a:ext cx="1662545" cy="831273"/>
          </a:xfrm>
          <a:prstGeom prst="roundRect">
            <a:avLst/>
          </a:prstGeom>
          <a:gradFill>
            <a:gsLst>
              <a:gs pos="0">
                <a:srgbClr val="5E9EFF"/>
              </a:gs>
              <a:gs pos="39999">
                <a:srgbClr val="85C2FF"/>
              </a:gs>
              <a:gs pos="70000">
                <a:srgbClr val="C4D6EB"/>
              </a:gs>
              <a:gs pos="100000">
                <a:srgbClr val="FFEBFA"/>
              </a:gs>
            </a:gsLst>
            <a:lin ang="16200000" scaled="0"/>
          </a:gradFill>
          <a:ln>
            <a:headEnd type="none" w="med" len="med"/>
            <a:tailEnd type="none" w="med" len="med"/>
          </a:ln>
        </p:spPr>
        <p:style>
          <a:lnRef idx="1">
            <a:schemeClr val="accent2"/>
          </a:lnRef>
          <a:fillRef idx="2">
            <a:schemeClr val="accent2"/>
          </a:fillRef>
          <a:effectRef idx="1">
            <a:schemeClr val="accent2"/>
          </a:effectRef>
          <a:fontRef idx="minor">
            <a:schemeClr val="dk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000" dirty="0" smtClean="0">
                <a:solidFill>
                  <a:schemeClr val="bg1"/>
                </a:solidFill>
                <a:effectLst>
                  <a:outerShdw blurRad="38100" dist="38100" dir="2700000" algn="tl">
                    <a:srgbClr val="000000">
                      <a:alpha val="43137"/>
                    </a:srgbClr>
                  </a:outerShdw>
                </a:effectLst>
                <a:latin typeface="Calibri" pitchFamily="34" charset="0"/>
              </a:rPr>
              <a:t>Deployment</a:t>
            </a:r>
          </a:p>
        </p:txBody>
      </p:sp>
      <p:sp>
        <p:nvSpPr>
          <p:cNvPr id="19" name="Rounded Rectangle 18"/>
          <p:cNvSpPr/>
          <p:nvPr/>
        </p:nvSpPr>
        <p:spPr bwMode="auto">
          <a:xfrm>
            <a:off x="5415696" y="1095365"/>
            <a:ext cx="1662545" cy="831273"/>
          </a:xfrm>
          <a:prstGeom prst="roundRect">
            <a:avLst/>
          </a:prstGeom>
          <a:gradFill>
            <a:gsLst>
              <a:gs pos="0">
                <a:srgbClr val="5E9EFF"/>
              </a:gs>
              <a:gs pos="39999">
                <a:srgbClr val="85C2FF"/>
              </a:gs>
              <a:gs pos="70000">
                <a:srgbClr val="C4D6EB"/>
              </a:gs>
              <a:gs pos="100000">
                <a:srgbClr val="FFEBFA"/>
              </a:gs>
            </a:gsLst>
            <a:lin ang="16200000" scaled="0"/>
          </a:gradFill>
          <a:ln>
            <a:headEnd type="none" w="med" len="med"/>
            <a:tailEnd type="none" w="med" len="med"/>
          </a:ln>
        </p:spPr>
        <p:style>
          <a:lnRef idx="1">
            <a:schemeClr val="accent2"/>
          </a:lnRef>
          <a:fillRef idx="2">
            <a:schemeClr val="accent2"/>
          </a:fillRef>
          <a:effectRef idx="1">
            <a:schemeClr val="accent2"/>
          </a:effectRef>
          <a:fontRef idx="minor">
            <a:schemeClr val="dk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000" dirty="0" err="1" smtClean="0">
                <a:solidFill>
                  <a:schemeClr val="bg1"/>
                </a:solidFill>
                <a:effectLst>
                  <a:outerShdw blurRad="38100" dist="38100" dir="2700000" algn="tl">
                    <a:srgbClr val="000000">
                      <a:alpha val="43137"/>
                    </a:srgbClr>
                  </a:outerShdw>
                </a:effectLst>
                <a:latin typeface="Calibri" pitchFamily="34" charset="0"/>
              </a:rPr>
              <a:t>Config</a:t>
            </a:r>
            <a:r>
              <a:rPr lang="en-US" sz="2000" dirty="0" smtClean="0">
                <a:solidFill>
                  <a:schemeClr val="bg1"/>
                </a:solidFill>
                <a:effectLst>
                  <a:outerShdw blurRad="38100" dist="38100" dir="2700000" algn="tl">
                    <a:srgbClr val="000000">
                      <a:alpha val="43137"/>
                    </a:srgbClr>
                  </a:outerShdw>
                </a:effectLst>
                <a:latin typeface="Calibri" pitchFamily="34" charset="0"/>
              </a:rPr>
              <a:t> Management</a:t>
            </a:r>
          </a:p>
        </p:txBody>
      </p:sp>
      <p:sp>
        <p:nvSpPr>
          <p:cNvPr id="20" name="Rounded Rectangle 19"/>
          <p:cNvSpPr/>
          <p:nvPr/>
        </p:nvSpPr>
        <p:spPr bwMode="auto">
          <a:xfrm>
            <a:off x="7144696" y="1095365"/>
            <a:ext cx="1662545" cy="831273"/>
          </a:xfrm>
          <a:prstGeom prst="roundRect">
            <a:avLst/>
          </a:prstGeom>
          <a:gradFill>
            <a:gsLst>
              <a:gs pos="0">
                <a:srgbClr val="5E9EFF"/>
              </a:gs>
              <a:gs pos="39999">
                <a:srgbClr val="85C2FF"/>
              </a:gs>
              <a:gs pos="70000">
                <a:srgbClr val="C4D6EB"/>
              </a:gs>
              <a:gs pos="100000">
                <a:srgbClr val="FFEBFA"/>
              </a:gs>
            </a:gsLst>
            <a:lin ang="16200000" scaled="0"/>
          </a:gradFill>
          <a:ln>
            <a:headEnd type="none" w="med" len="med"/>
            <a:tailEnd type="none" w="med" len="med"/>
          </a:ln>
        </p:spPr>
        <p:style>
          <a:lnRef idx="1">
            <a:schemeClr val="accent2"/>
          </a:lnRef>
          <a:fillRef idx="2">
            <a:schemeClr val="accent2"/>
          </a:fillRef>
          <a:effectRef idx="1">
            <a:schemeClr val="accent2"/>
          </a:effectRef>
          <a:fontRef idx="minor">
            <a:schemeClr val="dk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000" dirty="0" smtClean="0">
                <a:solidFill>
                  <a:schemeClr val="bg1"/>
                </a:solidFill>
                <a:effectLst>
                  <a:outerShdw blurRad="38100" dist="38100" dir="2700000" algn="tl">
                    <a:srgbClr val="000000">
                      <a:alpha val="43137"/>
                    </a:srgbClr>
                  </a:outerShdw>
                </a:effectLst>
                <a:latin typeface="Calibri" pitchFamily="34" charset="0"/>
              </a:rPr>
              <a:t>Hardware Management</a:t>
            </a:r>
          </a:p>
        </p:txBody>
      </p:sp>
      <p:sp>
        <p:nvSpPr>
          <p:cNvPr id="21" name="Rounded Rectangle 20"/>
          <p:cNvSpPr/>
          <p:nvPr/>
        </p:nvSpPr>
        <p:spPr bwMode="auto">
          <a:xfrm>
            <a:off x="1964574" y="2026366"/>
            <a:ext cx="1662545" cy="831273"/>
          </a:xfrm>
          <a:prstGeom prst="roundRect">
            <a:avLst/>
          </a:prstGeom>
          <a:gradFill>
            <a:gsLst>
              <a:gs pos="0">
                <a:srgbClr val="5E9EFF"/>
              </a:gs>
              <a:gs pos="39999">
                <a:srgbClr val="85C2FF"/>
              </a:gs>
              <a:gs pos="70000">
                <a:srgbClr val="C4D6EB"/>
              </a:gs>
              <a:gs pos="100000">
                <a:srgbClr val="FFEBFA"/>
              </a:gs>
            </a:gsLst>
            <a:lin ang="16200000" scaled="0"/>
          </a:gradFill>
          <a:ln>
            <a:headEnd type="none" w="med" len="med"/>
            <a:tailEnd type="none" w="med" len="med"/>
          </a:ln>
        </p:spPr>
        <p:style>
          <a:lnRef idx="1">
            <a:schemeClr val="accent2"/>
          </a:lnRef>
          <a:fillRef idx="2">
            <a:schemeClr val="accent2"/>
          </a:fillRef>
          <a:effectRef idx="1">
            <a:schemeClr val="accent2"/>
          </a:effectRef>
          <a:fontRef idx="minor">
            <a:schemeClr val="dk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000" dirty="0" smtClean="0">
                <a:solidFill>
                  <a:schemeClr val="bg1"/>
                </a:solidFill>
                <a:effectLst>
                  <a:outerShdw blurRad="38100" dist="38100" dir="2700000" algn="tl">
                    <a:srgbClr val="000000">
                      <a:alpha val="43137"/>
                    </a:srgbClr>
                  </a:outerShdw>
                </a:effectLst>
                <a:latin typeface="Calibri" pitchFamily="34" charset="0"/>
              </a:rPr>
              <a:t>OS Management</a:t>
            </a:r>
          </a:p>
        </p:txBody>
      </p:sp>
      <p:sp>
        <p:nvSpPr>
          <p:cNvPr id="22" name="Rounded Rectangle 21"/>
          <p:cNvSpPr/>
          <p:nvPr/>
        </p:nvSpPr>
        <p:spPr bwMode="auto">
          <a:xfrm>
            <a:off x="3706052" y="2026366"/>
            <a:ext cx="1662545" cy="831273"/>
          </a:xfrm>
          <a:prstGeom prst="roundRect">
            <a:avLst/>
          </a:prstGeom>
          <a:gradFill>
            <a:gsLst>
              <a:gs pos="0">
                <a:srgbClr val="5E9EFF"/>
              </a:gs>
              <a:gs pos="39999">
                <a:srgbClr val="85C2FF"/>
              </a:gs>
              <a:gs pos="70000">
                <a:srgbClr val="C4D6EB"/>
              </a:gs>
              <a:gs pos="100000">
                <a:srgbClr val="FFEBFA"/>
              </a:gs>
            </a:gsLst>
            <a:lin ang="16200000" scaled="0"/>
          </a:gradFill>
          <a:ln>
            <a:headEnd type="none" w="med" len="med"/>
            <a:tailEnd type="none" w="med" len="med"/>
          </a:ln>
        </p:spPr>
        <p:style>
          <a:lnRef idx="1">
            <a:schemeClr val="accent2"/>
          </a:lnRef>
          <a:fillRef idx="2">
            <a:schemeClr val="accent2"/>
          </a:fillRef>
          <a:effectRef idx="1">
            <a:schemeClr val="accent2"/>
          </a:effectRef>
          <a:fontRef idx="minor">
            <a:schemeClr val="dk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000" dirty="0" smtClean="0">
                <a:solidFill>
                  <a:schemeClr val="bg1"/>
                </a:solidFill>
                <a:effectLst>
                  <a:outerShdw blurRad="38100" dist="38100" dir="2700000" algn="tl">
                    <a:srgbClr val="000000">
                      <a:alpha val="43137"/>
                    </a:srgbClr>
                  </a:outerShdw>
                </a:effectLst>
                <a:latin typeface="Calibri" pitchFamily="34" charset="0"/>
              </a:rPr>
              <a:t>Virtualization</a:t>
            </a:r>
          </a:p>
          <a:p>
            <a:pPr algn="ctr" defTabSz="914099" fontAlgn="base">
              <a:spcBef>
                <a:spcPct val="0"/>
              </a:spcBef>
              <a:spcAft>
                <a:spcPct val="0"/>
              </a:spcAft>
            </a:pPr>
            <a:r>
              <a:rPr lang="en-US" sz="2000" dirty="0" smtClean="0">
                <a:solidFill>
                  <a:schemeClr val="bg1"/>
                </a:solidFill>
                <a:effectLst>
                  <a:outerShdw blurRad="38100" dist="38100" dir="2700000" algn="tl">
                    <a:srgbClr val="000000">
                      <a:alpha val="43137"/>
                    </a:srgbClr>
                  </a:outerShdw>
                </a:effectLst>
                <a:latin typeface="Calibri" pitchFamily="34" charset="0"/>
              </a:rPr>
              <a:t>Management</a:t>
            </a:r>
          </a:p>
        </p:txBody>
      </p:sp>
      <p:sp>
        <p:nvSpPr>
          <p:cNvPr id="23" name="Rounded Rectangle 22"/>
          <p:cNvSpPr/>
          <p:nvPr/>
        </p:nvSpPr>
        <p:spPr bwMode="auto">
          <a:xfrm>
            <a:off x="5441974" y="2029141"/>
            <a:ext cx="1662545" cy="831273"/>
          </a:xfrm>
          <a:prstGeom prst="roundRect">
            <a:avLst/>
          </a:prstGeom>
          <a:gradFill>
            <a:gsLst>
              <a:gs pos="0">
                <a:srgbClr val="5E9EFF"/>
              </a:gs>
              <a:gs pos="39999">
                <a:srgbClr val="85C2FF"/>
              </a:gs>
              <a:gs pos="70000">
                <a:srgbClr val="C4D6EB"/>
              </a:gs>
              <a:gs pos="100000">
                <a:srgbClr val="FFEBFA"/>
              </a:gs>
            </a:gsLst>
            <a:lin ang="16200000" scaled="0"/>
          </a:gradFill>
          <a:ln>
            <a:headEnd type="none" w="med" len="med"/>
            <a:tailEnd type="none" w="med" len="med"/>
          </a:ln>
        </p:spPr>
        <p:style>
          <a:lnRef idx="1">
            <a:schemeClr val="accent2"/>
          </a:lnRef>
          <a:fillRef idx="2">
            <a:schemeClr val="accent2"/>
          </a:fillRef>
          <a:effectRef idx="1">
            <a:schemeClr val="accent2"/>
          </a:effectRef>
          <a:fontRef idx="minor">
            <a:schemeClr val="dk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000" dirty="0" smtClean="0">
                <a:solidFill>
                  <a:schemeClr val="bg1"/>
                </a:solidFill>
                <a:effectLst>
                  <a:outerShdw blurRad="38100" dist="38100" dir="2700000" algn="tl">
                    <a:srgbClr val="000000">
                      <a:alpha val="43137"/>
                    </a:srgbClr>
                  </a:outerShdw>
                </a:effectLst>
                <a:latin typeface="Calibri" pitchFamily="34" charset="0"/>
              </a:rPr>
              <a:t>Application</a:t>
            </a:r>
          </a:p>
          <a:p>
            <a:pPr algn="ctr" defTabSz="914099" fontAlgn="base">
              <a:spcBef>
                <a:spcPct val="0"/>
              </a:spcBef>
              <a:spcAft>
                <a:spcPct val="0"/>
              </a:spcAft>
            </a:pPr>
            <a:r>
              <a:rPr lang="en-US" sz="2000" dirty="0" smtClean="0">
                <a:solidFill>
                  <a:schemeClr val="bg1"/>
                </a:solidFill>
                <a:effectLst>
                  <a:outerShdw blurRad="38100" dist="38100" dir="2700000" algn="tl">
                    <a:srgbClr val="000000">
                      <a:alpha val="43137"/>
                    </a:srgbClr>
                  </a:outerShdw>
                </a:effectLst>
                <a:latin typeface="Calibri" pitchFamily="34" charset="0"/>
              </a:rPr>
              <a:t>Management</a:t>
            </a:r>
          </a:p>
        </p:txBody>
      </p:sp>
      <p:sp>
        <p:nvSpPr>
          <p:cNvPr id="24" name="Rounded Rectangle 23"/>
          <p:cNvSpPr/>
          <p:nvPr/>
        </p:nvSpPr>
        <p:spPr bwMode="auto">
          <a:xfrm>
            <a:off x="7164096" y="2030100"/>
            <a:ext cx="1662545" cy="831273"/>
          </a:xfrm>
          <a:prstGeom prst="roundRect">
            <a:avLst/>
          </a:prstGeom>
          <a:gradFill>
            <a:gsLst>
              <a:gs pos="0">
                <a:srgbClr val="5E9EFF"/>
              </a:gs>
              <a:gs pos="39999">
                <a:srgbClr val="85C2FF"/>
              </a:gs>
              <a:gs pos="70000">
                <a:srgbClr val="C4D6EB"/>
              </a:gs>
              <a:gs pos="100000">
                <a:srgbClr val="FFEBFA"/>
              </a:gs>
            </a:gsLst>
            <a:lin ang="16200000" scaled="0"/>
          </a:gradFill>
          <a:ln>
            <a:headEnd type="none" w="med" len="med"/>
            <a:tailEnd type="none" w="med" len="med"/>
          </a:ln>
        </p:spPr>
        <p:style>
          <a:lnRef idx="1">
            <a:schemeClr val="accent2"/>
          </a:lnRef>
          <a:fillRef idx="2">
            <a:schemeClr val="accent2"/>
          </a:fillRef>
          <a:effectRef idx="1">
            <a:schemeClr val="accent2"/>
          </a:effectRef>
          <a:fontRef idx="minor">
            <a:schemeClr val="dk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000" dirty="0" smtClean="0">
                <a:solidFill>
                  <a:schemeClr val="bg1"/>
                </a:solidFill>
                <a:effectLst>
                  <a:outerShdw blurRad="38100" dist="38100" dir="2700000" algn="tl">
                    <a:srgbClr val="000000">
                      <a:alpha val="43137"/>
                    </a:srgbClr>
                  </a:outerShdw>
                </a:effectLst>
                <a:latin typeface="Calibri" pitchFamily="34" charset="0"/>
              </a:rPr>
              <a:t>Update Management</a:t>
            </a:r>
          </a:p>
        </p:txBody>
      </p:sp>
      <p:sp>
        <p:nvSpPr>
          <p:cNvPr id="25" name="Rectangle 13"/>
          <p:cNvSpPr txBox="1">
            <a:spLocks noChangeArrowheads="1"/>
          </p:cNvSpPr>
          <p:nvPr/>
        </p:nvSpPr>
        <p:spPr>
          <a:xfrm>
            <a:off x="381000" y="230188"/>
            <a:ext cx="8382000" cy="664797"/>
          </a:xfrm>
          <a:prstGeom prst="rect">
            <a:avLst/>
          </a:prstGeom>
        </p:spPr>
        <p:txBody>
          <a:bodyPr/>
          <a:lstStyle>
            <a:lvl1pPr algn="l" defTabSz="914363" rtl="0" eaLnBrk="1" latinLnBrk="0" hangingPunct="1">
              <a:lnSpc>
                <a:spcPct val="90000"/>
              </a:lnSpc>
              <a:spcBef>
                <a:spcPct val="0"/>
              </a:spcBef>
              <a:buNone/>
              <a:defRPr lang="en-US" sz="4800" b="0" kern="1200" cap="none" spc="-150" dirty="0" smtClean="0">
                <a:ln w="3175">
                  <a:noFill/>
                </a:ln>
                <a:solidFill>
                  <a:srgbClr val="CCFFCC"/>
                </a:solidFill>
                <a:effectLst/>
                <a:latin typeface="+mj-lt"/>
                <a:ea typeface="+mn-ea"/>
                <a:cs typeface="Arial" charset="0"/>
              </a:defRPr>
            </a:lvl1pPr>
          </a:lstStyle>
          <a:p>
            <a:r>
              <a:rPr lang="en-US" sz="4000" dirty="0" smtClean="0"/>
              <a:t>Dynamic Data Center Fabric Components</a:t>
            </a:r>
            <a:endParaRPr lang="en-US" sz="4000" dirty="0"/>
          </a:p>
        </p:txBody>
      </p:sp>
      <p:sp>
        <p:nvSpPr>
          <p:cNvPr id="26" name="Rounded Rectangle 25"/>
          <p:cNvSpPr/>
          <p:nvPr/>
        </p:nvSpPr>
        <p:spPr bwMode="auto">
          <a:xfrm>
            <a:off x="5362494" y="3911454"/>
            <a:ext cx="1231736" cy="395627"/>
          </a:xfrm>
          <a:prstGeom prst="roundRect">
            <a:avLst/>
          </a:prstGeom>
          <a:ln>
            <a:headEnd type="none" w="med" len="med"/>
            <a:tailEnd type="none" w="med" len="med"/>
          </a:ln>
        </p:spPr>
        <p:style>
          <a:lnRef idx="1">
            <a:schemeClr val="accent2"/>
          </a:lnRef>
          <a:fillRef idx="2">
            <a:schemeClr val="accent2"/>
          </a:fillRef>
          <a:effectRef idx="1">
            <a:schemeClr val="accent2"/>
          </a:effectRef>
          <a:fontRef idx="minor">
            <a:schemeClr val="dk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000" dirty="0" smtClean="0">
                <a:solidFill>
                  <a:schemeClr val="bg1"/>
                </a:solidFill>
                <a:effectLst>
                  <a:outerShdw blurRad="38100" dist="38100" dir="2700000" algn="tl">
                    <a:srgbClr val="000000">
                      <a:alpha val="43137"/>
                    </a:srgbClr>
                  </a:outerShdw>
                </a:effectLst>
                <a:latin typeface="Calibri" pitchFamily="34" charset="0"/>
              </a:rPr>
              <a:t>File/Print</a:t>
            </a:r>
          </a:p>
        </p:txBody>
      </p:sp>
      <p:sp>
        <p:nvSpPr>
          <p:cNvPr id="27" name="Rounded Rectangle 26"/>
          <p:cNvSpPr/>
          <p:nvPr/>
        </p:nvSpPr>
        <p:spPr bwMode="auto">
          <a:xfrm>
            <a:off x="6646985" y="3908764"/>
            <a:ext cx="2268593" cy="398318"/>
          </a:xfrm>
          <a:prstGeom prst="roundRect">
            <a:avLst/>
          </a:prstGeom>
          <a:ln>
            <a:headEnd type="none" w="med" len="med"/>
            <a:tailEnd type="none" w="med" len="med"/>
          </a:ln>
        </p:spPr>
        <p:style>
          <a:lnRef idx="1">
            <a:schemeClr val="accent2"/>
          </a:lnRef>
          <a:fillRef idx="2">
            <a:schemeClr val="accent2"/>
          </a:fillRef>
          <a:effectRef idx="1">
            <a:schemeClr val="accent2"/>
          </a:effectRef>
          <a:fontRef idx="minor">
            <a:schemeClr val="dk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000" dirty="0" smtClean="0">
                <a:solidFill>
                  <a:schemeClr val="bg1"/>
                </a:solidFill>
                <a:effectLst>
                  <a:outerShdw blurRad="38100" dist="38100" dir="2700000" algn="tl">
                    <a:srgbClr val="000000">
                      <a:alpha val="43137"/>
                    </a:srgbClr>
                  </a:outerShdw>
                </a:effectLst>
                <a:latin typeface="Calibri" pitchFamily="34" charset="0"/>
              </a:rPr>
              <a:t>Infrastructure Apps</a:t>
            </a:r>
          </a:p>
        </p:txBody>
      </p:sp>
      <p:sp>
        <p:nvSpPr>
          <p:cNvPr id="29" name="Rounded Rectangle 28"/>
          <p:cNvSpPr/>
          <p:nvPr/>
        </p:nvSpPr>
        <p:spPr bwMode="auto">
          <a:xfrm>
            <a:off x="329000" y="3095625"/>
            <a:ext cx="8656320" cy="604040"/>
          </a:xfrm>
          <a:prstGeom prst="roundRect">
            <a:avLst/>
          </a:prstGeom>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defTabSz="914099" fontAlgn="base">
              <a:spcBef>
                <a:spcPct val="0"/>
              </a:spcBef>
              <a:spcAft>
                <a:spcPct val="0"/>
              </a:spcAft>
            </a:pPr>
            <a:r>
              <a:rPr lang="en-US" sz="2000" dirty="0" smtClean="0">
                <a:solidFill>
                  <a:srgbClr val="FFFFFF"/>
                </a:solidFill>
                <a:effectLst>
                  <a:outerShdw blurRad="38100" dist="38100" dir="2700000" algn="tl">
                    <a:srgbClr val="000000">
                      <a:alpha val="43137"/>
                    </a:srgbClr>
                  </a:outerShdw>
                </a:effectLst>
                <a:latin typeface="Calibri" pitchFamily="34" charset="0"/>
              </a:rPr>
              <a:t>Workload</a:t>
            </a:r>
            <a:br>
              <a:rPr lang="en-US" sz="2000" dirty="0" smtClean="0">
                <a:solidFill>
                  <a:srgbClr val="FFFFFF"/>
                </a:solidFill>
                <a:effectLst>
                  <a:outerShdw blurRad="38100" dist="38100" dir="2700000" algn="tl">
                    <a:srgbClr val="000000">
                      <a:alpha val="43137"/>
                    </a:srgbClr>
                  </a:outerShdw>
                </a:effectLst>
                <a:latin typeface="Calibri" pitchFamily="34" charset="0"/>
              </a:rPr>
            </a:br>
            <a:r>
              <a:rPr lang="en-US" sz="2000" dirty="0" smtClean="0">
                <a:solidFill>
                  <a:srgbClr val="FFFFFF"/>
                </a:solidFill>
                <a:effectLst>
                  <a:outerShdw blurRad="38100" dist="38100" dir="2700000" algn="tl">
                    <a:srgbClr val="000000">
                      <a:alpha val="43137"/>
                    </a:srgbClr>
                  </a:outerShdw>
                </a:effectLst>
                <a:latin typeface="Calibri" pitchFamily="34" charset="0"/>
              </a:rPr>
              <a:t>Consolidation</a:t>
            </a:r>
          </a:p>
        </p:txBody>
      </p:sp>
      <p:sp>
        <p:nvSpPr>
          <p:cNvPr id="14" name="Rounded Rectangle 13"/>
          <p:cNvSpPr/>
          <p:nvPr/>
        </p:nvSpPr>
        <p:spPr bwMode="auto">
          <a:xfrm>
            <a:off x="1945925" y="3189826"/>
            <a:ext cx="3422672" cy="415637"/>
          </a:xfrm>
          <a:prstGeom prst="roundRect">
            <a:avLst/>
          </a:prstGeom>
          <a:ln>
            <a:headEnd type="none" w="med" len="med"/>
            <a:tailEnd type="none" w="med" len="med"/>
          </a:ln>
        </p:spPr>
        <p:style>
          <a:lnRef idx="1">
            <a:schemeClr val="accent2"/>
          </a:lnRef>
          <a:fillRef idx="2">
            <a:schemeClr val="accent2"/>
          </a:fillRef>
          <a:effectRef idx="1">
            <a:schemeClr val="accent2"/>
          </a:effectRef>
          <a:fontRef idx="minor">
            <a:schemeClr val="dk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000" dirty="0" smtClean="0">
                <a:solidFill>
                  <a:schemeClr val="bg1"/>
                </a:solidFill>
                <a:effectLst>
                  <a:outerShdw blurRad="38100" dist="38100" dir="2700000" algn="tl">
                    <a:srgbClr val="000000">
                      <a:alpha val="43137"/>
                    </a:srgbClr>
                  </a:outerShdw>
                </a:effectLst>
                <a:latin typeface="Calibri" pitchFamily="34" charset="0"/>
              </a:rPr>
              <a:t>Virtualization</a:t>
            </a:r>
          </a:p>
        </p:txBody>
      </p:sp>
      <p:sp>
        <p:nvSpPr>
          <p:cNvPr id="15" name="Rounded Rectangle 14"/>
          <p:cNvSpPr/>
          <p:nvPr/>
        </p:nvSpPr>
        <p:spPr bwMode="auto">
          <a:xfrm>
            <a:off x="5421230" y="3189826"/>
            <a:ext cx="3494347" cy="415637"/>
          </a:xfrm>
          <a:prstGeom prst="roundRect">
            <a:avLst/>
          </a:prstGeom>
          <a:ln>
            <a:headEnd type="none" w="med" len="med"/>
            <a:tailEnd type="none" w="med" len="med"/>
          </a:ln>
        </p:spPr>
        <p:style>
          <a:lnRef idx="1">
            <a:schemeClr val="accent2"/>
          </a:lnRef>
          <a:fillRef idx="2">
            <a:schemeClr val="accent2"/>
          </a:fillRef>
          <a:effectRef idx="1">
            <a:schemeClr val="accent2"/>
          </a:effectRef>
          <a:fontRef idx="minor">
            <a:schemeClr val="dk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000" dirty="0" smtClean="0">
                <a:solidFill>
                  <a:schemeClr val="bg1"/>
                </a:solidFill>
                <a:effectLst>
                  <a:outerShdw blurRad="38100" dist="38100" dir="2700000" algn="tl">
                    <a:srgbClr val="000000">
                      <a:alpha val="43137"/>
                    </a:srgbClr>
                  </a:outerShdw>
                </a:effectLst>
                <a:latin typeface="Calibri" pitchFamily="34" charset="0"/>
              </a:rPr>
              <a:t>Clustering</a:t>
            </a:r>
          </a:p>
        </p:txBody>
      </p:sp>
    </p:spTree>
    <p:extLst>
      <p:ext uri="{BB962C8B-B14F-4D97-AF65-F5344CB8AC3E}">
        <p14:creationId xmlns:p14="http://schemas.microsoft.com/office/powerpoint/2010/main" xmlns="" val="76175075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childTnLst>
                          </p:cTn>
                        </p:par>
                      </p:childTnLst>
                    </p:cTn>
                  </p:par>
                  <p:par>
                    <p:cTn id="10" fill="hold">
                      <p:stCondLst>
                        <p:cond delay="indefinite"/>
                      </p:stCondLst>
                      <p:childTnLst>
                        <p:par>
                          <p:cTn id="11" fill="hold">
                            <p:stCondLst>
                              <p:cond delay="0"/>
                            </p:stCondLst>
                            <p:childTnLst>
                              <p:par>
                                <p:cTn id="12" presetID="6" presetClass="emph" presetSubtype="0" fill="hold" nodeType="clickEffect">
                                  <p:stCondLst>
                                    <p:cond delay="0"/>
                                  </p:stCondLst>
                                  <p:childTnLst>
                                    <p:animScale>
                                      <p:cBhvr>
                                        <p:cTn id="13" dur="2000" fill="hold"/>
                                        <p:tgtEl>
                                          <p:spTgt spid="2053"/>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theme/theme1.xml><?xml version="1.0" encoding="utf-8"?>
<a:theme xmlns:a="http://schemas.openxmlformats.org/drawingml/2006/main" name="TechEd09_Europe">
  <a:themeElements>
    <a:clrScheme name="Custom 26">
      <a:dk1>
        <a:srgbClr val="000000"/>
      </a:dk1>
      <a:lt1>
        <a:srgbClr val="FFFFFF"/>
      </a:lt1>
      <a:dk2>
        <a:srgbClr val="CCFFCC"/>
      </a:dk2>
      <a:lt2>
        <a:srgbClr val="CCCCCC"/>
      </a:lt2>
      <a:accent1>
        <a:srgbClr val="99CC99"/>
      </a:accent1>
      <a:accent2>
        <a:srgbClr val="00994B"/>
      </a:accent2>
      <a:accent3>
        <a:srgbClr val="1E78B9"/>
      </a:accent3>
      <a:accent4>
        <a:srgbClr val="F5821E"/>
      </a:accent4>
      <a:accent5>
        <a:srgbClr val="FFFF11"/>
      </a:accent5>
      <a:accent6>
        <a:srgbClr val="D90026"/>
      </a:accent6>
      <a:hlink>
        <a:srgbClr val="F3EB4F"/>
      </a:hlink>
      <a:folHlink>
        <a:srgbClr val="681888"/>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headEnd type="none" w="med" len="med"/>
          <a:tailEnd type="none" w="med" len="med"/>
        </a:ln>
      </a:spPr>
      <a:bodyPr vert="horz" wrap="square" lIns="91436" tIns="45718" rIns="91436" bIns="45718" numCol="1" rtlCol="0" anchor="ctr" anchorCtr="0" compatLnSpc="1">
        <a:prstTxWarp prst="textNoShape">
          <a:avLst/>
        </a:prstTxWarp>
      </a:bodyPr>
      <a:lstStyle>
        <a:defPPr algn="ctr" defTabSz="914099" fontAlgn="base">
          <a:spcBef>
            <a:spcPct val="0"/>
          </a:spcBef>
          <a:spcAft>
            <a:spcPct val="0"/>
          </a:spcAft>
          <a:defRPr sz="2000" dirty="0" smtClean="0">
            <a:solidFill>
              <a:srgbClr val="FFFFFF"/>
            </a:solidFill>
            <a:effectLst>
              <a:outerShdw blurRad="38100" dist="38100" dir="2700000" algn="tl">
                <a:srgbClr val="000000">
                  <a:alpha val="43137"/>
                </a:srgbClr>
              </a:outerShdw>
            </a:effectLst>
            <a:latin typeface="Calibri" pitchFamily="34" charset="0"/>
          </a:defRPr>
        </a:defPPr>
      </a:lstStyle>
      <a:style>
        <a:lnRef idx="0">
          <a:schemeClr val="accent2"/>
        </a:lnRef>
        <a:fillRef idx="3">
          <a:schemeClr val="accent2"/>
        </a:fillRef>
        <a:effectRef idx="3">
          <a:schemeClr val="accent2"/>
        </a:effectRef>
        <a:fontRef idx="minor">
          <a:schemeClr val="lt1"/>
        </a:fontRef>
      </a:style>
    </a:spDef>
  </a:objectDefaults>
  <a:extraClrSchemeLst/>
</a:theme>
</file>

<file path=ppt/theme/theme2.xml><?xml version="1.0" encoding="utf-8"?>
<a:theme xmlns:a="http://schemas.openxmlformats.org/drawingml/2006/main" name="MMS_Microsoft_Management_Summit_Breakout_16x9">
  <a:themeElements>
    <a:clrScheme name="MMS Colors">
      <a:dk1>
        <a:sysClr val="windowText" lastClr="000000"/>
      </a:dk1>
      <a:lt1>
        <a:sysClr val="window" lastClr="FFFFFF"/>
      </a:lt1>
      <a:dk2>
        <a:srgbClr val="000000"/>
      </a:dk2>
      <a:lt2>
        <a:srgbClr val="8CBA6A"/>
      </a:lt2>
      <a:accent1>
        <a:srgbClr val="F37C38"/>
      </a:accent1>
      <a:accent2>
        <a:srgbClr val="276DA1"/>
      </a:accent2>
      <a:accent3>
        <a:srgbClr val="7DC466"/>
      </a:accent3>
      <a:accent4>
        <a:srgbClr val="FFCB05"/>
      </a:accent4>
      <a:accent5>
        <a:srgbClr val="677A8C"/>
      </a:accent5>
      <a:accent6>
        <a:srgbClr val="6AA2CC"/>
      </a:accent6>
      <a:hlink>
        <a:srgbClr val="7DC466"/>
      </a:hlink>
      <a:folHlink>
        <a:srgbClr val="C2A874"/>
      </a:folHlink>
    </a:clrScheme>
    <a:fontScheme name="Blue-Purple TT">
      <a:majorFont>
        <a:latin typeface="Segoe"/>
        <a:ea typeface=""/>
        <a:cs typeface=""/>
      </a:majorFont>
      <a:minorFont>
        <a:latin typeface="Segoe"/>
        <a:ea typeface=""/>
        <a:cs typeface=""/>
      </a:minorFont>
    </a:fontScheme>
    <a:fmtScheme name="Oriel">
      <a:fillStyleLst>
        <a:solidFill>
          <a:schemeClr val="phClr"/>
        </a:solidFill>
        <a:gradFill rotWithShape="1">
          <a:gsLst>
            <a:gs pos="0">
              <a:schemeClr val="phClr">
                <a:tint val="35000"/>
                <a:satMod val="260000"/>
              </a:schemeClr>
            </a:gs>
            <a:gs pos="30000">
              <a:schemeClr val="phClr">
                <a:tint val="38000"/>
                <a:satMod val="260000"/>
              </a:schemeClr>
            </a:gs>
            <a:gs pos="75000">
              <a:schemeClr val="phClr">
                <a:tint val="55000"/>
                <a:satMod val="255000"/>
              </a:schemeClr>
            </a:gs>
            <a:gs pos="100000">
              <a:schemeClr val="phClr">
                <a:tint val="70000"/>
                <a:satMod val="255000"/>
              </a:schemeClr>
            </a:gs>
          </a:gsLst>
          <a:path path="circle">
            <a:fillToRect l="5000" t="100000" r="120000" b="10000"/>
          </a:path>
        </a:gradFill>
        <a:gradFill rotWithShape="1">
          <a:gsLst>
            <a:gs pos="0">
              <a:schemeClr val="phClr">
                <a:shade val="63000"/>
                <a:satMod val="165000"/>
              </a:schemeClr>
            </a:gs>
            <a:gs pos="30000">
              <a:schemeClr val="phClr">
                <a:shade val="58000"/>
                <a:satMod val="165000"/>
              </a:schemeClr>
            </a:gs>
            <a:gs pos="75000">
              <a:schemeClr val="phClr">
                <a:shade val="30000"/>
                <a:satMod val="175000"/>
              </a:schemeClr>
            </a:gs>
            <a:gs pos="100000">
              <a:schemeClr val="phClr">
                <a:shade val="15000"/>
                <a:satMod val="175000"/>
              </a:schemeClr>
            </a:gs>
          </a:gsLst>
          <a:path path="circle">
            <a:fillToRect l="5000" t="100000" r="120000" b="10000"/>
          </a:path>
        </a:gradFill>
      </a:fillStyleLst>
      <a:lnStyleLst>
        <a:ln w="12700" cap="flat" cmpd="sng" algn="ctr">
          <a:solidFill>
            <a:schemeClr val="phClr">
              <a:shade val="70000"/>
              <a:satMod val="150000"/>
            </a:schemeClr>
          </a:solidFill>
          <a:prstDash val="solid"/>
        </a:ln>
        <a:ln w="25400" cap="flat" cmpd="sng" algn="ctr">
          <a:solidFill>
            <a:schemeClr val="phClr"/>
          </a:solidFill>
          <a:prstDash val="solid"/>
        </a:ln>
        <a:ln w="34925" cap="flat" cmpd="sng" algn="ctr">
          <a:solidFill>
            <a:schemeClr val="phClr"/>
          </a:solidFill>
          <a:prstDash val="solid"/>
        </a:ln>
      </a:lnStyleLst>
      <a:effectStyleLst>
        <a:effectStyle>
          <a:effectLst>
            <a:outerShdw blurRad="50800" dist="25000" dir="5400000" rotWithShape="0">
              <a:srgbClr val="000000">
                <a:alpha val="40000"/>
              </a:srgbClr>
            </a:outerShdw>
          </a:effectLst>
        </a:effectStyle>
        <a:effectStyle>
          <a:effectLst>
            <a:outerShdw blurRad="50800" dist="20000" dir="5400000" rotWithShape="0">
              <a:srgbClr val="000000">
                <a:alpha val="42000"/>
              </a:srgbClr>
            </a:outerShdw>
          </a:effectLst>
        </a:effectStyle>
        <a:effectStyle>
          <a:effectLst>
            <a:outerShdw blurRad="50800" dist="20000" dir="5400000" rotWithShape="0">
              <a:srgbClr val="000000">
                <a:alpha val="42000"/>
              </a:srgbClr>
            </a:outerShdw>
          </a:effectLst>
          <a:scene3d>
            <a:camera prst="orthographicFront">
              <a:rot lat="0" lon="0" rev="0"/>
            </a:camera>
            <a:lightRig rig="balanced" dir="t">
              <a:rot lat="0" lon="0" rev="0"/>
            </a:lightRig>
          </a:scene3d>
          <a:sp3d>
            <a:bevelT w="47625" h="69850"/>
            <a:contourClr>
              <a:schemeClr val="lt1"/>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headEnd type="none" w="med" len="med"/>
          <a:tailEnd type="none" w="med" len="med"/>
        </a:ln>
      </a:spPr>
      <a:bodyPr vert="horz" wrap="square" lIns="91436" tIns="45718" rIns="91436" bIns="45718" numCol="1" rtlCol="0" anchor="ctr" anchorCtr="0" compatLnSpc="1">
        <a:prstTxWarp prst="textNoShape">
          <a:avLst/>
        </a:prstTxWarp>
      </a:bodyPr>
      <a:lstStyle>
        <a:defPPr algn="ctr" defTabSz="914099" fontAlgn="base">
          <a:spcBef>
            <a:spcPct val="0"/>
          </a:spcBef>
          <a:spcAft>
            <a:spcPct val="0"/>
          </a:spcAft>
          <a:defRPr sz="2400" dirty="0" smtClean="0">
            <a:solidFill>
              <a:srgbClr val="FFFFFF"/>
            </a:solidFill>
            <a:effectLst>
              <a:outerShdw blurRad="38100" dist="38100" dir="2700000" algn="tl">
                <a:srgbClr val="000000">
                  <a:alpha val="43137"/>
                </a:srgbClr>
              </a:outerShdw>
            </a:effectLst>
            <a:latin typeface="Segoe" pitchFamily="34" charset="0"/>
          </a:defRPr>
        </a:defPPr>
      </a:lstStyle>
      <a:style>
        <a:lnRef idx="0">
          <a:schemeClr val="accent2"/>
        </a:lnRef>
        <a:fillRef idx="3">
          <a:schemeClr val="accent2"/>
        </a:fillRef>
        <a:effectRef idx="3">
          <a:schemeClr val="accent2"/>
        </a:effectRef>
        <a:fontRef idx="minor">
          <a:schemeClr val="lt1"/>
        </a:fontRef>
      </a:style>
    </a:spDef>
    <a:txDef>
      <a:spPr>
        <a:noFill/>
      </a:spPr>
      <a:bodyPr wrap="none" lIns="0" tIns="0" rIns="0" bIns="0" rtlCol="0">
        <a:spAutoFit/>
      </a:bodyPr>
      <a:lstStyle>
        <a:defPPr>
          <a:lnSpc>
            <a:spcPct val="90000"/>
          </a:lnSpc>
          <a:defRPr sz="1800" dirty="0" smtClean="0"/>
        </a:defPPr>
      </a:lstStyle>
    </a:txDef>
  </a:objectDefaults>
  <a:extraClrSchemeLst/>
</a:theme>
</file>

<file path=ppt/theme/theme3.xml><?xml version="1.0" encoding="utf-8"?>
<a:theme xmlns:a="http://schemas.openxmlformats.org/drawingml/2006/main" name="TechEd09_Europe template">
  <a:themeElements>
    <a:clrScheme name="Custom 26">
      <a:dk1>
        <a:srgbClr val="000000"/>
      </a:dk1>
      <a:lt1>
        <a:srgbClr val="FFFFFF"/>
      </a:lt1>
      <a:dk2>
        <a:srgbClr val="CCFFCC"/>
      </a:dk2>
      <a:lt2>
        <a:srgbClr val="CCCCCC"/>
      </a:lt2>
      <a:accent1>
        <a:srgbClr val="99CC99"/>
      </a:accent1>
      <a:accent2>
        <a:srgbClr val="00994B"/>
      </a:accent2>
      <a:accent3>
        <a:srgbClr val="1E78B9"/>
      </a:accent3>
      <a:accent4>
        <a:srgbClr val="F5821E"/>
      </a:accent4>
      <a:accent5>
        <a:srgbClr val="FFFF11"/>
      </a:accent5>
      <a:accent6>
        <a:srgbClr val="D90026"/>
      </a:accent6>
      <a:hlink>
        <a:srgbClr val="F3EB4F"/>
      </a:hlink>
      <a:folHlink>
        <a:srgbClr val="681888"/>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headEnd type="none" w="med" len="med"/>
          <a:tailEnd type="none" w="med" len="med"/>
        </a:ln>
      </a:spPr>
      <a:bodyPr vert="horz" wrap="square" lIns="91436" tIns="45718" rIns="91436" bIns="45718" numCol="1" rtlCol="0" anchor="ctr" anchorCtr="0" compatLnSpc="1">
        <a:prstTxWarp prst="textNoShape">
          <a:avLst/>
        </a:prstTxWarp>
      </a:bodyPr>
      <a:lstStyle>
        <a:defPPr algn="ctr" defTabSz="914099" fontAlgn="base">
          <a:spcBef>
            <a:spcPct val="0"/>
          </a:spcBef>
          <a:spcAft>
            <a:spcPct val="0"/>
          </a:spcAft>
          <a:defRPr sz="2000" dirty="0" smtClean="0">
            <a:solidFill>
              <a:srgbClr val="FFFFFF"/>
            </a:solidFill>
            <a:effectLst>
              <a:outerShdw blurRad="38100" dist="38100" dir="2700000" algn="tl">
                <a:srgbClr val="000000">
                  <a:alpha val="43137"/>
                </a:srgbClr>
              </a:outerShdw>
            </a:effectLst>
            <a:latin typeface="Calibri" pitchFamily="34" charset="0"/>
          </a:defRPr>
        </a:defPPr>
      </a:lstStyle>
      <a:style>
        <a:lnRef idx="0">
          <a:schemeClr val="accent2"/>
        </a:lnRef>
        <a:fillRef idx="3">
          <a:schemeClr val="accent2"/>
        </a:fillRef>
        <a:effectRef idx="3">
          <a:schemeClr val="accent2"/>
        </a:effectRef>
        <a:fontRef idx="minor">
          <a:schemeClr val="lt1"/>
        </a:fontRef>
      </a:style>
    </a:spDef>
  </a:objectDefaults>
  <a:extraClrSchemeLst/>
</a:theme>
</file>

<file path=ppt/theme/theme4.xml><?xml version="1.0" encoding="utf-8"?>
<a:theme xmlns:a="http://schemas.openxmlformats.org/drawingml/2006/main" name="1_TechEd09_Europe template">
  <a:themeElements>
    <a:clrScheme name="Custom 26">
      <a:dk1>
        <a:srgbClr val="000000"/>
      </a:dk1>
      <a:lt1>
        <a:srgbClr val="FFFFFF"/>
      </a:lt1>
      <a:dk2>
        <a:srgbClr val="CCFFCC"/>
      </a:dk2>
      <a:lt2>
        <a:srgbClr val="CCCCCC"/>
      </a:lt2>
      <a:accent1>
        <a:srgbClr val="99CC99"/>
      </a:accent1>
      <a:accent2>
        <a:srgbClr val="00994B"/>
      </a:accent2>
      <a:accent3>
        <a:srgbClr val="1E78B9"/>
      </a:accent3>
      <a:accent4>
        <a:srgbClr val="F5821E"/>
      </a:accent4>
      <a:accent5>
        <a:srgbClr val="FFFF11"/>
      </a:accent5>
      <a:accent6>
        <a:srgbClr val="D90026"/>
      </a:accent6>
      <a:hlink>
        <a:srgbClr val="F3EB4F"/>
      </a:hlink>
      <a:folHlink>
        <a:srgbClr val="681888"/>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headEnd type="none" w="med" len="med"/>
          <a:tailEnd type="none" w="med" len="med"/>
        </a:ln>
      </a:spPr>
      <a:bodyPr vert="horz" wrap="square" lIns="91436" tIns="45718" rIns="91436" bIns="45718" numCol="1" rtlCol="0" anchor="ctr" anchorCtr="0" compatLnSpc="1">
        <a:prstTxWarp prst="textNoShape">
          <a:avLst/>
        </a:prstTxWarp>
      </a:bodyPr>
      <a:lstStyle>
        <a:defPPr algn="ctr" defTabSz="914099" fontAlgn="base">
          <a:spcBef>
            <a:spcPct val="0"/>
          </a:spcBef>
          <a:spcAft>
            <a:spcPct val="0"/>
          </a:spcAft>
          <a:defRPr sz="2000" dirty="0" smtClean="0">
            <a:solidFill>
              <a:srgbClr val="FFFFFF"/>
            </a:solidFill>
            <a:effectLst>
              <a:outerShdw blurRad="38100" dist="38100" dir="2700000" algn="tl">
                <a:srgbClr val="000000">
                  <a:alpha val="43137"/>
                </a:srgbClr>
              </a:outerShdw>
            </a:effectLst>
            <a:latin typeface="Calibri" pitchFamily="34" charset="0"/>
          </a:defRPr>
        </a:defPPr>
      </a:lstStyle>
      <a:style>
        <a:lnRef idx="0">
          <a:schemeClr val="accent2"/>
        </a:lnRef>
        <a:fillRef idx="3">
          <a:schemeClr val="accent2"/>
        </a:fillRef>
        <a:effectRef idx="3">
          <a:schemeClr val="accent2"/>
        </a:effectRef>
        <a:fontRef idx="minor">
          <a:schemeClr val="lt1"/>
        </a:fontRef>
      </a:style>
    </a:spDef>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Custom Design">
    <a:majorFont>
      <a:latin typeface="Verdana"/>
      <a:ea typeface=""/>
      <a:cs typeface="Arial"/>
    </a:majorFont>
    <a:minorFont>
      <a:latin typeface="Verdana"/>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2.xml><?xml version="1.0" encoding="utf-8"?>
<a:themeOverride xmlns:a="http://schemas.openxmlformats.org/drawingml/2006/main">
  <a:clrScheme name="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Custom Design">
    <a:majorFont>
      <a:latin typeface="Verdana"/>
      <a:ea typeface=""/>
      <a:cs typeface="Arial"/>
    </a:majorFont>
    <a:minorFont>
      <a:latin typeface="Verdana"/>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docProps/app.xml><?xml version="1.0" encoding="utf-8"?>
<Properties xmlns="http://schemas.openxmlformats.org/officeDocument/2006/extended-properties" xmlns:vt="http://schemas.openxmlformats.org/officeDocument/2006/docPropsVTypes">
  <Template>TechEd09_Europe</Template>
  <TotalTime>4178</TotalTime>
  <Words>2331</Words>
  <Application>Microsoft Office PowerPoint</Application>
  <PresentationFormat>On-screen Show (4:3)</PresentationFormat>
  <Paragraphs>547</Paragraphs>
  <Slides>48</Slides>
  <Notes>48</Notes>
  <HiddenSlides>0</HiddenSlides>
  <MMClips>0</MMClips>
  <ScaleCrop>false</ScaleCrop>
  <HeadingPairs>
    <vt:vector size="4" baseType="variant">
      <vt:variant>
        <vt:lpstr>Theme</vt:lpstr>
      </vt:variant>
      <vt:variant>
        <vt:i4>4</vt:i4>
      </vt:variant>
      <vt:variant>
        <vt:lpstr>Slide Titles</vt:lpstr>
      </vt:variant>
      <vt:variant>
        <vt:i4>48</vt:i4>
      </vt:variant>
    </vt:vector>
  </HeadingPairs>
  <TitlesOfParts>
    <vt:vector size="52" baseType="lpstr">
      <vt:lpstr>TechEd09_Europe</vt:lpstr>
      <vt:lpstr>MMS_Microsoft_Management_Summit_Breakout_16x9</vt:lpstr>
      <vt:lpstr>TechEd09_Europe template</vt:lpstr>
      <vt:lpstr>1_TechEd09_Europe template</vt:lpstr>
      <vt:lpstr>Slide 1</vt:lpstr>
      <vt:lpstr>Slide 2</vt:lpstr>
      <vt:lpstr>Agenda</vt:lpstr>
      <vt:lpstr>The Top of Mind Questions for Business IT decision makers are…</vt:lpstr>
      <vt:lpstr>IT Constraints on Growth</vt:lpstr>
      <vt:lpstr>How Healthy is Your Data Center?</vt:lpstr>
      <vt:lpstr>Slide 7</vt:lpstr>
      <vt:lpstr>Data Center Optimization Dynamic Data Center Infrastructure</vt:lpstr>
      <vt:lpstr>Slide 9</vt:lpstr>
      <vt:lpstr>Intel Server Processor  Technology Update</vt:lpstr>
      <vt:lpstr>Intel’s Server Processor Portfolio Aligned with Dynamic Data Center Optimization</vt:lpstr>
      <vt:lpstr>Intel® Xeon® Processor 5500 Series</vt:lpstr>
      <vt:lpstr>Performance Enhancements Intel Xeon® 5500 Series Processor (Nehalem-EP)</vt:lpstr>
      <vt:lpstr>Energy Efficiency Enhancements  Intel® Intelligent Power Technologies</vt:lpstr>
      <vt:lpstr>Nehalem-EX Overview</vt:lpstr>
      <vt:lpstr>Nehalem-EX: Leadership 4-socket Platform</vt:lpstr>
      <vt:lpstr>Nehalem-EX: 8 Sockets and Above</vt:lpstr>
      <vt:lpstr>Next Generation MP Advances</vt:lpstr>
      <vt:lpstr>Nehalem-based Server Performance  The Greatest Intel® Xeon® Performance Leap In History!</vt:lpstr>
      <vt:lpstr>Advanced RAS - MCA Recovery</vt:lpstr>
      <vt:lpstr>Intel | Microsoft Technical Collaboration </vt:lpstr>
      <vt:lpstr>Intel &amp; Microsoft Technical Collaboration Helping to optimize solution infrastructure  with Windows Server 2008 R2</vt:lpstr>
      <vt:lpstr>Video Segment:</vt:lpstr>
      <vt:lpstr>Reducing Idle Power Consumption</vt:lpstr>
      <vt:lpstr>Intel® Microarchitecture (Nehalem)  Deep Power Down Technology (C6)</vt:lpstr>
      <vt:lpstr>Intel® Microarchitecture (Nehalem)  Package C-state</vt:lpstr>
      <vt:lpstr>Windows*7 &amp; Windows Server* 2008 R2  Intelligent Timer Tick Distribution</vt:lpstr>
      <vt:lpstr>Windows*7 &amp; Windows Server* 2008 R2 Timer Coalescing</vt:lpstr>
      <vt:lpstr>Windows*7 &amp; Windows Server* 2008 R2  Core Parking</vt:lpstr>
      <vt:lpstr>Core Parking Operation</vt:lpstr>
      <vt:lpstr>Windows Server* 2008 R2 / Intel® Xeon® Processor 55xx Series Platform Energy Efficiency</vt:lpstr>
      <vt:lpstr>Windows Server* 2008 R2 (Hyper-V)/Intel® Xeon® Processor 55xx Series Based Platform: Idle Power</vt:lpstr>
      <vt:lpstr>Windows* and Logical Processors</vt:lpstr>
      <vt:lpstr>Windows Server* 2008 R2:  &gt;64 Logical Processor Support</vt:lpstr>
      <vt:lpstr>Windows Server* 2008 R2:  64 Logical Processor Boundary Broken!</vt:lpstr>
      <vt:lpstr>Windows Server* 2008 R2:  Removal of the Dispatcher Lock</vt:lpstr>
      <vt:lpstr>Windows Server* 2008 R2:  Scaling Without the Dispatcher Lock</vt:lpstr>
      <vt:lpstr>Intel® Nehalem-EX Server Processor: Improved Reliability with Machine Check Architecture Extensions</vt:lpstr>
      <vt:lpstr>Windows* Recoverable Error Flow  </vt:lpstr>
      <vt:lpstr>Real Results from Intel / Microsoft Collaboration</vt:lpstr>
      <vt:lpstr>Server Refresh Benefits (Single Core)</vt:lpstr>
      <vt:lpstr>Server Refresh Benefits (Dual-Core)</vt:lpstr>
      <vt:lpstr>Improved Hyper-V Performance Intel Xeon 5500 Series and Windows Server 2008 R2 Hyper-V </vt:lpstr>
      <vt:lpstr>Improved Scalability and Management Intel Xeon 5500 Series / Windows Server 2008 R2 / SQL Server 2008 R2 / Dynamics</vt:lpstr>
      <vt:lpstr>Improved Database Performance Intel Xeon 7400 Series / Windows Server 2008 R2 / SQL Server 2008 R2</vt:lpstr>
      <vt:lpstr>Conclusion</vt:lpstr>
      <vt:lpstr>Slide 47</vt:lpstr>
      <vt:lpstr>Slide 48</vt:lpstr>
    </vt:vector>
  </TitlesOfParts>
  <Manager>&lt;Content Manager Name Here&gt;</Manager>
  <Company>Microsoft Corporation</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subject>Tech·Ed Europe 2009</dc:subject>
  <dc:creator>Scott Rosenbloom</dc:creator>
  <dc:description>Tech·Ed Europe 2009</dc:description>
  <cp:lastModifiedBy>cn_user</cp:lastModifiedBy>
  <cp:revision>85</cp:revision>
  <dcterms:created xsi:type="dcterms:W3CDTF">2009-10-25T04:29:42Z</dcterms:created>
  <dcterms:modified xsi:type="dcterms:W3CDTF">2009-11-09T07:02:21Z</dcterms:modified>
</cp:coreProperties>
</file>