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3" r:id="rId1"/>
    <p:sldMasterId id="2147483718" r:id="rId2"/>
    <p:sldMasterId id="2147483723" r:id="rId3"/>
    <p:sldMasterId id="2147483735" r:id="rId4"/>
    <p:sldMasterId id="2147483766" r:id="rId5"/>
    <p:sldMasterId id="2147483778" r:id="rId6"/>
    <p:sldMasterId id="2147483790" r:id="rId7"/>
    <p:sldMasterId id="2147483802" r:id="rId8"/>
    <p:sldMasterId id="2147483817" r:id="rId9"/>
  </p:sldMasterIdLst>
  <p:notesMasterIdLst>
    <p:notesMasterId r:id="rId36"/>
  </p:notesMasterIdLst>
  <p:handoutMasterIdLst>
    <p:handoutMasterId r:id="rId37"/>
  </p:handoutMasterIdLst>
  <p:sldIdLst>
    <p:sldId id="381" r:id="rId10"/>
    <p:sldId id="382" r:id="rId11"/>
    <p:sldId id="365" r:id="rId12"/>
    <p:sldId id="359" r:id="rId13"/>
    <p:sldId id="372" r:id="rId14"/>
    <p:sldId id="373" r:id="rId15"/>
    <p:sldId id="358" r:id="rId16"/>
    <p:sldId id="376" r:id="rId17"/>
    <p:sldId id="385" r:id="rId18"/>
    <p:sldId id="363" r:id="rId19"/>
    <p:sldId id="386" r:id="rId20"/>
    <p:sldId id="334" r:id="rId21"/>
    <p:sldId id="384" r:id="rId22"/>
    <p:sldId id="364" r:id="rId23"/>
    <p:sldId id="378" r:id="rId24"/>
    <p:sldId id="374" r:id="rId25"/>
    <p:sldId id="377" r:id="rId26"/>
    <p:sldId id="375" r:id="rId27"/>
    <p:sldId id="379" r:id="rId28"/>
    <p:sldId id="383" r:id="rId29"/>
    <p:sldId id="387" r:id="rId30"/>
    <p:sldId id="380" r:id="rId31"/>
    <p:sldId id="343" r:id="rId32"/>
    <p:sldId id="344" r:id="rId33"/>
    <p:sldId id="388" r:id="rId34"/>
    <p:sldId id="389" r:id="rId35"/>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xmlns:mc="http://schemas.openxmlformats.org/markup-compatibility/2006" xmlns:a14="http://schemas.microsoft.com/office/drawing/2010/main" val="FF0000" mc:Ignorable=""/>
        </p14:laserClr>
      </p:ext>
      <p:ext uri="{2FDB2607-1784-4EEB-B798-7EB5836EED8A}">
        <p14:showMediaCtrls xmlns="" xmlns:p14="http://schemas.microsoft.com/office/powerpoint/2010/main" val="1"/>
      </p:ext>
    </p:extLst>
  </p:showPr>
  <p:clrMru>
    <a:srgbClr val="F3AF35"/>
    <a:srgbClr val="000000"/>
    <a:srgbClr val="FFFFFF"/>
    <a:srgbClr val="7BADE9"/>
    <a:srgbClr val="F6AE1E"/>
    <a:srgbClr val="FF0066"/>
    <a:srgbClr val="9C42E6"/>
    <a:srgbClr val="D1943B"/>
    <a:srgbClr val="F8F57B"/>
    <a:srgbClr val="D5B95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84746" autoAdjust="0"/>
  </p:normalViewPr>
  <p:slideViewPr>
    <p:cSldViewPr snapToGrid="0">
      <p:cViewPr>
        <p:scale>
          <a:sx n="60" d="100"/>
          <a:sy n="60" d="100"/>
        </p:scale>
        <p:origin x="-1776" y="-876"/>
      </p:cViewPr>
      <p:guideLst>
        <p:guide orient="horz" pos="144"/>
        <p:guide orient="horz" pos="895"/>
        <p:guide orient="horz" pos="1484"/>
        <p:guide orient="horz" pos="1200"/>
        <p:guide orient="horz" pos="2736"/>
        <p:guide orient="horz" pos="4176"/>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7" d="100"/>
          <a:sy n="87" d="100"/>
        </p:scale>
        <p:origin x="-277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latin typeface="Segoe UI" pitchFamily="34" charset="0"/>
              </a:rPr>
              <a:t>Tech·Ed Europe 2009</a:t>
            </a:r>
            <a:endParaRPr lang="en-US" sz="1400"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Segoe UI" pitchFamily="34" charset="0"/>
              </a:rPr>
              <a:t>11/11/2009</a:t>
            </a:r>
            <a:endParaRPr lang="en-US" sz="1400"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Segoe UI" pitchFamily="34" charset="0"/>
              </a:rPr>
              <a:t>svr209_roybal.pptx</a:t>
            </a:r>
            <a:endParaRPr lang="en-US" sz="1400" dirty="0" smtClean="0">
              <a:solidFill>
                <a:srgbClr val="000000"/>
              </a:solidFill>
              <a:latin typeface="Segoe UI"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Segoe UI" pitchFamily="34" charset="0"/>
              </a:rPr>
              <a:pPr/>
              <a:t>‹#›</a:t>
            </a:fld>
            <a:endParaRPr lang="en-US" sz="1400" dirty="0">
              <a:latin typeface="Segoe UI" pitchFamily="34" charset="0"/>
            </a:endParaRPr>
          </a:p>
        </p:txBody>
      </p:sp>
    </p:spTree>
    <p:extLst>
      <p:ext uri="{BB962C8B-B14F-4D97-AF65-F5344CB8AC3E}">
        <p14:creationId xmlns="" xmlns:p14="http://schemas.microsoft.com/office/powerpoint/2010/main" val="223166505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US CIO Spring Summit 2009</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11/11/2009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smtClean="0">
                <a:solidFill>
                  <a:srgbClr val="000000"/>
                </a:solidFill>
                <a:latin typeface="Segoe UI" pitchFamily="34" charset="0"/>
              </a:rPr>
              <a:t>Microsoft Confidential - Do Not Distribute</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 xmlns:p14="http://schemas.microsoft.com/office/powerpoint/2010/main" val="573529418"/>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indent="0" algn="l" defTabSz="914079"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Header Placeholder 6"/>
          <p:cNvSpPr>
            <a:spLocks noGrp="1"/>
          </p:cNvSpPr>
          <p:nvPr>
            <p:ph type="hdr" sz="quarter" idx="13"/>
          </p:nvPr>
        </p:nvSpPr>
        <p:spPr/>
        <p:txBody>
          <a:bodyPr/>
          <a:lstStyle/>
          <a:p>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Header Placeholder 6"/>
          <p:cNvSpPr>
            <a:spLocks noGrp="1"/>
          </p:cNvSpPr>
          <p:nvPr>
            <p:ph type="hdr" sz="quarter" idx="13"/>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Header Placeholder 6"/>
          <p:cNvSpPr>
            <a:spLocks noGrp="1"/>
          </p:cNvSpPr>
          <p:nvPr>
            <p:ph type="hdr" sz="quarter" idx="13"/>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smtClean="0">
              <a:solidFill>
                <a:srgbClr val="000000"/>
              </a:solidFill>
            </a:endParaRPr>
          </a:p>
        </p:txBody>
      </p:sp>
      <p:sp>
        <p:nvSpPr>
          <p:cNvPr id="7" name="Header Placeholder 6"/>
          <p:cNvSpPr>
            <a:spLocks noGrp="1"/>
          </p:cNvSpPr>
          <p:nvPr>
            <p:ph type="hdr" sz="quarter" idx="13"/>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92500"/>
          </a:bodyPr>
          <a:lstStyle/>
          <a:p>
            <a:endParaRPr lang="en-US" dirty="0"/>
          </a:p>
        </p:txBody>
      </p:sp>
      <p:sp>
        <p:nvSpPr>
          <p:cNvPr id="4" name="Slide Number Placeholder 3"/>
          <p:cNvSpPr>
            <a:spLocks noGrp="1"/>
          </p:cNvSpPr>
          <p:nvPr>
            <p:ph type="sldNum"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Header Placeholder 6"/>
          <p:cNvSpPr>
            <a:spLocks noGrp="1"/>
          </p:cNvSpPr>
          <p:nvPr>
            <p:ph type="hdr" sz="quarter" idx="13"/>
          </p:nvPr>
        </p:nvSpPr>
        <p:spPr/>
        <p:txBody>
          <a:bodyPr/>
          <a:lstStyle/>
          <a:p>
            <a:endParaRPr lang="en-US" dirty="0"/>
          </a:p>
        </p:txBody>
      </p:sp>
    </p:spTree>
    <p:extLst>
      <p:ext uri="{BB962C8B-B14F-4D97-AF65-F5344CB8AC3E}">
        <p14:creationId xmlns="" xmlns:p14="http://schemas.microsoft.com/office/powerpoint/2010/main" val="39598091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Header Placeholder 6"/>
          <p:cNvSpPr>
            <a:spLocks noGrp="1"/>
          </p:cNvSpPr>
          <p:nvPr>
            <p:ph type="hdr" sz="quarter" idx="13"/>
          </p:nvPr>
        </p:nvSpPr>
        <p:spPr/>
        <p:txBody>
          <a:bodyPr/>
          <a:lstStyle/>
          <a:p>
            <a:endParaRPr lang="en-US" dirty="0"/>
          </a:p>
        </p:txBody>
      </p:sp>
    </p:spTree>
    <p:extLst>
      <p:ext uri="{BB962C8B-B14F-4D97-AF65-F5344CB8AC3E}">
        <p14:creationId xmlns:p14="http://schemas.microsoft.com/office/powerpoint/2007/7/12/main" xmlns="" val="18305566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11/11/2009 4:49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3525" y="457200"/>
            <a:ext cx="3736975" cy="2801938"/>
          </a:xfrm>
        </p:spPr>
      </p:sp>
      <p:sp>
        <p:nvSpPr>
          <p:cNvPr id="3" name="Notes Placeholder 2"/>
          <p:cNvSpPr>
            <a:spLocks noGrp="1"/>
          </p:cNvSpPr>
          <p:nvPr>
            <p:ph type="body" idx="1"/>
          </p:nvPr>
        </p:nvSpPr>
        <p:spPr/>
        <p:txBody>
          <a:bodyPr>
            <a:normAutofit/>
          </a:bodyPr>
          <a:lstStyle/>
          <a:p>
            <a:pPr defTabSz="914262">
              <a:defRPr/>
            </a:pPr>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Tree>
    <p:extLst>
      <p:ext uri="{BB962C8B-B14F-4D97-AF65-F5344CB8AC3E}">
        <p14:creationId xmlns="" xmlns:p14="http://schemas.microsoft.com/office/powerpoint/2010/main" val="3106274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endParaRPr lang="en-US" dirty="0" smtClean="0">
              <a:solidFill>
                <a:srgbClr val="000000"/>
              </a:solidFill>
              <a:latin typeface="Segoe UI" pitchFamily="34" charset="0"/>
            </a:endParaRPr>
          </a:p>
        </p:txBody>
      </p:sp>
      <p:sp>
        <p:nvSpPr>
          <p:cNvPr id="5" name="Slide Number Placeholder 4"/>
          <p:cNvSpPr>
            <a:spLocks noGrp="1"/>
          </p:cNvSpPr>
          <p:nvPr>
            <p:ph type="sldNum" sz="quarter" idx="1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1"/>
          <p:cNvSpPr>
            <a:spLocks noGrp="1"/>
          </p:cNvSpPr>
          <p:nvPr>
            <p:ph type="ctrTitle"/>
          </p:nvPr>
        </p:nvSpPr>
        <p:spPr>
          <a:xfrm>
            <a:off x="730253" y="1420819"/>
            <a:ext cx="7681913" cy="1523495"/>
          </a:xfrm>
        </p:spPr>
        <p:txBody>
          <a:bodyPr anchor="b">
            <a:noAutofit/>
          </a:bodyPr>
          <a:lstStyle>
            <a:lvl1pPr>
              <a:lnSpc>
                <a:spcPct val="90000"/>
              </a:lnSpc>
              <a:defRPr sz="5400"/>
            </a:lvl1pPr>
          </a:lstStyle>
          <a:p>
            <a:r>
              <a:rPr lang="en-US" smtClean="0"/>
              <a:t>Click to edit Master title style</a:t>
            </a:r>
            <a:endParaRPr lang="en-US" dirty="0"/>
          </a:p>
        </p:txBody>
      </p:sp>
      <p:sp>
        <p:nvSpPr>
          <p:cNvPr id="4" name="Subtitle 2"/>
          <p:cNvSpPr>
            <a:spLocks noGrp="1"/>
          </p:cNvSpPr>
          <p:nvPr>
            <p:ph type="subTitle" idx="1"/>
          </p:nvPr>
        </p:nvSpPr>
        <p:spPr>
          <a:xfrm>
            <a:off x="730253" y="4343406"/>
            <a:ext cx="7681913" cy="461665"/>
          </a:xfrm>
        </p:spPr>
        <p:txBody>
          <a:bodyPr anchor="ctr">
            <a:noAutofit/>
          </a:bodyPr>
          <a:lstStyle>
            <a:lvl1pPr marL="0" indent="0" algn="l">
              <a:lnSpc>
                <a:spcPct val="90000"/>
              </a:lnSpc>
              <a:spcBef>
                <a:spcPts val="0"/>
              </a:spcBef>
              <a:buNone/>
              <a:defRPr>
                <a:solidFill>
                  <a:schemeClr val="tx1">
                    <a:tint val="75000"/>
                  </a:schemeClr>
                </a:solidFill>
                <a:effectLst>
                  <a:outerShdw blurRad="38100" dist="38100" dir="2700000" algn="tl">
                    <a:srgbClr val="000000">
                      <a:alpha val="43137"/>
                    </a:srgbClr>
                  </a:outerShdw>
                </a:effectLs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 y="6238881"/>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5"/>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3" y="1905006"/>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52" y="4344994"/>
            <a:ext cx="7681913" cy="461665"/>
          </a:xfrm>
        </p:spPr>
        <p:txBody>
          <a:bodyPr>
            <a:noAutofit/>
          </a:bodyPr>
          <a:lstStyle>
            <a:lvl1pPr marL="0" indent="0" algn="l">
              <a:lnSpc>
                <a:spcPct val="90000"/>
              </a:lnSpc>
              <a:spcBef>
                <a:spcPts val="0"/>
              </a:spcBef>
              <a:buNone/>
              <a:defRPr lang="en-US" sz="3200" kern="1200" dirty="0">
                <a:gradFill>
                  <a:gsLst>
                    <a:gs pos="0">
                      <a:schemeClr val="tx1"/>
                    </a:gs>
                    <a:gs pos="100000">
                      <a:schemeClr val="tx1"/>
                    </a:gs>
                  </a:gsLst>
                  <a:lin ang="16200000" scaled="0"/>
                </a:gradFill>
                <a:latin typeface="Segoe UI" pitchFamily="34" charset="0"/>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94"/>
            <a:ext cx="7043208" cy="461665"/>
          </a:xfrm>
        </p:spPr>
        <p:txBody>
          <a:bodyPr>
            <a:noAutofit/>
          </a:bodyPr>
          <a:lstStyle>
            <a:lvl1pPr marL="0" indent="0" algn="l">
              <a:lnSpc>
                <a:spcPct val="90000"/>
              </a:lnSpc>
              <a:spcBef>
                <a:spcPts val="0"/>
              </a:spcBef>
              <a:buNone/>
              <a:defRPr lang="en-US" sz="3200" kern="1200" dirty="0">
                <a:gradFill>
                  <a:gsLst>
                    <a:gs pos="0">
                      <a:schemeClr val="tx1"/>
                    </a:gs>
                    <a:gs pos="100000">
                      <a:schemeClr val="tx1"/>
                    </a:gs>
                  </a:gsLst>
                  <a:lin ang="16200000" scaled="0"/>
                </a:gradFill>
                <a:latin typeface="Segoe UI" pitchFamily="34" charset="0"/>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Segoe U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1" y="141155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9"/>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7"/>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9"/>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7"/>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381000"/>
            <a:ext cx="7043208" cy="1523494"/>
          </a:xfrm>
        </p:spPr>
        <p:txBody>
          <a:bodyPr anchor="b"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3406"/>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31574" y="213360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25000">
                      <a:srgbClr val="FFFFFF"/>
                    </a:gs>
                    <a:gs pos="49000">
                      <a:srgbClr val="AFD3EB"/>
                    </a:gs>
                    <a:gs pos="77000">
                      <a:srgbClr val="84BBE0"/>
                    </a:gs>
                    <a:gs pos="88000">
                      <a:srgbClr val="59A3D5"/>
                    </a:gs>
                  </a:gsLst>
                  <a:lin ang="5400000"/>
                </a:gradFill>
                <a:effectLst>
                  <a:outerShdw blurRad="50800" dist="39000" dir="5460000" algn="tl">
                    <a:srgbClr val="000000">
                      <a:alpha val="38000"/>
                    </a:srgbClr>
                  </a:outerShdw>
                </a:effectLst>
                <a:uLnTx/>
                <a:uFillTx/>
                <a:latin typeface="Segoe UI" pitchFamily="34" charset="0"/>
                <a:ea typeface="+mn-ea"/>
                <a:cs typeface="+mn-cs"/>
              </a:defRPr>
            </a:lvl1pPr>
          </a:lstStyle>
          <a:p>
            <a:pPr marL="0" lvl="0" indent="0" algn="l" defTabSz="914363" rtl="0" eaLnBrk="1" latinLnBrk="0" hangingPunct="1">
              <a:lnSpc>
                <a:spcPct val="90000"/>
              </a:lnSpc>
              <a:spcBef>
                <a:spcPct val="20000"/>
              </a:spcBef>
              <a:buClr>
                <a:srgbClr val="94C94B"/>
              </a:buClr>
              <a:buSzPct val="145000"/>
              <a:buFont typeface="Arial" pitchFamily="34" charset="0"/>
              <a:buNone/>
            </a:pPr>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 y="6238881"/>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6"/>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5" y="190501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54" y="4344998"/>
            <a:ext cx="7681913" cy="461665"/>
          </a:xfrm>
        </p:spPr>
        <p:txBody>
          <a:bodyPr>
            <a:noAutofit/>
          </a:bodyPr>
          <a:lstStyle>
            <a:lvl1pPr marL="0" indent="0" algn="l">
              <a:lnSpc>
                <a:spcPct val="90000"/>
              </a:lnSpc>
              <a:spcBef>
                <a:spcPts val="0"/>
              </a:spcBef>
              <a:buNone/>
              <a:defRPr lang="en-US" sz="3200" kern="1200" dirty="0">
                <a:gradFill>
                  <a:gsLst>
                    <a:gs pos="0">
                      <a:schemeClr val="tx1"/>
                    </a:gs>
                    <a:gs pos="100000">
                      <a:schemeClr val="tx1"/>
                    </a:gs>
                  </a:gsLst>
                  <a:lin ang="16200000" scaled="0"/>
                </a:gradFill>
                <a:latin typeface="Segoe UI" pitchFamily="34" charset="0"/>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98"/>
            <a:ext cx="7043208" cy="461665"/>
          </a:xfrm>
        </p:spPr>
        <p:txBody>
          <a:bodyPr>
            <a:noAutofit/>
          </a:bodyPr>
          <a:lstStyle>
            <a:lvl1pPr marL="0" indent="0" algn="l">
              <a:lnSpc>
                <a:spcPct val="90000"/>
              </a:lnSpc>
              <a:spcBef>
                <a:spcPts val="0"/>
              </a:spcBef>
              <a:buNone/>
              <a:defRPr lang="en-US" sz="3200" kern="1200" dirty="0">
                <a:gradFill>
                  <a:gsLst>
                    <a:gs pos="0">
                      <a:schemeClr val="tx1"/>
                    </a:gs>
                    <a:gs pos="100000">
                      <a:schemeClr val="tx1"/>
                    </a:gs>
                  </a:gsLst>
                  <a:lin ang="16200000" scaled="0"/>
                </a:gradFill>
                <a:latin typeface="Segoe UI" pitchFamily="34" charset="0"/>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Segoe U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8"/>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1" y="1411558"/>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62"/>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9"/>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62"/>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9"/>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5" y="623888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3" y="1905006"/>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52" y="4344994"/>
            <a:ext cx="7681913" cy="461665"/>
          </a:xfrm>
        </p:spPr>
        <p:txBody>
          <a:bodyPr>
            <a:noAutofit/>
          </a:bodyPr>
          <a:lstStyle>
            <a:lvl1pPr marL="0" indent="0" algn="l">
              <a:lnSpc>
                <a:spcPct val="90000"/>
              </a:lnSpc>
              <a:spcBef>
                <a:spcPts val="0"/>
              </a:spcBef>
              <a:buNone/>
              <a:defRPr lang="en-US" sz="3200" kern="1200" dirty="0">
                <a:gradFill>
                  <a:gsLst>
                    <a:gs pos="0">
                      <a:schemeClr val="tx1"/>
                    </a:gs>
                    <a:gs pos="100000">
                      <a:schemeClr val="tx1"/>
                    </a:gs>
                  </a:gsLst>
                  <a:lin ang="16200000" scaled="0"/>
                </a:gradFill>
                <a:latin typeface="Segoe UI" pitchFamily="34" charset="0"/>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94"/>
            <a:ext cx="7043208" cy="461665"/>
          </a:xfrm>
        </p:spPr>
        <p:txBody>
          <a:bodyPr>
            <a:noAutofit/>
          </a:bodyPr>
          <a:lstStyle>
            <a:lvl1pPr marL="0" indent="0" algn="l">
              <a:lnSpc>
                <a:spcPct val="90000"/>
              </a:lnSpc>
              <a:spcBef>
                <a:spcPts val="0"/>
              </a:spcBef>
              <a:buNone/>
              <a:defRPr lang="en-US" sz="3200" kern="1200" dirty="0">
                <a:gradFill>
                  <a:gsLst>
                    <a:gs pos="0">
                      <a:schemeClr val="tx1"/>
                    </a:gs>
                    <a:gs pos="100000">
                      <a:schemeClr val="tx1"/>
                    </a:gs>
                  </a:gsLst>
                  <a:lin ang="16200000" scaled="0"/>
                </a:gradFill>
                <a:latin typeface="Segoe UI" pitchFamily="34" charset="0"/>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Segoe U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1" y="141155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9"/>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7"/>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9"/>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7"/>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 y="6238881"/>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lang="en-US" sz="3200" kern="1200" dirty="0">
                <a:gradFill>
                  <a:gsLst>
                    <a:gs pos="0">
                      <a:schemeClr val="tx1"/>
                    </a:gs>
                    <a:gs pos="100000">
                      <a:schemeClr val="tx1"/>
                    </a:gs>
                  </a:gsLst>
                  <a:lin ang="16200000" scaled="0"/>
                </a:gradFill>
                <a:latin typeface="Segoe UI" pitchFamily="34" charset="0"/>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lang="en-US" sz="3200" kern="1200" dirty="0">
                <a:gradFill>
                  <a:gsLst>
                    <a:gs pos="0">
                      <a:schemeClr val="tx1"/>
                    </a:gs>
                    <a:gs pos="100000">
                      <a:schemeClr val="tx1"/>
                    </a:gs>
                  </a:gsLst>
                  <a:lin ang="16200000" scaled="0"/>
                </a:gradFill>
                <a:latin typeface="Segoe UI" pitchFamily="34" charset="0"/>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Segoe UI" pitchFamily="34" charset="0"/>
                <a:ea typeface="+mn-ea"/>
                <a:cs typeface="+mn-cs"/>
              </a:defRPr>
            </a:lvl1pPr>
          </a:lstStyle>
          <a:p>
            <a:pPr lvl="0"/>
            <a:r>
              <a:rPr lang="en-US" dirty="0" smtClean="0"/>
              <a:t>click to…</a:t>
            </a:r>
          </a:p>
        </p:txBody>
      </p:sp>
    </p:spTree>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1" y="141155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9"/>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7"/>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9"/>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7"/>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hf sldNum="0" hdr="0" dt="0"/>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hf sldNum="0" hdr="0" dt="0"/>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hf sldNum="0" hd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1.xml"/><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6.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4.xml"/><Relationship Id="rId1" Type="http://schemas.openxmlformats.org/officeDocument/2006/relationships/slideLayout" Target="../slideLayouts/slideLayout23.xml"/><Relationship Id="rId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4.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6.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5.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4.jpe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6.pn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5.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4.jpe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6.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image" Target="../media/image9.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image" Target="../media/image8.png"/><Relationship Id="rId2" Type="http://schemas.openxmlformats.org/officeDocument/2006/relationships/slideLayout" Target="../slideLayouts/slideLayout58.xml"/><Relationship Id="rId16" Type="http://schemas.openxmlformats.org/officeDocument/2006/relationships/image" Target="../media/image7.jpe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theme" Target="../theme/theme8.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9.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7.jpeg"/><Relationship Id="rId7" Type="http://schemas.openxmlformats.org/officeDocument/2006/relationships/image" Target="NULL"/><Relationship Id="rId2" Type="http://schemas.openxmlformats.org/officeDocument/2006/relationships/theme" Target="../theme/theme9.xml"/><Relationship Id="rId1" Type="http://schemas.openxmlformats.org/officeDocument/2006/relationships/slideLayout" Target="../slideLayouts/slideLayout7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email">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94"/>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000548"/>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3"/>
          </p:nvPr>
        </p:nvSpPr>
        <p:spPr>
          <a:xfrm>
            <a:off x="3124200" y="6356350"/>
            <a:ext cx="3418490" cy="50165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Microsoft Confidential - Do Not Distribute</a:t>
            </a:r>
            <a:endParaRPr lang="en-US" dirty="0"/>
          </a:p>
        </p:txBody>
      </p:sp>
    </p:spTree>
  </p:cSld>
  <p:clrMap bg1="dk1" tx1="lt1" bg2="dk2" tx2="lt2" accent1="accent1" accent2="accent2" accent3="accent3" accent4="accent4" accent5="accent5" accent6="accent6" hlink="hlink" folHlink="folHlink"/>
  <p:sldLayoutIdLst>
    <p:sldLayoutId id="2147483722" r:id="rId1"/>
    <p:sldLayoutId id="2147483695" r:id="rId2"/>
    <p:sldLayoutId id="2147483696" r:id="rId3"/>
    <p:sldLayoutId id="2147483697" r:id="rId4"/>
    <p:sldLayoutId id="2147483698" r:id="rId5"/>
    <p:sldLayoutId id="2147483699" r:id="rId6"/>
    <p:sldLayoutId id="2147483700" r:id="rId7"/>
    <p:sldLayoutId id="2147483701" r:id="rId8"/>
    <p:sldLayoutId id="2147483703" r:id="rId9"/>
    <p:sldLayoutId id="2147483704" r:id="rId10"/>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UI" pitchFamily="34" charset="0"/>
          <a:ea typeface="+mn-ea"/>
          <a:cs typeface="Segoe UI" pitchFamily="34" charset="0"/>
        </a:defRPr>
      </a:lvl1pPr>
    </p:titleStyle>
    <p:bodyStyle>
      <a:lvl1pPr marL="460375" indent="-460375" algn="l" defTabSz="914363" rtl="0" eaLnBrk="1" latinLnBrk="0" hangingPunct="1">
        <a:lnSpc>
          <a:spcPct val="90000"/>
        </a:lnSpc>
        <a:spcBef>
          <a:spcPct val="20000"/>
        </a:spcBef>
        <a:buClr>
          <a:srgbClr val="94C94B"/>
        </a:buClr>
        <a:buSzPct val="85000"/>
        <a:buFontTx/>
        <a:buBlip>
          <a:blip r:embed="rId13"/>
        </a:buBlip>
        <a:defRPr sz="3200" kern="1200">
          <a:gradFill>
            <a:gsLst>
              <a:gs pos="0">
                <a:schemeClr val="tx1"/>
              </a:gs>
              <a:gs pos="100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Clr>
          <a:srgbClr val="94C94B"/>
        </a:buClr>
        <a:buSzPct val="85000"/>
        <a:buFontTx/>
        <a:buBlip>
          <a:blip r:embed="rId13"/>
        </a:buBlip>
        <a:defRPr sz="2800" kern="1200">
          <a:gradFill>
            <a:gsLst>
              <a:gs pos="0">
                <a:schemeClr val="tx1"/>
              </a:gs>
              <a:gs pos="100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Clr>
          <a:srgbClr val="94C94B"/>
        </a:buClr>
        <a:buSzPct val="85000"/>
        <a:buFontTx/>
        <a:buBlip>
          <a:blip r:embed="rId13"/>
        </a:buBlip>
        <a:defRPr sz="2400" kern="1200">
          <a:gradFill>
            <a:gsLst>
              <a:gs pos="0">
                <a:schemeClr val="tx1"/>
              </a:gs>
              <a:gs pos="100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Clr>
          <a:srgbClr val="94C94B"/>
        </a:buClr>
        <a:buSzPct val="85000"/>
        <a:buFontTx/>
        <a:buBlip>
          <a:blip r:embed="rId13"/>
        </a:buBlip>
        <a:defRPr sz="2000" kern="1200">
          <a:gradFill>
            <a:gsLst>
              <a:gs pos="0">
                <a:schemeClr val="tx1"/>
              </a:gs>
              <a:gs pos="100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Clr>
          <a:srgbClr val="94C94B"/>
        </a:buClr>
        <a:buSzPct val="85000"/>
        <a:buFontTx/>
        <a:buBlip>
          <a:blip r:embed="rId13"/>
        </a:buBlip>
        <a:defRPr sz="2000" kern="1200">
          <a:gradFill>
            <a:gsLst>
              <a:gs pos="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cstate="email"/>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94"/>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6"/>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hf sldNum="0" hdr="0" dt="0"/>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UI" pitchFamily="34" charset="0"/>
          <a:ea typeface="+mn-ea"/>
          <a:cs typeface="Segoe UI" pitchFamily="34"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94"/>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81"/>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UI" pitchFamily="34" charset="0"/>
          <a:ea typeface="+mn-ea"/>
          <a:cs typeface="Segoe UI" pitchFamily="34" charset="0"/>
        </a:defRPr>
      </a:lvl1pPr>
    </p:titleStyle>
    <p:bodyStyle>
      <a:lvl1pPr marL="396875" indent="-396875" algn="l" defTabSz="914363" rtl="0" eaLnBrk="1" latinLnBrk="0" hangingPunct="1">
        <a:lnSpc>
          <a:spcPct val="90000"/>
        </a:lnSpc>
        <a:spcBef>
          <a:spcPct val="20000"/>
        </a:spcBef>
        <a:buFontTx/>
        <a:buBlip>
          <a:blip r:embed="rId14"/>
        </a:buBlip>
        <a:defRPr sz="3200" kern="1200">
          <a:gradFill>
            <a:gsLst>
              <a:gs pos="0">
                <a:schemeClr val="tx1"/>
              </a:gs>
              <a:gs pos="100000">
                <a:schemeClr val="tx1"/>
              </a:gs>
            </a:gsLst>
            <a:lin ang="16200000" scaled="0"/>
          </a:gradFill>
          <a:latin typeface="Segoe UI" pitchFamily="34" charset="0"/>
          <a:ea typeface="+mn-ea"/>
          <a:cs typeface="+mn-cs"/>
        </a:defRPr>
      </a:lvl1pPr>
      <a:lvl2pPr marL="914400" indent="-396875" algn="l" defTabSz="914363" rtl="0" eaLnBrk="1" latinLnBrk="0" hangingPunct="1">
        <a:lnSpc>
          <a:spcPct val="90000"/>
        </a:lnSpc>
        <a:spcBef>
          <a:spcPct val="20000"/>
        </a:spcBef>
        <a:buFontTx/>
        <a:buBlip>
          <a:blip r:embed="rId15"/>
        </a:buBlip>
        <a:defRPr sz="2800" kern="1200">
          <a:gradFill>
            <a:gsLst>
              <a:gs pos="0">
                <a:schemeClr val="tx1"/>
              </a:gs>
              <a:gs pos="100000">
                <a:schemeClr val="tx1"/>
              </a:gs>
            </a:gsLst>
            <a:lin ang="16200000" scaled="0"/>
          </a:gradFill>
          <a:latin typeface="Segoe UI" pitchFamily="34" charset="0"/>
          <a:ea typeface="+mn-ea"/>
          <a:cs typeface="+mn-cs"/>
        </a:defRPr>
      </a:lvl2pPr>
      <a:lvl3pPr marL="1258888" indent="-344488"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cstate="email"/>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94"/>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722312" y="1905006"/>
            <a:ext cx="8040688" cy="2108269"/>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36" r:id="rId1"/>
  </p:sldLayoutIdLst>
  <p:transition>
    <p:fade/>
  </p:transition>
  <p:hf sldNum="0" hdr="0" dt="0"/>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UI" pitchFamily="34" charset="0"/>
          <a:ea typeface="+mn-ea"/>
          <a:cs typeface="Segoe UI" pitchFamily="34"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9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84"/>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UI" pitchFamily="34" charset="0"/>
          <a:ea typeface="+mn-ea"/>
          <a:cs typeface="Segoe UI" pitchFamily="34" charset="0"/>
        </a:defRPr>
      </a:lvl1pPr>
    </p:titleStyle>
    <p:bodyStyle>
      <a:lvl1pPr marL="396875" indent="-396875" algn="l" defTabSz="914363" rtl="0" eaLnBrk="1" latinLnBrk="0" hangingPunct="1">
        <a:lnSpc>
          <a:spcPct val="90000"/>
        </a:lnSpc>
        <a:spcBef>
          <a:spcPct val="20000"/>
        </a:spcBef>
        <a:buFontTx/>
        <a:buBlip>
          <a:blip r:embed="rId14"/>
        </a:buBlip>
        <a:defRPr sz="3200" kern="1200">
          <a:gradFill>
            <a:gsLst>
              <a:gs pos="0">
                <a:schemeClr val="tx1"/>
              </a:gs>
              <a:gs pos="100000">
                <a:schemeClr val="tx1"/>
              </a:gs>
            </a:gsLst>
            <a:lin ang="16200000" scaled="0"/>
          </a:gradFill>
          <a:latin typeface="Segoe UI" pitchFamily="34" charset="0"/>
          <a:ea typeface="+mn-ea"/>
          <a:cs typeface="+mn-cs"/>
        </a:defRPr>
      </a:lvl1pPr>
      <a:lvl2pPr marL="914400" indent="-396875" algn="l" defTabSz="914363" rtl="0" eaLnBrk="1" latinLnBrk="0" hangingPunct="1">
        <a:lnSpc>
          <a:spcPct val="90000"/>
        </a:lnSpc>
        <a:spcBef>
          <a:spcPct val="20000"/>
        </a:spcBef>
        <a:buFontTx/>
        <a:buBlip>
          <a:blip r:embed="rId15"/>
        </a:buBlip>
        <a:defRPr sz="2800" kern="1200">
          <a:gradFill>
            <a:gsLst>
              <a:gs pos="0">
                <a:schemeClr val="tx1"/>
              </a:gs>
              <a:gs pos="100000">
                <a:schemeClr val="tx1"/>
              </a:gs>
            </a:gsLst>
            <a:lin ang="16200000" scaled="0"/>
          </a:gradFill>
          <a:latin typeface="Segoe UI" pitchFamily="34" charset="0"/>
          <a:ea typeface="+mn-ea"/>
          <a:cs typeface="+mn-cs"/>
        </a:defRPr>
      </a:lvl2pPr>
      <a:lvl3pPr marL="1258888" indent="-344488"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94"/>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81"/>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UI" pitchFamily="34" charset="0"/>
          <a:ea typeface="+mn-ea"/>
          <a:cs typeface="Segoe UI" pitchFamily="34" charset="0"/>
        </a:defRPr>
      </a:lvl1pPr>
    </p:titleStyle>
    <p:bodyStyle>
      <a:lvl1pPr marL="396875" indent="-396875" algn="l" defTabSz="914363" rtl="0" eaLnBrk="1" latinLnBrk="0" hangingPunct="1">
        <a:lnSpc>
          <a:spcPct val="90000"/>
        </a:lnSpc>
        <a:spcBef>
          <a:spcPct val="20000"/>
        </a:spcBef>
        <a:buFontTx/>
        <a:buBlip>
          <a:blip r:embed="rId14"/>
        </a:buBlip>
        <a:defRPr sz="3200" kern="1200">
          <a:gradFill>
            <a:gsLst>
              <a:gs pos="0">
                <a:schemeClr val="tx1"/>
              </a:gs>
              <a:gs pos="100000">
                <a:schemeClr val="tx1"/>
              </a:gs>
            </a:gsLst>
            <a:lin ang="16200000" scaled="0"/>
          </a:gradFill>
          <a:latin typeface="Segoe UI" pitchFamily="34" charset="0"/>
          <a:ea typeface="+mn-ea"/>
          <a:cs typeface="+mn-cs"/>
        </a:defRPr>
      </a:lvl1pPr>
      <a:lvl2pPr marL="914400" indent="-396875" algn="l" defTabSz="914363" rtl="0" eaLnBrk="1" latinLnBrk="0" hangingPunct="1">
        <a:lnSpc>
          <a:spcPct val="90000"/>
        </a:lnSpc>
        <a:spcBef>
          <a:spcPct val="20000"/>
        </a:spcBef>
        <a:buFontTx/>
        <a:buBlip>
          <a:blip r:embed="rId15"/>
        </a:buBlip>
        <a:defRPr sz="2800" kern="1200">
          <a:gradFill>
            <a:gsLst>
              <a:gs pos="0">
                <a:schemeClr val="tx1"/>
              </a:gs>
              <a:gs pos="100000">
                <a:schemeClr val="tx1"/>
              </a:gs>
            </a:gsLst>
            <a:lin ang="16200000" scaled="0"/>
          </a:gradFill>
          <a:latin typeface="Segoe UI" pitchFamily="34" charset="0"/>
          <a:ea typeface="+mn-ea"/>
          <a:cs typeface="+mn-cs"/>
        </a:defRPr>
      </a:lvl2pPr>
      <a:lvl3pPr marL="1258888" indent="-344488"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UI" pitchFamily="34" charset="0"/>
          <a:ea typeface="+mn-ea"/>
          <a:cs typeface="Segoe UI" pitchFamily="34" charset="0"/>
        </a:defRPr>
      </a:lvl1pPr>
    </p:titleStyle>
    <p:bodyStyle>
      <a:lvl1pPr marL="396875" indent="-396875" algn="l" defTabSz="914363" rtl="0" eaLnBrk="1" latinLnBrk="0" hangingPunct="1">
        <a:lnSpc>
          <a:spcPct val="90000"/>
        </a:lnSpc>
        <a:spcBef>
          <a:spcPct val="20000"/>
        </a:spcBef>
        <a:buFontTx/>
        <a:buBlip>
          <a:blip r:embed="rId14"/>
        </a:buBlip>
        <a:defRPr sz="3200" kern="1200">
          <a:gradFill>
            <a:gsLst>
              <a:gs pos="0">
                <a:schemeClr val="tx1"/>
              </a:gs>
              <a:gs pos="100000">
                <a:schemeClr val="tx1"/>
              </a:gs>
            </a:gsLst>
            <a:lin ang="16200000" scaled="0"/>
          </a:gradFill>
          <a:latin typeface="Segoe UI" pitchFamily="34" charset="0"/>
          <a:ea typeface="+mn-ea"/>
          <a:cs typeface="+mn-cs"/>
        </a:defRPr>
      </a:lvl1pPr>
      <a:lvl2pPr marL="914400" indent="-396875" algn="l" defTabSz="914363" rtl="0" eaLnBrk="1" latinLnBrk="0" hangingPunct="1">
        <a:lnSpc>
          <a:spcPct val="90000"/>
        </a:lnSpc>
        <a:spcBef>
          <a:spcPct val="20000"/>
        </a:spcBef>
        <a:buFontTx/>
        <a:buBlip>
          <a:blip r:embed="rId15"/>
        </a:buBlip>
        <a:defRPr sz="2800" kern="1200">
          <a:gradFill>
            <a:gsLst>
              <a:gs pos="0">
                <a:schemeClr val="tx1"/>
              </a:gs>
              <a:gs pos="100000">
                <a:schemeClr val="tx1"/>
              </a:gs>
            </a:gsLst>
            <a:lin ang="16200000" scaled="0"/>
          </a:gradFill>
          <a:latin typeface="Segoe UI" pitchFamily="34" charset="0"/>
          <a:ea typeface="+mn-ea"/>
          <a:cs typeface="+mn-cs"/>
        </a:defRPr>
      </a:lvl2pPr>
      <a:lvl3pPr marL="1258888" indent="-344488"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Tx/>
        <a:buBlip>
          <a:blip r:embed="rId15"/>
        </a:buBlip>
        <a:defRPr sz="2400" kern="1200">
          <a:gradFill>
            <a:gsLst>
              <a:gs pos="0">
                <a:schemeClr val="tx1"/>
              </a:gs>
              <a:gs pos="100000">
                <a:schemeClr val="tx1"/>
              </a:gs>
            </a:gsLst>
            <a:lin ang="162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7"/>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8"/>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18" r:id="rId1"/>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10.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5.png"/><Relationship Id="rId7" Type="http://schemas.openxmlformats.org/officeDocument/2006/relationships/image" Target="../media/image117.png"/><Relationship Id="rId2" Type="http://schemas.openxmlformats.org/officeDocument/2006/relationships/notesSlide" Target="../notesSlides/notesSlide10.xml"/><Relationship Id="rId1" Type="http://schemas.openxmlformats.org/officeDocument/2006/relationships/slideLayout" Target="../slideLayouts/slideLayout55.xml"/><Relationship Id="rId6" Type="http://schemas.openxmlformats.org/officeDocument/2006/relationships/image" Target="../media/image116.png"/><Relationship Id="rId5" Type="http://schemas.openxmlformats.org/officeDocument/2006/relationships/image" Target="../media/image114.png"/><Relationship Id="rId4" Type="http://schemas.openxmlformats.org/officeDocument/2006/relationships/image" Target="../media/image115.png"/><Relationship Id="rId9" Type="http://schemas.openxmlformats.org/officeDocument/2006/relationships/image" Target="../media/image119.png"/></Relationships>
</file>

<file path=ppt/slides/_rels/slide11.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5.png"/><Relationship Id="rId3" Type="http://schemas.openxmlformats.org/officeDocument/2006/relationships/image" Target="../media/image5.png"/><Relationship Id="rId7" Type="http://schemas.openxmlformats.org/officeDocument/2006/relationships/image" Target="../media/image110.png"/><Relationship Id="rId12" Type="http://schemas.openxmlformats.org/officeDocument/2006/relationships/image" Target="../media/image124.png"/><Relationship Id="rId2" Type="http://schemas.openxmlformats.org/officeDocument/2006/relationships/notesSlide" Target="../notesSlides/notesSlide11.xml"/><Relationship Id="rId16" Type="http://schemas.openxmlformats.org/officeDocument/2006/relationships/image" Target="../media/image128.png"/><Relationship Id="rId1" Type="http://schemas.openxmlformats.org/officeDocument/2006/relationships/slideLayout" Target="../slideLayouts/slideLayout55.xml"/><Relationship Id="rId6" Type="http://schemas.openxmlformats.org/officeDocument/2006/relationships/image" Target="../media/image121.png"/><Relationship Id="rId11" Type="http://schemas.openxmlformats.org/officeDocument/2006/relationships/image" Target="../media/image107.png"/><Relationship Id="rId5" Type="http://schemas.openxmlformats.org/officeDocument/2006/relationships/image" Target="../media/image62.png"/><Relationship Id="rId15" Type="http://schemas.openxmlformats.org/officeDocument/2006/relationships/image" Target="../media/image127.png"/><Relationship Id="rId10" Type="http://schemas.openxmlformats.org/officeDocument/2006/relationships/image" Target="../media/image123.png"/><Relationship Id="rId4" Type="http://schemas.openxmlformats.org/officeDocument/2006/relationships/image" Target="../media/image120.png"/><Relationship Id="rId9" Type="http://schemas.openxmlformats.org/officeDocument/2006/relationships/image" Target="../media/image104.png"/><Relationship Id="rId14" Type="http://schemas.openxmlformats.org/officeDocument/2006/relationships/image" Target="../media/image126.png"/></Relationships>
</file>

<file path=ppt/slides/_rels/slide12.xml.rels><?xml version="1.0" encoding="UTF-8" standalone="yes"?>
<Relationships xmlns="http://schemas.openxmlformats.org/package/2006/relationships"><Relationship Id="rId8" Type="http://schemas.openxmlformats.org/officeDocument/2006/relationships/hyperlink" Target="http://www.maximumasp.com/default.aspx" TargetMode="External"/><Relationship Id="rId3" Type="http://schemas.openxmlformats.org/officeDocument/2006/relationships/image" Target="../media/image129.jpeg"/><Relationship Id="rId7" Type="http://schemas.openxmlformats.org/officeDocument/2006/relationships/image" Target="../media/image133.png"/><Relationship Id="rId12" Type="http://schemas.openxmlformats.org/officeDocument/2006/relationships/image" Target="../media/image137.gif"/><Relationship Id="rId2" Type="http://schemas.openxmlformats.org/officeDocument/2006/relationships/notesSlide" Target="../notesSlides/notesSlide12.xml"/><Relationship Id="rId1" Type="http://schemas.openxmlformats.org/officeDocument/2006/relationships/slideLayout" Target="../slideLayouts/slideLayout59.xml"/><Relationship Id="rId6" Type="http://schemas.openxmlformats.org/officeDocument/2006/relationships/image" Target="../media/image132.png"/><Relationship Id="rId11" Type="http://schemas.openxmlformats.org/officeDocument/2006/relationships/image" Target="../media/image136.jpeg"/><Relationship Id="rId5" Type="http://schemas.openxmlformats.org/officeDocument/2006/relationships/image" Target="../media/image131.png"/><Relationship Id="rId10" Type="http://schemas.openxmlformats.org/officeDocument/2006/relationships/image" Target="../media/image135.png"/><Relationship Id="rId4" Type="http://schemas.openxmlformats.org/officeDocument/2006/relationships/image" Target="../media/image130.jpeg"/><Relationship Id="rId9" Type="http://schemas.openxmlformats.org/officeDocument/2006/relationships/image" Target="../media/image134.gi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8" Type="http://schemas.openxmlformats.org/officeDocument/2006/relationships/image" Target="../media/image142.png"/><Relationship Id="rId13" Type="http://schemas.openxmlformats.org/officeDocument/2006/relationships/image" Target="../media/image147.png"/><Relationship Id="rId3" Type="http://schemas.openxmlformats.org/officeDocument/2006/relationships/image" Target="../media/image138.png"/><Relationship Id="rId7" Type="http://schemas.openxmlformats.org/officeDocument/2006/relationships/image" Target="../media/image141.png"/><Relationship Id="rId12" Type="http://schemas.openxmlformats.org/officeDocument/2006/relationships/image" Target="../media/image146.png"/><Relationship Id="rId17" Type="http://schemas.openxmlformats.org/officeDocument/2006/relationships/image" Target="../media/image6.png"/><Relationship Id="rId2" Type="http://schemas.openxmlformats.org/officeDocument/2006/relationships/notesSlide" Target="../notesSlides/notesSlide14.xml"/><Relationship Id="rId16" Type="http://schemas.openxmlformats.org/officeDocument/2006/relationships/image" Target="../media/image5.png"/><Relationship Id="rId1" Type="http://schemas.openxmlformats.org/officeDocument/2006/relationships/slideLayout" Target="../slideLayouts/slideLayout63.xml"/><Relationship Id="rId6" Type="http://schemas.openxmlformats.org/officeDocument/2006/relationships/image" Target="../media/image140.png"/><Relationship Id="rId11" Type="http://schemas.openxmlformats.org/officeDocument/2006/relationships/image" Target="../media/image145.png"/><Relationship Id="rId5" Type="http://schemas.openxmlformats.org/officeDocument/2006/relationships/image" Target="../media/image139.png"/><Relationship Id="rId15" Type="http://schemas.openxmlformats.org/officeDocument/2006/relationships/image" Target="../media/image149.png"/><Relationship Id="rId10" Type="http://schemas.openxmlformats.org/officeDocument/2006/relationships/image" Target="../media/image144.png"/><Relationship Id="rId4" Type="http://schemas.openxmlformats.org/officeDocument/2006/relationships/image" Target="../media/image96.png"/><Relationship Id="rId9" Type="http://schemas.openxmlformats.org/officeDocument/2006/relationships/image" Target="../media/image143.png"/><Relationship Id="rId14" Type="http://schemas.openxmlformats.org/officeDocument/2006/relationships/image" Target="../media/image148.png"/></Relationships>
</file>

<file path=ppt/slides/_rels/slide15.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52.png"/><Relationship Id="rId12" Type="http://schemas.openxmlformats.org/officeDocument/2006/relationships/image" Target="../media/image157.png"/><Relationship Id="rId17" Type="http://schemas.openxmlformats.org/officeDocument/2006/relationships/image" Target="../media/image160.png"/><Relationship Id="rId2" Type="http://schemas.openxmlformats.org/officeDocument/2006/relationships/notesSlide" Target="../notesSlides/notesSlide15.xml"/><Relationship Id="rId16" Type="http://schemas.openxmlformats.org/officeDocument/2006/relationships/image" Target="../media/image159.png"/><Relationship Id="rId1" Type="http://schemas.openxmlformats.org/officeDocument/2006/relationships/slideLayout" Target="../slideLayouts/slideLayout63.xml"/><Relationship Id="rId6" Type="http://schemas.openxmlformats.org/officeDocument/2006/relationships/image" Target="../media/image151.png"/><Relationship Id="rId11" Type="http://schemas.openxmlformats.org/officeDocument/2006/relationships/image" Target="../media/image156.png"/><Relationship Id="rId5" Type="http://schemas.openxmlformats.org/officeDocument/2006/relationships/image" Target="../media/image150.png"/><Relationship Id="rId15" Type="http://schemas.openxmlformats.org/officeDocument/2006/relationships/image" Target="../media/image158.png"/><Relationship Id="rId10" Type="http://schemas.openxmlformats.org/officeDocument/2006/relationships/image" Target="../media/image155.png"/><Relationship Id="rId4" Type="http://schemas.openxmlformats.org/officeDocument/2006/relationships/image" Target="../media/image18.png"/><Relationship Id="rId9" Type="http://schemas.openxmlformats.org/officeDocument/2006/relationships/image" Target="../media/image154.png"/><Relationship Id="rId14" Type="http://schemas.openxmlformats.org/officeDocument/2006/relationships/image" Target="../media/image96.png"/></Relationships>
</file>

<file path=ppt/slides/_rels/slide16.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52.png"/><Relationship Id="rId18" Type="http://schemas.openxmlformats.org/officeDocument/2006/relationships/image" Target="../media/image111.png"/><Relationship Id="rId3" Type="http://schemas.openxmlformats.org/officeDocument/2006/relationships/image" Target="../media/image104.png"/><Relationship Id="rId7" Type="http://schemas.openxmlformats.org/officeDocument/2006/relationships/image" Target="../media/image120.png"/><Relationship Id="rId12" Type="http://schemas.openxmlformats.org/officeDocument/2006/relationships/image" Target="../media/image163.png"/><Relationship Id="rId17" Type="http://schemas.openxmlformats.org/officeDocument/2006/relationships/image" Target="../media/image167.png"/><Relationship Id="rId2" Type="http://schemas.openxmlformats.org/officeDocument/2006/relationships/notesSlide" Target="../notesSlides/notesSlide16.xml"/><Relationship Id="rId16" Type="http://schemas.openxmlformats.org/officeDocument/2006/relationships/image" Target="../media/image166.png"/><Relationship Id="rId20" Type="http://schemas.openxmlformats.org/officeDocument/2006/relationships/image" Target="../media/image169.png"/><Relationship Id="rId1" Type="http://schemas.openxmlformats.org/officeDocument/2006/relationships/slideLayout" Target="../slideLayouts/slideLayout63.xml"/><Relationship Id="rId6" Type="http://schemas.openxmlformats.org/officeDocument/2006/relationships/image" Target="../media/image124.png"/><Relationship Id="rId11" Type="http://schemas.openxmlformats.org/officeDocument/2006/relationships/image" Target="../media/image127.png"/><Relationship Id="rId5" Type="http://schemas.openxmlformats.org/officeDocument/2006/relationships/image" Target="../media/image107.png"/><Relationship Id="rId15" Type="http://schemas.openxmlformats.org/officeDocument/2006/relationships/image" Target="../media/image165.png"/><Relationship Id="rId10" Type="http://schemas.openxmlformats.org/officeDocument/2006/relationships/image" Target="../media/image162.png"/><Relationship Id="rId19" Type="http://schemas.openxmlformats.org/officeDocument/2006/relationships/image" Target="../media/image168.png"/><Relationship Id="rId4" Type="http://schemas.openxmlformats.org/officeDocument/2006/relationships/image" Target="../media/image123.png"/><Relationship Id="rId9" Type="http://schemas.openxmlformats.org/officeDocument/2006/relationships/image" Target="../media/image161.png"/><Relationship Id="rId14" Type="http://schemas.openxmlformats.org/officeDocument/2006/relationships/image" Target="../media/image164.png"/></Relationships>
</file>

<file path=ppt/slides/_rels/slide17.xml.rels><?xml version="1.0" encoding="UTF-8" standalone="yes"?>
<Relationships xmlns="http://schemas.openxmlformats.org/package/2006/relationships"><Relationship Id="rId8" Type="http://schemas.openxmlformats.org/officeDocument/2006/relationships/image" Target="../media/image173.png"/><Relationship Id="rId13" Type="http://schemas.openxmlformats.org/officeDocument/2006/relationships/image" Target="../media/image104.png"/><Relationship Id="rId18" Type="http://schemas.openxmlformats.org/officeDocument/2006/relationships/image" Target="../media/image176.png"/><Relationship Id="rId3" Type="http://schemas.openxmlformats.org/officeDocument/2006/relationships/image" Target="../media/image170.png"/><Relationship Id="rId21" Type="http://schemas.openxmlformats.org/officeDocument/2006/relationships/image" Target="../media/image100.png"/><Relationship Id="rId7" Type="http://schemas.openxmlformats.org/officeDocument/2006/relationships/image" Target="../media/image172.png"/><Relationship Id="rId12" Type="http://schemas.openxmlformats.org/officeDocument/2006/relationships/image" Target="../media/image175.png"/><Relationship Id="rId17" Type="http://schemas.openxmlformats.org/officeDocument/2006/relationships/image" Target="../media/image128.png"/><Relationship Id="rId2" Type="http://schemas.openxmlformats.org/officeDocument/2006/relationships/notesSlide" Target="../notesSlides/notesSlide17.xml"/><Relationship Id="rId16" Type="http://schemas.openxmlformats.org/officeDocument/2006/relationships/image" Target="../media/image163.png"/><Relationship Id="rId20" Type="http://schemas.openxmlformats.org/officeDocument/2006/relationships/image" Target="../media/image99.png"/><Relationship Id="rId1" Type="http://schemas.openxmlformats.org/officeDocument/2006/relationships/slideLayout" Target="../slideLayouts/slideLayout63.xml"/><Relationship Id="rId6" Type="http://schemas.openxmlformats.org/officeDocument/2006/relationships/image" Target="../media/image154.png"/><Relationship Id="rId11" Type="http://schemas.openxmlformats.org/officeDocument/2006/relationships/image" Target="../media/image167.png"/><Relationship Id="rId24" Type="http://schemas.openxmlformats.org/officeDocument/2006/relationships/image" Target="../media/image109.png"/><Relationship Id="rId5" Type="http://schemas.openxmlformats.org/officeDocument/2006/relationships/image" Target="../media/image20.png"/><Relationship Id="rId15" Type="http://schemas.openxmlformats.org/officeDocument/2006/relationships/image" Target="../media/image150.png"/><Relationship Id="rId23" Type="http://schemas.openxmlformats.org/officeDocument/2006/relationships/image" Target="../media/image107.png"/><Relationship Id="rId10" Type="http://schemas.openxmlformats.org/officeDocument/2006/relationships/image" Target="../media/image174.png"/><Relationship Id="rId19" Type="http://schemas.openxmlformats.org/officeDocument/2006/relationships/image" Target="../media/image101.png"/><Relationship Id="rId4" Type="http://schemas.openxmlformats.org/officeDocument/2006/relationships/image" Target="../media/image171.png"/><Relationship Id="rId9" Type="http://schemas.openxmlformats.org/officeDocument/2006/relationships/image" Target="../media/image127.png"/><Relationship Id="rId14" Type="http://schemas.openxmlformats.org/officeDocument/2006/relationships/image" Target="../media/image152.png"/><Relationship Id="rId22" Type="http://schemas.openxmlformats.org/officeDocument/2006/relationships/image" Target="../media/image106.png"/></Relationships>
</file>

<file path=ppt/slides/_rels/slide18.xml.rels><?xml version="1.0" encoding="UTF-8" standalone="yes"?>
<Relationships xmlns="http://schemas.openxmlformats.org/package/2006/relationships"><Relationship Id="rId8" Type="http://schemas.openxmlformats.org/officeDocument/2006/relationships/image" Target="../media/image179.png"/><Relationship Id="rId13" Type="http://schemas.openxmlformats.org/officeDocument/2006/relationships/image" Target="../media/image106.png"/><Relationship Id="rId3" Type="http://schemas.openxmlformats.org/officeDocument/2006/relationships/image" Target="../media/image177.png"/><Relationship Id="rId7" Type="http://schemas.openxmlformats.org/officeDocument/2006/relationships/image" Target="../media/image152.png"/><Relationship Id="rId12" Type="http://schemas.openxmlformats.org/officeDocument/2006/relationships/image" Target="../media/image181.png"/><Relationship Id="rId2" Type="http://schemas.openxmlformats.org/officeDocument/2006/relationships/notesSlide" Target="../notesSlides/notesSlide18.xml"/><Relationship Id="rId1" Type="http://schemas.openxmlformats.org/officeDocument/2006/relationships/slideLayout" Target="../slideLayouts/slideLayout63.xml"/><Relationship Id="rId6" Type="http://schemas.openxmlformats.org/officeDocument/2006/relationships/image" Target="../media/image163.png"/><Relationship Id="rId11" Type="http://schemas.openxmlformats.org/officeDocument/2006/relationships/image" Target="../media/image109.png"/><Relationship Id="rId5" Type="http://schemas.openxmlformats.org/officeDocument/2006/relationships/image" Target="../media/image164.png"/><Relationship Id="rId15" Type="http://schemas.openxmlformats.org/officeDocument/2006/relationships/image" Target="../media/image107.png"/><Relationship Id="rId10" Type="http://schemas.openxmlformats.org/officeDocument/2006/relationships/image" Target="../media/image180.png"/><Relationship Id="rId4" Type="http://schemas.openxmlformats.org/officeDocument/2006/relationships/image" Target="../media/image178.png"/><Relationship Id="rId9" Type="http://schemas.openxmlformats.org/officeDocument/2006/relationships/image" Target="../media/image127.png"/><Relationship Id="rId14" Type="http://schemas.openxmlformats.org/officeDocument/2006/relationships/image" Target="../media/image182.png"/></Relationships>
</file>

<file path=ppt/slides/_rels/slide19.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9.xml"/><Relationship Id="rId1" Type="http://schemas.openxmlformats.org/officeDocument/2006/relationships/slideLayout" Target="../slideLayouts/slideLayout6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20.xml"/><Relationship Id="rId1" Type="http://schemas.openxmlformats.org/officeDocument/2006/relationships/slideLayout" Target="../slideLayouts/slideLayout63.xml"/><Relationship Id="rId5" Type="http://schemas.openxmlformats.org/officeDocument/2006/relationships/image" Target="../media/image5.png"/><Relationship Id="rId4" Type="http://schemas.openxmlformats.org/officeDocument/2006/relationships/image" Target="../media/image18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0.xml"/></Relationships>
</file>

<file path=ppt/slides/_rels/slide25.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71.xml"/></Relationships>
</file>

<file path=ppt/slides/_rels/slide26.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25.xml"/><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png"/><Relationship Id="rId3" Type="http://schemas.openxmlformats.org/officeDocument/2006/relationships/image" Target="../media/image1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notesSlide" Target="../notesSlides/notesSlide3.xml"/><Relationship Id="rId16" Type="http://schemas.openxmlformats.org/officeDocument/2006/relationships/image" Target="../media/image26.png"/><Relationship Id="rId20" Type="http://schemas.openxmlformats.org/officeDocument/2006/relationships/image" Target="../media/image30.png"/><Relationship Id="rId29" Type="http://schemas.openxmlformats.org/officeDocument/2006/relationships/image" Target="../media/image39.png"/><Relationship Id="rId1" Type="http://schemas.openxmlformats.org/officeDocument/2006/relationships/slideLayout" Target="../slideLayouts/slideLayout52.x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pn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pn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60.xml"/><Relationship Id="rId5" Type="http://schemas.openxmlformats.org/officeDocument/2006/relationships/image" Target="../media/image42.gif"/><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18" Type="http://schemas.openxmlformats.org/officeDocument/2006/relationships/image" Target="../media/image57.png"/><Relationship Id="rId3" Type="http://schemas.openxmlformats.org/officeDocument/2006/relationships/image" Target="../media/image43.png"/><Relationship Id="rId21" Type="http://schemas.openxmlformats.org/officeDocument/2006/relationships/image" Target="../media/image60.png"/><Relationship Id="rId7" Type="http://schemas.openxmlformats.org/officeDocument/2006/relationships/image" Target="../media/image18.pn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notesSlide" Target="../notesSlides/notesSlide5.xml"/><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slideLayout" Target="../slideLayouts/slideLayout63.xml"/><Relationship Id="rId6" Type="http://schemas.openxmlformats.org/officeDocument/2006/relationships/image" Target="../media/image46.png"/><Relationship Id="rId11" Type="http://schemas.openxmlformats.org/officeDocument/2006/relationships/image" Target="../media/image50.png"/><Relationship Id="rId24" Type="http://schemas.openxmlformats.org/officeDocument/2006/relationships/image" Target="../media/image63.png"/><Relationship Id="rId5" Type="http://schemas.openxmlformats.org/officeDocument/2006/relationships/image" Target="../media/image45.png"/><Relationship Id="rId15" Type="http://schemas.openxmlformats.org/officeDocument/2006/relationships/image" Target="../media/image54.png"/><Relationship Id="rId23" Type="http://schemas.openxmlformats.org/officeDocument/2006/relationships/image" Target="../media/image62.png"/><Relationship Id="rId10" Type="http://schemas.openxmlformats.org/officeDocument/2006/relationships/image" Target="../media/image49.png"/><Relationship Id="rId19" Type="http://schemas.openxmlformats.org/officeDocument/2006/relationships/image" Target="../media/image58.png"/><Relationship Id="rId4" Type="http://schemas.openxmlformats.org/officeDocument/2006/relationships/image" Target="../media/image44.png"/><Relationship Id="rId9" Type="http://schemas.openxmlformats.org/officeDocument/2006/relationships/image" Target="../media/image48.png"/><Relationship Id="rId14" Type="http://schemas.openxmlformats.org/officeDocument/2006/relationships/image" Target="../media/image53.png"/><Relationship Id="rId22" Type="http://schemas.openxmlformats.org/officeDocument/2006/relationships/image" Target="../media/image61.png"/></Relationships>
</file>

<file path=ppt/slides/_rels/slide6.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60.png"/><Relationship Id="rId18" Type="http://schemas.openxmlformats.org/officeDocument/2006/relationships/image" Target="../media/image56.png"/><Relationship Id="rId3" Type="http://schemas.openxmlformats.org/officeDocument/2006/relationships/image" Target="../media/image64.png"/><Relationship Id="rId21" Type="http://schemas.openxmlformats.org/officeDocument/2006/relationships/image" Target="../media/image71.png"/><Relationship Id="rId7" Type="http://schemas.openxmlformats.org/officeDocument/2006/relationships/image" Target="../media/image61.png"/><Relationship Id="rId12" Type="http://schemas.openxmlformats.org/officeDocument/2006/relationships/image" Target="../media/image59.png"/><Relationship Id="rId17" Type="http://schemas.openxmlformats.org/officeDocument/2006/relationships/image" Target="../media/image55.png"/><Relationship Id="rId2" Type="http://schemas.openxmlformats.org/officeDocument/2006/relationships/notesSlide" Target="../notesSlides/notesSlide6.xml"/><Relationship Id="rId16" Type="http://schemas.openxmlformats.org/officeDocument/2006/relationships/image" Target="../media/image63.png"/><Relationship Id="rId20" Type="http://schemas.openxmlformats.org/officeDocument/2006/relationships/image" Target="../media/image70.png"/><Relationship Id="rId1" Type="http://schemas.openxmlformats.org/officeDocument/2006/relationships/slideLayout" Target="../slideLayouts/slideLayout63.xml"/><Relationship Id="rId6" Type="http://schemas.openxmlformats.org/officeDocument/2006/relationships/image" Target="../media/image57.png"/><Relationship Id="rId11" Type="http://schemas.openxmlformats.org/officeDocument/2006/relationships/image" Target="../media/image58.png"/><Relationship Id="rId5" Type="http://schemas.openxmlformats.org/officeDocument/2006/relationships/image" Target="../media/image65.png"/><Relationship Id="rId15" Type="http://schemas.openxmlformats.org/officeDocument/2006/relationships/image" Target="../media/image62.png"/><Relationship Id="rId10" Type="http://schemas.openxmlformats.org/officeDocument/2006/relationships/image" Target="../media/image68.png"/><Relationship Id="rId19" Type="http://schemas.openxmlformats.org/officeDocument/2006/relationships/image" Target="../media/image69.png"/><Relationship Id="rId4" Type="http://schemas.openxmlformats.org/officeDocument/2006/relationships/image" Target="../media/image14.png"/><Relationship Id="rId9" Type="http://schemas.openxmlformats.org/officeDocument/2006/relationships/image" Target="../media/image67.png"/><Relationship Id="rId1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png"/><Relationship Id="rId3" Type="http://schemas.openxmlformats.org/officeDocument/2006/relationships/image" Target="../media/image2.png"/><Relationship Id="rId7" Type="http://schemas.openxmlformats.org/officeDocument/2006/relationships/image" Target="../media/image75.png"/><Relationship Id="rId12" Type="http://schemas.openxmlformats.org/officeDocument/2006/relationships/image" Target="../media/image80.png"/><Relationship Id="rId2" Type="http://schemas.openxmlformats.org/officeDocument/2006/relationships/notesSlide" Target="../notesSlides/notesSlide7.xml"/><Relationship Id="rId1" Type="http://schemas.openxmlformats.org/officeDocument/2006/relationships/slideLayout" Target="../slideLayouts/slideLayout44.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5" Type="http://schemas.openxmlformats.org/officeDocument/2006/relationships/image" Target="../media/image8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2.png"/></Relationships>
</file>

<file path=ppt/slides/_rels/slide8.xml.rels><?xml version="1.0" encoding="UTF-8" standalone="yes"?>
<Relationships xmlns="http://schemas.openxmlformats.org/package/2006/relationships"><Relationship Id="rId8" Type="http://schemas.openxmlformats.org/officeDocument/2006/relationships/image" Target="../media/image86.jpeg"/><Relationship Id="rId13" Type="http://schemas.openxmlformats.org/officeDocument/2006/relationships/image" Target="../media/image91.jpeg"/><Relationship Id="rId18" Type="http://schemas.openxmlformats.org/officeDocument/2006/relationships/image" Target="../media/image18.png"/><Relationship Id="rId26" Type="http://schemas.openxmlformats.org/officeDocument/2006/relationships/image" Target="../media/image101.png"/><Relationship Id="rId39" Type="http://schemas.openxmlformats.org/officeDocument/2006/relationships/image" Target="../media/image113.png"/><Relationship Id="rId3" Type="http://schemas.openxmlformats.org/officeDocument/2006/relationships/image" Target="../media/image5.png"/><Relationship Id="rId21" Type="http://schemas.openxmlformats.org/officeDocument/2006/relationships/image" Target="../media/image96.png"/><Relationship Id="rId34" Type="http://schemas.openxmlformats.org/officeDocument/2006/relationships/image" Target="../media/image108.png"/><Relationship Id="rId7" Type="http://schemas.openxmlformats.org/officeDocument/2006/relationships/image" Target="../media/image85.jpeg"/><Relationship Id="rId12" Type="http://schemas.openxmlformats.org/officeDocument/2006/relationships/image" Target="../media/image90.jpeg"/><Relationship Id="rId17" Type="http://schemas.openxmlformats.org/officeDocument/2006/relationships/image" Target="../media/image14.png"/><Relationship Id="rId25" Type="http://schemas.openxmlformats.org/officeDocument/2006/relationships/image" Target="../media/image100.png"/><Relationship Id="rId33" Type="http://schemas.openxmlformats.org/officeDocument/2006/relationships/image" Target="../media/image107.png"/><Relationship Id="rId38" Type="http://schemas.openxmlformats.org/officeDocument/2006/relationships/image" Target="../media/image112.png"/><Relationship Id="rId2" Type="http://schemas.openxmlformats.org/officeDocument/2006/relationships/notesSlide" Target="../notesSlides/notesSlide8.xml"/><Relationship Id="rId16" Type="http://schemas.openxmlformats.org/officeDocument/2006/relationships/image" Target="../media/image94.png"/><Relationship Id="rId20" Type="http://schemas.openxmlformats.org/officeDocument/2006/relationships/image" Target="../media/image95.png"/><Relationship Id="rId29" Type="http://schemas.openxmlformats.org/officeDocument/2006/relationships/image" Target="../media/image20.png"/><Relationship Id="rId1" Type="http://schemas.openxmlformats.org/officeDocument/2006/relationships/slideLayout" Target="../slideLayouts/slideLayout63.xml"/><Relationship Id="rId6" Type="http://schemas.openxmlformats.org/officeDocument/2006/relationships/image" Target="../media/image16.png"/><Relationship Id="rId11" Type="http://schemas.openxmlformats.org/officeDocument/2006/relationships/image" Target="../media/image89.jpeg"/><Relationship Id="rId24" Type="http://schemas.openxmlformats.org/officeDocument/2006/relationships/image" Target="../media/image99.png"/><Relationship Id="rId32" Type="http://schemas.openxmlformats.org/officeDocument/2006/relationships/image" Target="../media/image106.png"/><Relationship Id="rId37" Type="http://schemas.openxmlformats.org/officeDocument/2006/relationships/image" Target="../media/image111.png"/><Relationship Id="rId40" Type="http://schemas.openxmlformats.org/officeDocument/2006/relationships/image" Target="../media/image114.png"/><Relationship Id="rId5" Type="http://schemas.openxmlformats.org/officeDocument/2006/relationships/image" Target="../media/image84.png"/><Relationship Id="rId15" Type="http://schemas.openxmlformats.org/officeDocument/2006/relationships/image" Target="../media/image93.jpeg"/><Relationship Id="rId23" Type="http://schemas.openxmlformats.org/officeDocument/2006/relationships/image" Target="../media/image98.png"/><Relationship Id="rId28" Type="http://schemas.openxmlformats.org/officeDocument/2006/relationships/image" Target="../media/image103.png"/><Relationship Id="rId36" Type="http://schemas.openxmlformats.org/officeDocument/2006/relationships/image" Target="../media/image110.png"/><Relationship Id="rId10" Type="http://schemas.openxmlformats.org/officeDocument/2006/relationships/image" Target="../media/image88.jpeg"/><Relationship Id="rId19" Type="http://schemas.openxmlformats.org/officeDocument/2006/relationships/image" Target="../media/image15.png"/><Relationship Id="rId31" Type="http://schemas.openxmlformats.org/officeDocument/2006/relationships/image" Target="../media/image105.png"/><Relationship Id="rId4" Type="http://schemas.openxmlformats.org/officeDocument/2006/relationships/image" Target="../media/image6.png"/><Relationship Id="rId9" Type="http://schemas.openxmlformats.org/officeDocument/2006/relationships/image" Target="../media/image87.jpeg"/><Relationship Id="rId14" Type="http://schemas.openxmlformats.org/officeDocument/2006/relationships/image" Target="../media/image92.jpeg"/><Relationship Id="rId22" Type="http://schemas.openxmlformats.org/officeDocument/2006/relationships/image" Target="../media/image97.png"/><Relationship Id="rId27" Type="http://schemas.openxmlformats.org/officeDocument/2006/relationships/image" Target="../media/image102.png"/><Relationship Id="rId30" Type="http://schemas.openxmlformats.org/officeDocument/2006/relationships/image" Target="../media/image104.png"/><Relationship Id="rId35" Type="http://schemas.openxmlformats.org/officeDocument/2006/relationships/image" Target="../media/image10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0" y="3957403"/>
            <a:ext cx="9143999" cy="2900597"/>
          </a:xfrm>
          <a:prstGeom prst="rect">
            <a:avLst/>
          </a:prstGeom>
          <a:gradFill>
            <a:gsLst>
              <a:gs pos="0">
                <a:srgbClr val="000000">
                  <a:alpha val="0"/>
                </a:srgbClr>
              </a:gs>
              <a:gs pos="60000">
                <a:srgbClr val="000000">
                  <a:alpha val="30000"/>
                </a:srgbClr>
              </a:gs>
            </a:gsLst>
            <a:lin ang="54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9" name="Title 18"/>
          <p:cNvSpPr>
            <a:spLocks noGrp="1"/>
          </p:cNvSpPr>
          <p:nvPr>
            <p:ph type="title"/>
          </p:nvPr>
        </p:nvSpPr>
        <p:spPr>
          <a:xfrm>
            <a:off x="381000" y="230188"/>
            <a:ext cx="8382000" cy="1218795"/>
          </a:xfrm>
        </p:spPr>
        <p:txBody>
          <a:bodyPr/>
          <a:lstStyle/>
          <a:p>
            <a:r>
              <a:rPr lang="en-US" sz="4400" dirty="0">
                <a:solidFill>
                  <a:srgbClr val="CCFFCC"/>
                </a:solidFill>
                <a:effectLst/>
                <a:latin typeface="+mj-lt"/>
                <a:cs typeface="Arial" charset="0"/>
              </a:rPr>
              <a:t>Dynamic Datacenter Toolkit for </a:t>
            </a:r>
            <a:r>
              <a:rPr lang="en-US" sz="4400" dirty="0" err="1">
                <a:solidFill>
                  <a:srgbClr val="CCFFCC"/>
                </a:solidFill>
                <a:effectLst/>
                <a:latin typeface="+mj-lt"/>
                <a:cs typeface="Arial" charset="0"/>
              </a:rPr>
              <a:t>Hosters</a:t>
            </a:r>
            <a:endParaRPr lang="en-US" sz="4400" dirty="0">
              <a:solidFill>
                <a:srgbClr val="CCFFCC"/>
              </a:solidFill>
              <a:effectLst/>
              <a:latin typeface="+mj-lt"/>
              <a:cs typeface="Arial" charset="0"/>
            </a:endParaRPr>
          </a:p>
        </p:txBody>
      </p:sp>
      <p:sp>
        <p:nvSpPr>
          <p:cNvPr id="6" name="Rectangle 5"/>
          <p:cNvSpPr/>
          <p:nvPr/>
        </p:nvSpPr>
        <p:spPr bwMode="auto">
          <a:xfrm>
            <a:off x="0" y="5715000"/>
            <a:ext cx="9144000" cy="914400"/>
          </a:xfrm>
          <a:prstGeom prst="rect">
            <a:avLst/>
          </a:prstGeom>
          <a:gradFill>
            <a:gsLst>
              <a:gs pos="0">
                <a:schemeClr val="accent3">
                  <a:alpha val="0"/>
                </a:schemeClr>
              </a:gs>
              <a:gs pos="10000">
                <a:schemeClr val="accent3">
                  <a:alpha val="50000"/>
                </a:schemeClr>
              </a:gs>
              <a:gs pos="30000">
                <a:schemeClr val="accent3"/>
              </a:gs>
              <a:gs pos="70000">
                <a:schemeClr val="accent3"/>
              </a:gs>
              <a:gs pos="90000">
                <a:schemeClr val="accent3">
                  <a:alpha val="50000"/>
                </a:schemeClr>
              </a:gs>
              <a:gs pos="100000">
                <a:schemeClr val="accent3">
                  <a:alpha val="0"/>
                </a:schemeClr>
              </a:gs>
            </a:gsLst>
            <a:lin ang="0" scaled="0"/>
          </a:gradFill>
          <a:ln w="9525">
            <a:gradFill>
              <a:gsLst>
                <a:gs pos="0">
                  <a:schemeClr val="accent3">
                    <a:alpha val="0"/>
                  </a:schemeClr>
                </a:gs>
                <a:gs pos="50000">
                  <a:schemeClr val="accent3">
                    <a:lumMod val="60000"/>
                    <a:lumOff val="40000"/>
                  </a:schemeClr>
                </a:gs>
                <a:gs pos="100000">
                  <a:schemeClr val="accent3">
                    <a:alpha val="0"/>
                  </a:schemeClr>
                </a:gs>
              </a:gsLst>
              <a:lin ang="0" scaled="0"/>
            </a:gradFill>
            <a:headEnd type="none" w="med" len="med"/>
            <a:tailEnd type="none" w="med" len="med"/>
          </a:ln>
          <a:effectLst>
            <a:outerShdw blurRad="381000" algn="ctr" rotWithShape="0">
              <a:prstClr val="black"/>
            </a:outerShdw>
          </a:effectLst>
          <a:scene3d>
            <a:camera prst="orthographicFront"/>
            <a:lightRig rig="threePt" dir="t"/>
          </a:scene3d>
          <a:sp3d prstMaterial="matte"/>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defRPr/>
            </a:pPr>
            <a:r>
              <a:rPr lang="en-US" sz="2800" spc="-30" dirty="0" smtClean="0">
                <a:gradFill>
                  <a:gsLst>
                    <a:gs pos="0">
                      <a:srgbClr val="FFFFFF"/>
                    </a:gs>
                    <a:gs pos="100000">
                      <a:srgbClr val="FFFFFF"/>
                    </a:gs>
                  </a:gsLst>
                  <a:lin ang="16200000" scaled="0"/>
                </a:gradFill>
              </a:rPr>
              <a:t>End-to-end prescriptive guidance for creating </a:t>
            </a:r>
            <a:br>
              <a:rPr lang="en-US" sz="2800" spc="-30" dirty="0" smtClean="0">
                <a:gradFill>
                  <a:gsLst>
                    <a:gs pos="0">
                      <a:srgbClr val="FFFFFF"/>
                    </a:gs>
                    <a:gs pos="100000">
                      <a:srgbClr val="FFFFFF"/>
                    </a:gs>
                  </a:gsLst>
                  <a:lin ang="16200000" scaled="0"/>
                </a:gradFill>
              </a:rPr>
            </a:br>
            <a:r>
              <a:rPr lang="en-US" sz="2800" spc="-30" dirty="0" smtClean="0">
                <a:gradFill>
                  <a:gsLst>
                    <a:gs pos="0">
                      <a:srgbClr val="FFFFFF"/>
                    </a:gs>
                    <a:gs pos="100000">
                      <a:srgbClr val="FFFFFF"/>
                    </a:gs>
                  </a:gsLst>
                  <a:lin ang="16200000" scaled="0"/>
                </a:gradFill>
              </a:rPr>
              <a:t>cloud services, managed hosting</a:t>
            </a:r>
          </a:p>
        </p:txBody>
      </p:sp>
      <p:sp>
        <p:nvSpPr>
          <p:cNvPr id="26" name="Rectangle 25"/>
          <p:cNvSpPr/>
          <p:nvPr/>
        </p:nvSpPr>
        <p:spPr bwMode="auto">
          <a:xfrm>
            <a:off x="0" y="1420813"/>
            <a:ext cx="9144000" cy="1033072"/>
          </a:xfrm>
          <a:prstGeom prst="rect">
            <a:avLst/>
          </a:prstGeom>
          <a:gradFill>
            <a:gsLst>
              <a:gs pos="0">
                <a:schemeClr val="accent3">
                  <a:alpha val="0"/>
                </a:schemeClr>
              </a:gs>
              <a:gs pos="10000">
                <a:schemeClr val="accent3">
                  <a:alpha val="50000"/>
                </a:schemeClr>
              </a:gs>
              <a:gs pos="30000">
                <a:schemeClr val="accent3"/>
              </a:gs>
              <a:gs pos="70000">
                <a:schemeClr val="accent3"/>
              </a:gs>
              <a:gs pos="90000">
                <a:schemeClr val="accent3">
                  <a:alpha val="50000"/>
                </a:schemeClr>
              </a:gs>
              <a:gs pos="100000">
                <a:schemeClr val="accent3">
                  <a:alpha val="0"/>
                </a:schemeClr>
              </a:gs>
            </a:gsLst>
            <a:lin ang="0" scaled="0"/>
          </a:gradFill>
          <a:ln w="9525">
            <a:gradFill>
              <a:gsLst>
                <a:gs pos="0">
                  <a:schemeClr val="accent3">
                    <a:alpha val="0"/>
                  </a:schemeClr>
                </a:gs>
                <a:gs pos="50000">
                  <a:schemeClr val="accent3">
                    <a:lumMod val="60000"/>
                    <a:lumOff val="40000"/>
                  </a:schemeClr>
                </a:gs>
                <a:gs pos="100000">
                  <a:schemeClr val="accent3">
                    <a:alpha val="0"/>
                  </a:schemeClr>
                </a:gs>
              </a:gsLst>
              <a:lin ang="0" scaled="0"/>
            </a:gradFill>
            <a:headEnd type="none" w="med" len="med"/>
            <a:tailEnd type="none" w="med" len="med"/>
          </a:ln>
          <a:effectLst>
            <a:outerShdw blurRad="381000" algn="ctr" rotWithShape="0">
              <a:prstClr val="black"/>
            </a:outerShdw>
          </a:effectLst>
          <a:scene3d>
            <a:camera prst="orthographicFront"/>
            <a:lightRig rig="threePt" dir="t"/>
          </a:scene3d>
          <a:sp3d prstMaterial="matte"/>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defRPr/>
            </a:pPr>
            <a:r>
              <a:rPr lang="en-US" sz="3200" spc="-30" dirty="0" smtClean="0">
                <a:gradFill>
                  <a:gsLst>
                    <a:gs pos="0">
                      <a:srgbClr val="FFFFFF"/>
                    </a:gs>
                    <a:gs pos="100000">
                      <a:srgbClr val="FFFFFF"/>
                    </a:gs>
                  </a:gsLst>
                  <a:lin ang="16200000" scaled="0"/>
                </a:gradFill>
              </a:rPr>
              <a:t>Prescriptive guidance for creating managed services and hosted Cloud offerings</a:t>
            </a:r>
          </a:p>
        </p:txBody>
      </p:sp>
      <p:sp>
        <p:nvSpPr>
          <p:cNvPr id="27" name="Content Placeholder 2"/>
          <p:cNvSpPr txBox="1">
            <a:spLocks/>
          </p:cNvSpPr>
          <p:nvPr/>
        </p:nvSpPr>
        <p:spPr>
          <a:xfrm>
            <a:off x="730250" y="2657742"/>
            <a:ext cx="8032750" cy="1249573"/>
          </a:xfrm>
          <a:prstGeom prst="rect">
            <a:avLst/>
          </a:prstGeom>
        </p:spPr>
        <p:txBody>
          <a:bodyPr vert="horz" wrap="square" lIns="0" tIns="0" rIns="0" bIns="0" rtlCol="0">
            <a:spAutoFit/>
          </a:bodyPr>
          <a:lstStyle/>
          <a:p>
            <a:pPr marL="396875" indent="-396875">
              <a:lnSpc>
                <a:spcPct val="90000"/>
              </a:lnSpc>
              <a:spcBef>
                <a:spcPct val="20000"/>
              </a:spcBef>
              <a:buFontTx/>
              <a:buBlip>
                <a:blip r:embed="rId3"/>
              </a:buBlip>
              <a:defRPr/>
            </a:pPr>
            <a:r>
              <a:rPr lang="en-US" sz="2800" dirty="0" smtClean="0">
                <a:gradFill>
                  <a:gsLst>
                    <a:gs pos="0">
                      <a:srgbClr val="FFFFFF"/>
                    </a:gs>
                    <a:gs pos="100000">
                      <a:srgbClr val="FFFFFF"/>
                    </a:gs>
                  </a:gsLst>
                  <a:lin ang="16200000" scaled="0"/>
                </a:gradFill>
              </a:rPr>
              <a:t>On-demand VM provisioning</a:t>
            </a:r>
          </a:p>
          <a:p>
            <a:pPr marL="396875" indent="-396875">
              <a:lnSpc>
                <a:spcPct val="90000"/>
              </a:lnSpc>
              <a:spcBef>
                <a:spcPct val="20000"/>
              </a:spcBef>
              <a:buFontTx/>
              <a:buBlip>
                <a:blip r:embed="rId3"/>
              </a:buBlip>
              <a:defRPr/>
            </a:pPr>
            <a:r>
              <a:rPr lang="en-US" sz="2800" dirty="0" smtClean="0">
                <a:gradFill>
                  <a:gsLst>
                    <a:gs pos="0">
                      <a:srgbClr val="FFFFFF"/>
                    </a:gs>
                    <a:gs pos="100000">
                      <a:srgbClr val="FFFFFF"/>
                    </a:gs>
                  </a:gsLst>
                  <a:lin ang="16200000" scaled="0"/>
                </a:gradFill>
              </a:rPr>
              <a:t>Sample portal helps provide </a:t>
            </a:r>
            <a:r>
              <a:rPr lang="en-US" sz="2800" dirty="0" err="1" smtClean="0">
                <a:gradFill>
                  <a:gsLst>
                    <a:gs pos="0">
                      <a:srgbClr val="FFFFFF"/>
                    </a:gs>
                    <a:gs pos="100000">
                      <a:srgbClr val="FFFFFF"/>
                    </a:gs>
                  </a:gsLst>
                  <a:lin ang="16200000" scaled="0"/>
                </a:gradFill>
              </a:rPr>
              <a:t>hoster’s</a:t>
            </a:r>
            <a:r>
              <a:rPr lang="en-US" sz="2800" dirty="0" smtClean="0">
                <a:gradFill>
                  <a:gsLst>
                    <a:gs pos="0">
                      <a:srgbClr val="FFFFFF"/>
                    </a:gs>
                    <a:gs pos="100000">
                      <a:srgbClr val="FFFFFF"/>
                    </a:gs>
                  </a:gsLst>
                  <a:lin ang="16200000" scaled="0"/>
                </a:gradFill>
              </a:rPr>
              <a:t> customers an integrated control and view of services</a:t>
            </a:r>
          </a:p>
        </p:txBody>
      </p:sp>
      <p:grpSp>
        <p:nvGrpSpPr>
          <p:cNvPr id="2" name="Group 45"/>
          <p:cNvGrpSpPr/>
          <p:nvPr/>
        </p:nvGrpSpPr>
        <p:grpSpPr>
          <a:xfrm>
            <a:off x="731044" y="4137321"/>
            <a:ext cx="7681913" cy="1173239"/>
            <a:chOff x="381000" y="4118272"/>
            <a:chExt cx="8382000" cy="1280161"/>
          </a:xfrm>
        </p:grpSpPr>
        <p:grpSp>
          <p:nvGrpSpPr>
            <p:cNvPr id="3" name="Group 40"/>
            <p:cNvGrpSpPr/>
            <p:nvPr/>
          </p:nvGrpSpPr>
          <p:grpSpPr>
            <a:xfrm>
              <a:off x="381000" y="4118272"/>
              <a:ext cx="2580480" cy="1280160"/>
              <a:chOff x="381000" y="4124325"/>
              <a:chExt cx="2580480" cy="1280160"/>
            </a:xfrm>
          </p:grpSpPr>
          <p:pic>
            <p:nvPicPr>
              <p:cNvPr id="1033" name="Picture 9" descr="K:\SilverFox\8-20190_IsaacRoybal\Art\oval circle frame edge - stretch by 400.png"/>
              <p:cNvPicPr>
                <a:picLocks noChangeAspect="1" noChangeArrowheads="1"/>
              </p:cNvPicPr>
              <p:nvPr/>
            </p:nvPicPr>
            <p:blipFill>
              <a:blip r:embed="rId4" cstate="email"/>
              <a:srcRect/>
              <a:stretch>
                <a:fillRect/>
              </a:stretch>
            </p:blipFill>
            <p:spPr bwMode="auto">
              <a:xfrm>
                <a:off x="381000" y="4124325"/>
                <a:ext cx="2580480" cy="1280160"/>
              </a:xfrm>
              <a:prstGeom prst="rect">
                <a:avLst/>
              </a:prstGeom>
              <a:noFill/>
              <a:effectLst>
                <a:outerShdw blurRad="127000" algn="ctr" rotWithShape="0">
                  <a:prstClr val="black">
                    <a:alpha val="50000"/>
                  </a:prstClr>
                </a:outerShdw>
              </a:effectLst>
            </p:spPr>
          </p:pic>
          <p:pic>
            <p:nvPicPr>
              <p:cNvPr id="16" name="Picture 15" descr="WS08-HypeV_v_rgb_r.png"/>
              <p:cNvPicPr>
                <a:picLocks noChangeAspect="1"/>
              </p:cNvPicPr>
              <p:nvPr/>
            </p:nvPicPr>
            <p:blipFill>
              <a:blip r:embed="rId5" cstate="email"/>
              <a:stretch>
                <a:fillRect/>
              </a:stretch>
            </p:blipFill>
            <p:spPr>
              <a:xfrm>
                <a:off x="934632" y="4416238"/>
                <a:ext cx="1535575" cy="696335"/>
              </a:xfrm>
              <a:prstGeom prst="rect">
                <a:avLst/>
              </a:prstGeom>
            </p:spPr>
          </p:pic>
        </p:grpSp>
        <p:grpSp>
          <p:nvGrpSpPr>
            <p:cNvPr id="4" name="Group 41"/>
            <p:cNvGrpSpPr/>
            <p:nvPr/>
          </p:nvGrpSpPr>
          <p:grpSpPr>
            <a:xfrm>
              <a:off x="3926880" y="4118273"/>
              <a:ext cx="1935360" cy="1280160"/>
              <a:chOff x="4227315" y="4132561"/>
              <a:chExt cx="1935360" cy="1280160"/>
            </a:xfrm>
          </p:grpSpPr>
          <p:pic>
            <p:nvPicPr>
              <p:cNvPr id="39" name="Picture 4" descr="K:\SilverFox\8-20190_IsaacRoybal\Art\oval circle frame edge - stretch by 200.png"/>
              <p:cNvPicPr>
                <a:picLocks noChangeAspect="1" noChangeArrowheads="1"/>
              </p:cNvPicPr>
              <p:nvPr/>
            </p:nvPicPr>
            <p:blipFill>
              <a:blip r:embed="rId6" cstate="email"/>
              <a:srcRect/>
              <a:stretch>
                <a:fillRect/>
              </a:stretch>
            </p:blipFill>
            <p:spPr bwMode="auto">
              <a:xfrm>
                <a:off x="4227315" y="4132561"/>
                <a:ext cx="1935360" cy="1280160"/>
              </a:xfrm>
              <a:prstGeom prst="rect">
                <a:avLst/>
              </a:prstGeom>
              <a:noFill/>
              <a:effectLst>
                <a:outerShdw blurRad="127000" algn="ctr" rotWithShape="0">
                  <a:prstClr val="black">
                    <a:alpha val="50000"/>
                  </a:prstClr>
                </a:outerShdw>
              </a:effectLst>
            </p:spPr>
          </p:pic>
          <p:pic>
            <p:nvPicPr>
              <p:cNvPr id="17" name="Picture 2" descr="W:\TRANSFER\MBupload\SERVER-new\Logo\SystemCenter\SystemCenter\SysCnt_h_rgb_r.png"/>
              <p:cNvPicPr>
                <a:picLocks noChangeAspect="1" noChangeArrowheads="1"/>
              </p:cNvPicPr>
              <p:nvPr/>
            </p:nvPicPr>
            <p:blipFill>
              <a:blip r:embed="rId7" cstate="email"/>
              <a:stretch>
                <a:fillRect/>
              </a:stretch>
            </p:blipFill>
            <p:spPr bwMode="auto">
              <a:xfrm>
                <a:off x="4691203" y="4447587"/>
                <a:ext cx="1007585" cy="650109"/>
              </a:xfrm>
              <a:prstGeom prst="rect">
                <a:avLst/>
              </a:prstGeom>
              <a:noFill/>
              <a:effectLst/>
            </p:spPr>
          </p:pic>
        </p:grpSp>
        <p:grpSp>
          <p:nvGrpSpPr>
            <p:cNvPr id="5" name="Group 42"/>
            <p:cNvGrpSpPr/>
            <p:nvPr/>
          </p:nvGrpSpPr>
          <p:grpSpPr>
            <a:xfrm>
              <a:off x="6827640" y="4118273"/>
              <a:ext cx="1935360" cy="1280160"/>
              <a:chOff x="6827640" y="4103986"/>
              <a:chExt cx="1935360" cy="1280160"/>
            </a:xfrm>
          </p:grpSpPr>
          <p:pic>
            <p:nvPicPr>
              <p:cNvPr id="1028" name="Picture 4" descr="K:\SilverFox\8-20190_IsaacRoybal\Art\oval circle frame edge - stretch by 200.png"/>
              <p:cNvPicPr>
                <a:picLocks noChangeAspect="1" noChangeArrowheads="1"/>
              </p:cNvPicPr>
              <p:nvPr/>
            </p:nvPicPr>
            <p:blipFill>
              <a:blip r:embed="rId6" cstate="email"/>
              <a:srcRect/>
              <a:stretch>
                <a:fillRect/>
              </a:stretch>
            </p:blipFill>
            <p:spPr bwMode="auto">
              <a:xfrm>
                <a:off x="6827640" y="4103986"/>
                <a:ext cx="1935360" cy="1280160"/>
              </a:xfrm>
              <a:prstGeom prst="rect">
                <a:avLst/>
              </a:prstGeom>
              <a:noFill/>
              <a:effectLst>
                <a:outerShdw blurRad="127000" algn="ctr" rotWithShape="0">
                  <a:prstClr val="black">
                    <a:alpha val="50000"/>
                  </a:prstClr>
                </a:outerShdw>
              </a:effectLst>
            </p:spPr>
          </p:pic>
          <p:pic>
            <p:nvPicPr>
              <p:cNvPr id="18" name="Picture 17" descr="SQL_horizontal.png"/>
              <p:cNvPicPr>
                <a:picLocks noChangeAspect="1"/>
              </p:cNvPicPr>
              <p:nvPr/>
            </p:nvPicPr>
            <p:blipFill>
              <a:blip r:embed="rId8" cstate="email"/>
              <a:stretch>
                <a:fillRect/>
              </a:stretch>
            </p:blipFill>
            <p:spPr>
              <a:xfrm>
                <a:off x="7403553" y="4414233"/>
                <a:ext cx="804322" cy="659668"/>
              </a:xfrm>
              <a:prstGeom prst="rect">
                <a:avLst/>
              </a:prstGeom>
            </p:spPr>
          </p:pic>
        </p:grpSp>
        <p:pic>
          <p:nvPicPr>
            <p:cNvPr id="1034" name="Picture 10" descr="K:\SilverFox\DVD_ART36\Artwork_Imagery\Icons - Illustrations\_ WINDOWS VISTA ICONS\Blue Plus sign add more.png"/>
            <p:cNvPicPr>
              <a:picLocks noChangeAspect="1" noChangeArrowheads="1"/>
            </p:cNvPicPr>
            <p:nvPr/>
          </p:nvPicPr>
          <p:blipFill>
            <a:blip r:embed="rId9" cstate="email"/>
            <a:srcRect/>
            <a:stretch>
              <a:fillRect/>
            </a:stretch>
          </p:blipFill>
          <p:spPr bwMode="auto">
            <a:xfrm>
              <a:off x="6047284" y="4459440"/>
              <a:ext cx="595312" cy="597824"/>
            </a:xfrm>
            <a:prstGeom prst="rect">
              <a:avLst/>
            </a:prstGeom>
            <a:noFill/>
            <a:effectLst>
              <a:outerShdw blurRad="127000" algn="ctr" rotWithShape="0">
                <a:prstClr val="black">
                  <a:alpha val="50000"/>
                </a:prstClr>
              </a:outerShdw>
            </a:effectLst>
          </p:spPr>
        </p:pic>
        <p:pic>
          <p:nvPicPr>
            <p:cNvPr id="45" name="Picture 10" descr="K:\SilverFox\DVD_ART36\Artwork_Imagery\Icons - Illustrations\_ WINDOWS VISTA ICONS\Blue Plus sign add more.png"/>
            <p:cNvPicPr>
              <a:picLocks noChangeAspect="1" noChangeArrowheads="1"/>
            </p:cNvPicPr>
            <p:nvPr/>
          </p:nvPicPr>
          <p:blipFill>
            <a:blip r:embed="rId9" cstate="email"/>
            <a:srcRect/>
            <a:stretch>
              <a:fillRect/>
            </a:stretch>
          </p:blipFill>
          <p:spPr bwMode="auto">
            <a:xfrm>
              <a:off x="3146524" y="4459440"/>
              <a:ext cx="595312" cy="597824"/>
            </a:xfrm>
            <a:prstGeom prst="rect">
              <a:avLst/>
            </a:prstGeom>
            <a:noFill/>
            <a:effectLst>
              <a:outerShdw blurRad="127000" algn="ctr" rotWithShape="0">
                <a:prstClr val="black">
                  <a:alpha val="50000"/>
                </a:prstClr>
              </a:outerShdw>
            </a:effectLst>
          </p:spPr>
        </p:pic>
      </p:grpSp>
    </p:spTree>
    <p:extLst>
      <p:ext uri="{BB962C8B-B14F-4D97-AF65-F5344CB8AC3E}">
        <p14:creationId xmlns="" xmlns:p14="http://schemas.microsoft.com/office/powerpoint/2010/main" val="2327977073"/>
      </p:ext>
    </p:extLst>
  </p:cSld>
  <p:clrMapOvr>
    <a:masterClrMapping/>
  </p:clrMapOvr>
  <p:transition spd="med" advTm="3637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2000"/>
                                        <p:tgtEl>
                                          <p:spTgt spid="2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childTnLst>
                                </p:cTn>
                              </p:par>
                            </p:childTnLst>
                          </p:cTn>
                        </p:par>
                        <p:par>
                          <p:cTn id="12" fill="hold">
                            <p:stCondLst>
                              <p:cond delay="3000"/>
                            </p:stCondLst>
                            <p:childTnLst>
                              <p:par>
                                <p:cTn id="13" presetID="47"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 grpId="0" animBg="1"/>
      <p:bldP spid="26" grpId="0" animBg="1"/>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Rectangle 145"/>
          <p:cNvSpPr/>
          <p:nvPr/>
        </p:nvSpPr>
        <p:spPr bwMode="auto">
          <a:xfrm>
            <a:off x="0" y="1421467"/>
            <a:ext cx="9144000" cy="2216091"/>
          </a:xfrm>
          <a:prstGeom prst="rect">
            <a:avLst/>
          </a:prstGeom>
          <a:gradFill>
            <a:gsLst>
              <a:gs pos="0">
                <a:schemeClr val="accent3">
                  <a:lumMod val="50000"/>
                  <a:alpha val="0"/>
                </a:schemeClr>
              </a:gs>
              <a:gs pos="10000">
                <a:schemeClr val="accent3">
                  <a:lumMod val="75000"/>
                  <a:alpha val="80000"/>
                </a:schemeClr>
              </a:gs>
              <a:gs pos="40000">
                <a:schemeClr val="accent3"/>
              </a:gs>
              <a:gs pos="60000">
                <a:schemeClr val="accent3"/>
              </a:gs>
              <a:gs pos="90000">
                <a:schemeClr val="accent3">
                  <a:lumMod val="75000"/>
                  <a:alpha val="80000"/>
                </a:schemeClr>
              </a:gs>
              <a:gs pos="100000">
                <a:schemeClr val="accent3">
                  <a:lumMod val="50000"/>
                  <a:alpha val="0"/>
                </a:schemeClr>
              </a:gs>
            </a:gsLst>
            <a:lin ang="0" scaled="0"/>
          </a:gradFill>
          <a:ln w="9525">
            <a:gradFill>
              <a:gsLst>
                <a:gs pos="0">
                  <a:schemeClr val="accent3">
                    <a:alpha val="0"/>
                  </a:schemeClr>
                </a:gs>
                <a:gs pos="50000">
                  <a:schemeClr val="accent3">
                    <a:lumMod val="60000"/>
                    <a:lumOff val="40000"/>
                  </a:schemeClr>
                </a:gs>
                <a:gs pos="100000">
                  <a:schemeClr val="accent3">
                    <a:alpha val="0"/>
                  </a:schemeClr>
                </a:gs>
              </a:gsLst>
              <a:lin ang="0" scaled="0"/>
            </a:gradFill>
            <a:headEnd type="none" w="med" len="med"/>
            <a:tailEnd type="none" w="med" len="med"/>
          </a:ln>
          <a:effectLst>
            <a:outerShdw blurRad="381000" algn="ctr" rotWithShape="0">
              <a:prstClr val="black">
                <a:alpha val="50000"/>
              </a:prstClr>
            </a:outerShdw>
          </a:effectLst>
          <a:scene3d>
            <a:camera prst="orthographicFront"/>
            <a:lightRig rig="threePt" dir="t"/>
          </a:scene3d>
          <a:sp3d prstMaterial="matte"/>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defRPr/>
            </a:pPr>
            <a:endParaRPr lang="en-US" sz="2800" dirty="0" smtClean="0">
              <a:gradFill>
                <a:gsLst>
                  <a:gs pos="0">
                    <a:schemeClr val="tx1"/>
                  </a:gs>
                  <a:gs pos="100000">
                    <a:schemeClr val="tx1"/>
                  </a:gs>
                </a:gsLst>
                <a:lin ang="16200000" scaled="0"/>
              </a:gradFill>
              <a:latin typeface="Segoe UI" pitchFamily="34" charset="0"/>
            </a:endParaRPr>
          </a:p>
        </p:txBody>
      </p:sp>
      <p:sp>
        <p:nvSpPr>
          <p:cNvPr id="36" name="Title 35"/>
          <p:cNvSpPr>
            <a:spLocks noGrp="1"/>
          </p:cNvSpPr>
          <p:nvPr>
            <p:ph type="title"/>
          </p:nvPr>
        </p:nvSpPr>
        <p:spPr>
          <a:xfrm>
            <a:off x="381000" y="230188"/>
            <a:ext cx="8382000" cy="609398"/>
          </a:xfrm>
        </p:spPr>
        <p:txBody>
          <a:bodyPr/>
          <a:lstStyle/>
          <a:p>
            <a:r>
              <a:rPr lang="en-US" sz="4400" dirty="0">
                <a:solidFill>
                  <a:srgbClr val="CCFFCC"/>
                </a:solidFill>
                <a:effectLst/>
                <a:latin typeface="+mj-lt"/>
                <a:cs typeface="Arial" charset="0"/>
              </a:rPr>
              <a:t>DDC Toolkit for </a:t>
            </a:r>
            <a:r>
              <a:rPr lang="en-US" sz="4400" dirty="0" err="1">
                <a:solidFill>
                  <a:srgbClr val="CCFFCC"/>
                </a:solidFill>
                <a:effectLst/>
                <a:latin typeface="+mj-lt"/>
                <a:cs typeface="Arial" charset="0"/>
              </a:rPr>
              <a:t>Hosters</a:t>
            </a:r>
            <a:r>
              <a:rPr lang="en-US" sz="4400" dirty="0">
                <a:solidFill>
                  <a:srgbClr val="CCFFCC"/>
                </a:solidFill>
                <a:effectLst/>
                <a:latin typeface="+mj-lt"/>
                <a:cs typeface="Arial" charset="0"/>
              </a:rPr>
              <a:t> Architecture</a:t>
            </a:r>
            <a:endParaRPr lang="en-US" sz="4400" dirty="0">
              <a:solidFill>
                <a:srgbClr val="CCFFCC"/>
              </a:solidFill>
              <a:effectLst/>
              <a:latin typeface="+mj-lt"/>
              <a:cs typeface="Arial" charset="0"/>
            </a:endParaRPr>
          </a:p>
        </p:txBody>
      </p:sp>
      <p:sp>
        <p:nvSpPr>
          <p:cNvPr id="39" name="Rectangle 38"/>
          <p:cNvSpPr/>
          <p:nvPr/>
        </p:nvSpPr>
        <p:spPr bwMode="auto">
          <a:xfrm>
            <a:off x="0" y="3815034"/>
            <a:ext cx="9144000" cy="2814365"/>
          </a:xfrm>
          <a:prstGeom prst="rect">
            <a:avLst/>
          </a:prstGeom>
          <a:gradFill>
            <a:gsLst>
              <a:gs pos="0">
                <a:schemeClr val="accent3">
                  <a:lumMod val="50000"/>
                  <a:alpha val="0"/>
                </a:schemeClr>
              </a:gs>
              <a:gs pos="10000">
                <a:schemeClr val="accent3">
                  <a:lumMod val="75000"/>
                  <a:alpha val="80000"/>
                </a:schemeClr>
              </a:gs>
              <a:gs pos="40000">
                <a:schemeClr val="accent3"/>
              </a:gs>
              <a:gs pos="60000">
                <a:schemeClr val="accent3"/>
              </a:gs>
              <a:gs pos="90000">
                <a:schemeClr val="accent3">
                  <a:lumMod val="75000"/>
                  <a:alpha val="80000"/>
                </a:schemeClr>
              </a:gs>
              <a:gs pos="100000">
                <a:schemeClr val="accent3">
                  <a:lumMod val="50000"/>
                  <a:alpha val="0"/>
                </a:schemeClr>
              </a:gs>
            </a:gsLst>
            <a:lin ang="0" scaled="0"/>
          </a:gradFill>
          <a:ln w="9525">
            <a:gradFill>
              <a:gsLst>
                <a:gs pos="0">
                  <a:schemeClr val="accent3">
                    <a:alpha val="0"/>
                  </a:schemeClr>
                </a:gs>
                <a:gs pos="50000">
                  <a:schemeClr val="accent3">
                    <a:lumMod val="60000"/>
                    <a:lumOff val="40000"/>
                  </a:schemeClr>
                </a:gs>
                <a:gs pos="100000">
                  <a:schemeClr val="accent3">
                    <a:alpha val="0"/>
                  </a:schemeClr>
                </a:gs>
              </a:gsLst>
              <a:lin ang="0" scaled="0"/>
            </a:gradFill>
            <a:headEnd type="none" w="med" len="med"/>
            <a:tailEnd type="none" w="med" len="med"/>
          </a:ln>
          <a:effectLst>
            <a:outerShdw blurRad="381000" algn="ctr" rotWithShape="0">
              <a:prstClr val="black">
                <a:alpha val="50000"/>
              </a:prstClr>
            </a:outerShdw>
          </a:effectLst>
          <a:scene3d>
            <a:camera prst="orthographicFront"/>
            <a:lightRig rig="threePt" dir="t"/>
          </a:scene3d>
          <a:sp3d prstMaterial="matte"/>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defRPr/>
            </a:pPr>
            <a:endParaRPr lang="en-US" sz="2800" dirty="0" smtClean="0">
              <a:gradFill>
                <a:gsLst>
                  <a:gs pos="0">
                    <a:schemeClr val="tx1"/>
                  </a:gs>
                  <a:gs pos="100000">
                    <a:schemeClr val="tx1"/>
                  </a:gs>
                </a:gsLst>
                <a:lin ang="16200000" scaled="0"/>
              </a:gradFill>
              <a:latin typeface="Segoe UI" pitchFamily="34" charset="0"/>
            </a:endParaRPr>
          </a:p>
        </p:txBody>
      </p:sp>
      <p:sp>
        <p:nvSpPr>
          <p:cNvPr id="40" name="Rectangle 39"/>
          <p:cNvSpPr/>
          <p:nvPr/>
        </p:nvSpPr>
        <p:spPr>
          <a:xfrm>
            <a:off x="381000" y="3860622"/>
            <a:ext cx="2757813" cy="307777"/>
          </a:xfrm>
          <a:prstGeom prst="rect">
            <a:avLst/>
          </a:prstGeom>
        </p:spPr>
        <p:txBody>
          <a:bodyPr wrap="square" lIns="0" tIns="0" rIns="0" bIns="0">
            <a:spAutoFit/>
          </a:bodyPr>
          <a:lstStyle/>
          <a:p>
            <a:r>
              <a:rPr lang="en-US" sz="2000" b="1" dirty="0" smtClean="0">
                <a:gradFill>
                  <a:gsLst>
                    <a:gs pos="0">
                      <a:schemeClr val="accent2">
                        <a:lumMod val="60000"/>
                        <a:lumOff val="40000"/>
                      </a:schemeClr>
                    </a:gs>
                    <a:gs pos="100000">
                      <a:schemeClr val="accent2">
                        <a:lumMod val="60000"/>
                        <a:lumOff val="40000"/>
                      </a:schemeClr>
                    </a:gs>
                  </a:gsLst>
                  <a:lin ang="16200000" scaled="0"/>
                </a:gradFill>
                <a:latin typeface="Segoe UI" pitchFamily="34" charset="0"/>
              </a:rPr>
              <a:t>Infrastructure Fabric</a:t>
            </a:r>
            <a:endParaRPr lang="en-US" sz="2000" b="1" dirty="0">
              <a:gradFill>
                <a:gsLst>
                  <a:gs pos="0">
                    <a:schemeClr val="accent2">
                      <a:lumMod val="60000"/>
                      <a:lumOff val="40000"/>
                    </a:schemeClr>
                  </a:gs>
                  <a:gs pos="100000">
                    <a:schemeClr val="accent2">
                      <a:lumMod val="60000"/>
                      <a:lumOff val="40000"/>
                    </a:schemeClr>
                  </a:gs>
                </a:gsLst>
                <a:lin ang="16200000" scaled="0"/>
              </a:gradFill>
              <a:latin typeface="Segoe UI" pitchFamily="34" charset="0"/>
            </a:endParaRPr>
          </a:p>
        </p:txBody>
      </p:sp>
      <p:sp>
        <p:nvSpPr>
          <p:cNvPr id="111" name="TextBox 110"/>
          <p:cNvSpPr txBox="1"/>
          <p:nvPr/>
        </p:nvSpPr>
        <p:spPr>
          <a:xfrm>
            <a:off x="381000" y="2209085"/>
            <a:ext cx="1704976" cy="1107996"/>
          </a:xfrm>
          <a:prstGeom prst="rect">
            <a:avLst/>
          </a:prstGeom>
        </p:spPr>
        <p:txBody>
          <a:bodyPr vert="horz" wrap="square" lIns="0" tIns="0" rIns="0" bIns="0" rtlCol="0">
            <a:spAutoFit/>
          </a:bodyPr>
          <a:lstStyle/>
          <a:p>
            <a:pPr marL="166688" indent="-166688">
              <a:lnSpc>
                <a:spcPct val="90000"/>
              </a:lnSpc>
              <a:spcBef>
                <a:spcPct val="20000"/>
              </a:spcBef>
              <a:buBlip>
                <a:blip r:embed="rId3"/>
              </a:buBlip>
            </a:pPr>
            <a:r>
              <a:rPr lang="en-US" dirty="0" smtClean="0">
                <a:gradFill>
                  <a:gsLst>
                    <a:gs pos="0">
                      <a:schemeClr val="tx1"/>
                    </a:gs>
                    <a:gs pos="100000">
                      <a:schemeClr val="tx1"/>
                    </a:gs>
                  </a:gsLst>
                  <a:lin ang="16200000" scaled="0"/>
                </a:gradFill>
                <a:latin typeface="Segoe UI" pitchFamily="34" charset="0"/>
              </a:rPr>
              <a:t>Sample Code</a:t>
            </a:r>
          </a:p>
          <a:p>
            <a:pPr marL="166688" indent="-166688">
              <a:lnSpc>
                <a:spcPct val="90000"/>
              </a:lnSpc>
              <a:spcBef>
                <a:spcPct val="20000"/>
              </a:spcBef>
              <a:buBlip>
                <a:blip r:embed="rId3"/>
              </a:buBlip>
            </a:pPr>
            <a:r>
              <a:rPr lang="en-US" dirty="0" smtClean="0">
                <a:gradFill>
                  <a:gsLst>
                    <a:gs pos="0">
                      <a:schemeClr val="tx1"/>
                    </a:gs>
                    <a:gs pos="100000">
                      <a:schemeClr val="tx1"/>
                    </a:gs>
                  </a:gsLst>
                  <a:lin ang="16200000" scaled="0"/>
                </a:gradFill>
                <a:latin typeface="Segoe UI" pitchFamily="34" charset="0"/>
              </a:rPr>
              <a:t>Best Practices</a:t>
            </a:r>
          </a:p>
          <a:p>
            <a:pPr marL="166688" indent="-166688">
              <a:lnSpc>
                <a:spcPct val="90000"/>
              </a:lnSpc>
              <a:spcBef>
                <a:spcPct val="20000"/>
              </a:spcBef>
              <a:buBlip>
                <a:blip r:embed="rId3"/>
              </a:buBlip>
            </a:pPr>
            <a:r>
              <a:rPr lang="en-US" dirty="0" smtClean="0">
                <a:gradFill>
                  <a:gsLst>
                    <a:gs pos="0">
                      <a:schemeClr val="tx1"/>
                    </a:gs>
                    <a:gs pos="100000">
                      <a:schemeClr val="tx1"/>
                    </a:gs>
                  </a:gsLst>
                  <a:lin ang="16200000" scaled="0"/>
                </a:gradFill>
                <a:latin typeface="Segoe UI" pitchFamily="34" charset="0"/>
              </a:rPr>
              <a:t>Deployment Guidance</a:t>
            </a:r>
          </a:p>
        </p:txBody>
      </p:sp>
      <p:sp>
        <p:nvSpPr>
          <p:cNvPr id="83" name="Rectangle 82"/>
          <p:cNvSpPr/>
          <p:nvPr/>
        </p:nvSpPr>
        <p:spPr>
          <a:xfrm>
            <a:off x="381000" y="1478617"/>
            <a:ext cx="8382000" cy="615553"/>
          </a:xfrm>
          <a:prstGeom prst="rect">
            <a:avLst/>
          </a:prstGeom>
        </p:spPr>
        <p:txBody>
          <a:bodyPr wrap="square" lIns="0" tIns="0" rIns="0" bIns="0">
            <a:spAutoFit/>
          </a:bodyPr>
          <a:lstStyle/>
          <a:p>
            <a:pPr lvl="0">
              <a:lnSpc>
                <a:spcPct val="90000"/>
              </a:lnSpc>
              <a:spcBef>
                <a:spcPts val="500"/>
              </a:spcBef>
              <a:defRPr/>
            </a:pPr>
            <a:r>
              <a:rPr lang="en-US" sz="2000" b="1" dirty="0" smtClean="0">
                <a:gradFill>
                  <a:gsLst>
                    <a:gs pos="0">
                      <a:schemeClr val="accent2">
                        <a:lumMod val="60000"/>
                        <a:lumOff val="40000"/>
                      </a:schemeClr>
                    </a:gs>
                    <a:gs pos="100000">
                      <a:schemeClr val="accent2">
                        <a:lumMod val="60000"/>
                        <a:lumOff val="40000"/>
                      </a:schemeClr>
                    </a:gs>
                  </a:gsLst>
                  <a:lin ang="16200000" scaled="0"/>
                </a:gradFill>
                <a:latin typeface="Segoe UI" pitchFamily="34" charset="0"/>
              </a:rPr>
              <a:t>Dynamic Data Center Tool Kit for </a:t>
            </a:r>
            <a:r>
              <a:rPr lang="en-US" sz="2000" b="1" dirty="0" err="1" smtClean="0">
                <a:gradFill>
                  <a:gsLst>
                    <a:gs pos="0">
                      <a:schemeClr val="accent2">
                        <a:lumMod val="60000"/>
                        <a:lumOff val="40000"/>
                      </a:schemeClr>
                    </a:gs>
                    <a:gs pos="100000">
                      <a:schemeClr val="accent2">
                        <a:lumMod val="60000"/>
                        <a:lumOff val="40000"/>
                      </a:schemeClr>
                    </a:gs>
                  </a:gsLst>
                  <a:lin ang="16200000" scaled="0"/>
                </a:gradFill>
                <a:latin typeface="Segoe UI" pitchFamily="34" charset="0"/>
              </a:rPr>
              <a:t>Hosters</a:t>
            </a:r>
            <a:endParaRPr lang="en-US" sz="2000" b="1" dirty="0" smtClean="0">
              <a:gradFill>
                <a:gsLst>
                  <a:gs pos="0">
                    <a:schemeClr val="accent2">
                      <a:lumMod val="60000"/>
                      <a:lumOff val="40000"/>
                    </a:schemeClr>
                  </a:gs>
                  <a:gs pos="100000">
                    <a:schemeClr val="accent2">
                      <a:lumMod val="60000"/>
                      <a:lumOff val="40000"/>
                    </a:schemeClr>
                  </a:gs>
                </a:gsLst>
                <a:lin ang="16200000" scaled="0"/>
              </a:gradFill>
              <a:latin typeface="Segoe UI" pitchFamily="34" charset="0"/>
            </a:endParaRPr>
          </a:p>
          <a:p>
            <a:pPr lvl="0">
              <a:lnSpc>
                <a:spcPct val="90000"/>
              </a:lnSpc>
              <a:spcBef>
                <a:spcPts val="500"/>
              </a:spcBef>
              <a:defRPr/>
            </a:pPr>
            <a:r>
              <a:rPr lang="en-US" sz="2000" dirty="0" smtClean="0">
                <a:gradFill>
                  <a:gsLst>
                    <a:gs pos="0">
                      <a:schemeClr val="tx1"/>
                    </a:gs>
                    <a:gs pos="100000">
                      <a:schemeClr val="tx1"/>
                    </a:gs>
                  </a:gsLst>
                  <a:lin ang="16200000" scaled="0"/>
                </a:gradFill>
                <a:latin typeface="Segoe UI" pitchFamily="34" charset="0"/>
              </a:rPr>
              <a:t>Management and Customer Dashboards, Portals, Alerts, and Notifications </a:t>
            </a:r>
            <a:endParaRPr lang="en-US" sz="2000" dirty="0">
              <a:gradFill>
                <a:gsLst>
                  <a:gs pos="0">
                    <a:schemeClr val="tx1"/>
                  </a:gs>
                  <a:gs pos="100000">
                    <a:schemeClr val="tx1"/>
                  </a:gs>
                </a:gsLst>
                <a:lin ang="16200000" scaled="0"/>
              </a:gradFill>
              <a:latin typeface="Segoe UI" pitchFamily="34" charset="0"/>
            </a:endParaRPr>
          </a:p>
        </p:txBody>
      </p:sp>
      <p:sp>
        <p:nvSpPr>
          <p:cNvPr id="46" name="Rounded Rectangle 45"/>
          <p:cNvSpPr/>
          <p:nvPr/>
        </p:nvSpPr>
        <p:spPr bwMode="auto">
          <a:xfrm>
            <a:off x="2200274" y="2266562"/>
            <a:ext cx="6562726" cy="457721"/>
          </a:xfrm>
          <a:prstGeom prst="roundRect">
            <a:avLst>
              <a:gd name="adj" fmla="val 50000"/>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45720" tIns="0" rIns="45720" bIns="0" numCol="1" rtlCol="0" anchor="ctr" anchorCtr="0" compatLnSpc="1">
            <a:prstTxWarp prst="textNoShape">
              <a:avLst/>
            </a:prstTxWarp>
          </a:bodyPr>
          <a:lstStyle/>
          <a:p>
            <a:pPr algn="ctr">
              <a:lnSpc>
                <a:spcPct val="90000"/>
              </a:lnSpc>
              <a:spcAft>
                <a:spcPts val="600"/>
              </a:spcAft>
            </a:pPr>
            <a:r>
              <a:rPr lang="en-US" dirty="0" smtClean="0">
                <a:gradFill>
                  <a:gsLst>
                    <a:gs pos="0">
                      <a:schemeClr val="tx1"/>
                    </a:gs>
                    <a:gs pos="100000">
                      <a:schemeClr val="tx1"/>
                    </a:gs>
                  </a:gsLst>
                  <a:lin ang="16200000" scaled="0"/>
                </a:gradFill>
                <a:latin typeface="Segoe UI" pitchFamily="34" charset="0"/>
              </a:rPr>
              <a:t>Customer Facing Self-Service Portal</a:t>
            </a:r>
          </a:p>
        </p:txBody>
      </p:sp>
      <p:sp>
        <p:nvSpPr>
          <p:cNvPr id="61" name="Isosceles Triangle 60"/>
          <p:cNvSpPr>
            <a:spLocks/>
          </p:cNvSpPr>
          <p:nvPr/>
        </p:nvSpPr>
        <p:spPr bwMode="auto">
          <a:xfrm rot="10800000">
            <a:off x="4923964" y="2699314"/>
            <a:ext cx="731520" cy="298173"/>
          </a:xfrm>
          <a:prstGeom prst="triangle">
            <a:avLst/>
          </a:prstGeom>
          <a:gradFill>
            <a:gsLst>
              <a:gs pos="32000">
                <a:schemeClr val="accent2"/>
              </a:gs>
              <a:gs pos="100000">
                <a:schemeClr val="accent2">
                  <a:alpha val="0"/>
                </a:schemeClr>
              </a:gs>
            </a:gsLst>
            <a:lin ang="54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125" name="Isosceles Triangle 124"/>
          <p:cNvSpPr>
            <a:spLocks/>
          </p:cNvSpPr>
          <p:nvPr/>
        </p:nvSpPr>
        <p:spPr bwMode="auto">
          <a:xfrm rot="10800000">
            <a:off x="3644415" y="5383690"/>
            <a:ext cx="731520" cy="298173"/>
          </a:xfrm>
          <a:prstGeom prst="triangle">
            <a:avLst/>
          </a:prstGeom>
          <a:gradFill>
            <a:gsLst>
              <a:gs pos="32000">
                <a:schemeClr val="accent2"/>
              </a:gs>
              <a:gs pos="100000">
                <a:schemeClr val="accent2">
                  <a:alpha val="0"/>
                </a:schemeClr>
              </a:gs>
            </a:gsLst>
            <a:lin ang="54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grpSp>
        <p:nvGrpSpPr>
          <p:cNvPr id="2" name="Group 103"/>
          <p:cNvGrpSpPr/>
          <p:nvPr/>
        </p:nvGrpSpPr>
        <p:grpSpPr>
          <a:xfrm>
            <a:off x="381000" y="4225155"/>
            <a:ext cx="8382000" cy="1216152"/>
            <a:chOff x="381000" y="4225155"/>
            <a:chExt cx="8382000" cy="1216152"/>
          </a:xfrm>
        </p:grpSpPr>
        <p:grpSp>
          <p:nvGrpSpPr>
            <p:cNvPr id="3" name="Group 143"/>
            <p:cNvGrpSpPr/>
            <p:nvPr/>
          </p:nvGrpSpPr>
          <p:grpSpPr>
            <a:xfrm>
              <a:off x="7574280" y="4225155"/>
              <a:ext cx="1188720" cy="1216152"/>
              <a:chOff x="7574280" y="4225155"/>
              <a:chExt cx="1188720" cy="1216152"/>
            </a:xfrm>
          </p:grpSpPr>
          <p:sp>
            <p:nvSpPr>
              <p:cNvPr id="134" name="Rounded Rectangle 133"/>
              <p:cNvSpPr/>
              <p:nvPr/>
            </p:nvSpPr>
            <p:spPr bwMode="auto">
              <a:xfrm>
                <a:off x="7574280" y="4225155"/>
                <a:ext cx="1188720" cy="54864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r>
                  <a:rPr lang="en-US" sz="1400" dirty="0" smtClean="0">
                    <a:gradFill>
                      <a:gsLst>
                        <a:gs pos="0">
                          <a:schemeClr val="tx1"/>
                        </a:gs>
                        <a:gs pos="100000">
                          <a:schemeClr val="tx1"/>
                        </a:gs>
                      </a:gsLst>
                      <a:lin ang="16200000" scaled="0"/>
                    </a:gradFill>
                    <a:latin typeface="Segoe UI" pitchFamily="34" charset="0"/>
                  </a:rPr>
                  <a:t>VM Mobility &amp; Migration</a:t>
                </a:r>
              </a:p>
            </p:txBody>
          </p:sp>
          <p:sp>
            <p:nvSpPr>
              <p:cNvPr id="137" name="Rounded Rectangle 136"/>
              <p:cNvSpPr/>
              <p:nvPr/>
            </p:nvSpPr>
            <p:spPr bwMode="auto">
              <a:xfrm>
                <a:off x="7574280" y="4892667"/>
                <a:ext cx="1188720" cy="54864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r>
                  <a:rPr lang="en-US" sz="1400" dirty="0" smtClean="0">
                    <a:gradFill>
                      <a:gsLst>
                        <a:gs pos="0">
                          <a:schemeClr val="tx1"/>
                        </a:gs>
                        <a:gs pos="100000">
                          <a:schemeClr val="tx1"/>
                        </a:gs>
                      </a:gsLst>
                      <a:lin ang="16200000" scaled="0"/>
                    </a:gradFill>
                    <a:latin typeface="Segoe UI" pitchFamily="34" charset="0"/>
                  </a:rPr>
                  <a:t>High Availability</a:t>
                </a:r>
              </a:p>
            </p:txBody>
          </p:sp>
        </p:grpSp>
        <p:grpSp>
          <p:nvGrpSpPr>
            <p:cNvPr id="4" name="Group 102"/>
            <p:cNvGrpSpPr/>
            <p:nvPr/>
          </p:nvGrpSpPr>
          <p:grpSpPr>
            <a:xfrm>
              <a:off x="381000" y="4225155"/>
              <a:ext cx="7072084" cy="1216152"/>
              <a:chOff x="381000" y="4225155"/>
              <a:chExt cx="7072084" cy="1216152"/>
            </a:xfrm>
          </p:grpSpPr>
          <p:sp>
            <p:nvSpPr>
              <p:cNvPr id="84" name="Rounded Rectangle 83"/>
              <p:cNvSpPr/>
              <p:nvPr/>
            </p:nvSpPr>
            <p:spPr>
              <a:xfrm>
                <a:off x="381000" y="4225155"/>
                <a:ext cx="7072084" cy="1216152"/>
              </a:xfrm>
              <a:prstGeom prst="roundRect">
                <a:avLst>
                  <a:gd name="adj" fmla="val 7639"/>
                </a:avLst>
              </a:prstGeom>
              <a:solidFill>
                <a:srgbClr val="000000">
                  <a:alpha val="2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126" name="Rounded Rectangle 125"/>
              <p:cNvSpPr/>
              <p:nvPr/>
            </p:nvSpPr>
            <p:spPr>
              <a:xfrm>
                <a:off x="472966" y="4327479"/>
                <a:ext cx="1280199" cy="1005840"/>
              </a:xfrm>
              <a:prstGeom prst="roundRect">
                <a:avLst>
                  <a:gd name="adj" fmla="val 8370"/>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marR="0" lvl="0" indent="0" algn="ctr" fontAlgn="base">
                  <a:lnSpc>
                    <a:spcPct val="90000"/>
                  </a:lnSpc>
                  <a:spcBef>
                    <a:spcPct val="0"/>
                  </a:spcBef>
                  <a:spcAft>
                    <a:spcPts val="600"/>
                  </a:spcAft>
                  <a:buClrTx/>
                  <a:buSzTx/>
                  <a:buFontTx/>
                  <a:buNone/>
                  <a:tabLst/>
                  <a:defRPr/>
                </a:pPr>
                <a:r>
                  <a:rPr lang="en-US" sz="1400" dirty="0" smtClean="0">
                    <a:gradFill>
                      <a:gsLst>
                        <a:gs pos="0">
                          <a:schemeClr val="tx1"/>
                        </a:gs>
                        <a:gs pos="100000">
                          <a:schemeClr val="tx1"/>
                        </a:gs>
                      </a:gsLst>
                      <a:lin ang="16200000" scaled="0"/>
                    </a:gradFill>
                    <a:latin typeface="Segoe UI" pitchFamily="34" charset="0"/>
                  </a:rPr>
                  <a:t>AD</a:t>
                </a:r>
              </a:p>
            </p:txBody>
          </p:sp>
          <p:grpSp>
            <p:nvGrpSpPr>
              <p:cNvPr id="5" name="Group 138"/>
              <p:cNvGrpSpPr/>
              <p:nvPr/>
            </p:nvGrpSpPr>
            <p:grpSpPr>
              <a:xfrm>
                <a:off x="1861164" y="4881783"/>
                <a:ext cx="5489934" cy="457200"/>
                <a:chOff x="1448850" y="4822145"/>
                <a:chExt cx="5489934" cy="457200"/>
              </a:xfrm>
            </p:grpSpPr>
            <p:grpSp>
              <p:nvGrpSpPr>
                <p:cNvPr id="6" name="Group 128"/>
                <p:cNvGrpSpPr/>
                <p:nvPr/>
              </p:nvGrpSpPr>
              <p:grpSpPr>
                <a:xfrm>
                  <a:off x="5567184" y="4822145"/>
                  <a:ext cx="1371600" cy="457200"/>
                  <a:chOff x="5570661" y="4822145"/>
                  <a:chExt cx="1371600" cy="457200"/>
                </a:xfrm>
              </p:grpSpPr>
              <p:sp>
                <p:nvSpPr>
                  <p:cNvPr id="127" name="Rounded Rectangle 126"/>
                  <p:cNvSpPr/>
                  <p:nvPr/>
                </p:nvSpPr>
                <p:spPr bwMode="auto">
                  <a:xfrm>
                    <a:off x="5570661" y="4822145"/>
                    <a:ext cx="1371600" cy="45720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400" dirty="0" smtClean="0">
                      <a:gradFill>
                        <a:gsLst>
                          <a:gs pos="0">
                            <a:schemeClr val="tx1"/>
                          </a:gs>
                          <a:gs pos="100000">
                            <a:schemeClr val="tx1"/>
                          </a:gs>
                        </a:gsLst>
                        <a:lin ang="16200000" scaled="0"/>
                      </a:gradFill>
                      <a:latin typeface="Segoe UI" pitchFamily="34" charset="0"/>
                    </a:endParaRPr>
                  </a:p>
                </p:txBody>
              </p:sp>
              <p:pic>
                <p:nvPicPr>
                  <p:cNvPr id="122" name="Picture 2" descr="W:\TRANSFER\MBupload\SERVER-new\Logo\SystemCenter\SystemCenter\SysCnt_h_rgb_r.png"/>
                  <p:cNvPicPr>
                    <a:picLocks noChangeAspect="1" noChangeArrowheads="1"/>
                  </p:cNvPicPr>
                  <p:nvPr/>
                </p:nvPicPr>
                <p:blipFill>
                  <a:blip r:embed="rId4"/>
                  <a:stretch>
                    <a:fillRect/>
                  </a:stretch>
                </p:blipFill>
                <p:spPr bwMode="auto">
                  <a:xfrm>
                    <a:off x="5698068" y="4883631"/>
                    <a:ext cx="1116787" cy="365760"/>
                  </a:xfrm>
                  <a:prstGeom prst="rect">
                    <a:avLst/>
                  </a:prstGeom>
                  <a:noFill/>
                  <a:effectLst/>
                </p:spPr>
              </p:pic>
            </p:grpSp>
            <p:grpSp>
              <p:nvGrpSpPr>
                <p:cNvPr id="7" name="Group 129"/>
                <p:cNvGrpSpPr/>
                <p:nvPr/>
              </p:nvGrpSpPr>
              <p:grpSpPr>
                <a:xfrm>
                  <a:off x="3919497" y="4822145"/>
                  <a:ext cx="1554480" cy="457200"/>
                  <a:chOff x="3685607" y="4822145"/>
                  <a:chExt cx="1554480" cy="457200"/>
                </a:xfrm>
              </p:grpSpPr>
              <p:sp>
                <p:nvSpPr>
                  <p:cNvPr id="128" name="Rounded Rectangle 127"/>
                  <p:cNvSpPr/>
                  <p:nvPr/>
                </p:nvSpPr>
                <p:spPr bwMode="auto">
                  <a:xfrm>
                    <a:off x="3685607" y="4822145"/>
                    <a:ext cx="1554480" cy="45720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400" dirty="0" smtClean="0">
                      <a:gradFill>
                        <a:gsLst>
                          <a:gs pos="0">
                            <a:schemeClr val="tx1"/>
                          </a:gs>
                          <a:gs pos="100000">
                            <a:schemeClr val="tx1"/>
                          </a:gs>
                        </a:gsLst>
                        <a:lin ang="16200000" scaled="0"/>
                      </a:gradFill>
                      <a:latin typeface="Segoe UI" pitchFamily="34" charset="0"/>
                    </a:endParaRPr>
                  </a:p>
                </p:txBody>
              </p:sp>
              <p:pic>
                <p:nvPicPr>
                  <p:cNvPr id="119" name="Picture 118" descr="SQL_horizontal.png"/>
                  <p:cNvPicPr>
                    <a:picLocks noChangeAspect="1"/>
                  </p:cNvPicPr>
                  <p:nvPr/>
                </p:nvPicPr>
                <p:blipFill>
                  <a:blip r:embed="rId5"/>
                  <a:stretch>
                    <a:fillRect/>
                  </a:stretch>
                </p:blipFill>
                <p:spPr>
                  <a:xfrm>
                    <a:off x="3800944" y="4867865"/>
                    <a:ext cx="1323807" cy="365760"/>
                  </a:xfrm>
                  <a:prstGeom prst="rect">
                    <a:avLst/>
                  </a:prstGeom>
                </p:spPr>
              </p:pic>
            </p:grpSp>
            <p:grpSp>
              <p:nvGrpSpPr>
                <p:cNvPr id="8" name="Group 131"/>
                <p:cNvGrpSpPr/>
                <p:nvPr/>
              </p:nvGrpSpPr>
              <p:grpSpPr>
                <a:xfrm>
                  <a:off x="1448850" y="4822145"/>
                  <a:ext cx="2377440" cy="457200"/>
                  <a:chOff x="1165062" y="4822145"/>
                  <a:chExt cx="2377440" cy="457200"/>
                </a:xfrm>
              </p:grpSpPr>
              <p:sp>
                <p:nvSpPr>
                  <p:cNvPr id="131" name="Rounded Rectangle 130"/>
                  <p:cNvSpPr/>
                  <p:nvPr/>
                </p:nvSpPr>
                <p:spPr bwMode="auto">
                  <a:xfrm>
                    <a:off x="1165062" y="4822145"/>
                    <a:ext cx="2377440" cy="45720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400" dirty="0" smtClean="0">
                      <a:gradFill>
                        <a:gsLst>
                          <a:gs pos="0">
                            <a:schemeClr val="tx1"/>
                          </a:gs>
                          <a:gs pos="100000">
                            <a:schemeClr val="tx1"/>
                          </a:gs>
                        </a:gsLst>
                        <a:lin ang="16200000" scaled="0"/>
                      </a:gradFill>
                      <a:latin typeface="Segoe UI" pitchFamily="34" charset="0"/>
                    </a:endParaRPr>
                  </a:p>
                </p:txBody>
              </p:sp>
              <p:pic>
                <p:nvPicPr>
                  <p:cNvPr id="117" name="Picture 116" descr="WS08-HypeV_v_rgb_r.png"/>
                  <p:cNvPicPr>
                    <a:picLocks noChangeAspect="1"/>
                  </p:cNvPicPr>
                  <p:nvPr/>
                </p:nvPicPr>
                <p:blipFill>
                  <a:blip r:embed="rId6"/>
                  <a:stretch>
                    <a:fillRect/>
                  </a:stretch>
                </p:blipFill>
                <p:spPr>
                  <a:xfrm>
                    <a:off x="1287394" y="4899869"/>
                    <a:ext cx="2132776" cy="301752"/>
                  </a:xfrm>
                  <a:prstGeom prst="rect">
                    <a:avLst/>
                  </a:prstGeom>
                </p:spPr>
              </p:pic>
            </p:grpSp>
          </p:grpSp>
          <p:grpSp>
            <p:nvGrpSpPr>
              <p:cNvPr id="9" name="Group 134"/>
              <p:cNvGrpSpPr/>
              <p:nvPr/>
            </p:nvGrpSpPr>
            <p:grpSpPr>
              <a:xfrm>
                <a:off x="1861164" y="4327479"/>
                <a:ext cx="5486400" cy="457200"/>
                <a:chOff x="2807904" y="4315139"/>
                <a:chExt cx="5486400" cy="457200"/>
              </a:xfrm>
            </p:grpSpPr>
            <p:sp>
              <p:nvSpPr>
                <p:cNvPr id="133" name="Rounded Rectangle 132"/>
                <p:cNvSpPr/>
                <p:nvPr/>
              </p:nvSpPr>
              <p:spPr bwMode="auto">
                <a:xfrm>
                  <a:off x="2807904" y="4315139"/>
                  <a:ext cx="5486400" cy="45720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400" dirty="0" smtClean="0">
                    <a:gradFill>
                      <a:gsLst>
                        <a:gs pos="0">
                          <a:schemeClr val="tx1"/>
                        </a:gs>
                        <a:gs pos="100000">
                          <a:schemeClr val="tx1"/>
                        </a:gs>
                      </a:gsLst>
                      <a:lin ang="16200000" scaled="0"/>
                    </a:gradFill>
                    <a:latin typeface="Segoe UI" pitchFamily="34" charset="0"/>
                  </a:endParaRPr>
                </a:p>
              </p:txBody>
            </p:sp>
            <p:pic>
              <p:nvPicPr>
                <p:cNvPr id="118" name="Picture 2" descr="W:\TRANSFER\MBupload\SERVER-new\Logo\SystemCenter\SystemCenter\SysCnt_h_rgb_r.png"/>
                <p:cNvPicPr>
                  <a:picLocks noChangeAspect="1" noChangeArrowheads="1"/>
                </p:cNvPicPr>
                <p:nvPr/>
              </p:nvPicPr>
              <p:blipFill>
                <a:blip r:embed="rId7"/>
                <a:stretch>
                  <a:fillRect/>
                </a:stretch>
              </p:blipFill>
              <p:spPr bwMode="auto">
                <a:xfrm>
                  <a:off x="2890406" y="4360859"/>
                  <a:ext cx="1663796" cy="365760"/>
                </a:xfrm>
                <a:prstGeom prst="rect">
                  <a:avLst/>
                </a:prstGeom>
                <a:noFill/>
                <a:effectLst/>
              </p:spPr>
            </p:pic>
          </p:grpSp>
        </p:grpSp>
      </p:grpSp>
      <p:pic>
        <p:nvPicPr>
          <p:cNvPr id="3074" name="Picture 2" descr="K:\SilverFox\8-20190_IsaacRoybal\Art\oval circle frame edge - rectangle stretch - 2200w x 1000h.png"/>
          <p:cNvPicPr>
            <a:picLocks noChangeAspect="1" noChangeArrowheads="1"/>
          </p:cNvPicPr>
          <p:nvPr/>
        </p:nvPicPr>
        <p:blipFill>
          <a:blip r:embed="rId8"/>
          <a:srcRect/>
          <a:stretch>
            <a:fillRect/>
          </a:stretch>
        </p:blipFill>
        <p:spPr bwMode="auto">
          <a:xfrm>
            <a:off x="1985169" y="-2622550"/>
            <a:ext cx="5173662" cy="2351943"/>
          </a:xfrm>
          <a:prstGeom prst="rect">
            <a:avLst/>
          </a:prstGeom>
          <a:noFill/>
        </p:spPr>
      </p:pic>
      <p:grpSp>
        <p:nvGrpSpPr>
          <p:cNvPr id="10" name="Group 89"/>
          <p:cNvGrpSpPr/>
          <p:nvPr/>
        </p:nvGrpSpPr>
        <p:grpSpPr>
          <a:xfrm>
            <a:off x="381001" y="5753100"/>
            <a:ext cx="8381999" cy="731520"/>
            <a:chOff x="381001" y="5705475"/>
            <a:chExt cx="8381999" cy="731520"/>
          </a:xfrm>
        </p:grpSpPr>
        <p:sp>
          <p:nvSpPr>
            <p:cNvPr id="82" name="Rounded Rectangle 81"/>
            <p:cNvSpPr/>
            <p:nvPr/>
          </p:nvSpPr>
          <p:spPr>
            <a:xfrm>
              <a:off x="381001" y="5705475"/>
              <a:ext cx="8381999" cy="731520"/>
            </a:xfrm>
            <a:prstGeom prst="roundRect">
              <a:avLst>
                <a:gd name="adj" fmla="val 12353"/>
              </a:avLst>
            </a:prstGeom>
            <a:solidFill>
              <a:srgbClr val="000000">
                <a:alpha val="2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grpSp>
          <p:nvGrpSpPr>
            <p:cNvPr id="11" name="Group 87"/>
            <p:cNvGrpSpPr/>
            <p:nvPr/>
          </p:nvGrpSpPr>
          <p:grpSpPr>
            <a:xfrm>
              <a:off x="568216" y="5842375"/>
              <a:ext cx="7979519" cy="457721"/>
              <a:chOff x="568216" y="5842375"/>
              <a:chExt cx="7979519" cy="457721"/>
            </a:xfrm>
          </p:grpSpPr>
          <p:grpSp>
            <p:nvGrpSpPr>
              <p:cNvPr id="12" name="Group 78"/>
              <p:cNvGrpSpPr/>
              <p:nvPr/>
            </p:nvGrpSpPr>
            <p:grpSpPr>
              <a:xfrm>
                <a:off x="568216" y="5842375"/>
                <a:ext cx="1828800" cy="457721"/>
                <a:chOff x="568216" y="5844478"/>
                <a:chExt cx="1828800" cy="457721"/>
              </a:xfrm>
            </p:grpSpPr>
            <p:sp>
              <p:nvSpPr>
                <p:cNvPr id="86" name="Rounded Rectangle 85"/>
                <p:cNvSpPr/>
                <p:nvPr/>
              </p:nvSpPr>
              <p:spPr bwMode="auto">
                <a:xfrm>
                  <a:off x="568216" y="5844478"/>
                  <a:ext cx="1828800"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02920" tIns="0" rIns="0" bIns="0" numCol="1" rtlCol="0" anchor="ctr" anchorCtr="0" compatLnSpc="1">
                  <a:prstTxWarp prst="textNoShape">
                    <a:avLst/>
                  </a:prstTxWarp>
                </a:bodyPr>
                <a:lstStyle/>
                <a:p>
                  <a:pPr>
                    <a:lnSpc>
                      <a:spcPct val="90000"/>
                    </a:lnSpc>
                    <a:spcAft>
                      <a:spcPts val="600"/>
                    </a:spcAft>
                  </a:pPr>
                  <a:r>
                    <a:rPr lang="en-US" sz="1600" b="1" dirty="0" smtClean="0">
                      <a:gradFill>
                        <a:gsLst>
                          <a:gs pos="0">
                            <a:schemeClr val="tx1"/>
                          </a:gs>
                          <a:gs pos="100000">
                            <a:schemeClr val="tx1"/>
                          </a:gs>
                        </a:gsLst>
                        <a:lin ang="16200000" scaled="0"/>
                      </a:gradFill>
                      <a:latin typeface="Segoe UI" pitchFamily="34" charset="0"/>
                    </a:rPr>
                    <a:t>Servers</a:t>
                  </a:r>
                  <a:endParaRPr lang="en-US" sz="1600" b="1" dirty="0">
                    <a:gradFill>
                      <a:gsLst>
                        <a:gs pos="0">
                          <a:schemeClr val="tx1"/>
                        </a:gs>
                        <a:gs pos="100000">
                          <a:schemeClr val="tx1"/>
                        </a:gs>
                      </a:gsLst>
                      <a:lin ang="16200000" scaled="0"/>
                    </a:gradFill>
                    <a:latin typeface="Segoe UI" pitchFamily="34" charset="0"/>
                  </a:endParaRPr>
                </a:p>
              </p:txBody>
            </p:sp>
            <p:pic>
              <p:nvPicPr>
                <p:cNvPr id="56" name="Picture 3" descr="C:\Users\shows\Desktop\Single Server Rack.png"/>
                <p:cNvPicPr>
                  <a:picLocks noChangeAspect="1" noChangeArrowheads="1"/>
                </p:cNvPicPr>
                <p:nvPr/>
              </p:nvPicPr>
              <p:blipFill>
                <a:blip r:embed="rId9"/>
                <a:stretch>
                  <a:fillRect/>
                </a:stretch>
              </p:blipFill>
              <p:spPr bwMode="auto">
                <a:xfrm>
                  <a:off x="664077" y="5885666"/>
                  <a:ext cx="352499" cy="365760"/>
                </a:xfrm>
                <a:prstGeom prst="rect">
                  <a:avLst/>
                </a:prstGeom>
                <a:noFill/>
                <a:effectLst>
                  <a:outerShdw blurRad="88900" algn="ctr" rotWithShape="0">
                    <a:prstClr val="black">
                      <a:alpha val="40000"/>
                    </a:prstClr>
                  </a:outerShdw>
                </a:effectLst>
              </p:spPr>
            </p:pic>
          </p:grpSp>
          <p:grpSp>
            <p:nvGrpSpPr>
              <p:cNvPr id="13" name="Group 80"/>
              <p:cNvGrpSpPr/>
              <p:nvPr/>
            </p:nvGrpSpPr>
            <p:grpSpPr>
              <a:xfrm>
                <a:off x="4424856" y="5842375"/>
                <a:ext cx="1828800" cy="457721"/>
                <a:chOff x="4337226" y="5844478"/>
                <a:chExt cx="1828800" cy="457721"/>
              </a:xfrm>
            </p:grpSpPr>
            <p:sp>
              <p:nvSpPr>
                <p:cNvPr id="92" name="Rounded Rectangle 91"/>
                <p:cNvSpPr/>
                <p:nvPr/>
              </p:nvSpPr>
              <p:spPr bwMode="auto">
                <a:xfrm>
                  <a:off x="4337226" y="5844478"/>
                  <a:ext cx="1828800"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0" tIns="0" rIns="0" bIns="0" numCol="1" rtlCol="0" anchor="ctr" anchorCtr="0" compatLnSpc="1">
                  <a:prstTxWarp prst="textNoShape">
                    <a:avLst/>
                  </a:prstTxWarp>
                </a:bodyPr>
                <a:lstStyle/>
                <a:p>
                  <a:pPr>
                    <a:lnSpc>
                      <a:spcPct val="90000"/>
                    </a:lnSpc>
                    <a:spcAft>
                      <a:spcPts val="600"/>
                    </a:spcAft>
                  </a:pPr>
                  <a:r>
                    <a:rPr lang="en-US" sz="1600" b="1" dirty="0" smtClean="0">
                      <a:gradFill>
                        <a:gsLst>
                          <a:gs pos="0">
                            <a:schemeClr val="tx1"/>
                          </a:gs>
                          <a:gs pos="100000">
                            <a:schemeClr val="tx1"/>
                          </a:gs>
                        </a:gsLst>
                        <a:lin ang="16200000" scaled="0"/>
                      </a:gradFill>
                      <a:latin typeface="Segoe UI" pitchFamily="34" charset="0"/>
                    </a:rPr>
                    <a:t>Network</a:t>
                  </a:r>
                  <a:endParaRPr lang="en-US" sz="1600" b="1" dirty="0">
                    <a:gradFill>
                      <a:gsLst>
                        <a:gs pos="0">
                          <a:schemeClr val="tx1"/>
                        </a:gs>
                        <a:gs pos="100000">
                          <a:schemeClr val="tx1"/>
                        </a:gs>
                      </a:gsLst>
                      <a:lin ang="16200000" scaled="0"/>
                    </a:gradFill>
                    <a:latin typeface="Segoe UI" pitchFamily="34" charset="0"/>
                  </a:endParaRPr>
                </a:p>
              </p:txBody>
            </p:sp>
            <p:pic>
              <p:nvPicPr>
                <p:cNvPr id="58" name="Picture 2" descr="D:\SilverFox\8-20190_IsaacRoybal\Purchased_iStock\iStock_8963938_Illustra_10-credits\extras\network_circle.png"/>
                <p:cNvPicPr>
                  <a:picLocks noChangeAspect="1" noChangeArrowheads="1"/>
                </p:cNvPicPr>
                <p:nvPr/>
              </p:nvPicPr>
              <p:blipFill>
                <a:blip r:embed="rId10"/>
                <a:srcRect/>
                <a:stretch>
                  <a:fillRect/>
                </a:stretch>
              </p:blipFill>
              <p:spPr bwMode="auto">
                <a:xfrm>
                  <a:off x="4399071" y="5886450"/>
                  <a:ext cx="383957" cy="383957"/>
                </a:xfrm>
                <a:prstGeom prst="rect">
                  <a:avLst/>
                </a:prstGeom>
                <a:noFill/>
                <a:effectLst>
                  <a:outerShdw blurRad="88900" algn="ctr" rotWithShape="0">
                    <a:prstClr val="black">
                      <a:alpha val="40000"/>
                    </a:prstClr>
                  </a:outerShdw>
                </a:effectLst>
              </p:spPr>
            </p:pic>
          </p:grpSp>
          <p:grpSp>
            <p:nvGrpSpPr>
              <p:cNvPr id="14" name="Group 79"/>
              <p:cNvGrpSpPr/>
              <p:nvPr/>
            </p:nvGrpSpPr>
            <p:grpSpPr>
              <a:xfrm>
                <a:off x="2496536" y="5842375"/>
                <a:ext cx="1828800" cy="457721"/>
                <a:chOff x="2429861" y="5844478"/>
                <a:chExt cx="1828800" cy="457721"/>
              </a:xfrm>
            </p:grpSpPr>
            <p:sp>
              <p:nvSpPr>
                <p:cNvPr id="89" name="Rounded Rectangle 88"/>
                <p:cNvSpPr/>
                <p:nvPr/>
              </p:nvSpPr>
              <p:spPr bwMode="auto">
                <a:xfrm>
                  <a:off x="2429861" y="5844478"/>
                  <a:ext cx="1828800"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02920" tIns="0" rIns="0" bIns="0" numCol="1" rtlCol="0" anchor="ctr" anchorCtr="0" compatLnSpc="1">
                  <a:prstTxWarp prst="textNoShape">
                    <a:avLst/>
                  </a:prstTxWarp>
                </a:bodyPr>
                <a:lstStyle/>
                <a:p>
                  <a:pPr>
                    <a:lnSpc>
                      <a:spcPct val="90000"/>
                    </a:lnSpc>
                    <a:spcAft>
                      <a:spcPts val="600"/>
                    </a:spcAft>
                  </a:pPr>
                  <a:r>
                    <a:rPr lang="en-US" sz="1600" b="1" dirty="0" smtClean="0">
                      <a:gradFill>
                        <a:gsLst>
                          <a:gs pos="0">
                            <a:schemeClr val="tx1"/>
                          </a:gs>
                          <a:gs pos="100000">
                            <a:schemeClr val="tx1"/>
                          </a:gs>
                        </a:gsLst>
                        <a:lin ang="16200000" scaled="0"/>
                      </a:gradFill>
                      <a:latin typeface="Segoe UI" pitchFamily="34" charset="0"/>
                    </a:rPr>
                    <a:t>Storage</a:t>
                  </a:r>
                  <a:endParaRPr lang="en-US" sz="1600" b="1" dirty="0">
                    <a:gradFill>
                      <a:gsLst>
                        <a:gs pos="0">
                          <a:schemeClr val="tx1"/>
                        </a:gs>
                        <a:gs pos="100000">
                          <a:schemeClr val="tx1"/>
                        </a:gs>
                      </a:gsLst>
                      <a:lin ang="16200000" scaled="0"/>
                    </a:gradFill>
                    <a:latin typeface="Segoe UI" pitchFamily="34" charset="0"/>
                  </a:endParaRPr>
                </a:p>
              </p:txBody>
            </p:sp>
            <p:pic>
              <p:nvPicPr>
                <p:cNvPr id="65" name="Picture 11" descr="D:\SilverFox\8-20190_IsaacRoybal\Purchased_iStock\iStock_8963938_Illustra_10-credits\extras\icons\storage_drives.png"/>
                <p:cNvPicPr>
                  <a:picLocks noChangeAspect="1" noChangeArrowheads="1"/>
                </p:cNvPicPr>
                <p:nvPr/>
              </p:nvPicPr>
              <p:blipFill>
                <a:blip r:embed="rId11"/>
                <a:srcRect/>
                <a:stretch>
                  <a:fillRect/>
                </a:stretch>
              </p:blipFill>
              <p:spPr bwMode="auto">
                <a:xfrm>
                  <a:off x="2573596" y="5920938"/>
                  <a:ext cx="318654" cy="320040"/>
                </a:xfrm>
                <a:prstGeom prst="rect">
                  <a:avLst/>
                </a:prstGeom>
                <a:noFill/>
                <a:effectLst>
                  <a:outerShdw blurRad="88900" algn="ctr" rotWithShape="0">
                    <a:prstClr val="black">
                      <a:alpha val="40000"/>
                    </a:prstClr>
                  </a:outerShdw>
                </a:effectLst>
              </p:spPr>
            </p:pic>
          </p:grpSp>
          <p:grpSp>
            <p:nvGrpSpPr>
              <p:cNvPr id="15" name="Group 84"/>
              <p:cNvGrpSpPr/>
              <p:nvPr/>
            </p:nvGrpSpPr>
            <p:grpSpPr>
              <a:xfrm>
                <a:off x="6353175" y="5842375"/>
                <a:ext cx="2194560" cy="457721"/>
                <a:chOff x="6381750" y="5844478"/>
                <a:chExt cx="2194560" cy="457721"/>
              </a:xfrm>
            </p:grpSpPr>
            <p:sp>
              <p:nvSpPr>
                <p:cNvPr id="95" name="Rounded Rectangle 94"/>
                <p:cNvSpPr/>
                <p:nvPr/>
              </p:nvSpPr>
              <p:spPr bwMode="auto">
                <a:xfrm>
                  <a:off x="6381750" y="5844478"/>
                  <a:ext cx="2194560"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02920" tIns="0" rIns="0" bIns="0" numCol="1" rtlCol="0" anchor="ctr" anchorCtr="0" compatLnSpc="1">
                  <a:prstTxWarp prst="textNoShape">
                    <a:avLst/>
                  </a:prstTxWarp>
                </a:bodyPr>
                <a:lstStyle/>
                <a:p>
                  <a:pPr>
                    <a:lnSpc>
                      <a:spcPct val="90000"/>
                    </a:lnSpc>
                    <a:spcAft>
                      <a:spcPts val="600"/>
                    </a:spcAft>
                  </a:pPr>
                  <a:r>
                    <a:rPr lang="en-US" sz="1600" b="1" dirty="0" smtClean="0">
                      <a:gradFill>
                        <a:gsLst>
                          <a:gs pos="0">
                            <a:schemeClr val="tx1"/>
                          </a:gs>
                          <a:gs pos="100000">
                            <a:schemeClr val="tx1"/>
                          </a:gs>
                        </a:gsLst>
                        <a:lin ang="16200000" scaled="0"/>
                      </a:gradFill>
                      <a:latin typeface="Segoe UI" pitchFamily="34" charset="0"/>
                    </a:rPr>
                    <a:t>Load Balancing</a:t>
                  </a:r>
                  <a:endParaRPr lang="en-US" sz="1600" b="1" dirty="0">
                    <a:gradFill>
                      <a:gsLst>
                        <a:gs pos="0">
                          <a:schemeClr val="tx1"/>
                        </a:gs>
                        <a:gs pos="100000">
                          <a:schemeClr val="tx1"/>
                        </a:gs>
                      </a:gsLst>
                      <a:lin ang="16200000" scaled="0"/>
                    </a:gradFill>
                    <a:latin typeface="Segoe UI" pitchFamily="34" charset="0"/>
                  </a:endParaRPr>
                </a:p>
              </p:txBody>
            </p:sp>
            <p:pic>
              <p:nvPicPr>
                <p:cNvPr id="2050" name="Picture 2" descr="D:\SilverFox\DVD_ART36\Artwork_Imagery\Icons - Illustrations\_ SUPER VISTA STYLE\scale balance.png"/>
                <p:cNvPicPr>
                  <a:picLocks noChangeAspect="1" noChangeArrowheads="1"/>
                </p:cNvPicPr>
                <p:nvPr/>
              </p:nvPicPr>
              <p:blipFill>
                <a:blip r:embed="rId12"/>
                <a:srcRect/>
                <a:stretch>
                  <a:fillRect/>
                </a:stretch>
              </p:blipFill>
              <p:spPr bwMode="auto">
                <a:xfrm>
                  <a:off x="6448122" y="5867598"/>
                  <a:ext cx="411480" cy="411480"/>
                </a:xfrm>
                <a:prstGeom prst="rect">
                  <a:avLst/>
                </a:prstGeom>
                <a:noFill/>
                <a:effectLst>
                  <a:outerShdw blurRad="88900" algn="ctr" rotWithShape="0">
                    <a:prstClr val="black">
                      <a:alpha val="40000"/>
                    </a:prstClr>
                  </a:outerShdw>
                </a:effectLst>
              </p:spPr>
            </p:pic>
          </p:grpSp>
        </p:grpSp>
      </p:grpSp>
      <p:sp>
        <p:nvSpPr>
          <p:cNvPr id="66" name="Isosceles Triangle 65"/>
          <p:cNvSpPr>
            <a:spLocks/>
          </p:cNvSpPr>
          <p:nvPr/>
        </p:nvSpPr>
        <p:spPr bwMode="auto">
          <a:xfrm rot="10800000">
            <a:off x="2625018" y="3460888"/>
            <a:ext cx="731520" cy="298173"/>
          </a:xfrm>
          <a:prstGeom prst="triangle">
            <a:avLst/>
          </a:prstGeom>
          <a:gradFill>
            <a:gsLst>
              <a:gs pos="32000">
                <a:schemeClr val="accent2"/>
              </a:gs>
              <a:gs pos="100000">
                <a:schemeClr val="accent2">
                  <a:alpha val="0"/>
                </a:schemeClr>
              </a:gs>
            </a:gsLst>
            <a:lin ang="54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70" name="Isosceles Triangle 69"/>
          <p:cNvSpPr>
            <a:spLocks/>
          </p:cNvSpPr>
          <p:nvPr/>
        </p:nvSpPr>
        <p:spPr bwMode="auto">
          <a:xfrm rot="10800000">
            <a:off x="4180132" y="3460888"/>
            <a:ext cx="731520" cy="298173"/>
          </a:xfrm>
          <a:prstGeom prst="triangle">
            <a:avLst/>
          </a:prstGeom>
          <a:gradFill>
            <a:gsLst>
              <a:gs pos="32000">
                <a:schemeClr val="accent2"/>
              </a:gs>
              <a:gs pos="100000">
                <a:schemeClr val="accent2">
                  <a:alpha val="0"/>
                </a:schemeClr>
              </a:gs>
            </a:gsLst>
            <a:lin ang="54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71" name="Isosceles Triangle 70"/>
          <p:cNvSpPr>
            <a:spLocks/>
          </p:cNvSpPr>
          <p:nvPr/>
        </p:nvSpPr>
        <p:spPr bwMode="auto">
          <a:xfrm rot="10800000">
            <a:off x="5849547" y="3460888"/>
            <a:ext cx="731520" cy="298173"/>
          </a:xfrm>
          <a:prstGeom prst="triangle">
            <a:avLst/>
          </a:prstGeom>
          <a:gradFill>
            <a:gsLst>
              <a:gs pos="32000">
                <a:schemeClr val="accent2"/>
              </a:gs>
              <a:gs pos="100000">
                <a:schemeClr val="accent2">
                  <a:alpha val="0"/>
                </a:schemeClr>
              </a:gs>
            </a:gsLst>
            <a:lin ang="54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72" name="Isosceles Triangle 71"/>
          <p:cNvSpPr>
            <a:spLocks/>
          </p:cNvSpPr>
          <p:nvPr/>
        </p:nvSpPr>
        <p:spPr bwMode="auto">
          <a:xfrm rot="10800000">
            <a:off x="7610403" y="3460888"/>
            <a:ext cx="731520" cy="298173"/>
          </a:xfrm>
          <a:prstGeom prst="triangle">
            <a:avLst/>
          </a:prstGeom>
          <a:gradFill>
            <a:gsLst>
              <a:gs pos="32000">
                <a:schemeClr val="accent2"/>
              </a:gs>
              <a:gs pos="100000">
                <a:schemeClr val="accent2">
                  <a:alpha val="0"/>
                </a:schemeClr>
              </a:gs>
            </a:gsLst>
            <a:lin ang="54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grpSp>
        <p:nvGrpSpPr>
          <p:cNvPr id="16" name="Group 104"/>
          <p:cNvGrpSpPr/>
          <p:nvPr/>
        </p:nvGrpSpPr>
        <p:grpSpPr>
          <a:xfrm>
            <a:off x="2200274" y="3026745"/>
            <a:ext cx="6562726" cy="457721"/>
            <a:chOff x="2200274" y="2874345"/>
            <a:chExt cx="6562726" cy="457721"/>
          </a:xfrm>
        </p:grpSpPr>
        <p:grpSp>
          <p:nvGrpSpPr>
            <p:cNvPr id="17" name="Group 74"/>
            <p:cNvGrpSpPr/>
            <p:nvPr/>
          </p:nvGrpSpPr>
          <p:grpSpPr>
            <a:xfrm>
              <a:off x="2200274" y="2874345"/>
              <a:ext cx="1417320" cy="457721"/>
              <a:chOff x="2285999" y="2874345"/>
              <a:chExt cx="1417320" cy="457721"/>
            </a:xfrm>
          </p:grpSpPr>
          <p:sp>
            <p:nvSpPr>
              <p:cNvPr id="45" name="Rounded Rectangle 44"/>
              <p:cNvSpPr/>
              <p:nvPr/>
            </p:nvSpPr>
            <p:spPr bwMode="auto">
              <a:xfrm>
                <a:off x="2285999" y="2874345"/>
                <a:ext cx="1417320"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274320" tIns="0" rIns="0" bIns="0" numCol="1" rtlCol="0" anchor="ctr" anchorCtr="0" compatLnSpc="1">
                <a:prstTxWarp prst="textNoShape">
                  <a:avLst/>
                </a:prstTxWarp>
              </a:bodyPr>
              <a:lstStyle/>
              <a:p>
                <a:pPr>
                  <a:lnSpc>
                    <a:spcPct val="90000"/>
                  </a:lnSpc>
                  <a:spcAft>
                    <a:spcPts val="600"/>
                  </a:spcAft>
                </a:pPr>
                <a:r>
                  <a:rPr lang="en-US" sz="1400" b="1" dirty="0" smtClean="0">
                    <a:gradFill>
                      <a:gsLst>
                        <a:gs pos="0">
                          <a:schemeClr val="tx1"/>
                        </a:gs>
                        <a:gs pos="100000">
                          <a:schemeClr val="tx1"/>
                        </a:gs>
                      </a:gsLst>
                      <a:lin ang="16200000" scaled="0"/>
                    </a:gradFill>
                    <a:latin typeface="Segoe UI" pitchFamily="34" charset="0"/>
                  </a:rPr>
                  <a:t>Monitoring</a:t>
                </a:r>
                <a:endParaRPr lang="en-US" sz="1400" b="1" dirty="0">
                  <a:gradFill>
                    <a:gsLst>
                      <a:gs pos="0">
                        <a:schemeClr val="tx1"/>
                      </a:gs>
                      <a:gs pos="100000">
                        <a:schemeClr val="tx1"/>
                      </a:gs>
                    </a:gsLst>
                    <a:lin ang="16200000" scaled="0"/>
                  </a:gradFill>
                  <a:latin typeface="Segoe UI" pitchFamily="34" charset="0"/>
                </a:endParaRPr>
              </a:p>
            </p:txBody>
          </p:sp>
          <p:pic>
            <p:nvPicPr>
              <p:cNvPr id="2054" name="Picture 6" descr="D:\SilverFox\DVD_ART36\Artwork_Imagery\Icons - Illustrations\_ SUPER VISTA STYLE\magnifying glass zoom.png"/>
              <p:cNvPicPr>
                <a:picLocks noChangeAspect="1" noChangeArrowheads="1"/>
              </p:cNvPicPr>
              <p:nvPr/>
            </p:nvPicPr>
            <p:blipFill>
              <a:blip r:embed="rId13"/>
              <a:srcRect/>
              <a:stretch>
                <a:fillRect/>
              </a:stretch>
            </p:blipFill>
            <p:spPr bwMode="auto">
              <a:xfrm>
                <a:off x="2305049" y="2943185"/>
                <a:ext cx="320040" cy="320040"/>
              </a:xfrm>
              <a:prstGeom prst="rect">
                <a:avLst/>
              </a:prstGeom>
              <a:noFill/>
              <a:effectLst>
                <a:outerShdw blurRad="88900" algn="ctr" rotWithShape="0">
                  <a:prstClr val="black">
                    <a:alpha val="40000"/>
                  </a:prstClr>
                </a:outerShdw>
              </a:effectLst>
            </p:spPr>
          </p:pic>
        </p:grpSp>
        <p:grpSp>
          <p:nvGrpSpPr>
            <p:cNvPr id="18" name="Group 75"/>
            <p:cNvGrpSpPr/>
            <p:nvPr/>
          </p:nvGrpSpPr>
          <p:grpSpPr>
            <a:xfrm>
              <a:off x="3686809" y="2874345"/>
              <a:ext cx="1554480" cy="457721"/>
              <a:chOff x="3945166" y="2874345"/>
              <a:chExt cx="1554480" cy="457721"/>
            </a:xfrm>
          </p:grpSpPr>
          <p:sp>
            <p:nvSpPr>
              <p:cNvPr id="42" name="Rounded Rectangle 41"/>
              <p:cNvSpPr/>
              <p:nvPr/>
            </p:nvSpPr>
            <p:spPr bwMode="auto">
              <a:xfrm>
                <a:off x="3945166" y="2874345"/>
                <a:ext cx="1554480"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320040" tIns="0" rIns="0" bIns="0" numCol="1" rtlCol="0" anchor="ctr" anchorCtr="0" compatLnSpc="1">
                <a:prstTxWarp prst="textNoShape">
                  <a:avLst/>
                </a:prstTxWarp>
              </a:bodyPr>
              <a:lstStyle/>
              <a:p>
                <a:pPr>
                  <a:lnSpc>
                    <a:spcPct val="90000"/>
                  </a:lnSpc>
                  <a:spcAft>
                    <a:spcPts val="600"/>
                  </a:spcAft>
                </a:pPr>
                <a:r>
                  <a:rPr lang="en-US" sz="1400" b="1" dirty="0" smtClean="0">
                    <a:gradFill>
                      <a:gsLst>
                        <a:gs pos="0">
                          <a:schemeClr val="tx1"/>
                        </a:gs>
                        <a:gs pos="100000">
                          <a:schemeClr val="tx1"/>
                        </a:gs>
                      </a:gsLst>
                      <a:lin ang="16200000" scaled="0"/>
                    </a:gradFill>
                    <a:latin typeface="Segoe UI" pitchFamily="34" charset="0"/>
                  </a:rPr>
                  <a:t>Provisioning</a:t>
                </a:r>
                <a:endParaRPr lang="en-US" sz="1400" b="1" dirty="0">
                  <a:gradFill>
                    <a:gsLst>
                      <a:gs pos="0">
                        <a:schemeClr val="tx1"/>
                      </a:gs>
                      <a:gs pos="100000">
                        <a:schemeClr val="tx1"/>
                      </a:gs>
                    </a:gsLst>
                    <a:lin ang="16200000" scaled="0"/>
                  </a:gradFill>
                  <a:latin typeface="Segoe UI" pitchFamily="34" charset="0"/>
                </a:endParaRPr>
              </a:p>
            </p:txBody>
          </p:sp>
          <p:pic>
            <p:nvPicPr>
              <p:cNvPr id="2055" name="Picture 7" descr="D:\SilverFox\DVD_ART36\Artwork_Imagery\Icons - Illustrations\_ REAL VISTA STYLE\wooden crates boxes shipping.png"/>
              <p:cNvPicPr>
                <a:picLocks noChangeAspect="1" noChangeArrowheads="1"/>
              </p:cNvPicPr>
              <p:nvPr/>
            </p:nvPicPr>
            <p:blipFill>
              <a:blip r:embed="rId14"/>
              <a:srcRect/>
              <a:stretch>
                <a:fillRect/>
              </a:stretch>
            </p:blipFill>
            <p:spPr bwMode="auto">
              <a:xfrm>
                <a:off x="3964216" y="2920325"/>
                <a:ext cx="365760" cy="365760"/>
              </a:xfrm>
              <a:prstGeom prst="rect">
                <a:avLst/>
              </a:prstGeom>
              <a:noFill/>
              <a:effectLst>
                <a:outerShdw blurRad="88900" algn="ctr" rotWithShape="0">
                  <a:prstClr val="black">
                    <a:alpha val="40000"/>
                  </a:prstClr>
                </a:outerShdw>
              </a:effectLst>
            </p:spPr>
          </p:pic>
        </p:grpSp>
        <p:grpSp>
          <p:nvGrpSpPr>
            <p:cNvPr id="19" name="Group 76"/>
            <p:cNvGrpSpPr/>
            <p:nvPr/>
          </p:nvGrpSpPr>
          <p:grpSpPr>
            <a:xfrm>
              <a:off x="5310504" y="2874345"/>
              <a:ext cx="1645920" cy="457721"/>
              <a:chOff x="5604334" y="2874345"/>
              <a:chExt cx="1645920" cy="457721"/>
            </a:xfrm>
          </p:grpSpPr>
          <p:sp>
            <p:nvSpPr>
              <p:cNvPr id="41" name="Rounded Rectangle 40"/>
              <p:cNvSpPr/>
              <p:nvPr/>
            </p:nvSpPr>
            <p:spPr bwMode="auto">
              <a:xfrm>
                <a:off x="5604334" y="2874345"/>
                <a:ext cx="1645920"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274320" tIns="0" rIns="0" bIns="0" numCol="1" rtlCol="0" anchor="ctr" anchorCtr="0" compatLnSpc="1">
                <a:prstTxWarp prst="textNoShape">
                  <a:avLst/>
                </a:prstTxWarp>
              </a:bodyPr>
              <a:lstStyle/>
              <a:p>
                <a:pPr>
                  <a:lnSpc>
                    <a:spcPct val="90000"/>
                  </a:lnSpc>
                  <a:spcAft>
                    <a:spcPts val="600"/>
                  </a:spcAft>
                </a:pPr>
                <a:r>
                  <a:rPr lang="en-US" sz="1400" b="1" dirty="0" smtClean="0">
                    <a:gradFill>
                      <a:gsLst>
                        <a:gs pos="0">
                          <a:schemeClr val="tx1"/>
                        </a:gs>
                        <a:gs pos="100000">
                          <a:schemeClr val="tx1"/>
                        </a:gs>
                      </a:gsLst>
                      <a:lin ang="16200000" scaled="0"/>
                    </a:gradFill>
                    <a:latin typeface="Segoe UI" pitchFamily="34" charset="0"/>
                  </a:rPr>
                  <a:t>Configuration</a:t>
                </a:r>
                <a:endParaRPr lang="en-US" sz="1400" b="1" dirty="0">
                  <a:gradFill>
                    <a:gsLst>
                      <a:gs pos="0">
                        <a:schemeClr val="tx1"/>
                      </a:gs>
                      <a:gs pos="100000">
                        <a:schemeClr val="tx1"/>
                      </a:gs>
                    </a:gsLst>
                    <a:lin ang="16200000" scaled="0"/>
                  </a:gradFill>
                  <a:latin typeface="Segoe UI" pitchFamily="34" charset="0"/>
                </a:endParaRPr>
              </a:p>
            </p:txBody>
          </p:sp>
          <p:pic>
            <p:nvPicPr>
              <p:cNvPr id="2056" name="Picture 8" descr="D:\SilverFox\DVD_ART36\Artwork_Imagery\Icons - Illustrations\_ REAL VISTA STYLE\3d gear.png"/>
              <p:cNvPicPr>
                <a:picLocks noChangeAspect="1" noChangeArrowheads="1"/>
              </p:cNvPicPr>
              <p:nvPr/>
            </p:nvPicPr>
            <p:blipFill>
              <a:blip r:embed="rId15"/>
              <a:srcRect/>
              <a:stretch>
                <a:fillRect/>
              </a:stretch>
            </p:blipFill>
            <p:spPr bwMode="auto">
              <a:xfrm>
                <a:off x="5623384" y="2943185"/>
                <a:ext cx="320040" cy="320040"/>
              </a:xfrm>
              <a:prstGeom prst="rect">
                <a:avLst/>
              </a:prstGeom>
              <a:noFill/>
              <a:effectLst>
                <a:outerShdw blurRad="88900" algn="ctr" rotWithShape="0">
                  <a:prstClr val="black">
                    <a:alpha val="40000"/>
                  </a:prstClr>
                </a:outerShdw>
              </a:effectLst>
            </p:spPr>
          </p:pic>
        </p:grpSp>
        <p:grpSp>
          <p:nvGrpSpPr>
            <p:cNvPr id="20" name="Group 77"/>
            <p:cNvGrpSpPr/>
            <p:nvPr/>
          </p:nvGrpSpPr>
          <p:grpSpPr>
            <a:xfrm>
              <a:off x="7025640" y="2874345"/>
              <a:ext cx="1737360" cy="457721"/>
              <a:chOff x="7263501" y="2874345"/>
              <a:chExt cx="1737360" cy="457721"/>
            </a:xfrm>
          </p:grpSpPr>
          <p:sp>
            <p:nvSpPr>
              <p:cNvPr id="48" name="Rounded Rectangle 47"/>
              <p:cNvSpPr/>
              <p:nvPr/>
            </p:nvSpPr>
            <p:spPr bwMode="auto">
              <a:xfrm>
                <a:off x="7263501" y="2874345"/>
                <a:ext cx="1737360"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274320" tIns="0" rIns="0" bIns="0" numCol="1" rtlCol="0" anchor="ctr" anchorCtr="0" compatLnSpc="1">
                <a:prstTxWarp prst="textNoShape">
                  <a:avLst/>
                </a:prstTxWarp>
              </a:bodyPr>
              <a:lstStyle/>
              <a:p>
                <a:pPr>
                  <a:lnSpc>
                    <a:spcPct val="90000"/>
                  </a:lnSpc>
                  <a:spcAft>
                    <a:spcPts val="600"/>
                  </a:spcAft>
                </a:pPr>
                <a:r>
                  <a:rPr lang="en-US" sz="1400" b="1" dirty="0" smtClean="0">
                    <a:gradFill>
                      <a:gsLst>
                        <a:gs pos="0">
                          <a:schemeClr val="tx1"/>
                        </a:gs>
                        <a:gs pos="100000">
                          <a:schemeClr val="tx1"/>
                        </a:gs>
                      </a:gsLst>
                      <a:lin ang="16200000" scaled="0"/>
                    </a:gradFill>
                    <a:latin typeface="Segoe UI" pitchFamily="34" charset="0"/>
                  </a:rPr>
                  <a:t>Data Protection</a:t>
                </a:r>
                <a:endParaRPr lang="en-US" sz="1400" b="1" dirty="0">
                  <a:gradFill>
                    <a:gsLst>
                      <a:gs pos="0">
                        <a:schemeClr val="tx1"/>
                      </a:gs>
                      <a:gs pos="100000">
                        <a:schemeClr val="tx1"/>
                      </a:gs>
                    </a:gsLst>
                    <a:lin ang="16200000" scaled="0"/>
                  </a:gradFill>
                  <a:latin typeface="Segoe UI" pitchFamily="34" charset="0"/>
                </a:endParaRPr>
              </a:p>
            </p:txBody>
          </p:sp>
          <p:pic>
            <p:nvPicPr>
              <p:cNvPr id="2057" name="Picture 9" descr="D:\SilverFox\DVD_ART36\Artwork_Imagery\Icons - Illustrations\_ WINDOWS VISTA ICONS\Security windows secure safe.png"/>
              <p:cNvPicPr>
                <a:picLocks noChangeAspect="1" noChangeArrowheads="1"/>
              </p:cNvPicPr>
              <p:nvPr/>
            </p:nvPicPr>
            <p:blipFill>
              <a:blip r:embed="rId16"/>
              <a:srcRect/>
              <a:stretch>
                <a:fillRect/>
              </a:stretch>
            </p:blipFill>
            <p:spPr bwMode="auto">
              <a:xfrm>
                <a:off x="7273026" y="2943185"/>
                <a:ext cx="320040" cy="320040"/>
              </a:xfrm>
              <a:prstGeom prst="rect">
                <a:avLst/>
              </a:prstGeom>
              <a:noFill/>
              <a:effectLst>
                <a:outerShdw blurRad="88900" algn="ctr" rotWithShape="0">
                  <a:prstClr val="black">
                    <a:alpha val="40000"/>
                  </a:prstClr>
                </a:outerShdw>
              </a:effectLst>
            </p:spPr>
          </p:pic>
        </p:grpSp>
      </p:grpSp>
      <p:sp>
        <p:nvSpPr>
          <p:cNvPr id="93" name="Isosceles Triangle 92"/>
          <p:cNvSpPr>
            <a:spLocks/>
          </p:cNvSpPr>
          <p:nvPr/>
        </p:nvSpPr>
        <p:spPr bwMode="auto">
          <a:xfrm>
            <a:off x="4206240" y="5505543"/>
            <a:ext cx="731520" cy="298173"/>
          </a:xfrm>
          <a:prstGeom prst="triangle">
            <a:avLst/>
          </a:prstGeom>
          <a:gradFill>
            <a:gsLst>
              <a:gs pos="32000">
                <a:schemeClr val="accent2"/>
              </a:gs>
              <a:gs pos="100000">
                <a:schemeClr val="accent2">
                  <a:alpha val="0"/>
                </a:schemeClr>
              </a:gs>
            </a:gsLst>
            <a:lin ang="54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Tree>
    <p:extLst>
      <p:ext uri="{BB962C8B-B14F-4D97-AF65-F5344CB8AC3E}">
        <p14:creationId xmlns:p14="http://schemas.microsoft.com/office/powerpoint/2007/7/12/main" xmlns="" val="241639289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strVal val="#ppt_w*0.70"/>
                                          </p:val>
                                        </p:tav>
                                        <p:tav tm="100000">
                                          <p:val>
                                            <p:strVal val="#ppt_w"/>
                                          </p:val>
                                        </p:tav>
                                      </p:tavLst>
                                    </p:anim>
                                    <p:anim calcmode="lin" valueType="num">
                                      <p:cBhvr>
                                        <p:cTn id="8" dur="1000" fill="hold"/>
                                        <p:tgtEl>
                                          <p:spTgt spid="39"/>
                                        </p:tgtEl>
                                        <p:attrNameLst>
                                          <p:attrName>ppt_h</p:attrName>
                                        </p:attrNameLst>
                                      </p:cBhvr>
                                      <p:tavLst>
                                        <p:tav tm="0">
                                          <p:val>
                                            <p:strVal val="#ppt_h"/>
                                          </p:val>
                                        </p:tav>
                                        <p:tav tm="100000">
                                          <p:val>
                                            <p:strVal val="#ppt_h"/>
                                          </p:val>
                                        </p:tav>
                                      </p:tavLst>
                                    </p:anim>
                                    <p:animEffect transition="in" filter="fade">
                                      <p:cBhvr>
                                        <p:cTn id="9" dur="1000"/>
                                        <p:tgtEl>
                                          <p:spTgt spid="39"/>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2000"/>
                                        <p:tgtEl>
                                          <p:spTgt spid="40"/>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fade">
                                      <p:cBhvr>
                                        <p:cTn id="23" dur="1000"/>
                                        <p:tgtEl>
                                          <p:spTgt spid="93"/>
                                        </p:tgtEl>
                                      </p:cBhvr>
                                    </p:animEffect>
                                    <p:anim calcmode="lin" valueType="num">
                                      <p:cBhvr>
                                        <p:cTn id="24" dur="1000" fill="hold"/>
                                        <p:tgtEl>
                                          <p:spTgt spid="93"/>
                                        </p:tgtEl>
                                        <p:attrNameLst>
                                          <p:attrName>ppt_x</p:attrName>
                                        </p:attrNameLst>
                                      </p:cBhvr>
                                      <p:tavLst>
                                        <p:tav tm="0">
                                          <p:val>
                                            <p:strVal val="#ppt_x"/>
                                          </p:val>
                                        </p:tav>
                                        <p:tav tm="100000">
                                          <p:val>
                                            <p:strVal val="#ppt_x"/>
                                          </p:val>
                                        </p:tav>
                                      </p:tavLst>
                                    </p:anim>
                                    <p:anim calcmode="lin" valueType="num">
                                      <p:cBhvr>
                                        <p:cTn id="25" dur="1000" fill="hold"/>
                                        <p:tgtEl>
                                          <p:spTgt spid="9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25"/>
                                        </p:tgtEl>
                                        <p:attrNameLst>
                                          <p:attrName>style.visibility</p:attrName>
                                        </p:attrNameLst>
                                      </p:cBhvr>
                                      <p:to>
                                        <p:strVal val="visible"/>
                                      </p:to>
                                    </p:set>
                                    <p:animEffect transition="in" filter="fade">
                                      <p:cBhvr>
                                        <p:cTn id="28" dur="1000"/>
                                        <p:tgtEl>
                                          <p:spTgt spid="125"/>
                                        </p:tgtEl>
                                      </p:cBhvr>
                                    </p:animEffect>
                                    <p:anim calcmode="lin" valueType="num">
                                      <p:cBhvr>
                                        <p:cTn id="29" dur="1000" fill="hold"/>
                                        <p:tgtEl>
                                          <p:spTgt spid="125"/>
                                        </p:tgtEl>
                                        <p:attrNameLst>
                                          <p:attrName>ppt_x</p:attrName>
                                        </p:attrNameLst>
                                      </p:cBhvr>
                                      <p:tavLst>
                                        <p:tav tm="0">
                                          <p:val>
                                            <p:strVal val="#ppt_x"/>
                                          </p:val>
                                        </p:tav>
                                        <p:tav tm="100000">
                                          <p:val>
                                            <p:strVal val="#ppt_x"/>
                                          </p:val>
                                        </p:tav>
                                      </p:tavLst>
                                    </p:anim>
                                    <p:anim calcmode="lin" valueType="num">
                                      <p:cBhvr>
                                        <p:cTn id="30" dur="1000" fill="hold"/>
                                        <p:tgtEl>
                                          <p:spTgt spid="12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46"/>
                                        </p:tgtEl>
                                        <p:attrNameLst>
                                          <p:attrName>style.visibility</p:attrName>
                                        </p:attrNameLst>
                                      </p:cBhvr>
                                      <p:to>
                                        <p:strVal val="visible"/>
                                      </p:to>
                                    </p:set>
                                    <p:anim calcmode="lin" valueType="num">
                                      <p:cBhvr>
                                        <p:cTn id="35" dur="1000" fill="hold"/>
                                        <p:tgtEl>
                                          <p:spTgt spid="146"/>
                                        </p:tgtEl>
                                        <p:attrNameLst>
                                          <p:attrName>ppt_w</p:attrName>
                                        </p:attrNameLst>
                                      </p:cBhvr>
                                      <p:tavLst>
                                        <p:tav tm="0">
                                          <p:val>
                                            <p:strVal val="#ppt_w*0.70"/>
                                          </p:val>
                                        </p:tav>
                                        <p:tav tm="100000">
                                          <p:val>
                                            <p:strVal val="#ppt_w"/>
                                          </p:val>
                                        </p:tav>
                                      </p:tavLst>
                                    </p:anim>
                                    <p:anim calcmode="lin" valueType="num">
                                      <p:cBhvr>
                                        <p:cTn id="36" dur="1000" fill="hold"/>
                                        <p:tgtEl>
                                          <p:spTgt spid="146"/>
                                        </p:tgtEl>
                                        <p:attrNameLst>
                                          <p:attrName>ppt_h</p:attrName>
                                        </p:attrNameLst>
                                      </p:cBhvr>
                                      <p:tavLst>
                                        <p:tav tm="0">
                                          <p:val>
                                            <p:strVal val="#ppt_h"/>
                                          </p:val>
                                        </p:tav>
                                        <p:tav tm="100000">
                                          <p:val>
                                            <p:strVal val="#ppt_h"/>
                                          </p:val>
                                        </p:tav>
                                      </p:tavLst>
                                    </p:anim>
                                    <p:animEffect transition="in" filter="fade">
                                      <p:cBhvr>
                                        <p:cTn id="37" dur="1000"/>
                                        <p:tgtEl>
                                          <p:spTgt spid="146"/>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1000"/>
                                        <p:tgtEl>
                                          <p:spTgt spid="8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1"/>
                                        </p:tgtEl>
                                        <p:attrNameLst>
                                          <p:attrName>style.visibility</p:attrName>
                                        </p:attrNameLst>
                                      </p:cBhvr>
                                      <p:to>
                                        <p:strVal val="visible"/>
                                      </p:to>
                                    </p:set>
                                    <p:animEffect transition="in" filter="fade">
                                      <p:cBhvr>
                                        <p:cTn id="44" dur="1000"/>
                                        <p:tgtEl>
                                          <p:spTgt spid="111"/>
                                        </p:tgtEl>
                                      </p:cBhvr>
                                    </p:animEffect>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1000"/>
                                        <p:tgtEl>
                                          <p:spTgt spid="46"/>
                                        </p:tgtEl>
                                      </p:cBhvr>
                                    </p:animEffect>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1000"/>
                                        <p:tgtEl>
                                          <p:spTgt spid="61"/>
                                        </p:tgtEl>
                                      </p:cBhvr>
                                    </p:animEffect>
                                    <p:anim calcmode="lin" valueType="num">
                                      <p:cBhvr>
                                        <p:cTn id="53" dur="1000" fill="hold"/>
                                        <p:tgtEl>
                                          <p:spTgt spid="61"/>
                                        </p:tgtEl>
                                        <p:attrNameLst>
                                          <p:attrName>ppt_x</p:attrName>
                                        </p:attrNameLst>
                                      </p:cBhvr>
                                      <p:tavLst>
                                        <p:tav tm="0">
                                          <p:val>
                                            <p:strVal val="#ppt_x"/>
                                          </p:val>
                                        </p:tav>
                                        <p:tav tm="100000">
                                          <p:val>
                                            <p:strVal val="#ppt_x"/>
                                          </p:val>
                                        </p:tav>
                                      </p:tavLst>
                                    </p:anim>
                                    <p:anim calcmode="lin" valueType="num">
                                      <p:cBhvr>
                                        <p:cTn id="54" dur="1000" fill="hold"/>
                                        <p:tgtEl>
                                          <p:spTgt spid="61"/>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childTnLst>
                                </p:cTn>
                              </p:par>
                            </p:childTnLst>
                          </p:cTn>
                        </p:par>
                        <p:par>
                          <p:cTn id="59" fill="hold">
                            <p:stCondLst>
                              <p:cond delay="5000"/>
                            </p:stCondLst>
                            <p:childTnLst>
                              <p:par>
                                <p:cTn id="60" presetID="47" presetClass="entr" presetSubtype="0"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1000"/>
                                        <p:tgtEl>
                                          <p:spTgt spid="66"/>
                                        </p:tgtEl>
                                      </p:cBhvr>
                                    </p:animEffect>
                                    <p:anim calcmode="lin" valueType="num">
                                      <p:cBhvr>
                                        <p:cTn id="63" dur="1000" fill="hold"/>
                                        <p:tgtEl>
                                          <p:spTgt spid="66"/>
                                        </p:tgtEl>
                                        <p:attrNameLst>
                                          <p:attrName>ppt_x</p:attrName>
                                        </p:attrNameLst>
                                      </p:cBhvr>
                                      <p:tavLst>
                                        <p:tav tm="0">
                                          <p:val>
                                            <p:strVal val="#ppt_x"/>
                                          </p:val>
                                        </p:tav>
                                        <p:tav tm="100000">
                                          <p:val>
                                            <p:strVal val="#ppt_x"/>
                                          </p:val>
                                        </p:tav>
                                      </p:tavLst>
                                    </p:anim>
                                    <p:anim calcmode="lin" valueType="num">
                                      <p:cBhvr>
                                        <p:cTn id="64" dur="1000" fill="hold"/>
                                        <p:tgtEl>
                                          <p:spTgt spid="6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fade">
                                      <p:cBhvr>
                                        <p:cTn id="67" dur="1000"/>
                                        <p:tgtEl>
                                          <p:spTgt spid="70"/>
                                        </p:tgtEl>
                                      </p:cBhvr>
                                    </p:animEffect>
                                    <p:anim calcmode="lin" valueType="num">
                                      <p:cBhvr>
                                        <p:cTn id="68" dur="1000" fill="hold"/>
                                        <p:tgtEl>
                                          <p:spTgt spid="70"/>
                                        </p:tgtEl>
                                        <p:attrNameLst>
                                          <p:attrName>ppt_x</p:attrName>
                                        </p:attrNameLst>
                                      </p:cBhvr>
                                      <p:tavLst>
                                        <p:tav tm="0">
                                          <p:val>
                                            <p:strVal val="#ppt_x"/>
                                          </p:val>
                                        </p:tav>
                                        <p:tav tm="100000">
                                          <p:val>
                                            <p:strVal val="#ppt_x"/>
                                          </p:val>
                                        </p:tav>
                                      </p:tavLst>
                                    </p:anim>
                                    <p:anim calcmode="lin" valueType="num">
                                      <p:cBhvr>
                                        <p:cTn id="69" dur="1000" fill="hold"/>
                                        <p:tgtEl>
                                          <p:spTgt spid="70"/>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fade">
                                      <p:cBhvr>
                                        <p:cTn id="72" dur="1000"/>
                                        <p:tgtEl>
                                          <p:spTgt spid="71"/>
                                        </p:tgtEl>
                                      </p:cBhvr>
                                    </p:animEffect>
                                    <p:anim calcmode="lin" valueType="num">
                                      <p:cBhvr>
                                        <p:cTn id="73" dur="1000" fill="hold"/>
                                        <p:tgtEl>
                                          <p:spTgt spid="71"/>
                                        </p:tgtEl>
                                        <p:attrNameLst>
                                          <p:attrName>ppt_x</p:attrName>
                                        </p:attrNameLst>
                                      </p:cBhvr>
                                      <p:tavLst>
                                        <p:tav tm="0">
                                          <p:val>
                                            <p:strVal val="#ppt_x"/>
                                          </p:val>
                                        </p:tav>
                                        <p:tav tm="100000">
                                          <p:val>
                                            <p:strVal val="#ppt_x"/>
                                          </p:val>
                                        </p:tav>
                                      </p:tavLst>
                                    </p:anim>
                                    <p:anim calcmode="lin" valueType="num">
                                      <p:cBhvr>
                                        <p:cTn id="74" dur="1000" fill="hold"/>
                                        <p:tgtEl>
                                          <p:spTgt spid="71"/>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72"/>
                                        </p:tgtEl>
                                        <p:attrNameLst>
                                          <p:attrName>style.visibility</p:attrName>
                                        </p:attrNameLst>
                                      </p:cBhvr>
                                      <p:to>
                                        <p:strVal val="visible"/>
                                      </p:to>
                                    </p:set>
                                    <p:animEffect transition="in" filter="fade">
                                      <p:cBhvr>
                                        <p:cTn id="77" dur="1000"/>
                                        <p:tgtEl>
                                          <p:spTgt spid="72"/>
                                        </p:tgtEl>
                                      </p:cBhvr>
                                    </p:animEffect>
                                    <p:anim calcmode="lin" valueType="num">
                                      <p:cBhvr>
                                        <p:cTn id="78" dur="1000" fill="hold"/>
                                        <p:tgtEl>
                                          <p:spTgt spid="72"/>
                                        </p:tgtEl>
                                        <p:attrNameLst>
                                          <p:attrName>ppt_x</p:attrName>
                                        </p:attrNameLst>
                                      </p:cBhvr>
                                      <p:tavLst>
                                        <p:tav tm="0">
                                          <p:val>
                                            <p:strVal val="#ppt_x"/>
                                          </p:val>
                                        </p:tav>
                                        <p:tav tm="100000">
                                          <p:val>
                                            <p:strVal val="#ppt_x"/>
                                          </p:val>
                                        </p:tav>
                                      </p:tavLst>
                                    </p:anim>
                                    <p:anim calcmode="lin" valueType="num">
                                      <p:cBhvr>
                                        <p:cTn id="79"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39" grpId="0" animBg="1"/>
      <p:bldP spid="40" grpId="0"/>
      <p:bldP spid="111" grpId="0"/>
      <p:bldP spid="83" grpId="0"/>
      <p:bldP spid="46" grpId="0" animBg="1"/>
      <p:bldP spid="61" grpId="0" animBg="1"/>
      <p:bldP spid="125" grpId="0" animBg="1"/>
      <p:bldP spid="66" grpId="0" animBg="1"/>
      <p:bldP spid="70" grpId="0" animBg="1"/>
      <p:bldP spid="71" grpId="0" animBg="1"/>
      <p:bldP spid="72" grpId="0" animBg="1"/>
      <p:bldP spid="9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bwMode="auto">
          <a:xfrm>
            <a:off x="914400" y="2667000"/>
            <a:ext cx="7315200" cy="3352800"/>
          </a:xfrm>
          <a:prstGeom prst="roundRect">
            <a:avLst>
              <a:gd name="adj" fmla="val 1481"/>
            </a:avLst>
          </a:prstGeom>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9" name="Title 1"/>
          <p:cNvSpPr>
            <a:spLocks noGrp="1"/>
          </p:cNvSpPr>
          <p:nvPr>
            <p:ph type="title"/>
          </p:nvPr>
        </p:nvSpPr>
        <p:spPr>
          <a:xfrm>
            <a:off x="381000" y="230188"/>
            <a:ext cx="8382000" cy="553998"/>
          </a:xfrm>
        </p:spPr>
        <p:txBody>
          <a:bodyPr/>
          <a:lstStyle/>
          <a:p>
            <a:r>
              <a:rPr lang="en-US" sz="4000" dirty="0" smtClean="0"/>
              <a:t>Who’s Using the DDTK-H Now?</a:t>
            </a:r>
            <a:endParaRPr lang="en-US" sz="4000" dirty="0"/>
          </a:p>
        </p:txBody>
      </p:sp>
      <p:sp>
        <p:nvSpPr>
          <p:cNvPr id="14" name="Text Placeholder 13"/>
          <p:cNvSpPr>
            <a:spLocks noGrp="1"/>
          </p:cNvSpPr>
          <p:nvPr>
            <p:ph type="body" sz="quarter" idx="10"/>
          </p:nvPr>
        </p:nvSpPr>
        <p:spPr>
          <a:xfrm>
            <a:off x="609600" y="1295406"/>
            <a:ext cx="7543800" cy="830997"/>
          </a:xfrm>
        </p:spPr>
        <p:txBody>
          <a:bodyPr>
            <a:normAutofit/>
          </a:bodyPr>
          <a:lstStyle/>
          <a:p>
            <a:pPr marL="0" indent="0">
              <a:buNone/>
            </a:pPr>
            <a:r>
              <a:rPr lang="en-US" sz="2000" dirty="0" smtClean="0"/>
              <a:t>11 Hosters deploying services by using the Dynamic Data Center Toolkit since launch at Microsoft Hosting Summit in March 2009, with 40 more in the deployment pipeline.</a:t>
            </a:r>
            <a:endParaRPr lang="en-US" sz="2000" dirty="0"/>
          </a:p>
        </p:txBody>
      </p:sp>
      <p:pic>
        <p:nvPicPr>
          <p:cNvPr id="8" name="Picture 2" descr="http://www.peak10.com/images/datacenterimages/localdatacenters_03.jpg"/>
          <p:cNvPicPr>
            <a:picLocks noChangeAspect="1" noChangeArrowheads="1"/>
          </p:cNvPicPr>
          <p:nvPr/>
        </p:nvPicPr>
        <p:blipFill>
          <a:blip r:embed="rId3" cstate="email"/>
          <a:srcRect/>
          <a:stretch>
            <a:fillRect/>
          </a:stretch>
        </p:blipFill>
        <p:spPr bwMode="auto">
          <a:xfrm>
            <a:off x="6275932" y="2979131"/>
            <a:ext cx="1263580" cy="709789"/>
          </a:xfrm>
          <a:prstGeom prst="rect">
            <a:avLst/>
          </a:prstGeom>
          <a:noFill/>
        </p:spPr>
      </p:pic>
      <p:pic>
        <p:nvPicPr>
          <p:cNvPr id="10" name="Picture 4" descr="http://www.cloudmore.com/gfx/Cloudmore_logo_payoff_cmyk_s180.jpg"/>
          <p:cNvPicPr>
            <a:picLocks noChangeAspect="1" noChangeArrowheads="1"/>
          </p:cNvPicPr>
          <p:nvPr/>
        </p:nvPicPr>
        <p:blipFill>
          <a:blip r:embed="rId4" cstate="email"/>
          <a:srcRect/>
          <a:stretch>
            <a:fillRect/>
          </a:stretch>
        </p:blipFill>
        <p:spPr bwMode="auto">
          <a:xfrm>
            <a:off x="3809481" y="3071594"/>
            <a:ext cx="1601238" cy="524850"/>
          </a:xfrm>
          <a:prstGeom prst="rect">
            <a:avLst/>
          </a:prstGeom>
          <a:noFill/>
        </p:spPr>
      </p:pic>
      <p:pic>
        <p:nvPicPr>
          <p:cNvPr id="12" name="Picture 8"/>
          <p:cNvPicPr>
            <a:picLocks noChangeAspect="1" noChangeArrowheads="1"/>
          </p:cNvPicPr>
          <p:nvPr/>
        </p:nvPicPr>
        <p:blipFill>
          <a:blip r:embed="rId5" cstate="email"/>
          <a:srcRect/>
          <a:stretch>
            <a:fillRect/>
          </a:stretch>
        </p:blipFill>
        <p:spPr bwMode="auto">
          <a:xfrm>
            <a:off x="1389723" y="5257800"/>
            <a:ext cx="1840284" cy="296820"/>
          </a:xfrm>
          <a:prstGeom prst="rect">
            <a:avLst/>
          </a:prstGeom>
          <a:noFill/>
          <a:ln w="9525">
            <a:noFill/>
            <a:miter lim="800000"/>
            <a:headEnd/>
            <a:tailEnd/>
          </a:ln>
        </p:spPr>
      </p:pic>
      <p:pic>
        <p:nvPicPr>
          <p:cNvPr id="13" name="Picture 5"/>
          <p:cNvPicPr>
            <a:picLocks noChangeAspect="1" noChangeArrowheads="1"/>
          </p:cNvPicPr>
          <p:nvPr/>
        </p:nvPicPr>
        <p:blipFill>
          <a:blip r:embed="rId6" cstate="email"/>
          <a:srcRect/>
          <a:stretch>
            <a:fillRect/>
          </a:stretch>
        </p:blipFill>
        <p:spPr bwMode="auto">
          <a:xfrm>
            <a:off x="1349402" y="4107183"/>
            <a:ext cx="1927198" cy="485077"/>
          </a:xfrm>
          <a:prstGeom prst="rect">
            <a:avLst/>
          </a:prstGeom>
          <a:noFill/>
          <a:ln w="9525">
            <a:noFill/>
            <a:miter lim="800000"/>
            <a:headEnd/>
            <a:tailEnd/>
          </a:ln>
        </p:spPr>
      </p:pic>
      <p:pic>
        <p:nvPicPr>
          <p:cNvPr id="1027" name="Picture 3"/>
          <p:cNvPicPr>
            <a:picLocks noChangeAspect="1" noChangeArrowheads="1"/>
          </p:cNvPicPr>
          <p:nvPr/>
        </p:nvPicPr>
        <p:blipFill>
          <a:blip r:embed="rId7" cstate="email"/>
          <a:srcRect/>
          <a:stretch>
            <a:fillRect/>
          </a:stretch>
        </p:blipFill>
        <p:spPr bwMode="auto">
          <a:xfrm>
            <a:off x="3789127" y="5084491"/>
            <a:ext cx="1641953" cy="404865"/>
          </a:xfrm>
          <a:prstGeom prst="rect">
            <a:avLst/>
          </a:prstGeom>
          <a:noFill/>
          <a:ln w="9525">
            <a:noFill/>
            <a:miter lim="800000"/>
            <a:headEnd/>
            <a:tailEnd/>
          </a:ln>
        </p:spPr>
      </p:pic>
      <p:pic>
        <p:nvPicPr>
          <p:cNvPr id="15" name="Picture 4" descr="MaximumASP">
            <a:hlinkClick r:id="rId8" tooltip="MaximumASP"/>
          </p:cNvPr>
          <p:cNvPicPr>
            <a:picLocks noChangeAspect="1" noChangeArrowheads="1"/>
          </p:cNvPicPr>
          <p:nvPr/>
        </p:nvPicPr>
        <p:blipFill>
          <a:blip r:embed="rId9" cstate="email"/>
          <a:srcRect/>
          <a:stretch>
            <a:fillRect/>
          </a:stretch>
        </p:blipFill>
        <p:spPr bwMode="auto">
          <a:xfrm>
            <a:off x="1382335" y="3112211"/>
            <a:ext cx="1894265" cy="443629"/>
          </a:xfrm>
          <a:prstGeom prst="rect">
            <a:avLst/>
          </a:prstGeom>
          <a:noFill/>
        </p:spPr>
      </p:pic>
      <p:pic>
        <p:nvPicPr>
          <p:cNvPr id="17" name="Picture 10"/>
          <p:cNvPicPr>
            <a:picLocks noChangeAspect="1" noChangeArrowheads="1"/>
          </p:cNvPicPr>
          <p:nvPr/>
        </p:nvPicPr>
        <p:blipFill>
          <a:blip r:embed="rId10" cstate="email"/>
          <a:srcRect/>
          <a:stretch>
            <a:fillRect/>
          </a:stretch>
        </p:blipFill>
        <p:spPr bwMode="auto">
          <a:xfrm>
            <a:off x="3804100" y="4062842"/>
            <a:ext cx="1612007" cy="573759"/>
          </a:xfrm>
          <a:prstGeom prst="rect">
            <a:avLst/>
          </a:prstGeom>
          <a:noFill/>
          <a:ln w="9525">
            <a:noFill/>
            <a:miter lim="800000"/>
            <a:headEnd/>
            <a:tailEnd/>
          </a:ln>
          <a:effectLst/>
        </p:spPr>
      </p:pic>
      <p:pic>
        <p:nvPicPr>
          <p:cNvPr id="16" name="Picture 15" descr="AI_Logo.jpg"/>
          <p:cNvPicPr>
            <a:picLocks noChangeAspect="1"/>
          </p:cNvPicPr>
          <p:nvPr/>
        </p:nvPicPr>
        <p:blipFill>
          <a:blip r:embed="rId11" cstate="email"/>
          <a:stretch>
            <a:fillRect/>
          </a:stretch>
        </p:blipFill>
        <p:spPr>
          <a:xfrm>
            <a:off x="6248403" y="4994045"/>
            <a:ext cx="1371957" cy="720961"/>
          </a:xfrm>
          <a:prstGeom prst="rect">
            <a:avLst/>
          </a:prstGeom>
        </p:spPr>
      </p:pic>
      <p:pic>
        <p:nvPicPr>
          <p:cNvPr id="29" name="Picture 28" descr="logo_star.gif"/>
          <p:cNvPicPr>
            <a:picLocks noChangeAspect="1"/>
          </p:cNvPicPr>
          <p:nvPr/>
        </p:nvPicPr>
        <p:blipFill>
          <a:blip r:embed="rId12" cstate="email"/>
          <a:stretch>
            <a:fillRect/>
          </a:stretch>
        </p:blipFill>
        <p:spPr>
          <a:xfrm>
            <a:off x="6267926" y="4051237"/>
            <a:ext cx="1476375" cy="596969"/>
          </a:xfrm>
          <a:prstGeom prst="rect">
            <a:avLst/>
          </a:prstGeom>
        </p:spPr>
      </p:pic>
    </p:spTree>
    <p:extLst>
      <p:ext uri="{BB962C8B-B14F-4D97-AF65-F5344CB8AC3E}">
        <p14:creationId xmlns="" xmlns:p14="http://schemas.microsoft.com/office/powerpoint/2010/main" val="38420221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1027"/>
                                        </p:tgtEl>
                                        <p:attrNameLst>
                                          <p:attrName>style.visibility</p:attrName>
                                        </p:attrNameLst>
                                      </p:cBhvr>
                                      <p:to>
                                        <p:strVal val="visible"/>
                                      </p:to>
                                    </p:set>
                                    <p:animEffect transition="in" filter="fade">
                                      <p:cBhvr>
                                        <p:cTn id="30" dur="500"/>
                                        <p:tgtEl>
                                          <p:spTgt spid="1027"/>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4800" dirty="0" smtClean="0"/>
              <a:t>Dynamic Datacenter Toolkit for Enterprise (DDTK-E)</a:t>
            </a:r>
            <a:endParaRPr lang="en-US" sz="4800" dirty="0"/>
          </a:p>
        </p:txBody>
      </p:sp>
      <p:sp>
        <p:nvSpPr>
          <p:cNvPr id="5" name="Subtitle 4"/>
          <p:cNvSpPr>
            <a:spLocks noGrp="1"/>
          </p:cNvSpPr>
          <p:nvPr>
            <p:ph type="subTitle"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bwMode="auto">
          <a:xfrm>
            <a:off x="0" y="5355771"/>
            <a:ext cx="9144000" cy="1502229"/>
          </a:xfrm>
          <a:prstGeom prst="rect">
            <a:avLst/>
          </a:prstGeom>
          <a:gradFill>
            <a:gsLst>
              <a:gs pos="0">
                <a:srgbClr val="000000">
                  <a:alpha val="0"/>
                </a:srgbClr>
              </a:gs>
              <a:gs pos="100000">
                <a:srgbClr val="000000">
                  <a:alpha val="30000"/>
                </a:srgbClr>
              </a:gs>
            </a:gsLst>
            <a:lin ang="54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2" name="Group 88"/>
          <p:cNvGrpSpPr/>
          <p:nvPr/>
        </p:nvGrpSpPr>
        <p:grpSpPr>
          <a:xfrm>
            <a:off x="320333" y="3034850"/>
            <a:ext cx="7530896" cy="3965044"/>
            <a:chOff x="33496" y="3237089"/>
            <a:chExt cx="4053077" cy="3965044"/>
          </a:xfrm>
        </p:grpSpPr>
        <p:sp>
          <p:nvSpPr>
            <p:cNvPr id="88" name="Rectangle 87"/>
            <p:cNvSpPr/>
            <p:nvPr/>
          </p:nvSpPr>
          <p:spPr bwMode="auto">
            <a:xfrm>
              <a:off x="245533" y="3237089"/>
              <a:ext cx="3841040" cy="3965044"/>
            </a:xfrm>
            <a:prstGeom prst="rect">
              <a:avLst/>
            </a:prstGeom>
            <a:gradFill>
              <a:gsLst>
                <a:gs pos="0">
                  <a:srgbClr val="000000">
                    <a:alpha val="0"/>
                  </a:srgbClr>
                </a:gs>
                <a:gs pos="100000">
                  <a:srgbClr val="000000">
                    <a:alpha val="2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defRPr/>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4" name="Rectangle 63"/>
            <p:cNvSpPr/>
            <p:nvPr/>
          </p:nvSpPr>
          <p:spPr bwMode="auto">
            <a:xfrm>
              <a:off x="33496" y="3255231"/>
              <a:ext cx="3514366" cy="443198"/>
            </a:xfrm>
            <a:prstGeom prst="rect">
              <a:avLst/>
            </a:prstGeom>
            <a:no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Bef>
                  <a:spcPts val="600"/>
                </a:spcBef>
              </a:pPr>
              <a:r>
                <a:rPr lang="en-US" sz="3200" b="1" i="1" dirty="0" smtClean="0">
                  <a:gradFill>
                    <a:gsLst>
                      <a:gs pos="0">
                        <a:srgbClr val="FFFFFF">
                          <a:alpha val="70000"/>
                        </a:srgbClr>
                      </a:gs>
                      <a:gs pos="100000">
                        <a:srgbClr val="FFFFFF">
                          <a:alpha val="50000"/>
                        </a:srgbClr>
                      </a:gs>
                    </a:gsLst>
                    <a:lin ang="16200000" scaled="0"/>
                  </a:gradFill>
                  <a:latin typeface="Segoe UI" pitchFamily="34" charset="0"/>
                </a:rPr>
                <a:t>WHAT IS IT?</a:t>
              </a:r>
            </a:p>
          </p:txBody>
        </p:sp>
      </p:grpSp>
      <p:pic>
        <p:nvPicPr>
          <p:cNvPr id="5133" name="Picture 13" descr="D:\SilverFox\8-20190_IsaacRoybal\Art\istock_743013_servers-blades-racks_fade2-skew.png"/>
          <p:cNvPicPr>
            <a:picLocks noChangeAspect="1" noChangeArrowheads="1"/>
          </p:cNvPicPr>
          <p:nvPr/>
        </p:nvPicPr>
        <p:blipFill>
          <a:blip r:embed="rId3" cstate="email"/>
          <a:srcRect/>
          <a:stretch>
            <a:fillRect/>
          </a:stretch>
        </p:blipFill>
        <p:spPr bwMode="auto">
          <a:xfrm>
            <a:off x="6323189" y="2816578"/>
            <a:ext cx="2820811" cy="4041422"/>
          </a:xfrm>
          <a:prstGeom prst="rect">
            <a:avLst/>
          </a:prstGeom>
          <a:noFill/>
        </p:spPr>
      </p:pic>
      <p:sp>
        <p:nvSpPr>
          <p:cNvPr id="5" name="Title 4"/>
          <p:cNvSpPr>
            <a:spLocks noGrp="1"/>
          </p:cNvSpPr>
          <p:nvPr>
            <p:ph type="title"/>
          </p:nvPr>
        </p:nvSpPr>
        <p:spPr>
          <a:xfrm>
            <a:off x="381000" y="230188"/>
            <a:ext cx="8382000" cy="810336"/>
          </a:xfrm>
        </p:spPr>
        <p:txBody>
          <a:bodyPr/>
          <a:lstStyle/>
          <a:p>
            <a:r>
              <a:rPr lang="en-US" sz="3600" dirty="0" smtClean="0"/>
              <a:t>Dynamic Data Center Toolkit for Enterprises</a:t>
            </a:r>
            <a:endParaRPr lang="en-US" sz="3600" dirty="0"/>
          </a:p>
        </p:txBody>
      </p:sp>
      <p:pic>
        <p:nvPicPr>
          <p:cNvPr id="55" name="Picture 29" descr="K:\SilverFox\Iconshock\Real Vista - Construction\Real Vista - Construction - 256\256\tool_kit_256.png"/>
          <p:cNvPicPr>
            <a:picLocks noChangeAspect="1" noChangeArrowheads="1"/>
          </p:cNvPicPr>
          <p:nvPr/>
        </p:nvPicPr>
        <p:blipFill>
          <a:blip r:embed="rId4" cstate="email"/>
          <a:srcRect/>
          <a:stretch>
            <a:fillRect/>
          </a:stretch>
        </p:blipFill>
        <p:spPr bwMode="auto">
          <a:xfrm>
            <a:off x="6049963" y="4495800"/>
            <a:ext cx="2362200" cy="2362200"/>
          </a:xfrm>
          <a:prstGeom prst="rect">
            <a:avLst/>
          </a:prstGeom>
          <a:noFill/>
          <a:effectLst>
            <a:outerShdw blurRad="127000" algn="ctr" rotWithShape="0">
              <a:prstClr val="black">
                <a:alpha val="50000"/>
              </a:prstClr>
            </a:outerShdw>
          </a:effectLst>
        </p:spPr>
      </p:pic>
      <p:pic>
        <p:nvPicPr>
          <p:cNvPr id="72" name="Picture 2" descr="D:\SilverFox\DVD_ART36\Artwork_Imagery\Icons - Illustrations\_ REAL VISTA STYLE\people icon man woman users.png"/>
          <p:cNvPicPr>
            <a:picLocks noChangeAspect="1" noChangeArrowheads="1"/>
          </p:cNvPicPr>
          <p:nvPr/>
        </p:nvPicPr>
        <p:blipFill>
          <a:blip r:embed="rId5" cstate="email"/>
          <a:srcRect/>
          <a:stretch>
            <a:fillRect/>
          </a:stretch>
        </p:blipFill>
        <p:spPr bwMode="auto">
          <a:xfrm flipH="1">
            <a:off x="4884488" y="4091516"/>
            <a:ext cx="1341262" cy="1341262"/>
          </a:xfrm>
          <a:prstGeom prst="rect">
            <a:avLst/>
          </a:prstGeom>
          <a:noFill/>
          <a:effectLst>
            <a:outerShdw blurRad="127000" algn="ctr" rotWithShape="0">
              <a:prstClr val="black">
                <a:alpha val="50000"/>
              </a:prstClr>
            </a:outerShdw>
          </a:effectLst>
        </p:spPr>
      </p:pic>
      <p:pic>
        <p:nvPicPr>
          <p:cNvPr id="5124" name="Picture 4" descr="D:\SilverFox\Iconshock\Real Vista - Construction\Real Vista - Construction - 256\256\bolt_cutters_256.png"/>
          <p:cNvPicPr>
            <a:picLocks noChangeAspect="1" noChangeArrowheads="1"/>
          </p:cNvPicPr>
          <p:nvPr/>
        </p:nvPicPr>
        <p:blipFill>
          <a:blip r:embed="rId6" cstate="email"/>
          <a:srcRect/>
          <a:stretch>
            <a:fillRect/>
          </a:stretch>
        </p:blipFill>
        <p:spPr bwMode="auto">
          <a:xfrm>
            <a:off x="5381393" y="4945711"/>
            <a:ext cx="877239" cy="877239"/>
          </a:xfrm>
          <a:prstGeom prst="rect">
            <a:avLst/>
          </a:prstGeom>
          <a:noFill/>
          <a:effectLst>
            <a:outerShdw blurRad="127000" algn="ctr" rotWithShape="0">
              <a:prstClr val="black">
                <a:alpha val="50000"/>
              </a:prstClr>
            </a:outerShdw>
          </a:effectLst>
        </p:spPr>
      </p:pic>
      <p:pic>
        <p:nvPicPr>
          <p:cNvPr id="5125" name="Picture 5" descr="D:\SilverFox\Iconshock\Real Vista - Construction\Real Vista - Construction - 256\256\wrench_256.png"/>
          <p:cNvPicPr>
            <a:picLocks noChangeAspect="1" noChangeArrowheads="1"/>
          </p:cNvPicPr>
          <p:nvPr/>
        </p:nvPicPr>
        <p:blipFill>
          <a:blip r:embed="rId7" cstate="email"/>
          <a:srcRect/>
          <a:stretch>
            <a:fillRect/>
          </a:stretch>
        </p:blipFill>
        <p:spPr bwMode="auto">
          <a:xfrm>
            <a:off x="5381393" y="4945711"/>
            <a:ext cx="877239" cy="877239"/>
          </a:xfrm>
          <a:prstGeom prst="rect">
            <a:avLst/>
          </a:prstGeom>
          <a:noFill/>
          <a:effectLst>
            <a:outerShdw blurRad="127000" algn="ctr" rotWithShape="0">
              <a:prstClr val="black">
                <a:alpha val="50000"/>
              </a:prstClr>
            </a:outerShdw>
          </a:effectLst>
        </p:spPr>
      </p:pic>
      <p:pic>
        <p:nvPicPr>
          <p:cNvPr id="5126" name="Picture 6" descr="D:\SilverFox\Iconshock\Real Vista - Construction\Real Vista - Construction - 256\256\chisel_256.png"/>
          <p:cNvPicPr>
            <a:picLocks noChangeAspect="1" noChangeArrowheads="1"/>
          </p:cNvPicPr>
          <p:nvPr/>
        </p:nvPicPr>
        <p:blipFill>
          <a:blip r:embed="rId8" cstate="email"/>
          <a:srcRect/>
          <a:stretch>
            <a:fillRect/>
          </a:stretch>
        </p:blipFill>
        <p:spPr bwMode="auto">
          <a:xfrm>
            <a:off x="5381393" y="4945711"/>
            <a:ext cx="877239" cy="877239"/>
          </a:xfrm>
          <a:prstGeom prst="rect">
            <a:avLst/>
          </a:prstGeom>
          <a:noFill/>
          <a:effectLst>
            <a:outerShdw blurRad="127000" algn="ctr" rotWithShape="0">
              <a:prstClr val="black">
                <a:alpha val="50000"/>
              </a:prstClr>
            </a:outerShdw>
          </a:effectLst>
        </p:spPr>
      </p:pic>
      <p:pic>
        <p:nvPicPr>
          <p:cNvPr id="5127" name="Picture 7" descr="D:\SilverFox\Iconshock\Real Vista - Construction\Real Vista - Construction - 256\256\clamp_256.png"/>
          <p:cNvPicPr>
            <a:picLocks noChangeAspect="1" noChangeArrowheads="1"/>
          </p:cNvPicPr>
          <p:nvPr/>
        </p:nvPicPr>
        <p:blipFill>
          <a:blip r:embed="rId9" cstate="email"/>
          <a:srcRect/>
          <a:stretch>
            <a:fillRect/>
          </a:stretch>
        </p:blipFill>
        <p:spPr bwMode="auto">
          <a:xfrm>
            <a:off x="5310063" y="4874381"/>
            <a:ext cx="1001133" cy="1001133"/>
          </a:xfrm>
          <a:prstGeom prst="rect">
            <a:avLst/>
          </a:prstGeom>
          <a:noFill/>
          <a:effectLst>
            <a:outerShdw blurRad="127000" algn="ctr" rotWithShape="0">
              <a:prstClr val="black">
                <a:alpha val="50000"/>
              </a:prstClr>
            </a:outerShdw>
          </a:effectLst>
        </p:spPr>
      </p:pic>
      <p:pic>
        <p:nvPicPr>
          <p:cNvPr id="5128" name="Picture 8" descr="D:\SilverFox\Iconshock\Real Vista - Construction\Real Vista - Construction - 256\256\coil_nailer_256.png"/>
          <p:cNvPicPr>
            <a:picLocks noChangeAspect="1" noChangeArrowheads="1"/>
          </p:cNvPicPr>
          <p:nvPr/>
        </p:nvPicPr>
        <p:blipFill>
          <a:blip r:embed="rId10" cstate="email"/>
          <a:srcRect/>
          <a:stretch>
            <a:fillRect/>
          </a:stretch>
        </p:blipFill>
        <p:spPr bwMode="auto">
          <a:xfrm>
            <a:off x="5320118" y="4884436"/>
            <a:ext cx="983670" cy="983670"/>
          </a:xfrm>
          <a:prstGeom prst="rect">
            <a:avLst/>
          </a:prstGeom>
          <a:noFill/>
          <a:effectLst>
            <a:outerShdw blurRad="127000" algn="ctr" rotWithShape="0">
              <a:prstClr val="black">
                <a:alpha val="50000"/>
              </a:prstClr>
            </a:outerShdw>
          </a:effectLst>
        </p:spPr>
      </p:pic>
      <p:pic>
        <p:nvPicPr>
          <p:cNvPr id="5129" name="Picture 9" descr="D:\SilverFox\Iconshock\Real Vista - Construction\Real Vista - Construction - 256\256\hand_saw_256.png"/>
          <p:cNvPicPr>
            <a:picLocks noChangeAspect="1" noChangeArrowheads="1"/>
          </p:cNvPicPr>
          <p:nvPr/>
        </p:nvPicPr>
        <p:blipFill>
          <a:blip r:embed="rId11" cstate="email"/>
          <a:srcRect/>
          <a:stretch>
            <a:fillRect/>
          </a:stretch>
        </p:blipFill>
        <p:spPr bwMode="auto">
          <a:xfrm>
            <a:off x="5110433" y="4674751"/>
            <a:ext cx="1347871" cy="1347871"/>
          </a:xfrm>
          <a:prstGeom prst="rect">
            <a:avLst/>
          </a:prstGeom>
          <a:noFill/>
          <a:effectLst>
            <a:outerShdw blurRad="127000" algn="ctr" rotWithShape="0">
              <a:prstClr val="black">
                <a:alpha val="50000"/>
              </a:prstClr>
            </a:outerShdw>
          </a:effectLst>
        </p:spPr>
      </p:pic>
      <p:pic>
        <p:nvPicPr>
          <p:cNvPr id="5130" name="Picture 10" descr="D:\SilverFox\Iconshock\Real Vista - Construction\Real Vista - Construction - 256\256\locking_plier_256.png"/>
          <p:cNvPicPr>
            <a:picLocks noChangeAspect="1" noChangeArrowheads="1"/>
          </p:cNvPicPr>
          <p:nvPr/>
        </p:nvPicPr>
        <p:blipFill>
          <a:blip r:embed="rId12" cstate="email"/>
          <a:srcRect/>
          <a:stretch>
            <a:fillRect/>
          </a:stretch>
        </p:blipFill>
        <p:spPr bwMode="auto">
          <a:xfrm>
            <a:off x="5381393" y="4945711"/>
            <a:ext cx="877239" cy="877239"/>
          </a:xfrm>
          <a:prstGeom prst="rect">
            <a:avLst/>
          </a:prstGeom>
          <a:noFill/>
          <a:effectLst>
            <a:outerShdw blurRad="127000" algn="ctr" rotWithShape="0">
              <a:prstClr val="black">
                <a:alpha val="50000"/>
              </a:prstClr>
            </a:outerShdw>
          </a:effectLst>
        </p:spPr>
      </p:pic>
      <p:pic>
        <p:nvPicPr>
          <p:cNvPr id="5131" name="Picture 11" descr="D:\SilverFox\Iconshock\Real Vista - Construction\Real Vista - Construction - 256\256\pliers_256.png"/>
          <p:cNvPicPr>
            <a:picLocks noChangeAspect="1" noChangeArrowheads="1"/>
          </p:cNvPicPr>
          <p:nvPr/>
        </p:nvPicPr>
        <p:blipFill>
          <a:blip r:embed="rId13" cstate="email"/>
          <a:srcRect/>
          <a:stretch>
            <a:fillRect/>
          </a:stretch>
        </p:blipFill>
        <p:spPr bwMode="auto">
          <a:xfrm>
            <a:off x="5381393" y="4945711"/>
            <a:ext cx="877239" cy="877239"/>
          </a:xfrm>
          <a:prstGeom prst="rect">
            <a:avLst/>
          </a:prstGeom>
          <a:noFill/>
          <a:effectLst>
            <a:outerShdw blurRad="127000" algn="ctr" rotWithShape="0">
              <a:prstClr val="black">
                <a:alpha val="50000"/>
              </a:prstClr>
            </a:outerShdw>
          </a:effectLst>
        </p:spPr>
      </p:pic>
      <p:pic>
        <p:nvPicPr>
          <p:cNvPr id="5132" name="Picture 12" descr="D:\SilverFox\Iconshock\Real Vista - Construction\Real Vista - Construction - 256\256\trowel_256.png"/>
          <p:cNvPicPr>
            <a:picLocks noChangeAspect="1" noChangeArrowheads="1"/>
          </p:cNvPicPr>
          <p:nvPr/>
        </p:nvPicPr>
        <p:blipFill>
          <a:blip r:embed="rId14" cstate="email"/>
          <a:srcRect/>
          <a:stretch>
            <a:fillRect/>
          </a:stretch>
        </p:blipFill>
        <p:spPr bwMode="auto">
          <a:xfrm>
            <a:off x="5317723" y="4882041"/>
            <a:ext cx="987830" cy="987830"/>
          </a:xfrm>
          <a:prstGeom prst="rect">
            <a:avLst/>
          </a:prstGeom>
          <a:noFill/>
          <a:effectLst>
            <a:outerShdw blurRad="127000" algn="ctr" rotWithShape="0">
              <a:prstClr val="black">
                <a:alpha val="50000"/>
              </a:prstClr>
            </a:outerShdw>
          </a:effectLst>
        </p:spPr>
      </p:pic>
      <p:grpSp>
        <p:nvGrpSpPr>
          <p:cNvPr id="3" name="Group 90"/>
          <p:cNvGrpSpPr/>
          <p:nvPr/>
        </p:nvGrpSpPr>
        <p:grpSpPr>
          <a:xfrm>
            <a:off x="381000" y="1305892"/>
            <a:ext cx="8248655" cy="1554480"/>
            <a:chOff x="381000" y="1905000"/>
            <a:chExt cx="8248655" cy="1554480"/>
          </a:xfrm>
        </p:grpSpPr>
        <p:sp>
          <p:nvSpPr>
            <p:cNvPr id="87" name="Rounded Rectangle 86"/>
            <p:cNvSpPr/>
            <p:nvPr/>
          </p:nvSpPr>
          <p:spPr bwMode="auto">
            <a:xfrm>
              <a:off x="381000" y="2086258"/>
              <a:ext cx="2350911" cy="1191965"/>
            </a:xfrm>
            <a:prstGeom prst="roundRect">
              <a:avLst>
                <a:gd name="adj" fmla="val 50000"/>
              </a:avLst>
            </a:prstGeom>
            <a:solidFill>
              <a:srgbClr val="000000">
                <a:alpha val="30000"/>
              </a:srgbClr>
            </a:soli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 wrap="square" lIns="0" tIns="365760" rIns="0" bIns="0" numCol="1" rtlCol="0" anchor="ctr" anchorCtr="0" compatLnSpc="1">
              <a:prstTxWarp prst="textNoShape">
                <a:avLst/>
              </a:prstTxWarp>
            </a:bodyPr>
            <a:lstStyle/>
            <a:p>
              <a:pPr defTabSz="914099" fontAlgn="base">
                <a:lnSpc>
                  <a:spcPct val="90000"/>
                </a:lnSpc>
                <a:spcBef>
                  <a:spcPct val="0"/>
                </a:spcBef>
                <a:spcAft>
                  <a:spcPct val="0"/>
                </a:spcAft>
                <a:defRPr/>
              </a:pPr>
              <a:endParaRPr lang="en-US" sz="2000" dirty="0" smtClean="0">
                <a:gradFill>
                  <a:gsLst>
                    <a:gs pos="0">
                      <a:schemeClr val="tx1"/>
                    </a:gs>
                    <a:gs pos="100000">
                      <a:schemeClr val="tx1"/>
                    </a:gs>
                  </a:gsLst>
                  <a:lin ang="16200000" scaled="0"/>
                </a:gradFill>
                <a:latin typeface="Segoe UI" pitchFamily="34" charset="0"/>
              </a:endParaRPr>
            </a:p>
          </p:txBody>
        </p:sp>
        <p:pic>
          <p:nvPicPr>
            <p:cNvPr id="5123" name="Picture 3" descr="D:\SilverFox\8-20190_IsaacRoybal\Art\oval circle frame edge - stretch - fade right.png"/>
            <p:cNvPicPr>
              <a:picLocks noChangeAspect="1" noChangeArrowheads="1"/>
            </p:cNvPicPr>
            <p:nvPr/>
          </p:nvPicPr>
          <p:blipFill>
            <a:blip r:embed="rId15" cstate="email"/>
            <a:srcRect/>
            <a:stretch>
              <a:fillRect/>
            </a:stretch>
          </p:blipFill>
          <p:spPr bwMode="auto">
            <a:xfrm>
              <a:off x="381000" y="1905000"/>
              <a:ext cx="8248655" cy="1554480"/>
            </a:xfrm>
            <a:prstGeom prst="rect">
              <a:avLst/>
            </a:prstGeom>
            <a:noFill/>
            <a:effectLst>
              <a:outerShdw blurRad="127000" algn="ctr" rotWithShape="0">
                <a:prstClr val="black">
                  <a:alpha val="60000"/>
                </a:prstClr>
              </a:outerShdw>
            </a:effectLst>
          </p:spPr>
        </p:pic>
        <p:sp>
          <p:nvSpPr>
            <p:cNvPr id="53" name="Rectangle 52"/>
            <p:cNvSpPr/>
            <p:nvPr/>
          </p:nvSpPr>
          <p:spPr bwMode="auto">
            <a:xfrm>
              <a:off x="2867378" y="2266741"/>
              <a:ext cx="5544785" cy="830997"/>
            </a:xfrm>
            <a:prstGeom prst="rect">
              <a:avLst/>
            </a:prstGeom>
            <a:no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noAutofit/>
            </a:bodyPr>
            <a:lstStyle/>
            <a:p>
              <a:pPr defTabSz="914099" fontAlgn="base">
                <a:lnSpc>
                  <a:spcPct val="90000"/>
                </a:lnSpc>
                <a:spcBef>
                  <a:spcPct val="0"/>
                </a:spcBef>
                <a:spcAft>
                  <a:spcPct val="0"/>
                </a:spcAft>
                <a:defRPr/>
              </a:pPr>
              <a:r>
                <a:rPr lang="en-US" sz="2000" dirty="0" smtClean="0">
                  <a:gradFill>
                    <a:gsLst>
                      <a:gs pos="0">
                        <a:schemeClr val="tx1"/>
                      </a:gs>
                      <a:gs pos="100000">
                        <a:schemeClr val="tx1"/>
                      </a:gs>
                    </a:gsLst>
                    <a:lin ang="16200000" scaled="0"/>
                  </a:gradFill>
                  <a:latin typeface="Segoe UI" pitchFamily="34" charset="0"/>
                </a:rPr>
                <a:t>Partner-extensible toolkit that enables </a:t>
              </a:r>
              <a:br>
                <a:rPr lang="en-US" sz="2000" dirty="0" smtClean="0">
                  <a:gradFill>
                    <a:gsLst>
                      <a:gs pos="0">
                        <a:schemeClr val="tx1"/>
                      </a:gs>
                      <a:gs pos="100000">
                        <a:schemeClr val="tx1"/>
                      </a:gs>
                    </a:gsLst>
                    <a:lin ang="16200000" scaled="0"/>
                  </a:gradFill>
                  <a:latin typeface="Segoe UI" pitchFamily="34" charset="0"/>
                </a:rPr>
              </a:br>
              <a:r>
                <a:rPr lang="en-US" sz="2000" dirty="0" smtClean="0">
                  <a:gradFill>
                    <a:gsLst>
                      <a:gs pos="0">
                        <a:schemeClr val="tx1"/>
                      </a:gs>
                      <a:gs pos="100000">
                        <a:schemeClr val="tx1"/>
                      </a:gs>
                    </a:gsLst>
                    <a:lin ang="16200000" scaled="0"/>
                  </a:gradFill>
                  <a:latin typeface="Segoe UI" pitchFamily="34" charset="0"/>
                </a:rPr>
                <a:t>datacenters to dynamically pool, allocate, and </a:t>
              </a:r>
              <a:br>
                <a:rPr lang="en-US" sz="2000" dirty="0" smtClean="0">
                  <a:gradFill>
                    <a:gsLst>
                      <a:gs pos="0">
                        <a:schemeClr val="tx1"/>
                      </a:gs>
                      <a:gs pos="100000">
                        <a:schemeClr val="tx1"/>
                      </a:gs>
                    </a:gsLst>
                    <a:lin ang="16200000" scaled="0"/>
                  </a:gradFill>
                  <a:latin typeface="Segoe UI" pitchFamily="34" charset="0"/>
                </a:rPr>
              </a:br>
              <a:r>
                <a:rPr lang="en-US" sz="2000" dirty="0" smtClean="0">
                  <a:gradFill>
                    <a:gsLst>
                      <a:gs pos="0">
                        <a:schemeClr val="tx1"/>
                      </a:gs>
                      <a:gs pos="100000">
                        <a:schemeClr val="tx1"/>
                      </a:gs>
                    </a:gsLst>
                    <a:lin ang="16200000" scaled="0"/>
                  </a:gradFill>
                  <a:latin typeface="Segoe UI" pitchFamily="34" charset="0"/>
                </a:rPr>
                <a:t>manage resources to enable IT as a service.</a:t>
              </a:r>
            </a:p>
          </p:txBody>
        </p:sp>
        <p:sp>
          <p:nvSpPr>
            <p:cNvPr id="56" name="Text Placeholder 7"/>
            <p:cNvSpPr txBox="1">
              <a:spLocks/>
            </p:cNvSpPr>
            <p:nvPr/>
          </p:nvSpPr>
          <p:spPr>
            <a:xfrm>
              <a:off x="921636" y="2310102"/>
              <a:ext cx="1753831" cy="786809"/>
            </a:xfrm>
            <a:prstGeom prst="rect">
              <a:avLst/>
            </a:prstGeom>
          </p:spPr>
          <p:txBody>
            <a:bodyPr wrap="square" lIns="0" tIns="45720" rIns="0" bIns="0" anchor="ctr" anchorCtr="0">
              <a:noAutofit/>
            </a:bodyPr>
            <a:lstStyle/>
            <a:p>
              <a:pPr marR="0" lvl="0" algn="l" defTabSz="914363" rtl="0" eaLnBrk="1" fontAlgn="auto" latinLnBrk="0" hangingPunct="1">
                <a:lnSpc>
                  <a:spcPct val="80000"/>
                </a:lnSpc>
                <a:spcBef>
                  <a:spcPct val="20000"/>
                </a:spcBef>
                <a:spcAft>
                  <a:spcPts val="0"/>
                </a:spcAft>
                <a:buClrTx/>
                <a:buSzTx/>
                <a:tabLst/>
                <a:defRPr/>
              </a:pPr>
              <a:r>
                <a:rPr kumimoji="0" lang="en-US" sz="3200" b="1" i="1" u="none" strike="noStrike" kern="1200" cap="none" spc="0" normalizeH="0" baseline="0" noProof="0" dirty="0" smtClean="0">
                  <a:ln>
                    <a:noFill/>
                  </a:ln>
                  <a:gradFill>
                    <a:gsLst>
                      <a:gs pos="0">
                        <a:schemeClr val="tx1">
                          <a:alpha val="70000"/>
                        </a:schemeClr>
                      </a:gs>
                      <a:gs pos="100000">
                        <a:schemeClr val="tx1">
                          <a:alpha val="50000"/>
                        </a:schemeClr>
                      </a:gs>
                    </a:gsLst>
                    <a:lin ang="16200000" scaled="0"/>
                  </a:gradFill>
                  <a:effectLst/>
                  <a:uLnTx/>
                  <a:uFillTx/>
                  <a:latin typeface="Segoe UI" pitchFamily="34" charset="0"/>
                  <a:ea typeface="+mn-ea"/>
                  <a:cs typeface="+mn-cs"/>
                </a:rPr>
                <a:t>VISION</a:t>
              </a:r>
              <a:endParaRPr kumimoji="0" lang="en-US" sz="3200" b="1" i="1" u="none" strike="noStrike" kern="1200" cap="none" spc="0" normalizeH="0" baseline="0" noProof="0" dirty="0">
                <a:ln>
                  <a:noFill/>
                </a:ln>
                <a:gradFill>
                  <a:gsLst>
                    <a:gs pos="0">
                      <a:schemeClr val="tx1">
                        <a:alpha val="70000"/>
                      </a:schemeClr>
                    </a:gs>
                    <a:gs pos="100000">
                      <a:schemeClr val="tx1">
                        <a:alpha val="50000"/>
                      </a:schemeClr>
                    </a:gs>
                  </a:gsLst>
                  <a:lin ang="16200000" scaled="0"/>
                </a:gradFill>
                <a:effectLst/>
                <a:uLnTx/>
                <a:uFillTx/>
                <a:latin typeface="Segoe UI" pitchFamily="34" charset="0"/>
                <a:ea typeface="+mn-ea"/>
                <a:cs typeface="+mn-cs"/>
              </a:endParaRPr>
            </a:p>
          </p:txBody>
        </p:sp>
      </p:grpSp>
      <p:sp>
        <p:nvSpPr>
          <p:cNvPr id="25" name="Content Placeholder 4"/>
          <p:cNvSpPr txBox="1">
            <a:spLocks/>
          </p:cNvSpPr>
          <p:nvPr/>
        </p:nvSpPr>
        <p:spPr>
          <a:xfrm>
            <a:off x="321627" y="3656476"/>
            <a:ext cx="4770646" cy="2656112"/>
          </a:xfrm>
          <a:prstGeom prst="rect">
            <a:avLst/>
          </a:prstGeom>
        </p:spPr>
        <p:txBody>
          <a:bodyPr vert="horz" wrap="square" lIns="0" tIns="0" rIns="0" bIns="0" rtlCol="0">
            <a:spAutoFit/>
          </a:bodyPr>
          <a:lstStyle>
            <a:lvl1pPr marL="396875" indent="-396875" algn="l" defTabSz="914363" rtl="0" eaLnBrk="1" latinLnBrk="0" hangingPunct="1">
              <a:lnSpc>
                <a:spcPct val="90000"/>
              </a:lnSpc>
              <a:spcBef>
                <a:spcPct val="20000"/>
              </a:spcBef>
              <a:buFontTx/>
              <a:buBlip>
                <a:blip r:embed="rId16"/>
              </a:buBlip>
              <a:defRPr sz="3200" kern="1200">
                <a:gradFill>
                  <a:gsLst>
                    <a:gs pos="0">
                      <a:schemeClr val="tx1"/>
                    </a:gs>
                    <a:gs pos="100000">
                      <a:schemeClr val="tx1"/>
                    </a:gs>
                  </a:gsLst>
                  <a:lin ang="16200000" scaled="0"/>
                </a:gradFill>
                <a:latin typeface="Segoe UI" pitchFamily="34" charset="0"/>
                <a:ea typeface="+mn-ea"/>
                <a:cs typeface="+mn-cs"/>
              </a:defRPr>
            </a:lvl1pPr>
            <a:lvl2pPr marL="914400" indent="-396875" algn="l" defTabSz="914363" rtl="0" eaLnBrk="1" latinLnBrk="0" hangingPunct="1">
              <a:lnSpc>
                <a:spcPct val="90000"/>
              </a:lnSpc>
              <a:spcBef>
                <a:spcPct val="20000"/>
              </a:spcBef>
              <a:buFontTx/>
              <a:buBlip>
                <a:blip r:embed="rId17"/>
              </a:buBlip>
              <a:defRPr sz="2800" kern="1200">
                <a:gradFill>
                  <a:gsLst>
                    <a:gs pos="0">
                      <a:schemeClr val="tx1"/>
                    </a:gs>
                    <a:gs pos="100000">
                      <a:schemeClr val="tx1"/>
                    </a:gs>
                  </a:gsLst>
                  <a:lin ang="16200000" scaled="0"/>
                </a:gradFill>
                <a:latin typeface="Segoe UI" pitchFamily="34" charset="0"/>
                <a:ea typeface="+mn-ea"/>
                <a:cs typeface="+mn-cs"/>
              </a:defRPr>
            </a:lvl2pPr>
            <a:lvl3pPr marL="1258888" indent="-344488" algn="l" defTabSz="914363" rtl="0" eaLnBrk="1" latinLnBrk="0" hangingPunct="1">
              <a:lnSpc>
                <a:spcPct val="90000"/>
              </a:lnSpc>
              <a:spcBef>
                <a:spcPct val="20000"/>
              </a:spcBef>
              <a:buFontTx/>
              <a:buBlip>
                <a:blip r:embed="rId17"/>
              </a:buBlip>
              <a:defRPr sz="2400" kern="1200">
                <a:gradFill>
                  <a:gsLst>
                    <a:gs pos="0">
                      <a:schemeClr val="tx1"/>
                    </a:gs>
                    <a:gs pos="100000">
                      <a:schemeClr val="tx1"/>
                    </a:gs>
                  </a:gsLst>
                  <a:lin ang="162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Tx/>
              <a:buBlip>
                <a:blip r:embed="rId17"/>
              </a:buBlip>
              <a:defRPr sz="2400" kern="1200">
                <a:gradFill>
                  <a:gsLst>
                    <a:gs pos="0">
                      <a:schemeClr val="tx1"/>
                    </a:gs>
                    <a:gs pos="100000">
                      <a:schemeClr val="tx1"/>
                    </a:gs>
                  </a:gsLst>
                  <a:lin ang="162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Tx/>
              <a:buBlip>
                <a:blip r:embed="rId17"/>
              </a:buBlip>
              <a:defRPr sz="2400" kern="1200">
                <a:gradFill>
                  <a:gsLst>
                    <a:gs pos="0">
                      <a:schemeClr val="tx1"/>
                    </a:gs>
                    <a:gs pos="100000">
                      <a:schemeClr val="tx1"/>
                    </a:gs>
                  </a:gsLst>
                  <a:lin ang="162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919163" indent="-919163">
              <a:spcAft>
                <a:spcPts val="600"/>
              </a:spcAft>
              <a:buNone/>
            </a:pPr>
            <a:r>
              <a:rPr lang="en-US" sz="2000" b="1" dirty="0" smtClean="0"/>
              <a:t>A </a:t>
            </a:r>
            <a:r>
              <a:rPr lang="en-US" sz="2000" b="1" dirty="0"/>
              <a:t>turnkey solution </a:t>
            </a:r>
            <a:r>
              <a:rPr lang="en-US" sz="2000" b="1" dirty="0" smtClean="0"/>
              <a:t>providing:</a:t>
            </a:r>
          </a:p>
          <a:p>
            <a:pPr marL="514350" lvl="1" indent="-341313"/>
            <a:r>
              <a:rPr lang="en-US" sz="2000" dirty="0" smtClean="0"/>
              <a:t>Customer/business </a:t>
            </a:r>
            <a:r>
              <a:rPr lang="en-US" sz="2000" dirty="0"/>
              <a:t>unit </a:t>
            </a:r>
            <a:r>
              <a:rPr lang="en-US" sz="2000" dirty="0" smtClean="0"/>
              <a:t>on-boarding</a:t>
            </a:r>
          </a:p>
          <a:p>
            <a:pPr marL="514350" lvl="1" indent="-341313"/>
            <a:r>
              <a:rPr lang="en-US" sz="2000" dirty="0" smtClean="0"/>
              <a:t>Automation and guidance</a:t>
            </a:r>
          </a:p>
          <a:p>
            <a:pPr marL="514350" lvl="1" indent="-341313"/>
            <a:r>
              <a:rPr lang="en-US" sz="2000" dirty="0" smtClean="0"/>
              <a:t>Dynamic </a:t>
            </a:r>
            <a:r>
              <a:rPr lang="en-US" sz="2000" dirty="0"/>
              <a:t>provisioning </a:t>
            </a:r>
            <a:r>
              <a:rPr lang="en-US" sz="2000" dirty="0" smtClean="0"/>
              <a:t>engine</a:t>
            </a:r>
          </a:p>
          <a:p>
            <a:pPr marL="514350" lvl="1" indent="-341313"/>
            <a:r>
              <a:rPr lang="en-US" sz="2000" dirty="0" smtClean="0"/>
              <a:t>Self </a:t>
            </a:r>
            <a:r>
              <a:rPr lang="en-US" sz="2000" dirty="0"/>
              <a:t>service </a:t>
            </a:r>
            <a:r>
              <a:rPr lang="en-US" sz="2000" dirty="0" smtClean="0"/>
              <a:t>portal</a:t>
            </a:r>
          </a:p>
          <a:p>
            <a:pPr marL="514350" lvl="1" indent="-341313"/>
            <a:r>
              <a:rPr lang="en-US" sz="2000" dirty="0" smtClean="0"/>
              <a:t>Batch </a:t>
            </a:r>
            <a:r>
              <a:rPr lang="en-US" sz="2000" dirty="0"/>
              <a:t>creation of </a:t>
            </a:r>
            <a:r>
              <a:rPr lang="en-US" sz="2000" dirty="0" smtClean="0"/>
              <a:t>VM’s</a:t>
            </a:r>
          </a:p>
          <a:p>
            <a:pPr marL="0" indent="0">
              <a:buFontTx/>
              <a:buNone/>
            </a:pPr>
            <a:endParaRPr lang="en-US" sz="2000" dirty="0" smtClean="0"/>
          </a:p>
          <a:p>
            <a:endParaRPr lang="en-US" sz="1600" dirty="0"/>
          </a:p>
        </p:txBody>
      </p:sp>
    </p:spTree>
    <p:extLst>
      <p:ext uri="{BB962C8B-B14F-4D97-AF65-F5344CB8AC3E}">
        <p14:creationId xmlns="" xmlns:p14="http://schemas.microsoft.com/office/powerpoint/2010/main" val="73393470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fade">
                                      <p:cBhvr>
                                        <p:cTn id="7" dur="500"/>
                                        <p:tgtEl>
                                          <p:spTgt spid="5124"/>
                                        </p:tgtEl>
                                      </p:cBhvr>
                                    </p:animEffect>
                                  </p:childTnLst>
                                </p:cTn>
                              </p:par>
                            </p:childTnLst>
                          </p:cTn>
                        </p:par>
                        <p:par>
                          <p:cTn id="8" fill="hold">
                            <p:stCondLst>
                              <p:cond delay="500"/>
                            </p:stCondLst>
                            <p:childTnLst>
                              <p:par>
                                <p:cTn id="9" presetID="49" presetClass="path" presetSubtype="0" accel="50000" decel="50000" fill="hold" nodeType="afterEffect">
                                  <p:stCondLst>
                                    <p:cond delay="0"/>
                                  </p:stCondLst>
                                  <p:childTnLst>
                                    <p:animMotion origin="layout" path="M -5.55556E-7 1.52636E-6 L 0.13125 0.07632 " pathEditMode="relative" rAng="0" ptsTypes="AA">
                                      <p:cBhvr>
                                        <p:cTn id="10" dur="2000" fill="hold"/>
                                        <p:tgtEl>
                                          <p:spTgt spid="5124"/>
                                        </p:tgtEl>
                                        <p:attrNameLst>
                                          <p:attrName>ppt_x</p:attrName>
                                          <p:attrName>ppt_y</p:attrName>
                                        </p:attrNameLst>
                                      </p:cBhvr>
                                      <p:rCtr x="6600" y="3800"/>
                                    </p:animMotion>
                                  </p:childTnLst>
                                </p:cTn>
                              </p:par>
                            </p:childTnLst>
                          </p:cTn>
                        </p:par>
                        <p:par>
                          <p:cTn id="11" fill="hold">
                            <p:stCondLst>
                              <p:cond delay="2500"/>
                            </p:stCondLst>
                            <p:childTnLst>
                              <p:par>
                                <p:cTn id="12" presetID="10" presetClass="exit" presetSubtype="0" fill="hold" nodeType="afterEffect">
                                  <p:stCondLst>
                                    <p:cond delay="0"/>
                                  </p:stCondLst>
                                  <p:childTnLst>
                                    <p:animEffect transition="out" filter="fade">
                                      <p:cBhvr>
                                        <p:cTn id="13" dur="500"/>
                                        <p:tgtEl>
                                          <p:spTgt spid="5124"/>
                                        </p:tgtEl>
                                      </p:cBhvr>
                                    </p:animEffect>
                                    <p:set>
                                      <p:cBhvr>
                                        <p:cTn id="14" dur="1" fill="hold">
                                          <p:stCondLst>
                                            <p:cond delay="499"/>
                                          </p:stCondLst>
                                        </p:cTn>
                                        <p:tgtEl>
                                          <p:spTgt spid="5124"/>
                                        </p:tgtEl>
                                        <p:attrNameLst>
                                          <p:attrName>style.visibility</p:attrName>
                                        </p:attrNameLst>
                                      </p:cBhvr>
                                      <p:to>
                                        <p:strVal val="hidden"/>
                                      </p:to>
                                    </p:set>
                                  </p:childTnLst>
                                </p:cTn>
                              </p:par>
                            </p:childTnLst>
                          </p:cTn>
                        </p:par>
                        <p:par>
                          <p:cTn id="15" fill="hold">
                            <p:stCondLst>
                              <p:cond delay="3000"/>
                            </p:stCondLst>
                            <p:childTnLst>
                              <p:par>
                                <p:cTn id="16" presetID="10" presetClass="entr" presetSubtype="0" fill="hold" nodeType="afterEffect">
                                  <p:stCondLst>
                                    <p:cond delay="0"/>
                                  </p:stCondLst>
                                  <p:childTnLst>
                                    <p:set>
                                      <p:cBhvr>
                                        <p:cTn id="17" dur="1" fill="hold">
                                          <p:stCondLst>
                                            <p:cond delay="0"/>
                                          </p:stCondLst>
                                        </p:cTn>
                                        <p:tgtEl>
                                          <p:spTgt spid="5125"/>
                                        </p:tgtEl>
                                        <p:attrNameLst>
                                          <p:attrName>style.visibility</p:attrName>
                                        </p:attrNameLst>
                                      </p:cBhvr>
                                      <p:to>
                                        <p:strVal val="visible"/>
                                      </p:to>
                                    </p:set>
                                    <p:animEffect transition="in" filter="fade">
                                      <p:cBhvr>
                                        <p:cTn id="18" dur="500"/>
                                        <p:tgtEl>
                                          <p:spTgt spid="5125"/>
                                        </p:tgtEl>
                                      </p:cBhvr>
                                    </p:animEffect>
                                  </p:childTnLst>
                                </p:cTn>
                              </p:par>
                            </p:childTnLst>
                          </p:cTn>
                        </p:par>
                        <p:par>
                          <p:cTn id="19" fill="hold">
                            <p:stCondLst>
                              <p:cond delay="3500"/>
                            </p:stCondLst>
                            <p:childTnLst>
                              <p:par>
                                <p:cTn id="20" presetID="49" presetClass="path" presetSubtype="0" accel="50000" decel="50000" fill="hold" nodeType="afterEffect">
                                  <p:stCondLst>
                                    <p:cond delay="0"/>
                                  </p:stCondLst>
                                  <p:childTnLst>
                                    <p:animMotion origin="layout" path="M -5.55556E-7 1.52636E-6 L 0.13125 0.07817 " pathEditMode="relative" rAng="0" ptsTypes="AA">
                                      <p:cBhvr>
                                        <p:cTn id="21" dur="2000" fill="hold"/>
                                        <p:tgtEl>
                                          <p:spTgt spid="5125"/>
                                        </p:tgtEl>
                                        <p:attrNameLst>
                                          <p:attrName>ppt_x</p:attrName>
                                          <p:attrName>ppt_y</p:attrName>
                                        </p:attrNameLst>
                                      </p:cBhvr>
                                      <p:rCtr x="6600" y="3900"/>
                                    </p:animMotion>
                                  </p:childTnLst>
                                </p:cTn>
                              </p:par>
                            </p:childTnLst>
                          </p:cTn>
                        </p:par>
                        <p:par>
                          <p:cTn id="22" fill="hold">
                            <p:stCondLst>
                              <p:cond delay="5500"/>
                            </p:stCondLst>
                            <p:childTnLst>
                              <p:par>
                                <p:cTn id="23" presetID="10" presetClass="exit" presetSubtype="0" fill="hold" nodeType="afterEffect">
                                  <p:stCondLst>
                                    <p:cond delay="0"/>
                                  </p:stCondLst>
                                  <p:childTnLst>
                                    <p:animEffect transition="out" filter="fade">
                                      <p:cBhvr>
                                        <p:cTn id="24" dur="500"/>
                                        <p:tgtEl>
                                          <p:spTgt spid="5125"/>
                                        </p:tgtEl>
                                      </p:cBhvr>
                                    </p:animEffect>
                                    <p:set>
                                      <p:cBhvr>
                                        <p:cTn id="25" dur="1" fill="hold">
                                          <p:stCondLst>
                                            <p:cond delay="499"/>
                                          </p:stCondLst>
                                        </p:cTn>
                                        <p:tgtEl>
                                          <p:spTgt spid="5125"/>
                                        </p:tgtEl>
                                        <p:attrNameLst>
                                          <p:attrName>style.visibility</p:attrName>
                                        </p:attrNameLst>
                                      </p:cBhvr>
                                      <p:to>
                                        <p:strVal val="hidden"/>
                                      </p:to>
                                    </p:set>
                                  </p:childTnLst>
                                </p:cTn>
                              </p:par>
                            </p:childTnLst>
                          </p:cTn>
                        </p:par>
                        <p:par>
                          <p:cTn id="26" fill="hold">
                            <p:stCondLst>
                              <p:cond delay="6000"/>
                            </p:stCondLst>
                            <p:childTnLst>
                              <p:par>
                                <p:cTn id="27" presetID="10" presetClass="entr" presetSubtype="0" fill="hold" nodeType="afterEffect">
                                  <p:stCondLst>
                                    <p:cond delay="0"/>
                                  </p:stCondLst>
                                  <p:childTnLst>
                                    <p:set>
                                      <p:cBhvr>
                                        <p:cTn id="28" dur="1" fill="hold">
                                          <p:stCondLst>
                                            <p:cond delay="0"/>
                                          </p:stCondLst>
                                        </p:cTn>
                                        <p:tgtEl>
                                          <p:spTgt spid="5126"/>
                                        </p:tgtEl>
                                        <p:attrNameLst>
                                          <p:attrName>style.visibility</p:attrName>
                                        </p:attrNameLst>
                                      </p:cBhvr>
                                      <p:to>
                                        <p:strVal val="visible"/>
                                      </p:to>
                                    </p:set>
                                    <p:animEffect transition="in" filter="fade">
                                      <p:cBhvr>
                                        <p:cTn id="29" dur="500"/>
                                        <p:tgtEl>
                                          <p:spTgt spid="5126"/>
                                        </p:tgtEl>
                                      </p:cBhvr>
                                    </p:animEffect>
                                  </p:childTnLst>
                                </p:cTn>
                              </p:par>
                            </p:childTnLst>
                          </p:cTn>
                        </p:par>
                        <p:par>
                          <p:cTn id="30" fill="hold">
                            <p:stCondLst>
                              <p:cond delay="6500"/>
                            </p:stCondLst>
                            <p:childTnLst>
                              <p:par>
                                <p:cTn id="31" presetID="49" presetClass="path" presetSubtype="0" accel="50000" decel="50000" fill="hold" nodeType="afterEffect">
                                  <p:stCondLst>
                                    <p:cond delay="0"/>
                                  </p:stCondLst>
                                  <p:childTnLst>
                                    <p:animMotion origin="layout" path="M -5.55556E-7 1.52636E-6 L 0.13125 0.0747 " pathEditMode="relative" rAng="0" ptsTypes="AA">
                                      <p:cBhvr>
                                        <p:cTn id="32" dur="2000" fill="hold"/>
                                        <p:tgtEl>
                                          <p:spTgt spid="5126"/>
                                        </p:tgtEl>
                                        <p:attrNameLst>
                                          <p:attrName>ppt_x</p:attrName>
                                          <p:attrName>ppt_y</p:attrName>
                                        </p:attrNameLst>
                                      </p:cBhvr>
                                      <p:rCtr x="6600" y="3700"/>
                                    </p:animMotion>
                                  </p:childTnLst>
                                </p:cTn>
                              </p:par>
                            </p:childTnLst>
                          </p:cTn>
                        </p:par>
                        <p:par>
                          <p:cTn id="33" fill="hold">
                            <p:stCondLst>
                              <p:cond delay="8500"/>
                            </p:stCondLst>
                            <p:childTnLst>
                              <p:par>
                                <p:cTn id="34" presetID="10" presetClass="exit" presetSubtype="0" fill="hold" nodeType="afterEffect">
                                  <p:stCondLst>
                                    <p:cond delay="0"/>
                                  </p:stCondLst>
                                  <p:childTnLst>
                                    <p:animEffect transition="out" filter="fade">
                                      <p:cBhvr>
                                        <p:cTn id="35" dur="500"/>
                                        <p:tgtEl>
                                          <p:spTgt spid="5126"/>
                                        </p:tgtEl>
                                      </p:cBhvr>
                                    </p:animEffect>
                                    <p:set>
                                      <p:cBhvr>
                                        <p:cTn id="36" dur="1" fill="hold">
                                          <p:stCondLst>
                                            <p:cond delay="499"/>
                                          </p:stCondLst>
                                        </p:cTn>
                                        <p:tgtEl>
                                          <p:spTgt spid="5126"/>
                                        </p:tgtEl>
                                        <p:attrNameLst>
                                          <p:attrName>style.visibility</p:attrName>
                                        </p:attrNameLst>
                                      </p:cBhvr>
                                      <p:to>
                                        <p:strVal val="hidden"/>
                                      </p:to>
                                    </p:set>
                                  </p:childTnLst>
                                </p:cTn>
                              </p:par>
                            </p:childTnLst>
                          </p:cTn>
                        </p:par>
                        <p:par>
                          <p:cTn id="37" fill="hold">
                            <p:stCondLst>
                              <p:cond delay="9000"/>
                            </p:stCondLst>
                            <p:childTnLst>
                              <p:par>
                                <p:cTn id="38" presetID="10" presetClass="entr" presetSubtype="0" fill="hold" nodeType="afterEffect">
                                  <p:stCondLst>
                                    <p:cond delay="0"/>
                                  </p:stCondLst>
                                  <p:childTnLst>
                                    <p:set>
                                      <p:cBhvr>
                                        <p:cTn id="39" dur="1" fill="hold">
                                          <p:stCondLst>
                                            <p:cond delay="0"/>
                                          </p:stCondLst>
                                        </p:cTn>
                                        <p:tgtEl>
                                          <p:spTgt spid="5127"/>
                                        </p:tgtEl>
                                        <p:attrNameLst>
                                          <p:attrName>style.visibility</p:attrName>
                                        </p:attrNameLst>
                                      </p:cBhvr>
                                      <p:to>
                                        <p:strVal val="visible"/>
                                      </p:to>
                                    </p:set>
                                    <p:animEffect transition="in" filter="fade">
                                      <p:cBhvr>
                                        <p:cTn id="40" dur="500"/>
                                        <p:tgtEl>
                                          <p:spTgt spid="5127"/>
                                        </p:tgtEl>
                                      </p:cBhvr>
                                    </p:animEffect>
                                  </p:childTnLst>
                                </p:cTn>
                              </p:par>
                            </p:childTnLst>
                          </p:cTn>
                        </p:par>
                        <p:par>
                          <p:cTn id="41" fill="hold">
                            <p:stCondLst>
                              <p:cond delay="9500"/>
                            </p:stCondLst>
                            <p:childTnLst>
                              <p:par>
                                <p:cTn id="42" presetID="49" presetClass="path" presetSubtype="0" accel="50000" decel="50000" fill="hold" nodeType="afterEffect">
                                  <p:stCondLst>
                                    <p:cond delay="0"/>
                                  </p:stCondLst>
                                  <p:childTnLst>
                                    <p:animMotion origin="layout" path="M 1.11111E-6 -8.69565E-7 L 0.14236 0.07632 " pathEditMode="relative" rAng="0" ptsTypes="AA">
                                      <p:cBhvr>
                                        <p:cTn id="43" dur="2000" fill="hold"/>
                                        <p:tgtEl>
                                          <p:spTgt spid="5127"/>
                                        </p:tgtEl>
                                        <p:attrNameLst>
                                          <p:attrName>ppt_x</p:attrName>
                                          <p:attrName>ppt_y</p:attrName>
                                        </p:attrNameLst>
                                      </p:cBhvr>
                                      <p:rCtr x="7100" y="3800"/>
                                    </p:animMotion>
                                  </p:childTnLst>
                                </p:cTn>
                              </p:par>
                            </p:childTnLst>
                          </p:cTn>
                        </p:par>
                        <p:par>
                          <p:cTn id="44" fill="hold">
                            <p:stCondLst>
                              <p:cond delay="11500"/>
                            </p:stCondLst>
                            <p:childTnLst>
                              <p:par>
                                <p:cTn id="45" presetID="10" presetClass="exit" presetSubtype="0" fill="hold" nodeType="afterEffect">
                                  <p:stCondLst>
                                    <p:cond delay="0"/>
                                  </p:stCondLst>
                                  <p:childTnLst>
                                    <p:animEffect transition="out" filter="fade">
                                      <p:cBhvr>
                                        <p:cTn id="46" dur="500"/>
                                        <p:tgtEl>
                                          <p:spTgt spid="5127"/>
                                        </p:tgtEl>
                                      </p:cBhvr>
                                    </p:animEffect>
                                    <p:set>
                                      <p:cBhvr>
                                        <p:cTn id="47" dur="1" fill="hold">
                                          <p:stCondLst>
                                            <p:cond delay="499"/>
                                          </p:stCondLst>
                                        </p:cTn>
                                        <p:tgtEl>
                                          <p:spTgt spid="5127"/>
                                        </p:tgtEl>
                                        <p:attrNameLst>
                                          <p:attrName>style.visibility</p:attrName>
                                        </p:attrNameLst>
                                      </p:cBhvr>
                                      <p:to>
                                        <p:strVal val="hidden"/>
                                      </p:to>
                                    </p:set>
                                  </p:childTnLst>
                                </p:cTn>
                              </p:par>
                            </p:childTnLst>
                          </p:cTn>
                        </p:par>
                        <p:par>
                          <p:cTn id="48" fill="hold">
                            <p:stCondLst>
                              <p:cond delay="12000"/>
                            </p:stCondLst>
                            <p:childTnLst>
                              <p:par>
                                <p:cTn id="49" presetID="10" presetClass="entr" presetSubtype="0" fill="hold" nodeType="afterEffect">
                                  <p:stCondLst>
                                    <p:cond delay="0"/>
                                  </p:stCondLst>
                                  <p:childTnLst>
                                    <p:set>
                                      <p:cBhvr>
                                        <p:cTn id="50" dur="1" fill="hold">
                                          <p:stCondLst>
                                            <p:cond delay="0"/>
                                          </p:stCondLst>
                                        </p:cTn>
                                        <p:tgtEl>
                                          <p:spTgt spid="5128"/>
                                        </p:tgtEl>
                                        <p:attrNameLst>
                                          <p:attrName>style.visibility</p:attrName>
                                        </p:attrNameLst>
                                      </p:cBhvr>
                                      <p:to>
                                        <p:strVal val="visible"/>
                                      </p:to>
                                    </p:set>
                                    <p:animEffect transition="in" filter="fade">
                                      <p:cBhvr>
                                        <p:cTn id="51" dur="500"/>
                                        <p:tgtEl>
                                          <p:spTgt spid="5128"/>
                                        </p:tgtEl>
                                      </p:cBhvr>
                                    </p:animEffect>
                                  </p:childTnLst>
                                </p:cTn>
                              </p:par>
                            </p:childTnLst>
                          </p:cTn>
                        </p:par>
                        <p:par>
                          <p:cTn id="52" fill="hold">
                            <p:stCondLst>
                              <p:cond delay="12500"/>
                            </p:stCondLst>
                            <p:childTnLst>
                              <p:par>
                                <p:cTn id="53" presetID="49" presetClass="path" presetSubtype="0" accel="50000" decel="50000" fill="hold" nodeType="afterEffect">
                                  <p:stCondLst>
                                    <p:cond delay="0"/>
                                  </p:stCondLst>
                                  <p:childTnLst>
                                    <p:animMotion origin="layout" path="M -2.5E-6 -2.13691E-6 L 0.13993 0.08303 " pathEditMode="relative" rAng="0" ptsTypes="AA">
                                      <p:cBhvr>
                                        <p:cTn id="54" dur="2000" fill="hold"/>
                                        <p:tgtEl>
                                          <p:spTgt spid="5128"/>
                                        </p:tgtEl>
                                        <p:attrNameLst>
                                          <p:attrName>ppt_x</p:attrName>
                                          <p:attrName>ppt_y</p:attrName>
                                        </p:attrNameLst>
                                      </p:cBhvr>
                                      <p:rCtr x="7000" y="4100"/>
                                    </p:animMotion>
                                  </p:childTnLst>
                                </p:cTn>
                              </p:par>
                            </p:childTnLst>
                          </p:cTn>
                        </p:par>
                        <p:par>
                          <p:cTn id="55" fill="hold">
                            <p:stCondLst>
                              <p:cond delay="14500"/>
                            </p:stCondLst>
                            <p:childTnLst>
                              <p:par>
                                <p:cTn id="56" presetID="10" presetClass="exit" presetSubtype="0" fill="hold" nodeType="afterEffect">
                                  <p:stCondLst>
                                    <p:cond delay="0"/>
                                  </p:stCondLst>
                                  <p:childTnLst>
                                    <p:animEffect transition="out" filter="fade">
                                      <p:cBhvr>
                                        <p:cTn id="57" dur="500"/>
                                        <p:tgtEl>
                                          <p:spTgt spid="5128"/>
                                        </p:tgtEl>
                                      </p:cBhvr>
                                    </p:animEffect>
                                    <p:set>
                                      <p:cBhvr>
                                        <p:cTn id="58" dur="1" fill="hold">
                                          <p:stCondLst>
                                            <p:cond delay="499"/>
                                          </p:stCondLst>
                                        </p:cTn>
                                        <p:tgtEl>
                                          <p:spTgt spid="5128"/>
                                        </p:tgtEl>
                                        <p:attrNameLst>
                                          <p:attrName>style.visibility</p:attrName>
                                        </p:attrNameLst>
                                      </p:cBhvr>
                                      <p:to>
                                        <p:strVal val="hidden"/>
                                      </p:to>
                                    </p:set>
                                  </p:childTnLst>
                                </p:cTn>
                              </p:par>
                            </p:childTnLst>
                          </p:cTn>
                        </p:par>
                        <p:par>
                          <p:cTn id="59" fill="hold">
                            <p:stCondLst>
                              <p:cond delay="15000"/>
                            </p:stCondLst>
                            <p:childTnLst>
                              <p:par>
                                <p:cTn id="60" presetID="10" presetClass="entr" presetSubtype="0" fill="hold" nodeType="afterEffect">
                                  <p:stCondLst>
                                    <p:cond delay="0"/>
                                  </p:stCondLst>
                                  <p:childTnLst>
                                    <p:set>
                                      <p:cBhvr>
                                        <p:cTn id="61" dur="1" fill="hold">
                                          <p:stCondLst>
                                            <p:cond delay="0"/>
                                          </p:stCondLst>
                                        </p:cTn>
                                        <p:tgtEl>
                                          <p:spTgt spid="5129"/>
                                        </p:tgtEl>
                                        <p:attrNameLst>
                                          <p:attrName>style.visibility</p:attrName>
                                        </p:attrNameLst>
                                      </p:cBhvr>
                                      <p:to>
                                        <p:strVal val="visible"/>
                                      </p:to>
                                    </p:set>
                                    <p:animEffect transition="in" filter="fade">
                                      <p:cBhvr>
                                        <p:cTn id="62" dur="500"/>
                                        <p:tgtEl>
                                          <p:spTgt spid="5129"/>
                                        </p:tgtEl>
                                      </p:cBhvr>
                                    </p:animEffect>
                                  </p:childTnLst>
                                </p:cTn>
                              </p:par>
                            </p:childTnLst>
                          </p:cTn>
                        </p:par>
                        <p:par>
                          <p:cTn id="63" fill="hold">
                            <p:stCondLst>
                              <p:cond delay="15500"/>
                            </p:stCondLst>
                            <p:childTnLst>
                              <p:par>
                                <p:cTn id="64" presetID="49" presetClass="path" presetSubtype="0" accel="50000" decel="50000" fill="hold" nodeType="afterEffect">
                                  <p:stCondLst>
                                    <p:cond delay="0"/>
                                  </p:stCondLst>
                                  <p:childTnLst>
                                    <p:animMotion origin="layout" path="M -1.11111E-6 6.75301E-7 L 0.14236 0.08649 " pathEditMode="relative" rAng="0" ptsTypes="AA">
                                      <p:cBhvr>
                                        <p:cTn id="65" dur="2000" fill="hold"/>
                                        <p:tgtEl>
                                          <p:spTgt spid="5129"/>
                                        </p:tgtEl>
                                        <p:attrNameLst>
                                          <p:attrName>ppt_x</p:attrName>
                                          <p:attrName>ppt_y</p:attrName>
                                        </p:attrNameLst>
                                      </p:cBhvr>
                                      <p:rCtr x="7100" y="4300"/>
                                    </p:animMotion>
                                  </p:childTnLst>
                                </p:cTn>
                              </p:par>
                            </p:childTnLst>
                          </p:cTn>
                        </p:par>
                        <p:par>
                          <p:cTn id="66" fill="hold">
                            <p:stCondLst>
                              <p:cond delay="17500"/>
                            </p:stCondLst>
                            <p:childTnLst>
                              <p:par>
                                <p:cTn id="67" presetID="10" presetClass="exit" presetSubtype="0" fill="hold" nodeType="afterEffect">
                                  <p:stCondLst>
                                    <p:cond delay="0"/>
                                  </p:stCondLst>
                                  <p:childTnLst>
                                    <p:animEffect transition="out" filter="fade">
                                      <p:cBhvr>
                                        <p:cTn id="68" dur="500"/>
                                        <p:tgtEl>
                                          <p:spTgt spid="5129"/>
                                        </p:tgtEl>
                                      </p:cBhvr>
                                    </p:animEffect>
                                    <p:set>
                                      <p:cBhvr>
                                        <p:cTn id="69" dur="1" fill="hold">
                                          <p:stCondLst>
                                            <p:cond delay="499"/>
                                          </p:stCondLst>
                                        </p:cTn>
                                        <p:tgtEl>
                                          <p:spTgt spid="5129"/>
                                        </p:tgtEl>
                                        <p:attrNameLst>
                                          <p:attrName>style.visibility</p:attrName>
                                        </p:attrNameLst>
                                      </p:cBhvr>
                                      <p:to>
                                        <p:strVal val="hidden"/>
                                      </p:to>
                                    </p:set>
                                  </p:childTnLst>
                                </p:cTn>
                              </p:par>
                            </p:childTnLst>
                          </p:cTn>
                        </p:par>
                        <p:par>
                          <p:cTn id="70" fill="hold">
                            <p:stCondLst>
                              <p:cond delay="18000"/>
                            </p:stCondLst>
                            <p:childTnLst>
                              <p:par>
                                <p:cTn id="71" presetID="10" presetClass="entr" presetSubtype="0" fill="hold" nodeType="afterEffect">
                                  <p:stCondLst>
                                    <p:cond delay="0"/>
                                  </p:stCondLst>
                                  <p:childTnLst>
                                    <p:set>
                                      <p:cBhvr>
                                        <p:cTn id="72" dur="1" fill="hold">
                                          <p:stCondLst>
                                            <p:cond delay="0"/>
                                          </p:stCondLst>
                                        </p:cTn>
                                        <p:tgtEl>
                                          <p:spTgt spid="5130"/>
                                        </p:tgtEl>
                                        <p:attrNameLst>
                                          <p:attrName>style.visibility</p:attrName>
                                        </p:attrNameLst>
                                      </p:cBhvr>
                                      <p:to>
                                        <p:strVal val="visible"/>
                                      </p:to>
                                    </p:set>
                                    <p:animEffect transition="in" filter="fade">
                                      <p:cBhvr>
                                        <p:cTn id="73" dur="500"/>
                                        <p:tgtEl>
                                          <p:spTgt spid="5130"/>
                                        </p:tgtEl>
                                      </p:cBhvr>
                                    </p:animEffect>
                                  </p:childTnLst>
                                </p:cTn>
                              </p:par>
                            </p:childTnLst>
                          </p:cTn>
                        </p:par>
                        <p:par>
                          <p:cTn id="74" fill="hold">
                            <p:stCondLst>
                              <p:cond delay="18500"/>
                            </p:stCondLst>
                            <p:childTnLst>
                              <p:par>
                                <p:cTn id="75" presetID="49" presetClass="path" presetSubtype="0" accel="50000" decel="50000" fill="hold" nodeType="afterEffect">
                                  <p:stCondLst>
                                    <p:cond delay="0"/>
                                  </p:stCondLst>
                                  <p:childTnLst>
                                    <p:animMotion origin="layout" path="M -5.55556E-7 1.52636E-6 L 0.1375 0.07632 " pathEditMode="relative" rAng="0" ptsTypes="AA">
                                      <p:cBhvr>
                                        <p:cTn id="76" dur="2000" fill="hold"/>
                                        <p:tgtEl>
                                          <p:spTgt spid="5130"/>
                                        </p:tgtEl>
                                        <p:attrNameLst>
                                          <p:attrName>ppt_x</p:attrName>
                                          <p:attrName>ppt_y</p:attrName>
                                        </p:attrNameLst>
                                      </p:cBhvr>
                                      <p:rCtr x="6900" y="3800"/>
                                    </p:animMotion>
                                  </p:childTnLst>
                                </p:cTn>
                              </p:par>
                            </p:childTnLst>
                          </p:cTn>
                        </p:par>
                        <p:par>
                          <p:cTn id="77" fill="hold">
                            <p:stCondLst>
                              <p:cond delay="20500"/>
                            </p:stCondLst>
                            <p:childTnLst>
                              <p:par>
                                <p:cTn id="78" presetID="10" presetClass="exit" presetSubtype="0" fill="hold" nodeType="afterEffect">
                                  <p:stCondLst>
                                    <p:cond delay="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childTnLst>
                          </p:cTn>
                        </p:par>
                        <p:par>
                          <p:cTn id="81" fill="hold">
                            <p:stCondLst>
                              <p:cond delay="21000"/>
                            </p:stCondLst>
                            <p:childTnLst>
                              <p:par>
                                <p:cTn id="82" presetID="10" presetClass="entr" presetSubtype="0" fill="hold" nodeType="afterEffect">
                                  <p:stCondLst>
                                    <p:cond delay="0"/>
                                  </p:stCondLst>
                                  <p:childTnLst>
                                    <p:set>
                                      <p:cBhvr>
                                        <p:cTn id="83" dur="1" fill="hold">
                                          <p:stCondLst>
                                            <p:cond delay="0"/>
                                          </p:stCondLst>
                                        </p:cTn>
                                        <p:tgtEl>
                                          <p:spTgt spid="5131"/>
                                        </p:tgtEl>
                                        <p:attrNameLst>
                                          <p:attrName>style.visibility</p:attrName>
                                        </p:attrNameLst>
                                      </p:cBhvr>
                                      <p:to>
                                        <p:strVal val="visible"/>
                                      </p:to>
                                    </p:set>
                                    <p:animEffect transition="in" filter="fade">
                                      <p:cBhvr>
                                        <p:cTn id="84" dur="500"/>
                                        <p:tgtEl>
                                          <p:spTgt spid="5131"/>
                                        </p:tgtEl>
                                      </p:cBhvr>
                                    </p:animEffect>
                                  </p:childTnLst>
                                </p:cTn>
                              </p:par>
                            </p:childTnLst>
                          </p:cTn>
                        </p:par>
                        <p:par>
                          <p:cTn id="85" fill="hold">
                            <p:stCondLst>
                              <p:cond delay="21500"/>
                            </p:stCondLst>
                            <p:childTnLst>
                              <p:par>
                                <p:cTn id="86" presetID="49" presetClass="path" presetSubtype="0" accel="50000" decel="50000" fill="hold" nodeType="afterEffect">
                                  <p:stCondLst>
                                    <p:cond delay="0"/>
                                  </p:stCondLst>
                                  <p:childTnLst>
                                    <p:animMotion origin="layout" path="M -5.55556E-7 1.52636E-6 L 0.14479 0.07632 " pathEditMode="relative" rAng="0" ptsTypes="AA">
                                      <p:cBhvr>
                                        <p:cTn id="87" dur="2000" fill="hold"/>
                                        <p:tgtEl>
                                          <p:spTgt spid="5131"/>
                                        </p:tgtEl>
                                        <p:attrNameLst>
                                          <p:attrName>ppt_x</p:attrName>
                                          <p:attrName>ppt_y</p:attrName>
                                        </p:attrNameLst>
                                      </p:cBhvr>
                                      <p:rCtr x="7200" y="3800"/>
                                    </p:animMotion>
                                  </p:childTnLst>
                                </p:cTn>
                              </p:par>
                            </p:childTnLst>
                          </p:cTn>
                        </p:par>
                        <p:par>
                          <p:cTn id="88" fill="hold">
                            <p:stCondLst>
                              <p:cond delay="23500"/>
                            </p:stCondLst>
                            <p:childTnLst>
                              <p:par>
                                <p:cTn id="89" presetID="10" presetClass="exit" presetSubtype="0" fill="hold" nodeType="afterEffect">
                                  <p:stCondLst>
                                    <p:cond delay="0"/>
                                  </p:stCondLst>
                                  <p:childTnLst>
                                    <p:animEffect transition="out" filter="fade">
                                      <p:cBhvr>
                                        <p:cTn id="90" dur="500"/>
                                        <p:tgtEl>
                                          <p:spTgt spid="5131"/>
                                        </p:tgtEl>
                                      </p:cBhvr>
                                    </p:animEffect>
                                    <p:set>
                                      <p:cBhvr>
                                        <p:cTn id="91" dur="1" fill="hold">
                                          <p:stCondLst>
                                            <p:cond delay="499"/>
                                          </p:stCondLst>
                                        </p:cTn>
                                        <p:tgtEl>
                                          <p:spTgt spid="5131"/>
                                        </p:tgtEl>
                                        <p:attrNameLst>
                                          <p:attrName>style.visibility</p:attrName>
                                        </p:attrNameLst>
                                      </p:cBhvr>
                                      <p:to>
                                        <p:strVal val="hidden"/>
                                      </p:to>
                                    </p:set>
                                  </p:childTnLst>
                                </p:cTn>
                              </p:par>
                            </p:childTnLst>
                          </p:cTn>
                        </p:par>
                        <p:par>
                          <p:cTn id="92" fill="hold">
                            <p:stCondLst>
                              <p:cond delay="24000"/>
                            </p:stCondLst>
                            <p:childTnLst>
                              <p:par>
                                <p:cTn id="93" presetID="10" presetClass="entr" presetSubtype="0" fill="hold" nodeType="afterEffect">
                                  <p:stCondLst>
                                    <p:cond delay="0"/>
                                  </p:stCondLst>
                                  <p:childTnLst>
                                    <p:set>
                                      <p:cBhvr>
                                        <p:cTn id="94" dur="1" fill="hold">
                                          <p:stCondLst>
                                            <p:cond delay="0"/>
                                          </p:stCondLst>
                                        </p:cTn>
                                        <p:tgtEl>
                                          <p:spTgt spid="5132"/>
                                        </p:tgtEl>
                                        <p:attrNameLst>
                                          <p:attrName>style.visibility</p:attrName>
                                        </p:attrNameLst>
                                      </p:cBhvr>
                                      <p:to>
                                        <p:strVal val="visible"/>
                                      </p:to>
                                    </p:set>
                                    <p:animEffect transition="in" filter="fade">
                                      <p:cBhvr>
                                        <p:cTn id="95" dur="500"/>
                                        <p:tgtEl>
                                          <p:spTgt spid="5132"/>
                                        </p:tgtEl>
                                      </p:cBhvr>
                                    </p:animEffect>
                                  </p:childTnLst>
                                </p:cTn>
                              </p:par>
                            </p:childTnLst>
                          </p:cTn>
                        </p:par>
                        <p:par>
                          <p:cTn id="96" fill="hold">
                            <p:stCondLst>
                              <p:cond delay="24500"/>
                            </p:stCondLst>
                            <p:childTnLst>
                              <p:par>
                                <p:cTn id="97" presetID="49" presetClass="path" presetSubtype="0" accel="50000" decel="50000" fill="hold" nodeType="afterEffect">
                                  <p:stCondLst>
                                    <p:cond delay="0"/>
                                  </p:stCondLst>
                                  <p:childTnLst>
                                    <p:animMotion origin="layout" path="M -2.5E-6 -2.13691E-6 L 0.13993 0.07979 " pathEditMode="relative" rAng="0" ptsTypes="AA">
                                      <p:cBhvr>
                                        <p:cTn id="98" dur="2000" fill="hold"/>
                                        <p:tgtEl>
                                          <p:spTgt spid="5132"/>
                                        </p:tgtEl>
                                        <p:attrNameLst>
                                          <p:attrName>ppt_x</p:attrName>
                                          <p:attrName>ppt_y</p:attrName>
                                        </p:attrNameLst>
                                      </p:cBhvr>
                                      <p:rCtr x="7000" y="4000"/>
                                    </p:animMotion>
                                  </p:childTnLst>
                                </p:cTn>
                              </p:par>
                            </p:childTnLst>
                          </p:cTn>
                        </p:par>
                        <p:par>
                          <p:cTn id="99" fill="hold">
                            <p:stCondLst>
                              <p:cond delay="26500"/>
                            </p:stCondLst>
                            <p:childTnLst>
                              <p:par>
                                <p:cTn id="100" presetID="10" presetClass="exit" presetSubtype="0" fill="hold" nodeType="afterEffect">
                                  <p:stCondLst>
                                    <p:cond delay="0"/>
                                  </p:stCondLst>
                                  <p:childTnLst>
                                    <p:animEffect transition="out" filter="fade">
                                      <p:cBhvr>
                                        <p:cTn id="101" dur="500"/>
                                        <p:tgtEl>
                                          <p:spTgt spid="5132"/>
                                        </p:tgtEl>
                                      </p:cBhvr>
                                    </p:animEffect>
                                    <p:set>
                                      <p:cBhvr>
                                        <p:cTn id="102" dur="1" fill="hold">
                                          <p:stCondLst>
                                            <p:cond delay="499"/>
                                          </p:stCondLst>
                                        </p:cTn>
                                        <p:tgtEl>
                                          <p:spTgt spid="51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 name="Cloud 3"/>
          <p:cNvGrpSpPr>
            <a:grpSpLocks noChangeAspect="1"/>
          </p:cNvGrpSpPr>
          <p:nvPr/>
        </p:nvGrpSpPr>
        <p:grpSpPr>
          <a:xfrm rot="384826">
            <a:off x="6415584" y="4678408"/>
            <a:ext cx="1807235" cy="749029"/>
            <a:chOff x="4873868" y="2723000"/>
            <a:chExt cx="3764442" cy="1753812"/>
          </a:xfrm>
        </p:grpSpPr>
        <p:pic>
          <p:nvPicPr>
            <p:cNvPr id="212" name="Picture 9" descr="\\SERVER3\InternalBin\Resource DVD\DVD_ART36\Artwork_Imagery\Icons - Illustrations\Internet Clouds web\cloud 1.png"/>
            <p:cNvPicPr>
              <a:picLocks noChangeAspect="1" noChangeArrowheads="1"/>
            </p:cNvPicPr>
            <p:nvPr/>
          </p:nvPicPr>
          <p:blipFill>
            <a:blip r:embed="rId3"/>
            <a:srcRect/>
            <a:stretch>
              <a:fillRect/>
            </a:stretch>
          </p:blipFill>
          <p:spPr bwMode="auto">
            <a:xfrm rot="20623019">
              <a:off x="5935288" y="2723000"/>
              <a:ext cx="2703022" cy="1526196"/>
            </a:xfrm>
            <a:prstGeom prst="rect">
              <a:avLst/>
            </a:prstGeom>
            <a:noFill/>
          </p:spPr>
        </p:pic>
        <p:pic>
          <p:nvPicPr>
            <p:cNvPr id="213" name="Picture 5" descr="\\SERVER3\InternalBin\Resource DVD\DVD_ART36\Artwork_Imagery\Icons - Illustrations\Internet Clouds web\cloud 3.png"/>
            <p:cNvPicPr>
              <a:picLocks noChangeAspect="1" noChangeArrowheads="1"/>
            </p:cNvPicPr>
            <p:nvPr/>
          </p:nvPicPr>
          <p:blipFill>
            <a:blip r:embed="rId4"/>
            <a:srcRect/>
            <a:stretch>
              <a:fillRect/>
            </a:stretch>
          </p:blipFill>
          <p:spPr bwMode="auto">
            <a:xfrm rot="21109567">
              <a:off x="4873868" y="3240231"/>
              <a:ext cx="3314442" cy="1236581"/>
            </a:xfrm>
            <a:prstGeom prst="rect">
              <a:avLst/>
            </a:prstGeom>
            <a:noFill/>
          </p:spPr>
        </p:pic>
      </p:grpSp>
      <p:grpSp>
        <p:nvGrpSpPr>
          <p:cNvPr id="214" name="Cloud 4"/>
          <p:cNvGrpSpPr>
            <a:grpSpLocks noChangeAspect="1"/>
          </p:cNvGrpSpPr>
          <p:nvPr/>
        </p:nvGrpSpPr>
        <p:grpSpPr>
          <a:xfrm rot="384826">
            <a:off x="4751376" y="5885416"/>
            <a:ext cx="1807235" cy="749029"/>
            <a:chOff x="4873868" y="2723000"/>
            <a:chExt cx="3764442" cy="1753812"/>
          </a:xfrm>
        </p:grpSpPr>
        <p:pic>
          <p:nvPicPr>
            <p:cNvPr id="215" name="Picture 9" descr="\\SERVER3\InternalBin\Resource DVD\DVD_ART36\Artwork_Imagery\Icons - Illustrations\Internet Clouds web\cloud 1.png"/>
            <p:cNvPicPr>
              <a:picLocks noChangeAspect="1" noChangeArrowheads="1"/>
            </p:cNvPicPr>
            <p:nvPr/>
          </p:nvPicPr>
          <p:blipFill>
            <a:blip r:embed="rId3"/>
            <a:srcRect/>
            <a:stretch>
              <a:fillRect/>
            </a:stretch>
          </p:blipFill>
          <p:spPr bwMode="auto">
            <a:xfrm rot="20623019">
              <a:off x="5935288" y="2723000"/>
              <a:ext cx="2703022" cy="1526196"/>
            </a:xfrm>
            <a:prstGeom prst="rect">
              <a:avLst/>
            </a:prstGeom>
            <a:noFill/>
          </p:spPr>
        </p:pic>
        <p:pic>
          <p:nvPicPr>
            <p:cNvPr id="216" name="Picture 5" descr="\\SERVER3\InternalBin\Resource DVD\DVD_ART36\Artwork_Imagery\Icons - Illustrations\Internet Clouds web\cloud 3.png"/>
            <p:cNvPicPr>
              <a:picLocks noChangeAspect="1" noChangeArrowheads="1"/>
            </p:cNvPicPr>
            <p:nvPr/>
          </p:nvPicPr>
          <p:blipFill>
            <a:blip r:embed="rId4"/>
            <a:srcRect/>
            <a:stretch>
              <a:fillRect/>
            </a:stretch>
          </p:blipFill>
          <p:spPr bwMode="auto">
            <a:xfrm rot="21109567">
              <a:off x="4873868" y="3240231"/>
              <a:ext cx="3314442" cy="1236581"/>
            </a:xfrm>
            <a:prstGeom prst="rect">
              <a:avLst/>
            </a:prstGeom>
            <a:noFill/>
          </p:spPr>
        </p:pic>
      </p:grpSp>
      <p:grpSp>
        <p:nvGrpSpPr>
          <p:cNvPr id="217" name="Cloud 5"/>
          <p:cNvGrpSpPr>
            <a:grpSpLocks noChangeAspect="1"/>
          </p:cNvGrpSpPr>
          <p:nvPr/>
        </p:nvGrpSpPr>
        <p:grpSpPr>
          <a:xfrm rot="384826">
            <a:off x="2629968" y="6040864"/>
            <a:ext cx="1807235" cy="749029"/>
            <a:chOff x="4873868" y="2723000"/>
            <a:chExt cx="3764442" cy="1753812"/>
          </a:xfrm>
        </p:grpSpPr>
        <p:pic>
          <p:nvPicPr>
            <p:cNvPr id="218" name="Picture 9" descr="\\SERVER3\InternalBin\Resource DVD\DVD_ART36\Artwork_Imagery\Icons - Illustrations\Internet Clouds web\cloud 1.png"/>
            <p:cNvPicPr>
              <a:picLocks noChangeAspect="1" noChangeArrowheads="1"/>
            </p:cNvPicPr>
            <p:nvPr/>
          </p:nvPicPr>
          <p:blipFill>
            <a:blip r:embed="rId3"/>
            <a:srcRect/>
            <a:stretch>
              <a:fillRect/>
            </a:stretch>
          </p:blipFill>
          <p:spPr bwMode="auto">
            <a:xfrm rot="20623019">
              <a:off x="5935288" y="2723000"/>
              <a:ext cx="2703022" cy="1526196"/>
            </a:xfrm>
            <a:prstGeom prst="rect">
              <a:avLst/>
            </a:prstGeom>
            <a:noFill/>
          </p:spPr>
        </p:pic>
        <p:pic>
          <p:nvPicPr>
            <p:cNvPr id="219" name="Picture 5" descr="\\SERVER3\InternalBin\Resource DVD\DVD_ART36\Artwork_Imagery\Icons - Illustrations\Internet Clouds web\cloud 3.png"/>
            <p:cNvPicPr>
              <a:picLocks noChangeAspect="1" noChangeArrowheads="1"/>
            </p:cNvPicPr>
            <p:nvPr/>
          </p:nvPicPr>
          <p:blipFill>
            <a:blip r:embed="rId4"/>
            <a:srcRect/>
            <a:stretch>
              <a:fillRect/>
            </a:stretch>
          </p:blipFill>
          <p:spPr bwMode="auto">
            <a:xfrm rot="21109567">
              <a:off x="4873868" y="3240231"/>
              <a:ext cx="3314442" cy="1236581"/>
            </a:xfrm>
            <a:prstGeom prst="rect">
              <a:avLst/>
            </a:prstGeom>
            <a:noFill/>
          </p:spPr>
        </p:pic>
      </p:grpSp>
      <p:grpSp>
        <p:nvGrpSpPr>
          <p:cNvPr id="220" name="Cloud 6"/>
          <p:cNvGrpSpPr>
            <a:grpSpLocks noChangeAspect="1"/>
          </p:cNvGrpSpPr>
          <p:nvPr/>
        </p:nvGrpSpPr>
        <p:grpSpPr>
          <a:xfrm rot="384826">
            <a:off x="343968" y="4102336"/>
            <a:ext cx="1807235" cy="749029"/>
            <a:chOff x="4873868" y="2723000"/>
            <a:chExt cx="3764442" cy="1753812"/>
          </a:xfrm>
        </p:grpSpPr>
        <p:pic>
          <p:nvPicPr>
            <p:cNvPr id="221" name="Picture 9" descr="\\SERVER3\InternalBin\Resource DVD\DVD_ART36\Artwork_Imagery\Icons - Illustrations\Internet Clouds web\cloud 1.png"/>
            <p:cNvPicPr>
              <a:picLocks noChangeAspect="1" noChangeArrowheads="1"/>
            </p:cNvPicPr>
            <p:nvPr/>
          </p:nvPicPr>
          <p:blipFill>
            <a:blip r:embed="rId3"/>
            <a:srcRect/>
            <a:stretch>
              <a:fillRect/>
            </a:stretch>
          </p:blipFill>
          <p:spPr bwMode="auto">
            <a:xfrm rot="20623019">
              <a:off x="5935288" y="2723000"/>
              <a:ext cx="2703022" cy="1526196"/>
            </a:xfrm>
            <a:prstGeom prst="rect">
              <a:avLst/>
            </a:prstGeom>
            <a:noFill/>
          </p:spPr>
        </p:pic>
        <p:pic>
          <p:nvPicPr>
            <p:cNvPr id="222" name="Picture 5" descr="\\SERVER3\InternalBin\Resource DVD\DVD_ART36\Artwork_Imagery\Icons - Illustrations\Internet Clouds web\cloud 3.png"/>
            <p:cNvPicPr>
              <a:picLocks noChangeAspect="1" noChangeArrowheads="1"/>
            </p:cNvPicPr>
            <p:nvPr/>
          </p:nvPicPr>
          <p:blipFill>
            <a:blip r:embed="rId4"/>
            <a:srcRect/>
            <a:stretch>
              <a:fillRect/>
            </a:stretch>
          </p:blipFill>
          <p:spPr bwMode="auto">
            <a:xfrm rot="21109567">
              <a:off x="4873868" y="3240231"/>
              <a:ext cx="3314442" cy="1236581"/>
            </a:xfrm>
            <a:prstGeom prst="rect">
              <a:avLst/>
            </a:prstGeom>
            <a:noFill/>
          </p:spPr>
        </p:pic>
      </p:grpSp>
      <p:grpSp>
        <p:nvGrpSpPr>
          <p:cNvPr id="223" name="Cloud 1"/>
          <p:cNvGrpSpPr>
            <a:grpSpLocks noChangeAspect="1"/>
          </p:cNvGrpSpPr>
          <p:nvPr/>
        </p:nvGrpSpPr>
        <p:grpSpPr>
          <a:xfrm rot="384826">
            <a:off x="1267512" y="1889488"/>
            <a:ext cx="1807235" cy="749029"/>
            <a:chOff x="4873868" y="2723000"/>
            <a:chExt cx="3764442" cy="1753812"/>
          </a:xfrm>
        </p:grpSpPr>
        <p:pic>
          <p:nvPicPr>
            <p:cNvPr id="224" name="Picture 9" descr="\\SERVER3\InternalBin\Resource DVD\DVD_ART36\Artwork_Imagery\Icons - Illustrations\Internet Clouds web\cloud 1.png"/>
            <p:cNvPicPr>
              <a:picLocks noChangeAspect="1" noChangeArrowheads="1"/>
            </p:cNvPicPr>
            <p:nvPr/>
          </p:nvPicPr>
          <p:blipFill>
            <a:blip r:embed="rId3"/>
            <a:srcRect/>
            <a:stretch>
              <a:fillRect/>
            </a:stretch>
          </p:blipFill>
          <p:spPr bwMode="auto">
            <a:xfrm rot="20623019">
              <a:off x="5935288" y="2723000"/>
              <a:ext cx="2703022" cy="1526196"/>
            </a:xfrm>
            <a:prstGeom prst="rect">
              <a:avLst/>
            </a:prstGeom>
            <a:noFill/>
          </p:spPr>
        </p:pic>
        <p:pic>
          <p:nvPicPr>
            <p:cNvPr id="225" name="Picture 5" descr="\\SERVER3\InternalBin\Resource DVD\DVD_ART36\Artwork_Imagery\Icons - Illustrations\Internet Clouds web\cloud 3.png"/>
            <p:cNvPicPr>
              <a:picLocks noChangeAspect="1" noChangeArrowheads="1"/>
            </p:cNvPicPr>
            <p:nvPr/>
          </p:nvPicPr>
          <p:blipFill>
            <a:blip r:embed="rId4"/>
            <a:srcRect/>
            <a:stretch>
              <a:fillRect/>
            </a:stretch>
          </p:blipFill>
          <p:spPr bwMode="auto">
            <a:xfrm rot="21109567">
              <a:off x="4873868" y="3240231"/>
              <a:ext cx="3314442" cy="1236581"/>
            </a:xfrm>
            <a:prstGeom prst="rect">
              <a:avLst/>
            </a:prstGeom>
            <a:noFill/>
          </p:spPr>
        </p:pic>
      </p:grpSp>
      <p:grpSp>
        <p:nvGrpSpPr>
          <p:cNvPr id="226" name="Cloud 2"/>
          <p:cNvGrpSpPr>
            <a:grpSpLocks noChangeAspect="1"/>
          </p:cNvGrpSpPr>
          <p:nvPr/>
        </p:nvGrpSpPr>
        <p:grpSpPr>
          <a:xfrm rot="384826">
            <a:off x="6333288" y="2410696"/>
            <a:ext cx="1807235" cy="749029"/>
            <a:chOff x="4873868" y="2723000"/>
            <a:chExt cx="3764442" cy="1753812"/>
          </a:xfrm>
        </p:grpSpPr>
        <p:pic>
          <p:nvPicPr>
            <p:cNvPr id="227" name="Picture 9" descr="\\SERVER3\InternalBin\Resource DVD\DVD_ART36\Artwork_Imagery\Icons - Illustrations\Internet Clouds web\cloud 1.png"/>
            <p:cNvPicPr>
              <a:picLocks noChangeAspect="1" noChangeArrowheads="1"/>
            </p:cNvPicPr>
            <p:nvPr/>
          </p:nvPicPr>
          <p:blipFill>
            <a:blip r:embed="rId3"/>
            <a:srcRect/>
            <a:stretch>
              <a:fillRect/>
            </a:stretch>
          </p:blipFill>
          <p:spPr bwMode="auto">
            <a:xfrm rot="20623019">
              <a:off x="5935288" y="2723000"/>
              <a:ext cx="2703022" cy="1526196"/>
            </a:xfrm>
            <a:prstGeom prst="rect">
              <a:avLst/>
            </a:prstGeom>
            <a:noFill/>
          </p:spPr>
        </p:pic>
        <p:pic>
          <p:nvPicPr>
            <p:cNvPr id="228" name="Picture 5" descr="\\SERVER3\InternalBin\Resource DVD\DVD_ART36\Artwork_Imagery\Icons - Illustrations\Internet Clouds web\cloud 3.png"/>
            <p:cNvPicPr>
              <a:picLocks noChangeAspect="1" noChangeArrowheads="1"/>
            </p:cNvPicPr>
            <p:nvPr/>
          </p:nvPicPr>
          <p:blipFill>
            <a:blip r:embed="rId4"/>
            <a:srcRect/>
            <a:stretch>
              <a:fillRect/>
            </a:stretch>
          </p:blipFill>
          <p:spPr bwMode="auto">
            <a:xfrm rot="21109567">
              <a:off x="4873868" y="3240231"/>
              <a:ext cx="3314442" cy="1236581"/>
            </a:xfrm>
            <a:prstGeom prst="rect">
              <a:avLst/>
            </a:prstGeom>
            <a:noFill/>
          </p:spPr>
        </p:pic>
      </p:grpSp>
      <p:cxnSp>
        <p:nvCxnSpPr>
          <p:cNvPr id="201" name="Grn Straight Connector 1"/>
          <p:cNvCxnSpPr/>
          <p:nvPr/>
        </p:nvCxnSpPr>
        <p:spPr>
          <a:xfrm rot="10800000">
            <a:off x="2714017" y="2062260"/>
            <a:ext cx="515567" cy="437746"/>
          </a:xfrm>
          <a:prstGeom prst="line">
            <a:avLst/>
          </a:prstGeom>
          <a:ln w="38100">
            <a:gradFill>
              <a:gsLst>
                <a:gs pos="0">
                  <a:srgbClr val="00B050">
                    <a:alpha val="20000"/>
                  </a:srgbClr>
                </a:gs>
                <a:gs pos="50000">
                  <a:srgbClr val="00B050"/>
                </a:gs>
                <a:gs pos="100000">
                  <a:srgbClr val="00B050">
                    <a:alpha val="20000"/>
                  </a:srgbClr>
                </a:gs>
              </a:gsLst>
              <a:lin ang="5400000" scaled="0"/>
            </a:gradFill>
          </a:ln>
          <a:effectLst>
            <a:outerShdw blurRad="127000" algn="ctr" rotWithShape="0">
              <a:prstClr val="black">
                <a:alpha val="60000"/>
              </a:prstClr>
            </a:outerShdw>
          </a:effectLst>
        </p:spPr>
        <p:style>
          <a:lnRef idx="1">
            <a:schemeClr val="accent1"/>
          </a:lnRef>
          <a:fillRef idx="0">
            <a:schemeClr val="accent1"/>
          </a:fillRef>
          <a:effectRef idx="0">
            <a:schemeClr val="accent1"/>
          </a:effectRef>
          <a:fontRef idx="minor">
            <a:schemeClr val="tx1"/>
          </a:fontRef>
        </p:style>
      </p:cxnSp>
      <p:cxnSp>
        <p:nvCxnSpPr>
          <p:cNvPr id="202" name="Grn Straight Connector 2"/>
          <p:cNvCxnSpPr/>
          <p:nvPr/>
        </p:nvCxnSpPr>
        <p:spPr>
          <a:xfrm flipV="1">
            <a:off x="6128425" y="2558371"/>
            <a:ext cx="817123" cy="321013"/>
          </a:xfrm>
          <a:prstGeom prst="line">
            <a:avLst/>
          </a:prstGeom>
          <a:ln w="38100">
            <a:gradFill>
              <a:gsLst>
                <a:gs pos="0">
                  <a:srgbClr val="00B050">
                    <a:alpha val="20000"/>
                  </a:srgbClr>
                </a:gs>
                <a:gs pos="50000">
                  <a:srgbClr val="00B050"/>
                </a:gs>
                <a:gs pos="100000">
                  <a:srgbClr val="00B050">
                    <a:alpha val="20000"/>
                  </a:srgbClr>
                </a:gs>
              </a:gsLst>
              <a:lin ang="5400000" scaled="0"/>
            </a:gradFill>
          </a:ln>
          <a:effectLst>
            <a:outerShdw blurRad="127000" algn="ctr" rotWithShape="0">
              <a:prstClr val="black">
                <a:alpha val="60000"/>
              </a:prstClr>
            </a:outerShdw>
          </a:effectLst>
        </p:spPr>
        <p:style>
          <a:lnRef idx="1">
            <a:schemeClr val="accent1"/>
          </a:lnRef>
          <a:fillRef idx="0">
            <a:schemeClr val="accent1"/>
          </a:fillRef>
          <a:effectRef idx="0">
            <a:schemeClr val="accent1"/>
          </a:effectRef>
          <a:fontRef idx="minor">
            <a:schemeClr val="tx1"/>
          </a:fontRef>
        </p:style>
      </p:cxnSp>
      <p:cxnSp>
        <p:nvCxnSpPr>
          <p:cNvPr id="203" name="Grn Straight Connector 6"/>
          <p:cNvCxnSpPr/>
          <p:nvPr/>
        </p:nvCxnSpPr>
        <p:spPr>
          <a:xfrm rot="10800000" flipV="1">
            <a:off x="1887166" y="3813238"/>
            <a:ext cx="1070045" cy="145916"/>
          </a:xfrm>
          <a:prstGeom prst="line">
            <a:avLst/>
          </a:prstGeom>
          <a:ln w="38100">
            <a:gradFill>
              <a:gsLst>
                <a:gs pos="0">
                  <a:srgbClr val="00B050">
                    <a:alpha val="20000"/>
                  </a:srgbClr>
                </a:gs>
                <a:gs pos="50000">
                  <a:srgbClr val="00B050"/>
                </a:gs>
                <a:gs pos="100000">
                  <a:srgbClr val="00B050">
                    <a:alpha val="20000"/>
                  </a:srgbClr>
                </a:gs>
              </a:gsLst>
              <a:lin ang="5400000" scaled="0"/>
            </a:gradFill>
          </a:ln>
          <a:effectLst>
            <a:outerShdw blurRad="127000" algn="ctr" rotWithShape="0">
              <a:prstClr val="black">
                <a:alpha val="60000"/>
              </a:prstClr>
            </a:outerShdw>
          </a:effectLst>
        </p:spPr>
        <p:style>
          <a:lnRef idx="1">
            <a:schemeClr val="accent1"/>
          </a:lnRef>
          <a:fillRef idx="0">
            <a:schemeClr val="accent1"/>
          </a:fillRef>
          <a:effectRef idx="0">
            <a:schemeClr val="accent1"/>
          </a:effectRef>
          <a:fontRef idx="minor">
            <a:schemeClr val="tx1"/>
          </a:fontRef>
        </p:style>
      </p:cxnSp>
      <p:cxnSp>
        <p:nvCxnSpPr>
          <p:cNvPr id="204" name="Grn Straight Connector 5"/>
          <p:cNvCxnSpPr/>
          <p:nvPr/>
        </p:nvCxnSpPr>
        <p:spPr>
          <a:xfrm rot="5400000">
            <a:off x="3808378" y="5218889"/>
            <a:ext cx="466930" cy="165369"/>
          </a:xfrm>
          <a:prstGeom prst="line">
            <a:avLst/>
          </a:prstGeom>
          <a:ln w="38100">
            <a:gradFill>
              <a:gsLst>
                <a:gs pos="0">
                  <a:srgbClr val="00B050">
                    <a:alpha val="20000"/>
                  </a:srgbClr>
                </a:gs>
                <a:gs pos="50000">
                  <a:srgbClr val="00B050"/>
                </a:gs>
                <a:gs pos="100000">
                  <a:srgbClr val="00B050">
                    <a:alpha val="20000"/>
                  </a:srgbClr>
                </a:gs>
              </a:gsLst>
              <a:lin ang="5400000" scaled="0"/>
            </a:gradFill>
          </a:ln>
          <a:effectLst>
            <a:outerShdw blurRad="127000" algn="ctr" rotWithShape="0">
              <a:prstClr val="black">
                <a:alpha val="60000"/>
              </a:prstClr>
            </a:outerShdw>
          </a:effectLst>
        </p:spPr>
        <p:style>
          <a:lnRef idx="1">
            <a:schemeClr val="accent1"/>
          </a:lnRef>
          <a:fillRef idx="0">
            <a:schemeClr val="accent1"/>
          </a:fillRef>
          <a:effectRef idx="0">
            <a:schemeClr val="accent1"/>
          </a:effectRef>
          <a:fontRef idx="minor">
            <a:schemeClr val="tx1"/>
          </a:fontRef>
        </p:style>
      </p:cxnSp>
      <p:cxnSp>
        <p:nvCxnSpPr>
          <p:cNvPr id="205" name="Grn Straight Connector 4"/>
          <p:cNvCxnSpPr/>
          <p:nvPr/>
        </p:nvCxnSpPr>
        <p:spPr>
          <a:xfrm rot="16200000" flipH="1">
            <a:off x="5248071" y="5043787"/>
            <a:ext cx="457203" cy="252923"/>
          </a:xfrm>
          <a:prstGeom prst="line">
            <a:avLst/>
          </a:prstGeom>
          <a:ln w="38100">
            <a:gradFill>
              <a:gsLst>
                <a:gs pos="0">
                  <a:srgbClr val="00B050">
                    <a:alpha val="20000"/>
                  </a:srgbClr>
                </a:gs>
                <a:gs pos="50000">
                  <a:srgbClr val="00B050"/>
                </a:gs>
                <a:gs pos="100000">
                  <a:srgbClr val="00B050">
                    <a:alpha val="20000"/>
                  </a:srgbClr>
                </a:gs>
              </a:gsLst>
              <a:lin ang="5400000" scaled="0"/>
            </a:gradFill>
          </a:ln>
          <a:effectLst>
            <a:outerShdw blurRad="127000" algn="ctr" rotWithShape="0">
              <a:prstClr val="black">
                <a:alpha val="60000"/>
              </a:prstClr>
            </a:outerShdw>
          </a:effectLst>
        </p:spPr>
        <p:style>
          <a:lnRef idx="1">
            <a:schemeClr val="accent1"/>
          </a:lnRef>
          <a:fillRef idx="0">
            <a:schemeClr val="accent1"/>
          </a:fillRef>
          <a:effectRef idx="0">
            <a:schemeClr val="accent1"/>
          </a:effectRef>
          <a:fontRef idx="minor">
            <a:schemeClr val="tx1"/>
          </a:fontRef>
        </p:style>
      </p:cxnSp>
      <p:cxnSp>
        <p:nvCxnSpPr>
          <p:cNvPr id="206" name="Grn Straight Connector 3"/>
          <p:cNvCxnSpPr/>
          <p:nvPr/>
        </p:nvCxnSpPr>
        <p:spPr>
          <a:xfrm>
            <a:off x="6108970" y="4095341"/>
            <a:ext cx="953310" cy="359924"/>
          </a:xfrm>
          <a:prstGeom prst="line">
            <a:avLst/>
          </a:prstGeom>
          <a:ln w="38100">
            <a:gradFill>
              <a:gsLst>
                <a:gs pos="0">
                  <a:srgbClr val="00B050">
                    <a:alpha val="20000"/>
                  </a:srgbClr>
                </a:gs>
                <a:gs pos="50000">
                  <a:srgbClr val="00B050"/>
                </a:gs>
                <a:gs pos="100000">
                  <a:srgbClr val="00B050">
                    <a:alpha val="20000"/>
                  </a:srgbClr>
                </a:gs>
              </a:gsLst>
              <a:lin ang="5400000" scaled="0"/>
            </a:gradFill>
          </a:ln>
          <a:effectLst>
            <a:outerShdw blurRad="127000" algn="ctr" rotWithShape="0">
              <a:prstClr val="black">
                <a:alpha val="60000"/>
              </a:prstClr>
            </a:outerShdw>
          </a:effectLst>
        </p:spPr>
        <p:style>
          <a:lnRef idx="1">
            <a:schemeClr val="accent1"/>
          </a:lnRef>
          <a:fillRef idx="0">
            <a:schemeClr val="accent1"/>
          </a:fillRef>
          <a:effectRef idx="0">
            <a:schemeClr val="accent1"/>
          </a:effectRef>
          <a:fontRef idx="minor">
            <a:schemeClr val="tx1"/>
          </a:fontRef>
        </p:style>
      </p:cxnSp>
      <p:cxnSp>
        <p:nvCxnSpPr>
          <p:cNvPr id="104" name="Red Straight Connector 1"/>
          <p:cNvCxnSpPr/>
          <p:nvPr/>
        </p:nvCxnSpPr>
        <p:spPr>
          <a:xfrm rot="10800000">
            <a:off x="2714018" y="2062260"/>
            <a:ext cx="515567" cy="437746"/>
          </a:xfrm>
          <a:prstGeom prst="line">
            <a:avLst/>
          </a:prstGeom>
          <a:ln w="38100">
            <a:gradFill>
              <a:gsLst>
                <a:gs pos="0">
                  <a:srgbClr val="C74D4D">
                    <a:alpha val="20000"/>
                  </a:srgbClr>
                </a:gs>
                <a:gs pos="50000">
                  <a:srgbClr val="C74D4D"/>
                </a:gs>
                <a:gs pos="100000">
                  <a:srgbClr val="C74D4D">
                    <a:alpha val="20000"/>
                  </a:srgbClr>
                </a:gs>
              </a:gsLst>
              <a:lin ang="5400000" scaled="0"/>
            </a:gradFill>
          </a:ln>
          <a:effectLst>
            <a:outerShdw blurRad="127000" algn="ctr" rotWithShape="0">
              <a:srgbClr val="FFFFFF"/>
            </a:outerShdw>
          </a:effectLst>
        </p:spPr>
        <p:style>
          <a:lnRef idx="1">
            <a:schemeClr val="accent1"/>
          </a:lnRef>
          <a:fillRef idx="0">
            <a:schemeClr val="accent1"/>
          </a:fillRef>
          <a:effectRef idx="0">
            <a:schemeClr val="accent1"/>
          </a:effectRef>
          <a:fontRef idx="minor">
            <a:schemeClr val="tx1"/>
          </a:fontRef>
        </p:style>
      </p:cxnSp>
      <p:cxnSp>
        <p:nvCxnSpPr>
          <p:cNvPr id="106" name="Red Straight Connector 2"/>
          <p:cNvCxnSpPr/>
          <p:nvPr/>
        </p:nvCxnSpPr>
        <p:spPr>
          <a:xfrm flipV="1">
            <a:off x="6128426" y="2558371"/>
            <a:ext cx="817123" cy="321013"/>
          </a:xfrm>
          <a:prstGeom prst="line">
            <a:avLst/>
          </a:prstGeom>
          <a:ln w="38100">
            <a:gradFill>
              <a:gsLst>
                <a:gs pos="0">
                  <a:srgbClr val="C74D4D">
                    <a:alpha val="20000"/>
                  </a:srgbClr>
                </a:gs>
                <a:gs pos="50000">
                  <a:srgbClr val="C74D4D"/>
                </a:gs>
                <a:gs pos="100000">
                  <a:srgbClr val="C74D4D">
                    <a:alpha val="20000"/>
                  </a:srgbClr>
                </a:gs>
              </a:gsLst>
              <a:lin ang="5400000" scaled="0"/>
            </a:gradFill>
          </a:ln>
          <a:effectLst>
            <a:outerShdw blurRad="127000" algn="ctr" rotWithShape="0">
              <a:srgbClr val="FFFFFF"/>
            </a:outerShdw>
          </a:effectLst>
        </p:spPr>
        <p:style>
          <a:lnRef idx="1">
            <a:schemeClr val="accent1"/>
          </a:lnRef>
          <a:fillRef idx="0">
            <a:schemeClr val="accent1"/>
          </a:fillRef>
          <a:effectRef idx="0">
            <a:schemeClr val="accent1"/>
          </a:effectRef>
          <a:fontRef idx="minor">
            <a:schemeClr val="tx1"/>
          </a:fontRef>
        </p:style>
      </p:cxnSp>
      <p:cxnSp>
        <p:nvCxnSpPr>
          <p:cNvPr id="110" name="Red Straight Connector 6"/>
          <p:cNvCxnSpPr/>
          <p:nvPr/>
        </p:nvCxnSpPr>
        <p:spPr>
          <a:xfrm rot="10800000" flipV="1">
            <a:off x="1887167" y="3813238"/>
            <a:ext cx="1070045" cy="145916"/>
          </a:xfrm>
          <a:prstGeom prst="line">
            <a:avLst/>
          </a:prstGeom>
          <a:ln w="38100">
            <a:gradFill>
              <a:gsLst>
                <a:gs pos="0">
                  <a:srgbClr val="C74D4D">
                    <a:alpha val="20000"/>
                  </a:srgbClr>
                </a:gs>
                <a:gs pos="50000">
                  <a:srgbClr val="C74D4D"/>
                </a:gs>
                <a:gs pos="100000">
                  <a:srgbClr val="C74D4D">
                    <a:alpha val="20000"/>
                  </a:srgbClr>
                </a:gs>
              </a:gsLst>
              <a:lin ang="5400000" scaled="0"/>
            </a:gradFill>
          </a:ln>
          <a:effectLst>
            <a:outerShdw blurRad="127000" algn="ctr" rotWithShape="0">
              <a:srgbClr val="FFFFFF"/>
            </a:outerShdw>
          </a:effectLst>
        </p:spPr>
        <p:style>
          <a:lnRef idx="1">
            <a:schemeClr val="accent1"/>
          </a:lnRef>
          <a:fillRef idx="0">
            <a:schemeClr val="accent1"/>
          </a:fillRef>
          <a:effectRef idx="0">
            <a:schemeClr val="accent1"/>
          </a:effectRef>
          <a:fontRef idx="minor">
            <a:schemeClr val="tx1"/>
          </a:fontRef>
        </p:style>
      </p:cxnSp>
      <p:cxnSp>
        <p:nvCxnSpPr>
          <p:cNvPr id="112" name="Red Straight Connector 5"/>
          <p:cNvCxnSpPr/>
          <p:nvPr/>
        </p:nvCxnSpPr>
        <p:spPr>
          <a:xfrm rot="5400000">
            <a:off x="3808379" y="5218889"/>
            <a:ext cx="466930" cy="165369"/>
          </a:xfrm>
          <a:prstGeom prst="line">
            <a:avLst/>
          </a:prstGeom>
          <a:ln w="38100">
            <a:gradFill>
              <a:gsLst>
                <a:gs pos="0">
                  <a:srgbClr val="C74D4D">
                    <a:alpha val="20000"/>
                  </a:srgbClr>
                </a:gs>
                <a:gs pos="50000">
                  <a:srgbClr val="C74D4D"/>
                </a:gs>
                <a:gs pos="100000">
                  <a:srgbClr val="C74D4D">
                    <a:alpha val="20000"/>
                  </a:srgbClr>
                </a:gs>
              </a:gsLst>
              <a:lin ang="5400000" scaled="0"/>
            </a:gradFill>
          </a:ln>
          <a:effectLst>
            <a:outerShdw blurRad="127000" algn="ctr" rotWithShape="0">
              <a:srgbClr val="FFFFFF"/>
            </a:outerShdw>
          </a:effectLst>
        </p:spPr>
        <p:style>
          <a:lnRef idx="1">
            <a:schemeClr val="accent1"/>
          </a:lnRef>
          <a:fillRef idx="0">
            <a:schemeClr val="accent1"/>
          </a:fillRef>
          <a:effectRef idx="0">
            <a:schemeClr val="accent1"/>
          </a:effectRef>
          <a:fontRef idx="minor">
            <a:schemeClr val="tx1"/>
          </a:fontRef>
        </p:style>
      </p:cxnSp>
      <p:cxnSp>
        <p:nvCxnSpPr>
          <p:cNvPr id="114" name="Red Straight Connector 4"/>
          <p:cNvCxnSpPr/>
          <p:nvPr/>
        </p:nvCxnSpPr>
        <p:spPr>
          <a:xfrm rot="16200000" flipH="1">
            <a:off x="5248072" y="5043787"/>
            <a:ext cx="457203" cy="252923"/>
          </a:xfrm>
          <a:prstGeom prst="line">
            <a:avLst/>
          </a:prstGeom>
          <a:ln w="38100">
            <a:gradFill>
              <a:gsLst>
                <a:gs pos="0">
                  <a:srgbClr val="C74D4D">
                    <a:alpha val="20000"/>
                  </a:srgbClr>
                </a:gs>
                <a:gs pos="50000">
                  <a:srgbClr val="C74D4D"/>
                </a:gs>
                <a:gs pos="100000">
                  <a:srgbClr val="C74D4D">
                    <a:alpha val="20000"/>
                  </a:srgbClr>
                </a:gs>
              </a:gsLst>
              <a:lin ang="5400000" scaled="0"/>
            </a:gradFill>
          </a:ln>
          <a:effectLst>
            <a:outerShdw blurRad="127000" algn="ctr" rotWithShape="0">
              <a:srgbClr val="FFFFFF"/>
            </a:outerShdw>
          </a:effectLst>
        </p:spPr>
        <p:style>
          <a:lnRef idx="1">
            <a:schemeClr val="accent1"/>
          </a:lnRef>
          <a:fillRef idx="0">
            <a:schemeClr val="accent1"/>
          </a:fillRef>
          <a:effectRef idx="0">
            <a:schemeClr val="accent1"/>
          </a:effectRef>
          <a:fontRef idx="minor">
            <a:schemeClr val="tx1"/>
          </a:fontRef>
        </p:style>
      </p:cxnSp>
      <p:cxnSp>
        <p:nvCxnSpPr>
          <p:cNvPr id="116" name="Red Straight Connector 3"/>
          <p:cNvCxnSpPr/>
          <p:nvPr/>
        </p:nvCxnSpPr>
        <p:spPr>
          <a:xfrm>
            <a:off x="6108971" y="4095341"/>
            <a:ext cx="953310" cy="359924"/>
          </a:xfrm>
          <a:prstGeom prst="line">
            <a:avLst/>
          </a:prstGeom>
          <a:ln w="38100">
            <a:gradFill>
              <a:gsLst>
                <a:gs pos="0">
                  <a:srgbClr val="C74D4D">
                    <a:alpha val="20000"/>
                  </a:srgbClr>
                </a:gs>
                <a:gs pos="50000">
                  <a:srgbClr val="C74D4D"/>
                </a:gs>
                <a:gs pos="100000">
                  <a:srgbClr val="C74D4D">
                    <a:alpha val="20000"/>
                  </a:srgbClr>
                </a:gs>
              </a:gsLst>
              <a:lin ang="5400000" scaled="0"/>
            </a:gradFill>
          </a:ln>
          <a:effectLst>
            <a:outerShdw blurRad="127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98" name="Circle Fill"/>
          <p:cNvSpPr>
            <a:spLocks noChangeAspect="1"/>
          </p:cNvSpPr>
          <p:nvPr/>
        </p:nvSpPr>
        <p:spPr bwMode="auto">
          <a:xfrm>
            <a:off x="2916936" y="1812292"/>
            <a:ext cx="3310128" cy="3310128"/>
          </a:xfrm>
          <a:prstGeom prst="ellipse">
            <a:avLst/>
          </a:prstGeom>
          <a:gradFill flip="none" rotWithShape="1">
            <a:gsLst>
              <a:gs pos="50000">
                <a:schemeClr val="accent1">
                  <a:tint val="66000"/>
                  <a:satMod val="160000"/>
                  <a:alpha val="0"/>
                </a:schemeClr>
              </a:gs>
              <a:gs pos="100000">
                <a:schemeClr val="accent1">
                  <a:tint val="66000"/>
                  <a:satMod val="160000"/>
                  <a:alpha val="50000"/>
                </a:schemeClr>
              </a:gs>
            </a:gsLst>
            <a:path path="circle">
              <a:fillToRect l="50000" t="50000" r="50000" b="50000"/>
            </a:path>
            <a:tileRect/>
          </a:gradFill>
          <a:ln w="19050">
            <a:no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6" name="Enterprise Graphic"/>
          <p:cNvGrpSpPr/>
          <p:nvPr/>
        </p:nvGrpSpPr>
        <p:grpSpPr>
          <a:xfrm>
            <a:off x="2920002" y="1816864"/>
            <a:ext cx="3303996" cy="3300984"/>
            <a:chOff x="1525110" y="1562566"/>
            <a:chExt cx="2663068" cy="2660641"/>
          </a:xfrm>
        </p:grpSpPr>
        <p:pic>
          <p:nvPicPr>
            <p:cNvPr id="42" name="Picture 8" descr="I:\SilverFox\8-20190_IsaacRoybal\Art\Data Center Servers.png"/>
            <p:cNvPicPr>
              <a:picLocks noChangeAspect="1" noChangeArrowheads="1"/>
            </p:cNvPicPr>
            <p:nvPr/>
          </p:nvPicPr>
          <p:blipFill>
            <a:blip r:embed="rId5"/>
            <a:srcRect t="-32229" b="-35575"/>
            <a:stretch>
              <a:fillRect/>
            </a:stretch>
          </p:blipFill>
          <p:spPr bwMode="auto">
            <a:xfrm>
              <a:off x="1525110" y="1562566"/>
              <a:ext cx="2663068" cy="2660641"/>
            </a:xfrm>
            <a:prstGeom prst="ellipse">
              <a:avLst/>
            </a:prstGeom>
            <a:noFill/>
            <a:ln w="19050">
              <a:noFill/>
            </a:ln>
            <a:effectLst/>
          </p:spPr>
        </p:pic>
        <p:pic>
          <p:nvPicPr>
            <p:cNvPr id="27" name="Picture 4" descr="K:\SilverFox\Iconshock\Real Vista - Business - 256\alliance_256.png"/>
            <p:cNvPicPr>
              <a:picLocks noChangeAspect="1" noChangeArrowheads="1"/>
            </p:cNvPicPr>
            <p:nvPr/>
          </p:nvPicPr>
          <p:blipFill>
            <a:blip r:embed="rId6"/>
            <a:stretch>
              <a:fillRect/>
            </a:stretch>
          </p:blipFill>
          <p:spPr bwMode="auto">
            <a:xfrm>
              <a:off x="2201498" y="2244000"/>
              <a:ext cx="1310293" cy="1310293"/>
            </a:xfrm>
            <a:prstGeom prst="rect">
              <a:avLst/>
            </a:prstGeom>
            <a:noFill/>
            <a:effectLst>
              <a:outerShdw blurRad="88900" algn="ctr" rotWithShape="0">
                <a:prstClr val="black">
                  <a:alpha val="60000"/>
                </a:prstClr>
              </a:outerShdw>
            </a:effectLst>
          </p:spPr>
        </p:pic>
        <p:grpSp>
          <p:nvGrpSpPr>
            <p:cNvPr id="43" name="Group 42"/>
            <p:cNvGrpSpPr/>
            <p:nvPr/>
          </p:nvGrpSpPr>
          <p:grpSpPr>
            <a:xfrm>
              <a:off x="2435068" y="3014472"/>
              <a:ext cx="824103" cy="585978"/>
              <a:chOff x="2101780" y="3252758"/>
              <a:chExt cx="824103" cy="585978"/>
            </a:xfrm>
          </p:grpSpPr>
          <p:pic>
            <p:nvPicPr>
              <p:cNvPr id="26" name="Picture 20" descr="K:\SilverFox\DVD_ART36\Artwork_Imagery\Icons - Illustrations\_ REAL VISTA STYLE\people icon gold shirt user.png"/>
              <p:cNvPicPr>
                <a:picLocks noChangeAspect="1" noChangeArrowheads="1"/>
              </p:cNvPicPr>
              <p:nvPr/>
            </p:nvPicPr>
            <p:blipFill>
              <a:blip r:embed="rId7"/>
              <a:srcRect/>
              <a:stretch>
                <a:fillRect/>
              </a:stretch>
            </p:blipFill>
            <p:spPr bwMode="auto">
              <a:xfrm>
                <a:off x="2101780" y="3252758"/>
                <a:ext cx="530352" cy="530352"/>
              </a:xfrm>
              <a:prstGeom prst="rect">
                <a:avLst/>
              </a:prstGeom>
              <a:noFill/>
              <a:effectLst>
                <a:outerShdw blurRad="88900" algn="ctr" rotWithShape="0">
                  <a:prstClr val="black">
                    <a:alpha val="60000"/>
                  </a:prstClr>
                </a:outerShdw>
              </a:effectLst>
            </p:spPr>
          </p:pic>
          <p:pic>
            <p:nvPicPr>
              <p:cNvPr id="22" name="Picture 14"/>
              <p:cNvPicPr>
                <a:picLocks noChangeAspect="1" noChangeArrowheads="1"/>
              </p:cNvPicPr>
              <p:nvPr/>
            </p:nvPicPr>
            <p:blipFill>
              <a:blip r:embed="rId8"/>
              <a:srcRect/>
              <a:stretch>
                <a:fillRect/>
              </a:stretch>
            </p:blipFill>
            <p:spPr bwMode="auto">
              <a:xfrm>
                <a:off x="2395531" y="3308384"/>
                <a:ext cx="530352" cy="530352"/>
              </a:xfrm>
              <a:prstGeom prst="rect">
                <a:avLst/>
              </a:prstGeom>
              <a:noFill/>
              <a:effectLst>
                <a:outerShdw blurRad="88900" algn="ctr" rotWithShape="0">
                  <a:prstClr val="black">
                    <a:alpha val="60000"/>
                  </a:prstClr>
                </a:outerShdw>
              </a:effectLst>
            </p:spPr>
          </p:pic>
        </p:grpSp>
        <p:grpSp>
          <p:nvGrpSpPr>
            <p:cNvPr id="58" name="Group 57"/>
            <p:cNvGrpSpPr/>
            <p:nvPr/>
          </p:nvGrpSpPr>
          <p:grpSpPr>
            <a:xfrm>
              <a:off x="2061780" y="3429000"/>
              <a:ext cx="1538669" cy="635841"/>
              <a:chOff x="2099880" y="3208306"/>
              <a:chExt cx="1538669" cy="635841"/>
            </a:xfrm>
          </p:grpSpPr>
          <p:pic>
            <p:nvPicPr>
              <p:cNvPr id="45" name="Picture 2" descr="I:\SilverFox\8-20190_IsaacRoybal\Art\iStock_8793491_singleserver.png"/>
              <p:cNvPicPr>
                <a:picLocks noChangeAspect="1" noChangeArrowheads="1"/>
              </p:cNvPicPr>
              <p:nvPr/>
            </p:nvPicPr>
            <p:blipFill>
              <a:blip r:embed="rId9"/>
              <a:srcRect/>
              <a:stretch>
                <a:fillRect/>
              </a:stretch>
            </p:blipFill>
            <p:spPr bwMode="auto">
              <a:xfrm>
                <a:off x="3452430" y="3208306"/>
                <a:ext cx="186119" cy="392144"/>
              </a:xfrm>
              <a:prstGeom prst="rect">
                <a:avLst/>
              </a:prstGeom>
              <a:noFill/>
              <a:effectLst>
                <a:outerShdw blurRad="88900" algn="ctr" rotWithShape="0">
                  <a:prstClr val="black">
                    <a:alpha val="60000"/>
                  </a:prstClr>
                </a:outerShdw>
              </a:effectLst>
            </p:spPr>
          </p:pic>
          <p:pic>
            <p:nvPicPr>
              <p:cNvPr id="54" name="Picture 2" descr="I:\SilverFox\8-20190_IsaacRoybal\Art\iStock_8793491_singleserver.png"/>
              <p:cNvPicPr>
                <a:picLocks noChangeAspect="1" noChangeArrowheads="1"/>
              </p:cNvPicPr>
              <p:nvPr/>
            </p:nvPicPr>
            <p:blipFill>
              <a:blip r:embed="rId9"/>
              <a:srcRect/>
              <a:stretch>
                <a:fillRect/>
              </a:stretch>
            </p:blipFill>
            <p:spPr bwMode="auto">
              <a:xfrm>
                <a:off x="2099880" y="3208306"/>
                <a:ext cx="186119" cy="392144"/>
              </a:xfrm>
              <a:prstGeom prst="rect">
                <a:avLst/>
              </a:prstGeom>
              <a:noFill/>
              <a:effectLst>
                <a:outerShdw blurRad="88900" algn="ctr" rotWithShape="0">
                  <a:prstClr val="black">
                    <a:alpha val="60000"/>
                  </a:prstClr>
                </a:outerShdw>
              </a:effectLst>
            </p:spPr>
          </p:pic>
          <p:pic>
            <p:nvPicPr>
              <p:cNvPr id="55" name="Picture 2" descr="I:\SilverFox\8-20190_IsaacRoybal\Art\iStock_8793491_singleserver.png"/>
              <p:cNvPicPr>
                <a:picLocks noChangeAspect="1" noChangeArrowheads="1"/>
              </p:cNvPicPr>
              <p:nvPr/>
            </p:nvPicPr>
            <p:blipFill>
              <a:blip r:embed="rId9"/>
              <a:srcRect/>
              <a:stretch>
                <a:fillRect/>
              </a:stretch>
            </p:blipFill>
            <p:spPr bwMode="auto">
              <a:xfrm>
                <a:off x="2438018" y="3404378"/>
                <a:ext cx="186119" cy="392144"/>
              </a:xfrm>
              <a:prstGeom prst="rect">
                <a:avLst/>
              </a:prstGeom>
              <a:noFill/>
              <a:effectLst>
                <a:outerShdw blurRad="88900" algn="ctr" rotWithShape="0">
                  <a:prstClr val="black">
                    <a:alpha val="60000"/>
                  </a:prstClr>
                </a:outerShdw>
              </a:effectLst>
            </p:spPr>
          </p:pic>
          <p:pic>
            <p:nvPicPr>
              <p:cNvPr id="56" name="Picture 2" descr="I:\SilverFox\8-20190_IsaacRoybal\Art\iStock_8793491_singleserver.png"/>
              <p:cNvPicPr>
                <a:picLocks noChangeAspect="1" noChangeArrowheads="1"/>
              </p:cNvPicPr>
              <p:nvPr/>
            </p:nvPicPr>
            <p:blipFill>
              <a:blip r:embed="rId9"/>
              <a:srcRect/>
              <a:stretch>
                <a:fillRect/>
              </a:stretch>
            </p:blipFill>
            <p:spPr bwMode="auto">
              <a:xfrm>
                <a:off x="2776156" y="3452003"/>
                <a:ext cx="186119" cy="392144"/>
              </a:xfrm>
              <a:prstGeom prst="rect">
                <a:avLst/>
              </a:prstGeom>
              <a:noFill/>
              <a:effectLst>
                <a:outerShdw blurRad="88900" algn="ctr" rotWithShape="0">
                  <a:prstClr val="black">
                    <a:alpha val="60000"/>
                  </a:prstClr>
                </a:outerShdw>
              </a:effectLst>
            </p:spPr>
          </p:pic>
          <p:pic>
            <p:nvPicPr>
              <p:cNvPr id="57" name="Picture 2" descr="I:\SilverFox\8-20190_IsaacRoybal\Art\iStock_8793491_singleserver.png"/>
              <p:cNvPicPr>
                <a:picLocks noChangeAspect="1" noChangeArrowheads="1"/>
              </p:cNvPicPr>
              <p:nvPr/>
            </p:nvPicPr>
            <p:blipFill>
              <a:blip r:embed="rId9"/>
              <a:srcRect/>
              <a:stretch>
                <a:fillRect/>
              </a:stretch>
            </p:blipFill>
            <p:spPr bwMode="auto">
              <a:xfrm>
                <a:off x="3114294" y="3429000"/>
                <a:ext cx="186119" cy="392144"/>
              </a:xfrm>
              <a:prstGeom prst="rect">
                <a:avLst/>
              </a:prstGeom>
              <a:noFill/>
              <a:effectLst>
                <a:outerShdw blurRad="88900" algn="ctr" rotWithShape="0">
                  <a:prstClr val="black">
                    <a:alpha val="60000"/>
                  </a:prstClr>
                </a:outerShdw>
              </a:effectLst>
            </p:spPr>
          </p:pic>
        </p:grpSp>
      </p:grpSp>
      <p:sp>
        <p:nvSpPr>
          <p:cNvPr id="99" name="Circle Line"/>
          <p:cNvSpPr>
            <a:spLocks noChangeAspect="1"/>
          </p:cNvSpPr>
          <p:nvPr/>
        </p:nvSpPr>
        <p:spPr bwMode="auto">
          <a:xfrm>
            <a:off x="2916936" y="1812292"/>
            <a:ext cx="3310128" cy="3310128"/>
          </a:xfrm>
          <a:prstGeom prst="ellipse">
            <a:avLst/>
          </a:prstGeom>
          <a:noFill/>
          <a:ln w="57150">
            <a:gradFill>
              <a:gsLst>
                <a:gs pos="0">
                  <a:srgbClr val="4B4B4B"/>
                </a:gs>
                <a:gs pos="50000">
                  <a:srgbClr val="9B9B9B"/>
                </a:gs>
                <a:gs pos="100000">
                  <a:srgbClr val="2E2E2E"/>
                </a:gs>
              </a:gsLst>
              <a:lin ang="7800000" scaled="0"/>
            </a:grad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5" name="Label 1"/>
          <p:cNvSpPr/>
          <p:nvPr/>
        </p:nvSpPr>
        <p:spPr>
          <a:xfrm>
            <a:off x="3743432" y="1993689"/>
            <a:ext cx="1657136" cy="711950"/>
          </a:xfrm>
          <a:prstGeom prst="rect">
            <a:avLst/>
          </a:prstGeom>
        </p:spPr>
        <p:txBody>
          <a:bodyPr vert="horz" wrap="square" lIns="0" tIns="0" rIns="0" bIns="0" rtlCol="0" anchor="t">
            <a:spAutoFit/>
          </a:bodyPr>
          <a:lstStyle/>
          <a:p>
            <a:pPr algn="ctr" defTabSz="914042">
              <a:lnSpc>
                <a:spcPct val="86000"/>
              </a:lnSpc>
              <a:spcBef>
                <a:spcPct val="0"/>
              </a:spcBef>
              <a:defRPr/>
            </a:pPr>
            <a:r>
              <a:rPr lang="en-US" dirty="0" smtClean="0">
                <a:gradFill>
                  <a:gsLst>
                    <a:gs pos="0">
                      <a:srgbClr val="FFFFFF"/>
                    </a:gs>
                    <a:gs pos="100000">
                      <a:srgbClr val="FFFFFF"/>
                    </a:gs>
                  </a:gsLst>
                  <a:lin ang="5400000" scaled="0"/>
                </a:gradFill>
              </a:rPr>
              <a:t>Enterprise IT Organizational Structures</a:t>
            </a:r>
          </a:p>
        </p:txBody>
      </p:sp>
      <p:sp>
        <p:nvSpPr>
          <p:cNvPr id="2" name="Title 1"/>
          <p:cNvSpPr>
            <a:spLocks noGrp="1"/>
          </p:cNvSpPr>
          <p:nvPr>
            <p:ph type="title"/>
          </p:nvPr>
        </p:nvSpPr>
        <p:spPr/>
        <p:txBody>
          <a:bodyPr/>
          <a:lstStyle/>
          <a:p>
            <a:r>
              <a:rPr lang="en-US" sz="4300" dirty="0" smtClean="0"/>
              <a:t>DDTK-E: Enables Agile and Flexible IT</a:t>
            </a:r>
            <a:endParaRPr lang="en-US" sz="4300" dirty="0"/>
          </a:p>
        </p:txBody>
      </p:sp>
      <p:grpSp>
        <p:nvGrpSpPr>
          <p:cNvPr id="169" name="Ring Group 2"/>
          <p:cNvGrpSpPr/>
          <p:nvPr/>
        </p:nvGrpSpPr>
        <p:grpSpPr>
          <a:xfrm>
            <a:off x="6852665" y="1756331"/>
            <a:ext cx="1133744" cy="1130897"/>
            <a:chOff x="7893525" y="3322488"/>
            <a:chExt cx="1133744" cy="1130897"/>
          </a:xfrm>
        </p:grpSpPr>
        <p:grpSp>
          <p:nvGrpSpPr>
            <p:cNvPr id="168" name="Group 167"/>
            <p:cNvGrpSpPr/>
            <p:nvPr/>
          </p:nvGrpSpPr>
          <p:grpSpPr>
            <a:xfrm>
              <a:off x="8087401" y="3508442"/>
              <a:ext cx="743312" cy="733455"/>
              <a:chOff x="8087401" y="3508442"/>
              <a:chExt cx="743312" cy="733455"/>
            </a:xfrm>
          </p:grpSpPr>
          <p:pic>
            <p:nvPicPr>
              <p:cNvPr id="166" name="Picture 3" descr="K:\SilverFox\Iconshock\Real Vista style\Real Vista - Education\Real Vista - Education - 256\256\school_256.png"/>
              <p:cNvPicPr>
                <a:picLocks noChangeAspect="1" noChangeArrowheads="1"/>
              </p:cNvPicPr>
              <p:nvPr/>
            </p:nvPicPr>
            <p:blipFill>
              <a:blip r:embed="rId10"/>
              <a:srcRect/>
              <a:stretch>
                <a:fillRect/>
              </a:stretch>
            </p:blipFill>
            <p:spPr bwMode="auto">
              <a:xfrm>
                <a:off x="8087401" y="3615448"/>
                <a:ext cx="538129" cy="538129"/>
              </a:xfrm>
              <a:prstGeom prst="rect">
                <a:avLst/>
              </a:prstGeom>
              <a:noFill/>
              <a:effectLst>
                <a:outerShdw blurRad="88900" algn="ctr" rotWithShape="0">
                  <a:prstClr val="black">
                    <a:alpha val="60000"/>
                  </a:prstClr>
                </a:outerShdw>
              </a:effectLst>
            </p:spPr>
          </p:pic>
          <p:pic>
            <p:nvPicPr>
              <p:cNvPr id="165" name="Picture 11" descr="K:\SilverFox\Iconshock\Real Vista style\Real Vista - Business - 256\building business single (RR).png"/>
              <p:cNvPicPr>
                <a:picLocks noChangeAspect="1" noChangeArrowheads="1"/>
              </p:cNvPicPr>
              <p:nvPr/>
            </p:nvPicPr>
            <p:blipFill>
              <a:blip r:embed="rId11"/>
              <a:srcRect l="18740" r="16449"/>
              <a:stretch>
                <a:fillRect/>
              </a:stretch>
            </p:blipFill>
            <p:spPr bwMode="auto">
              <a:xfrm>
                <a:off x="8362547" y="3508442"/>
                <a:ext cx="468166" cy="722347"/>
              </a:xfrm>
              <a:prstGeom prst="rect">
                <a:avLst/>
              </a:prstGeom>
              <a:noFill/>
              <a:effectLst>
                <a:outerShdw blurRad="88900" algn="ctr" rotWithShape="0">
                  <a:prstClr val="black">
                    <a:alpha val="60000"/>
                  </a:prstClr>
                </a:outerShdw>
              </a:effectLst>
            </p:spPr>
          </p:pic>
          <p:pic>
            <p:nvPicPr>
              <p:cNvPr id="167" name="Picture 19" descr="K:\SilverFox\DVD_ART36\Artwork_Imagery\Icons - Illustrations\_ REAL VISTA STYLE\people executive icon business man.png"/>
              <p:cNvPicPr>
                <a:picLocks noChangeAspect="1" noChangeArrowheads="1"/>
              </p:cNvPicPr>
              <p:nvPr/>
            </p:nvPicPr>
            <p:blipFill>
              <a:blip r:embed="rId12"/>
              <a:srcRect/>
              <a:stretch>
                <a:fillRect/>
              </a:stretch>
            </p:blipFill>
            <p:spPr bwMode="auto">
              <a:xfrm>
                <a:off x="8236457" y="3859648"/>
                <a:ext cx="382249" cy="382249"/>
              </a:xfrm>
              <a:prstGeom prst="rect">
                <a:avLst/>
              </a:prstGeom>
              <a:noFill/>
              <a:effectLst>
                <a:outerShdw blurRad="88900" algn="ctr" rotWithShape="0">
                  <a:prstClr val="black">
                    <a:alpha val="60000"/>
                  </a:prstClr>
                </a:outerShdw>
              </a:effectLst>
            </p:spPr>
          </p:pic>
        </p:grpSp>
        <p:pic>
          <p:nvPicPr>
            <p:cNvPr id="136" name="Picture 3" descr="S:\InternalBin\Resource DVD\DVD_ART36\Artwork_Imagery\Shapes\rings\silver orb frame 2.png"/>
            <p:cNvPicPr>
              <a:picLocks noChangeAspect="1" noChangeArrowheads="1"/>
            </p:cNvPicPr>
            <p:nvPr/>
          </p:nvPicPr>
          <p:blipFill>
            <a:blip r:embed="rId13"/>
            <a:stretch>
              <a:fillRect/>
            </a:stretch>
          </p:blipFill>
          <p:spPr bwMode="auto">
            <a:xfrm>
              <a:off x="7893525" y="3322488"/>
              <a:ext cx="1133744" cy="1130897"/>
            </a:xfrm>
            <a:prstGeom prst="rect">
              <a:avLst/>
            </a:prstGeom>
            <a:noFill/>
            <a:effectLst>
              <a:outerShdw blurRad="127000" algn="ctr" rotWithShape="0">
                <a:prstClr val="black">
                  <a:alpha val="60000"/>
                </a:prstClr>
              </a:outerShdw>
            </a:effectLst>
          </p:spPr>
        </p:pic>
      </p:grpSp>
      <p:grpSp>
        <p:nvGrpSpPr>
          <p:cNvPr id="170" name="Ring Group 3"/>
          <p:cNvGrpSpPr/>
          <p:nvPr/>
        </p:nvGrpSpPr>
        <p:grpSpPr>
          <a:xfrm>
            <a:off x="6927244" y="4029361"/>
            <a:ext cx="1133744" cy="1130897"/>
            <a:chOff x="7893525" y="3322488"/>
            <a:chExt cx="1133744" cy="1130897"/>
          </a:xfrm>
        </p:grpSpPr>
        <p:grpSp>
          <p:nvGrpSpPr>
            <p:cNvPr id="171" name="Group 167"/>
            <p:cNvGrpSpPr/>
            <p:nvPr/>
          </p:nvGrpSpPr>
          <p:grpSpPr>
            <a:xfrm>
              <a:off x="8087401" y="3508442"/>
              <a:ext cx="743312" cy="733455"/>
              <a:chOff x="8087401" y="3508442"/>
              <a:chExt cx="743312" cy="733455"/>
            </a:xfrm>
          </p:grpSpPr>
          <p:pic>
            <p:nvPicPr>
              <p:cNvPr id="173" name="Picture 3" descr="K:\SilverFox\Iconshock\Real Vista style\Real Vista - Education\Real Vista - Education - 256\256\school_256.png"/>
              <p:cNvPicPr>
                <a:picLocks noChangeAspect="1" noChangeArrowheads="1"/>
              </p:cNvPicPr>
              <p:nvPr/>
            </p:nvPicPr>
            <p:blipFill>
              <a:blip r:embed="rId10"/>
              <a:srcRect/>
              <a:stretch>
                <a:fillRect/>
              </a:stretch>
            </p:blipFill>
            <p:spPr bwMode="auto">
              <a:xfrm>
                <a:off x="8087401" y="3615448"/>
                <a:ext cx="538129" cy="538129"/>
              </a:xfrm>
              <a:prstGeom prst="rect">
                <a:avLst/>
              </a:prstGeom>
              <a:noFill/>
              <a:effectLst>
                <a:outerShdw blurRad="88900" algn="ctr" rotWithShape="0">
                  <a:prstClr val="black">
                    <a:alpha val="60000"/>
                  </a:prstClr>
                </a:outerShdw>
              </a:effectLst>
            </p:spPr>
          </p:pic>
          <p:pic>
            <p:nvPicPr>
              <p:cNvPr id="174" name="Picture 11" descr="K:\SilverFox\Iconshock\Real Vista style\Real Vista - Business - 256\building business single (RR).png"/>
              <p:cNvPicPr>
                <a:picLocks noChangeAspect="1" noChangeArrowheads="1"/>
              </p:cNvPicPr>
              <p:nvPr/>
            </p:nvPicPr>
            <p:blipFill>
              <a:blip r:embed="rId11"/>
              <a:srcRect l="18740" r="16449"/>
              <a:stretch>
                <a:fillRect/>
              </a:stretch>
            </p:blipFill>
            <p:spPr bwMode="auto">
              <a:xfrm>
                <a:off x="8362547" y="3508442"/>
                <a:ext cx="468166" cy="722347"/>
              </a:xfrm>
              <a:prstGeom prst="rect">
                <a:avLst/>
              </a:prstGeom>
              <a:noFill/>
              <a:effectLst>
                <a:outerShdw blurRad="88900" algn="ctr" rotWithShape="0">
                  <a:prstClr val="black">
                    <a:alpha val="60000"/>
                  </a:prstClr>
                </a:outerShdw>
              </a:effectLst>
            </p:spPr>
          </p:pic>
          <p:pic>
            <p:nvPicPr>
              <p:cNvPr id="175" name="Picture 19" descr="K:\SilverFox\DVD_ART36\Artwork_Imagery\Icons - Illustrations\_ REAL VISTA STYLE\people executive icon business man.png"/>
              <p:cNvPicPr>
                <a:picLocks noChangeAspect="1" noChangeArrowheads="1"/>
              </p:cNvPicPr>
              <p:nvPr/>
            </p:nvPicPr>
            <p:blipFill>
              <a:blip r:embed="rId12"/>
              <a:srcRect/>
              <a:stretch>
                <a:fillRect/>
              </a:stretch>
            </p:blipFill>
            <p:spPr bwMode="auto">
              <a:xfrm>
                <a:off x="8236457" y="3859648"/>
                <a:ext cx="382249" cy="382249"/>
              </a:xfrm>
              <a:prstGeom prst="rect">
                <a:avLst/>
              </a:prstGeom>
              <a:noFill/>
              <a:effectLst>
                <a:outerShdw blurRad="88900" algn="ctr" rotWithShape="0">
                  <a:prstClr val="black">
                    <a:alpha val="60000"/>
                  </a:prstClr>
                </a:outerShdw>
              </a:effectLst>
            </p:spPr>
          </p:pic>
        </p:grpSp>
        <p:pic>
          <p:nvPicPr>
            <p:cNvPr id="172" name="Picture 3" descr="S:\InternalBin\Resource DVD\DVD_ART36\Artwork_Imagery\Shapes\rings\silver orb frame 2.png"/>
            <p:cNvPicPr>
              <a:picLocks noChangeAspect="1" noChangeArrowheads="1"/>
            </p:cNvPicPr>
            <p:nvPr/>
          </p:nvPicPr>
          <p:blipFill>
            <a:blip r:embed="rId13"/>
            <a:stretch>
              <a:fillRect/>
            </a:stretch>
          </p:blipFill>
          <p:spPr bwMode="auto">
            <a:xfrm>
              <a:off x="7893525" y="3322488"/>
              <a:ext cx="1133744" cy="1130897"/>
            </a:xfrm>
            <a:prstGeom prst="rect">
              <a:avLst/>
            </a:prstGeom>
            <a:noFill/>
            <a:effectLst>
              <a:outerShdw blurRad="127000" algn="ctr" rotWithShape="0">
                <a:prstClr val="black">
                  <a:alpha val="60000"/>
                </a:prstClr>
              </a:outerShdw>
            </a:effectLst>
          </p:spPr>
        </p:pic>
      </p:grpSp>
      <p:grpSp>
        <p:nvGrpSpPr>
          <p:cNvPr id="176" name="Ring Group 1"/>
          <p:cNvGrpSpPr/>
          <p:nvPr/>
        </p:nvGrpSpPr>
        <p:grpSpPr>
          <a:xfrm>
            <a:off x="1781312" y="1237523"/>
            <a:ext cx="1133744" cy="1130897"/>
            <a:chOff x="7893525" y="3322488"/>
            <a:chExt cx="1133744" cy="1130897"/>
          </a:xfrm>
        </p:grpSpPr>
        <p:grpSp>
          <p:nvGrpSpPr>
            <p:cNvPr id="177" name="Group 167"/>
            <p:cNvGrpSpPr/>
            <p:nvPr/>
          </p:nvGrpSpPr>
          <p:grpSpPr>
            <a:xfrm>
              <a:off x="8087401" y="3508442"/>
              <a:ext cx="743312" cy="733455"/>
              <a:chOff x="8087401" y="3508442"/>
              <a:chExt cx="743312" cy="733455"/>
            </a:xfrm>
          </p:grpSpPr>
          <p:pic>
            <p:nvPicPr>
              <p:cNvPr id="179" name="Picture 3" descr="K:\SilverFox\Iconshock\Real Vista style\Real Vista - Education\Real Vista - Education - 256\256\school_256.png"/>
              <p:cNvPicPr>
                <a:picLocks noChangeAspect="1" noChangeArrowheads="1"/>
              </p:cNvPicPr>
              <p:nvPr/>
            </p:nvPicPr>
            <p:blipFill>
              <a:blip r:embed="rId10"/>
              <a:srcRect/>
              <a:stretch>
                <a:fillRect/>
              </a:stretch>
            </p:blipFill>
            <p:spPr bwMode="auto">
              <a:xfrm>
                <a:off x="8087401" y="3615448"/>
                <a:ext cx="538129" cy="538129"/>
              </a:xfrm>
              <a:prstGeom prst="rect">
                <a:avLst/>
              </a:prstGeom>
              <a:noFill/>
              <a:effectLst>
                <a:outerShdw blurRad="88900" algn="ctr" rotWithShape="0">
                  <a:prstClr val="black">
                    <a:alpha val="60000"/>
                  </a:prstClr>
                </a:outerShdw>
              </a:effectLst>
            </p:spPr>
          </p:pic>
          <p:pic>
            <p:nvPicPr>
              <p:cNvPr id="180" name="Picture 11" descr="K:\SilverFox\Iconshock\Real Vista style\Real Vista - Business - 256\building business single (RR).png"/>
              <p:cNvPicPr>
                <a:picLocks noChangeAspect="1" noChangeArrowheads="1"/>
              </p:cNvPicPr>
              <p:nvPr/>
            </p:nvPicPr>
            <p:blipFill>
              <a:blip r:embed="rId11"/>
              <a:srcRect l="18740" r="16449"/>
              <a:stretch>
                <a:fillRect/>
              </a:stretch>
            </p:blipFill>
            <p:spPr bwMode="auto">
              <a:xfrm>
                <a:off x="8362547" y="3508442"/>
                <a:ext cx="468166" cy="722347"/>
              </a:xfrm>
              <a:prstGeom prst="rect">
                <a:avLst/>
              </a:prstGeom>
              <a:noFill/>
              <a:effectLst>
                <a:outerShdw blurRad="88900" algn="ctr" rotWithShape="0">
                  <a:prstClr val="black">
                    <a:alpha val="60000"/>
                  </a:prstClr>
                </a:outerShdw>
              </a:effectLst>
            </p:spPr>
          </p:pic>
          <p:pic>
            <p:nvPicPr>
              <p:cNvPr id="181" name="Picture 19" descr="K:\SilverFox\DVD_ART36\Artwork_Imagery\Icons - Illustrations\_ REAL VISTA STYLE\people executive icon business man.png"/>
              <p:cNvPicPr>
                <a:picLocks noChangeAspect="1" noChangeArrowheads="1"/>
              </p:cNvPicPr>
              <p:nvPr/>
            </p:nvPicPr>
            <p:blipFill>
              <a:blip r:embed="rId12"/>
              <a:srcRect/>
              <a:stretch>
                <a:fillRect/>
              </a:stretch>
            </p:blipFill>
            <p:spPr bwMode="auto">
              <a:xfrm>
                <a:off x="8236457" y="3859648"/>
                <a:ext cx="382249" cy="382249"/>
              </a:xfrm>
              <a:prstGeom prst="rect">
                <a:avLst/>
              </a:prstGeom>
              <a:noFill/>
              <a:effectLst>
                <a:outerShdw blurRad="88900" algn="ctr" rotWithShape="0">
                  <a:prstClr val="black">
                    <a:alpha val="60000"/>
                  </a:prstClr>
                </a:outerShdw>
              </a:effectLst>
            </p:spPr>
          </p:pic>
        </p:grpSp>
        <p:pic>
          <p:nvPicPr>
            <p:cNvPr id="178" name="Picture 3" descr="S:\InternalBin\Resource DVD\DVD_ART36\Artwork_Imagery\Shapes\rings\silver orb frame 2.png"/>
            <p:cNvPicPr>
              <a:picLocks noChangeAspect="1" noChangeArrowheads="1"/>
            </p:cNvPicPr>
            <p:nvPr/>
          </p:nvPicPr>
          <p:blipFill>
            <a:blip r:embed="rId13"/>
            <a:stretch>
              <a:fillRect/>
            </a:stretch>
          </p:blipFill>
          <p:spPr bwMode="auto">
            <a:xfrm>
              <a:off x="7893525" y="3322488"/>
              <a:ext cx="1133744" cy="1130897"/>
            </a:xfrm>
            <a:prstGeom prst="rect">
              <a:avLst/>
            </a:prstGeom>
            <a:noFill/>
            <a:effectLst>
              <a:outerShdw blurRad="127000" algn="ctr" rotWithShape="0">
                <a:prstClr val="black">
                  <a:alpha val="60000"/>
                </a:prstClr>
              </a:outerShdw>
            </a:effectLst>
          </p:spPr>
        </p:pic>
      </p:grpSp>
      <p:grpSp>
        <p:nvGrpSpPr>
          <p:cNvPr id="182" name="Ring Group 6"/>
          <p:cNvGrpSpPr/>
          <p:nvPr/>
        </p:nvGrpSpPr>
        <p:grpSpPr>
          <a:xfrm>
            <a:off x="857184" y="3445701"/>
            <a:ext cx="1133744" cy="1130897"/>
            <a:chOff x="7893525" y="3322488"/>
            <a:chExt cx="1133744" cy="1130897"/>
          </a:xfrm>
        </p:grpSpPr>
        <p:grpSp>
          <p:nvGrpSpPr>
            <p:cNvPr id="183" name="Group 167"/>
            <p:cNvGrpSpPr/>
            <p:nvPr/>
          </p:nvGrpSpPr>
          <p:grpSpPr>
            <a:xfrm>
              <a:off x="8087401" y="3508442"/>
              <a:ext cx="743312" cy="733455"/>
              <a:chOff x="8087401" y="3508442"/>
              <a:chExt cx="743312" cy="733455"/>
            </a:xfrm>
          </p:grpSpPr>
          <p:pic>
            <p:nvPicPr>
              <p:cNvPr id="185" name="Picture 3" descr="K:\SilverFox\Iconshock\Real Vista style\Real Vista - Education\Real Vista - Education - 256\256\school_256.png"/>
              <p:cNvPicPr>
                <a:picLocks noChangeAspect="1" noChangeArrowheads="1"/>
              </p:cNvPicPr>
              <p:nvPr/>
            </p:nvPicPr>
            <p:blipFill>
              <a:blip r:embed="rId10"/>
              <a:srcRect/>
              <a:stretch>
                <a:fillRect/>
              </a:stretch>
            </p:blipFill>
            <p:spPr bwMode="auto">
              <a:xfrm>
                <a:off x="8087401" y="3615448"/>
                <a:ext cx="538129" cy="538129"/>
              </a:xfrm>
              <a:prstGeom prst="rect">
                <a:avLst/>
              </a:prstGeom>
              <a:noFill/>
              <a:effectLst>
                <a:outerShdw blurRad="88900" algn="ctr" rotWithShape="0">
                  <a:prstClr val="black">
                    <a:alpha val="60000"/>
                  </a:prstClr>
                </a:outerShdw>
              </a:effectLst>
            </p:spPr>
          </p:pic>
          <p:pic>
            <p:nvPicPr>
              <p:cNvPr id="186" name="Picture 11" descr="K:\SilverFox\Iconshock\Real Vista style\Real Vista - Business - 256\building business single (RR).png"/>
              <p:cNvPicPr>
                <a:picLocks noChangeAspect="1" noChangeArrowheads="1"/>
              </p:cNvPicPr>
              <p:nvPr/>
            </p:nvPicPr>
            <p:blipFill>
              <a:blip r:embed="rId11"/>
              <a:srcRect l="18740" r="16449"/>
              <a:stretch>
                <a:fillRect/>
              </a:stretch>
            </p:blipFill>
            <p:spPr bwMode="auto">
              <a:xfrm>
                <a:off x="8362547" y="3508442"/>
                <a:ext cx="468166" cy="722347"/>
              </a:xfrm>
              <a:prstGeom prst="rect">
                <a:avLst/>
              </a:prstGeom>
              <a:noFill/>
              <a:effectLst>
                <a:outerShdw blurRad="88900" algn="ctr" rotWithShape="0">
                  <a:prstClr val="black">
                    <a:alpha val="60000"/>
                  </a:prstClr>
                </a:outerShdw>
              </a:effectLst>
            </p:spPr>
          </p:pic>
          <p:pic>
            <p:nvPicPr>
              <p:cNvPr id="187" name="Picture 19" descr="K:\SilverFox\DVD_ART36\Artwork_Imagery\Icons - Illustrations\_ REAL VISTA STYLE\people executive icon business man.png"/>
              <p:cNvPicPr>
                <a:picLocks noChangeAspect="1" noChangeArrowheads="1"/>
              </p:cNvPicPr>
              <p:nvPr/>
            </p:nvPicPr>
            <p:blipFill>
              <a:blip r:embed="rId12"/>
              <a:srcRect/>
              <a:stretch>
                <a:fillRect/>
              </a:stretch>
            </p:blipFill>
            <p:spPr bwMode="auto">
              <a:xfrm>
                <a:off x="8236457" y="3859648"/>
                <a:ext cx="382249" cy="382249"/>
              </a:xfrm>
              <a:prstGeom prst="rect">
                <a:avLst/>
              </a:prstGeom>
              <a:noFill/>
              <a:effectLst>
                <a:outerShdw blurRad="88900" algn="ctr" rotWithShape="0">
                  <a:prstClr val="black">
                    <a:alpha val="60000"/>
                  </a:prstClr>
                </a:outerShdw>
              </a:effectLst>
            </p:spPr>
          </p:pic>
        </p:grpSp>
        <p:pic>
          <p:nvPicPr>
            <p:cNvPr id="184" name="Picture 3" descr="S:\InternalBin\Resource DVD\DVD_ART36\Artwork_Imagery\Shapes\rings\silver orb frame 2.png"/>
            <p:cNvPicPr>
              <a:picLocks noChangeAspect="1" noChangeArrowheads="1"/>
            </p:cNvPicPr>
            <p:nvPr/>
          </p:nvPicPr>
          <p:blipFill>
            <a:blip r:embed="rId13"/>
            <a:stretch>
              <a:fillRect/>
            </a:stretch>
          </p:blipFill>
          <p:spPr bwMode="auto">
            <a:xfrm>
              <a:off x="7893525" y="3322488"/>
              <a:ext cx="1133744" cy="1130897"/>
            </a:xfrm>
            <a:prstGeom prst="rect">
              <a:avLst/>
            </a:prstGeom>
            <a:noFill/>
            <a:effectLst>
              <a:outerShdw blurRad="127000" algn="ctr" rotWithShape="0">
                <a:prstClr val="black">
                  <a:alpha val="60000"/>
                </a:prstClr>
              </a:outerShdw>
            </a:effectLst>
          </p:spPr>
        </p:pic>
      </p:grpSp>
      <p:grpSp>
        <p:nvGrpSpPr>
          <p:cNvPr id="188" name="Ring Group 5"/>
          <p:cNvGrpSpPr/>
          <p:nvPr/>
        </p:nvGrpSpPr>
        <p:grpSpPr>
          <a:xfrm>
            <a:off x="3143184" y="5391233"/>
            <a:ext cx="1133744" cy="1130897"/>
            <a:chOff x="7893525" y="3322488"/>
            <a:chExt cx="1133744" cy="1130897"/>
          </a:xfrm>
        </p:grpSpPr>
        <p:grpSp>
          <p:nvGrpSpPr>
            <p:cNvPr id="189" name="Group 167"/>
            <p:cNvGrpSpPr/>
            <p:nvPr/>
          </p:nvGrpSpPr>
          <p:grpSpPr>
            <a:xfrm>
              <a:off x="8087401" y="3508442"/>
              <a:ext cx="743312" cy="733455"/>
              <a:chOff x="8087401" y="3508442"/>
              <a:chExt cx="743312" cy="733455"/>
            </a:xfrm>
          </p:grpSpPr>
          <p:pic>
            <p:nvPicPr>
              <p:cNvPr id="191" name="Picture 3" descr="K:\SilverFox\Iconshock\Real Vista style\Real Vista - Education\Real Vista - Education - 256\256\school_256.png"/>
              <p:cNvPicPr>
                <a:picLocks noChangeAspect="1" noChangeArrowheads="1"/>
              </p:cNvPicPr>
              <p:nvPr/>
            </p:nvPicPr>
            <p:blipFill>
              <a:blip r:embed="rId10"/>
              <a:srcRect/>
              <a:stretch>
                <a:fillRect/>
              </a:stretch>
            </p:blipFill>
            <p:spPr bwMode="auto">
              <a:xfrm>
                <a:off x="8087401" y="3615448"/>
                <a:ext cx="538129" cy="538129"/>
              </a:xfrm>
              <a:prstGeom prst="rect">
                <a:avLst/>
              </a:prstGeom>
              <a:noFill/>
              <a:effectLst>
                <a:outerShdw blurRad="88900" algn="ctr" rotWithShape="0">
                  <a:prstClr val="black">
                    <a:alpha val="60000"/>
                  </a:prstClr>
                </a:outerShdw>
              </a:effectLst>
            </p:spPr>
          </p:pic>
          <p:pic>
            <p:nvPicPr>
              <p:cNvPr id="192" name="Picture 11" descr="K:\SilverFox\Iconshock\Real Vista style\Real Vista - Business - 256\building business single (RR).png"/>
              <p:cNvPicPr>
                <a:picLocks noChangeAspect="1" noChangeArrowheads="1"/>
              </p:cNvPicPr>
              <p:nvPr/>
            </p:nvPicPr>
            <p:blipFill>
              <a:blip r:embed="rId11"/>
              <a:srcRect l="18740" r="16449"/>
              <a:stretch>
                <a:fillRect/>
              </a:stretch>
            </p:blipFill>
            <p:spPr bwMode="auto">
              <a:xfrm>
                <a:off x="8362547" y="3508442"/>
                <a:ext cx="468166" cy="722347"/>
              </a:xfrm>
              <a:prstGeom prst="rect">
                <a:avLst/>
              </a:prstGeom>
              <a:noFill/>
              <a:effectLst>
                <a:outerShdw blurRad="88900" algn="ctr" rotWithShape="0">
                  <a:prstClr val="black">
                    <a:alpha val="60000"/>
                  </a:prstClr>
                </a:outerShdw>
              </a:effectLst>
            </p:spPr>
          </p:pic>
          <p:pic>
            <p:nvPicPr>
              <p:cNvPr id="193" name="Picture 19" descr="K:\SilverFox\DVD_ART36\Artwork_Imagery\Icons - Illustrations\_ REAL VISTA STYLE\people executive icon business man.png"/>
              <p:cNvPicPr>
                <a:picLocks noChangeAspect="1" noChangeArrowheads="1"/>
              </p:cNvPicPr>
              <p:nvPr/>
            </p:nvPicPr>
            <p:blipFill>
              <a:blip r:embed="rId12"/>
              <a:srcRect/>
              <a:stretch>
                <a:fillRect/>
              </a:stretch>
            </p:blipFill>
            <p:spPr bwMode="auto">
              <a:xfrm>
                <a:off x="8236457" y="3859648"/>
                <a:ext cx="382249" cy="382249"/>
              </a:xfrm>
              <a:prstGeom prst="rect">
                <a:avLst/>
              </a:prstGeom>
              <a:noFill/>
              <a:effectLst>
                <a:outerShdw blurRad="88900" algn="ctr" rotWithShape="0">
                  <a:prstClr val="black">
                    <a:alpha val="60000"/>
                  </a:prstClr>
                </a:outerShdw>
              </a:effectLst>
            </p:spPr>
          </p:pic>
        </p:grpSp>
        <p:pic>
          <p:nvPicPr>
            <p:cNvPr id="190" name="Picture 3" descr="S:\InternalBin\Resource DVD\DVD_ART36\Artwork_Imagery\Shapes\rings\silver orb frame 2.png"/>
            <p:cNvPicPr>
              <a:picLocks noChangeAspect="1" noChangeArrowheads="1"/>
            </p:cNvPicPr>
            <p:nvPr/>
          </p:nvPicPr>
          <p:blipFill>
            <a:blip r:embed="rId13"/>
            <a:stretch>
              <a:fillRect/>
            </a:stretch>
          </p:blipFill>
          <p:spPr bwMode="auto">
            <a:xfrm>
              <a:off x="7893525" y="3322488"/>
              <a:ext cx="1133744" cy="1130897"/>
            </a:xfrm>
            <a:prstGeom prst="rect">
              <a:avLst/>
            </a:prstGeom>
            <a:noFill/>
            <a:effectLst>
              <a:outerShdw blurRad="127000" algn="ctr" rotWithShape="0">
                <a:prstClr val="black">
                  <a:alpha val="60000"/>
                </a:prstClr>
              </a:outerShdw>
            </a:effectLst>
          </p:spPr>
        </p:pic>
      </p:grpSp>
      <p:grpSp>
        <p:nvGrpSpPr>
          <p:cNvPr id="194" name="Ring Group 4"/>
          <p:cNvGrpSpPr/>
          <p:nvPr/>
        </p:nvGrpSpPr>
        <p:grpSpPr>
          <a:xfrm>
            <a:off x="5263814" y="5235591"/>
            <a:ext cx="1133744" cy="1130897"/>
            <a:chOff x="7893525" y="3322488"/>
            <a:chExt cx="1133744" cy="1130897"/>
          </a:xfrm>
        </p:grpSpPr>
        <p:grpSp>
          <p:nvGrpSpPr>
            <p:cNvPr id="195" name="Group 167"/>
            <p:cNvGrpSpPr/>
            <p:nvPr/>
          </p:nvGrpSpPr>
          <p:grpSpPr>
            <a:xfrm>
              <a:off x="8087401" y="3508442"/>
              <a:ext cx="743312" cy="733455"/>
              <a:chOff x="8087401" y="3508442"/>
              <a:chExt cx="743312" cy="733455"/>
            </a:xfrm>
          </p:grpSpPr>
          <p:pic>
            <p:nvPicPr>
              <p:cNvPr id="197" name="Picture 3" descr="K:\SilverFox\Iconshock\Real Vista style\Real Vista - Education\Real Vista - Education - 256\256\school_256.png"/>
              <p:cNvPicPr>
                <a:picLocks noChangeAspect="1" noChangeArrowheads="1"/>
              </p:cNvPicPr>
              <p:nvPr/>
            </p:nvPicPr>
            <p:blipFill>
              <a:blip r:embed="rId10"/>
              <a:srcRect/>
              <a:stretch>
                <a:fillRect/>
              </a:stretch>
            </p:blipFill>
            <p:spPr bwMode="auto">
              <a:xfrm>
                <a:off x="8087401" y="3615448"/>
                <a:ext cx="538129" cy="538129"/>
              </a:xfrm>
              <a:prstGeom prst="rect">
                <a:avLst/>
              </a:prstGeom>
              <a:noFill/>
              <a:effectLst>
                <a:outerShdw blurRad="88900" algn="ctr" rotWithShape="0">
                  <a:prstClr val="black">
                    <a:alpha val="60000"/>
                  </a:prstClr>
                </a:outerShdw>
              </a:effectLst>
            </p:spPr>
          </p:pic>
          <p:pic>
            <p:nvPicPr>
              <p:cNvPr id="198" name="Picture 11" descr="K:\SilverFox\Iconshock\Real Vista style\Real Vista - Business - 256\building business single (RR).png"/>
              <p:cNvPicPr>
                <a:picLocks noChangeAspect="1" noChangeArrowheads="1"/>
              </p:cNvPicPr>
              <p:nvPr/>
            </p:nvPicPr>
            <p:blipFill>
              <a:blip r:embed="rId11"/>
              <a:srcRect l="18740" r="16449"/>
              <a:stretch>
                <a:fillRect/>
              </a:stretch>
            </p:blipFill>
            <p:spPr bwMode="auto">
              <a:xfrm>
                <a:off x="8362547" y="3508442"/>
                <a:ext cx="468166" cy="722347"/>
              </a:xfrm>
              <a:prstGeom prst="rect">
                <a:avLst/>
              </a:prstGeom>
              <a:noFill/>
              <a:effectLst>
                <a:outerShdw blurRad="88900" algn="ctr" rotWithShape="0">
                  <a:prstClr val="black">
                    <a:alpha val="60000"/>
                  </a:prstClr>
                </a:outerShdw>
              </a:effectLst>
            </p:spPr>
          </p:pic>
          <p:pic>
            <p:nvPicPr>
              <p:cNvPr id="199" name="Picture 19" descr="K:\SilverFox\DVD_ART36\Artwork_Imagery\Icons - Illustrations\_ REAL VISTA STYLE\people executive icon business man.png"/>
              <p:cNvPicPr>
                <a:picLocks noChangeAspect="1" noChangeArrowheads="1"/>
              </p:cNvPicPr>
              <p:nvPr/>
            </p:nvPicPr>
            <p:blipFill>
              <a:blip r:embed="rId12"/>
              <a:srcRect/>
              <a:stretch>
                <a:fillRect/>
              </a:stretch>
            </p:blipFill>
            <p:spPr bwMode="auto">
              <a:xfrm>
                <a:off x="8236457" y="3859648"/>
                <a:ext cx="382249" cy="382249"/>
              </a:xfrm>
              <a:prstGeom prst="rect">
                <a:avLst/>
              </a:prstGeom>
              <a:noFill/>
              <a:effectLst>
                <a:outerShdw blurRad="88900" algn="ctr" rotWithShape="0">
                  <a:prstClr val="black">
                    <a:alpha val="60000"/>
                  </a:prstClr>
                </a:outerShdw>
              </a:effectLst>
            </p:spPr>
          </p:pic>
        </p:grpSp>
        <p:pic>
          <p:nvPicPr>
            <p:cNvPr id="196" name="Picture 3" descr="S:\InternalBin\Resource DVD\DVD_ART36\Artwork_Imagery\Shapes\rings\silver orb frame 2.png"/>
            <p:cNvPicPr>
              <a:picLocks noChangeAspect="1" noChangeArrowheads="1"/>
            </p:cNvPicPr>
            <p:nvPr/>
          </p:nvPicPr>
          <p:blipFill>
            <a:blip r:embed="rId13"/>
            <a:stretch>
              <a:fillRect/>
            </a:stretch>
          </p:blipFill>
          <p:spPr bwMode="auto">
            <a:xfrm>
              <a:off x="7893525" y="3322488"/>
              <a:ext cx="1133744" cy="1130897"/>
            </a:xfrm>
            <a:prstGeom prst="rect">
              <a:avLst/>
            </a:prstGeom>
            <a:noFill/>
            <a:effectLst>
              <a:outerShdw blurRad="127000" algn="ctr" rotWithShape="0">
                <a:prstClr val="black">
                  <a:alpha val="60000"/>
                </a:prstClr>
              </a:outerShdw>
            </a:effectLst>
          </p:spPr>
        </p:pic>
      </p:grpSp>
      <p:sp>
        <p:nvSpPr>
          <p:cNvPr id="209" name="Label 2"/>
          <p:cNvSpPr/>
          <p:nvPr/>
        </p:nvSpPr>
        <p:spPr>
          <a:xfrm>
            <a:off x="3741835" y="1994639"/>
            <a:ext cx="1660331" cy="714619"/>
          </a:xfrm>
          <a:prstGeom prst="rect">
            <a:avLst/>
          </a:prstGeom>
        </p:spPr>
        <p:txBody>
          <a:bodyPr vert="horz" wrap="square" lIns="0" tIns="0" rIns="0" bIns="0" rtlCol="0" anchor="t">
            <a:spAutoFit/>
          </a:bodyPr>
          <a:lstStyle/>
          <a:p>
            <a:pPr algn="ctr" defTabSz="914042">
              <a:lnSpc>
                <a:spcPct val="86000"/>
              </a:lnSpc>
              <a:spcBef>
                <a:spcPct val="0"/>
              </a:spcBef>
              <a:defRPr/>
            </a:pPr>
            <a:r>
              <a:rPr lang="en-US" dirty="0" smtClean="0">
                <a:gradFill>
                  <a:gsLst>
                    <a:gs pos="0">
                      <a:srgbClr val="FFFFFF"/>
                    </a:gs>
                    <a:gs pos="100000">
                      <a:srgbClr val="FFFFFF"/>
                    </a:gs>
                  </a:gsLst>
                  <a:lin ang="5400000" scaled="0"/>
                </a:gradFill>
              </a:rPr>
              <a:t>DDTK-E Streamline Operations</a:t>
            </a:r>
          </a:p>
        </p:txBody>
      </p:sp>
      <p:pic>
        <p:nvPicPr>
          <p:cNvPr id="210" name="Toolkit" descr="K:\SilverFox\Iconshock\Real Vista - Construction\Real Vista - Construction - 256\256\tool_kit_256.png"/>
          <p:cNvPicPr>
            <a:picLocks noChangeAspect="1" noChangeArrowheads="1"/>
          </p:cNvPicPr>
          <p:nvPr/>
        </p:nvPicPr>
        <p:blipFill>
          <a:blip r:embed="rId14"/>
          <a:srcRect/>
          <a:stretch>
            <a:fillRect/>
          </a:stretch>
        </p:blipFill>
        <p:spPr bwMode="auto">
          <a:xfrm>
            <a:off x="3551389" y="2676102"/>
            <a:ext cx="2041222" cy="2041222"/>
          </a:xfrm>
          <a:prstGeom prst="rect">
            <a:avLst/>
          </a:prstGeom>
          <a:noFill/>
          <a:effectLst>
            <a:outerShdw blurRad="63500" sx="102000" sy="102000" algn="ctr" rotWithShape="0">
              <a:prstClr val="black">
                <a:alpha val="40000"/>
              </a:prstClr>
            </a:outerShdw>
          </a:effectLst>
        </p:spPr>
      </p:pic>
      <p:grpSp>
        <p:nvGrpSpPr>
          <p:cNvPr id="229" name="Blueprints Group 3"/>
          <p:cNvGrpSpPr/>
          <p:nvPr/>
        </p:nvGrpSpPr>
        <p:grpSpPr>
          <a:xfrm>
            <a:off x="7486864" y="4643070"/>
            <a:ext cx="557955" cy="470222"/>
            <a:chOff x="11037415" y="367082"/>
            <a:chExt cx="876186" cy="738414"/>
          </a:xfrm>
        </p:grpSpPr>
        <p:pic>
          <p:nvPicPr>
            <p:cNvPr id="230" name="Picture 27" descr="K:\SilverFox\Iconshock\Real Vista - Construction\Real Vista - Construction - 256\256\site_plan_256.png"/>
            <p:cNvPicPr>
              <a:picLocks noChangeAspect="1" noChangeArrowheads="1"/>
            </p:cNvPicPr>
            <p:nvPr/>
          </p:nvPicPr>
          <p:blipFill>
            <a:blip r:embed="rId15"/>
            <a:srcRect/>
            <a:stretch>
              <a:fillRect/>
            </a:stretch>
          </p:blipFill>
          <p:spPr bwMode="auto">
            <a:xfrm>
              <a:off x="11213978" y="367082"/>
              <a:ext cx="699623" cy="699622"/>
            </a:xfrm>
            <a:prstGeom prst="rect">
              <a:avLst/>
            </a:prstGeom>
            <a:noFill/>
            <a:effectLst>
              <a:outerShdw blurRad="88900" algn="ctr" rotWithShape="0">
                <a:prstClr val="black">
                  <a:alpha val="60000"/>
                </a:prstClr>
              </a:outerShdw>
            </a:effectLst>
          </p:spPr>
        </p:pic>
        <p:pic>
          <p:nvPicPr>
            <p:cNvPr id="231" name="Picture 16" descr="K:\SilverFox\Iconshock\Real Vista - Construction\Real Vista - Construction - 256\256\blueprint_plan_256.png"/>
            <p:cNvPicPr>
              <a:picLocks noChangeAspect="1" noChangeArrowheads="1"/>
            </p:cNvPicPr>
            <p:nvPr/>
          </p:nvPicPr>
          <p:blipFill>
            <a:blip r:embed="rId16"/>
            <a:srcRect/>
            <a:stretch>
              <a:fillRect/>
            </a:stretch>
          </p:blipFill>
          <p:spPr bwMode="auto">
            <a:xfrm>
              <a:off x="11037415" y="406966"/>
              <a:ext cx="698531" cy="698530"/>
            </a:xfrm>
            <a:prstGeom prst="rect">
              <a:avLst/>
            </a:prstGeom>
            <a:noFill/>
            <a:effectLst>
              <a:outerShdw blurRad="88900" algn="ctr" rotWithShape="0">
                <a:prstClr val="black">
                  <a:alpha val="60000"/>
                </a:prstClr>
              </a:outerShdw>
            </a:effectLst>
          </p:spPr>
        </p:pic>
      </p:grpSp>
      <p:grpSp>
        <p:nvGrpSpPr>
          <p:cNvPr id="232" name="Blueprints Group 2"/>
          <p:cNvGrpSpPr/>
          <p:nvPr/>
        </p:nvGrpSpPr>
        <p:grpSpPr>
          <a:xfrm>
            <a:off x="7412285" y="2370040"/>
            <a:ext cx="557955" cy="470222"/>
            <a:chOff x="11037415" y="367082"/>
            <a:chExt cx="876186" cy="738414"/>
          </a:xfrm>
        </p:grpSpPr>
        <p:pic>
          <p:nvPicPr>
            <p:cNvPr id="233" name="Picture 27" descr="K:\SilverFox\Iconshock\Real Vista - Construction\Real Vista - Construction - 256\256\site_plan_256.png"/>
            <p:cNvPicPr>
              <a:picLocks noChangeAspect="1" noChangeArrowheads="1"/>
            </p:cNvPicPr>
            <p:nvPr/>
          </p:nvPicPr>
          <p:blipFill>
            <a:blip r:embed="rId15"/>
            <a:srcRect/>
            <a:stretch>
              <a:fillRect/>
            </a:stretch>
          </p:blipFill>
          <p:spPr bwMode="auto">
            <a:xfrm>
              <a:off x="11213978" y="367082"/>
              <a:ext cx="699623" cy="699622"/>
            </a:xfrm>
            <a:prstGeom prst="rect">
              <a:avLst/>
            </a:prstGeom>
            <a:noFill/>
            <a:effectLst>
              <a:outerShdw blurRad="88900" algn="ctr" rotWithShape="0">
                <a:prstClr val="black">
                  <a:alpha val="60000"/>
                </a:prstClr>
              </a:outerShdw>
            </a:effectLst>
          </p:spPr>
        </p:pic>
        <p:pic>
          <p:nvPicPr>
            <p:cNvPr id="234" name="Picture 16" descr="K:\SilverFox\Iconshock\Real Vista - Construction\Real Vista - Construction - 256\256\blueprint_plan_256.png"/>
            <p:cNvPicPr>
              <a:picLocks noChangeAspect="1" noChangeArrowheads="1"/>
            </p:cNvPicPr>
            <p:nvPr/>
          </p:nvPicPr>
          <p:blipFill>
            <a:blip r:embed="rId16"/>
            <a:srcRect/>
            <a:stretch>
              <a:fillRect/>
            </a:stretch>
          </p:blipFill>
          <p:spPr bwMode="auto">
            <a:xfrm>
              <a:off x="11037415" y="406966"/>
              <a:ext cx="698531" cy="698530"/>
            </a:xfrm>
            <a:prstGeom prst="rect">
              <a:avLst/>
            </a:prstGeom>
            <a:noFill/>
            <a:effectLst>
              <a:outerShdw blurRad="88900" algn="ctr" rotWithShape="0">
                <a:prstClr val="black">
                  <a:alpha val="60000"/>
                </a:prstClr>
              </a:outerShdw>
            </a:effectLst>
          </p:spPr>
        </p:pic>
      </p:grpSp>
      <p:grpSp>
        <p:nvGrpSpPr>
          <p:cNvPr id="235" name="Blueprints Group 5"/>
          <p:cNvGrpSpPr/>
          <p:nvPr/>
        </p:nvGrpSpPr>
        <p:grpSpPr>
          <a:xfrm>
            <a:off x="3702804" y="6004942"/>
            <a:ext cx="557955" cy="470222"/>
            <a:chOff x="11037415" y="367082"/>
            <a:chExt cx="876186" cy="738414"/>
          </a:xfrm>
        </p:grpSpPr>
        <p:pic>
          <p:nvPicPr>
            <p:cNvPr id="236" name="Picture 27" descr="K:\SilverFox\Iconshock\Real Vista - Construction\Real Vista - Construction - 256\256\site_plan_256.png"/>
            <p:cNvPicPr>
              <a:picLocks noChangeAspect="1" noChangeArrowheads="1"/>
            </p:cNvPicPr>
            <p:nvPr/>
          </p:nvPicPr>
          <p:blipFill>
            <a:blip r:embed="rId15"/>
            <a:srcRect/>
            <a:stretch>
              <a:fillRect/>
            </a:stretch>
          </p:blipFill>
          <p:spPr bwMode="auto">
            <a:xfrm>
              <a:off x="11213978" y="367082"/>
              <a:ext cx="699623" cy="699622"/>
            </a:xfrm>
            <a:prstGeom prst="rect">
              <a:avLst/>
            </a:prstGeom>
            <a:noFill/>
            <a:effectLst>
              <a:outerShdw blurRad="88900" algn="ctr" rotWithShape="0">
                <a:prstClr val="black">
                  <a:alpha val="60000"/>
                </a:prstClr>
              </a:outerShdw>
            </a:effectLst>
          </p:spPr>
        </p:pic>
        <p:pic>
          <p:nvPicPr>
            <p:cNvPr id="237" name="Picture 16" descr="K:\SilverFox\Iconshock\Real Vista - Construction\Real Vista - Construction - 256\256\blueprint_plan_256.png"/>
            <p:cNvPicPr>
              <a:picLocks noChangeAspect="1" noChangeArrowheads="1"/>
            </p:cNvPicPr>
            <p:nvPr/>
          </p:nvPicPr>
          <p:blipFill>
            <a:blip r:embed="rId16"/>
            <a:srcRect/>
            <a:stretch>
              <a:fillRect/>
            </a:stretch>
          </p:blipFill>
          <p:spPr bwMode="auto">
            <a:xfrm>
              <a:off x="11037415" y="406966"/>
              <a:ext cx="698531" cy="698530"/>
            </a:xfrm>
            <a:prstGeom prst="rect">
              <a:avLst/>
            </a:prstGeom>
            <a:noFill/>
            <a:effectLst>
              <a:outerShdw blurRad="88900" algn="ctr" rotWithShape="0">
                <a:prstClr val="black">
                  <a:alpha val="60000"/>
                </a:prstClr>
              </a:outerShdw>
            </a:effectLst>
          </p:spPr>
        </p:pic>
      </p:grpSp>
      <p:grpSp>
        <p:nvGrpSpPr>
          <p:cNvPr id="238" name="Blueprints Group 4"/>
          <p:cNvGrpSpPr/>
          <p:nvPr/>
        </p:nvGrpSpPr>
        <p:grpSpPr>
          <a:xfrm>
            <a:off x="5823434" y="5849300"/>
            <a:ext cx="557955" cy="470222"/>
            <a:chOff x="11037415" y="367082"/>
            <a:chExt cx="876186" cy="738414"/>
          </a:xfrm>
        </p:grpSpPr>
        <p:pic>
          <p:nvPicPr>
            <p:cNvPr id="239" name="Picture 27" descr="K:\SilverFox\Iconshock\Real Vista - Construction\Real Vista - Construction - 256\256\site_plan_256.png"/>
            <p:cNvPicPr>
              <a:picLocks noChangeAspect="1" noChangeArrowheads="1"/>
            </p:cNvPicPr>
            <p:nvPr/>
          </p:nvPicPr>
          <p:blipFill>
            <a:blip r:embed="rId15"/>
            <a:srcRect/>
            <a:stretch>
              <a:fillRect/>
            </a:stretch>
          </p:blipFill>
          <p:spPr bwMode="auto">
            <a:xfrm>
              <a:off x="11213978" y="367082"/>
              <a:ext cx="699623" cy="699622"/>
            </a:xfrm>
            <a:prstGeom prst="rect">
              <a:avLst/>
            </a:prstGeom>
            <a:noFill/>
            <a:effectLst>
              <a:outerShdw blurRad="88900" algn="ctr" rotWithShape="0">
                <a:prstClr val="black">
                  <a:alpha val="60000"/>
                </a:prstClr>
              </a:outerShdw>
            </a:effectLst>
          </p:spPr>
        </p:pic>
        <p:pic>
          <p:nvPicPr>
            <p:cNvPr id="240" name="Picture 16" descr="K:\SilverFox\Iconshock\Real Vista - Construction\Real Vista - Construction - 256\256\blueprint_plan_256.png"/>
            <p:cNvPicPr>
              <a:picLocks noChangeAspect="1" noChangeArrowheads="1"/>
            </p:cNvPicPr>
            <p:nvPr/>
          </p:nvPicPr>
          <p:blipFill>
            <a:blip r:embed="rId16"/>
            <a:srcRect/>
            <a:stretch>
              <a:fillRect/>
            </a:stretch>
          </p:blipFill>
          <p:spPr bwMode="auto">
            <a:xfrm>
              <a:off x="11037415" y="406966"/>
              <a:ext cx="698531" cy="698530"/>
            </a:xfrm>
            <a:prstGeom prst="rect">
              <a:avLst/>
            </a:prstGeom>
            <a:noFill/>
            <a:effectLst>
              <a:outerShdw blurRad="88900" algn="ctr" rotWithShape="0">
                <a:prstClr val="black">
                  <a:alpha val="60000"/>
                </a:prstClr>
              </a:outerShdw>
            </a:effectLst>
          </p:spPr>
        </p:pic>
      </p:grpSp>
      <p:grpSp>
        <p:nvGrpSpPr>
          <p:cNvPr id="241" name="Blueprints Group 6"/>
          <p:cNvGrpSpPr/>
          <p:nvPr/>
        </p:nvGrpSpPr>
        <p:grpSpPr>
          <a:xfrm>
            <a:off x="1416804" y="4059410"/>
            <a:ext cx="557955" cy="470222"/>
            <a:chOff x="11037415" y="367082"/>
            <a:chExt cx="876186" cy="738414"/>
          </a:xfrm>
        </p:grpSpPr>
        <p:pic>
          <p:nvPicPr>
            <p:cNvPr id="242" name="Picture 27" descr="K:\SilverFox\Iconshock\Real Vista - Construction\Real Vista - Construction - 256\256\site_plan_256.png"/>
            <p:cNvPicPr>
              <a:picLocks noChangeAspect="1" noChangeArrowheads="1"/>
            </p:cNvPicPr>
            <p:nvPr/>
          </p:nvPicPr>
          <p:blipFill>
            <a:blip r:embed="rId15"/>
            <a:srcRect/>
            <a:stretch>
              <a:fillRect/>
            </a:stretch>
          </p:blipFill>
          <p:spPr bwMode="auto">
            <a:xfrm>
              <a:off x="11213978" y="367082"/>
              <a:ext cx="699623" cy="699622"/>
            </a:xfrm>
            <a:prstGeom prst="rect">
              <a:avLst/>
            </a:prstGeom>
            <a:noFill/>
            <a:effectLst>
              <a:outerShdw blurRad="88900" algn="ctr" rotWithShape="0">
                <a:prstClr val="black">
                  <a:alpha val="60000"/>
                </a:prstClr>
              </a:outerShdw>
            </a:effectLst>
          </p:spPr>
        </p:pic>
        <p:pic>
          <p:nvPicPr>
            <p:cNvPr id="243" name="Picture 16" descr="K:\SilverFox\Iconshock\Real Vista - Construction\Real Vista - Construction - 256\256\blueprint_plan_256.png"/>
            <p:cNvPicPr>
              <a:picLocks noChangeAspect="1" noChangeArrowheads="1"/>
            </p:cNvPicPr>
            <p:nvPr/>
          </p:nvPicPr>
          <p:blipFill>
            <a:blip r:embed="rId16"/>
            <a:srcRect/>
            <a:stretch>
              <a:fillRect/>
            </a:stretch>
          </p:blipFill>
          <p:spPr bwMode="auto">
            <a:xfrm>
              <a:off x="11037415" y="406966"/>
              <a:ext cx="698531" cy="698530"/>
            </a:xfrm>
            <a:prstGeom prst="rect">
              <a:avLst/>
            </a:prstGeom>
            <a:noFill/>
            <a:effectLst>
              <a:outerShdw blurRad="88900" algn="ctr" rotWithShape="0">
                <a:prstClr val="black">
                  <a:alpha val="60000"/>
                </a:prstClr>
              </a:outerShdw>
            </a:effectLst>
          </p:spPr>
        </p:pic>
      </p:grpSp>
      <p:grpSp>
        <p:nvGrpSpPr>
          <p:cNvPr id="244" name="Blueprints Group 1"/>
          <p:cNvGrpSpPr/>
          <p:nvPr/>
        </p:nvGrpSpPr>
        <p:grpSpPr>
          <a:xfrm>
            <a:off x="2340932" y="1851232"/>
            <a:ext cx="557955" cy="470222"/>
            <a:chOff x="11037415" y="367082"/>
            <a:chExt cx="876186" cy="738414"/>
          </a:xfrm>
        </p:grpSpPr>
        <p:pic>
          <p:nvPicPr>
            <p:cNvPr id="245" name="Picture 27" descr="K:\SilverFox\Iconshock\Real Vista - Construction\Real Vista - Construction - 256\256\site_plan_256.png"/>
            <p:cNvPicPr>
              <a:picLocks noChangeAspect="1" noChangeArrowheads="1"/>
            </p:cNvPicPr>
            <p:nvPr/>
          </p:nvPicPr>
          <p:blipFill>
            <a:blip r:embed="rId15"/>
            <a:srcRect/>
            <a:stretch>
              <a:fillRect/>
            </a:stretch>
          </p:blipFill>
          <p:spPr bwMode="auto">
            <a:xfrm>
              <a:off x="11213978" y="367082"/>
              <a:ext cx="699623" cy="699622"/>
            </a:xfrm>
            <a:prstGeom prst="rect">
              <a:avLst/>
            </a:prstGeom>
            <a:noFill/>
            <a:effectLst>
              <a:outerShdw blurRad="88900" algn="ctr" rotWithShape="0">
                <a:prstClr val="black">
                  <a:alpha val="60000"/>
                </a:prstClr>
              </a:outerShdw>
            </a:effectLst>
          </p:spPr>
        </p:pic>
        <p:pic>
          <p:nvPicPr>
            <p:cNvPr id="246" name="Picture 16" descr="K:\SilverFox\Iconshock\Real Vista - Construction\Real Vista - Construction - 256\256\blueprint_plan_256.png"/>
            <p:cNvPicPr>
              <a:picLocks noChangeAspect="1" noChangeArrowheads="1"/>
            </p:cNvPicPr>
            <p:nvPr/>
          </p:nvPicPr>
          <p:blipFill>
            <a:blip r:embed="rId16"/>
            <a:srcRect/>
            <a:stretch>
              <a:fillRect/>
            </a:stretch>
          </p:blipFill>
          <p:spPr bwMode="auto">
            <a:xfrm>
              <a:off x="11037415" y="406966"/>
              <a:ext cx="698531" cy="698530"/>
            </a:xfrm>
            <a:prstGeom prst="rect">
              <a:avLst/>
            </a:prstGeom>
            <a:noFill/>
            <a:effectLst>
              <a:outerShdw blurRad="88900" algn="ctr" rotWithShape="0">
                <a:prstClr val="black">
                  <a:alpha val="60000"/>
                </a:prstClr>
              </a:outerShdw>
            </a:effectLst>
          </p:spPr>
        </p:pic>
      </p:grpSp>
      <p:pic>
        <p:nvPicPr>
          <p:cNvPr id="1028" name="Comm. Dot 1" descr="K:\SilverFox\Iconshock\Real Vista style\Real Vista - General - 256\shpere_256.png"/>
          <p:cNvPicPr>
            <a:picLocks noChangeAspect="1" noChangeArrowheads="1"/>
          </p:cNvPicPr>
          <p:nvPr/>
        </p:nvPicPr>
        <p:blipFill>
          <a:blip r:embed="rId17"/>
          <a:srcRect/>
          <a:stretch>
            <a:fillRect/>
          </a:stretch>
        </p:blipFill>
        <p:spPr bwMode="auto">
          <a:xfrm>
            <a:off x="3136391" y="2398980"/>
            <a:ext cx="193404" cy="193404"/>
          </a:xfrm>
          <a:prstGeom prst="rect">
            <a:avLst/>
          </a:prstGeom>
          <a:noFill/>
          <a:effectLst>
            <a:outerShdw blurRad="127000" algn="ctr" rotWithShape="0">
              <a:prstClr val="black"/>
            </a:outerShdw>
          </a:effectLst>
        </p:spPr>
      </p:pic>
      <p:pic>
        <p:nvPicPr>
          <p:cNvPr id="208" name="Comm. Dot 2" descr="K:\SilverFox\Iconshock\Real Vista style\Real Vista - General - 256\shpere_256.png"/>
          <p:cNvPicPr>
            <a:picLocks noChangeAspect="1" noChangeArrowheads="1"/>
          </p:cNvPicPr>
          <p:nvPr/>
        </p:nvPicPr>
        <p:blipFill>
          <a:blip r:embed="rId17"/>
          <a:srcRect/>
          <a:stretch>
            <a:fillRect/>
          </a:stretch>
        </p:blipFill>
        <p:spPr bwMode="auto">
          <a:xfrm>
            <a:off x="6031993" y="2782709"/>
            <a:ext cx="193404" cy="193404"/>
          </a:xfrm>
          <a:prstGeom prst="rect">
            <a:avLst/>
          </a:prstGeom>
          <a:noFill/>
          <a:effectLst>
            <a:outerShdw blurRad="127000" algn="ctr" rotWithShape="0">
              <a:prstClr val="black"/>
            </a:outerShdw>
          </a:effectLst>
        </p:spPr>
      </p:pic>
      <p:pic>
        <p:nvPicPr>
          <p:cNvPr id="247" name="Comm. Dot 3" descr="K:\SilverFox\Iconshock\Real Vista style\Real Vista - General - 256\shpere_256.png"/>
          <p:cNvPicPr>
            <a:picLocks noChangeAspect="1" noChangeArrowheads="1"/>
          </p:cNvPicPr>
          <p:nvPr/>
        </p:nvPicPr>
        <p:blipFill>
          <a:blip r:embed="rId17"/>
          <a:srcRect/>
          <a:stretch>
            <a:fillRect/>
          </a:stretch>
        </p:blipFill>
        <p:spPr bwMode="auto">
          <a:xfrm>
            <a:off x="6023367" y="4008406"/>
            <a:ext cx="193404" cy="193404"/>
          </a:xfrm>
          <a:prstGeom prst="rect">
            <a:avLst/>
          </a:prstGeom>
          <a:noFill/>
          <a:effectLst>
            <a:outerShdw blurRad="127000" algn="ctr" rotWithShape="0">
              <a:prstClr val="black"/>
            </a:outerShdw>
          </a:effectLst>
        </p:spPr>
      </p:pic>
      <p:pic>
        <p:nvPicPr>
          <p:cNvPr id="248" name="Comm. Dot 4" descr="K:\SilverFox\Iconshock\Real Vista style\Real Vista - General - 256\shpere_256.png"/>
          <p:cNvPicPr>
            <a:picLocks noChangeAspect="1" noChangeArrowheads="1"/>
          </p:cNvPicPr>
          <p:nvPr/>
        </p:nvPicPr>
        <p:blipFill>
          <a:blip r:embed="rId17"/>
          <a:srcRect/>
          <a:stretch>
            <a:fillRect/>
          </a:stretch>
        </p:blipFill>
        <p:spPr bwMode="auto">
          <a:xfrm>
            <a:off x="5244114" y="4833666"/>
            <a:ext cx="193404" cy="193404"/>
          </a:xfrm>
          <a:prstGeom prst="rect">
            <a:avLst/>
          </a:prstGeom>
          <a:noFill/>
          <a:effectLst>
            <a:outerShdw blurRad="127000" algn="ctr" rotWithShape="0">
              <a:prstClr val="black"/>
            </a:outerShdw>
          </a:effectLst>
        </p:spPr>
      </p:pic>
      <p:pic>
        <p:nvPicPr>
          <p:cNvPr id="249" name="Comm. Dot 5" descr="K:\SilverFox\Iconshock\Real Vista style\Real Vista - General - 256\shpere_256.png"/>
          <p:cNvPicPr>
            <a:picLocks noChangeAspect="1" noChangeArrowheads="1"/>
          </p:cNvPicPr>
          <p:nvPr/>
        </p:nvPicPr>
        <p:blipFill>
          <a:blip r:embed="rId17"/>
          <a:srcRect/>
          <a:stretch>
            <a:fillRect/>
          </a:stretch>
        </p:blipFill>
        <p:spPr bwMode="auto">
          <a:xfrm>
            <a:off x="4027789" y="4976694"/>
            <a:ext cx="193404" cy="193404"/>
          </a:xfrm>
          <a:prstGeom prst="rect">
            <a:avLst/>
          </a:prstGeom>
          <a:noFill/>
          <a:effectLst>
            <a:outerShdw blurRad="127000" algn="ctr" rotWithShape="0">
              <a:prstClr val="black"/>
            </a:outerShdw>
          </a:effectLst>
        </p:spPr>
      </p:pic>
      <p:pic>
        <p:nvPicPr>
          <p:cNvPr id="250" name="Comm. Dot 6" descr="K:\SilverFox\Iconshock\Real Vista style\Real Vista - General - 256\shpere_256.png"/>
          <p:cNvPicPr>
            <a:picLocks noChangeAspect="1" noChangeArrowheads="1"/>
          </p:cNvPicPr>
          <p:nvPr/>
        </p:nvPicPr>
        <p:blipFill>
          <a:blip r:embed="rId17"/>
          <a:srcRect/>
          <a:stretch>
            <a:fillRect/>
          </a:stretch>
        </p:blipFill>
        <p:spPr bwMode="auto">
          <a:xfrm>
            <a:off x="2843093" y="3714363"/>
            <a:ext cx="193404" cy="193404"/>
          </a:xfrm>
          <a:prstGeom prst="rect">
            <a:avLst/>
          </a:prstGeom>
          <a:noFill/>
          <a:effectLst>
            <a:outerShdw blurRad="127000" algn="ctr" rotWithShape="0">
              <a:prstClr val="black"/>
            </a:outerShdw>
          </a:effectLst>
        </p:spPr>
      </p:pic>
    </p:spTree>
    <p:extLst>
      <p:ext uri="{BB962C8B-B14F-4D97-AF65-F5344CB8AC3E}">
        <p14:creationId xmlns="" xmlns:p14="http://schemas.microsoft.com/office/powerpoint/2010/main" val="819066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1000"/>
                                        <p:tgtEl>
                                          <p:spTgt spid="9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9"/>
                                        </p:tgtEl>
                                        <p:attrNameLst>
                                          <p:attrName>style.visibility</p:attrName>
                                        </p:attrNameLst>
                                      </p:cBhvr>
                                      <p:to>
                                        <p:strVal val="visible"/>
                                      </p:to>
                                    </p:set>
                                    <p:animEffect transition="in" filter="fade">
                                      <p:cBhvr>
                                        <p:cTn id="10" dur="1000"/>
                                        <p:tgtEl>
                                          <p:spTgt spid="99"/>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1000"/>
                                        <p:tgtEl>
                                          <p:spTgt spid="65"/>
                                        </p:tgtEl>
                                      </p:cBhvr>
                                    </p:animEffect>
                                  </p:childTnLst>
                                </p:cTn>
                              </p:par>
                              <p:par>
                                <p:cTn id="15" presetID="10" presetClass="entr" presetSubtype="0" fill="hold"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112"/>
                                        </p:tgtEl>
                                        <p:attrNameLst>
                                          <p:attrName>style.visibility</p:attrName>
                                        </p:attrNameLst>
                                      </p:cBhvr>
                                      <p:to>
                                        <p:strVal val="visible"/>
                                      </p:to>
                                    </p:set>
                                    <p:animEffect transition="in" filter="wipe(up)">
                                      <p:cBhvr>
                                        <p:cTn id="21" dur="500"/>
                                        <p:tgtEl>
                                          <p:spTgt spid="112"/>
                                        </p:tgtEl>
                                      </p:cBhvr>
                                    </p:animEffect>
                                  </p:childTnLst>
                                </p:cTn>
                              </p:par>
                              <p:par>
                                <p:cTn id="22" presetID="10" presetClass="entr" presetSubtype="0" fill="hold" nodeType="withEffect">
                                  <p:stCondLst>
                                    <p:cond delay="0"/>
                                  </p:stCondLst>
                                  <p:childTnLst>
                                    <p:set>
                                      <p:cBhvr>
                                        <p:cTn id="23" dur="1" fill="hold">
                                          <p:stCondLst>
                                            <p:cond delay="0"/>
                                          </p:stCondLst>
                                        </p:cTn>
                                        <p:tgtEl>
                                          <p:spTgt spid="188"/>
                                        </p:tgtEl>
                                        <p:attrNameLst>
                                          <p:attrName>style.visibility</p:attrName>
                                        </p:attrNameLst>
                                      </p:cBhvr>
                                      <p:to>
                                        <p:strVal val="visible"/>
                                      </p:to>
                                    </p:set>
                                    <p:animEffect transition="in" filter="fade">
                                      <p:cBhvr>
                                        <p:cTn id="24" dur="1000"/>
                                        <p:tgtEl>
                                          <p:spTgt spid="188"/>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wipe(right)">
                                      <p:cBhvr>
                                        <p:cTn id="28" dur="500"/>
                                        <p:tgtEl>
                                          <p:spTgt spid="104"/>
                                        </p:tgtEl>
                                      </p:cBhvr>
                                    </p:animEffect>
                                  </p:childTnLst>
                                </p:cTn>
                              </p:par>
                              <p:par>
                                <p:cTn id="29" presetID="10" presetClass="entr" presetSubtype="0" fill="hold" nodeType="withEffect">
                                  <p:stCondLst>
                                    <p:cond delay="0"/>
                                  </p:stCondLst>
                                  <p:childTnLst>
                                    <p:set>
                                      <p:cBhvr>
                                        <p:cTn id="30" dur="1" fill="hold">
                                          <p:stCondLst>
                                            <p:cond delay="0"/>
                                          </p:stCondLst>
                                        </p:cTn>
                                        <p:tgtEl>
                                          <p:spTgt spid="176"/>
                                        </p:tgtEl>
                                        <p:attrNameLst>
                                          <p:attrName>style.visibility</p:attrName>
                                        </p:attrNameLst>
                                      </p:cBhvr>
                                      <p:to>
                                        <p:strVal val="visible"/>
                                      </p:to>
                                    </p:set>
                                    <p:animEffect transition="in" filter="fade">
                                      <p:cBhvr>
                                        <p:cTn id="31" dur="1000"/>
                                        <p:tgtEl>
                                          <p:spTgt spid="176"/>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16"/>
                                        </p:tgtEl>
                                        <p:attrNameLst>
                                          <p:attrName>style.visibility</p:attrName>
                                        </p:attrNameLst>
                                      </p:cBhvr>
                                      <p:to>
                                        <p:strVal val="visible"/>
                                      </p:to>
                                    </p:set>
                                    <p:animEffect transition="in" filter="wipe(left)">
                                      <p:cBhvr>
                                        <p:cTn id="35" dur="500"/>
                                        <p:tgtEl>
                                          <p:spTgt spid="116"/>
                                        </p:tgtEl>
                                      </p:cBhvr>
                                    </p:animEffect>
                                  </p:childTnLst>
                                </p:cTn>
                              </p:par>
                              <p:par>
                                <p:cTn id="36" presetID="10" presetClass="entr" presetSubtype="0" fill="hold" nodeType="withEffect">
                                  <p:stCondLst>
                                    <p:cond delay="0"/>
                                  </p:stCondLst>
                                  <p:childTnLst>
                                    <p:set>
                                      <p:cBhvr>
                                        <p:cTn id="37" dur="1" fill="hold">
                                          <p:stCondLst>
                                            <p:cond delay="0"/>
                                          </p:stCondLst>
                                        </p:cTn>
                                        <p:tgtEl>
                                          <p:spTgt spid="170"/>
                                        </p:tgtEl>
                                        <p:attrNameLst>
                                          <p:attrName>style.visibility</p:attrName>
                                        </p:attrNameLst>
                                      </p:cBhvr>
                                      <p:to>
                                        <p:strVal val="visible"/>
                                      </p:to>
                                    </p:set>
                                    <p:animEffect transition="in" filter="fade">
                                      <p:cBhvr>
                                        <p:cTn id="38" dur="1000"/>
                                        <p:tgtEl>
                                          <p:spTgt spid="170"/>
                                        </p:tgtEl>
                                      </p:cBhvr>
                                    </p:animEffect>
                                  </p:childTnLst>
                                </p:cTn>
                              </p:par>
                            </p:childTnLst>
                          </p:cTn>
                        </p:par>
                        <p:par>
                          <p:cTn id="39" fill="hold">
                            <p:stCondLst>
                              <p:cond delay="5000"/>
                            </p:stCondLst>
                            <p:childTnLst>
                              <p:par>
                                <p:cTn id="40" presetID="22" presetClass="entr" presetSubtype="8" fill="hold"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wipe(left)">
                                      <p:cBhvr>
                                        <p:cTn id="42" dur="500"/>
                                        <p:tgtEl>
                                          <p:spTgt spid="106"/>
                                        </p:tgtEl>
                                      </p:cBhvr>
                                    </p:animEffect>
                                  </p:childTnLst>
                                </p:cTn>
                              </p:par>
                              <p:par>
                                <p:cTn id="43" presetID="10" presetClass="entr" presetSubtype="0" fill="hold" nodeType="withEffect">
                                  <p:stCondLst>
                                    <p:cond delay="0"/>
                                  </p:stCondLst>
                                  <p:childTnLst>
                                    <p:set>
                                      <p:cBhvr>
                                        <p:cTn id="44" dur="1" fill="hold">
                                          <p:stCondLst>
                                            <p:cond delay="0"/>
                                          </p:stCondLst>
                                        </p:cTn>
                                        <p:tgtEl>
                                          <p:spTgt spid="169"/>
                                        </p:tgtEl>
                                        <p:attrNameLst>
                                          <p:attrName>style.visibility</p:attrName>
                                        </p:attrNameLst>
                                      </p:cBhvr>
                                      <p:to>
                                        <p:strVal val="visible"/>
                                      </p:to>
                                    </p:set>
                                    <p:animEffect transition="in" filter="fade">
                                      <p:cBhvr>
                                        <p:cTn id="45" dur="1000"/>
                                        <p:tgtEl>
                                          <p:spTgt spid="169"/>
                                        </p:tgtEl>
                                      </p:cBhvr>
                                    </p:animEffect>
                                  </p:childTnLst>
                                </p:cTn>
                              </p:par>
                            </p:childTnLst>
                          </p:cTn>
                        </p:par>
                        <p:par>
                          <p:cTn id="46" fill="hold">
                            <p:stCondLst>
                              <p:cond delay="6000"/>
                            </p:stCondLst>
                            <p:childTnLst>
                              <p:par>
                                <p:cTn id="47" presetID="22" presetClass="entr" presetSubtype="2" fill="hold" nodeType="afterEffect">
                                  <p:stCondLst>
                                    <p:cond delay="0"/>
                                  </p:stCondLst>
                                  <p:childTnLst>
                                    <p:set>
                                      <p:cBhvr>
                                        <p:cTn id="48" dur="1" fill="hold">
                                          <p:stCondLst>
                                            <p:cond delay="0"/>
                                          </p:stCondLst>
                                        </p:cTn>
                                        <p:tgtEl>
                                          <p:spTgt spid="110"/>
                                        </p:tgtEl>
                                        <p:attrNameLst>
                                          <p:attrName>style.visibility</p:attrName>
                                        </p:attrNameLst>
                                      </p:cBhvr>
                                      <p:to>
                                        <p:strVal val="visible"/>
                                      </p:to>
                                    </p:set>
                                    <p:animEffect transition="in" filter="wipe(right)">
                                      <p:cBhvr>
                                        <p:cTn id="49" dur="500"/>
                                        <p:tgtEl>
                                          <p:spTgt spid="110"/>
                                        </p:tgtEl>
                                      </p:cBhvr>
                                    </p:animEffect>
                                  </p:childTnLst>
                                </p:cTn>
                              </p:par>
                              <p:par>
                                <p:cTn id="50" presetID="10" presetClass="entr" presetSubtype="0" fill="hold" nodeType="withEffect">
                                  <p:stCondLst>
                                    <p:cond delay="0"/>
                                  </p:stCondLst>
                                  <p:childTnLst>
                                    <p:set>
                                      <p:cBhvr>
                                        <p:cTn id="51" dur="1" fill="hold">
                                          <p:stCondLst>
                                            <p:cond delay="0"/>
                                          </p:stCondLst>
                                        </p:cTn>
                                        <p:tgtEl>
                                          <p:spTgt spid="182"/>
                                        </p:tgtEl>
                                        <p:attrNameLst>
                                          <p:attrName>style.visibility</p:attrName>
                                        </p:attrNameLst>
                                      </p:cBhvr>
                                      <p:to>
                                        <p:strVal val="visible"/>
                                      </p:to>
                                    </p:set>
                                    <p:animEffect transition="in" filter="fade">
                                      <p:cBhvr>
                                        <p:cTn id="52" dur="1000"/>
                                        <p:tgtEl>
                                          <p:spTgt spid="182"/>
                                        </p:tgtEl>
                                      </p:cBhvr>
                                    </p:animEffect>
                                  </p:childTnLst>
                                </p:cTn>
                              </p:par>
                            </p:childTnLst>
                          </p:cTn>
                        </p:par>
                        <p:par>
                          <p:cTn id="53" fill="hold">
                            <p:stCondLst>
                              <p:cond delay="7000"/>
                            </p:stCondLst>
                            <p:childTnLst>
                              <p:par>
                                <p:cTn id="54" presetID="22" presetClass="entr" presetSubtype="1" fill="hold" nodeType="afterEffect">
                                  <p:stCondLst>
                                    <p:cond delay="0"/>
                                  </p:stCondLst>
                                  <p:childTnLst>
                                    <p:set>
                                      <p:cBhvr>
                                        <p:cTn id="55" dur="1" fill="hold">
                                          <p:stCondLst>
                                            <p:cond delay="0"/>
                                          </p:stCondLst>
                                        </p:cTn>
                                        <p:tgtEl>
                                          <p:spTgt spid="114"/>
                                        </p:tgtEl>
                                        <p:attrNameLst>
                                          <p:attrName>style.visibility</p:attrName>
                                        </p:attrNameLst>
                                      </p:cBhvr>
                                      <p:to>
                                        <p:strVal val="visible"/>
                                      </p:to>
                                    </p:set>
                                    <p:animEffect transition="in" filter="wipe(up)">
                                      <p:cBhvr>
                                        <p:cTn id="56" dur="500"/>
                                        <p:tgtEl>
                                          <p:spTgt spid="114"/>
                                        </p:tgtEl>
                                      </p:cBhvr>
                                    </p:animEffect>
                                  </p:childTnLst>
                                </p:cTn>
                              </p:par>
                              <p:par>
                                <p:cTn id="57" presetID="10" presetClass="entr" presetSubtype="0" fill="hold" nodeType="withEffect">
                                  <p:stCondLst>
                                    <p:cond delay="0"/>
                                  </p:stCondLst>
                                  <p:childTnLst>
                                    <p:set>
                                      <p:cBhvr>
                                        <p:cTn id="58" dur="1" fill="hold">
                                          <p:stCondLst>
                                            <p:cond delay="0"/>
                                          </p:stCondLst>
                                        </p:cTn>
                                        <p:tgtEl>
                                          <p:spTgt spid="194"/>
                                        </p:tgtEl>
                                        <p:attrNameLst>
                                          <p:attrName>style.visibility</p:attrName>
                                        </p:attrNameLst>
                                      </p:cBhvr>
                                      <p:to>
                                        <p:strVal val="visible"/>
                                      </p:to>
                                    </p:set>
                                    <p:animEffect transition="in" filter="fade">
                                      <p:cBhvr>
                                        <p:cTn id="59" dur="1000"/>
                                        <p:tgtEl>
                                          <p:spTgt spid="19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1000"/>
                                        <p:tgtEl>
                                          <p:spTgt spid="66"/>
                                        </p:tgtEl>
                                      </p:cBhvr>
                                    </p:animEffect>
                                    <p:set>
                                      <p:cBhvr>
                                        <p:cTn id="64" dur="1" fill="hold">
                                          <p:stCondLst>
                                            <p:cond delay="999"/>
                                          </p:stCondLst>
                                        </p:cTn>
                                        <p:tgtEl>
                                          <p:spTgt spid="66"/>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1000"/>
                                        <p:tgtEl>
                                          <p:spTgt spid="65"/>
                                        </p:tgtEl>
                                      </p:cBhvr>
                                    </p:animEffect>
                                    <p:set>
                                      <p:cBhvr>
                                        <p:cTn id="67" dur="1" fill="hold">
                                          <p:stCondLst>
                                            <p:cond delay="999"/>
                                          </p:stCondLst>
                                        </p:cTn>
                                        <p:tgtEl>
                                          <p:spTgt spid="65"/>
                                        </p:tgtEl>
                                        <p:attrNameLst>
                                          <p:attrName>style.visibility</p:attrName>
                                        </p:attrNameLst>
                                      </p:cBhvr>
                                      <p:to>
                                        <p:strVal val="hidden"/>
                                      </p:to>
                                    </p:set>
                                  </p:childTnLst>
                                </p:cTn>
                              </p:par>
                              <p:par>
                                <p:cTn id="68" presetID="10" presetClass="entr" presetSubtype="0" fill="hold" grpId="0" nodeType="withEffect">
                                  <p:stCondLst>
                                    <p:cond delay="0"/>
                                  </p:stCondLst>
                                  <p:childTnLst>
                                    <p:set>
                                      <p:cBhvr>
                                        <p:cTn id="69" dur="1" fill="hold">
                                          <p:stCondLst>
                                            <p:cond delay="0"/>
                                          </p:stCondLst>
                                        </p:cTn>
                                        <p:tgtEl>
                                          <p:spTgt spid="209"/>
                                        </p:tgtEl>
                                        <p:attrNameLst>
                                          <p:attrName>style.visibility</p:attrName>
                                        </p:attrNameLst>
                                      </p:cBhvr>
                                      <p:to>
                                        <p:strVal val="visible"/>
                                      </p:to>
                                    </p:set>
                                    <p:animEffect transition="in" filter="fade">
                                      <p:cBhvr>
                                        <p:cTn id="70" dur="1000"/>
                                        <p:tgtEl>
                                          <p:spTgt spid="209"/>
                                        </p:tgtEl>
                                      </p:cBhvr>
                                    </p:animEffect>
                                  </p:childTnLst>
                                </p:cTn>
                              </p:par>
                              <p:par>
                                <p:cTn id="71" presetID="10" presetClass="entr" presetSubtype="0" fill="hold" nodeType="withEffect">
                                  <p:stCondLst>
                                    <p:cond delay="0"/>
                                  </p:stCondLst>
                                  <p:childTnLst>
                                    <p:set>
                                      <p:cBhvr>
                                        <p:cTn id="72" dur="1" fill="hold">
                                          <p:stCondLst>
                                            <p:cond delay="0"/>
                                          </p:stCondLst>
                                        </p:cTn>
                                        <p:tgtEl>
                                          <p:spTgt spid="210"/>
                                        </p:tgtEl>
                                        <p:attrNameLst>
                                          <p:attrName>style.visibility</p:attrName>
                                        </p:attrNameLst>
                                      </p:cBhvr>
                                      <p:to>
                                        <p:strVal val="visible"/>
                                      </p:to>
                                    </p:set>
                                    <p:animEffect transition="in" filter="fade">
                                      <p:cBhvr>
                                        <p:cTn id="73" dur="1000"/>
                                        <p:tgtEl>
                                          <p:spTgt spid="210"/>
                                        </p:tgtEl>
                                      </p:cBhvr>
                                    </p:animEffect>
                                  </p:childTnLst>
                                </p:cTn>
                              </p:par>
                            </p:childTnLst>
                          </p:cTn>
                        </p:par>
                        <p:par>
                          <p:cTn id="74" fill="hold">
                            <p:stCondLst>
                              <p:cond delay="1000"/>
                            </p:stCondLst>
                            <p:childTnLst>
                              <p:par>
                                <p:cTn id="75" presetID="10" presetClass="entr" presetSubtype="0" fill="hold" nodeType="afterEffect">
                                  <p:stCondLst>
                                    <p:cond delay="0"/>
                                  </p:stCondLst>
                                  <p:childTnLst>
                                    <p:set>
                                      <p:cBhvr>
                                        <p:cTn id="76" dur="1" fill="hold">
                                          <p:stCondLst>
                                            <p:cond delay="0"/>
                                          </p:stCondLst>
                                        </p:cTn>
                                        <p:tgtEl>
                                          <p:spTgt spid="211"/>
                                        </p:tgtEl>
                                        <p:attrNameLst>
                                          <p:attrName>style.visibility</p:attrName>
                                        </p:attrNameLst>
                                      </p:cBhvr>
                                      <p:to>
                                        <p:strVal val="visible"/>
                                      </p:to>
                                    </p:set>
                                    <p:animEffect transition="in" filter="fade">
                                      <p:cBhvr>
                                        <p:cTn id="77" dur="1000"/>
                                        <p:tgtEl>
                                          <p:spTgt spid="211"/>
                                        </p:tgtEl>
                                      </p:cBhvr>
                                    </p:animEffect>
                                  </p:childTnLst>
                                </p:cTn>
                              </p:par>
                              <p:par>
                                <p:cTn id="78" presetID="10" presetClass="entr" presetSubtype="0" fill="hold" nodeType="withEffect">
                                  <p:stCondLst>
                                    <p:cond delay="0"/>
                                  </p:stCondLst>
                                  <p:childTnLst>
                                    <p:set>
                                      <p:cBhvr>
                                        <p:cTn id="79" dur="1" fill="hold">
                                          <p:stCondLst>
                                            <p:cond delay="0"/>
                                          </p:stCondLst>
                                        </p:cTn>
                                        <p:tgtEl>
                                          <p:spTgt spid="214"/>
                                        </p:tgtEl>
                                        <p:attrNameLst>
                                          <p:attrName>style.visibility</p:attrName>
                                        </p:attrNameLst>
                                      </p:cBhvr>
                                      <p:to>
                                        <p:strVal val="visible"/>
                                      </p:to>
                                    </p:set>
                                    <p:animEffect transition="in" filter="fade">
                                      <p:cBhvr>
                                        <p:cTn id="80" dur="1000"/>
                                        <p:tgtEl>
                                          <p:spTgt spid="214"/>
                                        </p:tgtEl>
                                      </p:cBhvr>
                                    </p:animEffect>
                                  </p:childTnLst>
                                </p:cTn>
                              </p:par>
                              <p:par>
                                <p:cTn id="81" presetID="10" presetClass="entr" presetSubtype="0" fill="hold" nodeType="withEffect">
                                  <p:stCondLst>
                                    <p:cond delay="0"/>
                                  </p:stCondLst>
                                  <p:childTnLst>
                                    <p:set>
                                      <p:cBhvr>
                                        <p:cTn id="82" dur="1" fill="hold">
                                          <p:stCondLst>
                                            <p:cond delay="0"/>
                                          </p:stCondLst>
                                        </p:cTn>
                                        <p:tgtEl>
                                          <p:spTgt spid="217"/>
                                        </p:tgtEl>
                                        <p:attrNameLst>
                                          <p:attrName>style.visibility</p:attrName>
                                        </p:attrNameLst>
                                      </p:cBhvr>
                                      <p:to>
                                        <p:strVal val="visible"/>
                                      </p:to>
                                    </p:set>
                                    <p:animEffect transition="in" filter="fade">
                                      <p:cBhvr>
                                        <p:cTn id="83" dur="1000"/>
                                        <p:tgtEl>
                                          <p:spTgt spid="217"/>
                                        </p:tgtEl>
                                      </p:cBhvr>
                                    </p:animEffect>
                                  </p:childTnLst>
                                </p:cTn>
                              </p:par>
                              <p:par>
                                <p:cTn id="84" presetID="10" presetClass="entr" presetSubtype="0" fill="hold" nodeType="withEffect">
                                  <p:stCondLst>
                                    <p:cond delay="0"/>
                                  </p:stCondLst>
                                  <p:childTnLst>
                                    <p:set>
                                      <p:cBhvr>
                                        <p:cTn id="85" dur="1" fill="hold">
                                          <p:stCondLst>
                                            <p:cond delay="0"/>
                                          </p:stCondLst>
                                        </p:cTn>
                                        <p:tgtEl>
                                          <p:spTgt spid="220"/>
                                        </p:tgtEl>
                                        <p:attrNameLst>
                                          <p:attrName>style.visibility</p:attrName>
                                        </p:attrNameLst>
                                      </p:cBhvr>
                                      <p:to>
                                        <p:strVal val="visible"/>
                                      </p:to>
                                    </p:set>
                                    <p:animEffect transition="in" filter="fade">
                                      <p:cBhvr>
                                        <p:cTn id="86" dur="1000"/>
                                        <p:tgtEl>
                                          <p:spTgt spid="220"/>
                                        </p:tgtEl>
                                      </p:cBhvr>
                                    </p:animEffect>
                                  </p:childTnLst>
                                </p:cTn>
                              </p:par>
                              <p:par>
                                <p:cTn id="87" presetID="10" presetClass="entr" presetSubtype="0" fill="hold" nodeType="withEffect">
                                  <p:stCondLst>
                                    <p:cond delay="0"/>
                                  </p:stCondLst>
                                  <p:childTnLst>
                                    <p:set>
                                      <p:cBhvr>
                                        <p:cTn id="88" dur="1" fill="hold">
                                          <p:stCondLst>
                                            <p:cond delay="0"/>
                                          </p:stCondLst>
                                        </p:cTn>
                                        <p:tgtEl>
                                          <p:spTgt spid="223"/>
                                        </p:tgtEl>
                                        <p:attrNameLst>
                                          <p:attrName>style.visibility</p:attrName>
                                        </p:attrNameLst>
                                      </p:cBhvr>
                                      <p:to>
                                        <p:strVal val="visible"/>
                                      </p:to>
                                    </p:set>
                                    <p:animEffect transition="in" filter="fade">
                                      <p:cBhvr>
                                        <p:cTn id="89" dur="1000"/>
                                        <p:tgtEl>
                                          <p:spTgt spid="223"/>
                                        </p:tgtEl>
                                      </p:cBhvr>
                                    </p:animEffect>
                                  </p:childTnLst>
                                </p:cTn>
                              </p:par>
                              <p:par>
                                <p:cTn id="90" presetID="10" presetClass="entr" presetSubtype="0" fill="hold" nodeType="withEffect">
                                  <p:stCondLst>
                                    <p:cond delay="0"/>
                                  </p:stCondLst>
                                  <p:childTnLst>
                                    <p:set>
                                      <p:cBhvr>
                                        <p:cTn id="91" dur="1" fill="hold">
                                          <p:stCondLst>
                                            <p:cond delay="0"/>
                                          </p:stCondLst>
                                        </p:cTn>
                                        <p:tgtEl>
                                          <p:spTgt spid="226"/>
                                        </p:tgtEl>
                                        <p:attrNameLst>
                                          <p:attrName>style.visibility</p:attrName>
                                        </p:attrNameLst>
                                      </p:cBhvr>
                                      <p:to>
                                        <p:strVal val="visible"/>
                                      </p:to>
                                    </p:set>
                                    <p:animEffect transition="in" filter="fade">
                                      <p:cBhvr>
                                        <p:cTn id="92" dur="1000"/>
                                        <p:tgtEl>
                                          <p:spTgt spid="226"/>
                                        </p:tgtEl>
                                      </p:cBhvr>
                                    </p:animEffect>
                                  </p:childTnLst>
                                </p:cTn>
                              </p:par>
                            </p:childTnLst>
                          </p:cTn>
                        </p:par>
                        <p:par>
                          <p:cTn id="93" fill="hold">
                            <p:stCondLst>
                              <p:cond delay="2000"/>
                            </p:stCondLst>
                            <p:childTnLst>
                              <p:par>
                                <p:cTn id="94" presetID="10" presetClass="entr" presetSubtype="0" fill="hold" nodeType="afterEffect">
                                  <p:stCondLst>
                                    <p:cond delay="0"/>
                                  </p:stCondLst>
                                  <p:childTnLst>
                                    <p:set>
                                      <p:cBhvr>
                                        <p:cTn id="95" dur="1" fill="hold">
                                          <p:stCondLst>
                                            <p:cond delay="0"/>
                                          </p:stCondLst>
                                        </p:cTn>
                                        <p:tgtEl>
                                          <p:spTgt spid="229"/>
                                        </p:tgtEl>
                                        <p:attrNameLst>
                                          <p:attrName>style.visibility</p:attrName>
                                        </p:attrNameLst>
                                      </p:cBhvr>
                                      <p:to>
                                        <p:strVal val="visible"/>
                                      </p:to>
                                    </p:set>
                                    <p:animEffect transition="in" filter="fade">
                                      <p:cBhvr>
                                        <p:cTn id="96" dur="1000"/>
                                        <p:tgtEl>
                                          <p:spTgt spid="229"/>
                                        </p:tgtEl>
                                      </p:cBhvr>
                                    </p:animEffect>
                                  </p:childTnLst>
                                </p:cTn>
                              </p:par>
                              <p:par>
                                <p:cTn id="97" presetID="0" presetClass="path" presetSubtype="0" accel="50000" decel="50000" fill="hold" nodeType="withEffect">
                                  <p:stCondLst>
                                    <p:cond delay="0"/>
                                  </p:stCondLst>
                                  <p:childTnLst>
                                    <p:animMotion origin="layout" path="M -0.00035 -0.00069 C -0.01303 -0.01065 -0.03872 -0.03819 -0.07691 -0.06018 C -0.11511 -0.08217 -0.18976 -0.12153 -0.22952 -0.13264 C -0.26928 -0.14375 -0.2974 -0.12754 -0.31528 -0.12639 " pathEditMode="relative" rAng="0" ptsTypes="aaaa">
                                      <p:cBhvr>
                                        <p:cTn id="98" dur="2000" spd="-100000" fill="hold"/>
                                        <p:tgtEl>
                                          <p:spTgt spid="229"/>
                                        </p:tgtEl>
                                        <p:attrNameLst>
                                          <p:attrName>ppt_x</p:attrName>
                                          <p:attrName>ppt_y</p:attrName>
                                        </p:attrNameLst>
                                      </p:cBhvr>
                                      <p:rCtr x="-15700" y="-7200"/>
                                    </p:animMotion>
                                  </p:childTnLst>
                                </p:cTn>
                              </p:par>
                              <p:par>
                                <p:cTn id="99" presetID="10" presetClass="entr" presetSubtype="0" fill="hold" nodeType="withEffect">
                                  <p:stCondLst>
                                    <p:cond delay="0"/>
                                  </p:stCondLst>
                                  <p:childTnLst>
                                    <p:set>
                                      <p:cBhvr>
                                        <p:cTn id="100" dur="1" fill="hold">
                                          <p:stCondLst>
                                            <p:cond delay="0"/>
                                          </p:stCondLst>
                                        </p:cTn>
                                        <p:tgtEl>
                                          <p:spTgt spid="232"/>
                                        </p:tgtEl>
                                        <p:attrNameLst>
                                          <p:attrName>style.visibility</p:attrName>
                                        </p:attrNameLst>
                                      </p:cBhvr>
                                      <p:to>
                                        <p:strVal val="visible"/>
                                      </p:to>
                                    </p:set>
                                    <p:animEffect transition="in" filter="fade">
                                      <p:cBhvr>
                                        <p:cTn id="101" dur="1000"/>
                                        <p:tgtEl>
                                          <p:spTgt spid="232"/>
                                        </p:tgtEl>
                                      </p:cBhvr>
                                    </p:animEffect>
                                  </p:childTnLst>
                                </p:cTn>
                              </p:par>
                              <p:par>
                                <p:cTn id="102" presetID="0" presetClass="path" presetSubtype="0" accel="50000" decel="50000" fill="hold" nodeType="withEffect">
                                  <p:stCondLst>
                                    <p:cond delay="0"/>
                                  </p:stCondLst>
                                  <p:childTnLst>
                                    <p:animMotion origin="layout" path="M 4.16667E-6 -1.11111E-6 C -0.0125 -0.00139 -0.03334 -0.0243 -0.07518 -0.00833 C -0.11702 0.00764 -0.20868 0.06227 -0.25157 0.0956 C -0.29445 0.12894 -0.3158 0.17222 -0.33264 0.19236 " pathEditMode="relative" rAng="0" ptsTypes="aaaa">
                                      <p:cBhvr>
                                        <p:cTn id="103" dur="2000" spd="-100000" fill="hold"/>
                                        <p:tgtEl>
                                          <p:spTgt spid="232"/>
                                        </p:tgtEl>
                                        <p:attrNameLst>
                                          <p:attrName>ppt_x</p:attrName>
                                          <p:attrName>ppt_y</p:attrName>
                                        </p:attrNameLst>
                                      </p:cBhvr>
                                      <p:rCtr x="-16600" y="8400"/>
                                    </p:animMotion>
                                  </p:childTnLst>
                                </p:cTn>
                              </p:par>
                              <p:par>
                                <p:cTn id="104" presetID="10" presetClass="entr" presetSubtype="0" fill="hold" nodeType="withEffect">
                                  <p:stCondLst>
                                    <p:cond delay="0"/>
                                  </p:stCondLst>
                                  <p:childTnLst>
                                    <p:set>
                                      <p:cBhvr>
                                        <p:cTn id="105" dur="1" fill="hold">
                                          <p:stCondLst>
                                            <p:cond delay="0"/>
                                          </p:stCondLst>
                                        </p:cTn>
                                        <p:tgtEl>
                                          <p:spTgt spid="235"/>
                                        </p:tgtEl>
                                        <p:attrNameLst>
                                          <p:attrName>style.visibility</p:attrName>
                                        </p:attrNameLst>
                                      </p:cBhvr>
                                      <p:to>
                                        <p:strVal val="visible"/>
                                      </p:to>
                                    </p:set>
                                    <p:animEffect transition="in" filter="fade">
                                      <p:cBhvr>
                                        <p:cTn id="106" dur="1000"/>
                                        <p:tgtEl>
                                          <p:spTgt spid="235"/>
                                        </p:tgtEl>
                                      </p:cBhvr>
                                    </p:animEffect>
                                  </p:childTnLst>
                                </p:cTn>
                              </p:par>
                              <p:par>
                                <p:cTn id="107" presetID="0" presetClass="path" presetSubtype="0" accel="50000" decel="50000" fill="hold" nodeType="withEffect">
                                  <p:stCondLst>
                                    <p:cond delay="0"/>
                                  </p:stCondLst>
                                  <p:childTnLst>
                                    <p:animMotion origin="layout" path="M 0.00069 0.0007 C -0.00035 -0.01389 -0.01354 -0.0368 -0.00521 -0.08726 C 0.00312 -0.13773 0.03871 -0.2574 0.05034 -0.30231 " pathEditMode="relative" rAng="0" ptsTypes="aaa">
                                      <p:cBhvr>
                                        <p:cTn id="108" dur="2000" spd="-100000" fill="hold"/>
                                        <p:tgtEl>
                                          <p:spTgt spid="235"/>
                                        </p:tgtEl>
                                        <p:attrNameLst>
                                          <p:attrName>ppt_x</p:attrName>
                                          <p:attrName>ppt_y</p:attrName>
                                        </p:attrNameLst>
                                      </p:cBhvr>
                                      <p:rCtr x="1800" y="-15200"/>
                                    </p:animMotion>
                                  </p:childTnLst>
                                </p:cTn>
                              </p:par>
                              <p:par>
                                <p:cTn id="109" presetID="10" presetClass="entr" presetSubtype="0" fill="hold" nodeType="withEffect">
                                  <p:stCondLst>
                                    <p:cond delay="0"/>
                                  </p:stCondLst>
                                  <p:childTnLst>
                                    <p:set>
                                      <p:cBhvr>
                                        <p:cTn id="110" dur="1" fill="hold">
                                          <p:stCondLst>
                                            <p:cond delay="0"/>
                                          </p:stCondLst>
                                        </p:cTn>
                                        <p:tgtEl>
                                          <p:spTgt spid="238"/>
                                        </p:tgtEl>
                                        <p:attrNameLst>
                                          <p:attrName>style.visibility</p:attrName>
                                        </p:attrNameLst>
                                      </p:cBhvr>
                                      <p:to>
                                        <p:strVal val="visible"/>
                                      </p:to>
                                    </p:set>
                                    <p:animEffect transition="in" filter="fade">
                                      <p:cBhvr>
                                        <p:cTn id="111" dur="1000"/>
                                        <p:tgtEl>
                                          <p:spTgt spid="238"/>
                                        </p:tgtEl>
                                      </p:cBhvr>
                                    </p:animEffect>
                                  </p:childTnLst>
                                </p:cTn>
                              </p:par>
                              <p:par>
                                <p:cTn id="112" presetID="64" presetClass="path" presetSubtype="0" accel="50000" decel="50000" fill="hold" nodeType="withEffect">
                                  <p:stCondLst>
                                    <p:cond delay="0"/>
                                  </p:stCondLst>
                                  <p:childTnLst>
                                    <p:animMotion origin="layout" path="M -1.11111E-6 1.48148E-6 L -0.05243 -0.09583 L -0.11944 -0.24329 L -0.14948 -0.27847 " pathEditMode="relative" rAng="0" ptsTypes="AAAA">
                                      <p:cBhvr>
                                        <p:cTn id="113" dur="2000" spd="-100000" fill="hold"/>
                                        <p:tgtEl>
                                          <p:spTgt spid="238"/>
                                        </p:tgtEl>
                                        <p:attrNameLst>
                                          <p:attrName>ppt_x</p:attrName>
                                          <p:attrName>ppt_y</p:attrName>
                                        </p:attrNameLst>
                                      </p:cBhvr>
                                      <p:rCtr x="-7500" y="-13900"/>
                                    </p:animMotion>
                                  </p:childTnLst>
                                </p:cTn>
                              </p:par>
                              <p:par>
                                <p:cTn id="114" presetID="10" presetClass="entr" presetSubtype="0" fill="hold" nodeType="withEffect">
                                  <p:stCondLst>
                                    <p:cond delay="0"/>
                                  </p:stCondLst>
                                  <p:childTnLst>
                                    <p:set>
                                      <p:cBhvr>
                                        <p:cTn id="115" dur="1" fill="hold">
                                          <p:stCondLst>
                                            <p:cond delay="0"/>
                                          </p:stCondLst>
                                        </p:cTn>
                                        <p:tgtEl>
                                          <p:spTgt spid="241"/>
                                        </p:tgtEl>
                                        <p:attrNameLst>
                                          <p:attrName>style.visibility</p:attrName>
                                        </p:attrNameLst>
                                      </p:cBhvr>
                                      <p:to>
                                        <p:strVal val="visible"/>
                                      </p:to>
                                    </p:set>
                                    <p:animEffect transition="in" filter="fade">
                                      <p:cBhvr>
                                        <p:cTn id="116" dur="1000"/>
                                        <p:tgtEl>
                                          <p:spTgt spid="241"/>
                                        </p:tgtEl>
                                      </p:cBhvr>
                                    </p:animEffect>
                                  </p:childTnLst>
                                </p:cTn>
                              </p:par>
                              <p:par>
                                <p:cTn id="117" presetID="0" presetClass="path" presetSubtype="0" accel="50000" decel="50000" fill="hold" nodeType="withEffect">
                                  <p:stCondLst>
                                    <p:cond delay="0"/>
                                  </p:stCondLst>
                                  <p:childTnLst>
                                    <p:animMotion origin="layout" path="M 0.00034 0.00023 C 0.00468 -0.00764 -0.00434 -0.03472 0.02691 -0.04746 C 0.04583 -0.05232 0.14531 -0.07778 0.18819 -0.07639 C 0.23107 -0.075 0.26441 -0.04653 0.28437 -0.03866 " pathEditMode="relative" rAng="0" ptsTypes="asaa">
                                      <p:cBhvr>
                                        <p:cTn id="118" dur="2000" spd="-100000" fill="hold"/>
                                        <p:tgtEl>
                                          <p:spTgt spid="241"/>
                                        </p:tgtEl>
                                        <p:attrNameLst>
                                          <p:attrName>ppt_x</p:attrName>
                                          <p:attrName>ppt_y</p:attrName>
                                        </p:attrNameLst>
                                      </p:cBhvr>
                                      <p:rCtr x="14000" y="-3900"/>
                                    </p:animMotion>
                                  </p:childTnLst>
                                </p:cTn>
                              </p:par>
                              <p:par>
                                <p:cTn id="119" presetID="10" presetClass="entr" presetSubtype="0" fill="hold" nodeType="withEffect">
                                  <p:stCondLst>
                                    <p:cond delay="0"/>
                                  </p:stCondLst>
                                  <p:childTnLst>
                                    <p:set>
                                      <p:cBhvr>
                                        <p:cTn id="120" dur="1" fill="hold">
                                          <p:stCondLst>
                                            <p:cond delay="0"/>
                                          </p:stCondLst>
                                        </p:cTn>
                                        <p:tgtEl>
                                          <p:spTgt spid="244"/>
                                        </p:tgtEl>
                                        <p:attrNameLst>
                                          <p:attrName>style.visibility</p:attrName>
                                        </p:attrNameLst>
                                      </p:cBhvr>
                                      <p:to>
                                        <p:strVal val="visible"/>
                                      </p:to>
                                    </p:set>
                                    <p:animEffect transition="in" filter="fade">
                                      <p:cBhvr>
                                        <p:cTn id="121" dur="1000"/>
                                        <p:tgtEl>
                                          <p:spTgt spid="244"/>
                                        </p:tgtEl>
                                      </p:cBhvr>
                                    </p:animEffect>
                                  </p:childTnLst>
                                </p:cTn>
                              </p:par>
                              <p:par>
                                <p:cTn id="122" presetID="0" presetClass="path" presetSubtype="0" accel="50000" decel="50000" fill="hold" nodeType="withEffect">
                                  <p:stCondLst>
                                    <p:cond delay="0"/>
                                  </p:stCondLst>
                                  <p:childTnLst>
                                    <p:animMotion origin="layout" path="M -0.00018 3.33333E-6 C 0.00486 0.00324 0.00486 -0.00672 0.02969 0.01921 C 0.05451 0.04514 0.12031 0.11527 0.14844 0.15625 C 0.17656 0.19722 0.18802 0.24305 0.19844 0.26574 " pathEditMode="relative" rAng="0" ptsTypes="aaaa">
                                      <p:cBhvr>
                                        <p:cTn id="123" dur="2000" spd="-100000" fill="hold"/>
                                        <p:tgtEl>
                                          <p:spTgt spid="244"/>
                                        </p:tgtEl>
                                        <p:attrNameLst>
                                          <p:attrName>ppt_x</p:attrName>
                                          <p:attrName>ppt_y</p:attrName>
                                        </p:attrNameLst>
                                      </p:cBhvr>
                                      <p:rCtr x="9900" y="12900"/>
                                    </p:animMotion>
                                  </p:childTnLst>
                                </p:cTn>
                              </p:par>
                              <p:par>
                                <p:cTn id="124" presetID="10" presetClass="entr" presetSubtype="0" fill="hold" nodeType="withEffect">
                                  <p:stCondLst>
                                    <p:cond delay="0"/>
                                  </p:stCondLst>
                                  <p:childTnLst>
                                    <p:set>
                                      <p:cBhvr>
                                        <p:cTn id="125" dur="1" fill="hold">
                                          <p:stCondLst>
                                            <p:cond delay="0"/>
                                          </p:stCondLst>
                                        </p:cTn>
                                        <p:tgtEl>
                                          <p:spTgt spid="201"/>
                                        </p:tgtEl>
                                        <p:attrNameLst>
                                          <p:attrName>style.visibility</p:attrName>
                                        </p:attrNameLst>
                                      </p:cBhvr>
                                      <p:to>
                                        <p:strVal val="visible"/>
                                      </p:to>
                                    </p:set>
                                    <p:animEffect transition="in" filter="fade">
                                      <p:cBhvr>
                                        <p:cTn id="126" dur="1000"/>
                                        <p:tgtEl>
                                          <p:spTgt spid="201"/>
                                        </p:tgtEl>
                                      </p:cBhvr>
                                    </p:animEffect>
                                  </p:childTnLst>
                                </p:cTn>
                              </p:par>
                              <p:par>
                                <p:cTn id="127" presetID="10" presetClass="entr" presetSubtype="0" fill="hold" nodeType="withEffect">
                                  <p:stCondLst>
                                    <p:cond delay="0"/>
                                  </p:stCondLst>
                                  <p:childTnLst>
                                    <p:set>
                                      <p:cBhvr>
                                        <p:cTn id="128" dur="1" fill="hold">
                                          <p:stCondLst>
                                            <p:cond delay="0"/>
                                          </p:stCondLst>
                                        </p:cTn>
                                        <p:tgtEl>
                                          <p:spTgt spid="202"/>
                                        </p:tgtEl>
                                        <p:attrNameLst>
                                          <p:attrName>style.visibility</p:attrName>
                                        </p:attrNameLst>
                                      </p:cBhvr>
                                      <p:to>
                                        <p:strVal val="visible"/>
                                      </p:to>
                                    </p:set>
                                    <p:animEffect transition="in" filter="fade">
                                      <p:cBhvr>
                                        <p:cTn id="129" dur="1000"/>
                                        <p:tgtEl>
                                          <p:spTgt spid="202"/>
                                        </p:tgtEl>
                                      </p:cBhvr>
                                    </p:animEffect>
                                  </p:childTnLst>
                                </p:cTn>
                              </p:par>
                              <p:par>
                                <p:cTn id="130" presetID="10" presetClass="entr" presetSubtype="0" fill="hold" nodeType="withEffect">
                                  <p:stCondLst>
                                    <p:cond delay="0"/>
                                  </p:stCondLst>
                                  <p:childTnLst>
                                    <p:set>
                                      <p:cBhvr>
                                        <p:cTn id="131" dur="1" fill="hold">
                                          <p:stCondLst>
                                            <p:cond delay="0"/>
                                          </p:stCondLst>
                                        </p:cTn>
                                        <p:tgtEl>
                                          <p:spTgt spid="206"/>
                                        </p:tgtEl>
                                        <p:attrNameLst>
                                          <p:attrName>style.visibility</p:attrName>
                                        </p:attrNameLst>
                                      </p:cBhvr>
                                      <p:to>
                                        <p:strVal val="visible"/>
                                      </p:to>
                                    </p:set>
                                    <p:animEffect transition="in" filter="fade">
                                      <p:cBhvr>
                                        <p:cTn id="132" dur="1000"/>
                                        <p:tgtEl>
                                          <p:spTgt spid="206"/>
                                        </p:tgtEl>
                                      </p:cBhvr>
                                    </p:animEffect>
                                  </p:childTnLst>
                                </p:cTn>
                              </p:par>
                              <p:par>
                                <p:cTn id="133" presetID="10" presetClass="entr" presetSubtype="0" fill="hold" nodeType="withEffect">
                                  <p:stCondLst>
                                    <p:cond delay="0"/>
                                  </p:stCondLst>
                                  <p:childTnLst>
                                    <p:set>
                                      <p:cBhvr>
                                        <p:cTn id="134" dur="1" fill="hold">
                                          <p:stCondLst>
                                            <p:cond delay="0"/>
                                          </p:stCondLst>
                                        </p:cTn>
                                        <p:tgtEl>
                                          <p:spTgt spid="205"/>
                                        </p:tgtEl>
                                        <p:attrNameLst>
                                          <p:attrName>style.visibility</p:attrName>
                                        </p:attrNameLst>
                                      </p:cBhvr>
                                      <p:to>
                                        <p:strVal val="visible"/>
                                      </p:to>
                                    </p:set>
                                    <p:animEffect transition="in" filter="fade">
                                      <p:cBhvr>
                                        <p:cTn id="135" dur="1000"/>
                                        <p:tgtEl>
                                          <p:spTgt spid="205"/>
                                        </p:tgtEl>
                                      </p:cBhvr>
                                    </p:animEffect>
                                  </p:childTnLst>
                                </p:cTn>
                              </p:par>
                              <p:par>
                                <p:cTn id="136" presetID="10" presetClass="entr" presetSubtype="0" fill="hold" nodeType="withEffect">
                                  <p:stCondLst>
                                    <p:cond delay="0"/>
                                  </p:stCondLst>
                                  <p:childTnLst>
                                    <p:set>
                                      <p:cBhvr>
                                        <p:cTn id="137" dur="1" fill="hold">
                                          <p:stCondLst>
                                            <p:cond delay="0"/>
                                          </p:stCondLst>
                                        </p:cTn>
                                        <p:tgtEl>
                                          <p:spTgt spid="204"/>
                                        </p:tgtEl>
                                        <p:attrNameLst>
                                          <p:attrName>style.visibility</p:attrName>
                                        </p:attrNameLst>
                                      </p:cBhvr>
                                      <p:to>
                                        <p:strVal val="visible"/>
                                      </p:to>
                                    </p:set>
                                    <p:animEffect transition="in" filter="fade">
                                      <p:cBhvr>
                                        <p:cTn id="138" dur="1000"/>
                                        <p:tgtEl>
                                          <p:spTgt spid="204"/>
                                        </p:tgtEl>
                                      </p:cBhvr>
                                    </p:animEffect>
                                  </p:childTnLst>
                                </p:cTn>
                              </p:par>
                              <p:par>
                                <p:cTn id="139" presetID="10" presetClass="entr" presetSubtype="0" fill="hold" nodeType="withEffect">
                                  <p:stCondLst>
                                    <p:cond delay="0"/>
                                  </p:stCondLst>
                                  <p:childTnLst>
                                    <p:set>
                                      <p:cBhvr>
                                        <p:cTn id="140" dur="1" fill="hold">
                                          <p:stCondLst>
                                            <p:cond delay="0"/>
                                          </p:stCondLst>
                                        </p:cTn>
                                        <p:tgtEl>
                                          <p:spTgt spid="203"/>
                                        </p:tgtEl>
                                        <p:attrNameLst>
                                          <p:attrName>style.visibility</p:attrName>
                                        </p:attrNameLst>
                                      </p:cBhvr>
                                      <p:to>
                                        <p:strVal val="visible"/>
                                      </p:to>
                                    </p:set>
                                    <p:animEffect transition="in" filter="fade">
                                      <p:cBhvr>
                                        <p:cTn id="141" dur="1000"/>
                                        <p:tgtEl>
                                          <p:spTgt spid="203"/>
                                        </p:tgtEl>
                                      </p:cBhvr>
                                    </p:animEffect>
                                  </p:childTnLst>
                                </p:cTn>
                              </p:par>
                              <p:par>
                                <p:cTn id="142" presetID="10" presetClass="exit" presetSubtype="0" fill="hold" nodeType="withEffect">
                                  <p:stCondLst>
                                    <p:cond delay="300"/>
                                  </p:stCondLst>
                                  <p:childTnLst>
                                    <p:animEffect transition="out" filter="fade">
                                      <p:cBhvr>
                                        <p:cTn id="143" dur="1000"/>
                                        <p:tgtEl>
                                          <p:spTgt spid="104"/>
                                        </p:tgtEl>
                                      </p:cBhvr>
                                    </p:animEffect>
                                    <p:set>
                                      <p:cBhvr>
                                        <p:cTn id="144" dur="1" fill="hold">
                                          <p:stCondLst>
                                            <p:cond delay="999"/>
                                          </p:stCondLst>
                                        </p:cTn>
                                        <p:tgtEl>
                                          <p:spTgt spid="104"/>
                                        </p:tgtEl>
                                        <p:attrNameLst>
                                          <p:attrName>style.visibility</p:attrName>
                                        </p:attrNameLst>
                                      </p:cBhvr>
                                      <p:to>
                                        <p:strVal val="hidden"/>
                                      </p:to>
                                    </p:set>
                                  </p:childTnLst>
                                </p:cTn>
                              </p:par>
                              <p:par>
                                <p:cTn id="145" presetID="10" presetClass="exit" presetSubtype="0" fill="hold" nodeType="withEffect">
                                  <p:stCondLst>
                                    <p:cond delay="300"/>
                                  </p:stCondLst>
                                  <p:childTnLst>
                                    <p:animEffect transition="out" filter="fade">
                                      <p:cBhvr>
                                        <p:cTn id="146" dur="1000"/>
                                        <p:tgtEl>
                                          <p:spTgt spid="106"/>
                                        </p:tgtEl>
                                      </p:cBhvr>
                                    </p:animEffect>
                                    <p:set>
                                      <p:cBhvr>
                                        <p:cTn id="147" dur="1" fill="hold">
                                          <p:stCondLst>
                                            <p:cond delay="999"/>
                                          </p:stCondLst>
                                        </p:cTn>
                                        <p:tgtEl>
                                          <p:spTgt spid="106"/>
                                        </p:tgtEl>
                                        <p:attrNameLst>
                                          <p:attrName>style.visibility</p:attrName>
                                        </p:attrNameLst>
                                      </p:cBhvr>
                                      <p:to>
                                        <p:strVal val="hidden"/>
                                      </p:to>
                                    </p:set>
                                  </p:childTnLst>
                                </p:cTn>
                              </p:par>
                              <p:par>
                                <p:cTn id="148" presetID="10" presetClass="exit" presetSubtype="0" fill="hold" nodeType="withEffect">
                                  <p:stCondLst>
                                    <p:cond delay="300"/>
                                  </p:stCondLst>
                                  <p:childTnLst>
                                    <p:animEffect transition="out" filter="fade">
                                      <p:cBhvr>
                                        <p:cTn id="149" dur="1000"/>
                                        <p:tgtEl>
                                          <p:spTgt spid="116"/>
                                        </p:tgtEl>
                                      </p:cBhvr>
                                    </p:animEffect>
                                    <p:set>
                                      <p:cBhvr>
                                        <p:cTn id="150" dur="1" fill="hold">
                                          <p:stCondLst>
                                            <p:cond delay="999"/>
                                          </p:stCondLst>
                                        </p:cTn>
                                        <p:tgtEl>
                                          <p:spTgt spid="116"/>
                                        </p:tgtEl>
                                        <p:attrNameLst>
                                          <p:attrName>style.visibility</p:attrName>
                                        </p:attrNameLst>
                                      </p:cBhvr>
                                      <p:to>
                                        <p:strVal val="hidden"/>
                                      </p:to>
                                    </p:set>
                                  </p:childTnLst>
                                </p:cTn>
                              </p:par>
                              <p:par>
                                <p:cTn id="151" presetID="10" presetClass="exit" presetSubtype="0" fill="hold" nodeType="withEffect">
                                  <p:stCondLst>
                                    <p:cond delay="300"/>
                                  </p:stCondLst>
                                  <p:childTnLst>
                                    <p:animEffect transition="out" filter="fade">
                                      <p:cBhvr>
                                        <p:cTn id="152" dur="1000"/>
                                        <p:tgtEl>
                                          <p:spTgt spid="114"/>
                                        </p:tgtEl>
                                      </p:cBhvr>
                                    </p:animEffect>
                                    <p:set>
                                      <p:cBhvr>
                                        <p:cTn id="153" dur="1" fill="hold">
                                          <p:stCondLst>
                                            <p:cond delay="999"/>
                                          </p:stCondLst>
                                        </p:cTn>
                                        <p:tgtEl>
                                          <p:spTgt spid="114"/>
                                        </p:tgtEl>
                                        <p:attrNameLst>
                                          <p:attrName>style.visibility</p:attrName>
                                        </p:attrNameLst>
                                      </p:cBhvr>
                                      <p:to>
                                        <p:strVal val="hidden"/>
                                      </p:to>
                                    </p:set>
                                  </p:childTnLst>
                                </p:cTn>
                              </p:par>
                              <p:par>
                                <p:cTn id="154" presetID="10" presetClass="exit" presetSubtype="0" fill="hold" nodeType="withEffect">
                                  <p:stCondLst>
                                    <p:cond delay="300"/>
                                  </p:stCondLst>
                                  <p:childTnLst>
                                    <p:animEffect transition="out" filter="fade">
                                      <p:cBhvr>
                                        <p:cTn id="155" dur="1000"/>
                                        <p:tgtEl>
                                          <p:spTgt spid="112"/>
                                        </p:tgtEl>
                                      </p:cBhvr>
                                    </p:animEffect>
                                    <p:set>
                                      <p:cBhvr>
                                        <p:cTn id="156" dur="1" fill="hold">
                                          <p:stCondLst>
                                            <p:cond delay="999"/>
                                          </p:stCondLst>
                                        </p:cTn>
                                        <p:tgtEl>
                                          <p:spTgt spid="112"/>
                                        </p:tgtEl>
                                        <p:attrNameLst>
                                          <p:attrName>style.visibility</p:attrName>
                                        </p:attrNameLst>
                                      </p:cBhvr>
                                      <p:to>
                                        <p:strVal val="hidden"/>
                                      </p:to>
                                    </p:set>
                                  </p:childTnLst>
                                </p:cTn>
                              </p:par>
                              <p:par>
                                <p:cTn id="157" presetID="10" presetClass="exit" presetSubtype="0" fill="hold" nodeType="withEffect">
                                  <p:stCondLst>
                                    <p:cond delay="300"/>
                                  </p:stCondLst>
                                  <p:childTnLst>
                                    <p:animEffect transition="out" filter="fade">
                                      <p:cBhvr>
                                        <p:cTn id="158" dur="1000"/>
                                        <p:tgtEl>
                                          <p:spTgt spid="110"/>
                                        </p:tgtEl>
                                      </p:cBhvr>
                                    </p:animEffect>
                                    <p:set>
                                      <p:cBhvr>
                                        <p:cTn id="159" dur="1" fill="hold">
                                          <p:stCondLst>
                                            <p:cond delay="999"/>
                                          </p:stCondLst>
                                        </p:cTn>
                                        <p:tgtEl>
                                          <p:spTgt spid="110"/>
                                        </p:tgtEl>
                                        <p:attrNameLst>
                                          <p:attrName>style.visibility</p:attrName>
                                        </p:attrNameLst>
                                      </p:cBhvr>
                                      <p:to>
                                        <p:strVal val="hidden"/>
                                      </p:to>
                                    </p:set>
                                  </p:childTnLst>
                                </p:cTn>
                              </p:par>
                            </p:childTnLst>
                          </p:cTn>
                        </p:par>
                        <p:par>
                          <p:cTn id="160" fill="hold">
                            <p:stCondLst>
                              <p:cond delay="4000"/>
                            </p:stCondLst>
                            <p:childTnLst>
                              <p:par>
                                <p:cTn id="161" presetID="10" presetClass="entr" presetSubtype="0" fill="hold" nodeType="afterEffect">
                                  <p:stCondLst>
                                    <p:cond delay="0"/>
                                  </p:stCondLst>
                                  <p:childTnLst>
                                    <p:set>
                                      <p:cBhvr>
                                        <p:cTn id="162" dur="1" fill="hold">
                                          <p:stCondLst>
                                            <p:cond delay="0"/>
                                          </p:stCondLst>
                                        </p:cTn>
                                        <p:tgtEl>
                                          <p:spTgt spid="1028"/>
                                        </p:tgtEl>
                                        <p:attrNameLst>
                                          <p:attrName>style.visibility</p:attrName>
                                        </p:attrNameLst>
                                      </p:cBhvr>
                                      <p:to>
                                        <p:strVal val="visible"/>
                                      </p:to>
                                    </p:set>
                                    <p:animEffect transition="in" filter="fade">
                                      <p:cBhvr>
                                        <p:cTn id="163" dur="1000"/>
                                        <p:tgtEl>
                                          <p:spTgt spid="1028"/>
                                        </p:tgtEl>
                                      </p:cBhvr>
                                    </p:animEffect>
                                  </p:childTnLst>
                                </p:cTn>
                              </p:par>
                              <p:par>
                                <p:cTn id="164" presetID="10" presetClass="entr" presetSubtype="0" fill="hold" nodeType="withEffect">
                                  <p:stCondLst>
                                    <p:cond delay="0"/>
                                  </p:stCondLst>
                                  <p:childTnLst>
                                    <p:set>
                                      <p:cBhvr>
                                        <p:cTn id="165" dur="1" fill="hold">
                                          <p:stCondLst>
                                            <p:cond delay="0"/>
                                          </p:stCondLst>
                                        </p:cTn>
                                        <p:tgtEl>
                                          <p:spTgt spid="208"/>
                                        </p:tgtEl>
                                        <p:attrNameLst>
                                          <p:attrName>style.visibility</p:attrName>
                                        </p:attrNameLst>
                                      </p:cBhvr>
                                      <p:to>
                                        <p:strVal val="visible"/>
                                      </p:to>
                                    </p:set>
                                    <p:animEffect transition="in" filter="fade">
                                      <p:cBhvr>
                                        <p:cTn id="166" dur="1000"/>
                                        <p:tgtEl>
                                          <p:spTgt spid="208"/>
                                        </p:tgtEl>
                                      </p:cBhvr>
                                    </p:animEffect>
                                  </p:childTnLst>
                                </p:cTn>
                              </p:par>
                              <p:par>
                                <p:cTn id="167" presetID="10" presetClass="entr" presetSubtype="0" fill="hold" nodeType="withEffect">
                                  <p:stCondLst>
                                    <p:cond delay="0"/>
                                  </p:stCondLst>
                                  <p:childTnLst>
                                    <p:set>
                                      <p:cBhvr>
                                        <p:cTn id="168" dur="1" fill="hold">
                                          <p:stCondLst>
                                            <p:cond delay="0"/>
                                          </p:stCondLst>
                                        </p:cTn>
                                        <p:tgtEl>
                                          <p:spTgt spid="247"/>
                                        </p:tgtEl>
                                        <p:attrNameLst>
                                          <p:attrName>style.visibility</p:attrName>
                                        </p:attrNameLst>
                                      </p:cBhvr>
                                      <p:to>
                                        <p:strVal val="visible"/>
                                      </p:to>
                                    </p:set>
                                    <p:animEffect transition="in" filter="fade">
                                      <p:cBhvr>
                                        <p:cTn id="169" dur="1000"/>
                                        <p:tgtEl>
                                          <p:spTgt spid="247"/>
                                        </p:tgtEl>
                                      </p:cBhvr>
                                    </p:animEffect>
                                  </p:childTnLst>
                                </p:cTn>
                              </p:par>
                              <p:par>
                                <p:cTn id="170" presetID="10" presetClass="entr" presetSubtype="0" fill="hold" nodeType="withEffect">
                                  <p:stCondLst>
                                    <p:cond delay="0"/>
                                  </p:stCondLst>
                                  <p:childTnLst>
                                    <p:set>
                                      <p:cBhvr>
                                        <p:cTn id="171" dur="1" fill="hold">
                                          <p:stCondLst>
                                            <p:cond delay="0"/>
                                          </p:stCondLst>
                                        </p:cTn>
                                        <p:tgtEl>
                                          <p:spTgt spid="248"/>
                                        </p:tgtEl>
                                        <p:attrNameLst>
                                          <p:attrName>style.visibility</p:attrName>
                                        </p:attrNameLst>
                                      </p:cBhvr>
                                      <p:to>
                                        <p:strVal val="visible"/>
                                      </p:to>
                                    </p:set>
                                    <p:animEffect transition="in" filter="fade">
                                      <p:cBhvr>
                                        <p:cTn id="172" dur="1000"/>
                                        <p:tgtEl>
                                          <p:spTgt spid="248"/>
                                        </p:tgtEl>
                                      </p:cBhvr>
                                    </p:animEffect>
                                  </p:childTnLst>
                                </p:cTn>
                              </p:par>
                              <p:par>
                                <p:cTn id="173" presetID="10" presetClass="entr" presetSubtype="0" fill="hold" nodeType="withEffect">
                                  <p:stCondLst>
                                    <p:cond delay="0"/>
                                  </p:stCondLst>
                                  <p:childTnLst>
                                    <p:set>
                                      <p:cBhvr>
                                        <p:cTn id="174" dur="1" fill="hold">
                                          <p:stCondLst>
                                            <p:cond delay="0"/>
                                          </p:stCondLst>
                                        </p:cTn>
                                        <p:tgtEl>
                                          <p:spTgt spid="249"/>
                                        </p:tgtEl>
                                        <p:attrNameLst>
                                          <p:attrName>style.visibility</p:attrName>
                                        </p:attrNameLst>
                                      </p:cBhvr>
                                      <p:to>
                                        <p:strVal val="visible"/>
                                      </p:to>
                                    </p:set>
                                    <p:animEffect transition="in" filter="fade">
                                      <p:cBhvr>
                                        <p:cTn id="175" dur="1000"/>
                                        <p:tgtEl>
                                          <p:spTgt spid="249"/>
                                        </p:tgtEl>
                                      </p:cBhvr>
                                    </p:animEffect>
                                  </p:childTnLst>
                                </p:cTn>
                              </p:par>
                              <p:par>
                                <p:cTn id="176" presetID="10" presetClass="entr" presetSubtype="0" fill="hold" nodeType="withEffect">
                                  <p:stCondLst>
                                    <p:cond delay="0"/>
                                  </p:stCondLst>
                                  <p:childTnLst>
                                    <p:set>
                                      <p:cBhvr>
                                        <p:cTn id="177" dur="1" fill="hold">
                                          <p:stCondLst>
                                            <p:cond delay="0"/>
                                          </p:stCondLst>
                                        </p:cTn>
                                        <p:tgtEl>
                                          <p:spTgt spid="250"/>
                                        </p:tgtEl>
                                        <p:attrNameLst>
                                          <p:attrName>style.visibility</p:attrName>
                                        </p:attrNameLst>
                                      </p:cBhvr>
                                      <p:to>
                                        <p:strVal val="visible"/>
                                      </p:to>
                                    </p:set>
                                    <p:animEffect transition="in" filter="fade">
                                      <p:cBhvr>
                                        <p:cTn id="178" dur="1000"/>
                                        <p:tgtEl>
                                          <p:spTgt spid="250"/>
                                        </p:tgtEl>
                                      </p:cBhvr>
                                    </p:animEffect>
                                  </p:childTnLst>
                                </p:cTn>
                              </p:par>
                              <p:par>
                                <p:cTn id="179" presetID="0" presetClass="path" presetSubtype="0" repeatCount="indefinite" fill="hold" nodeType="withEffect">
                                  <p:stCondLst>
                                    <p:cond delay="0"/>
                                  </p:stCondLst>
                                  <p:childTnLst>
                                    <p:animMotion origin="layout" path="M 0.00017 -0.00046 L -0.05452 -0.05949 L 0.00017 -0.00046 Z " pathEditMode="relative" ptsTypes="AAA">
                                      <p:cBhvr>
                                        <p:cTn id="180" dur="2000" fill="hold"/>
                                        <p:tgtEl>
                                          <p:spTgt spid="1028"/>
                                        </p:tgtEl>
                                        <p:attrNameLst>
                                          <p:attrName>ppt_x</p:attrName>
                                          <p:attrName>ppt_y</p:attrName>
                                        </p:attrNameLst>
                                      </p:cBhvr>
                                    </p:animMotion>
                                  </p:childTnLst>
                                </p:cTn>
                              </p:par>
                              <p:par>
                                <p:cTn id="181" presetID="0" presetClass="path" presetSubtype="0" repeatCount="indefinite" fill="hold" nodeType="withEffect">
                                  <p:stCondLst>
                                    <p:cond delay="0"/>
                                  </p:stCondLst>
                                  <p:childTnLst>
                                    <p:animMotion origin="layout" path="M -8.33333E-7 -1.48148E-6 L 0.09618 -0.05023 L -8.33333E-7 -1.48148E-6 Z " pathEditMode="relative" ptsTypes="AAA">
                                      <p:cBhvr>
                                        <p:cTn id="182" dur="2000" fill="hold"/>
                                        <p:tgtEl>
                                          <p:spTgt spid="208"/>
                                        </p:tgtEl>
                                        <p:attrNameLst>
                                          <p:attrName>ppt_x</p:attrName>
                                          <p:attrName>ppt_y</p:attrName>
                                        </p:attrNameLst>
                                      </p:cBhvr>
                                    </p:animMotion>
                                  </p:childTnLst>
                                </p:cTn>
                              </p:par>
                              <p:par>
                                <p:cTn id="183" presetID="0" presetClass="path" presetSubtype="0" repeatCount="indefinite" fill="hold" nodeType="withEffect">
                                  <p:stCondLst>
                                    <p:cond delay="0"/>
                                  </p:stCondLst>
                                  <p:childTnLst>
                                    <p:animMotion origin="layout" path="M -1.11111E-6 -1.48148E-6 L 0.10469 0.05278 L -1.11111E-6 -1.48148E-6 Z " pathEditMode="relative" ptsTypes="AAA">
                                      <p:cBhvr>
                                        <p:cTn id="184" dur="2000" fill="hold"/>
                                        <p:tgtEl>
                                          <p:spTgt spid="247"/>
                                        </p:tgtEl>
                                        <p:attrNameLst>
                                          <p:attrName>ppt_x</p:attrName>
                                          <p:attrName>ppt_y</p:attrName>
                                        </p:attrNameLst>
                                      </p:cBhvr>
                                    </p:animMotion>
                                  </p:childTnLst>
                                </p:cTn>
                              </p:par>
                              <p:par>
                                <p:cTn id="185" presetID="0" presetClass="path" presetSubtype="0" repeatCount="indefinite" fill="hold" nodeType="withEffect">
                                  <p:stCondLst>
                                    <p:cond delay="0"/>
                                  </p:stCondLst>
                                  <p:childTnLst>
                                    <p:animMotion origin="layout" path="M 2.22222E-6 0.00046 L 0.03021 0.06968 L 2.22222E-6 0.00046 Z " pathEditMode="relative" ptsTypes="AAA">
                                      <p:cBhvr>
                                        <p:cTn id="186" dur="2000" fill="hold"/>
                                        <p:tgtEl>
                                          <p:spTgt spid="248"/>
                                        </p:tgtEl>
                                        <p:attrNameLst>
                                          <p:attrName>ppt_x</p:attrName>
                                          <p:attrName>ppt_y</p:attrName>
                                        </p:attrNameLst>
                                      </p:cBhvr>
                                    </p:animMotion>
                                  </p:childTnLst>
                                </p:cTn>
                              </p:par>
                              <p:par>
                                <p:cTn id="187" presetID="0" presetClass="path" presetSubtype="0" repeatCount="indefinite" fill="hold" nodeType="withEffect">
                                  <p:stCondLst>
                                    <p:cond delay="0"/>
                                  </p:stCondLst>
                                  <p:childTnLst>
                                    <p:animMotion origin="layout" path="M -0.00017 -0.00023 L -0.01892 0.07153 L -0.00017 -0.00023 Z " pathEditMode="relative" ptsTypes="AAA">
                                      <p:cBhvr>
                                        <p:cTn id="188" dur="2000" fill="hold"/>
                                        <p:tgtEl>
                                          <p:spTgt spid="249"/>
                                        </p:tgtEl>
                                        <p:attrNameLst>
                                          <p:attrName>ppt_x</p:attrName>
                                          <p:attrName>ppt_y</p:attrName>
                                        </p:attrNameLst>
                                      </p:cBhvr>
                                    </p:animMotion>
                                  </p:childTnLst>
                                </p:cTn>
                              </p:par>
                              <p:par>
                                <p:cTn id="189" presetID="0" presetClass="path" presetSubtype="0" repeatCount="indefinite" fill="hold" nodeType="withEffect">
                                  <p:stCondLst>
                                    <p:cond delay="0"/>
                                  </p:stCondLst>
                                  <p:childTnLst>
                                    <p:animMotion origin="layout" path="M 0.00017 0.00023 L -0.11406 0.02037 L 0.00017 0.00023 Z " pathEditMode="relative" ptsTypes="AAA">
                                      <p:cBhvr>
                                        <p:cTn id="190" dur="2000" fill="hold"/>
                                        <p:tgtEl>
                                          <p:spTgt spid="25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65" grpId="0"/>
      <p:bldP spid="65" grpId="1"/>
      <p:bldP spid="20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p:txBody>
          <a:bodyPr/>
          <a:lstStyle/>
          <a:p>
            <a:r>
              <a:rPr lang="en-US" dirty="0" smtClean="0"/>
              <a:t>DDTK-E Logical Architecture</a:t>
            </a:r>
            <a:endParaRPr lang="en-US" dirty="0"/>
          </a:p>
        </p:txBody>
      </p:sp>
      <p:grpSp>
        <p:nvGrpSpPr>
          <p:cNvPr id="278" name="Group 277"/>
          <p:cNvGrpSpPr/>
          <p:nvPr/>
        </p:nvGrpSpPr>
        <p:grpSpPr>
          <a:xfrm>
            <a:off x="0" y="4562474"/>
            <a:ext cx="9144000" cy="2143126"/>
            <a:chOff x="0" y="4562474"/>
            <a:chExt cx="9144000" cy="2143126"/>
          </a:xfrm>
        </p:grpSpPr>
        <p:sp>
          <p:nvSpPr>
            <p:cNvPr id="78" name="Rectangle 77"/>
            <p:cNvSpPr/>
            <p:nvPr/>
          </p:nvSpPr>
          <p:spPr bwMode="auto">
            <a:xfrm>
              <a:off x="0" y="4562474"/>
              <a:ext cx="9144000" cy="2143126"/>
            </a:xfrm>
            <a:prstGeom prst="rect">
              <a:avLst/>
            </a:prstGeom>
            <a:gradFill>
              <a:gsLst>
                <a:gs pos="0">
                  <a:schemeClr val="accent3">
                    <a:lumMod val="50000"/>
                    <a:alpha val="0"/>
                  </a:schemeClr>
                </a:gs>
                <a:gs pos="10000">
                  <a:schemeClr val="accent3">
                    <a:lumMod val="75000"/>
                    <a:alpha val="80000"/>
                  </a:schemeClr>
                </a:gs>
                <a:gs pos="40000">
                  <a:schemeClr val="accent3"/>
                </a:gs>
                <a:gs pos="60000">
                  <a:schemeClr val="accent3"/>
                </a:gs>
                <a:gs pos="90000">
                  <a:schemeClr val="accent3">
                    <a:lumMod val="75000"/>
                    <a:alpha val="80000"/>
                  </a:schemeClr>
                </a:gs>
                <a:gs pos="100000">
                  <a:schemeClr val="accent3">
                    <a:lumMod val="50000"/>
                    <a:alpha val="0"/>
                  </a:schemeClr>
                </a:gs>
              </a:gsLst>
              <a:lin ang="0" scaled="0"/>
            </a:gradFill>
            <a:ln w="9525">
              <a:gradFill>
                <a:gsLst>
                  <a:gs pos="0">
                    <a:schemeClr val="accent3">
                      <a:alpha val="0"/>
                    </a:schemeClr>
                  </a:gs>
                  <a:gs pos="50000">
                    <a:schemeClr val="accent3">
                      <a:lumMod val="60000"/>
                      <a:lumOff val="40000"/>
                    </a:schemeClr>
                  </a:gs>
                  <a:gs pos="100000">
                    <a:schemeClr val="accent3">
                      <a:alpha val="0"/>
                    </a:schemeClr>
                  </a:gs>
                </a:gsLst>
                <a:lin ang="0" scaled="0"/>
              </a:gradFill>
              <a:headEnd type="none" w="med" len="med"/>
              <a:tailEnd type="none" w="med" len="med"/>
            </a:ln>
            <a:effectLst>
              <a:outerShdw blurRad="381000" algn="ctr" rotWithShape="0">
                <a:prstClr val="black">
                  <a:alpha val="50000"/>
                </a:prstClr>
              </a:outerShdw>
            </a:effectLst>
            <a:scene3d>
              <a:camera prst="orthographicFront"/>
              <a:lightRig rig="threePt" dir="t"/>
            </a:scene3d>
            <a:sp3d prstMaterial="matte"/>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lnSpc>
                  <a:spcPct val="90000"/>
                </a:lnSpc>
                <a:spcBef>
                  <a:spcPct val="0"/>
                </a:spcBef>
                <a:spcAft>
                  <a:spcPct val="0"/>
                </a:spcAft>
                <a:defRPr/>
              </a:pPr>
              <a:r>
                <a:rPr lang="en-US" sz="1600" b="1" dirty="0" smtClean="0">
                  <a:gradFill>
                    <a:gsLst>
                      <a:gs pos="0">
                        <a:srgbClr val="F0C570">
                          <a:lumMod val="60000"/>
                          <a:lumOff val="40000"/>
                        </a:srgbClr>
                      </a:gs>
                      <a:gs pos="100000">
                        <a:srgbClr val="F0C570">
                          <a:lumMod val="60000"/>
                          <a:lumOff val="40000"/>
                        </a:srgbClr>
                      </a:gs>
                    </a:gsLst>
                    <a:lin ang="16200000" scaled="0"/>
                  </a:gradFill>
                  <a:latin typeface="Segoe UI" pitchFamily="34" charset="0"/>
                </a:rPr>
                <a:t>Infrastructure</a:t>
              </a:r>
              <a:endParaRPr lang="en-US" sz="2800" dirty="0" smtClean="0">
                <a:gradFill>
                  <a:gsLst>
                    <a:gs pos="0">
                      <a:schemeClr val="tx1"/>
                    </a:gs>
                    <a:gs pos="100000">
                      <a:schemeClr val="tx1"/>
                    </a:gs>
                  </a:gsLst>
                  <a:lin ang="16200000" scaled="0"/>
                </a:gradFill>
                <a:latin typeface="Segoe UI" pitchFamily="34" charset="0"/>
              </a:endParaRPr>
            </a:p>
          </p:txBody>
        </p:sp>
        <p:grpSp>
          <p:nvGrpSpPr>
            <p:cNvPr id="277" name="Group 276"/>
            <p:cNvGrpSpPr/>
            <p:nvPr/>
          </p:nvGrpSpPr>
          <p:grpSpPr>
            <a:xfrm>
              <a:off x="1580039" y="6068014"/>
              <a:ext cx="6583680" cy="561386"/>
              <a:chOff x="1580039" y="6068014"/>
              <a:chExt cx="6583680" cy="561386"/>
            </a:xfrm>
          </p:grpSpPr>
          <p:sp>
            <p:nvSpPr>
              <p:cNvPr id="137" name="Rounded Rectangle 136"/>
              <p:cNvSpPr/>
              <p:nvPr/>
            </p:nvSpPr>
            <p:spPr>
              <a:xfrm>
                <a:off x="1580039" y="6068014"/>
                <a:ext cx="6583680" cy="561386"/>
              </a:xfrm>
              <a:prstGeom prst="roundRect">
                <a:avLst>
                  <a:gd name="adj" fmla="val 12353"/>
                </a:avLst>
              </a:prstGeom>
              <a:solidFill>
                <a:srgbClr val="000000">
                  <a:alpha val="20000"/>
                </a:srgbClr>
              </a:solidFill>
              <a:ln w="12700">
                <a:solidFill>
                  <a:schemeClr val="accent2">
                    <a:lumMod val="75000"/>
                    <a:alpha val="50000"/>
                  </a:schemeClr>
                </a:solidFill>
                <a:prstDash val="solid"/>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grpSp>
            <p:nvGrpSpPr>
              <p:cNvPr id="276" name="Group 275"/>
              <p:cNvGrpSpPr/>
              <p:nvPr/>
            </p:nvGrpSpPr>
            <p:grpSpPr>
              <a:xfrm>
                <a:off x="1784445" y="6165827"/>
                <a:ext cx="6174868" cy="365760"/>
                <a:chOff x="1705305" y="6165827"/>
                <a:chExt cx="6174868" cy="365760"/>
              </a:xfrm>
            </p:grpSpPr>
            <p:grpSp>
              <p:nvGrpSpPr>
                <p:cNvPr id="139" name="Group 78"/>
                <p:cNvGrpSpPr/>
                <p:nvPr/>
              </p:nvGrpSpPr>
              <p:grpSpPr>
                <a:xfrm>
                  <a:off x="1705305" y="6165827"/>
                  <a:ext cx="1280160" cy="365760"/>
                  <a:chOff x="568215" y="5844478"/>
                  <a:chExt cx="1602022" cy="457721"/>
                </a:xfrm>
              </p:grpSpPr>
              <p:sp>
                <p:nvSpPr>
                  <p:cNvPr id="149" name="Rounded Rectangle 148"/>
                  <p:cNvSpPr/>
                  <p:nvPr/>
                </p:nvSpPr>
                <p:spPr bwMode="auto">
                  <a:xfrm>
                    <a:off x="568215" y="5844478"/>
                    <a:ext cx="1602022"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11480" tIns="0" rIns="0" bIns="0" numCol="1" rtlCol="0" anchor="ctr" anchorCtr="0" compatLnSpc="1">
                    <a:prstTxWarp prst="textNoShape">
                      <a:avLst/>
                    </a:prstTxWarp>
                  </a:bodyPr>
                  <a:lstStyle/>
                  <a:p>
                    <a:pPr>
                      <a:lnSpc>
                        <a:spcPct val="90000"/>
                      </a:lnSpc>
                      <a:spcAft>
                        <a:spcPts val="600"/>
                      </a:spcAft>
                    </a:pPr>
                    <a:r>
                      <a:rPr lang="en-US" sz="1400" dirty="0" smtClean="0">
                        <a:gradFill>
                          <a:gsLst>
                            <a:gs pos="0">
                              <a:schemeClr val="tx1"/>
                            </a:gs>
                            <a:gs pos="100000">
                              <a:schemeClr val="tx1"/>
                            </a:gs>
                          </a:gsLst>
                          <a:lin ang="16200000" scaled="0"/>
                        </a:gradFill>
                        <a:latin typeface="Segoe UI" pitchFamily="34" charset="0"/>
                      </a:rPr>
                      <a:t>Servers</a:t>
                    </a:r>
                    <a:endParaRPr lang="en-US" sz="1400" dirty="0">
                      <a:gradFill>
                        <a:gsLst>
                          <a:gs pos="0">
                            <a:schemeClr val="tx1"/>
                          </a:gs>
                          <a:gs pos="100000">
                            <a:schemeClr val="tx1"/>
                          </a:gs>
                        </a:gsLst>
                        <a:lin ang="16200000" scaled="0"/>
                      </a:gradFill>
                      <a:latin typeface="Segoe UI" pitchFamily="34" charset="0"/>
                    </a:endParaRPr>
                  </a:p>
                </p:txBody>
              </p:sp>
              <p:pic>
                <p:nvPicPr>
                  <p:cNvPr id="150" name="Picture 3" descr="C:\Users\shows\Desktop\Single Server Rack.png"/>
                  <p:cNvPicPr>
                    <a:picLocks noChangeAspect="1" noChangeArrowheads="1"/>
                  </p:cNvPicPr>
                  <p:nvPr/>
                </p:nvPicPr>
                <p:blipFill>
                  <a:blip r:embed="rId3"/>
                  <a:stretch>
                    <a:fillRect/>
                  </a:stretch>
                </p:blipFill>
                <p:spPr bwMode="auto">
                  <a:xfrm>
                    <a:off x="664077" y="5885666"/>
                    <a:ext cx="352499" cy="365760"/>
                  </a:xfrm>
                  <a:prstGeom prst="rect">
                    <a:avLst/>
                  </a:prstGeom>
                  <a:noFill/>
                  <a:effectLst>
                    <a:outerShdw blurRad="88900" algn="ctr" rotWithShape="0">
                      <a:prstClr val="black">
                        <a:alpha val="40000"/>
                      </a:prstClr>
                    </a:outerShdw>
                  </a:effectLst>
                </p:spPr>
              </p:pic>
            </p:grpSp>
            <p:grpSp>
              <p:nvGrpSpPr>
                <p:cNvPr id="140" name="Group 80"/>
                <p:cNvGrpSpPr/>
                <p:nvPr/>
              </p:nvGrpSpPr>
              <p:grpSpPr>
                <a:xfrm>
                  <a:off x="4541723" y="6165827"/>
                  <a:ext cx="1371600" cy="365760"/>
                  <a:chOff x="4337226" y="5844478"/>
                  <a:chExt cx="1716452" cy="457721"/>
                </a:xfrm>
              </p:grpSpPr>
              <p:sp>
                <p:nvSpPr>
                  <p:cNvPr id="147" name="Rounded Rectangle 146"/>
                  <p:cNvSpPr/>
                  <p:nvPr/>
                </p:nvSpPr>
                <p:spPr bwMode="auto">
                  <a:xfrm>
                    <a:off x="4337226" y="5844478"/>
                    <a:ext cx="1716452"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11480" tIns="0" rIns="0" bIns="0" numCol="1" rtlCol="0" anchor="ctr" anchorCtr="0" compatLnSpc="1">
                    <a:prstTxWarp prst="textNoShape">
                      <a:avLst/>
                    </a:prstTxWarp>
                  </a:bodyPr>
                  <a:lstStyle/>
                  <a:p>
                    <a:pPr>
                      <a:lnSpc>
                        <a:spcPct val="90000"/>
                      </a:lnSpc>
                      <a:spcAft>
                        <a:spcPts val="600"/>
                      </a:spcAft>
                    </a:pPr>
                    <a:r>
                      <a:rPr lang="en-US" sz="1400" dirty="0" smtClean="0">
                        <a:gradFill>
                          <a:gsLst>
                            <a:gs pos="0">
                              <a:schemeClr val="tx1"/>
                            </a:gs>
                            <a:gs pos="100000">
                              <a:schemeClr val="tx1"/>
                            </a:gs>
                          </a:gsLst>
                          <a:lin ang="16200000" scaled="0"/>
                        </a:gradFill>
                        <a:latin typeface="Segoe UI" pitchFamily="34" charset="0"/>
                      </a:rPr>
                      <a:t>Network</a:t>
                    </a:r>
                    <a:endParaRPr lang="en-US" sz="1400" dirty="0">
                      <a:gradFill>
                        <a:gsLst>
                          <a:gs pos="0">
                            <a:schemeClr val="tx1"/>
                          </a:gs>
                          <a:gs pos="100000">
                            <a:schemeClr val="tx1"/>
                          </a:gs>
                        </a:gsLst>
                        <a:lin ang="16200000" scaled="0"/>
                      </a:gradFill>
                      <a:latin typeface="Segoe UI" pitchFamily="34" charset="0"/>
                    </a:endParaRPr>
                  </a:p>
                </p:txBody>
              </p:sp>
              <p:pic>
                <p:nvPicPr>
                  <p:cNvPr id="148" name="Picture 2" descr="D:\SilverFox\8-20190_IsaacRoybal\Purchased_iStock\iStock_8963938_Illustra_10-credits\extras\network_circle.png"/>
                  <p:cNvPicPr>
                    <a:picLocks noChangeAspect="1" noChangeArrowheads="1"/>
                  </p:cNvPicPr>
                  <p:nvPr/>
                </p:nvPicPr>
                <p:blipFill>
                  <a:blip r:embed="rId4"/>
                  <a:srcRect/>
                  <a:stretch>
                    <a:fillRect/>
                  </a:stretch>
                </p:blipFill>
                <p:spPr bwMode="auto">
                  <a:xfrm>
                    <a:off x="4399071" y="5886450"/>
                    <a:ext cx="383957" cy="383957"/>
                  </a:xfrm>
                  <a:prstGeom prst="rect">
                    <a:avLst/>
                  </a:prstGeom>
                  <a:noFill/>
                  <a:effectLst>
                    <a:outerShdw blurRad="88900" algn="ctr" rotWithShape="0">
                      <a:prstClr val="black">
                        <a:alpha val="40000"/>
                      </a:prstClr>
                    </a:outerShdw>
                  </a:effectLst>
                </p:spPr>
              </p:pic>
            </p:grpSp>
            <p:grpSp>
              <p:nvGrpSpPr>
                <p:cNvPr id="141" name="Group 79"/>
                <p:cNvGrpSpPr/>
                <p:nvPr/>
              </p:nvGrpSpPr>
              <p:grpSpPr>
                <a:xfrm>
                  <a:off x="3123514" y="6165827"/>
                  <a:ext cx="1280160" cy="365760"/>
                  <a:chOff x="2429860" y="5844478"/>
                  <a:chExt cx="1602022" cy="457721"/>
                </a:xfrm>
              </p:grpSpPr>
              <p:sp>
                <p:nvSpPr>
                  <p:cNvPr id="145" name="Rounded Rectangle 144"/>
                  <p:cNvSpPr/>
                  <p:nvPr/>
                </p:nvSpPr>
                <p:spPr bwMode="auto">
                  <a:xfrm>
                    <a:off x="2429860" y="5844478"/>
                    <a:ext cx="1602022"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11480" tIns="0" rIns="0" bIns="0" numCol="1" rtlCol="0" anchor="ctr" anchorCtr="0" compatLnSpc="1">
                    <a:prstTxWarp prst="textNoShape">
                      <a:avLst/>
                    </a:prstTxWarp>
                  </a:bodyPr>
                  <a:lstStyle/>
                  <a:p>
                    <a:pPr>
                      <a:lnSpc>
                        <a:spcPct val="90000"/>
                      </a:lnSpc>
                      <a:spcAft>
                        <a:spcPts val="600"/>
                      </a:spcAft>
                    </a:pPr>
                    <a:r>
                      <a:rPr lang="en-US" sz="1400" dirty="0" smtClean="0">
                        <a:gradFill>
                          <a:gsLst>
                            <a:gs pos="0">
                              <a:schemeClr val="tx1"/>
                            </a:gs>
                            <a:gs pos="100000">
                              <a:schemeClr val="tx1"/>
                            </a:gs>
                          </a:gsLst>
                          <a:lin ang="16200000" scaled="0"/>
                        </a:gradFill>
                        <a:latin typeface="Segoe UI" pitchFamily="34" charset="0"/>
                      </a:rPr>
                      <a:t>Storage</a:t>
                    </a:r>
                    <a:endParaRPr lang="en-US" sz="1400" dirty="0">
                      <a:gradFill>
                        <a:gsLst>
                          <a:gs pos="0">
                            <a:schemeClr val="tx1"/>
                          </a:gs>
                          <a:gs pos="100000">
                            <a:schemeClr val="tx1"/>
                          </a:gs>
                        </a:gsLst>
                        <a:lin ang="16200000" scaled="0"/>
                      </a:gradFill>
                      <a:latin typeface="Segoe UI" pitchFamily="34" charset="0"/>
                    </a:endParaRPr>
                  </a:p>
                </p:txBody>
              </p:sp>
              <p:pic>
                <p:nvPicPr>
                  <p:cNvPr id="146" name="Picture 11" descr="D:\SilverFox\8-20190_IsaacRoybal\Purchased_iStock\iStock_8963938_Illustra_10-credits\extras\icons\storage_drives.png"/>
                  <p:cNvPicPr>
                    <a:picLocks noChangeAspect="1" noChangeArrowheads="1"/>
                  </p:cNvPicPr>
                  <p:nvPr/>
                </p:nvPicPr>
                <p:blipFill>
                  <a:blip r:embed="rId5"/>
                  <a:srcRect/>
                  <a:stretch>
                    <a:fillRect/>
                  </a:stretch>
                </p:blipFill>
                <p:spPr bwMode="auto">
                  <a:xfrm>
                    <a:off x="2573596" y="5920938"/>
                    <a:ext cx="318654" cy="320040"/>
                  </a:xfrm>
                  <a:prstGeom prst="rect">
                    <a:avLst/>
                  </a:prstGeom>
                  <a:noFill/>
                  <a:effectLst>
                    <a:outerShdw blurRad="88900" algn="ctr" rotWithShape="0">
                      <a:prstClr val="black">
                        <a:alpha val="40000"/>
                      </a:prstClr>
                    </a:outerShdw>
                  </a:effectLst>
                </p:spPr>
              </p:pic>
            </p:grpSp>
            <p:grpSp>
              <p:nvGrpSpPr>
                <p:cNvPr id="142" name="Group 84"/>
                <p:cNvGrpSpPr/>
                <p:nvPr/>
              </p:nvGrpSpPr>
              <p:grpSpPr>
                <a:xfrm>
                  <a:off x="6051373" y="6165827"/>
                  <a:ext cx="1828800" cy="365760"/>
                  <a:chOff x="6381750" y="5844478"/>
                  <a:chExt cx="2288602" cy="457721"/>
                </a:xfrm>
              </p:grpSpPr>
              <p:sp>
                <p:nvSpPr>
                  <p:cNvPr id="143" name="Rounded Rectangle 142"/>
                  <p:cNvSpPr/>
                  <p:nvPr/>
                </p:nvSpPr>
                <p:spPr bwMode="auto">
                  <a:xfrm>
                    <a:off x="6381750" y="5844478"/>
                    <a:ext cx="2288602" cy="457721"/>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11480" tIns="0" rIns="0" bIns="0" numCol="1" rtlCol="0" anchor="ctr" anchorCtr="0" compatLnSpc="1">
                    <a:prstTxWarp prst="textNoShape">
                      <a:avLst/>
                    </a:prstTxWarp>
                  </a:bodyPr>
                  <a:lstStyle/>
                  <a:p>
                    <a:pPr>
                      <a:lnSpc>
                        <a:spcPct val="90000"/>
                      </a:lnSpc>
                      <a:spcAft>
                        <a:spcPts val="600"/>
                      </a:spcAft>
                    </a:pPr>
                    <a:r>
                      <a:rPr lang="en-US" sz="1400" dirty="0" smtClean="0">
                        <a:gradFill>
                          <a:gsLst>
                            <a:gs pos="0">
                              <a:schemeClr val="tx1"/>
                            </a:gs>
                            <a:gs pos="100000">
                              <a:schemeClr val="tx1"/>
                            </a:gs>
                          </a:gsLst>
                          <a:lin ang="16200000" scaled="0"/>
                        </a:gradFill>
                        <a:latin typeface="Segoe UI" pitchFamily="34" charset="0"/>
                      </a:rPr>
                      <a:t>Load Balancing</a:t>
                    </a:r>
                    <a:endParaRPr lang="en-US" sz="1400" dirty="0">
                      <a:gradFill>
                        <a:gsLst>
                          <a:gs pos="0">
                            <a:schemeClr val="tx1"/>
                          </a:gs>
                          <a:gs pos="100000">
                            <a:schemeClr val="tx1"/>
                          </a:gs>
                        </a:gsLst>
                        <a:lin ang="16200000" scaled="0"/>
                      </a:gradFill>
                      <a:latin typeface="Segoe UI" pitchFamily="34" charset="0"/>
                    </a:endParaRPr>
                  </a:p>
                </p:txBody>
              </p:sp>
              <p:pic>
                <p:nvPicPr>
                  <p:cNvPr id="144" name="Picture 2" descr="D:\SilverFox\DVD_ART36\Artwork_Imagery\Icons - Illustrations\_ SUPER VISTA STYLE\scale balance.png"/>
                  <p:cNvPicPr>
                    <a:picLocks noChangeAspect="1" noChangeArrowheads="1"/>
                  </p:cNvPicPr>
                  <p:nvPr/>
                </p:nvPicPr>
                <p:blipFill>
                  <a:blip r:embed="rId6"/>
                  <a:srcRect/>
                  <a:stretch>
                    <a:fillRect/>
                  </a:stretch>
                </p:blipFill>
                <p:spPr bwMode="auto">
                  <a:xfrm>
                    <a:off x="6448122" y="5867598"/>
                    <a:ext cx="411480" cy="411480"/>
                  </a:xfrm>
                  <a:prstGeom prst="rect">
                    <a:avLst/>
                  </a:prstGeom>
                  <a:noFill/>
                  <a:effectLst>
                    <a:outerShdw blurRad="88900" algn="ctr" rotWithShape="0">
                      <a:prstClr val="black">
                        <a:alpha val="40000"/>
                      </a:prstClr>
                    </a:outerShdw>
                  </a:effectLst>
                </p:spPr>
              </p:pic>
            </p:grpSp>
          </p:grpSp>
        </p:grpSp>
        <p:grpSp>
          <p:nvGrpSpPr>
            <p:cNvPr id="166" name="Group 165"/>
            <p:cNvGrpSpPr/>
            <p:nvPr/>
          </p:nvGrpSpPr>
          <p:grpSpPr>
            <a:xfrm>
              <a:off x="6846983" y="4863330"/>
              <a:ext cx="1316736" cy="1097280"/>
              <a:chOff x="7446264" y="4225155"/>
              <a:chExt cx="1316736" cy="1097280"/>
            </a:xfrm>
          </p:grpSpPr>
          <p:sp>
            <p:nvSpPr>
              <p:cNvPr id="153" name="Rounded Rectangle 152"/>
              <p:cNvSpPr/>
              <p:nvPr/>
            </p:nvSpPr>
            <p:spPr>
              <a:xfrm>
                <a:off x="7446264" y="4225155"/>
                <a:ext cx="1316736" cy="1097280"/>
              </a:xfrm>
              <a:prstGeom prst="roundRect">
                <a:avLst>
                  <a:gd name="adj" fmla="val 7639"/>
                </a:avLst>
              </a:prstGeom>
              <a:solidFill>
                <a:srgbClr val="000000">
                  <a:alpha val="20000"/>
                </a:srgbClr>
              </a:solidFill>
              <a:ln w="12700">
                <a:solidFill>
                  <a:srgbClr val="000000">
                    <a:alpha val="49804"/>
                  </a:srgbClr>
                </a:solidFill>
                <a:prstDash val="solid"/>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grpSp>
            <p:nvGrpSpPr>
              <p:cNvPr id="163" name="Group 162"/>
              <p:cNvGrpSpPr/>
              <p:nvPr/>
            </p:nvGrpSpPr>
            <p:grpSpPr>
              <a:xfrm>
                <a:off x="7555992" y="4314716"/>
                <a:ext cx="1097280" cy="918159"/>
                <a:chOff x="7555992" y="4327479"/>
                <a:chExt cx="1097280" cy="918159"/>
              </a:xfrm>
            </p:grpSpPr>
            <p:sp>
              <p:nvSpPr>
                <p:cNvPr id="134" name="Rounded Rectangle 133"/>
                <p:cNvSpPr/>
                <p:nvPr/>
              </p:nvSpPr>
              <p:spPr bwMode="auto">
                <a:xfrm>
                  <a:off x="7555992" y="4327479"/>
                  <a:ext cx="1097280"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defRPr/>
                  </a:pPr>
                  <a:r>
                    <a:rPr lang="en-US" sz="1200" dirty="0" smtClean="0">
                      <a:gradFill>
                        <a:gsLst>
                          <a:gs pos="0">
                            <a:schemeClr val="tx1"/>
                          </a:gs>
                          <a:gs pos="100000">
                            <a:schemeClr val="tx1"/>
                          </a:gs>
                        </a:gsLst>
                        <a:lin ang="16200000" scaled="0"/>
                      </a:gradFill>
                      <a:latin typeface="Segoe UI" pitchFamily="34" charset="0"/>
                    </a:rPr>
                    <a:t>SCCM/WSUS</a:t>
                  </a:r>
                </a:p>
                <a:p>
                  <a:pPr algn="ctr" fontAlgn="base">
                    <a:lnSpc>
                      <a:spcPct val="90000"/>
                    </a:lnSpc>
                    <a:spcBef>
                      <a:spcPct val="0"/>
                    </a:spcBef>
                    <a:defRPr/>
                  </a:pPr>
                  <a:r>
                    <a:rPr lang="en-US" sz="1050" dirty="0" smtClean="0">
                      <a:gradFill>
                        <a:gsLst>
                          <a:gs pos="0">
                            <a:schemeClr val="tx1"/>
                          </a:gs>
                          <a:gs pos="100000">
                            <a:schemeClr val="tx1"/>
                          </a:gs>
                        </a:gsLst>
                        <a:lin ang="16200000" scaled="0"/>
                      </a:gradFill>
                      <a:latin typeface="Segoe UI" pitchFamily="34" charset="0"/>
                    </a:rPr>
                    <a:t>Patch Mgmt.</a:t>
                  </a:r>
                </a:p>
              </p:txBody>
            </p:sp>
            <p:sp>
              <p:nvSpPr>
                <p:cNvPr id="135" name="Rounded Rectangle 134"/>
                <p:cNvSpPr/>
                <p:nvPr/>
              </p:nvSpPr>
              <p:spPr bwMode="auto">
                <a:xfrm>
                  <a:off x="7555992" y="4834158"/>
                  <a:ext cx="1097280"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r>
                    <a:rPr lang="en-US" sz="1200" dirty="0" smtClean="0">
                      <a:gradFill>
                        <a:gsLst>
                          <a:gs pos="0">
                            <a:schemeClr val="tx1"/>
                          </a:gs>
                          <a:gs pos="100000">
                            <a:schemeClr val="tx1"/>
                          </a:gs>
                        </a:gsLst>
                        <a:lin ang="16200000" scaled="0"/>
                      </a:gradFill>
                      <a:latin typeface="Segoe UI" pitchFamily="34" charset="0"/>
                    </a:rPr>
                    <a:t>Solution Accelerators</a:t>
                  </a:r>
                </a:p>
              </p:txBody>
            </p:sp>
          </p:grpSp>
        </p:grpSp>
        <p:grpSp>
          <p:nvGrpSpPr>
            <p:cNvPr id="165" name="Group 164"/>
            <p:cNvGrpSpPr/>
            <p:nvPr/>
          </p:nvGrpSpPr>
          <p:grpSpPr>
            <a:xfrm>
              <a:off x="1580039" y="4863330"/>
              <a:ext cx="5164455" cy="1097280"/>
              <a:chOff x="2179320" y="4225155"/>
              <a:chExt cx="5164455" cy="1097280"/>
            </a:xfrm>
          </p:grpSpPr>
          <p:sp>
            <p:nvSpPr>
              <p:cNvPr id="92" name="Rounded Rectangle 91"/>
              <p:cNvSpPr/>
              <p:nvPr/>
            </p:nvSpPr>
            <p:spPr>
              <a:xfrm>
                <a:off x="2179320" y="4225155"/>
                <a:ext cx="5164455" cy="1097280"/>
              </a:xfrm>
              <a:prstGeom prst="roundRect">
                <a:avLst>
                  <a:gd name="adj" fmla="val 7639"/>
                </a:avLst>
              </a:prstGeom>
              <a:solidFill>
                <a:srgbClr val="000000">
                  <a:alpha val="20000"/>
                </a:srgbClr>
              </a:solidFill>
              <a:ln w="12700">
                <a:solidFill>
                  <a:schemeClr val="accent2">
                    <a:lumMod val="75000"/>
                    <a:alpha val="50000"/>
                  </a:schemeClr>
                </a:solidFill>
                <a:prstDash val="solid"/>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93" name="Rounded Rectangle 92"/>
              <p:cNvSpPr/>
              <p:nvPr/>
            </p:nvSpPr>
            <p:spPr>
              <a:xfrm>
                <a:off x="2274778" y="4316595"/>
                <a:ext cx="954197" cy="914400"/>
              </a:xfrm>
              <a:prstGeom prst="roundRect">
                <a:avLst>
                  <a:gd name="adj" fmla="val 8370"/>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marR="0" lvl="0" indent="0" algn="ctr" fontAlgn="base">
                  <a:lnSpc>
                    <a:spcPct val="90000"/>
                  </a:lnSpc>
                  <a:spcBef>
                    <a:spcPct val="0"/>
                  </a:spcBef>
                  <a:spcAft>
                    <a:spcPts val="600"/>
                  </a:spcAft>
                  <a:buClrTx/>
                  <a:buSzTx/>
                  <a:buFontTx/>
                  <a:buNone/>
                  <a:tabLst/>
                  <a:defRPr/>
                </a:pPr>
                <a:r>
                  <a:rPr lang="en-US" sz="1400" dirty="0" smtClean="0">
                    <a:gradFill>
                      <a:gsLst>
                        <a:gs pos="0">
                          <a:schemeClr val="tx1"/>
                        </a:gs>
                        <a:gs pos="100000">
                          <a:schemeClr val="tx1"/>
                        </a:gs>
                      </a:gsLst>
                      <a:lin ang="16200000" scaled="0"/>
                    </a:gradFill>
                    <a:latin typeface="Segoe UI" pitchFamily="34" charset="0"/>
                  </a:rPr>
                  <a:t>AD</a:t>
                </a:r>
              </a:p>
            </p:txBody>
          </p:sp>
          <p:grpSp>
            <p:nvGrpSpPr>
              <p:cNvPr id="164" name="Group 163"/>
              <p:cNvGrpSpPr/>
              <p:nvPr/>
            </p:nvGrpSpPr>
            <p:grpSpPr>
              <a:xfrm>
                <a:off x="3318489" y="4314716"/>
                <a:ext cx="3918309" cy="918159"/>
                <a:chOff x="3318489" y="4327479"/>
                <a:chExt cx="3918309" cy="918159"/>
              </a:xfrm>
            </p:grpSpPr>
            <p:grpSp>
              <p:nvGrpSpPr>
                <p:cNvPr id="110" name="Group 128"/>
                <p:cNvGrpSpPr/>
                <p:nvPr/>
              </p:nvGrpSpPr>
              <p:grpSpPr>
                <a:xfrm>
                  <a:off x="5316558" y="4834158"/>
                  <a:ext cx="1920240" cy="411480"/>
                  <a:chOff x="5570661" y="4822145"/>
                  <a:chExt cx="1920240" cy="411480"/>
                </a:xfrm>
              </p:grpSpPr>
              <p:sp>
                <p:nvSpPr>
                  <p:cNvPr id="132" name="Rounded Rectangle 131"/>
                  <p:cNvSpPr/>
                  <p:nvPr/>
                </p:nvSpPr>
                <p:spPr bwMode="auto">
                  <a:xfrm>
                    <a:off x="5570661" y="4822145"/>
                    <a:ext cx="1920240"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400" dirty="0" smtClean="0">
                      <a:gradFill>
                        <a:gsLst>
                          <a:gs pos="0">
                            <a:schemeClr val="tx1"/>
                          </a:gs>
                          <a:gs pos="100000">
                            <a:schemeClr val="tx1"/>
                          </a:gs>
                        </a:gsLst>
                        <a:lin ang="16200000" scaled="0"/>
                      </a:gradFill>
                      <a:latin typeface="Segoe UI" pitchFamily="34" charset="0"/>
                    </a:endParaRPr>
                  </a:p>
                </p:txBody>
              </p:sp>
              <p:pic>
                <p:nvPicPr>
                  <p:cNvPr id="133" name="Picture 2" descr="W:\TRANSFER\MBupload\SERVER-new\Logo\SystemCenter\SystemCenter\SysCnt_h_rgb_r.png"/>
                  <p:cNvPicPr>
                    <a:picLocks noChangeAspect="1" noChangeArrowheads="1"/>
                  </p:cNvPicPr>
                  <p:nvPr/>
                </p:nvPicPr>
                <p:blipFill>
                  <a:blip r:embed="rId7"/>
                  <a:stretch>
                    <a:fillRect/>
                  </a:stretch>
                </p:blipFill>
                <p:spPr bwMode="auto">
                  <a:xfrm>
                    <a:off x="6073581" y="4878147"/>
                    <a:ext cx="914400" cy="299476"/>
                  </a:xfrm>
                  <a:prstGeom prst="rect">
                    <a:avLst/>
                  </a:prstGeom>
                  <a:noFill/>
                  <a:effectLst/>
                </p:spPr>
              </p:pic>
            </p:grpSp>
            <p:grpSp>
              <p:nvGrpSpPr>
                <p:cNvPr id="115" name="Group 131"/>
                <p:cNvGrpSpPr/>
                <p:nvPr/>
              </p:nvGrpSpPr>
              <p:grpSpPr>
                <a:xfrm>
                  <a:off x="3318489" y="4834158"/>
                  <a:ext cx="1920240" cy="411480"/>
                  <a:chOff x="1165062" y="4822145"/>
                  <a:chExt cx="1920240" cy="411480"/>
                </a:xfrm>
              </p:grpSpPr>
              <p:sp>
                <p:nvSpPr>
                  <p:cNvPr id="116" name="Rounded Rectangle 115"/>
                  <p:cNvSpPr/>
                  <p:nvPr/>
                </p:nvSpPr>
                <p:spPr bwMode="auto">
                  <a:xfrm>
                    <a:off x="1165062" y="4822145"/>
                    <a:ext cx="1920240"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400" dirty="0" smtClean="0">
                      <a:gradFill>
                        <a:gsLst>
                          <a:gs pos="0">
                            <a:schemeClr val="tx1"/>
                          </a:gs>
                          <a:gs pos="100000">
                            <a:schemeClr val="tx1"/>
                          </a:gs>
                        </a:gsLst>
                        <a:lin ang="16200000" scaled="0"/>
                      </a:gradFill>
                      <a:latin typeface="Segoe UI" pitchFamily="34" charset="0"/>
                    </a:endParaRPr>
                  </a:p>
                </p:txBody>
              </p:sp>
              <p:pic>
                <p:nvPicPr>
                  <p:cNvPr id="117" name="Picture 116" descr="WS08-HypeV_v_rgb_r.png"/>
                  <p:cNvPicPr>
                    <a:picLocks noChangeAspect="1"/>
                  </p:cNvPicPr>
                  <p:nvPr/>
                </p:nvPicPr>
                <p:blipFill>
                  <a:blip r:embed="rId8"/>
                  <a:stretch>
                    <a:fillRect/>
                  </a:stretch>
                </p:blipFill>
                <p:spPr>
                  <a:xfrm>
                    <a:off x="1259555" y="4905414"/>
                    <a:ext cx="1731254" cy="244943"/>
                  </a:xfrm>
                  <a:prstGeom prst="rect">
                    <a:avLst/>
                  </a:prstGeom>
                </p:spPr>
              </p:pic>
            </p:grpSp>
            <p:grpSp>
              <p:nvGrpSpPr>
                <p:cNvPr id="158" name="Group 157"/>
                <p:cNvGrpSpPr/>
                <p:nvPr/>
              </p:nvGrpSpPr>
              <p:grpSpPr>
                <a:xfrm>
                  <a:off x="3318489" y="4327479"/>
                  <a:ext cx="1920240" cy="411480"/>
                  <a:chOff x="1680189" y="4327479"/>
                  <a:chExt cx="1920240" cy="411480"/>
                </a:xfrm>
              </p:grpSpPr>
              <p:sp>
                <p:nvSpPr>
                  <p:cNvPr id="97" name="Rounded Rectangle 96"/>
                  <p:cNvSpPr/>
                  <p:nvPr/>
                </p:nvSpPr>
                <p:spPr bwMode="auto">
                  <a:xfrm>
                    <a:off x="1680189" y="4327479"/>
                    <a:ext cx="1920240"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400" dirty="0" smtClean="0">
                      <a:gradFill>
                        <a:gsLst>
                          <a:gs pos="0">
                            <a:schemeClr val="tx1"/>
                          </a:gs>
                          <a:gs pos="100000">
                            <a:schemeClr val="tx1"/>
                          </a:gs>
                        </a:gsLst>
                        <a:lin ang="16200000" scaled="0"/>
                      </a:gradFill>
                      <a:latin typeface="Segoe UI" pitchFamily="34" charset="0"/>
                    </a:endParaRPr>
                  </a:p>
                </p:txBody>
              </p:sp>
              <p:pic>
                <p:nvPicPr>
                  <p:cNvPr id="99" name="Picture 2" descr="W:\TRANSFER\MBupload\SERVER-new\Logo\SystemCenter\SystemCenter\SysCnt_h_rgb_r.png"/>
                  <p:cNvPicPr>
                    <a:picLocks noChangeAspect="1" noChangeArrowheads="1"/>
                  </p:cNvPicPr>
                  <p:nvPr/>
                </p:nvPicPr>
                <p:blipFill>
                  <a:blip r:embed="rId9"/>
                  <a:stretch>
                    <a:fillRect/>
                  </a:stretch>
                </p:blipFill>
                <p:spPr bwMode="auto">
                  <a:xfrm>
                    <a:off x="1808411" y="4357321"/>
                    <a:ext cx="1663796" cy="351797"/>
                  </a:xfrm>
                  <a:prstGeom prst="rect">
                    <a:avLst/>
                  </a:prstGeom>
                  <a:noFill/>
                  <a:effectLst/>
                </p:spPr>
              </p:pic>
            </p:grpSp>
            <p:grpSp>
              <p:nvGrpSpPr>
                <p:cNvPr id="157" name="Group 156"/>
                <p:cNvGrpSpPr/>
                <p:nvPr/>
              </p:nvGrpSpPr>
              <p:grpSpPr>
                <a:xfrm>
                  <a:off x="5316558" y="4327479"/>
                  <a:ext cx="1920240" cy="411480"/>
                  <a:chOff x="5467348" y="4327479"/>
                  <a:chExt cx="1920240" cy="411480"/>
                </a:xfrm>
              </p:grpSpPr>
              <p:sp>
                <p:nvSpPr>
                  <p:cNvPr id="156" name="Rounded Rectangle 155"/>
                  <p:cNvSpPr/>
                  <p:nvPr/>
                </p:nvSpPr>
                <p:spPr bwMode="auto">
                  <a:xfrm>
                    <a:off x="5467348" y="4327479"/>
                    <a:ext cx="1920240"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400" dirty="0" smtClean="0">
                      <a:gradFill>
                        <a:gsLst>
                          <a:gs pos="0">
                            <a:schemeClr val="tx1"/>
                          </a:gs>
                          <a:gs pos="100000">
                            <a:schemeClr val="tx1"/>
                          </a:gs>
                        </a:gsLst>
                        <a:lin ang="16200000" scaled="0"/>
                      </a:gradFill>
                      <a:latin typeface="Segoe UI" pitchFamily="34" charset="0"/>
                    </a:endParaRPr>
                  </a:p>
                </p:txBody>
              </p:sp>
              <p:pic>
                <p:nvPicPr>
                  <p:cNvPr id="155" name="Picture 2" descr="W:\TRANSFER\MBupload\SERVER-new\Logo\SystemCenter\SystemCenter\SysCnt_h_rgb_r.png"/>
                  <p:cNvPicPr>
                    <a:picLocks noChangeAspect="1" noChangeArrowheads="1"/>
                  </p:cNvPicPr>
                  <p:nvPr/>
                </p:nvPicPr>
                <p:blipFill>
                  <a:blip r:embed="rId10"/>
                  <a:stretch>
                    <a:fillRect/>
                  </a:stretch>
                </p:blipFill>
                <p:spPr bwMode="auto">
                  <a:xfrm>
                    <a:off x="5701146" y="4357321"/>
                    <a:ext cx="1452644" cy="351797"/>
                  </a:xfrm>
                  <a:prstGeom prst="rect">
                    <a:avLst/>
                  </a:prstGeom>
                  <a:noFill/>
                  <a:effectLst/>
                </p:spPr>
              </p:pic>
            </p:grpSp>
          </p:grpSp>
        </p:grpSp>
        <p:grpSp>
          <p:nvGrpSpPr>
            <p:cNvPr id="170" name="Group 169"/>
            <p:cNvGrpSpPr/>
            <p:nvPr/>
          </p:nvGrpSpPr>
          <p:grpSpPr>
            <a:xfrm>
              <a:off x="980282" y="4922385"/>
              <a:ext cx="510064" cy="1707015"/>
              <a:chOff x="1370013" y="4634730"/>
              <a:chExt cx="510064" cy="1707015"/>
            </a:xfrm>
          </p:grpSpPr>
          <p:sp>
            <p:nvSpPr>
              <p:cNvPr id="169" name="Down Arrow 168"/>
              <p:cNvSpPr/>
              <p:nvPr/>
            </p:nvSpPr>
            <p:spPr bwMode="auto">
              <a:xfrm rot="10800000">
                <a:off x="1370013" y="4634730"/>
                <a:ext cx="510064" cy="1005840"/>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vert" wrap="square" lIns="0" tIns="0" rIns="0" bIns="36576" numCol="1" rtlCol="0" anchor="ctr" anchorCtr="0" compatLnSpc="1">
                <a:prstTxWarp prst="textNoShape">
                  <a:avLst/>
                </a:prstTxWarp>
              </a:bodyPr>
              <a:lstStyle/>
              <a:p>
                <a:pPr algn="r" defTabSz="987267" fontAlgn="base">
                  <a:lnSpc>
                    <a:spcPct val="90000"/>
                  </a:lnSpc>
                  <a:spcBef>
                    <a:spcPct val="0"/>
                  </a:spcBef>
                  <a:spcAft>
                    <a:spcPct val="0"/>
                  </a:spcAft>
                </a:pPr>
                <a:r>
                  <a:rPr lang="en-US" sz="1100" b="1" dirty="0" err="1" smtClean="0">
                    <a:gradFill>
                      <a:gsLst>
                        <a:gs pos="3000">
                          <a:schemeClr val="bg1"/>
                        </a:gs>
                        <a:gs pos="96000">
                          <a:schemeClr val="bg1"/>
                        </a:gs>
                      </a:gsLst>
                      <a:lin ang="0" scaled="0"/>
                    </a:gradFill>
                  </a:rPr>
                  <a:t>Eventing</a:t>
                </a:r>
                <a:endParaRPr lang="en-US" sz="1100" b="1" dirty="0" smtClean="0">
                  <a:gradFill>
                    <a:gsLst>
                      <a:gs pos="3000">
                        <a:schemeClr val="bg1"/>
                      </a:gs>
                      <a:gs pos="96000">
                        <a:schemeClr val="bg1"/>
                      </a:gs>
                    </a:gsLst>
                    <a:lin ang="0" scaled="0"/>
                  </a:gradFill>
                </a:endParaRPr>
              </a:p>
            </p:txBody>
          </p:sp>
          <p:sp>
            <p:nvSpPr>
              <p:cNvPr id="168" name="Down Arrow 167"/>
              <p:cNvSpPr/>
              <p:nvPr/>
            </p:nvSpPr>
            <p:spPr bwMode="auto">
              <a:xfrm>
                <a:off x="1370013" y="5335905"/>
                <a:ext cx="510064" cy="1005840"/>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vert270" wrap="square" lIns="0" tIns="0" rIns="0" bIns="0" numCol="1" rtlCol="0" anchor="ctr" anchorCtr="0" compatLnSpc="1">
                <a:prstTxWarp prst="textNoShape">
                  <a:avLst/>
                </a:prstTxWarp>
              </a:bodyPr>
              <a:lstStyle/>
              <a:p>
                <a:pPr defTabSz="987267" fontAlgn="base">
                  <a:lnSpc>
                    <a:spcPct val="90000"/>
                  </a:lnSpc>
                  <a:spcBef>
                    <a:spcPct val="0"/>
                  </a:spcBef>
                  <a:spcAft>
                    <a:spcPct val="0"/>
                  </a:spcAft>
                </a:pPr>
                <a:r>
                  <a:rPr lang="en-US" sz="1100" b="1" dirty="0" smtClean="0">
                    <a:gradFill>
                      <a:gsLst>
                        <a:gs pos="3000">
                          <a:schemeClr val="bg1"/>
                        </a:gs>
                        <a:gs pos="96000">
                          <a:schemeClr val="bg1"/>
                        </a:gs>
                      </a:gsLst>
                      <a:lin ang="0" scaled="0"/>
                    </a:gradFill>
                  </a:rPr>
                  <a:t>Power Shell</a:t>
                </a:r>
              </a:p>
            </p:txBody>
          </p:sp>
        </p:grpSp>
      </p:grpSp>
      <p:sp>
        <p:nvSpPr>
          <p:cNvPr id="220" name="Rounded Rectangle 219"/>
          <p:cNvSpPr/>
          <p:nvPr/>
        </p:nvSpPr>
        <p:spPr bwMode="auto">
          <a:xfrm>
            <a:off x="381000" y="1304924"/>
            <a:ext cx="8382000" cy="3076575"/>
          </a:xfrm>
          <a:prstGeom prst="roundRect">
            <a:avLst>
              <a:gd name="adj" fmla="val 4974"/>
            </a:avLst>
          </a:prstGeom>
          <a:solidFill>
            <a:srgbClr val="00004C">
              <a:alpha val="29804"/>
            </a:srgbClr>
          </a:solidFill>
          <a:ln w="25400">
            <a:solidFill>
              <a:schemeClr val="tx1">
                <a:alpha val="50000"/>
              </a:schemeClr>
            </a:solid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vert270" wrap="square" lIns="91436" tIns="45718" rIns="91440" bIns="45718" numCol="1" rtlCol="0" anchor="t" anchorCtr="0" compatLnSpc="1">
            <a:prstTxWarp prst="textNoShape">
              <a:avLst/>
            </a:prstTxWarp>
          </a:bodyPr>
          <a:lstStyle/>
          <a:p>
            <a:pPr algn="ctr" defTabSz="914099" fontAlgn="base">
              <a:lnSpc>
                <a:spcPct val="90000"/>
              </a:lnSpc>
              <a:spcBef>
                <a:spcPct val="0"/>
              </a:spcBef>
              <a:spcAft>
                <a:spcPct val="0"/>
              </a:spcAft>
              <a:defRPr/>
            </a:pPr>
            <a:r>
              <a:rPr lang="en-US" sz="1600" b="1" dirty="0" smtClean="0">
                <a:gradFill>
                  <a:gsLst>
                    <a:gs pos="0">
                      <a:srgbClr val="F0C570">
                        <a:lumMod val="60000"/>
                        <a:lumOff val="40000"/>
                      </a:srgbClr>
                    </a:gs>
                    <a:gs pos="100000">
                      <a:srgbClr val="F0C570">
                        <a:lumMod val="60000"/>
                        <a:lumOff val="40000"/>
                      </a:srgbClr>
                    </a:gs>
                  </a:gsLst>
                  <a:lin ang="16200000" scaled="0"/>
                </a:gradFill>
                <a:latin typeface="Segoe UI" pitchFamily="34" charset="0"/>
              </a:rPr>
              <a:t>Dynamic Data Center Tool Kit </a:t>
            </a:r>
          </a:p>
        </p:txBody>
      </p:sp>
      <p:grpSp>
        <p:nvGrpSpPr>
          <p:cNvPr id="274" name="Group 273"/>
          <p:cNvGrpSpPr/>
          <p:nvPr/>
        </p:nvGrpSpPr>
        <p:grpSpPr>
          <a:xfrm>
            <a:off x="2457450" y="1409700"/>
            <a:ext cx="5010149" cy="643572"/>
            <a:chOff x="2457450" y="1190625"/>
            <a:chExt cx="5010149" cy="643572"/>
          </a:xfrm>
        </p:grpSpPr>
        <p:sp>
          <p:nvSpPr>
            <p:cNvPr id="186" name="Rounded Rectangle 185"/>
            <p:cNvSpPr/>
            <p:nvPr/>
          </p:nvSpPr>
          <p:spPr>
            <a:xfrm>
              <a:off x="2457450" y="1190625"/>
              <a:ext cx="5010149" cy="643572"/>
            </a:xfrm>
            <a:prstGeom prst="roundRect">
              <a:avLst>
                <a:gd name="adj" fmla="val 12392"/>
              </a:avLst>
            </a:prstGeom>
            <a:gradFill>
              <a:gsLst>
                <a:gs pos="0">
                  <a:schemeClr val="accent3">
                    <a:shade val="15000"/>
                    <a:satMod val="180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a:ln>
              <a:gradFill>
                <a:gsLst>
                  <a:gs pos="0">
                    <a:schemeClr val="accent3">
                      <a:alpha val="0"/>
                    </a:schemeClr>
                  </a:gs>
                  <a:gs pos="50000">
                    <a:schemeClr val="accent3"/>
                  </a:gs>
                  <a:gs pos="100000">
                    <a:schemeClr val="accent3">
                      <a:lumMod val="75000"/>
                    </a:schemeClr>
                  </a:gs>
                </a:gsLst>
                <a:lin ang="16200000" scaled="0"/>
              </a:gra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vert270" wrap="square" lIns="0" tIns="0" rIns="0" bIns="0" numCol="1" rtlCol="0" anchor="t" anchorCtr="0" compatLnSpc="1">
              <a:prstTxWarp prst="textNoShape">
                <a:avLst/>
              </a:prstTxWarp>
            </a:bodyPr>
            <a:lstStyle/>
            <a:p>
              <a:pPr algn="ctr" fontAlgn="base">
                <a:spcBef>
                  <a:spcPct val="0"/>
                </a:spcBef>
                <a:spcAft>
                  <a:spcPct val="0"/>
                </a:spcAft>
              </a:pPr>
              <a:r>
                <a:rPr lang="en-US" sz="1400" b="1" dirty="0" smtClean="0">
                  <a:gradFill>
                    <a:gsLst>
                      <a:gs pos="0">
                        <a:schemeClr val="accent2">
                          <a:lumMod val="60000"/>
                          <a:lumOff val="40000"/>
                        </a:schemeClr>
                      </a:gs>
                      <a:gs pos="100000">
                        <a:schemeClr val="accent2">
                          <a:lumMod val="60000"/>
                          <a:lumOff val="40000"/>
                        </a:schemeClr>
                      </a:gs>
                    </a:gsLst>
                    <a:lin ang="16200000" scaled="0"/>
                  </a:gradFill>
                  <a:latin typeface="Segoe UI" pitchFamily="34" charset="0"/>
                </a:rPr>
                <a:t>Portal</a:t>
              </a:r>
              <a:endParaRPr lang="en-US" sz="1400" b="1" dirty="0">
                <a:gradFill>
                  <a:gsLst>
                    <a:gs pos="0">
                      <a:schemeClr val="accent2">
                        <a:lumMod val="60000"/>
                        <a:lumOff val="40000"/>
                      </a:schemeClr>
                    </a:gs>
                    <a:gs pos="100000">
                      <a:schemeClr val="accent2">
                        <a:lumMod val="60000"/>
                        <a:lumOff val="40000"/>
                      </a:schemeClr>
                    </a:gs>
                  </a:gsLst>
                  <a:lin ang="16200000" scaled="0"/>
                </a:gradFill>
                <a:latin typeface="Segoe UI" pitchFamily="34" charset="0"/>
              </a:endParaRPr>
            </a:p>
          </p:txBody>
        </p:sp>
        <p:grpSp>
          <p:nvGrpSpPr>
            <p:cNvPr id="193" name="Group 192"/>
            <p:cNvGrpSpPr/>
            <p:nvPr/>
          </p:nvGrpSpPr>
          <p:grpSpPr>
            <a:xfrm>
              <a:off x="4745938" y="1239765"/>
              <a:ext cx="2608045" cy="545293"/>
              <a:chOff x="3334703" y="2807717"/>
              <a:chExt cx="2624694" cy="567102"/>
            </a:xfrm>
          </p:grpSpPr>
          <p:sp>
            <p:nvSpPr>
              <p:cNvPr id="187" name="Rounded Rectangle 186"/>
              <p:cNvSpPr/>
              <p:nvPr/>
            </p:nvSpPr>
            <p:spPr>
              <a:xfrm>
                <a:off x="3344224" y="2877876"/>
                <a:ext cx="2615173" cy="402336"/>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48640" tIns="0" rIns="0" bIns="0" numCol="1" rtlCol="0" anchor="ctr" anchorCtr="0" compatLnSpc="1">
                <a:prstTxWarp prst="textNoShape">
                  <a:avLst/>
                </a:prstTxWarp>
              </a:bodyPr>
              <a:lstStyle/>
              <a:p>
                <a:pPr>
                  <a:lnSpc>
                    <a:spcPct val="90000"/>
                  </a:lnSpc>
                  <a:spcAft>
                    <a:spcPts val="600"/>
                  </a:spcAft>
                </a:pPr>
                <a:r>
                  <a:rPr lang="en-US" sz="1400" dirty="0" smtClean="0">
                    <a:gradFill>
                      <a:gsLst>
                        <a:gs pos="0">
                          <a:schemeClr val="tx1"/>
                        </a:gs>
                        <a:gs pos="100000">
                          <a:schemeClr val="tx1"/>
                        </a:gs>
                      </a:gsLst>
                      <a:lin ang="16200000" scaled="0"/>
                    </a:gradFill>
                    <a:latin typeface="Segoe UI" pitchFamily="34" charset="0"/>
                  </a:rPr>
                  <a:t>Admin (On Boarding)</a:t>
                </a:r>
              </a:p>
            </p:txBody>
          </p:sp>
          <p:pic>
            <p:nvPicPr>
              <p:cNvPr id="185" name="Picture 4" descr="K:\SilverFox\DVD_ART36\Artwork_Imagery\Icons - Illustrations\_ REAL VISTA STYLE\3d gear.png"/>
              <p:cNvPicPr>
                <a:picLocks noChangeAspect="1" noChangeArrowheads="1"/>
              </p:cNvPicPr>
              <p:nvPr/>
            </p:nvPicPr>
            <p:blipFill>
              <a:blip r:embed="rId11"/>
              <a:srcRect/>
              <a:stretch>
                <a:fillRect/>
              </a:stretch>
            </p:blipFill>
            <p:spPr bwMode="auto">
              <a:xfrm>
                <a:off x="3334703" y="2807717"/>
                <a:ext cx="428769" cy="428770"/>
              </a:xfrm>
              <a:prstGeom prst="rect">
                <a:avLst/>
              </a:prstGeom>
              <a:noFill/>
              <a:effectLst>
                <a:outerShdw blurRad="88900" algn="ctr" rotWithShape="0">
                  <a:prstClr val="black">
                    <a:alpha val="40000"/>
                  </a:prstClr>
                </a:outerShdw>
              </a:effectLst>
            </p:spPr>
          </p:pic>
          <p:pic>
            <p:nvPicPr>
              <p:cNvPr id="179" name="Picture 7" descr="D:\DVD_ART36\Artwork_Imagery\Icons - Illustrations\_ REAL VISTA STYLE\people operator hard hat construction icon.png"/>
              <p:cNvPicPr>
                <a:picLocks noChangeAspect="1" noChangeArrowheads="1"/>
              </p:cNvPicPr>
              <p:nvPr/>
            </p:nvPicPr>
            <p:blipFill>
              <a:blip r:embed="rId12"/>
              <a:stretch>
                <a:fillRect/>
              </a:stretch>
            </p:blipFill>
            <p:spPr bwMode="auto">
              <a:xfrm flipH="1">
                <a:off x="3462183" y="2840800"/>
                <a:ext cx="534018" cy="534019"/>
              </a:xfrm>
              <a:prstGeom prst="rect">
                <a:avLst/>
              </a:prstGeom>
              <a:noFill/>
              <a:effectLst>
                <a:outerShdw blurRad="88900" algn="ctr" rotWithShape="0">
                  <a:prstClr val="black">
                    <a:alpha val="4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grpSp>
          <p:nvGrpSpPr>
            <p:cNvPr id="194" name="Group 193"/>
            <p:cNvGrpSpPr/>
            <p:nvPr/>
          </p:nvGrpSpPr>
          <p:grpSpPr>
            <a:xfrm>
              <a:off x="2855954" y="1239765"/>
              <a:ext cx="1735802" cy="545293"/>
              <a:chOff x="1495426" y="2807717"/>
              <a:chExt cx="1746884" cy="567102"/>
            </a:xfrm>
          </p:grpSpPr>
          <p:sp>
            <p:nvSpPr>
              <p:cNvPr id="188" name="Rounded Rectangle 187"/>
              <p:cNvSpPr/>
              <p:nvPr/>
            </p:nvSpPr>
            <p:spPr>
              <a:xfrm>
                <a:off x="1504950" y="2877876"/>
                <a:ext cx="1737360" cy="402336"/>
              </a:xfrm>
              <a:prstGeom prst="roundRect">
                <a:avLst>
                  <a:gd name="adj" fmla="val 50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48640" tIns="0" rIns="0" bIns="0" numCol="1" rtlCol="0" anchor="ctr" anchorCtr="0" compatLnSpc="1">
                <a:prstTxWarp prst="textNoShape">
                  <a:avLst/>
                </a:prstTxWarp>
              </a:bodyPr>
              <a:lstStyle/>
              <a:p>
                <a:pPr>
                  <a:lnSpc>
                    <a:spcPct val="90000"/>
                  </a:lnSpc>
                  <a:spcAft>
                    <a:spcPts val="600"/>
                  </a:spcAft>
                </a:pPr>
                <a:r>
                  <a:rPr lang="en-US" sz="1400" dirty="0" smtClean="0">
                    <a:gradFill>
                      <a:gsLst>
                        <a:gs pos="0">
                          <a:schemeClr val="tx1"/>
                        </a:gs>
                        <a:gs pos="100000">
                          <a:schemeClr val="tx1"/>
                        </a:gs>
                      </a:gsLst>
                      <a:lin ang="16200000" scaled="0"/>
                    </a:gradFill>
                    <a:latin typeface="Segoe UI" pitchFamily="34" charset="0"/>
                  </a:rPr>
                  <a:t>Self Service</a:t>
                </a:r>
                <a:endParaRPr lang="en-US" sz="1400" dirty="0">
                  <a:gradFill>
                    <a:gsLst>
                      <a:gs pos="0">
                        <a:schemeClr val="tx1"/>
                      </a:gs>
                      <a:gs pos="100000">
                        <a:schemeClr val="tx1"/>
                      </a:gs>
                    </a:gsLst>
                    <a:lin ang="16200000" scaled="0"/>
                  </a:gradFill>
                  <a:latin typeface="Segoe UI" pitchFamily="34" charset="0"/>
                </a:endParaRPr>
              </a:p>
            </p:txBody>
          </p:sp>
          <p:pic>
            <p:nvPicPr>
              <p:cNvPr id="184" name="Picture 4" descr="K:\SilverFox\DVD_ART36\Artwork_Imagery\Icons - Illustrations\_ REAL VISTA STYLE\3d gear.png"/>
              <p:cNvPicPr>
                <a:picLocks noChangeAspect="1" noChangeArrowheads="1"/>
              </p:cNvPicPr>
              <p:nvPr/>
            </p:nvPicPr>
            <p:blipFill>
              <a:blip r:embed="rId11"/>
              <a:srcRect/>
              <a:stretch>
                <a:fillRect/>
              </a:stretch>
            </p:blipFill>
            <p:spPr bwMode="auto">
              <a:xfrm>
                <a:off x="1495426" y="2807717"/>
                <a:ext cx="428769" cy="428770"/>
              </a:xfrm>
              <a:prstGeom prst="rect">
                <a:avLst/>
              </a:prstGeom>
              <a:noFill/>
              <a:effectLst>
                <a:outerShdw blurRad="88900" algn="ctr" rotWithShape="0">
                  <a:prstClr val="black">
                    <a:alpha val="40000"/>
                  </a:prstClr>
                </a:outerShdw>
              </a:effectLst>
            </p:spPr>
          </p:pic>
          <p:pic>
            <p:nvPicPr>
              <p:cNvPr id="182" name="Picture 6" descr="D:\DVD_ART36\Artwork_Imagery\Icons - Illustrations\_ REAL VISTA STYLE\people icon gold shirt user.png"/>
              <p:cNvPicPr>
                <a:picLocks noChangeAspect="1" noChangeArrowheads="1"/>
              </p:cNvPicPr>
              <p:nvPr/>
            </p:nvPicPr>
            <p:blipFill>
              <a:blip r:embed="rId13"/>
              <a:stretch>
                <a:fillRect/>
              </a:stretch>
            </p:blipFill>
            <p:spPr bwMode="auto">
              <a:xfrm flipH="1">
                <a:off x="1622906" y="2840800"/>
                <a:ext cx="534018" cy="534019"/>
              </a:xfrm>
              <a:prstGeom prst="rect">
                <a:avLst/>
              </a:prstGeom>
              <a:noFill/>
              <a:effectLst>
                <a:outerShdw blurRad="88900" algn="ctr" rotWithShape="0">
                  <a:prstClr val="black">
                    <a:alpha val="4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grpSp>
      <p:sp>
        <p:nvSpPr>
          <p:cNvPr id="224" name="Rectangle 223"/>
          <p:cNvSpPr/>
          <p:nvPr/>
        </p:nvSpPr>
        <p:spPr>
          <a:xfrm>
            <a:off x="1331913" y="2977127"/>
            <a:ext cx="1066799" cy="789447"/>
          </a:xfrm>
          <a:prstGeom prst="rect">
            <a:avLst/>
          </a:prstGeom>
        </p:spPr>
        <p:txBody>
          <a:bodyPr wrap="square" lIns="0" tIns="0" rIns="0" bIns="0">
            <a:spAutoFit/>
          </a:bodyPr>
          <a:lstStyle/>
          <a:p>
            <a:pPr algn="ctr" defTabSz="820583">
              <a:lnSpc>
                <a:spcPct val="90000"/>
              </a:lnSpc>
              <a:defRPr/>
            </a:pPr>
            <a:r>
              <a:rPr lang="en-US" sz="1200" b="1" dirty="0">
                <a:gradFill>
                  <a:gsLst>
                    <a:gs pos="0">
                      <a:schemeClr val="tx1"/>
                    </a:gs>
                    <a:gs pos="100000">
                      <a:schemeClr val="tx1"/>
                    </a:gs>
                  </a:gsLst>
                  <a:lin ang="16200000" scaled="0"/>
                </a:gradFill>
                <a:latin typeface="Segoe UI" pitchFamily="34" charset="0"/>
              </a:rPr>
              <a:t>Provisioning Engine </a:t>
            </a:r>
          </a:p>
          <a:p>
            <a:pPr algn="ctr" defTabSz="820583">
              <a:lnSpc>
                <a:spcPct val="90000"/>
              </a:lnSpc>
              <a:defRPr/>
            </a:pPr>
            <a:r>
              <a:rPr lang="en-US" sz="1100" dirty="0">
                <a:gradFill>
                  <a:gsLst>
                    <a:gs pos="0">
                      <a:schemeClr val="tx1"/>
                    </a:gs>
                    <a:gs pos="100000">
                      <a:schemeClr val="tx1"/>
                    </a:gs>
                  </a:gsLst>
                  <a:lin ang="16200000" scaled="0"/>
                </a:gradFill>
                <a:latin typeface="Segoe UI" pitchFamily="34" charset="0"/>
              </a:rPr>
              <a:t>(Batch creation, queuing, execute action PS scripts)</a:t>
            </a:r>
          </a:p>
        </p:txBody>
      </p:sp>
      <p:grpSp>
        <p:nvGrpSpPr>
          <p:cNvPr id="273" name="Group 272"/>
          <p:cNvGrpSpPr/>
          <p:nvPr/>
        </p:nvGrpSpPr>
        <p:grpSpPr>
          <a:xfrm>
            <a:off x="6200077" y="2672715"/>
            <a:ext cx="1264920" cy="1642110"/>
            <a:chOff x="6191249" y="2453640"/>
            <a:chExt cx="1264920" cy="1642110"/>
          </a:xfrm>
        </p:grpSpPr>
        <p:pic>
          <p:nvPicPr>
            <p:cNvPr id="177" name="Picture 9" descr="D:\SilverFox\8-20190_IsaacRoybal\Purchased_iStock\iStock_8963938_Illustra_10-credits\extras\icons\database_stack.png"/>
            <p:cNvPicPr>
              <a:picLocks noChangeArrowheads="1"/>
            </p:cNvPicPr>
            <p:nvPr/>
          </p:nvPicPr>
          <p:blipFill>
            <a:blip r:embed="rId14"/>
            <a:stretch>
              <a:fillRect/>
            </a:stretch>
          </p:blipFill>
          <p:spPr bwMode="auto">
            <a:xfrm>
              <a:off x="6191249" y="2453640"/>
              <a:ext cx="1264920" cy="1417320"/>
            </a:xfrm>
            <a:prstGeom prst="rect">
              <a:avLst/>
            </a:prstGeom>
            <a:noFill/>
            <a:effectLst>
              <a:outerShdw blurRad="127000" algn="ctr" rotWithShape="0">
                <a:prstClr val="black">
                  <a:alpha val="40000"/>
                </a:prstClr>
              </a:outerShdw>
            </a:effectLst>
          </p:spPr>
        </p:pic>
        <p:sp>
          <p:nvSpPr>
            <p:cNvPr id="176" name="TextBox 175"/>
            <p:cNvSpPr txBox="1"/>
            <p:nvPr/>
          </p:nvSpPr>
          <p:spPr>
            <a:xfrm>
              <a:off x="6460095" y="3895708"/>
              <a:ext cx="740603" cy="200042"/>
            </a:xfrm>
            <a:prstGeom prst="rect">
              <a:avLst/>
            </a:prstGeom>
            <a:noFill/>
          </p:spPr>
          <p:txBody>
            <a:bodyPr wrap="none" lIns="0" tIns="0" rIns="0" bIns="0" rtlCol="0">
              <a:noAutofit/>
            </a:bodyPr>
            <a:lstStyle/>
            <a:p>
              <a:pPr algn="ctr" fontAlgn="base">
                <a:lnSpc>
                  <a:spcPct val="90000"/>
                </a:lnSpc>
                <a:spcBef>
                  <a:spcPct val="0"/>
                </a:spcBef>
                <a:spcAft>
                  <a:spcPct val="0"/>
                </a:spcAft>
              </a:pPr>
              <a:r>
                <a:rPr lang="en-US" sz="1400" b="1" dirty="0" smtClean="0">
                  <a:gradFill>
                    <a:gsLst>
                      <a:gs pos="0">
                        <a:schemeClr val="accent2">
                          <a:lumMod val="60000"/>
                          <a:lumOff val="40000"/>
                        </a:schemeClr>
                      </a:gs>
                      <a:gs pos="100000">
                        <a:schemeClr val="accent2">
                          <a:lumMod val="60000"/>
                          <a:lumOff val="40000"/>
                        </a:schemeClr>
                      </a:gs>
                    </a:gsLst>
                    <a:lin ang="16200000" scaled="0"/>
                  </a:gradFill>
                  <a:latin typeface="Segoe UI" pitchFamily="34" charset="0"/>
                </a:rPr>
                <a:t>Store (Database)</a:t>
              </a:r>
            </a:p>
          </p:txBody>
        </p:sp>
      </p:grpSp>
      <p:grpSp>
        <p:nvGrpSpPr>
          <p:cNvPr id="206" name="Group 205"/>
          <p:cNvGrpSpPr/>
          <p:nvPr/>
        </p:nvGrpSpPr>
        <p:grpSpPr>
          <a:xfrm>
            <a:off x="6641263" y="1944098"/>
            <a:ext cx="382548" cy="855887"/>
            <a:chOff x="6886386" y="1923144"/>
            <a:chExt cx="382548" cy="855887"/>
          </a:xfrm>
        </p:grpSpPr>
        <p:sp>
          <p:nvSpPr>
            <p:cNvPr id="203" name="Down Arrow 202"/>
            <p:cNvSpPr/>
            <p:nvPr/>
          </p:nvSpPr>
          <p:spPr bwMode="auto">
            <a:xfrm rot="10800000">
              <a:off x="6886386" y="1923144"/>
              <a:ext cx="382548" cy="548640"/>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204" name="Down Arrow 203"/>
            <p:cNvSpPr/>
            <p:nvPr/>
          </p:nvSpPr>
          <p:spPr bwMode="auto">
            <a:xfrm>
              <a:off x="6886386" y="2230391"/>
              <a:ext cx="382548" cy="548640"/>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grpSp>
      <p:grpSp>
        <p:nvGrpSpPr>
          <p:cNvPr id="210" name="Group 209"/>
          <p:cNvGrpSpPr/>
          <p:nvPr/>
        </p:nvGrpSpPr>
        <p:grpSpPr>
          <a:xfrm>
            <a:off x="5581889" y="3180576"/>
            <a:ext cx="575852" cy="382548"/>
            <a:chOff x="5038964" y="2775810"/>
            <a:chExt cx="575852" cy="382548"/>
          </a:xfrm>
        </p:grpSpPr>
        <p:sp>
          <p:nvSpPr>
            <p:cNvPr id="208" name="Down Arrow 207"/>
            <p:cNvSpPr/>
            <p:nvPr/>
          </p:nvSpPr>
          <p:spPr bwMode="auto">
            <a:xfrm rot="16200000">
              <a:off x="5240662" y="2784204"/>
              <a:ext cx="382548" cy="365760"/>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209" name="Down Arrow 208"/>
            <p:cNvSpPr/>
            <p:nvPr/>
          </p:nvSpPr>
          <p:spPr bwMode="auto">
            <a:xfrm rot="5400000">
              <a:off x="5030570" y="2784204"/>
              <a:ext cx="382548" cy="365760"/>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grpSp>
      <p:sp>
        <p:nvSpPr>
          <p:cNvPr id="213" name="Down Arrow 212"/>
          <p:cNvSpPr/>
          <p:nvPr/>
        </p:nvSpPr>
        <p:spPr bwMode="auto">
          <a:xfrm rot="5400000">
            <a:off x="7557336" y="3130573"/>
            <a:ext cx="382548" cy="482553"/>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grpSp>
        <p:nvGrpSpPr>
          <p:cNvPr id="272" name="Group 271"/>
          <p:cNvGrpSpPr/>
          <p:nvPr/>
        </p:nvGrpSpPr>
        <p:grpSpPr>
          <a:xfrm>
            <a:off x="7808912" y="2986270"/>
            <a:ext cx="830263" cy="1139460"/>
            <a:chOff x="7808912" y="2306712"/>
            <a:chExt cx="830263" cy="1139460"/>
          </a:xfrm>
        </p:grpSpPr>
        <p:pic>
          <p:nvPicPr>
            <p:cNvPr id="82946" name="Picture 2" descr="K:\SilverFox\DVD_ART36\Artwork_Imagery\Icons - Illustrations\_ WINDOWS SERVER ICONS\Documents\Document XML file.png"/>
            <p:cNvPicPr>
              <a:picLocks noChangeAspect="1" noChangeArrowheads="1"/>
            </p:cNvPicPr>
            <p:nvPr/>
          </p:nvPicPr>
          <p:blipFill>
            <a:blip r:embed="rId15"/>
            <a:srcRect/>
            <a:stretch>
              <a:fillRect/>
            </a:stretch>
          </p:blipFill>
          <p:spPr bwMode="auto">
            <a:xfrm>
              <a:off x="7972425" y="2306712"/>
              <a:ext cx="523875" cy="675523"/>
            </a:xfrm>
            <a:prstGeom prst="rect">
              <a:avLst/>
            </a:prstGeom>
            <a:noFill/>
            <a:effectLst>
              <a:outerShdw blurRad="88900" algn="ctr" rotWithShape="0">
                <a:prstClr val="black">
                  <a:alpha val="40000"/>
                </a:prstClr>
              </a:outerShdw>
            </a:effectLst>
          </p:spPr>
        </p:pic>
        <p:sp>
          <p:nvSpPr>
            <p:cNvPr id="227" name="Rectangle 226"/>
            <p:cNvSpPr/>
            <p:nvPr/>
          </p:nvSpPr>
          <p:spPr>
            <a:xfrm>
              <a:off x="7808912" y="3009899"/>
              <a:ext cx="830263" cy="436273"/>
            </a:xfrm>
            <a:prstGeom prst="rect">
              <a:avLst/>
            </a:prstGeom>
          </p:spPr>
          <p:txBody>
            <a:bodyPr wrap="square" lIns="0" tIns="0" rIns="0" bIns="0">
              <a:spAutoFit/>
            </a:bodyPr>
            <a:lstStyle/>
            <a:p>
              <a:pPr algn="ctr" defTabSz="820583">
                <a:lnSpc>
                  <a:spcPct val="90000"/>
                </a:lnSpc>
                <a:spcBef>
                  <a:spcPct val="0"/>
                </a:spcBef>
                <a:defRPr/>
              </a:pPr>
              <a:r>
                <a:rPr lang="en-US" sz="1050" dirty="0" smtClean="0">
                  <a:gradFill>
                    <a:gsLst>
                      <a:gs pos="0">
                        <a:schemeClr val="tx1"/>
                      </a:gs>
                      <a:gs pos="100000">
                        <a:schemeClr val="tx1"/>
                      </a:gs>
                    </a:gsLst>
                    <a:lin ang="16200000" scaled="0"/>
                  </a:gradFill>
                  <a:latin typeface="Segoe UI" pitchFamily="34" charset="0"/>
                </a:rPr>
                <a:t>Actions/Tasks Definition XML</a:t>
              </a:r>
              <a:endParaRPr lang="en-US" sz="1050" dirty="0">
                <a:gradFill>
                  <a:gsLst>
                    <a:gs pos="0">
                      <a:schemeClr val="tx1"/>
                    </a:gs>
                    <a:gs pos="100000">
                      <a:schemeClr val="tx1"/>
                    </a:gs>
                  </a:gsLst>
                  <a:lin ang="16200000" scaled="0"/>
                </a:gradFill>
                <a:latin typeface="Segoe UI" pitchFamily="34" charset="0"/>
              </a:endParaRPr>
            </a:p>
          </p:txBody>
        </p:sp>
      </p:grpSp>
      <p:grpSp>
        <p:nvGrpSpPr>
          <p:cNvPr id="271" name="Group 270"/>
          <p:cNvGrpSpPr/>
          <p:nvPr/>
        </p:nvGrpSpPr>
        <p:grpSpPr>
          <a:xfrm>
            <a:off x="2466975" y="2419350"/>
            <a:ext cx="3078480" cy="1905000"/>
            <a:chOff x="2466975" y="2200275"/>
            <a:chExt cx="3078480" cy="1905000"/>
          </a:xfrm>
        </p:grpSpPr>
        <p:grpSp>
          <p:nvGrpSpPr>
            <p:cNvPr id="270" name="Group 269"/>
            <p:cNvGrpSpPr/>
            <p:nvPr/>
          </p:nvGrpSpPr>
          <p:grpSpPr>
            <a:xfrm>
              <a:off x="2466975" y="2200275"/>
              <a:ext cx="3078480" cy="1905000"/>
              <a:chOff x="2466975" y="2200275"/>
              <a:chExt cx="3078480" cy="1905000"/>
            </a:xfrm>
          </p:grpSpPr>
          <p:sp>
            <p:nvSpPr>
              <p:cNvPr id="230" name="Rounded Rectangle 229"/>
              <p:cNvSpPr/>
              <p:nvPr/>
            </p:nvSpPr>
            <p:spPr>
              <a:xfrm>
                <a:off x="2466975" y="2200275"/>
                <a:ext cx="3078480" cy="1905000"/>
              </a:xfrm>
              <a:prstGeom prst="roundRect">
                <a:avLst>
                  <a:gd name="adj" fmla="val 4460"/>
                </a:avLst>
              </a:prstGeom>
              <a:solidFill>
                <a:srgbClr val="000000">
                  <a:alpha val="20000"/>
                </a:srgbClr>
              </a:solidFill>
              <a:ln w="12700">
                <a:solidFill>
                  <a:schemeClr val="accent2">
                    <a:lumMod val="75000"/>
                    <a:alpha val="50000"/>
                  </a:schemeClr>
                </a:solidFill>
                <a:prstDash val="solid"/>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grpSp>
            <p:nvGrpSpPr>
              <p:cNvPr id="269" name="Group 268"/>
              <p:cNvGrpSpPr/>
              <p:nvPr/>
            </p:nvGrpSpPr>
            <p:grpSpPr>
              <a:xfrm>
                <a:off x="2563326" y="2296172"/>
                <a:ext cx="2885778" cy="1585570"/>
                <a:chOff x="2600325" y="2308225"/>
                <a:chExt cx="2885778" cy="1585570"/>
              </a:xfrm>
            </p:grpSpPr>
            <p:sp>
              <p:nvSpPr>
                <p:cNvPr id="237" name="Rounded Rectangle 236"/>
                <p:cNvSpPr/>
                <p:nvPr/>
              </p:nvSpPr>
              <p:spPr bwMode="auto">
                <a:xfrm>
                  <a:off x="2600325" y="2963851"/>
                  <a:ext cx="2885778" cy="274320"/>
                </a:xfrm>
                <a:prstGeom prst="roundRect">
                  <a:avLst/>
                </a:prstGeom>
              </p:spPr>
              <p:style>
                <a:lnRef idx="1">
                  <a:schemeClr val="accent1"/>
                </a:lnRef>
                <a:fillRef idx="3">
                  <a:schemeClr val="accent1"/>
                </a:fillRef>
                <a:effectRef idx="2">
                  <a:schemeClr val="accent1"/>
                </a:effectRef>
                <a:fontRef idx="minor">
                  <a:schemeClr val="lt1"/>
                </a:fontRef>
              </p:style>
              <p:txBody>
                <a:bodyPr lIns="45720" tIns="0" rIns="45720" bIns="0" rtlCol="0" anchor="ctr" anchorCtr="0"/>
                <a:lstStyle/>
                <a:p>
                  <a:pPr algn="ctr" defTabSz="820069" fontAlgn="base">
                    <a:lnSpc>
                      <a:spcPct val="90000"/>
                    </a:lnSpc>
                    <a:spcBef>
                      <a:spcPct val="0"/>
                    </a:spcBef>
                    <a:spcAft>
                      <a:spcPts val="600"/>
                    </a:spcAft>
                    <a:defRPr/>
                  </a:pPr>
                  <a:r>
                    <a:rPr lang="en-US" sz="1400" b="1" dirty="0" smtClean="0">
                      <a:gradFill>
                        <a:gsLst>
                          <a:gs pos="0">
                            <a:schemeClr val="tx1"/>
                          </a:gs>
                          <a:gs pos="100000">
                            <a:schemeClr val="tx1"/>
                          </a:gs>
                        </a:gsLst>
                        <a:lin ang="16200000" scaled="0"/>
                      </a:gradFill>
                    </a:rPr>
                    <a:t>Processing Logic</a:t>
                  </a:r>
                </a:p>
              </p:txBody>
            </p:sp>
            <p:sp>
              <p:nvSpPr>
                <p:cNvPr id="243" name="Rounded Rectangle 242"/>
                <p:cNvSpPr/>
                <p:nvPr/>
              </p:nvSpPr>
              <p:spPr bwMode="auto">
                <a:xfrm>
                  <a:off x="2600325" y="3619475"/>
                  <a:ext cx="2885778" cy="274320"/>
                </a:xfrm>
                <a:prstGeom prst="roundRect">
                  <a:avLst/>
                </a:prstGeom>
              </p:spPr>
              <p:style>
                <a:lnRef idx="1">
                  <a:schemeClr val="accent1"/>
                </a:lnRef>
                <a:fillRef idx="3">
                  <a:schemeClr val="accent1"/>
                </a:fillRef>
                <a:effectRef idx="2">
                  <a:schemeClr val="accent1"/>
                </a:effectRef>
                <a:fontRef idx="minor">
                  <a:schemeClr val="lt1"/>
                </a:fontRef>
              </p:style>
              <p:txBody>
                <a:bodyPr lIns="45720" tIns="0" rIns="45720" bIns="0" rtlCol="0" anchor="ctr" anchorCtr="0"/>
                <a:lstStyle/>
                <a:p>
                  <a:pPr algn="ctr" defTabSz="820069" fontAlgn="base">
                    <a:lnSpc>
                      <a:spcPct val="90000"/>
                    </a:lnSpc>
                    <a:spcBef>
                      <a:spcPct val="0"/>
                    </a:spcBef>
                    <a:spcAft>
                      <a:spcPts val="600"/>
                    </a:spcAft>
                    <a:defRPr/>
                  </a:pPr>
                  <a:r>
                    <a:rPr lang="en-US" sz="1400" b="1" dirty="0" smtClean="0">
                      <a:gradFill>
                        <a:gsLst>
                          <a:gs pos="0">
                            <a:schemeClr val="tx1"/>
                          </a:gs>
                          <a:gs pos="100000">
                            <a:schemeClr val="tx1"/>
                          </a:gs>
                        </a:gsLst>
                        <a:lin ang="16200000" scaled="0"/>
                      </a:gradFill>
                    </a:rPr>
                    <a:t>Windows </a:t>
                  </a:r>
                  <a:r>
                    <a:rPr lang="en-US" sz="1400" b="1" dirty="0" err="1" smtClean="0">
                      <a:gradFill>
                        <a:gsLst>
                          <a:gs pos="0">
                            <a:schemeClr val="tx1"/>
                          </a:gs>
                          <a:gs pos="100000">
                            <a:schemeClr val="tx1"/>
                          </a:gs>
                        </a:gsLst>
                        <a:lin ang="16200000" scaled="0"/>
                      </a:gradFill>
                    </a:rPr>
                    <a:t>PowerShell</a:t>
                  </a:r>
                  <a:r>
                    <a:rPr lang="en-US" sz="1400" b="1" dirty="0" smtClean="0">
                      <a:gradFill>
                        <a:gsLst>
                          <a:gs pos="0">
                            <a:schemeClr val="tx1"/>
                          </a:gs>
                          <a:gs pos="100000">
                            <a:schemeClr val="tx1"/>
                          </a:gs>
                        </a:gsLst>
                        <a:lin ang="16200000" scaled="0"/>
                      </a:gradFill>
                    </a:rPr>
                    <a:t> 2.0</a:t>
                  </a:r>
                </a:p>
              </p:txBody>
            </p:sp>
            <p:sp>
              <p:nvSpPr>
                <p:cNvPr id="249" name="Rounded Rectangle 248"/>
                <p:cNvSpPr/>
                <p:nvPr/>
              </p:nvSpPr>
              <p:spPr bwMode="auto">
                <a:xfrm>
                  <a:off x="2600325" y="2308225"/>
                  <a:ext cx="2885778" cy="274320"/>
                </a:xfrm>
                <a:prstGeom prst="roundRect">
                  <a:avLst/>
                </a:prstGeom>
              </p:spPr>
              <p:style>
                <a:lnRef idx="1">
                  <a:schemeClr val="accent1"/>
                </a:lnRef>
                <a:fillRef idx="3">
                  <a:schemeClr val="accent1"/>
                </a:fillRef>
                <a:effectRef idx="2">
                  <a:schemeClr val="accent1"/>
                </a:effectRef>
                <a:fontRef idx="minor">
                  <a:schemeClr val="lt1"/>
                </a:fontRef>
              </p:style>
              <p:txBody>
                <a:bodyPr lIns="45720" tIns="0" rIns="45720" bIns="0" rtlCol="0" anchor="ctr" anchorCtr="0"/>
                <a:lstStyle/>
                <a:p>
                  <a:pPr algn="ctr" defTabSz="820069" fontAlgn="base">
                    <a:lnSpc>
                      <a:spcPct val="90000"/>
                    </a:lnSpc>
                    <a:spcBef>
                      <a:spcPct val="0"/>
                    </a:spcBef>
                    <a:spcAft>
                      <a:spcPts val="600"/>
                    </a:spcAft>
                    <a:defRPr/>
                  </a:pPr>
                  <a:r>
                    <a:rPr lang="en-US" sz="1400" b="1" dirty="0" smtClean="0">
                      <a:gradFill>
                        <a:gsLst>
                          <a:gs pos="0">
                            <a:schemeClr val="tx1"/>
                          </a:gs>
                          <a:gs pos="100000">
                            <a:schemeClr val="tx1"/>
                          </a:gs>
                        </a:gsLst>
                        <a:lin ang="16200000" scaled="0"/>
                      </a:gradFill>
                    </a:rPr>
                    <a:t>WCF Services</a:t>
                  </a:r>
                </a:p>
              </p:txBody>
            </p:sp>
            <p:sp>
              <p:nvSpPr>
                <p:cNvPr id="250" name="Rounded Rectangle 249"/>
                <p:cNvSpPr/>
                <p:nvPr/>
              </p:nvSpPr>
              <p:spPr bwMode="auto">
                <a:xfrm>
                  <a:off x="2600325" y="2636038"/>
                  <a:ext cx="2885778" cy="274320"/>
                </a:xfrm>
                <a:prstGeom prst="roundRect">
                  <a:avLst/>
                </a:prstGeom>
              </p:spPr>
              <p:style>
                <a:lnRef idx="1">
                  <a:schemeClr val="accent1"/>
                </a:lnRef>
                <a:fillRef idx="3">
                  <a:schemeClr val="accent1"/>
                </a:fillRef>
                <a:effectRef idx="2">
                  <a:schemeClr val="accent1"/>
                </a:effectRef>
                <a:fontRef idx="minor">
                  <a:schemeClr val="lt1"/>
                </a:fontRef>
              </p:style>
              <p:txBody>
                <a:bodyPr lIns="45720" tIns="0" rIns="45720" bIns="0" rtlCol="0" anchor="ctr" anchorCtr="0"/>
                <a:lstStyle/>
                <a:p>
                  <a:pPr algn="ctr" defTabSz="820069" fontAlgn="base">
                    <a:lnSpc>
                      <a:spcPct val="90000"/>
                    </a:lnSpc>
                    <a:spcBef>
                      <a:spcPct val="0"/>
                    </a:spcBef>
                    <a:spcAft>
                      <a:spcPts val="600"/>
                    </a:spcAft>
                    <a:defRPr/>
                  </a:pPr>
                  <a:r>
                    <a:rPr lang="en-US" sz="1400" b="1" dirty="0" smtClean="0">
                      <a:gradFill>
                        <a:gsLst>
                          <a:gs pos="0">
                            <a:schemeClr val="tx1"/>
                          </a:gs>
                          <a:gs pos="100000">
                            <a:schemeClr val="tx1"/>
                          </a:gs>
                        </a:gsLst>
                        <a:lin ang="16200000" scaled="0"/>
                      </a:gradFill>
                    </a:rPr>
                    <a:t>Queue</a:t>
                  </a:r>
                </a:p>
              </p:txBody>
            </p:sp>
            <p:grpSp>
              <p:nvGrpSpPr>
                <p:cNvPr id="268" name="Group 267"/>
                <p:cNvGrpSpPr/>
                <p:nvPr/>
              </p:nvGrpSpPr>
              <p:grpSpPr>
                <a:xfrm>
                  <a:off x="2600325" y="3291664"/>
                  <a:ext cx="2885778" cy="274320"/>
                  <a:chOff x="2600325" y="3291664"/>
                  <a:chExt cx="2885778" cy="274320"/>
                </a:xfrm>
              </p:grpSpPr>
              <p:grpSp>
                <p:nvGrpSpPr>
                  <p:cNvPr id="266" name="Group 265"/>
                  <p:cNvGrpSpPr/>
                  <p:nvPr/>
                </p:nvGrpSpPr>
                <p:grpSpPr>
                  <a:xfrm>
                    <a:off x="4800303" y="3291664"/>
                    <a:ext cx="685800" cy="274320"/>
                    <a:chOff x="4800303" y="3291664"/>
                    <a:chExt cx="685800" cy="274320"/>
                  </a:xfrm>
                </p:grpSpPr>
                <p:sp>
                  <p:nvSpPr>
                    <p:cNvPr id="253" name="Rounded Rectangle 252"/>
                    <p:cNvSpPr/>
                    <p:nvPr/>
                  </p:nvSpPr>
                  <p:spPr bwMode="auto">
                    <a:xfrm>
                      <a:off x="4800303" y="3291664"/>
                      <a:ext cx="685800" cy="274320"/>
                    </a:xfrm>
                    <a:prstGeom prst="roundRect">
                      <a:avLst/>
                    </a:prstGeom>
                  </p:spPr>
                  <p:style>
                    <a:lnRef idx="1">
                      <a:schemeClr val="accent1"/>
                    </a:lnRef>
                    <a:fillRef idx="3">
                      <a:schemeClr val="accent1"/>
                    </a:fillRef>
                    <a:effectRef idx="2">
                      <a:schemeClr val="accent1"/>
                    </a:effectRef>
                    <a:fontRef idx="minor">
                      <a:schemeClr val="lt1"/>
                    </a:fontRef>
                  </p:style>
                  <p:txBody>
                    <a:bodyPr lIns="45720" tIns="0" rIns="45720" bIns="0" rtlCol="0" anchor="ctr" anchorCtr="0"/>
                    <a:lstStyle/>
                    <a:p>
                      <a:pPr algn="ctr" defTabSz="820069" fontAlgn="base">
                        <a:lnSpc>
                          <a:spcPct val="90000"/>
                        </a:lnSpc>
                        <a:spcBef>
                          <a:spcPct val="0"/>
                        </a:spcBef>
                        <a:spcAft>
                          <a:spcPts val="600"/>
                        </a:spcAft>
                        <a:defRPr/>
                      </a:pPr>
                      <a:endParaRPr lang="en-US" sz="1400" b="1" dirty="0" smtClean="0">
                        <a:gradFill>
                          <a:gsLst>
                            <a:gs pos="0">
                              <a:schemeClr val="tx1"/>
                            </a:gs>
                            <a:gs pos="100000">
                              <a:schemeClr val="tx1"/>
                            </a:gs>
                          </a:gsLst>
                          <a:lin ang="16200000" scaled="0"/>
                        </a:gradFill>
                      </a:endParaRPr>
                    </a:p>
                  </p:txBody>
                </p:sp>
                <p:pic>
                  <p:nvPicPr>
                    <p:cNvPr id="260" name="Picture 22" descr="visio process chart 2"/>
                    <p:cNvPicPr>
                      <a:picLocks noChangeAspect="1" noChangeArrowheads="1"/>
                    </p:cNvPicPr>
                    <p:nvPr/>
                  </p:nvPicPr>
                  <p:blipFill>
                    <a:blip r:embed="rId16" cstate="print">
                      <a:lum bright="100000"/>
                    </a:blip>
                    <a:srcRect/>
                    <a:stretch>
                      <a:fillRect/>
                    </a:stretch>
                  </p:blipFill>
                  <p:spPr bwMode="auto">
                    <a:xfrm>
                      <a:off x="5002766" y="3314054"/>
                      <a:ext cx="280874" cy="229541"/>
                    </a:xfrm>
                    <a:prstGeom prst="rect">
                      <a:avLst/>
                    </a:prstGeom>
                    <a:noFill/>
                    <a:effectLst>
                      <a:outerShdw blurRad="88900" algn="ctr" rotWithShape="0">
                        <a:prstClr val="black">
                          <a:alpha val="40000"/>
                        </a:prstClr>
                      </a:outerShdw>
                    </a:effectLst>
                  </p:spPr>
                </p:pic>
              </p:grpSp>
              <p:grpSp>
                <p:nvGrpSpPr>
                  <p:cNvPr id="265" name="Group 264"/>
                  <p:cNvGrpSpPr/>
                  <p:nvPr/>
                </p:nvGrpSpPr>
                <p:grpSpPr>
                  <a:xfrm>
                    <a:off x="4066977" y="3291664"/>
                    <a:ext cx="685800" cy="274320"/>
                    <a:chOff x="4066977" y="3291664"/>
                    <a:chExt cx="685800" cy="274320"/>
                  </a:xfrm>
                </p:grpSpPr>
                <p:sp>
                  <p:nvSpPr>
                    <p:cNvPr id="252" name="Rounded Rectangle 251"/>
                    <p:cNvSpPr/>
                    <p:nvPr/>
                  </p:nvSpPr>
                  <p:spPr bwMode="auto">
                    <a:xfrm>
                      <a:off x="4066977" y="3291664"/>
                      <a:ext cx="685800" cy="274320"/>
                    </a:xfrm>
                    <a:prstGeom prst="roundRect">
                      <a:avLst/>
                    </a:prstGeom>
                  </p:spPr>
                  <p:style>
                    <a:lnRef idx="1">
                      <a:schemeClr val="accent1"/>
                    </a:lnRef>
                    <a:fillRef idx="3">
                      <a:schemeClr val="accent1"/>
                    </a:fillRef>
                    <a:effectRef idx="2">
                      <a:schemeClr val="accent1"/>
                    </a:effectRef>
                    <a:fontRef idx="minor">
                      <a:schemeClr val="lt1"/>
                    </a:fontRef>
                  </p:style>
                  <p:txBody>
                    <a:bodyPr lIns="45720" tIns="0" rIns="45720" bIns="0" rtlCol="0" anchor="ctr" anchorCtr="0"/>
                    <a:lstStyle/>
                    <a:p>
                      <a:pPr algn="ctr" defTabSz="820069" fontAlgn="base">
                        <a:lnSpc>
                          <a:spcPct val="90000"/>
                        </a:lnSpc>
                        <a:spcBef>
                          <a:spcPct val="0"/>
                        </a:spcBef>
                        <a:spcAft>
                          <a:spcPts val="600"/>
                        </a:spcAft>
                        <a:defRPr/>
                      </a:pPr>
                      <a:endParaRPr lang="en-US" sz="1400" b="1" dirty="0" smtClean="0">
                        <a:gradFill>
                          <a:gsLst>
                            <a:gs pos="0">
                              <a:schemeClr val="tx1"/>
                            </a:gs>
                            <a:gs pos="100000">
                              <a:schemeClr val="tx1"/>
                            </a:gs>
                          </a:gsLst>
                          <a:lin ang="16200000" scaled="0"/>
                        </a:gradFill>
                      </a:endParaRPr>
                    </a:p>
                  </p:txBody>
                </p:sp>
                <p:pic>
                  <p:nvPicPr>
                    <p:cNvPr id="261" name="Picture 22" descr="visio process chart 2"/>
                    <p:cNvPicPr>
                      <a:picLocks noChangeAspect="1" noChangeArrowheads="1"/>
                    </p:cNvPicPr>
                    <p:nvPr/>
                  </p:nvPicPr>
                  <p:blipFill>
                    <a:blip r:embed="rId16" cstate="print">
                      <a:lum bright="100000"/>
                    </a:blip>
                    <a:srcRect/>
                    <a:stretch>
                      <a:fillRect/>
                    </a:stretch>
                  </p:blipFill>
                  <p:spPr bwMode="auto">
                    <a:xfrm>
                      <a:off x="4269440" y="3314054"/>
                      <a:ext cx="280874" cy="229541"/>
                    </a:xfrm>
                    <a:prstGeom prst="rect">
                      <a:avLst/>
                    </a:prstGeom>
                    <a:noFill/>
                    <a:effectLst>
                      <a:outerShdw blurRad="88900" algn="ctr" rotWithShape="0">
                        <a:prstClr val="black">
                          <a:alpha val="40000"/>
                        </a:prstClr>
                      </a:outerShdw>
                    </a:effectLst>
                  </p:spPr>
                </p:pic>
              </p:grpSp>
              <p:grpSp>
                <p:nvGrpSpPr>
                  <p:cNvPr id="264" name="Group 263"/>
                  <p:cNvGrpSpPr/>
                  <p:nvPr/>
                </p:nvGrpSpPr>
                <p:grpSpPr>
                  <a:xfrm>
                    <a:off x="3333651" y="3291664"/>
                    <a:ext cx="685800" cy="274320"/>
                    <a:chOff x="3333651" y="3291664"/>
                    <a:chExt cx="685800" cy="274320"/>
                  </a:xfrm>
                </p:grpSpPr>
                <p:sp>
                  <p:nvSpPr>
                    <p:cNvPr id="251" name="Rounded Rectangle 250"/>
                    <p:cNvSpPr/>
                    <p:nvPr/>
                  </p:nvSpPr>
                  <p:spPr bwMode="auto">
                    <a:xfrm>
                      <a:off x="3333651" y="3291664"/>
                      <a:ext cx="685800" cy="274320"/>
                    </a:xfrm>
                    <a:prstGeom prst="roundRect">
                      <a:avLst/>
                    </a:prstGeom>
                  </p:spPr>
                  <p:style>
                    <a:lnRef idx="1">
                      <a:schemeClr val="accent1"/>
                    </a:lnRef>
                    <a:fillRef idx="3">
                      <a:schemeClr val="accent1"/>
                    </a:fillRef>
                    <a:effectRef idx="2">
                      <a:schemeClr val="accent1"/>
                    </a:effectRef>
                    <a:fontRef idx="minor">
                      <a:schemeClr val="lt1"/>
                    </a:fontRef>
                  </p:style>
                  <p:txBody>
                    <a:bodyPr lIns="45720" tIns="0" rIns="45720" bIns="0" rtlCol="0" anchor="ctr" anchorCtr="0"/>
                    <a:lstStyle/>
                    <a:p>
                      <a:pPr algn="ctr" defTabSz="820069" fontAlgn="base">
                        <a:lnSpc>
                          <a:spcPct val="90000"/>
                        </a:lnSpc>
                        <a:spcBef>
                          <a:spcPct val="0"/>
                        </a:spcBef>
                        <a:spcAft>
                          <a:spcPts val="600"/>
                        </a:spcAft>
                        <a:defRPr/>
                      </a:pPr>
                      <a:endParaRPr lang="en-US" sz="1400" b="1" dirty="0" smtClean="0">
                        <a:gradFill>
                          <a:gsLst>
                            <a:gs pos="0">
                              <a:schemeClr val="tx1"/>
                            </a:gs>
                            <a:gs pos="100000">
                              <a:schemeClr val="tx1"/>
                            </a:gs>
                          </a:gsLst>
                          <a:lin ang="16200000" scaled="0"/>
                        </a:gradFill>
                      </a:endParaRPr>
                    </a:p>
                  </p:txBody>
                </p:sp>
                <p:pic>
                  <p:nvPicPr>
                    <p:cNvPr id="262" name="Picture 22" descr="visio process chart 2"/>
                    <p:cNvPicPr>
                      <a:picLocks noChangeAspect="1" noChangeArrowheads="1"/>
                    </p:cNvPicPr>
                    <p:nvPr/>
                  </p:nvPicPr>
                  <p:blipFill>
                    <a:blip r:embed="rId16" cstate="print">
                      <a:lum bright="100000"/>
                    </a:blip>
                    <a:srcRect/>
                    <a:stretch>
                      <a:fillRect/>
                    </a:stretch>
                  </p:blipFill>
                  <p:spPr bwMode="auto">
                    <a:xfrm>
                      <a:off x="3536114" y="3314054"/>
                      <a:ext cx="280874" cy="229541"/>
                    </a:xfrm>
                    <a:prstGeom prst="rect">
                      <a:avLst/>
                    </a:prstGeom>
                    <a:noFill/>
                    <a:effectLst>
                      <a:outerShdw blurRad="88900" algn="ctr" rotWithShape="0">
                        <a:prstClr val="black">
                          <a:alpha val="40000"/>
                        </a:prstClr>
                      </a:outerShdw>
                    </a:effectLst>
                  </p:spPr>
                </p:pic>
              </p:grpSp>
              <p:grpSp>
                <p:nvGrpSpPr>
                  <p:cNvPr id="267" name="Group 266"/>
                  <p:cNvGrpSpPr/>
                  <p:nvPr/>
                </p:nvGrpSpPr>
                <p:grpSpPr>
                  <a:xfrm>
                    <a:off x="2600325" y="3291664"/>
                    <a:ext cx="685800" cy="274320"/>
                    <a:chOff x="2600325" y="3291664"/>
                    <a:chExt cx="685800" cy="274320"/>
                  </a:xfrm>
                </p:grpSpPr>
                <p:sp>
                  <p:nvSpPr>
                    <p:cNvPr id="248" name="Rounded Rectangle 247"/>
                    <p:cNvSpPr/>
                    <p:nvPr/>
                  </p:nvSpPr>
                  <p:spPr bwMode="auto">
                    <a:xfrm>
                      <a:off x="2600325" y="3291664"/>
                      <a:ext cx="685800" cy="274320"/>
                    </a:xfrm>
                    <a:prstGeom prst="roundRect">
                      <a:avLst/>
                    </a:prstGeom>
                  </p:spPr>
                  <p:style>
                    <a:lnRef idx="1">
                      <a:schemeClr val="accent1"/>
                    </a:lnRef>
                    <a:fillRef idx="3">
                      <a:schemeClr val="accent1"/>
                    </a:fillRef>
                    <a:effectRef idx="2">
                      <a:schemeClr val="accent1"/>
                    </a:effectRef>
                    <a:fontRef idx="minor">
                      <a:schemeClr val="lt1"/>
                    </a:fontRef>
                  </p:style>
                  <p:txBody>
                    <a:bodyPr lIns="45720" tIns="0" rIns="45720" bIns="0" rtlCol="0" anchor="ctr" anchorCtr="0"/>
                    <a:lstStyle/>
                    <a:p>
                      <a:pPr defTabSz="820069" fontAlgn="base">
                        <a:lnSpc>
                          <a:spcPct val="90000"/>
                        </a:lnSpc>
                        <a:spcBef>
                          <a:spcPct val="0"/>
                        </a:spcBef>
                        <a:spcAft>
                          <a:spcPts val="600"/>
                        </a:spcAft>
                        <a:defRPr/>
                      </a:pPr>
                      <a:r>
                        <a:rPr lang="en-US" sz="1400" b="1" dirty="0" smtClean="0">
                          <a:gradFill>
                            <a:gsLst>
                              <a:gs pos="0">
                                <a:schemeClr val="tx1"/>
                              </a:gs>
                              <a:gs pos="100000">
                                <a:schemeClr val="tx1"/>
                              </a:gs>
                            </a:gsLst>
                            <a:lin ang="16200000" scaled="0"/>
                          </a:gradFill>
                        </a:rPr>
                        <a:t>WF</a:t>
                      </a:r>
                    </a:p>
                  </p:txBody>
                </p:sp>
                <p:pic>
                  <p:nvPicPr>
                    <p:cNvPr id="263" name="Picture 22" descr="visio process chart 2"/>
                    <p:cNvPicPr>
                      <a:picLocks noChangeAspect="1" noChangeArrowheads="1"/>
                    </p:cNvPicPr>
                    <p:nvPr/>
                  </p:nvPicPr>
                  <p:blipFill>
                    <a:blip r:embed="rId16" cstate="print">
                      <a:lum bright="100000"/>
                    </a:blip>
                    <a:srcRect/>
                    <a:stretch>
                      <a:fillRect/>
                    </a:stretch>
                  </p:blipFill>
                  <p:spPr bwMode="auto">
                    <a:xfrm>
                      <a:off x="2955188" y="3314054"/>
                      <a:ext cx="280874" cy="229541"/>
                    </a:xfrm>
                    <a:prstGeom prst="rect">
                      <a:avLst/>
                    </a:prstGeom>
                    <a:noFill/>
                    <a:effectLst>
                      <a:outerShdw blurRad="88900" algn="ctr" rotWithShape="0">
                        <a:prstClr val="black">
                          <a:alpha val="40000"/>
                        </a:prstClr>
                      </a:outerShdw>
                    </a:effectLst>
                  </p:spPr>
                </p:pic>
              </p:grpSp>
            </p:grpSp>
          </p:grpSp>
        </p:grpSp>
        <p:pic>
          <p:nvPicPr>
            <p:cNvPr id="82948" name="Picture 4" descr="K:\SilverFox\DVD_ART36\Artwork_Imagery\Icons - Illustrations\_ WINDOWS SERVER ICONS\Misc\Web Services.png"/>
            <p:cNvPicPr>
              <a:picLocks noChangeAspect="1" noChangeArrowheads="1"/>
            </p:cNvPicPr>
            <p:nvPr/>
          </p:nvPicPr>
          <p:blipFill>
            <a:blip r:embed="rId17"/>
            <a:srcRect/>
            <a:stretch>
              <a:fillRect/>
            </a:stretch>
          </p:blipFill>
          <p:spPr bwMode="auto">
            <a:xfrm>
              <a:off x="3224214" y="2331085"/>
              <a:ext cx="211589" cy="228600"/>
            </a:xfrm>
            <a:prstGeom prst="rect">
              <a:avLst/>
            </a:prstGeom>
            <a:noFill/>
            <a:effectLst>
              <a:outerShdw blurRad="88900" algn="ctr" rotWithShape="0">
                <a:prstClr val="black">
                  <a:alpha val="40000"/>
                </a:prstClr>
              </a:outerShdw>
            </a:effectLst>
          </p:spPr>
        </p:pic>
        <p:grpSp>
          <p:nvGrpSpPr>
            <p:cNvPr id="259" name="Group 258"/>
            <p:cNvGrpSpPr/>
            <p:nvPr/>
          </p:nvGrpSpPr>
          <p:grpSpPr>
            <a:xfrm>
              <a:off x="3214760" y="3838575"/>
              <a:ext cx="1582911" cy="228600"/>
              <a:chOff x="5754750" y="3952875"/>
              <a:chExt cx="1582911" cy="228600"/>
            </a:xfrm>
          </p:grpSpPr>
          <p:pic>
            <p:nvPicPr>
              <p:cNvPr id="256" name="Picture 3" descr="K:\SilverFox\DVD_ART36\Logos\Windows PowerShell\PowerShell icon.png"/>
              <p:cNvPicPr>
                <a:picLocks noChangeAspect="1" noChangeArrowheads="1"/>
              </p:cNvPicPr>
              <p:nvPr/>
            </p:nvPicPr>
            <p:blipFill>
              <a:blip r:embed="rId18"/>
              <a:srcRect/>
              <a:stretch>
                <a:fillRect/>
              </a:stretch>
            </p:blipFill>
            <p:spPr bwMode="auto">
              <a:xfrm>
                <a:off x="5754750" y="3984879"/>
                <a:ext cx="219917" cy="164592"/>
              </a:xfrm>
              <a:prstGeom prst="rect">
                <a:avLst/>
              </a:prstGeom>
              <a:noFill/>
              <a:effectLst>
                <a:outerShdw blurRad="88900" algn="ctr" rotWithShape="0">
                  <a:prstClr val="black">
                    <a:alpha val="40000"/>
                  </a:prstClr>
                </a:outerShdw>
              </a:effectLst>
            </p:spPr>
          </p:pic>
          <p:pic>
            <p:nvPicPr>
              <p:cNvPr id="82949" name="Picture 5" descr="K:\SilverFox\DVD_ART36\Artwork_Imagery\Icons - Illustrations\_ VISTA STYLE\history scroll ancient old.png"/>
              <p:cNvPicPr>
                <a:picLocks noChangeAspect="1" noChangeArrowheads="1"/>
              </p:cNvPicPr>
              <p:nvPr/>
            </p:nvPicPr>
            <p:blipFill>
              <a:blip r:embed="rId19"/>
              <a:srcRect/>
              <a:stretch>
                <a:fillRect/>
              </a:stretch>
            </p:blipFill>
            <p:spPr bwMode="auto">
              <a:xfrm>
                <a:off x="6201424" y="3952875"/>
                <a:ext cx="228600" cy="228600"/>
              </a:xfrm>
              <a:prstGeom prst="rect">
                <a:avLst/>
              </a:prstGeom>
              <a:noFill/>
              <a:effectLst>
                <a:outerShdw blurRad="88900" algn="ctr" rotWithShape="0">
                  <a:prstClr val="black">
                    <a:alpha val="40000"/>
                  </a:prstClr>
                </a:outerShdw>
              </a:effectLst>
            </p:spPr>
          </p:pic>
          <p:pic>
            <p:nvPicPr>
              <p:cNvPr id="257" name="Picture 8" descr="http://developer.valvesoftware.com/w/images/6/6b/Cmd_icon.png"/>
              <p:cNvPicPr>
                <a:picLocks noChangeAspect="1" noChangeArrowheads="1"/>
              </p:cNvPicPr>
              <p:nvPr/>
            </p:nvPicPr>
            <p:blipFill>
              <a:blip r:embed="rId20" cstate="print"/>
              <a:srcRect/>
              <a:stretch>
                <a:fillRect/>
              </a:stretch>
            </p:blipFill>
            <p:spPr bwMode="auto">
              <a:xfrm>
                <a:off x="6656781" y="3954413"/>
                <a:ext cx="225524" cy="225524"/>
              </a:xfrm>
              <a:prstGeom prst="rect">
                <a:avLst/>
              </a:prstGeom>
              <a:noFill/>
            </p:spPr>
          </p:pic>
          <p:pic>
            <p:nvPicPr>
              <p:cNvPr id="258" name="Picture 4" descr="K:\SilverFox\DVD_ART36\Artwork_Imagery\Icons - Illustrations\_ REAL VISTA STYLE\3d gear.png"/>
              <p:cNvPicPr>
                <a:picLocks noChangeAspect="1" noChangeArrowheads="1"/>
              </p:cNvPicPr>
              <p:nvPr/>
            </p:nvPicPr>
            <p:blipFill>
              <a:blip r:embed="rId11"/>
              <a:srcRect/>
              <a:stretch>
                <a:fillRect/>
              </a:stretch>
            </p:blipFill>
            <p:spPr bwMode="auto">
              <a:xfrm>
                <a:off x="7109062" y="3952875"/>
                <a:ext cx="228599" cy="228600"/>
              </a:xfrm>
              <a:prstGeom prst="rect">
                <a:avLst/>
              </a:prstGeom>
              <a:noFill/>
              <a:effectLst>
                <a:outerShdw blurRad="88900" algn="ctr" rotWithShape="0">
                  <a:prstClr val="black">
                    <a:alpha val="40000"/>
                  </a:prstClr>
                </a:outerShdw>
              </a:effectLst>
            </p:spPr>
          </p:pic>
        </p:grpSp>
      </p:grpSp>
      <p:grpSp>
        <p:nvGrpSpPr>
          <p:cNvPr id="219" name="Group 218"/>
          <p:cNvGrpSpPr/>
          <p:nvPr/>
        </p:nvGrpSpPr>
        <p:grpSpPr>
          <a:xfrm>
            <a:off x="3814941" y="1943336"/>
            <a:ext cx="382548" cy="539276"/>
            <a:chOff x="6926316" y="2162412"/>
            <a:chExt cx="382548" cy="539276"/>
          </a:xfrm>
        </p:grpSpPr>
        <p:sp>
          <p:nvSpPr>
            <p:cNvPr id="217" name="Down Arrow 216"/>
            <p:cNvSpPr/>
            <p:nvPr/>
          </p:nvSpPr>
          <p:spPr bwMode="auto">
            <a:xfrm rot="10800000">
              <a:off x="6926316" y="2162412"/>
              <a:ext cx="382548" cy="347472"/>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218" name="Down Arrow 217"/>
            <p:cNvSpPr/>
            <p:nvPr/>
          </p:nvSpPr>
          <p:spPr bwMode="auto">
            <a:xfrm>
              <a:off x="6926316" y="2354216"/>
              <a:ext cx="382548" cy="347472"/>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grpSp>
    </p:spTree>
    <p:extLst>
      <p:ext uri="{BB962C8B-B14F-4D97-AF65-F5344CB8AC3E}">
        <p14:creationId xmlns="" xmlns:p14="http://schemas.microsoft.com/office/powerpoint/2010/main" val="162575211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1000"/>
                                        <p:tgtEl>
                                          <p:spTgt spid="2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0"/>
                                        </p:tgtEl>
                                        <p:attrNameLst>
                                          <p:attrName>style.visibility</p:attrName>
                                        </p:attrNameLst>
                                      </p:cBhvr>
                                      <p:to>
                                        <p:strVal val="visible"/>
                                      </p:to>
                                    </p:set>
                                    <p:animEffect transition="in" filter="fade">
                                      <p:cBhvr>
                                        <p:cTn id="12" dur="1000"/>
                                        <p:tgtEl>
                                          <p:spTgt spid="220"/>
                                        </p:tgtEl>
                                      </p:cBhvr>
                                    </p:animEffect>
                                  </p:childTnLst>
                                </p:cTn>
                              </p:par>
                              <p:par>
                                <p:cTn id="13" presetID="10" presetClass="entr" presetSubtype="0" fill="hold" nodeType="withEffect">
                                  <p:stCondLst>
                                    <p:cond delay="0"/>
                                  </p:stCondLst>
                                  <p:childTnLst>
                                    <p:set>
                                      <p:cBhvr>
                                        <p:cTn id="14" dur="1" fill="hold">
                                          <p:stCondLst>
                                            <p:cond delay="0"/>
                                          </p:stCondLst>
                                        </p:cTn>
                                        <p:tgtEl>
                                          <p:spTgt spid="274"/>
                                        </p:tgtEl>
                                        <p:attrNameLst>
                                          <p:attrName>style.visibility</p:attrName>
                                        </p:attrNameLst>
                                      </p:cBhvr>
                                      <p:to>
                                        <p:strVal val="visible"/>
                                      </p:to>
                                    </p:set>
                                    <p:animEffect transition="in" filter="fade">
                                      <p:cBhvr>
                                        <p:cTn id="15" dur="1000"/>
                                        <p:tgtEl>
                                          <p:spTgt spid="27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71"/>
                                        </p:tgtEl>
                                        <p:attrNameLst>
                                          <p:attrName>style.visibility</p:attrName>
                                        </p:attrNameLst>
                                      </p:cBhvr>
                                      <p:to>
                                        <p:strVal val="visible"/>
                                      </p:to>
                                    </p:set>
                                    <p:animEffect transition="in" filter="fade">
                                      <p:cBhvr>
                                        <p:cTn id="20" dur="1000"/>
                                        <p:tgtEl>
                                          <p:spTgt spid="27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Effect transition="in" filter="fade">
                                      <p:cBhvr>
                                        <p:cTn id="23" dur="1000"/>
                                        <p:tgtEl>
                                          <p:spTgt spid="224"/>
                                        </p:tgtEl>
                                      </p:cBhvr>
                                    </p:animEffect>
                                  </p:childTnLst>
                                </p:cTn>
                              </p:par>
                              <p:par>
                                <p:cTn id="24" presetID="10" presetClass="entr" presetSubtype="0" fill="hold" nodeType="withEffect">
                                  <p:stCondLst>
                                    <p:cond delay="0"/>
                                  </p:stCondLst>
                                  <p:childTnLst>
                                    <p:set>
                                      <p:cBhvr>
                                        <p:cTn id="25" dur="1" fill="hold">
                                          <p:stCondLst>
                                            <p:cond delay="0"/>
                                          </p:stCondLst>
                                        </p:cTn>
                                        <p:tgtEl>
                                          <p:spTgt spid="273"/>
                                        </p:tgtEl>
                                        <p:attrNameLst>
                                          <p:attrName>style.visibility</p:attrName>
                                        </p:attrNameLst>
                                      </p:cBhvr>
                                      <p:to>
                                        <p:strVal val="visible"/>
                                      </p:to>
                                    </p:set>
                                    <p:animEffect transition="in" filter="fade">
                                      <p:cBhvr>
                                        <p:cTn id="26" dur="1000"/>
                                        <p:tgtEl>
                                          <p:spTgt spid="273"/>
                                        </p:tgtEl>
                                      </p:cBhvr>
                                    </p:animEffect>
                                  </p:childTnLst>
                                </p:cTn>
                              </p:par>
                              <p:par>
                                <p:cTn id="27" presetID="10" presetClass="entr" presetSubtype="0" fill="hold" nodeType="withEffect">
                                  <p:stCondLst>
                                    <p:cond delay="0"/>
                                  </p:stCondLst>
                                  <p:childTnLst>
                                    <p:set>
                                      <p:cBhvr>
                                        <p:cTn id="28" dur="1" fill="hold">
                                          <p:stCondLst>
                                            <p:cond delay="0"/>
                                          </p:stCondLst>
                                        </p:cTn>
                                        <p:tgtEl>
                                          <p:spTgt spid="272"/>
                                        </p:tgtEl>
                                        <p:attrNameLst>
                                          <p:attrName>style.visibility</p:attrName>
                                        </p:attrNameLst>
                                      </p:cBhvr>
                                      <p:to>
                                        <p:strVal val="visible"/>
                                      </p:to>
                                    </p:set>
                                    <p:animEffect transition="in" filter="fade">
                                      <p:cBhvr>
                                        <p:cTn id="29" dur="1000"/>
                                        <p:tgtEl>
                                          <p:spTgt spid="272"/>
                                        </p:tgtEl>
                                      </p:cBhvr>
                                    </p:animEffect>
                                  </p:childTnLst>
                                </p:cTn>
                              </p:par>
                              <p:par>
                                <p:cTn id="30" presetID="10" presetClass="entr" presetSubtype="0" fill="hold" nodeType="withEffect">
                                  <p:stCondLst>
                                    <p:cond delay="0"/>
                                  </p:stCondLst>
                                  <p:childTnLst>
                                    <p:set>
                                      <p:cBhvr>
                                        <p:cTn id="31" dur="1" fill="hold">
                                          <p:stCondLst>
                                            <p:cond delay="0"/>
                                          </p:stCondLst>
                                        </p:cTn>
                                        <p:tgtEl>
                                          <p:spTgt spid="219"/>
                                        </p:tgtEl>
                                        <p:attrNameLst>
                                          <p:attrName>style.visibility</p:attrName>
                                        </p:attrNameLst>
                                      </p:cBhvr>
                                      <p:to>
                                        <p:strVal val="visible"/>
                                      </p:to>
                                    </p:set>
                                    <p:animEffect transition="in" filter="fade">
                                      <p:cBhvr>
                                        <p:cTn id="32" dur="1000"/>
                                        <p:tgtEl>
                                          <p:spTgt spid="219"/>
                                        </p:tgtEl>
                                      </p:cBhvr>
                                    </p:animEffect>
                                  </p:childTnLst>
                                </p:cTn>
                              </p:par>
                              <p:par>
                                <p:cTn id="33" presetID="10" presetClass="entr" presetSubtype="0" fill="hold" nodeType="withEffect">
                                  <p:stCondLst>
                                    <p:cond delay="0"/>
                                  </p:stCondLst>
                                  <p:childTnLst>
                                    <p:set>
                                      <p:cBhvr>
                                        <p:cTn id="34" dur="1" fill="hold">
                                          <p:stCondLst>
                                            <p:cond delay="0"/>
                                          </p:stCondLst>
                                        </p:cTn>
                                        <p:tgtEl>
                                          <p:spTgt spid="210"/>
                                        </p:tgtEl>
                                        <p:attrNameLst>
                                          <p:attrName>style.visibility</p:attrName>
                                        </p:attrNameLst>
                                      </p:cBhvr>
                                      <p:to>
                                        <p:strVal val="visible"/>
                                      </p:to>
                                    </p:set>
                                    <p:animEffect transition="in" filter="fade">
                                      <p:cBhvr>
                                        <p:cTn id="35" dur="1000"/>
                                        <p:tgtEl>
                                          <p:spTgt spid="210"/>
                                        </p:tgtEl>
                                      </p:cBhvr>
                                    </p:animEffect>
                                  </p:childTnLst>
                                </p:cTn>
                              </p:par>
                              <p:par>
                                <p:cTn id="36" presetID="10" presetClass="entr" presetSubtype="0" fill="hold" nodeType="withEffect">
                                  <p:stCondLst>
                                    <p:cond delay="0"/>
                                  </p:stCondLst>
                                  <p:childTnLst>
                                    <p:set>
                                      <p:cBhvr>
                                        <p:cTn id="37" dur="1" fill="hold">
                                          <p:stCondLst>
                                            <p:cond delay="0"/>
                                          </p:stCondLst>
                                        </p:cTn>
                                        <p:tgtEl>
                                          <p:spTgt spid="206"/>
                                        </p:tgtEl>
                                        <p:attrNameLst>
                                          <p:attrName>style.visibility</p:attrName>
                                        </p:attrNameLst>
                                      </p:cBhvr>
                                      <p:to>
                                        <p:strVal val="visible"/>
                                      </p:to>
                                    </p:set>
                                    <p:animEffect transition="in" filter="fade">
                                      <p:cBhvr>
                                        <p:cTn id="38" dur="1000"/>
                                        <p:tgtEl>
                                          <p:spTgt spid="20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3"/>
                                        </p:tgtEl>
                                        <p:attrNameLst>
                                          <p:attrName>style.visibility</p:attrName>
                                        </p:attrNameLst>
                                      </p:cBhvr>
                                      <p:to>
                                        <p:strVal val="visible"/>
                                      </p:to>
                                    </p:set>
                                    <p:animEffect transition="in" filter="fade">
                                      <p:cBhvr>
                                        <p:cTn id="41" dur="10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 grpId="0" animBg="1"/>
      <p:bldP spid="224" grpId="0"/>
      <p:bldP spid="2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sz="4400" dirty="0" smtClean="0"/>
              <a:t>Datacenter Administrator and BUIT Administrator </a:t>
            </a:r>
            <a:endParaRPr lang="en-US" sz="4400" dirty="0"/>
          </a:p>
        </p:txBody>
      </p:sp>
      <p:sp>
        <p:nvSpPr>
          <p:cNvPr id="195" name="Oval 194"/>
          <p:cNvSpPr/>
          <p:nvPr/>
        </p:nvSpPr>
        <p:spPr bwMode="auto">
          <a:xfrm>
            <a:off x="5278733" y="2957080"/>
            <a:ext cx="2714581" cy="2714580"/>
          </a:xfrm>
          <a:prstGeom prst="ellipse">
            <a:avLst/>
          </a:prstGeom>
          <a:solidFill>
            <a:schemeClr val="accent1">
              <a:lumMod val="60000"/>
              <a:lumOff val="40000"/>
              <a:alpha val="20000"/>
            </a:schemeClr>
          </a:solidFill>
          <a:ln>
            <a:no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7" name="Oval 96"/>
          <p:cNvSpPr/>
          <p:nvPr/>
        </p:nvSpPr>
        <p:spPr bwMode="auto">
          <a:xfrm>
            <a:off x="5579654" y="3261671"/>
            <a:ext cx="2124032" cy="2124031"/>
          </a:xfrm>
          <a:prstGeom prst="ellipse">
            <a:avLst/>
          </a:prstGeom>
          <a:solidFill>
            <a:schemeClr val="accent1">
              <a:lumMod val="60000"/>
              <a:lumOff val="40000"/>
              <a:alpha val="20000"/>
            </a:schemeClr>
          </a:solidFill>
          <a:ln>
            <a:no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202" name="Group 201"/>
          <p:cNvGrpSpPr/>
          <p:nvPr/>
        </p:nvGrpSpPr>
        <p:grpSpPr>
          <a:xfrm>
            <a:off x="5940972" y="2123165"/>
            <a:ext cx="1401395" cy="1558774"/>
            <a:chOff x="5940972" y="2123165"/>
            <a:chExt cx="1401395" cy="1558774"/>
          </a:xfrm>
        </p:grpSpPr>
        <p:grpSp>
          <p:nvGrpSpPr>
            <p:cNvPr id="200" name="Group 199"/>
            <p:cNvGrpSpPr>
              <a:grpSpLocks noChangeAspect="1"/>
            </p:cNvGrpSpPr>
            <p:nvPr/>
          </p:nvGrpSpPr>
          <p:grpSpPr>
            <a:xfrm>
              <a:off x="6268175" y="2514599"/>
              <a:ext cx="822960" cy="620913"/>
              <a:chOff x="-904875" y="4993427"/>
              <a:chExt cx="662801" cy="500076"/>
            </a:xfrm>
          </p:grpSpPr>
          <p:pic>
            <p:nvPicPr>
              <p:cNvPr id="198" name="Picture 20" descr="K:\SilverFox\Iconshock\Real Vista style\Real Vista - Education\Real Vista - Education - 256\256\foreign_language_256.png"/>
              <p:cNvPicPr>
                <a:picLocks noChangeAspect="1" noChangeArrowheads="1"/>
              </p:cNvPicPr>
              <p:nvPr/>
            </p:nvPicPr>
            <p:blipFill>
              <a:blip r:embed="rId3"/>
              <a:srcRect/>
              <a:stretch>
                <a:fillRect/>
              </a:stretch>
            </p:blipFill>
            <p:spPr bwMode="auto">
              <a:xfrm>
                <a:off x="-904875" y="4993427"/>
                <a:ext cx="448864" cy="448864"/>
              </a:xfrm>
              <a:prstGeom prst="rect">
                <a:avLst/>
              </a:prstGeom>
              <a:noFill/>
              <a:effectLst>
                <a:outerShdw blurRad="63500" algn="ctr" rotWithShape="0">
                  <a:prstClr val="black">
                    <a:alpha val="60000"/>
                  </a:prstClr>
                </a:outerShdw>
              </a:effectLst>
            </p:spPr>
          </p:pic>
          <p:pic>
            <p:nvPicPr>
              <p:cNvPr id="199" name="Picture 12" descr="K:\SilverFox\Iconshock\modified - woman who is NOT a receptionist\woman_brunette_blue_256.png"/>
              <p:cNvPicPr>
                <a:picLocks noChangeAspect="1" noChangeArrowheads="1"/>
              </p:cNvPicPr>
              <p:nvPr/>
            </p:nvPicPr>
            <p:blipFill>
              <a:blip r:embed="rId4"/>
              <a:srcRect/>
              <a:stretch>
                <a:fillRect/>
              </a:stretch>
            </p:blipFill>
            <p:spPr bwMode="auto">
              <a:xfrm>
                <a:off x="-661139" y="5074438"/>
                <a:ext cx="419065" cy="419065"/>
              </a:xfrm>
              <a:prstGeom prst="rect">
                <a:avLst/>
              </a:prstGeom>
              <a:noFill/>
              <a:effectLst>
                <a:outerShdw blurRad="63500" algn="ctr" rotWithShape="0">
                  <a:prstClr val="black">
                    <a:alpha val="60000"/>
                  </a:prstClr>
                </a:outerShdw>
              </a:effectLst>
            </p:spPr>
          </p:pic>
        </p:grpSp>
        <p:grpSp>
          <p:nvGrpSpPr>
            <p:cNvPr id="103" name="Group 102"/>
            <p:cNvGrpSpPr/>
            <p:nvPr/>
          </p:nvGrpSpPr>
          <p:grpSpPr>
            <a:xfrm>
              <a:off x="5940972" y="2123165"/>
              <a:ext cx="1401395" cy="1558774"/>
              <a:chOff x="2801481" y="1844529"/>
              <a:chExt cx="1241683" cy="1381126"/>
            </a:xfrm>
          </p:grpSpPr>
          <p:pic>
            <p:nvPicPr>
              <p:cNvPr id="104" name="Picture 3" descr="S:\InternalBin\Resource DVD\DVD_ART36\Artwork_Imagery\Shapes\rings\silver orb frame 2.png"/>
              <p:cNvPicPr>
                <a:picLocks noChangeAspect="1" noChangeArrowheads="1"/>
              </p:cNvPicPr>
              <p:nvPr/>
            </p:nvPicPr>
            <p:blipFill>
              <a:blip r:embed="rId5"/>
              <a:stretch>
                <a:fillRect/>
              </a:stretch>
            </p:blipFill>
            <p:spPr bwMode="auto">
              <a:xfrm>
                <a:off x="2922587" y="1932415"/>
                <a:ext cx="1001268" cy="998754"/>
              </a:xfrm>
              <a:prstGeom prst="rect">
                <a:avLst/>
              </a:prstGeom>
              <a:noFill/>
              <a:effectLst>
                <a:outerShdw blurRad="88900" algn="ctr" rotWithShape="0">
                  <a:prstClr val="black">
                    <a:alpha val="50000"/>
                  </a:prstClr>
                </a:outerShdw>
              </a:effectLst>
            </p:spPr>
          </p:pic>
          <p:sp>
            <p:nvSpPr>
              <p:cNvPr id="105" name="Title 1"/>
              <p:cNvSpPr txBox="1">
                <a:spLocks/>
              </p:cNvSpPr>
              <p:nvPr/>
            </p:nvSpPr>
            <p:spPr>
              <a:xfrm>
                <a:off x="2801481" y="1844529"/>
                <a:ext cx="1241683" cy="1381126"/>
              </a:xfrm>
              <a:prstGeom prst="rect">
                <a:avLst/>
              </a:prstGeom>
            </p:spPr>
            <p:txBody>
              <a:bodyPr vert="horz" wrap="none" lIns="0" tIns="0" rIns="0" bIns="0" rtlCol="0" anchor="t" anchorCtr="0">
                <a:prstTxWarp prst="textArchUp">
                  <a:avLst/>
                </a:prstTxWarp>
                <a:noAutofit/>
              </a:bodyPr>
              <a:lstStyle/>
              <a:p>
                <a:pPr algn="ctr" defTabSz="914042">
                  <a:lnSpc>
                    <a:spcPct val="90000"/>
                  </a:lnSpc>
                  <a:spcBef>
                    <a:spcPct val="0"/>
                  </a:spcBef>
                  <a:defRPr/>
                </a:pPr>
                <a:r>
                  <a:rPr lang="en-US" sz="1200" b="1" dirty="0" smtClean="0">
                    <a:gradFill>
                      <a:gsLst>
                        <a:gs pos="0">
                          <a:srgbClr val="FFFFFF"/>
                        </a:gs>
                        <a:gs pos="100000">
                          <a:srgbClr val="FFFFFF"/>
                        </a:gs>
                      </a:gsLst>
                      <a:lin ang="5400000" scaled="0"/>
                    </a:gradFill>
                  </a:rPr>
                  <a:t>End Users/Consumers</a:t>
                </a:r>
                <a:endParaRPr lang="en-US" sz="1200" b="1" dirty="0">
                  <a:gradFill>
                    <a:gsLst>
                      <a:gs pos="0">
                        <a:srgbClr val="FFFFFF"/>
                      </a:gs>
                      <a:gs pos="100000">
                        <a:srgbClr val="FFFFFF"/>
                      </a:gs>
                    </a:gsLst>
                    <a:lin ang="5400000" scaled="0"/>
                  </a:gradFill>
                </a:endParaRPr>
              </a:p>
            </p:txBody>
          </p:sp>
        </p:grpSp>
      </p:grpSp>
      <p:grpSp>
        <p:nvGrpSpPr>
          <p:cNvPr id="212" name="Group 211"/>
          <p:cNvGrpSpPr/>
          <p:nvPr/>
        </p:nvGrpSpPr>
        <p:grpSpPr>
          <a:xfrm>
            <a:off x="5940971" y="5208461"/>
            <a:ext cx="1401395" cy="1354264"/>
            <a:chOff x="5940971" y="5208461"/>
            <a:chExt cx="1401395" cy="1354264"/>
          </a:xfrm>
        </p:grpSpPr>
        <p:pic>
          <p:nvPicPr>
            <p:cNvPr id="210" name="Picture 2" descr="I:\SilverFox\8-20190_IsaacRoybal\Art\iStock_8793491_singleserver.png"/>
            <p:cNvPicPr>
              <a:picLocks noChangeAspect="1" noChangeArrowheads="1"/>
            </p:cNvPicPr>
            <p:nvPr/>
          </p:nvPicPr>
          <p:blipFill>
            <a:blip r:embed="rId6"/>
            <a:srcRect/>
            <a:stretch>
              <a:fillRect/>
            </a:stretch>
          </p:blipFill>
          <p:spPr bwMode="auto">
            <a:xfrm>
              <a:off x="6490906" y="5536902"/>
              <a:ext cx="301524" cy="635298"/>
            </a:xfrm>
            <a:prstGeom prst="rect">
              <a:avLst/>
            </a:prstGeom>
            <a:noFill/>
            <a:effectLst>
              <a:outerShdw blurRad="88900" algn="ctr" rotWithShape="0">
                <a:prstClr val="black">
                  <a:alpha val="50000"/>
                </a:prstClr>
              </a:outerShdw>
            </a:effectLst>
          </p:spPr>
        </p:pic>
        <p:grpSp>
          <p:nvGrpSpPr>
            <p:cNvPr id="209" name="Group 208"/>
            <p:cNvGrpSpPr>
              <a:grpSpLocks noChangeAspect="1"/>
            </p:cNvGrpSpPr>
            <p:nvPr/>
          </p:nvGrpSpPr>
          <p:grpSpPr>
            <a:xfrm>
              <a:off x="6184468" y="5661423"/>
              <a:ext cx="914400" cy="536690"/>
              <a:chOff x="4253938" y="5566174"/>
              <a:chExt cx="1050183" cy="616385"/>
            </a:xfrm>
          </p:grpSpPr>
          <p:sp>
            <p:nvSpPr>
              <p:cNvPr id="205" name="Freeform 204"/>
              <p:cNvSpPr/>
              <p:nvPr/>
            </p:nvSpPr>
            <p:spPr bwMode="auto">
              <a:xfrm rot="17393084" flipH="1">
                <a:off x="4542701" y="5421138"/>
                <a:ext cx="472658" cy="1050183"/>
              </a:xfrm>
              <a:custGeom>
                <a:avLst/>
                <a:gdLst>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00100"/>
                  <a:gd name="connsiteY0" fmla="*/ 1390650 h 1401762"/>
                  <a:gd name="connsiteX1" fmla="*/ 393700 w 800100"/>
                  <a:gd name="connsiteY1" fmla="*/ 971550 h 1401762"/>
                  <a:gd name="connsiteX2" fmla="*/ 327025 w 800100"/>
                  <a:gd name="connsiteY2" fmla="*/ 438150 h 1401762"/>
                  <a:gd name="connsiteX3" fmla="*/ 774700 w 800100"/>
                  <a:gd name="connsiteY3" fmla="*/ 9525 h 1401762"/>
                  <a:gd name="connsiteX4" fmla="*/ 479425 w 800100"/>
                  <a:gd name="connsiteY4" fmla="*/ 495300 h 1401762"/>
                  <a:gd name="connsiteX5" fmla="*/ 584200 w 800100"/>
                  <a:gd name="connsiteY5" fmla="*/ 1038225 h 1401762"/>
                  <a:gd name="connsiteX6" fmla="*/ 31750 w 800100"/>
                  <a:gd name="connsiteY6" fmla="*/ 1390650 h 1401762"/>
                  <a:gd name="connsiteX0" fmla="*/ 31750 w 817636"/>
                  <a:gd name="connsiteY0" fmla="*/ 1325515 h 1336627"/>
                  <a:gd name="connsiteX1" fmla="*/ 393700 w 817636"/>
                  <a:gd name="connsiteY1" fmla="*/ 906415 h 1336627"/>
                  <a:gd name="connsiteX2" fmla="*/ 327025 w 817636"/>
                  <a:gd name="connsiteY2" fmla="*/ 373015 h 1336627"/>
                  <a:gd name="connsiteX3" fmla="*/ 792236 w 817636"/>
                  <a:gd name="connsiteY3" fmla="*/ 9525 h 1336627"/>
                  <a:gd name="connsiteX4" fmla="*/ 479425 w 817636"/>
                  <a:gd name="connsiteY4" fmla="*/ 430165 h 1336627"/>
                  <a:gd name="connsiteX5" fmla="*/ 584200 w 817636"/>
                  <a:gd name="connsiteY5" fmla="*/ 973090 h 1336627"/>
                  <a:gd name="connsiteX6" fmla="*/ 31750 w 817636"/>
                  <a:gd name="connsiteY6" fmla="*/ 1325515 h 1336627"/>
                  <a:gd name="connsiteX0" fmla="*/ 31750 w 792236"/>
                  <a:gd name="connsiteY0" fmla="*/ 1325515 h 1336627"/>
                  <a:gd name="connsiteX1" fmla="*/ 393700 w 792236"/>
                  <a:gd name="connsiteY1" fmla="*/ 906415 h 1336627"/>
                  <a:gd name="connsiteX2" fmla="*/ 327025 w 792236"/>
                  <a:gd name="connsiteY2" fmla="*/ 373015 h 1336627"/>
                  <a:gd name="connsiteX3" fmla="*/ 792236 w 792236"/>
                  <a:gd name="connsiteY3" fmla="*/ 9525 h 1336627"/>
                  <a:gd name="connsiteX4" fmla="*/ 479425 w 792236"/>
                  <a:gd name="connsiteY4" fmla="*/ 430165 h 1336627"/>
                  <a:gd name="connsiteX5" fmla="*/ 584200 w 792236"/>
                  <a:gd name="connsiteY5" fmla="*/ 973090 h 1336627"/>
                  <a:gd name="connsiteX6" fmla="*/ 31750 w 792236"/>
                  <a:gd name="connsiteY6" fmla="*/ 1325515 h 1336627"/>
                  <a:gd name="connsiteX0" fmla="*/ 31750 w 792236"/>
                  <a:gd name="connsiteY0" fmla="*/ 1325515 h 1336627"/>
                  <a:gd name="connsiteX1" fmla="*/ 393700 w 792236"/>
                  <a:gd name="connsiteY1" fmla="*/ 906415 h 1336627"/>
                  <a:gd name="connsiteX2" fmla="*/ 327025 w 792236"/>
                  <a:gd name="connsiteY2" fmla="*/ 373015 h 1336627"/>
                  <a:gd name="connsiteX3" fmla="*/ 792236 w 792236"/>
                  <a:gd name="connsiteY3" fmla="*/ 9525 h 1336627"/>
                  <a:gd name="connsiteX4" fmla="*/ 479425 w 792236"/>
                  <a:gd name="connsiteY4" fmla="*/ 430165 h 1336627"/>
                  <a:gd name="connsiteX5" fmla="*/ 584200 w 792236"/>
                  <a:gd name="connsiteY5" fmla="*/ 973090 h 1336627"/>
                  <a:gd name="connsiteX6" fmla="*/ 31750 w 792236"/>
                  <a:gd name="connsiteY6" fmla="*/ 1325515 h 1336627"/>
                  <a:gd name="connsiteX0" fmla="*/ 31750 w 792236"/>
                  <a:gd name="connsiteY0" fmla="*/ 1320505 h 1331617"/>
                  <a:gd name="connsiteX1" fmla="*/ 393700 w 792236"/>
                  <a:gd name="connsiteY1" fmla="*/ 901405 h 1331617"/>
                  <a:gd name="connsiteX2" fmla="*/ 327025 w 792236"/>
                  <a:gd name="connsiteY2" fmla="*/ 368005 h 1331617"/>
                  <a:gd name="connsiteX3" fmla="*/ 792236 w 792236"/>
                  <a:gd name="connsiteY3" fmla="*/ 4515 h 1331617"/>
                  <a:gd name="connsiteX4" fmla="*/ 479425 w 792236"/>
                  <a:gd name="connsiteY4" fmla="*/ 425155 h 1331617"/>
                  <a:gd name="connsiteX5" fmla="*/ 584200 w 792236"/>
                  <a:gd name="connsiteY5" fmla="*/ 968080 h 1331617"/>
                  <a:gd name="connsiteX6" fmla="*/ 31750 w 792236"/>
                  <a:gd name="connsiteY6" fmla="*/ 1320505 h 1331617"/>
                  <a:gd name="connsiteX0" fmla="*/ 0 w 760486"/>
                  <a:gd name="connsiteY0" fmla="*/ 1320505 h 1331617"/>
                  <a:gd name="connsiteX1" fmla="*/ 361950 w 760486"/>
                  <a:gd name="connsiteY1" fmla="*/ 901405 h 1331617"/>
                  <a:gd name="connsiteX2" fmla="*/ 295275 w 760486"/>
                  <a:gd name="connsiteY2" fmla="*/ 368005 h 1331617"/>
                  <a:gd name="connsiteX3" fmla="*/ 760486 w 760486"/>
                  <a:gd name="connsiteY3" fmla="*/ 4515 h 1331617"/>
                  <a:gd name="connsiteX4" fmla="*/ 447675 w 760486"/>
                  <a:gd name="connsiteY4" fmla="*/ 425155 h 1331617"/>
                  <a:gd name="connsiteX5" fmla="*/ 552450 w 760486"/>
                  <a:gd name="connsiteY5" fmla="*/ 968080 h 1331617"/>
                  <a:gd name="connsiteX6" fmla="*/ 0 w 760486"/>
                  <a:gd name="connsiteY6" fmla="*/ 1320505 h 1331617"/>
                  <a:gd name="connsiteX0" fmla="*/ 0 w 760486"/>
                  <a:gd name="connsiteY0" fmla="*/ 1320505 h 1331617"/>
                  <a:gd name="connsiteX1" fmla="*/ 361950 w 760486"/>
                  <a:gd name="connsiteY1" fmla="*/ 901405 h 1331617"/>
                  <a:gd name="connsiteX2" fmla="*/ 295275 w 760486"/>
                  <a:gd name="connsiteY2" fmla="*/ 368005 h 1331617"/>
                  <a:gd name="connsiteX3" fmla="*/ 760486 w 760486"/>
                  <a:gd name="connsiteY3" fmla="*/ 4515 h 1331617"/>
                  <a:gd name="connsiteX4" fmla="*/ 447675 w 760486"/>
                  <a:gd name="connsiteY4" fmla="*/ 425155 h 1331617"/>
                  <a:gd name="connsiteX5" fmla="*/ 552450 w 760486"/>
                  <a:gd name="connsiteY5" fmla="*/ 968080 h 1331617"/>
                  <a:gd name="connsiteX6" fmla="*/ 0 w 760486"/>
                  <a:gd name="connsiteY6" fmla="*/ 1320505 h 1331617"/>
                  <a:gd name="connsiteX0" fmla="*/ 0 w 760486"/>
                  <a:gd name="connsiteY0" fmla="*/ 1320505 h 1325563"/>
                  <a:gd name="connsiteX1" fmla="*/ 361950 w 760486"/>
                  <a:gd name="connsiteY1" fmla="*/ 901405 h 1325563"/>
                  <a:gd name="connsiteX2" fmla="*/ 295275 w 760486"/>
                  <a:gd name="connsiteY2" fmla="*/ 368005 h 1325563"/>
                  <a:gd name="connsiteX3" fmla="*/ 760486 w 760486"/>
                  <a:gd name="connsiteY3" fmla="*/ 4515 h 1325563"/>
                  <a:gd name="connsiteX4" fmla="*/ 447675 w 760486"/>
                  <a:gd name="connsiteY4" fmla="*/ 425155 h 1325563"/>
                  <a:gd name="connsiteX5" fmla="*/ 552450 w 760486"/>
                  <a:gd name="connsiteY5" fmla="*/ 968080 h 1325563"/>
                  <a:gd name="connsiteX6" fmla="*/ 0 w 760486"/>
                  <a:gd name="connsiteY6" fmla="*/ 1320505 h 1325563"/>
                  <a:gd name="connsiteX0" fmla="*/ 0 w 760486"/>
                  <a:gd name="connsiteY0" fmla="*/ 1320505 h 1325563"/>
                  <a:gd name="connsiteX1" fmla="*/ 361950 w 760486"/>
                  <a:gd name="connsiteY1" fmla="*/ 901405 h 1325563"/>
                  <a:gd name="connsiteX2" fmla="*/ 295275 w 760486"/>
                  <a:gd name="connsiteY2" fmla="*/ 368005 h 1325563"/>
                  <a:gd name="connsiteX3" fmla="*/ 760486 w 760486"/>
                  <a:gd name="connsiteY3" fmla="*/ 4515 h 1325563"/>
                  <a:gd name="connsiteX4" fmla="*/ 447675 w 760486"/>
                  <a:gd name="connsiteY4" fmla="*/ 425155 h 1325563"/>
                  <a:gd name="connsiteX5" fmla="*/ 517377 w 760486"/>
                  <a:gd name="connsiteY5" fmla="*/ 993132 h 1325563"/>
                  <a:gd name="connsiteX6" fmla="*/ 0 w 760486"/>
                  <a:gd name="connsiteY6" fmla="*/ 1320505 h 1325563"/>
                  <a:gd name="connsiteX0" fmla="*/ 0 w 760486"/>
                  <a:gd name="connsiteY0" fmla="*/ 1320505 h 1325563"/>
                  <a:gd name="connsiteX1" fmla="*/ 368300 w 760486"/>
                  <a:gd name="connsiteY1" fmla="*/ 964035 h 1325563"/>
                  <a:gd name="connsiteX2" fmla="*/ 295275 w 760486"/>
                  <a:gd name="connsiteY2" fmla="*/ 368005 h 1325563"/>
                  <a:gd name="connsiteX3" fmla="*/ 760486 w 760486"/>
                  <a:gd name="connsiteY3" fmla="*/ 4515 h 1325563"/>
                  <a:gd name="connsiteX4" fmla="*/ 447675 w 760486"/>
                  <a:gd name="connsiteY4" fmla="*/ 425155 h 1325563"/>
                  <a:gd name="connsiteX5" fmla="*/ 517377 w 760486"/>
                  <a:gd name="connsiteY5" fmla="*/ 993132 h 1325563"/>
                  <a:gd name="connsiteX6" fmla="*/ 0 w 760486"/>
                  <a:gd name="connsiteY6" fmla="*/ 1320505 h 1325563"/>
                  <a:gd name="connsiteX0" fmla="*/ 0 w 760486"/>
                  <a:gd name="connsiteY0" fmla="*/ 1320505 h 1325563"/>
                  <a:gd name="connsiteX1" fmla="*/ 368300 w 760486"/>
                  <a:gd name="connsiteY1" fmla="*/ 964035 h 1325563"/>
                  <a:gd name="connsiteX2" fmla="*/ 295275 w 760486"/>
                  <a:gd name="connsiteY2" fmla="*/ 368005 h 1325563"/>
                  <a:gd name="connsiteX3" fmla="*/ 760486 w 760486"/>
                  <a:gd name="connsiteY3" fmla="*/ 4515 h 1325563"/>
                  <a:gd name="connsiteX4" fmla="*/ 447675 w 760486"/>
                  <a:gd name="connsiteY4" fmla="*/ 425155 h 1325563"/>
                  <a:gd name="connsiteX5" fmla="*/ 517377 w 760486"/>
                  <a:gd name="connsiteY5" fmla="*/ 993132 h 1325563"/>
                  <a:gd name="connsiteX6" fmla="*/ 0 w 760486"/>
                  <a:gd name="connsiteY6" fmla="*/ 1320505 h 1325563"/>
                  <a:gd name="connsiteX0" fmla="*/ 0 w 760486"/>
                  <a:gd name="connsiteY0" fmla="*/ 1320505 h 1325563"/>
                  <a:gd name="connsiteX1" fmla="*/ 368300 w 760486"/>
                  <a:gd name="connsiteY1" fmla="*/ 996603 h 1325563"/>
                  <a:gd name="connsiteX2" fmla="*/ 295275 w 760486"/>
                  <a:gd name="connsiteY2" fmla="*/ 368005 h 1325563"/>
                  <a:gd name="connsiteX3" fmla="*/ 760486 w 760486"/>
                  <a:gd name="connsiteY3" fmla="*/ 4515 h 1325563"/>
                  <a:gd name="connsiteX4" fmla="*/ 447675 w 760486"/>
                  <a:gd name="connsiteY4" fmla="*/ 425155 h 1325563"/>
                  <a:gd name="connsiteX5" fmla="*/ 517377 w 760486"/>
                  <a:gd name="connsiteY5" fmla="*/ 993132 h 1325563"/>
                  <a:gd name="connsiteX6" fmla="*/ 0 w 760486"/>
                  <a:gd name="connsiteY6" fmla="*/ 1320505 h 1325563"/>
                  <a:gd name="connsiteX0" fmla="*/ 0 w 760486"/>
                  <a:gd name="connsiteY0" fmla="*/ 1320505 h 1325563"/>
                  <a:gd name="connsiteX1" fmla="*/ 368300 w 760486"/>
                  <a:gd name="connsiteY1" fmla="*/ 996603 h 1325563"/>
                  <a:gd name="connsiteX2" fmla="*/ 295275 w 760486"/>
                  <a:gd name="connsiteY2" fmla="*/ 368005 h 1325563"/>
                  <a:gd name="connsiteX3" fmla="*/ 760486 w 760486"/>
                  <a:gd name="connsiteY3" fmla="*/ 4515 h 1325563"/>
                  <a:gd name="connsiteX4" fmla="*/ 447675 w 760486"/>
                  <a:gd name="connsiteY4" fmla="*/ 425155 h 1325563"/>
                  <a:gd name="connsiteX5" fmla="*/ 517377 w 760486"/>
                  <a:gd name="connsiteY5" fmla="*/ 993132 h 1325563"/>
                  <a:gd name="connsiteX6" fmla="*/ 0 w 760486"/>
                  <a:gd name="connsiteY6" fmla="*/ 1320505 h 1325563"/>
                  <a:gd name="connsiteX0" fmla="*/ 0 w 760486"/>
                  <a:gd name="connsiteY0" fmla="*/ 1320505 h 1325563"/>
                  <a:gd name="connsiteX1" fmla="*/ 368300 w 760486"/>
                  <a:gd name="connsiteY1" fmla="*/ 996603 h 1325563"/>
                  <a:gd name="connsiteX2" fmla="*/ 295275 w 760486"/>
                  <a:gd name="connsiteY2" fmla="*/ 368005 h 1325563"/>
                  <a:gd name="connsiteX3" fmla="*/ 760486 w 760486"/>
                  <a:gd name="connsiteY3" fmla="*/ 4515 h 1325563"/>
                  <a:gd name="connsiteX4" fmla="*/ 447675 w 760486"/>
                  <a:gd name="connsiteY4" fmla="*/ 425155 h 1325563"/>
                  <a:gd name="connsiteX5" fmla="*/ 517377 w 760486"/>
                  <a:gd name="connsiteY5" fmla="*/ 993132 h 1325563"/>
                  <a:gd name="connsiteX6" fmla="*/ 0 w 760486"/>
                  <a:gd name="connsiteY6" fmla="*/ 1320505 h 1325563"/>
                  <a:gd name="connsiteX0" fmla="*/ 0 w 760486"/>
                  <a:gd name="connsiteY0" fmla="*/ 1320505 h 1325563"/>
                  <a:gd name="connsiteX1" fmla="*/ 368300 w 760486"/>
                  <a:gd name="connsiteY1" fmla="*/ 996603 h 1325563"/>
                  <a:gd name="connsiteX2" fmla="*/ 307801 w 760486"/>
                  <a:gd name="connsiteY2" fmla="*/ 305375 h 1325563"/>
                  <a:gd name="connsiteX3" fmla="*/ 760486 w 760486"/>
                  <a:gd name="connsiteY3" fmla="*/ 4515 h 1325563"/>
                  <a:gd name="connsiteX4" fmla="*/ 447675 w 760486"/>
                  <a:gd name="connsiteY4" fmla="*/ 425155 h 1325563"/>
                  <a:gd name="connsiteX5" fmla="*/ 517377 w 760486"/>
                  <a:gd name="connsiteY5" fmla="*/ 993132 h 1325563"/>
                  <a:gd name="connsiteX6" fmla="*/ 0 w 760486"/>
                  <a:gd name="connsiteY6" fmla="*/ 1320505 h 1325563"/>
                  <a:gd name="connsiteX0" fmla="*/ 0 w 760486"/>
                  <a:gd name="connsiteY0" fmla="*/ 1320505 h 1325563"/>
                  <a:gd name="connsiteX1" fmla="*/ 368300 w 760486"/>
                  <a:gd name="connsiteY1" fmla="*/ 996603 h 1325563"/>
                  <a:gd name="connsiteX2" fmla="*/ 307801 w 760486"/>
                  <a:gd name="connsiteY2" fmla="*/ 305375 h 1325563"/>
                  <a:gd name="connsiteX3" fmla="*/ 760486 w 760486"/>
                  <a:gd name="connsiteY3" fmla="*/ 4515 h 1325563"/>
                  <a:gd name="connsiteX4" fmla="*/ 447675 w 760486"/>
                  <a:gd name="connsiteY4" fmla="*/ 360020 h 1325563"/>
                  <a:gd name="connsiteX5" fmla="*/ 517377 w 760486"/>
                  <a:gd name="connsiteY5" fmla="*/ 993132 h 1325563"/>
                  <a:gd name="connsiteX6" fmla="*/ 0 w 760486"/>
                  <a:gd name="connsiteY6" fmla="*/ 1320505 h 1325563"/>
                  <a:gd name="connsiteX0" fmla="*/ 0 w 760486"/>
                  <a:gd name="connsiteY0" fmla="*/ 1320505 h 1325563"/>
                  <a:gd name="connsiteX1" fmla="*/ 368300 w 760486"/>
                  <a:gd name="connsiteY1" fmla="*/ 996603 h 1325563"/>
                  <a:gd name="connsiteX2" fmla="*/ 307801 w 760486"/>
                  <a:gd name="connsiteY2" fmla="*/ 305375 h 1325563"/>
                  <a:gd name="connsiteX3" fmla="*/ 760486 w 760486"/>
                  <a:gd name="connsiteY3" fmla="*/ 4515 h 1325563"/>
                  <a:gd name="connsiteX4" fmla="*/ 447675 w 760486"/>
                  <a:gd name="connsiteY4" fmla="*/ 360020 h 1325563"/>
                  <a:gd name="connsiteX5" fmla="*/ 517377 w 760486"/>
                  <a:gd name="connsiteY5" fmla="*/ 993132 h 1325563"/>
                  <a:gd name="connsiteX6" fmla="*/ 0 w 760486"/>
                  <a:gd name="connsiteY6" fmla="*/ 1320505 h 132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0486" h="1325563">
                    <a:moveTo>
                      <a:pt x="0" y="1320505"/>
                    </a:moveTo>
                    <a:cubicBezTo>
                      <a:pt x="5828" y="1315865"/>
                      <a:pt x="296541" y="1220488"/>
                      <a:pt x="368300" y="996603"/>
                    </a:cubicBezTo>
                    <a:cubicBezTo>
                      <a:pt x="417512" y="837853"/>
                      <a:pt x="244301" y="465712"/>
                      <a:pt x="307801" y="305375"/>
                    </a:cubicBezTo>
                    <a:cubicBezTo>
                      <a:pt x="410988" y="5338"/>
                      <a:pt x="757633" y="0"/>
                      <a:pt x="760486" y="4515"/>
                    </a:cubicBezTo>
                    <a:cubicBezTo>
                      <a:pt x="755824" y="9029"/>
                      <a:pt x="511175" y="17120"/>
                      <a:pt x="447675" y="360020"/>
                    </a:cubicBezTo>
                    <a:cubicBezTo>
                      <a:pt x="415925" y="531470"/>
                      <a:pt x="591989" y="833051"/>
                      <a:pt x="517377" y="993132"/>
                    </a:cubicBezTo>
                    <a:cubicBezTo>
                      <a:pt x="397671" y="1283483"/>
                      <a:pt x="6698" y="1325563"/>
                      <a:pt x="0" y="1320505"/>
                    </a:cubicBezTo>
                    <a:close/>
                  </a:path>
                </a:pathLst>
              </a:custGeom>
              <a:solidFill>
                <a:srgbClr val="A0C4EF">
                  <a:alpha val="50196"/>
                </a:srgbClr>
              </a:solidFill>
              <a:ln>
                <a:no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208" name="Group 207"/>
              <p:cNvGrpSpPr/>
              <p:nvPr/>
            </p:nvGrpSpPr>
            <p:grpSpPr>
              <a:xfrm>
                <a:off x="4298391" y="5566174"/>
                <a:ext cx="961279" cy="510776"/>
                <a:chOff x="4296148" y="5566174"/>
                <a:chExt cx="961279" cy="510776"/>
              </a:xfrm>
            </p:grpSpPr>
            <p:pic>
              <p:nvPicPr>
                <p:cNvPr id="203" name="Picture 11" descr="K:\SilverFox\DVD_ART36\Artwork_Imagery\Icons - Illustrations\_ VISTA STYLE\businessman man person ethnic brown (RR).png"/>
                <p:cNvPicPr>
                  <a:picLocks noChangeAspect="1" noChangeArrowheads="1"/>
                </p:cNvPicPr>
                <p:nvPr/>
              </p:nvPicPr>
              <p:blipFill>
                <a:blip r:embed="rId7"/>
                <a:srcRect/>
                <a:stretch>
                  <a:fillRect/>
                </a:stretch>
              </p:blipFill>
              <p:spPr bwMode="auto">
                <a:xfrm flipH="1">
                  <a:off x="4296148" y="5566174"/>
                  <a:ext cx="510777" cy="510776"/>
                </a:xfrm>
                <a:prstGeom prst="rect">
                  <a:avLst/>
                </a:prstGeom>
                <a:noFill/>
                <a:effectLst>
                  <a:outerShdw blurRad="63500" algn="ctr" rotWithShape="0">
                    <a:prstClr val="black">
                      <a:alpha val="60000"/>
                    </a:prstClr>
                  </a:outerShdw>
                </a:effectLst>
              </p:spPr>
            </p:pic>
            <p:pic>
              <p:nvPicPr>
                <p:cNvPr id="204" name="Picture 12" descr="K:\SilverFox\Iconshock\modified - woman who is NOT a receptionist\woman_brunette_blue_256.png"/>
                <p:cNvPicPr>
                  <a:picLocks noChangeAspect="1" noChangeArrowheads="1"/>
                </p:cNvPicPr>
                <p:nvPr/>
              </p:nvPicPr>
              <p:blipFill>
                <a:blip r:embed="rId8"/>
                <a:stretch>
                  <a:fillRect/>
                </a:stretch>
              </p:blipFill>
              <p:spPr bwMode="auto">
                <a:xfrm>
                  <a:off x="4746651" y="5566174"/>
                  <a:ext cx="510776" cy="510776"/>
                </a:xfrm>
                <a:prstGeom prst="rect">
                  <a:avLst/>
                </a:prstGeom>
                <a:noFill/>
                <a:effectLst>
                  <a:outerShdw blurRad="63500" algn="ctr" rotWithShape="0">
                    <a:prstClr val="black">
                      <a:alpha val="60000"/>
                    </a:prstClr>
                  </a:outerShdw>
                </a:effectLst>
              </p:spPr>
            </p:pic>
          </p:grpSp>
        </p:grpSp>
        <p:grpSp>
          <p:nvGrpSpPr>
            <p:cNvPr id="211" name="Group 210"/>
            <p:cNvGrpSpPr/>
            <p:nvPr/>
          </p:nvGrpSpPr>
          <p:grpSpPr>
            <a:xfrm>
              <a:off x="5940971" y="5208461"/>
              <a:ext cx="1401395" cy="1354264"/>
              <a:chOff x="5940971" y="5208461"/>
              <a:chExt cx="1401395" cy="1354264"/>
            </a:xfrm>
          </p:grpSpPr>
          <p:pic>
            <p:nvPicPr>
              <p:cNvPr id="135" name="Picture 3" descr="S:\InternalBin\Resource DVD\DVD_ART36\Artwork_Imagery\Shapes\rings\silver orb frame 2.png"/>
              <p:cNvPicPr>
                <a:picLocks noChangeAspect="1" noChangeArrowheads="1"/>
              </p:cNvPicPr>
              <p:nvPr/>
            </p:nvPicPr>
            <p:blipFill>
              <a:blip r:embed="rId5"/>
              <a:stretch>
                <a:fillRect/>
              </a:stretch>
            </p:blipFill>
            <p:spPr bwMode="auto">
              <a:xfrm>
                <a:off x="6077654" y="5299821"/>
                <a:ext cx="1130057" cy="1127219"/>
              </a:xfrm>
              <a:prstGeom prst="rect">
                <a:avLst/>
              </a:prstGeom>
              <a:noFill/>
              <a:effectLst>
                <a:outerShdw blurRad="88900" algn="ctr" rotWithShape="0">
                  <a:prstClr val="black">
                    <a:alpha val="50000"/>
                  </a:prstClr>
                </a:outerShdw>
              </a:effectLst>
            </p:spPr>
          </p:pic>
          <p:sp>
            <p:nvSpPr>
              <p:cNvPr id="139" name="Title 1"/>
              <p:cNvSpPr txBox="1">
                <a:spLocks/>
              </p:cNvSpPr>
              <p:nvPr/>
            </p:nvSpPr>
            <p:spPr>
              <a:xfrm>
                <a:off x="5940971" y="5208461"/>
                <a:ext cx="1401395" cy="1354264"/>
              </a:xfrm>
              <a:prstGeom prst="rect">
                <a:avLst/>
              </a:prstGeom>
            </p:spPr>
            <p:txBody>
              <a:bodyPr vert="horz" wrap="none" lIns="0" tIns="0" rIns="0" bIns="0" rtlCol="0" anchor="t" anchorCtr="0">
                <a:prstTxWarp prst="textArchDown">
                  <a:avLst/>
                </a:prstTxWarp>
                <a:noAutofit/>
              </a:bodyPr>
              <a:lstStyle/>
              <a:p>
                <a:pPr algn="ctr" defTabSz="914042">
                  <a:lnSpc>
                    <a:spcPct val="90000"/>
                  </a:lnSpc>
                  <a:spcBef>
                    <a:spcPct val="0"/>
                  </a:spcBef>
                  <a:defRPr/>
                </a:pPr>
                <a:r>
                  <a:rPr lang="en-US" sz="1200" b="1" dirty="0" smtClean="0">
                    <a:gradFill>
                      <a:gsLst>
                        <a:gs pos="0">
                          <a:srgbClr val="FFFFFF"/>
                        </a:gs>
                        <a:gs pos="100000">
                          <a:srgbClr val="FFFFFF"/>
                        </a:gs>
                      </a:gsLst>
                      <a:lin ang="5400000" scaled="0"/>
                    </a:gradFill>
                  </a:rPr>
                  <a:t>Flexible Management</a:t>
                </a:r>
                <a:endParaRPr lang="en-US" sz="1200" b="1" dirty="0">
                  <a:gradFill>
                    <a:gsLst>
                      <a:gs pos="0">
                        <a:srgbClr val="FFFFFF"/>
                      </a:gs>
                      <a:gs pos="100000">
                        <a:srgbClr val="FFFFFF"/>
                      </a:gs>
                    </a:gsLst>
                    <a:lin ang="5400000" scaled="0"/>
                  </a:gradFill>
                </a:endParaRPr>
              </a:p>
            </p:txBody>
          </p:sp>
        </p:grpSp>
      </p:grpSp>
      <p:grpSp>
        <p:nvGrpSpPr>
          <p:cNvPr id="214" name="Group 213"/>
          <p:cNvGrpSpPr/>
          <p:nvPr/>
        </p:nvGrpSpPr>
        <p:grpSpPr>
          <a:xfrm>
            <a:off x="4432847" y="3686133"/>
            <a:ext cx="1401395" cy="1339574"/>
            <a:chOff x="4432847" y="3686133"/>
            <a:chExt cx="1401395" cy="1339574"/>
          </a:xfrm>
        </p:grpSpPr>
        <p:grpSp>
          <p:nvGrpSpPr>
            <p:cNvPr id="213" name="Group 212"/>
            <p:cNvGrpSpPr/>
            <p:nvPr/>
          </p:nvGrpSpPr>
          <p:grpSpPr>
            <a:xfrm>
              <a:off x="4762500" y="3984131"/>
              <a:ext cx="685800" cy="695681"/>
              <a:chOff x="9715499" y="4533901"/>
              <a:chExt cx="1101726" cy="1117599"/>
            </a:xfrm>
          </p:grpSpPr>
          <p:pic>
            <p:nvPicPr>
              <p:cNvPr id="1030" name="Picture 6" descr="I:\SilverFox\DVD_ART36\Artwork_Imagery\Icons - Illustrations\_ REAL VISTA STYLE\3d gear.png"/>
              <p:cNvPicPr>
                <a:picLocks noChangeAspect="1" noChangeArrowheads="1"/>
              </p:cNvPicPr>
              <p:nvPr/>
            </p:nvPicPr>
            <p:blipFill>
              <a:blip r:embed="rId9"/>
              <a:srcRect/>
              <a:stretch>
                <a:fillRect/>
              </a:stretch>
            </p:blipFill>
            <p:spPr bwMode="auto">
              <a:xfrm>
                <a:off x="9715499" y="4533901"/>
                <a:ext cx="923924" cy="923924"/>
              </a:xfrm>
              <a:prstGeom prst="rect">
                <a:avLst/>
              </a:prstGeom>
              <a:noFill/>
              <a:effectLst>
                <a:outerShdw blurRad="88900" algn="ctr" rotWithShape="0">
                  <a:prstClr val="black">
                    <a:alpha val="50000"/>
                  </a:prstClr>
                </a:outerShdw>
              </a:effectLst>
            </p:spPr>
          </p:pic>
          <p:pic>
            <p:nvPicPr>
              <p:cNvPr id="5" name="Picture 4" descr="I:\SilverFox\Iconshock\Real Vista style\Real Vista - General - 256\binoculars_256.png"/>
              <p:cNvPicPr>
                <a:picLocks noChangeAspect="1" noChangeArrowheads="1"/>
              </p:cNvPicPr>
              <p:nvPr/>
            </p:nvPicPr>
            <p:blipFill>
              <a:blip r:embed="rId10"/>
              <a:srcRect/>
              <a:stretch>
                <a:fillRect/>
              </a:stretch>
            </p:blipFill>
            <p:spPr bwMode="auto">
              <a:xfrm>
                <a:off x="10067925" y="4902200"/>
                <a:ext cx="749300" cy="749300"/>
              </a:xfrm>
              <a:prstGeom prst="rect">
                <a:avLst/>
              </a:prstGeom>
              <a:noFill/>
              <a:effectLst>
                <a:outerShdw blurRad="88900" algn="ctr" rotWithShape="0">
                  <a:prstClr val="black">
                    <a:alpha val="50000"/>
                  </a:prstClr>
                </a:outerShdw>
              </a:effectLst>
            </p:spPr>
          </p:pic>
        </p:grpSp>
        <p:grpSp>
          <p:nvGrpSpPr>
            <p:cNvPr id="111" name="Group 110"/>
            <p:cNvGrpSpPr/>
            <p:nvPr/>
          </p:nvGrpSpPr>
          <p:grpSpPr>
            <a:xfrm>
              <a:off x="4432847" y="3686133"/>
              <a:ext cx="1401395" cy="1339574"/>
              <a:chOff x="2801481" y="1866899"/>
              <a:chExt cx="1241683" cy="1186907"/>
            </a:xfrm>
          </p:grpSpPr>
          <p:pic>
            <p:nvPicPr>
              <p:cNvPr id="116" name="Picture 3" descr="S:\InternalBin\Resource DVD\DVD_ART36\Artwork_Imagery\Shapes\rings\silver orb frame 2.png"/>
              <p:cNvPicPr>
                <a:picLocks noChangeAspect="1" noChangeArrowheads="1"/>
              </p:cNvPicPr>
              <p:nvPr/>
            </p:nvPicPr>
            <p:blipFill>
              <a:blip r:embed="rId5"/>
              <a:stretch>
                <a:fillRect/>
              </a:stretch>
            </p:blipFill>
            <p:spPr bwMode="auto">
              <a:xfrm>
                <a:off x="2922587" y="1932415"/>
                <a:ext cx="1001268" cy="998754"/>
              </a:xfrm>
              <a:prstGeom prst="rect">
                <a:avLst/>
              </a:prstGeom>
              <a:noFill/>
              <a:effectLst>
                <a:outerShdw blurRad="88900" algn="ctr" rotWithShape="0">
                  <a:prstClr val="black">
                    <a:alpha val="50000"/>
                  </a:prstClr>
                </a:outerShdw>
              </a:effectLst>
            </p:spPr>
          </p:pic>
          <p:sp>
            <p:nvSpPr>
              <p:cNvPr id="117" name="Title 1"/>
              <p:cNvSpPr txBox="1">
                <a:spLocks/>
              </p:cNvSpPr>
              <p:nvPr/>
            </p:nvSpPr>
            <p:spPr>
              <a:xfrm>
                <a:off x="2801481" y="1866899"/>
                <a:ext cx="1241683" cy="1186907"/>
              </a:xfrm>
              <a:prstGeom prst="rect">
                <a:avLst/>
              </a:prstGeom>
            </p:spPr>
            <p:txBody>
              <a:bodyPr vert="horz" wrap="none" lIns="0" tIns="0" rIns="0" bIns="0" rtlCol="0" anchor="t" anchorCtr="0">
                <a:prstTxWarp prst="textArchDown">
                  <a:avLst/>
                </a:prstTxWarp>
                <a:noAutofit/>
              </a:bodyPr>
              <a:lstStyle/>
              <a:p>
                <a:pPr algn="ctr" defTabSz="914042">
                  <a:lnSpc>
                    <a:spcPct val="90000"/>
                  </a:lnSpc>
                  <a:spcBef>
                    <a:spcPct val="0"/>
                  </a:spcBef>
                  <a:defRPr/>
                </a:pPr>
                <a:r>
                  <a:rPr lang="en-US" sz="1200" b="1" dirty="0" smtClean="0">
                    <a:gradFill>
                      <a:gsLst>
                        <a:gs pos="0">
                          <a:srgbClr val="FFFFFF"/>
                        </a:gs>
                        <a:gs pos="100000">
                          <a:srgbClr val="FFFFFF"/>
                        </a:gs>
                      </a:gsLst>
                      <a:lin ang="5400000" scaled="0"/>
                    </a:gradFill>
                  </a:rPr>
                  <a:t>Focused Solutions</a:t>
                </a:r>
                <a:endParaRPr lang="en-US" sz="1200" b="1" dirty="0">
                  <a:gradFill>
                    <a:gsLst>
                      <a:gs pos="0">
                        <a:srgbClr val="FFFFFF"/>
                      </a:gs>
                      <a:gs pos="100000">
                        <a:srgbClr val="FFFFFF"/>
                      </a:gs>
                    </a:gsLst>
                    <a:lin ang="5400000" scaled="0"/>
                  </a:gradFill>
                </a:endParaRPr>
              </a:p>
            </p:txBody>
          </p:sp>
        </p:grpSp>
      </p:grpSp>
      <p:grpSp>
        <p:nvGrpSpPr>
          <p:cNvPr id="217" name="Group 216"/>
          <p:cNvGrpSpPr/>
          <p:nvPr/>
        </p:nvGrpSpPr>
        <p:grpSpPr>
          <a:xfrm>
            <a:off x="7437805" y="3760078"/>
            <a:ext cx="1401395" cy="1262904"/>
            <a:chOff x="7437805" y="3760078"/>
            <a:chExt cx="1401395" cy="1262904"/>
          </a:xfrm>
        </p:grpSpPr>
        <p:grpSp>
          <p:nvGrpSpPr>
            <p:cNvPr id="216" name="Group 215"/>
            <p:cNvGrpSpPr/>
            <p:nvPr/>
          </p:nvGrpSpPr>
          <p:grpSpPr>
            <a:xfrm>
              <a:off x="7799383" y="4010025"/>
              <a:ext cx="696196" cy="710973"/>
              <a:chOff x="10086975" y="3748088"/>
              <a:chExt cx="756822" cy="772885"/>
            </a:xfrm>
          </p:grpSpPr>
          <p:pic>
            <p:nvPicPr>
              <p:cNvPr id="1031" name="Picture 7" descr="I:\SilverFox\DVD_ART36\Artwork_Imagery\Icons - Illustrations\_ WINDOWS SERVER ICONS\Misc\Web Services.png"/>
              <p:cNvPicPr>
                <a:picLocks noChangeAspect="1" noChangeArrowheads="1"/>
              </p:cNvPicPr>
              <p:nvPr/>
            </p:nvPicPr>
            <p:blipFill>
              <a:blip r:embed="rId11"/>
              <a:srcRect/>
              <a:stretch>
                <a:fillRect/>
              </a:stretch>
            </p:blipFill>
            <p:spPr bwMode="auto">
              <a:xfrm>
                <a:off x="10086975" y="3748088"/>
                <a:ext cx="595313" cy="643177"/>
              </a:xfrm>
              <a:prstGeom prst="rect">
                <a:avLst/>
              </a:prstGeom>
              <a:noFill/>
              <a:effectLst>
                <a:outerShdw blurRad="88900" algn="ctr" rotWithShape="0">
                  <a:prstClr val="black">
                    <a:alpha val="50000"/>
                  </a:prstClr>
                </a:outerShdw>
              </a:effectLst>
            </p:spPr>
          </p:pic>
          <p:pic>
            <p:nvPicPr>
              <p:cNvPr id="215" name="Picture 3" descr="K:\SilverFox\DVD_ART36\Artwork_Imagery\Icons - Illustrations\_ REAL VISTA STYLE\certificate acheivement - generic (RR).png"/>
              <p:cNvPicPr>
                <a:picLocks noChangeAspect="1" noChangeArrowheads="1"/>
              </p:cNvPicPr>
              <p:nvPr/>
            </p:nvPicPr>
            <p:blipFill>
              <a:blip r:embed="rId12"/>
              <a:srcRect/>
              <a:stretch>
                <a:fillRect/>
              </a:stretch>
            </p:blipFill>
            <p:spPr bwMode="auto">
              <a:xfrm>
                <a:off x="10218673" y="3895847"/>
                <a:ext cx="625124" cy="625126"/>
              </a:xfrm>
              <a:prstGeom prst="rect">
                <a:avLst/>
              </a:prstGeom>
              <a:noFill/>
              <a:effectLst>
                <a:outerShdw blurRad="63500" algn="ctr" rotWithShape="0">
                  <a:prstClr val="black">
                    <a:alpha val="60000"/>
                  </a:prstClr>
                </a:outerShdw>
              </a:effectLst>
            </p:spPr>
          </p:pic>
        </p:grpSp>
        <p:grpSp>
          <p:nvGrpSpPr>
            <p:cNvPr id="108" name="Group 107"/>
            <p:cNvGrpSpPr/>
            <p:nvPr/>
          </p:nvGrpSpPr>
          <p:grpSpPr>
            <a:xfrm>
              <a:off x="7437805" y="3760078"/>
              <a:ext cx="1401395" cy="1262904"/>
              <a:chOff x="2801481" y="1932415"/>
              <a:chExt cx="1241683" cy="1118975"/>
            </a:xfrm>
          </p:grpSpPr>
          <p:pic>
            <p:nvPicPr>
              <p:cNvPr id="109" name="Picture 3" descr="S:\InternalBin\Resource DVD\DVD_ART36\Artwork_Imagery\Shapes\rings\silver orb frame 2.png"/>
              <p:cNvPicPr>
                <a:picLocks noChangeAspect="1" noChangeArrowheads="1"/>
              </p:cNvPicPr>
              <p:nvPr/>
            </p:nvPicPr>
            <p:blipFill>
              <a:blip r:embed="rId5"/>
              <a:stretch>
                <a:fillRect/>
              </a:stretch>
            </p:blipFill>
            <p:spPr bwMode="auto">
              <a:xfrm>
                <a:off x="2922587" y="1932415"/>
                <a:ext cx="1001268" cy="998754"/>
              </a:xfrm>
              <a:prstGeom prst="rect">
                <a:avLst/>
              </a:prstGeom>
              <a:noFill/>
              <a:effectLst>
                <a:outerShdw blurRad="88900" algn="ctr" rotWithShape="0">
                  <a:prstClr val="black">
                    <a:alpha val="50000"/>
                  </a:prstClr>
                </a:outerShdw>
              </a:effectLst>
            </p:spPr>
          </p:pic>
          <p:sp>
            <p:nvSpPr>
              <p:cNvPr id="110" name="Title 1"/>
              <p:cNvSpPr txBox="1">
                <a:spLocks/>
              </p:cNvSpPr>
              <p:nvPr/>
            </p:nvSpPr>
            <p:spPr>
              <a:xfrm>
                <a:off x="2801481" y="1981200"/>
                <a:ext cx="1241683" cy="1070190"/>
              </a:xfrm>
              <a:prstGeom prst="rect">
                <a:avLst/>
              </a:prstGeom>
            </p:spPr>
            <p:txBody>
              <a:bodyPr vert="horz" wrap="none" lIns="0" tIns="0" rIns="0" bIns="0" rtlCol="0" anchor="t" anchorCtr="0">
                <a:prstTxWarp prst="textArchDown">
                  <a:avLst/>
                </a:prstTxWarp>
                <a:noAutofit/>
              </a:bodyPr>
              <a:lstStyle/>
              <a:p>
                <a:pPr algn="ctr" defTabSz="914042">
                  <a:lnSpc>
                    <a:spcPct val="90000"/>
                  </a:lnSpc>
                  <a:spcBef>
                    <a:spcPct val="0"/>
                  </a:spcBef>
                  <a:defRPr/>
                </a:pPr>
                <a:r>
                  <a:rPr lang="en-US" sz="1200" b="1" dirty="0" smtClean="0">
                    <a:gradFill>
                      <a:gsLst>
                        <a:gs pos="0">
                          <a:srgbClr val="FFFFFF"/>
                        </a:gs>
                        <a:gs pos="100000">
                          <a:srgbClr val="FFFFFF"/>
                        </a:gs>
                      </a:gsLst>
                      <a:lin ang="5400000" scaled="0"/>
                    </a:gradFill>
                  </a:rPr>
                  <a:t> SLA Driven</a:t>
                </a:r>
                <a:endParaRPr lang="en-US" sz="1200" b="1" dirty="0">
                  <a:gradFill>
                    <a:gsLst>
                      <a:gs pos="0">
                        <a:srgbClr val="FFFFFF"/>
                      </a:gs>
                      <a:gs pos="100000">
                        <a:srgbClr val="FFFFFF"/>
                      </a:gs>
                    </a:gsLst>
                    <a:lin ang="5400000" scaled="0"/>
                  </a:gradFill>
                </a:endParaRPr>
              </a:p>
            </p:txBody>
          </p:sp>
        </p:grpSp>
      </p:grpSp>
      <p:grpSp>
        <p:nvGrpSpPr>
          <p:cNvPr id="234" name="Group 233"/>
          <p:cNvGrpSpPr/>
          <p:nvPr/>
        </p:nvGrpSpPr>
        <p:grpSpPr>
          <a:xfrm>
            <a:off x="5869500" y="3476708"/>
            <a:ext cx="1653664" cy="1693958"/>
            <a:chOff x="5869500" y="3476708"/>
            <a:chExt cx="1653664" cy="1693958"/>
          </a:xfrm>
        </p:grpSpPr>
        <p:pic>
          <p:nvPicPr>
            <p:cNvPr id="1034" name="Picture 10" descr="I:\SilverFox\8-20190_IsaacRoybal\Art\iStock_8793491_cutout.png"/>
            <p:cNvPicPr>
              <a:picLocks noChangeAspect="1" noChangeArrowheads="1"/>
            </p:cNvPicPr>
            <p:nvPr/>
          </p:nvPicPr>
          <p:blipFill>
            <a:blip r:embed="rId13"/>
            <a:srcRect/>
            <a:stretch>
              <a:fillRect/>
            </a:stretch>
          </p:blipFill>
          <p:spPr bwMode="auto">
            <a:xfrm>
              <a:off x="6667500" y="3969560"/>
              <a:ext cx="855664" cy="887901"/>
            </a:xfrm>
            <a:prstGeom prst="rect">
              <a:avLst/>
            </a:prstGeom>
            <a:noFill/>
            <a:effectLst>
              <a:outerShdw blurRad="63500" sx="102000" sy="102000" algn="ctr" rotWithShape="0">
                <a:prstClr val="black">
                  <a:alpha val="40000"/>
                </a:prstClr>
              </a:outerShdw>
            </a:effectLst>
          </p:spPr>
        </p:pic>
        <p:grpSp>
          <p:nvGrpSpPr>
            <p:cNvPr id="59" name="Group 13"/>
            <p:cNvGrpSpPr/>
            <p:nvPr/>
          </p:nvGrpSpPr>
          <p:grpSpPr>
            <a:xfrm>
              <a:off x="5869500" y="3476708"/>
              <a:ext cx="1544340" cy="1693958"/>
              <a:chOff x="1203414" y="1747199"/>
              <a:chExt cx="1368336" cy="1500902"/>
            </a:xfrm>
          </p:grpSpPr>
          <p:pic>
            <p:nvPicPr>
              <p:cNvPr id="90" name="Picture 7" descr="D:\DVD_ART36\Artwork_Imagery\Icons - Illustrations\_ REAL VISTA STYLE\people operator hard hat construction icon.png"/>
              <p:cNvPicPr>
                <a:picLocks noChangeAspect="1" noChangeArrowheads="1"/>
              </p:cNvPicPr>
              <p:nvPr/>
            </p:nvPicPr>
            <p:blipFill>
              <a:blip r:embed="rId14"/>
              <a:stretch>
                <a:fillRect/>
              </a:stretch>
            </p:blipFill>
            <p:spPr bwMode="auto">
              <a:xfrm>
                <a:off x="1292929" y="2126598"/>
                <a:ext cx="1121504" cy="1121503"/>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91" name="Title 1"/>
              <p:cNvSpPr txBox="1">
                <a:spLocks/>
              </p:cNvSpPr>
              <p:nvPr/>
            </p:nvSpPr>
            <p:spPr>
              <a:xfrm>
                <a:off x="1203414" y="1747199"/>
                <a:ext cx="1368336" cy="443198"/>
              </a:xfrm>
              <a:prstGeom prst="rect">
                <a:avLst/>
              </a:prstGeom>
            </p:spPr>
            <p:txBody>
              <a:bodyPr vert="horz" wrap="square" lIns="0" tIns="0" rIns="0" bIns="0" rtlCol="0" anchor="b" anchorCtr="0">
                <a:spAutoFit/>
              </a:bodyPr>
              <a:lstStyle/>
              <a:p>
                <a:pPr algn="ctr" defTabSz="914042">
                  <a:lnSpc>
                    <a:spcPct val="90000"/>
                  </a:lnSpc>
                  <a:spcBef>
                    <a:spcPct val="0"/>
                  </a:spcBef>
                  <a:defRPr/>
                </a:pPr>
                <a:r>
                  <a:rPr lang="en-US" sz="1600" b="1" dirty="0" smtClean="0">
                    <a:gradFill>
                      <a:gsLst>
                        <a:gs pos="0">
                          <a:schemeClr val="accent2">
                            <a:lumMod val="60000"/>
                            <a:lumOff val="40000"/>
                          </a:schemeClr>
                        </a:gs>
                        <a:gs pos="100000">
                          <a:schemeClr val="accent2">
                            <a:lumMod val="60000"/>
                            <a:lumOff val="40000"/>
                          </a:schemeClr>
                        </a:gs>
                      </a:gsLst>
                      <a:lin ang="5400000" scaled="0"/>
                    </a:gradFill>
                  </a:rPr>
                  <a:t>BUIT Administrator</a:t>
                </a:r>
                <a:endParaRPr lang="en-US" sz="1600" b="1" dirty="0">
                  <a:gradFill>
                    <a:gsLst>
                      <a:gs pos="0">
                        <a:schemeClr val="accent2">
                          <a:lumMod val="60000"/>
                          <a:lumOff val="40000"/>
                        </a:schemeClr>
                      </a:gs>
                      <a:gs pos="100000">
                        <a:schemeClr val="accent2">
                          <a:lumMod val="60000"/>
                          <a:lumOff val="40000"/>
                        </a:schemeClr>
                      </a:gs>
                    </a:gsLst>
                    <a:lin ang="5400000" scaled="0"/>
                  </a:gradFill>
                </a:endParaRPr>
              </a:p>
            </p:txBody>
          </p:sp>
        </p:grpSp>
      </p:grpSp>
      <p:sp>
        <p:nvSpPr>
          <p:cNvPr id="194" name="Oval 193"/>
          <p:cNvSpPr/>
          <p:nvPr/>
        </p:nvSpPr>
        <p:spPr bwMode="auto">
          <a:xfrm>
            <a:off x="1133613" y="1704975"/>
            <a:ext cx="2714581" cy="2714580"/>
          </a:xfrm>
          <a:prstGeom prst="ellipse">
            <a:avLst/>
          </a:prstGeom>
          <a:solidFill>
            <a:schemeClr val="accent1">
              <a:lumMod val="60000"/>
              <a:lumOff val="40000"/>
              <a:alpha val="20000"/>
            </a:schemeClr>
          </a:solidFill>
          <a:ln>
            <a:no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220" name="Group 219"/>
          <p:cNvGrpSpPr/>
          <p:nvPr/>
        </p:nvGrpSpPr>
        <p:grpSpPr>
          <a:xfrm>
            <a:off x="1423525" y="1984575"/>
            <a:ext cx="2124031" cy="2124181"/>
            <a:chOff x="-661894" y="-2759317"/>
            <a:chExt cx="2124031" cy="2124181"/>
          </a:xfrm>
        </p:grpSpPr>
        <p:sp>
          <p:nvSpPr>
            <p:cNvPr id="219" name="Oval 218"/>
            <p:cNvSpPr/>
            <p:nvPr/>
          </p:nvSpPr>
          <p:spPr bwMode="auto">
            <a:xfrm>
              <a:off x="-661894" y="-2759166"/>
              <a:ext cx="2124031" cy="2124030"/>
            </a:xfrm>
            <a:prstGeom prst="ellipse">
              <a:avLst/>
            </a:prstGeom>
            <a:solidFill>
              <a:schemeClr val="accent1">
                <a:lumMod val="60000"/>
                <a:lumOff val="40000"/>
                <a:alpha val="20000"/>
              </a:schemeClr>
            </a:solidFill>
            <a:ln>
              <a:no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032" name="Picture 8" descr="I:\SilverFox\8-20190_IsaacRoybal\Art\Data Center Servers.png"/>
            <p:cNvPicPr>
              <a:picLocks noChangeAspect="1" noChangeArrowheads="1"/>
            </p:cNvPicPr>
            <p:nvPr/>
          </p:nvPicPr>
          <p:blipFill>
            <a:blip r:embed="rId15"/>
            <a:srcRect t="-43385" b="-24791"/>
            <a:stretch>
              <a:fillRect/>
            </a:stretch>
          </p:blipFill>
          <p:spPr bwMode="auto">
            <a:xfrm>
              <a:off x="-660583" y="-2759317"/>
              <a:ext cx="2121408" cy="2124181"/>
            </a:xfrm>
            <a:prstGeom prst="ellipse">
              <a:avLst/>
            </a:prstGeom>
            <a:noFill/>
          </p:spPr>
        </p:pic>
      </p:grpSp>
      <p:grpSp>
        <p:nvGrpSpPr>
          <p:cNvPr id="80" name="Group 79"/>
          <p:cNvGrpSpPr/>
          <p:nvPr/>
        </p:nvGrpSpPr>
        <p:grpSpPr>
          <a:xfrm>
            <a:off x="1713371" y="2199836"/>
            <a:ext cx="1544339" cy="1758728"/>
            <a:chOff x="1713371" y="2199836"/>
            <a:chExt cx="1544339" cy="1758728"/>
          </a:xfrm>
        </p:grpSpPr>
        <p:pic>
          <p:nvPicPr>
            <p:cNvPr id="146" name="Picture 7" descr="D:\DVD_ART36\Artwork_Imagery\Icons - Illustrations\_ REAL VISTA STYLE\people operator hard hat construction icon.png"/>
            <p:cNvPicPr>
              <a:picLocks noChangeAspect="1" noChangeArrowheads="1"/>
            </p:cNvPicPr>
            <p:nvPr/>
          </p:nvPicPr>
          <p:blipFill>
            <a:blip r:embed="rId16" cstate="print"/>
            <a:stretch>
              <a:fillRect/>
            </a:stretch>
          </p:blipFill>
          <p:spPr bwMode="auto">
            <a:xfrm flipH="1">
              <a:off x="1856950" y="2692806"/>
              <a:ext cx="1265758" cy="1265758"/>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145" name="Title 1"/>
            <p:cNvSpPr txBox="1">
              <a:spLocks/>
            </p:cNvSpPr>
            <p:nvPr/>
          </p:nvSpPr>
          <p:spPr>
            <a:xfrm>
              <a:off x="1713371" y="2199836"/>
              <a:ext cx="1544339" cy="500204"/>
            </a:xfrm>
            <a:prstGeom prst="rect">
              <a:avLst/>
            </a:prstGeom>
          </p:spPr>
          <p:txBody>
            <a:bodyPr vert="horz" wrap="square" lIns="0" tIns="0" rIns="0" bIns="0" rtlCol="0" anchor="b" anchorCtr="0">
              <a:spAutoFit/>
            </a:bodyPr>
            <a:lstStyle/>
            <a:p>
              <a:pPr algn="ctr" defTabSz="914042">
                <a:lnSpc>
                  <a:spcPct val="90000"/>
                </a:lnSpc>
                <a:spcBef>
                  <a:spcPct val="0"/>
                </a:spcBef>
                <a:defRPr/>
              </a:pPr>
              <a:r>
                <a:rPr lang="en-US" sz="1600" b="1" dirty="0" smtClean="0">
                  <a:gradFill>
                    <a:gsLst>
                      <a:gs pos="0">
                        <a:schemeClr val="accent2">
                          <a:lumMod val="60000"/>
                          <a:lumOff val="40000"/>
                        </a:schemeClr>
                      </a:gs>
                      <a:gs pos="100000">
                        <a:schemeClr val="accent2">
                          <a:lumMod val="60000"/>
                          <a:lumOff val="40000"/>
                        </a:schemeClr>
                      </a:gs>
                    </a:gsLst>
                    <a:lin ang="5400000" scaled="0"/>
                  </a:gradFill>
                </a:rPr>
                <a:t>Datacenter Administrator</a:t>
              </a:r>
              <a:endParaRPr lang="en-US" sz="1600" b="1" dirty="0">
                <a:gradFill>
                  <a:gsLst>
                    <a:gs pos="0">
                      <a:schemeClr val="accent2">
                        <a:lumMod val="60000"/>
                        <a:lumOff val="40000"/>
                      </a:schemeClr>
                    </a:gs>
                    <a:gs pos="100000">
                      <a:schemeClr val="accent2">
                        <a:lumMod val="60000"/>
                        <a:lumOff val="40000"/>
                      </a:schemeClr>
                    </a:gs>
                  </a:gsLst>
                  <a:lin ang="5400000" scaled="0"/>
                </a:gradFill>
              </a:endParaRPr>
            </a:p>
          </p:txBody>
        </p:sp>
      </p:grpSp>
      <p:grpSp>
        <p:nvGrpSpPr>
          <p:cNvPr id="99" name="Group 98"/>
          <p:cNvGrpSpPr/>
          <p:nvPr/>
        </p:nvGrpSpPr>
        <p:grpSpPr>
          <a:xfrm>
            <a:off x="285750" y="2483206"/>
            <a:ext cx="1401396" cy="1262904"/>
            <a:chOff x="270517" y="1932415"/>
            <a:chExt cx="1241683" cy="1118975"/>
          </a:xfrm>
        </p:grpSpPr>
        <p:grpSp>
          <p:nvGrpSpPr>
            <p:cNvPr id="18" name="Group 17"/>
            <p:cNvGrpSpPr/>
            <p:nvPr/>
          </p:nvGrpSpPr>
          <p:grpSpPr>
            <a:xfrm>
              <a:off x="381000" y="1932415"/>
              <a:ext cx="1001268" cy="998754"/>
              <a:chOff x="730250" y="1385671"/>
              <a:chExt cx="1001268" cy="998754"/>
            </a:xfrm>
          </p:grpSpPr>
          <p:pic>
            <p:nvPicPr>
              <p:cNvPr id="1028" name="Picture 4" descr="I:\SilverFox\DVD_ART36\Artwork_Imagery\Icons - Illustrations\_ WINDOWS VISTA ICONS\Security windows secure safe.png"/>
              <p:cNvPicPr>
                <a:picLocks noChangeAspect="1" noChangeArrowheads="1"/>
              </p:cNvPicPr>
              <p:nvPr/>
            </p:nvPicPr>
            <p:blipFill>
              <a:blip r:embed="rId17"/>
              <a:srcRect/>
              <a:stretch>
                <a:fillRect/>
              </a:stretch>
            </p:blipFill>
            <p:spPr bwMode="auto">
              <a:xfrm>
                <a:off x="919863" y="1586856"/>
                <a:ext cx="622042" cy="622042"/>
              </a:xfrm>
              <a:prstGeom prst="rect">
                <a:avLst/>
              </a:prstGeom>
              <a:noFill/>
              <a:effectLst>
                <a:outerShdw blurRad="88900" algn="ctr" rotWithShape="0">
                  <a:prstClr val="black">
                    <a:alpha val="50000"/>
                  </a:prstClr>
                </a:outerShdw>
              </a:effectLst>
            </p:spPr>
          </p:pic>
          <p:pic>
            <p:nvPicPr>
              <p:cNvPr id="12" name="Picture 3" descr="S:\InternalBin\Resource DVD\DVD_ART36\Artwork_Imagery\Shapes\rings\silver orb frame 2.png"/>
              <p:cNvPicPr>
                <a:picLocks noChangeAspect="1" noChangeArrowheads="1"/>
              </p:cNvPicPr>
              <p:nvPr/>
            </p:nvPicPr>
            <p:blipFill>
              <a:blip r:embed="rId5"/>
              <a:stretch>
                <a:fillRect/>
              </a:stretch>
            </p:blipFill>
            <p:spPr bwMode="auto">
              <a:xfrm>
                <a:off x="730250" y="1385671"/>
                <a:ext cx="1001268" cy="998754"/>
              </a:xfrm>
              <a:prstGeom prst="rect">
                <a:avLst/>
              </a:prstGeom>
              <a:noFill/>
              <a:effectLst>
                <a:outerShdw blurRad="88900" algn="ctr" rotWithShape="0">
                  <a:prstClr val="black">
                    <a:alpha val="50000"/>
                  </a:prstClr>
                </a:outerShdw>
              </a:effectLst>
            </p:spPr>
          </p:pic>
        </p:grpSp>
        <p:sp>
          <p:nvSpPr>
            <p:cNvPr id="134" name="Title 1"/>
            <p:cNvSpPr txBox="1">
              <a:spLocks/>
            </p:cNvSpPr>
            <p:nvPr/>
          </p:nvSpPr>
          <p:spPr>
            <a:xfrm>
              <a:off x="270517" y="1981200"/>
              <a:ext cx="1241683" cy="1070190"/>
            </a:xfrm>
            <a:prstGeom prst="rect">
              <a:avLst/>
            </a:prstGeom>
          </p:spPr>
          <p:txBody>
            <a:bodyPr vert="horz" wrap="none" lIns="0" tIns="0" rIns="0" bIns="0" rtlCol="0" anchor="t" anchorCtr="0">
              <a:prstTxWarp prst="textArchDown">
                <a:avLst/>
              </a:prstTxWarp>
              <a:noAutofit/>
            </a:bodyPr>
            <a:lstStyle/>
            <a:p>
              <a:pPr algn="ctr" defTabSz="914042">
                <a:lnSpc>
                  <a:spcPct val="90000"/>
                </a:lnSpc>
                <a:spcBef>
                  <a:spcPct val="0"/>
                </a:spcBef>
                <a:defRPr/>
              </a:pPr>
              <a:r>
                <a:rPr lang="en-US" sz="1200" b="1" dirty="0" smtClean="0">
                  <a:gradFill>
                    <a:gsLst>
                      <a:gs pos="0">
                        <a:srgbClr val="FFFFFF"/>
                      </a:gs>
                      <a:gs pos="100000">
                        <a:srgbClr val="FFFFFF"/>
                      </a:gs>
                    </a:gsLst>
                    <a:lin ang="5400000" scaled="0"/>
                  </a:gradFill>
                </a:rPr>
                <a:t> Security</a:t>
              </a:r>
              <a:endParaRPr lang="en-US" sz="1200" b="1" dirty="0">
                <a:gradFill>
                  <a:gsLst>
                    <a:gs pos="0">
                      <a:srgbClr val="FFFFFF"/>
                    </a:gs>
                    <a:gs pos="100000">
                      <a:srgbClr val="FFFFFF"/>
                    </a:gs>
                  </a:gsLst>
                  <a:lin ang="5400000" scaled="0"/>
                </a:gradFill>
              </a:endParaRPr>
            </a:p>
          </p:txBody>
        </p:sp>
      </p:grpSp>
      <p:grpSp>
        <p:nvGrpSpPr>
          <p:cNvPr id="236" name="Group 235"/>
          <p:cNvGrpSpPr/>
          <p:nvPr/>
        </p:nvGrpSpPr>
        <p:grpSpPr>
          <a:xfrm>
            <a:off x="3294661" y="2483206"/>
            <a:ext cx="1401396" cy="1262904"/>
            <a:chOff x="3294661" y="2483206"/>
            <a:chExt cx="1401396" cy="1262904"/>
          </a:xfrm>
        </p:grpSpPr>
        <p:pic>
          <p:nvPicPr>
            <p:cNvPr id="1036" name="Picture 12" descr="I:\SilverFox\DVD_ART36\Artwork_Imagery\Icons - Illustrations\_ SUPER VISTA STYLE\inventory.png"/>
            <p:cNvPicPr>
              <a:picLocks noChangeAspect="1" noChangeArrowheads="1"/>
            </p:cNvPicPr>
            <p:nvPr/>
          </p:nvPicPr>
          <p:blipFill>
            <a:blip r:embed="rId18"/>
            <a:stretch>
              <a:fillRect/>
            </a:stretch>
          </p:blipFill>
          <p:spPr bwMode="auto">
            <a:xfrm>
              <a:off x="3657600" y="2743200"/>
              <a:ext cx="685800" cy="685800"/>
            </a:xfrm>
            <a:prstGeom prst="rect">
              <a:avLst/>
            </a:prstGeom>
            <a:noFill/>
            <a:effectLst>
              <a:outerShdw blurRad="63500" sx="102000" sy="102000" algn="ctr" rotWithShape="0">
                <a:prstClr val="black">
                  <a:alpha val="40000"/>
                </a:prstClr>
              </a:outerShdw>
            </a:effectLst>
          </p:spPr>
        </p:pic>
        <p:grpSp>
          <p:nvGrpSpPr>
            <p:cNvPr id="100" name="Group 99"/>
            <p:cNvGrpSpPr/>
            <p:nvPr/>
          </p:nvGrpSpPr>
          <p:grpSpPr>
            <a:xfrm>
              <a:off x="3294661" y="2483206"/>
              <a:ext cx="1401396" cy="1262904"/>
              <a:chOff x="2801481" y="1932415"/>
              <a:chExt cx="1241683" cy="1118975"/>
            </a:xfrm>
          </p:grpSpPr>
          <p:pic>
            <p:nvPicPr>
              <p:cNvPr id="20" name="Picture 3" descr="S:\InternalBin\Resource DVD\DVD_ART36\Artwork_Imagery\Shapes\rings\silver orb frame 2.png"/>
              <p:cNvPicPr>
                <a:picLocks noChangeAspect="1" noChangeArrowheads="1"/>
              </p:cNvPicPr>
              <p:nvPr/>
            </p:nvPicPr>
            <p:blipFill>
              <a:blip r:embed="rId5"/>
              <a:stretch>
                <a:fillRect/>
              </a:stretch>
            </p:blipFill>
            <p:spPr bwMode="auto">
              <a:xfrm>
                <a:off x="2922587" y="1932415"/>
                <a:ext cx="1001268" cy="998754"/>
              </a:xfrm>
              <a:prstGeom prst="rect">
                <a:avLst/>
              </a:prstGeom>
              <a:noFill/>
              <a:effectLst>
                <a:outerShdw blurRad="88900" algn="ctr" rotWithShape="0">
                  <a:prstClr val="black">
                    <a:alpha val="50000"/>
                  </a:prstClr>
                </a:outerShdw>
              </a:effectLst>
            </p:spPr>
          </p:pic>
          <p:sp>
            <p:nvSpPr>
              <p:cNvPr id="136" name="Title 1"/>
              <p:cNvSpPr txBox="1">
                <a:spLocks/>
              </p:cNvSpPr>
              <p:nvPr/>
            </p:nvSpPr>
            <p:spPr>
              <a:xfrm>
                <a:off x="2801481" y="1981200"/>
                <a:ext cx="1241683" cy="1070190"/>
              </a:xfrm>
              <a:prstGeom prst="rect">
                <a:avLst/>
              </a:prstGeom>
            </p:spPr>
            <p:txBody>
              <a:bodyPr vert="horz" wrap="none" lIns="0" tIns="0" rIns="0" bIns="0" rtlCol="0" anchor="t" anchorCtr="0">
                <a:prstTxWarp prst="textArchDown">
                  <a:avLst/>
                </a:prstTxWarp>
                <a:noAutofit/>
              </a:bodyPr>
              <a:lstStyle/>
              <a:p>
                <a:pPr algn="ctr" defTabSz="914042">
                  <a:lnSpc>
                    <a:spcPct val="90000"/>
                  </a:lnSpc>
                  <a:spcBef>
                    <a:spcPct val="0"/>
                  </a:spcBef>
                  <a:defRPr/>
                </a:pPr>
                <a:r>
                  <a:rPr lang="en-US" sz="1200" b="1" dirty="0" smtClean="0">
                    <a:gradFill>
                      <a:gsLst>
                        <a:gs pos="0">
                          <a:srgbClr val="FFFFFF"/>
                        </a:gs>
                        <a:gs pos="100000">
                          <a:srgbClr val="FFFFFF"/>
                        </a:gs>
                      </a:gsLst>
                      <a:lin ang="5400000" scaled="0"/>
                    </a:gradFill>
                  </a:rPr>
                  <a:t> Procurement</a:t>
                </a:r>
                <a:endParaRPr lang="en-US" sz="1200" b="1" dirty="0">
                  <a:gradFill>
                    <a:gsLst>
                      <a:gs pos="0">
                        <a:srgbClr val="FFFFFF"/>
                      </a:gs>
                      <a:gs pos="100000">
                        <a:srgbClr val="FFFFFF"/>
                      </a:gs>
                    </a:gsLst>
                    <a:lin ang="5400000" scaled="0"/>
                  </a:gradFill>
                </a:endParaRPr>
              </a:p>
            </p:txBody>
          </p:sp>
        </p:grpSp>
      </p:grpSp>
      <p:grpSp>
        <p:nvGrpSpPr>
          <p:cNvPr id="240" name="Group 239"/>
          <p:cNvGrpSpPr/>
          <p:nvPr/>
        </p:nvGrpSpPr>
        <p:grpSpPr>
          <a:xfrm>
            <a:off x="1041688" y="3931789"/>
            <a:ext cx="2898430" cy="1700235"/>
            <a:chOff x="1041688" y="3931789"/>
            <a:chExt cx="2898430" cy="1700235"/>
          </a:xfrm>
        </p:grpSpPr>
        <p:sp>
          <p:nvSpPr>
            <p:cNvPr id="169" name="Title 1"/>
            <p:cNvSpPr txBox="1">
              <a:spLocks/>
            </p:cNvSpPr>
            <p:nvPr/>
          </p:nvSpPr>
          <p:spPr>
            <a:xfrm>
              <a:off x="1717531" y="3931789"/>
              <a:ext cx="1536023" cy="1700235"/>
            </a:xfrm>
            <a:prstGeom prst="rect">
              <a:avLst/>
            </a:prstGeom>
          </p:spPr>
          <p:txBody>
            <a:bodyPr vert="horz" wrap="none" lIns="0" tIns="0" rIns="0" bIns="0" rtlCol="0" anchor="t" anchorCtr="0">
              <a:prstTxWarp prst="textArchDown">
                <a:avLst/>
              </a:prstTxWarp>
              <a:noAutofit/>
            </a:bodyPr>
            <a:lstStyle/>
            <a:p>
              <a:pPr algn="ctr" defTabSz="914042">
                <a:lnSpc>
                  <a:spcPct val="90000"/>
                </a:lnSpc>
                <a:spcBef>
                  <a:spcPct val="0"/>
                </a:spcBef>
                <a:defRPr/>
              </a:pPr>
              <a:r>
                <a:rPr lang="en-US" sz="1200" b="1" dirty="0" smtClean="0">
                  <a:gradFill>
                    <a:gsLst>
                      <a:gs pos="0">
                        <a:srgbClr val="FFFFFF"/>
                      </a:gs>
                      <a:gs pos="100000">
                        <a:srgbClr val="FFFFFF"/>
                      </a:gs>
                    </a:gsLst>
                    <a:lin ang="5400000" scaled="0"/>
                  </a:gradFill>
                </a:rPr>
                <a:t>24x7 Infrastructure</a:t>
              </a:r>
              <a:br>
                <a:rPr lang="en-US" sz="1200" b="1" dirty="0" smtClean="0">
                  <a:gradFill>
                    <a:gsLst>
                      <a:gs pos="0">
                        <a:srgbClr val="FFFFFF"/>
                      </a:gs>
                      <a:gs pos="100000">
                        <a:srgbClr val="FFFFFF"/>
                      </a:gs>
                    </a:gsLst>
                    <a:lin ang="5400000" scaled="0"/>
                  </a:gradFill>
                </a:rPr>
              </a:br>
              <a:r>
                <a:rPr lang="en-US" sz="1200" b="1" dirty="0" smtClean="0">
                  <a:gradFill>
                    <a:gsLst>
                      <a:gs pos="0">
                        <a:srgbClr val="FFFFFF"/>
                      </a:gs>
                      <a:gs pos="100000">
                        <a:srgbClr val="FFFFFF"/>
                      </a:gs>
                    </a:gsLst>
                    <a:lin ang="5400000" scaled="0"/>
                  </a:gradFill>
                </a:rPr>
                <a:t>Management &amp; Monitoring</a:t>
              </a:r>
              <a:endParaRPr lang="en-US" sz="1200" b="1" dirty="0">
                <a:gradFill>
                  <a:gsLst>
                    <a:gs pos="0">
                      <a:srgbClr val="FFFFFF"/>
                    </a:gs>
                    <a:gs pos="100000">
                      <a:srgbClr val="FFFFFF"/>
                    </a:gs>
                  </a:gsLst>
                  <a:lin ang="5400000" scaled="0"/>
                </a:gradFill>
              </a:endParaRPr>
            </a:p>
          </p:txBody>
        </p:sp>
        <p:grpSp>
          <p:nvGrpSpPr>
            <p:cNvPr id="239" name="Group 238"/>
            <p:cNvGrpSpPr/>
            <p:nvPr/>
          </p:nvGrpSpPr>
          <p:grpSpPr>
            <a:xfrm>
              <a:off x="1041688" y="4018900"/>
              <a:ext cx="2898430" cy="1341337"/>
              <a:chOff x="1041688" y="4018900"/>
              <a:chExt cx="2898430" cy="1341337"/>
            </a:xfrm>
          </p:grpSpPr>
          <p:grpSp>
            <p:nvGrpSpPr>
              <p:cNvPr id="106" name="Group 105"/>
              <p:cNvGrpSpPr/>
              <p:nvPr/>
            </p:nvGrpSpPr>
            <p:grpSpPr>
              <a:xfrm>
                <a:off x="2069567" y="4274494"/>
                <a:ext cx="797275" cy="527086"/>
                <a:chOff x="776784" y="5087919"/>
                <a:chExt cx="945796" cy="625276"/>
              </a:xfrm>
            </p:grpSpPr>
            <p:pic>
              <p:nvPicPr>
                <p:cNvPr id="52" name="Picture 36" descr="\\SERVER3\InternalBin\Resource DVD\DVD_ART36\Artwork_Imagery\Icons - Illustrations\_ WINDOWS VISTA ICONS\Connected network sharing.png"/>
                <p:cNvPicPr>
                  <a:picLocks noChangeAspect="1" noChangeArrowheads="1"/>
                </p:cNvPicPr>
                <p:nvPr/>
              </p:nvPicPr>
              <p:blipFill>
                <a:blip r:embed="rId19" cstate="print"/>
                <a:srcRect/>
                <a:stretch>
                  <a:fillRect/>
                </a:stretch>
              </p:blipFill>
              <p:spPr bwMode="auto">
                <a:xfrm flipH="1">
                  <a:off x="869889" y="5087919"/>
                  <a:ext cx="399351" cy="412777"/>
                </a:xfrm>
                <a:prstGeom prst="rect">
                  <a:avLst/>
                </a:prstGeom>
                <a:noFill/>
                <a:effectLst>
                  <a:outerShdw blurRad="88900" algn="ctr" rotWithShape="0">
                    <a:prstClr val="black">
                      <a:alpha val="50000"/>
                    </a:prstClr>
                  </a:outerShdw>
                </a:effectLst>
              </p:spPr>
            </p:pic>
            <p:grpSp>
              <p:nvGrpSpPr>
                <p:cNvPr id="79" name="Group 78"/>
                <p:cNvGrpSpPr/>
                <p:nvPr/>
              </p:nvGrpSpPr>
              <p:grpSpPr>
                <a:xfrm>
                  <a:off x="957600" y="5165678"/>
                  <a:ext cx="572980" cy="462825"/>
                  <a:chOff x="1969121" y="5465973"/>
                  <a:chExt cx="412413" cy="333127"/>
                </a:xfrm>
              </p:grpSpPr>
              <p:pic>
                <p:nvPicPr>
                  <p:cNvPr id="64" name="Picture 3" descr="C:\Users\shows\Desktop\Single Server Rack.png"/>
                  <p:cNvPicPr>
                    <a:picLocks noChangeAspect="1" noChangeArrowheads="1"/>
                  </p:cNvPicPr>
                  <p:nvPr/>
                </p:nvPicPr>
                <p:blipFill>
                  <a:blip r:embed="rId13"/>
                  <a:stretch>
                    <a:fillRect/>
                  </a:stretch>
                </p:blipFill>
                <p:spPr bwMode="auto">
                  <a:xfrm>
                    <a:off x="2095027" y="5465973"/>
                    <a:ext cx="286507" cy="297287"/>
                  </a:xfrm>
                  <a:prstGeom prst="rect">
                    <a:avLst/>
                  </a:prstGeom>
                  <a:noFill/>
                  <a:effectLst>
                    <a:outerShdw blurRad="88900" algn="ctr" rotWithShape="0">
                      <a:prstClr val="black">
                        <a:alpha val="50000"/>
                      </a:prstClr>
                    </a:outerShdw>
                  </a:effectLst>
                </p:spPr>
              </p:pic>
              <p:pic>
                <p:nvPicPr>
                  <p:cNvPr id="78" name="Picture 7" descr="D:\DVD_ART36\Artwork_Imagery\Icons - Illustrations\_ REAL VISTA STYLE\people operator hard hat construction icon.png"/>
                  <p:cNvPicPr>
                    <a:picLocks noChangeAspect="1" noChangeArrowheads="1"/>
                  </p:cNvPicPr>
                  <p:nvPr/>
                </p:nvPicPr>
                <p:blipFill>
                  <a:blip r:embed="rId16" cstate="print"/>
                  <a:stretch>
                    <a:fillRect/>
                  </a:stretch>
                </p:blipFill>
                <p:spPr bwMode="auto">
                  <a:xfrm flipH="1">
                    <a:off x="1969121" y="5543636"/>
                    <a:ext cx="255464" cy="255464"/>
                  </a:xfrm>
                  <a:prstGeom prst="rect">
                    <a:avLst/>
                  </a:prstGeom>
                  <a:noFill/>
                  <a:effectLst>
                    <a:outerShdw blurRad="88900" algn="ctr" rotWithShape="0">
                      <a:prstClr val="black">
                        <a:alpha val="4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pic>
              <p:nvPicPr>
                <p:cNvPr id="50" name="Picture 34" descr="\\SERVER3\InternalBin\Resource DVD\DVD_ART36\Artwork_Imagery\Icons - Illustrations\_ WINDOWS VISTA ICONS\Laptop notebook mobility pc.png"/>
                <p:cNvPicPr>
                  <a:picLocks noChangeAspect="1" noChangeArrowheads="1"/>
                </p:cNvPicPr>
                <p:nvPr/>
              </p:nvPicPr>
              <p:blipFill>
                <a:blip r:embed="rId20" cstate="print"/>
                <a:srcRect/>
                <a:stretch>
                  <a:fillRect/>
                </a:stretch>
              </p:blipFill>
              <p:spPr bwMode="auto">
                <a:xfrm flipH="1">
                  <a:off x="776784" y="5347435"/>
                  <a:ext cx="365759" cy="365760"/>
                </a:xfrm>
                <a:prstGeom prst="rect">
                  <a:avLst/>
                </a:prstGeom>
                <a:noFill/>
                <a:effectLst>
                  <a:outerShdw blurRad="88900" algn="ctr" rotWithShape="0">
                    <a:prstClr val="black">
                      <a:alpha val="50000"/>
                    </a:prstClr>
                  </a:outerShdw>
                </a:effectLst>
              </p:spPr>
            </p:pic>
            <p:pic>
              <p:nvPicPr>
                <p:cNvPr id="51" name="Picture 35" descr="\\SERVER3\InternalBin\Resource DVD\DVD_ART36\Artwork_Imagery\Icons - Illustrations\_ WINDOWS VISTA ICONS\Computer PC desktop.png"/>
                <p:cNvPicPr>
                  <a:picLocks noChangeAspect="1" noChangeArrowheads="1"/>
                </p:cNvPicPr>
                <p:nvPr/>
              </p:nvPicPr>
              <p:blipFill>
                <a:blip r:embed="rId21" cstate="print"/>
                <a:srcRect/>
                <a:stretch>
                  <a:fillRect/>
                </a:stretch>
              </p:blipFill>
              <p:spPr bwMode="auto">
                <a:xfrm>
                  <a:off x="1370013" y="5315359"/>
                  <a:ext cx="352567" cy="352568"/>
                </a:xfrm>
                <a:prstGeom prst="rect">
                  <a:avLst/>
                </a:prstGeom>
                <a:noFill/>
                <a:effectLst>
                  <a:outerShdw blurRad="88900" algn="ctr" rotWithShape="0">
                    <a:prstClr val="black">
                      <a:alpha val="50000"/>
                    </a:prstClr>
                  </a:outerShdw>
                </a:effectLst>
              </p:spPr>
            </p:pic>
          </p:grpSp>
          <p:pic>
            <p:nvPicPr>
              <p:cNvPr id="41" name="ring" descr="S:\InternalBin\Resource DVD\DVD_ART36\Artwork_Imagery\Shapes\rings\silver orb frame 2.png"/>
              <p:cNvPicPr>
                <a:picLocks noChangeAspect="1" noChangeArrowheads="1"/>
              </p:cNvPicPr>
              <p:nvPr/>
            </p:nvPicPr>
            <p:blipFill>
              <a:blip r:embed="rId5"/>
              <a:stretch>
                <a:fillRect/>
              </a:stretch>
            </p:blipFill>
            <p:spPr bwMode="auto">
              <a:xfrm>
                <a:off x="1892942" y="4018900"/>
                <a:ext cx="1130264" cy="1127424"/>
              </a:xfrm>
              <a:prstGeom prst="rect">
                <a:avLst/>
              </a:prstGeom>
              <a:noFill/>
              <a:effectLst>
                <a:outerShdw blurRad="127000" algn="ctr" rotWithShape="0">
                  <a:prstClr val="black">
                    <a:alpha val="60000"/>
                  </a:prstClr>
                </a:outerShdw>
              </a:effectLst>
            </p:spPr>
          </p:pic>
          <p:grpSp>
            <p:nvGrpSpPr>
              <p:cNvPr id="238" name="Group 237"/>
              <p:cNvGrpSpPr/>
              <p:nvPr/>
            </p:nvGrpSpPr>
            <p:grpSpPr>
              <a:xfrm>
                <a:off x="1041688" y="4801522"/>
                <a:ext cx="2898430" cy="558715"/>
                <a:chOff x="1041688" y="4801522"/>
                <a:chExt cx="2898430" cy="558715"/>
              </a:xfrm>
            </p:grpSpPr>
            <p:pic>
              <p:nvPicPr>
                <p:cNvPr id="36" name="Picture 14" descr="D:\SilverFox\8-20190_IsaacRoybal\Purchased_iStock\iStock_8963938_Illustra_10-credits\extras\icons\network_pathways_nodes.png"/>
                <p:cNvPicPr>
                  <a:picLocks noChangeAspect="1" noChangeArrowheads="1"/>
                </p:cNvPicPr>
                <p:nvPr/>
              </p:nvPicPr>
              <p:blipFill>
                <a:blip r:embed="rId22"/>
                <a:srcRect/>
                <a:stretch>
                  <a:fillRect/>
                </a:stretch>
              </p:blipFill>
              <p:spPr bwMode="auto">
                <a:xfrm>
                  <a:off x="1702847" y="4801522"/>
                  <a:ext cx="362985" cy="362099"/>
                </a:xfrm>
                <a:prstGeom prst="rect">
                  <a:avLst/>
                </a:prstGeom>
                <a:noFill/>
                <a:effectLst>
                  <a:outerShdw blurRad="88900" algn="ctr" rotWithShape="0">
                    <a:prstClr val="black">
                      <a:alpha val="60000"/>
                    </a:prstClr>
                  </a:outerShdw>
                </a:effectLst>
              </p:spPr>
            </p:pic>
            <p:sp>
              <p:nvSpPr>
                <p:cNvPr id="37" name="TextBox 36"/>
                <p:cNvSpPr txBox="1"/>
                <p:nvPr/>
              </p:nvSpPr>
              <p:spPr>
                <a:xfrm>
                  <a:off x="1041688" y="4887047"/>
                  <a:ext cx="602461" cy="191050"/>
                </a:xfrm>
                <a:prstGeom prst="rect">
                  <a:avLst/>
                </a:prstGeom>
                <a:noFill/>
              </p:spPr>
              <p:txBody>
                <a:bodyPr wrap="none" lIns="0" tIns="0" rIns="0" bIns="0" rtlCol="0">
                  <a:spAutoFit/>
                </a:bodyPr>
                <a:lstStyle/>
                <a:p>
                  <a:pPr algn="r"/>
                  <a:r>
                    <a:rPr lang="en-US" sz="1100" dirty="0" smtClean="0">
                      <a:ln w="3175">
                        <a:noFill/>
                      </a:ln>
                      <a:gradFill>
                        <a:gsLst>
                          <a:gs pos="0">
                            <a:srgbClr val="FFFFFF"/>
                          </a:gs>
                          <a:gs pos="100000">
                            <a:srgbClr val="FFFFFF"/>
                          </a:gs>
                        </a:gsLst>
                        <a:lin ang="5400000" scaled="0"/>
                      </a:gradFill>
                    </a:rPr>
                    <a:t>Network</a:t>
                  </a:r>
                  <a:endParaRPr lang="en-US" sz="1100" dirty="0" smtClean="0">
                    <a:gradFill>
                      <a:gsLst>
                        <a:gs pos="0">
                          <a:schemeClr val="tx1"/>
                        </a:gs>
                        <a:gs pos="100000">
                          <a:schemeClr val="tx1"/>
                        </a:gs>
                      </a:gsLst>
                      <a:lin ang="16200000" scaled="0"/>
                    </a:gradFill>
                    <a:latin typeface="Segoe UI" pitchFamily="34" charset="0"/>
                  </a:endParaRPr>
                </a:p>
              </p:txBody>
            </p:sp>
            <p:grpSp>
              <p:nvGrpSpPr>
                <p:cNvPr id="28" name="Group 67"/>
                <p:cNvGrpSpPr/>
                <p:nvPr/>
              </p:nvGrpSpPr>
              <p:grpSpPr>
                <a:xfrm>
                  <a:off x="2211628" y="4801534"/>
                  <a:ext cx="485709" cy="558703"/>
                  <a:chOff x="2775467" y="5810165"/>
                  <a:chExt cx="521641" cy="600034"/>
                </a:xfrm>
              </p:grpSpPr>
              <p:pic>
                <p:nvPicPr>
                  <p:cNvPr id="34" name="Picture 11" descr="D:\SilverFox\8-20190_IsaacRoybal\Purchased_iStock\iStock_8963938_Illustra_10-credits\extras\icons\storage_drives.png"/>
                  <p:cNvPicPr>
                    <a:picLocks noChangeAspect="1" noChangeArrowheads="1"/>
                  </p:cNvPicPr>
                  <p:nvPr/>
                </p:nvPicPr>
                <p:blipFill>
                  <a:blip r:embed="rId23"/>
                  <a:srcRect/>
                  <a:stretch>
                    <a:fillRect/>
                  </a:stretch>
                </p:blipFill>
                <p:spPr bwMode="auto">
                  <a:xfrm>
                    <a:off x="2851160" y="5810165"/>
                    <a:ext cx="391489" cy="393192"/>
                  </a:xfrm>
                  <a:prstGeom prst="rect">
                    <a:avLst/>
                  </a:prstGeom>
                  <a:noFill/>
                  <a:effectLst>
                    <a:outerShdw blurRad="88900" algn="ctr" rotWithShape="0">
                      <a:prstClr val="black">
                        <a:alpha val="60000"/>
                      </a:prstClr>
                    </a:outerShdw>
                  </a:effectLst>
                </p:spPr>
              </p:pic>
              <p:sp>
                <p:nvSpPr>
                  <p:cNvPr id="35" name="TextBox 34"/>
                  <p:cNvSpPr txBox="1"/>
                  <p:nvPr/>
                </p:nvSpPr>
                <p:spPr>
                  <a:xfrm>
                    <a:off x="2775467" y="6228399"/>
                    <a:ext cx="521641" cy="181800"/>
                  </a:xfrm>
                  <a:prstGeom prst="rect">
                    <a:avLst/>
                  </a:prstGeom>
                  <a:noFill/>
                </p:spPr>
                <p:txBody>
                  <a:bodyPr wrap="none" lIns="0" tIns="0" rIns="0" bIns="0" rtlCol="0">
                    <a:spAutoFit/>
                  </a:bodyPr>
                  <a:lstStyle/>
                  <a:p>
                    <a:pPr algn="ctr"/>
                    <a:r>
                      <a:rPr lang="en-US" sz="1100" dirty="0" smtClean="0">
                        <a:ln w="3175">
                          <a:noFill/>
                        </a:ln>
                        <a:gradFill>
                          <a:gsLst>
                            <a:gs pos="0">
                              <a:srgbClr val="FFFFFF"/>
                            </a:gs>
                            <a:gs pos="100000">
                              <a:srgbClr val="FFFFFF"/>
                            </a:gs>
                          </a:gsLst>
                          <a:lin ang="5400000" scaled="0"/>
                        </a:gradFill>
                      </a:rPr>
                      <a:t>Storage</a:t>
                    </a:r>
                    <a:endParaRPr lang="en-US" sz="1100" dirty="0" smtClean="0">
                      <a:gradFill>
                        <a:gsLst>
                          <a:gs pos="0">
                            <a:schemeClr val="tx1"/>
                          </a:gs>
                          <a:gs pos="100000">
                            <a:schemeClr val="tx1"/>
                          </a:gs>
                        </a:gsLst>
                        <a:lin ang="16200000" scaled="0"/>
                      </a:gradFill>
                      <a:latin typeface="Segoe UI" pitchFamily="34" charset="0"/>
                    </a:endParaRPr>
                  </a:p>
                </p:txBody>
              </p:sp>
            </p:grpSp>
            <p:grpSp>
              <p:nvGrpSpPr>
                <p:cNvPr id="42" name="Group 41"/>
                <p:cNvGrpSpPr/>
                <p:nvPr/>
              </p:nvGrpSpPr>
              <p:grpSpPr>
                <a:xfrm>
                  <a:off x="2870424" y="4801522"/>
                  <a:ext cx="1069694" cy="361205"/>
                  <a:chOff x="5615563" y="5450977"/>
                  <a:chExt cx="947784" cy="320040"/>
                </a:xfrm>
              </p:grpSpPr>
              <p:pic>
                <p:nvPicPr>
                  <p:cNvPr id="33" name="Picture 13" descr="D:\SilverFox\8-20190_IsaacRoybal\Purchased_iStock\iStock_8963938_Illustra_10-credits\extras\icons\processor_core.png"/>
                  <p:cNvPicPr>
                    <a:picLocks noChangeAspect="1" noChangeArrowheads="1"/>
                  </p:cNvPicPr>
                  <p:nvPr/>
                </p:nvPicPr>
                <p:blipFill>
                  <a:blip r:embed="rId24"/>
                  <a:srcRect/>
                  <a:stretch>
                    <a:fillRect/>
                  </a:stretch>
                </p:blipFill>
                <p:spPr bwMode="auto">
                  <a:xfrm>
                    <a:off x="5615563" y="5450977"/>
                    <a:ext cx="327886" cy="320040"/>
                  </a:xfrm>
                  <a:prstGeom prst="rect">
                    <a:avLst/>
                  </a:prstGeom>
                  <a:noFill/>
                  <a:effectLst>
                    <a:outerShdw blurRad="88900" algn="ctr" rotWithShape="0">
                      <a:prstClr val="black">
                        <a:alpha val="60000"/>
                      </a:prstClr>
                    </a:outerShdw>
                  </a:effectLst>
                </p:spPr>
              </p:pic>
              <p:sp>
                <p:nvSpPr>
                  <p:cNvPr id="31" name="TextBox 30"/>
                  <p:cNvSpPr txBox="1"/>
                  <p:nvPr/>
                </p:nvSpPr>
                <p:spPr>
                  <a:xfrm>
                    <a:off x="5986266" y="5526359"/>
                    <a:ext cx="577081" cy="169277"/>
                  </a:xfrm>
                  <a:prstGeom prst="rect">
                    <a:avLst/>
                  </a:prstGeom>
                  <a:noFill/>
                </p:spPr>
                <p:txBody>
                  <a:bodyPr wrap="none" lIns="0" tIns="0" rIns="0" bIns="0" rtlCol="0">
                    <a:spAutoFit/>
                  </a:bodyPr>
                  <a:lstStyle/>
                  <a:p>
                    <a:r>
                      <a:rPr lang="en-US" sz="1100" dirty="0" smtClean="0">
                        <a:ln w="3175">
                          <a:noFill/>
                        </a:ln>
                        <a:gradFill>
                          <a:gsLst>
                            <a:gs pos="0">
                              <a:srgbClr val="FFFFFF"/>
                            </a:gs>
                            <a:gs pos="100000">
                              <a:srgbClr val="FFFFFF"/>
                            </a:gs>
                          </a:gsLst>
                          <a:lin ang="5400000" scaled="0"/>
                        </a:gradFill>
                      </a:rPr>
                      <a:t>Compute</a:t>
                    </a:r>
                    <a:endParaRPr lang="en-US" sz="1100" dirty="0" smtClean="0">
                      <a:gradFill>
                        <a:gsLst>
                          <a:gs pos="0">
                            <a:schemeClr val="tx1"/>
                          </a:gs>
                          <a:gs pos="100000">
                            <a:schemeClr val="tx1"/>
                          </a:gs>
                        </a:gsLst>
                        <a:lin ang="16200000" scaled="0"/>
                      </a:gradFill>
                      <a:latin typeface="Segoe UI" pitchFamily="34" charset="0"/>
                    </a:endParaRPr>
                  </a:p>
                </p:txBody>
              </p:sp>
            </p:grpSp>
          </p:grpSp>
        </p:grpSp>
      </p:grpSp>
    </p:spTree>
    <p:extLst>
      <p:ext uri="{BB962C8B-B14F-4D97-AF65-F5344CB8AC3E}">
        <p14:creationId xmlns="" xmlns:p14="http://schemas.microsoft.com/office/powerpoint/2010/main" val="958129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childTnLst>
                                </p:cTn>
                              </p:par>
                              <p:par>
                                <p:cTn id="8" presetID="53" presetClass="entr" presetSubtype="0" fill="hold" nodeType="withEffect">
                                  <p:stCondLst>
                                    <p:cond delay="500"/>
                                  </p:stCondLst>
                                  <p:childTnLst>
                                    <p:set>
                                      <p:cBhvr>
                                        <p:cTn id="9" dur="1" fill="hold">
                                          <p:stCondLst>
                                            <p:cond delay="0"/>
                                          </p:stCondLst>
                                        </p:cTn>
                                        <p:tgtEl>
                                          <p:spTgt spid="220"/>
                                        </p:tgtEl>
                                        <p:attrNameLst>
                                          <p:attrName>style.visibility</p:attrName>
                                        </p:attrNameLst>
                                      </p:cBhvr>
                                      <p:to>
                                        <p:strVal val="visible"/>
                                      </p:to>
                                    </p:set>
                                    <p:anim calcmode="lin" valueType="num">
                                      <p:cBhvr>
                                        <p:cTn id="10" dur="1000" fill="hold"/>
                                        <p:tgtEl>
                                          <p:spTgt spid="220"/>
                                        </p:tgtEl>
                                        <p:attrNameLst>
                                          <p:attrName>ppt_w</p:attrName>
                                        </p:attrNameLst>
                                      </p:cBhvr>
                                      <p:tavLst>
                                        <p:tav tm="0">
                                          <p:val>
                                            <p:fltVal val="0"/>
                                          </p:val>
                                        </p:tav>
                                        <p:tav tm="100000">
                                          <p:val>
                                            <p:strVal val="#ppt_w"/>
                                          </p:val>
                                        </p:tav>
                                      </p:tavLst>
                                    </p:anim>
                                    <p:anim calcmode="lin" valueType="num">
                                      <p:cBhvr>
                                        <p:cTn id="11" dur="1000" fill="hold"/>
                                        <p:tgtEl>
                                          <p:spTgt spid="220"/>
                                        </p:tgtEl>
                                        <p:attrNameLst>
                                          <p:attrName>ppt_h</p:attrName>
                                        </p:attrNameLst>
                                      </p:cBhvr>
                                      <p:tavLst>
                                        <p:tav tm="0">
                                          <p:val>
                                            <p:fltVal val="0"/>
                                          </p:val>
                                        </p:tav>
                                        <p:tav tm="100000">
                                          <p:val>
                                            <p:strVal val="#ppt_h"/>
                                          </p:val>
                                        </p:tav>
                                      </p:tavLst>
                                    </p:anim>
                                    <p:animEffect transition="in" filter="fade">
                                      <p:cBhvr>
                                        <p:cTn id="12" dur="1000"/>
                                        <p:tgtEl>
                                          <p:spTgt spid="220"/>
                                        </p:tgtEl>
                                      </p:cBhvr>
                                    </p:animEffect>
                                  </p:childTnLst>
                                </p:cTn>
                              </p:par>
                            </p:childTnLst>
                          </p:cTn>
                        </p:par>
                        <p:par>
                          <p:cTn id="13" fill="hold">
                            <p:stCondLst>
                              <p:cond delay="1500"/>
                            </p:stCondLst>
                            <p:childTnLst>
                              <p:par>
                                <p:cTn id="14" presetID="10" presetClass="entr" presetSubtype="0" fill="hold" nodeType="afterEffect">
                                  <p:stCondLst>
                                    <p:cond delay="100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1000"/>
                                        <p:tgtEl>
                                          <p:spTgt spid="99"/>
                                        </p:tgtEl>
                                      </p:cBhvr>
                                    </p:animEffect>
                                  </p:childTnLst>
                                </p:cTn>
                              </p:par>
                              <p:par>
                                <p:cTn id="17" presetID="10" presetClass="entr" presetSubtype="0" fill="hold" nodeType="withEffect">
                                  <p:stCondLst>
                                    <p:cond delay="1500"/>
                                  </p:stCondLst>
                                  <p:childTnLst>
                                    <p:set>
                                      <p:cBhvr>
                                        <p:cTn id="18" dur="1" fill="hold">
                                          <p:stCondLst>
                                            <p:cond delay="0"/>
                                          </p:stCondLst>
                                        </p:cTn>
                                        <p:tgtEl>
                                          <p:spTgt spid="236"/>
                                        </p:tgtEl>
                                        <p:attrNameLst>
                                          <p:attrName>style.visibility</p:attrName>
                                        </p:attrNameLst>
                                      </p:cBhvr>
                                      <p:to>
                                        <p:strVal val="visible"/>
                                      </p:to>
                                    </p:set>
                                    <p:animEffect transition="in" filter="fade">
                                      <p:cBhvr>
                                        <p:cTn id="19" dur="1000"/>
                                        <p:tgtEl>
                                          <p:spTgt spid="236"/>
                                        </p:tgtEl>
                                      </p:cBhvr>
                                    </p:animEffect>
                                  </p:childTnLst>
                                </p:cTn>
                              </p:par>
                              <p:par>
                                <p:cTn id="20" presetID="10" presetClass="entr" presetSubtype="0" fill="hold" nodeType="withEffect">
                                  <p:stCondLst>
                                    <p:cond delay="2000"/>
                                  </p:stCondLst>
                                  <p:childTnLst>
                                    <p:set>
                                      <p:cBhvr>
                                        <p:cTn id="21" dur="1" fill="hold">
                                          <p:stCondLst>
                                            <p:cond delay="0"/>
                                          </p:stCondLst>
                                        </p:cTn>
                                        <p:tgtEl>
                                          <p:spTgt spid="240"/>
                                        </p:tgtEl>
                                        <p:attrNameLst>
                                          <p:attrName>style.visibility</p:attrName>
                                        </p:attrNameLst>
                                      </p:cBhvr>
                                      <p:to>
                                        <p:strVal val="visible"/>
                                      </p:to>
                                    </p:set>
                                    <p:animEffect transition="in" filter="fade">
                                      <p:cBhvr>
                                        <p:cTn id="22" dur="1000"/>
                                        <p:tgtEl>
                                          <p:spTgt spid="240"/>
                                        </p:tgtEl>
                                      </p:cBhvr>
                                    </p:animEffect>
                                  </p:childTnLst>
                                </p:cTn>
                              </p:par>
                              <p:par>
                                <p:cTn id="23" presetID="53" presetClass="entr" presetSubtype="0" fill="hold" grpId="0" nodeType="withEffect">
                                  <p:stCondLst>
                                    <p:cond delay="2000"/>
                                  </p:stCondLst>
                                  <p:childTnLst>
                                    <p:set>
                                      <p:cBhvr>
                                        <p:cTn id="24" dur="1" fill="hold">
                                          <p:stCondLst>
                                            <p:cond delay="0"/>
                                          </p:stCondLst>
                                        </p:cTn>
                                        <p:tgtEl>
                                          <p:spTgt spid="194"/>
                                        </p:tgtEl>
                                        <p:attrNameLst>
                                          <p:attrName>style.visibility</p:attrName>
                                        </p:attrNameLst>
                                      </p:cBhvr>
                                      <p:to>
                                        <p:strVal val="visible"/>
                                      </p:to>
                                    </p:set>
                                    <p:anim calcmode="lin" valueType="num">
                                      <p:cBhvr>
                                        <p:cTn id="25" dur="2000" fill="hold"/>
                                        <p:tgtEl>
                                          <p:spTgt spid="194"/>
                                        </p:tgtEl>
                                        <p:attrNameLst>
                                          <p:attrName>ppt_w</p:attrName>
                                        </p:attrNameLst>
                                      </p:cBhvr>
                                      <p:tavLst>
                                        <p:tav tm="0">
                                          <p:val>
                                            <p:fltVal val="0"/>
                                          </p:val>
                                        </p:tav>
                                        <p:tav tm="100000">
                                          <p:val>
                                            <p:strVal val="#ppt_w"/>
                                          </p:val>
                                        </p:tav>
                                      </p:tavLst>
                                    </p:anim>
                                    <p:anim calcmode="lin" valueType="num">
                                      <p:cBhvr>
                                        <p:cTn id="26" dur="2000" fill="hold"/>
                                        <p:tgtEl>
                                          <p:spTgt spid="194"/>
                                        </p:tgtEl>
                                        <p:attrNameLst>
                                          <p:attrName>ppt_h</p:attrName>
                                        </p:attrNameLst>
                                      </p:cBhvr>
                                      <p:tavLst>
                                        <p:tav tm="0">
                                          <p:val>
                                            <p:fltVal val="0"/>
                                          </p:val>
                                        </p:tav>
                                        <p:tav tm="100000">
                                          <p:val>
                                            <p:strVal val="#ppt_h"/>
                                          </p:val>
                                        </p:tav>
                                      </p:tavLst>
                                    </p:anim>
                                    <p:animEffect transition="in" filter="fade">
                                      <p:cBhvr>
                                        <p:cTn id="27" dur="2000"/>
                                        <p:tgtEl>
                                          <p:spTgt spid="19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4"/>
                                        </p:tgtEl>
                                        <p:attrNameLst>
                                          <p:attrName>style.visibility</p:attrName>
                                        </p:attrNameLst>
                                      </p:cBhvr>
                                      <p:to>
                                        <p:strVal val="visible"/>
                                      </p:to>
                                    </p:set>
                                    <p:animEffect transition="in" filter="fade">
                                      <p:cBhvr>
                                        <p:cTn id="32" dur="1000"/>
                                        <p:tgtEl>
                                          <p:spTgt spid="234"/>
                                        </p:tgtEl>
                                      </p:cBhvr>
                                    </p:animEffect>
                                  </p:childTnLst>
                                </p:cTn>
                              </p:par>
                              <p:par>
                                <p:cTn id="33" presetID="53" presetClass="entr" presetSubtype="0" fill="hold" grpId="0" nodeType="withEffect">
                                  <p:stCondLst>
                                    <p:cond delay="500"/>
                                  </p:stCondLst>
                                  <p:childTnLst>
                                    <p:set>
                                      <p:cBhvr>
                                        <p:cTn id="34" dur="1" fill="hold">
                                          <p:stCondLst>
                                            <p:cond delay="0"/>
                                          </p:stCondLst>
                                        </p:cTn>
                                        <p:tgtEl>
                                          <p:spTgt spid="97"/>
                                        </p:tgtEl>
                                        <p:attrNameLst>
                                          <p:attrName>style.visibility</p:attrName>
                                        </p:attrNameLst>
                                      </p:cBhvr>
                                      <p:to>
                                        <p:strVal val="visible"/>
                                      </p:to>
                                    </p:set>
                                    <p:anim calcmode="lin" valueType="num">
                                      <p:cBhvr>
                                        <p:cTn id="35" dur="1000" fill="hold"/>
                                        <p:tgtEl>
                                          <p:spTgt spid="97"/>
                                        </p:tgtEl>
                                        <p:attrNameLst>
                                          <p:attrName>ppt_w</p:attrName>
                                        </p:attrNameLst>
                                      </p:cBhvr>
                                      <p:tavLst>
                                        <p:tav tm="0">
                                          <p:val>
                                            <p:fltVal val="0"/>
                                          </p:val>
                                        </p:tav>
                                        <p:tav tm="100000">
                                          <p:val>
                                            <p:strVal val="#ppt_w"/>
                                          </p:val>
                                        </p:tav>
                                      </p:tavLst>
                                    </p:anim>
                                    <p:anim calcmode="lin" valueType="num">
                                      <p:cBhvr>
                                        <p:cTn id="36" dur="1000" fill="hold"/>
                                        <p:tgtEl>
                                          <p:spTgt spid="97"/>
                                        </p:tgtEl>
                                        <p:attrNameLst>
                                          <p:attrName>ppt_h</p:attrName>
                                        </p:attrNameLst>
                                      </p:cBhvr>
                                      <p:tavLst>
                                        <p:tav tm="0">
                                          <p:val>
                                            <p:fltVal val="0"/>
                                          </p:val>
                                        </p:tav>
                                        <p:tav tm="100000">
                                          <p:val>
                                            <p:strVal val="#ppt_h"/>
                                          </p:val>
                                        </p:tav>
                                      </p:tavLst>
                                    </p:anim>
                                    <p:animEffect transition="in" filter="fade">
                                      <p:cBhvr>
                                        <p:cTn id="37" dur="1000"/>
                                        <p:tgtEl>
                                          <p:spTgt spid="97"/>
                                        </p:tgtEl>
                                      </p:cBhvr>
                                    </p:animEffect>
                                  </p:childTnLst>
                                </p:cTn>
                              </p:par>
                            </p:childTnLst>
                          </p:cTn>
                        </p:par>
                        <p:par>
                          <p:cTn id="38" fill="hold">
                            <p:stCondLst>
                              <p:cond delay="1500"/>
                            </p:stCondLst>
                            <p:childTnLst>
                              <p:par>
                                <p:cTn id="39" presetID="10" presetClass="entr" presetSubtype="0" fill="hold" nodeType="afterEffect">
                                  <p:stCondLst>
                                    <p:cond delay="1000"/>
                                  </p:stCondLst>
                                  <p:childTnLst>
                                    <p:set>
                                      <p:cBhvr>
                                        <p:cTn id="40" dur="1" fill="hold">
                                          <p:stCondLst>
                                            <p:cond delay="0"/>
                                          </p:stCondLst>
                                        </p:cTn>
                                        <p:tgtEl>
                                          <p:spTgt spid="214"/>
                                        </p:tgtEl>
                                        <p:attrNameLst>
                                          <p:attrName>style.visibility</p:attrName>
                                        </p:attrNameLst>
                                      </p:cBhvr>
                                      <p:to>
                                        <p:strVal val="visible"/>
                                      </p:to>
                                    </p:set>
                                    <p:animEffect transition="in" filter="fade">
                                      <p:cBhvr>
                                        <p:cTn id="41" dur="1000"/>
                                        <p:tgtEl>
                                          <p:spTgt spid="214"/>
                                        </p:tgtEl>
                                      </p:cBhvr>
                                    </p:animEffect>
                                  </p:childTnLst>
                                </p:cTn>
                              </p:par>
                              <p:par>
                                <p:cTn id="42" presetID="10" presetClass="entr" presetSubtype="0" fill="hold" nodeType="withEffect">
                                  <p:stCondLst>
                                    <p:cond delay="150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1000"/>
                                        <p:tgtEl>
                                          <p:spTgt spid="202"/>
                                        </p:tgtEl>
                                      </p:cBhvr>
                                    </p:animEffect>
                                  </p:childTnLst>
                                </p:cTn>
                              </p:par>
                              <p:par>
                                <p:cTn id="45" presetID="10" presetClass="entr" presetSubtype="0" fill="hold" nodeType="withEffect">
                                  <p:stCondLst>
                                    <p:cond delay="2000"/>
                                  </p:stCondLst>
                                  <p:childTnLst>
                                    <p:set>
                                      <p:cBhvr>
                                        <p:cTn id="46" dur="1" fill="hold">
                                          <p:stCondLst>
                                            <p:cond delay="0"/>
                                          </p:stCondLst>
                                        </p:cTn>
                                        <p:tgtEl>
                                          <p:spTgt spid="217"/>
                                        </p:tgtEl>
                                        <p:attrNameLst>
                                          <p:attrName>style.visibility</p:attrName>
                                        </p:attrNameLst>
                                      </p:cBhvr>
                                      <p:to>
                                        <p:strVal val="visible"/>
                                      </p:to>
                                    </p:set>
                                    <p:animEffect transition="in" filter="fade">
                                      <p:cBhvr>
                                        <p:cTn id="47" dur="1000"/>
                                        <p:tgtEl>
                                          <p:spTgt spid="217"/>
                                        </p:tgtEl>
                                      </p:cBhvr>
                                    </p:animEffect>
                                  </p:childTnLst>
                                </p:cTn>
                              </p:par>
                              <p:par>
                                <p:cTn id="48" presetID="10" presetClass="entr" presetSubtype="0" fill="hold" nodeType="withEffect">
                                  <p:stCondLst>
                                    <p:cond delay="2500"/>
                                  </p:stCondLst>
                                  <p:childTnLst>
                                    <p:set>
                                      <p:cBhvr>
                                        <p:cTn id="49" dur="1" fill="hold">
                                          <p:stCondLst>
                                            <p:cond delay="0"/>
                                          </p:stCondLst>
                                        </p:cTn>
                                        <p:tgtEl>
                                          <p:spTgt spid="212"/>
                                        </p:tgtEl>
                                        <p:attrNameLst>
                                          <p:attrName>style.visibility</p:attrName>
                                        </p:attrNameLst>
                                      </p:cBhvr>
                                      <p:to>
                                        <p:strVal val="visible"/>
                                      </p:to>
                                    </p:set>
                                    <p:animEffect transition="in" filter="fade">
                                      <p:cBhvr>
                                        <p:cTn id="50" dur="1000"/>
                                        <p:tgtEl>
                                          <p:spTgt spid="212"/>
                                        </p:tgtEl>
                                      </p:cBhvr>
                                    </p:animEffect>
                                  </p:childTnLst>
                                </p:cTn>
                              </p:par>
                              <p:par>
                                <p:cTn id="51" presetID="53" presetClass="entr" presetSubtype="0" fill="hold" grpId="0" nodeType="withEffect">
                                  <p:stCondLst>
                                    <p:cond delay="2500"/>
                                  </p:stCondLst>
                                  <p:childTnLst>
                                    <p:set>
                                      <p:cBhvr>
                                        <p:cTn id="52" dur="1" fill="hold">
                                          <p:stCondLst>
                                            <p:cond delay="0"/>
                                          </p:stCondLst>
                                        </p:cTn>
                                        <p:tgtEl>
                                          <p:spTgt spid="195"/>
                                        </p:tgtEl>
                                        <p:attrNameLst>
                                          <p:attrName>style.visibility</p:attrName>
                                        </p:attrNameLst>
                                      </p:cBhvr>
                                      <p:to>
                                        <p:strVal val="visible"/>
                                      </p:to>
                                    </p:set>
                                    <p:anim calcmode="lin" valueType="num">
                                      <p:cBhvr>
                                        <p:cTn id="53" dur="2000" fill="hold"/>
                                        <p:tgtEl>
                                          <p:spTgt spid="195"/>
                                        </p:tgtEl>
                                        <p:attrNameLst>
                                          <p:attrName>ppt_w</p:attrName>
                                        </p:attrNameLst>
                                      </p:cBhvr>
                                      <p:tavLst>
                                        <p:tav tm="0">
                                          <p:val>
                                            <p:fltVal val="0"/>
                                          </p:val>
                                        </p:tav>
                                        <p:tav tm="100000">
                                          <p:val>
                                            <p:strVal val="#ppt_w"/>
                                          </p:val>
                                        </p:tav>
                                      </p:tavLst>
                                    </p:anim>
                                    <p:anim calcmode="lin" valueType="num">
                                      <p:cBhvr>
                                        <p:cTn id="54" dur="2000" fill="hold"/>
                                        <p:tgtEl>
                                          <p:spTgt spid="195"/>
                                        </p:tgtEl>
                                        <p:attrNameLst>
                                          <p:attrName>ppt_h</p:attrName>
                                        </p:attrNameLst>
                                      </p:cBhvr>
                                      <p:tavLst>
                                        <p:tav tm="0">
                                          <p:val>
                                            <p:fltVal val="0"/>
                                          </p:val>
                                        </p:tav>
                                        <p:tav tm="100000">
                                          <p:val>
                                            <p:strVal val="#ppt_h"/>
                                          </p:val>
                                        </p:tav>
                                      </p:tavLst>
                                    </p:anim>
                                    <p:animEffect transition="in" filter="fade">
                                      <p:cBhvr>
                                        <p:cTn id="55" dur="2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animBg="1"/>
      <p:bldP spid="97" grpId="0" animBg="1"/>
      <p:bldP spid="19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itle 106"/>
          <p:cNvSpPr>
            <a:spLocks noGrp="1"/>
          </p:cNvSpPr>
          <p:nvPr>
            <p:ph type="title"/>
          </p:nvPr>
        </p:nvSpPr>
        <p:spPr/>
        <p:txBody>
          <a:bodyPr/>
          <a:lstStyle/>
          <a:p>
            <a:r>
              <a:rPr lang="en-US" dirty="0" smtClean="0"/>
              <a:t>Solution Overview</a:t>
            </a:r>
            <a:endParaRPr lang="en-US" dirty="0"/>
          </a:p>
        </p:txBody>
      </p:sp>
      <p:grpSp>
        <p:nvGrpSpPr>
          <p:cNvPr id="129" name="Sandbox"/>
          <p:cNvGrpSpPr/>
          <p:nvPr/>
        </p:nvGrpSpPr>
        <p:grpSpPr>
          <a:xfrm>
            <a:off x="6384036" y="1420813"/>
            <a:ext cx="2377440" cy="2377440"/>
            <a:chOff x="6385559" y="1420813"/>
            <a:chExt cx="2377440" cy="2377440"/>
          </a:xfrm>
        </p:grpSpPr>
        <p:pic>
          <p:nvPicPr>
            <p:cNvPr id="3088" name="Picture 16" descr="D:\SilverFox\8-20190_IsaacRoybal\Purchased_iStock\iStock_8963938_Illustra_10-credits\extras\icons\Sandbox from Database.png"/>
            <p:cNvPicPr>
              <a:picLocks noChangeAspect="1" noChangeArrowheads="1"/>
            </p:cNvPicPr>
            <p:nvPr/>
          </p:nvPicPr>
          <p:blipFill>
            <a:blip r:embed="rId3"/>
            <a:stretch>
              <a:fillRect/>
            </a:stretch>
          </p:blipFill>
          <p:spPr bwMode="auto">
            <a:xfrm>
              <a:off x="6385559" y="1420813"/>
              <a:ext cx="2377440" cy="2377440"/>
            </a:xfrm>
            <a:prstGeom prst="rect">
              <a:avLst/>
            </a:prstGeom>
            <a:noFill/>
            <a:effectLst>
              <a:outerShdw blurRad="127000" algn="ctr" rotWithShape="0">
                <a:prstClr val="black">
                  <a:alpha val="40000"/>
                </a:prstClr>
              </a:outerShdw>
            </a:effectLst>
          </p:spPr>
        </p:pic>
        <p:sp>
          <p:nvSpPr>
            <p:cNvPr id="242" name="TextBox 241"/>
            <p:cNvSpPr txBox="1"/>
            <p:nvPr/>
          </p:nvSpPr>
          <p:spPr>
            <a:xfrm>
              <a:off x="6990420" y="3297879"/>
              <a:ext cx="1167720" cy="184869"/>
            </a:xfrm>
            <a:prstGeom prst="rect">
              <a:avLst/>
            </a:prstGeom>
            <a:noFill/>
          </p:spPr>
          <p:txBody>
            <a:bodyPr wrap="square" lIns="0" tIns="0" rIns="0" bIns="0" rtlCol="0">
              <a:spAutoFit/>
            </a:bodyPr>
            <a:lstStyle/>
            <a:p>
              <a:pPr algn="ctr" defTabSz="914099" fontAlgn="base">
                <a:spcBef>
                  <a:spcPct val="0"/>
                </a:spcBef>
                <a:spcAft>
                  <a:spcPct val="0"/>
                </a:spcAft>
              </a:pPr>
              <a:r>
                <a:rPr lang="en-US" sz="1400" b="1" dirty="0" smtClean="0">
                  <a:gradFill>
                    <a:gsLst>
                      <a:gs pos="0">
                        <a:schemeClr val="accent2">
                          <a:lumMod val="60000"/>
                          <a:lumOff val="40000"/>
                        </a:schemeClr>
                      </a:gs>
                      <a:gs pos="100000">
                        <a:schemeClr val="accent2">
                          <a:lumMod val="60000"/>
                          <a:lumOff val="40000"/>
                        </a:schemeClr>
                      </a:gs>
                    </a:gsLst>
                    <a:lin ang="16200000" scaled="0"/>
                  </a:gradFill>
                  <a:effectLst>
                    <a:outerShdw blurRad="38100" dist="38100" dir="2700000" algn="tl">
                      <a:srgbClr val="000000">
                        <a:alpha val="43137"/>
                      </a:srgbClr>
                    </a:outerShdw>
                  </a:effectLst>
                </a:rPr>
                <a:t>Sandbox</a:t>
              </a:r>
            </a:p>
          </p:txBody>
        </p:sp>
      </p:grpSp>
      <p:grpSp>
        <p:nvGrpSpPr>
          <p:cNvPr id="130" name="Group 129"/>
          <p:cNvGrpSpPr/>
          <p:nvPr/>
        </p:nvGrpSpPr>
        <p:grpSpPr>
          <a:xfrm>
            <a:off x="6420001" y="1469834"/>
            <a:ext cx="2302543" cy="1723559"/>
            <a:chOff x="6420001" y="1469834"/>
            <a:chExt cx="2302543" cy="1723559"/>
          </a:xfrm>
        </p:grpSpPr>
        <p:sp>
          <p:nvSpPr>
            <p:cNvPr id="243" name="TextBox 242"/>
            <p:cNvSpPr txBox="1"/>
            <p:nvPr/>
          </p:nvSpPr>
          <p:spPr>
            <a:xfrm>
              <a:off x="6990420" y="1469834"/>
              <a:ext cx="1167720" cy="211279"/>
            </a:xfrm>
            <a:prstGeom prst="rect">
              <a:avLst/>
            </a:prstGeom>
            <a:noFill/>
          </p:spPr>
          <p:txBody>
            <a:bodyPr wrap="square" lIns="0" tIns="0" rIns="0" bIns="0" rtlCol="0">
              <a:spAutoFit/>
            </a:bodyPr>
            <a:lstStyle/>
            <a:p>
              <a:pPr algn="ctr" defTabSz="914099" fontAlgn="base">
                <a:spcBef>
                  <a:spcPct val="0"/>
                </a:spcBef>
                <a:spcAft>
                  <a:spcPct val="0"/>
                </a:spcAft>
              </a:pPr>
              <a:r>
                <a:rPr lang="en-US" sz="1600" b="1" dirty="0" smtClean="0">
                  <a:gradFill>
                    <a:gsLst>
                      <a:gs pos="0">
                        <a:schemeClr val="bg1"/>
                      </a:gs>
                      <a:gs pos="100000">
                        <a:schemeClr val="bg1"/>
                      </a:gs>
                    </a:gsLst>
                    <a:lin ang="16200000" scaled="0"/>
                  </a:gradFill>
                </a:rPr>
                <a:t>N1</a:t>
              </a:r>
              <a:endParaRPr lang="en-US" sz="1600" b="1" dirty="0">
                <a:gradFill>
                  <a:gsLst>
                    <a:gs pos="0">
                      <a:schemeClr val="bg1"/>
                    </a:gs>
                    <a:gs pos="100000">
                      <a:schemeClr val="bg1"/>
                    </a:gs>
                  </a:gsLst>
                  <a:lin ang="16200000" scaled="0"/>
                </a:gradFill>
              </a:endParaRPr>
            </a:p>
          </p:txBody>
        </p:sp>
        <p:sp>
          <p:nvSpPr>
            <p:cNvPr id="244" name="TextBox 243"/>
            <p:cNvSpPr txBox="1"/>
            <p:nvPr/>
          </p:nvSpPr>
          <p:spPr>
            <a:xfrm rot="16200000">
              <a:off x="5941781" y="2503894"/>
              <a:ext cx="1167719" cy="211279"/>
            </a:xfrm>
            <a:prstGeom prst="rect">
              <a:avLst/>
            </a:prstGeom>
            <a:noFill/>
          </p:spPr>
          <p:txBody>
            <a:bodyPr wrap="square" lIns="0" tIns="0" rIns="0" bIns="0" rtlCol="0">
              <a:spAutoFit/>
            </a:bodyPr>
            <a:lstStyle/>
            <a:p>
              <a:pPr algn="ctr" defTabSz="914099" fontAlgn="base">
                <a:spcBef>
                  <a:spcPct val="0"/>
                </a:spcBef>
                <a:spcAft>
                  <a:spcPct val="0"/>
                </a:spcAft>
              </a:pPr>
              <a:r>
                <a:rPr lang="en-US" sz="1600" b="1" dirty="0" smtClean="0">
                  <a:gradFill>
                    <a:gsLst>
                      <a:gs pos="0">
                        <a:schemeClr val="bg1"/>
                      </a:gs>
                      <a:gs pos="100000">
                        <a:schemeClr val="bg1"/>
                      </a:gs>
                    </a:gsLst>
                    <a:lin ang="16200000" scaled="0"/>
                  </a:gradFill>
                </a:rPr>
                <a:t>C1</a:t>
              </a:r>
              <a:endParaRPr lang="en-US" sz="1600" b="1" dirty="0">
                <a:gradFill>
                  <a:gsLst>
                    <a:gs pos="0">
                      <a:schemeClr val="bg1"/>
                    </a:gs>
                    <a:gs pos="100000">
                      <a:schemeClr val="bg1"/>
                    </a:gs>
                  </a:gsLst>
                  <a:lin ang="16200000" scaled="0"/>
                </a:gradFill>
              </a:endParaRPr>
            </a:p>
          </p:txBody>
        </p:sp>
        <p:sp>
          <p:nvSpPr>
            <p:cNvPr id="245" name="TextBox 244"/>
            <p:cNvSpPr txBox="1"/>
            <p:nvPr/>
          </p:nvSpPr>
          <p:spPr>
            <a:xfrm rot="5400000">
              <a:off x="8033045" y="2503894"/>
              <a:ext cx="1167719" cy="211279"/>
            </a:xfrm>
            <a:prstGeom prst="rect">
              <a:avLst/>
            </a:prstGeom>
            <a:noFill/>
          </p:spPr>
          <p:txBody>
            <a:bodyPr wrap="square" lIns="0" tIns="0" rIns="0" bIns="0" rtlCol="0">
              <a:spAutoFit/>
            </a:bodyPr>
            <a:lstStyle/>
            <a:p>
              <a:pPr algn="ctr" defTabSz="914099" fontAlgn="base">
                <a:spcBef>
                  <a:spcPct val="0"/>
                </a:spcBef>
                <a:spcAft>
                  <a:spcPct val="0"/>
                </a:spcAft>
              </a:pPr>
              <a:r>
                <a:rPr lang="en-US" sz="1600" b="1" dirty="0" smtClean="0">
                  <a:gradFill>
                    <a:gsLst>
                      <a:gs pos="0">
                        <a:schemeClr val="bg1"/>
                      </a:gs>
                      <a:gs pos="100000">
                        <a:schemeClr val="bg1"/>
                      </a:gs>
                    </a:gsLst>
                    <a:lin ang="16200000" scaled="0"/>
                  </a:gradFill>
                </a:rPr>
                <a:t>S1</a:t>
              </a:r>
              <a:endParaRPr lang="en-US" sz="1600" b="1" dirty="0">
                <a:gradFill>
                  <a:gsLst>
                    <a:gs pos="0">
                      <a:schemeClr val="bg1"/>
                    </a:gs>
                    <a:gs pos="100000">
                      <a:schemeClr val="bg1"/>
                    </a:gs>
                  </a:gsLst>
                  <a:lin ang="16200000" scaled="0"/>
                </a:gradFill>
              </a:endParaRPr>
            </a:p>
          </p:txBody>
        </p:sp>
      </p:grpSp>
      <p:pic>
        <p:nvPicPr>
          <p:cNvPr id="3090"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6817429" y="2992030"/>
            <a:ext cx="701663" cy="214397"/>
          </a:xfrm>
          <a:prstGeom prst="rect">
            <a:avLst/>
          </a:prstGeom>
          <a:noFill/>
          <a:effectLst>
            <a:outerShdw blurRad="88900" algn="ctr" rotWithShape="0">
              <a:prstClr val="black">
                <a:alpha val="40000"/>
              </a:prstClr>
            </a:outerShdw>
          </a:effectLst>
        </p:spPr>
      </p:pic>
      <p:pic>
        <p:nvPicPr>
          <p:cNvPr id="247"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6817429" y="2758779"/>
            <a:ext cx="701663" cy="214397"/>
          </a:xfrm>
          <a:prstGeom prst="rect">
            <a:avLst/>
          </a:prstGeom>
          <a:noFill/>
          <a:effectLst>
            <a:outerShdw blurRad="88900" algn="ctr" rotWithShape="0">
              <a:prstClr val="black">
                <a:alpha val="40000"/>
              </a:prstClr>
            </a:outerShdw>
          </a:effectLst>
        </p:spPr>
      </p:pic>
      <p:pic>
        <p:nvPicPr>
          <p:cNvPr id="248"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6817429" y="2525529"/>
            <a:ext cx="701663" cy="214397"/>
          </a:xfrm>
          <a:prstGeom prst="rect">
            <a:avLst/>
          </a:prstGeom>
          <a:noFill/>
          <a:effectLst>
            <a:outerShdw blurRad="88900" algn="ctr" rotWithShape="0">
              <a:prstClr val="black">
                <a:alpha val="40000"/>
              </a:prstClr>
            </a:outerShdw>
          </a:effectLst>
        </p:spPr>
      </p:pic>
      <p:pic>
        <p:nvPicPr>
          <p:cNvPr id="251"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6817429" y="2292279"/>
            <a:ext cx="701663" cy="214397"/>
          </a:xfrm>
          <a:prstGeom prst="rect">
            <a:avLst/>
          </a:prstGeom>
          <a:noFill/>
          <a:effectLst>
            <a:outerShdw blurRad="88900" algn="ctr" rotWithShape="0">
              <a:prstClr val="black">
                <a:alpha val="40000"/>
              </a:prstClr>
            </a:outerShdw>
          </a:effectLst>
        </p:spPr>
      </p:pic>
      <p:pic>
        <p:nvPicPr>
          <p:cNvPr id="252"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6817429" y="2059029"/>
            <a:ext cx="701663" cy="214397"/>
          </a:xfrm>
          <a:prstGeom prst="rect">
            <a:avLst/>
          </a:prstGeom>
          <a:noFill/>
          <a:effectLst>
            <a:outerShdw blurRad="88900" algn="ctr" rotWithShape="0">
              <a:prstClr val="black">
                <a:alpha val="40000"/>
              </a:prstClr>
            </a:outerShdw>
          </a:effectLst>
        </p:spPr>
      </p:pic>
      <p:pic>
        <p:nvPicPr>
          <p:cNvPr id="253"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6817429" y="1825779"/>
            <a:ext cx="701663" cy="214397"/>
          </a:xfrm>
          <a:prstGeom prst="rect">
            <a:avLst/>
          </a:prstGeom>
          <a:noFill/>
          <a:effectLst>
            <a:outerShdw blurRad="88900" algn="ctr" rotWithShape="0">
              <a:prstClr val="black">
                <a:alpha val="40000"/>
              </a:prstClr>
            </a:outerShdw>
          </a:effectLst>
        </p:spPr>
      </p:pic>
      <p:pic>
        <p:nvPicPr>
          <p:cNvPr id="256"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7629467" y="2992030"/>
            <a:ext cx="701663" cy="214397"/>
          </a:xfrm>
          <a:prstGeom prst="rect">
            <a:avLst/>
          </a:prstGeom>
          <a:noFill/>
          <a:effectLst>
            <a:outerShdw blurRad="88900" algn="ctr" rotWithShape="0">
              <a:prstClr val="black">
                <a:alpha val="40000"/>
              </a:prstClr>
            </a:outerShdw>
          </a:effectLst>
        </p:spPr>
      </p:pic>
      <p:pic>
        <p:nvPicPr>
          <p:cNvPr id="257"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7629467" y="2758779"/>
            <a:ext cx="701663" cy="214397"/>
          </a:xfrm>
          <a:prstGeom prst="rect">
            <a:avLst/>
          </a:prstGeom>
          <a:noFill/>
          <a:effectLst>
            <a:outerShdw blurRad="88900" algn="ctr" rotWithShape="0">
              <a:prstClr val="black">
                <a:alpha val="40000"/>
              </a:prstClr>
            </a:outerShdw>
          </a:effectLst>
        </p:spPr>
      </p:pic>
      <p:pic>
        <p:nvPicPr>
          <p:cNvPr id="258"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7629467" y="2525529"/>
            <a:ext cx="701663" cy="214397"/>
          </a:xfrm>
          <a:prstGeom prst="rect">
            <a:avLst/>
          </a:prstGeom>
          <a:noFill/>
          <a:effectLst>
            <a:outerShdw blurRad="88900" algn="ctr" rotWithShape="0">
              <a:prstClr val="black">
                <a:alpha val="40000"/>
              </a:prstClr>
            </a:outerShdw>
          </a:effectLst>
        </p:spPr>
      </p:pic>
      <p:pic>
        <p:nvPicPr>
          <p:cNvPr id="259"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7629467" y="2292279"/>
            <a:ext cx="701663" cy="214397"/>
          </a:xfrm>
          <a:prstGeom prst="rect">
            <a:avLst/>
          </a:prstGeom>
          <a:noFill/>
          <a:effectLst>
            <a:outerShdw blurRad="88900" algn="ctr" rotWithShape="0">
              <a:prstClr val="black">
                <a:alpha val="40000"/>
              </a:prstClr>
            </a:outerShdw>
          </a:effectLst>
        </p:spPr>
      </p:pic>
      <p:pic>
        <p:nvPicPr>
          <p:cNvPr id="260"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7629467" y="2059029"/>
            <a:ext cx="701663" cy="214397"/>
          </a:xfrm>
          <a:prstGeom prst="rect">
            <a:avLst/>
          </a:prstGeom>
          <a:noFill/>
          <a:effectLst>
            <a:outerShdw blurRad="88900" algn="ctr" rotWithShape="0">
              <a:prstClr val="black">
                <a:alpha val="40000"/>
              </a:prstClr>
            </a:outerShdw>
          </a:effectLst>
        </p:spPr>
      </p:pic>
      <p:pic>
        <p:nvPicPr>
          <p:cNvPr id="261" name="Picture 18" descr="D:\SilverFox\8-20190_IsaacRoybal\Purchased_iStock\iStock_8963938_Illustra_10-credits\extras\icons\single drive VM 2.png"/>
          <p:cNvPicPr>
            <a:picLocks noChangeAspect="1" noChangeArrowheads="1"/>
          </p:cNvPicPr>
          <p:nvPr/>
        </p:nvPicPr>
        <p:blipFill>
          <a:blip r:embed="rId4"/>
          <a:srcRect/>
          <a:stretch>
            <a:fillRect/>
          </a:stretch>
        </p:blipFill>
        <p:spPr bwMode="auto">
          <a:xfrm>
            <a:off x="7629467" y="1825779"/>
            <a:ext cx="701663" cy="214397"/>
          </a:xfrm>
          <a:prstGeom prst="rect">
            <a:avLst/>
          </a:prstGeom>
          <a:noFill/>
          <a:effectLst>
            <a:outerShdw blurRad="88900" algn="ctr" rotWithShape="0">
              <a:prstClr val="black">
                <a:alpha val="40000"/>
              </a:prstClr>
            </a:outerShdw>
          </a:effectLst>
        </p:spPr>
      </p:pic>
      <p:grpSp>
        <p:nvGrpSpPr>
          <p:cNvPr id="114" name="Database"/>
          <p:cNvGrpSpPr/>
          <p:nvPr/>
        </p:nvGrpSpPr>
        <p:grpSpPr>
          <a:xfrm>
            <a:off x="6384036" y="4162425"/>
            <a:ext cx="2377440" cy="2476500"/>
            <a:chOff x="6382512" y="4162425"/>
            <a:chExt cx="2377440" cy="2476500"/>
          </a:xfrm>
        </p:grpSpPr>
        <p:sp>
          <p:nvSpPr>
            <p:cNvPr id="106" name="TextBox 105"/>
            <p:cNvSpPr txBox="1"/>
            <p:nvPr/>
          </p:nvSpPr>
          <p:spPr>
            <a:xfrm>
              <a:off x="7123051" y="6454556"/>
              <a:ext cx="902459" cy="184369"/>
            </a:xfrm>
            <a:prstGeom prst="rect">
              <a:avLst/>
            </a:prstGeom>
            <a:noFill/>
          </p:spPr>
          <p:txBody>
            <a:bodyPr wrap="none" lIns="0" tIns="0" rIns="0" bIns="0" rtlCol="0">
              <a:spAutoFit/>
            </a:bodyPr>
            <a:lstStyle/>
            <a:p>
              <a:pPr algn="ctr" defTabSz="914099" fontAlgn="base">
                <a:lnSpc>
                  <a:spcPct val="90000"/>
                </a:lnSpc>
                <a:spcBef>
                  <a:spcPct val="0"/>
                </a:spcBef>
                <a:spcAft>
                  <a:spcPct val="0"/>
                </a:spcAft>
              </a:pPr>
              <a:r>
                <a:rPr lang="en-US" sz="1400" b="1" dirty="0" smtClean="0">
                  <a:gradFill>
                    <a:gsLst>
                      <a:gs pos="0">
                        <a:schemeClr val="accent2">
                          <a:lumMod val="60000"/>
                          <a:lumOff val="40000"/>
                        </a:schemeClr>
                      </a:gs>
                      <a:gs pos="100000">
                        <a:schemeClr val="accent2">
                          <a:lumMod val="60000"/>
                          <a:lumOff val="40000"/>
                        </a:schemeClr>
                      </a:gs>
                    </a:gsLst>
                    <a:lin ang="16200000" scaled="0"/>
                  </a:gradFill>
                  <a:effectLst>
                    <a:outerShdw blurRad="38100" dist="38100" dir="2700000" algn="tl">
                      <a:srgbClr val="000000">
                        <a:alpha val="43137"/>
                      </a:srgbClr>
                    </a:outerShdw>
                  </a:effectLst>
                </a:rPr>
                <a:t>DDTK-E DB</a:t>
              </a:r>
            </a:p>
          </p:txBody>
        </p:sp>
        <p:pic>
          <p:nvPicPr>
            <p:cNvPr id="3081" name="Picture 9" descr="D:\SilverFox\8-20190_IsaacRoybal\Purchased_iStock\iStock_8963938_Illustra_10-credits\extras\icons\database_stack.png"/>
            <p:cNvPicPr>
              <a:picLocks noChangeArrowheads="1"/>
            </p:cNvPicPr>
            <p:nvPr/>
          </p:nvPicPr>
          <p:blipFill>
            <a:blip r:embed="rId5"/>
            <a:stretch>
              <a:fillRect/>
            </a:stretch>
          </p:blipFill>
          <p:spPr bwMode="auto">
            <a:xfrm>
              <a:off x="6382512" y="4162425"/>
              <a:ext cx="2377440" cy="2286000"/>
            </a:xfrm>
            <a:prstGeom prst="rect">
              <a:avLst/>
            </a:prstGeom>
            <a:noFill/>
            <a:effectLst>
              <a:outerShdw blurRad="127000" algn="ctr" rotWithShape="0">
                <a:prstClr val="black">
                  <a:alpha val="40000"/>
                </a:prstClr>
              </a:outerShdw>
            </a:effectLst>
          </p:spPr>
        </p:pic>
      </p:grpSp>
      <p:grpSp>
        <p:nvGrpSpPr>
          <p:cNvPr id="116" name="Group 115"/>
          <p:cNvGrpSpPr/>
          <p:nvPr/>
        </p:nvGrpSpPr>
        <p:grpSpPr>
          <a:xfrm>
            <a:off x="6571932" y="4238625"/>
            <a:ext cx="2001649" cy="1201941"/>
            <a:chOff x="6590876" y="4391025"/>
            <a:chExt cx="1843972" cy="1201941"/>
          </a:xfrm>
        </p:grpSpPr>
        <p:sp>
          <p:nvSpPr>
            <p:cNvPr id="279" name="Oval 278"/>
            <p:cNvSpPr/>
            <p:nvPr/>
          </p:nvSpPr>
          <p:spPr bwMode="auto">
            <a:xfrm>
              <a:off x="6590876" y="5243914"/>
              <a:ext cx="510808" cy="349052"/>
            </a:xfrm>
            <a:prstGeom prst="ellipse">
              <a:avLst/>
            </a:prstGeom>
            <a:solidFill>
              <a:srgbClr val="000000">
                <a:alpha val="25000"/>
              </a:srgbClr>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smtClean="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280" name="Oval 279"/>
            <p:cNvSpPr/>
            <p:nvPr/>
          </p:nvSpPr>
          <p:spPr bwMode="auto">
            <a:xfrm>
              <a:off x="7257465" y="5243914"/>
              <a:ext cx="510808" cy="349052"/>
            </a:xfrm>
            <a:prstGeom prst="ellipse">
              <a:avLst/>
            </a:prstGeom>
            <a:solidFill>
              <a:srgbClr val="000000">
                <a:alpha val="25000"/>
              </a:srgbClr>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smtClean="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281" name="Oval 280"/>
            <p:cNvSpPr/>
            <p:nvPr/>
          </p:nvSpPr>
          <p:spPr bwMode="auto">
            <a:xfrm>
              <a:off x="7924041" y="5243914"/>
              <a:ext cx="510807" cy="349052"/>
            </a:xfrm>
            <a:prstGeom prst="ellipse">
              <a:avLst/>
            </a:prstGeom>
            <a:solidFill>
              <a:srgbClr val="000000">
                <a:alpha val="25000"/>
              </a:srgbClr>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smtClean="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284" name="Oval 283"/>
            <p:cNvSpPr/>
            <p:nvPr/>
          </p:nvSpPr>
          <p:spPr bwMode="auto">
            <a:xfrm>
              <a:off x="6592179" y="4391025"/>
              <a:ext cx="1842669" cy="552450"/>
            </a:xfrm>
            <a:prstGeom prst="ellipse">
              <a:avLst/>
            </a:prstGeom>
            <a:solidFill>
              <a:srgbClr val="000000">
                <a:alpha val="25000"/>
              </a:srgbClr>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smtClean="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grpSp>
      <p:sp>
        <p:nvSpPr>
          <p:cNvPr id="157" name="TextBox 156"/>
          <p:cNvSpPr txBox="1"/>
          <p:nvPr/>
        </p:nvSpPr>
        <p:spPr>
          <a:xfrm>
            <a:off x="7177562" y="4381181"/>
            <a:ext cx="793434" cy="220073"/>
          </a:xfrm>
          <a:prstGeom prst="rect">
            <a:avLst/>
          </a:prstGeom>
          <a:noFill/>
        </p:spPr>
        <p:txBody>
          <a:bodyPr wrap="square" lIns="0" tIns="0" rIns="0" bIns="0" rtlCol="0">
            <a:spAutoFit/>
          </a:bodyPr>
          <a:lstStyle/>
          <a:p>
            <a:pPr algn="ctr" defTabSz="914099" fontAlgn="base">
              <a:spcBef>
                <a:spcPct val="0"/>
              </a:spcBef>
              <a:spcAft>
                <a:spcPct val="0"/>
              </a:spcAft>
            </a:pPr>
            <a:r>
              <a:rPr lang="en-US" sz="1600" b="1" dirty="0">
                <a:gradFill>
                  <a:gsLst>
                    <a:gs pos="0">
                      <a:schemeClr val="bg1"/>
                    </a:gs>
                    <a:gs pos="100000">
                      <a:schemeClr val="bg1"/>
                    </a:gs>
                  </a:gsLst>
                  <a:lin ang="16200000" scaled="0"/>
                </a:gradFill>
              </a:rPr>
              <a:t>Cu1=</a:t>
            </a:r>
          </a:p>
        </p:txBody>
      </p:sp>
      <p:sp>
        <p:nvSpPr>
          <p:cNvPr id="224" name="Rounded Rectangle 223"/>
          <p:cNvSpPr/>
          <p:nvPr/>
        </p:nvSpPr>
        <p:spPr>
          <a:xfrm>
            <a:off x="380997" y="1423179"/>
            <a:ext cx="5669280" cy="2377440"/>
          </a:xfrm>
          <a:prstGeom prst="roundRect">
            <a:avLst>
              <a:gd name="adj" fmla="val 4527"/>
            </a:avLst>
          </a:prstGeom>
          <a:gradFill>
            <a:gsLst>
              <a:gs pos="0">
                <a:schemeClr val="accent3">
                  <a:shade val="15000"/>
                  <a:satMod val="180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a:ln>
            <a:gradFill>
              <a:gsLst>
                <a:gs pos="0">
                  <a:schemeClr val="accent3">
                    <a:alpha val="0"/>
                  </a:schemeClr>
                </a:gs>
                <a:gs pos="50000">
                  <a:schemeClr val="accent3"/>
                </a:gs>
                <a:gs pos="100000">
                  <a:schemeClr val="accent3">
                    <a:lumMod val="75000"/>
                  </a:schemeClr>
                </a:gs>
              </a:gsLst>
              <a:lin ang="16200000" scaled="0"/>
            </a:gra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1400" b="1" dirty="0" smtClean="0">
                <a:gradFill>
                  <a:gsLst>
                    <a:gs pos="0">
                      <a:schemeClr val="accent2">
                        <a:lumMod val="60000"/>
                        <a:lumOff val="40000"/>
                      </a:schemeClr>
                    </a:gs>
                    <a:gs pos="100000">
                      <a:schemeClr val="accent2">
                        <a:lumMod val="60000"/>
                        <a:lumOff val="40000"/>
                      </a:schemeClr>
                    </a:gs>
                  </a:gsLst>
                  <a:lin ang="16200000" scaled="0"/>
                </a:gradFill>
                <a:effectLst>
                  <a:outerShdw blurRad="38100" dist="38100" dir="2700000" algn="tl">
                    <a:srgbClr val="000000">
                      <a:alpha val="43137"/>
                    </a:srgbClr>
                  </a:outerShdw>
                </a:effectLst>
              </a:rPr>
              <a:t>Portals</a:t>
            </a:r>
            <a:endParaRPr lang="en-US" sz="1400" b="1" dirty="0">
              <a:gradFill>
                <a:gsLst>
                  <a:gs pos="0">
                    <a:schemeClr val="accent2">
                      <a:lumMod val="60000"/>
                      <a:lumOff val="40000"/>
                    </a:schemeClr>
                  </a:gs>
                  <a:gs pos="100000">
                    <a:schemeClr val="accent2">
                      <a:lumMod val="60000"/>
                      <a:lumOff val="40000"/>
                    </a:schemeClr>
                  </a:gs>
                </a:gsLst>
                <a:lin ang="16200000" scaled="0"/>
              </a:gradFill>
              <a:effectLst>
                <a:outerShdw blurRad="38100" dist="38100" dir="2700000" algn="tl">
                  <a:srgbClr val="000000">
                    <a:alpha val="43137"/>
                  </a:srgbClr>
                </a:outerShdw>
              </a:effectLst>
            </a:endParaRPr>
          </a:p>
        </p:txBody>
      </p:sp>
      <p:grpSp>
        <p:nvGrpSpPr>
          <p:cNvPr id="112" name="Group 111"/>
          <p:cNvGrpSpPr/>
          <p:nvPr/>
        </p:nvGrpSpPr>
        <p:grpSpPr>
          <a:xfrm>
            <a:off x="472915" y="2028249"/>
            <a:ext cx="2441735" cy="1691640"/>
            <a:chOff x="472915" y="2028249"/>
            <a:chExt cx="2441735" cy="1691640"/>
          </a:xfrm>
        </p:grpSpPr>
        <p:sp>
          <p:nvSpPr>
            <p:cNvPr id="9" name="Rounded Rectangle 8"/>
            <p:cNvSpPr/>
            <p:nvPr/>
          </p:nvSpPr>
          <p:spPr>
            <a:xfrm>
              <a:off x="472915" y="2028249"/>
              <a:ext cx="2441735" cy="1691640"/>
            </a:xfrm>
            <a:prstGeom prst="roundRect">
              <a:avLst>
                <a:gd name="adj" fmla="val 7639"/>
              </a:avLst>
            </a:prstGeom>
            <a:solidFill>
              <a:srgbClr val="FFFFFF">
                <a:alpha val="20000"/>
              </a:srgbClr>
            </a:solidFill>
            <a:ln w="25400">
              <a:solidFill>
                <a:schemeClr val="tx1">
                  <a:alpha val="50000"/>
                </a:schemeClr>
              </a:solid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13" name="TextBox 12"/>
            <p:cNvSpPr txBox="1"/>
            <p:nvPr/>
          </p:nvSpPr>
          <p:spPr>
            <a:xfrm>
              <a:off x="973025" y="2068255"/>
              <a:ext cx="1428885" cy="193899"/>
            </a:xfrm>
            <a:prstGeom prst="rect">
              <a:avLst/>
            </a:prstGeom>
            <a:noFill/>
          </p:spPr>
          <p:txBody>
            <a:bodyPr wrap="square" lIns="0" tIns="0" rIns="0" bIns="0" rtlCol="0">
              <a:spAutoFit/>
            </a:bodyPr>
            <a:lstStyle/>
            <a:p>
              <a:pPr algn="ctr" defTabSz="914099" fontAlgn="base">
                <a:spcBef>
                  <a:spcPct val="0"/>
                </a:spcBef>
                <a:spcAft>
                  <a:spcPct val="0"/>
                </a:spcAft>
              </a:pPr>
              <a:r>
                <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rPr>
                <a:t>On Boarding</a:t>
              </a:r>
            </a:p>
          </p:txBody>
        </p:sp>
      </p:grpSp>
      <p:grpSp>
        <p:nvGrpSpPr>
          <p:cNvPr id="113" name="Group 112"/>
          <p:cNvGrpSpPr/>
          <p:nvPr/>
        </p:nvGrpSpPr>
        <p:grpSpPr>
          <a:xfrm>
            <a:off x="552091" y="2469388"/>
            <a:ext cx="2272972" cy="1170432"/>
            <a:chOff x="552091" y="2469388"/>
            <a:chExt cx="2272972" cy="1170432"/>
          </a:xfrm>
        </p:grpSpPr>
        <p:sp>
          <p:nvSpPr>
            <p:cNvPr id="11" name="Rounded Rectangle 10"/>
            <p:cNvSpPr/>
            <p:nvPr/>
          </p:nvSpPr>
          <p:spPr>
            <a:xfrm>
              <a:off x="1712982" y="2469388"/>
              <a:ext cx="1112081" cy="1170432"/>
            </a:xfrm>
            <a:prstGeom prst="roundRect">
              <a:avLst>
                <a:gd name="adj" fmla="val 7052"/>
              </a:avLst>
            </a:prstGeom>
          </p:spPr>
          <p:style>
            <a:lnRef idx="1">
              <a:schemeClr val="accent1"/>
            </a:lnRef>
            <a:fillRef idx="3">
              <a:schemeClr val="accent1"/>
            </a:fillRef>
            <a:effectRef idx="2">
              <a:schemeClr val="accent1"/>
            </a:effectRef>
            <a:fontRef idx="minor">
              <a:schemeClr val="lt1"/>
            </a:fontRef>
          </p:style>
          <p:txBody>
            <a:bodyPr lIns="0" tIns="18288" rIns="0" bIns="18288" rtlCol="0" anchor="t" anchorCtr="0"/>
            <a:lstStyle/>
            <a:p>
              <a:pPr algn="ctr" defTabSz="820069">
                <a:lnSpc>
                  <a:spcPct val="90000"/>
                </a:lnSpc>
              </a:pPr>
              <a:r>
                <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rPr>
                <a:t>Infrastructure </a:t>
              </a:r>
              <a:r>
                <a:rPr lang="en-US" sz="11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Request</a:t>
              </a:r>
              <a:endPar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202" name="TextBox 201"/>
            <p:cNvSpPr txBox="1"/>
            <p:nvPr/>
          </p:nvSpPr>
          <p:spPr>
            <a:xfrm>
              <a:off x="1762969" y="2892138"/>
              <a:ext cx="880978" cy="533992"/>
            </a:xfrm>
            <a:prstGeom prst="rect">
              <a:avLst/>
            </a:prstGeom>
            <a:noFill/>
          </p:spPr>
          <p:txBody>
            <a:bodyPr wrap="square" lIns="0" tIns="0" rIns="0" bIns="0" rtlCol="0">
              <a:spAutoFit/>
            </a:bodyPr>
            <a:lstStyle/>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1.	Compute</a:t>
              </a:r>
            </a:p>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2.	Network</a:t>
              </a:r>
            </a:p>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3.	Storage</a:t>
              </a:r>
            </a:p>
          </p:txBody>
        </p:sp>
        <p:sp>
          <p:nvSpPr>
            <p:cNvPr id="204" name="Rounded Rectangle 203"/>
            <p:cNvSpPr/>
            <p:nvPr/>
          </p:nvSpPr>
          <p:spPr>
            <a:xfrm>
              <a:off x="552091" y="2469388"/>
              <a:ext cx="1082667" cy="1170432"/>
            </a:xfrm>
            <a:prstGeom prst="roundRect">
              <a:avLst>
                <a:gd name="adj" fmla="val 7052"/>
              </a:avLst>
            </a:prstGeom>
          </p:spPr>
          <p:style>
            <a:lnRef idx="1">
              <a:schemeClr val="accent1"/>
            </a:lnRef>
            <a:fillRef idx="3">
              <a:schemeClr val="accent1"/>
            </a:fillRef>
            <a:effectRef idx="2">
              <a:schemeClr val="accent1"/>
            </a:effectRef>
            <a:fontRef idx="minor">
              <a:schemeClr val="lt1"/>
            </a:fontRef>
          </p:style>
          <p:txBody>
            <a:bodyPr lIns="0" tIns="91440" rIns="0" bIns="18288" rtlCol="0" anchor="t" anchorCtr="0"/>
            <a:lstStyle/>
            <a:p>
              <a:pPr algn="ctr" defTabSz="820069">
                <a:lnSpc>
                  <a:spcPct val="90000"/>
                </a:lnSpc>
              </a:pPr>
              <a:r>
                <a:rPr lang="en-US" sz="11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Sign Up</a:t>
              </a:r>
              <a:endPar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203" name="TextBox 202"/>
            <p:cNvSpPr txBox="1"/>
            <p:nvPr/>
          </p:nvSpPr>
          <p:spPr>
            <a:xfrm>
              <a:off x="626064" y="2892138"/>
              <a:ext cx="939189" cy="343171"/>
            </a:xfrm>
            <a:prstGeom prst="rect">
              <a:avLst/>
            </a:prstGeom>
            <a:noFill/>
          </p:spPr>
          <p:txBody>
            <a:bodyPr wrap="square" lIns="0" tIns="0" rIns="0" bIns="0" rtlCol="0">
              <a:spAutoFit/>
            </a:bodyPr>
            <a:lstStyle/>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1.	Org. details</a:t>
              </a:r>
            </a:p>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2.	Justification</a:t>
              </a:r>
            </a:p>
          </p:txBody>
        </p:sp>
      </p:grpSp>
      <p:sp>
        <p:nvSpPr>
          <p:cNvPr id="206" name="Rounded Rectangle 205"/>
          <p:cNvSpPr/>
          <p:nvPr/>
        </p:nvSpPr>
        <p:spPr>
          <a:xfrm>
            <a:off x="3001215" y="2268276"/>
            <a:ext cx="1501312" cy="1371600"/>
          </a:xfrm>
          <a:prstGeom prst="roundRect">
            <a:avLst>
              <a:gd name="adj" fmla="val 7052"/>
            </a:avLst>
          </a:prstGeom>
        </p:spPr>
        <p:style>
          <a:lnRef idx="1">
            <a:schemeClr val="accent1"/>
          </a:lnRef>
          <a:fillRef idx="3">
            <a:schemeClr val="accent1"/>
          </a:fillRef>
          <a:effectRef idx="2">
            <a:schemeClr val="accent1"/>
          </a:effectRef>
          <a:fontRef idx="minor">
            <a:schemeClr val="lt1"/>
          </a:fontRef>
        </p:style>
        <p:txBody>
          <a:bodyPr lIns="0" tIns="18288" rIns="0" bIns="18288" rtlCol="0" anchor="t" anchorCtr="0"/>
          <a:lstStyle/>
          <a:p>
            <a:pPr algn="ctr" defTabSz="820069">
              <a:lnSpc>
                <a:spcPct val="90000"/>
              </a:lnSpc>
            </a:pPr>
            <a:r>
              <a:rPr lang="en-US" sz="11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Admin</a:t>
            </a:r>
            <a:endPar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126" name="TextBox 125"/>
          <p:cNvSpPr txBox="1"/>
          <p:nvPr/>
        </p:nvSpPr>
        <p:spPr>
          <a:xfrm>
            <a:off x="3084623" y="2585182"/>
            <a:ext cx="1407478" cy="991041"/>
          </a:xfrm>
          <a:prstGeom prst="rect">
            <a:avLst/>
          </a:prstGeom>
          <a:noFill/>
        </p:spPr>
        <p:txBody>
          <a:bodyPr wrap="square" lIns="0" tIns="0" rIns="0" bIns="0" rtlCol="0">
            <a:spAutoFit/>
          </a:bodyPr>
          <a:lstStyle/>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1.	Validate resource availability and capacity</a:t>
            </a:r>
          </a:p>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2.	Configure resources</a:t>
            </a:r>
          </a:p>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3.	Allocate resources</a:t>
            </a:r>
          </a:p>
        </p:txBody>
      </p:sp>
      <p:sp>
        <p:nvSpPr>
          <p:cNvPr id="205" name="Rounded Rectangle 204"/>
          <p:cNvSpPr/>
          <p:nvPr/>
        </p:nvSpPr>
        <p:spPr>
          <a:xfrm>
            <a:off x="4586684" y="2268277"/>
            <a:ext cx="1371600" cy="1371600"/>
          </a:xfrm>
          <a:prstGeom prst="roundRect">
            <a:avLst>
              <a:gd name="adj" fmla="val 7052"/>
            </a:avLst>
          </a:prstGeom>
        </p:spPr>
        <p:style>
          <a:lnRef idx="1">
            <a:schemeClr val="accent1"/>
          </a:lnRef>
          <a:fillRef idx="3">
            <a:schemeClr val="accent1"/>
          </a:fillRef>
          <a:effectRef idx="2">
            <a:schemeClr val="accent1"/>
          </a:effectRef>
          <a:fontRef idx="minor">
            <a:schemeClr val="lt1"/>
          </a:fontRef>
        </p:style>
        <p:txBody>
          <a:bodyPr lIns="91440" tIns="18288" rIns="0" bIns="18288" rtlCol="0" anchor="t" anchorCtr="0"/>
          <a:lstStyle/>
          <a:p>
            <a:pPr algn="ctr" defTabSz="820069">
              <a:lnSpc>
                <a:spcPct val="90000"/>
              </a:lnSpc>
            </a:pPr>
            <a:r>
              <a:rPr lang="en-US" sz="11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Self Service</a:t>
            </a:r>
            <a:endPar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214" name="TextBox 213"/>
          <p:cNvSpPr txBox="1"/>
          <p:nvPr/>
        </p:nvSpPr>
        <p:spPr>
          <a:xfrm>
            <a:off x="4669340" y="2585184"/>
            <a:ext cx="1207585" cy="838691"/>
          </a:xfrm>
          <a:prstGeom prst="rect">
            <a:avLst/>
          </a:prstGeom>
          <a:noFill/>
        </p:spPr>
        <p:txBody>
          <a:bodyPr wrap="square" lIns="0" tIns="0" rIns="0" bIns="0" rtlCol="0">
            <a:spAutoFit/>
          </a:bodyPr>
          <a:lstStyle/>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1.	Create/start Virtual Machines</a:t>
            </a:r>
          </a:p>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2.	Stop/delete Virtual Machines</a:t>
            </a:r>
          </a:p>
          <a:p>
            <a:pPr marL="171450" indent="-171450" defTabSz="820069">
              <a:lnSpc>
                <a:spcPct val="90000"/>
              </a:lnSpc>
              <a:spcBef>
                <a:spcPts val="300"/>
              </a:spcBef>
            </a:pPr>
            <a:r>
              <a:rPr lang="en-US" sz="1100"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3.	Access reports</a:t>
            </a:r>
          </a:p>
        </p:txBody>
      </p:sp>
      <p:grpSp>
        <p:nvGrpSpPr>
          <p:cNvPr id="19" name="Group 234"/>
          <p:cNvGrpSpPr/>
          <p:nvPr/>
        </p:nvGrpSpPr>
        <p:grpSpPr>
          <a:xfrm>
            <a:off x="3056358" y="1650540"/>
            <a:ext cx="1515164" cy="576072"/>
            <a:chOff x="3519511" y="1403343"/>
            <a:chExt cx="1443013" cy="548640"/>
          </a:xfrm>
        </p:grpSpPr>
        <p:pic>
          <p:nvPicPr>
            <p:cNvPr id="1031" name="Picture 7" descr="D:\DVD_ART36\Artwork_Imagery\Icons - Illustrations\_ REAL VISTA STYLE\people operator hard hat construction icon.png"/>
            <p:cNvPicPr>
              <a:picLocks noChangeAspect="1" noChangeArrowheads="1"/>
            </p:cNvPicPr>
            <p:nvPr/>
          </p:nvPicPr>
          <p:blipFill>
            <a:blip r:embed="rId6"/>
            <a:stretch>
              <a:fillRect/>
            </a:stretch>
          </p:blipFill>
          <p:spPr bwMode="auto">
            <a:xfrm flipH="1">
              <a:off x="3519511" y="1403343"/>
              <a:ext cx="548640" cy="548640"/>
            </a:xfrm>
            <a:prstGeom prst="rect">
              <a:avLst/>
            </a:prstGeom>
            <a:noFill/>
            <a:effectLst>
              <a:outerShdw blurRad="88900" algn="ctr" rotWithShape="0">
                <a:prstClr val="black">
                  <a:alpha val="4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89" name="TextBox 88"/>
            <p:cNvSpPr txBox="1"/>
            <p:nvPr/>
          </p:nvSpPr>
          <p:spPr>
            <a:xfrm>
              <a:off x="4010023" y="1525314"/>
              <a:ext cx="952501" cy="304699"/>
            </a:xfrm>
            <a:prstGeom prst="rect">
              <a:avLst/>
            </a:prstGeom>
            <a:noFill/>
          </p:spPr>
          <p:txBody>
            <a:bodyPr wrap="square" lIns="0" tIns="0" rIns="0" bIns="0" rtlCol="0">
              <a:spAutoFit/>
            </a:bodyPr>
            <a:lstStyle/>
            <a:p>
              <a:pPr defTabSz="914099" fontAlgn="base">
                <a:lnSpc>
                  <a:spcPct val="90000"/>
                </a:lnSpc>
                <a:spcBef>
                  <a:spcPct val="0"/>
                </a:spcBef>
                <a:spcAft>
                  <a:spcPct val="0"/>
                </a:spcAft>
              </a:pPr>
              <a:r>
                <a:rPr lang="en-US" sz="11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Datacenter </a:t>
              </a:r>
              <a:br>
                <a:rPr lang="en-US" sz="11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br>
              <a:r>
                <a:rPr lang="en-US" sz="11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IT </a:t>
              </a:r>
              <a:r>
                <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rPr>
                <a:t>Admin</a:t>
              </a:r>
            </a:p>
          </p:txBody>
        </p:sp>
      </p:grpSp>
      <p:grpSp>
        <p:nvGrpSpPr>
          <p:cNvPr id="20" name="Group 235"/>
          <p:cNvGrpSpPr/>
          <p:nvPr/>
        </p:nvGrpSpPr>
        <p:grpSpPr>
          <a:xfrm>
            <a:off x="4603855" y="1650540"/>
            <a:ext cx="1344984" cy="576072"/>
            <a:chOff x="1271763" y="1702721"/>
            <a:chExt cx="1280937" cy="548640"/>
          </a:xfrm>
        </p:grpSpPr>
        <p:pic>
          <p:nvPicPr>
            <p:cNvPr id="237" name="Picture 6" descr="D:\DVD_ART36\Artwork_Imagery\Icons - Illustrations\_ REAL VISTA STYLE\people icon gold shirt user.png"/>
            <p:cNvPicPr>
              <a:picLocks noChangeAspect="1" noChangeArrowheads="1"/>
            </p:cNvPicPr>
            <p:nvPr/>
          </p:nvPicPr>
          <p:blipFill>
            <a:blip r:embed="rId7"/>
            <a:stretch>
              <a:fillRect/>
            </a:stretch>
          </p:blipFill>
          <p:spPr bwMode="auto">
            <a:xfrm flipH="1">
              <a:off x="1271763" y="1702721"/>
              <a:ext cx="548640" cy="548640"/>
            </a:xfrm>
            <a:prstGeom prst="rect">
              <a:avLst/>
            </a:prstGeom>
            <a:noFill/>
            <a:effectLst>
              <a:outerShdw blurRad="88900" algn="ctr" rotWithShape="0">
                <a:prstClr val="black">
                  <a:alpha val="4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238" name="TextBox 237"/>
            <p:cNvSpPr txBox="1"/>
            <p:nvPr/>
          </p:nvSpPr>
          <p:spPr>
            <a:xfrm>
              <a:off x="1756101" y="1752886"/>
              <a:ext cx="796599" cy="457048"/>
            </a:xfrm>
            <a:prstGeom prst="rect">
              <a:avLst/>
            </a:prstGeom>
            <a:noFill/>
          </p:spPr>
          <p:txBody>
            <a:bodyPr wrap="square" lIns="0" tIns="0" rIns="0" bIns="0" rtlCol="0">
              <a:spAutoFit/>
            </a:bodyPr>
            <a:lstStyle/>
            <a:p>
              <a:pPr defTabSz="914099" fontAlgn="base">
                <a:lnSpc>
                  <a:spcPct val="90000"/>
                </a:lnSpc>
                <a:spcBef>
                  <a:spcPct val="0"/>
                </a:spcBef>
                <a:spcAft>
                  <a:spcPct val="0"/>
                </a:spcAft>
              </a:pPr>
              <a:r>
                <a:rPr lang="en-US" sz="11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Business Unit IT </a:t>
              </a:r>
              <a:r>
                <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rPr>
                <a:t>Customer 1</a:t>
              </a:r>
            </a:p>
          </p:txBody>
        </p:sp>
      </p:grpSp>
      <p:grpSp>
        <p:nvGrpSpPr>
          <p:cNvPr id="21" name="Group 288"/>
          <p:cNvGrpSpPr/>
          <p:nvPr/>
        </p:nvGrpSpPr>
        <p:grpSpPr>
          <a:xfrm>
            <a:off x="1168187" y="1439862"/>
            <a:ext cx="1344984" cy="576072"/>
            <a:chOff x="1271763" y="1702721"/>
            <a:chExt cx="1280937" cy="548640"/>
          </a:xfrm>
        </p:grpSpPr>
        <p:pic>
          <p:nvPicPr>
            <p:cNvPr id="290" name="Picture 6" descr="D:\DVD_ART36\Artwork_Imagery\Icons - Illustrations\_ REAL VISTA STYLE\people icon gold shirt user.png"/>
            <p:cNvPicPr>
              <a:picLocks noChangeAspect="1" noChangeArrowheads="1"/>
            </p:cNvPicPr>
            <p:nvPr/>
          </p:nvPicPr>
          <p:blipFill>
            <a:blip r:embed="rId7"/>
            <a:stretch>
              <a:fillRect/>
            </a:stretch>
          </p:blipFill>
          <p:spPr bwMode="auto">
            <a:xfrm flipH="1">
              <a:off x="1271763" y="1702721"/>
              <a:ext cx="548640" cy="548640"/>
            </a:xfrm>
            <a:prstGeom prst="rect">
              <a:avLst/>
            </a:prstGeom>
            <a:noFill/>
            <a:effectLst>
              <a:outerShdw blurRad="88900" algn="ctr" rotWithShape="0">
                <a:prstClr val="black">
                  <a:alpha val="4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291" name="TextBox 290"/>
            <p:cNvSpPr txBox="1"/>
            <p:nvPr/>
          </p:nvSpPr>
          <p:spPr>
            <a:xfrm>
              <a:off x="1756101" y="1752886"/>
              <a:ext cx="796599" cy="457048"/>
            </a:xfrm>
            <a:prstGeom prst="rect">
              <a:avLst/>
            </a:prstGeom>
            <a:noFill/>
          </p:spPr>
          <p:txBody>
            <a:bodyPr wrap="square" lIns="0" tIns="0" rIns="0" bIns="0" rtlCol="0">
              <a:spAutoFit/>
            </a:bodyPr>
            <a:lstStyle/>
            <a:p>
              <a:pPr defTabSz="914099" fontAlgn="base">
                <a:lnSpc>
                  <a:spcPct val="90000"/>
                </a:lnSpc>
                <a:spcBef>
                  <a:spcPct val="0"/>
                </a:spcBef>
                <a:spcAft>
                  <a:spcPct val="0"/>
                </a:spcAft>
              </a:pPr>
              <a:r>
                <a:rPr lang="en-US" sz="11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Business Unit IT </a:t>
              </a:r>
              <a:r>
                <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rPr>
                <a:t>Customer 1</a:t>
              </a:r>
            </a:p>
          </p:txBody>
        </p:sp>
      </p:grpSp>
      <p:pic>
        <p:nvPicPr>
          <p:cNvPr id="81923" name="Picture 3" descr="K:\SilverFox\Iconshock\Vista - Project Managment - 256\negotiation_256.png"/>
          <p:cNvPicPr>
            <a:picLocks noChangeAspect="1" noChangeArrowheads="1"/>
          </p:cNvPicPr>
          <p:nvPr/>
        </p:nvPicPr>
        <p:blipFill>
          <a:blip r:embed="rId8"/>
          <a:srcRect/>
          <a:stretch>
            <a:fillRect/>
          </a:stretch>
        </p:blipFill>
        <p:spPr bwMode="auto">
          <a:xfrm>
            <a:off x="548163" y="2152794"/>
            <a:ext cx="432054" cy="432054"/>
          </a:xfrm>
          <a:prstGeom prst="rect">
            <a:avLst/>
          </a:prstGeom>
          <a:noFill/>
          <a:effectLst>
            <a:outerShdw blurRad="88900" algn="ctr" rotWithShape="0">
              <a:prstClr val="black">
                <a:alpha val="40000"/>
              </a:prstClr>
            </a:outerShdw>
          </a:effectLst>
        </p:spPr>
      </p:pic>
      <p:pic>
        <p:nvPicPr>
          <p:cNvPr id="81924" name="Picture 4" descr="K:\SilverFox\DVD_ART36\Artwork_Imagery\Icons - Illustrations\_ REAL VISTA STYLE\3d gear.png"/>
          <p:cNvPicPr>
            <a:picLocks noChangeAspect="1" noChangeArrowheads="1"/>
          </p:cNvPicPr>
          <p:nvPr/>
        </p:nvPicPr>
        <p:blipFill>
          <a:blip r:embed="rId9"/>
          <a:srcRect/>
          <a:stretch>
            <a:fillRect/>
          </a:stretch>
        </p:blipFill>
        <p:spPr bwMode="auto">
          <a:xfrm>
            <a:off x="2940976" y="2056590"/>
            <a:ext cx="462535" cy="462535"/>
          </a:xfrm>
          <a:prstGeom prst="rect">
            <a:avLst/>
          </a:prstGeom>
          <a:noFill/>
          <a:effectLst>
            <a:outerShdw blurRad="88900" algn="ctr" rotWithShape="0">
              <a:prstClr val="black">
                <a:alpha val="40000"/>
              </a:prstClr>
            </a:outerShdw>
          </a:effectLst>
        </p:spPr>
      </p:pic>
      <p:pic>
        <p:nvPicPr>
          <p:cNvPr id="109" name="Picture 4" descr="K:\SilverFox\DVD_ART36\Artwork_Imagery\Icons - Illustrations\_ REAL VISTA STYLE\3d gear.png"/>
          <p:cNvPicPr>
            <a:picLocks noChangeAspect="1" noChangeArrowheads="1"/>
          </p:cNvPicPr>
          <p:nvPr/>
        </p:nvPicPr>
        <p:blipFill>
          <a:blip r:embed="rId9"/>
          <a:srcRect/>
          <a:stretch>
            <a:fillRect/>
          </a:stretch>
        </p:blipFill>
        <p:spPr bwMode="auto">
          <a:xfrm>
            <a:off x="4519039" y="2056590"/>
            <a:ext cx="462535" cy="462535"/>
          </a:xfrm>
          <a:prstGeom prst="rect">
            <a:avLst/>
          </a:prstGeom>
          <a:noFill/>
          <a:effectLst>
            <a:outerShdw blurRad="88900" algn="ctr" rotWithShape="0">
              <a:prstClr val="black">
                <a:alpha val="40000"/>
              </a:prstClr>
            </a:outerShdw>
          </a:effectLst>
        </p:spPr>
      </p:pic>
      <p:sp>
        <p:nvSpPr>
          <p:cNvPr id="5" name="Round Same Side Corner Rectangle 4"/>
          <p:cNvSpPr/>
          <p:nvPr/>
        </p:nvSpPr>
        <p:spPr>
          <a:xfrm>
            <a:off x="380999" y="5145602"/>
            <a:ext cx="5669280" cy="1300163"/>
          </a:xfrm>
          <a:prstGeom prst="round2SameRect">
            <a:avLst>
              <a:gd name="adj1" fmla="val 7500"/>
              <a:gd name="adj2" fmla="val 0"/>
            </a:avLst>
          </a:prstGeom>
          <a:gradFill>
            <a:gsLst>
              <a:gs pos="24000">
                <a:schemeClr val="accent3">
                  <a:lumMod val="50000"/>
                  <a:alpha val="85000"/>
                </a:schemeClr>
              </a:gs>
              <a:gs pos="50000">
                <a:schemeClr val="accent3">
                  <a:lumMod val="75000"/>
                </a:schemeClr>
              </a:gs>
              <a:gs pos="70000">
                <a:schemeClr val="accent3">
                  <a:lumMod val="75000"/>
                </a:schemeClr>
              </a:gs>
              <a:gs pos="100000">
                <a:schemeClr val="accent3">
                  <a:lumMod val="75000"/>
                </a:schemeClr>
              </a:gs>
            </a:gsLst>
          </a:gradFill>
          <a:ln>
            <a:gradFill>
              <a:gsLst>
                <a:gs pos="0">
                  <a:schemeClr val="accent3">
                    <a:alpha val="0"/>
                  </a:schemeClr>
                </a:gs>
                <a:gs pos="50000">
                  <a:schemeClr val="accent3"/>
                </a:gs>
                <a:gs pos="100000">
                  <a:schemeClr val="accent3">
                    <a:lumMod val="75000"/>
                  </a:schemeClr>
                </a:gs>
              </a:gsLst>
              <a:lin ang="16200000" scaled="0"/>
            </a:gra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1400" b="1" dirty="0" smtClean="0">
                <a:gradFill>
                  <a:gsLst>
                    <a:gs pos="0">
                      <a:schemeClr val="accent2">
                        <a:lumMod val="60000"/>
                        <a:lumOff val="40000"/>
                      </a:schemeClr>
                    </a:gs>
                    <a:gs pos="100000">
                      <a:schemeClr val="accent2">
                        <a:lumMod val="60000"/>
                        <a:lumOff val="40000"/>
                      </a:schemeClr>
                    </a:gs>
                  </a:gsLst>
                  <a:lin ang="16200000" scaled="0"/>
                </a:gradFill>
                <a:effectLst>
                  <a:outerShdw blurRad="38100" dist="38100" dir="2700000" algn="tl">
                    <a:srgbClr val="000000">
                      <a:alpha val="43137"/>
                    </a:srgbClr>
                  </a:outerShdw>
                </a:effectLst>
              </a:rPr>
              <a:t>Resources</a:t>
            </a:r>
          </a:p>
        </p:txBody>
      </p:sp>
      <p:grpSp>
        <p:nvGrpSpPr>
          <p:cNvPr id="111" name="Group 110"/>
          <p:cNvGrpSpPr/>
          <p:nvPr/>
        </p:nvGrpSpPr>
        <p:grpSpPr>
          <a:xfrm>
            <a:off x="1871185" y="5394205"/>
            <a:ext cx="1152144" cy="1260104"/>
            <a:chOff x="1871185" y="5394205"/>
            <a:chExt cx="1152144" cy="1260104"/>
          </a:xfrm>
        </p:grpSpPr>
        <p:sp>
          <p:nvSpPr>
            <p:cNvPr id="38" name="TextBox 37"/>
            <p:cNvSpPr txBox="1"/>
            <p:nvPr/>
          </p:nvSpPr>
          <p:spPr>
            <a:xfrm>
              <a:off x="1913857" y="6494342"/>
              <a:ext cx="1066800" cy="159967"/>
            </a:xfrm>
            <a:prstGeom prst="rect">
              <a:avLst/>
            </a:prstGeom>
            <a:noFill/>
          </p:spPr>
          <p:txBody>
            <a:bodyPr wrap="square" lIns="0" tIns="0" rIns="0" bIns="0" rtlCol="0">
              <a:spAutoFit/>
            </a:bodyPr>
            <a:lstStyle/>
            <a:p>
              <a:pPr algn="ctr" defTabSz="914099" fontAlgn="base">
                <a:lnSpc>
                  <a:spcPct val="90000"/>
                </a:lnSpc>
                <a:spcBef>
                  <a:spcPct val="0"/>
                </a:spcBef>
                <a:spcAft>
                  <a:spcPct val="0"/>
                </a:spcAft>
              </a:pPr>
              <a:r>
                <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rPr>
                <a:t>Compute</a:t>
              </a:r>
            </a:p>
          </p:txBody>
        </p:sp>
        <p:grpSp>
          <p:nvGrpSpPr>
            <p:cNvPr id="103" name="Group 102"/>
            <p:cNvGrpSpPr/>
            <p:nvPr/>
          </p:nvGrpSpPr>
          <p:grpSpPr>
            <a:xfrm>
              <a:off x="1871185" y="5394205"/>
              <a:ext cx="1152144" cy="1080135"/>
              <a:chOff x="1871185" y="5394205"/>
              <a:chExt cx="1152144" cy="1080135"/>
            </a:xfrm>
          </p:grpSpPr>
          <p:sp>
            <p:nvSpPr>
              <p:cNvPr id="191" name="Rounded Rectangle 190"/>
              <p:cNvSpPr/>
              <p:nvPr/>
            </p:nvSpPr>
            <p:spPr bwMode="auto">
              <a:xfrm>
                <a:off x="1871185" y="5394205"/>
                <a:ext cx="1152144" cy="1080135"/>
              </a:xfrm>
              <a:prstGeom prst="roundRect">
                <a:avLst>
                  <a:gd name="adj" fmla="val 7407"/>
                </a:avLst>
              </a:prstGeom>
              <a:solidFill>
                <a:srgbClr val="FFFFFF">
                  <a:alpha val="15000"/>
                </a:srgbClr>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smtClean="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pic>
            <p:nvPicPr>
              <p:cNvPr id="3077" name="Picture 5" descr="D:\SilverFox\8-20190_IsaacRoybal\Purchased_iStock\iStock_8963938_Illustra_10-credits\extras\icons\faded_processor_core.png"/>
              <p:cNvPicPr>
                <a:picLocks noChangeAspect="1" noChangeArrowheads="1"/>
              </p:cNvPicPr>
              <p:nvPr/>
            </p:nvPicPr>
            <p:blipFill>
              <a:blip r:embed="rId10"/>
              <a:srcRect/>
              <a:stretch>
                <a:fillRect/>
              </a:stretch>
            </p:blipFill>
            <p:spPr bwMode="auto">
              <a:xfrm>
                <a:off x="2486534" y="5496819"/>
                <a:ext cx="416780" cy="415759"/>
              </a:xfrm>
              <a:prstGeom prst="rect">
                <a:avLst/>
              </a:prstGeom>
              <a:noFill/>
            </p:spPr>
          </p:pic>
          <p:pic>
            <p:nvPicPr>
              <p:cNvPr id="152" name="Picture 5" descr="D:\SilverFox\8-20190_IsaacRoybal\Purchased_iStock\iStock_8963938_Illustra_10-credits\extras\icons\faded_processor_core.png"/>
              <p:cNvPicPr>
                <a:picLocks noChangeAspect="1" noChangeArrowheads="1"/>
              </p:cNvPicPr>
              <p:nvPr/>
            </p:nvPicPr>
            <p:blipFill>
              <a:blip r:embed="rId10"/>
              <a:srcRect/>
              <a:stretch>
                <a:fillRect/>
              </a:stretch>
            </p:blipFill>
            <p:spPr bwMode="auto">
              <a:xfrm>
                <a:off x="2486534" y="5976170"/>
                <a:ext cx="416780" cy="415759"/>
              </a:xfrm>
              <a:prstGeom prst="rect">
                <a:avLst/>
              </a:prstGeom>
              <a:noFill/>
            </p:spPr>
          </p:pic>
          <p:pic>
            <p:nvPicPr>
              <p:cNvPr id="155" name="Picture 5" descr="D:\SilverFox\8-20190_IsaacRoybal\Purchased_iStock\iStock_8963938_Illustra_10-credits\extras\icons\faded_processor_core.png"/>
              <p:cNvPicPr>
                <a:picLocks noChangeAspect="1" noChangeArrowheads="1"/>
              </p:cNvPicPr>
              <p:nvPr/>
            </p:nvPicPr>
            <p:blipFill>
              <a:blip r:embed="rId10"/>
              <a:srcRect/>
              <a:stretch>
                <a:fillRect/>
              </a:stretch>
            </p:blipFill>
            <p:spPr bwMode="auto">
              <a:xfrm>
                <a:off x="1991200" y="5976170"/>
                <a:ext cx="416780" cy="415759"/>
              </a:xfrm>
              <a:prstGeom prst="rect">
                <a:avLst/>
              </a:prstGeom>
              <a:noFill/>
            </p:spPr>
          </p:pic>
          <p:pic>
            <p:nvPicPr>
              <p:cNvPr id="192" name="Picture 5" descr="D:\SilverFox\8-20190_IsaacRoybal\Purchased_iStock\iStock_8963938_Illustra_10-credits\extras\icons\faded_processor_core.png"/>
              <p:cNvPicPr>
                <a:picLocks noChangeAspect="1" noChangeArrowheads="1"/>
              </p:cNvPicPr>
              <p:nvPr/>
            </p:nvPicPr>
            <p:blipFill>
              <a:blip r:embed="rId10"/>
              <a:srcRect/>
              <a:stretch>
                <a:fillRect/>
              </a:stretch>
            </p:blipFill>
            <p:spPr bwMode="auto">
              <a:xfrm>
                <a:off x="1991200" y="5482821"/>
                <a:ext cx="416780" cy="415759"/>
              </a:xfrm>
              <a:prstGeom prst="rect">
                <a:avLst/>
              </a:prstGeom>
              <a:noFill/>
            </p:spPr>
          </p:pic>
        </p:grpSp>
      </p:grpSp>
      <p:pic>
        <p:nvPicPr>
          <p:cNvPr id="3085" name="Picture 13" descr="D:\SilverFox\8-20190_IsaacRoybal\Purchased_iStock\iStock_8963938_Illustra_10-credits\extras\icons\processor_core.png"/>
          <p:cNvPicPr>
            <a:picLocks noChangeAspect="1" noChangeArrowheads="1"/>
          </p:cNvPicPr>
          <p:nvPr/>
        </p:nvPicPr>
        <p:blipFill>
          <a:blip r:embed="rId11"/>
          <a:srcRect/>
          <a:stretch>
            <a:fillRect/>
          </a:stretch>
        </p:blipFill>
        <p:spPr bwMode="auto">
          <a:xfrm>
            <a:off x="1991200" y="5486400"/>
            <a:ext cx="425950" cy="415759"/>
          </a:xfrm>
          <a:prstGeom prst="rect">
            <a:avLst/>
          </a:prstGeom>
          <a:noFill/>
          <a:effectLst>
            <a:outerShdw blurRad="88900" algn="ctr" rotWithShape="0">
              <a:prstClr val="black">
                <a:alpha val="40000"/>
              </a:prstClr>
            </a:outerShdw>
          </a:effectLst>
        </p:spPr>
      </p:pic>
      <p:grpSp>
        <p:nvGrpSpPr>
          <p:cNvPr id="110" name="Group 109"/>
          <p:cNvGrpSpPr/>
          <p:nvPr/>
        </p:nvGrpSpPr>
        <p:grpSpPr>
          <a:xfrm>
            <a:off x="3166348" y="5394205"/>
            <a:ext cx="1152144" cy="1260104"/>
            <a:chOff x="3166348" y="5394205"/>
            <a:chExt cx="1152144" cy="1260104"/>
          </a:xfrm>
        </p:grpSpPr>
        <p:sp>
          <p:nvSpPr>
            <p:cNvPr id="56" name="TextBox 55"/>
            <p:cNvSpPr txBox="1"/>
            <p:nvPr/>
          </p:nvSpPr>
          <p:spPr>
            <a:xfrm>
              <a:off x="3209020" y="6494342"/>
              <a:ext cx="1066800" cy="159967"/>
            </a:xfrm>
            <a:prstGeom prst="rect">
              <a:avLst/>
            </a:prstGeom>
            <a:noFill/>
          </p:spPr>
          <p:txBody>
            <a:bodyPr wrap="square" lIns="0" tIns="0" rIns="0" bIns="0" rtlCol="0">
              <a:spAutoFit/>
            </a:bodyPr>
            <a:lstStyle/>
            <a:p>
              <a:pPr algn="ctr" defTabSz="914099" fontAlgn="base">
                <a:lnSpc>
                  <a:spcPct val="90000"/>
                </a:lnSpc>
                <a:spcBef>
                  <a:spcPct val="0"/>
                </a:spcBef>
                <a:spcAft>
                  <a:spcPct val="0"/>
                </a:spcAft>
              </a:pPr>
              <a:r>
                <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rPr>
                <a:t>Network</a:t>
              </a:r>
            </a:p>
          </p:txBody>
        </p:sp>
        <p:grpSp>
          <p:nvGrpSpPr>
            <p:cNvPr id="104" name="Group 103"/>
            <p:cNvGrpSpPr/>
            <p:nvPr/>
          </p:nvGrpSpPr>
          <p:grpSpPr>
            <a:xfrm>
              <a:off x="3166348" y="5394205"/>
              <a:ext cx="1152144" cy="1080135"/>
              <a:chOff x="3166348" y="5394205"/>
              <a:chExt cx="1152144" cy="1080135"/>
            </a:xfrm>
          </p:grpSpPr>
          <p:sp>
            <p:nvSpPr>
              <p:cNvPr id="190" name="Rounded Rectangle 189"/>
              <p:cNvSpPr/>
              <p:nvPr/>
            </p:nvSpPr>
            <p:spPr bwMode="auto">
              <a:xfrm>
                <a:off x="3166348" y="5394205"/>
                <a:ext cx="1152144" cy="1080135"/>
              </a:xfrm>
              <a:prstGeom prst="roundRect">
                <a:avLst>
                  <a:gd name="adj" fmla="val 7407"/>
                </a:avLst>
              </a:prstGeom>
              <a:solidFill>
                <a:srgbClr val="FFFFFF">
                  <a:alpha val="15000"/>
                </a:srgbClr>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smtClean="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pic>
            <p:nvPicPr>
              <p:cNvPr id="3078" name="Picture 6" descr="D:\SilverFox\8-20190_IsaacRoybal\Purchased_iStock\iStock_8963938_Illustra_10-credits\extras\icons\faded_network_pathways_nodes.png"/>
              <p:cNvPicPr>
                <a:picLocks noChangeAspect="1" noChangeArrowheads="1"/>
              </p:cNvPicPr>
              <p:nvPr/>
            </p:nvPicPr>
            <p:blipFill>
              <a:blip r:embed="rId12"/>
              <a:srcRect/>
              <a:stretch>
                <a:fillRect/>
              </a:stretch>
            </p:blipFill>
            <p:spPr bwMode="auto">
              <a:xfrm>
                <a:off x="3789146" y="5505151"/>
                <a:ext cx="409331" cy="408332"/>
              </a:xfrm>
              <a:prstGeom prst="rect">
                <a:avLst/>
              </a:prstGeom>
              <a:noFill/>
            </p:spPr>
          </p:pic>
          <p:pic>
            <p:nvPicPr>
              <p:cNvPr id="161" name="Picture 6" descr="D:\SilverFox\8-20190_IsaacRoybal\Purchased_iStock\iStock_8963938_Illustra_10-credits\extras\icons\faded_network_pathways_nodes.png"/>
              <p:cNvPicPr>
                <a:picLocks noChangeAspect="1" noChangeArrowheads="1"/>
              </p:cNvPicPr>
              <p:nvPr/>
            </p:nvPicPr>
            <p:blipFill>
              <a:blip r:embed="rId12"/>
              <a:srcRect/>
              <a:stretch>
                <a:fillRect/>
              </a:stretch>
            </p:blipFill>
            <p:spPr bwMode="auto">
              <a:xfrm>
                <a:off x="3286363" y="5975477"/>
                <a:ext cx="409331" cy="408332"/>
              </a:xfrm>
              <a:prstGeom prst="rect">
                <a:avLst/>
              </a:prstGeom>
              <a:noFill/>
            </p:spPr>
          </p:pic>
          <p:pic>
            <p:nvPicPr>
              <p:cNvPr id="162" name="Picture 6" descr="D:\SilverFox\8-20190_IsaacRoybal\Purchased_iStock\iStock_8963938_Illustra_10-credits\extras\icons\faded_network_pathways_nodes.png"/>
              <p:cNvPicPr>
                <a:picLocks noChangeAspect="1" noChangeArrowheads="1"/>
              </p:cNvPicPr>
              <p:nvPr/>
            </p:nvPicPr>
            <p:blipFill>
              <a:blip r:embed="rId12"/>
              <a:srcRect/>
              <a:stretch>
                <a:fillRect/>
              </a:stretch>
            </p:blipFill>
            <p:spPr bwMode="auto">
              <a:xfrm>
                <a:off x="3772876" y="5975477"/>
                <a:ext cx="409331" cy="408332"/>
              </a:xfrm>
              <a:prstGeom prst="rect">
                <a:avLst/>
              </a:prstGeom>
              <a:noFill/>
            </p:spPr>
          </p:pic>
          <p:pic>
            <p:nvPicPr>
              <p:cNvPr id="194" name="Picture 6" descr="D:\SilverFox\8-20190_IsaacRoybal\Purchased_iStock\iStock_8963938_Illustra_10-credits\extras\icons\faded_network_pathways_nodes.png"/>
              <p:cNvPicPr>
                <a:picLocks noChangeAspect="1" noChangeArrowheads="1"/>
              </p:cNvPicPr>
              <p:nvPr/>
            </p:nvPicPr>
            <p:blipFill>
              <a:blip r:embed="rId12"/>
              <a:srcRect/>
              <a:stretch>
                <a:fillRect/>
              </a:stretch>
            </p:blipFill>
            <p:spPr bwMode="auto">
              <a:xfrm>
                <a:off x="3286363" y="5490942"/>
                <a:ext cx="409331" cy="408332"/>
              </a:xfrm>
              <a:prstGeom prst="rect">
                <a:avLst/>
              </a:prstGeom>
              <a:noFill/>
            </p:spPr>
          </p:pic>
        </p:grpSp>
      </p:grpSp>
      <p:pic>
        <p:nvPicPr>
          <p:cNvPr id="3086" name="Picture 14" descr="D:\SilverFox\8-20190_IsaacRoybal\Purchased_iStock\iStock_8963938_Illustra_10-credits\extras\icons\network_pathways_nodes.png"/>
          <p:cNvPicPr>
            <a:picLocks noChangeAspect="1" noChangeArrowheads="1"/>
          </p:cNvPicPr>
          <p:nvPr/>
        </p:nvPicPr>
        <p:blipFill>
          <a:blip r:embed="rId13"/>
          <a:srcRect/>
          <a:stretch>
            <a:fillRect/>
          </a:stretch>
        </p:blipFill>
        <p:spPr bwMode="auto">
          <a:xfrm>
            <a:off x="3286363" y="5495544"/>
            <a:ext cx="409331" cy="408332"/>
          </a:xfrm>
          <a:prstGeom prst="rect">
            <a:avLst/>
          </a:prstGeom>
          <a:noFill/>
          <a:effectLst>
            <a:outerShdw blurRad="88900" algn="ctr" rotWithShape="0">
              <a:prstClr val="black">
                <a:alpha val="40000"/>
              </a:prstClr>
            </a:outerShdw>
          </a:effectLst>
        </p:spPr>
      </p:pic>
      <p:grpSp>
        <p:nvGrpSpPr>
          <p:cNvPr id="108" name="Group 107"/>
          <p:cNvGrpSpPr/>
          <p:nvPr/>
        </p:nvGrpSpPr>
        <p:grpSpPr>
          <a:xfrm>
            <a:off x="4461509" y="5394205"/>
            <a:ext cx="1152144" cy="1260104"/>
            <a:chOff x="4461509" y="5394205"/>
            <a:chExt cx="1152144" cy="1260104"/>
          </a:xfrm>
        </p:grpSpPr>
        <p:sp>
          <p:nvSpPr>
            <p:cNvPr id="57" name="TextBox 56"/>
            <p:cNvSpPr txBox="1"/>
            <p:nvPr/>
          </p:nvSpPr>
          <p:spPr>
            <a:xfrm>
              <a:off x="4504181" y="6494342"/>
              <a:ext cx="1066800" cy="159967"/>
            </a:xfrm>
            <a:prstGeom prst="rect">
              <a:avLst/>
            </a:prstGeom>
            <a:noFill/>
          </p:spPr>
          <p:txBody>
            <a:bodyPr wrap="square" lIns="0" tIns="0" rIns="0" bIns="0" rtlCol="0">
              <a:spAutoFit/>
            </a:bodyPr>
            <a:lstStyle/>
            <a:p>
              <a:pPr algn="ctr" defTabSz="914099" fontAlgn="base">
                <a:lnSpc>
                  <a:spcPct val="90000"/>
                </a:lnSpc>
                <a:spcBef>
                  <a:spcPct val="0"/>
                </a:spcBef>
                <a:spcAft>
                  <a:spcPct val="0"/>
                </a:spcAft>
              </a:pPr>
              <a:r>
                <a:rPr lang="en-US" sz="1100" b="1" dirty="0">
                  <a:gradFill>
                    <a:gsLst>
                      <a:gs pos="0">
                        <a:schemeClr val="tx1"/>
                      </a:gs>
                      <a:gs pos="100000">
                        <a:schemeClr val="tx1"/>
                      </a:gs>
                    </a:gsLst>
                    <a:lin ang="16200000" scaled="0"/>
                  </a:gradFill>
                  <a:effectLst>
                    <a:outerShdw blurRad="38100" dist="38100" dir="2700000" algn="tl">
                      <a:srgbClr val="000000">
                        <a:alpha val="43137"/>
                      </a:srgbClr>
                    </a:outerShdw>
                  </a:effectLst>
                </a:rPr>
                <a:t>Storage</a:t>
              </a:r>
            </a:p>
          </p:txBody>
        </p:sp>
        <p:grpSp>
          <p:nvGrpSpPr>
            <p:cNvPr id="105" name="Group 104"/>
            <p:cNvGrpSpPr/>
            <p:nvPr/>
          </p:nvGrpSpPr>
          <p:grpSpPr>
            <a:xfrm>
              <a:off x="4461509" y="5394205"/>
              <a:ext cx="1152144" cy="1080135"/>
              <a:chOff x="4461509" y="5394205"/>
              <a:chExt cx="1152144" cy="1080135"/>
            </a:xfrm>
          </p:grpSpPr>
          <p:sp>
            <p:nvSpPr>
              <p:cNvPr id="189" name="Rounded Rectangle 188"/>
              <p:cNvSpPr/>
              <p:nvPr/>
            </p:nvSpPr>
            <p:spPr bwMode="auto">
              <a:xfrm>
                <a:off x="4461509" y="5394205"/>
                <a:ext cx="1152144" cy="1080135"/>
              </a:xfrm>
              <a:prstGeom prst="roundRect">
                <a:avLst>
                  <a:gd name="adj" fmla="val 7407"/>
                </a:avLst>
              </a:prstGeom>
              <a:solidFill>
                <a:srgbClr val="FFFFFF">
                  <a:alpha val="15000"/>
                </a:srgbClr>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endParaRPr lang="en-US" sz="1200" b="1" dirty="0" smtClean="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pic>
            <p:nvPicPr>
              <p:cNvPr id="3076" name="Picture 4" descr="D:\SilverFox\8-20190_IsaacRoybal\Purchased_iStock\iStock_8963938_Illustra_10-credits\extras\icons\faded_storage_drives.png"/>
              <p:cNvPicPr>
                <a:picLocks noChangeAspect="1" noChangeArrowheads="1"/>
              </p:cNvPicPr>
              <p:nvPr/>
            </p:nvPicPr>
            <p:blipFill>
              <a:blip r:embed="rId14"/>
              <a:srcRect/>
              <a:stretch>
                <a:fillRect/>
              </a:stretch>
            </p:blipFill>
            <p:spPr bwMode="auto">
              <a:xfrm>
                <a:off x="5077282" y="5485919"/>
                <a:ext cx="411063" cy="412852"/>
              </a:xfrm>
              <a:prstGeom prst="rect">
                <a:avLst/>
              </a:prstGeom>
              <a:noFill/>
            </p:spPr>
          </p:pic>
          <p:pic>
            <p:nvPicPr>
              <p:cNvPr id="164" name="Picture 4" descr="D:\SilverFox\8-20190_IsaacRoybal\Purchased_iStock\iStock_8963938_Illustra_10-credits\extras\icons\faded_storage_drives.png"/>
              <p:cNvPicPr>
                <a:picLocks noChangeAspect="1" noChangeArrowheads="1"/>
              </p:cNvPicPr>
              <p:nvPr/>
            </p:nvPicPr>
            <p:blipFill>
              <a:blip r:embed="rId14"/>
              <a:srcRect/>
              <a:stretch>
                <a:fillRect/>
              </a:stretch>
            </p:blipFill>
            <p:spPr bwMode="auto">
              <a:xfrm>
                <a:off x="5077282" y="5975980"/>
                <a:ext cx="411063" cy="412852"/>
              </a:xfrm>
              <a:prstGeom prst="rect">
                <a:avLst/>
              </a:prstGeom>
              <a:noFill/>
            </p:spPr>
          </p:pic>
          <p:pic>
            <p:nvPicPr>
              <p:cNvPr id="165" name="Picture 4" descr="D:\SilverFox\8-20190_IsaacRoybal\Purchased_iStock\iStock_8963938_Illustra_10-credits\extras\icons\faded_storage_drives.png"/>
              <p:cNvPicPr>
                <a:picLocks noChangeAspect="1" noChangeArrowheads="1"/>
              </p:cNvPicPr>
              <p:nvPr/>
            </p:nvPicPr>
            <p:blipFill>
              <a:blip r:embed="rId14"/>
              <a:srcRect/>
              <a:stretch>
                <a:fillRect/>
              </a:stretch>
            </p:blipFill>
            <p:spPr bwMode="auto">
              <a:xfrm>
                <a:off x="4586817" y="5975980"/>
                <a:ext cx="411063" cy="412852"/>
              </a:xfrm>
              <a:prstGeom prst="rect">
                <a:avLst/>
              </a:prstGeom>
              <a:noFill/>
            </p:spPr>
          </p:pic>
          <p:pic>
            <p:nvPicPr>
              <p:cNvPr id="196" name="Picture 4" descr="D:\SilverFox\8-20190_IsaacRoybal\Purchased_iStock\iStock_8963938_Illustra_10-credits\extras\icons\faded_storage_drives.png"/>
              <p:cNvPicPr>
                <a:picLocks noChangeAspect="1" noChangeArrowheads="1"/>
              </p:cNvPicPr>
              <p:nvPr/>
            </p:nvPicPr>
            <p:blipFill>
              <a:blip r:embed="rId14"/>
              <a:srcRect/>
              <a:stretch>
                <a:fillRect/>
              </a:stretch>
            </p:blipFill>
            <p:spPr bwMode="auto">
              <a:xfrm>
                <a:off x="4586817" y="5489502"/>
                <a:ext cx="411063" cy="412852"/>
              </a:xfrm>
              <a:prstGeom prst="rect">
                <a:avLst/>
              </a:prstGeom>
              <a:noFill/>
            </p:spPr>
          </p:pic>
        </p:grpSp>
      </p:grpSp>
      <p:pic>
        <p:nvPicPr>
          <p:cNvPr id="3083" name="Picture 11" descr="D:\SilverFox\8-20190_IsaacRoybal\Purchased_iStock\iStock_8963938_Illustra_10-credits\extras\icons\storage_drives.png"/>
          <p:cNvPicPr>
            <a:picLocks noChangeAspect="1" noChangeArrowheads="1"/>
          </p:cNvPicPr>
          <p:nvPr/>
        </p:nvPicPr>
        <p:blipFill>
          <a:blip r:embed="rId15"/>
          <a:srcRect/>
          <a:stretch>
            <a:fillRect/>
          </a:stretch>
        </p:blipFill>
        <p:spPr bwMode="auto">
          <a:xfrm>
            <a:off x="4586817" y="5486400"/>
            <a:ext cx="411063" cy="412852"/>
          </a:xfrm>
          <a:prstGeom prst="rect">
            <a:avLst/>
          </a:prstGeom>
          <a:noFill/>
          <a:effectLst>
            <a:outerShdw blurRad="88900" algn="ctr" rotWithShape="0">
              <a:prstClr val="black">
                <a:alpha val="40000"/>
              </a:prstClr>
            </a:outerShdw>
          </a:effectLst>
        </p:spPr>
      </p:pic>
      <p:sp>
        <p:nvSpPr>
          <p:cNvPr id="269" name="TextBox 268"/>
          <p:cNvSpPr txBox="1"/>
          <p:nvPr/>
        </p:nvSpPr>
        <p:spPr>
          <a:xfrm>
            <a:off x="1985485" y="5152386"/>
            <a:ext cx="560070" cy="246221"/>
          </a:xfrm>
          <a:prstGeom prst="rect">
            <a:avLst/>
          </a:prstGeom>
          <a:noFill/>
        </p:spPr>
        <p:txBody>
          <a:bodyPr wrap="square" lIns="0" tIns="0" rIns="0" bIns="0" rtlCol="0">
            <a:spAutoFit/>
          </a:bodyPr>
          <a:lstStyle/>
          <a:p>
            <a:pPr defTabSz="914099" fontAlgn="base">
              <a:spcBef>
                <a:spcPct val="0"/>
              </a:spcBef>
              <a:spcAft>
                <a:spcPct val="0"/>
              </a:spcAft>
            </a:pPr>
            <a:r>
              <a:rPr lang="en-US" sz="1600" b="1" dirty="0">
                <a:gradFill>
                  <a:gsLst>
                    <a:gs pos="0">
                      <a:schemeClr val="tx1"/>
                    </a:gs>
                    <a:gs pos="100000">
                      <a:schemeClr val="tx1"/>
                    </a:gs>
                  </a:gsLst>
                  <a:lin ang="16200000" scaled="0"/>
                </a:gradFill>
                <a:effectLst>
                  <a:outerShdw blurRad="38100" dist="38100" dir="2700000" algn="tl">
                    <a:srgbClr val="000000">
                      <a:alpha val="43137"/>
                    </a:srgbClr>
                  </a:outerShdw>
                </a:effectLst>
              </a:rPr>
              <a:t>C1</a:t>
            </a:r>
          </a:p>
        </p:txBody>
      </p:sp>
      <p:sp>
        <p:nvSpPr>
          <p:cNvPr id="270" name="TextBox 269"/>
          <p:cNvSpPr txBox="1"/>
          <p:nvPr/>
        </p:nvSpPr>
        <p:spPr>
          <a:xfrm>
            <a:off x="3280648" y="5152386"/>
            <a:ext cx="640080" cy="246221"/>
          </a:xfrm>
          <a:prstGeom prst="rect">
            <a:avLst/>
          </a:prstGeom>
          <a:noFill/>
        </p:spPr>
        <p:txBody>
          <a:bodyPr wrap="square" lIns="0" tIns="0" rIns="0" bIns="0" rtlCol="0">
            <a:spAutoFit/>
          </a:bodyPr>
          <a:lstStyle/>
          <a:p>
            <a:pPr defTabSz="914099" fontAlgn="base">
              <a:spcBef>
                <a:spcPct val="0"/>
              </a:spcBef>
              <a:spcAft>
                <a:spcPct val="0"/>
              </a:spcAft>
            </a:pPr>
            <a:r>
              <a:rPr lang="en-US" sz="1600" b="1" dirty="0">
                <a:gradFill>
                  <a:gsLst>
                    <a:gs pos="0">
                      <a:schemeClr val="tx1"/>
                    </a:gs>
                    <a:gs pos="100000">
                      <a:schemeClr val="tx1"/>
                    </a:gs>
                  </a:gsLst>
                  <a:lin ang="16200000" scaled="0"/>
                </a:gradFill>
                <a:effectLst>
                  <a:outerShdw blurRad="38100" dist="38100" dir="2700000" algn="tl">
                    <a:srgbClr val="000000">
                      <a:alpha val="43137"/>
                    </a:srgbClr>
                  </a:outerShdw>
                </a:effectLst>
              </a:rPr>
              <a:t>N1</a:t>
            </a:r>
          </a:p>
        </p:txBody>
      </p:sp>
      <p:sp>
        <p:nvSpPr>
          <p:cNvPr id="271" name="TextBox 270"/>
          <p:cNvSpPr txBox="1"/>
          <p:nvPr/>
        </p:nvSpPr>
        <p:spPr>
          <a:xfrm>
            <a:off x="4575809" y="5152386"/>
            <a:ext cx="560070" cy="246221"/>
          </a:xfrm>
          <a:prstGeom prst="rect">
            <a:avLst/>
          </a:prstGeom>
          <a:noFill/>
        </p:spPr>
        <p:txBody>
          <a:bodyPr wrap="square" lIns="0" tIns="0" rIns="0" bIns="0" rtlCol="0">
            <a:spAutoFit/>
          </a:bodyPr>
          <a:lstStyle/>
          <a:p>
            <a:pPr defTabSz="914099" fontAlgn="base">
              <a:spcBef>
                <a:spcPct val="0"/>
              </a:spcBef>
              <a:spcAft>
                <a:spcPct val="0"/>
              </a:spcAft>
            </a:pPr>
            <a:r>
              <a:rPr lang="en-US" sz="1600" b="1" dirty="0">
                <a:gradFill>
                  <a:gsLst>
                    <a:gs pos="0">
                      <a:schemeClr val="tx1"/>
                    </a:gs>
                    <a:gs pos="100000">
                      <a:schemeClr val="tx1"/>
                    </a:gs>
                  </a:gsLst>
                  <a:lin ang="16200000" scaled="0"/>
                </a:gradFill>
                <a:effectLst>
                  <a:outerShdw blurRad="38100" dist="38100" dir="2700000" algn="tl">
                    <a:srgbClr val="000000">
                      <a:alpha val="43137"/>
                    </a:srgbClr>
                  </a:outerShdw>
                </a:effectLst>
              </a:rPr>
              <a:t>S1</a:t>
            </a:r>
          </a:p>
        </p:txBody>
      </p:sp>
      <p:sp>
        <p:nvSpPr>
          <p:cNvPr id="6" name="Round Same Side Corner Rectangle 5"/>
          <p:cNvSpPr/>
          <p:nvPr/>
        </p:nvSpPr>
        <p:spPr>
          <a:xfrm>
            <a:off x="380999" y="4042640"/>
            <a:ext cx="5669280" cy="1190148"/>
          </a:xfrm>
          <a:prstGeom prst="round2SameRect">
            <a:avLst>
              <a:gd name="adj1" fmla="val 7423"/>
              <a:gd name="adj2" fmla="val 0"/>
            </a:avLst>
          </a:prstGeom>
          <a:gradFill>
            <a:gsLst>
              <a:gs pos="0">
                <a:schemeClr val="accent3">
                  <a:shade val="15000"/>
                  <a:satMod val="180000"/>
                  <a:alpha val="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a:ln>
            <a:gradFill>
              <a:gsLst>
                <a:gs pos="0">
                  <a:schemeClr val="accent3">
                    <a:alpha val="0"/>
                  </a:schemeClr>
                </a:gs>
                <a:gs pos="50000">
                  <a:schemeClr val="accent3"/>
                </a:gs>
                <a:gs pos="100000">
                  <a:schemeClr val="accent3">
                    <a:lumMod val="75000"/>
                  </a:schemeClr>
                </a:gs>
              </a:gsLst>
              <a:lin ang="16200000" scaled="0"/>
            </a:gra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1400" b="1" dirty="0" smtClean="0">
                <a:gradFill>
                  <a:gsLst>
                    <a:gs pos="0">
                      <a:schemeClr val="accent2">
                        <a:lumMod val="60000"/>
                        <a:lumOff val="40000"/>
                      </a:schemeClr>
                    </a:gs>
                    <a:gs pos="100000">
                      <a:schemeClr val="accent2">
                        <a:lumMod val="60000"/>
                        <a:lumOff val="40000"/>
                      </a:schemeClr>
                    </a:gs>
                  </a:gsLst>
                  <a:lin ang="16200000" scaled="0"/>
                </a:gradFill>
                <a:effectLst>
                  <a:outerShdw blurRad="38100" dist="38100" dir="2700000" algn="tl">
                    <a:srgbClr val="000000">
                      <a:alpha val="43137"/>
                    </a:srgbClr>
                  </a:outerShdw>
                </a:effectLst>
              </a:rPr>
              <a:t>Management</a:t>
            </a:r>
          </a:p>
        </p:txBody>
      </p:sp>
      <p:sp>
        <p:nvSpPr>
          <p:cNvPr id="181" name="Down Arrow 180"/>
          <p:cNvSpPr/>
          <p:nvPr/>
        </p:nvSpPr>
        <p:spPr bwMode="auto">
          <a:xfrm>
            <a:off x="2192226" y="4803210"/>
            <a:ext cx="510064" cy="540935"/>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182" name="Down Arrow 181"/>
          <p:cNvSpPr/>
          <p:nvPr/>
        </p:nvSpPr>
        <p:spPr bwMode="auto">
          <a:xfrm>
            <a:off x="3487389" y="4803210"/>
            <a:ext cx="510064" cy="540935"/>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183" name="Down Arrow 182"/>
          <p:cNvSpPr/>
          <p:nvPr/>
        </p:nvSpPr>
        <p:spPr bwMode="auto">
          <a:xfrm>
            <a:off x="4782550" y="4803210"/>
            <a:ext cx="510064" cy="540935"/>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sp>
        <p:nvSpPr>
          <p:cNvPr id="15" name="Rounded Rectangle 14"/>
          <p:cNvSpPr/>
          <p:nvPr/>
        </p:nvSpPr>
        <p:spPr>
          <a:xfrm>
            <a:off x="641365" y="4407685"/>
            <a:ext cx="1056132" cy="3929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820069">
              <a:lnSpc>
                <a:spcPct val="90000"/>
              </a:lnSpc>
            </a:pPr>
            <a:r>
              <a:rPr lang="en-US" sz="12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SCVMM</a:t>
            </a:r>
            <a:endPar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endParaRPr>
          </a:p>
        </p:txBody>
      </p:sp>
      <p:sp>
        <p:nvSpPr>
          <p:cNvPr id="32" name="Rounded Rectangle 31"/>
          <p:cNvSpPr/>
          <p:nvPr/>
        </p:nvSpPr>
        <p:spPr>
          <a:xfrm>
            <a:off x="1919191" y="4407685"/>
            <a:ext cx="1056132" cy="3929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820069">
              <a:lnSpc>
                <a:spcPct val="90000"/>
              </a:lnSpc>
            </a:pPr>
            <a:r>
              <a:rPr lang="en-US" sz="1200" b="1" dirty="0" smtClean="0">
                <a:gradFill>
                  <a:gsLst>
                    <a:gs pos="0">
                      <a:schemeClr val="tx1"/>
                    </a:gs>
                    <a:gs pos="100000">
                      <a:schemeClr val="tx1"/>
                    </a:gs>
                  </a:gsLst>
                  <a:lin ang="16200000" scaled="0"/>
                </a:gradFill>
                <a:effectLst>
                  <a:outerShdw blurRad="38100" dist="38100" dir="2700000" algn="tl">
                    <a:srgbClr val="000000">
                      <a:alpha val="43137"/>
                    </a:srgbClr>
                  </a:outerShdw>
                </a:effectLst>
              </a:rPr>
              <a:t>Compute </a:t>
            </a:r>
            <a:r>
              <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rPr>
              <a:t>Provider</a:t>
            </a:r>
          </a:p>
        </p:txBody>
      </p:sp>
      <p:sp>
        <p:nvSpPr>
          <p:cNvPr id="33" name="Rounded Rectangle 32"/>
          <p:cNvSpPr/>
          <p:nvPr/>
        </p:nvSpPr>
        <p:spPr>
          <a:xfrm>
            <a:off x="3214354" y="4407685"/>
            <a:ext cx="1056132" cy="3929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820069">
              <a:lnSpc>
                <a:spcPct val="90000"/>
              </a:lnSpc>
            </a:pPr>
            <a:r>
              <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rPr>
              <a:t>Network Provider</a:t>
            </a:r>
          </a:p>
        </p:txBody>
      </p:sp>
      <p:sp>
        <p:nvSpPr>
          <p:cNvPr id="34" name="Rounded Rectangle 33"/>
          <p:cNvSpPr/>
          <p:nvPr/>
        </p:nvSpPr>
        <p:spPr>
          <a:xfrm>
            <a:off x="4509515" y="4407685"/>
            <a:ext cx="1056132" cy="3929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820069">
              <a:lnSpc>
                <a:spcPct val="90000"/>
              </a:lnSpc>
            </a:pPr>
            <a:r>
              <a:rPr lang="en-US" sz="1200" b="1" dirty="0">
                <a:gradFill>
                  <a:gsLst>
                    <a:gs pos="0">
                      <a:schemeClr val="tx1"/>
                    </a:gs>
                    <a:gs pos="100000">
                      <a:schemeClr val="tx1"/>
                    </a:gs>
                  </a:gsLst>
                  <a:lin ang="16200000" scaled="0"/>
                </a:gradFill>
                <a:effectLst>
                  <a:outerShdw blurRad="38100" dist="38100" dir="2700000" algn="tl">
                    <a:srgbClr val="000000">
                      <a:alpha val="43137"/>
                    </a:srgbClr>
                  </a:outerShdw>
                </a:effectLst>
              </a:rPr>
              <a:t>SAN Provider</a:t>
            </a:r>
          </a:p>
        </p:txBody>
      </p:sp>
      <p:pic>
        <p:nvPicPr>
          <p:cNvPr id="115" name="Picture 3" descr="K:\SilverFox\Iconshock\Vista - Project Managment - 256\negotiation_256.png"/>
          <p:cNvPicPr>
            <a:picLocks noChangeAspect="1" noChangeArrowheads="1"/>
          </p:cNvPicPr>
          <p:nvPr/>
        </p:nvPicPr>
        <p:blipFill>
          <a:blip r:embed="rId8"/>
          <a:srcRect/>
          <a:stretch>
            <a:fillRect/>
          </a:stretch>
        </p:blipFill>
        <p:spPr bwMode="auto">
          <a:xfrm>
            <a:off x="548163" y="2152794"/>
            <a:ext cx="432054" cy="432054"/>
          </a:xfrm>
          <a:prstGeom prst="rect">
            <a:avLst/>
          </a:prstGeom>
          <a:noFill/>
          <a:effectLst>
            <a:outerShdw blurRad="88900" algn="ctr" rotWithShape="0">
              <a:prstClr val="black">
                <a:alpha val="40000"/>
              </a:prstClr>
            </a:outerShdw>
          </a:effectLst>
        </p:spPr>
      </p:pic>
      <p:pic>
        <p:nvPicPr>
          <p:cNvPr id="117" name="Picture 6" descr="D:\DVD_ART36\Artwork_Imagery\Icons - Illustrations\_ REAL VISTA STYLE\people icon gold shirt user.png"/>
          <p:cNvPicPr>
            <a:picLocks noChangeAspect="1" noChangeArrowheads="1"/>
          </p:cNvPicPr>
          <p:nvPr/>
        </p:nvPicPr>
        <p:blipFill>
          <a:blip r:embed="rId7">
            <a:duotone>
              <a:schemeClr val="accent4">
                <a:shade val="45000"/>
                <a:satMod val="135000"/>
              </a:schemeClr>
              <a:prstClr val="white"/>
            </a:duotone>
          </a:blip>
          <a:stretch>
            <a:fillRect/>
          </a:stretch>
        </p:blipFill>
        <p:spPr bwMode="auto">
          <a:xfrm flipH="1">
            <a:off x="6629400" y="4244784"/>
            <a:ext cx="504825" cy="504825"/>
          </a:xfrm>
          <a:prstGeom prst="rect">
            <a:avLst/>
          </a:prstGeom>
          <a:noFill/>
          <a:effectLst>
            <a:outerShdw blurRad="88900" algn="ctr" rotWithShape="0">
              <a:prstClr val="black">
                <a:alpha val="4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118" name="Down Arrow 117"/>
          <p:cNvSpPr/>
          <p:nvPr/>
        </p:nvSpPr>
        <p:spPr bwMode="auto">
          <a:xfrm>
            <a:off x="3097806" y="2094805"/>
            <a:ext cx="510064" cy="2143820"/>
          </a:xfrm>
          <a:prstGeom prst="downArrow">
            <a:avLst/>
          </a:prstGeom>
          <a:gradFill>
            <a:gsLst>
              <a:gs pos="32000">
                <a:schemeClr val="accent2"/>
              </a:gs>
              <a:gs pos="100000">
                <a:schemeClr val="accent2">
                  <a:alpha val="0"/>
                </a:schemeClr>
              </a:gs>
            </a:gsLst>
            <a:lin ang="16200000" scaled="0"/>
          </a:gradFill>
          <a:ln w="12700">
            <a:noFill/>
            <a:headEnd type="none" w="med" len="med"/>
            <a:tailEnd type="none" w="med" len="med"/>
          </a:ln>
          <a:effectLst>
            <a:outerShdw blurRad="101600" sx="102000" sy="102000" algn="ctr" rotWithShape="0">
              <a:prstClr val="black"/>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87267" fontAlgn="base">
              <a:spcBef>
                <a:spcPct val="0"/>
              </a:spcBef>
              <a:spcAft>
                <a:spcPct val="0"/>
              </a:spcAft>
            </a:pPr>
            <a:endParaRPr lang="en-US" sz="2600" dirty="0" smtClean="0">
              <a:gradFill>
                <a:gsLst>
                  <a:gs pos="3000">
                    <a:schemeClr val="tx1"/>
                  </a:gs>
                  <a:gs pos="96000">
                    <a:schemeClr val="tx1"/>
                  </a:gs>
                </a:gsLst>
                <a:lin ang="0" scaled="0"/>
              </a:gradFill>
            </a:endParaRPr>
          </a:p>
        </p:txBody>
      </p:sp>
      <p:pic>
        <p:nvPicPr>
          <p:cNvPr id="119" name="Picture 4" descr="K:\SilverFox\DVD_ART36\Artwork_Imagery\Icons - Illustrations\_ REAL VISTA STYLE\3d gear.png"/>
          <p:cNvPicPr>
            <a:picLocks noChangeAspect="1" noChangeArrowheads="1"/>
          </p:cNvPicPr>
          <p:nvPr/>
        </p:nvPicPr>
        <p:blipFill>
          <a:blip r:embed="rId9"/>
          <a:srcRect/>
          <a:stretch>
            <a:fillRect/>
          </a:stretch>
        </p:blipFill>
        <p:spPr bwMode="auto">
          <a:xfrm>
            <a:off x="2940976" y="2056590"/>
            <a:ext cx="462535" cy="462535"/>
          </a:xfrm>
          <a:prstGeom prst="rect">
            <a:avLst/>
          </a:prstGeom>
          <a:noFill/>
          <a:effectLst>
            <a:outerShdw blurRad="88900" algn="ctr" rotWithShape="0">
              <a:prstClr val="black">
                <a:alpha val="40000"/>
              </a:prstClr>
            </a:outerShdw>
          </a:effectLst>
        </p:spPr>
      </p:pic>
      <p:pic>
        <p:nvPicPr>
          <p:cNvPr id="120" name="Picture 4" descr="K:\SilverFox\DVD_ART36\Artwork_Imagery\Icons - Illustrations\_ REAL VISTA STYLE\3d gear.png"/>
          <p:cNvPicPr>
            <a:picLocks noChangeAspect="1" noChangeArrowheads="1"/>
          </p:cNvPicPr>
          <p:nvPr/>
        </p:nvPicPr>
        <p:blipFill>
          <a:blip r:embed="rId9"/>
          <a:srcRect/>
          <a:stretch>
            <a:fillRect/>
          </a:stretch>
        </p:blipFill>
        <p:spPr bwMode="auto">
          <a:xfrm>
            <a:off x="2940976" y="2056590"/>
            <a:ext cx="462535" cy="462535"/>
          </a:xfrm>
          <a:prstGeom prst="rect">
            <a:avLst/>
          </a:prstGeom>
          <a:noFill/>
          <a:effectLst>
            <a:outerShdw blurRad="88900" algn="ctr" rotWithShape="0">
              <a:prstClr val="black">
                <a:alpha val="40000"/>
              </a:prstClr>
            </a:outerShdw>
          </a:effectLst>
        </p:spPr>
      </p:pic>
      <p:pic>
        <p:nvPicPr>
          <p:cNvPr id="121" name="Picture 4" descr="K:\SilverFox\DVD_ART36\Artwork_Imagery\Icons - Illustrations\_ REAL VISTA STYLE\3d gear.png"/>
          <p:cNvPicPr>
            <a:picLocks noChangeAspect="1" noChangeArrowheads="1"/>
          </p:cNvPicPr>
          <p:nvPr/>
        </p:nvPicPr>
        <p:blipFill>
          <a:blip r:embed="rId9"/>
          <a:srcRect/>
          <a:stretch>
            <a:fillRect/>
          </a:stretch>
        </p:blipFill>
        <p:spPr bwMode="auto">
          <a:xfrm>
            <a:off x="2940976" y="2056590"/>
            <a:ext cx="462535" cy="462535"/>
          </a:xfrm>
          <a:prstGeom prst="rect">
            <a:avLst/>
          </a:prstGeom>
          <a:noFill/>
          <a:effectLst>
            <a:outerShdw blurRad="88900" algn="ctr" rotWithShape="0">
              <a:prstClr val="black">
                <a:alpha val="40000"/>
              </a:prstClr>
            </a:outerShdw>
          </a:effectLst>
        </p:spPr>
      </p:pic>
      <p:pic>
        <p:nvPicPr>
          <p:cNvPr id="122" name="Picture 13" descr="D:\SilverFox\8-20190_IsaacRoybal\Purchased_iStock\iStock_8963938_Illustra_10-credits\extras\icons\processor_core.png"/>
          <p:cNvPicPr>
            <a:picLocks noChangeAspect="1" noChangeArrowheads="1"/>
          </p:cNvPicPr>
          <p:nvPr/>
        </p:nvPicPr>
        <p:blipFill>
          <a:blip r:embed="rId11">
            <a:duotone>
              <a:schemeClr val="accent4">
                <a:shade val="45000"/>
                <a:satMod val="135000"/>
              </a:schemeClr>
              <a:prstClr val="white"/>
            </a:duotone>
          </a:blip>
          <a:srcRect/>
          <a:stretch>
            <a:fillRect/>
          </a:stretch>
        </p:blipFill>
        <p:spPr bwMode="auto">
          <a:xfrm>
            <a:off x="6506051" y="5133976"/>
            <a:ext cx="281044" cy="274320"/>
          </a:xfrm>
          <a:prstGeom prst="rect">
            <a:avLst/>
          </a:prstGeom>
          <a:noFill/>
          <a:effectLst>
            <a:outerShdw blurRad="88900" algn="ctr" rotWithShape="0">
              <a:prstClr val="black">
                <a:alpha val="40000"/>
              </a:prstClr>
            </a:outerShdw>
          </a:effectLst>
        </p:spPr>
      </p:pic>
      <p:pic>
        <p:nvPicPr>
          <p:cNvPr id="123" name="Picture 14" descr="D:\SilverFox\8-20190_IsaacRoybal\Purchased_iStock\iStock_8963938_Illustra_10-credits\extras\icons\network_pathways_nodes.png"/>
          <p:cNvPicPr>
            <a:picLocks noChangeAspect="1" noChangeArrowheads="1"/>
          </p:cNvPicPr>
          <p:nvPr/>
        </p:nvPicPr>
        <p:blipFill>
          <a:blip r:embed="rId13">
            <a:duotone>
              <a:schemeClr val="accent4">
                <a:shade val="45000"/>
                <a:satMod val="135000"/>
              </a:schemeClr>
              <a:prstClr val="white"/>
            </a:duotone>
          </a:blip>
          <a:srcRect/>
          <a:stretch>
            <a:fillRect/>
          </a:stretch>
        </p:blipFill>
        <p:spPr bwMode="auto">
          <a:xfrm>
            <a:off x="7220189" y="5124069"/>
            <a:ext cx="274992" cy="274320"/>
          </a:xfrm>
          <a:prstGeom prst="rect">
            <a:avLst/>
          </a:prstGeom>
          <a:noFill/>
          <a:effectLst>
            <a:outerShdw blurRad="88900" algn="ctr" rotWithShape="0">
              <a:prstClr val="black">
                <a:alpha val="40000"/>
              </a:prstClr>
            </a:outerShdw>
          </a:effectLst>
        </p:spPr>
      </p:pic>
      <p:pic>
        <p:nvPicPr>
          <p:cNvPr id="124" name="Picture 11" descr="D:\SilverFox\8-20190_IsaacRoybal\Purchased_iStock\iStock_8963938_Illustra_10-credits\extras\icons\storage_drives.png"/>
          <p:cNvPicPr>
            <a:picLocks noChangeAspect="1" noChangeArrowheads="1"/>
          </p:cNvPicPr>
          <p:nvPr/>
        </p:nvPicPr>
        <p:blipFill>
          <a:blip r:embed="rId15">
            <a:duotone>
              <a:schemeClr val="accent4">
                <a:shade val="45000"/>
                <a:satMod val="135000"/>
              </a:schemeClr>
              <a:prstClr val="white"/>
            </a:duotone>
          </a:blip>
          <a:srcRect/>
          <a:stretch>
            <a:fillRect/>
          </a:stretch>
        </p:blipFill>
        <p:spPr bwMode="auto">
          <a:xfrm>
            <a:off x="7946759" y="5124451"/>
            <a:ext cx="273131" cy="274320"/>
          </a:xfrm>
          <a:prstGeom prst="rect">
            <a:avLst/>
          </a:prstGeom>
          <a:noFill/>
          <a:effectLst>
            <a:outerShdw blurRad="88900" algn="ctr" rotWithShape="0">
              <a:prstClr val="black">
                <a:alpha val="40000"/>
              </a:prstClr>
            </a:outerShdw>
          </a:effectLst>
        </p:spPr>
      </p:pic>
      <p:sp>
        <p:nvSpPr>
          <p:cNvPr id="1025" name="TextBox 1024"/>
          <p:cNvSpPr txBox="1"/>
          <p:nvPr/>
        </p:nvSpPr>
        <p:spPr>
          <a:xfrm>
            <a:off x="6762568" y="5127429"/>
            <a:ext cx="394043" cy="246221"/>
          </a:xfrm>
          <a:prstGeom prst="rect">
            <a:avLst/>
          </a:prstGeom>
          <a:noFill/>
        </p:spPr>
        <p:txBody>
          <a:bodyPr wrap="square" lIns="0" tIns="0" rIns="0" bIns="0" rtlCol="0">
            <a:spAutoFit/>
          </a:bodyPr>
          <a:lstStyle/>
          <a:p>
            <a:pPr algn="ctr" defTabSz="914099" fontAlgn="base">
              <a:spcBef>
                <a:spcPct val="0"/>
              </a:spcBef>
              <a:spcAft>
                <a:spcPct val="0"/>
              </a:spcAft>
            </a:pPr>
            <a:r>
              <a:rPr lang="en-US" sz="1600" b="1" dirty="0">
                <a:gradFill>
                  <a:gsLst>
                    <a:gs pos="0">
                      <a:schemeClr val="bg1"/>
                    </a:gs>
                    <a:gs pos="100000">
                      <a:schemeClr val="bg1"/>
                    </a:gs>
                  </a:gsLst>
                  <a:lin ang="16200000" scaled="0"/>
                </a:gradFill>
                <a:effectLst>
                  <a:outerShdw blurRad="88900" algn="ctr" rotWithShape="0">
                    <a:schemeClr val="tx1"/>
                  </a:outerShdw>
                </a:effectLst>
              </a:rPr>
              <a:t>C1</a:t>
            </a:r>
          </a:p>
        </p:txBody>
      </p:sp>
      <p:sp>
        <p:nvSpPr>
          <p:cNvPr id="153" name="TextBox 152"/>
          <p:cNvSpPr txBox="1"/>
          <p:nvPr/>
        </p:nvSpPr>
        <p:spPr>
          <a:xfrm>
            <a:off x="7463995" y="5127429"/>
            <a:ext cx="411070" cy="246221"/>
          </a:xfrm>
          <a:prstGeom prst="rect">
            <a:avLst/>
          </a:prstGeom>
          <a:noFill/>
        </p:spPr>
        <p:txBody>
          <a:bodyPr wrap="square" lIns="0" tIns="0" rIns="0" bIns="0" rtlCol="0">
            <a:spAutoFit/>
          </a:bodyPr>
          <a:lstStyle/>
          <a:p>
            <a:pPr algn="ctr" defTabSz="914099" fontAlgn="base">
              <a:spcBef>
                <a:spcPct val="0"/>
              </a:spcBef>
              <a:spcAft>
                <a:spcPct val="0"/>
              </a:spcAft>
            </a:pPr>
            <a:r>
              <a:rPr lang="en-US" sz="1600" b="1" dirty="0">
                <a:gradFill>
                  <a:gsLst>
                    <a:gs pos="0">
                      <a:schemeClr val="bg1"/>
                    </a:gs>
                    <a:gs pos="100000">
                      <a:schemeClr val="bg1"/>
                    </a:gs>
                  </a:gsLst>
                  <a:lin ang="16200000" scaled="0"/>
                </a:gradFill>
                <a:effectLst>
                  <a:outerShdw blurRad="88900" algn="ctr" rotWithShape="0">
                    <a:schemeClr val="tx1"/>
                  </a:outerShdw>
                </a:effectLst>
              </a:rPr>
              <a:t>N1</a:t>
            </a:r>
          </a:p>
        </p:txBody>
      </p:sp>
      <p:sp>
        <p:nvSpPr>
          <p:cNvPr id="154" name="TextBox 153"/>
          <p:cNvSpPr txBox="1"/>
          <p:nvPr/>
        </p:nvSpPr>
        <p:spPr>
          <a:xfrm>
            <a:off x="8215982" y="5127429"/>
            <a:ext cx="365075" cy="246221"/>
          </a:xfrm>
          <a:prstGeom prst="rect">
            <a:avLst/>
          </a:prstGeom>
          <a:noFill/>
        </p:spPr>
        <p:txBody>
          <a:bodyPr wrap="square" lIns="0" tIns="0" rIns="0" bIns="0" rtlCol="0">
            <a:spAutoFit/>
          </a:bodyPr>
          <a:lstStyle/>
          <a:p>
            <a:pPr algn="ctr" defTabSz="914099" fontAlgn="base">
              <a:spcBef>
                <a:spcPct val="0"/>
              </a:spcBef>
              <a:spcAft>
                <a:spcPct val="0"/>
              </a:spcAft>
            </a:pPr>
            <a:r>
              <a:rPr lang="en-US" sz="1600" b="1" dirty="0">
                <a:gradFill>
                  <a:gsLst>
                    <a:gs pos="0">
                      <a:schemeClr val="bg1"/>
                    </a:gs>
                    <a:gs pos="100000">
                      <a:schemeClr val="bg1"/>
                    </a:gs>
                  </a:gsLst>
                  <a:lin ang="16200000" scaled="0"/>
                </a:gradFill>
                <a:effectLst>
                  <a:outerShdw blurRad="88900" algn="ctr" rotWithShape="0">
                    <a:schemeClr val="tx1"/>
                  </a:outerShdw>
                </a:effectLst>
              </a:rPr>
              <a:t>S1</a:t>
            </a:r>
          </a:p>
        </p:txBody>
      </p:sp>
      <p:pic>
        <p:nvPicPr>
          <p:cNvPr id="125" name="Picture 4" descr="K:\SilverFox\DVD_ART36\Artwork_Imagery\Icons - Illustrations\_ REAL VISTA STYLE\3d gear.png"/>
          <p:cNvPicPr>
            <a:picLocks noChangeAspect="1" noChangeArrowheads="1"/>
          </p:cNvPicPr>
          <p:nvPr/>
        </p:nvPicPr>
        <p:blipFill>
          <a:blip r:embed="rId9"/>
          <a:srcRect/>
          <a:stretch>
            <a:fillRect/>
          </a:stretch>
        </p:blipFill>
        <p:spPr bwMode="auto">
          <a:xfrm>
            <a:off x="4519039" y="2056590"/>
            <a:ext cx="462535" cy="462535"/>
          </a:xfrm>
          <a:prstGeom prst="rect">
            <a:avLst/>
          </a:prstGeom>
          <a:noFill/>
          <a:effectLst>
            <a:outerShdw blurRad="88900" algn="ctr" rotWithShape="0">
              <a:prstClr val="black">
                <a:alpha val="40000"/>
              </a:prstClr>
            </a:outerShdw>
          </a:effectLst>
        </p:spPr>
      </p:pic>
      <p:pic>
        <p:nvPicPr>
          <p:cNvPr id="131" name="Picture 4" descr="K:\SilverFox\DVD_ART36\Artwork_Imagery\Icons - Illustrations\_ REAL VISTA STYLE\3d gear.png"/>
          <p:cNvPicPr>
            <a:picLocks noChangeAspect="1" noChangeArrowheads="1"/>
          </p:cNvPicPr>
          <p:nvPr/>
        </p:nvPicPr>
        <p:blipFill>
          <a:blip r:embed="rId9"/>
          <a:srcRect/>
          <a:stretch>
            <a:fillRect/>
          </a:stretch>
        </p:blipFill>
        <p:spPr bwMode="auto">
          <a:xfrm>
            <a:off x="6595489" y="5033390"/>
            <a:ext cx="462535" cy="462535"/>
          </a:xfrm>
          <a:prstGeom prst="rect">
            <a:avLst/>
          </a:prstGeom>
          <a:noFill/>
          <a:effectLst>
            <a:outerShdw blurRad="88900" algn="ctr" rotWithShape="0">
              <a:prstClr val="black">
                <a:alpha val="40000"/>
              </a:prstClr>
            </a:outerShdw>
          </a:effectLst>
        </p:spPr>
      </p:pic>
      <p:pic>
        <p:nvPicPr>
          <p:cNvPr id="132" name="Picture 4" descr="K:\SilverFox\DVD_ART36\Artwork_Imagery\Icons - Illustrations\_ REAL VISTA STYLE\3d gear.png"/>
          <p:cNvPicPr>
            <a:picLocks noChangeAspect="1" noChangeArrowheads="1"/>
          </p:cNvPicPr>
          <p:nvPr/>
        </p:nvPicPr>
        <p:blipFill>
          <a:blip r:embed="rId9"/>
          <a:srcRect/>
          <a:stretch>
            <a:fillRect/>
          </a:stretch>
        </p:blipFill>
        <p:spPr bwMode="auto">
          <a:xfrm>
            <a:off x="7347964" y="5033390"/>
            <a:ext cx="462535" cy="462535"/>
          </a:xfrm>
          <a:prstGeom prst="rect">
            <a:avLst/>
          </a:prstGeom>
          <a:noFill/>
          <a:effectLst>
            <a:outerShdw blurRad="88900" algn="ctr" rotWithShape="0">
              <a:prstClr val="black">
                <a:alpha val="40000"/>
              </a:prstClr>
            </a:outerShdw>
          </a:effectLst>
        </p:spPr>
      </p:pic>
      <p:pic>
        <p:nvPicPr>
          <p:cNvPr id="133" name="Picture 4" descr="K:\SilverFox\DVD_ART36\Artwork_Imagery\Icons - Illustrations\_ REAL VISTA STYLE\3d gear.png"/>
          <p:cNvPicPr>
            <a:picLocks noChangeAspect="1" noChangeArrowheads="1"/>
          </p:cNvPicPr>
          <p:nvPr/>
        </p:nvPicPr>
        <p:blipFill>
          <a:blip r:embed="rId9"/>
          <a:srcRect/>
          <a:stretch>
            <a:fillRect/>
          </a:stretch>
        </p:blipFill>
        <p:spPr bwMode="auto">
          <a:xfrm>
            <a:off x="8076120" y="5033390"/>
            <a:ext cx="462535" cy="462535"/>
          </a:xfrm>
          <a:prstGeom prst="rect">
            <a:avLst/>
          </a:prstGeom>
          <a:noFill/>
          <a:effectLst>
            <a:outerShdw blurRad="88900" algn="ctr" rotWithShape="0">
              <a:prstClr val="black">
                <a:alpha val="40000"/>
              </a:prstClr>
            </a:outerShdw>
          </a:effectLst>
        </p:spPr>
      </p:pic>
    </p:spTree>
    <p:extLst>
      <p:ext uri="{BB962C8B-B14F-4D97-AF65-F5344CB8AC3E}">
        <p14:creationId xmlns="" xmlns:p14="http://schemas.microsoft.com/office/powerpoint/2010/main" val="5002775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11"/>
                                        </p:tgtEl>
                                        <p:attrNameLst>
                                          <p:attrName>style.visibility</p:attrName>
                                        </p:attrNameLst>
                                      </p:cBhvr>
                                      <p:to>
                                        <p:strVal val="visible"/>
                                      </p:to>
                                    </p:set>
                                    <p:animEffect transition="in" filter="fade">
                                      <p:cBhvr>
                                        <p:cTn id="10" dur="1000"/>
                                        <p:tgtEl>
                                          <p:spTgt spid="111"/>
                                        </p:tgtEl>
                                      </p:cBhvr>
                                    </p:animEffect>
                                  </p:childTnLst>
                                </p:cTn>
                              </p:par>
                              <p:par>
                                <p:cTn id="11" presetID="10" presetClass="entr" presetSubtype="0" fill="hold" nodeType="with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1000"/>
                                        <p:tgtEl>
                                          <p:spTgt spid="110"/>
                                        </p:tgtEl>
                                      </p:cBhvr>
                                    </p:animEffect>
                                  </p:childTnLst>
                                </p:cTn>
                              </p:par>
                              <p:par>
                                <p:cTn id="14" presetID="10" presetClass="entr" presetSubtype="0" fill="hold" nodeType="withEffect">
                                  <p:stCondLst>
                                    <p:cond delay="0"/>
                                  </p:stCondLst>
                                  <p:childTnLst>
                                    <p:set>
                                      <p:cBhvr>
                                        <p:cTn id="15" dur="1" fill="hold">
                                          <p:stCondLst>
                                            <p:cond delay="0"/>
                                          </p:stCondLst>
                                        </p:cTn>
                                        <p:tgtEl>
                                          <p:spTgt spid="108"/>
                                        </p:tgtEl>
                                        <p:attrNameLst>
                                          <p:attrName>style.visibility</p:attrName>
                                        </p:attrNameLst>
                                      </p:cBhvr>
                                      <p:to>
                                        <p:strVal val="visible"/>
                                      </p:to>
                                    </p:set>
                                    <p:animEffect transition="in" filter="fade">
                                      <p:cBhvr>
                                        <p:cTn id="16" dur="1000"/>
                                        <p:tgtEl>
                                          <p:spTgt spid="10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24"/>
                                        </p:tgtEl>
                                        <p:attrNameLst>
                                          <p:attrName>style.visibility</p:attrName>
                                        </p:attrNameLst>
                                      </p:cBhvr>
                                      <p:to>
                                        <p:strVal val="visible"/>
                                      </p:to>
                                    </p:set>
                                    <p:animEffect transition="in" filter="fade">
                                      <p:cBhvr>
                                        <p:cTn id="38" dur="1000"/>
                                        <p:tgtEl>
                                          <p:spTgt spid="224"/>
                                        </p:tgtEl>
                                      </p:cBhvr>
                                    </p:animEffect>
                                  </p:childTnLst>
                                </p:cTn>
                              </p:par>
                              <p:par>
                                <p:cTn id="39" presetID="10" presetClass="entr" presetSubtype="0" fill="hold"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fade">
                                      <p:cBhvr>
                                        <p:cTn id="41" dur="1000"/>
                                        <p:tgtEl>
                                          <p:spTgt spid="112"/>
                                        </p:tgtEl>
                                      </p:cBhvr>
                                    </p:animEffect>
                                  </p:childTnLst>
                                </p:cTn>
                              </p:par>
                            </p:childTnLst>
                          </p:cTn>
                        </p:par>
                        <p:par>
                          <p:cTn id="42" fill="hold">
                            <p:stCondLst>
                              <p:cond delay="1000"/>
                            </p:stCondLst>
                            <p:childTnLst>
                              <p:par>
                                <p:cTn id="43" presetID="10" presetClass="entr" presetSubtype="0" fill="hold" nodeType="afterEffect">
                                  <p:stCondLst>
                                    <p:cond delay="0"/>
                                  </p:stCondLst>
                                  <p:childTnLst>
                                    <p:set>
                                      <p:cBhvr>
                                        <p:cTn id="44" dur="1" fill="hold">
                                          <p:stCondLst>
                                            <p:cond delay="0"/>
                                          </p:stCondLst>
                                        </p:cTn>
                                        <p:tgtEl>
                                          <p:spTgt spid="114"/>
                                        </p:tgtEl>
                                        <p:attrNameLst>
                                          <p:attrName>style.visibility</p:attrName>
                                        </p:attrNameLst>
                                      </p:cBhvr>
                                      <p:to>
                                        <p:strVal val="visible"/>
                                      </p:to>
                                    </p:set>
                                    <p:animEffect transition="in" filter="fade">
                                      <p:cBhvr>
                                        <p:cTn id="45" dur="1000"/>
                                        <p:tgtEl>
                                          <p:spTgt spid="114"/>
                                        </p:tgtEl>
                                      </p:cBhvr>
                                    </p:animEffect>
                                  </p:childTnLst>
                                </p:cTn>
                              </p:par>
                              <p:par>
                                <p:cTn id="46" presetID="10" presetClass="entr" presetSubtype="0" fill="hold" nodeType="withEffect">
                                  <p:stCondLst>
                                    <p:cond delay="0"/>
                                  </p:stCondLst>
                                  <p:childTnLst>
                                    <p:set>
                                      <p:cBhvr>
                                        <p:cTn id="47" dur="1" fill="hold">
                                          <p:stCondLst>
                                            <p:cond delay="0"/>
                                          </p:stCondLst>
                                        </p:cTn>
                                        <p:tgtEl>
                                          <p:spTgt spid="116"/>
                                        </p:tgtEl>
                                        <p:attrNameLst>
                                          <p:attrName>style.visibility</p:attrName>
                                        </p:attrNameLst>
                                      </p:cBhvr>
                                      <p:to>
                                        <p:strVal val="visible"/>
                                      </p:to>
                                    </p:set>
                                    <p:animEffect transition="in" filter="fade">
                                      <p:cBhvr>
                                        <p:cTn id="48" dur="1000"/>
                                        <p:tgtEl>
                                          <p:spTgt spid="1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81923"/>
                                        </p:tgtEl>
                                        <p:attrNameLst>
                                          <p:attrName>style.visibility</p:attrName>
                                        </p:attrNameLst>
                                      </p:cBhvr>
                                      <p:to>
                                        <p:strVal val="visible"/>
                                      </p:to>
                                    </p:set>
                                    <p:animEffect transition="in" filter="fade">
                                      <p:cBhvr>
                                        <p:cTn id="58" dur="1000"/>
                                        <p:tgtEl>
                                          <p:spTgt spid="81923"/>
                                        </p:tgtEl>
                                      </p:cBhvr>
                                    </p:animEffect>
                                  </p:childTnLst>
                                </p:cTn>
                              </p:par>
                              <p:par>
                                <p:cTn id="59" presetID="10" presetClass="entr" presetSubtype="0" fill="hold" nodeType="withEffect">
                                  <p:stCondLst>
                                    <p:cond delay="0"/>
                                  </p:stCondLst>
                                  <p:childTnLst>
                                    <p:set>
                                      <p:cBhvr>
                                        <p:cTn id="60" dur="1" fill="hold">
                                          <p:stCondLst>
                                            <p:cond delay="0"/>
                                          </p:stCondLst>
                                        </p:cTn>
                                        <p:tgtEl>
                                          <p:spTgt spid="113"/>
                                        </p:tgtEl>
                                        <p:attrNameLst>
                                          <p:attrName>style.visibility</p:attrName>
                                        </p:attrNameLst>
                                      </p:cBhvr>
                                      <p:to>
                                        <p:strVal val="visible"/>
                                      </p:to>
                                    </p:set>
                                    <p:animEffect transition="in" filter="fade">
                                      <p:cBhvr>
                                        <p:cTn id="61" dur="1000"/>
                                        <p:tgtEl>
                                          <p:spTgt spid="11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15"/>
                                        </p:tgtEl>
                                        <p:attrNameLst>
                                          <p:attrName>style.visibility</p:attrName>
                                        </p:attrNameLst>
                                      </p:cBhvr>
                                      <p:to>
                                        <p:strVal val="visible"/>
                                      </p:to>
                                    </p:set>
                                    <p:animEffect transition="in" filter="fade">
                                      <p:cBhvr>
                                        <p:cTn id="66" dur="500"/>
                                        <p:tgtEl>
                                          <p:spTgt spid="115"/>
                                        </p:tgtEl>
                                      </p:cBhvr>
                                    </p:animEffect>
                                  </p:childTnLst>
                                </p:cTn>
                              </p:par>
                              <p:par>
                                <p:cTn id="67" presetID="49" presetClass="path" presetSubtype="0" accel="50000" decel="50000" fill="hold" nodeType="withEffect">
                                  <p:stCondLst>
                                    <p:cond delay="200"/>
                                  </p:stCondLst>
                                  <p:childTnLst>
                                    <p:animMotion origin="layout" path="M 3.05556E-6 -3.7037E-7 L 0.73541 0.31111 " pathEditMode="relative" rAng="0" ptsTypes="AA">
                                      <p:cBhvr>
                                        <p:cTn id="68" dur="2000" fill="hold"/>
                                        <p:tgtEl>
                                          <p:spTgt spid="115"/>
                                        </p:tgtEl>
                                        <p:attrNameLst>
                                          <p:attrName>ppt_x</p:attrName>
                                          <p:attrName>ppt_y</p:attrName>
                                        </p:attrNameLst>
                                      </p:cBhvr>
                                      <p:rCtr x="36800" y="15600"/>
                                    </p:animMotion>
                                  </p:childTnLst>
                                </p:cTn>
                              </p:par>
                            </p:childTnLst>
                          </p:cTn>
                        </p:par>
                        <p:par>
                          <p:cTn id="69" fill="hold">
                            <p:stCondLst>
                              <p:cond delay="2200"/>
                            </p:stCondLst>
                            <p:childTnLst>
                              <p:par>
                                <p:cTn id="70" presetID="10" presetClass="exit" presetSubtype="0" fill="hold" nodeType="afterEffect">
                                  <p:stCondLst>
                                    <p:cond delay="0"/>
                                  </p:stCondLst>
                                  <p:childTnLst>
                                    <p:animEffect transition="out" filter="fade">
                                      <p:cBhvr>
                                        <p:cTn id="71" dur="500"/>
                                        <p:tgtEl>
                                          <p:spTgt spid="115"/>
                                        </p:tgtEl>
                                      </p:cBhvr>
                                    </p:animEffect>
                                    <p:set>
                                      <p:cBhvr>
                                        <p:cTn id="72" dur="1" fill="hold">
                                          <p:stCondLst>
                                            <p:cond delay="499"/>
                                          </p:stCondLst>
                                        </p:cTn>
                                        <p:tgtEl>
                                          <p:spTgt spid="115"/>
                                        </p:tgtEl>
                                        <p:attrNameLst>
                                          <p:attrName>style.visibility</p:attrName>
                                        </p:attrNameLst>
                                      </p:cBhvr>
                                      <p:to>
                                        <p:strVal val="hidden"/>
                                      </p:to>
                                    </p:set>
                                  </p:childTnLst>
                                </p:cTn>
                              </p:par>
                              <p:par>
                                <p:cTn id="73" presetID="10" presetClass="entr" presetSubtype="0" fill="hold" grpId="0" nodeType="withEffect">
                                  <p:stCondLst>
                                    <p:cond delay="0"/>
                                  </p:stCondLst>
                                  <p:childTnLst>
                                    <p:set>
                                      <p:cBhvr>
                                        <p:cTn id="74" dur="1" fill="hold">
                                          <p:stCondLst>
                                            <p:cond delay="0"/>
                                          </p:stCondLst>
                                        </p:cTn>
                                        <p:tgtEl>
                                          <p:spTgt spid="157"/>
                                        </p:tgtEl>
                                        <p:attrNameLst>
                                          <p:attrName>style.visibility</p:attrName>
                                        </p:attrNameLst>
                                      </p:cBhvr>
                                      <p:to>
                                        <p:strVal val="visible"/>
                                      </p:to>
                                    </p:set>
                                    <p:animEffect transition="in" filter="fade">
                                      <p:cBhvr>
                                        <p:cTn id="75" dur="1000"/>
                                        <p:tgtEl>
                                          <p:spTgt spid="157"/>
                                        </p:tgtEl>
                                      </p:cBhvr>
                                    </p:animEffect>
                                  </p:childTnLst>
                                </p:cTn>
                              </p:par>
                              <p:par>
                                <p:cTn id="76" presetID="10" presetClass="entr" presetSubtype="0" fill="hold" nodeType="withEffect">
                                  <p:stCondLst>
                                    <p:cond delay="0"/>
                                  </p:stCondLst>
                                  <p:childTnLst>
                                    <p:set>
                                      <p:cBhvr>
                                        <p:cTn id="77" dur="1" fill="hold">
                                          <p:stCondLst>
                                            <p:cond delay="0"/>
                                          </p:stCondLst>
                                        </p:cTn>
                                        <p:tgtEl>
                                          <p:spTgt spid="117"/>
                                        </p:tgtEl>
                                        <p:attrNameLst>
                                          <p:attrName>style.visibility</p:attrName>
                                        </p:attrNameLst>
                                      </p:cBhvr>
                                      <p:to>
                                        <p:strVal val="visible"/>
                                      </p:to>
                                    </p:set>
                                    <p:animEffect transition="in" filter="fade">
                                      <p:cBhvr>
                                        <p:cTn id="78" dur="1000"/>
                                        <p:tgtEl>
                                          <p:spTgt spid="117"/>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06"/>
                                        </p:tgtEl>
                                        <p:attrNameLst>
                                          <p:attrName>style.visibility</p:attrName>
                                        </p:attrNameLst>
                                      </p:cBhvr>
                                      <p:to>
                                        <p:strVal val="visible"/>
                                      </p:to>
                                    </p:set>
                                    <p:animEffect transition="in" filter="fade">
                                      <p:cBhvr>
                                        <p:cTn id="83" dur="1000"/>
                                        <p:tgtEl>
                                          <p:spTgt spid="206"/>
                                        </p:tgtEl>
                                      </p:cBhvr>
                                    </p:animEffect>
                                  </p:childTnLst>
                                </p:cTn>
                              </p:par>
                              <p:par>
                                <p:cTn id="84" presetID="10" presetClass="entr" presetSubtype="0" fill="hold"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par>
                                <p:cTn id="87" presetID="10" presetClass="entr" presetSubtype="0" fill="hold" nodeType="withEffect">
                                  <p:stCondLst>
                                    <p:cond delay="0"/>
                                  </p:stCondLst>
                                  <p:childTnLst>
                                    <p:set>
                                      <p:cBhvr>
                                        <p:cTn id="88" dur="1" fill="hold">
                                          <p:stCondLst>
                                            <p:cond delay="0"/>
                                          </p:stCondLst>
                                        </p:cTn>
                                        <p:tgtEl>
                                          <p:spTgt spid="81924"/>
                                        </p:tgtEl>
                                        <p:attrNameLst>
                                          <p:attrName>style.visibility</p:attrName>
                                        </p:attrNameLst>
                                      </p:cBhvr>
                                      <p:to>
                                        <p:strVal val="visible"/>
                                      </p:to>
                                    </p:set>
                                    <p:animEffect transition="in" filter="fade">
                                      <p:cBhvr>
                                        <p:cTn id="89" dur="1000"/>
                                        <p:tgtEl>
                                          <p:spTgt spid="8192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26">
                                            <p:txEl>
                                              <p:pRg st="0" end="0"/>
                                            </p:txEl>
                                          </p:spTgt>
                                        </p:tgtEl>
                                        <p:attrNameLst>
                                          <p:attrName>style.visibility</p:attrName>
                                        </p:attrNameLst>
                                      </p:cBhvr>
                                      <p:to>
                                        <p:strVal val="visible"/>
                                      </p:to>
                                    </p:set>
                                    <p:animEffect transition="in" filter="fade">
                                      <p:cBhvr>
                                        <p:cTn id="92" dur="1000"/>
                                        <p:tgtEl>
                                          <p:spTgt spid="126">
                                            <p:txEl>
                                              <p:pRg st="0" end="0"/>
                                            </p:txEl>
                                          </p:spTgt>
                                        </p:tgtEl>
                                      </p:cBhvr>
                                    </p:animEffect>
                                  </p:childTnLst>
                                </p:cTn>
                              </p:par>
                            </p:childTnLst>
                          </p:cTn>
                        </p:par>
                        <p:par>
                          <p:cTn id="93" fill="hold">
                            <p:stCondLst>
                              <p:cond delay="1000"/>
                            </p:stCondLst>
                            <p:childTnLst>
                              <p:par>
                                <p:cTn id="94" presetID="10" presetClass="entr" presetSubtype="0" fill="hold" grpId="0"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fade">
                                      <p:cBhvr>
                                        <p:cTn id="96" dur="1000"/>
                                        <p:tgtEl>
                                          <p:spTgt spid="118"/>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126">
                                            <p:txEl>
                                              <p:pRg st="1" end="1"/>
                                            </p:txEl>
                                          </p:spTgt>
                                        </p:tgtEl>
                                        <p:attrNameLst>
                                          <p:attrName>style.visibility</p:attrName>
                                        </p:attrNameLst>
                                      </p:cBhvr>
                                      <p:to>
                                        <p:strVal val="visible"/>
                                      </p:to>
                                    </p:set>
                                    <p:animEffect transition="in" filter="fade">
                                      <p:cBhvr>
                                        <p:cTn id="101" dur="1000"/>
                                        <p:tgtEl>
                                          <p:spTgt spid="126">
                                            <p:txEl>
                                              <p:pRg st="1" end="1"/>
                                            </p:txEl>
                                          </p:spTgt>
                                        </p:tgtEl>
                                      </p:cBhvr>
                                    </p:animEffect>
                                  </p:childTnLst>
                                </p:cTn>
                              </p:par>
                              <p:par>
                                <p:cTn id="102" presetID="10" presetClass="exit" presetSubtype="0" fill="hold" grpId="1" nodeType="withEffect">
                                  <p:stCondLst>
                                    <p:cond delay="0"/>
                                  </p:stCondLst>
                                  <p:childTnLst>
                                    <p:animEffect transition="out" filter="fade">
                                      <p:cBhvr>
                                        <p:cTn id="103" dur="1000"/>
                                        <p:tgtEl>
                                          <p:spTgt spid="118"/>
                                        </p:tgtEl>
                                      </p:cBhvr>
                                    </p:animEffect>
                                    <p:set>
                                      <p:cBhvr>
                                        <p:cTn id="104" dur="1" fill="hold">
                                          <p:stCondLst>
                                            <p:cond delay="999"/>
                                          </p:stCondLst>
                                        </p:cTn>
                                        <p:tgtEl>
                                          <p:spTgt spid="118"/>
                                        </p:tgtEl>
                                        <p:attrNameLst>
                                          <p:attrName>style.visibility</p:attrName>
                                        </p:attrNameLst>
                                      </p:cBhvr>
                                      <p:to>
                                        <p:strVal val="hidden"/>
                                      </p:to>
                                    </p:set>
                                  </p:childTnLst>
                                </p:cTn>
                              </p:par>
                            </p:childTnLst>
                          </p:cTn>
                        </p:par>
                        <p:par>
                          <p:cTn id="105" fill="hold">
                            <p:stCondLst>
                              <p:cond delay="1000"/>
                            </p:stCondLst>
                            <p:childTnLst>
                              <p:par>
                                <p:cTn id="106" presetID="10" presetClass="entr" presetSubtype="0" fill="hold" grpId="0" nodeType="afterEffect">
                                  <p:stCondLst>
                                    <p:cond delay="0"/>
                                  </p:stCondLst>
                                  <p:childTnLst>
                                    <p:set>
                                      <p:cBhvr>
                                        <p:cTn id="107" dur="1" fill="hold">
                                          <p:stCondLst>
                                            <p:cond delay="0"/>
                                          </p:stCondLst>
                                        </p:cTn>
                                        <p:tgtEl>
                                          <p:spTgt spid="181"/>
                                        </p:tgtEl>
                                        <p:attrNameLst>
                                          <p:attrName>style.visibility</p:attrName>
                                        </p:attrNameLst>
                                      </p:cBhvr>
                                      <p:to>
                                        <p:strVal val="visible"/>
                                      </p:to>
                                    </p:set>
                                    <p:animEffect transition="in" filter="fade">
                                      <p:cBhvr>
                                        <p:cTn id="108" dur="1000"/>
                                        <p:tgtEl>
                                          <p:spTgt spid="181"/>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82"/>
                                        </p:tgtEl>
                                        <p:attrNameLst>
                                          <p:attrName>style.visibility</p:attrName>
                                        </p:attrNameLst>
                                      </p:cBhvr>
                                      <p:to>
                                        <p:strVal val="visible"/>
                                      </p:to>
                                    </p:set>
                                    <p:animEffect transition="in" filter="fade">
                                      <p:cBhvr>
                                        <p:cTn id="111" dur="1000"/>
                                        <p:tgtEl>
                                          <p:spTgt spid="182"/>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83"/>
                                        </p:tgtEl>
                                        <p:attrNameLst>
                                          <p:attrName>style.visibility</p:attrName>
                                        </p:attrNameLst>
                                      </p:cBhvr>
                                      <p:to>
                                        <p:strVal val="visible"/>
                                      </p:to>
                                    </p:set>
                                    <p:animEffect transition="in" filter="fade">
                                      <p:cBhvr>
                                        <p:cTn id="114" dur="1000"/>
                                        <p:tgtEl>
                                          <p:spTgt spid="183"/>
                                        </p:tgtEl>
                                      </p:cBhvr>
                                    </p:animEffect>
                                  </p:childTnLst>
                                </p:cTn>
                              </p:par>
                            </p:childTnLst>
                          </p:cTn>
                        </p:par>
                        <p:par>
                          <p:cTn id="115" fill="hold">
                            <p:stCondLst>
                              <p:cond delay="2000"/>
                            </p:stCondLst>
                            <p:childTnLst>
                              <p:par>
                                <p:cTn id="116" presetID="10" presetClass="entr" presetSubtype="0" fill="hold" nodeType="afterEffect">
                                  <p:stCondLst>
                                    <p:cond delay="0"/>
                                  </p:stCondLst>
                                  <p:childTnLst>
                                    <p:set>
                                      <p:cBhvr>
                                        <p:cTn id="117" dur="1" fill="hold">
                                          <p:stCondLst>
                                            <p:cond delay="0"/>
                                          </p:stCondLst>
                                        </p:cTn>
                                        <p:tgtEl>
                                          <p:spTgt spid="3085"/>
                                        </p:tgtEl>
                                        <p:attrNameLst>
                                          <p:attrName>style.visibility</p:attrName>
                                        </p:attrNameLst>
                                      </p:cBhvr>
                                      <p:to>
                                        <p:strVal val="visible"/>
                                      </p:to>
                                    </p:set>
                                    <p:animEffect transition="in" filter="fade">
                                      <p:cBhvr>
                                        <p:cTn id="118" dur="1000"/>
                                        <p:tgtEl>
                                          <p:spTgt spid="3085"/>
                                        </p:tgtEl>
                                      </p:cBhvr>
                                    </p:animEffect>
                                  </p:childTnLst>
                                </p:cTn>
                              </p:par>
                              <p:par>
                                <p:cTn id="119" presetID="10" presetClass="entr" presetSubtype="0" fill="hold" nodeType="withEffect">
                                  <p:stCondLst>
                                    <p:cond delay="0"/>
                                  </p:stCondLst>
                                  <p:childTnLst>
                                    <p:set>
                                      <p:cBhvr>
                                        <p:cTn id="120" dur="1" fill="hold">
                                          <p:stCondLst>
                                            <p:cond delay="0"/>
                                          </p:stCondLst>
                                        </p:cTn>
                                        <p:tgtEl>
                                          <p:spTgt spid="3086"/>
                                        </p:tgtEl>
                                        <p:attrNameLst>
                                          <p:attrName>style.visibility</p:attrName>
                                        </p:attrNameLst>
                                      </p:cBhvr>
                                      <p:to>
                                        <p:strVal val="visible"/>
                                      </p:to>
                                    </p:set>
                                    <p:animEffect transition="in" filter="fade">
                                      <p:cBhvr>
                                        <p:cTn id="121" dur="1000"/>
                                        <p:tgtEl>
                                          <p:spTgt spid="3086"/>
                                        </p:tgtEl>
                                      </p:cBhvr>
                                    </p:animEffect>
                                  </p:childTnLst>
                                </p:cTn>
                              </p:par>
                              <p:par>
                                <p:cTn id="122" presetID="10" presetClass="entr" presetSubtype="0" fill="hold" nodeType="withEffect">
                                  <p:stCondLst>
                                    <p:cond delay="0"/>
                                  </p:stCondLst>
                                  <p:childTnLst>
                                    <p:set>
                                      <p:cBhvr>
                                        <p:cTn id="123" dur="1" fill="hold">
                                          <p:stCondLst>
                                            <p:cond delay="0"/>
                                          </p:stCondLst>
                                        </p:cTn>
                                        <p:tgtEl>
                                          <p:spTgt spid="3083"/>
                                        </p:tgtEl>
                                        <p:attrNameLst>
                                          <p:attrName>style.visibility</p:attrName>
                                        </p:attrNameLst>
                                      </p:cBhvr>
                                      <p:to>
                                        <p:strVal val="visible"/>
                                      </p:to>
                                    </p:set>
                                    <p:animEffect transition="in" filter="fade">
                                      <p:cBhvr>
                                        <p:cTn id="124" dur="1000"/>
                                        <p:tgtEl>
                                          <p:spTgt spid="308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269"/>
                                        </p:tgtEl>
                                        <p:attrNameLst>
                                          <p:attrName>style.visibility</p:attrName>
                                        </p:attrNameLst>
                                      </p:cBhvr>
                                      <p:to>
                                        <p:strVal val="visible"/>
                                      </p:to>
                                    </p:set>
                                    <p:animEffect transition="in" filter="fade">
                                      <p:cBhvr>
                                        <p:cTn id="127" dur="1000"/>
                                        <p:tgtEl>
                                          <p:spTgt spid="269"/>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270"/>
                                        </p:tgtEl>
                                        <p:attrNameLst>
                                          <p:attrName>style.visibility</p:attrName>
                                        </p:attrNameLst>
                                      </p:cBhvr>
                                      <p:to>
                                        <p:strVal val="visible"/>
                                      </p:to>
                                    </p:set>
                                    <p:animEffect transition="in" filter="fade">
                                      <p:cBhvr>
                                        <p:cTn id="130" dur="1000"/>
                                        <p:tgtEl>
                                          <p:spTgt spid="27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271"/>
                                        </p:tgtEl>
                                        <p:attrNameLst>
                                          <p:attrName>style.visibility</p:attrName>
                                        </p:attrNameLst>
                                      </p:cBhvr>
                                      <p:to>
                                        <p:strVal val="visible"/>
                                      </p:to>
                                    </p:set>
                                    <p:animEffect transition="in" filter="fade">
                                      <p:cBhvr>
                                        <p:cTn id="133" dur="1000"/>
                                        <p:tgtEl>
                                          <p:spTgt spid="271"/>
                                        </p:tgtEl>
                                      </p:cBhvr>
                                    </p:animEffect>
                                  </p:childTnLst>
                                </p:cTn>
                              </p:par>
                            </p:childTnLst>
                          </p:cTn>
                        </p:par>
                        <p:par>
                          <p:cTn id="134" fill="hold">
                            <p:stCondLst>
                              <p:cond delay="3000"/>
                            </p:stCondLst>
                            <p:childTnLst>
                              <p:par>
                                <p:cTn id="135" presetID="10" presetClass="exit" presetSubtype="0" fill="hold" grpId="1" nodeType="afterEffect">
                                  <p:stCondLst>
                                    <p:cond delay="0"/>
                                  </p:stCondLst>
                                  <p:childTnLst>
                                    <p:animEffect transition="out" filter="fade">
                                      <p:cBhvr>
                                        <p:cTn id="136" dur="1000"/>
                                        <p:tgtEl>
                                          <p:spTgt spid="181"/>
                                        </p:tgtEl>
                                      </p:cBhvr>
                                    </p:animEffect>
                                    <p:set>
                                      <p:cBhvr>
                                        <p:cTn id="137" dur="1" fill="hold">
                                          <p:stCondLst>
                                            <p:cond delay="999"/>
                                          </p:stCondLst>
                                        </p:cTn>
                                        <p:tgtEl>
                                          <p:spTgt spid="181"/>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1000"/>
                                        <p:tgtEl>
                                          <p:spTgt spid="182"/>
                                        </p:tgtEl>
                                      </p:cBhvr>
                                    </p:animEffect>
                                    <p:set>
                                      <p:cBhvr>
                                        <p:cTn id="140" dur="1" fill="hold">
                                          <p:stCondLst>
                                            <p:cond delay="999"/>
                                          </p:stCondLst>
                                        </p:cTn>
                                        <p:tgtEl>
                                          <p:spTgt spid="182"/>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1000"/>
                                        <p:tgtEl>
                                          <p:spTgt spid="183"/>
                                        </p:tgtEl>
                                      </p:cBhvr>
                                    </p:animEffect>
                                    <p:set>
                                      <p:cBhvr>
                                        <p:cTn id="143" dur="1" fill="hold">
                                          <p:stCondLst>
                                            <p:cond delay="999"/>
                                          </p:stCondLst>
                                        </p:cTn>
                                        <p:tgtEl>
                                          <p:spTgt spid="183"/>
                                        </p:tgtEl>
                                        <p:attrNameLst>
                                          <p:attrName>style.visibility</p:attrName>
                                        </p:attrNameLst>
                                      </p:cBhvr>
                                      <p:to>
                                        <p:strVal val="hidden"/>
                                      </p:to>
                                    </p:set>
                                  </p:child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grpId="0" nodeType="clickEffect">
                                  <p:stCondLst>
                                    <p:cond delay="0"/>
                                  </p:stCondLst>
                                  <p:childTnLst>
                                    <p:set>
                                      <p:cBhvr>
                                        <p:cTn id="147" dur="1" fill="hold">
                                          <p:stCondLst>
                                            <p:cond delay="0"/>
                                          </p:stCondLst>
                                        </p:cTn>
                                        <p:tgtEl>
                                          <p:spTgt spid="126">
                                            <p:txEl>
                                              <p:pRg st="2" end="2"/>
                                            </p:txEl>
                                          </p:spTgt>
                                        </p:tgtEl>
                                        <p:attrNameLst>
                                          <p:attrName>style.visibility</p:attrName>
                                        </p:attrNameLst>
                                      </p:cBhvr>
                                      <p:to>
                                        <p:strVal val="visible"/>
                                      </p:to>
                                    </p:set>
                                    <p:animEffect transition="in" filter="fade">
                                      <p:cBhvr>
                                        <p:cTn id="148" dur="1000"/>
                                        <p:tgtEl>
                                          <p:spTgt spid="126">
                                            <p:txEl>
                                              <p:pRg st="2" end="2"/>
                                            </p:txEl>
                                          </p:spTgt>
                                        </p:tgtEl>
                                      </p:cBhvr>
                                    </p:animEffect>
                                  </p:childTnLst>
                                </p:cTn>
                              </p:par>
                              <p:par>
                                <p:cTn id="149" presetID="10" presetClass="entr" presetSubtype="0" fill="hold" nodeType="withEffect">
                                  <p:stCondLst>
                                    <p:cond delay="0"/>
                                  </p:stCondLst>
                                  <p:childTnLst>
                                    <p:set>
                                      <p:cBhvr>
                                        <p:cTn id="150" dur="1" fill="hold">
                                          <p:stCondLst>
                                            <p:cond delay="0"/>
                                          </p:stCondLst>
                                        </p:cTn>
                                        <p:tgtEl>
                                          <p:spTgt spid="119"/>
                                        </p:tgtEl>
                                        <p:attrNameLst>
                                          <p:attrName>style.visibility</p:attrName>
                                        </p:attrNameLst>
                                      </p:cBhvr>
                                      <p:to>
                                        <p:strVal val="visible"/>
                                      </p:to>
                                    </p:set>
                                    <p:animEffect transition="in" filter="fade">
                                      <p:cBhvr>
                                        <p:cTn id="151" dur="500"/>
                                        <p:tgtEl>
                                          <p:spTgt spid="119"/>
                                        </p:tgtEl>
                                      </p:cBhvr>
                                    </p:animEffect>
                                  </p:childTnLst>
                                </p:cTn>
                              </p:par>
                              <p:par>
                                <p:cTn id="152" presetID="10" presetClass="entr" presetSubtype="0" fill="hold" nodeType="withEffect">
                                  <p:stCondLst>
                                    <p:cond delay="0"/>
                                  </p:stCondLst>
                                  <p:childTnLst>
                                    <p:set>
                                      <p:cBhvr>
                                        <p:cTn id="153" dur="1" fill="hold">
                                          <p:stCondLst>
                                            <p:cond delay="0"/>
                                          </p:stCondLst>
                                        </p:cTn>
                                        <p:tgtEl>
                                          <p:spTgt spid="120"/>
                                        </p:tgtEl>
                                        <p:attrNameLst>
                                          <p:attrName>style.visibility</p:attrName>
                                        </p:attrNameLst>
                                      </p:cBhvr>
                                      <p:to>
                                        <p:strVal val="visible"/>
                                      </p:to>
                                    </p:set>
                                    <p:animEffect transition="in" filter="fade">
                                      <p:cBhvr>
                                        <p:cTn id="154" dur="500"/>
                                        <p:tgtEl>
                                          <p:spTgt spid="120"/>
                                        </p:tgtEl>
                                      </p:cBhvr>
                                    </p:animEffect>
                                  </p:childTnLst>
                                </p:cTn>
                              </p:par>
                              <p:par>
                                <p:cTn id="155" presetID="10" presetClass="entr" presetSubtype="0" fill="hold" nodeType="withEffect">
                                  <p:stCondLst>
                                    <p:cond delay="0"/>
                                  </p:stCondLst>
                                  <p:childTnLst>
                                    <p:set>
                                      <p:cBhvr>
                                        <p:cTn id="156" dur="1" fill="hold">
                                          <p:stCondLst>
                                            <p:cond delay="0"/>
                                          </p:stCondLst>
                                        </p:cTn>
                                        <p:tgtEl>
                                          <p:spTgt spid="121"/>
                                        </p:tgtEl>
                                        <p:attrNameLst>
                                          <p:attrName>style.visibility</p:attrName>
                                        </p:attrNameLst>
                                      </p:cBhvr>
                                      <p:to>
                                        <p:strVal val="visible"/>
                                      </p:to>
                                    </p:set>
                                    <p:animEffect transition="in" filter="fade">
                                      <p:cBhvr>
                                        <p:cTn id="157" dur="500"/>
                                        <p:tgtEl>
                                          <p:spTgt spid="121"/>
                                        </p:tgtEl>
                                      </p:cBhvr>
                                    </p:animEffect>
                                  </p:childTnLst>
                                </p:cTn>
                              </p:par>
                              <p:par>
                                <p:cTn id="158" presetID="49" presetClass="path" presetSubtype="0" accel="50000" decel="50000" fill="hold" nodeType="withEffect">
                                  <p:stCondLst>
                                    <p:cond delay="200"/>
                                  </p:stCondLst>
                                  <p:childTnLst>
                                    <p:animMotion origin="layout" path="M 5E-6 -4.81481E-6 L 0.39966 0.43403 " pathEditMode="relative" rAng="0" ptsTypes="AA">
                                      <p:cBhvr>
                                        <p:cTn id="159" dur="2000" fill="hold"/>
                                        <p:tgtEl>
                                          <p:spTgt spid="119"/>
                                        </p:tgtEl>
                                        <p:attrNameLst>
                                          <p:attrName>ppt_x</p:attrName>
                                          <p:attrName>ppt_y</p:attrName>
                                        </p:attrNameLst>
                                      </p:cBhvr>
                                      <p:rCtr x="20000" y="21700"/>
                                    </p:animMotion>
                                  </p:childTnLst>
                                </p:cTn>
                              </p:par>
                              <p:par>
                                <p:cTn id="160" presetID="49" presetClass="path" presetSubtype="0" accel="50000" decel="50000" fill="hold" nodeType="withEffect">
                                  <p:stCondLst>
                                    <p:cond delay="200"/>
                                  </p:stCondLst>
                                  <p:childTnLst>
                                    <p:animMotion origin="layout" path="M -0.00034 -0.00069 L 0.48195 0.43403 " pathEditMode="relative" rAng="0" ptsTypes="AA">
                                      <p:cBhvr>
                                        <p:cTn id="161" dur="2000" fill="hold"/>
                                        <p:tgtEl>
                                          <p:spTgt spid="120"/>
                                        </p:tgtEl>
                                        <p:attrNameLst>
                                          <p:attrName>ppt_x</p:attrName>
                                          <p:attrName>ppt_y</p:attrName>
                                        </p:attrNameLst>
                                      </p:cBhvr>
                                      <p:rCtr x="24100" y="21700"/>
                                    </p:animMotion>
                                  </p:childTnLst>
                                </p:cTn>
                              </p:par>
                              <p:par>
                                <p:cTn id="162" presetID="49" presetClass="path" presetSubtype="0" accel="50000" decel="50000" fill="hold" nodeType="withEffect">
                                  <p:stCondLst>
                                    <p:cond delay="200"/>
                                  </p:stCondLst>
                                  <p:childTnLst>
                                    <p:animMotion origin="layout" path="M 5E-6 -4.81481E-6 L 0.56164 0.43403 " pathEditMode="relative" rAng="0" ptsTypes="AA">
                                      <p:cBhvr>
                                        <p:cTn id="163" dur="2000" fill="hold"/>
                                        <p:tgtEl>
                                          <p:spTgt spid="121"/>
                                        </p:tgtEl>
                                        <p:attrNameLst>
                                          <p:attrName>ppt_x</p:attrName>
                                          <p:attrName>ppt_y</p:attrName>
                                        </p:attrNameLst>
                                      </p:cBhvr>
                                      <p:rCtr x="28100" y="21700"/>
                                    </p:animMotion>
                                  </p:childTnLst>
                                </p:cTn>
                              </p:par>
                            </p:childTnLst>
                          </p:cTn>
                        </p:par>
                        <p:par>
                          <p:cTn id="164" fill="hold">
                            <p:stCondLst>
                              <p:cond delay="2200"/>
                            </p:stCondLst>
                            <p:childTnLst>
                              <p:par>
                                <p:cTn id="165" presetID="10" presetClass="exit" presetSubtype="0" fill="hold" nodeType="afterEffect">
                                  <p:stCondLst>
                                    <p:cond delay="0"/>
                                  </p:stCondLst>
                                  <p:childTnLst>
                                    <p:animEffect transition="out" filter="fade">
                                      <p:cBhvr>
                                        <p:cTn id="166" dur="500"/>
                                        <p:tgtEl>
                                          <p:spTgt spid="119"/>
                                        </p:tgtEl>
                                      </p:cBhvr>
                                    </p:animEffect>
                                    <p:set>
                                      <p:cBhvr>
                                        <p:cTn id="167" dur="1" fill="hold">
                                          <p:stCondLst>
                                            <p:cond delay="499"/>
                                          </p:stCondLst>
                                        </p:cTn>
                                        <p:tgtEl>
                                          <p:spTgt spid="119"/>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20"/>
                                        </p:tgtEl>
                                      </p:cBhvr>
                                    </p:animEffect>
                                    <p:set>
                                      <p:cBhvr>
                                        <p:cTn id="170" dur="1" fill="hold">
                                          <p:stCondLst>
                                            <p:cond delay="499"/>
                                          </p:stCondLst>
                                        </p:cTn>
                                        <p:tgtEl>
                                          <p:spTgt spid="120"/>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121"/>
                                        </p:tgtEl>
                                      </p:cBhvr>
                                    </p:animEffect>
                                    <p:set>
                                      <p:cBhvr>
                                        <p:cTn id="173" dur="1" fill="hold">
                                          <p:stCondLst>
                                            <p:cond delay="499"/>
                                          </p:stCondLst>
                                        </p:cTn>
                                        <p:tgtEl>
                                          <p:spTgt spid="121"/>
                                        </p:tgtEl>
                                        <p:attrNameLst>
                                          <p:attrName>style.visibility</p:attrName>
                                        </p:attrNameLst>
                                      </p:cBhvr>
                                      <p:to>
                                        <p:strVal val="hidden"/>
                                      </p:to>
                                    </p:set>
                                  </p:childTnLst>
                                </p:cTn>
                              </p:par>
                              <p:par>
                                <p:cTn id="174" presetID="10" presetClass="entr" presetSubtype="0" fill="hold" grpId="0" nodeType="withEffect">
                                  <p:stCondLst>
                                    <p:cond delay="0"/>
                                  </p:stCondLst>
                                  <p:childTnLst>
                                    <p:set>
                                      <p:cBhvr>
                                        <p:cTn id="175" dur="1" fill="hold">
                                          <p:stCondLst>
                                            <p:cond delay="0"/>
                                          </p:stCondLst>
                                        </p:cTn>
                                        <p:tgtEl>
                                          <p:spTgt spid="1025"/>
                                        </p:tgtEl>
                                        <p:attrNameLst>
                                          <p:attrName>style.visibility</p:attrName>
                                        </p:attrNameLst>
                                      </p:cBhvr>
                                      <p:to>
                                        <p:strVal val="visible"/>
                                      </p:to>
                                    </p:set>
                                    <p:animEffect transition="in" filter="fade">
                                      <p:cBhvr>
                                        <p:cTn id="176" dur="1000"/>
                                        <p:tgtEl>
                                          <p:spTgt spid="1025"/>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153"/>
                                        </p:tgtEl>
                                        <p:attrNameLst>
                                          <p:attrName>style.visibility</p:attrName>
                                        </p:attrNameLst>
                                      </p:cBhvr>
                                      <p:to>
                                        <p:strVal val="visible"/>
                                      </p:to>
                                    </p:set>
                                    <p:animEffect transition="in" filter="fade">
                                      <p:cBhvr>
                                        <p:cTn id="179" dur="1000"/>
                                        <p:tgtEl>
                                          <p:spTgt spid="153"/>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154"/>
                                        </p:tgtEl>
                                        <p:attrNameLst>
                                          <p:attrName>style.visibility</p:attrName>
                                        </p:attrNameLst>
                                      </p:cBhvr>
                                      <p:to>
                                        <p:strVal val="visible"/>
                                      </p:to>
                                    </p:set>
                                    <p:animEffect transition="in" filter="fade">
                                      <p:cBhvr>
                                        <p:cTn id="182" dur="1000"/>
                                        <p:tgtEl>
                                          <p:spTgt spid="154"/>
                                        </p:tgtEl>
                                      </p:cBhvr>
                                    </p:animEffect>
                                  </p:childTnLst>
                                </p:cTn>
                              </p:par>
                              <p:par>
                                <p:cTn id="183" presetID="10" presetClass="entr" presetSubtype="0" fill="hold" nodeType="withEffect">
                                  <p:stCondLst>
                                    <p:cond delay="0"/>
                                  </p:stCondLst>
                                  <p:childTnLst>
                                    <p:set>
                                      <p:cBhvr>
                                        <p:cTn id="184" dur="1" fill="hold">
                                          <p:stCondLst>
                                            <p:cond delay="0"/>
                                          </p:stCondLst>
                                        </p:cTn>
                                        <p:tgtEl>
                                          <p:spTgt spid="122"/>
                                        </p:tgtEl>
                                        <p:attrNameLst>
                                          <p:attrName>style.visibility</p:attrName>
                                        </p:attrNameLst>
                                      </p:cBhvr>
                                      <p:to>
                                        <p:strVal val="visible"/>
                                      </p:to>
                                    </p:set>
                                    <p:animEffect transition="in" filter="fade">
                                      <p:cBhvr>
                                        <p:cTn id="185" dur="1000"/>
                                        <p:tgtEl>
                                          <p:spTgt spid="122"/>
                                        </p:tgtEl>
                                      </p:cBhvr>
                                    </p:animEffect>
                                  </p:childTnLst>
                                </p:cTn>
                              </p:par>
                              <p:par>
                                <p:cTn id="186" presetID="10" presetClass="entr" presetSubtype="0" fill="hold" nodeType="withEffect">
                                  <p:stCondLst>
                                    <p:cond delay="0"/>
                                  </p:stCondLst>
                                  <p:childTnLst>
                                    <p:set>
                                      <p:cBhvr>
                                        <p:cTn id="187" dur="1" fill="hold">
                                          <p:stCondLst>
                                            <p:cond delay="0"/>
                                          </p:stCondLst>
                                        </p:cTn>
                                        <p:tgtEl>
                                          <p:spTgt spid="123"/>
                                        </p:tgtEl>
                                        <p:attrNameLst>
                                          <p:attrName>style.visibility</p:attrName>
                                        </p:attrNameLst>
                                      </p:cBhvr>
                                      <p:to>
                                        <p:strVal val="visible"/>
                                      </p:to>
                                    </p:set>
                                    <p:animEffect transition="in" filter="fade">
                                      <p:cBhvr>
                                        <p:cTn id="188" dur="1000"/>
                                        <p:tgtEl>
                                          <p:spTgt spid="123"/>
                                        </p:tgtEl>
                                      </p:cBhvr>
                                    </p:animEffect>
                                  </p:childTnLst>
                                </p:cTn>
                              </p:par>
                              <p:par>
                                <p:cTn id="189" presetID="10" presetClass="entr" presetSubtype="0" fill="hold" nodeType="withEffect">
                                  <p:stCondLst>
                                    <p:cond delay="0"/>
                                  </p:stCondLst>
                                  <p:childTnLst>
                                    <p:set>
                                      <p:cBhvr>
                                        <p:cTn id="190" dur="1" fill="hold">
                                          <p:stCondLst>
                                            <p:cond delay="0"/>
                                          </p:stCondLst>
                                        </p:cTn>
                                        <p:tgtEl>
                                          <p:spTgt spid="124"/>
                                        </p:tgtEl>
                                        <p:attrNameLst>
                                          <p:attrName>style.visibility</p:attrName>
                                        </p:attrNameLst>
                                      </p:cBhvr>
                                      <p:to>
                                        <p:strVal val="visible"/>
                                      </p:to>
                                    </p:set>
                                    <p:animEffect transition="in" filter="fade">
                                      <p:cBhvr>
                                        <p:cTn id="191" dur="1000"/>
                                        <p:tgtEl>
                                          <p:spTgt spid="124"/>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grpId="0" nodeType="clickEffect">
                                  <p:stCondLst>
                                    <p:cond delay="0"/>
                                  </p:stCondLst>
                                  <p:childTnLst>
                                    <p:set>
                                      <p:cBhvr>
                                        <p:cTn id="195" dur="1" fill="hold">
                                          <p:stCondLst>
                                            <p:cond delay="0"/>
                                          </p:stCondLst>
                                        </p:cTn>
                                        <p:tgtEl>
                                          <p:spTgt spid="205"/>
                                        </p:tgtEl>
                                        <p:attrNameLst>
                                          <p:attrName>style.visibility</p:attrName>
                                        </p:attrNameLst>
                                      </p:cBhvr>
                                      <p:to>
                                        <p:strVal val="visible"/>
                                      </p:to>
                                    </p:set>
                                    <p:animEffect transition="in" filter="fade">
                                      <p:cBhvr>
                                        <p:cTn id="196" dur="1000"/>
                                        <p:tgtEl>
                                          <p:spTgt spid="205"/>
                                        </p:tgtEl>
                                      </p:cBhvr>
                                    </p:animEffect>
                                  </p:childTnLst>
                                </p:cTn>
                              </p:par>
                              <p:par>
                                <p:cTn id="197" presetID="10" presetClass="entr" presetSubtype="0" fill="hold" nodeType="withEffect">
                                  <p:stCondLst>
                                    <p:cond delay="0"/>
                                  </p:stCondLst>
                                  <p:childTnLst>
                                    <p:set>
                                      <p:cBhvr>
                                        <p:cTn id="198" dur="1" fill="hold">
                                          <p:stCondLst>
                                            <p:cond delay="0"/>
                                          </p:stCondLst>
                                        </p:cTn>
                                        <p:tgtEl>
                                          <p:spTgt spid="20"/>
                                        </p:tgtEl>
                                        <p:attrNameLst>
                                          <p:attrName>style.visibility</p:attrName>
                                        </p:attrNameLst>
                                      </p:cBhvr>
                                      <p:to>
                                        <p:strVal val="visible"/>
                                      </p:to>
                                    </p:set>
                                    <p:animEffect transition="in" filter="fade">
                                      <p:cBhvr>
                                        <p:cTn id="199" dur="1000"/>
                                        <p:tgtEl>
                                          <p:spTgt spid="20"/>
                                        </p:tgtEl>
                                      </p:cBhvr>
                                    </p:animEffect>
                                  </p:childTnLst>
                                </p:cTn>
                              </p:par>
                              <p:par>
                                <p:cTn id="200" presetID="10" presetClass="entr" presetSubtype="0" fill="hold" nodeType="withEffect">
                                  <p:stCondLst>
                                    <p:cond delay="0"/>
                                  </p:stCondLst>
                                  <p:childTnLst>
                                    <p:set>
                                      <p:cBhvr>
                                        <p:cTn id="201" dur="1" fill="hold">
                                          <p:stCondLst>
                                            <p:cond delay="0"/>
                                          </p:stCondLst>
                                        </p:cTn>
                                        <p:tgtEl>
                                          <p:spTgt spid="109"/>
                                        </p:tgtEl>
                                        <p:attrNameLst>
                                          <p:attrName>style.visibility</p:attrName>
                                        </p:attrNameLst>
                                      </p:cBhvr>
                                      <p:to>
                                        <p:strVal val="visible"/>
                                      </p:to>
                                    </p:set>
                                    <p:animEffect transition="in" filter="fade">
                                      <p:cBhvr>
                                        <p:cTn id="202" dur="1000"/>
                                        <p:tgtEl>
                                          <p:spTgt spid="109"/>
                                        </p:tgtEl>
                                      </p:cBhvr>
                                    </p:animEffect>
                                  </p:childTnLst>
                                </p:cTn>
                              </p:par>
                            </p:childTnLst>
                          </p:cTn>
                        </p:par>
                        <p:par>
                          <p:cTn id="203" fill="hold">
                            <p:stCondLst>
                              <p:cond delay="1000"/>
                            </p:stCondLst>
                            <p:childTnLst>
                              <p:par>
                                <p:cTn id="204" presetID="10" presetClass="entr" presetSubtype="0" fill="hold" nodeType="afterEffect">
                                  <p:stCondLst>
                                    <p:cond delay="0"/>
                                  </p:stCondLst>
                                  <p:childTnLst>
                                    <p:set>
                                      <p:cBhvr>
                                        <p:cTn id="205" dur="1" fill="hold">
                                          <p:stCondLst>
                                            <p:cond delay="0"/>
                                          </p:stCondLst>
                                        </p:cTn>
                                        <p:tgtEl>
                                          <p:spTgt spid="125"/>
                                        </p:tgtEl>
                                        <p:attrNameLst>
                                          <p:attrName>style.visibility</p:attrName>
                                        </p:attrNameLst>
                                      </p:cBhvr>
                                      <p:to>
                                        <p:strVal val="visible"/>
                                      </p:to>
                                    </p:set>
                                    <p:animEffect transition="in" filter="fade">
                                      <p:cBhvr>
                                        <p:cTn id="206" dur="500"/>
                                        <p:tgtEl>
                                          <p:spTgt spid="125"/>
                                        </p:tgtEl>
                                      </p:cBhvr>
                                    </p:animEffect>
                                  </p:childTnLst>
                                </p:cTn>
                              </p:par>
                              <p:par>
                                <p:cTn id="207" presetID="49" presetClass="path" presetSubtype="0" accel="50000" decel="50000" fill="hold" nodeType="withEffect">
                                  <p:stCondLst>
                                    <p:cond delay="200"/>
                                  </p:stCondLst>
                                  <p:childTnLst>
                                    <p:animMotion origin="layout" path="M -4.44444E-6 -4.81481E-6 L 0.29896 0.325 " pathEditMode="relative" rAng="0" ptsTypes="AA">
                                      <p:cBhvr>
                                        <p:cTn id="208" dur="2000" fill="hold"/>
                                        <p:tgtEl>
                                          <p:spTgt spid="125"/>
                                        </p:tgtEl>
                                        <p:attrNameLst>
                                          <p:attrName>ppt_x</p:attrName>
                                          <p:attrName>ppt_y</p:attrName>
                                        </p:attrNameLst>
                                      </p:cBhvr>
                                      <p:rCtr x="14900" y="16200"/>
                                    </p:animMotion>
                                  </p:childTnLst>
                                </p:cTn>
                              </p:par>
                            </p:childTnLst>
                          </p:cTn>
                        </p:par>
                        <p:par>
                          <p:cTn id="209" fill="hold">
                            <p:stCondLst>
                              <p:cond delay="3200"/>
                            </p:stCondLst>
                            <p:childTnLst>
                              <p:par>
                                <p:cTn id="210" presetID="10" presetClass="exit" presetSubtype="0" fill="hold" nodeType="afterEffect">
                                  <p:stCondLst>
                                    <p:cond delay="0"/>
                                  </p:stCondLst>
                                  <p:childTnLst>
                                    <p:animEffect transition="out" filter="fade">
                                      <p:cBhvr>
                                        <p:cTn id="211" dur="500"/>
                                        <p:tgtEl>
                                          <p:spTgt spid="125"/>
                                        </p:tgtEl>
                                      </p:cBhvr>
                                    </p:animEffect>
                                    <p:set>
                                      <p:cBhvr>
                                        <p:cTn id="212" dur="1" fill="hold">
                                          <p:stCondLst>
                                            <p:cond delay="499"/>
                                          </p:stCondLst>
                                        </p:cTn>
                                        <p:tgtEl>
                                          <p:spTgt spid="125"/>
                                        </p:tgtEl>
                                        <p:attrNameLst>
                                          <p:attrName>style.visibility</p:attrName>
                                        </p:attrNameLst>
                                      </p:cBhvr>
                                      <p:to>
                                        <p:strVal val="hidden"/>
                                      </p:to>
                                    </p:set>
                                  </p:childTnLst>
                                </p:cTn>
                              </p:par>
                              <p:par>
                                <p:cTn id="213" presetID="10" presetClass="entr" presetSubtype="0" fill="hold" nodeType="withEffect">
                                  <p:stCondLst>
                                    <p:cond delay="0"/>
                                  </p:stCondLst>
                                  <p:childTnLst>
                                    <p:set>
                                      <p:cBhvr>
                                        <p:cTn id="214" dur="1" fill="hold">
                                          <p:stCondLst>
                                            <p:cond delay="0"/>
                                          </p:stCondLst>
                                        </p:cTn>
                                        <p:tgtEl>
                                          <p:spTgt spid="129"/>
                                        </p:tgtEl>
                                        <p:attrNameLst>
                                          <p:attrName>style.visibility</p:attrName>
                                        </p:attrNameLst>
                                      </p:cBhvr>
                                      <p:to>
                                        <p:strVal val="visible"/>
                                      </p:to>
                                    </p:set>
                                    <p:animEffect transition="in" filter="fade">
                                      <p:cBhvr>
                                        <p:cTn id="215" dur="1000"/>
                                        <p:tgtEl>
                                          <p:spTgt spid="129"/>
                                        </p:tgtEl>
                                      </p:cBhvr>
                                    </p:animEffect>
                                  </p:childTnLst>
                                </p:cTn>
                              </p:par>
                              <p:par>
                                <p:cTn id="216" presetID="10" presetClass="entr" presetSubtype="0" fill="hold" nodeType="withEffect">
                                  <p:stCondLst>
                                    <p:cond delay="0"/>
                                  </p:stCondLst>
                                  <p:childTnLst>
                                    <p:set>
                                      <p:cBhvr>
                                        <p:cTn id="217" dur="1" fill="hold">
                                          <p:stCondLst>
                                            <p:cond delay="0"/>
                                          </p:stCondLst>
                                        </p:cTn>
                                        <p:tgtEl>
                                          <p:spTgt spid="130"/>
                                        </p:tgtEl>
                                        <p:attrNameLst>
                                          <p:attrName>style.visibility</p:attrName>
                                        </p:attrNameLst>
                                      </p:cBhvr>
                                      <p:to>
                                        <p:strVal val="visible"/>
                                      </p:to>
                                    </p:set>
                                    <p:animEffect transition="in" filter="fade">
                                      <p:cBhvr>
                                        <p:cTn id="218" dur="1000"/>
                                        <p:tgtEl>
                                          <p:spTgt spid="130"/>
                                        </p:tgtEl>
                                      </p:cBhvr>
                                    </p:animEffect>
                                  </p:childTnLst>
                                </p:cTn>
                              </p:par>
                            </p:childTnLst>
                          </p:cTn>
                        </p:par>
                      </p:childTnLst>
                    </p:cTn>
                  </p:par>
                  <p:par>
                    <p:cTn id="219" fill="hold">
                      <p:stCondLst>
                        <p:cond delay="indefinite"/>
                      </p:stCondLst>
                      <p:childTnLst>
                        <p:par>
                          <p:cTn id="220" fill="hold">
                            <p:stCondLst>
                              <p:cond delay="0"/>
                            </p:stCondLst>
                            <p:childTnLst>
                              <p:par>
                                <p:cTn id="221" presetID="10" presetClass="entr" presetSubtype="0" fill="hold" grpId="0" nodeType="clickEffect">
                                  <p:stCondLst>
                                    <p:cond delay="0"/>
                                  </p:stCondLst>
                                  <p:childTnLst>
                                    <p:set>
                                      <p:cBhvr>
                                        <p:cTn id="222" dur="1" fill="hold">
                                          <p:stCondLst>
                                            <p:cond delay="0"/>
                                          </p:stCondLst>
                                        </p:cTn>
                                        <p:tgtEl>
                                          <p:spTgt spid="214">
                                            <p:txEl>
                                              <p:pRg st="0" end="0"/>
                                            </p:txEl>
                                          </p:spTgt>
                                        </p:tgtEl>
                                        <p:attrNameLst>
                                          <p:attrName>style.visibility</p:attrName>
                                        </p:attrNameLst>
                                      </p:cBhvr>
                                      <p:to>
                                        <p:strVal val="visible"/>
                                      </p:to>
                                    </p:set>
                                    <p:animEffect transition="in" filter="fade">
                                      <p:cBhvr>
                                        <p:cTn id="223" dur="1000"/>
                                        <p:tgtEl>
                                          <p:spTgt spid="214">
                                            <p:txEl>
                                              <p:pRg st="0" end="0"/>
                                            </p:txEl>
                                          </p:spTgt>
                                        </p:tgtEl>
                                      </p:cBhvr>
                                    </p:animEffect>
                                  </p:childTnLst>
                                </p:cTn>
                              </p:par>
                              <p:par>
                                <p:cTn id="224" presetID="10" presetClass="entr" presetSubtype="0" fill="hold" nodeType="withEffect">
                                  <p:stCondLst>
                                    <p:cond delay="0"/>
                                  </p:stCondLst>
                                  <p:childTnLst>
                                    <p:set>
                                      <p:cBhvr>
                                        <p:cTn id="225" dur="1" fill="hold">
                                          <p:stCondLst>
                                            <p:cond delay="0"/>
                                          </p:stCondLst>
                                        </p:cTn>
                                        <p:tgtEl>
                                          <p:spTgt spid="131"/>
                                        </p:tgtEl>
                                        <p:attrNameLst>
                                          <p:attrName>style.visibility</p:attrName>
                                        </p:attrNameLst>
                                      </p:cBhvr>
                                      <p:to>
                                        <p:strVal val="visible"/>
                                      </p:to>
                                    </p:set>
                                    <p:animEffect transition="in" filter="fade">
                                      <p:cBhvr>
                                        <p:cTn id="226" dur="500"/>
                                        <p:tgtEl>
                                          <p:spTgt spid="131"/>
                                        </p:tgtEl>
                                      </p:cBhvr>
                                    </p:animEffect>
                                  </p:childTnLst>
                                </p:cTn>
                              </p:par>
                              <p:par>
                                <p:cTn id="227" presetID="10" presetClass="entr" presetSubtype="0" fill="hold" nodeType="withEffect">
                                  <p:stCondLst>
                                    <p:cond delay="0"/>
                                  </p:stCondLst>
                                  <p:childTnLst>
                                    <p:set>
                                      <p:cBhvr>
                                        <p:cTn id="228" dur="1" fill="hold">
                                          <p:stCondLst>
                                            <p:cond delay="0"/>
                                          </p:stCondLst>
                                        </p:cTn>
                                        <p:tgtEl>
                                          <p:spTgt spid="132"/>
                                        </p:tgtEl>
                                        <p:attrNameLst>
                                          <p:attrName>style.visibility</p:attrName>
                                        </p:attrNameLst>
                                      </p:cBhvr>
                                      <p:to>
                                        <p:strVal val="visible"/>
                                      </p:to>
                                    </p:set>
                                    <p:animEffect transition="in" filter="fade">
                                      <p:cBhvr>
                                        <p:cTn id="229" dur="500"/>
                                        <p:tgtEl>
                                          <p:spTgt spid="132"/>
                                        </p:tgtEl>
                                      </p:cBhvr>
                                    </p:animEffect>
                                  </p:childTnLst>
                                </p:cTn>
                              </p:par>
                              <p:par>
                                <p:cTn id="230" presetID="10" presetClass="entr" presetSubtype="0" fill="hold" nodeType="withEffect">
                                  <p:stCondLst>
                                    <p:cond delay="0"/>
                                  </p:stCondLst>
                                  <p:childTnLst>
                                    <p:set>
                                      <p:cBhvr>
                                        <p:cTn id="231" dur="1" fill="hold">
                                          <p:stCondLst>
                                            <p:cond delay="0"/>
                                          </p:stCondLst>
                                        </p:cTn>
                                        <p:tgtEl>
                                          <p:spTgt spid="133"/>
                                        </p:tgtEl>
                                        <p:attrNameLst>
                                          <p:attrName>style.visibility</p:attrName>
                                        </p:attrNameLst>
                                      </p:cBhvr>
                                      <p:to>
                                        <p:strVal val="visible"/>
                                      </p:to>
                                    </p:set>
                                    <p:animEffect transition="in" filter="fade">
                                      <p:cBhvr>
                                        <p:cTn id="232" dur="500"/>
                                        <p:tgtEl>
                                          <p:spTgt spid="133"/>
                                        </p:tgtEl>
                                      </p:cBhvr>
                                    </p:animEffect>
                                  </p:childTnLst>
                                </p:cTn>
                              </p:par>
                              <p:par>
                                <p:cTn id="233" presetID="49" presetClass="path" presetSubtype="0" accel="50000" decel="50000" fill="hold" nodeType="withEffect">
                                  <p:stCondLst>
                                    <p:cond delay="200"/>
                                  </p:stCondLst>
                                  <p:childTnLst>
                                    <p:animMotion origin="layout" path="M 2.22222E-6 -2.59259E-6 L -0.48281 -0.09676 " pathEditMode="relative" rAng="0" ptsTypes="AA">
                                      <p:cBhvr>
                                        <p:cTn id="234" dur="2000" fill="hold"/>
                                        <p:tgtEl>
                                          <p:spTgt spid="131"/>
                                        </p:tgtEl>
                                        <p:attrNameLst>
                                          <p:attrName>ppt_x</p:attrName>
                                          <p:attrName>ppt_y</p:attrName>
                                        </p:attrNameLst>
                                      </p:cBhvr>
                                      <p:rCtr x="-24100" y="-4800"/>
                                    </p:animMotion>
                                  </p:childTnLst>
                                </p:cTn>
                              </p:par>
                              <p:par>
                                <p:cTn id="235" presetID="49" presetClass="path" presetSubtype="0" accel="50000" decel="50000" fill="hold" nodeType="withEffect">
                                  <p:stCondLst>
                                    <p:cond delay="200"/>
                                  </p:stCondLst>
                                  <p:childTnLst>
                                    <p:animMotion origin="layout" path="M 5.55556E-7 -2.59259E-6 L -0.42014 -0.0956 " pathEditMode="relative" rAng="0" ptsTypes="AA">
                                      <p:cBhvr>
                                        <p:cTn id="236" dur="2000" fill="hold"/>
                                        <p:tgtEl>
                                          <p:spTgt spid="132"/>
                                        </p:tgtEl>
                                        <p:attrNameLst>
                                          <p:attrName>ppt_x</p:attrName>
                                          <p:attrName>ppt_y</p:attrName>
                                        </p:attrNameLst>
                                      </p:cBhvr>
                                      <p:rCtr x="-21000" y="-4800"/>
                                    </p:animMotion>
                                  </p:childTnLst>
                                </p:cTn>
                              </p:par>
                              <p:par>
                                <p:cTn id="237" presetID="49" presetClass="path" presetSubtype="0" accel="50000" decel="50000" fill="hold" nodeType="withEffect">
                                  <p:stCondLst>
                                    <p:cond delay="200"/>
                                  </p:stCondLst>
                                  <p:childTnLst>
                                    <p:animMotion origin="layout" path="M 3.05556E-6 -2.59259E-6 L -0.35782 -0.09259 " pathEditMode="relative" rAng="0" ptsTypes="AA">
                                      <p:cBhvr>
                                        <p:cTn id="238" dur="2000" fill="hold"/>
                                        <p:tgtEl>
                                          <p:spTgt spid="133"/>
                                        </p:tgtEl>
                                        <p:attrNameLst>
                                          <p:attrName>ppt_x</p:attrName>
                                          <p:attrName>ppt_y</p:attrName>
                                        </p:attrNameLst>
                                      </p:cBhvr>
                                      <p:rCtr x="-17900" y="-4600"/>
                                    </p:animMotion>
                                  </p:childTnLst>
                                </p:cTn>
                              </p:par>
                            </p:childTnLst>
                          </p:cTn>
                        </p:par>
                        <p:par>
                          <p:cTn id="239" fill="hold">
                            <p:stCondLst>
                              <p:cond delay="2200"/>
                            </p:stCondLst>
                            <p:childTnLst>
                              <p:par>
                                <p:cTn id="240" presetID="10" presetClass="exit" presetSubtype="0" fill="hold" nodeType="afterEffect">
                                  <p:stCondLst>
                                    <p:cond delay="0"/>
                                  </p:stCondLst>
                                  <p:childTnLst>
                                    <p:animEffect transition="out" filter="fade">
                                      <p:cBhvr>
                                        <p:cTn id="241" dur="500"/>
                                        <p:tgtEl>
                                          <p:spTgt spid="131"/>
                                        </p:tgtEl>
                                      </p:cBhvr>
                                    </p:animEffect>
                                    <p:set>
                                      <p:cBhvr>
                                        <p:cTn id="242" dur="1" fill="hold">
                                          <p:stCondLst>
                                            <p:cond delay="499"/>
                                          </p:stCondLst>
                                        </p:cTn>
                                        <p:tgtEl>
                                          <p:spTgt spid="131"/>
                                        </p:tgtEl>
                                        <p:attrNameLst>
                                          <p:attrName>style.visibility</p:attrName>
                                        </p:attrNameLst>
                                      </p:cBhvr>
                                      <p:to>
                                        <p:strVal val="hidden"/>
                                      </p:to>
                                    </p:set>
                                  </p:childTnLst>
                                </p:cTn>
                              </p:par>
                              <p:par>
                                <p:cTn id="243" presetID="10" presetClass="exit" presetSubtype="0" fill="hold" nodeType="withEffect">
                                  <p:stCondLst>
                                    <p:cond delay="0"/>
                                  </p:stCondLst>
                                  <p:childTnLst>
                                    <p:animEffect transition="out" filter="fade">
                                      <p:cBhvr>
                                        <p:cTn id="244" dur="500"/>
                                        <p:tgtEl>
                                          <p:spTgt spid="132"/>
                                        </p:tgtEl>
                                      </p:cBhvr>
                                    </p:animEffect>
                                    <p:set>
                                      <p:cBhvr>
                                        <p:cTn id="245" dur="1" fill="hold">
                                          <p:stCondLst>
                                            <p:cond delay="499"/>
                                          </p:stCondLst>
                                        </p:cTn>
                                        <p:tgtEl>
                                          <p:spTgt spid="132"/>
                                        </p:tgtEl>
                                        <p:attrNameLst>
                                          <p:attrName>style.visibility</p:attrName>
                                        </p:attrNameLst>
                                      </p:cBhvr>
                                      <p:to>
                                        <p:strVal val="hidden"/>
                                      </p:to>
                                    </p:set>
                                  </p:childTnLst>
                                </p:cTn>
                              </p:par>
                              <p:par>
                                <p:cTn id="246" presetID="10" presetClass="exit" presetSubtype="0" fill="hold" nodeType="withEffect">
                                  <p:stCondLst>
                                    <p:cond delay="0"/>
                                  </p:stCondLst>
                                  <p:childTnLst>
                                    <p:animEffect transition="out" filter="fade">
                                      <p:cBhvr>
                                        <p:cTn id="247" dur="500"/>
                                        <p:tgtEl>
                                          <p:spTgt spid="133"/>
                                        </p:tgtEl>
                                      </p:cBhvr>
                                    </p:animEffect>
                                    <p:set>
                                      <p:cBhvr>
                                        <p:cTn id="248" dur="1" fill="hold">
                                          <p:stCondLst>
                                            <p:cond delay="499"/>
                                          </p:stCondLst>
                                        </p:cTn>
                                        <p:tgtEl>
                                          <p:spTgt spid="133"/>
                                        </p:tgtEl>
                                        <p:attrNameLst>
                                          <p:attrName>style.visibility</p:attrName>
                                        </p:attrNameLst>
                                      </p:cBhvr>
                                      <p:to>
                                        <p:strVal val="hidden"/>
                                      </p:to>
                                    </p:set>
                                  </p:childTnLst>
                                </p:cTn>
                              </p:par>
                            </p:childTnLst>
                          </p:cTn>
                        </p:par>
                        <p:par>
                          <p:cTn id="249" fill="hold">
                            <p:stCondLst>
                              <p:cond delay="2700"/>
                            </p:stCondLst>
                            <p:childTnLst>
                              <p:par>
                                <p:cTn id="250" presetID="10" presetClass="entr" presetSubtype="0" fill="hold" nodeType="afterEffect">
                                  <p:stCondLst>
                                    <p:cond delay="0"/>
                                  </p:stCondLst>
                                  <p:childTnLst>
                                    <p:set>
                                      <p:cBhvr>
                                        <p:cTn id="251" dur="1" fill="hold">
                                          <p:stCondLst>
                                            <p:cond delay="0"/>
                                          </p:stCondLst>
                                        </p:cTn>
                                        <p:tgtEl>
                                          <p:spTgt spid="181"/>
                                        </p:tgtEl>
                                        <p:attrNameLst>
                                          <p:attrName>style.visibility</p:attrName>
                                        </p:attrNameLst>
                                      </p:cBhvr>
                                      <p:to>
                                        <p:strVal val="visible"/>
                                      </p:to>
                                    </p:set>
                                    <p:animEffect transition="in" filter="fade">
                                      <p:cBhvr>
                                        <p:cTn id="252" dur="1000"/>
                                        <p:tgtEl>
                                          <p:spTgt spid="181"/>
                                        </p:tgtEl>
                                      </p:cBhvr>
                                    </p:animEffect>
                                  </p:childTnLst>
                                </p:cTn>
                              </p:par>
                              <p:par>
                                <p:cTn id="253" presetID="10" presetClass="entr" presetSubtype="0" fill="hold" nodeType="withEffect">
                                  <p:stCondLst>
                                    <p:cond delay="0"/>
                                  </p:stCondLst>
                                  <p:childTnLst>
                                    <p:set>
                                      <p:cBhvr>
                                        <p:cTn id="254" dur="1" fill="hold">
                                          <p:stCondLst>
                                            <p:cond delay="0"/>
                                          </p:stCondLst>
                                        </p:cTn>
                                        <p:tgtEl>
                                          <p:spTgt spid="182"/>
                                        </p:tgtEl>
                                        <p:attrNameLst>
                                          <p:attrName>style.visibility</p:attrName>
                                        </p:attrNameLst>
                                      </p:cBhvr>
                                      <p:to>
                                        <p:strVal val="visible"/>
                                      </p:to>
                                    </p:set>
                                    <p:animEffect transition="in" filter="fade">
                                      <p:cBhvr>
                                        <p:cTn id="255" dur="1000"/>
                                        <p:tgtEl>
                                          <p:spTgt spid="182"/>
                                        </p:tgtEl>
                                      </p:cBhvr>
                                    </p:animEffect>
                                  </p:childTnLst>
                                </p:cTn>
                              </p:par>
                              <p:par>
                                <p:cTn id="256" presetID="10" presetClass="entr" presetSubtype="0" fill="hold" nodeType="withEffect">
                                  <p:stCondLst>
                                    <p:cond delay="0"/>
                                  </p:stCondLst>
                                  <p:childTnLst>
                                    <p:set>
                                      <p:cBhvr>
                                        <p:cTn id="257" dur="1" fill="hold">
                                          <p:stCondLst>
                                            <p:cond delay="0"/>
                                          </p:stCondLst>
                                        </p:cTn>
                                        <p:tgtEl>
                                          <p:spTgt spid="183"/>
                                        </p:tgtEl>
                                        <p:attrNameLst>
                                          <p:attrName>style.visibility</p:attrName>
                                        </p:attrNameLst>
                                      </p:cBhvr>
                                      <p:to>
                                        <p:strVal val="visible"/>
                                      </p:to>
                                    </p:set>
                                    <p:animEffect transition="in" filter="fade">
                                      <p:cBhvr>
                                        <p:cTn id="258" dur="1000"/>
                                        <p:tgtEl>
                                          <p:spTgt spid="183"/>
                                        </p:tgtEl>
                                      </p:cBhvr>
                                    </p:animEffect>
                                  </p:childTnLst>
                                </p:cTn>
                              </p:par>
                            </p:childTnLst>
                          </p:cTn>
                        </p:par>
                        <p:par>
                          <p:cTn id="259" fill="hold">
                            <p:stCondLst>
                              <p:cond delay="3700"/>
                            </p:stCondLst>
                            <p:childTnLst>
                              <p:par>
                                <p:cTn id="260" presetID="10" presetClass="exit" presetSubtype="0" fill="hold" grpId="2" nodeType="afterEffect">
                                  <p:stCondLst>
                                    <p:cond delay="500"/>
                                  </p:stCondLst>
                                  <p:childTnLst>
                                    <p:animEffect transition="out" filter="fade">
                                      <p:cBhvr>
                                        <p:cTn id="261" dur="1000"/>
                                        <p:tgtEl>
                                          <p:spTgt spid="181"/>
                                        </p:tgtEl>
                                      </p:cBhvr>
                                    </p:animEffect>
                                    <p:set>
                                      <p:cBhvr>
                                        <p:cTn id="262" dur="1" fill="hold">
                                          <p:stCondLst>
                                            <p:cond delay="999"/>
                                          </p:stCondLst>
                                        </p:cTn>
                                        <p:tgtEl>
                                          <p:spTgt spid="181"/>
                                        </p:tgtEl>
                                        <p:attrNameLst>
                                          <p:attrName>style.visibility</p:attrName>
                                        </p:attrNameLst>
                                      </p:cBhvr>
                                      <p:to>
                                        <p:strVal val="hidden"/>
                                      </p:to>
                                    </p:set>
                                  </p:childTnLst>
                                </p:cTn>
                              </p:par>
                              <p:par>
                                <p:cTn id="263" presetID="10" presetClass="exit" presetSubtype="0" fill="hold" grpId="2" nodeType="withEffect">
                                  <p:stCondLst>
                                    <p:cond delay="500"/>
                                  </p:stCondLst>
                                  <p:childTnLst>
                                    <p:animEffect transition="out" filter="fade">
                                      <p:cBhvr>
                                        <p:cTn id="264" dur="1000"/>
                                        <p:tgtEl>
                                          <p:spTgt spid="182"/>
                                        </p:tgtEl>
                                      </p:cBhvr>
                                    </p:animEffect>
                                    <p:set>
                                      <p:cBhvr>
                                        <p:cTn id="265" dur="1" fill="hold">
                                          <p:stCondLst>
                                            <p:cond delay="999"/>
                                          </p:stCondLst>
                                        </p:cTn>
                                        <p:tgtEl>
                                          <p:spTgt spid="182"/>
                                        </p:tgtEl>
                                        <p:attrNameLst>
                                          <p:attrName>style.visibility</p:attrName>
                                        </p:attrNameLst>
                                      </p:cBhvr>
                                      <p:to>
                                        <p:strVal val="hidden"/>
                                      </p:to>
                                    </p:set>
                                  </p:childTnLst>
                                </p:cTn>
                              </p:par>
                              <p:par>
                                <p:cTn id="266" presetID="10" presetClass="exit" presetSubtype="0" fill="hold" grpId="2" nodeType="withEffect">
                                  <p:stCondLst>
                                    <p:cond delay="500"/>
                                  </p:stCondLst>
                                  <p:childTnLst>
                                    <p:animEffect transition="out" filter="fade">
                                      <p:cBhvr>
                                        <p:cTn id="267" dur="1000"/>
                                        <p:tgtEl>
                                          <p:spTgt spid="183"/>
                                        </p:tgtEl>
                                      </p:cBhvr>
                                    </p:animEffect>
                                    <p:set>
                                      <p:cBhvr>
                                        <p:cTn id="268" dur="1" fill="hold">
                                          <p:stCondLst>
                                            <p:cond delay="999"/>
                                          </p:stCondLst>
                                        </p:cTn>
                                        <p:tgtEl>
                                          <p:spTgt spid="183"/>
                                        </p:tgtEl>
                                        <p:attrNameLst>
                                          <p:attrName>style.visibility</p:attrName>
                                        </p:attrNameLst>
                                      </p:cBhvr>
                                      <p:to>
                                        <p:strVal val="hidden"/>
                                      </p:to>
                                    </p:set>
                                  </p:childTnLst>
                                </p:cTn>
                              </p:par>
                              <p:par>
                                <p:cTn id="269" presetID="10" presetClass="entr" presetSubtype="0" fill="hold" nodeType="withEffect">
                                  <p:stCondLst>
                                    <p:cond delay="500"/>
                                  </p:stCondLst>
                                  <p:childTnLst>
                                    <p:set>
                                      <p:cBhvr>
                                        <p:cTn id="270" dur="1" fill="hold">
                                          <p:stCondLst>
                                            <p:cond delay="0"/>
                                          </p:stCondLst>
                                        </p:cTn>
                                        <p:tgtEl>
                                          <p:spTgt spid="3090"/>
                                        </p:tgtEl>
                                        <p:attrNameLst>
                                          <p:attrName>style.visibility</p:attrName>
                                        </p:attrNameLst>
                                      </p:cBhvr>
                                      <p:to>
                                        <p:strVal val="visible"/>
                                      </p:to>
                                    </p:set>
                                    <p:animEffect transition="in" filter="fade">
                                      <p:cBhvr>
                                        <p:cTn id="271" dur="500"/>
                                        <p:tgtEl>
                                          <p:spTgt spid="3090"/>
                                        </p:tgtEl>
                                      </p:cBhvr>
                                    </p:animEffect>
                                  </p:childTnLst>
                                </p:cTn>
                              </p:par>
                              <p:par>
                                <p:cTn id="272" presetID="10" presetClass="entr" presetSubtype="0" fill="hold" nodeType="withEffect">
                                  <p:stCondLst>
                                    <p:cond delay="200"/>
                                  </p:stCondLst>
                                  <p:childTnLst>
                                    <p:set>
                                      <p:cBhvr>
                                        <p:cTn id="273" dur="1" fill="hold">
                                          <p:stCondLst>
                                            <p:cond delay="0"/>
                                          </p:stCondLst>
                                        </p:cTn>
                                        <p:tgtEl>
                                          <p:spTgt spid="247"/>
                                        </p:tgtEl>
                                        <p:attrNameLst>
                                          <p:attrName>style.visibility</p:attrName>
                                        </p:attrNameLst>
                                      </p:cBhvr>
                                      <p:to>
                                        <p:strVal val="visible"/>
                                      </p:to>
                                    </p:set>
                                    <p:animEffect transition="in" filter="fade">
                                      <p:cBhvr>
                                        <p:cTn id="274" dur="500"/>
                                        <p:tgtEl>
                                          <p:spTgt spid="247"/>
                                        </p:tgtEl>
                                      </p:cBhvr>
                                    </p:animEffect>
                                  </p:childTnLst>
                                </p:cTn>
                              </p:par>
                              <p:par>
                                <p:cTn id="275" presetID="10" presetClass="entr" presetSubtype="0" fill="hold" nodeType="withEffect">
                                  <p:stCondLst>
                                    <p:cond delay="400"/>
                                  </p:stCondLst>
                                  <p:childTnLst>
                                    <p:set>
                                      <p:cBhvr>
                                        <p:cTn id="276" dur="1" fill="hold">
                                          <p:stCondLst>
                                            <p:cond delay="0"/>
                                          </p:stCondLst>
                                        </p:cTn>
                                        <p:tgtEl>
                                          <p:spTgt spid="248"/>
                                        </p:tgtEl>
                                        <p:attrNameLst>
                                          <p:attrName>style.visibility</p:attrName>
                                        </p:attrNameLst>
                                      </p:cBhvr>
                                      <p:to>
                                        <p:strVal val="visible"/>
                                      </p:to>
                                    </p:set>
                                    <p:animEffect transition="in" filter="fade">
                                      <p:cBhvr>
                                        <p:cTn id="277" dur="500"/>
                                        <p:tgtEl>
                                          <p:spTgt spid="248"/>
                                        </p:tgtEl>
                                      </p:cBhvr>
                                    </p:animEffect>
                                  </p:childTnLst>
                                </p:cTn>
                              </p:par>
                              <p:par>
                                <p:cTn id="278" presetID="10" presetClass="entr" presetSubtype="0" fill="hold" nodeType="withEffect">
                                  <p:stCondLst>
                                    <p:cond delay="600"/>
                                  </p:stCondLst>
                                  <p:childTnLst>
                                    <p:set>
                                      <p:cBhvr>
                                        <p:cTn id="279" dur="1" fill="hold">
                                          <p:stCondLst>
                                            <p:cond delay="0"/>
                                          </p:stCondLst>
                                        </p:cTn>
                                        <p:tgtEl>
                                          <p:spTgt spid="251"/>
                                        </p:tgtEl>
                                        <p:attrNameLst>
                                          <p:attrName>style.visibility</p:attrName>
                                        </p:attrNameLst>
                                      </p:cBhvr>
                                      <p:to>
                                        <p:strVal val="visible"/>
                                      </p:to>
                                    </p:set>
                                    <p:animEffect transition="in" filter="fade">
                                      <p:cBhvr>
                                        <p:cTn id="280" dur="500"/>
                                        <p:tgtEl>
                                          <p:spTgt spid="251"/>
                                        </p:tgtEl>
                                      </p:cBhvr>
                                    </p:animEffect>
                                  </p:childTnLst>
                                </p:cTn>
                              </p:par>
                              <p:par>
                                <p:cTn id="281" presetID="10" presetClass="entr" presetSubtype="0" fill="hold" nodeType="withEffect">
                                  <p:stCondLst>
                                    <p:cond delay="800"/>
                                  </p:stCondLst>
                                  <p:childTnLst>
                                    <p:set>
                                      <p:cBhvr>
                                        <p:cTn id="282" dur="1" fill="hold">
                                          <p:stCondLst>
                                            <p:cond delay="0"/>
                                          </p:stCondLst>
                                        </p:cTn>
                                        <p:tgtEl>
                                          <p:spTgt spid="252"/>
                                        </p:tgtEl>
                                        <p:attrNameLst>
                                          <p:attrName>style.visibility</p:attrName>
                                        </p:attrNameLst>
                                      </p:cBhvr>
                                      <p:to>
                                        <p:strVal val="visible"/>
                                      </p:to>
                                    </p:set>
                                    <p:animEffect transition="in" filter="fade">
                                      <p:cBhvr>
                                        <p:cTn id="283" dur="500"/>
                                        <p:tgtEl>
                                          <p:spTgt spid="252"/>
                                        </p:tgtEl>
                                      </p:cBhvr>
                                    </p:animEffect>
                                  </p:childTnLst>
                                </p:cTn>
                              </p:par>
                              <p:par>
                                <p:cTn id="284" presetID="10" presetClass="entr" presetSubtype="0" fill="hold" nodeType="withEffect">
                                  <p:stCondLst>
                                    <p:cond delay="1000"/>
                                  </p:stCondLst>
                                  <p:childTnLst>
                                    <p:set>
                                      <p:cBhvr>
                                        <p:cTn id="285" dur="1" fill="hold">
                                          <p:stCondLst>
                                            <p:cond delay="0"/>
                                          </p:stCondLst>
                                        </p:cTn>
                                        <p:tgtEl>
                                          <p:spTgt spid="253"/>
                                        </p:tgtEl>
                                        <p:attrNameLst>
                                          <p:attrName>style.visibility</p:attrName>
                                        </p:attrNameLst>
                                      </p:cBhvr>
                                      <p:to>
                                        <p:strVal val="visible"/>
                                      </p:to>
                                    </p:set>
                                    <p:animEffect transition="in" filter="fade">
                                      <p:cBhvr>
                                        <p:cTn id="286" dur="500"/>
                                        <p:tgtEl>
                                          <p:spTgt spid="253"/>
                                        </p:tgtEl>
                                      </p:cBhvr>
                                    </p:animEffect>
                                  </p:childTnLst>
                                </p:cTn>
                              </p:par>
                              <p:par>
                                <p:cTn id="287" presetID="10" presetClass="entr" presetSubtype="0" fill="hold" nodeType="withEffect">
                                  <p:stCondLst>
                                    <p:cond delay="1200"/>
                                  </p:stCondLst>
                                  <p:childTnLst>
                                    <p:set>
                                      <p:cBhvr>
                                        <p:cTn id="288" dur="1" fill="hold">
                                          <p:stCondLst>
                                            <p:cond delay="0"/>
                                          </p:stCondLst>
                                        </p:cTn>
                                        <p:tgtEl>
                                          <p:spTgt spid="256"/>
                                        </p:tgtEl>
                                        <p:attrNameLst>
                                          <p:attrName>style.visibility</p:attrName>
                                        </p:attrNameLst>
                                      </p:cBhvr>
                                      <p:to>
                                        <p:strVal val="visible"/>
                                      </p:to>
                                    </p:set>
                                    <p:animEffect transition="in" filter="fade">
                                      <p:cBhvr>
                                        <p:cTn id="289" dur="500"/>
                                        <p:tgtEl>
                                          <p:spTgt spid="256"/>
                                        </p:tgtEl>
                                      </p:cBhvr>
                                    </p:animEffect>
                                  </p:childTnLst>
                                </p:cTn>
                              </p:par>
                              <p:par>
                                <p:cTn id="290" presetID="10" presetClass="entr" presetSubtype="0" fill="hold" nodeType="withEffect">
                                  <p:stCondLst>
                                    <p:cond delay="1400"/>
                                  </p:stCondLst>
                                  <p:childTnLst>
                                    <p:set>
                                      <p:cBhvr>
                                        <p:cTn id="291" dur="1" fill="hold">
                                          <p:stCondLst>
                                            <p:cond delay="0"/>
                                          </p:stCondLst>
                                        </p:cTn>
                                        <p:tgtEl>
                                          <p:spTgt spid="257"/>
                                        </p:tgtEl>
                                        <p:attrNameLst>
                                          <p:attrName>style.visibility</p:attrName>
                                        </p:attrNameLst>
                                      </p:cBhvr>
                                      <p:to>
                                        <p:strVal val="visible"/>
                                      </p:to>
                                    </p:set>
                                    <p:animEffect transition="in" filter="fade">
                                      <p:cBhvr>
                                        <p:cTn id="292" dur="500"/>
                                        <p:tgtEl>
                                          <p:spTgt spid="257"/>
                                        </p:tgtEl>
                                      </p:cBhvr>
                                    </p:animEffect>
                                  </p:childTnLst>
                                </p:cTn>
                              </p:par>
                              <p:par>
                                <p:cTn id="293" presetID="10" presetClass="entr" presetSubtype="0" fill="hold" nodeType="withEffect">
                                  <p:stCondLst>
                                    <p:cond delay="1600"/>
                                  </p:stCondLst>
                                  <p:childTnLst>
                                    <p:set>
                                      <p:cBhvr>
                                        <p:cTn id="294" dur="1" fill="hold">
                                          <p:stCondLst>
                                            <p:cond delay="0"/>
                                          </p:stCondLst>
                                        </p:cTn>
                                        <p:tgtEl>
                                          <p:spTgt spid="258"/>
                                        </p:tgtEl>
                                        <p:attrNameLst>
                                          <p:attrName>style.visibility</p:attrName>
                                        </p:attrNameLst>
                                      </p:cBhvr>
                                      <p:to>
                                        <p:strVal val="visible"/>
                                      </p:to>
                                    </p:set>
                                    <p:animEffect transition="in" filter="fade">
                                      <p:cBhvr>
                                        <p:cTn id="295" dur="500"/>
                                        <p:tgtEl>
                                          <p:spTgt spid="258"/>
                                        </p:tgtEl>
                                      </p:cBhvr>
                                    </p:animEffect>
                                  </p:childTnLst>
                                </p:cTn>
                              </p:par>
                              <p:par>
                                <p:cTn id="296" presetID="10" presetClass="entr" presetSubtype="0" fill="hold" nodeType="withEffect">
                                  <p:stCondLst>
                                    <p:cond delay="1800"/>
                                  </p:stCondLst>
                                  <p:childTnLst>
                                    <p:set>
                                      <p:cBhvr>
                                        <p:cTn id="297" dur="1" fill="hold">
                                          <p:stCondLst>
                                            <p:cond delay="0"/>
                                          </p:stCondLst>
                                        </p:cTn>
                                        <p:tgtEl>
                                          <p:spTgt spid="259"/>
                                        </p:tgtEl>
                                        <p:attrNameLst>
                                          <p:attrName>style.visibility</p:attrName>
                                        </p:attrNameLst>
                                      </p:cBhvr>
                                      <p:to>
                                        <p:strVal val="visible"/>
                                      </p:to>
                                    </p:set>
                                    <p:animEffect transition="in" filter="fade">
                                      <p:cBhvr>
                                        <p:cTn id="298" dur="500"/>
                                        <p:tgtEl>
                                          <p:spTgt spid="259"/>
                                        </p:tgtEl>
                                      </p:cBhvr>
                                    </p:animEffect>
                                  </p:childTnLst>
                                </p:cTn>
                              </p:par>
                              <p:par>
                                <p:cTn id="299" presetID="10" presetClass="entr" presetSubtype="0" fill="hold" nodeType="withEffect">
                                  <p:stCondLst>
                                    <p:cond delay="2000"/>
                                  </p:stCondLst>
                                  <p:childTnLst>
                                    <p:set>
                                      <p:cBhvr>
                                        <p:cTn id="300" dur="1" fill="hold">
                                          <p:stCondLst>
                                            <p:cond delay="0"/>
                                          </p:stCondLst>
                                        </p:cTn>
                                        <p:tgtEl>
                                          <p:spTgt spid="260"/>
                                        </p:tgtEl>
                                        <p:attrNameLst>
                                          <p:attrName>style.visibility</p:attrName>
                                        </p:attrNameLst>
                                      </p:cBhvr>
                                      <p:to>
                                        <p:strVal val="visible"/>
                                      </p:to>
                                    </p:set>
                                    <p:animEffect transition="in" filter="fade">
                                      <p:cBhvr>
                                        <p:cTn id="301" dur="500"/>
                                        <p:tgtEl>
                                          <p:spTgt spid="260"/>
                                        </p:tgtEl>
                                      </p:cBhvr>
                                    </p:animEffect>
                                  </p:childTnLst>
                                </p:cTn>
                              </p:par>
                              <p:par>
                                <p:cTn id="302" presetID="10" presetClass="entr" presetSubtype="0" fill="hold" nodeType="withEffect">
                                  <p:stCondLst>
                                    <p:cond delay="2200"/>
                                  </p:stCondLst>
                                  <p:childTnLst>
                                    <p:set>
                                      <p:cBhvr>
                                        <p:cTn id="303" dur="1" fill="hold">
                                          <p:stCondLst>
                                            <p:cond delay="0"/>
                                          </p:stCondLst>
                                        </p:cTn>
                                        <p:tgtEl>
                                          <p:spTgt spid="261"/>
                                        </p:tgtEl>
                                        <p:attrNameLst>
                                          <p:attrName>style.visibility</p:attrName>
                                        </p:attrNameLst>
                                      </p:cBhvr>
                                      <p:to>
                                        <p:strVal val="visible"/>
                                      </p:to>
                                    </p:set>
                                    <p:animEffect transition="in" filter="fade">
                                      <p:cBhvr>
                                        <p:cTn id="304" dur="500"/>
                                        <p:tgtEl>
                                          <p:spTgt spid="261"/>
                                        </p:tgtEl>
                                      </p:cBhvr>
                                    </p:animEffect>
                                  </p:childTnLst>
                                </p:cTn>
                              </p:par>
                            </p:childTnLst>
                          </p:cTn>
                        </p:par>
                      </p:childTnLst>
                    </p:cTn>
                  </p:par>
                  <p:par>
                    <p:cTn id="305" fill="hold">
                      <p:stCondLst>
                        <p:cond delay="indefinite"/>
                      </p:stCondLst>
                      <p:childTnLst>
                        <p:par>
                          <p:cTn id="306" fill="hold">
                            <p:stCondLst>
                              <p:cond delay="0"/>
                            </p:stCondLst>
                            <p:childTnLst>
                              <p:par>
                                <p:cTn id="307" presetID="10" presetClass="entr" presetSubtype="0" fill="hold" grpId="0" nodeType="clickEffect">
                                  <p:stCondLst>
                                    <p:cond delay="0"/>
                                  </p:stCondLst>
                                  <p:childTnLst>
                                    <p:set>
                                      <p:cBhvr>
                                        <p:cTn id="308" dur="1" fill="hold">
                                          <p:stCondLst>
                                            <p:cond delay="0"/>
                                          </p:stCondLst>
                                        </p:cTn>
                                        <p:tgtEl>
                                          <p:spTgt spid="214">
                                            <p:txEl>
                                              <p:pRg st="1" end="1"/>
                                            </p:txEl>
                                          </p:spTgt>
                                        </p:tgtEl>
                                        <p:attrNameLst>
                                          <p:attrName>style.visibility</p:attrName>
                                        </p:attrNameLst>
                                      </p:cBhvr>
                                      <p:to>
                                        <p:strVal val="visible"/>
                                      </p:to>
                                    </p:set>
                                    <p:animEffect transition="in" filter="fade">
                                      <p:cBhvr>
                                        <p:cTn id="309" dur="1000"/>
                                        <p:tgtEl>
                                          <p:spTgt spid="214">
                                            <p:txEl>
                                              <p:pRg st="1" end="1"/>
                                            </p:txEl>
                                          </p:spTgt>
                                        </p:tgtEl>
                                      </p:cBhvr>
                                    </p:animEffect>
                                  </p:childTnLst>
                                </p:cTn>
                              </p:par>
                              <p:par>
                                <p:cTn id="310" presetID="10" presetClass="exit" presetSubtype="0" fill="hold" nodeType="withEffect">
                                  <p:stCondLst>
                                    <p:cond delay="0"/>
                                  </p:stCondLst>
                                  <p:childTnLst>
                                    <p:animEffect transition="out" filter="fade">
                                      <p:cBhvr>
                                        <p:cTn id="311" dur="500"/>
                                        <p:tgtEl>
                                          <p:spTgt spid="251"/>
                                        </p:tgtEl>
                                      </p:cBhvr>
                                    </p:animEffect>
                                    <p:set>
                                      <p:cBhvr>
                                        <p:cTn id="312" dur="1" fill="hold">
                                          <p:stCondLst>
                                            <p:cond delay="499"/>
                                          </p:stCondLst>
                                        </p:cTn>
                                        <p:tgtEl>
                                          <p:spTgt spid="251"/>
                                        </p:tgtEl>
                                        <p:attrNameLst>
                                          <p:attrName>style.visibility</p:attrName>
                                        </p:attrNameLst>
                                      </p:cBhvr>
                                      <p:to>
                                        <p:strVal val="hidden"/>
                                      </p:to>
                                    </p:set>
                                  </p:childTnLst>
                                </p:cTn>
                              </p:par>
                              <p:par>
                                <p:cTn id="313" presetID="10" presetClass="exit" presetSubtype="0" fill="hold" nodeType="withEffect">
                                  <p:stCondLst>
                                    <p:cond delay="200"/>
                                  </p:stCondLst>
                                  <p:childTnLst>
                                    <p:animEffect transition="out" filter="fade">
                                      <p:cBhvr>
                                        <p:cTn id="314" dur="500"/>
                                        <p:tgtEl>
                                          <p:spTgt spid="247"/>
                                        </p:tgtEl>
                                      </p:cBhvr>
                                    </p:animEffect>
                                    <p:set>
                                      <p:cBhvr>
                                        <p:cTn id="315" dur="1" fill="hold">
                                          <p:stCondLst>
                                            <p:cond delay="499"/>
                                          </p:stCondLst>
                                        </p:cTn>
                                        <p:tgtEl>
                                          <p:spTgt spid="247"/>
                                        </p:tgtEl>
                                        <p:attrNameLst>
                                          <p:attrName>style.visibility</p:attrName>
                                        </p:attrNameLst>
                                      </p:cBhvr>
                                      <p:to>
                                        <p:strVal val="hidden"/>
                                      </p:to>
                                    </p:set>
                                  </p:childTnLst>
                                </p:cTn>
                              </p:par>
                              <p:par>
                                <p:cTn id="316" presetID="10" presetClass="exit" presetSubtype="0" fill="hold" nodeType="withEffect">
                                  <p:stCondLst>
                                    <p:cond delay="400"/>
                                  </p:stCondLst>
                                  <p:childTnLst>
                                    <p:animEffect transition="out" filter="fade">
                                      <p:cBhvr>
                                        <p:cTn id="317" dur="500"/>
                                        <p:tgtEl>
                                          <p:spTgt spid="258"/>
                                        </p:tgtEl>
                                      </p:cBhvr>
                                    </p:animEffect>
                                    <p:set>
                                      <p:cBhvr>
                                        <p:cTn id="318" dur="1" fill="hold">
                                          <p:stCondLst>
                                            <p:cond delay="499"/>
                                          </p:stCondLst>
                                        </p:cTn>
                                        <p:tgtEl>
                                          <p:spTgt spid="258"/>
                                        </p:tgtEl>
                                        <p:attrNameLst>
                                          <p:attrName>style.visibility</p:attrName>
                                        </p:attrNameLst>
                                      </p:cBhvr>
                                      <p:to>
                                        <p:strVal val="hidden"/>
                                      </p:to>
                                    </p:set>
                                  </p:childTnLst>
                                </p:cTn>
                              </p:par>
                              <p:par>
                                <p:cTn id="319" presetID="10" presetClass="exit" presetSubtype="0" fill="hold" nodeType="withEffect">
                                  <p:stCondLst>
                                    <p:cond delay="600"/>
                                  </p:stCondLst>
                                  <p:childTnLst>
                                    <p:animEffect transition="out" filter="fade">
                                      <p:cBhvr>
                                        <p:cTn id="320" dur="500"/>
                                        <p:tgtEl>
                                          <p:spTgt spid="261"/>
                                        </p:tgtEl>
                                      </p:cBhvr>
                                    </p:animEffect>
                                    <p:set>
                                      <p:cBhvr>
                                        <p:cTn id="321" dur="1" fill="hold">
                                          <p:stCondLst>
                                            <p:cond delay="499"/>
                                          </p:stCondLst>
                                        </p:cTn>
                                        <p:tgtEl>
                                          <p:spTgt spid="261"/>
                                        </p:tgtEl>
                                        <p:attrNameLst>
                                          <p:attrName>style.visibility</p:attrName>
                                        </p:attrNameLst>
                                      </p:cBhvr>
                                      <p:to>
                                        <p:strVal val="hidden"/>
                                      </p:to>
                                    </p:set>
                                  </p:childTnLst>
                                </p:cTn>
                              </p:par>
                            </p:childTnLst>
                          </p:cTn>
                        </p:par>
                      </p:childTnLst>
                    </p:cTn>
                  </p:par>
                  <p:par>
                    <p:cTn id="322" fill="hold">
                      <p:stCondLst>
                        <p:cond delay="indefinite"/>
                      </p:stCondLst>
                      <p:childTnLst>
                        <p:par>
                          <p:cTn id="323" fill="hold">
                            <p:stCondLst>
                              <p:cond delay="0"/>
                            </p:stCondLst>
                            <p:childTnLst>
                              <p:par>
                                <p:cTn id="324" presetID="10" presetClass="entr" presetSubtype="0" fill="hold" grpId="0" nodeType="clickEffect">
                                  <p:stCondLst>
                                    <p:cond delay="0"/>
                                  </p:stCondLst>
                                  <p:childTnLst>
                                    <p:set>
                                      <p:cBhvr>
                                        <p:cTn id="325" dur="1" fill="hold">
                                          <p:stCondLst>
                                            <p:cond delay="0"/>
                                          </p:stCondLst>
                                        </p:cTn>
                                        <p:tgtEl>
                                          <p:spTgt spid="214">
                                            <p:txEl>
                                              <p:pRg st="2" end="2"/>
                                            </p:txEl>
                                          </p:spTgt>
                                        </p:tgtEl>
                                        <p:attrNameLst>
                                          <p:attrName>style.visibility</p:attrName>
                                        </p:attrNameLst>
                                      </p:cBhvr>
                                      <p:to>
                                        <p:strVal val="visible"/>
                                      </p:to>
                                    </p:set>
                                    <p:animEffect transition="in" filter="fade">
                                      <p:cBhvr>
                                        <p:cTn id="326" dur="1000"/>
                                        <p:tgtEl>
                                          <p:spTgt spid="2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224" grpId="0" animBg="1"/>
      <p:bldP spid="206" grpId="0" animBg="1"/>
      <p:bldP spid="126" grpId="0" build="p"/>
      <p:bldP spid="205" grpId="0" animBg="1"/>
      <p:bldP spid="214" grpId="0" build="p"/>
      <p:bldP spid="5" grpId="0" animBg="1"/>
      <p:bldP spid="269" grpId="0"/>
      <p:bldP spid="270" grpId="0"/>
      <p:bldP spid="271" grpId="0"/>
      <p:bldP spid="6" grpId="0" animBg="1"/>
      <p:bldP spid="181" grpId="0" animBg="1"/>
      <p:bldP spid="181" grpId="1" animBg="1"/>
      <p:bldP spid="181" grpId="2" animBg="1"/>
      <p:bldP spid="182" grpId="0" animBg="1"/>
      <p:bldP spid="182" grpId="1" animBg="1"/>
      <p:bldP spid="182" grpId="2" animBg="1"/>
      <p:bldP spid="183" grpId="0" animBg="1"/>
      <p:bldP spid="183" grpId="1" animBg="1"/>
      <p:bldP spid="183" grpId="2" animBg="1"/>
      <p:bldP spid="15" grpId="0" animBg="1"/>
      <p:bldP spid="32" grpId="0" animBg="1"/>
      <p:bldP spid="33" grpId="0" animBg="1"/>
      <p:bldP spid="34" grpId="0" animBg="1"/>
      <p:bldP spid="118" grpId="0" animBg="1"/>
      <p:bldP spid="118" grpId="1" animBg="1"/>
      <p:bldP spid="1025" grpId="0"/>
      <p:bldP spid="153" grpId="0"/>
      <p:bldP spid="1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DDTK-E Extensibility</a:t>
            </a:r>
          </a:p>
        </p:txBody>
      </p:sp>
      <p:sp>
        <p:nvSpPr>
          <p:cNvPr id="3" name="Content Placeholder 2"/>
          <p:cNvSpPr>
            <a:spLocks noGrp="1"/>
          </p:cNvSpPr>
          <p:nvPr>
            <p:ph idx="1"/>
          </p:nvPr>
        </p:nvSpPr>
        <p:spPr>
          <a:xfrm>
            <a:off x="180976" y="1050925"/>
            <a:ext cx="5494610" cy="3785652"/>
          </a:xfrm>
        </p:spPr>
        <p:txBody>
          <a:bodyPr/>
          <a:lstStyle/>
          <a:p>
            <a:r>
              <a:rPr lang="en-US" sz="2400" b="1" dirty="0" smtClean="0"/>
              <a:t>VM Action = Tasks = Scripts mapping stored in XML</a:t>
            </a:r>
            <a:endParaRPr lang="en-US" sz="2400" dirty="0" smtClean="0"/>
          </a:p>
          <a:p>
            <a:endParaRPr lang="en-US" sz="2400" b="1" dirty="0" smtClean="0"/>
          </a:p>
          <a:p>
            <a:r>
              <a:rPr lang="en-US" sz="2400" b="1" dirty="0" err="1" smtClean="0"/>
              <a:t>PowerShell</a:t>
            </a:r>
            <a:endParaRPr lang="en-US" sz="2400" b="1" dirty="0" smtClean="0"/>
          </a:p>
          <a:p>
            <a:pPr lvl="1"/>
            <a:r>
              <a:rPr lang="en-US" sz="2200" dirty="0" smtClean="0"/>
              <a:t>Build PS script to execute specific  task – i.e. add VM to LB pool, map host drive to LUN</a:t>
            </a:r>
          </a:p>
          <a:p>
            <a:r>
              <a:rPr lang="en-US" sz="2400" b="1" dirty="0" smtClean="0"/>
              <a:t>Admin Portal </a:t>
            </a:r>
          </a:p>
          <a:p>
            <a:pPr lvl="1"/>
            <a:r>
              <a:rPr lang="en-US" sz="2200" dirty="0" smtClean="0"/>
              <a:t>Author the Tasks that make up the VM Action</a:t>
            </a:r>
          </a:p>
          <a:p>
            <a:pPr lvl="1">
              <a:spcAft>
                <a:spcPts val="1200"/>
              </a:spcAft>
            </a:pPr>
            <a:r>
              <a:rPr lang="en-US" sz="2200" dirty="0" smtClean="0"/>
              <a:t>Associate Script to each Task</a:t>
            </a:r>
          </a:p>
          <a:p>
            <a:r>
              <a:rPr lang="en-US" sz="2400" b="1" dirty="0" smtClean="0"/>
              <a:t>Self Service Portal </a:t>
            </a:r>
          </a:p>
          <a:p>
            <a:pPr lvl="1"/>
            <a:r>
              <a:rPr lang="en-US" sz="2200" dirty="0" smtClean="0"/>
              <a:t>Predefined set of VM Actions (i.e. Create VM, Start VM, Stop VM…)</a:t>
            </a:r>
          </a:p>
          <a:p>
            <a:pPr lvl="1"/>
            <a:endParaRPr lang="en-US" sz="2200" dirty="0" smtClean="0"/>
          </a:p>
          <a:p>
            <a:pPr lvl="1"/>
            <a:endParaRPr lang="en-US" sz="2200" dirty="0" smtClean="0"/>
          </a:p>
          <a:p>
            <a:pPr marL="0" indent="0">
              <a:buNone/>
            </a:pPr>
            <a:endParaRPr lang="en-US" sz="2400" dirty="0"/>
          </a:p>
        </p:txBody>
      </p:sp>
      <p:sp>
        <p:nvSpPr>
          <p:cNvPr id="7" name="TextBox 6"/>
          <p:cNvSpPr txBox="1"/>
          <p:nvPr/>
        </p:nvSpPr>
        <p:spPr>
          <a:xfrm>
            <a:off x="550438" y="1351975"/>
            <a:ext cx="7706123" cy="421414"/>
          </a:xfrm>
          <a:prstGeom prst="rect">
            <a:avLst/>
          </a:prstGeom>
          <a:noFill/>
        </p:spPr>
        <p:txBody>
          <a:bodyPr wrap="square" lIns="82058" tIns="41029" rIns="82058" bIns="41029" rtlCol="0">
            <a:spAutoFit/>
          </a:bodyPr>
          <a:lstStyle/>
          <a:p>
            <a:endParaRPr lang="en-US" sz="2200" dirty="0">
              <a:gradFill>
                <a:gsLst>
                  <a:gs pos="0">
                    <a:schemeClr val="bg1"/>
                  </a:gs>
                  <a:gs pos="100000">
                    <a:schemeClr val="bg1"/>
                  </a:gs>
                </a:gsLst>
                <a:lin ang="5400000" scaled="0"/>
              </a:gradFill>
            </a:endParaRPr>
          </a:p>
        </p:txBody>
      </p:sp>
      <p:sp>
        <p:nvSpPr>
          <p:cNvPr id="6" name="Rectangle 5"/>
          <p:cNvSpPr/>
          <p:nvPr/>
        </p:nvSpPr>
        <p:spPr>
          <a:xfrm>
            <a:off x="207816" y="1052288"/>
            <a:ext cx="5038189"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sp>
        <p:nvSpPr>
          <p:cNvPr id="9" name="Rectangle 8"/>
          <p:cNvSpPr/>
          <p:nvPr/>
        </p:nvSpPr>
        <p:spPr>
          <a:xfrm>
            <a:off x="219985" y="4788101"/>
            <a:ext cx="8721813"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pic>
        <p:nvPicPr>
          <p:cNvPr id="1027" name="Picture 3"/>
          <p:cNvPicPr>
            <a:picLocks noChangeAspect="1" noChangeArrowheads="1"/>
          </p:cNvPicPr>
          <p:nvPr/>
        </p:nvPicPr>
        <p:blipFill>
          <a:blip r:embed="rId3"/>
          <a:srcRect/>
          <a:stretch>
            <a:fillRect/>
          </a:stretch>
        </p:blipFill>
        <p:spPr bwMode="auto">
          <a:xfrm>
            <a:off x="5770179" y="1954924"/>
            <a:ext cx="3099895" cy="3815256"/>
          </a:xfrm>
          <a:prstGeom prst="rect">
            <a:avLst/>
          </a:prstGeom>
          <a:noFill/>
          <a:ln w="9525">
            <a:noFill/>
            <a:miter lim="800000"/>
            <a:headEnd/>
            <a:tailEnd/>
          </a:ln>
        </p:spPr>
      </p:pic>
    </p:spTree>
    <p:extLst>
      <p:ext uri="{BB962C8B-B14F-4D97-AF65-F5344CB8AC3E}">
        <p14:creationId xmlns="" xmlns:p14="http://schemas.microsoft.com/office/powerpoint/2010/main" val="146695057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1" y="3808585"/>
            <a:ext cx="7921912" cy="1337595"/>
          </a:xfrm>
        </p:spPr>
        <p:txBody>
          <a:bodyPr/>
          <a:lstStyle/>
          <a:p>
            <a:r>
              <a:rPr lang="en-US" sz="4400" dirty="0" smtClean="0"/>
              <a:t>SVR 209: Building the Foundation for a Cloud Computing Infrastructure </a:t>
            </a:r>
            <a:endParaRPr lang="en-US" sz="4400" dirty="0"/>
          </a:p>
        </p:txBody>
      </p:sp>
      <p:sp>
        <p:nvSpPr>
          <p:cNvPr id="3" name="Subtitle 2"/>
          <p:cNvSpPr>
            <a:spLocks noGrp="1"/>
          </p:cNvSpPr>
          <p:nvPr>
            <p:ph type="subTitle" idx="1"/>
          </p:nvPr>
        </p:nvSpPr>
        <p:spPr/>
        <p:txBody>
          <a:bodyPr/>
          <a:lstStyle/>
          <a:p>
            <a:r>
              <a:rPr lang="en-US" dirty="0" smtClean="0"/>
              <a:t>Isaac Roybal</a:t>
            </a:r>
          </a:p>
          <a:p>
            <a:r>
              <a:rPr lang="en-US" dirty="0" smtClean="0"/>
              <a:t>Product Manager</a:t>
            </a:r>
          </a:p>
          <a:p>
            <a:r>
              <a:rPr lang="en-US" dirty="0" smtClean="0"/>
              <a:t>Microsoft </a:t>
            </a:r>
            <a:r>
              <a:rPr lang="en-US" dirty="0" smtClean="0"/>
              <a:t>Virtualization</a:t>
            </a:r>
          </a:p>
          <a:p>
            <a:r>
              <a:rPr lang="en-US" dirty="0" smtClean="0"/>
              <a:t>Session Code: SVR209</a:t>
            </a:r>
            <a:endParaRPr lang="en-US"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K:\SilverFox\8-20190_IsaacRoybal\Art\Roadmap_BG_1.png"/>
          <p:cNvPicPr>
            <a:picLocks noChangeAspect="1" noChangeArrowheads="1"/>
          </p:cNvPicPr>
          <p:nvPr/>
        </p:nvPicPr>
        <p:blipFill>
          <a:blip r:embed="rId3"/>
          <a:stretch>
            <a:fillRect/>
          </a:stretch>
        </p:blipFill>
        <p:spPr bwMode="auto">
          <a:xfrm>
            <a:off x="0" y="0"/>
            <a:ext cx="9144000" cy="6863362"/>
          </a:xfrm>
          <a:prstGeom prst="rect">
            <a:avLst/>
          </a:prstGeom>
          <a:noFill/>
        </p:spPr>
      </p:pic>
      <p:pic>
        <p:nvPicPr>
          <p:cNvPr id="77" name="Picture 3" descr="D:\SilverFox\8-20190_IsaacRoybal\Art\oval circle frame edge - stretch - fade right.png"/>
          <p:cNvPicPr>
            <a:picLocks noChangeAspect="1" noChangeArrowheads="1"/>
          </p:cNvPicPr>
          <p:nvPr/>
        </p:nvPicPr>
        <p:blipFill>
          <a:blip r:embed="rId4"/>
          <a:stretch>
            <a:fillRect/>
          </a:stretch>
        </p:blipFill>
        <p:spPr bwMode="auto">
          <a:xfrm>
            <a:off x="3175078" y="2245464"/>
            <a:ext cx="2730782" cy="3056526"/>
          </a:xfrm>
          <a:prstGeom prst="rect">
            <a:avLst/>
          </a:prstGeom>
          <a:noFill/>
          <a:effectLst>
            <a:outerShdw blurRad="127000" algn="ctr" rotWithShape="0">
              <a:prstClr val="black">
                <a:alpha val="60000"/>
              </a:prstClr>
            </a:outerShdw>
          </a:effectLst>
        </p:spPr>
      </p:pic>
      <p:grpSp>
        <p:nvGrpSpPr>
          <p:cNvPr id="3" name="Group 65"/>
          <p:cNvGrpSpPr/>
          <p:nvPr/>
        </p:nvGrpSpPr>
        <p:grpSpPr>
          <a:xfrm>
            <a:off x="317934" y="2680572"/>
            <a:ext cx="2730782" cy="4060825"/>
            <a:chOff x="380998" y="2806700"/>
            <a:chExt cx="2730782" cy="4060825"/>
          </a:xfrm>
        </p:grpSpPr>
        <p:grpSp>
          <p:nvGrpSpPr>
            <p:cNvPr id="4" name="Group 64"/>
            <p:cNvGrpSpPr/>
            <p:nvPr/>
          </p:nvGrpSpPr>
          <p:grpSpPr>
            <a:xfrm>
              <a:off x="380998" y="2806700"/>
              <a:ext cx="2730782" cy="4060825"/>
              <a:chOff x="380998" y="2806700"/>
              <a:chExt cx="2730782" cy="4060825"/>
            </a:xfrm>
          </p:grpSpPr>
          <p:sp>
            <p:nvSpPr>
              <p:cNvPr id="42" name="Rectangle 41"/>
              <p:cNvSpPr>
                <a:spLocks/>
              </p:cNvSpPr>
              <p:nvPr/>
            </p:nvSpPr>
            <p:spPr bwMode="auto">
              <a:xfrm>
                <a:off x="521093" y="3429000"/>
                <a:ext cx="2450592" cy="3394074"/>
              </a:xfrm>
              <a:prstGeom prst="rect">
                <a:avLst/>
              </a:prstGeom>
              <a:gradFill>
                <a:gsLst>
                  <a:gs pos="0">
                    <a:srgbClr val="000000">
                      <a:alpha val="40000"/>
                    </a:srgbClr>
                  </a:gs>
                  <a:gs pos="100000">
                    <a:srgbClr val="000000">
                      <a:alpha val="0"/>
                    </a:srgbClr>
                  </a:gs>
                </a:gsLst>
                <a:lin ang="5400000" scaled="0"/>
              </a:gra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 wrap="square" lIns="0" tIns="365760" rIns="0" bIns="0" numCol="1" rtlCol="0" anchor="ctr" anchorCtr="0" compatLnSpc="1">
                <a:prstTxWarp prst="textNoShape">
                  <a:avLst/>
                </a:prstTxWarp>
              </a:bodyPr>
              <a:lstStyle/>
              <a:p>
                <a:pPr defTabSz="914099" fontAlgn="base">
                  <a:lnSpc>
                    <a:spcPct val="90000"/>
                  </a:lnSpc>
                  <a:spcBef>
                    <a:spcPct val="0"/>
                  </a:spcBef>
                  <a:spcAft>
                    <a:spcPct val="0"/>
                  </a:spcAft>
                  <a:defRPr/>
                </a:pPr>
                <a:endParaRPr lang="en-US" sz="2000" dirty="0" smtClean="0">
                  <a:gradFill>
                    <a:gsLst>
                      <a:gs pos="0">
                        <a:schemeClr val="tx1"/>
                      </a:gs>
                      <a:gs pos="100000">
                        <a:schemeClr val="tx1"/>
                      </a:gs>
                    </a:gsLst>
                    <a:lin ang="16200000" scaled="0"/>
                  </a:gradFill>
                  <a:latin typeface="Segoe UI" pitchFamily="34" charset="0"/>
                </a:endParaRPr>
              </a:p>
            </p:txBody>
          </p:sp>
          <p:sp>
            <p:nvSpPr>
              <p:cNvPr id="57" name="Round Same Side Corner Rectangle 56"/>
              <p:cNvSpPr>
                <a:spLocks/>
              </p:cNvSpPr>
              <p:nvPr/>
            </p:nvSpPr>
            <p:spPr bwMode="auto">
              <a:xfrm>
                <a:off x="521093" y="2927351"/>
                <a:ext cx="2450592" cy="3940174"/>
              </a:xfrm>
              <a:prstGeom prst="round2SameRect">
                <a:avLst>
                  <a:gd name="adj1" fmla="val 9539"/>
                  <a:gd name="adj2" fmla="val 0"/>
                </a:avLst>
              </a:prstGeom>
              <a:gradFill>
                <a:gsLst>
                  <a:gs pos="0">
                    <a:srgbClr val="000000">
                      <a:alpha val="40000"/>
                    </a:srgbClr>
                  </a:gs>
                  <a:gs pos="100000">
                    <a:srgbClr val="000000">
                      <a:alpha val="0"/>
                    </a:srgbClr>
                  </a:gs>
                </a:gsLst>
                <a:lin ang="5400000" scaled="0"/>
              </a:gra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 wrap="square" lIns="0" tIns="365760" rIns="0" bIns="0" numCol="1" rtlCol="0" anchor="ctr" anchorCtr="0" compatLnSpc="1">
                <a:prstTxWarp prst="textNoShape">
                  <a:avLst/>
                </a:prstTxWarp>
              </a:bodyPr>
              <a:lstStyle/>
              <a:p>
                <a:pPr defTabSz="914099" fontAlgn="base">
                  <a:lnSpc>
                    <a:spcPct val="90000"/>
                  </a:lnSpc>
                  <a:spcBef>
                    <a:spcPct val="0"/>
                  </a:spcBef>
                  <a:spcAft>
                    <a:spcPct val="0"/>
                  </a:spcAft>
                  <a:defRPr/>
                </a:pPr>
                <a:endParaRPr lang="en-US" sz="2000" dirty="0" smtClean="0">
                  <a:gradFill>
                    <a:gsLst>
                      <a:gs pos="0">
                        <a:schemeClr val="tx1"/>
                      </a:gs>
                      <a:gs pos="100000">
                        <a:schemeClr val="tx1"/>
                      </a:gs>
                    </a:gsLst>
                    <a:lin ang="16200000" scaled="0"/>
                  </a:gradFill>
                  <a:latin typeface="Segoe UI" pitchFamily="34" charset="0"/>
                </a:endParaRPr>
              </a:p>
            </p:txBody>
          </p:sp>
          <p:sp>
            <p:nvSpPr>
              <p:cNvPr id="59" name="Text Placeholder 7"/>
              <p:cNvSpPr txBox="1">
                <a:spLocks/>
              </p:cNvSpPr>
              <p:nvPr/>
            </p:nvSpPr>
            <p:spPr>
              <a:xfrm>
                <a:off x="555764" y="3089022"/>
                <a:ext cx="2381250" cy="295466"/>
              </a:xfrm>
              <a:prstGeom prst="rect">
                <a:avLst/>
              </a:prstGeom>
            </p:spPr>
            <p:txBody>
              <a:bodyPr wrap="square" lIns="0" tIns="0" rIns="0" bIns="0" anchor="t" anchorCtr="0">
                <a:spAutoFit/>
              </a:bodyPr>
              <a:lstStyle/>
              <a:p>
                <a:pPr marR="0" lvl="0" algn="ctr" defTabSz="914363" rtl="0" eaLnBrk="1" fontAlgn="auto" latinLnBrk="0" hangingPunct="1">
                  <a:lnSpc>
                    <a:spcPct val="80000"/>
                  </a:lnSpc>
                  <a:spcBef>
                    <a:spcPct val="20000"/>
                  </a:spcBef>
                  <a:spcAft>
                    <a:spcPts val="0"/>
                  </a:spcAft>
                  <a:buClrTx/>
                  <a:buSzTx/>
                  <a:tabLst/>
                  <a:defRPr/>
                </a:pPr>
                <a:r>
                  <a:rPr kumimoji="0" lang="en-US" sz="2400" b="1" i="1"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TODAY</a:t>
                </a:r>
                <a:endParaRPr kumimoji="0" lang="en-US" sz="2400" b="1" i="1" u="none" strike="noStrike" kern="1200" cap="none" spc="0" normalizeH="0" baseline="0" noProof="0" dirty="0">
                  <a:ln>
                    <a:noFill/>
                  </a:ln>
                  <a:gradFill>
                    <a:gsLst>
                      <a:gs pos="0">
                        <a:schemeClr val="tx1"/>
                      </a:gs>
                      <a:gs pos="100000">
                        <a:schemeClr val="tx1"/>
                      </a:gs>
                    </a:gsLst>
                    <a:lin ang="16200000" scaled="0"/>
                  </a:gradFill>
                  <a:effectLst/>
                  <a:uLnTx/>
                  <a:uFillTx/>
                  <a:latin typeface="Segoe UI" pitchFamily="34" charset="0"/>
                  <a:ea typeface="+mn-ea"/>
                  <a:cs typeface="+mn-cs"/>
                </a:endParaRPr>
              </a:p>
            </p:txBody>
          </p:sp>
          <p:pic>
            <p:nvPicPr>
              <p:cNvPr id="58" name="Picture 3" descr="D:\SilverFox\8-20190_IsaacRoybal\Art\oval circle frame edge - stretch - fade right.png"/>
              <p:cNvPicPr>
                <a:picLocks noChangeAspect="1" noChangeArrowheads="1"/>
              </p:cNvPicPr>
              <p:nvPr/>
            </p:nvPicPr>
            <p:blipFill>
              <a:blip r:embed="rId4"/>
              <a:stretch>
                <a:fillRect/>
              </a:stretch>
            </p:blipFill>
            <p:spPr bwMode="auto">
              <a:xfrm>
                <a:off x="380998" y="2806700"/>
                <a:ext cx="2730782" cy="3056526"/>
              </a:xfrm>
              <a:prstGeom prst="rect">
                <a:avLst/>
              </a:prstGeom>
              <a:noFill/>
              <a:effectLst>
                <a:outerShdw blurRad="127000" algn="ctr" rotWithShape="0">
                  <a:prstClr val="black">
                    <a:alpha val="60000"/>
                  </a:prstClr>
                </a:outerShdw>
              </a:effectLst>
            </p:spPr>
          </p:pic>
        </p:grpSp>
        <p:sp>
          <p:nvSpPr>
            <p:cNvPr id="8" name="Text Box 12"/>
            <p:cNvSpPr txBox="1">
              <a:spLocks noChangeArrowheads="1"/>
            </p:cNvSpPr>
            <p:nvPr/>
          </p:nvSpPr>
          <p:spPr bwMode="auto">
            <a:xfrm>
              <a:off x="596900" y="3600450"/>
              <a:ext cx="2317750" cy="2736134"/>
            </a:xfrm>
            <a:prstGeom prst="rect">
              <a:avLst/>
            </a:prstGeom>
            <a:noFill/>
            <a:ln w="9525">
              <a:noFill/>
              <a:miter lim="800000"/>
              <a:headEnd/>
              <a:tailEnd/>
            </a:ln>
            <a:effectLst/>
          </p:spPr>
          <p:txBody>
            <a:bodyPr wrap="square" lIns="0" tIns="0" rIns="0" bIns="0">
              <a:spAutoFit/>
            </a:bodyPr>
            <a:lstStyle/>
            <a:p>
              <a:pPr marL="173038"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chemeClr val="tx1"/>
                      </a:gs>
                      <a:gs pos="100000">
                        <a:schemeClr val="tx1"/>
                      </a:gs>
                    </a:gsLst>
                    <a:lin ang="16200000" scaled="0"/>
                  </a:gradFill>
                  <a:latin typeface="Segoe UI" pitchFamily="34" charset="0"/>
                </a:rPr>
                <a:t>Dynamic Datacenter Toolkit for </a:t>
              </a:r>
              <a:r>
                <a:rPr lang="en-US" sz="1400" dirty="0" err="1" smtClean="0">
                  <a:gradFill>
                    <a:gsLst>
                      <a:gs pos="0">
                        <a:schemeClr val="tx1"/>
                      </a:gs>
                      <a:gs pos="100000">
                        <a:schemeClr val="tx1"/>
                      </a:gs>
                    </a:gsLst>
                    <a:lin ang="16200000" scaled="0"/>
                  </a:gradFill>
                  <a:latin typeface="Segoe UI" pitchFamily="34" charset="0"/>
                </a:rPr>
                <a:t>Hosters</a:t>
              </a:r>
              <a:r>
                <a:rPr lang="en-US" sz="1400" dirty="0" smtClean="0">
                  <a:gradFill>
                    <a:gsLst>
                      <a:gs pos="0">
                        <a:schemeClr val="tx1"/>
                      </a:gs>
                      <a:gs pos="100000">
                        <a:schemeClr val="tx1"/>
                      </a:gs>
                    </a:gsLst>
                    <a:lin ang="16200000" scaled="0"/>
                  </a:gradFill>
                  <a:latin typeface="Segoe UI" pitchFamily="34" charset="0"/>
                </a:rPr>
                <a:t> </a:t>
              </a:r>
            </a:p>
            <a:p>
              <a:pPr marL="173038"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chemeClr val="tx1"/>
                      </a:gs>
                      <a:gs pos="100000">
                        <a:schemeClr val="tx1"/>
                      </a:gs>
                    </a:gsLst>
                    <a:lin ang="16200000" scaled="0"/>
                  </a:gradFill>
                  <a:latin typeface="Segoe UI" pitchFamily="34" charset="0"/>
                </a:rPr>
                <a:t>Dynamic Datacenter Toolkit for Enterprises (Q1 FY10)</a:t>
              </a:r>
            </a:p>
            <a:p>
              <a:pPr marL="173038"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chemeClr val="tx1"/>
                      </a:gs>
                      <a:gs pos="100000">
                        <a:schemeClr val="tx1"/>
                      </a:gs>
                    </a:gsLst>
                    <a:lin ang="16200000" scaled="0"/>
                  </a:gradFill>
                  <a:latin typeface="Segoe UI" pitchFamily="34" charset="0"/>
                </a:rPr>
                <a:t>Windows </a:t>
              </a:r>
              <a:r>
                <a:rPr lang="en-US" sz="1400" dirty="0">
                  <a:gradFill>
                    <a:gsLst>
                      <a:gs pos="0">
                        <a:schemeClr val="tx1"/>
                      </a:gs>
                      <a:gs pos="100000">
                        <a:schemeClr val="tx1"/>
                      </a:gs>
                    </a:gsLst>
                    <a:lin ang="16200000" scaled="0"/>
                  </a:gradFill>
                  <a:latin typeface="Segoe UI" pitchFamily="34" charset="0"/>
                </a:rPr>
                <a:t>Server 2008/Hyper-V R2 </a:t>
              </a:r>
            </a:p>
            <a:p>
              <a:pPr marL="173038" indent="-173038" fontAlgn="base">
                <a:lnSpc>
                  <a:spcPct val="90000"/>
                </a:lnSpc>
                <a:spcBef>
                  <a:spcPct val="20000"/>
                </a:spcBef>
                <a:spcAft>
                  <a:spcPct val="0"/>
                </a:spcAft>
                <a:buClr>
                  <a:srgbClr val="FFFFFF"/>
                </a:buClr>
                <a:buSzPct val="95000"/>
                <a:buBlip>
                  <a:blip r:embed="rId5"/>
                </a:buBlip>
                <a:defRPr/>
              </a:pPr>
              <a:r>
                <a:rPr lang="en-US" sz="1400" dirty="0">
                  <a:gradFill>
                    <a:gsLst>
                      <a:gs pos="0">
                        <a:schemeClr val="tx1"/>
                      </a:gs>
                      <a:gs pos="100000">
                        <a:schemeClr val="tx1"/>
                      </a:gs>
                    </a:gsLst>
                    <a:lin ang="16200000" scaled="0"/>
                  </a:gradFill>
                  <a:latin typeface="Segoe UI" pitchFamily="34" charset="0"/>
                </a:rPr>
                <a:t>Microsoft Hyper-V Server 2008 </a:t>
              </a:r>
              <a:r>
                <a:rPr lang="en-US" sz="1400" dirty="0" smtClean="0">
                  <a:gradFill>
                    <a:gsLst>
                      <a:gs pos="0">
                        <a:schemeClr val="tx1"/>
                      </a:gs>
                      <a:gs pos="100000">
                        <a:schemeClr val="tx1"/>
                      </a:gs>
                    </a:gsLst>
                    <a:lin ang="16200000" scaled="0"/>
                  </a:gradFill>
                  <a:latin typeface="Segoe UI" pitchFamily="34" charset="0"/>
                </a:rPr>
                <a:t>R2 </a:t>
              </a:r>
              <a:endParaRPr lang="en-US" sz="1400" dirty="0">
                <a:gradFill>
                  <a:gsLst>
                    <a:gs pos="0">
                      <a:schemeClr val="tx1"/>
                    </a:gs>
                    <a:gs pos="100000">
                      <a:schemeClr val="tx1"/>
                    </a:gs>
                  </a:gsLst>
                  <a:lin ang="16200000" scaled="0"/>
                </a:gradFill>
                <a:latin typeface="Segoe UI" pitchFamily="34" charset="0"/>
              </a:endParaRPr>
            </a:p>
            <a:p>
              <a:pPr marL="173038"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chemeClr val="tx1"/>
                      </a:gs>
                      <a:gs pos="100000">
                        <a:schemeClr val="tx1"/>
                      </a:gs>
                    </a:gsLst>
                    <a:lin ang="16200000" scaled="0"/>
                  </a:gradFill>
                  <a:latin typeface="Segoe UI" pitchFamily="34" charset="0"/>
                </a:rPr>
                <a:t>System </a:t>
              </a:r>
              <a:r>
                <a:rPr lang="en-US" sz="1400" dirty="0">
                  <a:gradFill>
                    <a:gsLst>
                      <a:gs pos="0">
                        <a:schemeClr val="tx1"/>
                      </a:gs>
                      <a:gs pos="100000">
                        <a:schemeClr val="tx1"/>
                      </a:gs>
                    </a:gsLst>
                    <a:lin ang="16200000" scaled="0"/>
                  </a:gradFill>
                  <a:latin typeface="Segoe UI" pitchFamily="34" charset="0"/>
                </a:rPr>
                <a:t>Center Virtual Machine Manager </a:t>
              </a:r>
              <a:r>
                <a:rPr lang="en-US" sz="1400" dirty="0" smtClean="0">
                  <a:gradFill>
                    <a:gsLst>
                      <a:gs pos="0">
                        <a:schemeClr val="tx1"/>
                      </a:gs>
                      <a:gs pos="100000">
                        <a:schemeClr val="tx1"/>
                      </a:gs>
                    </a:gsLst>
                    <a:lin ang="16200000" scaled="0"/>
                  </a:gradFill>
                  <a:latin typeface="Segoe UI" pitchFamily="34" charset="0"/>
                </a:rPr>
                <a:t>2008 R2</a:t>
              </a:r>
              <a:endParaRPr lang="en-US" sz="1400" dirty="0">
                <a:gradFill>
                  <a:gsLst>
                    <a:gs pos="0">
                      <a:schemeClr val="tx1"/>
                    </a:gs>
                    <a:gs pos="100000">
                      <a:schemeClr val="tx1"/>
                    </a:gs>
                  </a:gsLst>
                  <a:lin ang="16200000" scaled="0"/>
                </a:gradFill>
                <a:latin typeface="Segoe UI" pitchFamily="34" charset="0"/>
              </a:endParaRPr>
            </a:p>
            <a:p>
              <a:pPr marL="173038" indent="-173038" fontAlgn="base">
                <a:lnSpc>
                  <a:spcPct val="90000"/>
                </a:lnSpc>
                <a:spcBef>
                  <a:spcPct val="20000"/>
                </a:spcBef>
                <a:spcAft>
                  <a:spcPct val="0"/>
                </a:spcAft>
                <a:buClr>
                  <a:srgbClr val="FFFFFF"/>
                </a:buClr>
                <a:buSzPct val="95000"/>
                <a:buBlip>
                  <a:blip r:embed="rId5"/>
                </a:buBlip>
                <a:defRPr/>
              </a:pPr>
              <a:r>
                <a:rPr lang="en-US" sz="1400" dirty="0">
                  <a:gradFill>
                    <a:gsLst>
                      <a:gs pos="0">
                        <a:schemeClr val="tx1"/>
                      </a:gs>
                      <a:gs pos="100000">
                        <a:schemeClr val="tx1"/>
                      </a:gs>
                    </a:gsLst>
                    <a:lin ang="16200000" scaled="0"/>
                  </a:gradFill>
                  <a:latin typeface="Segoe UI" pitchFamily="34" charset="0"/>
                </a:rPr>
                <a:t>System Center Operations Manager 2007 </a:t>
              </a:r>
              <a:r>
                <a:rPr lang="en-US" sz="1400" dirty="0" smtClean="0">
                  <a:gradFill>
                    <a:gsLst>
                      <a:gs pos="0">
                        <a:schemeClr val="tx1"/>
                      </a:gs>
                      <a:gs pos="100000">
                        <a:schemeClr val="tx1"/>
                      </a:gs>
                    </a:gsLst>
                    <a:lin ang="16200000" scaled="0"/>
                  </a:gradFill>
                  <a:latin typeface="Segoe UI" pitchFamily="34" charset="0"/>
                </a:rPr>
                <a:t>R2</a:t>
              </a:r>
              <a:endParaRPr lang="en-US" sz="1400" dirty="0">
                <a:gradFill>
                  <a:gsLst>
                    <a:gs pos="0">
                      <a:schemeClr val="tx1"/>
                    </a:gs>
                    <a:gs pos="100000">
                      <a:schemeClr val="tx1"/>
                    </a:gs>
                  </a:gsLst>
                  <a:lin ang="16200000" scaled="0"/>
                </a:gradFill>
                <a:latin typeface="Segoe UI" pitchFamily="34" charset="0"/>
              </a:endParaRPr>
            </a:p>
          </p:txBody>
        </p:sp>
      </p:grpSp>
      <p:sp>
        <p:nvSpPr>
          <p:cNvPr id="2" name="Title 1"/>
          <p:cNvSpPr>
            <a:spLocks noGrp="1"/>
          </p:cNvSpPr>
          <p:nvPr>
            <p:ph type="title"/>
          </p:nvPr>
        </p:nvSpPr>
        <p:spPr>
          <a:xfrm>
            <a:off x="381000" y="230188"/>
            <a:ext cx="8382000" cy="664797"/>
          </a:xfrm>
        </p:spPr>
        <p:txBody>
          <a:bodyPr/>
          <a:lstStyle/>
          <a:p>
            <a:r>
              <a:rPr lang="en-US" dirty="0" smtClean="0"/>
              <a:t>Microsoft Private Cloud Roadmap</a:t>
            </a:r>
            <a:endParaRPr lang="en-US" dirty="0"/>
          </a:p>
        </p:txBody>
      </p:sp>
      <p:grpSp>
        <p:nvGrpSpPr>
          <p:cNvPr id="5" name="Group 66"/>
          <p:cNvGrpSpPr/>
          <p:nvPr/>
        </p:nvGrpSpPr>
        <p:grpSpPr>
          <a:xfrm>
            <a:off x="6032218" y="1905000"/>
            <a:ext cx="2730782" cy="4060825"/>
            <a:chOff x="380998" y="2806700"/>
            <a:chExt cx="2730782" cy="4060825"/>
          </a:xfrm>
        </p:grpSpPr>
        <p:grpSp>
          <p:nvGrpSpPr>
            <p:cNvPr id="6" name="Group 64"/>
            <p:cNvGrpSpPr/>
            <p:nvPr/>
          </p:nvGrpSpPr>
          <p:grpSpPr>
            <a:xfrm>
              <a:off x="380998" y="2806700"/>
              <a:ext cx="2730782" cy="4060825"/>
              <a:chOff x="380998" y="2806700"/>
              <a:chExt cx="2730782" cy="4060825"/>
            </a:xfrm>
          </p:grpSpPr>
          <p:sp>
            <p:nvSpPr>
              <p:cNvPr id="71" name="Rectangle 70"/>
              <p:cNvSpPr>
                <a:spLocks/>
              </p:cNvSpPr>
              <p:nvPr/>
            </p:nvSpPr>
            <p:spPr bwMode="auto">
              <a:xfrm>
                <a:off x="521093" y="3429000"/>
                <a:ext cx="2450592" cy="3394074"/>
              </a:xfrm>
              <a:prstGeom prst="rect">
                <a:avLst/>
              </a:prstGeom>
              <a:gradFill>
                <a:gsLst>
                  <a:gs pos="0">
                    <a:srgbClr val="000000">
                      <a:alpha val="40000"/>
                    </a:srgbClr>
                  </a:gs>
                  <a:gs pos="100000">
                    <a:srgbClr val="000000">
                      <a:alpha val="0"/>
                    </a:srgbClr>
                  </a:gs>
                </a:gsLst>
                <a:lin ang="5400000" scaled="0"/>
              </a:gra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 wrap="square" lIns="0" tIns="365760" rIns="0" bIns="0" numCol="1" rtlCol="0" anchor="ctr" anchorCtr="0" compatLnSpc="1">
                <a:prstTxWarp prst="textNoShape">
                  <a:avLst/>
                </a:prstTxWarp>
              </a:bodyPr>
              <a:lstStyle/>
              <a:p>
                <a:pPr defTabSz="914099" fontAlgn="base">
                  <a:lnSpc>
                    <a:spcPct val="90000"/>
                  </a:lnSpc>
                  <a:spcBef>
                    <a:spcPct val="0"/>
                  </a:spcBef>
                  <a:spcAft>
                    <a:spcPct val="0"/>
                  </a:spcAft>
                  <a:defRPr/>
                </a:pPr>
                <a:endParaRPr lang="en-US" sz="2000" dirty="0" smtClean="0">
                  <a:gradFill>
                    <a:gsLst>
                      <a:gs pos="0">
                        <a:schemeClr val="tx1"/>
                      </a:gs>
                      <a:gs pos="100000">
                        <a:schemeClr val="tx1"/>
                      </a:gs>
                    </a:gsLst>
                    <a:lin ang="16200000" scaled="0"/>
                  </a:gradFill>
                  <a:latin typeface="Segoe UI" pitchFamily="34" charset="0"/>
                </a:endParaRPr>
              </a:p>
            </p:txBody>
          </p:sp>
          <p:sp>
            <p:nvSpPr>
              <p:cNvPr id="72" name="Round Same Side Corner Rectangle 71"/>
              <p:cNvSpPr>
                <a:spLocks/>
              </p:cNvSpPr>
              <p:nvPr/>
            </p:nvSpPr>
            <p:spPr bwMode="auto">
              <a:xfrm>
                <a:off x="521093" y="2927351"/>
                <a:ext cx="2450592" cy="3940174"/>
              </a:xfrm>
              <a:prstGeom prst="round2SameRect">
                <a:avLst>
                  <a:gd name="adj1" fmla="val 9539"/>
                  <a:gd name="adj2" fmla="val 0"/>
                </a:avLst>
              </a:prstGeom>
              <a:gradFill>
                <a:gsLst>
                  <a:gs pos="0">
                    <a:srgbClr val="000000">
                      <a:alpha val="40000"/>
                    </a:srgbClr>
                  </a:gs>
                  <a:gs pos="100000">
                    <a:srgbClr val="000000">
                      <a:alpha val="0"/>
                    </a:srgbClr>
                  </a:gs>
                </a:gsLst>
                <a:lin ang="5400000" scaled="0"/>
              </a:gra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 wrap="square" lIns="0" tIns="365760" rIns="0" bIns="0" numCol="1" rtlCol="0" anchor="ctr" anchorCtr="0" compatLnSpc="1">
                <a:prstTxWarp prst="textNoShape">
                  <a:avLst/>
                </a:prstTxWarp>
              </a:bodyPr>
              <a:lstStyle/>
              <a:p>
                <a:pPr defTabSz="914099" fontAlgn="base">
                  <a:lnSpc>
                    <a:spcPct val="90000"/>
                  </a:lnSpc>
                  <a:spcBef>
                    <a:spcPct val="0"/>
                  </a:spcBef>
                  <a:spcAft>
                    <a:spcPct val="0"/>
                  </a:spcAft>
                  <a:defRPr/>
                </a:pPr>
                <a:endParaRPr lang="en-US" sz="2000" dirty="0" smtClean="0">
                  <a:gradFill>
                    <a:gsLst>
                      <a:gs pos="0">
                        <a:schemeClr val="tx1"/>
                      </a:gs>
                      <a:gs pos="100000">
                        <a:schemeClr val="tx1"/>
                      </a:gs>
                    </a:gsLst>
                    <a:lin ang="16200000" scaled="0"/>
                  </a:gradFill>
                  <a:latin typeface="Segoe UI" pitchFamily="34" charset="0"/>
                </a:endParaRPr>
              </a:p>
            </p:txBody>
          </p:sp>
          <p:sp>
            <p:nvSpPr>
              <p:cNvPr id="73" name="Text Placeholder 7"/>
              <p:cNvSpPr txBox="1">
                <a:spLocks/>
              </p:cNvSpPr>
              <p:nvPr/>
            </p:nvSpPr>
            <p:spPr>
              <a:xfrm>
                <a:off x="555764" y="3089022"/>
                <a:ext cx="2381250" cy="295466"/>
              </a:xfrm>
              <a:prstGeom prst="rect">
                <a:avLst/>
              </a:prstGeom>
            </p:spPr>
            <p:txBody>
              <a:bodyPr wrap="square" lIns="0" tIns="0" rIns="0" bIns="0" anchor="t" anchorCtr="0">
                <a:spAutoFit/>
              </a:bodyPr>
              <a:lstStyle/>
              <a:p>
                <a:pPr lvl="0" algn="ctr">
                  <a:lnSpc>
                    <a:spcPct val="80000"/>
                  </a:lnSpc>
                  <a:spcBef>
                    <a:spcPct val="20000"/>
                  </a:spcBef>
                  <a:defRPr/>
                </a:pPr>
                <a:r>
                  <a:rPr lang="en-US" sz="2400" b="1" i="1" dirty="0" smtClean="0">
                    <a:gradFill>
                      <a:gsLst>
                        <a:gs pos="0">
                          <a:schemeClr val="tx1"/>
                        </a:gs>
                        <a:gs pos="100000">
                          <a:schemeClr val="tx1"/>
                        </a:gs>
                      </a:gsLst>
                      <a:lin ang="16200000" scaled="0"/>
                    </a:gradFill>
                    <a:latin typeface="Segoe UI" pitchFamily="34" charset="0"/>
                  </a:rPr>
                  <a:t>FUTURE</a:t>
                </a:r>
                <a:endParaRPr kumimoji="0" lang="en-US" sz="2400" b="1" i="1" u="none" strike="noStrike" kern="1200" cap="none" spc="0" normalizeH="0" baseline="0" noProof="0" dirty="0">
                  <a:ln>
                    <a:noFill/>
                  </a:ln>
                  <a:gradFill>
                    <a:gsLst>
                      <a:gs pos="0">
                        <a:schemeClr val="tx1"/>
                      </a:gs>
                      <a:gs pos="100000">
                        <a:schemeClr val="tx1"/>
                      </a:gs>
                    </a:gsLst>
                    <a:lin ang="16200000" scaled="0"/>
                  </a:gradFill>
                  <a:effectLst/>
                  <a:uLnTx/>
                  <a:uFillTx/>
                  <a:latin typeface="Segoe UI" pitchFamily="34" charset="0"/>
                  <a:ea typeface="+mn-ea"/>
                  <a:cs typeface="+mn-cs"/>
                </a:endParaRPr>
              </a:p>
            </p:txBody>
          </p:sp>
          <p:pic>
            <p:nvPicPr>
              <p:cNvPr id="70" name="Picture 3" descr="D:\SilverFox\8-20190_IsaacRoybal\Art\oval circle frame edge - stretch - fade right.png"/>
              <p:cNvPicPr>
                <a:picLocks noChangeAspect="1" noChangeArrowheads="1"/>
              </p:cNvPicPr>
              <p:nvPr/>
            </p:nvPicPr>
            <p:blipFill>
              <a:blip r:embed="rId4"/>
              <a:stretch>
                <a:fillRect/>
              </a:stretch>
            </p:blipFill>
            <p:spPr bwMode="auto">
              <a:xfrm>
                <a:off x="380998" y="2806700"/>
                <a:ext cx="2730782" cy="3056526"/>
              </a:xfrm>
              <a:prstGeom prst="rect">
                <a:avLst/>
              </a:prstGeom>
              <a:noFill/>
              <a:effectLst>
                <a:outerShdw blurRad="127000" algn="ctr" rotWithShape="0">
                  <a:prstClr val="black">
                    <a:alpha val="60000"/>
                  </a:prstClr>
                </a:outerShdw>
              </a:effectLst>
            </p:spPr>
          </p:pic>
        </p:grpSp>
        <p:sp>
          <p:nvSpPr>
            <p:cNvPr id="69" name="Text Box 12"/>
            <p:cNvSpPr txBox="1">
              <a:spLocks noChangeArrowheads="1"/>
            </p:cNvSpPr>
            <p:nvPr/>
          </p:nvSpPr>
          <p:spPr bwMode="auto">
            <a:xfrm>
              <a:off x="596900" y="3600450"/>
              <a:ext cx="2317750" cy="1486561"/>
            </a:xfrm>
            <a:prstGeom prst="rect">
              <a:avLst/>
            </a:prstGeom>
            <a:noFill/>
            <a:ln w="9525">
              <a:noFill/>
              <a:miter lim="800000"/>
              <a:headEnd/>
              <a:tailEnd/>
            </a:ln>
            <a:effectLst/>
          </p:spPr>
          <p:txBody>
            <a:bodyPr wrap="square" lIns="0" tIns="0" rIns="0" bIns="0">
              <a:spAutoFit/>
            </a:bodyPr>
            <a:lstStyle/>
            <a:p>
              <a:pPr marL="173038" lvl="0"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rgbClr val="FFFFFF"/>
                      </a:gs>
                      <a:gs pos="100000">
                        <a:srgbClr val="FFFFFF"/>
                      </a:gs>
                    </a:gsLst>
                    <a:lin ang="16200000" scaled="0"/>
                  </a:gradFill>
                  <a:latin typeface="Segoe UI" pitchFamily="34" charset="0"/>
                </a:rPr>
                <a:t>Windows Server </a:t>
              </a:r>
              <a:r>
                <a:rPr lang="en-US" sz="1400" dirty="0" err="1" smtClean="0">
                  <a:gradFill>
                    <a:gsLst>
                      <a:gs pos="0">
                        <a:srgbClr val="FFFFFF"/>
                      </a:gs>
                      <a:gs pos="100000">
                        <a:srgbClr val="FFFFFF"/>
                      </a:gs>
                    </a:gsLst>
                    <a:lin ang="16200000" scaled="0"/>
                  </a:gradFill>
                  <a:latin typeface="Segoe UI" pitchFamily="34" charset="0"/>
                </a:rPr>
                <a:t>vNext</a:t>
              </a:r>
              <a:r>
                <a:rPr lang="en-US" sz="1400" dirty="0" smtClean="0">
                  <a:gradFill>
                    <a:gsLst>
                      <a:gs pos="0">
                        <a:srgbClr val="FFFFFF"/>
                      </a:gs>
                      <a:gs pos="100000">
                        <a:srgbClr val="FFFFFF"/>
                      </a:gs>
                    </a:gsLst>
                    <a:lin ang="16200000" scaled="0"/>
                  </a:gradFill>
                  <a:latin typeface="Segoe UI" pitchFamily="34" charset="0"/>
                </a:rPr>
                <a:t>/Hyper-V </a:t>
              </a:r>
              <a:r>
                <a:rPr lang="en-US" sz="1400" dirty="0" err="1" smtClean="0">
                  <a:gradFill>
                    <a:gsLst>
                      <a:gs pos="0">
                        <a:srgbClr val="FFFFFF"/>
                      </a:gs>
                      <a:gs pos="100000">
                        <a:srgbClr val="FFFFFF"/>
                      </a:gs>
                    </a:gsLst>
                    <a:lin ang="16200000" scaled="0"/>
                  </a:gradFill>
                  <a:latin typeface="Segoe UI" pitchFamily="34" charset="0"/>
                </a:rPr>
                <a:t>vNext</a:t>
              </a:r>
              <a:endParaRPr lang="en-US" sz="1400" dirty="0" smtClean="0">
                <a:gradFill>
                  <a:gsLst>
                    <a:gs pos="0">
                      <a:srgbClr val="FFFFFF"/>
                    </a:gs>
                    <a:gs pos="100000">
                      <a:srgbClr val="FFFFFF"/>
                    </a:gs>
                  </a:gsLst>
                  <a:lin ang="16200000" scaled="0"/>
                </a:gradFill>
                <a:latin typeface="Segoe UI" pitchFamily="34" charset="0"/>
              </a:endParaRPr>
            </a:p>
            <a:p>
              <a:pPr marL="173038" lvl="0"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rgbClr val="FFFFFF"/>
                      </a:gs>
                      <a:gs pos="100000">
                        <a:srgbClr val="FFFFFF"/>
                      </a:gs>
                    </a:gsLst>
                    <a:lin ang="16200000" scaled="0"/>
                  </a:gradFill>
                  <a:latin typeface="Segoe UI" pitchFamily="34" charset="0"/>
                </a:rPr>
                <a:t>System Center </a:t>
              </a:r>
              <a:r>
                <a:rPr lang="en-US" sz="1400" dirty="0" err="1" smtClean="0">
                  <a:gradFill>
                    <a:gsLst>
                      <a:gs pos="0">
                        <a:srgbClr val="FFFFFF"/>
                      </a:gs>
                      <a:gs pos="100000">
                        <a:srgbClr val="FFFFFF"/>
                      </a:gs>
                    </a:gsLst>
                    <a:lin ang="16200000" scaled="0"/>
                  </a:gradFill>
                  <a:latin typeface="Segoe UI" pitchFamily="34" charset="0"/>
                </a:rPr>
                <a:t>vNext</a:t>
              </a:r>
              <a:endParaRPr lang="en-US" sz="1400" dirty="0" smtClean="0">
                <a:gradFill>
                  <a:gsLst>
                    <a:gs pos="0">
                      <a:srgbClr val="FFFFFF"/>
                    </a:gs>
                    <a:gs pos="100000">
                      <a:srgbClr val="FFFFFF"/>
                    </a:gs>
                  </a:gsLst>
                  <a:lin ang="16200000" scaled="0"/>
                </a:gradFill>
                <a:latin typeface="Segoe UI" pitchFamily="34" charset="0"/>
              </a:endParaRPr>
            </a:p>
            <a:p>
              <a:pPr marL="173038" lvl="0"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rgbClr val="FFFFFF"/>
                      </a:gs>
                      <a:gs pos="100000">
                        <a:srgbClr val="FFFFFF"/>
                      </a:gs>
                    </a:gsLst>
                    <a:lin ang="16200000" scaled="0"/>
                  </a:gradFill>
                  <a:latin typeface="Segoe UI" pitchFamily="34" charset="0"/>
                </a:rPr>
                <a:t>Dynamic Datacenter Toolkit </a:t>
              </a:r>
              <a:r>
                <a:rPr lang="en-US" sz="1400" dirty="0" err="1" smtClean="0">
                  <a:gradFill>
                    <a:gsLst>
                      <a:gs pos="0">
                        <a:srgbClr val="FFFFFF"/>
                      </a:gs>
                      <a:gs pos="100000">
                        <a:srgbClr val="FFFFFF"/>
                      </a:gs>
                    </a:gsLst>
                    <a:lin ang="16200000" scaled="0"/>
                  </a:gradFill>
                  <a:latin typeface="Segoe UI" pitchFamily="34" charset="0"/>
                </a:rPr>
                <a:t>vNext</a:t>
              </a:r>
              <a:endParaRPr lang="en-US" sz="1400" dirty="0" smtClean="0">
                <a:gradFill>
                  <a:gsLst>
                    <a:gs pos="0">
                      <a:srgbClr val="FFFFFF"/>
                    </a:gs>
                    <a:gs pos="100000">
                      <a:srgbClr val="FFFFFF"/>
                    </a:gs>
                  </a:gsLst>
                  <a:lin ang="16200000" scaled="0"/>
                </a:gradFill>
                <a:latin typeface="Segoe UI" pitchFamily="34" charset="0"/>
              </a:endParaRPr>
            </a:p>
            <a:p>
              <a:pPr marL="173038" lvl="0"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rgbClr val="FFFFFF"/>
                      </a:gs>
                      <a:gs pos="100000">
                        <a:srgbClr val="FFFFFF"/>
                      </a:gs>
                    </a:gsLst>
                    <a:lin ang="16200000" scaled="0"/>
                  </a:gradFill>
                  <a:latin typeface="Segoe UI" pitchFamily="34" charset="0"/>
                </a:rPr>
                <a:t>Azure Interoperability  Planning </a:t>
              </a:r>
            </a:p>
          </p:txBody>
        </p:sp>
      </p:grpSp>
      <p:sp>
        <p:nvSpPr>
          <p:cNvPr id="78" name="Rectangle 77"/>
          <p:cNvSpPr>
            <a:spLocks/>
          </p:cNvSpPr>
          <p:nvPr/>
        </p:nvSpPr>
        <p:spPr bwMode="auto">
          <a:xfrm>
            <a:off x="3346704" y="2930852"/>
            <a:ext cx="2450592" cy="3394074"/>
          </a:xfrm>
          <a:prstGeom prst="rect">
            <a:avLst/>
          </a:prstGeom>
          <a:gradFill>
            <a:gsLst>
              <a:gs pos="0">
                <a:srgbClr val="000000">
                  <a:alpha val="40000"/>
                </a:srgbClr>
              </a:gs>
              <a:gs pos="100000">
                <a:srgbClr val="000000">
                  <a:alpha val="0"/>
                </a:srgbClr>
              </a:gs>
            </a:gsLst>
            <a:lin ang="5400000" scaled="0"/>
          </a:gra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 wrap="square" lIns="0" tIns="365760" rIns="0" bIns="0" numCol="1" rtlCol="0" anchor="ctr" anchorCtr="0" compatLnSpc="1">
            <a:prstTxWarp prst="textNoShape">
              <a:avLst/>
            </a:prstTxWarp>
          </a:bodyPr>
          <a:lstStyle/>
          <a:p>
            <a:pPr defTabSz="914099" fontAlgn="base">
              <a:lnSpc>
                <a:spcPct val="90000"/>
              </a:lnSpc>
              <a:spcBef>
                <a:spcPct val="0"/>
              </a:spcBef>
              <a:spcAft>
                <a:spcPct val="0"/>
              </a:spcAft>
              <a:defRPr/>
            </a:pPr>
            <a:endParaRPr lang="en-US" sz="2000" dirty="0" smtClean="0">
              <a:gradFill>
                <a:gsLst>
                  <a:gs pos="0">
                    <a:schemeClr val="tx1"/>
                  </a:gs>
                  <a:gs pos="100000">
                    <a:schemeClr val="tx1"/>
                  </a:gs>
                </a:gsLst>
                <a:lin ang="16200000" scaled="0"/>
              </a:gradFill>
              <a:latin typeface="Segoe UI" pitchFamily="34" charset="0"/>
            </a:endParaRPr>
          </a:p>
        </p:txBody>
      </p:sp>
      <p:sp>
        <p:nvSpPr>
          <p:cNvPr id="79" name="Round Same Side Corner Rectangle 78"/>
          <p:cNvSpPr>
            <a:spLocks/>
          </p:cNvSpPr>
          <p:nvPr/>
        </p:nvSpPr>
        <p:spPr bwMode="auto">
          <a:xfrm>
            <a:off x="3346704" y="2429203"/>
            <a:ext cx="2450592" cy="3940174"/>
          </a:xfrm>
          <a:prstGeom prst="round2SameRect">
            <a:avLst>
              <a:gd name="adj1" fmla="val 9539"/>
              <a:gd name="adj2" fmla="val 0"/>
            </a:avLst>
          </a:prstGeom>
          <a:gradFill>
            <a:gsLst>
              <a:gs pos="0">
                <a:srgbClr val="000000">
                  <a:alpha val="40000"/>
                </a:srgbClr>
              </a:gs>
              <a:gs pos="100000">
                <a:srgbClr val="000000">
                  <a:alpha val="0"/>
                </a:srgbClr>
              </a:gs>
            </a:gsLst>
            <a:lin ang="5400000" scaled="0"/>
          </a:gra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 wrap="square" lIns="0" tIns="365760" rIns="0" bIns="0" numCol="1" rtlCol="0" anchor="ctr" anchorCtr="0" compatLnSpc="1">
            <a:prstTxWarp prst="textNoShape">
              <a:avLst/>
            </a:prstTxWarp>
          </a:bodyPr>
          <a:lstStyle/>
          <a:p>
            <a:pPr defTabSz="914099" fontAlgn="base">
              <a:lnSpc>
                <a:spcPct val="90000"/>
              </a:lnSpc>
              <a:spcBef>
                <a:spcPct val="0"/>
              </a:spcBef>
              <a:spcAft>
                <a:spcPct val="0"/>
              </a:spcAft>
              <a:defRPr/>
            </a:pPr>
            <a:endParaRPr lang="en-US" sz="2000" dirty="0" smtClean="0">
              <a:gradFill>
                <a:gsLst>
                  <a:gs pos="0">
                    <a:schemeClr val="tx1"/>
                  </a:gs>
                  <a:gs pos="100000">
                    <a:schemeClr val="tx1"/>
                  </a:gs>
                </a:gsLst>
                <a:lin ang="16200000" scaled="0"/>
              </a:gradFill>
              <a:latin typeface="Segoe UI" pitchFamily="34" charset="0"/>
            </a:endParaRPr>
          </a:p>
        </p:txBody>
      </p:sp>
      <p:sp>
        <p:nvSpPr>
          <p:cNvPr id="80" name="Text Placeholder 7"/>
          <p:cNvSpPr txBox="1">
            <a:spLocks/>
          </p:cNvSpPr>
          <p:nvPr/>
        </p:nvSpPr>
        <p:spPr>
          <a:xfrm>
            <a:off x="3381375" y="2590874"/>
            <a:ext cx="2381250" cy="295466"/>
          </a:xfrm>
          <a:prstGeom prst="rect">
            <a:avLst/>
          </a:prstGeom>
        </p:spPr>
        <p:txBody>
          <a:bodyPr wrap="square" lIns="0" tIns="0" rIns="0" bIns="0" anchor="t" anchorCtr="0">
            <a:spAutoFit/>
          </a:bodyPr>
          <a:lstStyle/>
          <a:p>
            <a:pPr lvl="0" algn="ctr">
              <a:lnSpc>
                <a:spcPct val="80000"/>
              </a:lnSpc>
              <a:spcBef>
                <a:spcPct val="20000"/>
              </a:spcBef>
              <a:defRPr/>
            </a:pPr>
            <a:r>
              <a:rPr kumimoji="0" lang="en-US" sz="2400" b="1" i="1"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UP NEXT</a:t>
            </a:r>
            <a:endParaRPr kumimoji="0" lang="en-US" sz="2400" b="1" i="1" u="none" strike="noStrike" kern="1200" cap="none" spc="0" normalizeH="0" baseline="0" noProof="0" dirty="0">
              <a:ln>
                <a:noFill/>
              </a:ln>
              <a:gradFill>
                <a:gsLst>
                  <a:gs pos="0">
                    <a:schemeClr val="tx1"/>
                  </a:gs>
                  <a:gs pos="100000">
                    <a:schemeClr val="tx1"/>
                  </a:gs>
                </a:gsLst>
                <a:lin ang="16200000" scaled="0"/>
              </a:gradFill>
              <a:effectLst/>
              <a:uLnTx/>
              <a:uFillTx/>
              <a:latin typeface="Segoe UI" pitchFamily="34" charset="0"/>
              <a:ea typeface="+mn-ea"/>
              <a:cs typeface="+mn-cs"/>
            </a:endParaRPr>
          </a:p>
        </p:txBody>
      </p:sp>
      <p:sp>
        <p:nvSpPr>
          <p:cNvPr id="76" name="Text Box 12"/>
          <p:cNvSpPr txBox="1">
            <a:spLocks noChangeArrowheads="1"/>
          </p:cNvSpPr>
          <p:nvPr/>
        </p:nvSpPr>
        <p:spPr bwMode="auto">
          <a:xfrm>
            <a:off x="3422511" y="3102302"/>
            <a:ext cx="2317750" cy="2240613"/>
          </a:xfrm>
          <a:prstGeom prst="rect">
            <a:avLst/>
          </a:prstGeom>
          <a:noFill/>
          <a:ln w="9525">
            <a:noFill/>
            <a:miter lim="800000"/>
            <a:headEnd/>
            <a:tailEnd/>
          </a:ln>
          <a:effectLst/>
        </p:spPr>
        <p:txBody>
          <a:bodyPr wrap="square" lIns="0" tIns="0" rIns="0" bIns="0">
            <a:spAutoFit/>
          </a:bodyPr>
          <a:lstStyle/>
          <a:p>
            <a:pPr marL="173038"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chemeClr val="tx1"/>
                    </a:gs>
                    <a:gs pos="100000">
                      <a:schemeClr val="tx1"/>
                    </a:gs>
                  </a:gsLst>
                  <a:lin ang="16200000" scaled="0"/>
                </a:gradFill>
                <a:latin typeface="Segoe UI" pitchFamily="34" charset="0"/>
              </a:rPr>
              <a:t>Dynamic Datacenter Toolkit for </a:t>
            </a:r>
            <a:r>
              <a:rPr lang="en-US" sz="1400" dirty="0" err="1" smtClean="0">
                <a:gradFill>
                  <a:gsLst>
                    <a:gs pos="0">
                      <a:schemeClr val="tx1"/>
                    </a:gs>
                    <a:gs pos="100000">
                      <a:schemeClr val="tx1"/>
                    </a:gs>
                  </a:gsLst>
                  <a:lin ang="16200000" scaled="0"/>
                </a:gradFill>
                <a:latin typeface="Segoe UI" pitchFamily="34" charset="0"/>
              </a:rPr>
              <a:t>hosters</a:t>
            </a:r>
            <a:r>
              <a:rPr lang="en-US" sz="1400" dirty="0" smtClean="0">
                <a:gradFill>
                  <a:gsLst>
                    <a:gs pos="0">
                      <a:schemeClr val="tx1"/>
                    </a:gs>
                    <a:gs pos="100000">
                      <a:schemeClr val="tx1"/>
                    </a:gs>
                  </a:gsLst>
                  <a:lin ang="16200000" scaled="0"/>
                </a:gradFill>
                <a:latin typeface="Segoe UI" pitchFamily="34" charset="0"/>
              </a:rPr>
              <a:t> v2</a:t>
            </a:r>
          </a:p>
          <a:p>
            <a:pPr marL="173038"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chemeClr val="tx1"/>
                    </a:gs>
                    <a:gs pos="100000">
                      <a:schemeClr val="tx1"/>
                    </a:gs>
                  </a:gsLst>
                  <a:lin ang="16200000" scaled="0"/>
                </a:gradFill>
                <a:latin typeface="Segoe UI" pitchFamily="34" charset="0"/>
              </a:rPr>
              <a:t>Dynamic Datacenter </a:t>
            </a:r>
          </a:p>
          <a:p>
            <a:pPr marL="173038"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chemeClr val="tx1"/>
                    </a:gs>
                    <a:gs pos="100000">
                      <a:schemeClr val="tx1"/>
                    </a:gs>
                  </a:gsLst>
                  <a:lin ang="16200000" scaled="0"/>
                </a:gradFill>
                <a:latin typeface="Segoe UI" pitchFamily="34" charset="0"/>
              </a:rPr>
              <a:t>Toolkit for Enterprise v2</a:t>
            </a:r>
          </a:p>
          <a:p>
            <a:pPr marL="173038"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chemeClr val="tx1"/>
                    </a:gs>
                    <a:gs pos="100000">
                      <a:schemeClr val="tx1"/>
                    </a:gs>
                  </a:gsLst>
                  <a:lin ang="16200000" scaled="0"/>
                </a:gradFill>
                <a:latin typeface="Segoe UI" pitchFamily="34" charset="0"/>
              </a:rPr>
              <a:t>Private Cloud Federation</a:t>
            </a:r>
          </a:p>
          <a:p>
            <a:pPr marL="173038" indent="-173038" fontAlgn="base">
              <a:lnSpc>
                <a:spcPct val="90000"/>
              </a:lnSpc>
              <a:spcBef>
                <a:spcPct val="20000"/>
              </a:spcBef>
              <a:spcAft>
                <a:spcPct val="0"/>
              </a:spcAft>
              <a:buClr>
                <a:srgbClr val="FFFFFF"/>
              </a:buClr>
              <a:buSzPct val="95000"/>
              <a:buBlip>
                <a:blip r:embed="rId5"/>
              </a:buBlip>
              <a:defRPr/>
            </a:pPr>
            <a:r>
              <a:rPr lang="en-US" sz="1400" dirty="0" smtClean="0">
                <a:gradFill>
                  <a:gsLst>
                    <a:gs pos="0">
                      <a:schemeClr val="tx1"/>
                    </a:gs>
                    <a:gs pos="100000">
                      <a:schemeClr val="tx1"/>
                    </a:gs>
                  </a:gsLst>
                  <a:lin ang="16200000" scaled="0"/>
                </a:gradFill>
                <a:latin typeface="Segoe UI" pitchFamily="34" charset="0"/>
              </a:rPr>
              <a:t>Dynamic Datacenter Toolkit Amalgamation</a:t>
            </a:r>
          </a:p>
          <a:p>
            <a:pPr marL="173038" indent="-173038" fontAlgn="base">
              <a:lnSpc>
                <a:spcPct val="90000"/>
              </a:lnSpc>
              <a:spcBef>
                <a:spcPct val="20000"/>
              </a:spcBef>
              <a:spcAft>
                <a:spcPct val="0"/>
              </a:spcAft>
              <a:buClr>
                <a:srgbClr val="FFFFFF"/>
              </a:buClr>
              <a:buSzPct val="95000"/>
              <a:buBlip>
                <a:blip r:embed="rId5"/>
              </a:buBlip>
              <a:defRPr/>
            </a:pPr>
            <a:endParaRPr lang="en-US" sz="1400" dirty="0" smtClean="0">
              <a:gradFill>
                <a:gsLst>
                  <a:gs pos="0">
                    <a:schemeClr val="tx1"/>
                  </a:gs>
                  <a:gs pos="100000">
                    <a:schemeClr val="tx1"/>
                  </a:gs>
                </a:gsLst>
                <a:lin ang="16200000" scaled="0"/>
              </a:gradFill>
              <a:latin typeface="Segoe UI" pitchFamily="34" charset="0"/>
            </a:endParaRPr>
          </a:p>
          <a:p>
            <a:pPr marL="173038" indent="-173038" fontAlgn="base">
              <a:lnSpc>
                <a:spcPct val="90000"/>
              </a:lnSpc>
              <a:spcBef>
                <a:spcPct val="20000"/>
              </a:spcBef>
              <a:spcAft>
                <a:spcPct val="0"/>
              </a:spcAft>
              <a:buClr>
                <a:srgbClr val="FFFFFF"/>
              </a:buClr>
              <a:buSzPct val="95000"/>
              <a:buBlip>
                <a:blip r:embed="rId5"/>
              </a:buBlip>
              <a:defRPr/>
            </a:pPr>
            <a:endParaRPr lang="en-US" sz="1400" dirty="0" smtClean="0">
              <a:gradFill>
                <a:gsLst>
                  <a:gs pos="0">
                    <a:schemeClr val="tx1"/>
                  </a:gs>
                  <a:gs pos="100000">
                    <a:schemeClr val="tx1"/>
                  </a:gs>
                </a:gsLst>
                <a:lin ang="16200000" scaled="0"/>
              </a:gradFill>
              <a:latin typeface="Segoe UI" pitchFamily="34" charset="0"/>
            </a:endParaRPr>
          </a:p>
          <a:p>
            <a:pPr marL="173038" indent="-173038" fontAlgn="base">
              <a:lnSpc>
                <a:spcPct val="90000"/>
              </a:lnSpc>
              <a:spcBef>
                <a:spcPct val="20000"/>
              </a:spcBef>
              <a:spcAft>
                <a:spcPct val="0"/>
              </a:spcAft>
              <a:buClr>
                <a:srgbClr val="FFFFFF"/>
              </a:buClr>
              <a:buSzPct val="95000"/>
              <a:buBlip>
                <a:blip r:embed="rId5"/>
              </a:buBlip>
              <a:defRPr/>
            </a:pPr>
            <a:endParaRPr lang="en-US" sz="1400" dirty="0" smtClean="0">
              <a:gradFill>
                <a:gsLst>
                  <a:gs pos="0">
                    <a:schemeClr val="tx1"/>
                  </a:gs>
                  <a:gs pos="100000">
                    <a:schemeClr val="tx1"/>
                  </a:gs>
                </a:gsLst>
                <a:lin ang="16200000" scaled="0"/>
              </a:gradFill>
              <a:latin typeface="Segoe UI" pitchFamily="34" charset="0"/>
            </a:endParaRPr>
          </a:p>
        </p:txBody>
      </p:sp>
    </p:spTree>
    <p:extLst>
      <p:ext uri="{BB962C8B-B14F-4D97-AF65-F5344CB8AC3E}">
        <p14:creationId xmlns:p14="http://schemas.microsoft.com/office/powerpoint/2007/7/12/main" xmlns="" val="371906565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300"/>
                            </p:stCondLst>
                            <p:childTnLst>
                              <p:par>
                                <p:cTn id="11" presetID="42" presetClass="entr" presetSubtype="0" fill="hold" nodeType="afterEffect">
                                  <p:stCondLst>
                                    <p:cond delay="3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a:t>
            </a:r>
            <a:endParaRPr lang="en-US" dirty="0"/>
          </a:p>
        </p:txBody>
      </p:sp>
      <p:sp>
        <p:nvSpPr>
          <p:cNvPr id="3" name="Text Placeholder 2"/>
          <p:cNvSpPr>
            <a:spLocks noGrp="1"/>
          </p:cNvSpPr>
          <p:nvPr>
            <p:ph type="body" sz="quarter" idx="10"/>
          </p:nvPr>
        </p:nvSpPr>
        <p:spPr/>
        <p:txBody>
          <a:bodyPr/>
          <a:lstStyle/>
          <a:p>
            <a:pPr>
              <a:spcAft>
                <a:spcPts val="1200"/>
              </a:spcAft>
            </a:pPr>
            <a:r>
              <a:rPr lang="en-US" dirty="0" smtClean="0"/>
              <a:t>Private Cloud is real and we’re committed to deliver</a:t>
            </a:r>
          </a:p>
          <a:p>
            <a:pPr>
              <a:spcAft>
                <a:spcPts val="1200"/>
              </a:spcAft>
            </a:pPr>
            <a:r>
              <a:rPr lang="en-US" dirty="0" smtClean="0"/>
              <a:t>Taking a thought leadership roll</a:t>
            </a:r>
          </a:p>
          <a:p>
            <a:pPr>
              <a:spcAft>
                <a:spcPts val="1200"/>
              </a:spcAft>
            </a:pPr>
            <a:r>
              <a:rPr lang="en-US" dirty="0" smtClean="0"/>
              <a:t>Brings a comprehensive cloud offering</a:t>
            </a:r>
          </a:p>
          <a:p>
            <a:r>
              <a:rPr lang="en-US" dirty="0" smtClean="0"/>
              <a:t>Delivering two powerful solutions</a:t>
            </a:r>
          </a:p>
          <a:p>
            <a:pPr lvl="1"/>
            <a:r>
              <a:rPr lang="en-US" dirty="0" smtClean="0"/>
              <a:t>Dynamic Datacenter Toolkit for </a:t>
            </a:r>
            <a:r>
              <a:rPr lang="en-US" dirty="0" err="1" smtClean="0"/>
              <a:t>Hosters</a:t>
            </a:r>
            <a:endParaRPr lang="en-US" dirty="0" smtClean="0"/>
          </a:p>
          <a:p>
            <a:pPr lvl="1">
              <a:spcAft>
                <a:spcPts val="1200"/>
              </a:spcAft>
            </a:pPr>
            <a:r>
              <a:rPr lang="en-US" dirty="0" smtClean="0"/>
              <a:t>Dynamic Datacenter Toolkit for Enterprise</a:t>
            </a:r>
          </a:p>
          <a:p>
            <a:r>
              <a:rPr lang="en-US" dirty="0" smtClean="0"/>
              <a:t>Showcasing a strong roadmap and vision</a:t>
            </a:r>
            <a:endParaRPr lang="en-US"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a:xfrm>
            <a:off x="381000" y="1412875"/>
            <a:ext cx="8382000" cy="3514808"/>
          </a:xfrm>
        </p:spPr>
        <p:txBody>
          <a:bodyPr/>
          <a:lstStyle/>
          <a:p>
            <a:r>
              <a:rPr lang="en-US" sz="3600" dirty="0"/>
              <a:t>More info:</a:t>
            </a:r>
          </a:p>
          <a:p>
            <a:pPr lvl="1">
              <a:spcAft>
                <a:spcPts val="1200"/>
              </a:spcAft>
            </a:pPr>
            <a:r>
              <a:rPr lang="en-US" sz="3200" dirty="0">
                <a:hlinkClick r:id=""/>
              </a:rPr>
              <a:t>http://</a:t>
            </a:r>
            <a:r>
              <a:rPr lang="en-US" sz="3200" dirty="0" smtClean="0">
                <a:hlinkClick r:id=""/>
              </a:rPr>
              <a:t>www.microsoft.com/privatecloud</a:t>
            </a:r>
            <a:endParaRPr lang="en-US" sz="3200" dirty="0" smtClean="0"/>
          </a:p>
          <a:p>
            <a:pPr marL="517525" lvl="1" indent="0">
              <a:spcAft>
                <a:spcPts val="1200"/>
              </a:spcAft>
              <a:buNone/>
            </a:pPr>
            <a:r>
              <a:rPr lang="en-US" sz="3200" dirty="0" smtClean="0"/>
              <a:t> </a:t>
            </a:r>
          </a:p>
          <a:p>
            <a:r>
              <a:rPr lang="en-US" sz="3600" dirty="0" smtClean="0"/>
              <a:t>Blog: Keep up-to-date with our efforts:</a:t>
            </a:r>
          </a:p>
          <a:p>
            <a:pPr lvl="1"/>
            <a:r>
              <a:rPr lang="en-US" sz="3200" dirty="0">
                <a:hlinkClick r:id=""/>
              </a:rPr>
              <a:t>http://</a:t>
            </a:r>
            <a:r>
              <a:rPr lang="en-US" sz="3200" dirty="0" smtClean="0">
                <a:hlinkClick r:id=""/>
              </a:rPr>
              <a:t>blogs.technet.com/ddcalliance</a:t>
            </a:r>
            <a:endParaRPr lang="en-US" sz="3200" dirty="0" smtClean="0"/>
          </a:p>
          <a:p>
            <a:pPr lvl="1"/>
            <a:endParaRPr lang="en-US" dirty="0" smtClean="0"/>
          </a:p>
        </p:txBody>
      </p:sp>
    </p:spTree>
    <p:extLst>
      <p:ext uri="{BB962C8B-B14F-4D97-AF65-F5344CB8AC3E}">
        <p14:creationId xmlns="" xmlns:p14="http://schemas.microsoft.com/office/powerpoint/2010/main" val="294572313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376" y="2377972"/>
            <a:ext cx="8382000" cy="1191095"/>
          </a:xfrm>
        </p:spPr>
        <p:txBody>
          <a:bodyPr/>
          <a:lstStyle/>
          <a:p>
            <a:r>
              <a:rPr lang="en-US" sz="8600" dirty="0"/>
              <a:t>Questions?</a:t>
            </a:r>
          </a:p>
        </p:txBody>
      </p:sp>
    </p:spTree>
    <p:extLst>
      <p:ext uri="{BB962C8B-B14F-4D97-AF65-F5344CB8AC3E}">
        <p14:creationId xmlns="" xmlns:p14="http://schemas.microsoft.com/office/powerpoint/2010/main" val="257190315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dirty="0"/>
          </a:p>
        </p:txBody>
      </p:sp>
      <p:sp>
        <p:nvSpPr>
          <p:cNvPr id="3" name="Content Placeholder 2"/>
          <p:cNvSpPr>
            <a:spLocks noGrp="1"/>
          </p:cNvSpPr>
          <p:nvPr>
            <p:ph idx="1"/>
          </p:nvPr>
        </p:nvSpPr>
        <p:spPr>
          <a:xfrm>
            <a:off x="381000" y="1412875"/>
            <a:ext cx="8382000" cy="443198"/>
          </a:xfrm>
        </p:spPr>
        <p:txBody>
          <a:bodyPr/>
          <a:lstStyle/>
          <a:p>
            <a:endParaRPr lang="en-US"/>
          </a:p>
        </p:txBody>
      </p:sp>
    </p:spTree>
    <p:extLst>
      <p:ext uri="{BB962C8B-B14F-4D97-AF65-F5344CB8AC3E}">
        <p14:creationId xmlns="" xmlns:p14="http://schemas.microsoft.com/office/powerpoint/2010/main" val="295766563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IT photo" descr="MSIT08_Hector_01.png"/>
          <p:cNvPicPr>
            <a:picLocks noChangeAspect="1"/>
          </p:cNvPicPr>
          <p:nvPr/>
        </p:nvPicPr>
        <p:blipFill>
          <a:blip r:embed="rId3" cstate="email"/>
          <a:stretch>
            <a:fillRect/>
          </a:stretch>
        </p:blipFill>
        <p:spPr>
          <a:xfrm>
            <a:off x="4" y="0"/>
            <a:ext cx="5560319" cy="6858000"/>
          </a:xfrm>
          <a:prstGeom prst="rect">
            <a:avLst/>
          </a:prstGeom>
        </p:spPr>
      </p:pic>
      <p:grpSp>
        <p:nvGrpSpPr>
          <p:cNvPr id="2" name="Servers on cloud"/>
          <p:cNvGrpSpPr/>
          <p:nvPr/>
        </p:nvGrpSpPr>
        <p:grpSpPr>
          <a:xfrm>
            <a:off x="3216987" y="1539548"/>
            <a:ext cx="5927014" cy="5358555"/>
            <a:chOff x="3586377" y="1681007"/>
            <a:chExt cx="5557623" cy="5024593"/>
          </a:xfrm>
        </p:grpSpPr>
        <p:grpSp>
          <p:nvGrpSpPr>
            <p:cNvPr id="3" name="Group 53"/>
            <p:cNvGrpSpPr/>
            <p:nvPr/>
          </p:nvGrpSpPr>
          <p:grpSpPr>
            <a:xfrm>
              <a:off x="4267200" y="2660067"/>
              <a:ext cx="4876800" cy="3969335"/>
              <a:chOff x="381000" y="2430293"/>
              <a:chExt cx="4037614" cy="2145871"/>
            </a:xfrm>
          </p:grpSpPr>
          <p:pic>
            <p:nvPicPr>
              <p:cNvPr id="105"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a:off x="381000" y="3049968"/>
                <a:ext cx="2703022" cy="1526196"/>
              </a:xfrm>
              <a:prstGeom prst="rect">
                <a:avLst/>
              </a:prstGeom>
              <a:noFill/>
            </p:spPr>
          </p:pic>
          <p:pic>
            <p:nvPicPr>
              <p:cNvPr id="106" name="Picture 6" descr="\\SERVER3\InternalBin\Resource DVD\DVD_ART36\Artwork_Imagery\Icons - Illustrations\Internet Clouds web\cloud 2.png"/>
              <p:cNvPicPr>
                <a:picLocks noChangeAspect="1" noChangeArrowheads="1"/>
              </p:cNvPicPr>
              <p:nvPr/>
            </p:nvPicPr>
            <p:blipFill>
              <a:blip r:embed="rId5" cstate="print"/>
              <a:srcRect/>
              <a:stretch>
                <a:fillRect/>
              </a:stretch>
            </p:blipFill>
            <p:spPr bwMode="auto">
              <a:xfrm>
                <a:off x="1629294" y="2752306"/>
                <a:ext cx="2718261" cy="1368635"/>
              </a:xfrm>
              <a:prstGeom prst="rect">
                <a:avLst/>
              </a:prstGeom>
              <a:noFill/>
            </p:spPr>
          </p:pic>
          <p:pic>
            <p:nvPicPr>
              <p:cNvPr id="108" name="Picture 4" descr="\\SERVER3\InternalBin\Resource DVD\DVD_ART36\Artwork_Imagery\Icons - Illustrations\Internet Clouds web\Istock 5118882 - clouds and sky.png"/>
              <p:cNvPicPr>
                <a:picLocks noChangeAspect="1" noChangeArrowheads="1"/>
              </p:cNvPicPr>
              <p:nvPr/>
            </p:nvPicPr>
            <p:blipFill>
              <a:blip r:embed="rId6"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100" name="Picture 4" descr="\\SERVER3\Restrict\FTP_Root\Clients\White_Whale\2-20113_Exec Tier - Bob Muglia GCIO Deck\ART\PNGs\iStock_8793491_cutout.png"/>
            <p:cNvPicPr>
              <a:picLocks noChangeAspect="1" noChangeArrowheads="1"/>
            </p:cNvPicPr>
            <p:nvPr/>
          </p:nvPicPr>
          <p:blipFill>
            <a:blip r:embed="rId7" cstate="print"/>
            <a:srcRect/>
            <a:stretch>
              <a:fillRect/>
            </a:stretch>
          </p:blipFill>
          <p:spPr bwMode="auto">
            <a:xfrm>
              <a:off x="5250501" y="1681007"/>
              <a:ext cx="3036087" cy="3150469"/>
            </a:xfrm>
            <a:prstGeom prst="rect">
              <a:avLst/>
            </a:prstGeom>
            <a:noFill/>
            <a:effectLst>
              <a:outerShdw blurRad="393700" algn="ctr" rotWithShape="0">
                <a:prstClr val="black">
                  <a:alpha val="40000"/>
                </a:prstClr>
              </a:outerShdw>
            </a:effectLst>
          </p:spPr>
        </p:pic>
        <p:pic>
          <p:nvPicPr>
            <p:cNvPr id="101" name="Picture 5" descr="\\SERVER3\InternalBin\Resource DVD\DVD_ART36\Artwork_Imagery\Icons - Illustrations\Internet Clouds web\cloud 3.png"/>
            <p:cNvPicPr>
              <a:picLocks noChangeAspect="1" noChangeArrowheads="1"/>
            </p:cNvPicPr>
            <p:nvPr/>
          </p:nvPicPr>
          <p:blipFill>
            <a:blip r:embed="rId8" cstate="print"/>
            <a:srcRect/>
            <a:stretch>
              <a:fillRect/>
            </a:stretch>
          </p:blipFill>
          <p:spPr bwMode="auto">
            <a:xfrm>
              <a:off x="3586377" y="3650064"/>
              <a:ext cx="4825786" cy="1386671"/>
            </a:xfrm>
            <a:prstGeom prst="rect">
              <a:avLst/>
            </a:prstGeom>
            <a:noFill/>
          </p:spPr>
        </p:pic>
        <p:pic>
          <p:nvPicPr>
            <p:cNvPr id="103"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flipH="1">
              <a:off x="4624457" y="4230896"/>
              <a:ext cx="4497724" cy="2474704"/>
            </a:xfrm>
            <a:prstGeom prst="rect">
              <a:avLst/>
            </a:prstGeom>
            <a:noFill/>
          </p:spPr>
        </p:pic>
        <p:pic>
          <p:nvPicPr>
            <p:cNvPr id="104"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a:off x="4572000" y="4279232"/>
              <a:ext cx="2967789" cy="1632915"/>
            </a:xfrm>
            <a:prstGeom prst="rect">
              <a:avLst/>
            </a:prstGeom>
            <a:noFill/>
          </p:spPr>
        </p:pic>
      </p:grpSp>
      <p:grpSp>
        <p:nvGrpSpPr>
          <p:cNvPr id="4" name="small ring 1"/>
          <p:cNvGrpSpPr/>
          <p:nvPr/>
        </p:nvGrpSpPr>
        <p:grpSpPr>
          <a:xfrm>
            <a:off x="730250" y="2508250"/>
            <a:ext cx="1828800" cy="2371819"/>
            <a:chOff x="-2683661" y="7815037"/>
            <a:chExt cx="1828800" cy="2371819"/>
          </a:xfrm>
        </p:grpSpPr>
        <p:grpSp>
          <p:nvGrpSpPr>
            <p:cNvPr id="5" name="Group 97"/>
            <p:cNvGrpSpPr>
              <a:grpSpLocks noChangeAspect="1"/>
            </p:cNvGrpSpPr>
            <p:nvPr/>
          </p:nvGrpSpPr>
          <p:grpSpPr>
            <a:xfrm>
              <a:off x="-2683664" y="8362651"/>
              <a:ext cx="1828799" cy="1824204"/>
              <a:chOff x="10310444" y="-1000560"/>
              <a:chExt cx="2912879" cy="2905560"/>
            </a:xfrm>
          </p:grpSpPr>
          <p:pic>
            <p:nvPicPr>
              <p:cNvPr id="55" name="Picture 3" descr="C:\Users\shows\Desktop\Single Server Rack.png"/>
              <p:cNvPicPr>
                <a:picLocks noChangeAspect="1" noChangeArrowheads="1"/>
              </p:cNvPicPr>
              <p:nvPr/>
            </p:nvPicPr>
            <p:blipFill>
              <a:blip r:embed="rId9" cstate="print"/>
              <a:stretch>
                <a:fillRect/>
              </a:stretch>
            </p:blipFill>
            <p:spPr bwMode="auto">
              <a:xfrm>
                <a:off x="10947566" y="-208759"/>
                <a:ext cx="1561266" cy="1620006"/>
              </a:xfrm>
              <a:prstGeom prst="rect">
                <a:avLst/>
              </a:prstGeom>
              <a:noFill/>
            </p:spPr>
          </p:pic>
          <p:pic>
            <p:nvPicPr>
              <p:cNvPr id="56"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10310444" y="-1000560"/>
                <a:ext cx="2912879" cy="2905560"/>
              </a:xfrm>
              <a:prstGeom prst="rect">
                <a:avLst/>
              </a:prstGeom>
              <a:noFill/>
              <a:effectLst>
                <a:outerShdw blurRad="127000" algn="ctr" rotWithShape="0">
                  <a:prstClr val="black">
                    <a:alpha val="60000"/>
                  </a:prstClr>
                </a:outerShdw>
              </a:effectLst>
            </p:spPr>
          </p:pic>
        </p:grpSp>
        <p:sp>
          <p:nvSpPr>
            <p:cNvPr id="54" name="Rectangle 53"/>
            <p:cNvSpPr/>
            <p:nvPr/>
          </p:nvSpPr>
          <p:spPr bwMode="auto">
            <a:xfrm>
              <a:off x="-2591663" y="7815037"/>
              <a:ext cx="1644804" cy="498598"/>
            </a:xfrm>
            <a:prstGeom prst="rect">
              <a:avLst/>
            </a:prstGeom>
          </p:spPr>
          <p:txBody>
            <a:bodyPr vert="horz" wrap="square" lIns="0" tIns="0" rIns="0" bIns="0" rtlCol="0" anchor="t">
              <a:spAutoFit/>
            </a:bodyPr>
            <a:lstStyle/>
            <a:p>
              <a:pPr algn="ctr" defTabSz="914042">
                <a:lnSpc>
                  <a:spcPct val="90000"/>
                </a:lnSpc>
                <a:spcBef>
                  <a:spcPct val="0"/>
                </a:spcBef>
              </a:pPr>
              <a:r>
                <a:rPr lang="en-US" dirty="0">
                  <a:gradFill>
                    <a:gsLst>
                      <a:gs pos="0">
                        <a:srgbClr val="FFFFFF"/>
                      </a:gs>
                      <a:gs pos="100000">
                        <a:srgbClr val="FFFFFF"/>
                      </a:gs>
                    </a:gsLst>
                    <a:lin ang="5400000" scaled="0"/>
                  </a:gradFill>
                </a:rPr>
                <a:t>Traditional</a:t>
              </a:r>
              <a:br>
                <a:rPr lang="en-US" dirty="0">
                  <a:gradFill>
                    <a:gsLst>
                      <a:gs pos="0">
                        <a:srgbClr val="FFFFFF"/>
                      </a:gs>
                      <a:gs pos="100000">
                        <a:srgbClr val="FFFFFF"/>
                      </a:gs>
                    </a:gsLst>
                    <a:lin ang="5400000" scaled="0"/>
                  </a:gradFill>
                </a:rPr>
              </a:br>
              <a:r>
                <a:rPr lang="en-US" dirty="0">
                  <a:gradFill>
                    <a:gsLst>
                      <a:gs pos="0">
                        <a:srgbClr val="FFFFFF"/>
                      </a:gs>
                      <a:gs pos="100000">
                        <a:srgbClr val="FFFFFF"/>
                      </a:gs>
                    </a:gsLst>
                    <a:lin ang="5400000" scaled="0"/>
                  </a:gradFill>
                </a:rPr>
                <a:t>Datacenter</a:t>
              </a:r>
            </a:p>
          </p:txBody>
        </p:sp>
      </p:grpSp>
      <p:grpSp>
        <p:nvGrpSpPr>
          <p:cNvPr id="6" name="small ring 2"/>
          <p:cNvGrpSpPr/>
          <p:nvPr/>
        </p:nvGrpSpPr>
        <p:grpSpPr>
          <a:xfrm>
            <a:off x="2681288" y="2508250"/>
            <a:ext cx="1828800" cy="2371819"/>
            <a:chOff x="-2683661" y="7815037"/>
            <a:chExt cx="1828800" cy="2371819"/>
          </a:xfrm>
        </p:grpSpPr>
        <p:grpSp>
          <p:nvGrpSpPr>
            <p:cNvPr id="7" name="Group 97"/>
            <p:cNvGrpSpPr>
              <a:grpSpLocks noChangeAspect="1"/>
            </p:cNvGrpSpPr>
            <p:nvPr/>
          </p:nvGrpSpPr>
          <p:grpSpPr>
            <a:xfrm>
              <a:off x="-2683664" y="8362651"/>
              <a:ext cx="1828799" cy="1824204"/>
              <a:chOff x="10310444" y="-1000560"/>
              <a:chExt cx="2912879" cy="2905560"/>
            </a:xfrm>
          </p:grpSpPr>
          <p:pic>
            <p:nvPicPr>
              <p:cNvPr id="60" name="Picture 3" descr="C:\Users\shows\Desktop\Single Server Rack.png"/>
              <p:cNvPicPr>
                <a:picLocks noChangeAspect="1" noChangeArrowheads="1"/>
              </p:cNvPicPr>
              <p:nvPr/>
            </p:nvPicPr>
            <p:blipFill>
              <a:blip r:embed="rId11" cstate="print"/>
              <a:stretch>
                <a:fillRect/>
              </a:stretch>
            </p:blipFill>
            <p:spPr bwMode="auto">
              <a:xfrm>
                <a:off x="10947568" y="-208759"/>
                <a:ext cx="1561263" cy="1620006"/>
              </a:xfrm>
              <a:prstGeom prst="rect">
                <a:avLst/>
              </a:prstGeom>
              <a:noFill/>
            </p:spPr>
          </p:pic>
          <p:pic>
            <p:nvPicPr>
              <p:cNvPr id="61"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10310444" y="-1000560"/>
                <a:ext cx="2912879" cy="2905560"/>
              </a:xfrm>
              <a:prstGeom prst="rect">
                <a:avLst/>
              </a:prstGeom>
              <a:noFill/>
              <a:effectLst>
                <a:outerShdw blurRad="127000" algn="ctr" rotWithShape="0">
                  <a:prstClr val="black">
                    <a:alpha val="60000"/>
                  </a:prstClr>
                </a:outerShdw>
              </a:effectLst>
            </p:spPr>
          </p:pic>
        </p:grpSp>
        <p:sp>
          <p:nvSpPr>
            <p:cNvPr id="59" name="Rectangle 58"/>
            <p:cNvSpPr/>
            <p:nvPr/>
          </p:nvSpPr>
          <p:spPr bwMode="auto">
            <a:xfrm>
              <a:off x="-2591663" y="7815037"/>
              <a:ext cx="1644804" cy="498598"/>
            </a:xfrm>
            <a:prstGeom prst="rect">
              <a:avLst/>
            </a:prstGeom>
          </p:spPr>
          <p:txBody>
            <a:bodyPr vert="horz" wrap="square" lIns="0" tIns="0" rIns="0" bIns="0" rtlCol="0" anchor="t">
              <a:spAutoFit/>
            </a:bodyPr>
            <a:lstStyle/>
            <a:p>
              <a:pPr algn="ctr" defTabSz="914042">
                <a:lnSpc>
                  <a:spcPct val="90000"/>
                </a:lnSpc>
                <a:spcBef>
                  <a:spcPct val="0"/>
                </a:spcBef>
              </a:pPr>
              <a:r>
                <a:rPr lang="en-US" dirty="0" smtClean="0">
                  <a:gradFill>
                    <a:gsLst>
                      <a:gs pos="0">
                        <a:srgbClr val="FFFFFF"/>
                      </a:gs>
                      <a:gs pos="100000">
                        <a:srgbClr val="FFFFFF"/>
                      </a:gs>
                    </a:gsLst>
                    <a:lin ang="5400000" scaled="0"/>
                  </a:gradFill>
                </a:rPr>
                <a:t>Virtualized</a:t>
              </a:r>
              <a:r>
                <a:rPr lang="en-US" dirty="0">
                  <a:gradFill>
                    <a:gsLst>
                      <a:gs pos="0">
                        <a:srgbClr val="FFFFFF"/>
                      </a:gs>
                      <a:gs pos="100000">
                        <a:srgbClr val="FFFFFF"/>
                      </a:gs>
                    </a:gsLst>
                    <a:lin ang="5400000" scaled="0"/>
                  </a:gradFill>
                </a:rPr>
                <a:t/>
              </a:r>
              <a:br>
                <a:rPr lang="en-US" dirty="0">
                  <a:gradFill>
                    <a:gsLst>
                      <a:gs pos="0">
                        <a:srgbClr val="FFFFFF"/>
                      </a:gs>
                      <a:gs pos="100000">
                        <a:srgbClr val="FFFFFF"/>
                      </a:gs>
                    </a:gsLst>
                    <a:lin ang="5400000" scaled="0"/>
                  </a:gradFill>
                </a:rPr>
              </a:br>
              <a:r>
                <a:rPr lang="en-US" dirty="0">
                  <a:gradFill>
                    <a:gsLst>
                      <a:gs pos="0">
                        <a:srgbClr val="FFFFFF"/>
                      </a:gs>
                      <a:gs pos="100000">
                        <a:srgbClr val="FFFFFF"/>
                      </a:gs>
                    </a:gsLst>
                    <a:lin ang="5400000" scaled="0"/>
                  </a:gradFill>
                </a:rPr>
                <a:t>Datacenter</a:t>
              </a:r>
            </a:p>
          </p:txBody>
        </p:sp>
      </p:grpSp>
      <p:grpSp>
        <p:nvGrpSpPr>
          <p:cNvPr id="8" name="small ring 3"/>
          <p:cNvGrpSpPr/>
          <p:nvPr/>
        </p:nvGrpSpPr>
        <p:grpSpPr>
          <a:xfrm>
            <a:off x="4632326" y="2508250"/>
            <a:ext cx="1828799" cy="2374116"/>
            <a:chOff x="4749798" y="2355850"/>
            <a:chExt cx="1828799" cy="2374116"/>
          </a:xfrm>
        </p:grpSpPr>
        <p:grpSp>
          <p:nvGrpSpPr>
            <p:cNvPr id="9" name="Group 135"/>
            <p:cNvGrpSpPr/>
            <p:nvPr/>
          </p:nvGrpSpPr>
          <p:grpSpPr>
            <a:xfrm>
              <a:off x="4749798" y="2905762"/>
              <a:ext cx="1828799" cy="1824204"/>
              <a:chOff x="4749798" y="2905762"/>
              <a:chExt cx="1828799" cy="1824204"/>
            </a:xfrm>
          </p:grpSpPr>
          <p:grpSp>
            <p:nvGrpSpPr>
              <p:cNvPr id="10" name="Group 134"/>
              <p:cNvGrpSpPr/>
              <p:nvPr/>
            </p:nvGrpSpPr>
            <p:grpSpPr>
              <a:xfrm>
                <a:off x="4946978" y="3381807"/>
                <a:ext cx="1396813" cy="1169811"/>
                <a:chOff x="4946978" y="3381807"/>
                <a:chExt cx="1396813" cy="1169811"/>
              </a:xfrm>
            </p:grpSpPr>
            <p:grpSp>
              <p:nvGrpSpPr>
                <p:cNvPr id="11" name="Group 112"/>
                <p:cNvGrpSpPr/>
                <p:nvPr/>
              </p:nvGrpSpPr>
              <p:grpSpPr>
                <a:xfrm>
                  <a:off x="4946978" y="3381807"/>
                  <a:ext cx="1396813" cy="1169811"/>
                  <a:chOff x="3726186" y="1681007"/>
                  <a:chExt cx="5908626" cy="4948395"/>
                </a:xfrm>
              </p:grpSpPr>
              <p:grpSp>
                <p:nvGrpSpPr>
                  <p:cNvPr id="12" name="Group 53"/>
                  <p:cNvGrpSpPr/>
                  <p:nvPr/>
                </p:nvGrpSpPr>
                <p:grpSpPr>
                  <a:xfrm>
                    <a:off x="4267200" y="2660067"/>
                    <a:ext cx="4876800" cy="3969335"/>
                    <a:chOff x="381000" y="2430293"/>
                    <a:chExt cx="4037614" cy="2145871"/>
                  </a:xfrm>
                </p:grpSpPr>
                <p:pic>
                  <p:nvPicPr>
                    <p:cNvPr id="74" name="Picture 9" descr="\\SERVER3\InternalBin\Resource DVD\DVD_ART36\Artwork_Imagery\Icons - Illustrations\Internet Clouds web\cloud 1.png"/>
                    <p:cNvPicPr>
                      <a:picLocks noChangeAspect="1" noChangeArrowheads="1"/>
                    </p:cNvPicPr>
                    <p:nvPr/>
                  </p:nvPicPr>
                  <p:blipFill>
                    <a:blip r:embed="rId12" cstate="print"/>
                    <a:srcRect/>
                    <a:stretch>
                      <a:fillRect/>
                    </a:stretch>
                  </p:blipFill>
                  <p:spPr bwMode="auto">
                    <a:xfrm>
                      <a:off x="381000" y="3049968"/>
                      <a:ext cx="2703022" cy="1526196"/>
                    </a:xfrm>
                    <a:prstGeom prst="rect">
                      <a:avLst/>
                    </a:prstGeom>
                    <a:noFill/>
                  </p:spPr>
                </p:pic>
                <p:pic>
                  <p:nvPicPr>
                    <p:cNvPr id="75" name="Picture 6" descr="\\SERVER3\InternalBin\Resource DVD\DVD_ART36\Artwork_Imagery\Icons - Illustrations\Internet Clouds web\cloud 2.png"/>
                    <p:cNvPicPr>
                      <a:picLocks noChangeAspect="1" noChangeArrowheads="1"/>
                    </p:cNvPicPr>
                    <p:nvPr/>
                  </p:nvPicPr>
                  <p:blipFill>
                    <a:blip r:embed="rId13" cstate="print"/>
                    <a:srcRect/>
                    <a:stretch>
                      <a:fillRect/>
                    </a:stretch>
                  </p:blipFill>
                  <p:spPr bwMode="auto">
                    <a:xfrm>
                      <a:off x="1629294" y="2752306"/>
                      <a:ext cx="2718261" cy="1368635"/>
                    </a:xfrm>
                    <a:prstGeom prst="rect">
                      <a:avLst/>
                    </a:prstGeom>
                    <a:noFill/>
                  </p:spPr>
                </p:pic>
                <p:pic>
                  <p:nvPicPr>
                    <p:cNvPr id="76" name="Picture 4" descr="\\SERVER3\InternalBin\Resource DVD\DVD_ART36\Artwork_Imagery\Icons - Illustrations\Internet Clouds web\Istock 5118882 - clouds and sky.png"/>
                    <p:cNvPicPr>
                      <a:picLocks noChangeAspect="1" noChangeArrowheads="1"/>
                    </p:cNvPicPr>
                    <p:nvPr/>
                  </p:nvPicPr>
                  <p:blipFill>
                    <a:blip r:embed="rId14"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70" name="Picture 4" descr="\\SERVER3\Restrict\FTP_Root\Clients\White_Whale\2-20113_Exec Tier - Bob Muglia GCIO Deck\ART\PNGs\iStock_8793491_cutout.png"/>
                  <p:cNvPicPr>
                    <a:picLocks noChangeAspect="1" noChangeArrowheads="1"/>
                  </p:cNvPicPr>
                  <p:nvPr/>
                </p:nvPicPr>
                <p:blipFill>
                  <a:blip r:embed="rId15" cstate="print"/>
                  <a:stretch>
                    <a:fillRect/>
                  </a:stretch>
                </p:blipFill>
                <p:spPr bwMode="auto">
                  <a:xfrm>
                    <a:off x="6486936" y="1681007"/>
                    <a:ext cx="1495264" cy="3150470"/>
                  </a:xfrm>
                  <a:prstGeom prst="rect">
                    <a:avLst/>
                  </a:prstGeom>
                  <a:noFill/>
                  <a:effectLst>
                    <a:outerShdw blurRad="393700" algn="ctr" rotWithShape="0">
                      <a:prstClr val="black">
                        <a:alpha val="40000"/>
                      </a:prstClr>
                    </a:outerShdw>
                  </a:effectLst>
                </p:spPr>
              </p:pic>
              <p:pic>
                <p:nvPicPr>
                  <p:cNvPr id="71" name="Picture 5" descr="\\SERVER3\InternalBin\Resource DVD\DVD_ART36\Artwork_Imagery\Icons - Illustrations\Internet Clouds web\cloud 3.png"/>
                  <p:cNvPicPr>
                    <a:picLocks noChangeAspect="1" noChangeArrowheads="1"/>
                  </p:cNvPicPr>
                  <p:nvPr/>
                </p:nvPicPr>
                <p:blipFill>
                  <a:blip r:embed="rId16" cstate="print"/>
                  <a:srcRect/>
                  <a:stretch>
                    <a:fillRect/>
                  </a:stretch>
                </p:blipFill>
                <p:spPr bwMode="auto">
                  <a:xfrm rot="497655" flipH="1">
                    <a:off x="3726186" y="3650063"/>
                    <a:ext cx="4825785" cy="1386671"/>
                  </a:xfrm>
                  <a:prstGeom prst="rect">
                    <a:avLst/>
                  </a:prstGeom>
                  <a:noFill/>
                </p:spPr>
              </p:pic>
              <p:pic>
                <p:nvPicPr>
                  <p:cNvPr id="72" name="Picture 9" descr="\\SERVER3\InternalBin\Resource DVD\DVD_ART36\Artwork_Imagery\Icons - Illustrations\Internet Clouds web\cloud 1.png"/>
                  <p:cNvPicPr>
                    <a:picLocks noChangeAspect="1" noChangeArrowheads="1"/>
                  </p:cNvPicPr>
                  <p:nvPr/>
                </p:nvPicPr>
                <p:blipFill>
                  <a:blip r:embed="rId17" cstate="print"/>
                  <a:srcRect/>
                  <a:stretch>
                    <a:fillRect/>
                  </a:stretch>
                </p:blipFill>
                <p:spPr bwMode="auto">
                  <a:xfrm flipH="1">
                    <a:off x="5137090" y="3811474"/>
                    <a:ext cx="4497722" cy="2474703"/>
                  </a:xfrm>
                  <a:prstGeom prst="rect">
                    <a:avLst/>
                  </a:prstGeom>
                  <a:noFill/>
                </p:spPr>
              </p:pic>
              <p:pic>
                <p:nvPicPr>
                  <p:cNvPr id="73" name="Picture 9" descr="\\SERVER3\InternalBin\Resource DVD\DVD_ART36\Artwork_Imagery\Icons - Illustrations\Internet Clouds web\cloud 1.png"/>
                  <p:cNvPicPr>
                    <a:picLocks noChangeAspect="1" noChangeArrowheads="1"/>
                  </p:cNvPicPr>
                  <p:nvPr/>
                </p:nvPicPr>
                <p:blipFill>
                  <a:blip r:embed="rId18" cstate="print"/>
                  <a:srcRect/>
                  <a:stretch>
                    <a:fillRect/>
                  </a:stretch>
                </p:blipFill>
                <p:spPr bwMode="auto">
                  <a:xfrm>
                    <a:off x="4572000" y="4279232"/>
                    <a:ext cx="2967789" cy="1632915"/>
                  </a:xfrm>
                  <a:prstGeom prst="rect">
                    <a:avLst/>
                  </a:prstGeom>
                  <a:noFill/>
                </p:spPr>
              </p:pic>
            </p:grpSp>
            <p:pic>
              <p:nvPicPr>
                <p:cNvPr id="68" name="Picture 3" descr="D:\SilverFox\DVD_ART36\Artwork_Imagery\Icons - Illustrations\_ REAL VISTA STYLE\people executive icon business man.png"/>
                <p:cNvPicPr>
                  <a:picLocks noChangeAspect="1" noChangeArrowheads="1"/>
                </p:cNvPicPr>
                <p:nvPr/>
              </p:nvPicPr>
              <p:blipFill>
                <a:blip r:embed="rId19" cstate="print"/>
                <a:stretch>
                  <a:fillRect/>
                </a:stretch>
              </p:blipFill>
              <p:spPr bwMode="auto">
                <a:xfrm>
                  <a:off x="5188178" y="3696657"/>
                  <a:ext cx="536575" cy="536575"/>
                </a:xfrm>
                <a:prstGeom prst="rect">
                  <a:avLst/>
                </a:prstGeom>
                <a:noFill/>
                <a:effectLst>
                  <a:outerShdw blurRad="101600" algn="ctr" rotWithShape="0">
                    <a:prstClr val="black">
                      <a:alpha val="50000"/>
                    </a:prstClr>
                  </a:outerShdw>
                </a:effectLst>
              </p:spPr>
            </p:pic>
          </p:grpSp>
          <p:pic>
            <p:nvPicPr>
              <p:cNvPr id="66"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749798" y="2905762"/>
                <a:ext cx="1828799" cy="1824204"/>
              </a:xfrm>
              <a:prstGeom prst="rect">
                <a:avLst/>
              </a:prstGeom>
              <a:noFill/>
              <a:effectLst>
                <a:outerShdw blurRad="127000" algn="ctr" rotWithShape="0">
                  <a:prstClr val="black">
                    <a:alpha val="60000"/>
                  </a:prstClr>
                </a:outerShdw>
              </a:effectLst>
            </p:spPr>
          </p:pic>
        </p:grpSp>
        <p:sp>
          <p:nvSpPr>
            <p:cNvPr id="64" name="Rectangle 63"/>
            <p:cNvSpPr/>
            <p:nvPr/>
          </p:nvSpPr>
          <p:spPr bwMode="auto">
            <a:xfrm>
              <a:off x="4841798" y="2355850"/>
              <a:ext cx="1644804" cy="498598"/>
            </a:xfrm>
            <a:prstGeom prst="rect">
              <a:avLst/>
            </a:prstGeom>
          </p:spPr>
          <p:txBody>
            <a:bodyPr vert="horz" wrap="square" lIns="0" tIns="0" rIns="0" bIns="0" rtlCol="0" anchor="t">
              <a:spAutoFit/>
            </a:bodyPr>
            <a:lstStyle/>
            <a:p>
              <a:pPr algn="ctr" defTabSz="914042">
                <a:lnSpc>
                  <a:spcPct val="90000"/>
                </a:lnSpc>
                <a:spcBef>
                  <a:spcPct val="0"/>
                </a:spcBef>
              </a:pPr>
              <a:r>
                <a:rPr lang="en-US" dirty="0" smtClean="0">
                  <a:gradFill>
                    <a:gsLst>
                      <a:gs pos="0">
                        <a:srgbClr val="FFFFFF"/>
                      </a:gs>
                      <a:gs pos="100000">
                        <a:srgbClr val="FFFFFF"/>
                      </a:gs>
                    </a:gsLst>
                    <a:lin ang="5400000" scaled="0"/>
                  </a:gradFill>
                </a:rPr>
                <a:t>Private</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Cloud</a:t>
              </a:r>
              <a:endParaRPr lang="en-US" dirty="0">
                <a:gradFill>
                  <a:gsLst>
                    <a:gs pos="0">
                      <a:srgbClr val="FFFFFF"/>
                    </a:gs>
                    <a:gs pos="100000">
                      <a:srgbClr val="FFFFFF"/>
                    </a:gs>
                  </a:gsLst>
                  <a:lin ang="5400000" scaled="0"/>
                </a:gradFill>
              </a:endParaRPr>
            </a:p>
          </p:txBody>
        </p:sp>
      </p:grpSp>
      <p:grpSp>
        <p:nvGrpSpPr>
          <p:cNvPr id="13" name="small ring 4"/>
          <p:cNvGrpSpPr/>
          <p:nvPr/>
        </p:nvGrpSpPr>
        <p:grpSpPr>
          <a:xfrm>
            <a:off x="6583364" y="2508250"/>
            <a:ext cx="1828799" cy="2390092"/>
            <a:chOff x="6934199" y="2355850"/>
            <a:chExt cx="1828799" cy="2390092"/>
          </a:xfrm>
        </p:grpSpPr>
        <p:sp>
          <p:nvSpPr>
            <p:cNvPr id="78" name="text"/>
            <p:cNvSpPr/>
            <p:nvPr/>
          </p:nvSpPr>
          <p:spPr bwMode="auto">
            <a:xfrm>
              <a:off x="7026198" y="2355850"/>
              <a:ext cx="1644804" cy="498598"/>
            </a:xfrm>
            <a:prstGeom prst="rect">
              <a:avLst/>
            </a:prstGeom>
          </p:spPr>
          <p:txBody>
            <a:bodyPr vert="horz" wrap="square" lIns="0" tIns="0" rIns="0" bIns="0" rtlCol="0" anchor="t">
              <a:spAutoFit/>
            </a:bodyPr>
            <a:lstStyle/>
            <a:p>
              <a:pPr algn="ctr" defTabSz="914042">
                <a:lnSpc>
                  <a:spcPct val="90000"/>
                </a:lnSpc>
                <a:spcBef>
                  <a:spcPct val="0"/>
                </a:spcBef>
              </a:pPr>
              <a:r>
                <a:rPr lang="en-US" dirty="0" smtClean="0">
                  <a:gradFill>
                    <a:gsLst>
                      <a:gs pos="0">
                        <a:srgbClr val="FFFFFF"/>
                      </a:gs>
                      <a:gs pos="100000">
                        <a:srgbClr val="FFFFFF"/>
                      </a:gs>
                    </a:gsLst>
                    <a:lin ang="5400000" scaled="0"/>
                  </a:gradFill>
                </a:rPr>
                <a:t>Public</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Cloud</a:t>
              </a:r>
              <a:endParaRPr lang="en-US" dirty="0">
                <a:gradFill>
                  <a:gsLst>
                    <a:gs pos="0">
                      <a:srgbClr val="FFFFFF"/>
                    </a:gs>
                    <a:gs pos="100000">
                      <a:srgbClr val="FFFFFF"/>
                    </a:gs>
                  </a:gsLst>
                  <a:lin ang="5400000" scaled="0"/>
                </a:gradFill>
              </a:endParaRPr>
            </a:p>
          </p:txBody>
        </p:sp>
        <p:grpSp>
          <p:nvGrpSpPr>
            <p:cNvPr id="14" name="Group 121"/>
            <p:cNvGrpSpPr/>
            <p:nvPr/>
          </p:nvGrpSpPr>
          <p:grpSpPr>
            <a:xfrm>
              <a:off x="6934199" y="2921738"/>
              <a:ext cx="1828799" cy="1824204"/>
              <a:chOff x="6934199" y="2921738"/>
              <a:chExt cx="1828799" cy="1824204"/>
            </a:xfrm>
          </p:grpSpPr>
          <p:pic>
            <p:nvPicPr>
              <p:cNvPr id="80" name="globe" descr="D:\SilverFox\DVD_ART36\Artwork_Imagery\Icons - Illustrations\_ SUPER VISTA STYLE\world globe map.png"/>
              <p:cNvPicPr>
                <a:picLocks noChangeAspect="1" noChangeArrowheads="1"/>
              </p:cNvPicPr>
              <p:nvPr/>
            </p:nvPicPr>
            <p:blipFill>
              <a:blip r:embed="rId20" cstate="print"/>
              <a:stretch>
                <a:fillRect/>
              </a:stretch>
            </p:blipFill>
            <p:spPr bwMode="auto">
              <a:xfrm>
                <a:off x="7219948" y="3143250"/>
                <a:ext cx="1257300" cy="1257300"/>
              </a:xfrm>
              <a:prstGeom prst="rect">
                <a:avLst/>
              </a:prstGeom>
              <a:noFill/>
            </p:spPr>
          </p:pic>
          <p:grpSp>
            <p:nvGrpSpPr>
              <p:cNvPr id="15" name="Group 112"/>
              <p:cNvGrpSpPr/>
              <p:nvPr/>
            </p:nvGrpSpPr>
            <p:grpSpPr>
              <a:xfrm>
                <a:off x="7098328" y="3397783"/>
                <a:ext cx="1313835" cy="1187825"/>
                <a:chOff x="3586377" y="1681007"/>
                <a:chExt cx="5557623" cy="5024594"/>
              </a:xfrm>
            </p:grpSpPr>
            <p:grpSp>
              <p:nvGrpSpPr>
                <p:cNvPr id="16" name="Group 53"/>
                <p:cNvGrpSpPr/>
                <p:nvPr/>
              </p:nvGrpSpPr>
              <p:grpSpPr>
                <a:xfrm>
                  <a:off x="4267200" y="2660067"/>
                  <a:ext cx="4876800" cy="3969335"/>
                  <a:chOff x="381000" y="2430293"/>
                  <a:chExt cx="4037614" cy="2145871"/>
                </a:xfrm>
              </p:grpSpPr>
              <p:pic>
                <p:nvPicPr>
                  <p:cNvPr id="91" name="Picture 9" descr="\\SERVER3\InternalBin\Resource DVD\DVD_ART36\Artwork_Imagery\Icons - Illustrations\Internet Clouds web\cloud 1.png"/>
                  <p:cNvPicPr>
                    <a:picLocks noChangeAspect="1" noChangeArrowheads="1"/>
                  </p:cNvPicPr>
                  <p:nvPr/>
                </p:nvPicPr>
                <p:blipFill>
                  <a:blip r:embed="rId12" cstate="print"/>
                  <a:srcRect/>
                  <a:stretch>
                    <a:fillRect/>
                  </a:stretch>
                </p:blipFill>
                <p:spPr bwMode="auto">
                  <a:xfrm>
                    <a:off x="381000" y="3049968"/>
                    <a:ext cx="2703022" cy="1526196"/>
                  </a:xfrm>
                  <a:prstGeom prst="rect">
                    <a:avLst/>
                  </a:prstGeom>
                  <a:noFill/>
                </p:spPr>
              </p:pic>
              <p:pic>
                <p:nvPicPr>
                  <p:cNvPr id="93" name="Picture 6" descr="\\SERVER3\InternalBin\Resource DVD\DVD_ART36\Artwork_Imagery\Icons - Illustrations\Internet Clouds web\cloud 2.png"/>
                  <p:cNvPicPr>
                    <a:picLocks noChangeAspect="1" noChangeArrowheads="1"/>
                  </p:cNvPicPr>
                  <p:nvPr/>
                </p:nvPicPr>
                <p:blipFill>
                  <a:blip r:embed="rId13" cstate="print"/>
                  <a:srcRect/>
                  <a:stretch>
                    <a:fillRect/>
                  </a:stretch>
                </p:blipFill>
                <p:spPr bwMode="auto">
                  <a:xfrm>
                    <a:off x="1629294" y="2752306"/>
                    <a:ext cx="2718261" cy="1368635"/>
                  </a:xfrm>
                  <a:prstGeom prst="rect">
                    <a:avLst/>
                  </a:prstGeom>
                  <a:noFill/>
                </p:spPr>
              </p:pic>
              <p:pic>
                <p:nvPicPr>
                  <p:cNvPr id="94" name="Picture 4" descr="\\SERVER3\InternalBin\Resource DVD\DVD_ART36\Artwork_Imagery\Icons - Illustrations\Internet Clouds web\Istock 5118882 - clouds and sky.png"/>
                  <p:cNvPicPr>
                    <a:picLocks noChangeAspect="1" noChangeArrowheads="1"/>
                  </p:cNvPicPr>
                  <p:nvPr/>
                </p:nvPicPr>
                <p:blipFill>
                  <a:blip r:embed="rId14"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86" name="Picture 4" descr="\\SERVER3\Restrict\FTP_Root\Clients\White_Whale\2-20113_Exec Tier - Bob Muglia GCIO Deck\ART\PNGs\iStock_8793491_cutout.png"/>
                <p:cNvPicPr>
                  <a:picLocks noChangeAspect="1" noChangeArrowheads="1"/>
                </p:cNvPicPr>
                <p:nvPr/>
              </p:nvPicPr>
              <p:blipFill>
                <a:blip r:embed="rId15" cstate="print"/>
                <a:stretch>
                  <a:fillRect/>
                </a:stretch>
              </p:blipFill>
              <p:spPr bwMode="auto">
                <a:xfrm>
                  <a:off x="6020911" y="1681007"/>
                  <a:ext cx="1495266" cy="3150469"/>
                </a:xfrm>
                <a:prstGeom prst="rect">
                  <a:avLst/>
                </a:prstGeom>
                <a:noFill/>
                <a:effectLst>
                  <a:outerShdw blurRad="393700" algn="ctr" rotWithShape="0">
                    <a:prstClr val="black">
                      <a:alpha val="40000"/>
                    </a:prstClr>
                  </a:outerShdw>
                </a:effectLst>
              </p:spPr>
            </p:pic>
            <p:pic>
              <p:nvPicPr>
                <p:cNvPr id="88" name="Picture 5" descr="\\SERVER3\InternalBin\Resource DVD\DVD_ART36\Artwork_Imagery\Icons - Illustrations\Internet Clouds web\cloud 3.png"/>
                <p:cNvPicPr>
                  <a:picLocks noChangeAspect="1" noChangeArrowheads="1"/>
                </p:cNvPicPr>
                <p:nvPr/>
              </p:nvPicPr>
              <p:blipFill>
                <a:blip r:embed="rId16" cstate="print"/>
                <a:srcRect/>
                <a:stretch>
                  <a:fillRect/>
                </a:stretch>
              </p:blipFill>
              <p:spPr bwMode="auto">
                <a:xfrm>
                  <a:off x="3586377" y="3650064"/>
                  <a:ext cx="4825786" cy="1386671"/>
                </a:xfrm>
                <a:prstGeom prst="rect">
                  <a:avLst/>
                </a:prstGeom>
                <a:noFill/>
              </p:spPr>
            </p:pic>
            <p:pic>
              <p:nvPicPr>
                <p:cNvPr id="89" name="Picture 9" descr="\\SERVER3\InternalBin\Resource DVD\DVD_ART36\Artwork_Imagery\Icons - Illustrations\Internet Clouds web\cloud 1.png"/>
                <p:cNvPicPr>
                  <a:picLocks noChangeAspect="1" noChangeArrowheads="1"/>
                </p:cNvPicPr>
                <p:nvPr/>
              </p:nvPicPr>
              <p:blipFill>
                <a:blip r:embed="rId17" cstate="print"/>
                <a:srcRect/>
                <a:stretch>
                  <a:fillRect/>
                </a:stretch>
              </p:blipFill>
              <p:spPr bwMode="auto">
                <a:xfrm flipH="1">
                  <a:off x="4624457" y="4230897"/>
                  <a:ext cx="4497724" cy="2474704"/>
                </a:xfrm>
                <a:prstGeom prst="rect">
                  <a:avLst/>
                </a:prstGeom>
                <a:noFill/>
              </p:spPr>
            </p:pic>
            <p:pic>
              <p:nvPicPr>
                <p:cNvPr id="90" name="Picture 9" descr="\\SERVER3\InternalBin\Resource DVD\DVD_ART36\Artwork_Imagery\Icons - Illustrations\Internet Clouds web\cloud 1.png"/>
                <p:cNvPicPr>
                  <a:picLocks noChangeAspect="1" noChangeArrowheads="1"/>
                </p:cNvPicPr>
                <p:nvPr/>
              </p:nvPicPr>
              <p:blipFill>
                <a:blip r:embed="rId18" cstate="print"/>
                <a:srcRect/>
                <a:stretch>
                  <a:fillRect/>
                </a:stretch>
              </p:blipFill>
              <p:spPr bwMode="auto">
                <a:xfrm>
                  <a:off x="4572000" y="4279232"/>
                  <a:ext cx="2967789" cy="1632915"/>
                </a:xfrm>
                <a:prstGeom prst="rect">
                  <a:avLst/>
                </a:prstGeom>
                <a:noFill/>
              </p:spPr>
            </p:pic>
          </p:grpSp>
          <p:pic>
            <p:nvPicPr>
              <p:cNvPr id="83" name="ring" descr="S:\InternalBin\Resource DVD\DVD_ART36\Artwork_Imagery\Shapes\rings\silver orb frame 2.png"/>
              <p:cNvPicPr>
                <a:picLocks noChangeAspect="1" noChangeArrowheads="1"/>
              </p:cNvPicPr>
              <p:nvPr/>
            </p:nvPicPr>
            <p:blipFill>
              <a:blip r:embed="rId10" cstate="print"/>
              <a:stretch>
                <a:fillRect/>
              </a:stretch>
            </p:blipFill>
            <p:spPr bwMode="auto">
              <a:xfrm>
                <a:off x="6934199" y="2921738"/>
                <a:ext cx="1828799" cy="1824204"/>
              </a:xfrm>
              <a:prstGeom prst="rect">
                <a:avLst/>
              </a:prstGeom>
              <a:noFill/>
              <a:effectLst>
                <a:outerShdw blurRad="127000" algn="ctr" rotWithShape="0">
                  <a:prstClr val="black">
                    <a:alpha val="60000"/>
                  </a:prstClr>
                </a:outerShdw>
              </a:effectLst>
            </p:spPr>
          </p:pic>
        </p:grpSp>
      </p:grpSp>
      <p:sp>
        <p:nvSpPr>
          <p:cNvPr id="46" name="Title 45"/>
          <p:cNvSpPr>
            <a:spLocks noGrp="1"/>
          </p:cNvSpPr>
          <p:nvPr>
            <p:ph type="title"/>
          </p:nvPr>
        </p:nvSpPr>
        <p:spPr>
          <a:xfrm>
            <a:off x="381000" y="230188"/>
            <a:ext cx="8382000" cy="1218795"/>
          </a:xfrm>
        </p:spPr>
        <p:txBody>
          <a:bodyPr/>
          <a:lstStyle/>
          <a:p>
            <a:r>
              <a:rPr lang="en-US" sz="4400" dirty="0">
                <a:solidFill>
                  <a:srgbClr val="CCFFCC"/>
                </a:solidFill>
                <a:effectLst/>
                <a:latin typeface="+mj-lt"/>
                <a:cs typeface="Arial" charset="0"/>
              </a:rPr>
              <a:t>Adapting to Market: Datacenter Evolution</a:t>
            </a:r>
          </a:p>
        </p:txBody>
      </p:sp>
      <p:grpSp>
        <p:nvGrpSpPr>
          <p:cNvPr id="17" name="large ring 1"/>
          <p:cNvGrpSpPr>
            <a:grpSpLocks noChangeAspect="1"/>
          </p:cNvGrpSpPr>
          <p:nvPr/>
        </p:nvGrpSpPr>
        <p:grpSpPr>
          <a:xfrm>
            <a:off x="57150" y="1420813"/>
            <a:ext cx="3200400" cy="4150683"/>
            <a:chOff x="-2683661" y="7815037"/>
            <a:chExt cx="1828800" cy="2371819"/>
          </a:xfrm>
        </p:grpSpPr>
        <p:grpSp>
          <p:nvGrpSpPr>
            <p:cNvPr id="18" name="Group 97"/>
            <p:cNvGrpSpPr>
              <a:grpSpLocks noChangeAspect="1"/>
            </p:cNvGrpSpPr>
            <p:nvPr/>
          </p:nvGrpSpPr>
          <p:grpSpPr>
            <a:xfrm>
              <a:off x="-2683661" y="8362651"/>
              <a:ext cx="1828800" cy="1824205"/>
              <a:chOff x="10310444" y="-1000560"/>
              <a:chExt cx="2912879" cy="2905560"/>
            </a:xfrm>
          </p:grpSpPr>
          <p:pic>
            <p:nvPicPr>
              <p:cNvPr id="96" name="Picture 3" descr="C:\Users\shows\Desktop\Single Server Rack.png"/>
              <p:cNvPicPr>
                <a:picLocks noChangeAspect="1" noChangeArrowheads="1"/>
              </p:cNvPicPr>
              <p:nvPr/>
            </p:nvPicPr>
            <p:blipFill>
              <a:blip r:embed="rId21" cstate="print"/>
              <a:stretch>
                <a:fillRect/>
              </a:stretch>
            </p:blipFill>
            <p:spPr bwMode="auto">
              <a:xfrm>
                <a:off x="10947566" y="-208759"/>
                <a:ext cx="1561266" cy="1620006"/>
              </a:xfrm>
              <a:prstGeom prst="rect">
                <a:avLst/>
              </a:prstGeom>
              <a:noFill/>
            </p:spPr>
          </p:pic>
          <p:pic>
            <p:nvPicPr>
              <p:cNvPr id="95"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10310444" y="-1000560"/>
                <a:ext cx="2912879" cy="2905560"/>
              </a:xfrm>
              <a:prstGeom prst="rect">
                <a:avLst/>
              </a:prstGeom>
              <a:noFill/>
              <a:effectLst>
                <a:outerShdw blurRad="127000" algn="ctr" rotWithShape="0">
                  <a:prstClr val="black">
                    <a:alpha val="60000"/>
                  </a:prstClr>
                </a:outerShdw>
              </a:effectLst>
            </p:spPr>
          </p:pic>
        </p:grpSp>
        <p:sp>
          <p:nvSpPr>
            <p:cNvPr id="82" name="Rectangle 81"/>
            <p:cNvSpPr/>
            <p:nvPr/>
          </p:nvSpPr>
          <p:spPr bwMode="auto">
            <a:xfrm>
              <a:off x="-2591663" y="7815037"/>
              <a:ext cx="1644804" cy="506513"/>
            </a:xfrm>
            <a:prstGeom prst="rect">
              <a:avLst/>
            </a:prstGeom>
          </p:spPr>
          <p:txBody>
            <a:bodyPr vert="horz" wrap="square" lIns="0" tIns="0" rIns="0" bIns="0" rtlCol="0" anchor="t">
              <a:spAutoFit/>
            </a:bodyPr>
            <a:lstStyle/>
            <a:p>
              <a:pPr algn="ctr" defTabSz="914042">
                <a:lnSpc>
                  <a:spcPct val="90000"/>
                </a:lnSpc>
                <a:spcBef>
                  <a:spcPct val="0"/>
                </a:spcBef>
              </a:pPr>
              <a:r>
                <a:rPr lang="en-US" sz="3200" dirty="0">
                  <a:gradFill>
                    <a:gsLst>
                      <a:gs pos="0">
                        <a:srgbClr val="FFFFFF"/>
                      </a:gs>
                      <a:gs pos="100000">
                        <a:srgbClr val="FFFFFF"/>
                      </a:gs>
                    </a:gsLst>
                    <a:lin ang="5400000" scaled="0"/>
                  </a:gradFill>
                </a:rPr>
                <a:t>Traditional</a:t>
              </a:r>
              <a:br>
                <a:rPr lang="en-US" sz="3200" dirty="0">
                  <a:gradFill>
                    <a:gsLst>
                      <a:gs pos="0">
                        <a:srgbClr val="FFFFFF"/>
                      </a:gs>
                      <a:gs pos="100000">
                        <a:srgbClr val="FFFFFF"/>
                      </a:gs>
                    </a:gsLst>
                    <a:lin ang="5400000" scaled="0"/>
                  </a:gradFill>
                </a:rPr>
              </a:br>
              <a:r>
                <a:rPr lang="en-US" sz="3200" dirty="0">
                  <a:gradFill>
                    <a:gsLst>
                      <a:gs pos="0">
                        <a:srgbClr val="FFFFFF"/>
                      </a:gs>
                      <a:gs pos="100000">
                        <a:srgbClr val="FFFFFF"/>
                      </a:gs>
                    </a:gsLst>
                    <a:lin ang="5400000" scaled="0"/>
                  </a:gradFill>
                </a:rPr>
                <a:t>Datacenter</a:t>
              </a:r>
            </a:p>
          </p:txBody>
        </p:sp>
      </p:grpSp>
      <p:grpSp>
        <p:nvGrpSpPr>
          <p:cNvPr id="19" name="large ring 2"/>
          <p:cNvGrpSpPr>
            <a:grpSpLocks noChangeAspect="1"/>
          </p:cNvGrpSpPr>
          <p:nvPr/>
        </p:nvGrpSpPr>
        <p:grpSpPr>
          <a:xfrm>
            <a:off x="2001867" y="1420812"/>
            <a:ext cx="3200398" cy="4150681"/>
            <a:chOff x="-2683664" y="7815037"/>
            <a:chExt cx="1828799" cy="2371818"/>
          </a:xfrm>
        </p:grpSpPr>
        <p:grpSp>
          <p:nvGrpSpPr>
            <p:cNvPr id="20" name="Group 97"/>
            <p:cNvGrpSpPr>
              <a:grpSpLocks noChangeAspect="1"/>
            </p:cNvGrpSpPr>
            <p:nvPr/>
          </p:nvGrpSpPr>
          <p:grpSpPr>
            <a:xfrm>
              <a:off x="-2683664" y="8362651"/>
              <a:ext cx="1828799" cy="1824204"/>
              <a:chOff x="10310444" y="-1000560"/>
              <a:chExt cx="2912879" cy="2905560"/>
            </a:xfrm>
          </p:grpSpPr>
          <p:pic>
            <p:nvPicPr>
              <p:cNvPr id="87" name="Picture 3" descr="C:\Users\shows\Desktop\Single Server Rack.png"/>
              <p:cNvPicPr>
                <a:picLocks noChangeAspect="1" noChangeArrowheads="1"/>
              </p:cNvPicPr>
              <p:nvPr/>
            </p:nvPicPr>
            <p:blipFill>
              <a:blip r:embed="rId22" cstate="print"/>
              <a:stretch>
                <a:fillRect/>
              </a:stretch>
            </p:blipFill>
            <p:spPr bwMode="auto">
              <a:xfrm>
                <a:off x="10947568" y="-208759"/>
                <a:ext cx="1561263" cy="1620006"/>
              </a:xfrm>
              <a:prstGeom prst="rect">
                <a:avLst/>
              </a:prstGeom>
              <a:noFill/>
            </p:spPr>
          </p:pic>
          <p:pic>
            <p:nvPicPr>
              <p:cNvPr id="92"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10310444" y="-1000560"/>
                <a:ext cx="2912879" cy="2905560"/>
              </a:xfrm>
              <a:prstGeom prst="rect">
                <a:avLst/>
              </a:prstGeom>
              <a:noFill/>
              <a:effectLst>
                <a:outerShdw blurRad="127000" algn="ctr" rotWithShape="0">
                  <a:prstClr val="black">
                    <a:alpha val="60000"/>
                  </a:prstClr>
                </a:outerShdw>
              </a:effectLst>
            </p:spPr>
          </p:pic>
        </p:grpSp>
        <p:sp>
          <p:nvSpPr>
            <p:cNvPr id="84" name="Rectangle 83"/>
            <p:cNvSpPr/>
            <p:nvPr/>
          </p:nvSpPr>
          <p:spPr bwMode="auto">
            <a:xfrm>
              <a:off x="-2591663" y="7815037"/>
              <a:ext cx="1644804" cy="506513"/>
            </a:xfrm>
            <a:prstGeom prst="rect">
              <a:avLst/>
            </a:prstGeom>
          </p:spPr>
          <p:txBody>
            <a:bodyPr vert="horz" wrap="square" lIns="0" tIns="0" rIns="0" bIns="0" rtlCol="0" anchor="t">
              <a:spAutoFit/>
            </a:bodyPr>
            <a:lstStyle/>
            <a:p>
              <a:pPr algn="ctr" defTabSz="914042">
                <a:lnSpc>
                  <a:spcPct val="90000"/>
                </a:lnSpc>
                <a:spcBef>
                  <a:spcPct val="0"/>
                </a:spcBef>
              </a:pPr>
              <a:r>
                <a:rPr lang="en-US" sz="3200" dirty="0" smtClean="0">
                  <a:gradFill>
                    <a:gsLst>
                      <a:gs pos="0">
                        <a:srgbClr val="FFFFFF"/>
                      </a:gs>
                      <a:gs pos="100000">
                        <a:srgbClr val="FFFFFF"/>
                      </a:gs>
                    </a:gsLst>
                    <a:lin ang="5400000" scaled="0"/>
                  </a:gradFill>
                </a:rPr>
                <a:t>Virtualized</a:t>
              </a:r>
              <a:r>
                <a:rPr lang="en-US" sz="3200" dirty="0">
                  <a:gradFill>
                    <a:gsLst>
                      <a:gs pos="0">
                        <a:srgbClr val="FFFFFF"/>
                      </a:gs>
                      <a:gs pos="100000">
                        <a:srgbClr val="FFFFFF"/>
                      </a:gs>
                    </a:gsLst>
                    <a:lin ang="5400000" scaled="0"/>
                  </a:gradFill>
                </a:rPr>
                <a:t/>
              </a:r>
              <a:br>
                <a:rPr lang="en-US" sz="3200" dirty="0">
                  <a:gradFill>
                    <a:gsLst>
                      <a:gs pos="0">
                        <a:srgbClr val="FFFFFF"/>
                      </a:gs>
                      <a:gs pos="100000">
                        <a:srgbClr val="FFFFFF"/>
                      </a:gs>
                    </a:gsLst>
                    <a:lin ang="5400000" scaled="0"/>
                  </a:gradFill>
                </a:rPr>
              </a:br>
              <a:r>
                <a:rPr lang="en-US" sz="3200" dirty="0">
                  <a:gradFill>
                    <a:gsLst>
                      <a:gs pos="0">
                        <a:srgbClr val="FFFFFF"/>
                      </a:gs>
                      <a:gs pos="100000">
                        <a:srgbClr val="FFFFFF"/>
                      </a:gs>
                    </a:gsLst>
                    <a:lin ang="5400000" scaled="0"/>
                  </a:gradFill>
                </a:rPr>
                <a:t>Datacenter</a:t>
              </a:r>
            </a:p>
          </p:txBody>
        </p:sp>
      </p:grpSp>
      <p:grpSp>
        <p:nvGrpSpPr>
          <p:cNvPr id="21" name="large ring 3"/>
          <p:cNvGrpSpPr/>
          <p:nvPr/>
        </p:nvGrpSpPr>
        <p:grpSpPr>
          <a:xfrm>
            <a:off x="3946582" y="1420813"/>
            <a:ext cx="3200398" cy="4154703"/>
            <a:chOff x="3835400" y="1420813"/>
            <a:chExt cx="3200398" cy="4154703"/>
          </a:xfrm>
        </p:grpSpPr>
        <p:pic>
          <p:nvPicPr>
            <p:cNvPr id="47" name="Picture 2" descr="D:\SilverFox\8-20190_IsaacRoybal\Art\rays from center - faded edges.png"/>
            <p:cNvPicPr>
              <a:picLocks noChangeAspect="1" noChangeArrowheads="1"/>
            </p:cNvPicPr>
            <p:nvPr/>
          </p:nvPicPr>
          <p:blipFill>
            <a:blip r:embed="rId23" cstate="print"/>
            <a:stretch>
              <a:fillRect/>
            </a:stretch>
          </p:blipFill>
          <p:spPr bwMode="auto">
            <a:xfrm>
              <a:off x="4133850" y="2705100"/>
              <a:ext cx="2628900" cy="2628900"/>
            </a:xfrm>
            <a:prstGeom prst="rect">
              <a:avLst/>
            </a:prstGeom>
            <a:noFill/>
          </p:spPr>
        </p:pic>
        <p:grpSp>
          <p:nvGrpSpPr>
            <p:cNvPr id="22" name="Group 137"/>
            <p:cNvGrpSpPr>
              <a:grpSpLocks noChangeAspect="1"/>
            </p:cNvGrpSpPr>
            <p:nvPr/>
          </p:nvGrpSpPr>
          <p:grpSpPr>
            <a:xfrm>
              <a:off x="3835400" y="1420813"/>
              <a:ext cx="3200398" cy="4154703"/>
              <a:chOff x="4749798" y="2355850"/>
              <a:chExt cx="1828799" cy="2374116"/>
            </a:xfrm>
          </p:grpSpPr>
          <p:grpSp>
            <p:nvGrpSpPr>
              <p:cNvPr id="23" name="Group 135"/>
              <p:cNvGrpSpPr/>
              <p:nvPr/>
            </p:nvGrpSpPr>
            <p:grpSpPr>
              <a:xfrm>
                <a:off x="4749798" y="2905762"/>
                <a:ext cx="1828799" cy="1824204"/>
                <a:chOff x="4749798" y="2905762"/>
                <a:chExt cx="1828799" cy="1824204"/>
              </a:xfrm>
            </p:grpSpPr>
            <p:grpSp>
              <p:nvGrpSpPr>
                <p:cNvPr id="24" name="Group 134"/>
                <p:cNvGrpSpPr/>
                <p:nvPr/>
              </p:nvGrpSpPr>
              <p:grpSpPr>
                <a:xfrm>
                  <a:off x="4946978" y="3381807"/>
                  <a:ext cx="1396813" cy="1169811"/>
                  <a:chOff x="4946978" y="3381807"/>
                  <a:chExt cx="1396813" cy="1169811"/>
                </a:xfrm>
              </p:grpSpPr>
              <p:grpSp>
                <p:nvGrpSpPr>
                  <p:cNvPr id="25" name="Group 112"/>
                  <p:cNvGrpSpPr/>
                  <p:nvPr/>
                </p:nvGrpSpPr>
                <p:grpSpPr>
                  <a:xfrm>
                    <a:off x="4946978" y="3381807"/>
                    <a:ext cx="1396813" cy="1169811"/>
                    <a:chOff x="3726186" y="1681007"/>
                    <a:chExt cx="5908626" cy="4948395"/>
                  </a:xfrm>
                </p:grpSpPr>
                <p:grpSp>
                  <p:nvGrpSpPr>
                    <p:cNvPr id="26" name="Group 53"/>
                    <p:cNvGrpSpPr/>
                    <p:nvPr/>
                  </p:nvGrpSpPr>
                  <p:grpSpPr>
                    <a:xfrm>
                      <a:off x="4267200" y="2660067"/>
                      <a:ext cx="4876800" cy="3969335"/>
                      <a:chOff x="381000" y="2430293"/>
                      <a:chExt cx="4037614" cy="2145871"/>
                    </a:xfrm>
                  </p:grpSpPr>
                  <p:pic>
                    <p:nvPicPr>
                      <p:cNvPr id="132" name="Picture 9" descr="\\SERVER3\InternalBin\Resource DVD\DVD_ART36\Artwork_Imagery\Icons - Illustrations\Internet Clouds web\cloud 1.png"/>
                      <p:cNvPicPr>
                        <a:picLocks noChangeAspect="1" noChangeArrowheads="1"/>
                      </p:cNvPicPr>
                      <p:nvPr/>
                    </p:nvPicPr>
                    <p:blipFill>
                      <a:blip r:embed="rId24" cstate="print"/>
                      <a:srcRect/>
                      <a:stretch>
                        <a:fillRect/>
                      </a:stretch>
                    </p:blipFill>
                    <p:spPr bwMode="auto">
                      <a:xfrm>
                        <a:off x="381000" y="3049968"/>
                        <a:ext cx="2703022" cy="1526196"/>
                      </a:xfrm>
                      <a:prstGeom prst="rect">
                        <a:avLst/>
                      </a:prstGeom>
                      <a:noFill/>
                    </p:spPr>
                  </p:pic>
                  <p:pic>
                    <p:nvPicPr>
                      <p:cNvPr id="133" name="Picture 6" descr="\\SERVER3\InternalBin\Resource DVD\DVD_ART36\Artwork_Imagery\Icons - Illustrations\Internet Clouds web\cloud 2.png"/>
                      <p:cNvPicPr>
                        <a:picLocks noChangeAspect="1" noChangeArrowheads="1"/>
                      </p:cNvPicPr>
                      <p:nvPr/>
                    </p:nvPicPr>
                    <p:blipFill>
                      <a:blip r:embed="rId5" cstate="print"/>
                      <a:srcRect/>
                      <a:stretch>
                        <a:fillRect/>
                      </a:stretch>
                    </p:blipFill>
                    <p:spPr bwMode="auto">
                      <a:xfrm>
                        <a:off x="1629294" y="2752306"/>
                        <a:ext cx="2718261" cy="1368635"/>
                      </a:xfrm>
                      <a:prstGeom prst="rect">
                        <a:avLst/>
                      </a:prstGeom>
                      <a:noFill/>
                    </p:spPr>
                  </p:pic>
                  <p:pic>
                    <p:nvPicPr>
                      <p:cNvPr id="134" name="Picture 4" descr="\\SERVER3\InternalBin\Resource DVD\DVD_ART36\Artwork_Imagery\Icons - Illustrations\Internet Clouds web\Istock 5118882 - clouds and sky.png"/>
                      <p:cNvPicPr>
                        <a:picLocks noChangeAspect="1" noChangeArrowheads="1"/>
                      </p:cNvPicPr>
                      <p:nvPr/>
                    </p:nvPicPr>
                    <p:blipFill>
                      <a:blip r:embed="rId6"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128" name="Picture 4" descr="\\SERVER3\Restrict\FTP_Root\Clients\White_Whale\2-20113_Exec Tier - Bob Muglia GCIO Deck\ART\PNGs\iStock_8793491_cutout.png"/>
                    <p:cNvPicPr>
                      <a:picLocks noChangeAspect="1" noChangeArrowheads="1"/>
                    </p:cNvPicPr>
                    <p:nvPr/>
                  </p:nvPicPr>
                  <p:blipFill>
                    <a:blip r:embed="rId25" cstate="print"/>
                    <a:stretch>
                      <a:fillRect/>
                    </a:stretch>
                  </p:blipFill>
                  <p:spPr bwMode="auto">
                    <a:xfrm>
                      <a:off x="6486936" y="1681007"/>
                      <a:ext cx="1495264" cy="3150470"/>
                    </a:xfrm>
                    <a:prstGeom prst="rect">
                      <a:avLst/>
                    </a:prstGeom>
                    <a:noFill/>
                    <a:effectLst>
                      <a:outerShdw blurRad="393700" algn="ctr" rotWithShape="0">
                        <a:prstClr val="black">
                          <a:alpha val="40000"/>
                        </a:prstClr>
                      </a:outerShdw>
                    </a:effectLst>
                  </p:spPr>
                </p:pic>
                <p:pic>
                  <p:nvPicPr>
                    <p:cNvPr id="129" name="Picture 5" descr="\\SERVER3\InternalBin\Resource DVD\DVD_ART36\Artwork_Imagery\Icons - Illustrations\Internet Clouds web\cloud 3.png"/>
                    <p:cNvPicPr>
                      <a:picLocks noChangeAspect="1" noChangeArrowheads="1"/>
                    </p:cNvPicPr>
                    <p:nvPr/>
                  </p:nvPicPr>
                  <p:blipFill>
                    <a:blip r:embed="rId26" cstate="print"/>
                    <a:srcRect/>
                    <a:stretch>
                      <a:fillRect/>
                    </a:stretch>
                  </p:blipFill>
                  <p:spPr bwMode="auto">
                    <a:xfrm rot="497655" flipH="1">
                      <a:off x="3726186" y="3650063"/>
                      <a:ext cx="4825785" cy="1386671"/>
                    </a:xfrm>
                    <a:prstGeom prst="rect">
                      <a:avLst/>
                    </a:prstGeom>
                    <a:noFill/>
                  </p:spPr>
                </p:pic>
                <p:pic>
                  <p:nvPicPr>
                    <p:cNvPr id="130"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flipH="1">
                      <a:off x="5137090" y="3811474"/>
                      <a:ext cx="4497722" cy="2474703"/>
                    </a:xfrm>
                    <a:prstGeom prst="rect">
                      <a:avLst/>
                    </a:prstGeom>
                    <a:noFill/>
                  </p:spPr>
                </p:pic>
                <p:pic>
                  <p:nvPicPr>
                    <p:cNvPr id="131" name="Picture 9" descr="\\SERVER3\InternalBin\Resource DVD\DVD_ART36\Artwork_Imagery\Icons - Illustrations\Internet Clouds web\cloud 1.png"/>
                    <p:cNvPicPr>
                      <a:picLocks noChangeAspect="1" noChangeArrowheads="1"/>
                    </p:cNvPicPr>
                    <p:nvPr/>
                  </p:nvPicPr>
                  <p:blipFill>
                    <a:blip r:embed="rId27" cstate="print"/>
                    <a:srcRect/>
                    <a:stretch>
                      <a:fillRect/>
                    </a:stretch>
                  </p:blipFill>
                  <p:spPr bwMode="auto">
                    <a:xfrm>
                      <a:off x="4572000" y="4279232"/>
                      <a:ext cx="2967789" cy="1632915"/>
                    </a:xfrm>
                    <a:prstGeom prst="rect">
                      <a:avLst/>
                    </a:prstGeom>
                    <a:noFill/>
                  </p:spPr>
                </p:pic>
              </p:grpSp>
              <p:pic>
                <p:nvPicPr>
                  <p:cNvPr id="1027" name="Picture 3" descr="D:\SilverFox\DVD_ART36\Artwork_Imagery\Icons - Illustrations\_ REAL VISTA STYLE\people executive icon business man.png"/>
                  <p:cNvPicPr>
                    <a:picLocks noChangeAspect="1" noChangeArrowheads="1"/>
                  </p:cNvPicPr>
                  <p:nvPr/>
                </p:nvPicPr>
                <p:blipFill>
                  <a:blip r:embed="rId28" cstate="print"/>
                  <a:stretch>
                    <a:fillRect/>
                  </a:stretch>
                </p:blipFill>
                <p:spPr bwMode="auto">
                  <a:xfrm>
                    <a:off x="5188178" y="3696657"/>
                    <a:ext cx="536575" cy="536575"/>
                  </a:xfrm>
                  <a:prstGeom prst="rect">
                    <a:avLst/>
                  </a:prstGeom>
                  <a:noFill/>
                  <a:effectLst>
                    <a:outerShdw blurRad="101600" algn="ctr" rotWithShape="0">
                      <a:prstClr val="black">
                        <a:alpha val="50000"/>
                      </a:prstClr>
                    </a:outerShdw>
                  </a:effectLst>
                </p:spPr>
              </p:pic>
            </p:grpSp>
            <p:pic>
              <p:nvPicPr>
                <p:cNvPr id="126" name="Picture 3" descr="S:\InternalBin\Resource DVD\DVD_ART36\Artwork_Imagery\Shapes\rings\silver orb frame 2.png"/>
                <p:cNvPicPr>
                  <a:picLocks noChangeAspect="1" noChangeArrowheads="1"/>
                </p:cNvPicPr>
                <p:nvPr/>
              </p:nvPicPr>
              <p:blipFill>
                <a:blip r:embed="rId10" cstate="print"/>
                <a:stretch>
                  <a:fillRect/>
                </a:stretch>
              </p:blipFill>
              <p:spPr bwMode="auto">
                <a:xfrm>
                  <a:off x="4749798" y="2905762"/>
                  <a:ext cx="1828799" cy="1824204"/>
                </a:xfrm>
                <a:prstGeom prst="rect">
                  <a:avLst/>
                </a:prstGeom>
                <a:noFill/>
                <a:effectLst>
                  <a:outerShdw blurRad="127000" algn="ctr" rotWithShape="0">
                    <a:prstClr val="black">
                      <a:alpha val="60000"/>
                    </a:prstClr>
                  </a:outerShdw>
                </a:effectLst>
              </p:spPr>
            </p:pic>
          </p:grpSp>
          <p:sp>
            <p:nvSpPr>
              <p:cNvPr id="102" name="Rectangle 101"/>
              <p:cNvSpPr/>
              <p:nvPr/>
            </p:nvSpPr>
            <p:spPr bwMode="auto">
              <a:xfrm>
                <a:off x="4841798" y="2355850"/>
                <a:ext cx="1644804" cy="506513"/>
              </a:xfrm>
              <a:prstGeom prst="rect">
                <a:avLst/>
              </a:prstGeom>
            </p:spPr>
            <p:txBody>
              <a:bodyPr vert="horz" wrap="square" lIns="0" tIns="0" rIns="0" bIns="0" rtlCol="0" anchor="t">
                <a:spAutoFit/>
              </a:bodyPr>
              <a:lstStyle/>
              <a:p>
                <a:pPr algn="ctr" defTabSz="914042">
                  <a:lnSpc>
                    <a:spcPct val="90000"/>
                  </a:lnSpc>
                  <a:spcBef>
                    <a:spcPct val="0"/>
                  </a:spcBef>
                </a:pPr>
                <a:r>
                  <a:rPr lang="en-US" sz="3200" dirty="0" smtClean="0">
                    <a:gradFill>
                      <a:gsLst>
                        <a:gs pos="0">
                          <a:srgbClr val="FFFFFF"/>
                        </a:gs>
                        <a:gs pos="100000">
                          <a:srgbClr val="FFFFFF"/>
                        </a:gs>
                      </a:gsLst>
                      <a:lin ang="5400000" scaled="0"/>
                    </a:gradFill>
                  </a:rPr>
                  <a:t>Private</a:t>
                </a:r>
                <a:br>
                  <a:rPr lang="en-US" sz="3200" dirty="0" smtClean="0">
                    <a:gradFill>
                      <a:gsLst>
                        <a:gs pos="0">
                          <a:srgbClr val="FFFFFF"/>
                        </a:gs>
                        <a:gs pos="100000">
                          <a:srgbClr val="FFFFFF"/>
                        </a:gs>
                      </a:gsLst>
                      <a:lin ang="5400000" scaled="0"/>
                    </a:gradFill>
                  </a:rPr>
                </a:br>
                <a:r>
                  <a:rPr lang="en-US" sz="3200" dirty="0" smtClean="0">
                    <a:gradFill>
                      <a:gsLst>
                        <a:gs pos="0">
                          <a:srgbClr val="FFFFFF"/>
                        </a:gs>
                        <a:gs pos="100000">
                          <a:srgbClr val="FFFFFF"/>
                        </a:gs>
                      </a:gsLst>
                      <a:lin ang="5400000" scaled="0"/>
                    </a:gradFill>
                  </a:rPr>
                  <a:t>Cloud</a:t>
                </a:r>
                <a:endParaRPr lang="en-US" sz="3200" dirty="0">
                  <a:gradFill>
                    <a:gsLst>
                      <a:gs pos="0">
                        <a:srgbClr val="FFFFFF"/>
                      </a:gs>
                      <a:gs pos="100000">
                        <a:srgbClr val="FFFFFF"/>
                      </a:gs>
                    </a:gsLst>
                    <a:lin ang="5400000" scaled="0"/>
                  </a:gradFill>
                </a:endParaRPr>
              </a:p>
            </p:txBody>
          </p:sp>
        </p:grpSp>
      </p:grpSp>
      <p:grpSp>
        <p:nvGrpSpPr>
          <p:cNvPr id="27" name="large ring 4"/>
          <p:cNvGrpSpPr/>
          <p:nvPr/>
        </p:nvGrpSpPr>
        <p:grpSpPr>
          <a:xfrm>
            <a:off x="5891300" y="1420813"/>
            <a:ext cx="3200398" cy="4182663"/>
            <a:chOff x="5562603" y="1420813"/>
            <a:chExt cx="3200398" cy="4182663"/>
          </a:xfrm>
        </p:grpSpPr>
        <p:pic>
          <p:nvPicPr>
            <p:cNvPr id="1026" name="rays" descr="D:\SilverFox\8-20190_IsaacRoybal\Art\rays from center - faded edges.png"/>
            <p:cNvPicPr>
              <a:picLocks noChangeAspect="1" noChangeArrowheads="1"/>
            </p:cNvPicPr>
            <p:nvPr/>
          </p:nvPicPr>
          <p:blipFill>
            <a:blip r:embed="rId29" cstate="print"/>
            <a:stretch>
              <a:fillRect/>
            </a:stretch>
          </p:blipFill>
          <p:spPr bwMode="auto">
            <a:xfrm>
              <a:off x="5767303" y="2609850"/>
              <a:ext cx="2743200" cy="2743200"/>
            </a:xfrm>
            <a:prstGeom prst="rect">
              <a:avLst/>
            </a:prstGeom>
            <a:noFill/>
          </p:spPr>
        </p:pic>
        <p:grpSp>
          <p:nvGrpSpPr>
            <p:cNvPr id="28" name="Group 138"/>
            <p:cNvGrpSpPr>
              <a:grpSpLocks noChangeAspect="1"/>
            </p:cNvGrpSpPr>
            <p:nvPr/>
          </p:nvGrpSpPr>
          <p:grpSpPr>
            <a:xfrm>
              <a:off x="5562603" y="1420813"/>
              <a:ext cx="3200398" cy="4182663"/>
              <a:chOff x="6934200" y="2355850"/>
              <a:chExt cx="1828799" cy="2390093"/>
            </a:xfrm>
          </p:grpSpPr>
          <p:sp>
            <p:nvSpPr>
              <p:cNvPr id="107" name="Rectangle 106"/>
              <p:cNvSpPr/>
              <p:nvPr/>
            </p:nvSpPr>
            <p:spPr bwMode="auto">
              <a:xfrm>
                <a:off x="7026198" y="2355850"/>
                <a:ext cx="1644804" cy="506513"/>
              </a:xfrm>
              <a:prstGeom prst="rect">
                <a:avLst/>
              </a:prstGeom>
            </p:spPr>
            <p:txBody>
              <a:bodyPr vert="horz" wrap="square" lIns="0" tIns="0" rIns="0" bIns="0" rtlCol="0" anchor="t">
                <a:spAutoFit/>
              </a:bodyPr>
              <a:lstStyle/>
              <a:p>
                <a:pPr algn="ctr" defTabSz="914042">
                  <a:lnSpc>
                    <a:spcPct val="90000"/>
                  </a:lnSpc>
                  <a:spcBef>
                    <a:spcPct val="0"/>
                  </a:spcBef>
                </a:pPr>
                <a:r>
                  <a:rPr lang="en-US" sz="3200" dirty="0" smtClean="0">
                    <a:gradFill>
                      <a:gsLst>
                        <a:gs pos="0">
                          <a:srgbClr val="FFFFFF"/>
                        </a:gs>
                        <a:gs pos="100000">
                          <a:srgbClr val="FFFFFF"/>
                        </a:gs>
                      </a:gsLst>
                      <a:lin ang="5400000" scaled="0"/>
                    </a:gradFill>
                  </a:rPr>
                  <a:t>Public</a:t>
                </a:r>
                <a:br>
                  <a:rPr lang="en-US" sz="3200" dirty="0" smtClean="0">
                    <a:gradFill>
                      <a:gsLst>
                        <a:gs pos="0">
                          <a:srgbClr val="FFFFFF"/>
                        </a:gs>
                        <a:gs pos="100000">
                          <a:srgbClr val="FFFFFF"/>
                        </a:gs>
                      </a:gsLst>
                      <a:lin ang="5400000" scaled="0"/>
                    </a:gradFill>
                  </a:rPr>
                </a:br>
                <a:r>
                  <a:rPr lang="en-US" sz="3200" dirty="0" smtClean="0">
                    <a:gradFill>
                      <a:gsLst>
                        <a:gs pos="0">
                          <a:srgbClr val="FFFFFF"/>
                        </a:gs>
                        <a:gs pos="100000">
                          <a:srgbClr val="FFFFFF"/>
                        </a:gs>
                      </a:gsLst>
                      <a:lin ang="5400000" scaled="0"/>
                    </a:gradFill>
                  </a:rPr>
                  <a:t>Cloud</a:t>
                </a:r>
                <a:endParaRPr lang="en-US" sz="3200" dirty="0">
                  <a:gradFill>
                    <a:gsLst>
                      <a:gs pos="0">
                        <a:srgbClr val="FFFFFF"/>
                      </a:gs>
                      <a:gs pos="100000">
                        <a:srgbClr val="FFFFFF"/>
                      </a:gs>
                    </a:gsLst>
                    <a:lin ang="5400000" scaled="0"/>
                  </a:gradFill>
                </a:endParaRPr>
              </a:p>
            </p:txBody>
          </p:sp>
          <p:grpSp>
            <p:nvGrpSpPr>
              <p:cNvPr id="29" name="Group 121"/>
              <p:cNvGrpSpPr/>
              <p:nvPr/>
            </p:nvGrpSpPr>
            <p:grpSpPr>
              <a:xfrm>
                <a:off x="6934200" y="2921739"/>
                <a:ext cx="1828799" cy="1824204"/>
                <a:chOff x="6934200" y="2921739"/>
                <a:chExt cx="1828799" cy="1824204"/>
              </a:xfrm>
            </p:grpSpPr>
            <p:pic>
              <p:nvPicPr>
                <p:cNvPr id="1037" name="globe" descr="D:\SilverFox\DVD_ART36\Artwork_Imagery\Icons - Illustrations\_ SUPER VISTA STYLE\world globe map.png"/>
                <p:cNvPicPr>
                  <a:picLocks noChangeAspect="1" noChangeArrowheads="1"/>
                </p:cNvPicPr>
                <p:nvPr/>
              </p:nvPicPr>
              <p:blipFill>
                <a:blip r:embed="rId20" cstate="print"/>
                <a:stretch>
                  <a:fillRect/>
                </a:stretch>
              </p:blipFill>
              <p:spPr bwMode="auto">
                <a:xfrm>
                  <a:off x="7284253" y="3187700"/>
                  <a:ext cx="1128693" cy="1128693"/>
                </a:xfrm>
                <a:prstGeom prst="rect">
                  <a:avLst/>
                </a:prstGeom>
                <a:noFill/>
              </p:spPr>
            </p:pic>
            <p:grpSp>
              <p:nvGrpSpPr>
                <p:cNvPr id="30" name="Group 112"/>
                <p:cNvGrpSpPr/>
                <p:nvPr/>
              </p:nvGrpSpPr>
              <p:grpSpPr>
                <a:xfrm>
                  <a:off x="7098328" y="3397783"/>
                  <a:ext cx="1313835" cy="1187825"/>
                  <a:chOff x="3586377" y="1681007"/>
                  <a:chExt cx="5557623" cy="5024594"/>
                </a:xfrm>
              </p:grpSpPr>
              <p:grpSp>
                <p:nvGrpSpPr>
                  <p:cNvPr id="31" name="Group 53"/>
                  <p:cNvGrpSpPr/>
                  <p:nvPr/>
                </p:nvGrpSpPr>
                <p:grpSpPr>
                  <a:xfrm>
                    <a:off x="4267200" y="2660067"/>
                    <a:ext cx="4876800" cy="3969335"/>
                    <a:chOff x="381000" y="2430293"/>
                    <a:chExt cx="4037614" cy="2145871"/>
                  </a:xfrm>
                </p:grpSpPr>
                <p:pic>
                  <p:nvPicPr>
                    <p:cNvPr id="119" name="Picture 9" descr="\\SERVER3\InternalBin\Resource DVD\DVD_ART36\Artwork_Imagery\Icons - Illustrations\Internet Clouds web\cloud 1.png"/>
                    <p:cNvPicPr>
                      <a:picLocks noChangeAspect="1" noChangeArrowheads="1"/>
                    </p:cNvPicPr>
                    <p:nvPr/>
                  </p:nvPicPr>
                  <p:blipFill>
                    <a:blip r:embed="rId24" cstate="print"/>
                    <a:srcRect/>
                    <a:stretch>
                      <a:fillRect/>
                    </a:stretch>
                  </p:blipFill>
                  <p:spPr bwMode="auto">
                    <a:xfrm>
                      <a:off x="381000" y="3049968"/>
                      <a:ext cx="2703022" cy="1526196"/>
                    </a:xfrm>
                    <a:prstGeom prst="rect">
                      <a:avLst/>
                    </a:prstGeom>
                    <a:noFill/>
                  </p:spPr>
                </p:pic>
                <p:pic>
                  <p:nvPicPr>
                    <p:cNvPr id="120" name="Picture 6" descr="\\SERVER3\InternalBin\Resource DVD\DVD_ART36\Artwork_Imagery\Icons - Illustrations\Internet Clouds web\cloud 2.png"/>
                    <p:cNvPicPr>
                      <a:picLocks noChangeAspect="1" noChangeArrowheads="1"/>
                    </p:cNvPicPr>
                    <p:nvPr/>
                  </p:nvPicPr>
                  <p:blipFill>
                    <a:blip r:embed="rId5" cstate="print"/>
                    <a:srcRect/>
                    <a:stretch>
                      <a:fillRect/>
                    </a:stretch>
                  </p:blipFill>
                  <p:spPr bwMode="auto">
                    <a:xfrm>
                      <a:off x="1629294" y="2752306"/>
                      <a:ext cx="2718261" cy="1368635"/>
                    </a:xfrm>
                    <a:prstGeom prst="rect">
                      <a:avLst/>
                    </a:prstGeom>
                    <a:noFill/>
                  </p:spPr>
                </p:pic>
                <p:pic>
                  <p:nvPicPr>
                    <p:cNvPr id="121" name="Picture 4" descr="\\SERVER3\InternalBin\Resource DVD\DVD_ART36\Artwork_Imagery\Icons - Illustrations\Internet Clouds web\Istock 5118882 - clouds and sky.png"/>
                    <p:cNvPicPr>
                      <a:picLocks noChangeAspect="1" noChangeArrowheads="1"/>
                    </p:cNvPicPr>
                    <p:nvPr/>
                  </p:nvPicPr>
                  <p:blipFill>
                    <a:blip r:embed="rId6" cstate="print"/>
                    <a:srcRect/>
                    <a:stretch>
                      <a:fillRect/>
                    </a:stretch>
                  </p:blipFill>
                  <p:spPr bwMode="auto">
                    <a:xfrm>
                      <a:off x="385308" y="2430293"/>
                      <a:ext cx="4033306" cy="2104676"/>
                    </a:xfrm>
                    <a:prstGeom prst="roundRect">
                      <a:avLst>
                        <a:gd name="adj" fmla="val 41433"/>
                      </a:avLst>
                    </a:prstGeom>
                    <a:noFill/>
                    <a:effectLst>
                      <a:softEdge rad="635000"/>
                    </a:effectLst>
                  </p:spPr>
                </p:pic>
              </p:grpSp>
              <p:pic>
                <p:nvPicPr>
                  <p:cNvPr id="115" name="Picture 4" descr="\\SERVER3\Restrict\FTP_Root\Clients\White_Whale\2-20113_Exec Tier - Bob Muglia GCIO Deck\ART\PNGs\iStock_8793491_cutout.png"/>
                  <p:cNvPicPr>
                    <a:picLocks noChangeAspect="1" noChangeArrowheads="1"/>
                  </p:cNvPicPr>
                  <p:nvPr/>
                </p:nvPicPr>
                <p:blipFill>
                  <a:blip r:embed="rId25" cstate="print"/>
                  <a:stretch>
                    <a:fillRect/>
                  </a:stretch>
                </p:blipFill>
                <p:spPr bwMode="auto">
                  <a:xfrm>
                    <a:off x="6020911" y="1681007"/>
                    <a:ext cx="1495266" cy="3150469"/>
                  </a:xfrm>
                  <a:prstGeom prst="rect">
                    <a:avLst/>
                  </a:prstGeom>
                  <a:noFill/>
                  <a:effectLst>
                    <a:outerShdw blurRad="393700" algn="ctr" rotWithShape="0">
                      <a:prstClr val="black">
                        <a:alpha val="40000"/>
                      </a:prstClr>
                    </a:outerShdw>
                  </a:effectLst>
                </p:spPr>
              </p:pic>
              <p:pic>
                <p:nvPicPr>
                  <p:cNvPr id="116" name="Picture 5" descr="\\SERVER3\InternalBin\Resource DVD\DVD_ART36\Artwork_Imagery\Icons - Illustrations\Internet Clouds web\cloud 3.png"/>
                  <p:cNvPicPr>
                    <a:picLocks noChangeAspect="1" noChangeArrowheads="1"/>
                  </p:cNvPicPr>
                  <p:nvPr/>
                </p:nvPicPr>
                <p:blipFill>
                  <a:blip r:embed="rId26" cstate="print"/>
                  <a:srcRect/>
                  <a:stretch>
                    <a:fillRect/>
                  </a:stretch>
                </p:blipFill>
                <p:spPr bwMode="auto">
                  <a:xfrm>
                    <a:off x="3586377" y="3650064"/>
                    <a:ext cx="4825786" cy="1386671"/>
                  </a:xfrm>
                  <a:prstGeom prst="rect">
                    <a:avLst/>
                  </a:prstGeom>
                  <a:noFill/>
                </p:spPr>
              </p:pic>
              <p:pic>
                <p:nvPicPr>
                  <p:cNvPr id="117" name="Picture 9" descr="\\SERVER3\InternalBin\Resource DVD\DVD_ART36\Artwork_Imagery\Icons - Illustrations\Internet Clouds web\cloud 1.png"/>
                  <p:cNvPicPr>
                    <a:picLocks noChangeAspect="1" noChangeArrowheads="1"/>
                  </p:cNvPicPr>
                  <p:nvPr/>
                </p:nvPicPr>
                <p:blipFill>
                  <a:blip r:embed="rId4" cstate="print"/>
                  <a:srcRect/>
                  <a:stretch>
                    <a:fillRect/>
                  </a:stretch>
                </p:blipFill>
                <p:spPr bwMode="auto">
                  <a:xfrm flipH="1">
                    <a:off x="4624457" y="4230897"/>
                    <a:ext cx="4497724" cy="2474704"/>
                  </a:xfrm>
                  <a:prstGeom prst="rect">
                    <a:avLst/>
                  </a:prstGeom>
                  <a:noFill/>
                </p:spPr>
              </p:pic>
              <p:pic>
                <p:nvPicPr>
                  <p:cNvPr id="118" name="Picture 9" descr="\\SERVER3\InternalBin\Resource DVD\DVD_ART36\Artwork_Imagery\Icons - Illustrations\Internet Clouds web\cloud 1.png"/>
                  <p:cNvPicPr>
                    <a:picLocks noChangeAspect="1" noChangeArrowheads="1"/>
                  </p:cNvPicPr>
                  <p:nvPr/>
                </p:nvPicPr>
                <p:blipFill>
                  <a:blip r:embed="rId27" cstate="print"/>
                  <a:srcRect/>
                  <a:stretch>
                    <a:fillRect/>
                  </a:stretch>
                </p:blipFill>
                <p:spPr bwMode="auto">
                  <a:xfrm>
                    <a:off x="4572000" y="4279232"/>
                    <a:ext cx="2967789" cy="1632915"/>
                  </a:xfrm>
                  <a:prstGeom prst="rect">
                    <a:avLst/>
                  </a:prstGeom>
                  <a:noFill/>
                </p:spPr>
              </p:pic>
            </p:grpSp>
            <p:pic>
              <p:nvPicPr>
                <p:cNvPr id="109" name="ring" descr="S:\InternalBin\Resource DVD\DVD_ART36\Artwork_Imagery\Shapes\rings\silver orb frame 2.png"/>
                <p:cNvPicPr>
                  <a:picLocks noChangeAspect="1" noChangeArrowheads="1"/>
                </p:cNvPicPr>
                <p:nvPr/>
              </p:nvPicPr>
              <p:blipFill>
                <a:blip r:embed="rId10" cstate="print"/>
                <a:stretch>
                  <a:fillRect/>
                </a:stretch>
              </p:blipFill>
              <p:spPr bwMode="auto">
                <a:xfrm>
                  <a:off x="6934200" y="2921739"/>
                  <a:ext cx="1828799" cy="1824204"/>
                </a:xfrm>
                <a:prstGeom prst="rect">
                  <a:avLst/>
                </a:prstGeom>
                <a:noFill/>
                <a:effectLst>
                  <a:outerShdw blurRad="127000" algn="ctr" rotWithShape="0">
                    <a:prstClr val="black">
                      <a:alpha val="60000"/>
                    </a:prstClr>
                  </a:outerShdw>
                </a:effectLst>
              </p:spPr>
            </p:pic>
          </p:grpSp>
        </p:grpSp>
      </p:grpSp>
      <p:sp>
        <p:nvSpPr>
          <p:cNvPr id="50" name="Right Arrow 3"/>
          <p:cNvSpPr/>
          <p:nvPr/>
        </p:nvSpPr>
        <p:spPr bwMode="auto">
          <a:xfrm>
            <a:off x="1500889" y="3738590"/>
            <a:ext cx="5297486" cy="533400"/>
          </a:xfrm>
          <a:prstGeom prst="rightArrow">
            <a:avLst/>
          </a:prstGeom>
          <a:gradFill>
            <a:gsLst>
              <a:gs pos="0">
                <a:schemeClr val="accent2">
                  <a:shade val="15000"/>
                  <a:satMod val="180000"/>
                  <a:alpha val="0"/>
                </a:schemeClr>
              </a:gs>
              <a:gs pos="50000">
                <a:schemeClr val="accent2">
                  <a:shade val="45000"/>
                  <a:satMod val="170000"/>
                  <a:alpha val="40000"/>
                </a:schemeClr>
              </a:gs>
              <a:gs pos="70000">
                <a:schemeClr val="accent2">
                  <a:tint val="99000"/>
                  <a:shade val="65000"/>
                  <a:satMod val="155000"/>
                  <a:alpha val="65000"/>
                </a:schemeClr>
              </a:gs>
              <a:gs pos="100000">
                <a:schemeClr val="accent2">
                  <a:tint val="95500"/>
                  <a:shade val="100000"/>
                  <a:satMod val="155000"/>
                  <a:alpha val="65000"/>
                </a:schemeClr>
              </a:gs>
            </a:gsLst>
            <a:lin ang="0" scaled="0"/>
          </a:gradFill>
          <a:ln>
            <a:gradFill>
              <a:gsLst>
                <a:gs pos="0">
                  <a:schemeClr val="accent2">
                    <a:lumMod val="75000"/>
                    <a:alpha val="75000"/>
                  </a:schemeClr>
                </a:gs>
                <a:gs pos="50000">
                  <a:schemeClr val="accent2">
                    <a:lumMod val="75000"/>
                    <a:alpha val="75000"/>
                  </a:schemeClr>
                </a:gs>
                <a:gs pos="100000">
                  <a:schemeClr val="accent2">
                    <a:lumMod val="50000"/>
                    <a:alpha val="0"/>
                  </a:schemeClr>
                </a:gs>
              </a:gsLst>
              <a:lin ang="10800000" scaled="0"/>
            </a:gra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5701" rIns="0" bIns="0" numCol="1" rtlCol="0" anchor="ctr" anchorCtr="0" compatLnSpc="1">
            <a:prstTxWarp prst="textNoShape">
              <a:avLst/>
            </a:prstTxWarp>
          </a:bodyPr>
          <a:lstStyle/>
          <a:p>
            <a:pPr algn="ctr" defTabSz="914042">
              <a:lnSpc>
                <a:spcPct val="80000"/>
              </a:lnSpc>
              <a:defRPr/>
            </a:pPr>
            <a:endParaRPr lang="en-US" sz="2000" spc="600" dirty="0">
              <a:ln w="12700" cmpd="sng">
                <a:noFill/>
                <a:prstDash val="solid"/>
              </a:ln>
              <a:gradFill>
                <a:gsLst>
                  <a:gs pos="40000">
                    <a:srgbClr val="333333"/>
                  </a:gs>
                  <a:gs pos="100000">
                    <a:srgbClr val="333333"/>
                  </a:gs>
                </a:gsLst>
                <a:lin ang="5400000" scaled="1"/>
              </a:gradFill>
              <a:latin typeface="Segoe Condensed" pitchFamily="34" charset="0"/>
            </a:endParaRPr>
          </a:p>
        </p:txBody>
      </p:sp>
      <p:sp>
        <p:nvSpPr>
          <p:cNvPr id="51" name="Right Arrow 2"/>
          <p:cNvSpPr/>
          <p:nvPr/>
        </p:nvSpPr>
        <p:spPr bwMode="auto">
          <a:xfrm>
            <a:off x="1500888" y="3738590"/>
            <a:ext cx="3373437" cy="533400"/>
          </a:xfrm>
          <a:prstGeom prst="rightArrow">
            <a:avLst/>
          </a:prstGeom>
          <a:gradFill>
            <a:gsLst>
              <a:gs pos="0">
                <a:schemeClr val="accent2">
                  <a:shade val="15000"/>
                  <a:satMod val="180000"/>
                  <a:alpha val="0"/>
                </a:schemeClr>
              </a:gs>
              <a:gs pos="50000">
                <a:schemeClr val="accent2">
                  <a:shade val="45000"/>
                  <a:satMod val="170000"/>
                  <a:alpha val="40000"/>
                </a:schemeClr>
              </a:gs>
              <a:gs pos="70000">
                <a:schemeClr val="accent2">
                  <a:tint val="99000"/>
                  <a:shade val="65000"/>
                  <a:satMod val="155000"/>
                  <a:alpha val="65000"/>
                </a:schemeClr>
              </a:gs>
              <a:gs pos="100000">
                <a:schemeClr val="accent2">
                  <a:tint val="95500"/>
                  <a:shade val="100000"/>
                  <a:satMod val="155000"/>
                  <a:alpha val="65000"/>
                </a:schemeClr>
              </a:gs>
            </a:gsLst>
            <a:lin ang="0" scaled="0"/>
          </a:gradFill>
          <a:ln>
            <a:gradFill>
              <a:gsLst>
                <a:gs pos="0">
                  <a:schemeClr val="accent2">
                    <a:lumMod val="75000"/>
                    <a:alpha val="75000"/>
                  </a:schemeClr>
                </a:gs>
                <a:gs pos="50000">
                  <a:schemeClr val="accent2">
                    <a:lumMod val="75000"/>
                    <a:alpha val="75000"/>
                  </a:schemeClr>
                </a:gs>
                <a:gs pos="100000">
                  <a:schemeClr val="accent2">
                    <a:lumMod val="50000"/>
                    <a:alpha val="0"/>
                  </a:schemeClr>
                </a:gs>
              </a:gsLst>
              <a:lin ang="10800000" scaled="0"/>
            </a:gra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5701" rIns="0" bIns="0" numCol="1" rtlCol="0" anchor="ctr" anchorCtr="0" compatLnSpc="1">
            <a:prstTxWarp prst="textNoShape">
              <a:avLst/>
            </a:prstTxWarp>
          </a:bodyPr>
          <a:lstStyle/>
          <a:p>
            <a:pPr algn="ctr" defTabSz="914042">
              <a:lnSpc>
                <a:spcPct val="80000"/>
              </a:lnSpc>
              <a:defRPr/>
            </a:pPr>
            <a:endParaRPr lang="en-US" sz="2000" spc="600" dirty="0">
              <a:ln w="12700" cmpd="sng">
                <a:noFill/>
                <a:prstDash val="solid"/>
              </a:ln>
              <a:gradFill>
                <a:gsLst>
                  <a:gs pos="40000">
                    <a:srgbClr val="333333"/>
                  </a:gs>
                  <a:gs pos="100000">
                    <a:srgbClr val="333333"/>
                  </a:gs>
                </a:gsLst>
                <a:lin ang="5400000" scaled="1"/>
              </a:gradFill>
              <a:latin typeface="Segoe Condensed" pitchFamily="34" charset="0"/>
            </a:endParaRPr>
          </a:p>
        </p:txBody>
      </p:sp>
      <p:sp>
        <p:nvSpPr>
          <p:cNvPr id="52" name="Right Arrow 1"/>
          <p:cNvSpPr/>
          <p:nvPr/>
        </p:nvSpPr>
        <p:spPr bwMode="auto">
          <a:xfrm>
            <a:off x="1500889" y="3738590"/>
            <a:ext cx="1411286" cy="533400"/>
          </a:xfrm>
          <a:prstGeom prst="rightArrow">
            <a:avLst/>
          </a:prstGeom>
          <a:gradFill>
            <a:gsLst>
              <a:gs pos="0">
                <a:schemeClr val="accent2">
                  <a:shade val="15000"/>
                  <a:satMod val="180000"/>
                  <a:alpha val="0"/>
                </a:schemeClr>
              </a:gs>
              <a:gs pos="50000">
                <a:schemeClr val="accent2">
                  <a:shade val="45000"/>
                  <a:satMod val="170000"/>
                  <a:alpha val="40000"/>
                </a:schemeClr>
              </a:gs>
              <a:gs pos="70000">
                <a:schemeClr val="accent2">
                  <a:tint val="99000"/>
                  <a:shade val="65000"/>
                  <a:satMod val="155000"/>
                  <a:alpha val="65000"/>
                </a:schemeClr>
              </a:gs>
              <a:gs pos="100000">
                <a:schemeClr val="accent2">
                  <a:tint val="95500"/>
                  <a:shade val="100000"/>
                  <a:satMod val="155000"/>
                  <a:alpha val="65000"/>
                </a:schemeClr>
              </a:gs>
            </a:gsLst>
            <a:lin ang="0" scaled="0"/>
          </a:gradFill>
          <a:ln>
            <a:gradFill>
              <a:gsLst>
                <a:gs pos="0">
                  <a:schemeClr val="accent2">
                    <a:lumMod val="75000"/>
                    <a:alpha val="75000"/>
                  </a:schemeClr>
                </a:gs>
                <a:gs pos="50000">
                  <a:schemeClr val="accent2">
                    <a:lumMod val="75000"/>
                    <a:alpha val="75000"/>
                  </a:schemeClr>
                </a:gs>
                <a:gs pos="100000">
                  <a:schemeClr val="accent2">
                    <a:lumMod val="50000"/>
                    <a:alpha val="0"/>
                  </a:schemeClr>
                </a:gs>
              </a:gsLst>
              <a:lin ang="10800000" scaled="0"/>
            </a:gra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5701" rIns="0" bIns="0" numCol="1" rtlCol="0" anchor="ctr" anchorCtr="0" compatLnSpc="1">
            <a:prstTxWarp prst="textNoShape">
              <a:avLst/>
            </a:prstTxWarp>
          </a:bodyPr>
          <a:lstStyle/>
          <a:p>
            <a:pPr algn="ctr" defTabSz="914042">
              <a:lnSpc>
                <a:spcPct val="80000"/>
              </a:lnSpc>
              <a:defRPr/>
            </a:pPr>
            <a:endParaRPr lang="en-US" sz="2000" spc="600" dirty="0">
              <a:ln w="12700" cmpd="sng">
                <a:noFill/>
                <a:prstDash val="solid"/>
              </a:ln>
              <a:gradFill>
                <a:gsLst>
                  <a:gs pos="40000">
                    <a:srgbClr val="333333"/>
                  </a:gs>
                  <a:gs pos="100000">
                    <a:srgbClr val="333333"/>
                  </a:gs>
                </a:gsLst>
                <a:lin ang="5400000" scaled="1"/>
              </a:gradFill>
              <a:latin typeface="Segoe Condensed" pitchFamily="34" charset="0"/>
            </a:endParaRPr>
          </a:p>
        </p:txBody>
      </p:sp>
      <p:sp>
        <p:nvSpPr>
          <p:cNvPr id="2054" name="Freeform 6"/>
          <p:cNvSpPr>
            <a:spLocks/>
          </p:cNvSpPr>
          <p:nvPr/>
        </p:nvSpPr>
        <p:spPr bwMode="auto">
          <a:xfrm>
            <a:off x="0" y="5320145"/>
            <a:ext cx="9144000" cy="1537855"/>
          </a:xfrm>
          <a:custGeom>
            <a:avLst/>
            <a:gdLst/>
            <a:ahLst/>
            <a:cxnLst>
              <a:cxn ang="0">
                <a:pos x="722" y="40"/>
              </a:cxn>
              <a:cxn ang="0">
                <a:pos x="360" y="0"/>
              </a:cxn>
              <a:cxn ang="0">
                <a:pos x="0" y="40"/>
              </a:cxn>
              <a:cxn ang="0">
                <a:pos x="0" y="226"/>
              </a:cxn>
              <a:cxn ang="0">
                <a:pos x="722" y="226"/>
              </a:cxn>
              <a:cxn ang="0">
                <a:pos x="722" y="40"/>
              </a:cxn>
            </a:cxnLst>
            <a:rect l="0" t="0" r="r" b="b"/>
            <a:pathLst>
              <a:path w="722" h="226">
                <a:moveTo>
                  <a:pt x="722" y="40"/>
                </a:moveTo>
                <a:cubicBezTo>
                  <a:pt x="722" y="40"/>
                  <a:pt x="550" y="0"/>
                  <a:pt x="360" y="0"/>
                </a:cubicBezTo>
                <a:cubicBezTo>
                  <a:pt x="170" y="0"/>
                  <a:pt x="0" y="40"/>
                  <a:pt x="0" y="40"/>
                </a:cubicBezTo>
                <a:cubicBezTo>
                  <a:pt x="0" y="226"/>
                  <a:pt x="0" y="226"/>
                  <a:pt x="0" y="226"/>
                </a:cubicBezTo>
                <a:cubicBezTo>
                  <a:pt x="722" y="226"/>
                  <a:pt x="722" y="226"/>
                  <a:pt x="722" y="226"/>
                </a:cubicBezTo>
                <a:lnTo>
                  <a:pt x="722" y="40"/>
                </a:lnTo>
                <a:close/>
              </a:path>
            </a:pathLst>
          </a:custGeom>
          <a:gradFill>
            <a:gsLst>
              <a:gs pos="0">
                <a:srgbClr val="000000">
                  <a:alpha val="30000"/>
                </a:srgbClr>
              </a:gs>
              <a:gs pos="100000">
                <a:srgbClr val="000000">
                  <a:alpha val="0"/>
                </a:srgbClr>
              </a:gs>
            </a:gsLst>
            <a:lin ang="5400000" scaled="0"/>
          </a:gradFill>
          <a:ln>
            <a:noFill/>
            <a:headEnd type="none" w="med" len="med"/>
            <a:tailEnd type="none" w="med" len="med"/>
          </a:ln>
          <a:effectLst/>
          <a:scene3d>
            <a:camera prst="orthographicFront"/>
            <a:lightRig rig="threePt" dir="t"/>
          </a:scene3d>
          <a:sp3d prstMaterial="matte"/>
        </p:spPr>
        <p:style>
          <a:lnRef idx="1">
            <a:schemeClr val="accent2"/>
          </a:lnRef>
          <a:fillRef idx="3">
            <a:schemeClr val="accent2"/>
          </a:fillRef>
          <a:effectRef idx="2">
            <a:schemeClr val="accent2"/>
          </a:effectRef>
          <a:fontRef idx="minor">
            <a:schemeClr val="lt1"/>
          </a:fontRef>
        </p:style>
        <p:txBody>
          <a:bodyPr vert="horz" wrap="square" lIns="0" tIns="45701" rIns="0" bIns="0" numCol="1" rtlCol="0" anchor="ctr" anchorCtr="0" compatLnSpc="1">
            <a:prstTxWarp prst="textNoShape">
              <a:avLst/>
            </a:prstTxWarp>
          </a:bodyPr>
          <a:lstStyle/>
          <a:p>
            <a:pPr algn="ctr" defTabSz="914042">
              <a:lnSpc>
                <a:spcPct val="80000"/>
              </a:lnSpc>
              <a:defRPr/>
            </a:pPr>
            <a:r>
              <a:rPr lang="en-US" sz="2000" spc="600" dirty="0" smtClean="0">
                <a:ln w="12700" cmpd="sng">
                  <a:noFill/>
                  <a:prstDash val="solid"/>
                </a:ln>
                <a:gradFill>
                  <a:gsLst>
                    <a:gs pos="40000">
                      <a:srgbClr val="333333"/>
                    </a:gs>
                    <a:gs pos="100000">
                      <a:srgbClr val="333333"/>
                    </a:gs>
                  </a:gsLst>
                  <a:lin ang="5400000" scaled="1"/>
                </a:gradFill>
                <a:latin typeface="Segoe Condensed" pitchFamily="34" charset="0"/>
              </a:rPr>
              <a:t> </a:t>
            </a:r>
            <a:endParaRPr lang="en-US" sz="2000" spc="600" dirty="0">
              <a:ln w="12700" cmpd="sng">
                <a:noFill/>
                <a:prstDash val="solid"/>
              </a:ln>
              <a:gradFill>
                <a:gsLst>
                  <a:gs pos="40000">
                    <a:srgbClr val="333333"/>
                  </a:gs>
                  <a:gs pos="100000">
                    <a:srgbClr val="333333"/>
                  </a:gs>
                </a:gsLst>
                <a:lin ang="5400000" scaled="1"/>
              </a:gradFill>
              <a:latin typeface="Segoe Condensed" pitchFamily="34" charset="0"/>
            </a:endParaRPr>
          </a:p>
        </p:txBody>
      </p:sp>
      <p:sp>
        <p:nvSpPr>
          <p:cNvPr id="111" name="Rectangle 110"/>
          <p:cNvSpPr/>
          <p:nvPr/>
        </p:nvSpPr>
        <p:spPr>
          <a:xfrm>
            <a:off x="769100" y="3392210"/>
            <a:ext cx="1958340" cy="1249573"/>
          </a:xfrm>
          <a:prstGeom prst="rect">
            <a:avLst/>
          </a:prstGeom>
          <a:ln>
            <a:noFill/>
          </a:ln>
        </p:spPr>
        <p:txBody>
          <a:bodyPr wrap="square">
            <a:spAutoFit/>
          </a:bodyPr>
          <a:lstStyle/>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rPr>
              <a:t>Well-known, </a:t>
            </a:r>
            <a:br>
              <a:rPr lang="en-US" sz="1600" b="1" dirty="0" smtClean="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rPr>
            </a:br>
            <a:r>
              <a:rPr lang="en-US" sz="1600" b="1" dirty="0" smtClean="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rPr>
              <a:t>stable and secure</a:t>
            </a:r>
          </a:p>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rPr>
              <a:t>Utilization &lt;15%</a:t>
            </a:r>
            <a:endParaRPr lang="en-US" sz="1600" b="1" dirty="0">
              <a:gradFill>
                <a:gsLst>
                  <a:gs pos="0">
                    <a:srgbClr val="FFFFFF"/>
                  </a:gs>
                  <a:gs pos="86000">
                    <a:srgbClr val="FFFFFF"/>
                  </a:gs>
                </a:gsLst>
                <a:lin ang="5400000" scaled="0"/>
              </a:gradFill>
              <a:effectLst>
                <a:glow rad="228600">
                  <a:srgbClr val="AD4C66">
                    <a:satMod val="175000"/>
                    <a:alpha val="40000"/>
                  </a:srgbClr>
                </a:glow>
                <a:outerShdw blurRad="38100" dist="38100" dir="2700000" algn="tl">
                  <a:srgbClr val="000000">
                    <a:alpha val="43137"/>
                  </a:srgbClr>
                </a:outerShdw>
              </a:effectLst>
            </a:endParaRPr>
          </a:p>
        </p:txBody>
      </p:sp>
      <p:sp>
        <p:nvSpPr>
          <p:cNvPr id="112" name="Rectangle 111"/>
          <p:cNvSpPr/>
          <p:nvPr/>
        </p:nvSpPr>
        <p:spPr>
          <a:xfrm>
            <a:off x="2713516" y="3439520"/>
            <a:ext cx="1915160" cy="1249573"/>
          </a:xfrm>
          <a:prstGeom prst="rect">
            <a:avLst/>
          </a:prstGeom>
        </p:spPr>
        <p:txBody>
          <a:bodyPr wrap="square">
            <a:spAutoFit/>
          </a:bodyPr>
          <a:lstStyle/>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t>Utilization </a:t>
            </a:r>
            <a:b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br>
            <a: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t>Increases to &gt;50%</a:t>
            </a:r>
          </a:p>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t>Management </a:t>
            </a:r>
            <a:b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br>
            <a:r>
              <a:rPr lang="en-US" sz="1600" b="1" dirty="0" smtClean="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rPr>
              <a:t>Costs Decrease</a:t>
            </a:r>
            <a:endParaRPr lang="en-US" sz="1600" b="1" dirty="0">
              <a:gradFill>
                <a:gsLst>
                  <a:gs pos="0">
                    <a:srgbClr val="FFFFFF"/>
                  </a:gs>
                  <a:gs pos="86000">
                    <a:srgbClr val="FFFFFF"/>
                  </a:gs>
                </a:gsLst>
                <a:lin ang="5400000" scaled="0"/>
              </a:gradFill>
              <a:effectLst>
                <a:glow rad="228600">
                  <a:srgbClr val="3E65BC">
                    <a:satMod val="175000"/>
                    <a:alpha val="40000"/>
                  </a:srgbClr>
                </a:glow>
                <a:outerShdw blurRad="38100" dist="38100" dir="2700000" algn="tl">
                  <a:srgbClr val="000000">
                    <a:alpha val="43137"/>
                  </a:srgbClr>
                </a:outerShdw>
              </a:effectLst>
            </a:endParaRPr>
          </a:p>
        </p:txBody>
      </p:sp>
      <p:sp>
        <p:nvSpPr>
          <p:cNvPr id="113" name="Rectangle 112"/>
          <p:cNvSpPr/>
          <p:nvPr/>
        </p:nvSpPr>
        <p:spPr>
          <a:xfrm>
            <a:off x="4657924" y="3250328"/>
            <a:ext cx="2001520" cy="1249573"/>
          </a:xfrm>
          <a:prstGeom prst="rect">
            <a:avLst/>
          </a:prstGeom>
        </p:spPr>
        <p:txBody>
          <a:bodyPr wrap="square">
            <a:spAutoFit/>
          </a:bodyPr>
          <a:lstStyle/>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Management Costs </a:t>
            </a:r>
            <a:b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b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Decrease Significantly</a:t>
            </a:r>
          </a:p>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IT as a Service</a:t>
            </a:r>
            <a:endParaRPr lang="en-US" sz="1600" b="1" dirty="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endParaRPr>
          </a:p>
        </p:txBody>
      </p:sp>
      <p:sp>
        <p:nvSpPr>
          <p:cNvPr id="114" name="Rectangle 113"/>
          <p:cNvSpPr/>
          <p:nvPr/>
        </p:nvSpPr>
        <p:spPr>
          <a:xfrm>
            <a:off x="6660662" y="3644478"/>
            <a:ext cx="1897380" cy="806375"/>
          </a:xfrm>
          <a:prstGeom prst="rect">
            <a:avLst/>
          </a:prstGeom>
        </p:spPr>
        <p:txBody>
          <a:bodyPr wrap="square">
            <a:spAutoFit/>
          </a:bodyPr>
          <a:lstStyle/>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Capacity on Demand</a:t>
            </a:r>
          </a:p>
          <a:p>
            <a:pPr marL="231775" indent="-231775">
              <a:lnSpc>
                <a:spcPct val="90000"/>
              </a:lnSpc>
              <a:spcBef>
                <a:spcPct val="20000"/>
              </a:spcBef>
              <a:buFont typeface="Arial" pitchFamily="34" charset="0"/>
              <a:buChar char="•"/>
            </a:pPr>
            <a:r>
              <a:rPr lang="en-US" sz="1600" b="1" dirty="0" smtClean="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rPr>
              <a:t>Global Reach</a:t>
            </a:r>
            <a:endParaRPr lang="en-US" sz="1600" b="1" dirty="0">
              <a:gradFill>
                <a:gsLst>
                  <a:gs pos="0">
                    <a:srgbClr val="FFFFFF"/>
                  </a:gs>
                  <a:gs pos="86000">
                    <a:srgbClr val="FFFFFF"/>
                  </a:gs>
                </a:gsLst>
                <a:lin ang="5400000" scaled="0"/>
              </a:gradFill>
              <a:effectLst>
                <a:glow rad="228600">
                  <a:srgbClr val="1F915B">
                    <a:satMod val="175000"/>
                    <a:alpha val="40000"/>
                  </a:srgbClr>
                </a:glow>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256227529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2"/>
                                        </p:tgtEl>
                                      </p:cBhvr>
                                    </p:animEffect>
                                    <p:set>
                                      <p:cBhvr>
                                        <p:cTn id="7" dur="1" fill="hold">
                                          <p:stCondLst>
                                            <p:cond delay="999"/>
                                          </p:stCondLst>
                                        </p:cTn>
                                        <p:tgtEl>
                                          <p:spTgt spid="2"/>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97"/>
                                        </p:tgtEl>
                                      </p:cBhvr>
                                    </p:animEffect>
                                    <p:set>
                                      <p:cBhvr>
                                        <p:cTn id="10" dur="1" fill="hold">
                                          <p:stCondLst>
                                            <p:cond delay="999"/>
                                          </p:stCondLst>
                                        </p:cTn>
                                        <p:tgtEl>
                                          <p:spTgt spid="97"/>
                                        </p:tgtEl>
                                        <p:attrNameLst>
                                          <p:attrName>style.visibility</p:attrName>
                                        </p:attrNameLst>
                                      </p:cBhvr>
                                      <p:to>
                                        <p:strVal val="hidden"/>
                                      </p:to>
                                    </p:set>
                                  </p:childTnLst>
                                </p:cTn>
                              </p:par>
                              <p:par>
                                <p:cTn id="11" presetID="10"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nodeType="with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par>
                                <p:cTn id="17" presetID="10"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10" presetClass="entr" presetSubtype="0" fill="hold"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childTnLst>
                                </p:cTn>
                              </p:par>
                            </p:childTnLst>
                          </p:cTn>
                        </p:par>
                        <p:par>
                          <p:cTn id="23" fill="hold">
                            <p:stCondLst>
                              <p:cond delay="1500"/>
                            </p:stCondLst>
                            <p:childTnLst>
                              <p:par>
                                <p:cTn id="24" presetID="10" presetClass="exit" presetSubtype="0" fill="hold" nodeType="afterEffect">
                                  <p:stCondLst>
                                    <p:cond delay="0"/>
                                  </p:stCondLst>
                                  <p:childTnLst>
                                    <p:animEffect transition="out" filter="fade">
                                      <p:cBhvr>
                                        <p:cTn id="25" dur="1000"/>
                                        <p:tgtEl>
                                          <p:spTgt spid="4"/>
                                        </p:tgtEl>
                                      </p:cBhvr>
                                    </p:animEffect>
                                    <p:set>
                                      <p:cBhvr>
                                        <p:cTn id="26" dur="1" fill="hold">
                                          <p:stCondLst>
                                            <p:cond delay="999"/>
                                          </p:stCondLst>
                                        </p:cTn>
                                        <p:tgtEl>
                                          <p:spTgt spid="4"/>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childTnLst>
                                </p:cTn>
                              </p:par>
                            </p:childTnLst>
                          </p:cTn>
                        </p:par>
                        <p:par>
                          <p:cTn id="30" fill="hold">
                            <p:stCondLst>
                              <p:cond delay="2500"/>
                            </p:stCondLst>
                            <p:childTnLst>
                              <p:par>
                                <p:cTn id="31" presetID="1" presetClass="entr" presetSubtype="0"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6" presetClass="emph" presetSubtype="0" fill="hold" nodeType="clickEffect">
                                  <p:stCondLst>
                                    <p:cond delay="0"/>
                                  </p:stCondLst>
                                  <p:childTnLst>
                                    <p:animScale>
                                      <p:cBhvr>
                                        <p:cTn id="36" dur="1000" fill="hold"/>
                                        <p:tgtEl>
                                          <p:spTgt spid="17"/>
                                        </p:tgtEl>
                                      </p:cBhvr>
                                      <p:by x="50000" y="50000"/>
                                    </p:animScale>
                                  </p:childTnLst>
                                </p:cTn>
                              </p:par>
                              <p:par>
                                <p:cTn id="37" presetID="10" presetClass="exit" presetSubtype="0" fill="hold" nodeType="withEffect">
                                  <p:stCondLst>
                                    <p:cond delay="0"/>
                                  </p:stCondLst>
                                  <p:childTnLst>
                                    <p:animEffect transition="out" filter="fade">
                                      <p:cBhvr>
                                        <p:cTn id="38" dur="1000"/>
                                        <p:tgtEl>
                                          <p:spTgt spid="17"/>
                                        </p:tgtEl>
                                      </p:cBhvr>
                                    </p:animEffect>
                                    <p:set>
                                      <p:cBhvr>
                                        <p:cTn id="39" dur="1" fill="hold">
                                          <p:stCondLst>
                                            <p:cond delay="999"/>
                                          </p:stCondLst>
                                        </p:cTn>
                                        <p:tgtEl>
                                          <p:spTgt spid="17"/>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111"/>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childTnLst>
                                </p:cTn>
                              </p:par>
                            </p:childTnLst>
                          </p:cTn>
                        </p:par>
                        <p:par>
                          <p:cTn id="45" fill="hold">
                            <p:stCondLst>
                              <p:cond delay="1000"/>
                            </p:stCondLst>
                            <p:childTnLst>
                              <p:par>
                                <p:cTn id="46" presetID="10" presetClass="exit" presetSubtype="0" fill="hold" nodeType="afterEffect">
                                  <p:stCondLst>
                                    <p:cond delay="0"/>
                                  </p:stCondLst>
                                  <p:childTnLst>
                                    <p:animEffect transition="out" filter="fade">
                                      <p:cBhvr>
                                        <p:cTn id="47" dur="1000"/>
                                        <p:tgtEl>
                                          <p:spTgt spid="6"/>
                                        </p:tgtEl>
                                      </p:cBhvr>
                                    </p:animEffect>
                                    <p:set>
                                      <p:cBhvr>
                                        <p:cTn id="48" dur="1" fill="hold">
                                          <p:stCondLst>
                                            <p:cond delay="999"/>
                                          </p:stCondLst>
                                        </p:cTn>
                                        <p:tgtEl>
                                          <p:spTgt spid="6"/>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1000"/>
                                        <p:tgtEl>
                                          <p:spTgt spid="52"/>
                                        </p:tgtEl>
                                      </p:cBhvr>
                                    </p:animEffect>
                                  </p:childTnLst>
                                </p:cTn>
                              </p:par>
                            </p:childTnLst>
                          </p:cTn>
                        </p:par>
                        <p:par>
                          <p:cTn id="55" fill="hold">
                            <p:stCondLst>
                              <p:cond delay="2000"/>
                            </p:stCondLst>
                            <p:childTnLst>
                              <p:par>
                                <p:cTn id="56" presetID="1" presetClass="entr" presetSubtype="0" fill="hold" grpId="0" nodeType="afterEffect">
                                  <p:stCondLst>
                                    <p:cond delay="0"/>
                                  </p:stCondLst>
                                  <p:childTnLst>
                                    <p:set>
                                      <p:cBhvr>
                                        <p:cTn id="57" dur="1" fill="hold">
                                          <p:stCondLst>
                                            <p:cond delay="0"/>
                                          </p:stCondLst>
                                        </p:cTn>
                                        <p:tgtEl>
                                          <p:spTgt spid="11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6" presetClass="emph" presetSubtype="0" fill="hold" nodeType="clickEffect">
                                  <p:stCondLst>
                                    <p:cond delay="0"/>
                                  </p:stCondLst>
                                  <p:childTnLst>
                                    <p:animScale>
                                      <p:cBhvr>
                                        <p:cTn id="61" dur="1000" fill="hold"/>
                                        <p:tgtEl>
                                          <p:spTgt spid="19"/>
                                        </p:tgtEl>
                                      </p:cBhvr>
                                      <p:by x="50000" y="50000"/>
                                    </p:animScale>
                                  </p:childTnLst>
                                </p:cTn>
                              </p:par>
                              <p:par>
                                <p:cTn id="62" presetID="10" presetClass="exit" presetSubtype="0" fill="hold" nodeType="withEffect">
                                  <p:stCondLst>
                                    <p:cond delay="0"/>
                                  </p:stCondLst>
                                  <p:childTnLst>
                                    <p:animEffect transition="out" filter="fade">
                                      <p:cBhvr>
                                        <p:cTn id="63" dur="1000"/>
                                        <p:tgtEl>
                                          <p:spTgt spid="19"/>
                                        </p:tgtEl>
                                      </p:cBhvr>
                                    </p:animEffect>
                                    <p:set>
                                      <p:cBhvr>
                                        <p:cTn id="64" dur="1" fill="hold">
                                          <p:stCondLst>
                                            <p:cond delay="999"/>
                                          </p:stCondLst>
                                        </p:cTn>
                                        <p:tgtEl>
                                          <p:spTgt spid="19"/>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112"/>
                                        </p:tgtEl>
                                        <p:attrNameLst>
                                          <p:attrName>style.visibility</p:attrName>
                                        </p:attrNameLst>
                                      </p:cBhvr>
                                      <p:to>
                                        <p:strVal val="hidden"/>
                                      </p:to>
                                    </p:set>
                                  </p:childTnLst>
                                </p:cTn>
                              </p:par>
                              <p:par>
                                <p:cTn id="67" presetID="10" presetClass="entr" presetSubtype="0" fill="hold"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1000"/>
                                        <p:tgtEl>
                                          <p:spTgt spid="6"/>
                                        </p:tgtEl>
                                      </p:cBhvr>
                                    </p:animEffect>
                                  </p:childTnLst>
                                </p:cTn>
                              </p:par>
                            </p:childTnLst>
                          </p:cTn>
                        </p:par>
                        <p:par>
                          <p:cTn id="70" fill="hold">
                            <p:stCondLst>
                              <p:cond delay="1000"/>
                            </p:stCondLst>
                            <p:childTnLst>
                              <p:par>
                                <p:cTn id="71" presetID="10" presetClass="exit" presetSubtype="0" fill="hold" nodeType="afterEffect">
                                  <p:stCondLst>
                                    <p:cond delay="0"/>
                                  </p:stCondLst>
                                  <p:childTnLst>
                                    <p:animEffect transition="out" filter="fade">
                                      <p:cBhvr>
                                        <p:cTn id="72" dur="1000"/>
                                        <p:tgtEl>
                                          <p:spTgt spid="8"/>
                                        </p:tgtEl>
                                      </p:cBhvr>
                                    </p:animEffect>
                                    <p:set>
                                      <p:cBhvr>
                                        <p:cTn id="73" dur="1" fill="hold">
                                          <p:stCondLst>
                                            <p:cond delay="999"/>
                                          </p:stCondLst>
                                        </p:cTn>
                                        <p:tgtEl>
                                          <p:spTgt spid="8"/>
                                        </p:tgtEl>
                                        <p:attrNameLst>
                                          <p:attrName>style.visibility</p:attrName>
                                        </p:attrNameLst>
                                      </p:cBhvr>
                                      <p:to>
                                        <p:strVal val="hidden"/>
                                      </p:to>
                                    </p:set>
                                  </p:childTnLst>
                                </p:cTn>
                              </p:par>
                              <p:par>
                                <p:cTn id="74" presetID="10" presetClass="entr" presetSubtype="0" fill="hold"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1000"/>
                                        <p:tgtEl>
                                          <p:spTgt spid="51"/>
                                        </p:tgtEl>
                                      </p:cBhvr>
                                    </p:animEffect>
                                  </p:childTnLst>
                                </p:cTn>
                              </p:par>
                              <p:par>
                                <p:cTn id="80" presetID="10" presetClass="exit" presetSubtype="0" fill="hold" grpId="1" nodeType="withEffect">
                                  <p:stCondLst>
                                    <p:cond delay="500"/>
                                  </p:stCondLst>
                                  <p:childTnLst>
                                    <p:animEffect transition="out" filter="fade">
                                      <p:cBhvr>
                                        <p:cTn id="81" dur="1000"/>
                                        <p:tgtEl>
                                          <p:spTgt spid="52"/>
                                        </p:tgtEl>
                                      </p:cBhvr>
                                    </p:animEffect>
                                    <p:set>
                                      <p:cBhvr>
                                        <p:cTn id="82" dur="1" fill="hold">
                                          <p:stCondLst>
                                            <p:cond delay="999"/>
                                          </p:stCondLst>
                                        </p:cTn>
                                        <p:tgtEl>
                                          <p:spTgt spid="52"/>
                                        </p:tgtEl>
                                        <p:attrNameLst>
                                          <p:attrName>style.visibility</p:attrName>
                                        </p:attrNameLst>
                                      </p:cBhvr>
                                      <p:to>
                                        <p:strVal val="hidden"/>
                                      </p:to>
                                    </p:set>
                                  </p:childTnLst>
                                </p:cTn>
                              </p:par>
                            </p:childTnLst>
                          </p:cTn>
                        </p:par>
                        <p:par>
                          <p:cTn id="83" fill="hold">
                            <p:stCondLst>
                              <p:cond delay="2500"/>
                            </p:stCondLst>
                            <p:childTnLst>
                              <p:par>
                                <p:cTn id="84" presetID="1" presetClass="entr" presetSubtype="0" fill="hold" grpId="0" nodeType="afterEffect">
                                  <p:stCondLst>
                                    <p:cond delay="0"/>
                                  </p:stCondLst>
                                  <p:childTnLst>
                                    <p:set>
                                      <p:cBhvr>
                                        <p:cTn id="85" dur="1" fill="hold">
                                          <p:stCondLst>
                                            <p:cond delay="0"/>
                                          </p:stCondLst>
                                        </p:cTn>
                                        <p:tgtEl>
                                          <p:spTgt spid="113"/>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6" presetClass="emph" presetSubtype="0" fill="hold" nodeType="clickEffect">
                                  <p:stCondLst>
                                    <p:cond delay="0"/>
                                  </p:stCondLst>
                                  <p:childTnLst>
                                    <p:animScale>
                                      <p:cBhvr>
                                        <p:cTn id="89" dur="1000" fill="hold"/>
                                        <p:tgtEl>
                                          <p:spTgt spid="21"/>
                                        </p:tgtEl>
                                      </p:cBhvr>
                                      <p:by x="50000" y="50000"/>
                                    </p:animScale>
                                  </p:childTnLst>
                                </p:cTn>
                              </p:par>
                              <p:par>
                                <p:cTn id="90" presetID="10" presetClass="exit" presetSubtype="0" fill="hold" nodeType="withEffect">
                                  <p:stCondLst>
                                    <p:cond delay="0"/>
                                  </p:stCondLst>
                                  <p:childTnLst>
                                    <p:animEffect transition="out" filter="fade">
                                      <p:cBhvr>
                                        <p:cTn id="91" dur="1000"/>
                                        <p:tgtEl>
                                          <p:spTgt spid="21"/>
                                        </p:tgtEl>
                                      </p:cBhvr>
                                    </p:animEffect>
                                    <p:set>
                                      <p:cBhvr>
                                        <p:cTn id="92" dur="1" fill="hold">
                                          <p:stCondLst>
                                            <p:cond delay="999"/>
                                          </p:stCondLst>
                                        </p:cTn>
                                        <p:tgtEl>
                                          <p:spTgt spid="21"/>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113"/>
                                        </p:tgtEl>
                                      </p:cBhvr>
                                    </p:animEffect>
                                    <p:set>
                                      <p:cBhvr>
                                        <p:cTn id="95" dur="1" fill="hold">
                                          <p:stCondLst>
                                            <p:cond delay="1999"/>
                                          </p:stCondLst>
                                        </p:cTn>
                                        <p:tgtEl>
                                          <p:spTgt spid="113"/>
                                        </p:tgtEl>
                                        <p:attrNameLst>
                                          <p:attrName>style.visibility</p:attrName>
                                        </p:attrNameLst>
                                      </p:cBhvr>
                                      <p:to>
                                        <p:strVal val="hidden"/>
                                      </p:to>
                                    </p:set>
                                  </p:childTnLst>
                                </p:cTn>
                              </p:par>
                              <p:par>
                                <p:cTn id="96" presetID="10" presetClass="entr" presetSubtype="0" fill="hold" nodeType="with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fade">
                                      <p:cBhvr>
                                        <p:cTn id="98" dur="1000"/>
                                        <p:tgtEl>
                                          <p:spTgt spid="8"/>
                                        </p:tgtEl>
                                      </p:cBhvr>
                                    </p:animEffect>
                                  </p:childTnLst>
                                </p:cTn>
                              </p:par>
                            </p:childTnLst>
                          </p:cTn>
                        </p:par>
                        <p:par>
                          <p:cTn id="99" fill="hold">
                            <p:stCondLst>
                              <p:cond delay="2000"/>
                            </p:stCondLst>
                            <p:childTnLst>
                              <p:par>
                                <p:cTn id="100" presetID="10" presetClass="exit" presetSubtype="0" fill="hold" nodeType="afterEffect">
                                  <p:stCondLst>
                                    <p:cond delay="0"/>
                                  </p:stCondLst>
                                  <p:childTnLst>
                                    <p:animEffect transition="out" filter="fade">
                                      <p:cBhvr>
                                        <p:cTn id="101" dur="1000"/>
                                        <p:tgtEl>
                                          <p:spTgt spid="13"/>
                                        </p:tgtEl>
                                      </p:cBhvr>
                                    </p:animEffect>
                                    <p:set>
                                      <p:cBhvr>
                                        <p:cTn id="102" dur="1" fill="hold">
                                          <p:stCondLst>
                                            <p:cond delay="999"/>
                                          </p:stCondLst>
                                        </p:cTn>
                                        <p:tgtEl>
                                          <p:spTgt spid="13"/>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fade">
                                      <p:cBhvr>
                                        <p:cTn id="105" dur="1000"/>
                                        <p:tgtEl>
                                          <p:spTgt spid="2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1000"/>
                                        <p:tgtEl>
                                          <p:spTgt spid="50"/>
                                        </p:tgtEl>
                                      </p:cBhvr>
                                    </p:animEffect>
                                  </p:childTnLst>
                                </p:cTn>
                              </p:par>
                              <p:par>
                                <p:cTn id="109" presetID="10" presetClass="exit" presetSubtype="0" fill="hold" grpId="1" nodeType="withEffect">
                                  <p:stCondLst>
                                    <p:cond delay="500"/>
                                  </p:stCondLst>
                                  <p:childTnLst>
                                    <p:animEffect transition="out" filter="fade">
                                      <p:cBhvr>
                                        <p:cTn id="110" dur="1000"/>
                                        <p:tgtEl>
                                          <p:spTgt spid="51"/>
                                        </p:tgtEl>
                                      </p:cBhvr>
                                    </p:animEffect>
                                    <p:set>
                                      <p:cBhvr>
                                        <p:cTn id="111" dur="1" fill="hold">
                                          <p:stCondLst>
                                            <p:cond delay="999"/>
                                          </p:stCondLst>
                                        </p:cTn>
                                        <p:tgtEl>
                                          <p:spTgt spid="51"/>
                                        </p:tgtEl>
                                        <p:attrNameLst>
                                          <p:attrName>style.visibility</p:attrName>
                                        </p:attrNameLst>
                                      </p:cBhvr>
                                      <p:to>
                                        <p:strVal val="hidden"/>
                                      </p:to>
                                    </p:set>
                                  </p:childTnLst>
                                </p:cTn>
                              </p:par>
                            </p:childTnLst>
                          </p:cTn>
                        </p:par>
                        <p:par>
                          <p:cTn id="112" fill="hold">
                            <p:stCondLst>
                              <p:cond delay="3500"/>
                            </p:stCondLst>
                            <p:childTnLst>
                              <p:par>
                                <p:cTn id="113" presetID="1" presetClass="entr" presetSubtype="0" fill="hold" grpId="0" nodeType="afterEffect">
                                  <p:stCondLst>
                                    <p:cond delay="0"/>
                                  </p:stCondLst>
                                  <p:childTnLst>
                                    <p:set>
                                      <p:cBhvr>
                                        <p:cTn id="114" dur="1" fill="hold">
                                          <p:stCondLst>
                                            <p:cond delay="0"/>
                                          </p:stCondLst>
                                        </p:cTn>
                                        <p:tgtEl>
                                          <p:spTgt spid="114"/>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6" presetClass="emph" presetSubtype="0" fill="hold" nodeType="clickEffect">
                                  <p:stCondLst>
                                    <p:cond delay="0"/>
                                  </p:stCondLst>
                                  <p:childTnLst>
                                    <p:animScale>
                                      <p:cBhvr>
                                        <p:cTn id="118" dur="1000" fill="hold"/>
                                        <p:tgtEl>
                                          <p:spTgt spid="27"/>
                                        </p:tgtEl>
                                      </p:cBhvr>
                                      <p:by x="50000" y="50000"/>
                                    </p:animScale>
                                  </p:childTnLst>
                                </p:cTn>
                              </p:par>
                              <p:par>
                                <p:cTn id="119" presetID="10" presetClass="exit" presetSubtype="0" fill="hold" nodeType="withEffect">
                                  <p:stCondLst>
                                    <p:cond delay="0"/>
                                  </p:stCondLst>
                                  <p:childTnLst>
                                    <p:animEffect transition="out" filter="fade">
                                      <p:cBhvr>
                                        <p:cTn id="120" dur="1000"/>
                                        <p:tgtEl>
                                          <p:spTgt spid="27"/>
                                        </p:tgtEl>
                                      </p:cBhvr>
                                    </p:animEffect>
                                    <p:set>
                                      <p:cBhvr>
                                        <p:cTn id="121" dur="1" fill="hold">
                                          <p:stCondLst>
                                            <p:cond delay="999"/>
                                          </p:stCondLst>
                                        </p:cTn>
                                        <p:tgtEl>
                                          <p:spTgt spid="27"/>
                                        </p:tgtEl>
                                        <p:attrNameLst>
                                          <p:attrName>style.visibility</p:attrName>
                                        </p:attrNameLst>
                                      </p:cBhvr>
                                      <p:to>
                                        <p:strVal val="hidden"/>
                                      </p:to>
                                    </p:set>
                                  </p:childTnLst>
                                </p:cTn>
                              </p:par>
                              <p:par>
                                <p:cTn id="122" presetID="1" presetClass="exit" presetSubtype="0" fill="hold" grpId="1" nodeType="withEffect">
                                  <p:stCondLst>
                                    <p:cond delay="0"/>
                                  </p:stCondLst>
                                  <p:childTnLst>
                                    <p:set>
                                      <p:cBhvr>
                                        <p:cTn id="123" dur="1" fill="hold">
                                          <p:stCondLst>
                                            <p:cond delay="0"/>
                                          </p:stCondLst>
                                        </p:cTn>
                                        <p:tgtEl>
                                          <p:spTgt spid="114"/>
                                        </p:tgtEl>
                                        <p:attrNameLst>
                                          <p:attrName>style.visibility</p:attrName>
                                        </p:attrNameLst>
                                      </p:cBhvr>
                                      <p:to>
                                        <p:strVal val="hidden"/>
                                      </p:to>
                                    </p:set>
                                  </p:childTnLst>
                                </p:cTn>
                              </p:par>
                              <p:par>
                                <p:cTn id="124" presetID="10" presetClass="entr" presetSubtype="0" fill="hold" nodeType="withEffect">
                                  <p:stCondLst>
                                    <p:cond delay="0"/>
                                  </p:stCondLst>
                                  <p:childTnLst>
                                    <p:set>
                                      <p:cBhvr>
                                        <p:cTn id="125" dur="1" fill="hold">
                                          <p:stCondLst>
                                            <p:cond delay="0"/>
                                          </p:stCondLst>
                                        </p:cTn>
                                        <p:tgtEl>
                                          <p:spTgt spid="13"/>
                                        </p:tgtEl>
                                        <p:attrNameLst>
                                          <p:attrName>style.visibility</p:attrName>
                                        </p:attrNameLst>
                                      </p:cBhvr>
                                      <p:to>
                                        <p:strVal val="visible"/>
                                      </p:to>
                                    </p:set>
                                    <p:animEffect transition="in" filter="fade">
                                      <p:cBhvr>
                                        <p:cTn id="126" dur="1000"/>
                                        <p:tgtEl>
                                          <p:spTgt spid="13"/>
                                        </p:tgtEl>
                                      </p:cBhvr>
                                    </p:animEffect>
                                  </p:childTnLst>
                                </p:cTn>
                              </p:par>
                              <p:par>
                                <p:cTn id="127" presetID="42" presetClass="entr" presetSubtype="0" fill="hold" grpId="0" nodeType="withEffect">
                                  <p:stCondLst>
                                    <p:cond delay="0"/>
                                  </p:stCondLst>
                                  <p:childTnLst>
                                    <p:set>
                                      <p:cBhvr>
                                        <p:cTn id="128" dur="1" fill="hold">
                                          <p:stCondLst>
                                            <p:cond delay="0"/>
                                          </p:stCondLst>
                                        </p:cTn>
                                        <p:tgtEl>
                                          <p:spTgt spid="2054"/>
                                        </p:tgtEl>
                                        <p:attrNameLst>
                                          <p:attrName>style.visibility</p:attrName>
                                        </p:attrNameLst>
                                      </p:cBhvr>
                                      <p:to>
                                        <p:strVal val="visible"/>
                                      </p:to>
                                    </p:set>
                                    <p:animEffect transition="in" filter="fade">
                                      <p:cBhvr>
                                        <p:cTn id="129" dur="1000"/>
                                        <p:tgtEl>
                                          <p:spTgt spid="2054"/>
                                        </p:tgtEl>
                                      </p:cBhvr>
                                    </p:animEffect>
                                    <p:anim calcmode="lin" valueType="num">
                                      <p:cBhvr>
                                        <p:cTn id="130" dur="1000" fill="hold"/>
                                        <p:tgtEl>
                                          <p:spTgt spid="2054"/>
                                        </p:tgtEl>
                                        <p:attrNameLst>
                                          <p:attrName>ppt_x</p:attrName>
                                        </p:attrNameLst>
                                      </p:cBhvr>
                                      <p:tavLst>
                                        <p:tav tm="0">
                                          <p:val>
                                            <p:strVal val="#ppt_x"/>
                                          </p:val>
                                        </p:tav>
                                        <p:tav tm="100000">
                                          <p:val>
                                            <p:strVal val="#ppt_x"/>
                                          </p:val>
                                        </p:tav>
                                      </p:tavLst>
                                    </p:anim>
                                    <p:anim calcmode="lin" valueType="num">
                                      <p:cBhvr>
                                        <p:cTn id="131"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1" grpId="1" animBg="1"/>
      <p:bldP spid="52" grpId="0" animBg="1"/>
      <p:bldP spid="52" grpId="1" animBg="1"/>
      <p:bldP spid="2054" grpId="0" animBg="1"/>
      <p:bldP spid="111" grpId="0"/>
      <p:bldP spid="111" grpId="1"/>
      <p:bldP spid="112" grpId="0"/>
      <p:bldP spid="112" grpId="1"/>
      <p:bldP spid="113" grpId="0"/>
      <p:bldP spid="113" grpId="1"/>
      <p:bldP spid="114" grpId="0"/>
      <p:bldP spid="11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42284" cy="997196"/>
          </a:xfrm>
        </p:spPr>
        <p:txBody>
          <a:bodyPr/>
          <a:lstStyle/>
          <a:p>
            <a:r>
              <a:rPr lang="en-US" sz="4400" dirty="0" smtClean="0"/>
              <a:t>The Case for Private Cloud</a:t>
            </a:r>
            <a:r>
              <a:rPr lang="en-US" sz="4400" dirty="0"/>
              <a:t/>
            </a:r>
            <a:br>
              <a:rPr lang="en-US" sz="4400" dirty="0"/>
            </a:br>
            <a:r>
              <a:rPr lang="en-US" sz="2800" dirty="0" smtClean="0"/>
              <a:t>Analyst View</a:t>
            </a:r>
            <a:endParaRPr lang="en-US" sz="4500" dirty="0"/>
          </a:p>
        </p:txBody>
      </p:sp>
      <p:pic>
        <p:nvPicPr>
          <p:cNvPr id="12" name="Picture 3" descr="\\eventsql\dvd\Online_ART\DVD_ART36\Artwork_Imagery\Icons - Illustrations\Newspaper headlines quotes\headline quote white wide.png"/>
          <p:cNvPicPr>
            <a:picLocks noChangeAspect="1" noChangeArrowheads="1"/>
          </p:cNvPicPr>
          <p:nvPr/>
        </p:nvPicPr>
        <p:blipFill>
          <a:blip r:embed="rId3" cstate="email"/>
          <a:srcRect/>
          <a:stretch>
            <a:fillRect/>
          </a:stretch>
        </p:blipFill>
        <p:spPr bwMode="auto">
          <a:xfrm>
            <a:off x="-189187" y="1363393"/>
            <a:ext cx="9569669" cy="1080262"/>
          </a:xfrm>
          <a:prstGeom prst="rect">
            <a:avLst/>
          </a:prstGeom>
          <a:noFill/>
        </p:spPr>
      </p:pic>
      <p:sp>
        <p:nvSpPr>
          <p:cNvPr id="13" name="Rectangle 12"/>
          <p:cNvSpPr/>
          <p:nvPr/>
        </p:nvSpPr>
        <p:spPr>
          <a:xfrm>
            <a:off x="394142" y="1488768"/>
            <a:ext cx="8292658" cy="1200329"/>
          </a:xfrm>
          <a:prstGeom prst="rect">
            <a:avLst/>
          </a:prstGeom>
        </p:spPr>
        <p:txBody>
          <a:bodyPr wrap="square">
            <a:spAutoFit/>
          </a:bodyPr>
          <a:lstStyle/>
          <a:p>
            <a:pPr marL="0" lvl="1"/>
            <a:r>
              <a:rPr lang="en-US" sz="2400" b="1" dirty="0" smtClean="0">
                <a:solidFill>
                  <a:schemeClr val="bg1"/>
                </a:solidFill>
                <a:latin typeface="Calibri" pitchFamily="34" charset="0"/>
                <a:cs typeface="Calibri" pitchFamily="34" charset="0"/>
              </a:rPr>
              <a:t>“Private Cloud Computing is Real </a:t>
            </a:r>
            <a:r>
              <a:rPr lang="en-US" sz="2400" dirty="0" smtClean="0">
                <a:solidFill>
                  <a:schemeClr val="bg1"/>
                </a:solidFill>
                <a:latin typeface="Calibri" pitchFamily="34" charset="0"/>
                <a:cs typeface="Calibri" pitchFamily="34" charset="0"/>
              </a:rPr>
              <a:t>– Get Over It”  </a:t>
            </a:r>
          </a:p>
          <a:p>
            <a:pPr marL="0" lvl="1"/>
            <a:r>
              <a:rPr lang="en-US" sz="2400" dirty="0" smtClean="0">
                <a:solidFill>
                  <a:schemeClr val="bg1"/>
                </a:solidFill>
                <a:latin typeface="Calibri" pitchFamily="34" charset="0"/>
                <a:cs typeface="Calibri" pitchFamily="34" charset="0"/>
              </a:rPr>
              <a:t>					- </a:t>
            </a:r>
            <a:r>
              <a:rPr lang="en-US" sz="2400" i="1" dirty="0" smtClean="0">
                <a:solidFill>
                  <a:schemeClr val="bg1"/>
                </a:solidFill>
                <a:latin typeface="Calibri" pitchFamily="34" charset="0"/>
                <a:cs typeface="Calibri" pitchFamily="34" charset="0"/>
              </a:rPr>
              <a:t>Tom </a:t>
            </a:r>
            <a:r>
              <a:rPr lang="en-US" sz="2400" i="1" dirty="0" err="1" smtClean="0">
                <a:solidFill>
                  <a:schemeClr val="bg1"/>
                </a:solidFill>
                <a:latin typeface="Calibri" pitchFamily="34" charset="0"/>
                <a:cs typeface="Calibri" pitchFamily="34" charset="0"/>
              </a:rPr>
              <a:t>Bittman</a:t>
            </a:r>
            <a:r>
              <a:rPr lang="en-US" sz="2400" i="1" dirty="0" smtClean="0">
                <a:solidFill>
                  <a:schemeClr val="bg1"/>
                </a:solidFill>
                <a:latin typeface="Calibri" pitchFamily="34" charset="0"/>
                <a:cs typeface="Calibri" pitchFamily="34" charset="0"/>
              </a:rPr>
              <a:t> – Gartner</a:t>
            </a:r>
          </a:p>
          <a:p>
            <a:endParaRPr lang="en-US" sz="2400" dirty="0" smtClean="0">
              <a:solidFill>
                <a:schemeClr val="bg1"/>
              </a:solidFill>
              <a:latin typeface="Calibri" pitchFamily="34" charset="0"/>
              <a:cs typeface="Calibri" pitchFamily="34" charset="0"/>
            </a:endParaRPr>
          </a:p>
        </p:txBody>
      </p:sp>
      <p:pic>
        <p:nvPicPr>
          <p:cNvPr id="16" name="Picture 3" descr="\\eventsql\dvd\Online_ART\DVD_ART36\Artwork_Imagery\Icons - Illustrations\Newspaper headlines quotes\headline quote white wide.png"/>
          <p:cNvPicPr>
            <a:picLocks noChangeAspect="1" noChangeArrowheads="1"/>
          </p:cNvPicPr>
          <p:nvPr/>
        </p:nvPicPr>
        <p:blipFill>
          <a:blip r:embed="rId4" cstate="email"/>
          <a:srcRect/>
          <a:stretch>
            <a:fillRect/>
          </a:stretch>
        </p:blipFill>
        <p:spPr bwMode="auto">
          <a:xfrm>
            <a:off x="5864772" y="3216166"/>
            <a:ext cx="3279228" cy="3184634"/>
          </a:xfrm>
          <a:prstGeom prst="rect">
            <a:avLst/>
          </a:prstGeom>
          <a:noFill/>
        </p:spPr>
      </p:pic>
      <p:sp>
        <p:nvSpPr>
          <p:cNvPr id="17" name="Rectangle 16"/>
          <p:cNvSpPr/>
          <p:nvPr/>
        </p:nvSpPr>
        <p:spPr>
          <a:xfrm>
            <a:off x="6008161" y="3701269"/>
            <a:ext cx="3135839" cy="2308324"/>
          </a:xfrm>
          <a:prstGeom prst="rect">
            <a:avLst/>
          </a:prstGeom>
        </p:spPr>
        <p:txBody>
          <a:bodyPr wrap="square">
            <a:spAutoFit/>
          </a:bodyPr>
          <a:lstStyle/>
          <a:p>
            <a:r>
              <a:rPr lang="en-US" sz="2400" b="1" dirty="0" smtClean="0">
                <a:solidFill>
                  <a:schemeClr val="bg1"/>
                </a:solidFill>
                <a:latin typeface="Calibri" pitchFamily="34" charset="0"/>
                <a:cs typeface="Calibri" pitchFamily="34" charset="0"/>
              </a:rPr>
              <a:t>More than half of enterprises plan on leveraging </a:t>
            </a:r>
            <a:r>
              <a:rPr lang="en-US" sz="2400" b="1" dirty="0" err="1" smtClean="0">
                <a:solidFill>
                  <a:srgbClr val="FF0000"/>
                </a:solidFill>
                <a:latin typeface="Calibri" pitchFamily="34" charset="0"/>
                <a:cs typeface="Calibri" pitchFamily="34" charset="0"/>
              </a:rPr>
              <a:t>IaaS</a:t>
            </a:r>
            <a:r>
              <a:rPr lang="en-US" sz="2400" b="1" dirty="0" smtClean="0">
                <a:solidFill>
                  <a:srgbClr val="FF0000"/>
                </a:solidFill>
                <a:latin typeface="Calibri" pitchFamily="34" charset="0"/>
                <a:cs typeface="Calibri" pitchFamily="34" charset="0"/>
              </a:rPr>
              <a:t> clouds </a:t>
            </a:r>
            <a:r>
              <a:rPr lang="en-US" sz="2400" b="1" dirty="0" smtClean="0">
                <a:solidFill>
                  <a:schemeClr val="bg1"/>
                </a:solidFill>
                <a:latin typeface="Calibri" pitchFamily="34" charset="0"/>
                <a:cs typeface="Calibri" pitchFamily="34" charset="0"/>
              </a:rPr>
              <a:t>in the next 2-3 years</a:t>
            </a:r>
          </a:p>
          <a:p>
            <a:endParaRPr lang="en-US" sz="2400" b="1" dirty="0" smtClean="0">
              <a:solidFill>
                <a:schemeClr val="bg1"/>
              </a:solidFill>
              <a:latin typeface="Calibri" pitchFamily="34" charset="0"/>
              <a:cs typeface="Calibri" pitchFamily="34" charset="0"/>
            </a:endParaRPr>
          </a:p>
          <a:p>
            <a:r>
              <a:rPr lang="en-US" sz="2400" b="1" dirty="0" smtClean="0">
                <a:solidFill>
                  <a:schemeClr val="bg1"/>
                </a:solidFill>
                <a:latin typeface="Calibri" pitchFamily="34" charset="0"/>
                <a:cs typeface="Calibri" pitchFamily="34" charset="0"/>
              </a:rPr>
              <a:t> -Forrester</a:t>
            </a:r>
            <a:endParaRPr lang="en-US" sz="2400" b="1" dirty="0">
              <a:solidFill>
                <a:schemeClr val="bg1"/>
              </a:solidFill>
              <a:latin typeface="Calibri" pitchFamily="34" charset="0"/>
              <a:cs typeface="Calibri" pitchFamily="34" charset="0"/>
            </a:endParaRPr>
          </a:p>
        </p:txBody>
      </p:sp>
      <p:pic>
        <p:nvPicPr>
          <p:cNvPr id="23" name="Picture 22" descr="Larger Firms Are More Interested In An Internal Cloud Of Pay-Per-Use Virtual Servers"/>
          <p:cNvPicPr>
            <a:picLocks noChangeAspect="1" noChangeArrowheads="1"/>
          </p:cNvPicPr>
          <p:nvPr/>
        </p:nvPicPr>
        <p:blipFill>
          <a:blip r:embed="rId5" cstate="email">
            <a:extLst>
              <a:ext uri="{28A0092B-C50C-407E-A947-70E740481C1C}">
                <a14:useLocalDpi xmlns="" xmlns:a14="http://schemas.microsoft.com/office/drawing/2010/main" val="0"/>
              </a:ext>
            </a:extLst>
          </a:blip>
          <a:srcRect/>
          <a:stretch>
            <a:fillRect/>
          </a:stretch>
        </p:blipFill>
        <p:spPr bwMode="auto">
          <a:xfrm>
            <a:off x="0" y="2899139"/>
            <a:ext cx="5793452" cy="3958861"/>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spTree>
    <p:extLst>
      <p:ext uri="{BB962C8B-B14F-4D97-AF65-F5344CB8AC3E}">
        <p14:creationId xmlns="" xmlns:p14="http://schemas.microsoft.com/office/powerpoint/2010/main" val="150157199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2" descr="D:\SilverFox\8-20190_IsaacRoybal\Art\clouds on left.png"/>
          <p:cNvPicPr>
            <a:picLocks noChangeAspect="1" noChangeArrowheads="1"/>
          </p:cNvPicPr>
          <p:nvPr/>
        </p:nvPicPr>
        <p:blipFill>
          <a:blip r:embed="rId3"/>
          <a:stretch>
            <a:fillRect/>
          </a:stretch>
        </p:blipFill>
        <p:spPr bwMode="auto">
          <a:xfrm>
            <a:off x="3615490" y="0"/>
            <a:ext cx="5528510" cy="6857999"/>
          </a:xfrm>
          <a:prstGeom prst="rect">
            <a:avLst/>
          </a:prstGeom>
          <a:noFill/>
        </p:spPr>
      </p:pic>
      <p:pic>
        <p:nvPicPr>
          <p:cNvPr id="5" name="Picture 2" descr="D:\SilverFox\8-20190_IsaacRoybal\Art\clouds on left.png"/>
          <p:cNvPicPr>
            <a:picLocks noChangeAspect="1" noChangeArrowheads="1"/>
          </p:cNvPicPr>
          <p:nvPr/>
        </p:nvPicPr>
        <p:blipFill>
          <a:blip r:embed="rId4"/>
          <a:stretch>
            <a:fillRect/>
          </a:stretch>
        </p:blipFill>
        <p:spPr bwMode="auto">
          <a:xfrm>
            <a:off x="41" y="0"/>
            <a:ext cx="7417468" cy="6858000"/>
          </a:xfrm>
          <a:prstGeom prst="rect">
            <a:avLst/>
          </a:prstGeom>
          <a:noFill/>
        </p:spPr>
      </p:pic>
      <p:pic>
        <p:nvPicPr>
          <p:cNvPr id="2060" name="Floating Cloud 1" descr="D:\SilverFox\DVD_ART36\Artwork_Imagery\Icons - Illustrations\Internet Clouds web\cloud 1.png"/>
          <p:cNvPicPr>
            <a:picLocks noChangeAspect="1" noChangeArrowheads="1"/>
          </p:cNvPicPr>
          <p:nvPr/>
        </p:nvPicPr>
        <p:blipFill>
          <a:blip r:embed="rId5"/>
          <a:stretch>
            <a:fillRect/>
          </a:stretch>
        </p:blipFill>
        <p:spPr bwMode="auto">
          <a:xfrm>
            <a:off x="242829" y="2009774"/>
            <a:ext cx="3188349" cy="1800224"/>
          </a:xfrm>
          <a:prstGeom prst="rect">
            <a:avLst/>
          </a:prstGeom>
          <a:noFill/>
        </p:spPr>
      </p:pic>
      <p:pic>
        <p:nvPicPr>
          <p:cNvPr id="2058" name="Floating Cloud 2" descr="D:\SilverFox\DVD_ART36\Artwork_Imagery\Icons - Illustrations\Internet Clouds web\cloud 2.png"/>
          <p:cNvPicPr>
            <a:picLocks noChangeAspect="1" noChangeArrowheads="1"/>
          </p:cNvPicPr>
          <p:nvPr/>
        </p:nvPicPr>
        <p:blipFill>
          <a:blip r:embed="rId6"/>
          <a:stretch>
            <a:fillRect/>
          </a:stretch>
        </p:blipFill>
        <p:spPr bwMode="auto">
          <a:xfrm flipH="1">
            <a:off x="312146" y="3581401"/>
            <a:ext cx="2978773" cy="1654854"/>
          </a:xfrm>
          <a:prstGeom prst="rect">
            <a:avLst/>
          </a:prstGeom>
          <a:noFill/>
        </p:spPr>
      </p:pic>
      <p:pic>
        <p:nvPicPr>
          <p:cNvPr id="113" name="Floating Cloud 3" descr="D:\SilverFox\DVD_ART36\Artwork_Imagery\Icons - Illustrations\Internet Clouds web\cloud 1.png"/>
          <p:cNvPicPr>
            <a:picLocks noChangeAspect="1" noChangeArrowheads="1"/>
          </p:cNvPicPr>
          <p:nvPr/>
        </p:nvPicPr>
        <p:blipFill>
          <a:blip r:embed="rId5"/>
          <a:stretch>
            <a:fillRect/>
          </a:stretch>
        </p:blipFill>
        <p:spPr bwMode="auto">
          <a:xfrm flipH="1">
            <a:off x="271404" y="5057775"/>
            <a:ext cx="3188349" cy="1800224"/>
          </a:xfrm>
          <a:prstGeom prst="rect">
            <a:avLst/>
          </a:prstGeom>
          <a:noFill/>
        </p:spPr>
      </p:pic>
      <p:sp>
        <p:nvSpPr>
          <p:cNvPr id="2" name="Title 1"/>
          <p:cNvSpPr>
            <a:spLocks noGrp="1"/>
          </p:cNvSpPr>
          <p:nvPr>
            <p:ph type="title"/>
          </p:nvPr>
        </p:nvSpPr>
        <p:spPr>
          <a:xfrm>
            <a:off x="381000" y="230188"/>
            <a:ext cx="8382000" cy="553998"/>
          </a:xfrm>
        </p:spPr>
        <p:txBody>
          <a:bodyPr/>
          <a:lstStyle/>
          <a:p>
            <a:r>
              <a:rPr lang="en-US" sz="4000" dirty="0" smtClean="0"/>
              <a:t>Microsoft Cloud Computing Continuum</a:t>
            </a:r>
            <a:endParaRPr lang="en-US" sz="4000" dirty="0"/>
          </a:p>
        </p:txBody>
      </p:sp>
      <p:grpSp>
        <p:nvGrpSpPr>
          <p:cNvPr id="3" name="Group 115"/>
          <p:cNvGrpSpPr/>
          <p:nvPr/>
        </p:nvGrpSpPr>
        <p:grpSpPr>
          <a:xfrm>
            <a:off x="87313" y="888893"/>
            <a:ext cx="3106738" cy="1159089"/>
            <a:chOff x="1249363" y="888893"/>
            <a:chExt cx="3106738" cy="1159089"/>
          </a:xfrm>
        </p:grpSpPr>
        <p:pic>
          <p:nvPicPr>
            <p:cNvPr id="114" name="Picture 13" descr="D:\SilverFox\DVD_ART36\Artwork_Imagery\Icons - Illustrations\Internet Clouds web\cloud 3.png"/>
            <p:cNvPicPr>
              <a:picLocks noChangeAspect="1" noChangeArrowheads="1"/>
            </p:cNvPicPr>
            <p:nvPr/>
          </p:nvPicPr>
          <p:blipFill>
            <a:blip r:embed="rId7"/>
            <a:srcRect/>
            <a:stretch>
              <a:fillRect/>
            </a:stretch>
          </p:blipFill>
          <p:spPr bwMode="auto">
            <a:xfrm>
              <a:off x="1249363" y="888893"/>
              <a:ext cx="3106738" cy="1159089"/>
            </a:xfrm>
            <a:prstGeom prst="rect">
              <a:avLst/>
            </a:prstGeom>
            <a:noFill/>
          </p:spPr>
        </p:pic>
        <p:sp>
          <p:nvSpPr>
            <p:cNvPr id="6" name="TextBox 5"/>
            <p:cNvSpPr txBox="1"/>
            <p:nvPr/>
          </p:nvSpPr>
          <p:spPr>
            <a:xfrm>
              <a:off x="2804319" y="1420813"/>
              <a:ext cx="1268412" cy="430887"/>
            </a:xfrm>
            <a:prstGeom prst="rect">
              <a:avLst/>
            </a:prstGeom>
            <a:noFill/>
          </p:spPr>
          <p:txBody>
            <a:bodyPr wrap="square" lIns="0" tIns="0" rIns="0" bIns="0" rtlCol="0">
              <a:spAutoFit/>
            </a:bodyPr>
            <a:lstStyle/>
            <a:p>
              <a:pPr algn="ctr"/>
              <a:r>
                <a:rPr lang="en-US" sz="2800" b="1" dirty="0" smtClean="0">
                  <a:gradFill>
                    <a:gsLst>
                      <a:gs pos="0">
                        <a:schemeClr val="bg2"/>
                      </a:gs>
                      <a:gs pos="100000">
                        <a:schemeClr val="bg2"/>
                      </a:gs>
                    </a:gsLst>
                    <a:lin ang="16200000" scaled="0"/>
                  </a:gradFill>
                  <a:effectLst>
                    <a:outerShdw blurRad="88900" algn="ctr" rotWithShape="0">
                      <a:schemeClr val="tx1">
                        <a:alpha val="62000"/>
                      </a:schemeClr>
                    </a:outerShdw>
                  </a:effectLst>
                  <a:latin typeface="Segoe UI" pitchFamily="34" charset="0"/>
                </a:rPr>
                <a:t>Private</a:t>
              </a:r>
            </a:p>
          </p:txBody>
        </p:sp>
      </p:grpSp>
      <p:grpSp>
        <p:nvGrpSpPr>
          <p:cNvPr id="4" name="Group 116"/>
          <p:cNvGrpSpPr/>
          <p:nvPr/>
        </p:nvGrpSpPr>
        <p:grpSpPr>
          <a:xfrm>
            <a:off x="6214911" y="1010860"/>
            <a:ext cx="2107854" cy="1172830"/>
            <a:chOff x="6214911" y="1058485"/>
            <a:chExt cx="2107854" cy="1172830"/>
          </a:xfrm>
        </p:grpSpPr>
        <p:pic>
          <p:nvPicPr>
            <p:cNvPr id="2064" name="Picture 16" descr="D:\SilverFox\DVD_ART36\Artwork_Imagery\Icons - Illustrations\Maps Globes\world_256.png"/>
            <p:cNvPicPr>
              <a:picLocks noChangeAspect="1" noChangeArrowheads="1"/>
            </p:cNvPicPr>
            <p:nvPr/>
          </p:nvPicPr>
          <p:blipFill>
            <a:blip r:embed="rId8"/>
            <a:srcRect l="7125" t="4125" r="6750" b="9375"/>
            <a:stretch>
              <a:fillRect/>
            </a:stretch>
          </p:blipFill>
          <p:spPr bwMode="auto">
            <a:xfrm>
              <a:off x="6737844" y="1067889"/>
              <a:ext cx="1158381" cy="1163426"/>
            </a:xfrm>
            <a:prstGeom prst="ellipse">
              <a:avLst/>
            </a:prstGeom>
            <a:solidFill>
              <a:schemeClr val="accent2"/>
            </a:solidFill>
            <a:effectLst>
              <a:outerShdw blurRad="127000" algn="ctr" rotWithShape="0">
                <a:schemeClr val="bg2">
                  <a:lumMod val="50000"/>
                  <a:alpha val="71000"/>
                </a:schemeClr>
              </a:outerShdw>
            </a:effectLst>
          </p:spPr>
        </p:pic>
        <p:pic>
          <p:nvPicPr>
            <p:cNvPr id="2061" name="Picture 13" descr="D:\SilverFox\DVD_ART36\Artwork_Imagery\Icons - Illustrations\Internet Clouds web\cloud 3.png"/>
            <p:cNvPicPr>
              <a:picLocks noChangeAspect="1" noChangeArrowheads="1"/>
            </p:cNvPicPr>
            <p:nvPr/>
          </p:nvPicPr>
          <p:blipFill>
            <a:blip r:embed="rId7"/>
            <a:srcRect l="23556"/>
            <a:stretch>
              <a:fillRect/>
            </a:stretch>
          </p:blipFill>
          <p:spPr bwMode="auto">
            <a:xfrm rot="643107" flipH="1">
              <a:off x="6214911" y="1058485"/>
              <a:ext cx="2107854" cy="1159089"/>
            </a:xfrm>
            <a:prstGeom prst="rect">
              <a:avLst/>
            </a:prstGeom>
            <a:noFill/>
          </p:spPr>
        </p:pic>
        <p:sp>
          <p:nvSpPr>
            <p:cNvPr id="7" name="TextBox 6"/>
            <p:cNvSpPr txBox="1"/>
            <p:nvPr/>
          </p:nvSpPr>
          <p:spPr>
            <a:xfrm>
              <a:off x="6781800" y="1468438"/>
              <a:ext cx="1066800" cy="430887"/>
            </a:xfrm>
            <a:prstGeom prst="rect">
              <a:avLst/>
            </a:prstGeom>
            <a:noFill/>
          </p:spPr>
          <p:txBody>
            <a:bodyPr wrap="square" lIns="0" tIns="0" rIns="0" bIns="0" rtlCol="0">
              <a:spAutoFit/>
            </a:bodyPr>
            <a:lstStyle/>
            <a:p>
              <a:pPr algn="ctr"/>
              <a:r>
                <a:rPr lang="en-US" sz="2800" b="1" dirty="0" smtClean="0">
                  <a:gradFill>
                    <a:gsLst>
                      <a:gs pos="0">
                        <a:schemeClr val="bg2"/>
                      </a:gs>
                      <a:gs pos="100000">
                        <a:schemeClr val="bg2"/>
                      </a:gs>
                    </a:gsLst>
                    <a:lin ang="16200000" scaled="0"/>
                  </a:gradFill>
                  <a:effectLst>
                    <a:outerShdw blurRad="88900" algn="ctr" rotWithShape="0">
                      <a:schemeClr val="tx1">
                        <a:alpha val="62000"/>
                      </a:schemeClr>
                    </a:outerShdw>
                  </a:effectLst>
                  <a:latin typeface="Segoe UI" pitchFamily="34" charset="0"/>
                </a:rPr>
                <a:t>Public</a:t>
              </a:r>
            </a:p>
          </p:txBody>
        </p:sp>
      </p:grpSp>
      <p:sp>
        <p:nvSpPr>
          <p:cNvPr id="8" name="Freeform 11"/>
          <p:cNvSpPr>
            <a:spLocks/>
          </p:cNvSpPr>
          <p:nvPr/>
        </p:nvSpPr>
        <p:spPr bwMode="auto">
          <a:xfrm>
            <a:off x="2914650" y="1420813"/>
            <a:ext cx="3800475" cy="460258"/>
          </a:xfrm>
          <a:custGeom>
            <a:avLst/>
            <a:gdLst>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4972 w 10000"/>
              <a:gd name="connsiteY11" fmla="*/ 6250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4972 w 10000"/>
              <a:gd name="connsiteY11" fmla="*/ 6250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031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280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969 h 10000"/>
              <a:gd name="connsiteX12" fmla="*/ 9021 w 10000"/>
              <a:gd name="connsiteY12" fmla="*/ 7400 h 10000"/>
              <a:gd name="connsiteX0" fmla="*/ 9021 w 10000"/>
              <a:gd name="connsiteY0" fmla="*/ 7400 h 10000"/>
              <a:gd name="connsiteX1" fmla="*/ 8949 w 10000"/>
              <a:gd name="connsiteY1" fmla="*/ 10000 h 10000"/>
              <a:gd name="connsiteX2" fmla="*/ 10000 w 10000"/>
              <a:gd name="connsiteY2" fmla="*/ 5000 h 10000"/>
              <a:gd name="connsiteX3" fmla="*/ 8949 w 10000"/>
              <a:gd name="connsiteY3" fmla="*/ 0 h 10000"/>
              <a:gd name="connsiteX4" fmla="*/ 9021 w 10000"/>
              <a:gd name="connsiteY4" fmla="*/ 2575 h 10000"/>
              <a:gd name="connsiteX5" fmla="*/ 5000 w 10000"/>
              <a:gd name="connsiteY5" fmla="*/ 3280 h 10000"/>
              <a:gd name="connsiteX6" fmla="*/ 979 w 10000"/>
              <a:gd name="connsiteY6" fmla="*/ 2575 h 10000"/>
              <a:gd name="connsiteX7" fmla="*/ 1051 w 10000"/>
              <a:gd name="connsiteY7" fmla="*/ 0 h 10000"/>
              <a:gd name="connsiteX8" fmla="*/ 0 w 10000"/>
              <a:gd name="connsiteY8" fmla="*/ 5000 h 10000"/>
              <a:gd name="connsiteX9" fmla="*/ 1051 w 10000"/>
              <a:gd name="connsiteY9" fmla="*/ 10000 h 10000"/>
              <a:gd name="connsiteX10" fmla="*/ 979 w 10000"/>
              <a:gd name="connsiteY10" fmla="*/ 7400 h 10000"/>
              <a:gd name="connsiteX11" fmla="*/ 5000 w 10000"/>
              <a:gd name="connsiteY11" fmla="*/ 6720 h 10000"/>
              <a:gd name="connsiteX12" fmla="*/ 9021 w 10000"/>
              <a:gd name="connsiteY12" fmla="*/ 74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9021" y="7400"/>
                </a:moveTo>
                <a:cubicBezTo>
                  <a:pt x="8997" y="8267"/>
                  <a:pt x="8973" y="9133"/>
                  <a:pt x="8949" y="10000"/>
                </a:cubicBezTo>
                <a:lnTo>
                  <a:pt x="10000" y="5000"/>
                </a:lnTo>
                <a:lnTo>
                  <a:pt x="8949" y="0"/>
                </a:lnTo>
                <a:cubicBezTo>
                  <a:pt x="9021" y="2575"/>
                  <a:pt x="9004" y="2198"/>
                  <a:pt x="9021" y="2575"/>
                </a:cubicBezTo>
                <a:cubicBezTo>
                  <a:pt x="8919" y="2639"/>
                  <a:pt x="7025" y="3280"/>
                  <a:pt x="5000" y="3280"/>
                </a:cubicBezTo>
                <a:cubicBezTo>
                  <a:pt x="3002" y="3280"/>
                  <a:pt x="979" y="2575"/>
                  <a:pt x="979" y="2575"/>
                </a:cubicBezTo>
                <a:cubicBezTo>
                  <a:pt x="1003" y="1717"/>
                  <a:pt x="1027" y="858"/>
                  <a:pt x="1051" y="0"/>
                </a:cubicBezTo>
                <a:lnTo>
                  <a:pt x="0" y="5000"/>
                </a:lnTo>
                <a:lnTo>
                  <a:pt x="1051" y="10000"/>
                </a:lnTo>
                <a:cubicBezTo>
                  <a:pt x="1027" y="9133"/>
                  <a:pt x="1003" y="8267"/>
                  <a:pt x="979" y="7400"/>
                </a:cubicBezTo>
                <a:cubicBezTo>
                  <a:pt x="979" y="7400"/>
                  <a:pt x="2999" y="6720"/>
                  <a:pt x="5000" y="6720"/>
                </a:cubicBezTo>
                <a:cubicBezTo>
                  <a:pt x="7021" y="6720"/>
                  <a:pt x="9021" y="7400"/>
                  <a:pt x="9021" y="7400"/>
                </a:cubicBezTo>
                <a:close/>
              </a:path>
            </a:pathLst>
          </a:custGeom>
          <a:gradFill>
            <a:gsLst>
              <a:gs pos="0">
                <a:schemeClr val="accent1">
                  <a:lumMod val="40000"/>
                  <a:lumOff val="60000"/>
                </a:schemeClr>
              </a:gs>
              <a:gs pos="5000">
                <a:schemeClr val="accent1">
                  <a:lumMod val="60000"/>
                  <a:lumOff val="40000"/>
                </a:schemeClr>
              </a:gs>
              <a:gs pos="40000">
                <a:schemeClr val="accent1"/>
              </a:gs>
              <a:gs pos="60000">
                <a:schemeClr val="accent1"/>
              </a:gs>
              <a:gs pos="95000">
                <a:schemeClr val="accent1">
                  <a:lumMod val="60000"/>
                  <a:lumOff val="40000"/>
                </a:schemeClr>
              </a:gs>
              <a:gs pos="100000">
                <a:schemeClr val="accent1">
                  <a:lumMod val="40000"/>
                  <a:lumOff val="60000"/>
                </a:schemeClr>
              </a:gs>
            </a:gsLst>
            <a:lin ang="0" scaled="0"/>
          </a:gradFill>
          <a:ln>
            <a:noFill/>
            <a:headEnd type="none" w="med" len="med"/>
            <a:tailEnd type="none" w="med" len="med"/>
          </a:ln>
          <a:effectLst>
            <a:outerShdw blurRad="127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defRPr/>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14" name="Rectangle 13"/>
          <p:cNvSpPr/>
          <p:nvPr/>
        </p:nvSpPr>
        <p:spPr bwMode="auto">
          <a:xfrm>
            <a:off x="1" y="2085975"/>
            <a:ext cx="9144000" cy="1443928"/>
          </a:xfrm>
          <a:prstGeom prst="rect">
            <a:avLst/>
          </a:prstGeom>
          <a:gradFill>
            <a:gsLst>
              <a:gs pos="0">
                <a:srgbClr val="0F2F55">
                  <a:alpha val="0"/>
                </a:srgbClr>
              </a:gs>
              <a:gs pos="20000">
                <a:srgbClr val="0F2F55">
                  <a:alpha val="30000"/>
                </a:srgbClr>
              </a:gs>
              <a:gs pos="80000">
                <a:srgbClr val="0F2F55">
                  <a:alpha val="30000"/>
                </a:srgbClr>
              </a:gs>
              <a:gs pos="100000">
                <a:srgbClr val="0F2F55">
                  <a:alpha val="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5" name="Rectangle 14"/>
          <p:cNvSpPr/>
          <p:nvPr/>
        </p:nvSpPr>
        <p:spPr bwMode="auto">
          <a:xfrm>
            <a:off x="1" y="3635723"/>
            <a:ext cx="9144000" cy="1443928"/>
          </a:xfrm>
          <a:prstGeom prst="rect">
            <a:avLst/>
          </a:prstGeom>
          <a:gradFill>
            <a:gsLst>
              <a:gs pos="0">
                <a:srgbClr val="0F2F55">
                  <a:alpha val="0"/>
                </a:srgbClr>
              </a:gs>
              <a:gs pos="20000">
                <a:srgbClr val="0F2F55">
                  <a:alpha val="30000"/>
                </a:srgbClr>
              </a:gs>
              <a:gs pos="80000">
                <a:srgbClr val="0F2F55">
                  <a:alpha val="30000"/>
                </a:srgbClr>
              </a:gs>
              <a:gs pos="100000">
                <a:srgbClr val="0F2F55">
                  <a:alpha val="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6" name="Rectangle 15"/>
          <p:cNvSpPr/>
          <p:nvPr/>
        </p:nvSpPr>
        <p:spPr bwMode="auto">
          <a:xfrm>
            <a:off x="0" y="5185472"/>
            <a:ext cx="9143999" cy="1443928"/>
          </a:xfrm>
          <a:prstGeom prst="rect">
            <a:avLst/>
          </a:prstGeom>
          <a:gradFill>
            <a:gsLst>
              <a:gs pos="0">
                <a:srgbClr val="0F2F55">
                  <a:alpha val="0"/>
                </a:srgbClr>
              </a:gs>
              <a:gs pos="20000">
                <a:srgbClr val="0F2F55">
                  <a:alpha val="30000"/>
                </a:srgbClr>
              </a:gs>
              <a:gs pos="80000">
                <a:srgbClr val="0F2F55">
                  <a:alpha val="30000"/>
                </a:srgbClr>
              </a:gs>
              <a:gs pos="100000">
                <a:srgbClr val="0F2F55">
                  <a:alpha val="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9" name="Group 57"/>
          <p:cNvGrpSpPr/>
          <p:nvPr/>
        </p:nvGrpSpPr>
        <p:grpSpPr>
          <a:xfrm>
            <a:off x="6377413" y="2267338"/>
            <a:ext cx="1875574" cy="1081202"/>
            <a:chOff x="6349370" y="2270419"/>
            <a:chExt cx="1960235" cy="1130006"/>
          </a:xfrm>
        </p:grpSpPr>
        <p:pic>
          <p:nvPicPr>
            <p:cNvPr id="27" name="Picture 4" descr="\\eventsql\dvd\Online_ART\DVD_ART36\Logos\Microsoft Online Services\Microsoft Online Services logo h w.pn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6349370" y="2270419"/>
              <a:ext cx="1960235" cy="164600"/>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31" name="Picture 23" descr="\\eventsql\dvd\Online_ART\DVD_ART36\Logos\Microsoft Office Live\Office Live (brand)\Office Live logo r.png"/>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6712238" y="3074966"/>
              <a:ext cx="1234499" cy="325459"/>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34" name="Picture 26" descr="\\eventsql\dvd\Online_ART\DVD_ART36\Logos\Azure Services Platform\SharePoint Services\SharePoint Services logo rh.png"/>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6490028" y="2630629"/>
              <a:ext cx="1678919" cy="248728"/>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grpSp>
        <p:nvGrpSpPr>
          <p:cNvPr id="10" name="Group 93"/>
          <p:cNvGrpSpPr/>
          <p:nvPr/>
        </p:nvGrpSpPr>
        <p:grpSpPr>
          <a:xfrm>
            <a:off x="5986415" y="3795615"/>
            <a:ext cx="2657570" cy="1124145"/>
            <a:chOff x="5938790" y="3795615"/>
            <a:chExt cx="2657570" cy="1124145"/>
          </a:xfrm>
        </p:grpSpPr>
        <p:pic>
          <p:nvPicPr>
            <p:cNvPr id="26" name="Picture 25" descr="WinAzure_h_rgb_r.png"/>
            <p:cNvPicPr>
              <a:picLocks noChangeAspect="1"/>
            </p:cNvPicPr>
            <p:nvPr/>
          </p:nvPicPr>
          <p:blipFill>
            <a:blip r:embed="rId12" cstate="print"/>
            <a:stretch>
              <a:fillRect/>
            </a:stretch>
          </p:blipFill>
          <p:spPr>
            <a:xfrm>
              <a:off x="6499269" y="3795615"/>
              <a:ext cx="1536611" cy="286705"/>
            </a:xfrm>
            <a:prstGeom prst="rect">
              <a:avLst/>
            </a:prstGeom>
          </p:spPr>
        </p:pic>
        <p:pic>
          <p:nvPicPr>
            <p:cNvPr id="33" name="Picture 25" descr="\\eventsql\dvd\Online_ART\DVD_ART36\Logos\Azure Services Platform\Microsoft .NET Services\.Net Services logo r Net.png"/>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6634727" y="4670400"/>
              <a:ext cx="1265695" cy="249360"/>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nvGrpSpPr>
            <p:cNvPr id="17" name="Group 54"/>
            <p:cNvGrpSpPr/>
            <p:nvPr/>
          </p:nvGrpSpPr>
          <p:grpSpPr>
            <a:xfrm>
              <a:off x="5938790" y="4217676"/>
              <a:ext cx="2657570" cy="302255"/>
              <a:chOff x="5893461" y="4203551"/>
              <a:chExt cx="2777531" cy="315899"/>
            </a:xfrm>
          </p:grpSpPr>
          <p:pic>
            <p:nvPicPr>
              <p:cNvPr id="32" name="Picture 24" descr="\\eventsql\dvd\Online_ART\DVD_ART36\Logos\Azure Services Platform\Live Services\Live Services logo hr.png"/>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7367909" y="4203551"/>
                <a:ext cx="1303083" cy="315899"/>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35" name="Picture 27" descr="\\eventsql\dvd\Online_ART\DVD_ART36\Logos\Azure Services Platform\SQL Services\SQL Services logo r.png"/>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5893461" y="4211448"/>
                <a:ext cx="1216211" cy="300104"/>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grpSp>
      <p:grpSp>
        <p:nvGrpSpPr>
          <p:cNvPr id="19" name="Group 55"/>
          <p:cNvGrpSpPr/>
          <p:nvPr/>
        </p:nvGrpSpPr>
        <p:grpSpPr>
          <a:xfrm>
            <a:off x="5943600" y="5313254"/>
            <a:ext cx="2743200" cy="1188364"/>
            <a:chOff x="5895975" y="5273095"/>
            <a:chExt cx="2867025" cy="1242005"/>
          </a:xfrm>
        </p:grpSpPr>
        <p:pic>
          <p:nvPicPr>
            <p:cNvPr id="29" name="Picture 18" descr="\\eventsql\dvd\Online_ART\DVD_ART36\Logos\System Center\System Center generic brand Grid h r.png"/>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6567487" y="5273095"/>
              <a:ext cx="1524000" cy="335028"/>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30" name="Picture 20" descr="\\eventsql\dvd\Online_ART\DVD_ART36\Logos\Windows Server (brand)\Windows Server brand logo hr.png"/>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6514842" y="5705445"/>
              <a:ext cx="1629290" cy="300852"/>
            </a:xfrm>
            <a:prstGeom prst="rect">
              <a:avLst/>
            </a:prstGeom>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nvGrpSpPr>
            <p:cNvPr id="22" name="Group 46"/>
            <p:cNvGrpSpPr/>
            <p:nvPr/>
          </p:nvGrpSpPr>
          <p:grpSpPr>
            <a:xfrm>
              <a:off x="5895975" y="6103620"/>
              <a:ext cx="2867025" cy="411480"/>
              <a:chOff x="5895974" y="6160770"/>
              <a:chExt cx="2867025" cy="411480"/>
            </a:xfrm>
          </p:grpSpPr>
          <p:sp>
            <p:nvSpPr>
              <p:cNvPr id="45" name="Rounded Rectangle 44"/>
              <p:cNvSpPr/>
              <p:nvPr/>
            </p:nvSpPr>
            <p:spPr bwMode="auto">
              <a:xfrm>
                <a:off x="5895974" y="6160770"/>
                <a:ext cx="2867025"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200" dirty="0" smtClean="0">
                  <a:gradFill>
                    <a:gsLst>
                      <a:gs pos="0">
                        <a:schemeClr val="tx1"/>
                      </a:gs>
                      <a:gs pos="100000">
                        <a:schemeClr val="tx1"/>
                      </a:gs>
                    </a:gsLst>
                    <a:lin ang="16200000" scaled="0"/>
                  </a:gradFill>
                  <a:latin typeface="Segoe UI" pitchFamily="34" charset="0"/>
                </a:endParaRPr>
              </a:p>
            </p:txBody>
          </p:sp>
          <p:grpSp>
            <p:nvGrpSpPr>
              <p:cNvPr id="23" name="Group 38"/>
              <p:cNvGrpSpPr/>
              <p:nvPr/>
            </p:nvGrpSpPr>
            <p:grpSpPr>
              <a:xfrm>
                <a:off x="5984545" y="6180951"/>
                <a:ext cx="2681734" cy="341150"/>
                <a:chOff x="5984545" y="6114276"/>
                <a:chExt cx="2681734" cy="341150"/>
              </a:xfrm>
            </p:grpSpPr>
            <p:pic>
              <p:nvPicPr>
                <p:cNvPr id="2050" name="Picture 2" descr="D:\SilverFox\DVD_ART36\Logos\MICROSOFT (brand)\Microsoft corporate logo white.png"/>
                <p:cNvPicPr>
                  <a:picLocks noChangeAspect="1" noChangeArrowheads="1"/>
                </p:cNvPicPr>
                <p:nvPr/>
              </p:nvPicPr>
              <p:blipFill>
                <a:blip r:embed="rId18"/>
                <a:srcRect/>
                <a:stretch>
                  <a:fillRect/>
                </a:stretch>
              </p:blipFill>
              <p:spPr bwMode="auto">
                <a:xfrm>
                  <a:off x="5984545" y="6159950"/>
                  <a:ext cx="736759" cy="126302"/>
                </a:xfrm>
                <a:prstGeom prst="rect">
                  <a:avLst/>
                </a:prstGeom>
                <a:noFill/>
              </p:spPr>
            </p:pic>
            <p:sp>
              <p:nvSpPr>
                <p:cNvPr id="37" name="TextBox 36"/>
                <p:cNvSpPr txBox="1"/>
                <p:nvPr/>
              </p:nvSpPr>
              <p:spPr>
                <a:xfrm>
                  <a:off x="6798251" y="6133756"/>
                  <a:ext cx="1868028" cy="321670"/>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Dynamic Data Center Toolkit</a:t>
                  </a:r>
                </a:p>
                <a:p>
                  <a:r>
                    <a:rPr lang="en-US" sz="9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For </a:t>
                  </a:r>
                  <a:r>
                    <a:rPr lang="en-US" sz="900" dirty="0" err="1"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Hosters</a:t>
                  </a:r>
                  <a:endParaRPr lang="en-US" sz="9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endParaRPr>
                </a:p>
              </p:txBody>
            </p:sp>
            <p:sp>
              <p:nvSpPr>
                <p:cNvPr id="38" name="TextBox 37"/>
                <p:cNvSpPr txBox="1"/>
                <p:nvPr/>
              </p:nvSpPr>
              <p:spPr>
                <a:xfrm>
                  <a:off x="6734175" y="6114276"/>
                  <a:ext cx="75392" cy="176918"/>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 </a:t>
                  </a:r>
                </a:p>
              </p:txBody>
            </p:sp>
          </p:grpSp>
        </p:grpSp>
      </p:grpSp>
      <p:sp>
        <p:nvSpPr>
          <p:cNvPr id="81" name="Rectangle 80"/>
          <p:cNvSpPr/>
          <p:nvPr/>
        </p:nvSpPr>
        <p:spPr bwMode="auto">
          <a:xfrm>
            <a:off x="3310375" y="2085974"/>
            <a:ext cx="365760" cy="4543425"/>
          </a:xfrm>
          <a:prstGeom prst="rect">
            <a:avLst/>
          </a:prstGeom>
          <a:solidFill>
            <a:srgbClr val="FFFFFF">
              <a:alpha val="15000"/>
            </a:srgbClr>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3" name="TextBox 82"/>
          <p:cNvSpPr txBox="1"/>
          <p:nvPr/>
        </p:nvSpPr>
        <p:spPr>
          <a:xfrm rot="16200000">
            <a:off x="2135942" y="4233037"/>
            <a:ext cx="2714626" cy="249299"/>
          </a:xfrm>
          <a:prstGeom prst="rect">
            <a:avLst/>
          </a:prstGeom>
          <a:noFill/>
        </p:spPr>
        <p:txBody>
          <a:bodyPr wrap="square" lIns="0" tIns="0" rIns="0" bIns="0" rtlCol="0">
            <a:spAutoFit/>
          </a:bodyPr>
          <a:lstStyle/>
          <a:p>
            <a:pPr algn="ctr">
              <a:lnSpc>
                <a:spcPct val="90000"/>
              </a:lnSpc>
            </a:pPr>
            <a:r>
              <a:rPr lang="en-US" b="1" dirty="0" smtClean="0">
                <a:gradFill>
                  <a:gsLst>
                    <a:gs pos="0">
                      <a:schemeClr val="bg2"/>
                    </a:gs>
                    <a:gs pos="100000">
                      <a:schemeClr val="bg2"/>
                    </a:gs>
                  </a:gsLst>
                  <a:lin ang="16200000" scaled="0"/>
                </a:gradFill>
                <a:effectLst>
                  <a:outerShdw blurRad="88900" algn="ctr" rotWithShape="0">
                    <a:schemeClr val="tx1">
                      <a:alpha val="62000"/>
                    </a:schemeClr>
                  </a:outerShdw>
                </a:effectLst>
                <a:latin typeface="Segoe UI" pitchFamily="34" charset="0"/>
              </a:rPr>
              <a:t>IT as a Service</a:t>
            </a:r>
          </a:p>
        </p:txBody>
      </p:sp>
      <p:grpSp>
        <p:nvGrpSpPr>
          <p:cNvPr id="2065" name="Group 106"/>
          <p:cNvGrpSpPr/>
          <p:nvPr/>
        </p:nvGrpSpPr>
        <p:grpSpPr>
          <a:xfrm>
            <a:off x="4351338" y="2085975"/>
            <a:ext cx="1466850" cy="1444752"/>
            <a:chOff x="4351338" y="2085975"/>
            <a:chExt cx="1466850" cy="1444752"/>
          </a:xfrm>
        </p:grpSpPr>
        <p:sp>
          <p:nvSpPr>
            <p:cNvPr id="103" name="Rectangle 102"/>
            <p:cNvSpPr/>
            <p:nvPr/>
          </p:nvSpPr>
          <p:spPr bwMode="auto">
            <a:xfrm>
              <a:off x="5465763" y="2085975"/>
              <a:ext cx="352425" cy="1444752"/>
            </a:xfrm>
            <a:prstGeom prst="rect">
              <a:avLst/>
            </a:prstGeom>
            <a:gradFill>
              <a:gsLst>
                <a:gs pos="0">
                  <a:srgbClr val="0F2F55">
                    <a:alpha val="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4" name="Rectangle 83"/>
            <p:cNvSpPr/>
            <p:nvPr/>
          </p:nvSpPr>
          <p:spPr bwMode="auto">
            <a:xfrm>
              <a:off x="4351338" y="2085975"/>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1" name="TextBox 10"/>
            <p:cNvSpPr txBox="1"/>
            <p:nvPr/>
          </p:nvSpPr>
          <p:spPr>
            <a:xfrm>
              <a:off x="4519893" y="2558640"/>
              <a:ext cx="1129740" cy="581698"/>
            </a:xfrm>
            <a:prstGeom prst="rect">
              <a:avLst/>
            </a:prstGeom>
            <a:noFill/>
          </p:spPr>
          <p:txBody>
            <a:bodyPr wrap="square" lIns="0" tIns="0" rIns="0" bIns="0" rtlCol="0">
              <a:spAutoFit/>
            </a:bodyPr>
            <a:lstStyle/>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Software as a Service</a:t>
              </a:r>
            </a:p>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a:t>
              </a:r>
              <a:r>
                <a:rPr lang="en-US" sz="1400" b="1" dirty="0" err="1"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SaaS</a:t>
              </a: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a:t>
              </a:r>
            </a:p>
          </p:txBody>
        </p:sp>
      </p:grpSp>
      <p:grpSp>
        <p:nvGrpSpPr>
          <p:cNvPr id="2066" name="Group 105"/>
          <p:cNvGrpSpPr/>
          <p:nvPr/>
        </p:nvGrpSpPr>
        <p:grpSpPr>
          <a:xfrm>
            <a:off x="4351338" y="3635723"/>
            <a:ext cx="1466850" cy="1444752"/>
            <a:chOff x="4351338" y="3635723"/>
            <a:chExt cx="1466850" cy="1444752"/>
          </a:xfrm>
        </p:grpSpPr>
        <p:sp>
          <p:nvSpPr>
            <p:cNvPr id="104" name="Rectangle 103"/>
            <p:cNvSpPr/>
            <p:nvPr/>
          </p:nvSpPr>
          <p:spPr bwMode="auto">
            <a:xfrm>
              <a:off x="5465763" y="3635723"/>
              <a:ext cx="352425" cy="1444752"/>
            </a:xfrm>
            <a:prstGeom prst="rect">
              <a:avLst/>
            </a:prstGeom>
            <a:gradFill>
              <a:gsLst>
                <a:gs pos="0">
                  <a:srgbClr val="0F2F55">
                    <a:alpha val="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5" name="Rectangle 84"/>
            <p:cNvSpPr/>
            <p:nvPr/>
          </p:nvSpPr>
          <p:spPr bwMode="auto">
            <a:xfrm>
              <a:off x="4351338" y="3635723"/>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2" name="TextBox 11"/>
            <p:cNvSpPr txBox="1"/>
            <p:nvPr/>
          </p:nvSpPr>
          <p:spPr>
            <a:xfrm>
              <a:off x="4519892" y="4108388"/>
              <a:ext cx="1129743" cy="581698"/>
            </a:xfrm>
            <a:prstGeom prst="rect">
              <a:avLst/>
            </a:prstGeom>
            <a:noFill/>
          </p:spPr>
          <p:txBody>
            <a:bodyPr wrap="square" lIns="0" tIns="0" rIns="0" bIns="0" rtlCol="0">
              <a:spAutoFit/>
            </a:bodyPr>
            <a:lstStyle/>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Platform as a Service</a:t>
              </a:r>
            </a:p>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a:t>
              </a:r>
              <a:r>
                <a:rPr lang="en-US" sz="1400" b="1" dirty="0" err="1"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PaaS</a:t>
              </a: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a:t>
              </a:r>
            </a:p>
          </p:txBody>
        </p:sp>
      </p:grpSp>
      <p:grpSp>
        <p:nvGrpSpPr>
          <p:cNvPr id="2067" name="Group 101"/>
          <p:cNvGrpSpPr/>
          <p:nvPr/>
        </p:nvGrpSpPr>
        <p:grpSpPr>
          <a:xfrm>
            <a:off x="4351338" y="5185472"/>
            <a:ext cx="1466850" cy="1444752"/>
            <a:chOff x="4351338" y="5185472"/>
            <a:chExt cx="1466850" cy="1444752"/>
          </a:xfrm>
        </p:grpSpPr>
        <p:sp>
          <p:nvSpPr>
            <p:cNvPr id="105" name="Rectangle 104"/>
            <p:cNvSpPr/>
            <p:nvPr/>
          </p:nvSpPr>
          <p:spPr bwMode="auto">
            <a:xfrm>
              <a:off x="5465763" y="5185472"/>
              <a:ext cx="352425" cy="1444752"/>
            </a:xfrm>
            <a:prstGeom prst="rect">
              <a:avLst/>
            </a:prstGeom>
            <a:gradFill>
              <a:gsLst>
                <a:gs pos="0">
                  <a:srgbClr val="0F2F55">
                    <a:alpha val="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6" name="Rectangle 85"/>
            <p:cNvSpPr/>
            <p:nvPr/>
          </p:nvSpPr>
          <p:spPr bwMode="auto">
            <a:xfrm>
              <a:off x="4351338" y="5185472"/>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3" name="TextBox 12"/>
            <p:cNvSpPr txBox="1"/>
            <p:nvPr/>
          </p:nvSpPr>
          <p:spPr>
            <a:xfrm>
              <a:off x="4413251" y="5658137"/>
              <a:ext cx="1343024" cy="581698"/>
            </a:xfrm>
            <a:prstGeom prst="rect">
              <a:avLst/>
            </a:prstGeom>
            <a:noFill/>
          </p:spPr>
          <p:txBody>
            <a:bodyPr wrap="square" lIns="0" tIns="0" rIns="0" bIns="0" rtlCol="0">
              <a:spAutoFit/>
            </a:bodyPr>
            <a:lstStyle/>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Infrastructure as a Service</a:t>
              </a:r>
            </a:p>
            <a:p>
              <a:pPr algn="ctr">
                <a:lnSpc>
                  <a:spcPct val="90000"/>
                </a:lnSpc>
              </a:pP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a:t>
              </a:r>
              <a:r>
                <a:rPr lang="en-US" sz="1400" b="1" dirty="0" err="1"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IaaS</a:t>
              </a:r>
              <a:r>
                <a:rPr lang="en-US" sz="1400" b="1" dirty="0" smtClean="0">
                  <a:gradFill>
                    <a:gsLst>
                      <a:gs pos="0">
                        <a:schemeClr val="tx1"/>
                      </a:gs>
                      <a:gs pos="100000">
                        <a:schemeClr val="tx1"/>
                      </a:gs>
                    </a:gsLst>
                    <a:lin ang="16200000" scaled="0"/>
                  </a:gradFill>
                  <a:effectLst>
                    <a:outerShdw blurRad="88900" algn="ctr" rotWithShape="0">
                      <a:schemeClr val="bg2">
                        <a:lumMod val="50000"/>
                        <a:alpha val="62000"/>
                      </a:schemeClr>
                    </a:outerShdw>
                  </a:effectLst>
                  <a:latin typeface="Segoe UI" pitchFamily="34" charset="0"/>
                </a:rPr>
                <a:t>)</a:t>
              </a:r>
            </a:p>
          </p:txBody>
        </p:sp>
      </p:grpSp>
      <p:grpSp>
        <p:nvGrpSpPr>
          <p:cNvPr id="24" name="Group 114"/>
          <p:cNvGrpSpPr/>
          <p:nvPr/>
        </p:nvGrpSpPr>
        <p:grpSpPr>
          <a:xfrm>
            <a:off x="780245" y="2085975"/>
            <a:ext cx="3469810" cy="1444753"/>
            <a:chOff x="780245" y="2085975"/>
            <a:chExt cx="3469810" cy="1444753"/>
          </a:xfrm>
        </p:grpSpPr>
        <p:sp>
          <p:nvSpPr>
            <p:cNvPr id="18" name="Rectangle 17"/>
            <p:cNvSpPr/>
            <p:nvPr/>
          </p:nvSpPr>
          <p:spPr bwMode="auto">
            <a:xfrm>
              <a:off x="2295525" y="2085975"/>
              <a:ext cx="1020762" cy="1444752"/>
            </a:xfrm>
            <a:prstGeom prst="rect">
              <a:avLst/>
            </a:prstGeom>
            <a:gradFill>
              <a:gsLst>
                <a:gs pos="0">
                  <a:srgbClr val="0F2F55">
                    <a:alpha val="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25" name="Group 125"/>
            <p:cNvGrpSpPr/>
            <p:nvPr/>
          </p:nvGrpSpPr>
          <p:grpSpPr>
            <a:xfrm>
              <a:off x="780245" y="2085976"/>
              <a:ext cx="3469810" cy="1444752"/>
              <a:chOff x="1942295" y="2085976"/>
              <a:chExt cx="3469810" cy="1444752"/>
            </a:xfrm>
          </p:grpSpPr>
          <p:grpSp>
            <p:nvGrpSpPr>
              <p:cNvPr id="28" name="Group 79"/>
              <p:cNvGrpSpPr/>
              <p:nvPr/>
            </p:nvGrpSpPr>
            <p:grpSpPr>
              <a:xfrm>
                <a:off x="1942295" y="2226327"/>
                <a:ext cx="1944710" cy="1163224"/>
                <a:chOff x="1414941" y="2204836"/>
                <a:chExt cx="2032492" cy="1215731"/>
              </a:xfrm>
            </p:grpSpPr>
            <p:pic>
              <p:nvPicPr>
                <p:cNvPr id="63" name="Picture 3" descr="\\eventsql\dvd\Online_ART\DVD_ART36\Logos\Exchange (brand)\Exchange brand h r .png"/>
                <p:cNvPicPr>
                  <a:picLocks noChangeAspect="1" noChangeArrowheads="1"/>
                </p:cNvPicPr>
                <p:nvPr/>
              </p:nvPicPr>
              <p:blipFill>
                <a:blip r:embed="rId19"/>
                <a:stretch>
                  <a:fillRect/>
                </a:stretch>
              </p:blipFill>
              <p:spPr bwMode="auto">
                <a:xfrm>
                  <a:off x="1849148" y="2646486"/>
                  <a:ext cx="1164079" cy="344364"/>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64" name="Picture 4" descr="\\eventsql\dvd\Online_ART\DVD_ART36\Logos\SharePoint Server\SharePoint Server generic brand Grid h r.png"/>
                <p:cNvPicPr>
                  <a:picLocks noChangeArrowheads="1"/>
                </p:cNvPicPr>
                <p:nvPr/>
              </p:nvPicPr>
              <p:blipFill>
                <a:blip r:embed="rId20" cstate="print">
                  <a:extLst>
                    <a:ext uri="{28A0092B-C50C-407E-A947-70E740481C1C}">
                      <a14:useLocalDpi xmlns="" xmlns:a14="http://schemas.microsoft.com/office/drawing/2010/main" val="0"/>
                    </a:ext>
                  </a:extLst>
                </a:blip>
                <a:srcRect/>
                <a:stretch>
                  <a:fillRect/>
                </a:stretch>
              </p:blipFill>
              <p:spPr bwMode="auto">
                <a:xfrm>
                  <a:off x="1560491" y="2204836"/>
                  <a:ext cx="1741393" cy="327946"/>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65" name="Picture 7" descr="\\eventsql\dvd\Online_ART\DVD_ART36\Logos\Microsoft Dynamics\Dynamics - overall brand\dynamics brand rev h.png"/>
                <p:cNvPicPr>
                  <a:picLocks noChangeAspect="1" noChangeArrowheads="1"/>
                </p:cNvPicPr>
                <p:nvPr/>
              </p:nvPicPr>
              <p:blipFill>
                <a:blip r:embed="rId21"/>
                <a:stretch>
                  <a:fillRect/>
                </a:stretch>
              </p:blipFill>
              <p:spPr bwMode="auto">
                <a:xfrm>
                  <a:off x="1414941" y="2964294"/>
                  <a:ext cx="2032492" cy="456273"/>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grpSp>
            <p:nvGrpSpPr>
              <p:cNvPr id="2048" name="Group 96"/>
              <p:cNvGrpSpPr/>
              <p:nvPr/>
            </p:nvGrpSpPr>
            <p:grpSpPr>
              <a:xfrm>
                <a:off x="4772025" y="2085976"/>
                <a:ext cx="640080" cy="1444752"/>
                <a:chOff x="4343400" y="2085976"/>
                <a:chExt cx="640080" cy="1444752"/>
              </a:xfrm>
            </p:grpSpPr>
            <p:cxnSp>
              <p:nvCxnSpPr>
                <p:cNvPr id="82" name="Straight Connector 81"/>
                <p:cNvCxnSpPr/>
                <p:nvPr/>
              </p:nvCxnSpPr>
              <p:spPr>
                <a:xfrm rot="5400000">
                  <a:off x="3941064" y="2808350"/>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p:spPr>
              <p:style>
                <a:lnRef idx="1">
                  <a:schemeClr val="accent1"/>
                </a:lnRef>
                <a:fillRef idx="0">
                  <a:schemeClr val="accent1"/>
                </a:fillRef>
                <a:effectRef idx="0">
                  <a:schemeClr val="accent1"/>
                </a:effectRef>
                <a:fontRef idx="minor">
                  <a:schemeClr val="tx1"/>
                </a:fontRef>
              </p:style>
            </p:cxnSp>
            <p:pic>
              <p:nvPicPr>
                <p:cNvPr id="2056" name="Picture 8" descr="D:\SilverFox\Iconshock\Super Vista style\Super Vista - Networking\png\256\firewall_256.png"/>
                <p:cNvPicPr>
                  <a:picLocks noChangeAspect="1" noChangeArrowheads="1"/>
                </p:cNvPicPr>
                <p:nvPr/>
              </p:nvPicPr>
              <p:blipFill>
                <a:blip r:embed="rId22"/>
                <a:stretch>
                  <a:fillRect/>
                </a:stretch>
              </p:blipFill>
              <p:spPr bwMode="auto">
                <a:xfrm>
                  <a:off x="4343400" y="2432050"/>
                  <a:ext cx="640080" cy="640080"/>
                </a:xfrm>
                <a:prstGeom prst="rect">
                  <a:avLst/>
                </a:prstGeom>
                <a:noFill/>
                <a:effectLst>
                  <a:outerShdw blurRad="88900" algn="ctr" rotWithShape="0">
                    <a:prstClr val="black">
                      <a:alpha val="50000"/>
                    </a:prstClr>
                  </a:outerShdw>
                </a:effectLst>
              </p:spPr>
            </p:pic>
          </p:grpSp>
        </p:grpSp>
      </p:grpSp>
      <p:grpSp>
        <p:nvGrpSpPr>
          <p:cNvPr id="2049" name="Group 111"/>
          <p:cNvGrpSpPr/>
          <p:nvPr/>
        </p:nvGrpSpPr>
        <p:grpSpPr>
          <a:xfrm>
            <a:off x="1125883" y="3635723"/>
            <a:ext cx="3124172" cy="1444753"/>
            <a:chOff x="1125883" y="3635723"/>
            <a:chExt cx="3124172" cy="1444753"/>
          </a:xfrm>
        </p:grpSpPr>
        <p:sp>
          <p:nvSpPr>
            <p:cNvPr id="20" name="Rectangle 19"/>
            <p:cNvSpPr/>
            <p:nvPr/>
          </p:nvSpPr>
          <p:spPr bwMode="auto">
            <a:xfrm>
              <a:off x="2295525" y="3635723"/>
              <a:ext cx="1020762" cy="1444752"/>
            </a:xfrm>
            <a:prstGeom prst="rect">
              <a:avLst/>
            </a:prstGeom>
            <a:gradFill>
              <a:gsLst>
                <a:gs pos="0">
                  <a:srgbClr val="0F2F55">
                    <a:alpha val="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2051" name="Group 124"/>
            <p:cNvGrpSpPr/>
            <p:nvPr/>
          </p:nvGrpSpPr>
          <p:grpSpPr>
            <a:xfrm>
              <a:off x="1125883" y="3635724"/>
              <a:ext cx="3124172" cy="1444752"/>
              <a:chOff x="2287933" y="3635724"/>
              <a:chExt cx="3124172" cy="1444752"/>
            </a:xfrm>
          </p:grpSpPr>
          <p:grpSp>
            <p:nvGrpSpPr>
              <p:cNvPr id="2052" name="Group 78"/>
              <p:cNvGrpSpPr/>
              <p:nvPr/>
            </p:nvGrpSpPr>
            <p:grpSpPr>
              <a:xfrm>
                <a:off x="2287933" y="3942110"/>
                <a:ext cx="1253433" cy="831155"/>
                <a:chOff x="1776181" y="3876675"/>
                <a:chExt cx="1310012" cy="868673"/>
              </a:xfrm>
            </p:grpSpPr>
            <p:pic>
              <p:nvPicPr>
                <p:cNvPr id="59" name="Picture 12" descr="\\eventsql\dvd\Online_ART\DVD_ART36\Logos\SQL Server\SQL Server (brand)\SQL Server generic brand Grid h.png"/>
                <p:cNvPicPr>
                  <a:picLocks noChangeAspect="1" noChangeArrowheads="1"/>
                </p:cNvPicPr>
                <p:nvPr/>
              </p:nvPicPr>
              <p:blipFill>
                <a:blip r:embed="rId23"/>
                <a:stretch>
                  <a:fillRect/>
                </a:stretch>
              </p:blipFill>
              <p:spPr bwMode="auto">
                <a:xfrm>
                  <a:off x="1776181" y="3876675"/>
                  <a:ext cx="1310012" cy="361950"/>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60" name="Picture 13" descr="\\eventsql\dvd\Online_ART\DVD_ART36\Logos\Microsoft .NET - NET (brand)\.net bl h.png"/>
                <p:cNvPicPr>
                  <a:picLocks noChangeAspect="1" noChangeArrowheads="1"/>
                </p:cNvPicPr>
                <p:nvPr/>
              </p:nvPicPr>
              <p:blipFill>
                <a:blip r:embed="rId24"/>
                <a:stretch>
                  <a:fillRect/>
                </a:stretch>
              </p:blipFill>
              <p:spPr bwMode="auto">
                <a:xfrm>
                  <a:off x="1897787" y="4473932"/>
                  <a:ext cx="1066800" cy="271416"/>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grpSp>
            <p:nvGrpSpPr>
              <p:cNvPr id="2053" name="Group 95"/>
              <p:cNvGrpSpPr/>
              <p:nvPr/>
            </p:nvGrpSpPr>
            <p:grpSpPr>
              <a:xfrm>
                <a:off x="4772025" y="3635724"/>
                <a:ext cx="640080" cy="1444752"/>
                <a:chOff x="4343400" y="3635724"/>
                <a:chExt cx="640080" cy="1444752"/>
              </a:xfrm>
            </p:grpSpPr>
            <p:cxnSp>
              <p:nvCxnSpPr>
                <p:cNvPr id="90" name="Straight Connector 89"/>
                <p:cNvCxnSpPr/>
                <p:nvPr/>
              </p:nvCxnSpPr>
              <p:spPr>
                <a:xfrm rot="5400000">
                  <a:off x="3941064" y="4358098"/>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p:spPr>
              <p:style>
                <a:lnRef idx="1">
                  <a:schemeClr val="accent1"/>
                </a:lnRef>
                <a:fillRef idx="0">
                  <a:schemeClr val="accent1"/>
                </a:fillRef>
                <a:effectRef idx="0">
                  <a:schemeClr val="accent1"/>
                </a:effectRef>
                <a:fontRef idx="minor">
                  <a:schemeClr val="tx1"/>
                </a:fontRef>
              </p:style>
            </p:cxnSp>
            <p:pic>
              <p:nvPicPr>
                <p:cNvPr id="88" name="Picture 8" descr="D:\SilverFox\Iconshock\Super Vista style\Super Vista - Networking\png\256\firewall_256.png"/>
                <p:cNvPicPr>
                  <a:picLocks noChangeAspect="1" noChangeArrowheads="1"/>
                </p:cNvPicPr>
                <p:nvPr/>
              </p:nvPicPr>
              <p:blipFill>
                <a:blip r:embed="rId22"/>
                <a:stretch>
                  <a:fillRect/>
                </a:stretch>
              </p:blipFill>
              <p:spPr bwMode="auto">
                <a:xfrm>
                  <a:off x="4343400" y="3981798"/>
                  <a:ext cx="640080" cy="640080"/>
                </a:xfrm>
                <a:prstGeom prst="rect">
                  <a:avLst/>
                </a:prstGeom>
                <a:noFill/>
                <a:effectLst>
                  <a:outerShdw blurRad="88900" algn="ctr" rotWithShape="0">
                    <a:prstClr val="black">
                      <a:alpha val="50000"/>
                    </a:prstClr>
                  </a:outerShdw>
                </a:effectLst>
              </p:spPr>
            </p:pic>
          </p:grpSp>
        </p:grpSp>
      </p:grpSp>
      <p:grpSp>
        <p:nvGrpSpPr>
          <p:cNvPr id="2054" name="Group 110"/>
          <p:cNvGrpSpPr/>
          <p:nvPr/>
        </p:nvGrpSpPr>
        <p:grpSpPr>
          <a:xfrm>
            <a:off x="428625" y="5185472"/>
            <a:ext cx="3821430" cy="1444753"/>
            <a:chOff x="428625" y="5185472"/>
            <a:chExt cx="3821430" cy="1444753"/>
          </a:xfrm>
        </p:grpSpPr>
        <p:sp>
          <p:nvSpPr>
            <p:cNvPr id="21" name="Rectangle 20"/>
            <p:cNvSpPr/>
            <p:nvPr/>
          </p:nvSpPr>
          <p:spPr bwMode="auto">
            <a:xfrm>
              <a:off x="2295525" y="5185472"/>
              <a:ext cx="1020762" cy="1444752"/>
            </a:xfrm>
            <a:prstGeom prst="rect">
              <a:avLst/>
            </a:prstGeom>
            <a:gradFill>
              <a:gsLst>
                <a:gs pos="0">
                  <a:srgbClr val="0F2F55">
                    <a:alpha val="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2055" name="Group 123"/>
            <p:cNvGrpSpPr/>
            <p:nvPr/>
          </p:nvGrpSpPr>
          <p:grpSpPr>
            <a:xfrm>
              <a:off x="428625" y="5185473"/>
              <a:ext cx="3821430" cy="1444752"/>
              <a:chOff x="1590675" y="5185473"/>
              <a:chExt cx="3821430" cy="1444752"/>
            </a:xfrm>
          </p:grpSpPr>
          <p:grpSp>
            <p:nvGrpSpPr>
              <p:cNvPr id="2057" name="Group 66"/>
              <p:cNvGrpSpPr/>
              <p:nvPr/>
            </p:nvGrpSpPr>
            <p:grpSpPr>
              <a:xfrm>
                <a:off x="1590675" y="5313255"/>
                <a:ext cx="2743200" cy="1188363"/>
                <a:chOff x="5398225" y="5273095"/>
                <a:chExt cx="2867025" cy="1242005"/>
              </a:xfrm>
            </p:grpSpPr>
            <p:pic>
              <p:nvPicPr>
                <p:cNvPr id="68" name="Picture 18" descr="\\eventsql\dvd\Online_ART\DVD_ART36\Logos\System Center\System Center generic brand Grid h r.png"/>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6069737" y="5273095"/>
                  <a:ext cx="1524000" cy="335028"/>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69" name="Picture 20" descr="\\eventsql\dvd\Online_ART\DVD_ART36\Logos\Windows Server (brand)\Windows Server brand logo hr.png"/>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6017092" y="5705445"/>
                  <a:ext cx="1629290" cy="300852"/>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nvGrpSpPr>
                <p:cNvPr id="2059" name="Group 46"/>
                <p:cNvGrpSpPr/>
                <p:nvPr/>
              </p:nvGrpSpPr>
              <p:grpSpPr>
                <a:xfrm>
                  <a:off x="5398225" y="6103620"/>
                  <a:ext cx="2867025" cy="411480"/>
                  <a:chOff x="5398224" y="6160770"/>
                  <a:chExt cx="2867025" cy="411480"/>
                </a:xfrm>
              </p:grpSpPr>
              <p:sp>
                <p:nvSpPr>
                  <p:cNvPr id="71" name="Rounded Rectangle 70"/>
                  <p:cNvSpPr/>
                  <p:nvPr/>
                </p:nvSpPr>
                <p:spPr bwMode="auto">
                  <a:xfrm>
                    <a:off x="5398224" y="6160770"/>
                    <a:ext cx="2867025"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200" dirty="0" smtClean="0">
                      <a:gradFill>
                        <a:gsLst>
                          <a:gs pos="0">
                            <a:schemeClr val="tx1"/>
                          </a:gs>
                          <a:gs pos="100000">
                            <a:schemeClr val="tx1"/>
                          </a:gs>
                        </a:gsLst>
                        <a:lin ang="16200000" scaled="0"/>
                      </a:gradFill>
                      <a:latin typeface="Segoe UI" pitchFamily="34" charset="0"/>
                    </a:endParaRPr>
                  </a:p>
                </p:txBody>
              </p:sp>
              <p:grpSp>
                <p:nvGrpSpPr>
                  <p:cNvPr id="2062" name="Group 38"/>
                  <p:cNvGrpSpPr/>
                  <p:nvPr/>
                </p:nvGrpSpPr>
                <p:grpSpPr>
                  <a:xfrm>
                    <a:off x="5486795" y="6180951"/>
                    <a:ext cx="2601055" cy="327257"/>
                    <a:chOff x="5486795" y="6114276"/>
                    <a:chExt cx="2601055" cy="327257"/>
                  </a:xfrm>
                </p:grpSpPr>
                <p:pic>
                  <p:nvPicPr>
                    <p:cNvPr id="73" name="Picture 2" descr="D:\SilverFox\DVD_ART36\Logos\MICROSOFT (brand)\Microsoft corporate logo white.png"/>
                    <p:cNvPicPr>
                      <a:picLocks noChangeAspect="1" noChangeArrowheads="1"/>
                    </p:cNvPicPr>
                    <p:nvPr/>
                  </p:nvPicPr>
                  <p:blipFill>
                    <a:blip r:embed="rId18"/>
                    <a:srcRect/>
                    <a:stretch>
                      <a:fillRect/>
                    </a:stretch>
                  </p:blipFill>
                  <p:spPr bwMode="auto">
                    <a:xfrm>
                      <a:off x="5486795" y="6159950"/>
                      <a:ext cx="736759" cy="126302"/>
                    </a:xfrm>
                    <a:prstGeom prst="rect">
                      <a:avLst/>
                    </a:prstGeom>
                    <a:noFill/>
                  </p:spPr>
                </p:pic>
                <p:sp>
                  <p:nvSpPr>
                    <p:cNvPr id="74" name="TextBox 73"/>
                    <p:cNvSpPr txBox="1"/>
                    <p:nvPr/>
                  </p:nvSpPr>
                  <p:spPr>
                    <a:xfrm>
                      <a:off x="6300502" y="6133756"/>
                      <a:ext cx="1787348" cy="307777"/>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Dynamic Data Center Toolkit</a:t>
                      </a:r>
                    </a:p>
                    <a:p>
                      <a:r>
                        <a:rPr lang="en-US" sz="9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For Enterprises</a:t>
                      </a:r>
                    </a:p>
                  </p:txBody>
                </p:sp>
                <p:sp>
                  <p:nvSpPr>
                    <p:cNvPr id="75" name="TextBox 74"/>
                    <p:cNvSpPr txBox="1"/>
                    <p:nvPr/>
                  </p:nvSpPr>
                  <p:spPr>
                    <a:xfrm>
                      <a:off x="6734175" y="6114276"/>
                      <a:ext cx="72136" cy="169277"/>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 </a:t>
                      </a:r>
                    </a:p>
                  </p:txBody>
                </p:sp>
              </p:grpSp>
            </p:grpSp>
          </p:grpSp>
          <p:grpSp>
            <p:nvGrpSpPr>
              <p:cNvPr id="2063" name="Group 94"/>
              <p:cNvGrpSpPr/>
              <p:nvPr/>
            </p:nvGrpSpPr>
            <p:grpSpPr>
              <a:xfrm>
                <a:off x="4772025" y="5185473"/>
                <a:ext cx="640080" cy="1444752"/>
                <a:chOff x="4343400" y="5185473"/>
                <a:chExt cx="640080" cy="1444752"/>
              </a:xfrm>
            </p:grpSpPr>
            <p:cxnSp>
              <p:nvCxnSpPr>
                <p:cNvPr id="91" name="Straight Connector 90"/>
                <p:cNvCxnSpPr/>
                <p:nvPr/>
              </p:nvCxnSpPr>
              <p:spPr>
                <a:xfrm rot="5400000">
                  <a:off x="3941064" y="5907847"/>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9" name="Picture 8" descr="D:\SilverFox\Iconshock\Super Vista style\Super Vista - Networking\png\256\firewall_256.png"/>
                <p:cNvPicPr>
                  <a:picLocks noChangeAspect="1" noChangeArrowheads="1"/>
                </p:cNvPicPr>
                <p:nvPr/>
              </p:nvPicPr>
              <p:blipFill>
                <a:blip r:embed="rId22"/>
                <a:stretch>
                  <a:fillRect/>
                </a:stretch>
              </p:blipFill>
              <p:spPr bwMode="auto">
                <a:xfrm>
                  <a:off x="4343400" y="5531959"/>
                  <a:ext cx="640080" cy="640080"/>
                </a:xfrm>
                <a:prstGeom prst="rect">
                  <a:avLst/>
                </a:prstGeom>
                <a:noFill/>
                <a:effectLst>
                  <a:outerShdw blurRad="88900" algn="ctr" rotWithShape="0">
                    <a:prstClr val="black">
                      <a:alpha val="50000"/>
                    </a:prstClr>
                  </a:outerShdw>
                </a:effectLst>
              </p:spPr>
            </p:pic>
          </p:grpSp>
        </p:grpSp>
      </p:grpSp>
    </p:spTree>
    <p:extLst>
      <p:ext uri="{BB962C8B-B14F-4D97-AF65-F5344CB8AC3E}">
        <p14:creationId xmlns="" xmlns:p14="http://schemas.microsoft.com/office/powerpoint/2010/main" val="16010470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55"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1000"/>
                                        <p:tgtEl>
                                          <p:spTgt spid="8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1000"/>
                                        <p:tgtEl>
                                          <p:spTgt spid="8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1000"/>
                                        <p:tgtEl>
                                          <p:spTgt spid="113"/>
                                        </p:tgtEl>
                                      </p:cBhvr>
                                    </p:animEffect>
                                  </p:childTnLst>
                                </p:cTn>
                              </p:par>
                              <p:par>
                                <p:cTn id="29" presetID="10" presetClass="entr" presetSubtype="0" fill="hold" nodeType="withEffect">
                                  <p:stCondLst>
                                    <p:cond delay="0"/>
                                  </p:stCondLst>
                                  <p:childTnLst>
                                    <p:set>
                                      <p:cBhvr>
                                        <p:cTn id="30" dur="1" fill="hold">
                                          <p:stCondLst>
                                            <p:cond delay="0"/>
                                          </p:stCondLst>
                                        </p:cTn>
                                        <p:tgtEl>
                                          <p:spTgt spid="2054"/>
                                        </p:tgtEl>
                                        <p:attrNameLst>
                                          <p:attrName>style.visibility</p:attrName>
                                        </p:attrNameLst>
                                      </p:cBhvr>
                                      <p:to>
                                        <p:strVal val="visible"/>
                                      </p:to>
                                    </p:set>
                                    <p:animEffect transition="in" filter="fade">
                                      <p:cBhvr>
                                        <p:cTn id="31" dur="1000"/>
                                        <p:tgtEl>
                                          <p:spTgt spid="20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2067"/>
                                        </p:tgtEl>
                                        <p:attrNameLst>
                                          <p:attrName>style.visibility</p:attrName>
                                        </p:attrNameLst>
                                      </p:cBhvr>
                                      <p:to>
                                        <p:strVal val="visible"/>
                                      </p:to>
                                    </p:set>
                                    <p:animEffect transition="in" filter="fade">
                                      <p:cBhvr>
                                        <p:cTn id="38" dur="1000"/>
                                        <p:tgtEl>
                                          <p:spTgt spid="2067"/>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58"/>
                                        </p:tgtEl>
                                        <p:attrNameLst>
                                          <p:attrName>style.visibility</p:attrName>
                                        </p:attrNameLst>
                                      </p:cBhvr>
                                      <p:to>
                                        <p:strVal val="visible"/>
                                      </p:to>
                                    </p:set>
                                    <p:animEffect transition="in" filter="fade">
                                      <p:cBhvr>
                                        <p:cTn id="47" dur="1000"/>
                                        <p:tgtEl>
                                          <p:spTgt spid="2058"/>
                                        </p:tgtEl>
                                      </p:cBhvr>
                                    </p:animEffect>
                                  </p:childTnLst>
                                </p:cTn>
                              </p:par>
                              <p:par>
                                <p:cTn id="48" presetID="10" presetClass="entr" presetSubtype="0" fill="hold" nodeType="withEffect">
                                  <p:stCondLst>
                                    <p:cond delay="0"/>
                                  </p:stCondLst>
                                  <p:childTnLst>
                                    <p:set>
                                      <p:cBhvr>
                                        <p:cTn id="49" dur="1" fill="hold">
                                          <p:stCondLst>
                                            <p:cond delay="0"/>
                                          </p:stCondLst>
                                        </p:cTn>
                                        <p:tgtEl>
                                          <p:spTgt spid="2049"/>
                                        </p:tgtEl>
                                        <p:attrNameLst>
                                          <p:attrName>style.visibility</p:attrName>
                                        </p:attrNameLst>
                                      </p:cBhvr>
                                      <p:to>
                                        <p:strVal val="visible"/>
                                      </p:to>
                                    </p:set>
                                    <p:animEffect transition="in" filter="fade">
                                      <p:cBhvr>
                                        <p:cTn id="50" dur="1000"/>
                                        <p:tgtEl>
                                          <p:spTgt spid="204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childTnLst>
                                </p:cTn>
                              </p:par>
                            </p:childTnLst>
                          </p:cTn>
                        </p:par>
                        <p:par>
                          <p:cTn id="54" fill="hold">
                            <p:stCondLst>
                              <p:cond delay="1000"/>
                            </p:stCondLst>
                            <p:childTnLst>
                              <p:par>
                                <p:cTn id="55" presetID="10" presetClass="entr" presetSubtype="0" fill="hold" nodeType="afterEffect">
                                  <p:stCondLst>
                                    <p:cond delay="0"/>
                                  </p:stCondLst>
                                  <p:childTnLst>
                                    <p:set>
                                      <p:cBhvr>
                                        <p:cTn id="56" dur="1" fill="hold">
                                          <p:stCondLst>
                                            <p:cond delay="0"/>
                                          </p:stCondLst>
                                        </p:cTn>
                                        <p:tgtEl>
                                          <p:spTgt spid="2066"/>
                                        </p:tgtEl>
                                        <p:attrNameLst>
                                          <p:attrName>style.visibility</p:attrName>
                                        </p:attrNameLst>
                                      </p:cBhvr>
                                      <p:to>
                                        <p:strVal val="visible"/>
                                      </p:to>
                                    </p:set>
                                    <p:animEffect transition="in" filter="fade">
                                      <p:cBhvr>
                                        <p:cTn id="57" dur="1000"/>
                                        <p:tgtEl>
                                          <p:spTgt spid="2066"/>
                                        </p:tgtEl>
                                      </p:cBhvr>
                                    </p:animEffect>
                                  </p:childTnLst>
                                </p:cTn>
                              </p:par>
                            </p:childTnLst>
                          </p:cTn>
                        </p:par>
                        <p:par>
                          <p:cTn id="58" fill="hold">
                            <p:stCondLst>
                              <p:cond delay="2000"/>
                            </p:stCondLst>
                            <p:childTnLst>
                              <p:par>
                                <p:cTn id="59" presetID="10" presetClass="entr" presetSubtype="0"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060"/>
                                        </p:tgtEl>
                                        <p:attrNameLst>
                                          <p:attrName>style.visibility</p:attrName>
                                        </p:attrNameLst>
                                      </p:cBhvr>
                                      <p:to>
                                        <p:strVal val="visible"/>
                                      </p:to>
                                    </p:set>
                                    <p:animEffect transition="in" filter="fade">
                                      <p:cBhvr>
                                        <p:cTn id="66" dur="1000"/>
                                        <p:tgtEl>
                                          <p:spTgt spid="2060"/>
                                        </p:tgtEl>
                                      </p:cBhvr>
                                    </p:animEffect>
                                  </p:childTnLst>
                                </p:cTn>
                              </p:par>
                              <p:par>
                                <p:cTn id="67" presetID="10"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childTnLst>
                                </p:cTn>
                              </p:par>
                            </p:childTnLst>
                          </p:cTn>
                        </p:par>
                        <p:par>
                          <p:cTn id="73" fill="hold">
                            <p:stCondLst>
                              <p:cond delay="1000"/>
                            </p:stCondLst>
                            <p:childTnLst>
                              <p:par>
                                <p:cTn id="74" presetID="10" presetClass="entr" presetSubtype="0" fill="hold" nodeType="afterEffect">
                                  <p:stCondLst>
                                    <p:cond delay="0"/>
                                  </p:stCondLst>
                                  <p:childTnLst>
                                    <p:set>
                                      <p:cBhvr>
                                        <p:cTn id="75" dur="1" fill="hold">
                                          <p:stCondLst>
                                            <p:cond delay="0"/>
                                          </p:stCondLst>
                                        </p:cTn>
                                        <p:tgtEl>
                                          <p:spTgt spid="2065"/>
                                        </p:tgtEl>
                                        <p:attrNameLst>
                                          <p:attrName>style.visibility</p:attrName>
                                        </p:attrNameLst>
                                      </p:cBhvr>
                                      <p:to>
                                        <p:strVal val="visible"/>
                                      </p:to>
                                    </p:set>
                                    <p:animEffect transition="in" filter="fade">
                                      <p:cBhvr>
                                        <p:cTn id="76" dur="1000"/>
                                        <p:tgtEl>
                                          <p:spTgt spid="2065"/>
                                        </p:tgtEl>
                                      </p:cBhvr>
                                    </p:animEffect>
                                  </p:childTnLst>
                                </p:cTn>
                              </p:par>
                            </p:childTnLst>
                          </p:cTn>
                        </p:par>
                        <p:par>
                          <p:cTn id="77" fill="hold">
                            <p:stCondLst>
                              <p:cond delay="2000"/>
                            </p:stCondLst>
                            <p:childTnLst>
                              <p:par>
                                <p:cTn id="78" presetID="10" presetClass="entr" presetSubtype="0" fill="hold"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animBg="1"/>
      <p:bldP spid="16" grpId="0" animBg="1"/>
      <p:bldP spid="81" grpId="0" animBg="1"/>
      <p:bldP spid="8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2" descr="D:\SilverFox\8-20190_IsaacRoybal\Art\clouds on left.png"/>
          <p:cNvPicPr>
            <a:picLocks noChangeAspect="1" noChangeArrowheads="1"/>
          </p:cNvPicPr>
          <p:nvPr/>
        </p:nvPicPr>
        <p:blipFill>
          <a:blip r:embed="rId3"/>
          <a:stretch>
            <a:fillRect/>
          </a:stretch>
        </p:blipFill>
        <p:spPr bwMode="auto">
          <a:xfrm>
            <a:off x="3615490" y="0"/>
            <a:ext cx="5528510" cy="6858000"/>
          </a:xfrm>
          <a:prstGeom prst="rect">
            <a:avLst/>
          </a:prstGeom>
          <a:noFill/>
        </p:spPr>
      </p:pic>
      <p:pic>
        <p:nvPicPr>
          <p:cNvPr id="39" name="Picture 12" descr="D:\SilverFox\DVD_ART36\Artwork_Imagery\Icons - Illustrations\Internet Clouds web\cloud 1.png"/>
          <p:cNvPicPr>
            <a:picLocks noChangeAspect="1" noChangeArrowheads="1"/>
          </p:cNvPicPr>
          <p:nvPr/>
        </p:nvPicPr>
        <p:blipFill>
          <a:blip r:embed="rId4"/>
          <a:srcRect/>
          <a:stretch>
            <a:fillRect/>
          </a:stretch>
        </p:blipFill>
        <p:spPr bwMode="auto">
          <a:xfrm flipH="1">
            <a:off x="1879695" y="3064255"/>
            <a:ext cx="4508325" cy="2545518"/>
          </a:xfrm>
          <a:prstGeom prst="rect">
            <a:avLst/>
          </a:prstGeom>
          <a:noFill/>
        </p:spPr>
      </p:pic>
      <p:pic>
        <p:nvPicPr>
          <p:cNvPr id="52" name="Picture 2" descr="D:\SilverFox\8-20190_IsaacRoybal\Art\clouds on left.png"/>
          <p:cNvPicPr>
            <a:picLocks noChangeAspect="1" noChangeArrowheads="1"/>
          </p:cNvPicPr>
          <p:nvPr/>
        </p:nvPicPr>
        <p:blipFill>
          <a:blip r:embed="rId5"/>
          <a:srcRect/>
          <a:stretch>
            <a:fillRect/>
          </a:stretch>
        </p:blipFill>
        <p:spPr bwMode="auto">
          <a:xfrm>
            <a:off x="0" y="0"/>
            <a:ext cx="7417550" cy="6858000"/>
          </a:xfrm>
          <a:prstGeom prst="rect">
            <a:avLst/>
          </a:prstGeom>
          <a:noFill/>
        </p:spPr>
      </p:pic>
      <p:sp>
        <p:nvSpPr>
          <p:cNvPr id="54" name="Freeform 13"/>
          <p:cNvSpPr>
            <a:spLocks/>
          </p:cNvSpPr>
          <p:nvPr/>
        </p:nvSpPr>
        <p:spPr bwMode="auto">
          <a:xfrm>
            <a:off x="0" y="1920240"/>
            <a:ext cx="9144000" cy="4599051"/>
          </a:xfrm>
          <a:custGeom>
            <a:avLst/>
            <a:gdLst/>
            <a:ahLst/>
            <a:cxnLst>
              <a:cxn ang="0">
                <a:pos x="0" y="0"/>
              </a:cxn>
              <a:cxn ang="0">
                <a:pos x="0" y="3816"/>
              </a:cxn>
              <a:cxn ang="0">
                <a:pos x="2871" y="2832"/>
              </a:cxn>
              <a:cxn ang="0">
                <a:pos x="5760" y="3816"/>
              </a:cxn>
              <a:cxn ang="0">
                <a:pos x="5760" y="0"/>
              </a:cxn>
              <a:cxn ang="0">
                <a:pos x="2871" y="993"/>
              </a:cxn>
              <a:cxn ang="0">
                <a:pos x="0" y="0"/>
              </a:cxn>
            </a:cxnLst>
            <a:rect l="0" t="0" r="r" b="b"/>
            <a:pathLst>
              <a:path w="5760" h="3816">
                <a:moveTo>
                  <a:pt x="0" y="0"/>
                </a:moveTo>
                <a:cubicBezTo>
                  <a:pt x="0" y="3816"/>
                  <a:pt x="0" y="3816"/>
                  <a:pt x="0" y="3816"/>
                </a:cubicBezTo>
                <a:cubicBezTo>
                  <a:pt x="0" y="3816"/>
                  <a:pt x="1032" y="2832"/>
                  <a:pt x="2871" y="2832"/>
                </a:cubicBezTo>
                <a:cubicBezTo>
                  <a:pt x="4640" y="2832"/>
                  <a:pt x="5760" y="3816"/>
                  <a:pt x="5760" y="3816"/>
                </a:cubicBezTo>
                <a:cubicBezTo>
                  <a:pt x="5760" y="0"/>
                  <a:pt x="5760" y="0"/>
                  <a:pt x="5760" y="0"/>
                </a:cubicBezTo>
                <a:cubicBezTo>
                  <a:pt x="5760" y="0"/>
                  <a:pt x="4760" y="993"/>
                  <a:pt x="2871" y="993"/>
                </a:cubicBezTo>
                <a:cubicBezTo>
                  <a:pt x="1104" y="993"/>
                  <a:pt x="0" y="0"/>
                  <a:pt x="0" y="0"/>
                </a:cubicBezTo>
                <a:close/>
              </a:path>
            </a:pathLst>
          </a:custGeom>
          <a:gradFill>
            <a:gsLst>
              <a:gs pos="0">
                <a:srgbClr val="000000">
                  <a:alpha val="0"/>
                </a:srgbClr>
              </a:gs>
              <a:gs pos="20000">
                <a:srgbClr val="000000">
                  <a:alpha val="30000"/>
                </a:srgbClr>
              </a:gs>
              <a:gs pos="80000">
                <a:srgbClr val="000000">
                  <a:alpha val="30000"/>
                </a:srgbClr>
              </a:gs>
              <a:gs pos="100000">
                <a:srgbClr val="000000">
                  <a:alpha val="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0000"/>
              </a:lnSpc>
              <a:spcBef>
                <a:spcPct val="0"/>
              </a:spcBef>
              <a:spcAft>
                <a:spcPct val="0"/>
              </a:spcAft>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grpSp>
        <p:nvGrpSpPr>
          <p:cNvPr id="44" name="Group 46"/>
          <p:cNvGrpSpPr/>
          <p:nvPr/>
        </p:nvGrpSpPr>
        <p:grpSpPr>
          <a:xfrm>
            <a:off x="2632558" y="4869186"/>
            <a:ext cx="3878884" cy="556703"/>
            <a:chOff x="5895974" y="6160770"/>
            <a:chExt cx="2867025" cy="411480"/>
          </a:xfrm>
        </p:grpSpPr>
        <p:sp>
          <p:nvSpPr>
            <p:cNvPr id="47" name="Rounded Rectangle 46"/>
            <p:cNvSpPr/>
            <p:nvPr/>
          </p:nvSpPr>
          <p:spPr bwMode="auto">
            <a:xfrm>
              <a:off x="5895974" y="6160770"/>
              <a:ext cx="2867025"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dirty="0" smtClean="0">
                <a:gradFill>
                  <a:gsLst>
                    <a:gs pos="0">
                      <a:schemeClr val="tx1"/>
                    </a:gs>
                    <a:gs pos="100000">
                      <a:schemeClr val="tx1"/>
                    </a:gs>
                  </a:gsLst>
                  <a:lin ang="16200000" scaled="0"/>
                </a:gradFill>
                <a:latin typeface="Segoe UI" pitchFamily="34" charset="0"/>
              </a:endParaRPr>
            </a:p>
          </p:txBody>
        </p:sp>
        <p:grpSp>
          <p:nvGrpSpPr>
            <p:cNvPr id="48" name="Group 38"/>
            <p:cNvGrpSpPr/>
            <p:nvPr/>
          </p:nvGrpSpPr>
          <p:grpSpPr>
            <a:xfrm>
              <a:off x="5984545" y="6180951"/>
              <a:ext cx="2730559" cy="329661"/>
              <a:chOff x="5984545" y="6114276"/>
              <a:chExt cx="2730559" cy="329661"/>
            </a:xfrm>
          </p:grpSpPr>
          <p:pic>
            <p:nvPicPr>
              <p:cNvPr id="49" name="Picture 2" descr="D:\SilverFox\DVD_ART36\Logos\MICROSOFT (brand)\Microsoft corporate logo white.png"/>
              <p:cNvPicPr>
                <a:picLocks noChangeAspect="1" noChangeArrowheads="1"/>
              </p:cNvPicPr>
              <p:nvPr/>
            </p:nvPicPr>
            <p:blipFill>
              <a:blip r:embed="rId6"/>
              <a:srcRect/>
              <a:stretch>
                <a:fillRect/>
              </a:stretch>
            </p:blipFill>
            <p:spPr bwMode="auto">
              <a:xfrm>
                <a:off x="5984545" y="6159950"/>
                <a:ext cx="736759" cy="126302"/>
              </a:xfrm>
              <a:prstGeom prst="rect">
                <a:avLst/>
              </a:prstGeom>
              <a:noFill/>
            </p:spPr>
          </p:pic>
          <p:sp>
            <p:nvSpPr>
              <p:cNvPr id="50" name="TextBox 49"/>
              <p:cNvSpPr txBox="1"/>
              <p:nvPr/>
            </p:nvSpPr>
            <p:spPr>
              <a:xfrm>
                <a:off x="6798251" y="6133756"/>
                <a:ext cx="1916853" cy="310181"/>
              </a:xfrm>
              <a:prstGeom prst="rect">
                <a:avLst/>
              </a:prstGeom>
              <a:noFill/>
            </p:spPr>
            <p:txBody>
              <a:bodyPr wrap="none" lIns="0" tIns="0" rIns="0" bIns="0" rtlCol="0">
                <a:spAutoFit/>
              </a:bodyPr>
              <a:lstStyle/>
              <a:p>
                <a:r>
                  <a:rPr lang="en-US" sz="16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Dynamic Data Center Toolkit</a:t>
                </a:r>
              </a:p>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For Enterprises</a:t>
                </a:r>
              </a:p>
            </p:txBody>
          </p:sp>
          <p:sp>
            <p:nvSpPr>
              <p:cNvPr id="51" name="TextBox 50"/>
              <p:cNvSpPr txBox="1"/>
              <p:nvPr/>
            </p:nvSpPr>
            <p:spPr>
              <a:xfrm>
                <a:off x="6734175" y="6114276"/>
                <a:ext cx="78981" cy="183811"/>
              </a:xfrm>
              <a:prstGeom prst="rect">
                <a:avLst/>
              </a:prstGeom>
              <a:noFill/>
            </p:spPr>
            <p:txBody>
              <a:bodyPr wrap="none" lIns="0" tIns="0" rIns="0" bIns="0" rtlCol="0">
                <a:spAutoFit/>
              </a:bodyPr>
              <a:lstStyle/>
              <a:p>
                <a:r>
                  <a:rPr lang="en-US" sz="16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 </a:t>
                </a:r>
              </a:p>
            </p:txBody>
          </p:sp>
        </p:grpSp>
      </p:grpSp>
      <p:cxnSp>
        <p:nvCxnSpPr>
          <p:cNvPr id="45" name="Straight Connector 44"/>
          <p:cNvCxnSpPr/>
          <p:nvPr/>
        </p:nvCxnSpPr>
        <p:spPr>
          <a:xfrm rot="5400000">
            <a:off x="6938187" y="4129099"/>
            <a:ext cx="2042879" cy="4"/>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6" name="Picture 8" descr="D:\SilverFox\Iconshock\Super Vista style\Super Vista - Networking\png\256\firewall_256.png"/>
          <p:cNvPicPr>
            <a:picLocks noChangeAspect="1" noChangeArrowheads="1"/>
          </p:cNvPicPr>
          <p:nvPr/>
        </p:nvPicPr>
        <p:blipFill>
          <a:blip r:embed="rId7"/>
          <a:stretch>
            <a:fillRect/>
          </a:stretch>
        </p:blipFill>
        <p:spPr bwMode="auto">
          <a:xfrm>
            <a:off x="7507090" y="3597593"/>
            <a:ext cx="905073" cy="905073"/>
          </a:xfrm>
          <a:prstGeom prst="rect">
            <a:avLst/>
          </a:prstGeom>
          <a:noFill/>
          <a:effectLst>
            <a:outerShdw blurRad="88900" algn="ctr" rotWithShape="0">
              <a:prstClr val="black">
                <a:alpha val="50000"/>
              </a:prstClr>
            </a:outerShdw>
          </a:effectLst>
        </p:spPr>
      </p:pic>
      <p:sp>
        <p:nvSpPr>
          <p:cNvPr id="2" name="Title 1"/>
          <p:cNvSpPr>
            <a:spLocks noGrp="1"/>
          </p:cNvSpPr>
          <p:nvPr>
            <p:ph type="title"/>
          </p:nvPr>
        </p:nvSpPr>
        <p:spPr>
          <a:xfrm>
            <a:off x="381000" y="230188"/>
            <a:ext cx="8382000" cy="1163395"/>
          </a:xfrm>
        </p:spPr>
        <p:txBody>
          <a:bodyPr/>
          <a:lstStyle/>
          <a:p>
            <a:r>
              <a:rPr lang="en-US" dirty="0" smtClean="0"/>
              <a:t>Foundation for Cloud</a:t>
            </a:r>
            <a:br>
              <a:rPr lang="en-US" dirty="0" smtClean="0"/>
            </a:br>
            <a:r>
              <a:rPr lang="en-US" sz="3600" dirty="0">
                <a:gradFill flip="none" rotWithShape="1">
                  <a:gsLst>
                    <a:gs pos="0">
                      <a:schemeClr val="tx2"/>
                    </a:gs>
                    <a:gs pos="86000">
                      <a:schemeClr val="tx2"/>
                    </a:gs>
                  </a:gsLst>
                  <a:lin ang="5400000" scaled="0"/>
                  <a:tileRect/>
                </a:gradFill>
              </a:rPr>
              <a:t>Cloud Computing Infrastructure</a:t>
            </a:r>
          </a:p>
        </p:txBody>
      </p:sp>
      <p:sp>
        <p:nvSpPr>
          <p:cNvPr id="94" name="TextBox 93"/>
          <p:cNvSpPr txBox="1"/>
          <p:nvPr/>
        </p:nvSpPr>
        <p:spPr>
          <a:xfrm>
            <a:off x="2407920" y="2355850"/>
            <a:ext cx="4328160" cy="276999"/>
          </a:xfrm>
          <a:prstGeom prst="rect">
            <a:avLst/>
          </a:prstGeom>
          <a:noFill/>
        </p:spPr>
        <p:txBody>
          <a:bodyPr wrap="square" lIns="0" tIns="0" rIns="0" bIns="0" rtlCol="0">
            <a:spAutoFit/>
          </a:bodyPr>
          <a:lstStyle/>
          <a:p>
            <a:pPr algn="ctr">
              <a:lnSpc>
                <a:spcPct val="90000"/>
              </a:lnSpc>
            </a:pPr>
            <a:r>
              <a:rPr lang="en-US" sz="2000" b="1" dirty="0" smtClean="0">
                <a:gradFill>
                  <a:gsLst>
                    <a:gs pos="0">
                      <a:schemeClr val="tx1"/>
                    </a:gs>
                    <a:gs pos="100000">
                      <a:schemeClr val="tx1"/>
                    </a:gs>
                  </a:gsLst>
                  <a:lin ang="16200000" scaled="0"/>
                </a:gradFill>
                <a:latin typeface="Segoe UI" pitchFamily="34" charset="0"/>
              </a:rPr>
              <a:t>Infrastructure as a Service (</a:t>
            </a:r>
            <a:r>
              <a:rPr lang="en-US" sz="2000" b="1" dirty="0" err="1" smtClean="0">
                <a:gradFill>
                  <a:gsLst>
                    <a:gs pos="0">
                      <a:schemeClr val="tx1"/>
                    </a:gs>
                    <a:gs pos="100000">
                      <a:schemeClr val="tx1"/>
                    </a:gs>
                  </a:gsLst>
                  <a:lin ang="16200000" scaled="0"/>
                </a:gradFill>
                <a:latin typeface="Segoe UI" pitchFamily="34" charset="0"/>
              </a:rPr>
              <a:t>IaaS</a:t>
            </a:r>
            <a:r>
              <a:rPr lang="en-US" sz="2000" b="1" dirty="0" smtClean="0">
                <a:gradFill>
                  <a:gsLst>
                    <a:gs pos="0">
                      <a:schemeClr val="tx1"/>
                    </a:gs>
                    <a:gs pos="100000">
                      <a:schemeClr val="tx1"/>
                    </a:gs>
                  </a:gsLst>
                  <a:lin ang="16200000" scaled="0"/>
                </a:gradFill>
                <a:latin typeface="Segoe UI" pitchFamily="34" charset="0"/>
              </a:rPr>
              <a:t>)</a:t>
            </a:r>
          </a:p>
        </p:txBody>
      </p:sp>
      <p:grpSp>
        <p:nvGrpSpPr>
          <p:cNvPr id="55" name="Group 54"/>
          <p:cNvGrpSpPr>
            <a:grpSpLocks noChangeAspect="1"/>
          </p:cNvGrpSpPr>
          <p:nvPr/>
        </p:nvGrpSpPr>
        <p:grpSpPr>
          <a:xfrm>
            <a:off x="276226" y="4329622"/>
            <a:ext cx="1738053" cy="690006"/>
            <a:chOff x="857852" y="4389935"/>
            <a:chExt cx="2303274" cy="914400"/>
          </a:xfrm>
        </p:grpSpPr>
        <p:sp>
          <p:nvSpPr>
            <p:cNvPr id="56" name="Rounded Rectangle 55" descr="DDTK-E"/>
            <p:cNvSpPr/>
            <p:nvPr/>
          </p:nvSpPr>
          <p:spPr bwMode="auto">
            <a:xfrm>
              <a:off x="912209" y="4481375"/>
              <a:ext cx="2194560" cy="731520"/>
            </a:xfrm>
            <a:prstGeom prst="roundRect">
              <a:avLst>
                <a:gd name="adj" fmla="val 50000"/>
              </a:avLst>
            </a:prstGeom>
            <a:solidFill>
              <a:srgbClr val="000000">
                <a:alpha val="30196"/>
              </a:srgbClr>
            </a:soli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lnSpc>
                  <a:spcPct val="90000"/>
                </a:lnSpc>
                <a:spcBef>
                  <a:spcPct val="0"/>
                </a:spcBef>
                <a:spcAft>
                  <a:spcPct val="0"/>
                </a:spcAft>
              </a:pPr>
              <a:r>
                <a:rPr lang="en-US" sz="1600" spc="-30" dirty="0" smtClean="0">
                  <a:gradFill>
                    <a:gsLst>
                      <a:gs pos="0">
                        <a:schemeClr val="tx1"/>
                      </a:gs>
                      <a:gs pos="100000">
                        <a:schemeClr val="tx1"/>
                      </a:gs>
                    </a:gsLst>
                    <a:lin ang="16200000" scaled="0"/>
                  </a:gradFill>
                  <a:latin typeface="Segoe UI" pitchFamily="34" charset="0"/>
                </a:rPr>
                <a:t>Distributed and Elastic</a:t>
              </a:r>
            </a:p>
          </p:txBody>
        </p:sp>
        <p:pic>
          <p:nvPicPr>
            <p:cNvPr id="57" name="Picture 3" descr="D:\SilverFox\8-20190_IsaacRoybal\Art\oval circle frame edge - stretch by 800.png"/>
            <p:cNvPicPr>
              <a:picLocks noChangeAspect="1" noChangeArrowheads="1"/>
            </p:cNvPicPr>
            <p:nvPr/>
          </p:nvPicPr>
          <p:blipFill>
            <a:blip r:embed="rId8"/>
            <a:stretch>
              <a:fillRect/>
            </a:stretch>
          </p:blipFill>
          <p:spPr bwMode="auto">
            <a:xfrm>
              <a:off x="857852" y="4389935"/>
              <a:ext cx="2303274" cy="914400"/>
            </a:xfrm>
            <a:prstGeom prst="rect">
              <a:avLst/>
            </a:prstGeom>
            <a:noFill/>
            <a:effectLst>
              <a:outerShdw blurRad="127000" algn="ctr" rotWithShape="0">
                <a:prstClr val="black">
                  <a:alpha val="60000"/>
                </a:prstClr>
              </a:outerShdw>
            </a:effectLst>
          </p:spPr>
        </p:pic>
      </p:grpSp>
      <p:grpSp>
        <p:nvGrpSpPr>
          <p:cNvPr id="58" name="Group 57"/>
          <p:cNvGrpSpPr>
            <a:grpSpLocks noChangeAspect="1"/>
          </p:cNvGrpSpPr>
          <p:nvPr/>
        </p:nvGrpSpPr>
        <p:grpSpPr>
          <a:xfrm>
            <a:off x="276226" y="5253840"/>
            <a:ext cx="1738053" cy="690006"/>
            <a:chOff x="857852" y="4389935"/>
            <a:chExt cx="2303274" cy="914400"/>
          </a:xfrm>
        </p:grpSpPr>
        <p:sp>
          <p:nvSpPr>
            <p:cNvPr id="61" name="Rounded Rectangle 60" descr="DDTK-E"/>
            <p:cNvSpPr/>
            <p:nvPr/>
          </p:nvSpPr>
          <p:spPr bwMode="auto">
            <a:xfrm>
              <a:off x="912209" y="4481375"/>
              <a:ext cx="2194560" cy="731520"/>
            </a:xfrm>
            <a:prstGeom prst="roundRect">
              <a:avLst>
                <a:gd name="adj" fmla="val 50000"/>
              </a:avLst>
            </a:prstGeom>
            <a:solidFill>
              <a:srgbClr val="000000">
                <a:alpha val="30196"/>
              </a:srgbClr>
            </a:soli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lnSpc>
                  <a:spcPct val="90000"/>
                </a:lnSpc>
                <a:spcBef>
                  <a:spcPct val="0"/>
                </a:spcBef>
                <a:spcAft>
                  <a:spcPct val="0"/>
                </a:spcAft>
              </a:pPr>
              <a:r>
                <a:rPr lang="en-US" sz="1600" spc="-30" dirty="0" smtClean="0">
                  <a:gradFill>
                    <a:gsLst>
                      <a:gs pos="0">
                        <a:schemeClr val="tx1"/>
                      </a:gs>
                      <a:gs pos="100000">
                        <a:schemeClr val="tx1"/>
                      </a:gs>
                    </a:gsLst>
                    <a:lin ang="16200000" scaled="0"/>
                  </a:gradFill>
                  <a:latin typeface="Segoe UI" pitchFamily="34" charset="0"/>
                </a:rPr>
                <a:t>Infrastructure Fabric</a:t>
              </a:r>
            </a:p>
          </p:txBody>
        </p:sp>
        <p:pic>
          <p:nvPicPr>
            <p:cNvPr id="62" name="Picture 3" descr="D:\SilverFox\8-20190_IsaacRoybal\Art\oval circle frame edge - stretch by 800.png"/>
            <p:cNvPicPr>
              <a:picLocks noChangeAspect="1" noChangeArrowheads="1"/>
            </p:cNvPicPr>
            <p:nvPr/>
          </p:nvPicPr>
          <p:blipFill>
            <a:blip r:embed="rId8"/>
            <a:stretch>
              <a:fillRect/>
            </a:stretch>
          </p:blipFill>
          <p:spPr bwMode="auto">
            <a:xfrm>
              <a:off x="857852" y="4389935"/>
              <a:ext cx="2303274" cy="914400"/>
            </a:xfrm>
            <a:prstGeom prst="rect">
              <a:avLst/>
            </a:prstGeom>
            <a:noFill/>
            <a:effectLst>
              <a:outerShdw blurRad="127000" algn="ctr" rotWithShape="0">
                <a:prstClr val="black">
                  <a:alpha val="60000"/>
                </a:prstClr>
              </a:outerShdw>
            </a:effectLst>
          </p:spPr>
        </p:pic>
      </p:grpSp>
      <p:grpSp>
        <p:nvGrpSpPr>
          <p:cNvPr id="66" name="Group 65"/>
          <p:cNvGrpSpPr>
            <a:grpSpLocks noChangeAspect="1"/>
          </p:cNvGrpSpPr>
          <p:nvPr/>
        </p:nvGrpSpPr>
        <p:grpSpPr>
          <a:xfrm>
            <a:off x="276226" y="3405403"/>
            <a:ext cx="1738053" cy="690006"/>
            <a:chOff x="857852" y="4389935"/>
            <a:chExt cx="2303274" cy="914400"/>
          </a:xfrm>
        </p:grpSpPr>
        <p:sp>
          <p:nvSpPr>
            <p:cNvPr id="67" name="Rounded Rectangle 66" descr="DDTK-E"/>
            <p:cNvSpPr/>
            <p:nvPr/>
          </p:nvSpPr>
          <p:spPr bwMode="auto">
            <a:xfrm>
              <a:off x="912209" y="4481375"/>
              <a:ext cx="2194560" cy="731520"/>
            </a:xfrm>
            <a:prstGeom prst="roundRect">
              <a:avLst>
                <a:gd name="adj" fmla="val 50000"/>
              </a:avLst>
            </a:prstGeom>
            <a:solidFill>
              <a:srgbClr val="000000">
                <a:alpha val="30196"/>
              </a:srgbClr>
            </a:soli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lnSpc>
                  <a:spcPct val="90000"/>
                </a:lnSpc>
                <a:spcBef>
                  <a:spcPct val="0"/>
                </a:spcBef>
                <a:spcAft>
                  <a:spcPct val="0"/>
                </a:spcAft>
              </a:pPr>
              <a:r>
                <a:rPr lang="en-US" sz="1600" spc="-30" dirty="0" smtClean="0">
                  <a:gradFill>
                    <a:gsLst>
                      <a:gs pos="0">
                        <a:schemeClr val="tx1"/>
                      </a:gs>
                      <a:gs pos="100000">
                        <a:schemeClr val="tx1"/>
                      </a:gs>
                    </a:gsLst>
                    <a:lin ang="16200000" scaled="0"/>
                  </a:gradFill>
                  <a:latin typeface="Segoe UI" pitchFamily="34" charset="0"/>
                </a:rPr>
                <a:t>Automated Management</a:t>
              </a:r>
            </a:p>
          </p:txBody>
        </p:sp>
        <p:pic>
          <p:nvPicPr>
            <p:cNvPr id="70" name="Picture 3" descr="D:\SilverFox\8-20190_IsaacRoybal\Art\oval circle frame edge - stretch by 800.png"/>
            <p:cNvPicPr>
              <a:picLocks noChangeAspect="1" noChangeArrowheads="1"/>
            </p:cNvPicPr>
            <p:nvPr/>
          </p:nvPicPr>
          <p:blipFill>
            <a:blip r:embed="rId8"/>
            <a:stretch>
              <a:fillRect/>
            </a:stretch>
          </p:blipFill>
          <p:spPr bwMode="auto">
            <a:xfrm>
              <a:off x="857852" y="4389935"/>
              <a:ext cx="2303274" cy="914400"/>
            </a:xfrm>
            <a:prstGeom prst="rect">
              <a:avLst/>
            </a:prstGeom>
            <a:noFill/>
            <a:effectLst>
              <a:outerShdw blurRad="127000" algn="ctr" rotWithShape="0">
                <a:prstClr val="black">
                  <a:alpha val="60000"/>
                </a:prstClr>
              </a:outerShdw>
            </a:effectLst>
          </p:spPr>
        </p:pic>
      </p:grpSp>
      <p:grpSp>
        <p:nvGrpSpPr>
          <p:cNvPr id="72" name="Group 71"/>
          <p:cNvGrpSpPr>
            <a:grpSpLocks noChangeAspect="1"/>
          </p:cNvGrpSpPr>
          <p:nvPr/>
        </p:nvGrpSpPr>
        <p:grpSpPr>
          <a:xfrm>
            <a:off x="276226" y="2481184"/>
            <a:ext cx="1738053" cy="690006"/>
            <a:chOff x="857852" y="4389935"/>
            <a:chExt cx="2303274" cy="914400"/>
          </a:xfrm>
        </p:grpSpPr>
        <p:sp>
          <p:nvSpPr>
            <p:cNvPr id="76" name="Rounded Rectangle 75" descr="DDTK-E"/>
            <p:cNvSpPr/>
            <p:nvPr/>
          </p:nvSpPr>
          <p:spPr bwMode="auto">
            <a:xfrm>
              <a:off x="912209" y="4481375"/>
              <a:ext cx="2194560" cy="731520"/>
            </a:xfrm>
            <a:prstGeom prst="roundRect">
              <a:avLst>
                <a:gd name="adj" fmla="val 50000"/>
              </a:avLst>
            </a:prstGeom>
            <a:solidFill>
              <a:srgbClr val="000000">
                <a:alpha val="30196"/>
              </a:srgbClr>
            </a:solid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lnSpc>
                  <a:spcPct val="90000"/>
                </a:lnSpc>
                <a:spcBef>
                  <a:spcPct val="0"/>
                </a:spcBef>
                <a:spcAft>
                  <a:spcPct val="0"/>
                </a:spcAft>
              </a:pPr>
              <a:r>
                <a:rPr lang="en-US" sz="1600" spc="-30" dirty="0" smtClean="0">
                  <a:gradFill>
                    <a:gsLst>
                      <a:gs pos="0">
                        <a:schemeClr val="tx1"/>
                      </a:gs>
                      <a:gs pos="100000">
                        <a:schemeClr val="tx1"/>
                      </a:gs>
                    </a:gsLst>
                    <a:lin ang="16200000" scaled="0"/>
                  </a:gradFill>
                  <a:latin typeface="Segoe UI" pitchFamily="34" charset="0"/>
                </a:rPr>
                <a:t>SLA Driven</a:t>
              </a:r>
            </a:p>
          </p:txBody>
        </p:sp>
        <p:pic>
          <p:nvPicPr>
            <p:cNvPr id="77" name="Picture 3" descr="D:\SilverFox\8-20190_IsaacRoybal\Art\oval circle frame edge - stretch by 800.png"/>
            <p:cNvPicPr>
              <a:picLocks noChangeAspect="1" noChangeArrowheads="1"/>
            </p:cNvPicPr>
            <p:nvPr/>
          </p:nvPicPr>
          <p:blipFill>
            <a:blip r:embed="rId8"/>
            <a:stretch>
              <a:fillRect/>
            </a:stretch>
          </p:blipFill>
          <p:spPr bwMode="auto">
            <a:xfrm>
              <a:off x="857852" y="4389935"/>
              <a:ext cx="2303274" cy="914400"/>
            </a:xfrm>
            <a:prstGeom prst="rect">
              <a:avLst/>
            </a:prstGeom>
            <a:noFill/>
            <a:effectLst>
              <a:outerShdw blurRad="127000" algn="ctr" rotWithShape="0">
                <a:prstClr val="black">
                  <a:alpha val="60000"/>
                </a:prstClr>
              </a:outerShdw>
            </a:effectLst>
          </p:spPr>
        </p:pic>
      </p:grpSp>
      <p:grpSp>
        <p:nvGrpSpPr>
          <p:cNvPr id="85" name="Group 84"/>
          <p:cNvGrpSpPr/>
          <p:nvPr/>
        </p:nvGrpSpPr>
        <p:grpSpPr>
          <a:xfrm>
            <a:off x="2632558" y="5472262"/>
            <a:ext cx="3922755" cy="563002"/>
            <a:chOff x="3010237" y="6213110"/>
            <a:chExt cx="3922755" cy="563002"/>
          </a:xfrm>
        </p:grpSpPr>
        <p:sp>
          <p:nvSpPr>
            <p:cNvPr id="86" name="Rounded Rectangle 85"/>
            <p:cNvSpPr/>
            <p:nvPr/>
          </p:nvSpPr>
          <p:spPr bwMode="auto">
            <a:xfrm>
              <a:off x="3010237" y="6213110"/>
              <a:ext cx="3922755" cy="563002"/>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dirty="0" smtClean="0">
                <a:gradFill>
                  <a:gsLst>
                    <a:gs pos="0">
                      <a:schemeClr val="tx1"/>
                    </a:gs>
                    <a:gs pos="100000">
                      <a:schemeClr val="tx1"/>
                    </a:gs>
                  </a:gsLst>
                  <a:lin ang="16200000" scaled="0"/>
                </a:gradFill>
                <a:latin typeface="Segoe UI" pitchFamily="34" charset="0"/>
              </a:endParaRPr>
            </a:p>
          </p:txBody>
        </p:sp>
        <p:pic>
          <p:nvPicPr>
            <p:cNvPr id="87" name="Picture 2" descr="\\eventsql\dvd\Online_ART\DVD_ART35\Logos\System Center Operations Manager 2007 R2\system center operations manager 2007 r2 rev h.png"/>
            <p:cNvPicPr>
              <a:picLocks noChangeAspect="1" noChangeArrowheads="1"/>
            </p:cNvPicPr>
            <p:nvPr/>
          </p:nvPicPr>
          <p:blipFill>
            <a:blip r:embed="rId9"/>
            <a:stretch>
              <a:fillRect/>
            </a:stretch>
          </p:blipFill>
          <p:spPr bwMode="auto">
            <a:xfrm>
              <a:off x="3078503" y="6266011"/>
              <a:ext cx="1534441" cy="457200"/>
            </a:xfrm>
            <a:prstGeom prst="rect">
              <a:avLst/>
            </a:prstGeom>
            <a:noFill/>
          </p:spPr>
        </p:pic>
        <p:pic>
          <p:nvPicPr>
            <p:cNvPr id="92" name="Picture 5"/>
            <p:cNvPicPr>
              <a:picLocks noChangeAspect="1" noChangeArrowheads="1"/>
            </p:cNvPicPr>
            <p:nvPr/>
          </p:nvPicPr>
          <p:blipFill>
            <a:blip r:embed="rId10"/>
            <a:stretch>
              <a:fillRect/>
            </a:stretch>
          </p:blipFill>
          <p:spPr bwMode="auto">
            <a:xfrm>
              <a:off x="5023671" y="6266011"/>
              <a:ext cx="1807256" cy="457200"/>
            </a:xfrm>
            <a:prstGeom prst="rect">
              <a:avLst/>
            </a:prstGeom>
            <a:noFill/>
            <a:ln w="9525">
              <a:noFill/>
              <a:miter lim="800000"/>
              <a:headEnd/>
              <a:tailEnd/>
            </a:ln>
            <a:effectLst/>
          </p:spPr>
        </p:pic>
      </p:grpSp>
      <p:grpSp>
        <p:nvGrpSpPr>
          <p:cNvPr id="141" name="top two buckets"/>
          <p:cNvGrpSpPr/>
          <p:nvPr/>
        </p:nvGrpSpPr>
        <p:grpSpPr>
          <a:xfrm>
            <a:off x="2532888" y="1781174"/>
            <a:ext cx="3905602" cy="3390252"/>
            <a:chOff x="2530027" y="1781174"/>
            <a:chExt cx="3905602" cy="3390252"/>
          </a:xfrm>
        </p:grpSpPr>
        <p:grpSp>
          <p:nvGrpSpPr>
            <p:cNvPr id="108" name="Group 107"/>
            <p:cNvGrpSpPr>
              <a:grpSpLocks noChangeAspect="1"/>
            </p:cNvGrpSpPr>
            <p:nvPr/>
          </p:nvGrpSpPr>
          <p:grpSpPr>
            <a:xfrm>
              <a:off x="2530027" y="1781174"/>
              <a:ext cx="3904646" cy="1800225"/>
              <a:chOff x="1728729" y="2009774"/>
              <a:chExt cx="3904646" cy="1800225"/>
            </a:xfrm>
          </p:grpSpPr>
          <p:pic>
            <p:nvPicPr>
              <p:cNvPr id="109" name="Picture 12" descr="D:\SilverFox\DVD_ART36\Artwork_Imagery\Icons - Illustrations\Internet Clouds web\cloud 1.png"/>
              <p:cNvPicPr>
                <a:picLocks noChangeAspect="1" noChangeArrowheads="1"/>
              </p:cNvPicPr>
              <p:nvPr/>
            </p:nvPicPr>
            <p:blipFill>
              <a:blip r:embed="rId4"/>
              <a:srcRect/>
              <a:stretch>
                <a:fillRect/>
              </a:stretch>
            </p:blipFill>
            <p:spPr bwMode="auto">
              <a:xfrm>
                <a:off x="1728729" y="2009774"/>
                <a:ext cx="3188349" cy="1800225"/>
              </a:xfrm>
              <a:prstGeom prst="rect">
                <a:avLst/>
              </a:prstGeom>
              <a:noFill/>
            </p:spPr>
          </p:pic>
          <p:sp>
            <p:nvSpPr>
              <p:cNvPr id="110" name="Rectangle 109"/>
              <p:cNvSpPr/>
              <p:nvPr/>
            </p:nvSpPr>
            <p:spPr bwMode="auto">
              <a:xfrm>
                <a:off x="1893888" y="2085975"/>
                <a:ext cx="3739487" cy="1443928"/>
              </a:xfrm>
              <a:prstGeom prst="rect">
                <a:avLst/>
              </a:prstGeom>
              <a:gradFill>
                <a:gsLst>
                  <a:gs pos="0">
                    <a:srgbClr val="0F2F55">
                      <a:alpha val="30000"/>
                    </a:srgbClr>
                  </a:gs>
                  <a:gs pos="20000">
                    <a:srgbClr val="0F2F55">
                      <a:alpha val="30000"/>
                    </a:srgbClr>
                  </a:gs>
                  <a:gs pos="80000">
                    <a:srgbClr val="0F2F55">
                      <a:alpha val="3000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11" name="Rectangle 110"/>
              <p:cNvSpPr/>
              <p:nvPr/>
            </p:nvSpPr>
            <p:spPr bwMode="auto">
              <a:xfrm>
                <a:off x="1893888" y="2085975"/>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12" name="Picture 3" descr="\\eventsql\dvd\Online_ART\DVD_ART36\Logos\Exchange (brand)\Exchange brand h r .png"/>
              <p:cNvPicPr>
                <a:picLocks noChangeAspect="1" noChangeArrowheads="1"/>
              </p:cNvPicPr>
              <p:nvPr/>
            </p:nvPicPr>
            <p:blipFill>
              <a:blip r:embed="rId11"/>
              <a:stretch>
                <a:fillRect/>
              </a:stretch>
            </p:blipFill>
            <p:spPr bwMode="auto">
              <a:xfrm>
                <a:off x="2833999" y="2648902"/>
                <a:ext cx="1113803" cy="329491"/>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14" name="Picture 4" descr="\\eventsql\dvd\Online_ART\DVD_ART36\Logos\SharePoint Server\SharePoint Server generic brand Grid h r.png"/>
              <p:cNvPicPr>
                <a:picLocks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2557809" y="2226327"/>
                <a:ext cx="1666183" cy="313782"/>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15" name="Picture 7" descr="\\eventsql\dvd\Online_ART\DVD_ART36\Logos\Microsoft Dynamics\Dynamics - overall brand\dynamics brand rev h.png"/>
              <p:cNvPicPr>
                <a:picLocks noChangeAspect="1" noChangeArrowheads="1"/>
              </p:cNvPicPr>
              <p:nvPr/>
            </p:nvPicPr>
            <p:blipFill>
              <a:blip r:embed="rId13"/>
              <a:stretch>
                <a:fillRect/>
              </a:stretch>
            </p:blipFill>
            <p:spPr bwMode="auto">
              <a:xfrm>
                <a:off x="2418545" y="2952984"/>
                <a:ext cx="1944710" cy="436567"/>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cxnSp>
            <p:nvCxnSpPr>
              <p:cNvPr id="116" name="Straight Connector 115"/>
              <p:cNvCxnSpPr/>
              <p:nvPr/>
            </p:nvCxnSpPr>
            <p:spPr>
              <a:xfrm rot="5400000">
                <a:off x="4322064" y="2808350"/>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p:spPr>
            <p:style>
              <a:lnRef idx="1">
                <a:schemeClr val="accent1"/>
              </a:lnRef>
              <a:fillRef idx="0">
                <a:schemeClr val="accent1"/>
              </a:fillRef>
              <a:effectRef idx="0">
                <a:schemeClr val="accent1"/>
              </a:effectRef>
              <a:fontRef idx="minor">
                <a:schemeClr val="tx1"/>
              </a:fontRef>
            </p:style>
          </p:cxnSp>
          <p:pic>
            <p:nvPicPr>
              <p:cNvPr id="117" name="Picture 8" descr="D:\SilverFox\Iconshock\Super Vista style\Super Vista - Networking\png\256\firewall_256.png"/>
              <p:cNvPicPr>
                <a:picLocks noChangeAspect="1" noChangeArrowheads="1"/>
              </p:cNvPicPr>
              <p:nvPr/>
            </p:nvPicPr>
            <p:blipFill>
              <a:blip r:embed="rId7"/>
              <a:stretch>
                <a:fillRect/>
              </a:stretch>
            </p:blipFill>
            <p:spPr bwMode="auto">
              <a:xfrm>
                <a:off x="4724400" y="2432050"/>
                <a:ext cx="640080" cy="640080"/>
              </a:xfrm>
              <a:prstGeom prst="rect">
                <a:avLst/>
              </a:prstGeom>
              <a:noFill/>
              <a:effectLst>
                <a:outerShdw blurRad="88900" algn="ctr" rotWithShape="0">
                  <a:prstClr val="black">
                    <a:alpha val="50000"/>
                  </a:prstClr>
                </a:outerShdw>
              </a:effectLst>
            </p:spPr>
          </p:pic>
        </p:grpSp>
        <p:grpSp>
          <p:nvGrpSpPr>
            <p:cNvPr id="118" name="Group 117"/>
            <p:cNvGrpSpPr>
              <a:grpSpLocks noChangeAspect="1"/>
            </p:cNvGrpSpPr>
            <p:nvPr/>
          </p:nvGrpSpPr>
          <p:grpSpPr>
            <a:xfrm>
              <a:off x="2619351" y="3344081"/>
              <a:ext cx="3816278" cy="1827345"/>
              <a:chOff x="2708045" y="3344081"/>
              <a:chExt cx="3816278" cy="1827345"/>
            </a:xfrm>
          </p:grpSpPr>
          <p:pic>
            <p:nvPicPr>
              <p:cNvPr id="119" name="Picture 10" descr="D:\SilverFox\DVD_ART36\Artwork_Imagery\Icons - Illustrations\Internet Clouds web\cloud 2.png"/>
              <p:cNvPicPr>
                <a:picLocks noChangeAspect="1" noChangeArrowheads="1"/>
              </p:cNvPicPr>
              <p:nvPr/>
            </p:nvPicPr>
            <p:blipFill>
              <a:blip r:embed="rId14"/>
              <a:srcRect/>
              <a:stretch>
                <a:fillRect/>
              </a:stretch>
            </p:blipFill>
            <p:spPr bwMode="auto">
              <a:xfrm flipH="1">
                <a:off x="2708045" y="3344081"/>
                <a:ext cx="2978773" cy="1827345"/>
              </a:xfrm>
              <a:prstGeom prst="rect">
                <a:avLst/>
              </a:prstGeom>
              <a:noFill/>
            </p:spPr>
          </p:pic>
          <p:grpSp>
            <p:nvGrpSpPr>
              <p:cNvPr id="120" name="Group 91"/>
              <p:cNvGrpSpPr/>
              <p:nvPr/>
            </p:nvGrpSpPr>
            <p:grpSpPr>
              <a:xfrm>
                <a:off x="2784836" y="3407123"/>
                <a:ext cx="3739487" cy="1444753"/>
                <a:chOff x="1893888" y="3635723"/>
                <a:chExt cx="3739487" cy="1444753"/>
              </a:xfrm>
            </p:grpSpPr>
            <p:sp>
              <p:nvSpPr>
                <p:cNvPr id="121" name="Rectangle 120"/>
                <p:cNvSpPr/>
                <p:nvPr/>
              </p:nvSpPr>
              <p:spPr bwMode="auto">
                <a:xfrm>
                  <a:off x="1893888" y="3635723"/>
                  <a:ext cx="3739487" cy="1443928"/>
                </a:xfrm>
                <a:prstGeom prst="rect">
                  <a:avLst/>
                </a:prstGeom>
                <a:gradFill>
                  <a:gsLst>
                    <a:gs pos="0">
                      <a:srgbClr val="0F2F55">
                        <a:alpha val="30000"/>
                      </a:srgbClr>
                    </a:gs>
                    <a:gs pos="20000">
                      <a:srgbClr val="0F2F55">
                        <a:alpha val="30000"/>
                      </a:srgbClr>
                    </a:gs>
                    <a:gs pos="80000">
                      <a:srgbClr val="0F2F55">
                        <a:alpha val="3000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22" name="Rectangle 121"/>
                <p:cNvSpPr/>
                <p:nvPr/>
              </p:nvSpPr>
              <p:spPr bwMode="auto">
                <a:xfrm>
                  <a:off x="1893888" y="3635723"/>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23" name="Picture 12" descr="\\eventsql\dvd\Online_ART\DVD_ART36\Logos\SQL Server\SQL Server (brand)\SQL Server generic brand Grid h.png"/>
                <p:cNvPicPr>
                  <a:picLocks noChangeAspect="1" noChangeArrowheads="1"/>
                </p:cNvPicPr>
                <p:nvPr/>
              </p:nvPicPr>
              <p:blipFill>
                <a:blip r:embed="rId15"/>
                <a:stretch>
                  <a:fillRect/>
                </a:stretch>
              </p:blipFill>
              <p:spPr bwMode="auto">
                <a:xfrm>
                  <a:off x="2764183" y="3942110"/>
                  <a:ext cx="1253433" cy="346317"/>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24" name="Picture 13" descr="\\eventsql\dvd\Online_ART\DVD_ART36\Logos\Microsoft .NET - NET (brand)\.net bl h.png"/>
                <p:cNvPicPr>
                  <a:picLocks noChangeAspect="1" noChangeArrowheads="1"/>
                </p:cNvPicPr>
                <p:nvPr/>
              </p:nvPicPr>
              <p:blipFill>
                <a:blip r:embed="rId16"/>
                <a:stretch>
                  <a:fillRect/>
                </a:stretch>
              </p:blipFill>
              <p:spPr bwMode="auto">
                <a:xfrm>
                  <a:off x="2880537" y="4513571"/>
                  <a:ext cx="1020725" cy="259694"/>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cxnSp>
              <p:nvCxnSpPr>
                <p:cNvPr id="125" name="Straight Connector 124"/>
                <p:cNvCxnSpPr/>
                <p:nvPr/>
              </p:nvCxnSpPr>
              <p:spPr>
                <a:xfrm rot="5400000">
                  <a:off x="4322064" y="4358098"/>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p:spPr>
              <p:style>
                <a:lnRef idx="1">
                  <a:schemeClr val="accent1"/>
                </a:lnRef>
                <a:fillRef idx="0">
                  <a:schemeClr val="accent1"/>
                </a:fillRef>
                <a:effectRef idx="0">
                  <a:schemeClr val="accent1"/>
                </a:effectRef>
                <a:fontRef idx="minor">
                  <a:schemeClr val="tx1"/>
                </a:fontRef>
              </p:style>
            </p:cxnSp>
            <p:pic>
              <p:nvPicPr>
                <p:cNvPr id="126" name="Picture 8" descr="D:\SilverFox\Iconshock\Super Vista style\Super Vista - Networking\png\256\firewall_256.png"/>
                <p:cNvPicPr>
                  <a:picLocks noChangeAspect="1" noChangeArrowheads="1"/>
                </p:cNvPicPr>
                <p:nvPr/>
              </p:nvPicPr>
              <p:blipFill>
                <a:blip r:embed="rId7"/>
                <a:stretch>
                  <a:fillRect/>
                </a:stretch>
              </p:blipFill>
              <p:spPr bwMode="auto">
                <a:xfrm>
                  <a:off x="4724400" y="3981798"/>
                  <a:ext cx="640080" cy="640080"/>
                </a:xfrm>
                <a:prstGeom prst="rect">
                  <a:avLst/>
                </a:prstGeom>
                <a:noFill/>
                <a:effectLst>
                  <a:outerShdw blurRad="88900" algn="ctr" rotWithShape="0">
                    <a:prstClr val="black">
                      <a:alpha val="50000"/>
                    </a:prstClr>
                  </a:outerShdw>
                </a:effectLst>
              </p:spPr>
            </p:pic>
          </p:grpSp>
        </p:grpSp>
      </p:grpSp>
      <p:grpSp>
        <p:nvGrpSpPr>
          <p:cNvPr id="127" name="infrustructure bucket"/>
          <p:cNvGrpSpPr/>
          <p:nvPr/>
        </p:nvGrpSpPr>
        <p:grpSpPr>
          <a:xfrm>
            <a:off x="2578608" y="4829175"/>
            <a:ext cx="3857021" cy="1800225"/>
            <a:chOff x="1776354" y="5057775"/>
            <a:chExt cx="3857021" cy="1800225"/>
          </a:xfrm>
        </p:grpSpPr>
        <p:pic>
          <p:nvPicPr>
            <p:cNvPr id="128" name="Picture 12" descr="D:\SilverFox\DVD_ART36\Artwork_Imagery\Icons - Illustrations\Internet Clouds web\cloud 1.png"/>
            <p:cNvPicPr>
              <a:picLocks noChangeAspect="1" noChangeArrowheads="1"/>
            </p:cNvPicPr>
            <p:nvPr/>
          </p:nvPicPr>
          <p:blipFill>
            <a:blip r:embed="rId4"/>
            <a:srcRect/>
            <a:stretch>
              <a:fillRect/>
            </a:stretch>
          </p:blipFill>
          <p:spPr bwMode="auto">
            <a:xfrm flipH="1">
              <a:off x="1776354" y="5057775"/>
              <a:ext cx="3188349" cy="1800225"/>
            </a:xfrm>
            <a:prstGeom prst="rect">
              <a:avLst/>
            </a:prstGeom>
            <a:noFill/>
          </p:spPr>
        </p:pic>
        <p:sp>
          <p:nvSpPr>
            <p:cNvPr id="129" name="Rectangle 128"/>
            <p:cNvSpPr/>
            <p:nvPr/>
          </p:nvSpPr>
          <p:spPr bwMode="auto">
            <a:xfrm>
              <a:off x="1893888" y="5185472"/>
              <a:ext cx="3739487" cy="1443928"/>
            </a:xfrm>
            <a:prstGeom prst="rect">
              <a:avLst/>
            </a:prstGeom>
            <a:gradFill>
              <a:gsLst>
                <a:gs pos="0">
                  <a:srgbClr val="0F2F55">
                    <a:alpha val="30000"/>
                  </a:srgbClr>
                </a:gs>
                <a:gs pos="20000">
                  <a:srgbClr val="0F2F55">
                    <a:alpha val="30000"/>
                  </a:srgbClr>
                </a:gs>
                <a:gs pos="80000">
                  <a:srgbClr val="0F2F55">
                    <a:alpha val="30000"/>
                  </a:srgbClr>
                </a:gs>
                <a:gs pos="100000">
                  <a:srgbClr val="0F2F55">
                    <a:alpha val="30000"/>
                  </a:srgbClr>
                </a:gs>
              </a:gsLst>
              <a:lin ang="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30" name="Rectangle 129"/>
            <p:cNvSpPr/>
            <p:nvPr/>
          </p:nvSpPr>
          <p:spPr bwMode="auto">
            <a:xfrm>
              <a:off x="1893888" y="5185472"/>
              <a:ext cx="352425" cy="1444752"/>
            </a:xfrm>
            <a:prstGeom prst="rect">
              <a:avLst/>
            </a:prstGeom>
            <a:gradFill>
              <a:gsLst>
                <a:gs pos="0">
                  <a:srgbClr val="0F2F55">
                    <a:alpha val="0"/>
                  </a:srgbClr>
                </a:gs>
                <a:gs pos="100000">
                  <a:srgbClr val="0F2F55">
                    <a:alpha val="30000"/>
                  </a:srgbClr>
                </a:gs>
              </a:gsLst>
              <a:lin ang="10800000" scaled="0"/>
            </a:gra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31" name="Picture 18" descr="\\eventsql\dvd\Online_ART\DVD_ART36\Logos\System Center\System Center generic brand Grid h r.png"/>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2709435" y="5313255"/>
              <a:ext cx="1458179" cy="320558"/>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32" name="Picture 20" descr="\\eventsql\dvd\Online_ART\DVD_ART36\Logos\Windows Server (brand)\Windows Server brand logo hr.png"/>
            <p:cNvPicPr>
              <a:picLocks noChangeAspect="1" noChangeArrowheads="1"/>
            </p:cNvPicPr>
            <p:nvPr/>
          </p:nvPicPr>
          <p:blipFill>
            <a:blip r:embed="rId18" cstate="print">
              <a:extLst>
                <a:ext uri="{28A0092B-C50C-407E-A947-70E740481C1C}">
                  <a14:useLocalDpi xmlns="" xmlns:a14="http://schemas.microsoft.com/office/drawing/2010/main" val="0"/>
                </a:ext>
              </a:extLst>
            </a:blip>
            <a:srcRect/>
            <a:stretch>
              <a:fillRect/>
            </a:stretch>
          </p:blipFill>
          <p:spPr bwMode="auto">
            <a:xfrm>
              <a:off x="2659064" y="5726932"/>
              <a:ext cx="1558922" cy="287858"/>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nvGrpSpPr>
            <p:cNvPr id="133" name="Group 46"/>
            <p:cNvGrpSpPr/>
            <p:nvPr/>
          </p:nvGrpSpPr>
          <p:grpSpPr>
            <a:xfrm>
              <a:off x="2066925" y="6107910"/>
              <a:ext cx="2743200" cy="393708"/>
              <a:chOff x="5895974" y="6160770"/>
              <a:chExt cx="2867025" cy="411480"/>
            </a:xfrm>
          </p:grpSpPr>
          <p:sp>
            <p:nvSpPr>
              <p:cNvPr id="136" name="Rounded Rectangle 135"/>
              <p:cNvSpPr/>
              <p:nvPr/>
            </p:nvSpPr>
            <p:spPr bwMode="auto">
              <a:xfrm>
                <a:off x="5895974" y="6160770"/>
                <a:ext cx="2867025" cy="411480"/>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endParaRPr lang="en-US" sz="1200" dirty="0" smtClean="0">
                  <a:gradFill>
                    <a:gsLst>
                      <a:gs pos="0">
                        <a:schemeClr val="tx1"/>
                      </a:gs>
                      <a:gs pos="100000">
                        <a:schemeClr val="tx1"/>
                      </a:gs>
                    </a:gsLst>
                    <a:lin ang="16200000" scaled="0"/>
                  </a:gradFill>
                  <a:latin typeface="Segoe UI" pitchFamily="34" charset="0"/>
                </a:endParaRPr>
              </a:p>
            </p:txBody>
          </p:sp>
          <p:grpSp>
            <p:nvGrpSpPr>
              <p:cNvPr id="137" name="Group 38"/>
              <p:cNvGrpSpPr/>
              <p:nvPr/>
            </p:nvGrpSpPr>
            <p:grpSpPr>
              <a:xfrm>
                <a:off x="5984545" y="6180951"/>
                <a:ext cx="2601055" cy="327257"/>
                <a:chOff x="5984545" y="6114276"/>
                <a:chExt cx="2601055" cy="327257"/>
              </a:xfrm>
            </p:grpSpPr>
            <p:pic>
              <p:nvPicPr>
                <p:cNvPr id="138" name="Picture 2" descr="D:\SilverFox\DVD_ART36\Logos\MICROSOFT (brand)\Microsoft corporate logo white.png"/>
                <p:cNvPicPr>
                  <a:picLocks noChangeAspect="1" noChangeArrowheads="1"/>
                </p:cNvPicPr>
                <p:nvPr/>
              </p:nvPicPr>
              <p:blipFill>
                <a:blip r:embed="rId6"/>
                <a:srcRect/>
                <a:stretch>
                  <a:fillRect/>
                </a:stretch>
              </p:blipFill>
              <p:spPr bwMode="auto">
                <a:xfrm>
                  <a:off x="5984545" y="6159950"/>
                  <a:ext cx="736759" cy="126302"/>
                </a:xfrm>
                <a:prstGeom prst="rect">
                  <a:avLst/>
                </a:prstGeom>
                <a:noFill/>
              </p:spPr>
            </p:pic>
            <p:sp>
              <p:nvSpPr>
                <p:cNvPr id="139" name="TextBox 138"/>
                <p:cNvSpPr txBox="1"/>
                <p:nvPr/>
              </p:nvSpPr>
              <p:spPr>
                <a:xfrm>
                  <a:off x="6798251" y="6133756"/>
                  <a:ext cx="1787349" cy="307777"/>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Dynamic Data Center Toolkit</a:t>
                  </a:r>
                </a:p>
                <a:p>
                  <a:r>
                    <a:rPr lang="en-US" sz="9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For Enterprises</a:t>
                  </a:r>
                </a:p>
              </p:txBody>
            </p:sp>
            <p:sp>
              <p:nvSpPr>
                <p:cNvPr id="140" name="TextBox 139"/>
                <p:cNvSpPr txBox="1"/>
                <p:nvPr/>
              </p:nvSpPr>
              <p:spPr>
                <a:xfrm>
                  <a:off x="6734175" y="6114276"/>
                  <a:ext cx="72136" cy="169277"/>
                </a:xfrm>
                <a:prstGeom prst="rect">
                  <a:avLst/>
                </a:prstGeom>
                <a:noFill/>
              </p:spPr>
              <p:txBody>
                <a:bodyPr wrap="none" lIns="0" tIns="0" rIns="0" bIns="0" rtlCol="0">
                  <a:spAutoFit/>
                </a:bodyPr>
                <a:lstStyle/>
                <a:p>
                  <a:r>
                    <a:rPr lang="en-US" sz="1100" dirty="0" smtClean="0">
                      <a:gradFill>
                        <a:gsLst>
                          <a:gs pos="0">
                            <a:schemeClr val="tx1"/>
                          </a:gs>
                          <a:gs pos="100000">
                            <a:schemeClr val="tx1"/>
                          </a:gs>
                        </a:gsLst>
                        <a:lin ang="16200000" scaled="0"/>
                      </a:gradFill>
                      <a:effectLst>
                        <a:outerShdw blurRad="25400" dist="12700" dir="2700000" algn="tl" rotWithShape="0">
                          <a:prstClr val="black">
                            <a:alpha val="40000"/>
                          </a:prstClr>
                        </a:outerShdw>
                      </a:effectLst>
                      <a:latin typeface="Segoe UI" pitchFamily="34" charset="0"/>
                    </a:rPr>
                    <a:t>| </a:t>
                  </a:r>
                </a:p>
              </p:txBody>
            </p:sp>
          </p:grpSp>
        </p:grpSp>
        <p:cxnSp>
          <p:nvCxnSpPr>
            <p:cNvPr id="134" name="Straight Connector 133"/>
            <p:cNvCxnSpPr/>
            <p:nvPr/>
          </p:nvCxnSpPr>
          <p:spPr>
            <a:xfrm rot="5400000">
              <a:off x="4322064" y="5907847"/>
              <a:ext cx="1444752" cy="3"/>
            </a:xfrm>
            <a:prstGeom prst="line">
              <a:avLst/>
            </a:prstGeom>
            <a:ln w="60325">
              <a:gradFill>
                <a:gsLst>
                  <a:gs pos="0">
                    <a:schemeClr val="accent2">
                      <a:lumMod val="75000"/>
                      <a:alpha val="0"/>
                    </a:schemeClr>
                  </a:gs>
                  <a:gs pos="20000">
                    <a:schemeClr val="accent2">
                      <a:lumMod val="75000"/>
                    </a:schemeClr>
                  </a:gs>
                  <a:gs pos="80000">
                    <a:schemeClr val="accent2">
                      <a:lumMod val="75000"/>
                    </a:schemeClr>
                  </a:gs>
                  <a:gs pos="100000">
                    <a:schemeClr val="accent2">
                      <a:lumMod val="75000"/>
                      <a:alpha val="0"/>
                    </a:schemeClr>
                  </a:gs>
                </a:gsLst>
                <a:lin ang="0" scaled="0"/>
              </a:gradFill>
              <a:prstDash val="sysDot"/>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35" name="Picture 8" descr="D:\SilverFox\Iconshock\Super Vista style\Super Vista - Networking\png\256\firewall_256.png"/>
            <p:cNvPicPr>
              <a:picLocks noChangeAspect="1" noChangeArrowheads="1"/>
            </p:cNvPicPr>
            <p:nvPr/>
          </p:nvPicPr>
          <p:blipFill>
            <a:blip r:embed="rId7"/>
            <a:stretch>
              <a:fillRect/>
            </a:stretch>
          </p:blipFill>
          <p:spPr bwMode="auto">
            <a:xfrm>
              <a:off x="4724400" y="5531959"/>
              <a:ext cx="640080" cy="640080"/>
            </a:xfrm>
            <a:prstGeom prst="rect">
              <a:avLst/>
            </a:prstGeom>
            <a:noFill/>
            <a:effectLst>
              <a:outerShdw blurRad="88900" algn="ctr" rotWithShape="0">
                <a:prstClr val="black">
                  <a:alpha val="50000"/>
                </a:prstClr>
              </a:outerShdw>
            </a:effectLst>
          </p:spPr>
        </p:pic>
      </p:grpSp>
      <p:grpSp>
        <p:nvGrpSpPr>
          <p:cNvPr id="150" name="Group 149"/>
          <p:cNvGrpSpPr/>
          <p:nvPr/>
        </p:nvGrpSpPr>
        <p:grpSpPr>
          <a:xfrm>
            <a:off x="2632558" y="6081638"/>
            <a:ext cx="3922755" cy="563002"/>
            <a:chOff x="2632558" y="6066398"/>
            <a:chExt cx="3922755" cy="563002"/>
          </a:xfrm>
        </p:grpSpPr>
        <p:sp>
          <p:nvSpPr>
            <p:cNvPr id="148" name="Rounded Rectangle 147"/>
            <p:cNvSpPr/>
            <p:nvPr/>
          </p:nvSpPr>
          <p:spPr bwMode="auto">
            <a:xfrm>
              <a:off x="2632558" y="6066398"/>
              <a:ext cx="1938528" cy="563002"/>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r>
                <a:rPr lang="en-US" dirty="0" smtClean="0">
                  <a:gradFill>
                    <a:gsLst>
                      <a:gs pos="0">
                        <a:schemeClr val="tx1"/>
                      </a:gs>
                      <a:gs pos="100000">
                        <a:schemeClr val="tx1"/>
                      </a:gs>
                    </a:gsLst>
                    <a:lin ang="16200000" scaled="0"/>
                  </a:gradFill>
                  <a:latin typeface="Segoe UI" pitchFamily="34" charset="0"/>
                </a:rPr>
                <a:t>Delivering </a:t>
              </a:r>
              <a:br>
                <a:rPr lang="en-US" dirty="0" smtClean="0">
                  <a:gradFill>
                    <a:gsLst>
                      <a:gs pos="0">
                        <a:schemeClr val="tx1"/>
                      </a:gs>
                      <a:gs pos="100000">
                        <a:schemeClr val="tx1"/>
                      </a:gs>
                    </a:gsLst>
                    <a:lin ang="16200000" scaled="0"/>
                  </a:gradFill>
                  <a:latin typeface="Segoe UI" pitchFamily="34" charset="0"/>
                </a:rPr>
              </a:br>
              <a:r>
                <a:rPr lang="en-US" dirty="0" smtClean="0">
                  <a:gradFill>
                    <a:gsLst>
                      <a:gs pos="0">
                        <a:schemeClr val="tx1"/>
                      </a:gs>
                      <a:gs pos="100000">
                        <a:schemeClr val="tx1"/>
                      </a:gs>
                    </a:gsLst>
                    <a:lin ang="16200000" scaled="0"/>
                  </a:gradFill>
                  <a:latin typeface="Segoe UI" pitchFamily="34" charset="0"/>
                </a:rPr>
                <a:t>the service</a:t>
              </a:r>
            </a:p>
          </p:txBody>
        </p:sp>
        <p:sp>
          <p:nvSpPr>
            <p:cNvPr id="149" name="Rounded Rectangle 148"/>
            <p:cNvSpPr/>
            <p:nvPr/>
          </p:nvSpPr>
          <p:spPr bwMode="auto">
            <a:xfrm>
              <a:off x="4616785" y="6066398"/>
              <a:ext cx="1938528" cy="563002"/>
            </a:xfrm>
            <a:prstGeom prst="roundRect">
              <a:avLst/>
            </a:prstGeom>
            <a:solidFill>
              <a:srgbClr val="000000">
                <a:alpha val="30000"/>
              </a:srgbClr>
            </a:solidFill>
            <a:ln w="25400">
              <a:noFill/>
              <a:prstDash val="sysDot"/>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18288" tIns="0" rIns="18288" bIns="0" numCol="1" rtlCol="0" anchor="ctr" anchorCtr="0" compatLnSpc="1">
              <a:prstTxWarp prst="textNoShape">
                <a:avLst/>
              </a:prstTxWarp>
            </a:bodyPr>
            <a:lstStyle/>
            <a:p>
              <a:pPr algn="ctr" fontAlgn="base">
                <a:lnSpc>
                  <a:spcPct val="90000"/>
                </a:lnSpc>
                <a:spcBef>
                  <a:spcPct val="0"/>
                </a:spcBef>
                <a:spcAft>
                  <a:spcPts val="600"/>
                </a:spcAft>
                <a:defRPr/>
              </a:pPr>
              <a:r>
                <a:rPr lang="en-US" sz="1600" dirty="0" smtClean="0">
                  <a:gradFill>
                    <a:gsLst>
                      <a:gs pos="0">
                        <a:schemeClr val="tx1"/>
                      </a:gs>
                      <a:gs pos="100000">
                        <a:schemeClr val="tx1"/>
                      </a:gs>
                    </a:gsLst>
                    <a:lin ang="16200000" scaled="0"/>
                  </a:gradFill>
                  <a:latin typeface="Segoe UI" pitchFamily="34" charset="0"/>
                </a:rPr>
                <a:t>Managing </a:t>
              </a:r>
              <a:br>
                <a:rPr lang="en-US" sz="1600" dirty="0" smtClean="0">
                  <a:gradFill>
                    <a:gsLst>
                      <a:gs pos="0">
                        <a:schemeClr val="tx1"/>
                      </a:gs>
                      <a:gs pos="100000">
                        <a:schemeClr val="tx1"/>
                      </a:gs>
                    </a:gsLst>
                    <a:lin ang="16200000" scaled="0"/>
                  </a:gradFill>
                  <a:latin typeface="Segoe UI" pitchFamily="34" charset="0"/>
                </a:rPr>
              </a:br>
              <a:r>
                <a:rPr lang="en-US" sz="1600" dirty="0" smtClean="0">
                  <a:gradFill>
                    <a:gsLst>
                      <a:gs pos="0">
                        <a:schemeClr val="tx1"/>
                      </a:gs>
                      <a:gs pos="100000">
                        <a:schemeClr val="tx1"/>
                      </a:gs>
                    </a:gsLst>
                    <a:lin ang="16200000" scaled="0"/>
                  </a:gradFill>
                  <a:latin typeface="Segoe UI" pitchFamily="34" charset="0"/>
                </a:rPr>
                <a:t>the fabric</a:t>
              </a:r>
            </a:p>
          </p:txBody>
        </p:sp>
      </p:grpSp>
      <p:sp>
        <p:nvSpPr>
          <p:cNvPr id="165" name="Oval Base"/>
          <p:cNvSpPr>
            <a:spLocks noEditPoints="1"/>
          </p:cNvSpPr>
          <p:nvPr/>
        </p:nvSpPr>
        <p:spPr bwMode="auto">
          <a:xfrm>
            <a:off x="2459127" y="3308350"/>
            <a:ext cx="4225746" cy="1312849"/>
          </a:xfrm>
          <a:custGeom>
            <a:avLst/>
            <a:gdLst/>
            <a:ahLst/>
            <a:cxnLst>
              <a:cxn ang="0">
                <a:pos x="1395" y="0"/>
              </a:cxn>
              <a:cxn ang="0">
                <a:pos x="0" y="334"/>
              </a:cxn>
              <a:cxn ang="0">
                <a:pos x="1395" y="669"/>
              </a:cxn>
              <a:cxn ang="0">
                <a:pos x="2790" y="334"/>
              </a:cxn>
              <a:cxn ang="0">
                <a:pos x="1395" y="0"/>
              </a:cxn>
              <a:cxn ang="0">
                <a:pos x="1382" y="428"/>
              </a:cxn>
              <a:cxn ang="0">
                <a:pos x="630" y="247"/>
              </a:cxn>
              <a:cxn ang="0">
                <a:pos x="1382" y="67"/>
              </a:cxn>
              <a:cxn ang="0">
                <a:pos x="2133" y="247"/>
              </a:cxn>
              <a:cxn ang="0">
                <a:pos x="1382" y="428"/>
              </a:cxn>
            </a:cxnLst>
            <a:rect l="0" t="0" r="r" b="b"/>
            <a:pathLst>
              <a:path w="2790" h="669">
                <a:moveTo>
                  <a:pt x="1395" y="0"/>
                </a:moveTo>
                <a:cubicBezTo>
                  <a:pt x="625" y="0"/>
                  <a:pt x="0" y="150"/>
                  <a:pt x="0" y="334"/>
                </a:cubicBezTo>
                <a:cubicBezTo>
                  <a:pt x="0" y="519"/>
                  <a:pt x="625" y="669"/>
                  <a:pt x="1395" y="669"/>
                </a:cubicBezTo>
                <a:cubicBezTo>
                  <a:pt x="2165" y="669"/>
                  <a:pt x="2790" y="519"/>
                  <a:pt x="2790" y="334"/>
                </a:cubicBezTo>
                <a:cubicBezTo>
                  <a:pt x="2790" y="150"/>
                  <a:pt x="2165" y="0"/>
                  <a:pt x="1395" y="0"/>
                </a:cubicBezTo>
                <a:close/>
                <a:moveTo>
                  <a:pt x="1382" y="428"/>
                </a:moveTo>
                <a:cubicBezTo>
                  <a:pt x="967" y="428"/>
                  <a:pt x="630" y="347"/>
                  <a:pt x="630" y="247"/>
                </a:cubicBezTo>
                <a:cubicBezTo>
                  <a:pt x="630" y="148"/>
                  <a:pt x="967" y="67"/>
                  <a:pt x="1382" y="67"/>
                </a:cubicBezTo>
                <a:cubicBezTo>
                  <a:pt x="1797" y="67"/>
                  <a:pt x="2133" y="148"/>
                  <a:pt x="2133" y="247"/>
                </a:cubicBezTo>
                <a:cubicBezTo>
                  <a:pt x="2133" y="347"/>
                  <a:pt x="1797" y="428"/>
                  <a:pt x="1382" y="428"/>
                </a:cubicBezTo>
                <a:close/>
              </a:path>
            </a:pathLst>
          </a:custGeom>
          <a:gradFill>
            <a:gsLst>
              <a:gs pos="18000">
                <a:schemeClr val="accent1">
                  <a:lumMod val="75000"/>
                </a:schemeClr>
              </a:gs>
              <a:gs pos="54000">
                <a:schemeClr val="accent1">
                  <a:lumMod val="50000"/>
                </a:schemeClr>
              </a:gs>
              <a:gs pos="87000">
                <a:schemeClr val="tx2">
                  <a:lumMod val="20000"/>
                  <a:lumOff val="80000"/>
                </a:schemeClr>
              </a:gs>
            </a:gsLst>
            <a:lin ang="16200000" scaled="1"/>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B2B2B2">
                <a:satMod val="300000"/>
              </a:srgbClr>
            </a:contourClr>
          </a:sp3d>
        </p:spPr>
        <p:txBody>
          <a:bodyPr vert="horz" wrap="square" lIns="109728" tIns="54864" rIns="109728" bIns="54864" numCol="1" rtlCol="0" anchor="ctr" anchorCtr="0" compatLnSpc="1">
            <a:prstTxWarp prst="textNoShape">
              <a:avLst/>
            </a:prstTxWarp>
          </a:bodyPr>
          <a:lstStyle/>
          <a:p>
            <a:pPr algn="ctr" defTabSz="1096707">
              <a:lnSpc>
                <a:spcPct val="70000"/>
              </a:lnSpc>
              <a:defRPr/>
            </a:pPr>
            <a:endParaRPr lang="en-US" sz="2000" dirty="0">
              <a:solidFill>
                <a:prstClr val="white"/>
              </a:solidFill>
              <a:effectLst>
                <a:outerShdw blurRad="38100" dist="38100" dir="2700000" algn="tl">
                  <a:srgbClr val="000000">
                    <a:alpha val="43137"/>
                  </a:srgbClr>
                </a:outerShdw>
              </a:effectLst>
            </a:endParaRPr>
          </a:p>
        </p:txBody>
      </p:sp>
      <p:pic>
        <p:nvPicPr>
          <p:cNvPr id="42" name="Picture 18" descr="\\eventsql\dvd\Online_ART\DVD_ART36\Logos\System Center\System Center generic brand Grid h r.png"/>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5053628" y="3691890"/>
            <a:ext cx="2061865" cy="453269"/>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43" name="Picture 20" descr="\\eventsql\dvd\Online_ART\DVD_ART36\Logos\Windows Server (brand)\Windows Server brand logo hr.png"/>
          <p:cNvPicPr>
            <a:picLocks noChangeAspect="1" noChangeArrowheads="1"/>
          </p:cNvPicPr>
          <p:nvPr/>
        </p:nvPicPr>
        <p:blipFill>
          <a:blip r:embed="rId18" cstate="print">
            <a:extLst>
              <a:ext uri="{28A0092B-C50C-407E-A947-70E740481C1C}">
                <a14:useLocalDpi xmlns="" xmlns:a14="http://schemas.microsoft.com/office/drawing/2010/main" val="0"/>
              </a:ext>
            </a:extLst>
          </a:blip>
          <a:srcRect/>
          <a:stretch>
            <a:fillRect/>
          </a:stretch>
        </p:blipFill>
        <p:spPr bwMode="auto">
          <a:xfrm>
            <a:off x="4572000" y="4117123"/>
            <a:ext cx="2204315" cy="407031"/>
          </a:xfrm>
          <a:prstGeom prst="rect">
            <a:avLst/>
          </a:prstGeom>
          <a:noFill/>
          <a:effectLst>
            <a:outerShdw blurRad="88900" algn="ctr" rotWithShape="0">
              <a:prstClr val="black">
                <a:alpha val="50000"/>
              </a:prst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grpSp>
        <p:nvGrpSpPr>
          <p:cNvPr id="153" name="Group 68"/>
          <p:cNvGrpSpPr/>
          <p:nvPr/>
        </p:nvGrpSpPr>
        <p:grpSpPr>
          <a:xfrm>
            <a:off x="3206505" y="2451575"/>
            <a:ext cx="2730989" cy="2297750"/>
            <a:chOff x="1254185" y="1209976"/>
            <a:chExt cx="7480126" cy="4721325"/>
          </a:xfrm>
        </p:grpSpPr>
        <p:pic>
          <p:nvPicPr>
            <p:cNvPr id="154" name="Picture 5"/>
            <p:cNvPicPr>
              <a:picLocks noChangeAspect="1" noChangeArrowheads="1"/>
            </p:cNvPicPr>
            <p:nvPr/>
          </p:nvPicPr>
          <p:blipFill>
            <a:blip r:embed="rId19" cstate="email"/>
            <a:srcRect/>
            <a:stretch>
              <a:fillRect/>
            </a:stretch>
          </p:blipFill>
          <p:spPr bwMode="auto">
            <a:xfrm>
              <a:off x="2334190" y="1209976"/>
              <a:ext cx="5186187" cy="3760778"/>
            </a:xfrm>
            <a:prstGeom prst="rect">
              <a:avLst/>
            </a:prstGeom>
            <a:noFill/>
            <a:ln>
              <a:noFill/>
            </a:ln>
          </p:spPr>
        </p:pic>
        <p:pic>
          <p:nvPicPr>
            <p:cNvPr id="155" name="Picture 2" descr="C:\Users\mitchelld\Desktop\Icons\For DVD\_Real Vista Style\batch_process_256.png"/>
            <p:cNvPicPr>
              <a:picLocks noChangeAspect="1" noChangeArrowheads="1"/>
            </p:cNvPicPr>
            <p:nvPr/>
          </p:nvPicPr>
          <p:blipFill>
            <a:blip r:embed="rId20" cstate="email"/>
            <a:stretch>
              <a:fillRect/>
            </a:stretch>
          </p:blipFill>
          <p:spPr bwMode="auto">
            <a:xfrm>
              <a:off x="4321461" y="2461138"/>
              <a:ext cx="1761699" cy="1761694"/>
            </a:xfrm>
            <a:prstGeom prst="rect">
              <a:avLst/>
            </a:prstGeom>
            <a:noFill/>
            <a:ln>
              <a:noFill/>
            </a:ln>
          </p:spPr>
        </p:pic>
        <p:grpSp>
          <p:nvGrpSpPr>
            <p:cNvPr id="156" name="Group 21"/>
            <p:cNvGrpSpPr/>
            <p:nvPr/>
          </p:nvGrpSpPr>
          <p:grpSpPr>
            <a:xfrm>
              <a:off x="6718406" y="2180697"/>
              <a:ext cx="2015905" cy="1653407"/>
              <a:chOff x="2291101" y="2477894"/>
              <a:chExt cx="1710190" cy="1402667"/>
            </a:xfrm>
          </p:grpSpPr>
          <p:pic>
            <p:nvPicPr>
              <p:cNvPr id="163" name="Picture 5" descr="C:\Users\mitchelld\Desktop\Icons\For DVD\_Real Vista Style\server_256.png"/>
              <p:cNvPicPr>
                <a:picLocks noChangeAspect="1" noChangeArrowheads="1"/>
              </p:cNvPicPr>
              <p:nvPr/>
            </p:nvPicPr>
            <p:blipFill>
              <a:blip r:embed="rId21" cstate="email"/>
              <a:srcRect/>
              <a:stretch>
                <a:fillRect/>
              </a:stretch>
            </p:blipFill>
            <p:spPr bwMode="auto">
              <a:xfrm flipH="1">
                <a:off x="2677543" y="2477894"/>
                <a:ext cx="1323748" cy="1323745"/>
              </a:xfrm>
              <a:prstGeom prst="rect">
                <a:avLst/>
              </a:prstGeom>
              <a:noFill/>
              <a:ln>
                <a:noFill/>
              </a:ln>
            </p:spPr>
          </p:pic>
          <p:pic>
            <p:nvPicPr>
              <p:cNvPr id="164" name="Picture 5" descr="C:\Users\mitchelld\Desktop\Icons\For DVD\_Real Vista Style\server_256.png"/>
              <p:cNvPicPr>
                <a:picLocks noChangeAspect="1" noChangeArrowheads="1"/>
              </p:cNvPicPr>
              <p:nvPr/>
            </p:nvPicPr>
            <p:blipFill>
              <a:blip r:embed="rId21" cstate="email"/>
              <a:srcRect/>
              <a:stretch>
                <a:fillRect/>
              </a:stretch>
            </p:blipFill>
            <p:spPr bwMode="auto">
              <a:xfrm flipH="1">
                <a:off x="2291101" y="2556817"/>
                <a:ext cx="1323748" cy="1323744"/>
              </a:xfrm>
              <a:prstGeom prst="rect">
                <a:avLst/>
              </a:prstGeom>
              <a:noFill/>
              <a:ln>
                <a:noFill/>
              </a:ln>
            </p:spPr>
          </p:pic>
        </p:grpSp>
        <p:grpSp>
          <p:nvGrpSpPr>
            <p:cNvPr id="157" name="Group 21"/>
            <p:cNvGrpSpPr/>
            <p:nvPr/>
          </p:nvGrpSpPr>
          <p:grpSpPr>
            <a:xfrm>
              <a:off x="1254185" y="2232788"/>
              <a:ext cx="2015904" cy="1653412"/>
              <a:chOff x="2633136" y="2522084"/>
              <a:chExt cx="1710190" cy="1402671"/>
            </a:xfrm>
          </p:grpSpPr>
          <p:pic>
            <p:nvPicPr>
              <p:cNvPr id="161" name="Picture 5" descr="C:\Users\mitchelld\Desktop\Icons\For DVD\_Real Vista Style\server_256.png"/>
              <p:cNvPicPr>
                <a:picLocks noChangeAspect="1" noChangeArrowheads="1"/>
              </p:cNvPicPr>
              <p:nvPr/>
            </p:nvPicPr>
            <p:blipFill>
              <a:blip r:embed="rId21" cstate="email"/>
              <a:srcRect/>
              <a:stretch>
                <a:fillRect/>
              </a:stretch>
            </p:blipFill>
            <p:spPr bwMode="auto">
              <a:xfrm flipH="1">
                <a:off x="3019577" y="2522084"/>
                <a:ext cx="1323749" cy="1323748"/>
              </a:xfrm>
              <a:prstGeom prst="rect">
                <a:avLst/>
              </a:prstGeom>
              <a:noFill/>
              <a:ln>
                <a:noFill/>
              </a:ln>
            </p:spPr>
          </p:pic>
          <p:pic>
            <p:nvPicPr>
              <p:cNvPr id="162" name="Picture 5" descr="C:\Users\mitchelld\Desktop\Icons\For DVD\_Real Vista Style\server_256.png"/>
              <p:cNvPicPr>
                <a:picLocks noChangeAspect="1" noChangeArrowheads="1"/>
              </p:cNvPicPr>
              <p:nvPr/>
            </p:nvPicPr>
            <p:blipFill>
              <a:blip r:embed="rId21" cstate="email"/>
              <a:srcRect/>
              <a:stretch>
                <a:fillRect/>
              </a:stretch>
            </p:blipFill>
            <p:spPr bwMode="auto">
              <a:xfrm flipH="1">
                <a:off x="2633136" y="2601007"/>
                <a:ext cx="1323749" cy="1323748"/>
              </a:xfrm>
              <a:prstGeom prst="rect">
                <a:avLst/>
              </a:prstGeom>
              <a:noFill/>
              <a:ln>
                <a:noFill/>
              </a:ln>
            </p:spPr>
          </p:pic>
        </p:grpSp>
        <p:grpSp>
          <p:nvGrpSpPr>
            <p:cNvPr id="158" name="Group 21"/>
            <p:cNvGrpSpPr/>
            <p:nvPr/>
          </p:nvGrpSpPr>
          <p:grpSpPr>
            <a:xfrm>
              <a:off x="2611718" y="4277894"/>
              <a:ext cx="2015903" cy="1653407"/>
              <a:chOff x="2863619" y="2333888"/>
              <a:chExt cx="1710190" cy="1402666"/>
            </a:xfrm>
          </p:grpSpPr>
          <p:pic>
            <p:nvPicPr>
              <p:cNvPr id="159" name="Picture 5" descr="C:\Users\mitchelld\Desktop\Icons\For DVD\_Real Vista Style\server_256.png"/>
              <p:cNvPicPr>
                <a:picLocks noChangeAspect="1" noChangeArrowheads="1"/>
              </p:cNvPicPr>
              <p:nvPr/>
            </p:nvPicPr>
            <p:blipFill>
              <a:blip r:embed="rId21" cstate="email"/>
              <a:srcRect/>
              <a:stretch>
                <a:fillRect/>
              </a:stretch>
            </p:blipFill>
            <p:spPr bwMode="auto">
              <a:xfrm flipH="1">
                <a:off x="3250060" y="2333888"/>
                <a:ext cx="1323749" cy="1323743"/>
              </a:xfrm>
              <a:prstGeom prst="rect">
                <a:avLst/>
              </a:prstGeom>
              <a:noFill/>
              <a:ln>
                <a:noFill/>
              </a:ln>
            </p:spPr>
          </p:pic>
          <p:pic>
            <p:nvPicPr>
              <p:cNvPr id="160" name="Picture 5" descr="C:\Users\mitchelld\Desktop\Icons\For DVD\_Real Vista Style\server_256.png"/>
              <p:cNvPicPr>
                <a:picLocks noChangeAspect="1" noChangeArrowheads="1"/>
              </p:cNvPicPr>
              <p:nvPr/>
            </p:nvPicPr>
            <p:blipFill>
              <a:blip r:embed="rId21" cstate="email"/>
              <a:srcRect/>
              <a:stretch>
                <a:fillRect/>
              </a:stretch>
            </p:blipFill>
            <p:spPr bwMode="auto">
              <a:xfrm flipH="1">
                <a:off x="2863619" y="2412810"/>
                <a:ext cx="1323749" cy="1323744"/>
              </a:xfrm>
              <a:prstGeom prst="rect">
                <a:avLst/>
              </a:prstGeom>
              <a:noFill/>
              <a:ln>
                <a:noFill/>
              </a:ln>
            </p:spPr>
          </p:pic>
        </p:grpSp>
      </p:grpSp>
    </p:spTree>
    <p:extLst>
      <p:ext uri="{BB962C8B-B14F-4D97-AF65-F5344CB8AC3E}">
        <p14:creationId xmlns="" xmlns:p14="http://schemas.microsoft.com/office/powerpoint/2010/main" val="175526177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0" fill="hold" nodeType="clickEffect">
                                  <p:stCondLst>
                                    <p:cond delay="0"/>
                                  </p:stCondLst>
                                  <p:childTnLst>
                                    <p:anim calcmode="lin" valueType="num">
                                      <p:cBhvr>
                                        <p:cTn id="6" dur="1000"/>
                                        <p:tgtEl>
                                          <p:spTgt spid="141"/>
                                        </p:tgtEl>
                                        <p:attrNameLst>
                                          <p:attrName>ppt_w</p:attrName>
                                        </p:attrNameLst>
                                      </p:cBhvr>
                                      <p:tavLst>
                                        <p:tav tm="0">
                                          <p:val>
                                            <p:strVal val="ppt_w"/>
                                          </p:val>
                                        </p:tav>
                                        <p:tav tm="100000">
                                          <p:val>
                                            <p:fltVal val="0"/>
                                          </p:val>
                                        </p:tav>
                                      </p:tavLst>
                                    </p:anim>
                                    <p:anim calcmode="lin" valueType="num">
                                      <p:cBhvr>
                                        <p:cTn id="7" dur="1000"/>
                                        <p:tgtEl>
                                          <p:spTgt spid="141"/>
                                        </p:tgtEl>
                                        <p:attrNameLst>
                                          <p:attrName>ppt_h</p:attrName>
                                        </p:attrNameLst>
                                      </p:cBhvr>
                                      <p:tavLst>
                                        <p:tav tm="0">
                                          <p:val>
                                            <p:strVal val="ppt_h"/>
                                          </p:val>
                                        </p:tav>
                                        <p:tav tm="100000">
                                          <p:val>
                                            <p:fltVal val="0"/>
                                          </p:val>
                                        </p:tav>
                                      </p:tavLst>
                                    </p:anim>
                                    <p:animEffect transition="out" filter="fade">
                                      <p:cBhvr>
                                        <p:cTn id="8" dur="1000"/>
                                        <p:tgtEl>
                                          <p:spTgt spid="141"/>
                                        </p:tgtEl>
                                      </p:cBhvr>
                                    </p:animEffect>
                                    <p:set>
                                      <p:cBhvr>
                                        <p:cTn id="9" dur="1" fill="hold">
                                          <p:stCondLst>
                                            <p:cond delay="999"/>
                                          </p:stCondLst>
                                        </p:cTn>
                                        <p:tgtEl>
                                          <p:spTgt spid="141"/>
                                        </p:tgtEl>
                                        <p:attrNameLst>
                                          <p:attrName>style.visibility</p:attrName>
                                        </p:attrNameLst>
                                      </p:cBhvr>
                                      <p:to>
                                        <p:strVal val="hidden"/>
                                      </p:to>
                                    </p:set>
                                  </p:childTnLst>
                                </p:cTn>
                              </p:par>
                              <p:par>
                                <p:cTn id="10" presetID="64" presetClass="path" presetSubtype="0" accel="50000" decel="50000" fill="hold" nodeType="withEffect">
                                  <p:stCondLst>
                                    <p:cond delay="0"/>
                                  </p:stCondLst>
                                  <p:childTnLst>
                                    <p:animMotion origin="layout" path="M -1.94444E-6 3.33333E-6 L -1.94444E-6 -0.2044 " pathEditMode="relative" rAng="0" ptsTypes="AA">
                                      <p:cBhvr>
                                        <p:cTn id="11" dur="2000" fill="hold"/>
                                        <p:tgtEl>
                                          <p:spTgt spid="127"/>
                                        </p:tgtEl>
                                        <p:attrNameLst>
                                          <p:attrName>ppt_x</p:attrName>
                                          <p:attrName>ppt_y</p:attrName>
                                        </p:attrNameLst>
                                      </p:cBhvr>
                                      <p:rCtr x="0" y="-102"/>
                                    </p:animMotion>
                                  </p:childTnLst>
                                </p:cTn>
                              </p:par>
                              <p:par>
                                <p:cTn id="12" presetID="10" presetClass="exit" presetSubtype="0" fill="hold" nodeType="withEffect">
                                  <p:stCondLst>
                                    <p:cond delay="0"/>
                                  </p:stCondLst>
                                  <p:childTnLst>
                                    <p:animEffect transition="out" filter="fade">
                                      <p:cBhvr>
                                        <p:cTn id="13" dur="2000"/>
                                        <p:tgtEl>
                                          <p:spTgt spid="127"/>
                                        </p:tgtEl>
                                      </p:cBhvr>
                                    </p:animEffect>
                                    <p:set>
                                      <p:cBhvr>
                                        <p:cTn id="14" dur="1" fill="hold">
                                          <p:stCondLst>
                                            <p:cond delay="1999"/>
                                          </p:stCondLst>
                                        </p:cTn>
                                        <p:tgtEl>
                                          <p:spTgt spid="127"/>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childTnLst>
                                </p:cTn>
                              </p:par>
                              <p:par>
                                <p:cTn id="18" presetID="10" presetClass="entr" presetSubtype="0"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childTnLst>
                                </p:cTn>
                              </p:par>
                              <p:par>
                                <p:cTn id="21" presetID="10" presetClass="entr" presetSubtype="0"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1000"/>
                                        <p:tgtEl>
                                          <p:spTgt spid="43"/>
                                        </p:tgtEl>
                                      </p:cBhvr>
                                    </p:animEffect>
                                  </p:childTnLst>
                                </p:cTn>
                              </p:par>
                              <p:par>
                                <p:cTn id="24" presetID="10" presetClass="entr" presetSubtype="0"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childTnLst>
                                </p:cTn>
                              </p:par>
                              <p:par>
                                <p:cTn id="27" presetID="10"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childTnLst>
                                </p:cTn>
                              </p:par>
                              <p:par>
                                <p:cTn id="30" presetID="10" presetClass="entr" presetSubtype="0"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ppt_w</p:attrName>
                                        </p:attrNameLst>
                                      </p:cBhvr>
                                      <p:tavLst>
                                        <p:tav tm="0">
                                          <p:val>
                                            <p:strVal val="#ppt_w*0.70"/>
                                          </p:val>
                                        </p:tav>
                                        <p:tav tm="100000">
                                          <p:val>
                                            <p:strVal val="#ppt_w"/>
                                          </p:val>
                                        </p:tav>
                                      </p:tavLst>
                                    </p:anim>
                                    <p:anim calcmode="lin" valueType="num">
                                      <p:cBhvr>
                                        <p:cTn id="36" dur="1000" fill="hold"/>
                                        <p:tgtEl>
                                          <p:spTgt spid="54"/>
                                        </p:tgtEl>
                                        <p:attrNameLst>
                                          <p:attrName>ppt_h</p:attrName>
                                        </p:attrNameLst>
                                      </p:cBhvr>
                                      <p:tavLst>
                                        <p:tav tm="0">
                                          <p:val>
                                            <p:strVal val="#ppt_h"/>
                                          </p:val>
                                        </p:tav>
                                        <p:tav tm="100000">
                                          <p:val>
                                            <p:strVal val="#ppt_h"/>
                                          </p:val>
                                        </p:tav>
                                      </p:tavLst>
                                    </p:anim>
                                    <p:animEffect transition="in" filter="fade">
                                      <p:cBhvr>
                                        <p:cTn id="37" dur="1000"/>
                                        <p:tgtEl>
                                          <p:spTgt spid="5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5"/>
                                        </p:tgtEl>
                                        <p:attrNameLst>
                                          <p:attrName>style.visibility</p:attrName>
                                        </p:attrNameLst>
                                      </p:cBhvr>
                                      <p:to>
                                        <p:strVal val="visible"/>
                                      </p:to>
                                    </p:set>
                                    <p:animEffect transition="in" filter="fade">
                                      <p:cBhvr>
                                        <p:cTn id="40" dur="1000"/>
                                        <p:tgtEl>
                                          <p:spTgt spid="165"/>
                                        </p:tgtEl>
                                      </p:cBhvr>
                                    </p:animEffect>
                                  </p:childTnLst>
                                </p:cTn>
                              </p:par>
                              <p:par>
                                <p:cTn id="41" presetID="10" presetClass="entr" presetSubtype="0" fill="hold" nodeType="withEffect">
                                  <p:stCondLst>
                                    <p:cond delay="0"/>
                                  </p:stCondLst>
                                  <p:childTnLst>
                                    <p:set>
                                      <p:cBhvr>
                                        <p:cTn id="42" dur="1" fill="hold">
                                          <p:stCondLst>
                                            <p:cond delay="0"/>
                                          </p:stCondLst>
                                        </p:cTn>
                                        <p:tgtEl>
                                          <p:spTgt spid="153"/>
                                        </p:tgtEl>
                                        <p:attrNameLst>
                                          <p:attrName>style.visibility</p:attrName>
                                        </p:attrNameLst>
                                      </p:cBhvr>
                                      <p:to>
                                        <p:strVal val="visible"/>
                                      </p:to>
                                    </p:set>
                                    <p:animEffect transition="in" filter="fade">
                                      <p:cBhvr>
                                        <p:cTn id="43" dur="1000"/>
                                        <p:tgtEl>
                                          <p:spTgt spid="153"/>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1000"/>
                                        <p:tgtEl>
                                          <p:spTgt spid="94"/>
                                        </p:tgtEl>
                                      </p:cBhvr>
                                    </p:animEffect>
                                  </p:childTnLst>
                                </p:cTn>
                              </p:par>
                              <p:par>
                                <p:cTn id="48" presetID="10" presetClass="entr" presetSubtype="0" fill="hold" nodeType="with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fade">
                                      <p:cBhvr>
                                        <p:cTn id="50" dur="1000"/>
                                        <p:tgtEl>
                                          <p:spTgt spid="72"/>
                                        </p:tgtEl>
                                      </p:cBhvr>
                                    </p:animEffect>
                                  </p:childTnLst>
                                </p:cTn>
                              </p:par>
                              <p:par>
                                <p:cTn id="51" presetID="10" presetClass="entr" presetSubtype="0" fill="hold" nodeType="with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fade">
                                      <p:cBhvr>
                                        <p:cTn id="53" dur="1000"/>
                                        <p:tgtEl>
                                          <p:spTgt spid="66"/>
                                        </p:tgtEl>
                                      </p:cBhvr>
                                    </p:animEffect>
                                  </p:childTnLst>
                                </p:cTn>
                              </p:par>
                              <p:par>
                                <p:cTn id="54" presetID="10" presetClass="entr" presetSubtype="0" fill="hold"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childTnLst>
                                </p:cTn>
                              </p:par>
                              <p:par>
                                <p:cTn id="57" presetID="10" presetClass="entr" presetSubtype="0" fill="hold"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childTnLst>
                                </p:cTn>
                              </p:par>
                            </p:childTnLst>
                          </p:cTn>
                        </p:par>
                        <p:par>
                          <p:cTn id="60" fill="hold">
                            <p:stCondLst>
                              <p:cond delay="3000"/>
                            </p:stCondLst>
                            <p:childTnLst>
                              <p:par>
                                <p:cTn id="61" presetID="10" presetClass="entr" presetSubtype="0" fill="hold"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1000"/>
                                        <p:tgtEl>
                                          <p:spTgt spid="85"/>
                                        </p:tgtEl>
                                      </p:cBhvr>
                                    </p:animEffect>
                                  </p:childTnLst>
                                </p:cTn>
                              </p:par>
                            </p:childTnLst>
                          </p:cTn>
                        </p:par>
                        <p:par>
                          <p:cTn id="64" fill="hold">
                            <p:stCondLst>
                              <p:cond delay="4000"/>
                            </p:stCondLst>
                            <p:childTnLst>
                              <p:par>
                                <p:cTn id="65" presetID="10" presetClass="entr" presetSubtype="0" fill="hold" nodeType="afterEffect">
                                  <p:stCondLst>
                                    <p:cond delay="0"/>
                                  </p:stCondLst>
                                  <p:childTnLst>
                                    <p:set>
                                      <p:cBhvr>
                                        <p:cTn id="66" dur="1" fill="hold">
                                          <p:stCondLst>
                                            <p:cond delay="0"/>
                                          </p:stCondLst>
                                        </p:cTn>
                                        <p:tgtEl>
                                          <p:spTgt spid="150"/>
                                        </p:tgtEl>
                                        <p:attrNameLst>
                                          <p:attrName>style.visibility</p:attrName>
                                        </p:attrNameLst>
                                      </p:cBhvr>
                                      <p:to>
                                        <p:strVal val="visible"/>
                                      </p:to>
                                    </p:set>
                                    <p:animEffect transition="in" filter="fade">
                                      <p:cBhvr>
                                        <p:cTn id="67" dur="20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94" grpId="0"/>
      <p:bldP spid="16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4"/>
            <a:ext cx="8382000" cy="1218795"/>
          </a:xfrm>
        </p:spPr>
        <p:txBody>
          <a:bodyPr/>
          <a:lstStyle/>
          <a:p>
            <a:r>
              <a:rPr lang="en-US" sz="4400" dirty="0">
                <a:solidFill>
                  <a:srgbClr val="CCFFCC"/>
                </a:solidFill>
                <a:effectLst/>
                <a:latin typeface="+mj-lt"/>
                <a:cs typeface="Arial" charset="0"/>
              </a:rPr>
              <a:t>Building a Foundation</a:t>
            </a:r>
            <a:br>
              <a:rPr lang="en-US" sz="4400" dirty="0">
                <a:solidFill>
                  <a:srgbClr val="CCFFCC"/>
                </a:solidFill>
                <a:effectLst/>
                <a:latin typeface="+mj-lt"/>
                <a:cs typeface="Arial" charset="0"/>
              </a:rPr>
            </a:br>
            <a:endParaRPr lang="en-US" sz="4400" dirty="0">
              <a:solidFill>
                <a:srgbClr val="CCFFCC"/>
              </a:solidFill>
              <a:effectLst/>
              <a:latin typeface="+mj-lt"/>
              <a:cs typeface="Arial" charset="0"/>
            </a:endParaRPr>
          </a:p>
        </p:txBody>
      </p:sp>
      <p:grpSp>
        <p:nvGrpSpPr>
          <p:cNvPr id="3" name="Group 27"/>
          <p:cNvGrpSpPr/>
          <p:nvPr/>
        </p:nvGrpSpPr>
        <p:grpSpPr>
          <a:xfrm>
            <a:off x="381558" y="1683300"/>
            <a:ext cx="4040817" cy="5437187"/>
            <a:chOff x="381553" y="1420813"/>
            <a:chExt cx="4040817" cy="5437187"/>
          </a:xfrm>
        </p:grpSpPr>
        <p:sp>
          <p:nvSpPr>
            <p:cNvPr id="19" name="Round Same Side Corner Rectangle 18"/>
            <p:cNvSpPr/>
            <p:nvPr/>
          </p:nvSpPr>
          <p:spPr bwMode="auto">
            <a:xfrm>
              <a:off x="381553" y="1420813"/>
              <a:ext cx="4040817" cy="5437187"/>
            </a:xfrm>
            <a:prstGeom prst="round2SameRect">
              <a:avLst>
                <a:gd name="adj1" fmla="val 6799"/>
                <a:gd name="adj2" fmla="val 0"/>
              </a:avLst>
            </a:prstGeom>
            <a:gradFill>
              <a:gsLst>
                <a:gs pos="0">
                  <a:schemeClr val="accent3">
                    <a:shade val="15000"/>
                    <a:satMod val="180000"/>
                    <a:alpha val="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a:ln>
              <a:gradFill>
                <a:gsLst>
                  <a:gs pos="0">
                    <a:schemeClr val="accent3">
                      <a:alpha val="0"/>
                    </a:schemeClr>
                  </a:gs>
                  <a:gs pos="50000">
                    <a:schemeClr val="accent3"/>
                  </a:gs>
                  <a:gs pos="100000">
                    <a:schemeClr val="accent3">
                      <a:lumMod val="75000"/>
                    </a:schemeClr>
                  </a:gs>
                </a:gsLst>
                <a:lin ang="16200000" scaled="0"/>
              </a:gra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6" name="Text Placeholder 2"/>
            <p:cNvSpPr txBox="1">
              <a:spLocks/>
            </p:cNvSpPr>
            <p:nvPr/>
          </p:nvSpPr>
          <p:spPr>
            <a:xfrm>
              <a:off x="534909" y="4719577"/>
              <a:ext cx="3687493" cy="1800493"/>
            </a:xfrm>
            <a:prstGeom prst="rect">
              <a:avLst/>
            </a:prstGeom>
          </p:spPr>
          <p:txBody>
            <a:bodyPr wrap="square" lIns="0" tIns="0" rIns="0" bIns="0">
              <a:spAutoFit/>
            </a:bodyPr>
            <a:lstStyle/>
            <a:p>
              <a:pPr marL="282575" indent="-282575">
                <a:lnSpc>
                  <a:spcPct val="90000"/>
                </a:lnSpc>
                <a:spcBef>
                  <a:spcPct val="20000"/>
                </a:spcBef>
                <a:spcAft>
                  <a:spcPts val="600"/>
                </a:spcAft>
                <a:buClr>
                  <a:srgbClr val="94C94B"/>
                </a:buClr>
                <a:buSzPct val="85000"/>
                <a:buFontTx/>
                <a:buBlip>
                  <a:blip r:embed="rId3"/>
                </a:buBlip>
                <a:defRPr/>
              </a:pPr>
              <a:r>
                <a:rPr lang="en-US" sz="2000" dirty="0" smtClean="0">
                  <a:gradFill>
                    <a:gsLst>
                      <a:gs pos="0">
                        <a:srgbClr val="FFFFFF"/>
                      </a:gs>
                      <a:gs pos="100000">
                        <a:srgbClr val="FFFFFF"/>
                      </a:gs>
                    </a:gsLst>
                    <a:lin ang="5400000" scaled="0"/>
                  </a:gradFill>
                </a:rPr>
                <a:t>Step-by-step instructions that you can use to build an instantly scalable virtualized infrastructure guidance</a:t>
              </a:r>
            </a:p>
            <a:p>
              <a:pPr marL="282575" indent="-282575">
                <a:lnSpc>
                  <a:spcPct val="90000"/>
                </a:lnSpc>
                <a:spcBef>
                  <a:spcPct val="20000"/>
                </a:spcBef>
                <a:buClr>
                  <a:srgbClr val="94C94B"/>
                </a:buClr>
                <a:buSzPct val="85000"/>
                <a:buFontTx/>
                <a:buBlip>
                  <a:blip r:embed="rId3"/>
                </a:buBlip>
                <a:defRPr/>
              </a:pPr>
              <a:r>
                <a:rPr lang="en-US" sz="2000" dirty="0" smtClean="0">
                  <a:gradFill>
                    <a:gsLst>
                      <a:gs pos="0">
                        <a:srgbClr val="FFFFFF"/>
                      </a:gs>
                      <a:gs pos="100000">
                        <a:srgbClr val="FFFFFF"/>
                      </a:gs>
                    </a:gsLst>
                    <a:lin ang="5400000" scaled="0"/>
                  </a:gradFill>
                </a:rPr>
                <a:t>Sample code and best practices</a:t>
              </a:r>
            </a:p>
          </p:txBody>
        </p:sp>
        <p:sp>
          <p:nvSpPr>
            <p:cNvPr id="20" name="Text Placeholder 2"/>
            <p:cNvSpPr txBox="1">
              <a:spLocks/>
            </p:cNvSpPr>
            <p:nvPr/>
          </p:nvSpPr>
          <p:spPr>
            <a:xfrm>
              <a:off x="533391" y="1641631"/>
              <a:ext cx="3735986" cy="858697"/>
            </a:xfrm>
            <a:prstGeom prst="rect">
              <a:avLst/>
            </a:prstGeom>
          </p:spPr>
          <p:txBody>
            <a:bodyPr wrap="square" lIns="0" tIns="0" rIns="0" bIns="0">
              <a:spAutoFit/>
            </a:bodyPr>
            <a:lstStyle/>
            <a:p>
              <a:pPr algn="ctr">
                <a:lnSpc>
                  <a:spcPct val="90000"/>
                </a:lnSpc>
                <a:spcBef>
                  <a:spcPct val="20000"/>
                </a:spcBef>
                <a:buClr>
                  <a:srgbClr val="94C94B"/>
                </a:buClr>
                <a:buSzPct val="85000"/>
                <a:defRPr/>
              </a:pPr>
              <a:r>
                <a:rPr lang="en-US" sz="2000" b="1" dirty="0" smtClean="0">
                  <a:gradFill>
                    <a:gsLst>
                      <a:gs pos="0">
                        <a:srgbClr val="FFFFFF"/>
                      </a:gs>
                      <a:gs pos="100000">
                        <a:srgbClr val="FFFFFF"/>
                      </a:gs>
                    </a:gsLst>
                    <a:lin ang="5400000" scaled="0"/>
                  </a:gradFill>
                </a:rPr>
                <a:t>Dynamic Data Center Toolkit for </a:t>
              </a:r>
              <a:r>
                <a:rPr lang="en-US" sz="2000" b="1" dirty="0" err="1" smtClean="0">
                  <a:gradFill>
                    <a:gsLst>
                      <a:gs pos="0">
                        <a:srgbClr val="FFFFFF"/>
                      </a:gs>
                      <a:gs pos="100000">
                        <a:srgbClr val="FFFFFF"/>
                      </a:gs>
                    </a:gsLst>
                    <a:lin ang="5400000" scaled="0"/>
                  </a:gradFill>
                </a:rPr>
                <a:t>Hosters</a:t>
              </a:r>
              <a:r>
                <a:rPr lang="en-US" sz="2000" b="1" dirty="0" smtClean="0">
                  <a:gradFill>
                    <a:gsLst>
                      <a:gs pos="0">
                        <a:srgbClr val="FFFFFF"/>
                      </a:gs>
                      <a:gs pos="100000">
                        <a:srgbClr val="FFFFFF"/>
                      </a:gs>
                    </a:gsLst>
                    <a:lin ang="5400000" scaled="0"/>
                  </a:gradFill>
                </a:rPr>
                <a:t> (DDTK-H)</a:t>
              </a:r>
            </a:p>
            <a:p>
              <a:pPr algn="ctr">
                <a:lnSpc>
                  <a:spcPct val="90000"/>
                </a:lnSpc>
                <a:spcBef>
                  <a:spcPct val="20000"/>
                </a:spcBef>
                <a:buClr>
                  <a:srgbClr val="94C94B"/>
                </a:buClr>
                <a:buSzPct val="85000"/>
                <a:defRPr/>
              </a:pPr>
              <a:r>
                <a:rPr lang="en-US" i="1" dirty="0" smtClean="0">
                  <a:gradFill>
                    <a:gsLst>
                      <a:gs pos="0">
                        <a:srgbClr val="FFFFFF"/>
                      </a:gs>
                      <a:gs pos="100000">
                        <a:srgbClr val="FFFFFF"/>
                      </a:gs>
                    </a:gsLst>
                    <a:lin ang="5400000" scaled="0"/>
                  </a:gradFill>
                </a:rPr>
                <a:t>Available now and free of charge!</a:t>
              </a:r>
            </a:p>
          </p:txBody>
        </p:sp>
        <p:grpSp>
          <p:nvGrpSpPr>
            <p:cNvPr id="4" name="Group 38"/>
            <p:cNvGrpSpPr/>
            <p:nvPr/>
          </p:nvGrpSpPr>
          <p:grpSpPr>
            <a:xfrm>
              <a:off x="480756" y="2929861"/>
              <a:ext cx="3230575" cy="1716954"/>
              <a:chOff x="381000" y="2430293"/>
              <a:chExt cx="4037614" cy="2145871"/>
            </a:xfrm>
          </p:grpSpPr>
          <p:pic>
            <p:nvPicPr>
              <p:cNvPr id="1033" name="Picture 9" descr="\\SERVER3\InternalBin\Resource DVD\DVD_ART36\Artwork_Imagery\Icons - Illustrations\Internet Clouds web\cloud 1.png"/>
              <p:cNvPicPr>
                <a:picLocks noChangeAspect="1" noChangeArrowheads="1"/>
              </p:cNvPicPr>
              <p:nvPr/>
            </p:nvPicPr>
            <p:blipFill>
              <a:blip r:embed="rId4" cstate="email"/>
              <a:srcRect/>
              <a:stretch>
                <a:fillRect/>
              </a:stretch>
            </p:blipFill>
            <p:spPr bwMode="auto">
              <a:xfrm>
                <a:off x="381000" y="3049968"/>
                <a:ext cx="2703022" cy="1526196"/>
              </a:xfrm>
              <a:prstGeom prst="rect">
                <a:avLst/>
              </a:prstGeom>
              <a:noFill/>
            </p:spPr>
          </p:pic>
          <p:pic>
            <p:nvPicPr>
              <p:cNvPr id="1030" name="Picture 6" descr="\\SERVER3\InternalBin\Resource DVD\DVD_ART36\Artwork_Imagery\Icons - Illustrations\Internet Clouds web\cloud 2.png"/>
              <p:cNvPicPr>
                <a:picLocks noChangeAspect="1" noChangeArrowheads="1"/>
              </p:cNvPicPr>
              <p:nvPr/>
            </p:nvPicPr>
            <p:blipFill>
              <a:blip r:embed="rId5" cstate="email"/>
              <a:srcRect/>
              <a:stretch>
                <a:fillRect/>
              </a:stretch>
            </p:blipFill>
            <p:spPr bwMode="auto">
              <a:xfrm>
                <a:off x="1629294" y="2752306"/>
                <a:ext cx="2718261" cy="1368635"/>
              </a:xfrm>
              <a:prstGeom prst="rect">
                <a:avLst/>
              </a:prstGeom>
              <a:noFill/>
            </p:spPr>
          </p:pic>
          <p:pic>
            <p:nvPicPr>
              <p:cNvPr id="1028" name="Picture 4" descr="\\SERVER3\InternalBin\Resource DVD\DVD_ART36\Artwork_Imagery\Icons - Illustrations\Internet Clouds web\Istock 5118882 - clouds and sky.png"/>
              <p:cNvPicPr>
                <a:picLocks noChangeAspect="1" noChangeArrowheads="1"/>
              </p:cNvPicPr>
              <p:nvPr/>
            </p:nvPicPr>
            <p:blipFill>
              <a:blip r:embed="rId6" cstate="email"/>
              <a:srcRect/>
              <a:stretch>
                <a:fillRect/>
              </a:stretch>
            </p:blipFill>
            <p:spPr bwMode="auto">
              <a:xfrm>
                <a:off x="385308" y="2430293"/>
                <a:ext cx="4033306" cy="2031024"/>
              </a:xfrm>
              <a:prstGeom prst="rect">
                <a:avLst/>
              </a:prstGeom>
              <a:noFill/>
              <a:effectLst>
                <a:softEdge rad="635000"/>
              </a:effectLst>
            </p:spPr>
          </p:pic>
        </p:grpSp>
        <p:grpSp>
          <p:nvGrpSpPr>
            <p:cNvPr id="5" name="Group 69"/>
            <p:cNvGrpSpPr/>
            <p:nvPr/>
          </p:nvGrpSpPr>
          <p:grpSpPr>
            <a:xfrm>
              <a:off x="964278" y="2619701"/>
              <a:ext cx="1886987" cy="1515881"/>
              <a:chOff x="964278" y="2619701"/>
              <a:chExt cx="1886987" cy="1515881"/>
            </a:xfrm>
          </p:grpSpPr>
          <p:pic>
            <p:nvPicPr>
              <p:cNvPr id="1036" name="Picture 12" descr="\\SERVER3\InternalBin\Resource DVD\DVD_ART36\Artwork_Imagery\Icons - Illustrations\_ SUPER VISTA STYLE\server.png"/>
              <p:cNvPicPr>
                <a:picLocks noChangeAspect="1" noChangeArrowheads="1"/>
              </p:cNvPicPr>
              <p:nvPr/>
            </p:nvPicPr>
            <p:blipFill>
              <a:blip r:embed="rId7" cstate="email"/>
              <a:stretch>
                <a:fillRect/>
              </a:stretch>
            </p:blipFill>
            <p:spPr bwMode="auto">
              <a:xfrm>
                <a:off x="1789945" y="2619701"/>
                <a:ext cx="998444" cy="998444"/>
              </a:xfrm>
              <a:prstGeom prst="rect">
                <a:avLst/>
              </a:prstGeom>
              <a:noFill/>
              <a:effectLst>
                <a:outerShdw blurRad="63500" sx="102000" sy="102000" algn="ctr" rotWithShape="0">
                  <a:prstClr val="black">
                    <a:alpha val="40000"/>
                  </a:prstClr>
                </a:outerShdw>
              </a:effectLst>
            </p:spPr>
          </p:pic>
          <p:pic>
            <p:nvPicPr>
              <p:cNvPr id="1035" name="Picture 11" descr="C:\Users\raquel\Documents\REALVISTA - network computer connected - VIRTUAL.png"/>
              <p:cNvPicPr>
                <a:picLocks noChangeAspect="1" noChangeArrowheads="1"/>
              </p:cNvPicPr>
              <p:nvPr/>
            </p:nvPicPr>
            <p:blipFill>
              <a:blip r:embed="rId8" cstate="email"/>
              <a:srcRect/>
              <a:stretch>
                <a:fillRect/>
              </a:stretch>
            </p:blipFill>
            <p:spPr bwMode="auto">
              <a:xfrm>
                <a:off x="964278" y="2902750"/>
                <a:ext cx="1232832" cy="1232832"/>
              </a:xfrm>
              <a:prstGeom prst="rect">
                <a:avLst/>
              </a:prstGeom>
              <a:noFill/>
              <a:effectLst>
                <a:outerShdw blurRad="63500" sx="102000" sy="102000" algn="ctr" rotWithShape="0">
                  <a:prstClr val="black">
                    <a:alpha val="40000"/>
                  </a:prstClr>
                </a:outerShdw>
              </a:effectLst>
            </p:spPr>
          </p:pic>
          <p:pic>
            <p:nvPicPr>
              <p:cNvPr id="1034" name="Picture 10" descr="C:\Users\raquel\Documents\VISTA - subject book - no text.png"/>
              <p:cNvPicPr>
                <a:picLocks noChangeAspect="1" noChangeArrowheads="1"/>
              </p:cNvPicPr>
              <p:nvPr/>
            </p:nvPicPr>
            <p:blipFill>
              <a:blip r:embed="rId9" cstate="email"/>
              <a:srcRect/>
              <a:stretch>
                <a:fillRect/>
              </a:stretch>
            </p:blipFill>
            <p:spPr bwMode="auto">
              <a:xfrm>
                <a:off x="1788261" y="3270712"/>
                <a:ext cx="1063004" cy="756218"/>
              </a:xfrm>
              <a:prstGeom prst="rect">
                <a:avLst/>
              </a:prstGeom>
              <a:noFill/>
              <a:effectLst>
                <a:outerShdw blurRad="63500" sx="102000" sy="102000" algn="ctr" rotWithShape="0">
                  <a:prstClr val="black">
                    <a:alpha val="40000"/>
                  </a:prstClr>
                </a:outerShdw>
              </a:effectLst>
            </p:spPr>
          </p:pic>
        </p:grpSp>
        <p:pic>
          <p:nvPicPr>
            <p:cNvPr id="1053" name="Picture 29" descr="K:\SilverFox\Iconshock\Real Vista - Construction\Real Vista - Construction - 256\256\tool_kit_256.png"/>
            <p:cNvPicPr>
              <a:picLocks noChangeAspect="1" noChangeArrowheads="1"/>
            </p:cNvPicPr>
            <p:nvPr/>
          </p:nvPicPr>
          <p:blipFill>
            <a:blip r:embed="rId10" cstate="email"/>
            <a:srcRect/>
            <a:stretch>
              <a:fillRect/>
            </a:stretch>
          </p:blipFill>
          <p:spPr bwMode="auto">
            <a:xfrm>
              <a:off x="2810540" y="3394376"/>
              <a:ext cx="1395699" cy="1395699"/>
            </a:xfrm>
            <a:prstGeom prst="rect">
              <a:avLst/>
            </a:prstGeom>
            <a:noFill/>
            <a:effectLst>
              <a:outerShdw blurRad="63500" sx="102000" sy="102000" algn="ctr" rotWithShape="0">
                <a:prstClr val="black">
                  <a:alpha val="40000"/>
                </a:prstClr>
              </a:outerShdw>
            </a:effectLst>
          </p:spPr>
        </p:pic>
      </p:grpSp>
      <p:grpSp>
        <p:nvGrpSpPr>
          <p:cNvPr id="6" name="Group 28"/>
          <p:cNvGrpSpPr/>
          <p:nvPr/>
        </p:nvGrpSpPr>
        <p:grpSpPr>
          <a:xfrm>
            <a:off x="4722188" y="1683300"/>
            <a:ext cx="4040817" cy="5437187"/>
            <a:chOff x="4722183" y="1420813"/>
            <a:chExt cx="4040817" cy="5437187"/>
          </a:xfrm>
        </p:grpSpPr>
        <p:sp>
          <p:nvSpPr>
            <p:cNvPr id="32" name="Round Same Side Corner Rectangle 31"/>
            <p:cNvSpPr/>
            <p:nvPr/>
          </p:nvSpPr>
          <p:spPr bwMode="auto">
            <a:xfrm>
              <a:off x="4722183" y="1420813"/>
              <a:ext cx="4040817" cy="5437187"/>
            </a:xfrm>
            <a:prstGeom prst="round2SameRect">
              <a:avLst>
                <a:gd name="adj1" fmla="val 6799"/>
                <a:gd name="adj2" fmla="val 0"/>
              </a:avLst>
            </a:prstGeom>
            <a:gradFill>
              <a:gsLst>
                <a:gs pos="0">
                  <a:schemeClr val="accent3">
                    <a:shade val="15000"/>
                    <a:satMod val="180000"/>
                    <a:alpha val="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a:ln>
              <a:gradFill>
                <a:gsLst>
                  <a:gs pos="0">
                    <a:schemeClr val="accent3">
                      <a:alpha val="0"/>
                    </a:schemeClr>
                  </a:gs>
                  <a:gs pos="50000">
                    <a:schemeClr val="accent3"/>
                  </a:gs>
                  <a:gs pos="100000">
                    <a:schemeClr val="accent3">
                      <a:lumMod val="75000"/>
                    </a:schemeClr>
                  </a:gs>
                </a:gsLst>
                <a:lin ang="16200000" scaled="0"/>
              </a:gra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Text Placeholder 2"/>
            <p:cNvSpPr txBox="1">
              <a:spLocks/>
            </p:cNvSpPr>
            <p:nvPr/>
          </p:nvSpPr>
          <p:spPr>
            <a:xfrm>
              <a:off x="4875539" y="4702643"/>
              <a:ext cx="3687493" cy="1800493"/>
            </a:xfrm>
            <a:prstGeom prst="rect">
              <a:avLst/>
            </a:prstGeom>
          </p:spPr>
          <p:txBody>
            <a:bodyPr wrap="square" lIns="0" tIns="0" rIns="0" bIns="0">
              <a:spAutoFit/>
            </a:bodyPr>
            <a:lstStyle/>
            <a:p>
              <a:pPr marL="282575" indent="-282575">
                <a:lnSpc>
                  <a:spcPct val="90000"/>
                </a:lnSpc>
                <a:spcBef>
                  <a:spcPct val="20000"/>
                </a:spcBef>
                <a:spcAft>
                  <a:spcPts val="600"/>
                </a:spcAft>
                <a:buClr>
                  <a:srgbClr val="94C94B"/>
                </a:buClr>
                <a:buSzPct val="85000"/>
                <a:buFontTx/>
                <a:buBlip>
                  <a:blip r:embed="rId3"/>
                </a:buBlip>
              </a:pPr>
              <a:r>
                <a:rPr lang="en-US" sz="2000" dirty="0" smtClean="0">
                  <a:gradFill>
                    <a:gsLst>
                      <a:gs pos="0">
                        <a:srgbClr val="FFFFFF"/>
                      </a:gs>
                      <a:gs pos="100000">
                        <a:srgbClr val="FFFFFF"/>
                      </a:gs>
                    </a:gsLst>
                    <a:lin ang="5400000" scaled="0"/>
                  </a:gradFill>
                </a:rPr>
                <a:t>An architectural roadmap, deployment guidance and best practices</a:t>
              </a:r>
            </a:p>
            <a:p>
              <a:pPr marL="282575" indent="-282575">
                <a:lnSpc>
                  <a:spcPct val="90000"/>
                </a:lnSpc>
                <a:spcBef>
                  <a:spcPct val="20000"/>
                </a:spcBef>
                <a:buClr>
                  <a:srgbClr val="94C94B"/>
                </a:buClr>
                <a:buSzPct val="85000"/>
                <a:buFontTx/>
                <a:buBlip>
                  <a:blip r:embed="rId3"/>
                </a:buBlip>
              </a:pPr>
              <a:r>
                <a:rPr lang="en-US" sz="2000" dirty="0" smtClean="0">
                  <a:gradFill>
                    <a:gsLst>
                      <a:gs pos="0">
                        <a:srgbClr val="FFFFFF"/>
                      </a:gs>
                      <a:gs pos="100000">
                        <a:srgbClr val="FFFFFF"/>
                      </a:gs>
                    </a:gsLst>
                    <a:lin ang="5400000" scaled="0"/>
                  </a:gradFill>
                </a:rPr>
                <a:t>Familiar tools that are compatible with existing applications</a:t>
              </a:r>
            </a:p>
          </p:txBody>
        </p:sp>
        <p:sp>
          <p:nvSpPr>
            <p:cNvPr id="35" name="Text Placeholder 2"/>
            <p:cNvSpPr txBox="1">
              <a:spLocks/>
            </p:cNvSpPr>
            <p:nvPr/>
          </p:nvSpPr>
          <p:spPr>
            <a:xfrm>
              <a:off x="4874021" y="1641631"/>
              <a:ext cx="3735986" cy="1107996"/>
            </a:xfrm>
            <a:prstGeom prst="rect">
              <a:avLst/>
            </a:prstGeom>
          </p:spPr>
          <p:txBody>
            <a:bodyPr wrap="square" lIns="0" tIns="0" rIns="0" bIns="0">
              <a:spAutoFit/>
            </a:bodyPr>
            <a:lstStyle/>
            <a:p>
              <a:pPr algn="ctr">
                <a:lnSpc>
                  <a:spcPct val="90000"/>
                </a:lnSpc>
                <a:spcBef>
                  <a:spcPct val="20000"/>
                </a:spcBef>
                <a:buClr>
                  <a:srgbClr val="94C94B"/>
                </a:buClr>
                <a:buSzPct val="85000"/>
              </a:pPr>
              <a:r>
                <a:rPr lang="en-US" sz="2000" b="1" dirty="0" smtClean="0">
                  <a:gradFill>
                    <a:gsLst>
                      <a:gs pos="0">
                        <a:srgbClr val="FFFFFF"/>
                      </a:gs>
                      <a:gs pos="100000">
                        <a:srgbClr val="FFFFFF"/>
                      </a:gs>
                    </a:gsLst>
                    <a:lin ang="5400000" scaled="0"/>
                  </a:gradFill>
                </a:rPr>
                <a:t>Dynamic Data Center Toolkit for Enterprises (DDTK-E)</a:t>
              </a:r>
            </a:p>
            <a:p>
              <a:pPr algn="ctr">
                <a:lnSpc>
                  <a:spcPct val="90000"/>
                </a:lnSpc>
                <a:spcBef>
                  <a:spcPct val="20000"/>
                </a:spcBef>
                <a:buClr>
                  <a:srgbClr val="94C94B"/>
                </a:buClr>
                <a:buSzPct val="85000"/>
              </a:pPr>
              <a:r>
                <a:rPr lang="en-US" i="1" dirty="0" smtClean="0">
                  <a:gradFill>
                    <a:gsLst>
                      <a:gs pos="0">
                        <a:srgbClr val="FFFFFF"/>
                      </a:gs>
                      <a:gs pos="100000">
                        <a:srgbClr val="FFFFFF"/>
                      </a:gs>
                    </a:gsLst>
                    <a:lin ang="5400000" scaled="0"/>
                  </a:gradFill>
                </a:rPr>
                <a:t>Available free of charge </a:t>
              </a:r>
              <a:br>
                <a:rPr lang="en-US" i="1" dirty="0" smtClean="0">
                  <a:gradFill>
                    <a:gsLst>
                      <a:gs pos="0">
                        <a:srgbClr val="FFFFFF"/>
                      </a:gs>
                      <a:gs pos="100000">
                        <a:srgbClr val="FFFFFF"/>
                      </a:gs>
                    </a:gsLst>
                    <a:lin ang="5400000" scaled="0"/>
                  </a:gradFill>
                </a:rPr>
              </a:br>
              <a:r>
                <a:rPr lang="en-US" i="1" dirty="0" smtClean="0">
                  <a:gradFill>
                    <a:gsLst>
                      <a:gs pos="0">
                        <a:srgbClr val="FFFFFF"/>
                      </a:gs>
                      <a:gs pos="100000">
                        <a:srgbClr val="FFFFFF"/>
                      </a:gs>
                    </a:gsLst>
                    <a:lin ang="5400000" scaled="0"/>
                  </a:gradFill>
                </a:rPr>
                <a:t>in first half </a:t>
              </a:r>
              <a:r>
                <a:rPr lang="en-US" i="1" smtClean="0">
                  <a:gradFill>
                    <a:gsLst>
                      <a:gs pos="0">
                        <a:srgbClr val="FFFFFF"/>
                      </a:gs>
                      <a:gs pos="100000">
                        <a:srgbClr val="FFFFFF"/>
                      </a:gs>
                    </a:gsLst>
                    <a:lin ang="5400000" scaled="0"/>
                  </a:gradFill>
                </a:rPr>
                <a:t>of 2010</a:t>
              </a:r>
              <a:endParaRPr lang="en-US" i="1" dirty="0" smtClean="0">
                <a:gradFill>
                  <a:gsLst>
                    <a:gs pos="0">
                      <a:srgbClr val="FFFFFF"/>
                    </a:gs>
                    <a:gs pos="100000">
                      <a:srgbClr val="FFFFFF"/>
                    </a:gs>
                  </a:gsLst>
                  <a:lin ang="5400000" scaled="0"/>
                </a:gradFill>
              </a:endParaRPr>
            </a:p>
          </p:txBody>
        </p:sp>
        <p:grpSp>
          <p:nvGrpSpPr>
            <p:cNvPr id="7" name="Group 39"/>
            <p:cNvGrpSpPr>
              <a:grpSpLocks noChangeAspect="1"/>
            </p:cNvGrpSpPr>
            <p:nvPr/>
          </p:nvGrpSpPr>
          <p:grpSpPr>
            <a:xfrm>
              <a:off x="4725939" y="3020899"/>
              <a:ext cx="3227832" cy="1637818"/>
              <a:chOff x="4725939" y="2430293"/>
              <a:chExt cx="4033305" cy="2046519"/>
            </a:xfrm>
          </p:grpSpPr>
          <p:pic>
            <p:nvPicPr>
              <p:cNvPr id="38" name="Picture 9" descr="\\SERVER3\InternalBin\Resource DVD\DVD_ART36\Artwork_Imagery\Icons - Illustrations\Internet Clouds web\cloud 1.png"/>
              <p:cNvPicPr>
                <a:picLocks noChangeAspect="1" noChangeArrowheads="1"/>
              </p:cNvPicPr>
              <p:nvPr/>
            </p:nvPicPr>
            <p:blipFill>
              <a:blip r:embed="rId4" cstate="email"/>
              <a:srcRect/>
              <a:stretch>
                <a:fillRect/>
              </a:stretch>
            </p:blipFill>
            <p:spPr bwMode="auto">
              <a:xfrm rot="20623019">
                <a:off x="5935288" y="2723000"/>
                <a:ext cx="2703022" cy="1526196"/>
              </a:xfrm>
              <a:prstGeom prst="rect">
                <a:avLst/>
              </a:prstGeom>
              <a:noFill/>
            </p:spPr>
          </p:pic>
          <p:pic>
            <p:nvPicPr>
              <p:cNvPr id="33" name="Picture 4" descr="\\SERVER3\InternalBin\Resource DVD\DVD_ART36\Artwork_Imagery\Icons - Illustrations\Internet Clouds web\Istock 5118882 - clouds and sky.png"/>
              <p:cNvPicPr>
                <a:picLocks noChangeAspect="1" noChangeArrowheads="1"/>
              </p:cNvPicPr>
              <p:nvPr/>
            </p:nvPicPr>
            <p:blipFill>
              <a:blip r:embed="rId6" cstate="email"/>
              <a:srcRect/>
              <a:stretch>
                <a:fillRect/>
              </a:stretch>
            </p:blipFill>
            <p:spPr bwMode="auto">
              <a:xfrm>
                <a:off x="4725939" y="2430293"/>
                <a:ext cx="4033305" cy="2031024"/>
              </a:xfrm>
              <a:prstGeom prst="rect">
                <a:avLst/>
              </a:prstGeom>
              <a:noFill/>
              <a:effectLst>
                <a:softEdge rad="635000"/>
              </a:effectLst>
            </p:spPr>
          </p:pic>
          <p:pic>
            <p:nvPicPr>
              <p:cNvPr id="1029" name="Picture 5" descr="\\SERVER3\InternalBin\Resource DVD\DVD_ART36\Artwork_Imagery\Icons - Illustrations\Internet Clouds web\cloud 3.png"/>
              <p:cNvPicPr>
                <a:picLocks noChangeAspect="1" noChangeArrowheads="1"/>
              </p:cNvPicPr>
              <p:nvPr/>
            </p:nvPicPr>
            <p:blipFill>
              <a:blip r:embed="rId11" cstate="email"/>
              <a:srcRect/>
              <a:stretch>
                <a:fillRect/>
              </a:stretch>
            </p:blipFill>
            <p:spPr bwMode="auto">
              <a:xfrm rot="21109567">
                <a:off x="4873868" y="3240231"/>
                <a:ext cx="3314442" cy="1236581"/>
              </a:xfrm>
              <a:prstGeom prst="rect">
                <a:avLst/>
              </a:prstGeom>
              <a:noFill/>
            </p:spPr>
          </p:pic>
        </p:grpSp>
        <p:pic>
          <p:nvPicPr>
            <p:cNvPr id="1037" name="Picture 13" descr="\\SERVER3\InternalBin\Resource DVD\DVD_ART36\Artwork_Imagery\Icons - Illustrations\_ REAL VISTA STYLE\buildings business enterprise city.png"/>
            <p:cNvPicPr>
              <a:picLocks noChangeAspect="1" noChangeArrowheads="1"/>
            </p:cNvPicPr>
            <p:nvPr/>
          </p:nvPicPr>
          <p:blipFill>
            <a:blip r:embed="rId12" cstate="email"/>
            <a:srcRect/>
            <a:stretch>
              <a:fillRect/>
            </a:stretch>
          </p:blipFill>
          <p:spPr bwMode="auto">
            <a:xfrm>
              <a:off x="5993477" y="2752709"/>
              <a:ext cx="1181153" cy="1181153"/>
            </a:xfrm>
            <a:prstGeom prst="rect">
              <a:avLst/>
            </a:prstGeom>
            <a:noFill/>
            <a:effectLst>
              <a:outerShdw blurRad="63500" sx="102000" sy="102000" algn="ctr" rotWithShape="0">
                <a:prstClr val="black">
                  <a:alpha val="40000"/>
                </a:prstClr>
              </a:outerShdw>
            </a:effectLst>
          </p:spPr>
        </p:pic>
        <p:pic>
          <p:nvPicPr>
            <p:cNvPr id="45" name="Picture 11" descr="C:\Users\raquel\Documents\REALVISTA - network computer connected - VIRTUAL.png"/>
            <p:cNvPicPr>
              <a:picLocks noChangeAspect="1" noChangeArrowheads="1"/>
            </p:cNvPicPr>
            <p:nvPr/>
          </p:nvPicPr>
          <p:blipFill>
            <a:blip r:embed="rId13" cstate="email"/>
            <a:srcRect/>
            <a:stretch>
              <a:fillRect/>
            </a:stretch>
          </p:blipFill>
          <p:spPr bwMode="auto">
            <a:xfrm>
              <a:off x="5376950" y="3027025"/>
              <a:ext cx="1217814" cy="1217814"/>
            </a:xfrm>
            <a:prstGeom prst="rect">
              <a:avLst/>
            </a:prstGeom>
            <a:noFill/>
            <a:effectLst>
              <a:outerShdw blurRad="63500" sx="102000" sy="102000" algn="ctr" rotWithShape="0">
                <a:prstClr val="black">
                  <a:alpha val="40000"/>
                </a:prstClr>
              </a:outerShdw>
            </a:effectLst>
          </p:spPr>
        </p:pic>
        <p:grpSp>
          <p:nvGrpSpPr>
            <p:cNvPr id="8" name="Group 61"/>
            <p:cNvGrpSpPr/>
            <p:nvPr/>
          </p:nvGrpSpPr>
          <p:grpSpPr>
            <a:xfrm>
              <a:off x="6463198" y="3452586"/>
              <a:ext cx="876186" cy="738414"/>
              <a:chOff x="7526221" y="4155700"/>
              <a:chExt cx="1236779" cy="1042309"/>
            </a:xfrm>
          </p:grpSpPr>
          <p:pic>
            <p:nvPicPr>
              <p:cNvPr id="1051" name="Picture 27" descr="K:\SilverFox\Iconshock\Real Vista - Construction\Real Vista - Construction - 256\256\site_plan_256.png"/>
              <p:cNvPicPr>
                <a:picLocks noChangeAspect="1" noChangeArrowheads="1"/>
              </p:cNvPicPr>
              <p:nvPr/>
            </p:nvPicPr>
            <p:blipFill>
              <a:blip r:embed="rId14" cstate="email"/>
              <a:srcRect/>
              <a:stretch>
                <a:fillRect/>
              </a:stretch>
            </p:blipFill>
            <p:spPr bwMode="auto">
              <a:xfrm>
                <a:off x="7775448" y="4155700"/>
                <a:ext cx="987552" cy="987552"/>
              </a:xfrm>
              <a:prstGeom prst="rect">
                <a:avLst/>
              </a:prstGeom>
              <a:noFill/>
              <a:effectLst>
                <a:outerShdw blurRad="63500" sx="102000" sy="102000" algn="ctr" rotWithShape="0">
                  <a:prstClr val="black">
                    <a:alpha val="40000"/>
                  </a:prstClr>
                </a:outerShdw>
              </a:effectLst>
            </p:spPr>
          </p:pic>
          <p:pic>
            <p:nvPicPr>
              <p:cNvPr id="1040" name="Picture 16" descr="K:\SilverFox\Iconshock\Real Vista - Construction\Real Vista - Construction - 256\256\blueprint_plan_256.png"/>
              <p:cNvPicPr>
                <a:picLocks noChangeAspect="1" noChangeArrowheads="1"/>
              </p:cNvPicPr>
              <p:nvPr/>
            </p:nvPicPr>
            <p:blipFill>
              <a:blip r:embed="rId15" cstate="email"/>
              <a:srcRect/>
              <a:stretch>
                <a:fillRect/>
              </a:stretch>
            </p:blipFill>
            <p:spPr bwMode="auto">
              <a:xfrm>
                <a:off x="7526221" y="4211999"/>
                <a:ext cx="986010" cy="986010"/>
              </a:xfrm>
              <a:prstGeom prst="rect">
                <a:avLst/>
              </a:prstGeom>
              <a:noFill/>
              <a:effectLst>
                <a:outerShdw blurRad="63500" sx="102000" sy="102000" algn="ctr" rotWithShape="0">
                  <a:prstClr val="black">
                    <a:alpha val="40000"/>
                  </a:prstClr>
                </a:outerShdw>
              </a:effectLst>
            </p:spPr>
          </p:pic>
        </p:grpSp>
        <p:pic>
          <p:nvPicPr>
            <p:cNvPr id="69" name="Picture 29" descr="K:\SilverFox\Iconshock\Real Vista - Construction\Real Vista - Construction - 256\256\tool_kit_256.png"/>
            <p:cNvPicPr>
              <a:picLocks noChangeAspect="1" noChangeArrowheads="1"/>
            </p:cNvPicPr>
            <p:nvPr/>
          </p:nvPicPr>
          <p:blipFill>
            <a:blip r:embed="rId10" cstate="email"/>
            <a:srcRect/>
            <a:stretch>
              <a:fillRect/>
            </a:stretch>
          </p:blipFill>
          <p:spPr bwMode="auto">
            <a:xfrm>
              <a:off x="7151170" y="3394376"/>
              <a:ext cx="1395699" cy="1395699"/>
            </a:xfrm>
            <a:prstGeom prst="rect">
              <a:avLst/>
            </a:prstGeom>
            <a:noFill/>
            <a:effectLst>
              <a:outerShdw blurRad="63500" sx="102000" sy="102000" algn="ctr" rotWithShape="0">
                <a:prstClr val="black">
                  <a:alpha val="40000"/>
                </a:prstClr>
              </a:outerShdw>
            </a:effectLst>
          </p:spPr>
        </p:pic>
      </p:grpSp>
      <p:sp>
        <p:nvSpPr>
          <p:cNvPr id="30" name="Rectangle 29"/>
          <p:cNvSpPr/>
          <p:nvPr/>
        </p:nvSpPr>
        <p:spPr>
          <a:xfrm>
            <a:off x="381000" y="1016008"/>
            <a:ext cx="8382000" cy="646331"/>
          </a:xfrm>
          <a:prstGeom prst="rect">
            <a:avLst/>
          </a:prstGeom>
        </p:spPr>
        <p:txBody>
          <a:bodyPr wrap="square">
            <a:spAutoFit/>
          </a:bodyPr>
          <a:lstStyle/>
          <a:p>
            <a:pPr marL="1588" lvl="2" indent="-1588" algn="ctr"/>
            <a:r>
              <a:rPr lang="en-US" b="1" dirty="0">
                <a:solidFill>
                  <a:srgbClr val="FFFFFF"/>
                </a:solidFill>
              </a:rPr>
              <a:t>Vision: </a:t>
            </a:r>
            <a:r>
              <a:rPr lang="en-US" dirty="0">
                <a:solidFill>
                  <a:srgbClr val="FFFFFF"/>
                </a:solidFill>
              </a:rPr>
              <a:t>Deliver a toolkit that allows </a:t>
            </a:r>
            <a:r>
              <a:rPr lang="en-US" dirty="0" err="1">
                <a:solidFill>
                  <a:srgbClr val="FFFFFF"/>
                </a:solidFill>
              </a:rPr>
              <a:t>hosters</a:t>
            </a:r>
            <a:r>
              <a:rPr lang="en-US" dirty="0">
                <a:solidFill>
                  <a:srgbClr val="FFFFFF"/>
                </a:solidFill>
              </a:rPr>
              <a:t> &amp; enterprises to dynamically pool, allocate and manage resources to enable IT </a:t>
            </a:r>
            <a:r>
              <a:rPr lang="en-US" i="1" dirty="0">
                <a:solidFill>
                  <a:srgbClr val="FFFFFF"/>
                </a:solidFill>
              </a:rPr>
              <a:t>Infrastructure as a Service</a:t>
            </a:r>
          </a:p>
        </p:txBody>
      </p:sp>
    </p:spTree>
    <p:extLst>
      <p:ext uri="{BB962C8B-B14F-4D97-AF65-F5344CB8AC3E}">
        <p14:creationId xmlns="" xmlns:p14="http://schemas.microsoft.com/office/powerpoint/2010/main" val="32704985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Text V (transparent)"/>
          <p:cNvSpPr txBox="1">
            <a:spLocks/>
          </p:cNvSpPr>
          <p:nvPr/>
        </p:nvSpPr>
        <p:spPr>
          <a:xfrm>
            <a:off x="438150" y="1751826"/>
            <a:ext cx="2476500" cy="276999"/>
          </a:xfrm>
          <a:prstGeom prst="rect">
            <a:avLst/>
          </a:prstGeom>
          <a:noFill/>
        </p:spPr>
        <p:txBody>
          <a:bodyPr wrap="square" lIns="0" tIns="0" rIns="0" bIns="0" rtlCol="0">
            <a:spAutoFit/>
          </a:bodyPr>
          <a:lstStyle/>
          <a:p>
            <a:pPr algn="ctr" defTabSz="914400" fontAlgn="base">
              <a:lnSpc>
                <a:spcPct val="90000"/>
              </a:lnSpc>
              <a:buFont typeface="Arial" pitchFamily="34" charset="0"/>
              <a:buNone/>
              <a:defRPr/>
            </a:pPr>
            <a:r>
              <a:rPr lang="en-US" sz="2000" b="1" dirty="0" smtClean="0">
                <a:gradFill>
                  <a:gsLst>
                    <a:gs pos="0">
                      <a:srgbClr val="FFFFFF"/>
                    </a:gs>
                    <a:gs pos="100000">
                      <a:srgbClr val="FFFFFF"/>
                    </a:gs>
                  </a:gsLst>
                  <a:lin ang="5400000" scaled="0"/>
                </a:gradFill>
              </a:rPr>
              <a:t>VMware </a:t>
            </a:r>
            <a:r>
              <a:rPr lang="en-US" sz="2000" b="1" dirty="0" err="1" smtClean="0">
                <a:gradFill>
                  <a:gsLst>
                    <a:gs pos="0">
                      <a:srgbClr val="FFFFFF"/>
                    </a:gs>
                    <a:gs pos="100000">
                      <a:srgbClr val="FFFFFF"/>
                    </a:gs>
                  </a:gsLst>
                  <a:lin ang="5400000" scaled="0"/>
                </a:gradFill>
              </a:rPr>
              <a:t>vCloud</a:t>
            </a:r>
            <a:endParaRPr lang="en-US" sz="2000" b="1" dirty="0">
              <a:gradFill>
                <a:gsLst>
                  <a:gs pos="0">
                    <a:srgbClr val="FFFFFF"/>
                  </a:gs>
                  <a:gs pos="100000">
                    <a:srgbClr val="FFFFFF"/>
                  </a:gs>
                </a:gsLst>
                <a:lin ang="5400000" scaled="0"/>
              </a:gradFill>
            </a:endParaRPr>
          </a:p>
        </p:txBody>
      </p:sp>
      <p:sp>
        <p:nvSpPr>
          <p:cNvPr id="108" name="Content Placeholder 3 (transparent)"/>
          <p:cNvSpPr txBox="1">
            <a:spLocks/>
          </p:cNvSpPr>
          <p:nvPr/>
        </p:nvSpPr>
        <p:spPr>
          <a:xfrm>
            <a:off x="428625" y="3100401"/>
            <a:ext cx="2533650" cy="2111347"/>
          </a:xfrm>
          <a:prstGeom prst="rect">
            <a:avLst/>
          </a:prstGeom>
        </p:spPr>
        <p:txBody>
          <a:bodyPr vert="horz" wrap="square" lIns="0" tIns="0" rIns="0" bIns="0" rtlCol="0">
            <a:spAutoFit/>
          </a:bodyPr>
          <a:lstStyle/>
          <a:p>
            <a:pPr marL="228600" marR="0" lvl="0" indent="-228600" algn="l" defTabSz="914363" rtl="0" eaLnBrk="1" fontAlgn="auto" latinLnBrk="0" hangingPunct="1">
              <a:lnSpc>
                <a:spcPct val="90000"/>
              </a:lnSpc>
              <a:spcBef>
                <a:spcPct val="20000"/>
              </a:spcBef>
              <a:spcAft>
                <a:spcPts val="0"/>
              </a:spcAft>
              <a:buClrTx/>
              <a:buSzTx/>
              <a:buFontTx/>
              <a:buBlip>
                <a:blip r:embed="rId3"/>
              </a:buBlip>
              <a:tabLst/>
              <a:defRPr/>
            </a:pPr>
            <a:r>
              <a:rPr kumimoji="0" lang="en-US" sz="16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Initiative, not a product</a:t>
            </a:r>
          </a:p>
          <a:p>
            <a:pPr marL="228600" marR="0" lvl="0" indent="-228600" algn="l" defTabSz="914363" rtl="0" eaLnBrk="1" fontAlgn="auto" latinLnBrk="0" hangingPunct="1">
              <a:lnSpc>
                <a:spcPct val="90000"/>
              </a:lnSpc>
              <a:spcBef>
                <a:spcPct val="20000"/>
              </a:spcBef>
              <a:spcAft>
                <a:spcPts val="0"/>
              </a:spcAft>
              <a:buClrTx/>
              <a:buSzTx/>
              <a:buFontTx/>
              <a:buBlip>
                <a:blip r:embed="rId3"/>
              </a:buBlip>
              <a:tabLst/>
              <a:defRPr/>
            </a:pPr>
            <a:r>
              <a:rPr kumimoji="0" lang="en-US" sz="16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An ecosystem of partners</a:t>
            </a:r>
          </a:p>
          <a:p>
            <a:pPr marL="400050" lvl="1" indent="-171450">
              <a:lnSpc>
                <a:spcPct val="90000"/>
              </a:lnSpc>
              <a:spcBef>
                <a:spcPct val="20000"/>
              </a:spcBef>
              <a:buFontTx/>
              <a:buBlip>
                <a:blip r:embed="rId4"/>
              </a:buBlip>
            </a:pPr>
            <a:r>
              <a:rPr kumimoji="0" lang="en-US" sz="14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Service providers</a:t>
            </a:r>
          </a:p>
          <a:p>
            <a:pPr marL="400050" lvl="1" indent="-171450">
              <a:lnSpc>
                <a:spcPct val="90000"/>
              </a:lnSpc>
              <a:spcBef>
                <a:spcPct val="20000"/>
              </a:spcBef>
              <a:buFontTx/>
              <a:buBlip>
                <a:blip r:embed="rId4"/>
              </a:buBlip>
            </a:pPr>
            <a:r>
              <a:rPr kumimoji="0" lang="en-US" sz="14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Developers</a:t>
            </a:r>
          </a:p>
          <a:p>
            <a:pPr marL="400050" lvl="1" indent="-171450">
              <a:lnSpc>
                <a:spcPct val="90000"/>
              </a:lnSpc>
              <a:spcBef>
                <a:spcPct val="20000"/>
              </a:spcBef>
              <a:buFontTx/>
              <a:buBlip>
                <a:blip r:embed="rId4"/>
              </a:buBlip>
            </a:pPr>
            <a:r>
              <a:rPr kumimoji="0" lang="en-US" sz="14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New cloud service providers</a:t>
            </a:r>
          </a:p>
          <a:p>
            <a:pPr marL="228600" indent="-228600">
              <a:lnSpc>
                <a:spcPct val="90000"/>
              </a:lnSpc>
              <a:spcBef>
                <a:spcPct val="20000"/>
              </a:spcBef>
              <a:buBlip>
                <a:blip r:embed="rId3"/>
              </a:buBlip>
            </a:pPr>
            <a:r>
              <a:rPr lang="en-US" sz="1600" dirty="0" smtClean="0">
                <a:gradFill>
                  <a:gsLst>
                    <a:gs pos="0">
                      <a:schemeClr val="tx1"/>
                    </a:gs>
                    <a:gs pos="100000">
                      <a:schemeClr val="tx1"/>
                    </a:gs>
                  </a:gsLst>
                  <a:lin ang="16200000" scaled="0"/>
                </a:gradFill>
                <a:latin typeface="Segoe UI" pitchFamily="34" charset="0"/>
              </a:rPr>
              <a:t>5 service provider partners with service in beta/limited beta to date</a:t>
            </a:r>
            <a:endParaRPr lang="en-US" sz="1600" dirty="0">
              <a:gradFill>
                <a:gsLst>
                  <a:gs pos="0">
                    <a:schemeClr val="tx1"/>
                  </a:gs>
                  <a:gs pos="100000">
                    <a:schemeClr val="tx1"/>
                  </a:gs>
                </a:gsLst>
                <a:lin ang="16200000" scaled="0"/>
              </a:gradFill>
              <a:latin typeface="Segoe UI" pitchFamily="34" charset="0"/>
            </a:endParaRPr>
          </a:p>
        </p:txBody>
      </p:sp>
      <p:pic>
        <p:nvPicPr>
          <p:cNvPr id="109" name="Lined Paper (transparent)" descr="K:\SilverFox\DVD_ART36\Artwork_Imagery\Icons - Illustrations\_ SEVEN STYLE\document paper.png"/>
          <p:cNvPicPr>
            <a:picLocks noChangeAspect="1" noChangeArrowheads="1"/>
          </p:cNvPicPr>
          <p:nvPr/>
        </p:nvPicPr>
        <p:blipFill>
          <a:blip r:embed="rId5"/>
          <a:srcRect/>
          <a:stretch>
            <a:fillRect/>
          </a:stretch>
        </p:blipFill>
        <p:spPr bwMode="auto">
          <a:xfrm>
            <a:off x="1264920" y="2183287"/>
            <a:ext cx="822960" cy="822960"/>
          </a:xfrm>
          <a:prstGeom prst="rect">
            <a:avLst/>
          </a:prstGeom>
          <a:noFill/>
          <a:effectLst>
            <a:outerShdw blurRad="63500" algn="ctr" rotWithShape="0">
              <a:prstClr val="black">
                <a:alpha val="40000"/>
              </a:prstClr>
            </a:outerShdw>
          </a:effectLst>
        </p:spPr>
      </p:pic>
      <p:sp>
        <p:nvSpPr>
          <p:cNvPr id="85" name="Rounded Rectangle 84"/>
          <p:cNvSpPr/>
          <p:nvPr/>
        </p:nvSpPr>
        <p:spPr bwMode="auto">
          <a:xfrm>
            <a:off x="3162298" y="2019300"/>
            <a:ext cx="5638802" cy="4857750"/>
          </a:xfrm>
          <a:prstGeom prst="roundRect">
            <a:avLst>
              <a:gd name="adj" fmla="val 1452"/>
            </a:avLst>
          </a:prstGeom>
          <a:gradFill>
            <a:gsLst>
              <a:gs pos="0">
                <a:schemeClr val="accent3">
                  <a:shade val="15000"/>
                  <a:satMod val="180000"/>
                  <a:alpha val="0"/>
                </a:schemeClr>
              </a:gs>
              <a:gs pos="4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a:ln>
            <a:gradFill>
              <a:gsLst>
                <a:gs pos="0">
                  <a:schemeClr val="accent3">
                    <a:alpha val="0"/>
                  </a:schemeClr>
                </a:gs>
                <a:gs pos="50000">
                  <a:schemeClr val="accent3"/>
                </a:gs>
                <a:gs pos="100000">
                  <a:schemeClr val="accent3">
                    <a:lumMod val="75000"/>
                  </a:schemeClr>
                </a:gs>
              </a:gsLst>
              <a:lin ang="16200000" scaled="0"/>
            </a:gra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grpSp>
        <p:nvGrpSpPr>
          <p:cNvPr id="111" name="Group 110"/>
          <p:cNvGrpSpPr/>
          <p:nvPr/>
        </p:nvGrpSpPr>
        <p:grpSpPr>
          <a:xfrm>
            <a:off x="3171825" y="5410200"/>
            <a:ext cx="5629275" cy="1504949"/>
            <a:chOff x="3171825" y="5353050"/>
            <a:chExt cx="5629275" cy="1504949"/>
          </a:xfrm>
        </p:grpSpPr>
        <p:pic>
          <p:nvPicPr>
            <p:cNvPr id="1036" name="Picture 12" descr="K:\SilverFox\DVD_ART36\Artwork_Imagery\Icons - Illustrations\Internet Clouds web\Istock 5118882 - clouds and sky.png"/>
            <p:cNvPicPr>
              <a:picLocks noChangeAspect="1" noChangeArrowheads="1"/>
            </p:cNvPicPr>
            <p:nvPr/>
          </p:nvPicPr>
          <p:blipFill>
            <a:blip r:embed="rId6"/>
            <a:srcRect/>
            <a:stretch>
              <a:fillRect/>
            </a:stretch>
          </p:blipFill>
          <p:spPr bwMode="auto">
            <a:xfrm>
              <a:off x="3171825" y="5353050"/>
              <a:ext cx="5629275" cy="1504949"/>
            </a:xfrm>
            <a:prstGeom prst="rect">
              <a:avLst/>
            </a:prstGeom>
            <a:noFill/>
          </p:spPr>
        </p:pic>
        <p:grpSp>
          <p:nvGrpSpPr>
            <p:cNvPr id="95" name="Group 94"/>
            <p:cNvGrpSpPr/>
            <p:nvPr/>
          </p:nvGrpSpPr>
          <p:grpSpPr>
            <a:xfrm>
              <a:off x="3310021" y="5735573"/>
              <a:ext cx="5352882" cy="591909"/>
              <a:chOff x="3310021" y="5687948"/>
              <a:chExt cx="5352882" cy="591909"/>
            </a:xfrm>
          </p:grpSpPr>
          <p:pic>
            <p:nvPicPr>
              <p:cNvPr id="1027" name="Picture 3" descr="K:\SilverFox\8-20190_IsaacRoybal\Art\Partner Logos\logo-applied-innovations.jpg"/>
              <p:cNvPicPr>
                <a:picLocks noChangeAspect="1" noChangeArrowheads="1"/>
              </p:cNvPicPr>
              <p:nvPr/>
            </p:nvPicPr>
            <p:blipFill>
              <a:blip r:embed="rId7"/>
              <a:srcRect l="-13521" t="-33684" r="-13521" b="-33684"/>
              <a:stretch>
                <a:fillRect/>
              </a:stretch>
            </p:blipFill>
            <p:spPr bwMode="auto">
              <a:xfrm>
                <a:off x="3310021" y="5709240"/>
                <a:ext cx="1067284" cy="564409"/>
              </a:xfrm>
              <a:prstGeom prst="roundRect">
                <a:avLst/>
              </a:prstGeom>
              <a:solidFill>
                <a:srgbClr val="FFFFFF"/>
              </a:solidFill>
              <a:effectLst>
                <a:softEdge rad="127000"/>
              </a:effectLst>
            </p:spPr>
          </p:pic>
          <p:pic>
            <p:nvPicPr>
              <p:cNvPr id="1028" name="Picture 4" descr="K:\SilverFox\8-20190_IsaacRoybal\Art\Partner Logos\logo-cloudmore.jpg"/>
              <p:cNvPicPr>
                <a:picLocks noChangeAspect="1" noChangeArrowheads="1"/>
              </p:cNvPicPr>
              <p:nvPr/>
            </p:nvPicPr>
            <p:blipFill>
              <a:blip r:embed="rId8"/>
              <a:srcRect l="-16901" t="-48485" r="-16901" b="-48485"/>
              <a:stretch>
                <a:fillRect/>
              </a:stretch>
            </p:blipFill>
            <p:spPr bwMode="auto">
              <a:xfrm>
                <a:off x="4338822" y="5703031"/>
                <a:ext cx="1124081" cy="576826"/>
              </a:xfrm>
              <a:prstGeom prst="roundRect">
                <a:avLst/>
              </a:prstGeom>
              <a:solidFill>
                <a:srgbClr val="FFFFFF"/>
              </a:solidFill>
              <a:effectLst>
                <a:softEdge rad="127000"/>
              </a:effectLst>
            </p:spPr>
          </p:pic>
          <p:pic>
            <p:nvPicPr>
              <p:cNvPr id="1029" name="Picture 5" descr="K:\SilverFox\8-20190_IsaacRoybal\Art\Partner Logos\logo-hostbasket.jpg"/>
              <p:cNvPicPr>
                <a:picLocks noChangeAspect="1" noChangeArrowheads="1"/>
              </p:cNvPicPr>
              <p:nvPr/>
            </p:nvPicPr>
            <p:blipFill>
              <a:blip r:embed="rId9"/>
              <a:srcRect l="-13521" t="-44651" r="-13521" b="-44651"/>
              <a:stretch>
                <a:fillRect/>
              </a:stretch>
            </p:blipFill>
            <p:spPr bwMode="auto">
              <a:xfrm>
                <a:off x="5424420" y="5703032"/>
                <a:ext cx="1067284" cy="481575"/>
              </a:xfrm>
              <a:prstGeom prst="roundRect">
                <a:avLst/>
              </a:prstGeom>
              <a:solidFill>
                <a:srgbClr val="FFFFFF"/>
              </a:solidFill>
              <a:effectLst>
                <a:softEdge rad="127000"/>
              </a:effectLst>
            </p:spPr>
          </p:pic>
          <p:pic>
            <p:nvPicPr>
              <p:cNvPr id="1030" name="Picture 6" descr="K:\SilverFox\8-20190_IsaacRoybal\Art\Partner Logos\logo-hostway.jpg"/>
              <p:cNvPicPr>
                <a:picLocks noChangeAspect="1" noChangeArrowheads="1"/>
              </p:cNvPicPr>
              <p:nvPr/>
            </p:nvPicPr>
            <p:blipFill>
              <a:blip r:embed="rId10"/>
              <a:srcRect l="-16901" t="-88889" r="-16901" b="-88889"/>
              <a:stretch>
                <a:fillRect/>
              </a:stretch>
            </p:blipFill>
            <p:spPr bwMode="auto">
              <a:xfrm>
                <a:off x="6453221" y="5769591"/>
                <a:ext cx="1124081" cy="443706"/>
              </a:xfrm>
              <a:prstGeom prst="roundRect">
                <a:avLst/>
              </a:prstGeom>
              <a:solidFill>
                <a:srgbClr val="FFFFFF"/>
              </a:solidFill>
              <a:effectLst>
                <a:softEdge rad="127000"/>
              </a:effectLst>
            </p:spPr>
          </p:pic>
          <p:pic>
            <p:nvPicPr>
              <p:cNvPr id="1031" name="Picture 7" descr="K:\SilverFox\8-20190_IsaacRoybal\Art\Partner Logos\logo-maximumasp.jpg"/>
              <p:cNvPicPr>
                <a:picLocks noChangeAspect="1" noChangeArrowheads="1"/>
              </p:cNvPicPr>
              <p:nvPr/>
            </p:nvPicPr>
            <p:blipFill>
              <a:blip r:embed="rId11"/>
              <a:srcRect l="-16901" t="-62338" r="-16901" b="-62338"/>
              <a:stretch>
                <a:fillRect/>
              </a:stretch>
            </p:blipFill>
            <p:spPr bwMode="auto">
              <a:xfrm>
                <a:off x="7538822" y="5687948"/>
                <a:ext cx="1124081" cy="511743"/>
              </a:xfrm>
              <a:prstGeom prst="roundRect">
                <a:avLst/>
              </a:prstGeom>
              <a:solidFill>
                <a:srgbClr val="FFFFFF"/>
              </a:solidFill>
              <a:effectLst>
                <a:softEdge rad="127000"/>
              </a:effectLst>
            </p:spPr>
          </p:pic>
        </p:grpSp>
        <p:grpSp>
          <p:nvGrpSpPr>
            <p:cNvPr id="97" name="Group 96"/>
            <p:cNvGrpSpPr/>
            <p:nvPr/>
          </p:nvGrpSpPr>
          <p:grpSpPr>
            <a:xfrm>
              <a:off x="3302147" y="6095903"/>
              <a:ext cx="5327503" cy="650774"/>
              <a:chOff x="3302147" y="6095903"/>
              <a:chExt cx="5327503" cy="650774"/>
            </a:xfrm>
          </p:grpSpPr>
          <p:grpSp>
            <p:nvGrpSpPr>
              <p:cNvPr id="96" name="Group 95"/>
              <p:cNvGrpSpPr/>
              <p:nvPr/>
            </p:nvGrpSpPr>
            <p:grpSpPr>
              <a:xfrm>
                <a:off x="3302147" y="6095903"/>
                <a:ext cx="4268641" cy="650774"/>
                <a:chOff x="3302147" y="6095903"/>
                <a:chExt cx="4268641" cy="650774"/>
              </a:xfrm>
            </p:grpSpPr>
            <p:pic>
              <p:nvPicPr>
                <p:cNvPr id="1032" name="Picture 8" descr="K:\SilverFox\8-20190_IsaacRoybal\Art\Partner Logos\logo-peak10.jpg"/>
                <p:cNvPicPr>
                  <a:picLocks noChangeAspect="1" noChangeArrowheads="1"/>
                </p:cNvPicPr>
                <p:nvPr/>
              </p:nvPicPr>
              <p:blipFill>
                <a:blip r:embed="rId12"/>
                <a:srcRect l="-13521" t="-38710" r="-13521" b="-38710"/>
                <a:stretch>
                  <a:fillRect/>
                </a:stretch>
              </p:blipFill>
              <p:spPr bwMode="auto">
                <a:xfrm>
                  <a:off x="3302147" y="6095903"/>
                  <a:ext cx="1067284" cy="650774"/>
                </a:xfrm>
                <a:prstGeom prst="roundRect">
                  <a:avLst/>
                </a:prstGeom>
                <a:solidFill>
                  <a:srgbClr val="FFFFFF"/>
                </a:solidFill>
                <a:effectLst>
                  <a:softEdge rad="127000"/>
                </a:effectLst>
              </p:spPr>
            </p:pic>
            <p:pic>
              <p:nvPicPr>
                <p:cNvPr id="1033" name="Picture 9" descr="K:\SilverFox\8-20190_IsaacRoybal\Art\Partner Logos\logo-poundhost.jpg"/>
                <p:cNvPicPr>
                  <a:picLocks noChangeAspect="1" noChangeArrowheads="1"/>
                </p:cNvPicPr>
                <p:nvPr/>
              </p:nvPicPr>
              <p:blipFill>
                <a:blip r:embed="rId13"/>
                <a:srcRect l="-16901" t="-75000" r="-16901" b="-75000"/>
                <a:stretch>
                  <a:fillRect/>
                </a:stretch>
              </p:blipFill>
              <p:spPr bwMode="auto">
                <a:xfrm>
                  <a:off x="4372607" y="6203693"/>
                  <a:ext cx="1124081" cy="473292"/>
                </a:xfrm>
                <a:prstGeom prst="roundRect">
                  <a:avLst/>
                </a:prstGeom>
                <a:solidFill>
                  <a:srgbClr val="FFFFFF"/>
                </a:solidFill>
                <a:effectLst>
                  <a:softEdge rad="127000"/>
                </a:effectLst>
              </p:spPr>
            </p:pic>
            <p:pic>
              <p:nvPicPr>
                <p:cNvPr id="1034" name="Picture 10" descr="K:\SilverFox\8-20190_IsaacRoybal\Art\Partner Logos\logo-rackforce.jpg"/>
                <p:cNvPicPr>
                  <a:picLocks noChangeAspect="1" noChangeArrowheads="1"/>
                </p:cNvPicPr>
                <p:nvPr/>
              </p:nvPicPr>
              <p:blipFill>
                <a:blip r:embed="rId14"/>
                <a:srcRect l="-16901" t="-67606" r="-16901" b="-67606"/>
                <a:stretch>
                  <a:fillRect/>
                </a:stretch>
              </p:blipFill>
              <p:spPr bwMode="auto">
                <a:xfrm>
                  <a:off x="5499864" y="6202864"/>
                  <a:ext cx="1124081" cy="494001"/>
                </a:xfrm>
                <a:prstGeom prst="roundRect">
                  <a:avLst/>
                </a:prstGeom>
                <a:solidFill>
                  <a:srgbClr val="FFFFFF"/>
                </a:solidFill>
                <a:effectLst>
                  <a:softEdge rad="127000"/>
                </a:effectLst>
              </p:spPr>
            </p:pic>
            <p:pic>
              <p:nvPicPr>
                <p:cNvPr id="1035" name="Picture 11" descr="K:\SilverFox\8-20190_IsaacRoybal\Art\Partner Logos\logo-star.jpg"/>
                <p:cNvPicPr>
                  <a:picLocks noChangeAspect="1" noChangeArrowheads="1"/>
                </p:cNvPicPr>
                <p:nvPr/>
              </p:nvPicPr>
              <p:blipFill>
                <a:blip r:embed="rId15"/>
                <a:srcRect l="-23478" t="-58909" r="-26087" b="-58909"/>
                <a:stretch>
                  <a:fillRect/>
                </a:stretch>
              </p:blipFill>
              <p:spPr bwMode="auto">
                <a:xfrm>
                  <a:off x="6627120" y="6147429"/>
                  <a:ext cx="943668" cy="547722"/>
                </a:xfrm>
                <a:prstGeom prst="roundRect">
                  <a:avLst/>
                </a:prstGeom>
                <a:solidFill>
                  <a:srgbClr val="000000"/>
                </a:solidFill>
                <a:effectLst>
                  <a:softEdge rad="127000"/>
                </a:effectLst>
              </p:spPr>
            </p:pic>
          </p:grpSp>
          <p:sp>
            <p:nvSpPr>
              <p:cNvPr id="63" name="Right Arrow 62"/>
              <p:cNvSpPr/>
              <p:nvPr/>
            </p:nvSpPr>
            <p:spPr bwMode="auto">
              <a:xfrm>
                <a:off x="7534275" y="6210300"/>
                <a:ext cx="1095375" cy="419100"/>
              </a:xfrm>
              <a:prstGeom prst="rightArrow">
                <a:avLst/>
              </a:prstGeom>
              <a:gradFill>
                <a:gsLst>
                  <a:gs pos="0">
                    <a:srgbClr val="000000">
                      <a:alpha val="20000"/>
                    </a:srgbClr>
                  </a:gs>
                  <a:gs pos="100000">
                    <a:srgbClr val="000000">
                      <a:alpha val="0"/>
                    </a:srgbClr>
                  </a:gs>
                </a:gsLst>
                <a:lin ang="10800000" scaled="0"/>
              </a:gradFill>
              <a:ln>
                <a:no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62" name="Picture 10" descr="K:\SilverFox\DVD_ART36\Artwork_Imagery\Icons - Illustrations\_ WINDOWS VISTA ICONS\Blue Plus sign add more.png"/>
              <p:cNvPicPr>
                <a:picLocks noChangeAspect="1" noChangeArrowheads="1"/>
              </p:cNvPicPr>
              <p:nvPr/>
            </p:nvPicPr>
            <p:blipFill>
              <a:blip r:embed="rId16"/>
              <a:srcRect/>
              <a:stretch>
                <a:fillRect/>
              </a:stretch>
            </p:blipFill>
            <p:spPr bwMode="auto">
              <a:xfrm>
                <a:off x="7981950" y="6338546"/>
                <a:ext cx="161925" cy="162608"/>
              </a:xfrm>
              <a:prstGeom prst="rect">
                <a:avLst/>
              </a:prstGeom>
              <a:noFill/>
              <a:effectLst>
                <a:outerShdw blurRad="127000" algn="ctr" rotWithShape="0">
                  <a:prstClr val="black">
                    <a:alpha val="50000"/>
                  </a:prstClr>
                </a:outerShdw>
              </a:effectLst>
            </p:spPr>
          </p:pic>
        </p:grpSp>
      </p:grpSp>
      <p:sp>
        <p:nvSpPr>
          <p:cNvPr id="94" name="Oval 93"/>
          <p:cNvSpPr/>
          <p:nvPr/>
        </p:nvSpPr>
        <p:spPr bwMode="auto">
          <a:xfrm>
            <a:off x="3409950" y="2117726"/>
            <a:ext cx="5124450" cy="2316162"/>
          </a:xfrm>
          <a:prstGeom prst="ellipse">
            <a:avLst/>
          </a:prstGeom>
          <a:gradFill>
            <a:gsLst>
              <a:gs pos="50000">
                <a:srgbClr val="307EDC">
                  <a:alpha val="0"/>
                </a:srgbClr>
              </a:gs>
              <a:gs pos="100000">
                <a:srgbClr val="307EDC">
                  <a:alpha val="70000"/>
                </a:srgbClr>
              </a:gs>
            </a:gsLst>
            <a:lin ang="16200000" scaled="0"/>
          </a:gradFill>
          <a:ln>
            <a:no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1" name="Oval 90"/>
          <p:cNvSpPr/>
          <p:nvPr/>
        </p:nvSpPr>
        <p:spPr bwMode="auto">
          <a:xfrm>
            <a:off x="3671887" y="3638550"/>
            <a:ext cx="4619625" cy="2143125"/>
          </a:xfrm>
          <a:prstGeom prst="ellipse">
            <a:avLst/>
          </a:prstGeom>
          <a:gradFill>
            <a:gsLst>
              <a:gs pos="69000">
                <a:srgbClr val="307EDC">
                  <a:alpha val="0"/>
                </a:srgbClr>
              </a:gs>
              <a:gs pos="100000">
                <a:srgbClr val="307EDC">
                  <a:alpha val="50000"/>
                </a:srgbClr>
              </a:gs>
            </a:gsLst>
            <a:lin ang="5400000" scaled="0"/>
          </a:gradFill>
          <a:ln>
            <a:noFill/>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a:xfrm>
            <a:off x="381000" y="230188"/>
            <a:ext cx="8382000" cy="1218795"/>
          </a:xfrm>
        </p:spPr>
        <p:txBody>
          <a:bodyPr/>
          <a:lstStyle/>
          <a:p>
            <a:r>
              <a:rPr lang="en-US" sz="4400" dirty="0" err="1" smtClean="0"/>
              <a:t>vCloud</a:t>
            </a:r>
            <a:r>
              <a:rPr lang="en-US" sz="4400" dirty="0" smtClean="0"/>
              <a:t> Versus Microsoft Private Cloud Initiative</a:t>
            </a:r>
            <a:endParaRPr lang="en-US" sz="4400" dirty="0"/>
          </a:p>
        </p:txBody>
      </p:sp>
      <p:sp>
        <p:nvSpPr>
          <p:cNvPr id="57" name="Rounded Rectangle 56"/>
          <p:cNvSpPr/>
          <p:nvPr/>
        </p:nvSpPr>
        <p:spPr bwMode="auto">
          <a:xfrm>
            <a:off x="304800" y="2019300"/>
            <a:ext cx="2743200" cy="4857750"/>
          </a:xfrm>
          <a:prstGeom prst="roundRect">
            <a:avLst>
              <a:gd name="adj" fmla="val 3489"/>
            </a:avLst>
          </a:prstGeom>
          <a:gradFill>
            <a:gsLst>
              <a:gs pos="0">
                <a:schemeClr val="accent3">
                  <a:shade val="15000"/>
                  <a:satMod val="180000"/>
                  <a:alpha val="0"/>
                </a:schemeClr>
              </a:gs>
              <a:gs pos="4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a:ln>
            <a:gradFill>
              <a:gsLst>
                <a:gs pos="0">
                  <a:schemeClr val="accent3">
                    <a:alpha val="0"/>
                  </a:schemeClr>
                </a:gs>
                <a:gs pos="50000">
                  <a:schemeClr val="accent3"/>
                </a:gs>
                <a:gs pos="100000">
                  <a:schemeClr val="accent3">
                    <a:lumMod val="75000"/>
                  </a:schemeClr>
                </a:gs>
              </a:gsLst>
              <a:lin ang="16200000" scaled="0"/>
            </a:gra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86" name="Text MS"/>
          <p:cNvSpPr txBox="1">
            <a:spLocks/>
          </p:cNvSpPr>
          <p:nvPr/>
        </p:nvSpPr>
        <p:spPr>
          <a:xfrm>
            <a:off x="3271838" y="1751826"/>
            <a:ext cx="5472112" cy="276999"/>
          </a:xfrm>
          <a:prstGeom prst="rect">
            <a:avLst/>
          </a:prstGeom>
          <a:noFill/>
        </p:spPr>
        <p:txBody>
          <a:bodyPr wrap="square" lIns="0" tIns="0" rIns="0" bIns="0" rtlCol="0">
            <a:spAutoFit/>
          </a:bodyPr>
          <a:lstStyle/>
          <a:p>
            <a:pPr algn="ctr" defTabSz="914400" fontAlgn="base">
              <a:lnSpc>
                <a:spcPct val="90000"/>
              </a:lnSpc>
              <a:buFont typeface="Arial" pitchFamily="34" charset="0"/>
              <a:buNone/>
              <a:defRPr/>
            </a:pPr>
            <a:r>
              <a:rPr lang="en-US" sz="2000" b="1" dirty="0" smtClean="0">
                <a:gradFill>
                  <a:gsLst>
                    <a:gs pos="0">
                      <a:srgbClr val="FFFFFF"/>
                    </a:gs>
                    <a:gs pos="100000">
                      <a:srgbClr val="FFFFFF"/>
                    </a:gs>
                  </a:gsLst>
                  <a:lin ang="5400000" scaled="0"/>
                </a:gradFill>
              </a:rPr>
              <a:t>Microsoft Private Cloud</a:t>
            </a:r>
            <a:endParaRPr lang="en-US" sz="2000" b="1" dirty="0">
              <a:gradFill>
                <a:gsLst>
                  <a:gs pos="0">
                    <a:srgbClr val="FFFFFF"/>
                  </a:gs>
                  <a:gs pos="100000">
                    <a:srgbClr val="FFFFFF"/>
                  </a:gs>
                </a:gsLst>
                <a:lin ang="5400000" scaled="0"/>
              </a:gradFill>
            </a:endParaRPr>
          </a:p>
        </p:txBody>
      </p:sp>
      <p:sp>
        <p:nvSpPr>
          <p:cNvPr id="90" name="Text V"/>
          <p:cNvSpPr txBox="1">
            <a:spLocks/>
          </p:cNvSpPr>
          <p:nvPr/>
        </p:nvSpPr>
        <p:spPr>
          <a:xfrm>
            <a:off x="438150" y="1751826"/>
            <a:ext cx="2476500" cy="276999"/>
          </a:xfrm>
          <a:prstGeom prst="rect">
            <a:avLst/>
          </a:prstGeom>
          <a:noFill/>
        </p:spPr>
        <p:txBody>
          <a:bodyPr wrap="square" lIns="0" tIns="0" rIns="0" bIns="0" rtlCol="0">
            <a:spAutoFit/>
          </a:bodyPr>
          <a:lstStyle/>
          <a:p>
            <a:pPr algn="ctr" defTabSz="914400" fontAlgn="base">
              <a:lnSpc>
                <a:spcPct val="90000"/>
              </a:lnSpc>
              <a:buFont typeface="Arial" pitchFamily="34" charset="0"/>
              <a:buNone/>
              <a:defRPr/>
            </a:pPr>
            <a:r>
              <a:rPr lang="en-US" sz="2000" b="1" dirty="0" smtClean="0">
                <a:gradFill>
                  <a:gsLst>
                    <a:gs pos="0">
                      <a:srgbClr val="FFFFFF"/>
                    </a:gs>
                    <a:gs pos="100000">
                      <a:srgbClr val="FFFFFF"/>
                    </a:gs>
                  </a:gsLst>
                  <a:lin ang="5400000" scaled="0"/>
                </a:gradFill>
              </a:rPr>
              <a:t>VMware </a:t>
            </a:r>
            <a:r>
              <a:rPr lang="en-US" sz="2000" b="1" dirty="0" err="1" smtClean="0">
                <a:gradFill>
                  <a:gsLst>
                    <a:gs pos="0">
                      <a:srgbClr val="FFFFFF"/>
                    </a:gs>
                    <a:gs pos="100000">
                      <a:srgbClr val="FFFFFF"/>
                    </a:gs>
                  </a:gsLst>
                  <a:lin ang="5400000" scaled="0"/>
                </a:gradFill>
              </a:rPr>
              <a:t>vCloud</a:t>
            </a:r>
            <a:endParaRPr lang="en-US" sz="2000" b="1" dirty="0">
              <a:gradFill>
                <a:gsLst>
                  <a:gs pos="0">
                    <a:srgbClr val="FFFFFF"/>
                  </a:gs>
                  <a:gs pos="100000">
                    <a:srgbClr val="FFFFFF"/>
                  </a:gs>
                </a:gsLst>
                <a:lin ang="5400000" scaled="0"/>
              </a:gradFill>
            </a:endParaRPr>
          </a:p>
        </p:txBody>
      </p:sp>
      <p:sp>
        <p:nvSpPr>
          <p:cNvPr id="48" name="Content Placeholder 3"/>
          <p:cNvSpPr txBox="1">
            <a:spLocks/>
          </p:cNvSpPr>
          <p:nvPr/>
        </p:nvSpPr>
        <p:spPr>
          <a:xfrm>
            <a:off x="428625" y="3100401"/>
            <a:ext cx="2533650" cy="2382191"/>
          </a:xfrm>
          <a:prstGeom prst="rect">
            <a:avLst/>
          </a:prstGeom>
        </p:spPr>
        <p:txBody>
          <a:bodyPr vert="horz" wrap="square" lIns="0" tIns="0" rIns="0" bIns="0" rtlCol="0">
            <a:spAutoFit/>
          </a:bodyPr>
          <a:lstStyle/>
          <a:p>
            <a:pPr marL="228600" marR="0" lvl="0" indent="-228600" algn="l" defTabSz="914363" rtl="0" eaLnBrk="1" fontAlgn="auto" latinLnBrk="0" hangingPunct="1">
              <a:lnSpc>
                <a:spcPct val="90000"/>
              </a:lnSpc>
              <a:spcBef>
                <a:spcPct val="20000"/>
              </a:spcBef>
              <a:spcAft>
                <a:spcPts val="0"/>
              </a:spcAft>
              <a:buClrTx/>
              <a:buSzTx/>
              <a:buFontTx/>
              <a:buBlip>
                <a:blip r:embed="rId3"/>
              </a:buBlip>
              <a:tabLst/>
              <a:defRPr/>
            </a:pPr>
            <a:r>
              <a:rPr kumimoji="0" lang="en-US" sz="16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Initiative, not a product</a:t>
            </a:r>
          </a:p>
          <a:p>
            <a:pPr marL="685782" lvl="1" indent="-228600">
              <a:lnSpc>
                <a:spcPct val="90000"/>
              </a:lnSpc>
              <a:spcBef>
                <a:spcPct val="20000"/>
              </a:spcBef>
              <a:buBlip>
                <a:blip r:embed="rId3"/>
              </a:buBlip>
              <a:defRPr/>
            </a:pPr>
            <a:r>
              <a:rPr lang="en-US" sz="1400" dirty="0" err="1">
                <a:gradFill>
                  <a:gsLst>
                    <a:gs pos="0">
                      <a:schemeClr val="tx1"/>
                    </a:gs>
                    <a:gs pos="100000">
                      <a:schemeClr val="tx1"/>
                    </a:gs>
                  </a:gsLst>
                  <a:lin ang="16200000" scaled="0"/>
                </a:gradFill>
                <a:latin typeface="Segoe UI" pitchFamily="34" charset="0"/>
              </a:rPr>
              <a:t>vCloud</a:t>
            </a:r>
            <a:r>
              <a:rPr lang="en-US" sz="1400" dirty="0">
                <a:gradFill>
                  <a:gsLst>
                    <a:gs pos="0">
                      <a:schemeClr val="tx1"/>
                    </a:gs>
                    <a:gs pos="100000">
                      <a:schemeClr val="tx1"/>
                    </a:gs>
                  </a:gsLst>
                  <a:lin ang="16200000" scaled="0"/>
                </a:gradFill>
                <a:latin typeface="Segoe UI" pitchFamily="34" charset="0"/>
              </a:rPr>
              <a:t> API</a:t>
            </a:r>
          </a:p>
          <a:p>
            <a:pPr marL="228600" marR="0" lvl="0" indent="-228600" algn="l" defTabSz="914363" rtl="0" eaLnBrk="1" fontAlgn="auto" latinLnBrk="0" hangingPunct="1">
              <a:lnSpc>
                <a:spcPct val="90000"/>
              </a:lnSpc>
              <a:spcBef>
                <a:spcPct val="20000"/>
              </a:spcBef>
              <a:spcAft>
                <a:spcPts val="0"/>
              </a:spcAft>
              <a:buClrTx/>
              <a:buSzTx/>
              <a:buFontTx/>
              <a:buBlip>
                <a:blip r:embed="rId3"/>
              </a:buBlip>
              <a:tabLst/>
              <a:defRPr/>
            </a:pPr>
            <a:r>
              <a:rPr kumimoji="0" lang="en-US" sz="16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An ecosystem of partners</a:t>
            </a:r>
          </a:p>
          <a:p>
            <a:pPr marL="400050" lvl="1" indent="-171450">
              <a:lnSpc>
                <a:spcPct val="90000"/>
              </a:lnSpc>
              <a:spcBef>
                <a:spcPct val="20000"/>
              </a:spcBef>
              <a:buFontTx/>
              <a:buBlip>
                <a:blip r:embed="rId4"/>
              </a:buBlip>
            </a:pPr>
            <a:r>
              <a:rPr kumimoji="0" lang="en-US" sz="14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Service providers</a:t>
            </a:r>
          </a:p>
          <a:p>
            <a:pPr marL="400050" lvl="1" indent="-171450">
              <a:lnSpc>
                <a:spcPct val="90000"/>
              </a:lnSpc>
              <a:spcBef>
                <a:spcPct val="20000"/>
              </a:spcBef>
              <a:buFontTx/>
              <a:buBlip>
                <a:blip r:embed="rId4"/>
              </a:buBlip>
            </a:pPr>
            <a:r>
              <a:rPr kumimoji="0" lang="en-US" sz="14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Developers</a:t>
            </a:r>
          </a:p>
          <a:p>
            <a:pPr marL="400050" lvl="1" indent="-171450">
              <a:lnSpc>
                <a:spcPct val="90000"/>
              </a:lnSpc>
              <a:spcBef>
                <a:spcPct val="20000"/>
              </a:spcBef>
              <a:buFontTx/>
              <a:buBlip>
                <a:blip r:embed="rId4"/>
              </a:buBlip>
            </a:pPr>
            <a:r>
              <a:rPr kumimoji="0" lang="en-US" sz="1400" b="0" i="0" u="none" strike="noStrike" kern="1200" cap="none" spc="0" normalizeH="0" baseline="0" noProof="0" dirty="0" smtClean="0">
                <a:ln>
                  <a:noFill/>
                </a:ln>
                <a:gradFill>
                  <a:gsLst>
                    <a:gs pos="0">
                      <a:schemeClr val="tx1"/>
                    </a:gs>
                    <a:gs pos="100000">
                      <a:schemeClr val="tx1"/>
                    </a:gs>
                  </a:gsLst>
                  <a:lin ang="16200000" scaled="0"/>
                </a:gradFill>
                <a:effectLst/>
                <a:uLnTx/>
                <a:uFillTx/>
                <a:latin typeface="Segoe UI" pitchFamily="34" charset="0"/>
                <a:ea typeface="+mn-ea"/>
                <a:cs typeface="+mn-cs"/>
              </a:rPr>
              <a:t>New cloud service providers</a:t>
            </a:r>
          </a:p>
          <a:p>
            <a:pPr marL="228600" indent="-228600">
              <a:lnSpc>
                <a:spcPct val="90000"/>
              </a:lnSpc>
              <a:spcBef>
                <a:spcPct val="20000"/>
              </a:spcBef>
              <a:buBlip>
                <a:blip r:embed="rId3"/>
              </a:buBlip>
            </a:pPr>
            <a:r>
              <a:rPr lang="en-US" sz="1600" dirty="0" smtClean="0">
                <a:gradFill>
                  <a:gsLst>
                    <a:gs pos="0">
                      <a:schemeClr val="tx1"/>
                    </a:gs>
                    <a:gs pos="100000">
                      <a:schemeClr val="tx1"/>
                    </a:gs>
                  </a:gsLst>
                  <a:lin ang="16200000" scaled="0"/>
                </a:gradFill>
                <a:latin typeface="Segoe UI" pitchFamily="34" charset="0"/>
              </a:rPr>
              <a:t>5 service provider partners with service in beta/limited beta to date</a:t>
            </a:r>
            <a:endParaRPr lang="en-US" sz="1600" dirty="0">
              <a:gradFill>
                <a:gsLst>
                  <a:gs pos="0">
                    <a:schemeClr val="tx1"/>
                  </a:gs>
                  <a:gs pos="100000">
                    <a:schemeClr val="tx1"/>
                  </a:gs>
                </a:gsLst>
                <a:lin ang="16200000" scaled="0"/>
              </a:gradFill>
              <a:latin typeface="Segoe UI" pitchFamily="34" charset="0"/>
            </a:endParaRPr>
          </a:p>
        </p:txBody>
      </p:sp>
      <p:grpSp>
        <p:nvGrpSpPr>
          <p:cNvPr id="73" name="Group 72"/>
          <p:cNvGrpSpPr/>
          <p:nvPr/>
        </p:nvGrpSpPr>
        <p:grpSpPr>
          <a:xfrm>
            <a:off x="4899366" y="3346451"/>
            <a:ext cx="2164667" cy="2159000"/>
            <a:chOff x="4768849" y="3260725"/>
            <a:chExt cx="2425700" cy="2419350"/>
          </a:xfrm>
        </p:grpSpPr>
        <p:pic>
          <p:nvPicPr>
            <p:cNvPr id="2050" name="Picture 2" descr="K:\SilverFox\DVD_ART36\Artwork_Imagery\Icons - Illustrations\Internet Clouds web\Istock 5118882 - clouds and sky.png"/>
            <p:cNvPicPr>
              <a:picLocks noChangeAspect="1" noChangeArrowheads="1"/>
            </p:cNvPicPr>
            <p:nvPr/>
          </p:nvPicPr>
          <p:blipFill>
            <a:blip r:embed="rId6"/>
            <a:srcRect t="-41434"/>
            <a:stretch>
              <a:fillRect/>
            </a:stretch>
          </p:blipFill>
          <p:spPr bwMode="auto">
            <a:xfrm>
              <a:off x="5067301" y="3574123"/>
              <a:ext cx="1847850" cy="1845601"/>
            </a:xfrm>
            <a:prstGeom prst="ellipse">
              <a:avLst/>
            </a:prstGeom>
            <a:noFill/>
          </p:spPr>
        </p:pic>
        <p:grpSp>
          <p:nvGrpSpPr>
            <p:cNvPr id="64" name="Cloud 3"/>
            <p:cNvGrpSpPr>
              <a:grpSpLocks noChangeAspect="1"/>
            </p:cNvGrpSpPr>
            <p:nvPr/>
          </p:nvGrpSpPr>
          <p:grpSpPr>
            <a:xfrm>
              <a:off x="5380027" y="3943450"/>
              <a:ext cx="1585494" cy="657126"/>
              <a:chOff x="4873868" y="2723000"/>
              <a:chExt cx="3764442" cy="1753812"/>
            </a:xfrm>
          </p:grpSpPr>
          <p:pic>
            <p:nvPicPr>
              <p:cNvPr id="65" name="Picture 9" descr="\\SERVER3\InternalBin\Resource DVD\DVD_ART36\Artwork_Imagery\Icons - Illustrations\Internet Clouds web\cloud 1.png"/>
              <p:cNvPicPr>
                <a:picLocks noChangeAspect="1" noChangeArrowheads="1"/>
              </p:cNvPicPr>
              <p:nvPr/>
            </p:nvPicPr>
            <p:blipFill>
              <a:blip r:embed="rId17"/>
              <a:srcRect/>
              <a:stretch>
                <a:fillRect/>
              </a:stretch>
            </p:blipFill>
            <p:spPr bwMode="auto">
              <a:xfrm rot="20623019">
                <a:off x="5935288" y="2723000"/>
                <a:ext cx="2703022" cy="1526196"/>
              </a:xfrm>
              <a:prstGeom prst="rect">
                <a:avLst/>
              </a:prstGeom>
              <a:noFill/>
            </p:spPr>
          </p:pic>
          <p:pic>
            <p:nvPicPr>
              <p:cNvPr id="66" name="Picture 5" descr="\\SERVER3\InternalBin\Resource DVD\DVD_ART36\Artwork_Imagery\Icons - Illustrations\Internet Clouds web\cloud 3.png"/>
              <p:cNvPicPr>
                <a:picLocks noChangeAspect="1" noChangeArrowheads="1"/>
              </p:cNvPicPr>
              <p:nvPr/>
            </p:nvPicPr>
            <p:blipFill>
              <a:blip r:embed="rId18"/>
              <a:srcRect/>
              <a:stretch>
                <a:fillRect/>
              </a:stretch>
            </p:blipFill>
            <p:spPr bwMode="auto">
              <a:xfrm rot="21109567">
                <a:off x="4873868" y="3240231"/>
                <a:ext cx="3314442" cy="1236581"/>
              </a:xfrm>
              <a:prstGeom prst="rect">
                <a:avLst/>
              </a:prstGeom>
              <a:noFill/>
            </p:spPr>
          </p:pic>
        </p:grpSp>
        <p:pic>
          <p:nvPicPr>
            <p:cNvPr id="2051" name="Picture 3" descr="K:\SilverFox\DVD_ART36\Artwork_Imagery\Icons - Illustrations\Internet Clouds web\cloud 2.png"/>
            <p:cNvPicPr>
              <a:picLocks noChangeAspect="1" noChangeArrowheads="1"/>
            </p:cNvPicPr>
            <p:nvPr/>
          </p:nvPicPr>
          <p:blipFill>
            <a:blip r:embed="rId19"/>
            <a:srcRect/>
            <a:stretch>
              <a:fillRect/>
            </a:stretch>
          </p:blipFill>
          <p:spPr bwMode="auto">
            <a:xfrm>
              <a:off x="5086349" y="3701095"/>
              <a:ext cx="1400175" cy="704984"/>
            </a:xfrm>
            <a:prstGeom prst="rect">
              <a:avLst/>
            </a:prstGeom>
            <a:noFill/>
          </p:spPr>
        </p:pic>
        <p:pic>
          <p:nvPicPr>
            <p:cNvPr id="2052" name="Picture 4" descr="K:\SilverFox\DVD_ART36\Artwork_Imagery\Icons - Illustrations\Internet Clouds web\cloud 3.png"/>
            <p:cNvPicPr>
              <a:picLocks noChangeAspect="1" noChangeArrowheads="1"/>
            </p:cNvPicPr>
            <p:nvPr/>
          </p:nvPicPr>
          <p:blipFill>
            <a:blip r:embed="rId18"/>
            <a:srcRect/>
            <a:stretch>
              <a:fillRect/>
            </a:stretch>
          </p:blipFill>
          <p:spPr bwMode="auto">
            <a:xfrm>
              <a:off x="5000625" y="4772025"/>
              <a:ext cx="1340914" cy="542924"/>
            </a:xfrm>
            <a:prstGeom prst="rect">
              <a:avLst/>
            </a:prstGeom>
            <a:noFill/>
          </p:spPr>
        </p:pic>
        <p:pic>
          <p:nvPicPr>
            <p:cNvPr id="69" name="Picture 3" descr="K:\SilverFox\DVD_ART36\Artwork_Imagery\Icons - Illustrations\Internet Clouds web\cloud 2.png"/>
            <p:cNvPicPr>
              <a:picLocks noChangeAspect="1" noChangeArrowheads="1"/>
            </p:cNvPicPr>
            <p:nvPr/>
          </p:nvPicPr>
          <p:blipFill>
            <a:blip r:embed="rId19"/>
            <a:srcRect/>
            <a:stretch>
              <a:fillRect/>
            </a:stretch>
          </p:blipFill>
          <p:spPr bwMode="auto">
            <a:xfrm>
              <a:off x="5829300" y="4396420"/>
              <a:ext cx="1238250" cy="704984"/>
            </a:xfrm>
            <a:prstGeom prst="rect">
              <a:avLst/>
            </a:prstGeom>
            <a:noFill/>
          </p:spPr>
        </p:pic>
        <p:pic>
          <p:nvPicPr>
            <p:cNvPr id="2055" name="Picture 7" descr="K:\SilverFox\DVD_ART36\Artwork_Imagery\Icons - Illustrations\Internet Clouds web\cloud 1.png"/>
            <p:cNvPicPr>
              <a:picLocks noChangeAspect="1" noChangeArrowheads="1"/>
            </p:cNvPicPr>
            <p:nvPr/>
          </p:nvPicPr>
          <p:blipFill>
            <a:blip r:embed="rId17">
              <a:lum/>
            </a:blip>
            <a:srcRect/>
            <a:stretch>
              <a:fillRect/>
            </a:stretch>
          </p:blipFill>
          <p:spPr bwMode="auto">
            <a:xfrm rot="21257629">
              <a:off x="4915368" y="4154575"/>
              <a:ext cx="1395696" cy="748079"/>
            </a:xfrm>
            <a:prstGeom prst="rect">
              <a:avLst/>
            </a:prstGeom>
            <a:noFill/>
            <a:effectLst>
              <a:outerShdw blurRad="317500" algn="ctr" rotWithShape="0">
                <a:srgbClr val="16447C"/>
              </a:outerShdw>
            </a:effectLst>
          </p:spPr>
        </p:pic>
        <p:pic>
          <p:nvPicPr>
            <p:cNvPr id="1026" name="Picture 2" descr="K:\SilverFox\8-20190_IsaacRoybal\Art\oval circle frame edge - simplified.png"/>
            <p:cNvPicPr>
              <a:picLocks noChangeAspect="1" noChangeArrowheads="1"/>
            </p:cNvPicPr>
            <p:nvPr/>
          </p:nvPicPr>
          <p:blipFill>
            <a:blip r:embed="rId20"/>
            <a:srcRect/>
            <a:stretch>
              <a:fillRect/>
            </a:stretch>
          </p:blipFill>
          <p:spPr bwMode="auto">
            <a:xfrm>
              <a:off x="4768849" y="3260725"/>
              <a:ext cx="2425700" cy="2419350"/>
            </a:xfrm>
            <a:prstGeom prst="rect">
              <a:avLst/>
            </a:prstGeom>
            <a:noFill/>
            <a:effectLst>
              <a:outerShdw blurRad="127000" algn="ctr" rotWithShape="0">
                <a:prstClr val="black">
                  <a:alpha val="60000"/>
                </a:prstClr>
              </a:outerShdw>
            </a:effectLst>
          </p:spPr>
        </p:pic>
      </p:grpSp>
      <p:pic>
        <p:nvPicPr>
          <p:cNvPr id="58" name="Picture 29" descr="K:\SilverFox\Iconshock\Real Vista - Construction\Real Vista - Construction - 256\256\tool_kit_256.png"/>
          <p:cNvPicPr>
            <a:picLocks noChangeAspect="1" noChangeArrowheads="1"/>
          </p:cNvPicPr>
          <p:nvPr/>
        </p:nvPicPr>
        <p:blipFill>
          <a:blip r:embed="rId21"/>
          <a:srcRect/>
          <a:stretch>
            <a:fillRect/>
          </a:stretch>
        </p:blipFill>
        <p:spPr bwMode="auto">
          <a:xfrm flipH="1">
            <a:off x="4362031" y="4030499"/>
            <a:ext cx="1245506" cy="1245506"/>
          </a:xfrm>
          <a:prstGeom prst="rect">
            <a:avLst/>
          </a:prstGeom>
          <a:noFill/>
          <a:effectLst>
            <a:outerShdw blurRad="63500" algn="ctr" rotWithShape="0">
              <a:prstClr val="black">
                <a:alpha val="40000"/>
              </a:prstClr>
            </a:outerShdw>
          </a:effectLst>
        </p:spPr>
      </p:pic>
      <p:pic>
        <p:nvPicPr>
          <p:cNvPr id="74" name="Picture 29" descr="K:\SilverFox\Iconshock\Real Vista - Construction\Real Vista - Construction - 256\256\tool_kit_256.png"/>
          <p:cNvPicPr>
            <a:picLocks noChangeAspect="1" noChangeArrowheads="1"/>
          </p:cNvPicPr>
          <p:nvPr/>
        </p:nvPicPr>
        <p:blipFill>
          <a:blip r:embed="rId21"/>
          <a:srcRect/>
          <a:stretch>
            <a:fillRect/>
          </a:stretch>
        </p:blipFill>
        <p:spPr bwMode="auto">
          <a:xfrm>
            <a:off x="6355862" y="4030499"/>
            <a:ext cx="1245506" cy="1245506"/>
          </a:xfrm>
          <a:prstGeom prst="rect">
            <a:avLst/>
          </a:prstGeom>
          <a:noFill/>
          <a:effectLst>
            <a:outerShdw blurRad="63500" algn="ctr" rotWithShape="0">
              <a:prstClr val="black">
                <a:alpha val="40000"/>
              </a:prstClr>
            </a:outerShdw>
          </a:effectLst>
        </p:spPr>
      </p:pic>
      <p:grpSp>
        <p:nvGrpSpPr>
          <p:cNvPr id="107" name="Group 106"/>
          <p:cNvGrpSpPr/>
          <p:nvPr/>
        </p:nvGrpSpPr>
        <p:grpSpPr>
          <a:xfrm>
            <a:off x="5481066" y="2185230"/>
            <a:ext cx="1001450" cy="1208845"/>
            <a:chOff x="4030286" y="7072774"/>
            <a:chExt cx="1335267" cy="1611793"/>
          </a:xfrm>
        </p:grpSpPr>
        <p:sp>
          <p:nvSpPr>
            <p:cNvPr id="8" name="Title 1"/>
            <p:cNvSpPr txBox="1">
              <a:spLocks/>
            </p:cNvSpPr>
            <p:nvPr/>
          </p:nvSpPr>
          <p:spPr>
            <a:xfrm>
              <a:off x="4194998" y="7072774"/>
              <a:ext cx="1005840" cy="217979"/>
            </a:xfrm>
            <a:prstGeom prst="rect">
              <a:avLst/>
            </a:prstGeom>
          </p:spPr>
          <p:txBody>
            <a:bodyPr vert="horz" wrap="none" lIns="0" tIns="0" rIns="0" bIns="0" rtlCol="0" anchor="t">
              <a:noAutofit/>
            </a:bodyPr>
            <a:lstStyle/>
            <a:p>
              <a:pPr algn="ctr" defTabSz="914042">
                <a:lnSpc>
                  <a:spcPct val="90000"/>
                </a:lnSpc>
                <a:spcBef>
                  <a:spcPct val="0"/>
                </a:spcBef>
                <a:buFontTx/>
                <a:buNone/>
                <a:defRPr/>
              </a:pPr>
              <a:r>
                <a:rPr lang="en-US" sz="1200" dirty="0" smtClean="0">
                  <a:gradFill>
                    <a:gsLst>
                      <a:gs pos="0">
                        <a:srgbClr val="FFFFFF"/>
                      </a:gs>
                      <a:gs pos="100000">
                        <a:srgbClr val="FFFFFF"/>
                      </a:gs>
                    </a:gsLst>
                    <a:lin ang="5400000" scaled="0"/>
                  </a:gradFill>
                </a:rPr>
                <a:t>System Integrators</a:t>
              </a:r>
              <a:endParaRPr lang="en-US" sz="1200" dirty="0">
                <a:gradFill>
                  <a:gsLst>
                    <a:gs pos="0">
                      <a:srgbClr val="FFFFFF"/>
                    </a:gs>
                    <a:gs pos="100000">
                      <a:srgbClr val="FFFFFF"/>
                    </a:gs>
                  </a:gsLst>
                  <a:lin ang="5400000" scaled="0"/>
                </a:gradFill>
              </a:endParaRPr>
            </a:p>
          </p:txBody>
        </p:sp>
        <p:grpSp>
          <p:nvGrpSpPr>
            <p:cNvPr id="9" name="Group 66"/>
            <p:cNvGrpSpPr/>
            <p:nvPr/>
          </p:nvGrpSpPr>
          <p:grpSpPr>
            <a:xfrm>
              <a:off x="4030286" y="7352655"/>
              <a:ext cx="1335267" cy="1331912"/>
              <a:chOff x="-2620463" y="3298603"/>
              <a:chExt cx="1726206" cy="1721868"/>
            </a:xfrm>
          </p:grpSpPr>
          <p:grpSp>
            <p:nvGrpSpPr>
              <p:cNvPr id="10" name="Group 83"/>
              <p:cNvGrpSpPr/>
              <p:nvPr/>
            </p:nvGrpSpPr>
            <p:grpSpPr>
              <a:xfrm>
                <a:off x="-2215736" y="3653060"/>
                <a:ext cx="973957" cy="1080695"/>
                <a:chOff x="5638801" y="1762568"/>
                <a:chExt cx="1578507" cy="1751494"/>
              </a:xfrm>
            </p:grpSpPr>
            <p:pic>
              <p:nvPicPr>
                <p:cNvPr id="12" name="Picture 14" descr="\\SERVER3\InternalBin\Resource DVD\DVD_ART36\Artwork_Imagery\Shapes\Connectors\connector stars - gold 5.png"/>
                <p:cNvPicPr>
                  <a:picLocks noChangeAspect="1" noChangeArrowheads="1"/>
                </p:cNvPicPr>
                <p:nvPr/>
              </p:nvPicPr>
              <p:blipFill>
                <a:blip r:embed="rId22" cstate="print"/>
                <a:srcRect/>
                <a:stretch>
                  <a:fillRect/>
                </a:stretch>
              </p:blipFill>
              <p:spPr bwMode="auto">
                <a:xfrm>
                  <a:off x="5825589" y="2055858"/>
                  <a:ext cx="1037711" cy="987821"/>
                </a:xfrm>
                <a:prstGeom prst="rect">
                  <a:avLst/>
                </a:prstGeom>
                <a:noFill/>
              </p:spPr>
            </p:pic>
            <p:pic>
              <p:nvPicPr>
                <p:cNvPr id="13" name="Picture 33" descr="\\SERVER3\InternalBin\Resource DVD\DVD_ART36\Artwork_Imagery\Icons - Illustrations\_ WINDOWS VISTA ICONS\Pocket PC PDA mobile PocketPC device.png"/>
                <p:cNvPicPr>
                  <a:picLocks noChangeAspect="1" noChangeArrowheads="1"/>
                </p:cNvPicPr>
                <p:nvPr/>
              </p:nvPicPr>
              <p:blipFill>
                <a:blip r:embed="rId23" cstate="print"/>
                <a:srcRect/>
                <a:stretch>
                  <a:fillRect/>
                </a:stretch>
              </p:blipFill>
              <p:spPr bwMode="auto">
                <a:xfrm>
                  <a:off x="5638801" y="2500420"/>
                  <a:ext cx="342596" cy="428676"/>
                </a:xfrm>
                <a:prstGeom prst="rect">
                  <a:avLst/>
                </a:prstGeom>
                <a:noFill/>
                <a:effectLst>
                  <a:outerShdw blurRad="88900" algn="ctr" rotWithShape="0">
                    <a:prstClr val="black">
                      <a:alpha val="50000"/>
                    </a:prstClr>
                  </a:outerShdw>
                </a:effectLst>
              </p:spPr>
            </p:pic>
            <p:pic>
              <p:nvPicPr>
                <p:cNvPr id="14" name="Picture 34" descr="\\SERVER3\InternalBin\Resource DVD\DVD_ART36\Artwork_Imagery\Icons - Illustrations\_ WINDOWS VISTA ICONS\Laptop notebook mobility pc.png"/>
                <p:cNvPicPr>
                  <a:picLocks noChangeAspect="1" noChangeArrowheads="1"/>
                </p:cNvPicPr>
                <p:nvPr/>
              </p:nvPicPr>
              <p:blipFill>
                <a:blip r:embed="rId24" cstate="print"/>
                <a:srcRect/>
                <a:stretch>
                  <a:fillRect/>
                </a:stretch>
              </p:blipFill>
              <p:spPr bwMode="auto">
                <a:xfrm>
                  <a:off x="6358565" y="1807534"/>
                  <a:ext cx="530225" cy="530225"/>
                </a:xfrm>
                <a:prstGeom prst="rect">
                  <a:avLst/>
                </a:prstGeom>
                <a:noFill/>
                <a:effectLst>
                  <a:outerShdw blurRad="88900" algn="ctr" rotWithShape="0">
                    <a:prstClr val="black">
                      <a:alpha val="50000"/>
                    </a:prstClr>
                  </a:outerShdw>
                </a:effectLst>
              </p:spPr>
            </p:pic>
            <p:pic>
              <p:nvPicPr>
                <p:cNvPr id="15" name="Picture 35" descr="\\SERVER3\InternalBin\Resource DVD\DVD_ART36\Artwork_Imagery\Icons - Illustrations\_ WINDOWS VISTA ICONS\Computer PC desktop.png"/>
                <p:cNvPicPr>
                  <a:picLocks noChangeAspect="1" noChangeArrowheads="1"/>
                </p:cNvPicPr>
                <p:nvPr/>
              </p:nvPicPr>
              <p:blipFill>
                <a:blip r:embed="rId25" cstate="print"/>
                <a:srcRect/>
                <a:stretch>
                  <a:fillRect/>
                </a:stretch>
              </p:blipFill>
              <p:spPr bwMode="auto">
                <a:xfrm>
                  <a:off x="5693034" y="1762568"/>
                  <a:ext cx="596457" cy="596457"/>
                </a:xfrm>
                <a:prstGeom prst="rect">
                  <a:avLst/>
                </a:prstGeom>
                <a:noFill/>
                <a:effectLst>
                  <a:outerShdw blurRad="88900" algn="ctr" rotWithShape="0">
                    <a:prstClr val="black">
                      <a:alpha val="50000"/>
                    </a:prstClr>
                  </a:outerShdw>
                </a:effectLst>
              </p:spPr>
            </p:pic>
            <p:pic>
              <p:nvPicPr>
                <p:cNvPr id="16" name="Picture 36" descr="\\SERVER3\InternalBin\Resource DVD\DVD_ART36\Artwork_Imagery\Icons - Illustrations\_ WINDOWS VISTA ICONS\Connected network sharing.png"/>
                <p:cNvPicPr>
                  <a:picLocks noChangeAspect="1" noChangeArrowheads="1"/>
                </p:cNvPicPr>
                <p:nvPr/>
              </p:nvPicPr>
              <p:blipFill>
                <a:blip r:embed="rId26" cstate="print"/>
                <a:srcRect/>
                <a:stretch>
                  <a:fillRect/>
                </a:stretch>
              </p:blipFill>
              <p:spPr bwMode="auto">
                <a:xfrm>
                  <a:off x="6639700" y="2459840"/>
                  <a:ext cx="577608" cy="597023"/>
                </a:xfrm>
                <a:prstGeom prst="rect">
                  <a:avLst/>
                </a:prstGeom>
                <a:noFill/>
                <a:effectLst>
                  <a:outerShdw blurRad="88900" algn="ctr" rotWithShape="0">
                    <a:prstClr val="black">
                      <a:alpha val="50000"/>
                    </a:prstClr>
                  </a:outerShdw>
                </a:effectLst>
              </p:spPr>
            </p:pic>
            <p:pic>
              <p:nvPicPr>
                <p:cNvPr id="17" name="Picture 37" descr="\\SERVER3\InternalBin\Resource DVD\DVD_ART36\Artwork_Imagery\Icons - Illustrations\_ WINDOWS VISTA ICONS\Servers computer.png"/>
                <p:cNvPicPr>
                  <a:picLocks noChangeAspect="1" noChangeArrowheads="1"/>
                </p:cNvPicPr>
                <p:nvPr/>
              </p:nvPicPr>
              <p:blipFill>
                <a:blip r:embed="rId27" cstate="print"/>
                <a:srcRect/>
                <a:stretch>
                  <a:fillRect/>
                </a:stretch>
              </p:blipFill>
              <p:spPr bwMode="auto">
                <a:xfrm>
                  <a:off x="6119333" y="2813975"/>
                  <a:ext cx="511602" cy="700087"/>
                </a:xfrm>
                <a:prstGeom prst="rect">
                  <a:avLst/>
                </a:prstGeom>
                <a:noFill/>
                <a:effectLst>
                  <a:outerShdw blurRad="88900" algn="ctr" rotWithShape="0">
                    <a:prstClr val="black">
                      <a:alpha val="50000"/>
                    </a:prstClr>
                  </a:outerShdw>
                </a:effectLst>
              </p:spPr>
            </p:pic>
            <p:pic>
              <p:nvPicPr>
                <p:cNvPr id="18" name="Picture 3" descr="\\SERVER3\InternalBin\Resource DVD\DVD_ART36\Artwork_Imagery\Icons - Illustrations\_ WINDOWS VISTA ICONS\Sync center syncronize.png"/>
                <p:cNvPicPr>
                  <a:picLocks noChangeAspect="1" noChangeArrowheads="1"/>
                </p:cNvPicPr>
                <p:nvPr/>
              </p:nvPicPr>
              <p:blipFill>
                <a:blip r:embed="rId28" cstate="print"/>
                <a:srcRect/>
                <a:stretch>
                  <a:fillRect/>
                </a:stretch>
              </p:blipFill>
              <p:spPr bwMode="auto">
                <a:xfrm>
                  <a:off x="6118672" y="2319581"/>
                  <a:ext cx="451544" cy="460375"/>
                </a:xfrm>
                <a:prstGeom prst="rect">
                  <a:avLst/>
                </a:prstGeom>
                <a:noFill/>
                <a:effectLst>
                  <a:outerShdw blurRad="88900" algn="ctr" rotWithShape="0">
                    <a:prstClr val="black">
                      <a:alpha val="50000"/>
                    </a:prstClr>
                  </a:outerShdw>
                </a:effectLst>
              </p:spPr>
            </p:pic>
          </p:grpSp>
          <p:pic>
            <p:nvPicPr>
              <p:cNvPr id="11" name="ring" descr="S:\InternalBin\Resource DVD\DVD_ART36\Artwork_Imagery\Shapes\rings\silver orb frame 2.png"/>
              <p:cNvPicPr>
                <a:picLocks noChangeAspect="1" noChangeArrowheads="1"/>
              </p:cNvPicPr>
              <p:nvPr/>
            </p:nvPicPr>
            <p:blipFill>
              <a:blip r:embed="rId29"/>
              <a:stretch>
                <a:fillRect/>
              </a:stretch>
            </p:blipFill>
            <p:spPr bwMode="auto">
              <a:xfrm>
                <a:off x="-2620463" y="3298603"/>
                <a:ext cx="1726206" cy="1721868"/>
              </a:xfrm>
              <a:prstGeom prst="rect">
                <a:avLst/>
              </a:prstGeom>
              <a:noFill/>
              <a:effectLst>
                <a:outerShdw blurRad="127000" algn="ctr" rotWithShape="0">
                  <a:prstClr val="black">
                    <a:alpha val="60000"/>
                  </a:prstClr>
                </a:outerShdw>
              </a:effectLst>
            </p:spPr>
          </p:pic>
        </p:grpSp>
      </p:grpSp>
      <p:grpSp>
        <p:nvGrpSpPr>
          <p:cNvPr id="106" name="Group 105"/>
          <p:cNvGrpSpPr/>
          <p:nvPr/>
        </p:nvGrpSpPr>
        <p:grpSpPr>
          <a:xfrm>
            <a:off x="7202966" y="2574925"/>
            <a:ext cx="1001268" cy="1208665"/>
            <a:chOff x="6435789" y="7072774"/>
            <a:chExt cx="1335024" cy="1611553"/>
          </a:xfrm>
        </p:grpSpPr>
        <p:grpSp>
          <p:nvGrpSpPr>
            <p:cNvPr id="20" name="Group 97"/>
            <p:cNvGrpSpPr>
              <a:grpSpLocks noChangeAspect="1"/>
            </p:cNvGrpSpPr>
            <p:nvPr/>
          </p:nvGrpSpPr>
          <p:grpSpPr>
            <a:xfrm>
              <a:off x="6435789" y="7352655"/>
              <a:ext cx="1335024" cy="1331672"/>
              <a:chOff x="10310444" y="-1000560"/>
              <a:chExt cx="2912879" cy="2905560"/>
            </a:xfrm>
          </p:grpSpPr>
          <p:pic>
            <p:nvPicPr>
              <p:cNvPr id="22" name="Picture 3" descr="C:\Users\shows\Desktop\Single Server Rack.png"/>
              <p:cNvPicPr>
                <a:picLocks noChangeAspect="1" noChangeArrowheads="1"/>
              </p:cNvPicPr>
              <p:nvPr/>
            </p:nvPicPr>
            <p:blipFill>
              <a:blip r:embed="rId30"/>
              <a:stretch>
                <a:fillRect/>
              </a:stretch>
            </p:blipFill>
            <p:spPr bwMode="auto">
              <a:xfrm>
                <a:off x="10947566" y="-208759"/>
                <a:ext cx="1561266" cy="1620006"/>
              </a:xfrm>
              <a:prstGeom prst="rect">
                <a:avLst/>
              </a:prstGeom>
              <a:noFill/>
            </p:spPr>
          </p:pic>
          <p:pic>
            <p:nvPicPr>
              <p:cNvPr id="23" name="Picture 3" descr="S:\InternalBin\Resource DVD\DVD_ART36\Artwork_Imagery\Shapes\rings\silver orb frame 2.png"/>
              <p:cNvPicPr>
                <a:picLocks noChangeAspect="1" noChangeArrowheads="1"/>
              </p:cNvPicPr>
              <p:nvPr/>
            </p:nvPicPr>
            <p:blipFill>
              <a:blip r:embed="rId29"/>
              <a:stretch>
                <a:fillRect/>
              </a:stretch>
            </p:blipFill>
            <p:spPr bwMode="auto">
              <a:xfrm>
                <a:off x="10310444" y="-1000560"/>
                <a:ext cx="2912879" cy="2905560"/>
              </a:xfrm>
              <a:prstGeom prst="rect">
                <a:avLst/>
              </a:prstGeom>
              <a:noFill/>
              <a:effectLst>
                <a:outerShdw blurRad="127000" algn="ctr" rotWithShape="0">
                  <a:prstClr val="black">
                    <a:alpha val="60000"/>
                  </a:prstClr>
                </a:outerShdw>
              </a:effectLst>
            </p:spPr>
          </p:pic>
        </p:grpSp>
        <p:sp>
          <p:nvSpPr>
            <p:cNvPr id="21" name="Title 1"/>
            <p:cNvSpPr txBox="1">
              <a:spLocks/>
            </p:cNvSpPr>
            <p:nvPr/>
          </p:nvSpPr>
          <p:spPr>
            <a:xfrm>
              <a:off x="6599655" y="7072774"/>
              <a:ext cx="1007293" cy="213597"/>
            </a:xfrm>
            <a:prstGeom prst="rect">
              <a:avLst/>
            </a:prstGeom>
          </p:spPr>
          <p:txBody>
            <a:bodyPr vert="horz" wrap="none" lIns="0" tIns="0" rIns="0" bIns="0" rtlCol="0" anchor="t">
              <a:noAutofit/>
            </a:bodyPr>
            <a:lstStyle/>
            <a:p>
              <a:pPr algn="ctr" defTabSz="914042">
                <a:lnSpc>
                  <a:spcPct val="90000"/>
                </a:lnSpc>
                <a:spcBef>
                  <a:spcPct val="0"/>
                </a:spcBef>
                <a:defRPr/>
              </a:pPr>
              <a:r>
                <a:rPr lang="en-US" sz="1200" dirty="0" err="1" smtClean="0">
                  <a:gradFill>
                    <a:gsLst>
                      <a:gs pos="0">
                        <a:srgbClr val="FFFFFF"/>
                      </a:gs>
                      <a:gs pos="100000">
                        <a:srgbClr val="FFFFFF"/>
                      </a:gs>
                    </a:gsLst>
                    <a:lin ang="5400000" scaled="0"/>
                  </a:gradFill>
                </a:rPr>
                <a:t>Hosters</a:t>
              </a:r>
              <a:endParaRPr lang="en-US" sz="1200" dirty="0">
                <a:gradFill>
                  <a:gsLst>
                    <a:gs pos="0">
                      <a:srgbClr val="FFFFFF"/>
                    </a:gs>
                    <a:gs pos="100000">
                      <a:srgbClr val="FFFFFF"/>
                    </a:gs>
                  </a:gsLst>
                  <a:lin ang="5400000" scaled="0"/>
                </a:gradFill>
              </a:endParaRPr>
            </a:p>
          </p:txBody>
        </p:sp>
      </p:grpSp>
      <p:grpSp>
        <p:nvGrpSpPr>
          <p:cNvPr id="78" name="Group 77"/>
          <p:cNvGrpSpPr/>
          <p:nvPr/>
        </p:nvGrpSpPr>
        <p:grpSpPr>
          <a:xfrm>
            <a:off x="3518361" y="2574925"/>
            <a:ext cx="1404178" cy="1597023"/>
            <a:chOff x="3518361" y="2355850"/>
            <a:chExt cx="1404178" cy="1597023"/>
          </a:xfrm>
        </p:grpSpPr>
        <p:grpSp>
          <p:nvGrpSpPr>
            <p:cNvPr id="26" name="Group 74"/>
            <p:cNvGrpSpPr/>
            <p:nvPr/>
          </p:nvGrpSpPr>
          <p:grpSpPr>
            <a:xfrm>
              <a:off x="3759164" y="2355850"/>
              <a:ext cx="1001451" cy="1208850"/>
              <a:chOff x="6819385" y="1830728"/>
              <a:chExt cx="1213880" cy="1465272"/>
            </a:xfrm>
          </p:grpSpPr>
          <p:grpSp>
            <p:nvGrpSpPr>
              <p:cNvPr id="27" name="Group 68"/>
              <p:cNvGrpSpPr/>
              <p:nvPr/>
            </p:nvGrpSpPr>
            <p:grpSpPr>
              <a:xfrm>
                <a:off x="6819385" y="2085170"/>
                <a:ext cx="1213880" cy="1210830"/>
                <a:chOff x="-2160733" y="4191000"/>
                <a:chExt cx="1726206" cy="1721868"/>
              </a:xfrm>
            </p:grpSpPr>
            <p:pic>
              <p:nvPicPr>
                <p:cNvPr id="29" name="Picture 2" descr="D:\SilverFox\DVD_ART36\Artwork_Imagery\Icons - Illustrations\_ REAL VISTA STYLE\meeting hand shake partner.png"/>
                <p:cNvPicPr>
                  <a:picLocks noChangeAspect="1" noChangeArrowheads="1"/>
                </p:cNvPicPr>
                <p:nvPr/>
              </p:nvPicPr>
              <p:blipFill>
                <a:blip r:embed="rId31"/>
                <a:srcRect/>
                <a:stretch>
                  <a:fillRect/>
                </a:stretch>
              </p:blipFill>
              <p:spPr bwMode="auto">
                <a:xfrm>
                  <a:off x="-1967088" y="4484511"/>
                  <a:ext cx="1306689" cy="1306689"/>
                </a:xfrm>
                <a:prstGeom prst="rect">
                  <a:avLst/>
                </a:prstGeom>
                <a:noFill/>
              </p:spPr>
            </p:pic>
            <p:pic>
              <p:nvPicPr>
                <p:cNvPr id="30" name="ring" descr="S:\InternalBin\Resource DVD\DVD_ART36\Artwork_Imagery\Shapes\rings\silver orb frame 2.png"/>
                <p:cNvPicPr>
                  <a:picLocks noChangeAspect="1" noChangeArrowheads="1"/>
                </p:cNvPicPr>
                <p:nvPr/>
              </p:nvPicPr>
              <p:blipFill>
                <a:blip r:embed="rId29"/>
                <a:stretch>
                  <a:fillRect/>
                </a:stretch>
              </p:blipFill>
              <p:spPr bwMode="auto">
                <a:xfrm>
                  <a:off x="-2160733" y="4191000"/>
                  <a:ext cx="1726206" cy="1721868"/>
                </a:xfrm>
                <a:prstGeom prst="rect">
                  <a:avLst/>
                </a:prstGeom>
                <a:noFill/>
                <a:effectLst>
                  <a:outerShdw blurRad="127000" algn="ctr" rotWithShape="0">
                    <a:prstClr val="black">
                      <a:alpha val="60000"/>
                    </a:prstClr>
                  </a:outerShdw>
                </a:effectLst>
              </p:spPr>
            </p:pic>
          </p:grpSp>
          <p:sp>
            <p:nvSpPr>
              <p:cNvPr id="28" name="Title 1"/>
              <p:cNvSpPr txBox="1">
                <a:spLocks/>
              </p:cNvSpPr>
              <p:nvPr/>
            </p:nvSpPr>
            <p:spPr>
              <a:xfrm>
                <a:off x="6969125" y="1830728"/>
                <a:ext cx="914400" cy="193899"/>
              </a:xfrm>
              <a:prstGeom prst="rect">
                <a:avLst/>
              </a:prstGeom>
            </p:spPr>
            <p:txBody>
              <a:bodyPr vert="horz" wrap="none" lIns="0" tIns="0" rIns="0" bIns="0" rtlCol="0" anchor="t">
                <a:noAutofit/>
              </a:bodyPr>
              <a:lstStyle/>
              <a:p>
                <a:pPr algn="ctr" defTabSz="914042">
                  <a:lnSpc>
                    <a:spcPct val="90000"/>
                  </a:lnSpc>
                  <a:spcBef>
                    <a:spcPct val="0"/>
                  </a:spcBef>
                  <a:defRPr/>
                </a:pPr>
                <a:r>
                  <a:rPr lang="en-US" sz="1200" dirty="0" smtClean="0">
                    <a:gradFill>
                      <a:gsLst>
                        <a:gs pos="0">
                          <a:srgbClr val="FFFFFF"/>
                        </a:gs>
                        <a:gs pos="100000">
                          <a:srgbClr val="FFFFFF"/>
                        </a:gs>
                      </a:gsLst>
                      <a:lin ang="5400000" scaled="0"/>
                    </a:gradFill>
                  </a:rPr>
                  <a:t>Technology Partners</a:t>
                </a:r>
                <a:endParaRPr lang="en-US" sz="1200" dirty="0">
                  <a:gradFill>
                    <a:gsLst>
                      <a:gs pos="0">
                        <a:srgbClr val="FFFFFF"/>
                      </a:gs>
                      <a:gs pos="100000">
                        <a:srgbClr val="FFFFFF"/>
                      </a:gs>
                    </a:gsLst>
                    <a:lin ang="5400000" scaled="0"/>
                  </a:gradFill>
                </a:endParaRPr>
              </a:p>
            </p:txBody>
          </p:sp>
        </p:grpSp>
        <p:grpSp>
          <p:nvGrpSpPr>
            <p:cNvPr id="76" name="Group 75"/>
            <p:cNvGrpSpPr/>
            <p:nvPr/>
          </p:nvGrpSpPr>
          <p:grpSpPr>
            <a:xfrm>
              <a:off x="3518361" y="3204181"/>
              <a:ext cx="1404178" cy="748692"/>
              <a:chOff x="3594561" y="3204181"/>
              <a:chExt cx="1404178" cy="748692"/>
            </a:xfrm>
          </p:grpSpPr>
          <p:grpSp>
            <p:nvGrpSpPr>
              <p:cNvPr id="31" name="Group 69"/>
              <p:cNvGrpSpPr/>
              <p:nvPr/>
            </p:nvGrpSpPr>
            <p:grpSpPr>
              <a:xfrm>
                <a:off x="4677122" y="3259185"/>
                <a:ext cx="321617" cy="493664"/>
                <a:chOff x="4038300" y="5449939"/>
                <a:chExt cx="389839" cy="598381"/>
              </a:xfrm>
            </p:grpSpPr>
            <p:pic>
              <p:nvPicPr>
                <p:cNvPr id="32" name="Picture 14" descr="D:\SilverFox\8-20190_IsaacRoybal\Purchased_iStock\iStock_8963938_Illustra_10-credits\extras\icons\network_pathways_nodes.png"/>
                <p:cNvPicPr>
                  <a:picLocks noChangeAspect="1" noChangeArrowheads="1"/>
                </p:cNvPicPr>
                <p:nvPr/>
              </p:nvPicPr>
              <p:blipFill>
                <a:blip r:embed="rId32"/>
                <a:srcRect/>
                <a:stretch>
                  <a:fillRect/>
                </a:stretch>
              </p:blipFill>
              <p:spPr bwMode="auto">
                <a:xfrm>
                  <a:off x="4038300" y="5449939"/>
                  <a:ext cx="389839" cy="388887"/>
                </a:xfrm>
                <a:prstGeom prst="rect">
                  <a:avLst/>
                </a:prstGeom>
                <a:noFill/>
                <a:effectLst>
                  <a:outerShdw blurRad="88900" algn="ctr" rotWithShape="0">
                    <a:prstClr val="black">
                      <a:alpha val="60000"/>
                    </a:prstClr>
                  </a:outerShdw>
                </a:effectLst>
              </p:spPr>
            </p:pic>
            <p:sp>
              <p:nvSpPr>
                <p:cNvPr id="33" name="TextBox 32"/>
                <p:cNvSpPr txBox="1"/>
                <p:nvPr/>
              </p:nvSpPr>
              <p:spPr>
                <a:xfrm>
                  <a:off x="4065809" y="5831939"/>
                  <a:ext cx="334820" cy="216381"/>
                </a:xfrm>
                <a:prstGeom prst="rect">
                  <a:avLst/>
                </a:prstGeom>
                <a:noFill/>
              </p:spPr>
              <p:txBody>
                <a:bodyPr wrap="none" lIns="0" tIns="0" rIns="0" bIns="0" rtlCol="0">
                  <a:noAutofit/>
                </a:bodyPr>
                <a:lstStyle/>
                <a:p>
                  <a:pPr algn="ctr"/>
                  <a:r>
                    <a:rPr lang="en-US" sz="1100" dirty="0" smtClean="0">
                      <a:ln w="3175">
                        <a:noFill/>
                      </a:ln>
                      <a:gradFill>
                        <a:gsLst>
                          <a:gs pos="0">
                            <a:srgbClr val="FFFFFF"/>
                          </a:gs>
                          <a:gs pos="100000">
                            <a:srgbClr val="FFFFFF"/>
                          </a:gs>
                        </a:gsLst>
                        <a:lin ang="5400000" scaled="0"/>
                      </a:gradFill>
                    </a:rPr>
                    <a:t>Network</a:t>
                  </a:r>
                  <a:endParaRPr lang="en-US" sz="1100" dirty="0" smtClean="0">
                    <a:gradFill>
                      <a:gsLst>
                        <a:gs pos="0">
                          <a:schemeClr val="tx1"/>
                        </a:gs>
                        <a:gs pos="100000">
                          <a:schemeClr val="tx1"/>
                        </a:gs>
                      </a:gsLst>
                      <a:lin ang="16200000" scaled="0"/>
                    </a:gradFill>
                    <a:latin typeface="Segoe UI" pitchFamily="34" charset="0"/>
                  </a:endParaRPr>
                </a:p>
              </p:txBody>
            </p:sp>
          </p:grpSp>
          <p:grpSp>
            <p:nvGrpSpPr>
              <p:cNvPr id="34" name="Group 67"/>
              <p:cNvGrpSpPr/>
              <p:nvPr/>
            </p:nvGrpSpPr>
            <p:grpSpPr>
              <a:xfrm>
                <a:off x="4171193" y="3450689"/>
                <a:ext cx="322979" cy="502184"/>
                <a:chOff x="2851166" y="6042290"/>
                <a:chExt cx="391490" cy="608709"/>
              </a:xfrm>
            </p:grpSpPr>
            <p:pic>
              <p:nvPicPr>
                <p:cNvPr id="35" name="Picture 11" descr="D:\SilverFox\8-20190_IsaacRoybal\Purchased_iStock\iStock_8963938_Illustra_10-credits\extras\icons\storage_drives.png"/>
                <p:cNvPicPr>
                  <a:picLocks noChangeAspect="1" noChangeArrowheads="1"/>
                </p:cNvPicPr>
                <p:nvPr/>
              </p:nvPicPr>
              <p:blipFill>
                <a:blip r:embed="rId33"/>
                <a:srcRect/>
                <a:stretch>
                  <a:fillRect/>
                </a:stretch>
              </p:blipFill>
              <p:spPr bwMode="auto">
                <a:xfrm>
                  <a:off x="2851166" y="6042290"/>
                  <a:ext cx="391490" cy="393192"/>
                </a:xfrm>
                <a:prstGeom prst="rect">
                  <a:avLst/>
                </a:prstGeom>
                <a:noFill/>
                <a:effectLst>
                  <a:outerShdw blurRad="88900" algn="ctr" rotWithShape="0">
                    <a:prstClr val="black">
                      <a:alpha val="60000"/>
                    </a:prstClr>
                  </a:outerShdw>
                </a:effectLst>
              </p:spPr>
            </p:pic>
            <p:sp>
              <p:nvSpPr>
                <p:cNvPr id="36" name="TextBox 35"/>
                <p:cNvSpPr txBox="1"/>
                <p:nvPr/>
              </p:nvSpPr>
              <p:spPr>
                <a:xfrm>
                  <a:off x="2902593" y="6433017"/>
                  <a:ext cx="288637" cy="217982"/>
                </a:xfrm>
                <a:prstGeom prst="rect">
                  <a:avLst/>
                </a:prstGeom>
                <a:noFill/>
              </p:spPr>
              <p:txBody>
                <a:bodyPr wrap="none" lIns="0" tIns="0" rIns="0" bIns="0" rtlCol="0">
                  <a:noAutofit/>
                </a:bodyPr>
                <a:lstStyle/>
                <a:p>
                  <a:pPr algn="ctr"/>
                  <a:r>
                    <a:rPr lang="en-US" sz="1100" dirty="0" smtClean="0">
                      <a:ln w="3175">
                        <a:noFill/>
                      </a:ln>
                      <a:gradFill>
                        <a:gsLst>
                          <a:gs pos="0">
                            <a:srgbClr val="FFFFFF"/>
                          </a:gs>
                          <a:gs pos="100000">
                            <a:srgbClr val="FFFFFF"/>
                          </a:gs>
                        </a:gsLst>
                        <a:lin ang="5400000" scaled="0"/>
                      </a:gradFill>
                    </a:rPr>
                    <a:t>Storage</a:t>
                  </a:r>
                </a:p>
              </p:txBody>
            </p:sp>
          </p:grpSp>
          <p:grpSp>
            <p:nvGrpSpPr>
              <p:cNvPr id="37" name="Group 68"/>
              <p:cNvGrpSpPr/>
              <p:nvPr/>
            </p:nvGrpSpPr>
            <p:grpSpPr>
              <a:xfrm>
                <a:off x="3594561" y="3204181"/>
                <a:ext cx="483323" cy="539432"/>
                <a:chOff x="2009133" y="5726163"/>
                <a:chExt cx="585846" cy="653856"/>
              </a:xfrm>
            </p:grpSpPr>
            <p:grpSp>
              <p:nvGrpSpPr>
                <p:cNvPr id="38" name="Group 52"/>
                <p:cNvGrpSpPr/>
                <p:nvPr/>
              </p:nvGrpSpPr>
              <p:grpSpPr>
                <a:xfrm>
                  <a:off x="2009133" y="5726163"/>
                  <a:ext cx="585846" cy="447675"/>
                  <a:chOff x="5048250" y="6257925"/>
                  <a:chExt cx="585846" cy="447675"/>
                </a:xfrm>
              </p:grpSpPr>
              <p:pic>
                <p:nvPicPr>
                  <p:cNvPr id="40" name="Picture 2" descr="K:\SilverFox\Iconshock\Real Vista - Construction\Real Vista - Construction - 256\256\hard_hat_256.png"/>
                  <p:cNvPicPr>
                    <a:picLocks noChangeAspect="1" noChangeArrowheads="1"/>
                  </p:cNvPicPr>
                  <p:nvPr/>
                </p:nvPicPr>
                <p:blipFill>
                  <a:blip r:embed="rId34"/>
                  <a:srcRect/>
                  <a:stretch>
                    <a:fillRect/>
                  </a:stretch>
                </p:blipFill>
                <p:spPr bwMode="auto">
                  <a:xfrm>
                    <a:off x="5048250" y="6257925"/>
                    <a:ext cx="447675" cy="447675"/>
                  </a:xfrm>
                  <a:prstGeom prst="rect">
                    <a:avLst/>
                  </a:prstGeom>
                  <a:noFill/>
                  <a:effectLst>
                    <a:outerShdw blurRad="88900" algn="ctr" rotWithShape="0">
                      <a:prstClr val="black">
                        <a:alpha val="60000"/>
                      </a:prstClr>
                    </a:outerShdw>
                  </a:effectLst>
                </p:spPr>
              </p:pic>
              <p:pic>
                <p:nvPicPr>
                  <p:cNvPr id="41" name="Picture 13" descr="D:\SilverFox\8-20190_IsaacRoybal\Purchased_iStock\iStock_8963938_Illustra_10-credits\extras\icons\processor_core.png"/>
                  <p:cNvPicPr>
                    <a:picLocks noChangeAspect="1" noChangeArrowheads="1"/>
                  </p:cNvPicPr>
                  <p:nvPr/>
                </p:nvPicPr>
                <p:blipFill>
                  <a:blip r:embed="rId35"/>
                  <a:srcRect/>
                  <a:stretch>
                    <a:fillRect/>
                  </a:stretch>
                </p:blipFill>
                <p:spPr bwMode="auto">
                  <a:xfrm>
                    <a:off x="5353051" y="6431280"/>
                    <a:ext cx="281045" cy="274320"/>
                  </a:xfrm>
                  <a:prstGeom prst="rect">
                    <a:avLst/>
                  </a:prstGeom>
                  <a:noFill/>
                  <a:effectLst>
                    <a:outerShdw blurRad="88900" algn="ctr" rotWithShape="0">
                      <a:prstClr val="black">
                        <a:alpha val="60000"/>
                      </a:prstClr>
                    </a:outerShdw>
                  </a:effectLst>
                </p:spPr>
              </p:pic>
            </p:grpSp>
            <p:sp>
              <p:nvSpPr>
                <p:cNvPr id="39" name="TextBox 38"/>
                <p:cNvSpPr txBox="1"/>
                <p:nvPr/>
              </p:nvSpPr>
              <p:spPr>
                <a:xfrm>
                  <a:off x="2108093" y="6174835"/>
                  <a:ext cx="369177" cy="205184"/>
                </a:xfrm>
                <a:prstGeom prst="rect">
                  <a:avLst/>
                </a:prstGeom>
                <a:noFill/>
              </p:spPr>
              <p:txBody>
                <a:bodyPr wrap="none" lIns="0" tIns="0" rIns="0" bIns="0" rtlCol="0">
                  <a:noAutofit/>
                </a:bodyPr>
                <a:lstStyle/>
                <a:p>
                  <a:pPr algn="ctr"/>
                  <a:r>
                    <a:rPr lang="en-US" sz="1100" dirty="0" smtClean="0">
                      <a:ln w="3175">
                        <a:noFill/>
                      </a:ln>
                      <a:gradFill>
                        <a:gsLst>
                          <a:gs pos="0">
                            <a:srgbClr val="FFFFFF"/>
                          </a:gs>
                          <a:gs pos="100000">
                            <a:srgbClr val="FFFFFF"/>
                          </a:gs>
                        </a:gsLst>
                        <a:lin ang="5400000" scaled="0"/>
                      </a:gradFill>
                    </a:rPr>
                    <a:t>OEM</a:t>
                  </a:r>
                </a:p>
              </p:txBody>
            </p:sp>
          </p:grpSp>
        </p:grpSp>
      </p:grpSp>
      <p:grpSp>
        <p:nvGrpSpPr>
          <p:cNvPr id="93" name="Group 92"/>
          <p:cNvGrpSpPr>
            <a:grpSpLocks noChangeAspect="1"/>
          </p:cNvGrpSpPr>
          <p:nvPr/>
        </p:nvGrpSpPr>
        <p:grpSpPr>
          <a:xfrm>
            <a:off x="5834229" y="5262475"/>
            <a:ext cx="1760767" cy="421642"/>
            <a:chOff x="5746973" y="4993004"/>
            <a:chExt cx="2347690" cy="562188"/>
          </a:xfrm>
        </p:grpSpPr>
        <p:pic>
          <p:nvPicPr>
            <p:cNvPr id="2058" name="Picture 10" descr="K:\SilverFox\DVD_ART36\Logos\System Center\System Center generic brand Grid h r.png"/>
            <p:cNvPicPr>
              <a:picLocks noChangeAspect="1" noChangeArrowheads="1"/>
            </p:cNvPicPr>
            <p:nvPr/>
          </p:nvPicPr>
          <p:blipFill>
            <a:blip r:embed="rId36"/>
            <a:srcRect/>
            <a:stretch>
              <a:fillRect/>
            </a:stretch>
          </p:blipFill>
          <p:spPr bwMode="auto">
            <a:xfrm>
              <a:off x="6654187" y="4993004"/>
              <a:ext cx="1440476" cy="316666"/>
            </a:xfrm>
            <a:prstGeom prst="rect">
              <a:avLst/>
            </a:prstGeom>
            <a:noFill/>
            <a:effectLst>
              <a:outerShdw blurRad="63500" algn="ctr" rotWithShape="0">
                <a:prstClr val="black">
                  <a:alpha val="40000"/>
                </a:prstClr>
              </a:outerShdw>
            </a:effectLst>
          </p:spPr>
        </p:pic>
        <p:pic>
          <p:nvPicPr>
            <p:cNvPr id="2060" name="Picture 12" descr="K:\SilverFox\DVD_ART36\Logos\Windows PowerShell\PowerShell icon.png"/>
            <p:cNvPicPr>
              <a:picLocks noChangeAspect="1" noChangeArrowheads="1"/>
            </p:cNvPicPr>
            <p:nvPr/>
          </p:nvPicPr>
          <p:blipFill>
            <a:blip r:embed="rId37"/>
            <a:srcRect/>
            <a:stretch>
              <a:fillRect/>
            </a:stretch>
          </p:blipFill>
          <p:spPr bwMode="auto">
            <a:xfrm>
              <a:off x="5746973" y="5280873"/>
              <a:ext cx="366528" cy="274319"/>
            </a:xfrm>
            <a:prstGeom prst="rect">
              <a:avLst/>
            </a:prstGeom>
            <a:noFill/>
            <a:effectLst>
              <a:outerShdw blurRad="63500" algn="ctr" rotWithShape="0">
                <a:prstClr val="black">
                  <a:alpha val="40000"/>
                </a:prstClr>
              </a:outerShdw>
            </a:effectLst>
          </p:spPr>
        </p:pic>
      </p:grpSp>
      <p:pic>
        <p:nvPicPr>
          <p:cNvPr id="2065" name="Product Box" descr="K:\SilverFox\Iconshock\Real Vista style\Real Vista - Business - 256\product_256.png"/>
          <p:cNvPicPr>
            <a:picLocks noChangeAspect="1" noChangeArrowheads="1"/>
          </p:cNvPicPr>
          <p:nvPr/>
        </p:nvPicPr>
        <p:blipFill>
          <a:blip r:embed="rId38"/>
          <a:srcRect/>
          <a:stretch>
            <a:fillRect/>
          </a:stretch>
        </p:blipFill>
        <p:spPr bwMode="auto">
          <a:xfrm>
            <a:off x="1233487" y="2147092"/>
            <a:ext cx="914400" cy="914400"/>
          </a:xfrm>
          <a:prstGeom prst="rect">
            <a:avLst/>
          </a:prstGeom>
          <a:noFill/>
          <a:effectLst>
            <a:outerShdw blurRad="63500" algn="ctr" rotWithShape="0">
              <a:prstClr val="black">
                <a:alpha val="40000"/>
              </a:prstClr>
            </a:outerShdw>
          </a:effectLst>
        </p:spPr>
      </p:pic>
      <p:pic>
        <p:nvPicPr>
          <p:cNvPr id="2069" name="Red X" descr="K:\SilverFox\DVD_ART36\Artwork_Imagery\Icons - Illustrations\_ WINDOWS VISTA ICONS\Disable disabled x bad.png"/>
          <p:cNvPicPr>
            <a:picLocks noChangeAspect="1" noChangeArrowheads="1"/>
          </p:cNvPicPr>
          <p:nvPr/>
        </p:nvPicPr>
        <p:blipFill>
          <a:blip r:embed="rId39"/>
          <a:srcRect/>
          <a:stretch>
            <a:fillRect/>
          </a:stretch>
        </p:blipFill>
        <p:spPr bwMode="auto">
          <a:xfrm>
            <a:off x="1284289" y="2181225"/>
            <a:ext cx="784223" cy="784223"/>
          </a:xfrm>
          <a:prstGeom prst="rect">
            <a:avLst/>
          </a:prstGeom>
          <a:noFill/>
          <a:effectLst>
            <a:outerShdw blurRad="63500" algn="ctr" rotWithShape="0">
              <a:prstClr val="black">
                <a:alpha val="40000"/>
              </a:prstClr>
            </a:outerShdw>
          </a:effectLst>
        </p:spPr>
      </p:pic>
      <p:pic>
        <p:nvPicPr>
          <p:cNvPr id="2062" name="Lined Paper" descr="K:\SilverFox\DVD_ART36\Artwork_Imagery\Icons - Illustrations\_ SEVEN STYLE\document paper.png"/>
          <p:cNvPicPr>
            <a:picLocks noChangeAspect="1" noChangeArrowheads="1"/>
          </p:cNvPicPr>
          <p:nvPr/>
        </p:nvPicPr>
        <p:blipFill>
          <a:blip r:embed="rId5"/>
          <a:srcRect/>
          <a:stretch>
            <a:fillRect/>
          </a:stretch>
        </p:blipFill>
        <p:spPr bwMode="auto">
          <a:xfrm>
            <a:off x="1264920" y="2183287"/>
            <a:ext cx="822960" cy="822960"/>
          </a:xfrm>
          <a:prstGeom prst="rect">
            <a:avLst/>
          </a:prstGeom>
          <a:noFill/>
          <a:effectLst>
            <a:outerShdw blurRad="63500" algn="ctr" rotWithShape="0">
              <a:prstClr val="black">
                <a:alpha val="40000"/>
              </a:prstClr>
            </a:outerShdw>
          </a:effectLst>
        </p:spPr>
      </p:pic>
      <p:pic>
        <p:nvPicPr>
          <p:cNvPr id="83" name="Picture 82" descr="WS08-HypeV_v_rgb_r.png"/>
          <p:cNvPicPr>
            <a:picLocks noChangeAspect="1"/>
          </p:cNvPicPr>
          <p:nvPr/>
        </p:nvPicPr>
        <p:blipFill>
          <a:blip r:embed="rId40" cstate="email"/>
          <a:stretch>
            <a:fillRect/>
          </a:stretch>
        </p:blipFill>
        <p:spPr>
          <a:xfrm>
            <a:off x="4638326" y="5218984"/>
            <a:ext cx="917096" cy="415874"/>
          </a:xfrm>
          <a:prstGeom prst="rect">
            <a:avLst/>
          </a:prstGeom>
        </p:spPr>
      </p:pic>
    </p:spTree>
    <p:extLst>
      <p:ext uri="{BB962C8B-B14F-4D97-AF65-F5344CB8AC3E}">
        <p14:creationId xmlns="" xmlns:p14="http://schemas.microsoft.com/office/powerpoint/2010/main" val="3027204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1000"/>
                                        <p:tgtEl>
                                          <p:spTgt spid="90"/>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10"/>
                                        </p:tgtEl>
                                        <p:attrNameLst>
                                          <p:attrName>style.visibility</p:attrName>
                                        </p:attrNameLst>
                                      </p:cBhvr>
                                      <p:to>
                                        <p:strVal val="visible"/>
                                      </p:to>
                                    </p:set>
                                    <p:animEffect transition="in" filter="fade">
                                      <p:cBhvr>
                                        <p:cTn id="10" dur="1000"/>
                                        <p:tgtEl>
                                          <p:spTgt spid="110"/>
                                        </p:tgtEl>
                                      </p:cBhvr>
                                    </p:animEffect>
                                  </p:childTnLst>
                                </p:cTn>
                              </p:par>
                              <p:par>
                                <p:cTn id="11" presetID="10" presetClass="entr" presetSubtype="0" fill="hold" nodeType="withEffect">
                                  <p:stCondLst>
                                    <p:cond delay="0"/>
                                  </p:stCondLst>
                                  <p:childTnLst>
                                    <p:set>
                                      <p:cBhvr>
                                        <p:cTn id="12" dur="1" fill="hold">
                                          <p:stCondLst>
                                            <p:cond delay="0"/>
                                          </p:stCondLst>
                                        </p:cTn>
                                        <p:tgtEl>
                                          <p:spTgt spid="2065"/>
                                        </p:tgtEl>
                                        <p:attrNameLst>
                                          <p:attrName>style.visibility</p:attrName>
                                        </p:attrNameLst>
                                      </p:cBhvr>
                                      <p:to>
                                        <p:strVal val="visible"/>
                                      </p:to>
                                    </p:set>
                                    <p:animEffect transition="in" filter="fade">
                                      <p:cBhvr>
                                        <p:cTn id="13" dur="1000"/>
                                        <p:tgtEl>
                                          <p:spTgt spid="206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1000"/>
                                        <p:tgtEl>
                                          <p:spTgt spid="57"/>
                                        </p:tgtEl>
                                      </p:cBhvr>
                                    </p:animEffect>
                                  </p:childTnLst>
                                </p:cTn>
                              </p:par>
                            </p:childTnLst>
                          </p:cTn>
                        </p:par>
                        <p:par>
                          <p:cTn id="17" fill="hold">
                            <p:stCondLst>
                              <p:cond delay="1000"/>
                            </p:stCondLst>
                            <p:childTnLst>
                              <p:par>
                                <p:cTn id="18" presetID="10" presetClass="entr" presetSubtype="0" fill="hold" nodeType="afterEffect">
                                  <p:stCondLst>
                                    <p:cond delay="500"/>
                                  </p:stCondLst>
                                  <p:childTnLst>
                                    <p:set>
                                      <p:cBhvr>
                                        <p:cTn id="19" dur="1" fill="hold">
                                          <p:stCondLst>
                                            <p:cond delay="0"/>
                                          </p:stCondLst>
                                        </p:cTn>
                                        <p:tgtEl>
                                          <p:spTgt spid="2069"/>
                                        </p:tgtEl>
                                        <p:attrNameLst>
                                          <p:attrName>style.visibility</p:attrName>
                                        </p:attrNameLst>
                                      </p:cBhvr>
                                      <p:to>
                                        <p:strVal val="visible"/>
                                      </p:to>
                                    </p:set>
                                    <p:animEffect transition="in" filter="fade">
                                      <p:cBhvr>
                                        <p:cTn id="20" dur="1000"/>
                                        <p:tgtEl>
                                          <p:spTgt spid="2069"/>
                                        </p:tgtEl>
                                      </p:cBhvr>
                                    </p:animEffect>
                                  </p:childTnLst>
                                </p:cTn>
                              </p:par>
                              <p:par>
                                <p:cTn id="21" presetID="1" presetClass="entr" presetSubtype="0" fill="hold" nodeType="withEffect">
                                  <p:stCondLst>
                                    <p:cond delay="500"/>
                                  </p:stCondLst>
                                  <p:childTnLst>
                                    <p:set>
                                      <p:cBhvr>
                                        <p:cTn id="22" dur="1" fill="hold">
                                          <p:stCondLst>
                                            <p:cond delay="0"/>
                                          </p:stCondLst>
                                        </p:cTn>
                                        <p:tgtEl>
                                          <p:spTgt spid="109"/>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108"/>
                                        </p:tgtEl>
                                        <p:attrNameLst>
                                          <p:attrName>style.visibility</p:attrName>
                                        </p:attrNameLst>
                                      </p:cBhvr>
                                      <p:to>
                                        <p:strVal val="visible"/>
                                      </p:to>
                                    </p:set>
                                  </p:childTnLst>
                                </p:cTn>
                              </p:par>
                              <p:par>
                                <p:cTn id="25" presetID="9" presetClass="emph" presetSubtype="0" grpId="1" nodeType="withEffect">
                                  <p:stCondLst>
                                    <p:cond delay="500"/>
                                  </p:stCondLst>
                                  <p:childTnLst>
                                    <p:set>
                                      <p:cBhvr rctx="PPT">
                                        <p:cTn id="26" dur="indefinite"/>
                                        <p:tgtEl>
                                          <p:spTgt spid="108"/>
                                        </p:tgtEl>
                                        <p:attrNameLst>
                                          <p:attrName>style.opacity</p:attrName>
                                        </p:attrNameLst>
                                      </p:cBhvr>
                                      <p:to>
                                        <p:strVal val="0.35"/>
                                      </p:to>
                                    </p:set>
                                    <p:animEffect filter="image" prLst="opacity: 0.35">
                                      <p:cBhvr rctx="IE">
                                        <p:cTn id="27" dur="indefinite"/>
                                        <p:tgtEl>
                                          <p:spTgt spid="108"/>
                                        </p:tgtEl>
                                      </p:cBhvr>
                                    </p:animEffect>
                                  </p:childTnLst>
                                </p:cTn>
                              </p:par>
                              <p:par>
                                <p:cTn id="28" presetID="9" presetClass="emph" presetSubtype="0" nodeType="withEffect">
                                  <p:stCondLst>
                                    <p:cond delay="500"/>
                                  </p:stCondLst>
                                  <p:childTnLst>
                                    <p:set>
                                      <p:cBhvr rctx="PPT">
                                        <p:cTn id="29" dur="indefinite"/>
                                        <p:tgtEl>
                                          <p:spTgt spid="109"/>
                                        </p:tgtEl>
                                        <p:attrNameLst>
                                          <p:attrName>style.opacity</p:attrName>
                                        </p:attrNameLst>
                                      </p:cBhvr>
                                      <p:to>
                                        <p:strVal val="0.35"/>
                                      </p:to>
                                    </p:set>
                                    <p:animEffect filter="image" prLst="opacity: 0.35">
                                      <p:cBhvr rctx="IE">
                                        <p:cTn id="30" dur="indefinite"/>
                                        <p:tgtEl>
                                          <p:spTgt spid="109"/>
                                        </p:tgtEl>
                                      </p:cBhvr>
                                    </p:animEffect>
                                  </p:childTnLst>
                                </p:cTn>
                              </p:par>
                              <p:par>
                                <p:cTn id="31" presetID="9" presetClass="emph" presetSubtype="0" grpId="0" nodeType="withEffect">
                                  <p:stCondLst>
                                    <p:cond delay="500"/>
                                  </p:stCondLst>
                                  <p:childTnLst>
                                    <p:set>
                                      <p:cBhvr rctx="PPT">
                                        <p:cTn id="32" dur="indefinite"/>
                                        <p:tgtEl>
                                          <p:spTgt spid="110"/>
                                        </p:tgtEl>
                                        <p:attrNameLst>
                                          <p:attrName>style.opacity</p:attrName>
                                        </p:attrNameLst>
                                      </p:cBhvr>
                                      <p:to>
                                        <p:strVal val="0.35"/>
                                      </p:to>
                                    </p:set>
                                    <p:animEffect filter="image" prLst="opacity: 0.35">
                                      <p:cBhvr rctx="IE">
                                        <p:cTn id="33" dur="indefinite"/>
                                        <p:tgtEl>
                                          <p:spTgt spid="110"/>
                                        </p:tgtEl>
                                      </p:cBhvr>
                                    </p:animEffect>
                                  </p:childTnLst>
                                </p:cTn>
                              </p:par>
                            </p:childTnLst>
                          </p:cTn>
                        </p:par>
                        <p:par>
                          <p:cTn id="34" fill="hold">
                            <p:stCondLst>
                              <p:cond delay="2500"/>
                            </p:stCondLst>
                            <p:childTnLst>
                              <p:par>
                                <p:cTn id="35" presetID="10" presetClass="entr" presetSubtype="0" fill="hold" nodeType="afterEffect">
                                  <p:stCondLst>
                                    <p:cond delay="2000"/>
                                  </p:stCondLst>
                                  <p:childTnLst>
                                    <p:set>
                                      <p:cBhvr>
                                        <p:cTn id="36" dur="1" fill="hold">
                                          <p:stCondLst>
                                            <p:cond delay="0"/>
                                          </p:stCondLst>
                                        </p:cTn>
                                        <p:tgtEl>
                                          <p:spTgt spid="2062"/>
                                        </p:tgtEl>
                                        <p:attrNameLst>
                                          <p:attrName>style.visibility</p:attrName>
                                        </p:attrNameLst>
                                      </p:cBhvr>
                                      <p:to>
                                        <p:strVal val="visible"/>
                                      </p:to>
                                    </p:set>
                                    <p:animEffect transition="in" filter="fade">
                                      <p:cBhvr>
                                        <p:cTn id="37" dur="1000"/>
                                        <p:tgtEl>
                                          <p:spTgt spid="2062"/>
                                        </p:tgtEl>
                                      </p:cBhvr>
                                    </p:animEffect>
                                  </p:childTnLst>
                                </p:cTn>
                              </p:par>
                              <p:par>
                                <p:cTn id="38" presetID="10" presetClass="exit" presetSubtype="0" fill="hold" nodeType="withEffect">
                                  <p:stCondLst>
                                    <p:cond delay="2000"/>
                                  </p:stCondLst>
                                  <p:childTnLst>
                                    <p:animEffect transition="out" filter="fade">
                                      <p:cBhvr>
                                        <p:cTn id="39" dur="500"/>
                                        <p:tgtEl>
                                          <p:spTgt spid="2065"/>
                                        </p:tgtEl>
                                      </p:cBhvr>
                                    </p:animEffect>
                                    <p:set>
                                      <p:cBhvr>
                                        <p:cTn id="40" dur="1" fill="hold">
                                          <p:stCondLst>
                                            <p:cond delay="499"/>
                                          </p:stCondLst>
                                        </p:cTn>
                                        <p:tgtEl>
                                          <p:spTgt spid="2065"/>
                                        </p:tgtEl>
                                        <p:attrNameLst>
                                          <p:attrName>style.visibility</p:attrName>
                                        </p:attrNameLst>
                                      </p:cBhvr>
                                      <p:to>
                                        <p:strVal val="hidden"/>
                                      </p:to>
                                    </p:set>
                                  </p:childTnLst>
                                </p:cTn>
                              </p:par>
                              <p:par>
                                <p:cTn id="41" presetID="10" presetClass="exit" presetSubtype="0" fill="hold" nodeType="withEffect">
                                  <p:stCondLst>
                                    <p:cond delay="2000"/>
                                  </p:stCondLst>
                                  <p:childTnLst>
                                    <p:animEffect transition="out" filter="fade">
                                      <p:cBhvr>
                                        <p:cTn id="42" dur="500"/>
                                        <p:tgtEl>
                                          <p:spTgt spid="2069"/>
                                        </p:tgtEl>
                                      </p:cBhvr>
                                    </p:animEffect>
                                    <p:set>
                                      <p:cBhvr>
                                        <p:cTn id="43" dur="1" fill="hold">
                                          <p:stCondLst>
                                            <p:cond delay="499"/>
                                          </p:stCondLst>
                                        </p:cTn>
                                        <p:tgtEl>
                                          <p:spTgt spid="2069"/>
                                        </p:tgtEl>
                                        <p:attrNameLst>
                                          <p:attrName>style.visibility</p:attrName>
                                        </p:attrNameLst>
                                      </p:cBhvr>
                                      <p:to>
                                        <p:strVal val="hidden"/>
                                      </p:to>
                                    </p:se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1000"/>
                                        <p:tgtEl>
                                          <p:spTgt spid="48"/>
                                        </p:tgtEl>
                                      </p:cBhvr>
                                    </p:animEffect>
                                  </p:childTnLst>
                                </p:cTn>
                              </p:par>
                            </p:childTnLst>
                          </p:cTn>
                        </p:par>
                        <p:par>
                          <p:cTn id="48" fill="hold">
                            <p:stCondLst>
                              <p:cond delay="6500"/>
                            </p:stCondLst>
                            <p:childTnLst>
                              <p:par>
                                <p:cTn id="49" presetID="10" presetClass="entr" presetSubtype="0" fill="hold" grpId="0" nodeType="afterEffect">
                                  <p:stCondLst>
                                    <p:cond delay="500"/>
                                  </p:stCondLst>
                                  <p:childTnLst>
                                    <p:set>
                                      <p:cBhvr>
                                        <p:cTn id="50" dur="1" fill="hold">
                                          <p:stCondLst>
                                            <p:cond delay="0"/>
                                          </p:stCondLst>
                                        </p:cTn>
                                        <p:tgtEl>
                                          <p:spTgt spid="86"/>
                                        </p:tgtEl>
                                        <p:attrNameLst>
                                          <p:attrName>style.visibility</p:attrName>
                                        </p:attrNameLst>
                                      </p:cBhvr>
                                      <p:to>
                                        <p:strVal val="visible"/>
                                      </p:to>
                                    </p:set>
                                    <p:animEffect transition="in" filter="fade">
                                      <p:cBhvr>
                                        <p:cTn id="51" dur="1000"/>
                                        <p:tgtEl>
                                          <p:spTgt spid="86"/>
                                        </p:tgtEl>
                                      </p:cBhvr>
                                    </p:animEffect>
                                  </p:childTnLst>
                                </p:cTn>
                              </p:par>
                              <p:par>
                                <p:cTn id="52" presetID="10" presetClass="entr" presetSubtype="0" fill="hold" nodeType="withEffect">
                                  <p:stCondLst>
                                    <p:cond delay="500"/>
                                  </p:stCondLst>
                                  <p:childTnLst>
                                    <p:set>
                                      <p:cBhvr>
                                        <p:cTn id="53" dur="1" fill="hold">
                                          <p:stCondLst>
                                            <p:cond delay="0"/>
                                          </p:stCondLst>
                                        </p:cTn>
                                        <p:tgtEl>
                                          <p:spTgt spid="85"/>
                                        </p:tgtEl>
                                        <p:attrNameLst>
                                          <p:attrName>style.visibility</p:attrName>
                                        </p:attrNameLst>
                                      </p:cBhvr>
                                      <p:to>
                                        <p:strVal val="visible"/>
                                      </p:to>
                                    </p:set>
                                    <p:animEffect transition="in" filter="fade">
                                      <p:cBhvr>
                                        <p:cTn id="54" dur="1000"/>
                                        <p:tgtEl>
                                          <p:spTgt spid="85"/>
                                        </p:tgtEl>
                                      </p:cBhvr>
                                    </p:animEffect>
                                  </p:childTnLst>
                                </p:cTn>
                              </p:par>
                            </p:childTnLst>
                          </p:cTn>
                        </p:par>
                        <p:par>
                          <p:cTn id="55" fill="hold">
                            <p:stCondLst>
                              <p:cond delay="8000"/>
                            </p:stCondLst>
                            <p:childTnLst>
                              <p:par>
                                <p:cTn id="56" presetID="10" presetClass="entr" presetSubtype="0" fill="hold"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1000"/>
                                        <p:tgtEl>
                                          <p:spTgt spid="73"/>
                                        </p:tgtEl>
                                      </p:cBhvr>
                                    </p:animEffect>
                                  </p:childTnLst>
                                </p:cTn>
                              </p:par>
                            </p:childTnLst>
                          </p:cTn>
                        </p:par>
                        <p:par>
                          <p:cTn id="59" fill="hold">
                            <p:stCondLst>
                              <p:cond delay="9000"/>
                            </p:stCondLst>
                            <p:childTnLst>
                              <p:par>
                                <p:cTn id="60" presetID="10" presetClass="entr" presetSubtype="0" fill="hold"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1000"/>
                                        <p:tgtEl>
                                          <p:spTgt spid="58"/>
                                        </p:tgtEl>
                                      </p:cBhvr>
                                    </p:animEffect>
                                  </p:childTnLst>
                                </p:cTn>
                              </p:par>
                              <p:par>
                                <p:cTn id="63" presetID="10" presetClass="entr" presetSubtype="0" fill="hold" nodeType="with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1000"/>
                                        <p:tgtEl>
                                          <p:spTgt spid="74"/>
                                        </p:tgtEl>
                                      </p:cBhvr>
                                    </p:animEffect>
                                  </p:childTnLst>
                                </p:cTn>
                              </p:par>
                            </p:childTnLst>
                          </p:cTn>
                        </p:par>
                        <p:par>
                          <p:cTn id="66" fill="hold">
                            <p:stCondLst>
                              <p:cond delay="10000"/>
                            </p:stCondLst>
                            <p:childTnLst>
                              <p:par>
                                <p:cTn id="67" presetID="10" presetClass="entr" presetSubtype="0" fill="hold" nodeType="afterEffect">
                                  <p:stCondLst>
                                    <p:cond delay="0"/>
                                  </p:stCondLst>
                                  <p:childTnLst>
                                    <p:set>
                                      <p:cBhvr>
                                        <p:cTn id="68" dur="1" fill="hold">
                                          <p:stCondLst>
                                            <p:cond delay="0"/>
                                          </p:stCondLst>
                                        </p:cTn>
                                        <p:tgtEl>
                                          <p:spTgt spid="78"/>
                                        </p:tgtEl>
                                        <p:attrNameLst>
                                          <p:attrName>style.visibility</p:attrName>
                                        </p:attrNameLst>
                                      </p:cBhvr>
                                      <p:to>
                                        <p:strVal val="visible"/>
                                      </p:to>
                                    </p:set>
                                    <p:animEffect transition="in" filter="fade">
                                      <p:cBhvr>
                                        <p:cTn id="69" dur="1000"/>
                                        <p:tgtEl>
                                          <p:spTgt spid="78"/>
                                        </p:tgtEl>
                                      </p:cBhvr>
                                    </p:animEffect>
                                  </p:childTnLst>
                                </p:cTn>
                              </p:par>
                              <p:par>
                                <p:cTn id="70" presetID="10" presetClass="entr" presetSubtype="0" fill="hold" nodeType="withEffect">
                                  <p:stCondLst>
                                    <p:cond delay="500"/>
                                  </p:stCondLst>
                                  <p:childTnLst>
                                    <p:set>
                                      <p:cBhvr>
                                        <p:cTn id="71" dur="1" fill="hold">
                                          <p:stCondLst>
                                            <p:cond delay="0"/>
                                          </p:stCondLst>
                                        </p:cTn>
                                        <p:tgtEl>
                                          <p:spTgt spid="107"/>
                                        </p:tgtEl>
                                        <p:attrNameLst>
                                          <p:attrName>style.visibility</p:attrName>
                                        </p:attrNameLst>
                                      </p:cBhvr>
                                      <p:to>
                                        <p:strVal val="visible"/>
                                      </p:to>
                                    </p:set>
                                    <p:animEffect transition="in" filter="fade">
                                      <p:cBhvr>
                                        <p:cTn id="72" dur="1000"/>
                                        <p:tgtEl>
                                          <p:spTgt spid="107"/>
                                        </p:tgtEl>
                                      </p:cBhvr>
                                    </p:animEffect>
                                  </p:childTnLst>
                                </p:cTn>
                              </p:par>
                              <p:par>
                                <p:cTn id="73" presetID="10" presetClass="entr" presetSubtype="0" fill="hold" nodeType="withEffect">
                                  <p:stCondLst>
                                    <p:cond delay="1000"/>
                                  </p:stCondLst>
                                  <p:childTnLst>
                                    <p:set>
                                      <p:cBhvr>
                                        <p:cTn id="74" dur="1" fill="hold">
                                          <p:stCondLst>
                                            <p:cond delay="0"/>
                                          </p:stCondLst>
                                        </p:cTn>
                                        <p:tgtEl>
                                          <p:spTgt spid="106"/>
                                        </p:tgtEl>
                                        <p:attrNameLst>
                                          <p:attrName>style.visibility</p:attrName>
                                        </p:attrNameLst>
                                      </p:cBhvr>
                                      <p:to>
                                        <p:strVal val="visible"/>
                                      </p:to>
                                    </p:set>
                                    <p:animEffect transition="in" filter="fade">
                                      <p:cBhvr>
                                        <p:cTn id="75" dur="1000"/>
                                        <p:tgtEl>
                                          <p:spTgt spid="106"/>
                                        </p:tgtEl>
                                      </p:cBhvr>
                                    </p:animEffect>
                                  </p:childTnLst>
                                </p:cTn>
                              </p:par>
                              <p:par>
                                <p:cTn id="76" presetID="55" presetClass="entr" presetSubtype="0" fill="hold" grpId="0" nodeType="with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p:cTn id="78" dur="2000" fill="hold"/>
                                        <p:tgtEl>
                                          <p:spTgt spid="94"/>
                                        </p:tgtEl>
                                        <p:attrNameLst>
                                          <p:attrName>ppt_w</p:attrName>
                                        </p:attrNameLst>
                                      </p:cBhvr>
                                      <p:tavLst>
                                        <p:tav tm="0">
                                          <p:val>
                                            <p:strVal val="#ppt_w*0.70"/>
                                          </p:val>
                                        </p:tav>
                                        <p:tav tm="100000">
                                          <p:val>
                                            <p:strVal val="#ppt_w"/>
                                          </p:val>
                                        </p:tav>
                                      </p:tavLst>
                                    </p:anim>
                                    <p:anim calcmode="lin" valueType="num">
                                      <p:cBhvr>
                                        <p:cTn id="79" dur="2000" fill="hold"/>
                                        <p:tgtEl>
                                          <p:spTgt spid="94"/>
                                        </p:tgtEl>
                                        <p:attrNameLst>
                                          <p:attrName>ppt_h</p:attrName>
                                        </p:attrNameLst>
                                      </p:cBhvr>
                                      <p:tavLst>
                                        <p:tav tm="0">
                                          <p:val>
                                            <p:strVal val="#ppt_h"/>
                                          </p:val>
                                        </p:tav>
                                        <p:tav tm="100000">
                                          <p:val>
                                            <p:strVal val="#ppt_h"/>
                                          </p:val>
                                        </p:tav>
                                      </p:tavLst>
                                    </p:anim>
                                    <p:animEffect transition="in" filter="fade">
                                      <p:cBhvr>
                                        <p:cTn id="80" dur="2000"/>
                                        <p:tgtEl>
                                          <p:spTgt spid="94"/>
                                        </p:tgtEl>
                                      </p:cBhvr>
                                    </p:animEffect>
                                  </p:childTnLst>
                                </p:cTn>
                              </p:par>
                            </p:childTnLst>
                          </p:cTn>
                        </p:par>
                        <p:par>
                          <p:cTn id="81" fill="hold">
                            <p:stCondLst>
                              <p:cond delay="12000"/>
                            </p:stCondLst>
                            <p:childTnLst>
                              <p:par>
                                <p:cTn id="82" presetID="10" presetClass="entr" presetSubtype="0" fill="hold" nodeType="afterEffect">
                                  <p:stCondLst>
                                    <p:cond delay="0"/>
                                  </p:stCondLst>
                                  <p:childTnLst>
                                    <p:set>
                                      <p:cBhvr>
                                        <p:cTn id="83" dur="1" fill="hold">
                                          <p:stCondLst>
                                            <p:cond delay="0"/>
                                          </p:stCondLst>
                                        </p:cTn>
                                        <p:tgtEl>
                                          <p:spTgt spid="93"/>
                                        </p:tgtEl>
                                        <p:attrNameLst>
                                          <p:attrName>style.visibility</p:attrName>
                                        </p:attrNameLst>
                                      </p:cBhvr>
                                      <p:to>
                                        <p:strVal val="visible"/>
                                      </p:to>
                                    </p:set>
                                    <p:animEffect transition="in" filter="fade">
                                      <p:cBhvr>
                                        <p:cTn id="84" dur="1000"/>
                                        <p:tgtEl>
                                          <p:spTgt spid="93"/>
                                        </p:tgtEl>
                                      </p:cBhvr>
                                    </p:animEffect>
                                  </p:childTnLst>
                                </p:cTn>
                              </p:par>
                              <p:par>
                                <p:cTn id="85" presetID="55" presetClass="entr" presetSubtype="0" fill="hold" grpId="0" nodeType="withEffect">
                                  <p:stCondLst>
                                    <p:cond delay="0"/>
                                  </p:stCondLst>
                                  <p:childTnLst>
                                    <p:set>
                                      <p:cBhvr>
                                        <p:cTn id="86" dur="1" fill="hold">
                                          <p:stCondLst>
                                            <p:cond delay="0"/>
                                          </p:stCondLst>
                                        </p:cTn>
                                        <p:tgtEl>
                                          <p:spTgt spid="91"/>
                                        </p:tgtEl>
                                        <p:attrNameLst>
                                          <p:attrName>style.visibility</p:attrName>
                                        </p:attrNameLst>
                                      </p:cBhvr>
                                      <p:to>
                                        <p:strVal val="visible"/>
                                      </p:to>
                                    </p:set>
                                    <p:anim calcmode="lin" valueType="num">
                                      <p:cBhvr>
                                        <p:cTn id="87" dur="2000" fill="hold"/>
                                        <p:tgtEl>
                                          <p:spTgt spid="91"/>
                                        </p:tgtEl>
                                        <p:attrNameLst>
                                          <p:attrName>ppt_w</p:attrName>
                                        </p:attrNameLst>
                                      </p:cBhvr>
                                      <p:tavLst>
                                        <p:tav tm="0">
                                          <p:val>
                                            <p:strVal val="#ppt_w*0.70"/>
                                          </p:val>
                                        </p:tav>
                                        <p:tav tm="100000">
                                          <p:val>
                                            <p:strVal val="#ppt_w"/>
                                          </p:val>
                                        </p:tav>
                                      </p:tavLst>
                                    </p:anim>
                                    <p:anim calcmode="lin" valueType="num">
                                      <p:cBhvr>
                                        <p:cTn id="88" dur="2000" fill="hold"/>
                                        <p:tgtEl>
                                          <p:spTgt spid="91"/>
                                        </p:tgtEl>
                                        <p:attrNameLst>
                                          <p:attrName>ppt_h</p:attrName>
                                        </p:attrNameLst>
                                      </p:cBhvr>
                                      <p:tavLst>
                                        <p:tav tm="0">
                                          <p:val>
                                            <p:strVal val="#ppt_h"/>
                                          </p:val>
                                        </p:tav>
                                        <p:tav tm="100000">
                                          <p:val>
                                            <p:strVal val="#ppt_h"/>
                                          </p:val>
                                        </p:tav>
                                      </p:tavLst>
                                    </p:anim>
                                    <p:animEffect transition="in" filter="fade">
                                      <p:cBhvr>
                                        <p:cTn id="89" dur="2000"/>
                                        <p:tgtEl>
                                          <p:spTgt spid="91"/>
                                        </p:tgtEl>
                                      </p:cBhvr>
                                    </p:animEffect>
                                  </p:childTnLst>
                                </p:cTn>
                              </p:par>
                            </p:childTnLst>
                          </p:cTn>
                        </p:par>
                        <p:par>
                          <p:cTn id="90" fill="hold">
                            <p:stCondLst>
                              <p:cond delay="14000"/>
                            </p:stCondLst>
                            <p:childTnLst>
                              <p:par>
                                <p:cTn id="91" presetID="42" presetClass="entr" presetSubtype="0" fill="hold" nodeType="after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fade">
                                      <p:cBhvr>
                                        <p:cTn id="93" dur="1000"/>
                                        <p:tgtEl>
                                          <p:spTgt spid="111"/>
                                        </p:tgtEl>
                                      </p:cBhvr>
                                    </p:animEffect>
                                    <p:anim calcmode="lin" valueType="num">
                                      <p:cBhvr>
                                        <p:cTn id="94" dur="1000" fill="hold"/>
                                        <p:tgtEl>
                                          <p:spTgt spid="111"/>
                                        </p:tgtEl>
                                        <p:attrNameLst>
                                          <p:attrName>ppt_x</p:attrName>
                                        </p:attrNameLst>
                                      </p:cBhvr>
                                      <p:tavLst>
                                        <p:tav tm="0">
                                          <p:val>
                                            <p:strVal val="#ppt_x"/>
                                          </p:val>
                                        </p:tav>
                                        <p:tav tm="100000">
                                          <p:val>
                                            <p:strVal val="#ppt_x"/>
                                          </p:val>
                                        </p:tav>
                                      </p:tavLst>
                                    </p:anim>
                                    <p:anim calcmode="lin" valueType="num">
                                      <p:cBhvr>
                                        <p:cTn id="95" dur="1000" fill="hold"/>
                                        <p:tgtEl>
                                          <p:spTgt spid="111"/>
                                        </p:tgtEl>
                                        <p:attrNameLst>
                                          <p:attrName>ppt_y</p:attrName>
                                        </p:attrNameLst>
                                      </p:cBhvr>
                                      <p:tavLst>
                                        <p:tav tm="0">
                                          <p:val>
                                            <p:strVal val="#ppt_y+.1"/>
                                          </p:val>
                                        </p:tav>
                                        <p:tav tm="100000">
                                          <p:val>
                                            <p:strVal val="#ppt_y"/>
                                          </p:val>
                                        </p:tav>
                                      </p:tavLst>
                                    </p:anim>
                                  </p:childTnLst>
                                </p:cTn>
                              </p:par>
                            </p:childTnLst>
                          </p:cTn>
                        </p:par>
                        <p:par>
                          <p:cTn id="96" fill="hold">
                            <p:stCondLst>
                              <p:cond delay="15000"/>
                            </p:stCondLst>
                            <p:childTnLst>
                              <p:par>
                                <p:cTn id="97" presetID="9" presetClass="exit" presetSubtype="0" fill="hold" grpId="1" nodeType="afterEffect">
                                  <p:stCondLst>
                                    <p:cond delay="500"/>
                                  </p:stCondLst>
                                  <p:childTnLst>
                                    <p:animEffect transition="out" filter="dissolve">
                                      <p:cBhvr>
                                        <p:cTn id="98" dur="1000"/>
                                        <p:tgtEl>
                                          <p:spTgt spid="57"/>
                                        </p:tgtEl>
                                      </p:cBhvr>
                                    </p:animEffect>
                                    <p:set>
                                      <p:cBhvr>
                                        <p:cTn id="99" dur="1" fill="hold">
                                          <p:stCondLst>
                                            <p:cond delay="999"/>
                                          </p:stCondLst>
                                        </p:cTn>
                                        <p:tgtEl>
                                          <p:spTgt spid="57"/>
                                        </p:tgtEl>
                                        <p:attrNameLst>
                                          <p:attrName>style.visibility</p:attrName>
                                        </p:attrNameLst>
                                      </p:cBhvr>
                                      <p:to>
                                        <p:strVal val="hidden"/>
                                      </p:to>
                                    </p:set>
                                  </p:childTnLst>
                                </p:cTn>
                              </p:par>
                              <p:par>
                                <p:cTn id="100" presetID="9" presetClass="exit" presetSubtype="0" fill="hold" nodeType="withEffect">
                                  <p:stCondLst>
                                    <p:cond delay="500"/>
                                  </p:stCondLst>
                                  <p:childTnLst>
                                    <p:animEffect transition="out" filter="dissolve">
                                      <p:cBhvr>
                                        <p:cTn id="101" dur="1000"/>
                                        <p:tgtEl>
                                          <p:spTgt spid="2062"/>
                                        </p:tgtEl>
                                      </p:cBhvr>
                                    </p:animEffect>
                                    <p:set>
                                      <p:cBhvr>
                                        <p:cTn id="102" dur="1" fill="hold">
                                          <p:stCondLst>
                                            <p:cond delay="999"/>
                                          </p:stCondLst>
                                        </p:cTn>
                                        <p:tgtEl>
                                          <p:spTgt spid="2062"/>
                                        </p:tgtEl>
                                        <p:attrNameLst>
                                          <p:attrName>style.visibility</p:attrName>
                                        </p:attrNameLst>
                                      </p:cBhvr>
                                      <p:to>
                                        <p:strVal val="hidden"/>
                                      </p:to>
                                    </p:set>
                                  </p:childTnLst>
                                </p:cTn>
                              </p:par>
                              <p:par>
                                <p:cTn id="103" presetID="9" presetClass="exit" presetSubtype="0" fill="hold" grpId="0" nodeType="withEffect">
                                  <p:stCondLst>
                                    <p:cond delay="500"/>
                                  </p:stCondLst>
                                  <p:childTnLst>
                                    <p:animEffect transition="out" filter="dissolve">
                                      <p:cBhvr>
                                        <p:cTn id="104" dur="1000"/>
                                        <p:tgtEl>
                                          <p:spTgt spid="48"/>
                                        </p:tgtEl>
                                      </p:cBhvr>
                                    </p:animEffect>
                                    <p:set>
                                      <p:cBhvr>
                                        <p:cTn id="105" dur="1" fill="hold">
                                          <p:stCondLst>
                                            <p:cond delay="999"/>
                                          </p:stCondLst>
                                        </p:cTn>
                                        <p:tgtEl>
                                          <p:spTgt spid="48"/>
                                        </p:tgtEl>
                                        <p:attrNameLst>
                                          <p:attrName>style.visibility</p:attrName>
                                        </p:attrNameLst>
                                      </p:cBhvr>
                                      <p:to>
                                        <p:strVal val="hidden"/>
                                      </p:to>
                                    </p:set>
                                  </p:childTnLst>
                                </p:cTn>
                              </p:par>
                              <p:par>
                                <p:cTn id="106" presetID="9" presetClass="exit" presetSubtype="0" fill="hold" grpId="1" nodeType="withEffect">
                                  <p:stCondLst>
                                    <p:cond delay="500"/>
                                  </p:stCondLst>
                                  <p:childTnLst>
                                    <p:animEffect transition="out" filter="dissolve">
                                      <p:cBhvr>
                                        <p:cTn id="107" dur="1000"/>
                                        <p:tgtEl>
                                          <p:spTgt spid="90"/>
                                        </p:tgtEl>
                                      </p:cBhvr>
                                    </p:animEffect>
                                    <p:set>
                                      <p:cBhvr>
                                        <p:cTn id="108" dur="1" fill="hold">
                                          <p:stCondLst>
                                            <p:cond delay="999"/>
                                          </p:stCondLst>
                                        </p:cTn>
                                        <p:tgtEl>
                                          <p:spTgt spid="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0" grpId="1"/>
      <p:bldP spid="108" grpId="0"/>
      <p:bldP spid="108" grpId="1"/>
      <p:bldP spid="94" grpId="0" animBg="1"/>
      <p:bldP spid="91" grpId="0" animBg="1"/>
      <p:bldP spid="57" grpId="0" animBg="1"/>
      <p:bldP spid="57" grpId="1" animBg="1"/>
      <p:bldP spid="86" grpId="0"/>
      <p:bldP spid="90" grpId="0"/>
      <p:bldP spid="90" grpId="1"/>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4800" dirty="0" smtClean="0"/>
              <a:t>Dynamic Datacenter Toolkit for </a:t>
            </a:r>
            <a:r>
              <a:rPr lang="en-US" sz="4800" dirty="0" err="1" smtClean="0"/>
              <a:t>Hosters</a:t>
            </a:r>
            <a:r>
              <a:rPr lang="en-US" sz="4800" dirty="0" smtClean="0"/>
              <a:t> (DDTK-H)</a:t>
            </a:r>
            <a:endParaRPr lang="en-US" sz="4800" dirty="0"/>
          </a:p>
        </p:txBody>
      </p:sp>
      <p:sp>
        <p:nvSpPr>
          <p:cNvPr id="5" name="Subtitle 4"/>
          <p:cNvSpPr>
            <a:spLocks noGrp="1"/>
          </p:cNvSpPr>
          <p:nvPr>
            <p:ph type="subTitle"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Blue_Light_White_Dots_4x3_Template">
  <a:themeElements>
    <a:clrScheme name="Cloud Computing">
      <a:dk1>
        <a:srgbClr val="000000"/>
      </a:dk1>
      <a:lt1>
        <a:srgbClr val="FFFFFF"/>
      </a:lt1>
      <a:dk2>
        <a:srgbClr val="0F4173"/>
      </a:dk2>
      <a:lt2>
        <a:srgbClr val="D2CCCE"/>
      </a:lt2>
      <a:accent1>
        <a:srgbClr val="61B1E3"/>
      </a:accent1>
      <a:accent2>
        <a:srgbClr val="F0C570"/>
      </a:accent2>
      <a:accent3>
        <a:srgbClr val="3684C4"/>
      </a:accent3>
      <a:accent4>
        <a:srgbClr val="AD4C66"/>
      </a:accent4>
      <a:accent5>
        <a:srgbClr val="7F8182"/>
      </a:accent5>
      <a:accent6>
        <a:srgbClr val="1F915B"/>
      </a:accent6>
      <a:hlink>
        <a:srgbClr val="B9E4FF"/>
      </a:hlink>
      <a:folHlink>
        <a:srgbClr val="B9E4FF"/>
      </a:folHlink>
    </a:clrScheme>
    <a:fontScheme name="Custom 2">
      <a:majorFont>
        <a:latin typeface="Segoe UI"/>
        <a:ea typeface=""/>
        <a:cs typeface=""/>
      </a:majorFont>
      <a:minorFont>
        <a:latin typeface="Segoe U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smtClean="0">
            <a:gradFill>
              <a:gsLst>
                <a:gs pos="0">
                  <a:schemeClr val="tx1"/>
                </a:gs>
                <a:gs pos="100000">
                  <a:schemeClr val="tx1"/>
                </a:gs>
              </a:gsLst>
              <a:lin ang="5400000" scaled="0"/>
            </a:gradFill>
          </a:defRPr>
        </a:defPPr>
      </a:lstStyle>
    </a:tx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1_Blue_Medium_4x3_Template">
  <a:themeElements>
    <a:clrScheme name="Cloud Computing">
      <a:dk1>
        <a:srgbClr val="000000"/>
      </a:dk1>
      <a:lt1>
        <a:srgbClr val="FFFFFF"/>
      </a:lt1>
      <a:dk2>
        <a:srgbClr val="0F4173"/>
      </a:dk2>
      <a:lt2>
        <a:srgbClr val="D2CCCE"/>
      </a:lt2>
      <a:accent1>
        <a:srgbClr val="609CE4"/>
      </a:accent1>
      <a:accent2>
        <a:srgbClr val="F0C570"/>
      </a:accent2>
      <a:accent3>
        <a:srgbClr val="3E65BC"/>
      </a:accent3>
      <a:accent4>
        <a:srgbClr val="7F8182"/>
      </a:accent4>
      <a:accent5>
        <a:srgbClr val="AD4C66"/>
      </a:accent5>
      <a:accent6>
        <a:srgbClr val="1F915B"/>
      </a:accent6>
      <a:hlink>
        <a:srgbClr val="B9E4FF"/>
      </a:hlink>
      <a:folHlink>
        <a:srgbClr val="B9E4FF"/>
      </a:folHlink>
    </a:clrScheme>
    <a:fontScheme name="Segoe UI">
      <a:majorFont>
        <a:latin typeface="Segoe UI"/>
        <a:ea typeface=""/>
        <a:cs typeface=""/>
      </a:majorFont>
      <a:minorFont>
        <a:latin typeface="Segoe U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3"/>
        </a:lnRef>
        <a:fillRef idx="3">
          <a:schemeClr val="accent3"/>
        </a:fillRef>
        <a:effectRef idx="2">
          <a:schemeClr val="accent3"/>
        </a:effectRef>
        <a:fontRef idx="minor">
          <a:schemeClr val="lt1"/>
        </a:fontRef>
      </a:style>
    </a:spDef>
    <a:txDef>
      <a:spPr>
        <a:noFill/>
      </a:spPr>
      <a:bodyPr wrap="none" lIns="0" tIns="0" rIns="0" bIns="0" rtlCol="0">
        <a:spAutoFit/>
      </a:bodyPr>
      <a:lstStyle>
        <a:defPPr>
          <a:defRPr dirty="0" err="1" smtClean="0">
            <a:gradFill>
              <a:gsLst>
                <a:gs pos="0">
                  <a:schemeClr val="tx1"/>
                </a:gs>
                <a:gs pos="100000">
                  <a:schemeClr val="tx1"/>
                </a:gs>
              </a:gsLst>
              <a:lin ang="16200000" scaled="0"/>
            </a:gradFill>
            <a:latin typeface="Segoe UI" pitchFamily="34" charset="0"/>
          </a:defRPr>
        </a:defPPr>
      </a:lstStyle>
    </a:txDef>
  </a:objectDefaults>
  <a:extraClrSchemeLst/>
</a:theme>
</file>

<file path=ppt/theme/theme4.xml><?xml version="1.0" encoding="utf-8"?>
<a:theme xmlns:a="http://schemas.openxmlformats.org/drawingml/2006/main" name="1_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5.xml><?xml version="1.0" encoding="utf-8"?>
<a:theme xmlns:a="http://schemas.openxmlformats.org/drawingml/2006/main" name="2_Blue_Medium_4x3_Template">
  <a:themeElements>
    <a:clrScheme name="Cloud Computing">
      <a:dk1>
        <a:srgbClr val="000000"/>
      </a:dk1>
      <a:lt1>
        <a:srgbClr val="FFFFFF"/>
      </a:lt1>
      <a:dk2>
        <a:srgbClr val="0F4173"/>
      </a:dk2>
      <a:lt2>
        <a:srgbClr val="D2CCCE"/>
      </a:lt2>
      <a:accent1>
        <a:srgbClr val="609CE4"/>
      </a:accent1>
      <a:accent2>
        <a:srgbClr val="F0C570"/>
      </a:accent2>
      <a:accent3>
        <a:srgbClr val="3E65BC"/>
      </a:accent3>
      <a:accent4>
        <a:srgbClr val="7F8182"/>
      </a:accent4>
      <a:accent5>
        <a:srgbClr val="AD4C66"/>
      </a:accent5>
      <a:accent6>
        <a:srgbClr val="1F915B"/>
      </a:accent6>
      <a:hlink>
        <a:srgbClr val="B9E4FF"/>
      </a:hlink>
      <a:folHlink>
        <a:srgbClr val="B9E4FF"/>
      </a:folHlink>
    </a:clrScheme>
    <a:fontScheme name="Segoe UI">
      <a:majorFont>
        <a:latin typeface="Segoe UI"/>
        <a:ea typeface=""/>
        <a:cs typeface=""/>
      </a:majorFont>
      <a:minorFont>
        <a:latin typeface="Segoe U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3"/>
        </a:lnRef>
        <a:fillRef idx="3">
          <a:schemeClr val="accent3"/>
        </a:fillRef>
        <a:effectRef idx="2">
          <a:schemeClr val="accent3"/>
        </a:effectRef>
        <a:fontRef idx="minor">
          <a:schemeClr val="lt1"/>
        </a:fontRef>
      </a:style>
    </a:spDef>
    <a:txDef>
      <a:spPr>
        <a:noFill/>
      </a:spPr>
      <a:bodyPr wrap="none" lIns="0" tIns="0" rIns="0" bIns="0" rtlCol="0">
        <a:spAutoFit/>
      </a:bodyPr>
      <a:lstStyle>
        <a:defPPr>
          <a:defRPr dirty="0" err="1" smtClean="0">
            <a:gradFill>
              <a:gsLst>
                <a:gs pos="0">
                  <a:schemeClr val="tx1"/>
                </a:gs>
                <a:gs pos="100000">
                  <a:schemeClr val="tx1"/>
                </a:gs>
              </a:gsLst>
              <a:lin ang="16200000" scaled="0"/>
            </a:gradFill>
            <a:latin typeface="Segoe UI" pitchFamily="34" charset="0"/>
          </a:defRPr>
        </a:defPPr>
      </a:lstStyle>
    </a:txDef>
  </a:objectDefaults>
  <a:extraClrSchemeLst/>
</a:theme>
</file>

<file path=ppt/theme/theme6.xml><?xml version="1.0" encoding="utf-8"?>
<a:theme xmlns:a="http://schemas.openxmlformats.org/drawingml/2006/main" name="3_Blue_Medium_4x3_Template">
  <a:themeElements>
    <a:clrScheme name="Cloud Computing">
      <a:dk1>
        <a:srgbClr val="000000"/>
      </a:dk1>
      <a:lt1>
        <a:srgbClr val="FFFFFF"/>
      </a:lt1>
      <a:dk2>
        <a:srgbClr val="0F4173"/>
      </a:dk2>
      <a:lt2>
        <a:srgbClr val="D2CCCE"/>
      </a:lt2>
      <a:accent1>
        <a:srgbClr val="609CE4"/>
      </a:accent1>
      <a:accent2>
        <a:srgbClr val="F0C570"/>
      </a:accent2>
      <a:accent3>
        <a:srgbClr val="3E65BC"/>
      </a:accent3>
      <a:accent4>
        <a:srgbClr val="7F8182"/>
      </a:accent4>
      <a:accent5>
        <a:srgbClr val="AD4C66"/>
      </a:accent5>
      <a:accent6>
        <a:srgbClr val="1F915B"/>
      </a:accent6>
      <a:hlink>
        <a:srgbClr val="B9E4FF"/>
      </a:hlink>
      <a:folHlink>
        <a:srgbClr val="B9E4FF"/>
      </a:folHlink>
    </a:clrScheme>
    <a:fontScheme name="Segoe UI">
      <a:majorFont>
        <a:latin typeface="Segoe UI"/>
        <a:ea typeface=""/>
        <a:cs typeface=""/>
      </a:majorFont>
      <a:minorFont>
        <a:latin typeface="Segoe U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3"/>
        </a:lnRef>
        <a:fillRef idx="3">
          <a:schemeClr val="accent3"/>
        </a:fillRef>
        <a:effectRef idx="2">
          <a:schemeClr val="accent3"/>
        </a:effectRef>
        <a:fontRef idx="minor">
          <a:schemeClr val="lt1"/>
        </a:fontRef>
      </a:style>
    </a:spDef>
    <a:txDef>
      <a:spPr>
        <a:noFill/>
      </a:spPr>
      <a:bodyPr wrap="none" lIns="0" tIns="0" rIns="0" bIns="0" rtlCol="0">
        <a:spAutoFit/>
      </a:bodyPr>
      <a:lstStyle>
        <a:defPPr>
          <a:defRPr dirty="0" err="1" smtClean="0">
            <a:gradFill>
              <a:gsLst>
                <a:gs pos="0">
                  <a:schemeClr val="tx1"/>
                </a:gs>
                <a:gs pos="100000">
                  <a:schemeClr val="tx1"/>
                </a:gs>
              </a:gsLst>
              <a:lin ang="16200000" scaled="0"/>
            </a:gradFill>
            <a:latin typeface="Segoe UI" pitchFamily="34" charset="0"/>
          </a:defRPr>
        </a:defPPr>
      </a:lstStyle>
    </a:txDef>
  </a:objectDefaults>
  <a:extraClrSchemeLst/>
</a:theme>
</file>

<file path=ppt/theme/theme7.xml><?xml version="1.0" encoding="utf-8"?>
<a:theme xmlns:a="http://schemas.openxmlformats.org/drawingml/2006/main" name="4_Blue_Medium_4x3_Template">
  <a:themeElements>
    <a:clrScheme name="Cloud Computing">
      <a:dk1>
        <a:srgbClr val="000000"/>
      </a:dk1>
      <a:lt1>
        <a:srgbClr val="FFFFFF"/>
      </a:lt1>
      <a:dk2>
        <a:srgbClr val="0F4173"/>
      </a:dk2>
      <a:lt2>
        <a:srgbClr val="D2CCCE"/>
      </a:lt2>
      <a:accent1>
        <a:srgbClr val="609CE4"/>
      </a:accent1>
      <a:accent2>
        <a:srgbClr val="F0C570"/>
      </a:accent2>
      <a:accent3>
        <a:srgbClr val="3E65BC"/>
      </a:accent3>
      <a:accent4>
        <a:srgbClr val="7F8182"/>
      </a:accent4>
      <a:accent5>
        <a:srgbClr val="AD4C66"/>
      </a:accent5>
      <a:accent6>
        <a:srgbClr val="1F915B"/>
      </a:accent6>
      <a:hlink>
        <a:srgbClr val="B9E4FF"/>
      </a:hlink>
      <a:folHlink>
        <a:srgbClr val="B9E4FF"/>
      </a:folHlink>
    </a:clrScheme>
    <a:fontScheme name="Segoe UI">
      <a:majorFont>
        <a:latin typeface="Segoe UI"/>
        <a:ea typeface=""/>
        <a:cs typeface=""/>
      </a:majorFont>
      <a:minorFont>
        <a:latin typeface="Segoe U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3"/>
        </a:lnRef>
        <a:fillRef idx="3">
          <a:schemeClr val="accent3"/>
        </a:fillRef>
        <a:effectRef idx="2">
          <a:schemeClr val="accent3"/>
        </a:effectRef>
        <a:fontRef idx="minor">
          <a:schemeClr val="lt1"/>
        </a:fontRef>
      </a:style>
    </a:spDef>
    <a:txDef>
      <a:spPr>
        <a:noFill/>
      </a:spPr>
      <a:bodyPr wrap="none" lIns="0" tIns="0" rIns="0" bIns="0" rtlCol="0">
        <a:spAutoFit/>
      </a:bodyPr>
      <a:lstStyle>
        <a:defPPr>
          <a:defRPr dirty="0" err="1" smtClean="0">
            <a:gradFill>
              <a:gsLst>
                <a:gs pos="0">
                  <a:schemeClr val="tx1"/>
                </a:gs>
                <a:gs pos="100000">
                  <a:schemeClr val="tx1"/>
                </a:gs>
              </a:gsLst>
              <a:lin ang="16200000" scaled="0"/>
            </a:gradFill>
            <a:latin typeface="Segoe UI" pitchFamily="34" charset="0"/>
          </a:defRPr>
        </a:defPPr>
      </a:lstStyle>
    </a:txDef>
  </a:objectDefaults>
  <a:extraClrSchemeLst/>
</a:theme>
</file>

<file path=ppt/theme/theme8.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9.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docProps/app.xml><?xml version="1.0" encoding="utf-8"?>
<Properties xmlns="http://schemas.openxmlformats.org/officeDocument/2006/extended-properties" xmlns:vt="http://schemas.openxmlformats.org/officeDocument/2006/docPropsVTypes">
  <Template>1_Blue_Light_White_Dots_4x3_Template</Template>
  <TotalTime>0</TotalTime>
  <Words>978</Words>
  <Application>Microsoft Office PowerPoint</Application>
  <PresentationFormat>On-screen Show (4:3)</PresentationFormat>
  <Paragraphs>268</Paragraphs>
  <Slides>26</Slides>
  <Notes>25</Notes>
  <HiddenSlides>0</HiddenSlides>
  <MMClips>0</MMClips>
  <ScaleCrop>false</ScaleCrop>
  <HeadingPairs>
    <vt:vector size="4" baseType="variant">
      <vt:variant>
        <vt:lpstr>Theme</vt:lpstr>
      </vt:variant>
      <vt:variant>
        <vt:i4>9</vt:i4>
      </vt:variant>
      <vt:variant>
        <vt:lpstr>Slide Titles</vt:lpstr>
      </vt:variant>
      <vt:variant>
        <vt:i4>26</vt:i4>
      </vt:variant>
    </vt:vector>
  </HeadingPairs>
  <TitlesOfParts>
    <vt:vector size="35" baseType="lpstr">
      <vt:lpstr>1_Blue_Light_White_Dots_4x3_Template</vt:lpstr>
      <vt:lpstr>White with Courier font for code slides</vt:lpstr>
      <vt:lpstr>1_Blue_Medium_4x3_Template</vt:lpstr>
      <vt:lpstr>1_White with Courier font for code slides</vt:lpstr>
      <vt:lpstr>2_Blue_Medium_4x3_Template</vt:lpstr>
      <vt:lpstr>3_Blue_Medium_4x3_Template</vt:lpstr>
      <vt:lpstr>4_Blue_Medium_4x3_Template</vt:lpstr>
      <vt:lpstr>TechEd_Europe</vt:lpstr>
      <vt:lpstr>TechEd09_Europe template</vt:lpstr>
      <vt:lpstr>Slide 1</vt:lpstr>
      <vt:lpstr>SVR 209: Building the Foundation for a Cloud Computing Infrastructure </vt:lpstr>
      <vt:lpstr>Adapting to Market: Datacenter Evolution</vt:lpstr>
      <vt:lpstr>The Case for Private Cloud Analyst View</vt:lpstr>
      <vt:lpstr>Microsoft Cloud Computing Continuum</vt:lpstr>
      <vt:lpstr>Foundation for Cloud Cloud Computing Infrastructure</vt:lpstr>
      <vt:lpstr>Building a Foundation </vt:lpstr>
      <vt:lpstr>vCloud Versus Microsoft Private Cloud Initiative</vt:lpstr>
      <vt:lpstr>Dynamic Datacenter Toolkit for Hosters (DDTK-H)</vt:lpstr>
      <vt:lpstr>Dynamic Datacenter Toolkit for Hosters</vt:lpstr>
      <vt:lpstr>DDC Toolkit for Hosters Architecture</vt:lpstr>
      <vt:lpstr>Who’s Using the DDTK-H Now?</vt:lpstr>
      <vt:lpstr>Dynamic Datacenter Toolkit for Enterprise (DDTK-E)</vt:lpstr>
      <vt:lpstr>Dynamic Data Center Toolkit for Enterprises</vt:lpstr>
      <vt:lpstr>DDTK-E: Enables Agile and Flexible IT</vt:lpstr>
      <vt:lpstr>DDTK-E Logical Architecture</vt:lpstr>
      <vt:lpstr>Datacenter Administrator and BUIT Administrator </vt:lpstr>
      <vt:lpstr>Solution Overview</vt:lpstr>
      <vt:lpstr>DDTK-E Extensibility</vt:lpstr>
      <vt:lpstr>Microsoft Private Cloud Roadmap</vt:lpstr>
      <vt:lpstr>Recap</vt:lpstr>
      <vt:lpstr>Resources</vt:lpstr>
      <vt:lpstr>Questions?</vt:lpstr>
      <vt:lpstr>Appendix</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tech·ed Europe 2009</dc:subject>
  <dc:creator/>
  <dc:description>tech·ed Europe 2009</dc:description>
  <cp:lastModifiedBy/>
  <cp:revision>1</cp:revision>
  <dcterms:created xsi:type="dcterms:W3CDTF">2009-11-11T15:44:01Z</dcterms:created>
  <dcterms:modified xsi:type="dcterms:W3CDTF">2009-11-11T15:51:25Z</dcterms:modified>
</cp:coreProperties>
</file>