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1"/>
    <p:sldMasterId id="2147483727" r:id="rId2"/>
    <p:sldMasterId id="2147483730" r:id="rId3"/>
  </p:sldMasterIdLst>
  <p:notesMasterIdLst>
    <p:notesMasterId r:id="rId28"/>
  </p:notesMasterIdLst>
  <p:handoutMasterIdLst>
    <p:handoutMasterId r:id="rId29"/>
  </p:handoutMasterIdLst>
  <p:sldIdLst>
    <p:sldId id="256" r:id="rId4"/>
    <p:sldId id="257" r:id="rId5"/>
    <p:sldId id="283" r:id="rId6"/>
    <p:sldId id="284" r:id="rId7"/>
    <p:sldId id="285" r:id="rId8"/>
    <p:sldId id="293" r:id="rId9"/>
    <p:sldId id="294" r:id="rId10"/>
    <p:sldId id="295" r:id="rId11"/>
    <p:sldId id="296" r:id="rId12"/>
    <p:sldId id="308" r:id="rId13"/>
    <p:sldId id="297" r:id="rId14"/>
    <p:sldId id="299" r:id="rId15"/>
    <p:sldId id="300" r:id="rId16"/>
    <p:sldId id="301" r:id="rId17"/>
    <p:sldId id="303" r:id="rId18"/>
    <p:sldId id="304" r:id="rId19"/>
    <p:sldId id="305" r:id="rId20"/>
    <p:sldId id="306" r:id="rId21"/>
    <p:sldId id="307" r:id="rId22"/>
    <p:sldId id="309" r:id="rId23"/>
    <p:sldId id="310" r:id="rId24"/>
    <p:sldId id="315" r:id="rId25"/>
    <p:sldId id="316" r:id="rId26"/>
    <p:sldId id="314" r:id="rId27"/>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eather Simmonsen" initials="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xmlns:mc="http://schemas.openxmlformats.org/markup-compatibility/2006" xmlns:a14="http://schemas.microsoft.com/office/drawing/2010/main" val="FF0000" mc:Ignorable=""/>
        </p14:laserClr>
      </p:ext>
      <p:ext uri="{2FDB2607-1784-4EEB-B798-7EB5836EED8A}">
        <p14:showMediaCtrls xmlns:p14="http://schemas.microsoft.com/office/powerpoint/2010/main" xmlns="" val="1"/>
      </p:ext>
    </p:extLst>
  </p:showPr>
  <p:clrMru>
    <a:srgbClr val="FFFFFF"/>
    <a:srgbClr val="CCFFCC"/>
    <a:srgbClr val="CCCCCC"/>
    <a:srgbClr val="99CC99"/>
    <a:srgbClr val="F6AE1E"/>
    <a:srgbClr val="FF0066"/>
    <a:srgbClr val="000000"/>
    <a:srgbClr val="F3AF35"/>
    <a:srgbClr val="9C42E6"/>
    <a:srgbClr val="D1943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66" autoAdjust="0"/>
    <p:restoredTop sz="96105" autoAdjust="0"/>
  </p:normalViewPr>
  <p:slideViewPr>
    <p:cSldViewPr snapToGrid="0">
      <p:cViewPr varScale="1">
        <p:scale>
          <a:sx n="105" d="100"/>
          <a:sy n="105" d="100"/>
        </p:scale>
        <p:origin x="-996" y="-96"/>
      </p:cViewPr>
      <p:guideLst>
        <p:guide orient="horz" pos="144"/>
        <p:guide orient="horz" pos="895"/>
        <p:guide orient="horz" pos="1484"/>
        <p:guide orient="horz" pos="1200"/>
        <p:guide orient="horz" pos="2736"/>
        <p:guide orient="horz" pos="3897"/>
        <p:guide pos="2880"/>
        <p:guide pos="240"/>
        <p:guide pos="460"/>
        <p:guide pos="5520"/>
        <p:guide pos="863"/>
        <p:guide pos="5299"/>
      </p:guideLst>
    </p:cSldViewPr>
  </p:slideViewPr>
  <p:notesTextViewPr>
    <p:cViewPr>
      <p:scale>
        <a:sx n="100" d="100"/>
        <a:sy n="100" d="100"/>
      </p:scale>
      <p:origin x="0" y="0"/>
    </p:cViewPr>
  </p:notesTextViewPr>
  <p:sorterViewPr>
    <p:cViewPr>
      <p:scale>
        <a:sx n="100" d="100"/>
        <a:sy n="100" d="100"/>
      </p:scale>
      <p:origin x="0" y="4236"/>
    </p:cViewPr>
  </p:sorterViewPr>
  <p:notesViewPr>
    <p:cSldViewPr snapToGrid="0" showGuides="1">
      <p:cViewPr varScale="1">
        <p:scale>
          <a:sx n="64" d="100"/>
          <a:sy n="64" d="100"/>
        </p:scale>
        <p:origin x="-2862" y="-10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commentAuthors" Target="commentAuthor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z="1400" smtClean="0"/>
              <a:t>Tech·Ed Europe 2009</a:t>
            </a:r>
            <a:endParaRPr lang="en-US" sz="1400" dirty="0">
              <a:latin typeface="Trebuchet MS"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1400" smtClean="0">
                <a:solidFill>
                  <a:srgbClr val="000000"/>
                </a:solidFill>
                <a:latin typeface="Trebuchet MS" pitchFamily="34" charset="0"/>
              </a:rPr>
              <a:t>svr201_ghosh.pptx</a:t>
            </a:r>
            <a:endParaRPr lang="en-US" sz="1400" dirty="0" smtClean="0">
              <a:solidFill>
                <a:srgbClr val="000000"/>
              </a:solidFill>
              <a:latin typeface="Trebuchet MS" pitchFamily="34" charset="0"/>
            </a:endParaRP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z="1400" smtClean="0">
                <a:latin typeface="Trebuchet MS" pitchFamily="34" charset="0"/>
              </a:rPr>
              <a:pPr/>
              <a:t>‹#›</a:t>
            </a:fld>
            <a:endParaRPr lang="en-US" sz="1400" dirty="0">
              <a:latin typeface="Trebuchet MS"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GB" sz="1400" smtClean="0"/>
              <a:t>07/11/2009</a:t>
            </a:r>
            <a:endParaRPr lang="en-GB" sz="1400"/>
          </a:p>
        </p:txBody>
      </p:sp>
    </p:spTree>
    <p:extLst>
      <p:ext uri="{BB962C8B-B14F-4D97-AF65-F5344CB8AC3E}">
        <p14:creationId xmlns:p14="http://schemas.microsoft.com/office/powerpoint/2010/main" xmlns="" val="38148787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Trebuchet MS" pitchFamily="34" charset="0"/>
              </a:defRPr>
            </a:lvl1pPr>
          </a:lstStyle>
          <a:p>
            <a:r>
              <a:rPr lang="en-US" dirty="0" err="1" smtClean="0"/>
              <a:t>Tech·Ed</a:t>
            </a:r>
            <a:r>
              <a:rPr lang="en-US" dirty="0" smtClean="0"/>
              <a:t>  North America 2009</a:t>
            </a:r>
            <a:endParaRPr lang="en-US" dirty="0">
              <a:latin typeface="Trebuchet MS" pitchFamily="34" charset="0"/>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Trebuchet MS" pitchFamily="34" charset="0"/>
              </a:defRPr>
            </a:lvl1pPr>
          </a:lstStyle>
          <a:p>
            <a:r>
              <a:rPr lang="en-US" dirty="0" smtClean="0"/>
              <a:t>May 11 – 15, 2009</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400">
                <a:latin typeface="Segoe" pitchFamily="34" charset="0"/>
              </a:defRPr>
            </a:lvl1pPr>
          </a:lstStyle>
          <a:p>
            <a:r>
              <a:rPr lang="en-US" smtClean="0">
                <a:solidFill>
                  <a:srgbClr val="000000"/>
                </a:solidFill>
                <a:latin typeface="Trebuchet MS" pitchFamily="34" charset="0"/>
              </a:rPr>
              <a:t>© 2009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Trebuchet MS" pitchFamily="34" charset="0"/>
              </a:rPr>
            </a:br>
            <a:r>
              <a:rPr lang="en-US" sz="500" smtClean="0">
                <a:solidFill>
                  <a:srgbClr val="000000"/>
                </a:solidFill>
                <a:latin typeface="Trebuchet MS" pitchFamily="34" charset="0"/>
              </a:rPr>
              <a:t>MICROSOFT MAKES NO WARRANTIES, EXPRESS, IMPLIED OR STATUTORY, AS TO THE INFORMATION IN THIS PRESENTATION.</a:t>
            </a:r>
            <a:endParaRPr lang="en-US" sz="500" dirty="0" smtClean="0">
              <a:solidFill>
                <a:srgbClr val="000000"/>
              </a:solidFill>
              <a:latin typeface="Trebuchet MS" pitchFamily="34" charset="0"/>
            </a:endParaRP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Trebuchet MS"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xmlns="" val="3536020090"/>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Trebuchet MS"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p:cNvSpPr>
          <p:nvPr>
            <p:ph type="sldImg"/>
          </p:nvPr>
        </p:nvSpPr>
        <p:spPr bwMode="auto">
          <a:noFill/>
          <a:ln>
            <a:solidFill>
              <a:srgbClr val="000000"/>
            </a:solidFill>
            <a:miter lim="800000"/>
            <a:headEnd/>
            <a:tailEnd/>
          </a:ln>
        </p:spPr>
      </p:sp>
      <p:sp>
        <p:nvSpPr>
          <p:cNvPr id="58370" name="Notes Placeholder 2"/>
          <p:cNvSpPr>
            <a:spLocks noGrp="1"/>
          </p:cNvSpPr>
          <p:nvPr>
            <p:ph type="body" idx="1"/>
          </p:nvPr>
        </p:nvSpPr>
        <p:spPr bwMode="auto">
          <a:noFill/>
        </p:spPr>
        <p:txBody>
          <a:bodyPr wrap="square" numCol="1" anchor="t" anchorCtr="0" compatLnSpc="1">
            <a:prstTxWarp prst="textNoShape">
              <a:avLst/>
            </a:prstTxWarp>
          </a:bodyPr>
          <a:lstStyle/>
          <a:p>
            <a:pPr>
              <a:buFont typeface="Arial" pitchFamily="34" charset="0"/>
              <a:buNone/>
            </a:pPr>
            <a:endParaRPr lang="en-US" dirty="0" smtClean="0"/>
          </a:p>
        </p:txBody>
      </p:sp>
      <p:sp>
        <p:nvSpPr>
          <p:cNvPr id="5837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defTabSz="897214" fontAlgn="base">
              <a:spcBef>
                <a:spcPct val="0"/>
              </a:spcBef>
              <a:spcAft>
                <a:spcPct val="0"/>
              </a:spcAft>
              <a:defRPr/>
            </a:pPr>
            <a:endParaRPr lang="en-US" dirty="0">
              <a:solidFill>
                <a:prstClr val="black"/>
              </a:solidFill>
              <a:latin typeface="Calibri"/>
            </a:endParaRPr>
          </a:p>
        </p:txBody>
      </p:sp>
      <p:sp>
        <p:nvSpPr>
          <p:cNvPr id="58372" name="Footer Placeholder 4"/>
          <p:cNvSpPr>
            <a:spLocks noGrp="1"/>
          </p:cNvSpPr>
          <p:nvPr>
            <p:ph type="ftr" sz="quarter" idx="4"/>
          </p:nvPr>
        </p:nvSpPr>
        <p:spPr bwMode="auto">
          <a:ln>
            <a:miter lim="800000"/>
            <a:headEnd/>
            <a:tailEnd/>
          </a:ln>
        </p:spPr>
        <p:txBody>
          <a:bodyPr wrap="square" numCol="1" anchorCtr="0" compatLnSpc="1">
            <a:prstTxWarp prst="textNoShape">
              <a:avLst/>
            </a:prstTxWarp>
          </a:bodyPr>
          <a:lstStyle/>
          <a:p>
            <a:pPr defTabSz="897214" fontAlgn="base">
              <a:spcBef>
                <a:spcPct val="0"/>
              </a:spcBef>
              <a:spcAft>
                <a:spcPct val="0"/>
              </a:spcAft>
              <a:defRPr/>
            </a:pPr>
            <a:endParaRPr lang="en-US" dirty="0">
              <a:solidFill>
                <a:srgbClr val="000000"/>
              </a:solidFill>
              <a:latin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p:cNvSpPr>
          <p:nvPr>
            <p:ph type="sldImg"/>
          </p:nvPr>
        </p:nvSpPr>
        <p:spPr bwMode="auto">
          <a:noFill/>
          <a:ln>
            <a:solidFill>
              <a:srgbClr val="000000"/>
            </a:solidFill>
            <a:miter lim="800000"/>
            <a:headEnd/>
            <a:tailEnd/>
          </a:ln>
        </p:spPr>
      </p:sp>
      <p:sp>
        <p:nvSpPr>
          <p:cNvPr id="5837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837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endParaRPr lang="en-US">
              <a:solidFill>
                <a:prstClr val="black"/>
              </a:solidFill>
            </a:endParaRPr>
          </a:p>
        </p:txBody>
      </p:sp>
      <p:sp>
        <p:nvSpPr>
          <p:cNvPr id="58372" name="Footer Placeholder 4"/>
          <p:cNvSpPr>
            <a:spLocks noGrp="1"/>
          </p:cNvSpPr>
          <p:nvPr>
            <p:ph type="ftr" sz="quarter" idx="4"/>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endParaRPr lang="en-US" sz="500" smtClean="0">
              <a:solidFill>
                <a:srgbClr val="000000"/>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490251" y="3929349"/>
            <a:ext cx="7921912" cy="1337595"/>
          </a:xfrm>
        </p:spPr>
        <p:txBody>
          <a:bodyPr>
            <a:noAutofit/>
          </a:bodyPr>
          <a:lstStyle>
            <a:lvl1pPr algn="l" defTabSz="914363" rtl="0" eaLnBrk="1" latinLnBrk="0" hangingPunct="1">
              <a:lnSpc>
                <a:spcPct val="90000"/>
              </a:lnSpc>
              <a:spcBef>
                <a:spcPct val="0"/>
              </a:spcBef>
              <a:buNone/>
              <a:defRPr lang="en-US" sz="6000" b="1" kern="1200" cap="none" spc="-15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4475221" y="5341785"/>
            <a:ext cx="3812443" cy="461665"/>
          </a:xfrm>
        </p:spPr>
        <p:txBody>
          <a:bodyPr>
            <a:noAutofit/>
          </a:bodyPr>
          <a:lstStyle>
            <a:lvl1pPr marL="0" indent="0" algn="l">
              <a:lnSpc>
                <a:spcPct val="90000"/>
              </a:lnSpc>
              <a:spcBef>
                <a:spcPts val="0"/>
              </a:spcBef>
              <a:buNone/>
              <a:defRPr sz="2400">
                <a:solidFill>
                  <a:schemeClr val="tx1"/>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100000"/>
              <a:buFontTx/>
              <a:buBlip>
                <a:blip r:embed="rId2"/>
              </a:buBlip>
              <a:defRPr/>
            </a:lvl1pPr>
            <a:lvl2pPr>
              <a:buClr>
                <a:schemeClr val="tx1"/>
              </a:buClr>
              <a:buSzPct val="90000"/>
              <a:buFontTx/>
              <a:buBlip>
                <a:blip r:embed="rId3"/>
              </a:buBlip>
              <a:defRPr/>
            </a:lvl2pPr>
            <a:lvl3pPr>
              <a:buClr>
                <a:schemeClr val="tx1"/>
              </a:buClr>
              <a:buSzPct val="90000"/>
              <a:buFontTx/>
              <a:buBlip>
                <a:blip r:embed="rId3"/>
              </a:buBlip>
              <a:defRPr/>
            </a:lvl3pPr>
            <a:lvl4pPr>
              <a:buClr>
                <a:schemeClr val="tx1"/>
              </a:buClr>
              <a:buSzPct val="90000"/>
              <a:buFontTx/>
              <a:buBlip>
                <a:blip r:embed="rId3"/>
              </a:buBlip>
              <a:defRPr/>
            </a:lvl4pPr>
            <a:lvl5pPr>
              <a:buClr>
                <a:schemeClr val="tx1"/>
              </a:buClr>
              <a:buSzPct val="9000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pic>
        <p:nvPicPr>
          <p:cNvPr id="3" name="Picture 2" descr="MS889_New_Efficiency_Insert_r02_v01.png"/>
          <p:cNvPicPr>
            <a:picLocks noChangeAspect="1"/>
          </p:cNvPicPr>
          <p:nvPr userDrawn="1"/>
        </p:nvPicPr>
        <p:blipFill>
          <a:blip r:embed="rId2"/>
          <a:stretch>
            <a:fillRect/>
          </a:stretch>
        </p:blipFill>
        <p:spPr>
          <a:xfrm>
            <a:off x="1143" y="0"/>
            <a:ext cx="9142856" cy="6857142"/>
          </a:xfrm>
          <a:prstGeom prst="rect">
            <a:avLst/>
          </a:prstGeom>
        </p:spPr>
      </p:pic>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pic>
        <p:nvPicPr>
          <p:cNvPr id="3" name="Picture 2" descr="MS889_New_Efficiency_Insert_r02_v01.png"/>
          <p:cNvPicPr>
            <a:picLocks noChangeAspect="1"/>
          </p:cNvPicPr>
          <p:nvPr/>
        </p:nvPicPr>
        <p:blipFill>
          <a:blip r:embed="rId2"/>
          <a:stretch>
            <a:fillRect/>
          </a:stretch>
        </p:blipFill>
        <p:spPr>
          <a:xfrm>
            <a:off x="1143" y="0"/>
            <a:ext cx="9142856" cy="6857142"/>
          </a:xfrm>
          <a:prstGeom prst="rect">
            <a:avLst/>
          </a:prstGeom>
        </p:spPr>
      </p:pic>
      <p:pic>
        <p:nvPicPr>
          <p:cNvPr id="4" name="Picture 3" descr="MS889_New_Efficiency_Insert_r02_v01.png"/>
          <p:cNvPicPr>
            <a:picLocks noChangeAspect="1"/>
          </p:cNvPicPr>
          <p:nvPr userDrawn="1"/>
        </p:nvPicPr>
        <p:blipFill>
          <a:blip r:embed="rId2"/>
          <a:stretch>
            <a:fillRect/>
          </a:stretch>
        </p:blipFill>
        <p:spPr>
          <a:xfrm>
            <a:off x="1143" y="0"/>
            <a:ext cx="9142856" cy="6857142"/>
          </a:xfrm>
          <a:prstGeom prst="rect">
            <a:avLst/>
          </a:prstGeom>
        </p:spPr>
      </p:pic>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730249" y="4992403"/>
            <a:ext cx="7651245" cy="752822"/>
          </a:xfrm>
        </p:spPr>
        <p:txBody>
          <a:bodyPr vert="horz" wrap="square" lIns="0" tIns="0" rIns="0" bIns="0" rtlCol="0" anchor="t">
            <a:noAutofit/>
          </a:bodyPr>
          <a:lstStyle>
            <a:lvl1pPr algn="l" defTabSz="914363" rtl="0" eaLnBrk="1" latinLnBrk="0" hangingPunct="1">
              <a:lnSpc>
                <a:spcPct val="90000"/>
              </a:lnSpc>
              <a:spcBef>
                <a:spcPct val="0"/>
              </a:spcBef>
              <a:buNone/>
              <a:defRPr lang="en-US" sz="4000" b="0" kern="1200" cap="none" spc="-150" dirty="0">
                <a:ln w="3175">
                  <a:noFill/>
                </a:ln>
                <a:solidFill>
                  <a:schemeClr val="bg1"/>
                </a:solidFill>
                <a:effectLst/>
                <a:latin typeface="+mn-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730249" y="5746265"/>
            <a:ext cx="6803209" cy="461665"/>
          </a:xfrm>
        </p:spPr>
        <p:txBody>
          <a:bodyPr>
            <a:noAutofit/>
          </a:bodyPr>
          <a:lstStyle>
            <a:lvl1pPr marL="0" indent="0" algn="l">
              <a:lnSpc>
                <a:spcPct val="90000"/>
              </a:lnSpc>
              <a:spcBef>
                <a:spcPts val="0"/>
              </a:spcBef>
              <a:buNone/>
              <a:defRPr sz="2000">
                <a:solidFill>
                  <a:schemeClr val="tx1">
                    <a:tint val="75000"/>
                  </a:schemeClr>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510793" y="3813437"/>
            <a:ext cx="7681913" cy="1059925"/>
          </a:xfrm>
        </p:spPr>
        <p:txBody>
          <a:bodyPr anchor="t" anchorCtr="0">
            <a:noAutofit/>
          </a:bodyPr>
          <a:lstStyle>
            <a:lvl1pPr marL="0" indent="0" algn="l">
              <a:buFont typeface="Arial" pitchFamily="34" charset="0"/>
              <a:buNone/>
              <a:defRPr kumimoji="0" lang="en-US" sz="8000" b="1" i="0" u="none" strike="noStrike" kern="1200" cap="none" spc="-56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defRPr>
            </a:lvl1pPr>
          </a:lstStyle>
          <a:p>
            <a:pPr lvl="0"/>
            <a:r>
              <a:rPr lang="en-US" dirty="0" smtClean="0"/>
              <a:t>click to…</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atin typeface="+mn-lt"/>
              </a:defRPr>
            </a:lvl1pPr>
            <a:lvl2pPr>
              <a:lnSpc>
                <a:spcPct val="90000"/>
              </a:lnSpc>
              <a:defRPr>
                <a:latin typeface="+mn-lt"/>
              </a:defRPr>
            </a:lvl2pPr>
            <a:lvl3pPr>
              <a:lnSpc>
                <a:spcPct val="90000"/>
              </a:lnSpc>
              <a:defRPr>
                <a:latin typeface="+mn-lt"/>
              </a:defRPr>
            </a:lvl3pPr>
            <a:lvl4pPr>
              <a:lnSpc>
                <a:spcPct val="90000"/>
              </a:lnSpc>
              <a:defRPr>
                <a:latin typeface="+mn-lt"/>
              </a:defRPr>
            </a:lvl4pPr>
            <a:lvl5pPr>
              <a:lnSpc>
                <a:spcPct val="90000"/>
              </a:lnSpc>
              <a:defRPr>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81000" y="1412874"/>
            <a:ext cx="8382000" cy="4561205"/>
          </a:xfrm>
        </p:spPr>
        <p:txBody>
          <a:bodyPr>
            <a:noAutofit/>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1.jpeg"/><Relationship Id="rId7" Type="http://schemas.openxmlformats.org/officeDocument/2006/relationships/image" Target="NULL"/><Relationship Id="rId2"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Masters/_rels/slideMaster3.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1.jpeg"/><Relationship Id="rId7" Type="http://schemas.openxmlformats.org/officeDocument/2006/relationships/image" Target="NULL"/><Relationship Id="rId2" Type="http://schemas.openxmlformats.org/officeDocument/2006/relationships/theme" Target="../theme/theme3.xml"/><Relationship Id="rId1" Type="http://schemas.openxmlformats.org/officeDocument/2006/relationships/slideLayout" Target="../slideLayouts/slideLayout13.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29" r:id="rId1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1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15"/>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15"/>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15"/>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28" r:id="rId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8"/>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31" r:id="rId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8"/>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53.gif"/><Relationship Id="rId3" Type="http://schemas.openxmlformats.org/officeDocument/2006/relationships/hyperlink" Target="http://www.dell.com/content/default.aspx?c=us&amp;cs=19&amp;l=en&amp;s=gen" TargetMode="External"/><Relationship Id="rId7" Type="http://schemas.openxmlformats.org/officeDocument/2006/relationships/image" Target="../media/image47.png"/><Relationship Id="rId12" Type="http://schemas.openxmlformats.org/officeDocument/2006/relationships/image" Target="../media/image52.gif"/><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46.png"/><Relationship Id="rId11" Type="http://schemas.openxmlformats.org/officeDocument/2006/relationships/image" Target="../media/image51.png"/><Relationship Id="rId5" Type="http://schemas.openxmlformats.org/officeDocument/2006/relationships/image" Target="../media/image45.png"/><Relationship Id="rId10" Type="http://schemas.openxmlformats.org/officeDocument/2006/relationships/image" Target="../media/image50.png"/><Relationship Id="rId4" Type="http://schemas.openxmlformats.org/officeDocument/2006/relationships/image" Target="../media/image44.gif"/><Relationship Id="rId9" Type="http://schemas.openxmlformats.org/officeDocument/2006/relationships/image" Target="../media/image49.png"/></Relationships>
</file>

<file path=ppt/slides/_rels/slide1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image" Target="../media/image65.png"/><Relationship Id="rId3" Type="http://schemas.openxmlformats.org/officeDocument/2006/relationships/image" Target="../media/image55.png"/><Relationship Id="rId7" Type="http://schemas.openxmlformats.org/officeDocument/2006/relationships/image" Target="../media/image59.png"/><Relationship Id="rId12" Type="http://schemas.openxmlformats.org/officeDocument/2006/relationships/image" Target="../media/image64.pn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58.png"/><Relationship Id="rId11" Type="http://schemas.openxmlformats.org/officeDocument/2006/relationships/image" Target="../media/image63.png"/><Relationship Id="rId5" Type="http://schemas.openxmlformats.org/officeDocument/2006/relationships/image" Target="../media/image57.png"/><Relationship Id="rId15" Type="http://schemas.openxmlformats.org/officeDocument/2006/relationships/image" Target="../media/image67.png"/><Relationship Id="rId10" Type="http://schemas.openxmlformats.org/officeDocument/2006/relationships/image" Target="../media/image62.png"/><Relationship Id="rId4" Type="http://schemas.openxmlformats.org/officeDocument/2006/relationships/image" Target="../media/image56.png"/><Relationship Id="rId9" Type="http://schemas.openxmlformats.org/officeDocument/2006/relationships/image" Target="../media/image61.png"/><Relationship Id="rId14" Type="http://schemas.openxmlformats.org/officeDocument/2006/relationships/image" Target="../media/image66.png"/></Relationships>
</file>

<file path=ppt/slides/_rels/slide1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image" Target="../media/image71.jpeg"/><Relationship Id="rId5" Type="http://schemas.openxmlformats.org/officeDocument/2006/relationships/image" Target="../media/image70.jpeg"/><Relationship Id="rId4" Type="http://schemas.openxmlformats.org/officeDocument/2006/relationships/image" Target="../media/image69.jpeg"/></Relationships>
</file>

<file path=ppt/slides/_rels/slide1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73.jpeg"/></Relationships>
</file>

<file path=ppt/slides/_rels/slide15.xml.rels><?xml version="1.0" encoding="UTF-8" standalone="yes"?>
<Relationships xmlns="http://schemas.openxmlformats.org/package/2006/relationships"><Relationship Id="rId3" Type="http://schemas.openxmlformats.org/officeDocument/2006/relationships/image" Target="../media/image74.png"/><Relationship Id="rId7" Type="http://schemas.openxmlformats.org/officeDocument/2006/relationships/image" Target="../media/image77.pn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76.png"/><Relationship Id="rId5" Type="http://schemas.openxmlformats.org/officeDocument/2006/relationships/image" Target="../media/image10.png"/><Relationship Id="rId4" Type="http://schemas.openxmlformats.org/officeDocument/2006/relationships/image" Target="../media/image75.png"/></Relationships>
</file>

<file path=ppt/slides/_rels/slide16.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75.png"/></Relationships>
</file>

<file path=ppt/slides/_rels/slide17.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notesSlide" Target="../notesSlides/notesSlide17.xml"/><Relationship Id="rId7" Type="http://schemas.openxmlformats.org/officeDocument/2006/relationships/image" Target="../media/image81.pn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oleObject" Target="../embeddings/oleObject1.bin"/><Relationship Id="rId9" Type="http://schemas.openxmlformats.org/officeDocument/2006/relationships/image" Target="../media/image83.png"/></Relationships>
</file>

<file path=ppt/slides/_rels/slide18.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notesSlide" Target="../notesSlides/notesSlide18.xml"/><Relationship Id="rId7"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85.png"/><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19.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notesSlide" Target="../notesSlides/notesSlide19.xml"/><Relationship Id="rId7"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oleObject" Target="../embeddings/oleObject5.bin"/><Relationship Id="rId5" Type="http://schemas.openxmlformats.org/officeDocument/2006/relationships/image" Target="../media/image82.png"/><Relationship Id="rId4" Type="http://schemas.openxmlformats.org/officeDocument/2006/relationships/image" Target="../media/image8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hyperlink" Target="http://microsoft.com/msdn" TargetMode="External"/><Relationship Id="rId3" Type="http://schemas.openxmlformats.org/officeDocument/2006/relationships/image" Target="../media/image86.png"/><Relationship Id="rId7" Type="http://schemas.openxmlformats.org/officeDocument/2006/relationships/image" Target="../media/image88.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87.png"/><Relationship Id="rId11" Type="http://schemas.openxmlformats.org/officeDocument/2006/relationships/image" Target="../media/image90.png"/><Relationship Id="rId5" Type="http://schemas.openxmlformats.org/officeDocument/2006/relationships/hyperlink" Target="http://microsoft.com/technet" TargetMode="External"/><Relationship Id="rId10" Type="http://schemas.openxmlformats.org/officeDocument/2006/relationships/image" Target="../media/image89.emf"/><Relationship Id="rId4" Type="http://schemas.openxmlformats.org/officeDocument/2006/relationships/hyperlink" Target="http://www.microsoft.com/teched" TargetMode="External"/><Relationship Id="rId9" Type="http://schemas.openxmlformats.org/officeDocument/2006/relationships/hyperlink" Target="http://www.microsoft.com/learning" TargetMode="External"/></Relationships>
</file>

<file path=ppt/slides/_rels/slide22.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19.gif"/><Relationship Id="rId18" Type="http://schemas.openxmlformats.org/officeDocument/2006/relationships/image" Target="../media/image23.gif"/><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hyperlink" Target="http://www.flags.net/CHIN.htm" TargetMode="External"/><Relationship Id="rId17" Type="http://schemas.openxmlformats.org/officeDocument/2006/relationships/image" Target="../media/image22.gif"/><Relationship Id="rId2" Type="http://schemas.openxmlformats.org/officeDocument/2006/relationships/notesSlide" Target="../notesSlides/notesSlide6.xml"/><Relationship Id="rId16" Type="http://schemas.openxmlformats.org/officeDocument/2006/relationships/image" Target="../media/image21.png"/><Relationship Id="rId20" Type="http://schemas.openxmlformats.org/officeDocument/2006/relationships/image" Target="../media/image24.gif"/><Relationship Id="rId1" Type="http://schemas.openxmlformats.org/officeDocument/2006/relationships/slideLayout" Target="../slideLayouts/slideLayout3.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5" Type="http://schemas.openxmlformats.org/officeDocument/2006/relationships/image" Target="../media/image20.gif"/><Relationship Id="rId10" Type="http://schemas.openxmlformats.org/officeDocument/2006/relationships/image" Target="../media/image17.png"/><Relationship Id="rId19" Type="http://schemas.openxmlformats.org/officeDocument/2006/relationships/hyperlink" Target="http://www.flags.net/UNKG.htm" TargetMode="External"/><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hyperlink" Target="http://www.flags.net/BRAZ.htm"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40.png"/><Relationship Id="rId3" Type="http://schemas.openxmlformats.org/officeDocument/2006/relationships/image" Target="../media/image30.png"/><Relationship Id="rId7" Type="http://schemas.openxmlformats.org/officeDocument/2006/relationships/image" Target="../media/image34.png"/><Relationship Id="rId12" Type="http://schemas.openxmlformats.org/officeDocument/2006/relationships/image" Target="../media/image39.png"/><Relationship Id="rId2" Type="http://schemas.openxmlformats.org/officeDocument/2006/relationships/notesSlide" Target="../notesSlides/notesSlide9.xml"/><Relationship Id="rId16" Type="http://schemas.openxmlformats.org/officeDocument/2006/relationships/image" Target="../media/image43.png"/><Relationship Id="rId1" Type="http://schemas.openxmlformats.org/officeDocument/2006/relationships/slideLayout" Target="../slideLayouts/slideLayout4.xml"/><Relationship Id="rId6" Type="http://schemas.openxmlformats.org/officeDocument/2006/relationships/image" Target="../media/image33.png"/><Relationship Id="rId11" Type="http://schemas.openxmlformats.org/officeDocument/2006/relationships/image" Target="../media/image38.png"/><Relationship Id="rId5" Type="http://schemas.openxmlformats.org/officeDocument/2006/relationships/image" Target="../media/image32.png"/><Relationship Id="rId15" Type="http://schemas.openxmlformats.org/officeDocument/2006/relationships/image" Target="../media/image42.png"/><Relationship Id="rId10" Type="http://schemas.openxmlformats.org/officeDocument/2006/relationships/image" Target="../media/image37.png"/><Relationship Id="rId4" Type="http://schemas.openxmlformats.org/officeDocument/2006/relationships/image" Target="../media/image31.png"/><Relationship Id="rId9" Type="http://schemas.openxmlformats.org/officeDocument/2006/relationships/image" Target="../media/image36.png"/><Relationship Id="rId14" Type="http://schemas.openxmlformats.org/officeDocument/2006/relationships/image" Target="../media/image4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347597" y="4611635"/>
            <a:ext cx="8423182" cy="1279649"/>
          </a:xfrm>
          <a:prstGeom prst="rect">
            <a:avLst/>
          </a:prstGeom>
          <a:gradFill flip="none" rotWithShape="1">
            <a:gsLst>
              <a:gs pos="0">
                <a:schemeClr val="bg1">
                  <a:lumMod val="85000"/>
                </a:schemeClr>
              </a:gs>
              <a:gs pos="50000">
                <a:schemeClr val="tx1">
                  <a:lumMod val="20000"/>
                  <a:lumOff val="80000"/>
                </a:schemeClr>
              </a:gs>
              <a:gs pos="100000">
                <a:schemeClr val="bg1">
                  <a:lumMod val="95000"/>
                </a:schemeClr>
              </a:gs>
            </a:gsLst>
            <a:lin ang="13500000" scaled="1"/>
            <a:tileRect/>
          </a:gradFill>
          <a:ln>
            <a:solidFill>
              <a:schemeClr val="accent1"/>
            </a:solidFill>
            <a:headEnd type="none" w="med" len="med"/>
            <a:tailEnd type="none" w="med" len="med"/>
          </a:ln>
          <a:effectLst>
            <a:innerShdw blurRad="63500" dist="50800" dir="10800000">
              <a:prstClr val="black">
                <a:alpha val="50000"/>
              </a:prstClr>
            </a:innerShdw>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endParaRPr lang="en-US" sz="2300" dirty="0" smtClean="0">
              <a:gradFill>
                <a:gsLst>
                  <a:gs pos="0">
                    <a:schemeClr val="tx1"/>
                  </a:gs>
                  <a:gs pos="50000">
                    <a:schemeClr val="tx1"/>
                  </a:gs>
                </a:gsLst>
                <a:lin ang="5400000" scaled="0"/>
              </a:gradFill>
              <a:latin typeface="Segoe" pitchFamily="34" charset="0"/>
            </a:endParaRPr>
          </a:p>
        </p:txBody>
      </p:sp>
      <p:sp>
        <p:nvSpPr>
          <p:cNvPr id="2" name="Title 1"/>
          <p:cNvSpPr>
            <a:spLocks noGrp="1"/>
          </p:cNvSpPr>
          <p:nvPr>
            <p:ph type="title"/>
          </p:nvPr>
        </p:nvSpPr>
        <p:spPr>
          <a:xfrm>
            <a:off x="381000" y="173759"/>
            <a:ext cx="8382000" cy="609398"/>
          </a:xfrm>
        </p:spPr>
        <p:txBody>
          <a:bodyPr/>
          <a:lstStyle/>
          <a:p>
            <a:r>
              <a:rPr lang="en-US" sz="2700" dirty="0" smtClean="0"/>
              <a:t>Simplified Partner Driven Go to Market</a:t>
            </a:r>
            <a:r>
              <a:rPr lang="en-US" sz="3700" dirty="0" smtClean="0"/>
              <a:t/>
            </a:r>
            <a:br>
              <a:rPr lang="en-US" sz="3700" dirty="0" smtClean="0"/>
            </a:br>
            <a:r>
              <a:rPr lang="en-US" sz="1700" dirty="0" smtClean="0">
                <a:gradFill>
                  <a:gsLst>
                    <a:gs pos="0">
                      <a:srgbClr val="FF5B00"/>
                    </a:gs>
                    <a:gs pos="81000">
                      <a:srgbClr val="FF5B00"/>
                    </a:gs>
                  </a:gsLst>
                  <a:lin ang="13500000" scaled="1"/>
                </a:gradFill>
              </a:rPr>
              <a:t>Cost-effective technology foundation for your business</a:t>
            </a:r>
            <a:endParaRPr lang="en-US" sz="3700" dirty="0" smtClean="0"/>
          </a:p>
        </p:txBody>
      </p:sp>
      <p:pic>
        <p:nvPicPr>
          <p:cNvPr id="11270" name="Picture 6" descr="Dell">
            <a:hlinkClick r:id="rId3"/>
          </p:cNvPr>
          <p:cNvPicPr>
            <a:picLocks noChangeAspect="1" noChangeArrowheads="1"/>
          </p:cNvPicPr>
          <p:nvPr/>
        </p:nvPicPr>
        <p:blipFill>
          <a:blip r:embed="rId4" cstate="print"/>
          <a:srcRect/>
          <a:stretch>
            <a:fillRect/>
          </a:stretch>
        </p:blipFill>
        <p:spPr bwMode="auto">
          <a:xfrm>
            <a:off x="544807" y="5248585"/>
            <a:ext cx="498597" cy="436536"/>
          </a:xfrm>
          <a:prstGeom prst="rect">
            <a:avLst/>
          </a:prstGeom>
          <a:noFill/>
        </p:spPr>
      </p:pic>
      <p:pic>
        <p:nvPicPr>
          <p:cNvPr id="1026" name="Picture 1" descr="image002"/>
          <p:cNvPicPr>
            <a:picLocks noChangeAspect="1" noChangeArrowheads="1"/>
          </p:cNvPicPr>
          <p:nvPr/>
        </p:nvPicPr>
        <p:blipFill>
          <a:blip r:embed="rId5" cstate="print"/>
          <a:stretch>
            <a:fillRect/>
          </a:stretch>
        </p:blipFill>
        <p:spPr bwMode="auto">
          <a:xfrm>
            <a:off x="3017317" y="4805371"/>
            <a:ext cx="1190534" cy="250830"/>
          </a:xfrm>
          <a:prstGeom prst="rect">
            <a:avLst/>
          </a:prstGeom>
          <a:noFill/>
          <a:ln w="9525">
            <a:noFill/>
            <a:miter lim="800000"/>
            <a:headEnd/>
            <a:tailEnd/>
          </a:ln>
        </p:spPr>
      </p:pic>
      <p:pic>
        <p:nvPicPr>
          <p:cNvPr id="1028" name="Picture 3" descr="image007"/>
          <p:cNvPicPr>
            <a:picLocks noChangeAspect="1" noChangeArrowheads="1"/>
          </p:cNvPicPr>
          <p:nvPr/>
        </p:nvPicPr>
        <p:blipFill>
          <a:blip r:embed="rId6" cstate="print"/>
          <a:stretch>
            <a:fillRect/>
          </a:stretch>
        </p:blipFill>
        <p:spPr bwMode="auto">
          <a:xfrm>
            <a:off x="5319202" y="4812438"/>
            <a:ext cx="1002635" cy="370837"/>
          </a:xfrm>
          <a:prstGeom prst="rect">
            <a:avLst/>
          </a:prstGeom>
          <a:noFill/>
          <a:ln>
            <a:noFill/>
          </a:ln>
        </p:spPr>
      </p:pic>
      <p:pic>
        <p:nvPicPr>
          <p:cNvPr id="1030" name="Picture 5" descr="image009"/>
          <p:cNvPicPr>
            <a:picLocks noChangeAspect="1" noChangeArrowheads="1"/>
          </p:cNvPicPr>
          <p:nvPr/>
        </p:nvPicPr>
        <p:blipFill>
          <a:blip r:embed="rId7" cstate="print"/>
          <a:srcRect l="1897" t="3435" r="1348" b="4508"/>
          <a:stretch>
            <a:fillRect/>
          </a:stretch>
        </p:blipFill>
        <p:spPr bwMode="auto">
          <a:xfrm>
            <a:off x="7685069" y="4877324"/>
            <a:ext cx="889003" cy="240204"/>
          </a:xfrm>
          <a:prstGeom prst="rect">
            <a:avLst/>
          </a:prstGeom>
          <a:noFill/>
          <a:ln w="9525">
            <a:noFill/>
            <a:miter lim="800000"/>
            <a:headEnd/>
            <a:tailEnd/>
          </a:ln>
        </p:spPr>
      </p:pic>
      <p:pic>
        <p:nvPicPr>
          <p:cNvPr id="6" name="Picture 2" descr="C:\Users\tonydf.000\AppData\Local\Microsoft\Windows\Temporary Internet Files\Content.Outlook\ONAKM1AJ\exper_sadelogo.jpg"/>
          <p:cNvPicPr>
            <a:picLocks noChangeAspect="1" noChangeArrowheads="1"/>
          </p:cNvPicPr>
          <p:nvPr/>
        </p:nvPicPr>
        <p:blipFill>
          <a:blip r:embed="rId8" cstate="print"/>
          <a:stretch>
            <a:fillRect/>
          </a:stretch>
        </p:blipFill>
        <p:spPr bwMode="auto">
          <a:xfrm>
            <a:off x="2032316" y="4810471"/>
            <a:ext cx="820626" cy="306094"/>
          </a:xfrm>
          <a:prstGeom prst="rect">
            <a:avLst/>
          </a:prstGeom>
          <a:noFill/>
        </p:spPr>
      </p:pic>
      <p:sp>
        <p:nvSpPr>
          <p:cNvPr id="15" name="Snip Single Corner Rectangle 14"/>
          <p:cNvSpPr/>
          <p:nvPr/>
        </p:nvSpPr>
        <p:spPr>
          <a:xfrm>
            <a:off x="353338" y="1404422"/>
            <a:ext cx="8437325" cy="620220"/>
          </a:xfrm>
          <a:prstGeom prst="snip1Rect">
            <a:avLst>
              <a:gd name="adj" fmla="val 46724"/>
            </a:avLst>
          </a:prstGeom>
          <a:gradFill flip="none" rotWithShape="1">
            <a:gsLst>
              <a:gs pos="0">
                <a:schemeClr val="accent1">
                  <a:lumMod val="50000"/>
                </a:schemeClr>
              </a:gs>
              <a:gs pos="50000">
                <a:schemeClr val="accent1">
                  <a:lumMod val="75000"/>
                </a:schemeClr>
              </a:gs>
              <a:gs pos="100000">
                <a:schemeClr val="accent1"/>
              </a:gs>
            </a:gsLst>
            <a:lin ang="13500000" scaled="1"/>
            <a:tileRect/>
          </a:gradFill>
          <a:ln>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2" tIns="45717" rIns="91432" bIns="45717" numCol="1" rtlCol="0" anchor="ctr" anchorCtr="0" compatLnSpc="1">
            <a:prstTxWarp prst="textNoShape">
              <a:avLst/>
            </a:prstTxWarp>
          </a:bodyPr>
          <a:lstStyle/>
          <a:p>
            <a:pPr marL="0" lvl="1" indent="-342886" algn="ctr" defTabSz="914063">
              <a:lnSpc>
                <a:spcPct val="90000"/>
              </a:lnSpc>
              <a:buClr>
                <a:srgbClr val="FFFF99"/>
              </a:buClr>
              <a:buSzPct val="80000"/>
              <a:tabLst>
                <a:tab pos="424573" algn="l"/>
              </a:tabLst>
              <a:defRPr/>
            </a:pPr>
            <a:endParaRPr lang="en-US" altLang="zh-CN" dirty="0" smtClean="0">
              <a:gradFill>
                <a:gsLst>
                  <a:gs pos="0">
                    <a:schemeClr val="bg1"/>
                  </a:gs>
                  <a:gs pos="100000">
                    <a:schemeClr val="bg1"/>
                  </a:gs>
                </a:gsLst>
                <a:lin ang="13500000" scaled="1"/>
              </a:gradFill>
              <a:latin typeface="Segoe Semibold" pitchFamily="34" charset="0"/>
            </a:endParaRPr>
          </a:p>
        </p:txBody>
      </p:sp>
      <p:sp>
        <p:nvSpPr>
          <p:cNvPr id="18" name="Rectangle 17"/>
          <p:cNvSpPr/>
          <p:nvPr/>
        </p:nvSpPr>
        <p:spPr>
          <a:xfrm>
            <a:off x="398105" y="1536808"/>
            <a:ext cx="7935688" cy="374462"/>
          </a:xfrm>
          <a:prstGeom prst="rect">
            <a:avLst/>
          </a:prstGeom>
        </p:spPr>
        <p:txBody>
          <a:bodyPr wrap="square" lIns="91436" tIns="45718" rIns="91436" bIns="45718">
            <a:spAutoFit/>
          </a:bodyPr>
          <a:lstStyle/>
          <a:p>
            <a:pPr marL="342886" indent="-342886">
              <a:spcBef>
                <a:spcPct val="20000"/>
              </a:spcBef>
              <a:spcAft>
                <a:spcPts val="1200"/>
              </a:spcAft>
              <a:buClr>
                <a:srgbClr val="FF5B00"/>
              </a:buClr>
            </a:pPr>
            <a:r>
              <a:rPr lang="en-US" dirty="0" smtClean="0">
                <a:effectLst>
                  <a:outerShdw blurRad="38100" dist="38100" dir="2700000" algn="tl">
                    <a:srgbClr val="000000">
                      <a:alpha val="43137"/>
                    </a:srgbClr>
                  </a:outerShdw>
                </a:effectLst>
                <a:latin typeface="Segoe Semibold" pitchFamily="34" charset="0"/>
                <a:cs typeface="Segoe UI" pitchFamily="34" charset="0"/>
              </a:rPr>
              <a:t>Chanel Convenience, OEM distribution only</a:t>
            </a:r>
          </a:p>
        </p:txBody>
      </p:sp>
      <p:sp>
        <p:nvSpPr>
          <p:cNvPr id="19" name="Snip Single Corner Rectangle 18"/>
          <p:cNvSpPr/>
          <p:nvPr/>
        </p:nvSpPr>
        <p:spPr>
          <a:xfrm>
            <a:off x="353338" y="2238461"/>
            <a:ext cx="8437325" cy="620220"/>
          </a:xfrm>
          <a:prstGeom prst="snip1Rect">
            <a:avLst>
              <a:gd name="adj" fmla="val 46724"/>
            </a:avLst>
          </a:prstGeom>
          <a:gradFill flip="none" rotWithShape="1">
            <a:gsLst>
              <a:gs pos="0">
                <a:schemeClr val="accent1">
                  <a:lumMod val="50000"/>
                </a:schemeClr>
              </a:gs>
              <a:gs pos="50000">
                <a:schemeClr val="accent1">
                  <a:lumMod val="75000"/>
                </a:schemeClr>
              </a:gs>
              <a:gs pos="100000">
                <a:schemeClr val="accent1"/>
              </a:gs>
            </a:gsLst>
            <a:lin ang="13500000" scaled="1"/>
            <a:tileRect/>
          </a:gradFill>
          <a:ln>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endParaRPr lang="en-US" dirty="0" smtClean="0">
              <a:gradFill>
                <a:gsLst>
                  <a:gs pos="0">
                    <a:schemeClr val="bg1"/>
                  </a:gs>
                  <a:gs pos="100000">
                    <a:schemeClr val="bg1"/>
                  </a:gs>
                </a:gsLst>
                <a:lin ang="13500000" scaled="1"/>
              </a:gradFill>
              <a:latin typeface="Segoe Semibold" pitchFamily="34" charset="0"/>
            </a:endParaRPr>
          </a:p>
        </p:txBody>
      </p:sp>
      <p:sp>
        <p:nvSpPr>
          <p:cNvPr id="20" name="Rectangle 19"/>
          <p:cNvSpPr/>
          <p:nvPr/>
        </p:nvSpPr>
        <p:spPr>
          <a:xfrm>
            <a:off x="367625" y="2370847"/>
            <a:ext cx="7935688" cy="374462"/>
          </a:xfrm>
          <a:prstGeom prst="rect">
            <a:avLst/>
          </a:prstGeom>
        </p:spPr>
        <p:txBody>
          <a:bodyPr wrap="square" lIns="91436" tIns="45718" rIns="91436" bIns="45718">
            <a:spAutoFit/>
          </a:bodyPr>
          <a:lstStyle/>
          <a:p>
            <a:pPr marL="342886" indent="-342886">
              <a:spcBef>
                <a:spcPct val="20000"/>
              </a:spcBef>
              <a:spcAft>
                <a:spcPts val="1200"/>
              </a:spcAft>
              <a:buClr>
                <a:srgbClr val="FF5B00"/>
              </a:buClr>
            </a:pPr>
            <a:r>
              <a:rPr lang="en-US" dirty="0" smtClean="0">
                <a:effectLst>
                  <a:outerShdw blurRad="38100" dist="38100" dir="2700000" algn="tl">
                    <a:srgbClr val="000000">
                      <a:alpha val="43137"/>
                    </a:srgbClr>
                  </a:outerShdw>
                </a:effectLst>
                <a:latin typeface="Segoe Semibold" pitchFamily="34" charset="0"/>
                <a:cs typeface="Segoe UI" pitchFamily="34" charset="0"/>
              </a:rPr>
              <a:t>User based licensing models</a:t>
            </a:r>
          </a:p>
        </p:txBody>
      </p:sp>
      <p:sp>
        <p:nvSpPr>
          <p:cNvPr id="21" name="Snip Single Corner Rectangle 20"/>
          <p:cNvSpPr/>
          <p:nvPr/>
        </p:nvSpPr>
        <p:spPr>
          <a:xfrm>
            <a:off x="353338" y="3119609"/>
            <a:ext cx="8437325" cy="620220"/>
          </a:xfrm>
          <a:prstGeom prst="snip1Rect">
            <a:avLst>
              <a:gd name="adj" fmla="val 46724"/>
            </a:avLst>
          </a:prstGeom>
          <a:gradFill flip="none" rotWithShape="1">
            <a:gsLst>
              <a:gs pos="0">
                <a:schemeClr val="accent2">
                  <a:lumMod val="50000"/>
                </a:schemeClr>
              </a:gs>
              <a:gs pos="31000">
                <a:schemeClr val="accent2">
                  <a:lumMod val="75000"/>
                </a:schemeClr>
              </a:gs>
              <a:gs pos="81000">
                <a:schemeClr val="accent2"/>
              </a:gs>
            </a:gsLst>
            <a:lin ang="13500000" scaled="1"/>
            <a:tileRect/>
          </a:gradFill>
          <a:ln>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lnSpc>
                <a:spcPct val="85000"/>
              </a:lnSpc>
            </a:pPr>
            <a:endParaRPr lang="en-US" sz="2300" dirty="0" smtClean="0">
              <a:gradFill>
                <a:gsLst>
                  <a:gs pos="0">
                    <a:schemeClr val="bg1"/>
                  </a:gs>
                  <a:gs pos="100000">
                    <a:schemeClr val="bg1"/>
                  </a:gs>
                </a:gsLst>
                <a:lin ang="13500000" scaled="1"/>
              </a:gradFill>
              <a:latin typeface="Segoe" pitchFamily="34" charset="0"/>
            </a:endParaRPr>
          </a:p>
        </p:txBody>
      </p:sp>
      <p:sp>
        <p:nvSpPr>
          <p:cNvPr id="22" name="Rectangle 21"/>
          <p:cNvSpPr/>
          <p:nvPr/>
        </p:nvSpPr>
        <p:spPr>
          <a:xfrm>
            <a:off x="350999" y="3251995"/>
            <a:ext cx="7935688" cy="374462"/>
          </a:xfrm>
          <a:prstGeom prst="rect">
            <a:avLst/>
          </a:prstGeom>
        </p:spPr>
        <p:txBody>
          <a:bodyPr wrap="square" lIns="91436" tIns="45718" rIns="91436" bIns="45718">
            <a:spAutoFit/>
          </a:bodyPr>
          <a:lstStyle/>
          <a:p>
            <a:pPr marL="342886" indent="-342886">
              <a:spcBef>
                <a:spcPct val="20000"/>
              </a:spcBef>
              <a:spcAft>
                <a:spcPts val="1200"/>
              </a:spcAft>
              <a:buClr>
                <a:srgbClr val="FF5B00"/>
              </a:buClr>
            </a:pPr>
            <a:r>
              <a:rPr lang="en-US" dirty="0" smtClean="0">
                <a:effectLst>
                  <a:outerShdw blurRad="38100" dist="38100" dir="2700000" algn="tl">
                    <a:srgbClr val="000000">
                      <a:alpha val="43137"/>
                    </a:srgbClr>
                  </a:outerShdw>
                </a:effectLst>
                <a:latin typeface="Segoe Semibold" pitchFamily="34" charset="0"/>
                <a:cs typeface="Segoe UI" pitchFamily="34" charset="0"/>
              </a:rPr>
              <a:t>Pricing proportionate to server hardware segment</a:t>
            </a:r>
          </a:p>
        </p:txBody>
      </p:sp>
      <p:pic>
        <p:nvPicPr>
          <p:cNvPr id="7" name="Picture 2" descr="\\ADISBSSVR\ADI Shared Folders\ADI_Projects\Microsoft\MS_09-00798_Win_Phone_Open_PO\MS798_Logo_Collection\PNG\hp.png"/>
          <p:cNvPicPr>
            <a:picLocks noChangeAspect="1" noChangeArrowheads="1"/>
          </p:cNvPicPr>
          <p:nvPr/>
        </p:nvPicPr>
        <p:blipFill>
          <a:blip r:embed="rId9" cstate="print"/>
          <a:srcRect/>
          <a:stretch>
            <a:fillRect/>
          </a:stretch>
        </p:blipFill>
        <p:spPr bwMode="auto">
          <a:xfrm>
            <a:off x="1186573" y="4729341"/>
            <a:ext cx="654918" cy="392951"/>
          </a:xfrm>
          <a:prstGeom prst="rect">
            <a:avLst/>
          </a:prstGeom>
          <a:noFill/>
        </p:spPr>
      </p:pic>
      <p:pic>
        <p:nvPicPr>
          <p:cNvPr id="26" name="Picture 25" descr="lanix.png"/>
          <p:cNvPicPr>
            <a:picLocks noChangeAspect="1"/>
          </p:cNvPicPr>
          <p:nvPr/>
        </p:nvPicPr>
        <p:blipFill>
          <a:blip r:embed="rId10" cstate="print"/>
          <a:srcRect l="1311"/>
          <a:stretch>
            <a:fillRect/>
          </a:stretch>
        </p:blipFill>
        <p:spPr>
          <a:xfrm>
            <a:off x="4390633" y="4768823"/>
            <a:ext cx="784639" cy="390075"/>
          </a:xfrm>
          <a:prstGeom prst="rect">
            <a:avLst/>
          </a:prstGeom>
        </p:spPr>
      </p:pic>
      <p:pic>
        <p:nvPicPr>
          <p:cNvPr id="27" name="Picture 26" descr="olidata.png"/>
          <p:cNvPicPr>
            <a:picLocks noChangeAspect="1"/>
          </p:cNvPicPr>
          <p:nvPr/>
        </p:nvPicPr>
        <p:blipFill>
          <a:blip r:embed="rId11" cstate="print"/>
          <a:stretch>
            <a:fillRect/>
          </a:stretch>
        </p:blipFill>
        <p:spPr>
          <a:xfrm>
            <a:off x="6408971" y="4856500"/>
            <a:ext cx="1122458" cy="249959"/>
          </a:xfrm>
          <a:prstGeom prst="rect">
            <a:avLst/>
          </a:prstGeom>
        </p:spPr>
      </p:pic>
      <p:pic>
        <p:nvPicPr>
          <p:cNvPr id="23" name="Picture 22" descr="ibm-logo.gif"/>
          <p:cNvPicPr>
            <a:picLocks noChangeAspect="1"/>
          </p:cNvPicPr>
          <p:nvPr/>
        </p:nvPicPr>
        <p:blipFill>
          <a:blip r:embed="rId12" cstate="print"/>
          <a:stretch>
            <a:fillRect/>
          </a:stretch>
        </p:blipFill>
        <p:spPr>
          <a:xfrm>
            <a:off x="314064" y="4697698"/>
            <a:ext cx="873125" cy="396875"/>
          </a:xfrm>
          <a:prstGeom prst="rect">
            <a:avLst/>
          </a:prstGeom>
        </p:spPr>
      </p:pic>
      <p:pic>
        <p:nvPicPr>
          <p:cNvPr id="28" name="Picture 27" descr="lenovo-mast-logo.gif"/>
          <p:cNvPicPr>
            <a:picLocks noChangeAspect="1"/>
          </p:cNvPicPr>
          <p:nvPr/>
        </p:nvPicPr>
        <p:blipFill>
          <a:blip r:embed="rId13" cstate="print"/>
          <a:stretch>
            <a:fillRect/>
          </a:stretch>
        </p:blipFill>
        <p:spPr>
          <a:xfrm>
            <a:off x="2373776" y="5206289"/>
            <a:ext cx="1666875" cy="539750"/>
          </a:xfrm>
          <a:prstGeom prst="rect">
            <a:avLst/>
          </a:prstGeom>
        </p:spPr>
      </p:pic>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470399" y="961320"/>
            <a:ext cx="4236156" cy="4561205"/>
          </a:xfrm>
        </p:spPr>
        <p:txBody>
          <a:bodyPr/>
          <a:lstStyle/>
          <a:p>
            <a:r>
              <a:rPr lang="en-US" sz="2400" dirty="0" smtClean="0"/>
              <a:t>Searched for a file…… that was on a co-workers laptop ?</a:t>
            </a:r>
          </a:p>
          <a:p>
            <a:r>
              <a:rPr lang="en-US" sz="2400" dirty="0" smtClean="0"/>
              <a:t>Struggled to connect your PC to a printer ?</a:t>
            </a:r>
          </a:p>
          <a:p>
            <a:r>
              <a:rPr lang="en-US" sz="2400" dirty="0" smtClean="0"/>
              <a:t>Had to copy data on a USB stick to printing ?</a:t>
            </a:r>
          </a:p>
          <a:p>
            <a:r>
              <a:rPr lang="en-US" sz="2400" dirty="0" smtClean="0"/>
              <a:t>Walk over to a specific PC to access an email account or an accounting package ?</a:t>
            </a:r>
          </a:p>
          <a:p>
            <a:r>
              <a:rPr lang="en-US" sz="2400" dirty="0" smtClean="0"/>
              <a:t>Not been able to respond to your customers because your IT was “not available</a:t>
            </a:r>
            <a:r>
              <a:rPr lang="en-US" dirty="0" smtClean="0"/>
              <a:t>” </a:t>
            </a:r>
            <a:endParaRPr lang="en-US" dirty="0"/>
          </a:p>
        </p:txBody>
      </p:sp>
      <p:sp>
        <p:nvSpPr>
          <p:cNvPr id="6" name="TextBox 5"/>
          <p:cNvSpPr txBox="1"/>
          <p:nvPr/>
        </p:nvSpPr>
        <p:spPr>
          <a:xfrm>
            <a:off x="4380087" y="191909"/>
            <a:ext cx="4572855" cy="584775"/>
          </a:xfrm>
          <a:prstGeom prst="rect">
            <a:avLst/>
          </a:prstGeom>
          <a:noFill/>
        </p:spPr>
        <p:txBody>
          <a:bodyPr wrap="none" rtlCol="0">
            <a:spAutoFit/>
          </a:bodyPr>
          <a:lstStyle/>
          <a:p>
            <a:r>
              <a:rPr lang="en-US" sz="3200" dirty="0" smtClean="0">
                <a:solidFill>
                  <a:srgbClr val="99CC99"/>
                </a:solidFill>
              </a:rPr>
              <a:t>How many times have you</a:t>
            </a:r>
            <a:endParaRPr lang="en-US" dirty="0"/>
          </a:p>
        </p:txBody>
      </p:sp>
      <p:pic>
        <p:nvPicPr>
          <p:cNvPr id="8" name="Content Placeholder 6" descr="Graphic.png"/>
          <p:cNvPicPr>
            <a:picLocks noChangeAspect="1"/>
          </p:cNvPicPr>
          <p:nvPr/>
        </p:nvPicPr>
        <p:blipFill>
          <a:blip r:embed="rId3" cstate="print"/>
          <a:stretch>
            <a:fillRect/>
          </a:stretch>
        </p:blipFill>
        <p:spPr>
          <a:xfrm>
            <a:off x="609600" y="121353"/>
            <a:ext cx="3007025" cy="5949900"/>
          </a:xfrm>
          <a:prstGeom prst="rect">
            <a:avLst/>
          </a:prstGeom>
        </p:spPr>
      </p:pic>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3" name="Picture 9" descr="C:\Users\vikramg.REDMOND\Pictures\2008-05-11 PRESENTATION_DVD\Artwork_Imagery\Shapes and Graphics\people\smiling business man.png"/>
          <p:cNvPicPr>
            <a:picLocks noChangeAspect="1" noChangeArrowheads="1"/>
          </p:cNvPicPr>
          <p:nvPr/>
        </p:nvPicPr>
        <p:blipFill>
          <a:blip r:embed="rId3" cstate="print">
            <a:lum/>
          </a:blip>
          <a:srcRect/>
          <a:stretch>
            <a:fillRect/>
          </a:stretch>
        </p:blipFill>
        <p:spPr bwMode="auto">
          <a:xfrm>
            <a:off x="304801" y="1023826"/>
            <a:ext cx="1904999" cy="2587736"/>
          </a:xfrm>
          <a:prstGeom prst="rect">
            <a:avLst/>
          </a:prstGeom>
          <a:noFill/>
        </p:spPr>
      </p:pic>
      <p:pic>
        <p:nvPicPr>
          <p:cNvPr id="1030" name="Picture 6" descr="C:\Users\vikramg.REDMOND\Pictures\2008-05-11 PRESENTATION_DVD\Artwork_Imagery\Shapes and Graphics\people\woman with tablet smiling happy.png"/>
          <p:cNvPicPr>
            <a:picLocks noChangeAspect="1" noChangeArrowheads="1"/>
          </p:cNvPicPr>
          <p:nvPr/>
        </p:nvPicPr>
        <p:blipFill>
          <a:blip r:embed="rId4" cstate="print"/>
          <a:srcRect/>
          <a:stretch>
            <a:fillRect/>
          </a:stretch>
        </p:blipFill>
        <p:spPr bwMode="auto">
          <a:xfrm>
            <a:off x="381000" y="4419600"/>
            <a:ext cx="1913860" cy="2057400"/>
          </a:xfrm>
          <a:prstGeom prst="rect">
            <a:avLst/>
          </a:prstGeom>
          <a:noFill/>
        </p:spPr>
      </p:pic>
      <p:sp>
        <p:nvSpPr>
          <p:cNvPr id="2" name="Title 1"/>
          <p:cNvSpPr>
            <a:spLocks noGrp="1"/>
          </p:cNvSpPr>
          <p:nvPr>
            <p:ph type="title"/>
          </p:nvPr>
        </p:nvSpPr>
        <p:spPr>
          <a:xfrm>
            <a:off x="228600" y="152400"/>
            <a:ext cx="8229600" cy="792162"/>
          </a:xfrm>
        </p:spPr>
        <p:txBody>
          <a:bodyPr/>
          <a:lstStyle/>
          <a:p>
            <a:pPr algn="l"/>
            <a:r>
              <a:rPr lang="en-US" dirty="0" smtClean="0"/>
              <a:t>What is a server ?</a:t>
            </a:r>
            <a:endParaRPr lang="en-US" dirty="0"/>
          </a:p>
        </p:txBody>
      </p:sp>
      <p:sp>
        <p:nvSpPr>
          <p:cNvPr id="8" name="Rounded Rectangle 7"/>
          <p:cNvSpPr/>
          <p:nvPr/>
        </p:nvSpPr>
        <p:spPr>
          <a:xfrm>
            <a:off x="5181600" y="228600"/>
            <a:ext cx="3657600" cy="19812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r>
              <a:rPr lang="en-US" sz="1600" dirty="0" smtClean="0">
                <a:solidFill>
                  <a:srgbClr val="FFFFFF"/>
                </a:solidFill>
              </a:rPr>
              <a:t>The heart of your Local Network</a:t>
            </a:r>
          </a:p>
          <a:p>
            <a:pPr lvl="1" indent="-341313">
              <a:buFont typeface="Wingdings" pitchFamily="2" charset="2"/>
              <a:buChar char="ü"/>
            </a:pPr>
            <a:r>
              <a:rPr lang="en-US" sz="1400" dirty="0">
                <a:solidFill>
                  <a:srgbClr val="FFFFFF"/>
                </a:solidFill>
              </a:rPr>
              <a:t>D</a:t>
            </a:r>
            <a:r>
              <a:rPr lang="en-US" sz="1400" dirty="0" smtClean="0">
                <a:solidFill>
                  <a:srgbClr val="FFFFFF"/>
                </a:solidFill>
              </a:rPr>
              <a:t>esigned for simultaneous use by multiple users</a:t>
            </a:r>
          </a:p>
          <a:p>
            <a:pPr lvl="1" indent="-341313">
              <a:buFont typeface="Wingdings" pitchFamily="2" charset="2"/>
              <a:buChar char="ü"/>
            </a:pPr>
            <a:r>
              <a:rPr lang="en-US" sz="1400" dirty="0" smtClean="0">
                <a:solidFill>
                  <a:srgbClr val="FFFFFF"/>
                </a:solidFill>
              </a:rPr>
              <a:t>Highly </a:t>
            </a:r>
            <a:r>
              <a:rPr lang="en-US" sz="1400" dirty="0">
                <a:solidFill>
                  <a:srgbClr val="FFFFFF"/>
                </a:solidFill>
              </a:rPr>
              <a:t>reliable </a:t>
            </a:r>
            <a:endParaRPr lang="en-US" sz="1400" dirty="0" smtClean="0">
              <a:solidFill>
                <a:srgbClr val="FFFFFF"/>
              </a:solidFill>
            </a:endParaRPr>
          </a:p>
          <a:p>
            <a:pPr lvl="1" indent="-341313">
              <a:buFont typeface="Wingdings" pitchFamily="2" charset="2"/>
              <a:buChar char="ü"/>
            </a:pPr>
            <a:r>
              <a:rPr lang="en-US" sz="1400" dirty="0" smtClean="0">
                <a:solidFill>
                  <a:srgbClr val="FFFFFF"/>
                </a:solidFill>
              </a:rPr>
              <a:t>Helps you quickly share information and resources</a:t>
            </a:r>
          </a:p>
          <a:p>
            <a:pPr lvl="1" indent="-341313">
              <a:buFont typeface="Wingdings" pitchFamily="2" charset="2"/>
              <a:buChar char="ü"/>
            </a:pPr>
            <a:r>
              <a:rPr lang="en-US" sz="1400" dirty="0" smtClean="0">
                <a:solidFill>
                  <a:srgbClr val="FFFFFF"/>
                </a:solidFill>
              </a:rPr>
              <a:t>Helping your people be more productive </a:t>
            </a:r>
            <a:endParaRPr lang="en-US" sz="1400" dirty="0">
              <a:solidFill>
                <a:srgbClr val="FFFFFF"/>
              </a:solidFill>
            </a:endParaRPr>
          </a:p>
        </p:txBody>
      </p:sp>
      <p:pic>
        <p:nvPicPr>
          <p:cNvPr id="10" name="図 68" descr="Gold Short Lg Arrow no shadow.png"/>
          <p:cNvPicPr>
            <a:picLocks/>
          </p:cNvPicPr>
          <p:nvPr/>
        </p:nvPicPr>
        <p:blipFill>
          <a:blip r:embed="rId5" cstate="print"/>
          <a:stretch>
            <a:fillRect/>
          </a:stretch>
        </p:blipFill>
        <p:spPr>
          <a:xfrm rot="17313223">
            <a:off x="2785438" y="4254338"/>
            <a:ext cx="1298702" cy="287345"/>
          </a:xfrm>
          <a:prstGeom prst="rect">
            <a:avLst/>
          </a:prstGeom>
        </p:spPr>
      </p:pic>
      <p:pic>
        <p:nvPicPr>
          <p:cNvPr id="11" name="図 60" descr="Gold Short Lg Arrow no shadow.png"/>
          <p:cNvPicPr>
            <a:picLocks/>
          </p:cNvPicPr>
          <p:nvPr/>
        </p:nvPicPr>
        <p:blipFill>
          <a:blip r:embed="rId5" cstate="print"/>
          <a:stretch>
            <a:fillRect/>
          </a:stretch>
        </p:blipFill>
        <p:spPr>
          <a:xfrm rot="3527460">
            <a:off x="4281452" y="4432779"/>
            <a:ext cx="1083709" cy="287480"/>
          </a:xfrm>
          <a:prstGeom prst="rect">
            <a:avLst/>
          </a:prstGeom>
        </p:spPr>
      </p:pic>
      <p:pic>
        <p:nvPicPr>
          <p:cNvPr id="12" name="図 59" descr="Gold Short Lg Arrow no shadow.png"/>
          <p:cNvPicPr>
            <a:picLocks/>
          </p:cNvPicPr>
          <p:nvPr/>
        </p:nvPicPr>
        <p:blipFill>
          <a:blip r:embed="rId5" cstate="print"/>
          <a:stretch>
            <a:fillRect/>
          </a:stretch>
        </p:blipFill>
        <p:spPr>
          <a:xfrm rot="18988166">
            <a:off x="1709767" y="4043506"/>
            <a:ext cx="1220722" cy="287345"/>
          </a:xfrm>
          <a:prstGeom prst="rect">
            <a:avLst/>
          </a:prstGeom>
        </p:spPr>
      </p:pic>
      <p:grpSp>
        <p:nvGrpSpPr>
          <p:cNvPr id="3" name="グループ化 17"/>
          <p:cNvGrpSpPr/>
          <p:nvPr/>
        </p:nvGrpSpPr>
        <p:grpSpPr>
          <a:xfrm>
            <a:off x="2438400" y="2743200"/>
            <a:ext cx="6400800" cy="1283885"/>
            <a:chOff x="1309676" y="1478667"/>
            <a:chExt cx="6651626" cy="3648608"/>
          </a:xfrm>
          <a:solidFill>
            <a:schemeClr val="bg1"/>
          </a:solidFill>
          <a:effectLst>
            <a:outerShdw blurRad="50800" dist="38100" dir="2700000" algn="tl" rotWithShape="0">
              <a:prstClr val="black">
                <a:alpha val="40000"/>
              </a:prstClr>
            </a:outerShdw>
          </a:effectLst>
        </p:grpSpPr>
        <p:sp>
          <p:nvSpPr>
            <p:cNvPr id="38" name="円/楕円 48"/>
            <p:cNvSpPr/>
            <p:nvPr/>
          </p:nvSpPr>
          <p:spPr>
            <a:xfrm>
              <a:off x="1309676" y="2068092"/>
              <a:ext cx="2301066" cy="226925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ja-JP" altLang="en-US" dirty="0">
                <a:solidFill>
                  <a:srgbClr val="000000"/>
                </a:solidFill>
              </a:endParaRPr>
            </a:p>
          </p:txBody>
        </p:sp>
        <p:sp>
          <p:nvSpPr>
            <p:cNvPr id="39" name="円/楕円 49"/>
            <p:cNvSpPr/>
            <p:nvPr/>
          </p:nvSpPr>
          <p:spPr>
            <a:xfrm>
              <a:off x="2513228" y="1628026"/>
              <a:ext cx="2301066" cy="226925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ja-JP" altLang="en-US" dirty="0">
                <a:solidFill>
                  <a:srgbClr val="000000"/>
                </a:solidFill>
              </a:endParaRPr>
            </a:p>
          </p:txBody>
        </p:sp>
        <p:sp>
          <p:nvSpPr>
            <p:cNvPr id="40" name="円/楕円 50"/>
            <p:cNvSpPr/>
            <p:nvPr/>
          </p:nvSpPr>
          <p:spPr>
            <a:xfrm>
              <a:off x="3578931" y="1478667"/>
              <a:ext cx="2619185" cy="25829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ja-JP" altLang="en-US" dirty="0">
                <a:solidFill>
                  <a:srgbClr val="000000"/>
                </a:solidFill>
              </a:endParaRPr>
            </a:p>
          </p:txBody>
        </p:sp>
        <p:sp>
          <p:nvSpPr>
            <p:cNvPr id="41" name="円/楕円 51"/>
            <p:cNvSpPr/>
            <p:nvPr/>
          </p:nvSpPr>
          <p:spPr>
            <a:xfrm>
              <a:off x="5880667" y="2428428"/>
              <a:ext cx="2080635" cy="2051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ja-JP" altLang="en-US" dirty="0">
                <a:solidFill>
                  <a:srgbClr val="000000"/>
                </a:solidFill>
              </a:endParaRPr>
            </a:p>
          </p:txBody>
        </p:sp>
        <p:sp>
          <p:nvSpPr>
            <p:cNvPr id="42" name="円/楕円 52"/>
            <p:cNvSpPr/>
            <p:nvPr/>
          </p:nvSpPr>
          <p:spPr>
            <a:xfrm>
              <a:off x="2091685" y="2460640"/>
              <a:ext cx="2704016" cy="266663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ja-JP" altLang="en-US" dirty="0">
                <a:solidFill>
                  <a:srgbClr val="000000"/>
                </a:solidFill>
              </a:endParaRPr>
            </a:p>
          </p:txBody>
        </p:sp>
        <p:sp>
          <p:nvSpPr>
            <p:cNvPr id="43" name="円/楕円 53"/>
            <p:cNvSpPr/>
            <p:nvPr/>
          </p:nvSpPr>
          <p:spPr>
            <a:xfrm>
              <a:off x="4496174" y="2656614"/>
              <a:ext cx="2301066" cy="226925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ja-JP" altLang="en-US" dirty="0">
                <a:solidFill>
                  <a:srgbClr val="000000"/>
                </a:solidFill>
              </a:endParaRPr>
            </a:p>
          </p:txBody>
        </p:sp>
        <p:sp>
          <p:nvSpPr>
            <p:cNvPr id="44" name="円/楕円 54"/>
            <p:cNvSpPr/>
            <p:nvPr/>
          </p:nvSpPr>
          <p:spPr>
            <a:xfrm>
              <a:off x="5050768" y="1720644"/>
              <a:ext cx="2181425" cy="2151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ja-JP" altLang="en-US" dirty="0">
                <a:solidFill>
                  <a:srgbClr val="000000"/>
                </a:solidFill>
              </a:endParaRPr>
            </a:p>
          </p:txBody>
        </p:sp>
      </p:grpSp>
      <p:sp>
        <p:nvSpPr>
          <p:cNvPr id="16" name="角丸四角形 76"/>
          <p:cNvSpPr/>
          <p:nvPr/>
        </p:nvSpPr>
        <p:spPr bwMode="auto">
          <a:xfrm>
            <a:off x="990600" y="4114800"/>
            <a:ext cx="1296886" cy="319416"/>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1096963" fontAlgn="base">
              <a:spcBef>
                <a:spcPct val="0"/>
              </a:spcBef>
              <a:spcAft>
                <a:spcPct val="0"/>
              </a:spcAft>
            </a:pPr>
            <a:r>
              <a:rPr lang="en-US" altLang="ja-JP" sz="1200" b="1" dirty="0">
                <a:solidFill>
                  <a:srgbClr val="FFFFFF"/>
                </a:solidFill>
                <a:effectLst>
                  <a:outerShdw blurRad="38100" dist="38100" dir="2700000" algn="tl">
                    <a:srgbClr val="000000">
                      <a:alpha val="43137"/>
                    </a:srgbClr>
                  </a:outerShdw>
                </a:effectLst>
                <a:latin typeface="メイリオ" pitchFamily="50" charset="-128"/>
                <a:ea typeface="メイリオ" pitchFamily="50" charset="-128"/>
                <a:cs typeface="メイリオ" pitchFamily="50" charset="-128"/>
              </a:rPr>
              <a:t>File Sharing</a:t>
            </a:r>
            <a:endParaRPr lang="ja-JP" altLang="en-US" sz="1200" b="1" dirty="0">
              <a:solidFill>
                <a:srgbClr val="FFFFFF"/>
              </a:solidFill>
              <a:effectLst>
                <a:outerShdw blurRad="38100" dist="38100" dir="2700000" algn="tl">
                  <a:srgbClr val="000000">
                    <a:alpha val="43137"/>
                  </a:srgbClr>
                </a:outerShdw>
              </a:effectLst>
              <a:latin typeface="メイリオ" pitchFamily="50" charset="-128"/>
              <a:ea typeface="メイリオ" pitchFamily="50" charset="-128"/>
              <a:cs typeface="メイリオ" pitchFamily="50" charset="-128"/>
            </a:endParaRPr>
          </a:p>
        </p:txBody>
      </p:sp>
      <p:sp>
        <p:nvSpPr>
          <p:cNvPr id="23" name="角丸四角形 75"/>
          <p:cNvSpPr/>
          <p:nvPr/>
        </p:nvSpPr>
        <p:spPr bwMode="auto">
          <a:xfrm>
            <a:off x="3505200" y="4419600"/>
            <a:ext cx="1693613" cy="319460"/>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1096963" fontAlgn="base">
              <a:spcBef>
                <a:spcPct val="0"/>
              </a:spcBef>
              <a:spcAft>
                <a:spcPct val="0"/>
              </a:spcAft>
            </a:pPr>
            <a:r>
              <a:rPr lang="en-US" altLang="ja-JP" sz="1200" b="1" dirty="0">
                <a:solidFill>
                  <a:srgbClr val="FFFFFF"/>
                </a:solidFill>
                <a:effectLst>
                  <a:outerShdw blurRad="38100" dist="38100" dir="2700000" algn="tl">
                    <a:srgbClr val="000000">
                      <a:alpha val="43137"/>
                    </a:srgbClr>
                  </a:outerShdw>
                </a:effectLst>
                <a:latin typeface="メイリオ" pitchFamily="50" charset="-128"/>
                <a:ea typeface="メイリオ" pitchFamily="50" charset="-128"/>
                <a:cs typeface="メイリオ" pitchFamily="50" charset="-128"/>
              </a:rPr>
              <a:t>Multi </a:t>
            </a:r>
            <a:r>
              <a:rPr lang="en-US" altLang="ja-JP" sz="1200" b="1" dirty="0" smtClean="0">
                <a:solidFill>
                  <a:srgbClr val="FFFFFF"/>
                </a:solidFill>
                <a:effectLst>
                  <a:outerShdw blurRad="38100" dist="38100" dir="2700000" algn="tl">
                    <a:srgbClr val="000000">
                      <a:alpha val="43137"/>
                    </a:srgbClr>
                  </a:outerShdw>
                </a:effectLst>
                <a:latin typeface="メイリオ" pitchFamily="50" charset="-128"/>
                <a:ea typeface="メイリオ" pitchFamily="50" charset="-128"/>
                <a:cs typeface="メイリオ" pitchFamily="50" charset="-128"/>
              </a:rPr>
              <a:t>User Access</a:t>
            </a:r>
            <a:endParaRPr lang="ja-JP" altLang="en-US" sz="1200" b="1" dirty="0">
              <a:solidFill>
                <a:srgbClr val="FFFFFF"/>
              </a:solidFill>
              <a:effectLst>
                <a:outerShdw blurRad="38100" dist="38100" dir="2700000" algn="tl">
                  <a:srgbClr val="000000">
                    <a:alpha val="43137"/>
                  </a:srgbClr>
                </a:outerShdw>
              </a:effectLst>
              <a:latin typeface="メイリオ" pitchFamily="50" charset="-128"/>
              <a:ea typeface="メイリオ" pitchFamily="50" charset="-128"/>
              <a:cs typeface="メイリオ" pitchFamily="50" charset="-128"/>
            </a:endParaRPr>
          </a:p>
        </p:txBody>
      </p:sp>
      <p:grpSp>
        <p:nvGrpSpPr>
          <p:cNvPr id="4" name="グループ化 58"/>
          <p:cNvGrpSpPr/>
          <p:nvPr/>
        </p:nvGrpSpPr>
        <p:grpSpPr>
          <a:xfrm>
            <a:off x="2057400" y="2819400"/>
            <a:ext cx="642715" cy="457109"/>
            <a:chOff x="2825319" y="2488286"/>
            <a:chExt cx="816184" cy="429049"/>
          </a:xfrm>
        </p:grpSpPr>
        <p:pic>
          <p:nvPicPr>
            <p:cNvPr id="31" name="Picture 50" descr="icon_Excel"/>
            <p:cNvPicPr>
              <a:picLocks noChangeAspect="1" noChangeArrowheads="1"/>
            </p:cNvPicPr>
            <p:nvPr/>
          </p:nvPicPr>
          <p:blipFill>
            <a:blip r:embed="rId6" cstate="print">
              <a:clrChange>
                <a:clrFrom>
                  <a:srgbClr val="800000"/>
                </a:clrFrom>
                <a:clrTo>
                  <a:srgbClr val="800000">
                    <a:alpha val="0"/>
                  </a:srgbClr>
                </a:clrTo>
              </a:clrChange>
            </a:blip>
            <a:srcRect/>
            <a:stretch>
              <a:fillRect/>
            </a:stretch>
          </p:blipFill>
          <p:spPr bwMode="auto">
            <a:xfrm>
              <a:off x="2825319" y="2488286"/>
              <a:ext cx="432956" cy="378458"/>
            </a:xfrm>
            <a:prstGeom prst="rect">
              <a:avLst/>
            </a:prstGeom>
            <a:noFill/>
            <a:ln w="9525">
              <a:noFill/>
              <a:miter lim="800000"/>
              <a:headEnd/>
              <a:tailEnd/>
            </a:ln>
          </p:spPr>
        </p:pic>
        <p:pic>
          <p:nvPicPr>
            <p:cNvPr id="32" name="Picture 49" descr="icon_Word"/>
            <p:cNvPicPr>
              <a:picLocks noChangeAspect="1" noChangeArrowheads="1"/>
            </p:cNvPicPr>
            <p:nvPr/>
          </p:nvPicPr>
          <p:blipFill>
            <a:blip r:embed="rId7" cstate="print">
              <a:clrChange>
                <a:clrFrom>
                  <a:srgbClr val="800000"/>
                </a:clrFrom>
                <a:clrTo>
                  <a:srgbClr val="800000">
                    <a:alpha val="0"/>
                  </a:srgbClr>
                </a:clrTo>
              </a:clrChange>
            </a:blip>
            <a:srcRect/>
            <a:stretch>
              <a:fillRect/>
            </a:stretch>
          </p:blipFill>
          <p:spPr bwMode="auto">
            <a:xfrm>
              <a:off x="3023717" y="2513232"/>
              <a:ext cx="418893" cy="366166"/>
            </a:xfrm>
            <a:prstGeom prst="rect">
              <a:avLst/>
            </a:prstGeom>
            <a:noFill/>
            <a:ln w="9525">
              <a:noFill/>
              <a:miter lim="800000"/>
              <a:headEnd/>
              <a:tailEnd/>
            </a:ln>
          </p:spPr>
        </p:pic>
        <p:pic>
          <p:nvPicPr>
            <p:cNvPr id="33" name="Picture 48" descr="icon_PPT"/>
            <p:cNvPicPr>
              <a:picLocks noChangeAspect="1" noChangeArrowheads="1"/>
            </p:cNvPicPr>
            <p:nvPr/>
          </p:nvPicPr>
          <p:blipFill>
            <a:blip r:embed="rId8" cstate="print">
              <a:clrChange>
                <a:clrFrom>
                  <a:srgbClr val="4000FF"/>
                </a:clrFrom>
                <a:clrTo>
                  <a:srgbClr val="4000FF">
                    <a:alpha val="0"/>
                  </a:srgbClr>
                </a:clrTo>
              </a:clrChange>
            </a:blip>
            <a:srcRect/>
            <a:stretch>
              <a:fillRect/>
            </a:stretch>
          </p:blipFill>
          <p:spPr bwMode="auto">
            <a:xfrm>
              <a:off x="3247511" y="2574236"/>
              <a:ext cx="393992" cy="343099"/>
            </a:xfrm>
            <a:prstGeom prst="rect">
              <a:avLst/>
            </a:prstGeom>
            <a:noFill/>
            <a:ln w="9525">
              <a:noFill/>
              <a:miter lim="800000"/>
              <a:headEnd/>
              <a:tailEnd/>
            </a:ln>
          </p:spPr>
        </p:pic>
      </p:grpSp>
      <p:pic>
        <p:nvPicPr>
          <p:cNvPr id="26" name="図 71" descr="Gold Short Lg Arrow no shadow.png"/>
          <p:cNvPicPr>
            <a:picLocks/>
          </p:cNvPicPr>
          <p:nvPr/>
        </p:nvPicPr>
        <p:blipFill>
          <a:blip r:embed="rId5" cstate="print"/>
          <a:stretch>
            <a:fillRect/>
          </a:stretch>
        </p:blipFill>
        <p:spPr>
          <a:xfrm rot="14583696">
            <a:off x="6220956" y="3668758"/>
            <a:ext cx="1393987" cy="280852"/>
          </a:xfrm>
          <a:prstGeom prst="rect">
            <a:avLst/>
          </a:prstGeom>
        </p:spPr>
      </p:pic>
      <p:sp>
        <p:nvSpPr>
          <p:cNvPr id="27" name="角丸四角形 74"/>
          <p:cNvSpPr/>
          <p:nvPr/>
        </p:nvSpPr>
        <p:spPr bwMode="auto">
          <a:xfrm>
            <a:off x="6477000" y="4343400"/>
            <a:ext cx="2286000" cy="349079"/>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1096963" fontAlgn="base">
              <a:spcBef>
                <a:spcPct val="0"/>
              </a:spcBef>
              <a:spcAft>
                <a:spcPct val="0"/>
              </a:spcAft>
            </a:pPr>
            <a:r>
              <a:rPr lang="en-US" altLang="ja-JP" sz="1200" b="1" dirty="0" smtClean="0">
                <a:solidFill>
                  <a:srgbClr val="FFFFFF"/>
                </a:solidFill>
                <a:effectLst>
                  <a:outerShdw blurRad="38100" dist="38100" dir="2700000" algn="tl">
                    <a:srgbClr val="000000">
                      <a:alpha val="43137"/>
                    </a:srgbClr>
                  </a:outerShdw>
                </a:effectLst>
                <a:latin typeface="メイリオ" pitchFamily="50" charset="-128"/>
                <a:ea typeface="メイリオ" pitchFamily="50" charset="-128"/>
                <a:cs typeface="メイリオ" pitchFamily="50" charset="-128"/>
              </a:rPr>
              <a:t>Printer/Scanner/Fax </a:t>
            </a:r>
            <a:r>
              <a:rPr lang="en-US" altLang="ja-JP" sz="1200" b="1" dirty="0">
                <a:solidFill>
                  <a:srgbClr val="FFFFFF"/>
                </a:solidFill>
                <a:effectLst>
                  <a:outerShdw blurRad="38100" dist="38100" dir="2700000" algn="tl">
                    <a:srgbClr val="000000">
                      <a:alpha val="43137"/>
                    </a:srgbClr>
                  </a:outerShdw>
                </a:effectLst>
                <a:latin typeface="メイリオ" pitchFamily="50" charset="-128"/>
                <a:ea typeface="メイリオ" pitchFamily="50" charset="-128"/>
                <a:cs typeface="メイリオ" pitchFamily="50" charset="-128"/>
              </a:rPr>
              <a:t>Sharing</a:t>
            </a:r>
            <a:endParaRPr lang="ja-JP" altLang="en-US" sz="1200" b="1" dirty="0">
              <a:solidFill>
                <a:srgbClr val="FFFFFF"/>
              </a:solidFill>
              <a:effectLst>
                <a:outerShdw blurRad="38100" dist="38100" dir="2700000" algn="tl">
                  <a:srgbClr val="000000">
                    <a:alpha val="43137"/>
                  </a:srgbClr>
                </a:outerShdw>
              </a:effectLst>
              <a:latin typeface="メイリオ" pitchFamily="50" charset="-128"/>
              <a:ea typeface="メイリオ" pitchFamily="50" charset="-128"/>
              <a:cs typeface="メイリオ" pitchFamily="50" charset="-128"/>
            </a:endParaRPr>
          </a:p>
        </p:txBody>
      </p:sp>
      <p:pic>
        <p:nvPicPr>
          <p:cNvPr id="1026" name="Picture 2" descr="C:\Users\vikramg.REDMOND\Pictures\2008-05-11 PRESENTATION_DVD\Artwork_Imagery\Shapes and Graphics\people\man at pc.png"/>
          <p:cNvPicPr>
            <a:picLocks noChangeAspect="1" noChangeArrowheads="1"/>
          </p:cNvPicPr>
          <p:nvPr/>
        </p:nvPicPr>
        <p:blipFill>
          <a:blip r:embed="rId9" cstate="print"/>
          <a:srcRect/>
          <a:stretch>
            <a:fillRect/>
          </a:stretch>
        </p:blipFill>
        <p:spPr bwMode="auto">
          <a:xfrm>
            <a:off x="6897002" y="4724400"/>
            <a:ext cx="2246998" cy="1552574"/>
          </a:xfrm>
          <a:prstGeom prst="rect">
            <a:avLst/>
          </a:prstGeom>
          <a:noFill/>
        </p:spPr>
      </p:pic>
      <p:pic>
        <p:nvPicPr>
          <p:cNvPr id="1028" name="Picture 4" descr="C:\Users\vikramg.REDMOND\Pictures\2008-05-11 PRESENTATION_DVD\Artwork_Imagery\Shapes and Graphics\people\People in Orb Ring\People orb 3.png"/>
          <p:cNvPicPr>
            <a:picLocks noChangeAspect="1" noChangeArrowheads="1"/>
          </p:cNvPicPr>
          <p:nvPr/>
        </p:nvPicPr>
        <p:blipFill>
          <a:blip r:embed="rId10" cstate="print"/>
          <a:srcRect/>
          <a:stretch>
            <a:fillRect/>
          </a:stretch>
        </p:blipFill>
        <p:spPr bwMode="auto">
          <a:xfrm>
            <a:off x="4648200" y="5076245"/>
            <a:ext cx="2028622" cy="1781755"/>
          </a:xfrm>
          <a:prstGeom prst="rect">
            <a:avLst/>
          </a:prstGeom>
          <a:noFill/>
        </p:spPr>
      </p:pic>
      <p:pic>
        <p:nvPicPr>
          <p:cNvPr id="1032" name="Picture 8" descr="C:\Users\vikramg.REDMOND\Pictures\2008-05-11 PRESENTATION_DVD\Artwork_Imagery\HARDWARE_IMAGERY\Photos - OEM Hardware\Server Computer\HP Proliant ml370.png"/>
          <p:cNvPicPr>
            <a:picLocks noChangeAspect="1" noChangeArrowheads="1"/>
          </p:cNvPicPr>
          <p:nvPr/>
        </p:nvPicPr>
        <p:blipFill>
          <a:blip r:embed="rId11" cstate="print"/>
          <a:srcRect/>
          <a:stretch>
            <a:fillRect/>
          </a:stretch>
        </p:blipFill>
        <p:spPr bwMode="auto">
          <a:xfrm>
            <a:off x="2895600" y="1295400"/>
            <a:ext cx="1503903" cy="2443163"/>
          </a:xfrm>
          <a:prstGeom prst="rect">
            <a:avLst/>
          </a:prstGeom>
          <a:noFill/>
        </p:spPr>
      </p:pic>
      <p:pic>
        <p:nvPicPr>
          <p:cNvPr id="1035" name="Picture 11" descr="C:\Users\vikramg.REDMOND\Pictures\2008-05-11 PRESENTATION_DVD\Artwork_Imagery\HARDWARE_IMAGERY\Illustration - Misc Hardware\XML Icons\Folders.png"/>
          <p:cNvPicPr>
            <a:picLocks noChangeAspect="1" noChangeArrowheads="1"/>
          </p:cNvPicPr>
          <p:nvPr/>
        </p:nvPicPr>
        <p:blipFill>
          <a:blip r:embed="rId12" cstate="print"/>
          <a:srcRect/>
          <a:stretch>
            <a:fillRect/>
          </a:stretch>
        </p:blipFill>
        <p:spPr bwMode="auto">
          <a:xfrm>
            <a:off x="3810000" y="2743200"/>
            <a:ext cx="1051172" cy="1083477"/>
          </a:xfrm>
          <a:prstGeom prst="rect">
            <a:avLst/>
          </a:prstGeom>
          <a:noFill/>
        </p:spPr>
      </p:pic>
      <p:pic>
        <p:nvPicPr>
          <p:cNvPr id="1036" name="Picture 12" descr="C:\Users\vikramg.REDMOND\Pictures\2008-05-11 PRESENTATION_DVD\Artwork_Imagery\HARDWARE_IMAGERY\Photos - OEM Hardware\Windows Embedded\HP MS Dynamics POS hardware.png"/>
          <p:cNvPicPr>
            <a:picLocks noChangeAspect="1" noChangeArrowheads="1"/>
          </p:cNvPicPr>
          <p:nvPr/>
        </p:nvPicPr>
        <p:blipFill>
          <a:blip r:embed="rId13" cstate="print"/>
          <a:srcRect/>
          <a:stretch>
            <a:fillRect/>
          </a:stretch>
        </p:blipFill>
        <p:spPr bwMode="auto">
          <a:xfrm>
            <a:off x="2362200" y="4953000"/>
            <a:ext cx="1883864" cy="1512888"/>
          </a:xfrm>
          <a:prstGeom prst="rect">
            <a:avLst/>
          </a:prstGeom>
          <a:noFill/>
        </p:spPr>
      </p:pic>
      <p:pic>
        <p:nvPicPr>
          <p:cNvPr id="1037" name="Picture 13" descr="C:\Users\vikramg.REDMOND\Pictures\2008-05-11 PRESENTATION_DVD\Artwork_Imagery\HARDWARE_IMAGERY\Photos - OEM Hardware\Scanner\HP scanjet flatbed scanner 3530c .png"/>
          <p:cNvPicPr>
            <a:picLocks noChangeAspect="1" noChangeArrowheads="1"/>
          </p:cNvPicPr>
          <p:nvPr/>
        </p:nvPicPr>
        <p:blipFill>
          <a:blip r:embed="rId14" cstate="print"/>
          <a:srcRect/>
          <a:stretch>
            <a:fillRect/>
          </a:stretch>
        </p:blipFill>
        <p:spPr bwMode="auto">
          <a:xfrm>
            <a:off x="6858000" y="2743200"/>
            <a:ext cx="1173264" cy="609999"/>
          </a:xfrm>
          <a:prstGeom prst="rect">
            <a:avLst/>
          </a:prstGeom>
          <a:noFill/>
        </p:spPr>
      </p:pic>
      <p:pic>
        <p:nvPicPr>
          <p:cNvPr id="1038" name="Picture 14" descr="C:\Users\vikramg.REDMOND\Pictures\2008-05-11 PRESENTATION_DVD\Artwork_Imagery\HARDWARE_IMAGERY\Photos - OEM Hardware\Printer Fax\hp LaserJet 5100se printer.png"/>
          <p:cNvPicPr>
            <a:picLocks noChangeAspect="1" noChangeArrowheads="1"/>
          </p:cNvPicPr>
          <p:nvPr/>
        </p:nvPicPr>
        <p:blipFill>
          <a:blip r:embed="rId15" cstate="print"/>
          <a:srcRect/>
          <a:stretch>
            <a:fillRect/>
          </a:stretch>
        </p:blipFill>
        <p:spPr bwMode="auto">
          <a:xfrm>
            <a:off x="5181600" y="2286000"/>
            <a:ext cx="1596504" cy="1277919"/>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par>
                                <p:cTn id="8" presetID="3" presetClass="entr" presetSubtype="1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par>
                                <p:cTn id="11" presetID="3" presetClass="entr" presetSubtype="1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par>
                                <p:cTn id="14" presetID="3" presetClass="entr" presetSubtype="10" fill="hold" nodeType="withEffect">
                                  <p:stCondLst>
                                    <p:cond delay="0"/>
                                  </p:stCondLst>
                                  <p:childTnLst>
                                    <p:set>
                                      <p:cBhvr>
                                        <p:cTn id="15" dur="1" fill="hold">
                                          <p:stCondLst>
                                            <p:cond delay="0"/>
                                          </p:stCondLst>
                                        </p:cTn>
                                        <p:tgtEl>
                                          <p:spTgt spid="1030"/>
                                        </p:tgtEl>
                                        <p:attrNameLst>
                                          <p:attrName>style.visibility</p:attrName>
                                        </p:attrNameLst>
                                      </p:cBhvr>
                                      <p:to>
                                        <p:strVal val="visible"/>
                                      </p:to>
                                    </p:set>
                                    <p:animEffect transition="in" filter="blinds(horizontal)">
                                      <p:cBhvr>
                                        <p:cTn id="16" dur="500"/>
                                        <p:tgtEl>
                                          <p:spTgt spid="1030"/>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1035"/>
                                        </p:tgtEl>
                                        <p:attrNameLst>
                                          <p:attrName>style.visibility</p:attrName>
                                        </p:attrNameLst>
                                      </p:cBhvr>
                                      <p:to>
                                        <p:strVal val="visible"/>
                                      </p:to>
                                    </p:set>
                                    <p:animEffect transition="in" filter="blinds(horizontal)">
                                      <p:cBhvr>
                                        <p:cTn id="21" dur="500"/>
                                        <p:tgtEl>
                                          <p:spTgt spid="1035"/>
                                        </p:tgtEl>
                                      </p:cBhvr>
                                    </p:animEffect>
                                  </p:childTnLst>
                                </p:cTn>
                              </p:par>
                              <p:par>
                                <p:cTn id="22" presetID="3" presetClass="entr" presetSubtype="10"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linds(horizontal)">
                                      <p:cBhvr>
                                        <p:cTn id="24" dur="500"/>
                                        <p:tgtEl>
                                          <p:spTgt spid="10"/>
                                        </p:tgtEl>
                                      </p:cBhvr>
                                    </p:animEffect>
                                  </p:childTnLst>
                                </p:cTn>
                              </p:par>
                              <p:par>
                                <p:cTn id="25" presetID="3" presetClass="entr" presetSubtype="10" fill="hold" nodeType="withEffect">
                                  <p:stCondLst>
                                    <p:cond delay="0"/>
                                  </p:stCondLst>
                                  <p:childTnLst>
                                    <p:set>
                                      <p:cBhvr>
                                        <p:cTn id="26" dur="1" fill="hold">
                                          <p:stCondLst>
                                            <p:cond delay="0"/>
                                          </p:stCondLst>
                                        </p:cTn>
                                        <p:tgtEl>
                                          <p:spTgt spid="1036"/>
                                        </p:tgtEl>
                                        <p:attrNameLst>
                                          <p:attrName>style.visibility</p:attrName>
                                        </p:attrNameLst>
                                      </p:cBhvr>
                                      <p:to>
                                        <p:strVal val="visible"/>
                                      </p:to>
                                    </p:set>
                                    <p:animEffect transition="in" filter="blinds(horizontal)">
                                      <p:cBhvr>
                                        <p:cTn id="27" dur="500"/>
                                        <p:tgtEl>
                                          <p:spTgt spid="1036"/>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blinds(horizontal)">
                                      <p:cBhvr>
                                        <p:cTn id="30" dur="500"/>
                                        <p:tgtEl>
                                          <p:spTgt spid="23"/>
                                        </p:tgtEl>
                                      </p:cBhvr>
                                    </p:animEffect>
                                  </p:childTnLst>
                                </p:cTn>
                              </p:par>
                              <p:par>
                                <p:cTn id="31" presetID="3" presetClass="entr" presetSubtype="10"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linds(horizontal)">
                                      <p:cBhvr>
                                        <p:cTn id="33" dur="500"/>
                                        <p:tgtEl>
                                          <p:spTgt spid="11"/>
                                        </p:tgtEl>
                                      </p:cBhvr>
                                    </p:animEffect>
                                  </p:childTnLst>
                                </p:cTn>
                              </p:par>
                              <p:par>
                                <p:cTn id="34" presetID="3" presetClass="entr" presetSubtype="10" fill="hold" nodeType="withEffect">
                                  <p:stCondLst>
                                    <p:cond delay="0"/>
                                  </p:stCondLst>
                                  <p:childTnLst>
                                    <p:set>
                                      <p:cBhvr>
                                        <p:cTn id="35" dur="1" fill="hold">
                                          <p:stCondLst>
                                            <p:cond delay="0"/>
                                          </p:stCondLst>
                                        </p:cTn>
                                        <p:tgtEl>
                                          <p:spTgt spid="1028"/>
                                        </p:tgtEl>
                                        <p:attrNameLst>
                                          <p:attrName>style.visibility</p:attrName>
                                        </p:attrNameLst>
                                      </p:cBhvr>
                                      <p:to>
                                        <p:strVal val="visible"/>
                                      </p:to>
                                    </p:set>
                                    <p:animEffect transition="in" filter="blinds(horizontal)">
                                      <p:cBhvr>
                                        <p:cTn id="36" dur="500"/>
                                        <p:tgtEl>
                                          <p:spTgt spid="1028"/>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nodeType="click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blinds(horizontal)">
                                      <p:cBhvr>
                                        <p:cTn id="41" dur="500"/>
                                        <p:tgtEl>
                                          <p:spTgt spid="26"/>
                                        </p:tgtEl>
                                      </p:cBhvr>
                                    </p:animEffect>
                                  </p:childTnLst>
                                </p:cTn>
                              </p:par>
                              <p:par>
                                <p:cTn id="42" presetID="3" presetClass="entr" presetSubtype="10"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blinds(horizontal)">
                                      <p:cBhvr>
                                        <p:cTn id="44" dur="500"/>
                                        <p:tgtEl>
                                          <p:spTgt spid="27"/>
                                        </p:tgtEl>
                                      </p:cBhvr>
                                    </p:animEffect>
                                  </p:childTnLst>
                                </p:cTn>
                              </p:par>
                              <p:par>
                                <p:cTn id="45" presetID="3" presetClass="entr" presetSubtype="10" fill="hold" nodeType="withEffect">
                                  <p:stCondLst>
                                    <p:cond delay="0"/>
                                  </p:stCondLst>
                                  <p:childTnLst>
                                    <p:set>
                                      <p:cBhvr>
                                        <p:cTn id="46" dur="1" fill="hold">
                                          <p:stCondLst>
                                            <p:cond delay="0"/>
                                          </p:stCondLst>
                                        </p:cTn>
                                        <p:tgtEl>
                                          <p:spTgt spid="1026"/>
                                        </p:tgtEl>
                                        <p:attrNameLst>
                                          <p:attrName>style.visibility</p:attrName>
                                        </p:attrNameLst>
                                      </p:cBhvr>
                                      <p:to>
                                        <p:strVal val="visible"/>
                                      </p:to>
                                    </p:set>
                                    <p:animEffect transition="in" filter="blinds(horizontal)">
                                      <p:cBhvr>
                                        <p:cTn id="4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3" grpId="0" animBg="1"/>
      <p:bldP spid="2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a:xfrm>
            <a:off x="381000" y="14109"/>
            <a:ext cx="7924800" cy="639762"/>
          </a:xfrm>
        </p:spPr>
        <p:txBody>
          <a:bodyPr>
            <a:noAutofit/>
          </a:bodyPr>
          <a:lstStyle/>
          <a:p>
            <a:pPr>
              <a:spcBef>
                <a:spcPct val="0"/>
              </a:spcBef>
            </a:pPr>
            <a:r>
              <a:rPr lang="en-US" sz="4000" dirty="0" smtClean="0">
                <a:latin typeface="+mj-lt"/>
                <a:ea typeface="+mj-ea"/>
                <a:cs typeface="+mj-cs"/>
              </a:rPr>
              <a:t>Can’t </a:t>
            </a:r>
            <a:r>
              <a:rPr lang="en-US" sz="4000" dirty="0">
                <a:latin typeface="+mj-lt"/>
                <a:ea typeface="+mj-ea"/>
                <a:cs typeface="+mj-cs"/>
              </a:rPr>
              <a:t>a </a:t>
            </a:r>
            <a:r>
              <a:rPr lang="en-US" sz="4000" dirty="0" smtClean="0">
                <a:latin typeface="+mj-lt"/>
                <a:ea typeface="+mj-ea"/>
                <a:cs typeface="+mj-cs"/>
              </a:rPr>
              <a:t>desktop do </a:t>
            </a:r>
            <a:r>
              <a:rPr lang="en-US" sz="4000" dirty="0">
                <a:latin typeface="+mj-lt"/>
                <a:ea typeface="+mj-ea"/>
                <a:cs typeface="+mj-cs"/>
              </a:rPr>
              <a:t>this for me ?</a:t>
            </a:r>
          </a:p>
        </p:txBody>
      </p:sp>
      <p:sp>
        <p:nvSpPr>
          <p:cNvPr id="7" name="Content Placeholder 6"/>
          <p:cNvSpPr>
            <a:spLocks noGrp="1"/>
          </p:cNvSpPr>
          <p:nvPr>
            <p:ph sz="half" idx="2"/>
          </p:nvPr>
        </p:nvSpPr>
        <p:spPr>
          <a:xfrm>
            <a:off x="349956" y="5854011"/>
            <a:ext cx="8510579" cy="533400"/>
          </a:xfrm>
        </p:spPr>
        <p:txBody>
          <a:bodyPr>
            <a:noAutofit/>
          </a:bodyPr>
          <a:lstStyle/>
          <a:p>
            <a:pPr algn="ctr">
              <a:buNone/>
            </a:pPr>
            <a:r>
              <a:rPr lang="en-US" sz="2000" dirty="0" smtClean="0"/>
              <a:t>“Personal Computers” -  not designed to be simultaneously used by multiple users</a:t>
            </a:r>
            <a:endParaRPr lang="en-US" sz="2000" dirty="0"/>
          </a:p>
        </p:txBody>
      </p:sp>
      <p:sp>
        <p:nvSpPr>
          <p:cNvPr id="19" name="Content Placeholder 6"/>
          <p:cNvSpPr>
            <a:spLocks noGrp="1"/>
          </p:cNvSpPr>
          <p:nvPr>
            <p:ph sz="quarter" idx="4"/>
          </p:nvPr>
        </p:nvSpPr>
        <p:spPr>
          <a:xfrm>
            <a:off x="771500" y="3487542"/>
            <a:ext cx="6477000" cy="533400"/>
          </a:xfrm>
        </p:spPr>
        <p:txBody>
          <a:bodyPr>
            <a:normAutofit/>
          </a:bodyPr>
          <a:lstStyle/>
          <a:p>
            <a:pPr algn="ctr">
              <a:buNone/>
            </a:pPr>
            <a:r>
              <a:rPr lang="en-US" sz="2000" dirty="0" smtClean="0"/>
              <a:t>Servers are much more reliable as compared to a desktop</a:t>
            </a:r>
            <a:endParaRPr lang="en-US" sz="2000" dirty="0"/>
          </a:p>
        </p:txBody>
      </p:sp>
      <p:pic>
        <p:nvPicPr>
          <p:cNvPr id="3076" name="Picture 4" descr="C:\Users\vikramg.REDMOND\Pictures\2008-05-11 PRESENTATION_DVD\Artwork_Imagery\HARDWARE_IMAGERY\Illustration - Misc Hardware\Windows Server Icons\Hardware\Clock.png"/>
          <p:cNvPicPr>
            <a:picLocks noChangeAspect="1" noChangeArrowheads="1"/>
          </p:cNvPicPr>
          <p:nvPr/>
        </p:nvPicPr>
        <p:blipFill>
          <a:blip r:embed="rId3" cstate="print"/>
          <a:srcRect/>
          <a:stretch>
            <a:fillRect/>
          </a:stretch>
        </p:blipFill>
        <p:spPr bwMode="auto">
          <a:xfrm>
            <a:off x="5562600" y="3962400"/>
            <a:ext cx="1676400" cy="1741214"/>
          </a:xfrm>
          <a:prstGeom prst="rect">
            <a:avLst/>
          </a:prstGeom>
          <a:noFill/>
        </p:spPr>
      </p:pic>
      <p:sp>
        <p:nvSpPr>
          <p:cNvPr id="13" name="Rectangle 12"/>
          <p:cNvSpPr/>
          <p:nvPr/>
        </p:nvSpPr>
        <p:spPr>
          <a:xfrm>
            <a:off x="3697645" y="4332736"/>
            <a:ext cx="705247" cy="805144"/>
          </a:xfrm>
          <a:prstGeom prst="rect">
            <a:avLst/>
          </a:prstGeom>
          <a:noFill/>
        </p:spPr>
        <p:txBody>
          <a:bodyPr wrap="none" lIns="91440" tIns="45720" rIns="91440" bIns="45720">
            <a:spAutoFit/>
          </a:bodyPr>
          <a:lstStyle/>
          <a:p>
            <a:pPr algn="ctr"/>
            <a:r>
              <a:rPr lang="en-US" sz="54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Vs</a:t>
            </a:r>
            <a:endParaRPr lang="en-US" sz="5400"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ndParaRPr>
          </a:p>
        </p:txBody>
      </p:sp>
      <p:pic>
        <p:nvPicPr>
          <p:cNvPr id="16" name="Picture 15" descr="ApMech_img007.jpg"/>
          <p:cNvPicPr>
            <a:picLocks noChangeAspect="1"/>
          </p:cNvPicPr>
          <p:nvPr/>
        </p:nvPicPr>
        <p:blipFill>
          <a:blip r:embed="rId4" cstate="print"/>
          <a:stretch>
            <a:fillRect/>
          </a:stretch>
        </p:blipFill>
        <p:spPr>
          <a:xfrm>
            <a:off x="1000100" y="857232"/>
            <a:ext cx="1438741" cy="2286000"/>
          </a:xfrm>
          <a:prstGeom prst="rect">
            <a:avLst/>
          </a:prstGeom>
        </p:spPr>
      </p:pic>
      <p:pic>
        <p:nvPicPr>
          <p:cNvPr id="17" name="Picture 16" descr="Construction%20Crane.jpg"/>
          <p:cNvPicPr>
            <a:picLocks noChangeAspect="1"/>
          </p:cNvPicPr>
          <p:nvPr/>
        </p:nvPicPr>
        <p:blipFill>
          <a:blip r:embed="rId5" cstate="print">
            <a:duotone>
              <a:prstClr val="black"/>
              <a:schemeClr val="tx2">
                <a:tint val="45000"/>
                <a:satMod val="400000"/>
              </a:schemeClr>
            </a:duotone>
          </a:blip>
          <a:stretch>
            <a:fillRect/>
          </a:stretch>
        </p:blipFill>
        <p:spPr>
          <a:xfrm>
            <a:off x="5724500" y="1009632"/>
            <a:ext cx="1841500" cy="2451100"/>
          </a:xfrm>
          <a:prstGeom prst="rect">
            <a:avLst/>
          </a:prstGeom>
        </p:spPr>
      </p:pic>
      <p:sp>
        <p:nvSpPr>
          <p:cNvPr id="18" name="Rectangle 17"/>
          <p:cNvSpPr/>
          <p:nvPr/>
        </p:nvSpPr>
        <p:spPr>
          <a:xfrm>
            <a:off x="3286100" y="1771632"/>
            <a:ext cx="705247" cy="805144"/>
          </a:xfrm>
          <a:prstGeom prst="rect">
            <a:avLst/>
          </a:prstGeom>
          <a:noFill/>
        </p:spPr>
        <p:txBody>
          <a:bodyPr wrap="none" lIns="91440" tIns="45720" rIns="91440" bIns="45720">
            <a:spAutoFit/>
          </a:bodyPr>
          <a:lstStyle/>
          <a:p>
            <a:pPr algn="ctr"/>
            <a:r>
              <a:rPr lang="en-US" sz="54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Vs</a:t>
            </a:r>
            <a:endParaRPr lang="en-US" sz="5400"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ndParaRPr>
          </a:p>
        </p:txBody>
      </p:sp>
      <p:pic>
        <p:nvPicPr>
          <p:cNvPr id="11" name="Picture 10" descr="Analog_Watch.jpg"/>
          <p:cNvPicPr>
            <a:picLocks noChangeAspect="1"/>
          </p:cNvPicPr>
          <p:nvPr/>
        </p:nvPicPr>
        <p:blipFill>
          <a:blip r:embed="rId6" cstate="print"/>
          <a:stretch>
            <a:fillRect/>
          </a:stretch>
        </p:blipFill>
        <p:spPr>
          <a:xfrm>
            <a:off x="1066800" y="4038600"/>
            <a:ext cx="1905000" cy="15240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par>
                                <p:cTn id="8" presetID="3" presetClass="entr" presetSubtype="1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blinds(horizontal)">
                                      <p:cBhvr>
                                        <p:cTn id="10" dur="500"/>
                                        <p:tgtEl>
                                          <p:spTgt spid="1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blinds(horizontal)">
                                      <p:cBhvr>
                                        <p:cTn id="13" dur="500"/>
                                        <p:tgtEl>
                                          <p:spTgt spid="18"/>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9">
                                            <p:txEl>
                                              <p:pRg st="0" end="0"/>
                                            </p:txEl>
                                          </p:spTgt>
                                        </p:tgtEl>
                                        <p:attrNameLst>
                                          <p:attrName>style.visibility</p:attrName>
                                        </p:attrNameLst>
                                      </p:cBhvr>
                                      <p:to>
                                        <p:strVal val="visible"/>
                                      </p:to>
                                    </p:set>
                                    <p:animEffect transition="in" filter="blinds(horizontal)">
                                      <p:cBhvr>
                                        <p:cTn id="16" dur="500"/>
                                        <p:tgtEl>
                                          <p:spTgt spid="19">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blinds(horizontal)">
                                      <p:cBhvr>
                                        <p:cTn id="21" dur="500"/>
                                        <p:tgtEl>
                                          <p:spTgt spid="7">
                                            <p:txEl>
                                              <p:pRg st="0" end="0"/>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blinds(horizontal)">
                                      <p:cBhvr>
                                        <p:cTn id="24" dur="500"/>
                                        <p:tgtEl>
                                          <p:spTgt spid="11"/>
                                        </p:tgtEl>
                                      </p:cBhvr>
                                    </p:animEffect>
                                  </p:childTnLst>
                                </p:cTn>
                              </p:par>
                              <p:par>
                                <p:cTn id="25" presetID="3" presetClass="entr" presetSubtype="10" fill="hold" nodeType="withEffect">
                                  <p:stCondLst>
                                    <p:cond delay="0"/>
                                  </p:stCondLst>
                                  <p:childTnLst>
                                    <p:set>
                                      <p:cBhvr>
                                        <p:cTn id="26" dur="1" fill="hold">
                                          <p:stCondLst>
                                            <p:cond delay="0"/>
                                          </p:stCondLst>
                                        </p:cTn>
                                        <p:tgtEl>
                                          <p:spTgt spid="3076"/>
                                        </p:tgtEl>
                                        <p:attrNameLst>
                                          <p:attrName>style.visibility</p:attrName>
                                        </p:attrNameLst>
                                      </p:cBhvr>
                                      <p:to>
                                        <p:strVal val="visible"/>
                                      </p:to>
                                    </p:set>
                                    <p:animEffect transition="in" filter="blinds(horizontal)">
                                      <p:cBhvr>
                                        <p:cTn id="27" dur="500"/>
                                        <p:tgtEl>
                                          <p:spTgt spid="3076"/>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blinds(horizontal)">
                                      <p:cBhvr>
                                        <p:cTn id="3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19" grpId="0" build="p"/>
      <p:bldP spid="13"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487362"/>
          </a:xfrm>
        </p:spPr>
        <p:txBody>
          <a:bodyPr>
            <a:normAutofit fontScale="90000"/>
          </a:bodyPr>
          <a:lstStyle/>
          <a:p>
            <a:pPr algn="l"/>
            <a:r>
              <a:rPr lang="en-US" dirty="0" smtClean="0"/>
              <a:t>Are Servers too complex ?</a:t>
            </a:r>
            <a:endParaRPr lang="en-US" dirty="0"/>
          </a:p>
        </p:txBody>
      </p:sp>
      <p:pic>
        <p:nvPicPr>
          <p:cNvPr id="5" name="Picture 4" descr="Capture.PNG"/>
          <p:cNvPicPr>
            <a:picLocks noChangeAspect="1"/>
          </p:cNvPicPr>
          <p:nvPr/>
        </p:nvPicPr>
        <p:blipFill>
          <a:blip r:embed="rId3" cstate="print"/>
          <a:stretch>
            <a:fillRect/>
          </a:stretch>
        </p:blipFill>
        <p:spPr>
          <a:xfrm>
            <a:off x="928662" y="714356"/>
            <a:ext cx="7715304" cy="4794641"/>
          </a:xfrm>
          <a:prstGeom prst="rect">
            <a:avLst/>
          </a:prstGeom>
        </p:spPr>
      </p:pic>
      <p:sp>
        <p:nvSpPr>
          <p:cNvPr id="6" name="Rectangle 5"/>
          <p:cNvSpPr/>
          <p:nvPr/>
        </p:nvSpPr>
        <p:spPr>
          <a:xfrm>
            <a:off x="-1000164" y="5715016"/>
            <a:ext cx="11001453" cy="461665"/>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2400" b="1" cap="none" spc="0" dirty="0" smtClean="0">
                <a:ln w="11430"/>
                <a:solidFill>
                  <a:schemeClr val="accent1">
                    <a:lumMod val="60000"/>
                    <a:lumOff val="40000"/>
                  </a:schemeClr>
                </a:solidFill>
                <a:effectLst>
                  <a:outerShdw blurRad="80000" dist="40000" dir="5040000" algn="tl">
                    <a:srgbClr val="000000">
                      <a:alpha val="30000"/>
                    </a:srgbClr>
                  </a:outerShdw>
                </a:effectLst>
              </a:rPr>
              <a:t>Same look and feel as your Windows PC !!!</a:t>
            </a:r>
            <a:endParaRPr lang="en-US" sz="2400" b="1" cap="none" spc="0" dirty="0">
              <a:ln w="11430"/>
              <a:solidFill>
                <a:schemeClr val="accent1">
                  <a:lumMod val="60000"/>
                  <a:lumOff val="40000"/>
                </a:schemeClr>
              </a:solidFill>
              <a:effectLst>
                <a:outerShdw blurRad="80000" dist="40000" dir="5040000" algn="tl">
                  <a:srgbClr val="000000">
                    <a:alpha val="30000"/>
                  </a:srgbClr>
                </a:outerShdw>
              </a:effectLst>
            </a:endParaRPr>
          </a:p>
        </p:txBody>
      </p:sp>
      <p:pic>
        <p:nvPicPr>
          <p:cNvPr id="1026" name="Picture 2" descr="C:\Users\vikramg.REDMOND\Desktop\Capture2.JPG"/>
          <p:cNvPicPr>
            <a:picLocks noChangeAspect="1" noChangeArrowheads="1"/>
          </p:cNvPicPr>
          <p:nvPr/>
        </p:nvPicPr>
        <p:blipFill>
          <a:blip r:embed="rId4" cstate="print"/>
          <a:srcRect/>
          <a:stretch>
            <a:fillRect/>
          </a:stretch>
        </p:blipFill>
        <p:spPr bwMode="auto">
          <a:xfrm>
            <a:off x="928662" y="714356"/>
            <a:ext cx="7786742" cy="4857784"/>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flipV="1">
            <a:off x="269440" y="1097281"/>
            <a:ext cx="8608553" cy="5104014"/>
          </a:xfrm>
          <a:prstGeom prst="rect">
            <a:avLst/>
          </a:prstGeom>
          <a:gradFill flip="none" rotWithShape="1">
            <a:gsLst>
              <a:gs pos="0">
                <a:schemeClr val="bg1">
                  <a:lumMod val="85000"/>
                </a:schemeClr>
              </a:gs>
              <a:gs pos="50000">
                <a:schemeClr val="tx1">
                  <a:lumMod val="20000"/>
                  <a:lumOff val="80000"/>
                </a:schemeClr>
              </a:gs>
              <a:gs pos="100000">
                <a:schemeClr val="bg1">
                  <a:lumMod val="95000"/>
                </a:schemeClr>
              </a:gs>
            </a:gsLst>
            <a:lin ang="13500000" scaled="1"/>
            <a:tileRect/>
          </a:gradFill>
          <a:ln>
            <a:solidFill>
              <a:schemeClr val="accent2"/>
            </a:solidFill>
            <a:headEnd type="none" w="med" len="med"/>
            <a:tailEnd type="none" w="med" len="med"/>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endParaRPr lang="en-US" sz="2300" dirty="0" smtClean="0">
              <a:gradFill>
                <a:gsLst>
                  <a:gs pos="0">
                    <a:schemeClr val="tx1"/>
                  </a:gs>
                  <a:gs pos="50000">
                    <a:schemeClr val="tx1"/>
                  </a:gs>
                </a:gsLst>
                <a:lin ang="5400000" scaled="0"/>
              </a:gradFill>
              <a:latin typeface="Segoe" pitchFamily="34" charset="0"/>
            </a:endParaRPr>
          </a:p>
        </p:txBody>
      </p:sp>
      <p:sp>
        <p:nvSpPr>
          <p:cNvPr id="35" name="Snip Single Corner Rectangle 34"/>
          <p:cNvSpPr/>
          <p:nvPr/>
        </p:nvSpPr>
        <p:spPr>
          <a:xfrm>
            <a:off x="420683" y="1173494"/>
            <a:ext cx="4114800" cy="548640"/>
          </a:xfrm>
          <a:prstGeom prst="snip1Rect">
            <a:avLst>
              <a:gd name="adj" fmla="val 30320"/>
            </a:avLst>
          </a:prstGeom>
          <a:gradFill flip="none" rotWithShape="1">
            <a:gsLst>
              <a:gs pos="0">
                <a:schemeClr val="accent2">
                  <a:lumMod val="50000"/>
                </a:schemeClr>
              </a:gs>
              <a:gs pos="31000">
                <a:schemeClr val="accent2">
                  <a:lumMod val="75000"/>
                </a:schemeClr>
              </a:gs>
              <a:gs pos="81000">
                <a:schemeClr val="accent2"/>
              </a:gs>
            </a:gsLst>
            <a:lin ang="13500000" scaled="1"/>
            <a:tileRect/>
          </a:gradFill>
          <a:ln>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lnSpc>
                <a:spcPct val="85000"/>
              </a:lnSpc>
            </a:pPr>
            <a:endParaRPr lang="en-US" sz="2300" dirty="0" smtClean="0">
              <a:gradFill>
                <a:gsLst>
                  <a:gs pos="0">
                    <a:schemeClr val="bg1"/>
                  </a:gs>
                  <a:gs pos="100000">
                    <a:schemeClr val="bg1"/>
                  </a:gs>
                </a:gsLst>
                <a:lin ang="13500000" scaled="1"/>
              </a:gradFill>
              <a:latin typeface="Segoe" pitchFamily="34" charset="0"/>
            </a:endParaRPr>
          </a:p>
        </p:txBody>
      </p:sp>
      <p:sp>
        <p:nvSpPr>
          <p:cNvPr id="33" name="Snip Single Corner Rectangle 32"/>
          <p:cNvSpPr/>
          <p:nvPr/>
        </p:nvSpPr>
        <p:spPr>
          <a:xfrm>
            <a:off x="4768487" y="1186500"/>
            <a:ext cx="3993128" cy="775306"/>
          </a:xfrm>
          <a:prstGeom prst="snip1Rect">
            <a:avLst>
              <a:gd name="adj" fmla="val 0"/>
            </a:avLst>
          </a:prstGeom>
          <a:gradFill flip="none" rotWithShape="1">
            <a:gsLst>
              <a:gs pos="0">
                <a:schemeClr val="accent1">
                  <a:lumMod val="50000"/>
                </a:schemeClr>
              </a:gs>
              <a:gs pos="50000">
                <a:schemeClr val="accent1">
                  <a:lumMod val="75000"/>
                </a:schemeClr>
              </a:gs>
              <a:gs pos="100000">
                <a:schemeClr val="accent1"/>
              </a:gs>
            </a:gsLst>
            <a:lin ang="13500000" scaled="1"/>
            <a:tileRect/>
          </a:gradFill>
          <a:ln>
            <a:headEnd type="none" w="med" len="med"/>
            <a:tailEnd type="none" w="med" len="med"/>
          </a:ln>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endParaRPr lang="en-US" dirty="0" smtClean="0">
              <a:gradFill>
                <a:gsLst>
                  <a:gs pos="0">
                    <a:schemeClr val="bg1"/>
                  </a:gs>
                  <a:gs pos="100000">
                    <a:schemeClr val="bg1"/>
                  </a:gs>
                </a:gsLst>
                <a:lin ang="13500000" scaled="1"/>
              </a:gradFill>
              <a:latin typeface="Segoe Semibold" pitchFamily="34" charset="0"/>
            </a:endParaRPr>
          </a:p>
        </p:txBody>
      </p:sp>
      <p:sp>
        <p:nvSpPr>
          <p:cNvPr id="4" name="Title 3"/>
          <p:cNvSpPr>
            <a:spLocks noGrp="1"/>
          </p:cNvSpPr>
          <p:nvPr>
            <p:ph type="title"/>
          </p:nvPr>
        </p:nvSpPr>
        <p:spPr>
          <a:xfrm>
            <a:off x="381000" y="228601"/>
            <a:ext cx="8382000" cy="1426544"/>
          </a:xfrm>
        </p:spPr>
        <p:txBody>
          <a:bodyPr/>
          <a:lstStyle/>
          <a:p>
            <a:r>
              <a:rPr lang="en-US" sz="3000" dirty="0" smtClean="0"/>
              <a:t>Windows Server 2008 R2 Foundation</a:t>
            </a:r>
            <a:r>
              <a:rPr lang="en-US" dirty="0" smtClean="0"/>
              <a:t/>
            </a:r>
            <a:br>
              <a:rPr lang="en-US" dirty="0" smtClean="0"/>
            </a:br>
            <a:r>
              <a:rPr lang="en-US" sz="2500" dirty="0" smtClean="0">
                <a:gradFill>
                  <a:gsLst>
                    <a:gs pos="0">
                      <a:srgbClr val="FF5B00"/>
                    </a:gs>
                    <a:gs pos="81000">
                      <a:srgbClr val="FF5B00"/>
                    </a:gs>
                  </a:gsLst>
                  <a:lin ang="13500000" scaled="1"/>
                </a:gradFill>
              </a:rPr>
              <a:t>Cost-effective technology foundation for your business</a:t>
            </a:r>
            <a:r>
              <a:rPr lang="en-US" dirty="0" smtClean="0"/>
              <a:t/>
            </a:r>
            <a:br>
              <a:rPr lang="en-US" dirty="0" smtClean="0"/>
            </a:br>
            <a:endParaRPr lang="en-US" dirty="0"/>
          </a:p>
        </p:txBody>
      </p:sp>
      <p:graphicFrame>
        <p:nvGraphicFramePr>
          <p:cNvPr id="120" name="Table 119"/>
          <p:cNvGraphicFramePr>
            <a:graphicFrameLocks noGrp="1"/>
          </p:cNvGraphicFramePr>
          <p:nvPr/>
        </p:nvGraphicFramePr>
        <p:xfrm>
          <a:off x="4758156" y="1160160"/>
          <a:ext cx="4004845" cy="4357882"/>
        </p:xfrm>
        <a:graphic>
          <a:graphicData uri="http://schemas.openxmlformats.org/drawingml/2006/table">
            <a:tbl>
              <a:tblPr>
                <a:tableStyleId>{2D5ABB26-0587-4C30-8999-92F81FD0307C}</a:tableStyleId>
              </a:tblPr>
              <a:tblGrid>
                <a:gridCol w="1568039"/>
                <a:gridCol w="1221464"/>
                <a:gridCol w="1215342"/>
              </a:tblGrid>
              <a:tr h="387899">
                <a:tc gridSpan="3">
                  <a:txBody>
                    <a:bodyPr/>
                    <a:lstStyle/>
                    <a:p>
                      <a:pPr algn="ctr"/>
                      <a:r>
                        <a:rPr lang="en-US" sz="1600" b="1" dirty="0" smtClean="0">
                          <a:solidFill>
                            <a:schemeClr val="bg1"/>
                          </a:solidFill>
                        </a:rPr>
                        <a:t>Windows Server 2008 R2  </a:t>
                      </a:r>
                      <a:endParaRPr lang="en-US" sz="1600" b="1" dirty="0">
                        <a:solidFill>
                          <a:schemeClr val="bg1"/>
                        </a:solidFill>
                      </a:endParaRPr>
                    </a:p>
                  </a:txBody>
                  <a:tcPr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hMerge="1">
                  <a:txBody>
                    <a:bodyPr/>
                    <a:lstStyle/>
                    <a:p>
                      <a:pPr algn="ctr"/>
                      <a:endParaRPr lang="en-US" sz="1600" b="1" dirty="0">
                        <a:solidFill>
                          <a:schemeClr val="tx1"/>
                        </a:solidFill>
                      </a:endParaRPr>
                    </a:p>
                  </a:txBody>
                  <a:tcPr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c hMerge="1">
                  <a:txBody>
                    <a:bodyPr/>
                    <a:lstStyle/>
                    <a:p>
                      <a:pPr algn="ctr"/>
                      <a:endParaRPr lang="en-US" sz="1600" b="1" dirty="0">
                        <a:solidFill>
                          <a:schemeClr val="tx1"/>
                        </a:solidFill>
                      </a:endParaRPr>
                    </a:p>
                  </a:txBody>
                  <a:tcPr marR="45720" anchor="ct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r>
              <a:tr h="387899">
                <a:tc>
                  <a:txBody>
                    <a:bodyPr/>
                    <a:lstStyle>
                      <a:defPPr>
                        <a:defRPr lang="en-US"/>
                      </a:defPPr>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pPr algn="ctr"/>
                      <a:r>
                        <a:rPr lang="en-US" sz="1600" b="1" dirty="0">
                          <a:solidFill>
                            <a:schemeClr val="tx1"/>
                          </a:solidFill>
                        </a:rPr>
                        <a:t>Specification</a:t>
                      </a:r>
                    </a:p>
                  </a:txBody>
                  <a:tcPr marR="45720" anchor="ct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defPPr>
                        <a:defRPr lang="en-US"/>
                      </a:defPPr>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pPr algn="ctr"/>
                      <a:r>
                        <a:rPr lang="en-US" sz="1600" b="1" dirty="0" smtClean="0">
                          <a:solidFill>
                            <a:schemeClr val="tx1"/>
                          </a:solidFill>
                        </a:rPr>
                        <a:t>Foundation</a:t>
                      </a:r>
                      <a:endParaRPr lang="en-US" sz="1600" b="1" dirty="0">
                        <a:solidFill>
                          <a:schemeClr val="tx1"/>
                        </a:solidFill>
                      </a:endParaRPr>
                    </a:p>
                  </a:txBody>
                  <a:tcPr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defPPr>
                        <a:defRPr lang="en-US"/>
                      </a:defPPr>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pPr algn="ctr"/>
                      <a:r>
                        <a:rPr lang="en-US" sz="1600" b="1" dirty="0">
                          <a:solidFill>
                            <a:schemeClr val="tx1"/>
                          </a:solidFill>
                        </a:rPr>
                        <a:t>Standard</a:t>
                      </a:r>
                    </a:p>
                  </a:txBody>
                  <a:tcPr marR="45720" anchor="ct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r>
              <a:tr h="478892">
                <a:tc>
                  <a:txBody>
                    <a:bodyPr/>
                    <a:lstStyle>
                      <a:defPPr>
                        <a:defRPr lang="en-US"/>
                      </a:defPPr>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r>
                        <a:rPr lang="en-US" sz="1100" b="0" dirty="0" smtClean="0">
                          <a:solidFill>
                            <a:schemeClr val="bg1"/>
                          </a:solidFill>
                          <a:effectLst/>
                        </a:rPr>
                        <a:t>Physical Processor Sockets</a:t>
                      </a:r>
                      <a:endParaRPr lang="en-US" sz="1100" b="0" dirty="0">
                        <a:solidFill>
                          <a:schemeClr val="bg1"/>
                        </a:solidFill>
                        <a:effectLst/>
                      </a:endParaRPr>
                    </a:p>
                  </a:txBody>
                  <a:tcPr marR="45720" marT="18288" marB="18288" anchor="ct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lumMod val="75000"/>
                        <a:lumOff val="25000"/>
                      </a:schemeClr>
                    </a:solidFill>
                  </a:tcPr>
                </a:tc>
                <a:tc>
                  <a:txBody>
                    <a:bodyPr/>
                    <a:lstStyle>
                      <a:defPPr>
                        <a:defRPr lang="en-US"/>
                      </a:defPPr>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pPr algn="r"/>
                      <a:r>
                        <a:rPr lang="en-US" sz="1600" dirty="0" smtClean="0">
                          <a:solidFill>
                            <a:srgbClr val="FF0000"/>
                          </a:solidFill>
                          <a:effectLst>
                            <a:outerShdw blurRad="38100" dist="38100" dir="2700000" algn="tl">
                              <a:srgbClr val="000000">
                                <a:alpha val="43137"/>
                              </a:srgbClr>
                            </a:outerShdw>
                          </a:effectLst>
                        </a:rPr>
                        <a:t>                  1</a:t>
                      </a:r>
                      <a:endParaRPr lang="en-US" sz="1600" dirty="0">
                        <a:solidFill>
                          <a:srgbClr val="FF0000"/>
                        </a:solidFill>
                        <a:effectLst>
                          <a:outerShdw blurRad="38100" dist="38100" dir="2700000" algn="tl">
                            <a:srgbClr val="000000">
                              <a:alpha val="43137"/>
                            </a:srgbClr>
                          </a:outerShdw>
                        </a:effectLst>
                      </a:endParaRPr>
                    </a:p>
                  </a:txBody>
                  <a:tcPr marL="228600" marR="45720" marT="1828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lumMod val="75000"/>
                        <a:lumOff val="25000"/>
                      </a:schemeClr>
                    </a:solidFill>
                  </a:tcPr>
                </a:tc>
                <a:tc>
                  <a:txBody>
                    <a:bodyPr/>
                    <a:lstStyle>
                      <a:defPPr>
                        <a:defRPr lang="en-US"/>
                      </a:defPPr>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pPr algn="r"/>
                      <a:r>
                        <a:rPr lang="en-US" sz="1600" dirty="0" smtClean="0">
                          <a:solidFill>
                            <a:srgbClr val="FF0000"/>
                          </a:solidFill>
                          <a:effectLst>
                            <a:outerShdw blurRad="38100" dist="38100" dir="2700000" algn="tl">
                              <a:srgbClr val="000000">
                                <a:alpha val="43137"/>
                              </a:srgbClr>
                            </a:outerShdw>
                          </a:effectLst>
                        </a:rPr>
                        <a:t>4</a:t>
                      </a:r>
                      <a:endParaRPr lang="en-US" sz="1600" dirty="0">
                        <a:solidFill>
                          <a:srgbClr val="FF0000"/>
                        </a:solidFill>
                        <a:effectLst>
                          <a:outerShdw blurRad="38100" dist="38100" dir="2700000" algn="tl">
                            <a:srgbClr val="000000">
                              <a:alpha val="43137"/>
                            </a:srgbClr>
                          </a:outerShdw>
                        </a:effectLst>
                      </a:endParaRPr>
                    </a:p>
                  </a:txBody>
                  <a:tcPr marL="320040" marR="45720" marT="18288" marB="0" anchor="ct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lumMod val="75000"/>
                        <a:lumOff val="25000"/>
                      </a:schemeClr>
                    </a:solidFill>
                  </a:tcPr>
                </a:tc>
              </a:tr>
              <a:tr h="387899">
                <a:tc>
                  <a:txBody>
                    <a:bodyPr/>
                    <a:lstStyle>
                      <a:defPPr>
                        <a:defRPr lang="en-US"/>
                      </a:defPPr>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r>
                        <a:rPr lang="en-US" sz="1100" b="0" dirty="0" smtClean="0">
                          <a:solidFill>
                            <a:schemeClr val="bg1"/>
                          </a:solidFill>
                          <a:effectLst/>
                        </a:rPr>
                        <a:t> </a:t>
                      </a:r>
                      <a:r>
                        <a:rPr lang="en-US" sz="1100" b="0" dirty="0">
                          <a:solidFill>
                            <a:schemeClr val="bg1"/>
                          </a:solidFill>
                          <a:effectLst/>
                        </a:rPr>
                        <a:t>RAM</a:t>
                      </a:r>
                    </a:p>
                  </a:txBody>
                  <a:tcPr marR="45720" marT="18288" marB="18288" anchor="ct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lumMod val="75000"/>
                        <a:lumOff val="25000"/>
                      </a:schemeClr>
                    </a:solidFill>
                  </a:tcPr>
                </a:tc>
                <a:tc>
                  <a:txBody>
                    <a:bodyPr/>
                    <a:lstStyle>
                      <a:defPPr>
                        <a:defRPr lang="en-US"/>
                      </a:defPPr>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pPr algn="r"/>
                      <a:r>
                        <a:rPr lang="en-US" sz="1600" dirty="0" smtClean="0">
                          <a:solidFill>
                            <a:schemeClr val="bg1"/>
                          </a:solidFill>
                          <a:effectLst/>
                        </a:rPr>
                        <a:t>8 GB</a:t>
                      </a:r>
                      <a:endParaRPr lang="en-US" sz="1600" dirty="0">
                        <a:solidFill>
                          <a:schemeClr val="bg1"/>
                        </a:solidFill>
                        <a:effectLst/>
                      </a:endParaRPr>
                    </a:p>
                  </a:txBody>
                  <a:tcPr marL="228600" marR="45720" marT="1828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lumMod val="75000"/>
                        <a:lumOff val="25000"/>
                      </a:schemeClr>
                    </a:solidFill>
                  </a:tcPr>
                </a:tc>
                <a:tc>
                  <a:txBody>
                    <a:bodyPr/>
                    <a:lstStyle>
                      <a:defPPr>
                        <a:defRPr lang="en-US"/>
                      </a:defPPr>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pPr algn="r"/>
                      <a:r>
                        <a:rPr lang="en-US" sz="1600" b="0" dirty="0" smtClean="0">
                          <a:solidFill>
                            <a:schemeClr val="bg1"/>
                          </a:solidFill>
                          <a:effectLst/>
                        </a:rPr>
                        <a:t>32 GB</a:t>
                      </a:r>
                      <a:endParaRPr lang="en-US" sz="1600" b="0" dirty="0">
                        <a:solidFill>
                          <a:schemeClr val="bg1"/>
                        </a:solidFill>
                        <a:effectLst/>
                      </a:endParaRPr>
                    </a:p>
                  </a:txBody>
                  <a:tcPr marL="320040" marR="45720" marT="18288" marB="0" anchor="ct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lumMod val="75000"/>
                        <a:lumOff val="25000"/>
                      </a:schemeClr>
                    </a:solidFill>
                  </a:tcPr>
                </a:tc>
              </a:tr>
              <a:tr h="387899">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100" b="0" dirty="0" smtClean="0">
                          <a:solidFill>
                            <a:schemeClr val="bg1"/>
                          </a:solidFill>
                          <a:effectLst/>
                          <a:latin typeface="Calibri" pitchFamily="34" charset="0"/>
                        </a:rPr>
                        <a:t>Hyper-V™</a:t>
                      </a:r>
                    </a:p>
                  </a:txBody>
                  <a:tcPr marR="45720" marT="18288" marB="18288" anchor="ct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r"/>
                      <a:endParaRPr lang="en-US" sz="1600" dirty="0">
                        <a:solidFill>
                          <a:schemeClr val="bg1"/>
                        </a:solidFill>
                        <a:effectLst>
                          <a:outerShdw blurRad="38100" dist="38100" dir="2700000" algn="tl">
                            <a:srgbClr val="000000">
                              <a:alpha val="43137"/>
                            </a:srgbClr>
                          </a:outerShdw>
                        </a:effectLst>
                        <a:latin typeface="Calibri" pitchFamily="34" charset="0"/>
                      </a:endParaRPr>
                    </a:p>
                  </a:txBody>
                  <a:tcPr marL="228600" marR="45720" marT="1828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r"/>
                      <a:endParaRPr lang="en-US" sz="1600" dirty="0">
                        <a:solidFill>
                          <a:schemeClr val="bg1"/>
                        </a:solidFill>
                        <a:latin typeface="Calibri" pitchFamily="34" charset="0"/>
                      </a:endParaRPr>
                    </a:p>
                  </a:txBody>
                  <a:tcPr marL="320040" marR="45720" marT="18288" marB="0" anchor="ct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387899">
                <a:tc>
                  <a:txBody>
                    <a:bodyPr/>
                    <a:lstStyle>
                      <a:defPPr>
                        <a:defRPr lang="en-US"/>
                      </a:defPPr>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r>
                        <a:rPr lang="en-US" sz="1100" b="0" dirty="0">
                          <a:solidFill>
                            <a:schemeClr val="bg1"/>
                          </a:solidFill>
                          <a:effectLst/>
                        </a:rPr>
                        <a:t>Virtual Image Use Rights</a:t>
                      </a:r>
                    </a:p>
                  </a:txBody>
                  <a:tcPr marR="45720" marT="18288" marB="18288" anchor="ct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lumMod val="75000"/>
                        <a:lumOff val="25000"/>
                      </a:schemeClr>
                    </a:solidFill>
                  </a:tcPr>
                </a:tc>
                <a:tc>
                  <a:txBody>
                    <a:bodyPr/>
                    <a:lstStyle>
                      <a:defPPr>
                        <a:defRPr lang="en-US"/>
                      </a:defPPr>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pPr algn="r"/>
                      <a:endParaRPr lang="en-US" sz="1600" dirty="0">
                        <a:solidFill>
                          <a:schemeClr val="bg1"/>
                        </a:solidFill>
                        <a:effectLst>
                          <a:outerShdw blurRad="38100" dist="38100" dir="2700000" algn="tl">
                            <a:srgbClr val="000000">
                              <a:alpha val="43137"/>
                            </a:srgbClr>
                          </a:outerShdw>
                        </a:effectLst>
                      </a:endParaRPr>
                    </a:p>
                  </a:txBody>
                  <a:tcPr marL="228600" marR="45720" marT="1828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lumMod val="75000"/>
                        <a:lumOff val="25000"/>
                      </a:schemeClr>
                    </a:solidFill>
                  </a:tcPr>
                </a:tc>
                <a:tc>
                  <a:txBody>
                    <a:bodyPr/>
                    <a:lstStyle>
                      <a:defPPr>
                        <a:defRPr lang="en-US"/>
                      </a:defPPr>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pPr algn="r"/>
                      <a:r>
                        <a:rPr lang="en-US" sz="1600" dirty="0" smtClean="0">
                          <a:solidFill>
                            <a:schemeClr val="bg1"/>
                          </a:solidFill>
                          <a:effectLst>
                            <a:outerShdw blurRad="38100" dist="38100" dir="2700000" algn="tl">
                              <a:srgbClr val="000000">
                                <a:alpha val="43137"/>
                              </a:srgbClr>
                            </a:outerShdw>
                          </a:effectLst>
                        </a:rPr>
                        <a:t>1</a:t>
                      </a:r>
                      <a:endParaRPr lang="en-US" sz="1600" dirty="0">
                        <a:solidFill>
                          <a:schemeClr val="bg1"/>
                        </a:solidFill>
                        <a:effectLst>
                          <a:outerShdw blurRad="38100" dist="38100" dir="2700000" algn="tl">
                            <a:srgbClr val="000000">
                              <a:alpha val="43137"/>
                            </a:srgbClr>
                          </a:outerShdw>
                        </a:effectLst>
                      </a:endParaRPr>
                    </a:p>
                  </a:txBody>
                  <a:tcPr marL="320040" marR="45720" marT="18288" marB="0" anchor="ct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lumMod val="75000"/>
                        <a:lumOff val="25000"/>
                      </a:schemeClr>
                    </a:solidFill>
                  </a:tcPr>
                </a:tc>
              </a:tr>
              <a:tr h="387899">
                <a:tc>
                  <a:txBody>
                    <a:bodyPr/>
                    <a:lstStyle/>
                    <a:p>
                      <a:pPr marL="0" algn="l" defTabSz="914363" rtl="0" eaLnBrk="1" latinLnBrk="0" hangingPunct="1"/>
                      <a:r>
                        <a:rPr lang="en-US" sz="1100" b="0" kern="1200" dirty="0" smtClean="0">
                          <a:solidFill>
                            <a:schemeClr val="bg1"/>
                          </a:solidFill>
                          <a:effectLst/>
                          <a:latin typeface="Calibri"/>
                          <a:ea typeface="+mn-ea"/>
                          <a:cs typeface="+mn-cs"/>
                        </a:rPr>
                        <a:t>SMB Connections</a:t>
                      </a:r>
                      <a:endParaRPr lang="en-US" sz="1100" b="0" kern="1200" dirty="0">
                        <a:solidFill>
                          <a:schemeClr val="bg1"/>
                        </a:solidFill>
                        <a:effectLst/>
                        <a:latin typeface="Calibri"/>
                        <a:ea typeface="+mn-ea"/>
                        <a:cs typeface="+mn-cs"/>
                      </a:endParaRPr>
                    </a:p>
                  </a:txBody>
                  <a:tcPr marR="45720" marT="18288" marB="18288">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r"/>
                      <a:r>
                        <a:rPr lang="en-US" sz="1600" dirty="0" smtClean="0">
                          <a:solidFill>
                            <a:schemeClr val="bg1"/>
                          </a:solidFill>
                          <a:effectLst/>
                          <a:latin typeface="Calibri" pitchFamily="34" charset="0"/>
                          <a:cs typeface="Calibri" pitchFamily="34" charset="0"/>
                        </a:rPr>
                        <a:t>30</a:t>
                      </a:r>
                      <a:endParaRPr lang="en-US" sz="1600" dirty="0">
                        <a:solidFill>
                          <a:schemeClr val="bg1"/>
                        </a:solidFill>
                        <a:effectLst/>
                        <a:latin typeface="Calibri" pitchFamily="34" charset="0"/>
                        <a:cs typeface="Calibri" pitchFamily="34" charset="0"/>
                      </a:endParaRPr>
                    </a:p>
                  </a:txBody>
                  <a:tcPr marL="228600" marR="45720" marT="1828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r"/>
                      <a:r>
                        <a:rPr lang="en-US" sz="1600" dirty="0" smtClean="0">
                          <a:solidFill>
                            <a:schemeClr val="bg1"/>
                          </a:solidFill>
                          <a:effectLst/>
                          <a:latin typeface="Calibri" pitchFamily="34" charset="0"/>
                          <a:cs typeface="Calibri" pitchFamily="34" charset="0"/>
                        </a:rPr>
                        <a:t>unlimited</a:t>
                      </a:r>
                      <a:endParaRPr lang="en-US" sz="1600" dirty="0">
                        <a:solidFill>
                          <a:schemeClr val="bg1"/>
                        </a:solidFill>
                        <a:effectLst/>
                        <a:latin typeface="Calibri" pitchFamily="34" charset="0"/>
                        <a:cs typeface="Calibri" pitchFamily="34" charset="0"/>
                      </a:endParaRPr>
                    </a:p>
                  </a:txBody>
                  <a:tcPr marL="320040" marR="45720" marT="18288" marB="0" anchor="ct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387899">
                <a:tc>
                  <a:txBody>
                    <a:bodyPr/>
                    <a:lstStyle>
                      <a:defPPr>
                        <a:defRPr lang="en-US"/>
                      </a:defPPr>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pPr marL="0" algn="l" defTabSz="914363" rtl="0" eaLnBrk="1" latinLnBrk="0" hangingPunct="1"/>
                      <a:r>
                        <a:rPr lang="en-US" sz="1100" b="0" kern="1200" dirty="0" smtClean="0">
                          <a:solidFill>
                            <a:schemeClr val="bg1"/>
                          </a:solidFill>
                          <a:effectLst/>
                          <a:latin typeface="Calibri"/>
                          <a:ea typeface="+mn-ea"/>
                          <a:cs typeface="+mn-cs"/>
                        </a:rPr>
                        <a:t>Remote Access Connections </a:t>
                      </a:r>
                      <a:r>
                        <a:rPr lang="en-US" sz="1100" b="0" kern="1200" dirty="0">
                          <a:solidFill>
                            <a:schemeClr val="bg1"/>
                          </a:solidFill>
                          <a:effectLst/>
                          <a:latin typeface="Calibri"/>
                          <a:ea typeface="+mn-ea"/>
                          <a:cs typeface="+mn-cs"/>
                        </a:rPr>
                        <a:t>(RRAS)</a:t>
                      </a:r>
                    </a:p>
                  </a:txBody>
                  <a:tcPr marR="45720" marT="18288" marB="18288">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r"/>
                      <a:r>
                        <a:rPr lang="en-US" sz="1600" dirty="0" smtClean="0">
                          <a:solidFill>
                            <a:schemeClr val="bg1"/>
                          </a:solidFill>
                          <a:effectLst/>
                          <a:latin typeface="Calibri" pitchFamily="34" charset="0"/>
                          <a:cs typeface="Calibri" pitchFamily="34" charset="0"/>
                        </a:rPr>
                        <a:t>50</a:t>
                      </a:r>
                      <a:endParaRPr lang="en-US" sz="1600" dirty="0">
                        <a:solidFill>
                          <a:schemeClr val="bg1"/>
                        </a:solidFill>
                        <a:effectLst/>
                        <a:latin typeface="Calibri" pitchFamily="34" charset="0"/>
                        <a:cs typeface="Calibri" pitchFamily="34" charset="0"/>
                      </a:endParaRPr>
                    </a:p>
                  </a:txBody>
                  <a:tcPr marL="228600" marR="45720" marT="1828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r"/>
                      <a:r>
                        <a:rPr lang="en-US" sz="1600" dirty="0" smtClean="0">
                          <a:solidFill>
                            <a:schemeClr val="bg1"/>
                          </a:solidFill>
                          <a:effectLst/>
                          <a:latin typeface="Calibri" pitchFamily="34" charset="0"/>
                          <a:cs typeface="Calibri" pitchFamily="34" charset="0"/>
                        </a:rPr>
                        <a:t>250</a:t>
                      </a:r>
                      <a:endParaRPr lang="en-US" sz="1600" dirty="0">
                        <a:solidFill>
                          <a:schemeClr val="bg1"/>
                        </a:solidFill>
                        <a:effectLst/>
                        <a:latin typeface="Calibri" pitchFamily="34" charset="0"/>
                        <a:cs typeface="Calibri" pitchFamily="34" charset="0"/>
                      </a:endParaRPr>
                    </a:p>
                  </a:txBody>
                  <a:tcPr marL="320040" marR="45720" marT="18288" marB="0" anchor="ct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387899">
                <a:tc>
                  <a:txBody>
                    <a:bodyPr/>
                    <a:lstStyle>
                      <a:defPPr>
                        <a:defRPr lang="en-US"/>
                      </a:defPPr>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pPr marL="0" algn="l" defTabSz="914363" rtl="0" eaLnBrk="1" latinLnBrk="0" hangingPunct="1"/>
                      <a:r>
                        <a:rPr lang="en-US" sz="1100" b="0" kern="1200" dirty="0">
                          <a:solidFill>
                            <a:schemeClr val="bg1"/>
                          </a:solidFill>
                          <a:effectLst/>
                          <a:latin typeface="Calibri"/>
                          <a:ea typeface="+mn-ea"/>
                          <a:cs typeface="+mn-cs"/>
                        </a:rPr>
                        <a:t>Network Access Connections (IAS)</a:t>
                      </a:r>
                    </a:p>
                  </a:txBody>
                  <a:tcPr marR="45720" marT="18288" marB="18288">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lumMod val="75000"/>
                        <a:lumOff val="25000"/>
                      </a:schemeClr>
                    </a:solidFill>
                  </a:tcPr>
                </a:tc>
                <a:tc>
                  <a:txBody>
                    <a:bodyPr/>
                    <a:lstStyle/>
                    <a:p>
                      <a:pPr algn="r"/>
                      <a:r>
                        <a:rPr lang="en-US" sz="1600" dirty="0" smtClean="0">
                          <a:solidFill>
                            <a:schemeClr val="bg1"/>
                          </a:solidFill>
                          <a:effectLst/>
                          <a:latin typeface="Calibri" pitchFamily="34" charset="0"/>
                          <a:cs typeface="Calibri" pitchFamily="34" charset="0"/>
                        </a:rPr>
                        <a:t>10</a:t>
                      </a:r>
                      <a:endParaRPr lang="en-US" sz="1600" dirty="0">
                        <a:solidFill>
                          <a:schemeClr val="bg1"/>
                        </a:solidFill>
                        <a:effectLst/>
                        <a:latin typeface="Calibri" pitchFamily="34" charset="0"/>
                        <a:cs typeface="Calibri" pitchFamily="34" charset="0"/>
                      </a:endParaRPr>
                    </a:p>
                  </a:txBody>
                  <a:tcPr marL="228600" marR="45720" marT="1828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lumMod val="75000"/>
                        <a:lumOff val="25000"/>
                      </a:schemeClr>
                    </a:solidFill>
                  </a:tcPr>
                </a:tc>
                <a:tc>
                  <a:txBody>
                    <a:bodyPr/>
                    <a:lstStyle/>
                    <a:p>
                      <a:pPr algn="r"/>
                      <a:r>
                        <a:rPr lang="en-US" sz="1600" dirty="0" smtClean="0">
                          <a:solidFill>
                            <a:schemeClr val="bg1"/>
                          </a:solidFill>
                          <a:effectLst/>
                          <a:latin typeface="Calibri" pitchFamily="34" charset="0"/>
                          <a:cs typeface="Calibri" pitchFamily="34" charset="0"/>
                        </a:rPr>
                        <a:t>50</a:t>
                      </a:r>
                      <a:endParaRPr lang="en-US" sz="1600" dirty="0">
                        <a:solidFill>
                          <a:schemeClr val="bg1"/>
                        </a:solidFill>
                        <a:effectLst/>
                        <a:latin typeface="Calibri" pitchFamily="34" charset="0"/>
                        <a:cs typeface="Calibri" pitchFamily="34" charset="0"/>
                      </a:endParaRPr>
                    </a:p>
                  </a:txBody>
                  <a:tcPr marL="320040" marR="45720" marT="18288" marB="0" anchor="ct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lumMod val="75000"/>
                        <a:lumOff val="25000"/>
                      </a:schemeClr>
                    </a:solidFill>
                  </a:tcPr>
                </a:tc>
              </a:tr>
              <a:tr h="387899">
                <a:tc>
                  <a:txBody>
                    <a:bodyPr/>
                    <a:lstStyle>
                      <a:defPPr>
                        <a:defRPr lang="en-US"/>
                      </a:defPPr>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pPr marL="0" algn="l" defTabSz="914363" rtl="0" eaLnBrk="1" latinLnBrk="0" hangingPunct="1"/>
                      <a:r>
                        <a:rPr lang="en-US" sz="1100" b="0" kern="1200" dirty="0">
                          <a:solidFill>
                            <a:schemeClr val="bg1"/>
                          </a:solidFill>
                          <a:effectLst/>
                          <a:latin typeface="Calibri"/>
                          <a:ea typeface="+mn-ea"/>
                          <a:cs typeface="+mn-cs"/>
                        </a:rPr>
                        <a:t>Terminal Services Gateway</a:t>
                      </a:r>
                    </a:p>
                  </a:txBody>
                  <a:tcPr marR="45720" marT="18288" marB="18288">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r"/>
                      <a:r>
                        <a:rPr lang="en-US" sz="1600" dirty="0" smtClean="0">
                          <a:solidFill>
                            <a:schemeClr val="bg1"/>
                          </a:solidFill>
                          <a:effectLst/>
                          <a:latin typeface="Calibri" pitchFamily="34" charset="0"/>
                          <a:cs typeface="Calibri" pitchFamily="34" charset="0"/>
                        </a:rPr>
                        <a:t>50</a:t>
                      </a:r>
                      <a:endParaRPr lang="en-US" sz="1600" dirty="0">
                        <a:solidFill>
                          <a:schemeClr val="bg1"/>
                        </a:solidFill>
                        <a:effectLst/>
                        <a:latin typeface="Calibri" pitchFamily="34" charset="0"/>
                        <a:cs typeface="Calibri" pitchFamily="34" charset="0"/>
                      </a:endParaRPr>
                    </a:p>
                  </a:txBody>
                  <a:tcPr marL="228600" marR="45720" marT="1828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r"/>
                      <a:r>
                        <a:rPr lang="en-US" sz="1600" dirty="0" smtClean="0">
                          <a:solidFill>
                            <a:schemeClr val="bg1"/>
                          </a:solidFill>
                          <a:effectLst/>
                          <a:latin typeface="Calibri" pitchFamily="34" charset="0"/>
                          <a:cs typeface="Calibri" pitchFamily="34" charset="0"/>
                        </a:rPr>
                        <a:t>250</a:t>
                      </a:r>
                      <a:endParaRPr lang="en-US" sz="1600" dirty="0">
                        <a:solidFill>
                          <a:schemeClr val="bg1"/>
                        </a:solidFill>
                        <a:effectLst/>
                        <a:latin typeface="Calibri" pitchFamily="34" charset="0"/>
                        <a:cs typeface="Calibri" pitchFamily="34" charset="0"/>
                      </a:endParaRPr>
                    </a:p>
                  </a:txBody>
                  <a:tcPr marL="320040" marR="45720" marT="18288" marB="0" anchor="ct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387899">
                <a:tc>
                  <a:txBody>
                    <a:bodyPr/>
                    <a:lstStyle>
                      <a:defPPr>
                        <a:defRPr lang="en-US"/>
                      </a:defPPr>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pPr marL="0" algn="l" defTabSz="914363" rtl="0" eaLnBrk="1" latinLnBrk="0" hangingPunct="1"/>
                      <a:r>
                        <a:rPr lang="en-US" sz="1100" b="0" kern="1200" dirty="0">
                          <a:solidFill>
                            <a:schemeClr val="bg1"/>
                          </a:solidFill>
                          <a:effectLst/>
                          <a:latin typeface="Calibri"/>
                          <a:ea typeface="+mn-ea"/>
                          <a:cs typeface="+mn-cs"/>
                        </a:rPr>
                        <a:t>Remote Desktop Admin Connections</a:t>
                      </a:r>
                    </a:p>
                  </a:txBody>
                  <a:tcPr marR="45720" marT="18288" marB="18288">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lumMod val="75000"/>
                        <a:lumOff val="25000"/>
                      </a:schemeClr>
                    </a:solidFill>
                  </a:tcPr>
                </a:tc>
                <a:tc>
                  <a:txBody>
                    <a:bodyPr/>
                    <a:lstStyle/>
                    <a:p>
                      <a:pPr algn="r"/>
                      <a:r>
                        <a:rPr lang="en-US" sz="1600" dirty="0" smtClean="0">
                          <a:solidFill>
                            <a:schemeClr val="bg1"/>
                          </a:solidFill>
                          <a:effectLst/>
                          <a:latin typeface="Calibri" pitchFamily="34" charset="0"/>
                          <a:cs typeface="Calibri" pitchFamily="34" charset="0"/>
                        </a:rPr>
                        <a:t>2</a:t>
                      </a:r>
                      <a:endParaRPr lang="en-US" sz="1600" dirty="0">
                        <a:solidFill>
                          <a:schemeClr val="bg1"/>
                        </a:solidFill>
                        <a:effectLst/>
                        <a:latin typeface="Calibri" pitchFamily="34" charset="0"/>
                        <a:cs typeface="Calibri" pitchFamily="34" charset="0"/>
                      </a:endParaRPr>
                    </a:p>
                  </a:txBody>
                  <a:tcPr marL="228600" marR="45720" marT="1828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lumMod val="75000"/>
                        <a:lumOff val="25000"/>
                      </a:schemeClr>
                    </a:solidFill>
                  </a:tcPr>
                </a:tc>
                <a:tc>
                  <a:txBody>
                    <a:bodyPr/>
                    <a:lstStyle/>
                    <a:p>
                      <a:pPr algn="r"/>
                      <a:r>
                        <a:rPr lang="en-US" sz="1600" dirty="0" smtClean="0">
                          <a:solidFill>
                            <a:schemeClr val="bg1"/>
                          </a:solidFill>
                          <a:effectLst/>
                          <a:latin typeface="Calibri" pitchFamily="34" charset="0"/>
                          <a:cs typeface="Calibri" pitchFamily="34" charset="0"/>
                        </a:rPr>
                        <a:t>2</a:t>
                      </a:r>
                      <a:endParaRPr lang="en-US" sz="1600" dirty="0">
                        <a:solidFill>
                          <a:schemeClr val="bg1"/>
                        </a:solidFill>
                        <a:effectLst/>
                        <a:latin typeface="Calibri" pitchFamily="34" charset="0"/>
                        <a:cs typeface="Calibri" pitchFamily="34" charset="0"/>
                      </a:endParaRPr>
                    </a:p>
                  </a:txBody>
                  <a:tcPr marL="320040" marR="45720" marT="18288" marB="0" anchor="ct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lumMod val="75000"/>
                        <a:lumOff val="25000"/>
                      </a:schemeClr>
                    </a:solidFill>
                  </a:tcPr>
                </a:tc>
              </a:tr>
            </a:tbl>
          </a:graphicData>
        </a:graphic>
      </p:graphicFrame>
      <p:pic>
        <p:nvPicPr>
          <p:cNvPr id="57378" name="Picture 122" descr="Complete.png"/>
          <p:cNvPicPr>
            <a:picLocks noChangeAspect="1"/>
          </p:cNvPicPr>
          <p:nvPr/>
        </p:nvPicPr>
        <p:blipFill>
          <a:blip r:embed="rId3" cstate="print"/>
          <a:srcRect/>
          <a:stretch>
            <a:fillRect/>
          </a:stretch>
        </p:blipFill>
        <p:spPr bwMode="auto">
          <a:xfrm>
            <a:off x="6788725" y="2491051"/>
            <a:ext cx="285750" cy="287337"/>
          </a:xfrm>
          <a:prstGeom prst="rect">
            <a:avLst/>
          </a:prstGeom>
          <a:noFill/>
          <a:ln w="9525">
            <a:noFill/>
            <a:miter lim="800000"/>
            <a:headEnd/>
            <a:tailEnd/>
          </a:ln>
        </p:spPr>
      </p:pic>
      <p:pic>
        <p:nvPicPr>
          <p:cNvPr id="57379" name="Picture 124" descr="Complete.png"/>
          <p:cNvPicPr>
            <a:picLocks noChangeAspect="1"/>
          </p:cNvPicPr>
          <p:nvPr/>
        </p:nvPicPr>
        <p:blipFill>
          <a:blip r:embed="rId3" cstate="print"/>
          <a:srcRect/>
          <a:stretch>
            <a:fillRect/>
          </a:stretch>
        </p:blipFill>
        <p:spPr bwMode="auto">
          <a:xfrm>
            <a:off x="7632476" y="2033850"/>
            <a:ext cx="287337" cy="285750"/>
          </a:xfrm>
          <a:prstGeom prst="rect">
            <a:avLst/>
          </a:prstGeom>
          <a:noFill/>
          <a:ln w="9525">
            <a:noFill/>
            <a:miter lim="800000"/>
            <a:headEnd/>
            <a:tailEnd/>
          </a:ln>
        </p:spPr>
      </p:pic>
      <p:pic>
        <p:nvPicPr>
          <p:cNvPr id="57381" name="Picture 138" descr="Complete.png"/>
          <p:cNvPicPr>
            <a:picLocks noChangeAspect="1"/>
          </p:cNvPicPr>
          <p:nvPr/>
        </p:nvPicPr>
        <p:blipFill>
          <a:blip r:embed="rId3" cstate="print"/>
          <a:srcRect/>
          <a:stretch>
            <a:fillRect/>
          </a:stretch>
        </p:blipFill>
        <p:spPr bwMode="auto">
          <a:xfrm>
            <a:off x="7632476" y="3253051"/>
            <a:ext cx="287337" cy="287337"/>
          </a:xfrm>
          <a:prstGeom prst="rect">
            <a:avLst/>
          </a:prstGeom>
          <a:noFill/>
          <a:ln w="9525">
            <a:noFill/>
            <a:miter lim="800000"/>
            <a:headEnd/>
            <a:tailEnd/>
          </a:ln>
        </p:spPr>
      </p:pic>
      <p:pic>
        <p:nvPicPr>
          <p:cNvPr id="57382" name="Picture 142" descr="Complete.png"/>
          <p:cNvPicPr>
            <a:picLocks noChangeAspect="1"/>
          </p:cNvPicPr>
          <p:nvPr/>
        </p:nvPicPr>
        <p:blipFill>
          <a:blip r:embed="rId3" cstate="print"/>
          <a:srcRect/>
          <a:stretch>
            <a:fillRect/>
          </a:stretch>
        </p:blipFill>
        <p:spPr bwMode="auto">
          <a:xfrm>
            <a:off x="7632475" y="2491050"/>
            <a:ext cx="285750" cy="287338"/>
          </a:xfrm>
          <a:prstGeom prst="rect">
            <a:avLst/>
          </a:prstGeom>
          <a:noFill/>
          <a:ln w="9525">
            <a:noFill/>
            <a:miter lim="800000"/>
            <a:headEnd/>
            <a:tailEnd/>
          </a:ln>
        </p:spPr>
      </p:pic>
      <p:pic>
        <p:nvPicPr>
          <p:cNvPr id="57384" name="Picture 156" descr="Complete.png"/>
          <p:cNvPicPr>
            <a:picLocks noChangeAspect="1"/>
          </p:cNvPicPr>
          <p:nvPr/>
        </p:nvPicPr>
        <p:blipFill>
          <a:blip r:embed="rId3" cstate="print"/>
          <a:srcRect/>
          <a:stretch>
            <a:fillRect/>
          </a:stretch>
        </p:blipFill>
        <p:spPr bwMode="auto">
          <a:xfrm>
            <a:off x="6788725" y="2033851"/>
            <a:ext cx="287338" cy="287337"/>
          </a:xfrm>
          <a:prstGeom prst="rect">
            <a:avLst/>
          </a:prstGeom>
          <a:noFill/>
          <a:ln w="9525">
            <a:noFill/>
            <a:miter lim="800000"/>
            <a:headEnd/>
            <a:tailEnd/>
          </a:ln>
        </p:spPr>
      </p:pic>
      <p:pic>
        <p:nvPicPr>
          <p:cNvPr id="57386" name="Picture 227" descr="Ann Do Not Enter.png"/>
          <p:cNvPicPr>
            <a:picLocks noChangeAspect="1"/>
          </p:cNvPicPr>
          <p:nvPr/>
        </p:nvPicPr>
        <p:blipFill>
          <a:blip r:embed="rId4" cstate="print"/>
          <a:srcRect/>
          <a:stretch>
            <a:fillRect/>
          </a:stretch>
        </p:blipFill>
        <p:spPr bwMode="auto">
          <a:xfrm>
            <a:off x="6788725" y="3253051"/>
            <a:ext cx="285750" cy="287337"/>
          </a:xfrm>
          <a:prstGeom prst="rect">
            <a:avLst/>
          </a:prstGeom>
          <a:noFill/>
          <a:ln w="9525">
            <a:noFill/>
            <a:miter lim="800000"/>
            <a:headEnd/>
            <a:tailEnd/>
          </a:ln>
        </p:spPr>
      </p:pic>
      <p:pic>
        <p:nvPicPr>
          <p:cNvPr id="39" name="Picture 81" descr="Ann Do Not Enter.png"/>
          <p:cNvPicPr>
            <a:picLocks noChangeAspect="1"/>
          </p:cNvPicPr>
          <p:nvPr/>
        </p:nvPicPr>
        <p:blipFill>
          <a:blip r:embed="rId4" cstate="print"/>
          <a:srcRect/>
          <a:stretch>
            <a:fillRect/>
          </a:stretch>
        </p:blipFill>
        <p:spPr bwMode="auto">
          <a:xfrm>
            <a:off x="6788725" y="2872051"/>
            <a:ext cx="284163" cy="287337"/>
          </a:xfrm>
          <a:prstGeom prst="rect">
            <a:avLst/>
          </a:prstGeom>
          <a:noFill/>
          <a:ln w="9525">
            <a:noFill/>
            <a:miter lim="800000"/>
            <a:headEnd/>
            <a:tailEnd/>
          </a:ln>
        </p:spPr>
      </p:pic>
      <p:pic>
        <p:nvPicPr>
          <p:cNvPr id="41" name="Picture 77" descr="Complete.png"/>
          <p:cNvPicPr>
            <a:picLocks noChangeAspect="1"/>
          </p:cNvPicPr>
          <p:nvPr/>
        </p:nvPicPr>
        <p:blipFill>
          <a:blip r:embed="rId3" cstate="print"/>
          <a:srcRect/>
          <a:stretch>
            <a:fillRect/>
          </a:stretch>
        </p:blipFill>
        <p:spPr bwMode="auto">
          <a:xfrm>
            <a:off x="7632476" y="2872051"/>
            <a:ext cx="287337" cy="287337"/>
          </a:xfrm>
          <a:prstGeom prst="rect">
            <a:avLst/>
          </a:prstGeom>
          <a:noFill/>
          <a:ln w="9525">
            <a:noFill/>
            <a:miter lim="800000"/>
            <a:headEnd/>
            <a:tailEnd/>
          </a:ln>
        </p:spPr>
      </p:pic>
      <p:pic>
        <p:nvPicPr>
          <p:cNvPr id="44" name="Picture 138" descr="Complete.png"/>
          <p:cNvPicPr>
            <a:picLocks noChangeAspect="1"/>
          </p:cNvPicPr>
          <p:nvPr/>
        </p:nvPicPr>
        <p:blipFill>
          <a:blip r:embed="rId3" cstate="print"/>
          <a:srcRect/>
          <a:stretch>
            <a:fillRect/>
          </a:stretch>
        </p:blipFill>
        <p:spPr bwMode="auto">
          <a:xfrm>
            <a:off x="7632476" y="4032513"/>
            <a:ext cx="287337" cy="287337"/>
          </a:xfrm>
          <a:prstGeom prst="rect">
            <a:avLst/>
          </a:prstGeom>
          <a:noFill/>
          <a:ln w="9525">
            <a:noFill/>
            <a:miter lim="800000"/>
            <a:headEnd/>
            <a:tailEnd/>
          </a:ln>
        </p:spPr>
      </p:pic>
      <p:pic>
        <p:nvPicPr>
          <p:cNvPr id="45" name="Picture 138" descr="Complete.png"/>
          <p:cNvPicPr>
            <a:picLocks noChangeAspect="1"/>
          </p:cNvPicPr>
          <p:nvPr/>
        </p:nvPicPr>
        <p:blipFill>
          <a:blip r:embed="rId3" cstate="print"/>
          <a:srcRect/>
          <a:stretch>
            <a:fillRect/>
          </a:stretch>
        </p:blipFill>
        <p:spPr bwMode="auto">
          <a:xfrm>
            <a:off x="6788726" y="4794513"/>
            <a:ext cx="287337" cy="287337"/>
          </a:xfrm>
          <a:prstGeom prst="rect">
            <a:avLst/>
          </a:prstGeom>
          <a:noFill/>
          <a:ln w="9525">
            <a:noFill/>
            <a:miter lim="800000"/>
            <a:headEnd/>
            <a:tailEnd/>
          </a:ln>
        </p:spPr>
      </p:pic>
      <p:pic>
        <p:nvPicPr>
          <p:cNvPr id="46" name="Picture 138" descr="Complete.png"/>
          <p:cNvPicPr>
            <a:picLocks noChangeAspect="1"/>
          </p:cNvPicPr>
          <p:nvPr/>
        </p:nvPicPr>
        <p:blipFill>
          <a:blip r:embed="rId3" cstate="print"/>
          <a:srcRect/>
          <a:stretch>
            <a:fillRect/>
          </a:stretch>
        </p:blipFill>
        <p:spPr bwMode="auto">
          <a:xfrm>
            <a:off x="6788726" y="4413513"/>
            <a:ext cx="287337" cy="287337"/>
          </a:xfrm>
          <a:prstGeom prst="rect">
            <a:avLst/>
          </a:prstGeom>
          <a:noFill/>
          <a:ln w="9525">
            <a:noFill/>
            <a:miter lim="800000"/>
            <a:headEnd/>
            <a:tailEnd/>
          </a:ln>
        </p:spPr>
      </p:pic>
      <p:pic>
        <p:nvPicPr>
          <p:cNvPr id="47" name="Picture 138" descr="Complete.png"/>
          <p:cNvPicPr>
            <a:picLocks noChangeAspect="1"/>
          </p:cNvPicPr>
          <p:nvPr/>
        </p:nvPicPr>
        <p:blipFill>
          <a:blip r:embed="rId3" cstate="print"/>
          <a:srcRect/>
          <a:stretch>
            <a:fillRect/>
          </a:stretch>
        </p:blipFill>
        <p:spPr bwMode="auto">
          <a:xfrm>
            <a:off x="6788726" y="4015051"/>
            <a:ext cx="287337" cy="287337"/>
          </a:xfrm>
          <a:prstGeom prst="rect">
            <a:avLst/>
          </a:prstGeom>
          <a:noFill/>
          <a:ln w="9525">
            <a:noFill/>
            <a:miter lim="800000"/>
            <a:headEnd/>
            <a:tailEnd/>
          </a:ln>
        </p:spPr>
      </p:pic>
      <p:pic>
        <p:nvPicPr>
          <p:cNvPr id="48" name="Picture 138" descr="Complete.png"/>
          <p:cNvPicPr>
            <a:picLocks noChangeAspect="1"/>
          </p:cNvPicPr>
          <p:nvPr/>
        </p:nvPicPr>
        <p:blipFill>
          <a:blip r:embed="rId3" cstate="print"/>
          <a:srcRect/>
          <a:stretch>
            <a:fillRect/>
          </a:stretch>
        </p:blipFill>
        <p:spPr bwMode="auto">
          <a:xfrm>
            <a:off x="6788726" y="5175513"/>
            <a:ext cx="287337" cy="287337"/>
          </a:xfrm>
          <a:prstGeom prst="rect">
            <a:avLst/>
          </a:prstGeom>
          <a:noFill/>
          <a:ln w="9525">
            <a:noFill/>
            <a:miter lim="800000"/>
            <a:headEnd/>
            <a:tailEnd/>
          </a:ln>
        </p:spPr>
      </p:pic>
      <p:pic>
        <p:nvPicPr>
          <p:cNvPr id="49" name="Picture 138" descr="Complete.png"/>
          <p:cNvPicPr>
            <a:picLocks noChangeAspect="1"/>
          </p:cNvPicPr>
          <p:nvPr/>
        </p:nvPicPr>
        <p:blipFill>
          <a:blip r:embed="rId3" cstate="print"/>
          <a:srcRect/>
          <a:stretch>
            <a:fillRect/>
          </a:stretch>
        </p:blipFill>
        <p:spPr bwMode="auto">
          <a:xfrm>
            <a:off x="7632476" y="5175513"/>
            <a:ext cx="287337" cy="287337"/>
          </a:xfrm>
          <a:prstGeom prst="rect">
            <a:avLst/>
          </a:prstGeom>
          <a:noFill/>
          <a:ln w="9525">
            <a:noFill/>
            <a:miter lim="800000"/>
            <a:headEnd/>
            <a:tailEnd/>
          </a:ln>
        </p:spPr>
      </p:pic>
      <p:pic>
        <p:nvPicPr>
          <p:cNvPr id="50" name="Picture 138" descr="Complete.png"/>
          <p:cNvPicPr>
            <a:picLocks noChangeAspect="1"/>
          </p:cNvPicPr>
          <p:nvPr/>
        </p:nvPicPr>
        <p:blipFill>
          <a:blip r:embed="rId3" cstate="print"/>
          <a:srcRect/>
          <a:stretch>
            <a:fillRect/>
          </a:stretch>
        </p:blipFill>
        <p:spPr bwMode="auto">
          <a:xfrm>
            <a:off x="7632476" y="4413513"/>
            <a:ext cx="287337" cy="287337"/>
          </a:xfrm>
          <a:prstGeom prst="rect">
            <a:avLst/>
          </a:prstGeom>
          <a:noFill/>
          <a:ln w="9525">
            <a:noFill/>
            <a:miter lim="800000"/>
            <a:headEnd/>
            <a:tailEnd/>
          </a:ln>
        </p:spPr>
      </p:pic>
      <p:pic>
        <p:nvPicPr>
          <p:cNvPr id="51" name="Picture 138" descr="Complete.png"/>
          <p:cNvPicPr>
            <a:picLocks noChangeAspect="1"/>
          </p:cNvPicPr>
          <p:nvPr/>
        </p:nvPicPr>
        <p:blipFill>
          <a:blip r:embed="rId3" cstate="print"/>
          <a:srcRect/>
          <a:stretch>
            <a:fillRect/>
          </a:stretch>
        </p:blipFill>
        <p:spPr bwMode="auto">
          <a:xfrm>
            <a:off x="7632476" y="4794513"/>
            <a:ext cx="287337" cy="287337"/>
          </a:xfrm>
          <a:prstGeom prst="rect">
            <a:avLst/>
          </a:prstGeom>
          <a:noFill/>
          <a:ln w="9525">
            <a:noFill/>
            <a:miter lim="800000"/>
            <a:headEnd/>
            <a:tailEnd/>
          </a:ln>
        </p:spPr>
      </p:pic>
      <p:pic>
        <p:nvPicPr>
          <p:cNvPr id="25" name="Picture 138" descr="Complete.png"/>
          <p:cNvPicPr>
            <a:picLocks noChangeAspect="1"/>
          </p:cNvPicPr>
          <p:nvPr/>
        </p:nvPicPr>
        <p:blipFill>
          <a:blip r:embed="rId3" cstate="print"/>
          <a:srcRect/>
          <a:stretch>
            <a:fillRect/>
          </a:stretch>
        </p:blipFill>
        <p:spPr bwMode="auto">
          <a:xfrm>
            <a:off x="6806188" y="3634051"/>
            <a:ext cx="287337" cy="287337"/>
          </a:xfrm>
          <a:prstGeom prst="rect">
            <a:avLst/>
          </a:prstGeom>
          <a:noFill/>
          <a:ln w="9525">
            <a:noFill/>
            <a:miter lim="800000"/>
            <a:headEnd/>
            <a:tailEnd/>
          </a:ln>
        </p:spPr>
      </p:pic>
      <p:pic>
        <p:nvPicPr>
          <p:cNvPr id="26" name="Picture 138" descr="Complete.png"/>
          <p:cNvPicPr>
            <a:picLocks noChangeAspect="1"/>
          </p:cNvPicPr>
          <p:nvPr/>
        </p:nvPicPr>
        <p:blipFill>
          <a:blip r:embed="rId3" cstate="print"/>
          <a:srcRect/>
          <a:stretch>
            <a:fillRect/>
          </a:stretch>
        </p:blipFill>
        <p:spPr bwMode="auto">
          <a:xfrm>
            <a:off x="7632476" y="3634051"/>
            <a:ext cx="287337" cy="287337"/>
          </a:xfrm>
          <a:prstGeom prst="rect">
            <a:avLst/>
          </a:prstGeom>
          <a:noFill/>
          <a:ln w="9525">
            <a:noFill/>
            <a:miter lim="800000"/>
            <a:headEnd/>
            <a:tailEnd/>
          </a:ln>
        </p:spPr>
      </p:pic>
      <p:sp>
        <p:nvSpPr>
          <p:cNvPr id="36" name="Rectangle 35"/>
          <p:cNvSpPr/>
          <p:nvPr/>
        </p:nvSpPr>
        <p:spPr bwMode="auto">
          <a:xfrm>
            <a:off x="404058" y="2690754"/>
            <a:ext cx="4114800" cy="1280160"/>
          </a:xfrm>
          <a:prstGeom prst="rect">
            <a:avLst/>
          </a:prstGeom>
          <a:noFill/>
          <a:ln>
            <a:headEnd type="none" w="med" len="med"/>
            <a:tailEnd type="none" w="med" len="med"/>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endParaRPr lang="en-US" sz="2300" dirty="0" smtClean="0">
              <a:gradFill>
                <a:gsLst>
                  <a:gs pos="0">
                    <a:schemeClr val="tx1"/>
                  </a:gs>
                  <a:gs pos="50000">
                    <a:schemeClr val="tx1"/>
                  </a:gs>
                </a:gsLst>
                <a:lin ang="5400000" scaled="0"/>
              </a:gradFill>
              <a:latin typeface="Segoe" pitchFamily="34" charset="0"/>
            </a:endParaRPr>
          </a:p>
        </p:txBody>
      </p:sp>
      <p:sp>
        <p:nvSpPr>
          <p:cNvPr id="37" name="Rectangle 36"/>
          <p:cNvSpPr/>
          <p:nvPr/>
        </p:nvSpPr>
        <p:spPr>
          <a:xfrm>
            <a:off x="471146" y="1212149"/>
            <a:ext cx="3412298" cy="528350"/>
          </a:xfrm>
          <a:prstGeom prst="rect">
            <a:avLst/>
          </a:prstGeom>
        </p:spPr>
        <p:txBody>
          <a:bodyPr wrap="square" lIns="91436" tIns="45718" rIns="91436" bIns="45718">
            <a:spAutoFit/>
          </a:bodyPr>
          <a:lstStyle/>
          <a:p>
            <a:pPr>
              <a:spcBef>
                <a:spcPct val="20000"/>
              </a:spcBef>
              <a:spcAft>
                <a:spcPts val="1200"/>
              </a:spcAft>
              <a:buClr>
                <a:srgbClr val="FF5B00"/>
              </a:buClr>
            </a:pPr>
            <a:r>
              <a:rPr lang="en-US" sz="1400" dirty="0" smtClean="0">
                <a:effectLst>
                  <a:outerShdw blurRad="38100" dist="38100" dir="2700000" algn="tl">
                    <a:srgbClr val="000000">
                      <a:alpha val="43137"/>
                    </a:srgbClr>
                  </a:outerShdw>
                </a:effectLst>
                <a:latin typeface="Segoe Semibold" pitchFamily="34" charset="0"/>
                <a:cs typeface="Segoe UI" pitchFamily="34" charset="0"/>
              </a:rPr>
              <a:t>General purpose server targeted at </a:t>
            </a:r>
            <a:br>
              <a:rPr lang="en-US" sz="1400" dirty="0" smtClean="0">
                <a:effectLst>
                  <a:outerShdw blurRad="38100" dist="38100" dir="2700000" algn="tl">
                    <a:srgbClr val="000000">
                      <a:alpha val="43137"/>
                    </a:srgbClr>
                  </a:outerShdw>
                </a:effectLst>
                <a:latin typeface="Segoe Semibold" pitchFamily="34" charset="0"/>
                <a:cs typeface="Segoe UI" pitchFamily="34" charset="0"/>
              </a:rPr>
            </a:br>
            <a:r>
              <a:rPr lang="en-US" sz="1400" dirty="0" smtClean="0">
                <a:effectLst>
                  <a:outerShdw blurRad="38100" dist="38100" dir="2700000" algn="tl">
                    <a:srgbClr val="000000">
                      <a:alpha val="43137"/>
                    </a:srgbClr>
                  </a:outerShdw>
                </a:effectLst>
                <a:latin typeface="Segoe Semibold" pitchFamily="34" charset="0"/>
                <a:cs typeface="Segoe UI" pitchFamily="34" charset="0"/>
              </a:rPr>
              <a:t>low end server hardware market</a:t>
            </a:r>
          </a:p>
        </p:txBody>
      </p:sp>
      <p:sp>
        <p:nvSpPr>
          <p:cNvPr id="43" name="Snip Single Corner Rectangle 42"/>
          <p:cNvSpPr/>
          <p:nvPr/>
        </p:nvSpPr>
        <p:spPr>
          <a:xfrm>
            <a:off x="420683" y="1874533"/>
            <a:ext cx="4114800" cy="548640"/>
          </a:xfrm>
          <a:prstGeom prst="snip1Rect">
            <a:avLst>
              <a:gd name="adj" fmla="val 30320"/>
            </a:avLst>
          </a:prstGeom>
          <a:gradFill flip="none" rotWithShape="1">
            <a:gsLst>
              <a:gs pos="0">
                <a:schemeClr val="accent2">
                  <a:lumMod val="50000"/>
                </a:schemeClr>
              </a:gs>
              <a:gs pos="31000">
                <a:schemeClr val="accent2">
                  <a:lumMod val="75000"/>
                </a:schemeClr>
              </a:gs>
              <a:gs pos="81000">
                <a:schemeClr val="accent2"/>
              </a:gs>
            </a:gsLst>
            <a:lin ang="13500000" scaled="1"/>
            <a:tileRect/>
          </a:gradFill>
          <a:ln>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lnSpc>
                <a:spcPct val="85000"/>
              </a:lnSpc>
            </a:pPr>
            <a:endParaRPr lang="en-US" sz="2300" dirty="0" smtClean="0">
              <a:gradFill>
                <a:gsLst>
                  <a:gs pos="0">
                    <a:schemeClr val="bg1"/>
                  </a:gs>
                  <a:gs pos="100000">
                    <a:schemeClr val="bg1"/>
                  </a:gs>
                </a:gsLst>
                <a:lin ang="13500000" scaled="1"/>
              </a:gradFill>
              <a:latin typeface="Segoe" pitchFamily="34" charset="0"/>
            </a:endParaRPr>
          </a:p>
        </p:txBody>
      </p:sp>
      <p:sp>
        <p:nvSpPr>
          <p:cNvPr id="52" name="Rectangle 51"/>
          <p:cNvSpPr/>
          <p:nvPr/>
        </p:nvSpPr>
        <p:spPr>
          <a:xfrm>
            <a:off x="440666" y="1913188"/>
            <a:ext cx="3412298" cy="528350"/>
          </a:xfrm>
          <a:prstGeom prst="rect">
            <a:avLst/>
          </a:prstGeom>
        </p:spPr>
        <p:txBody>
          <a:bodyPr wrap="square" lIns="91436" tIns="45718" rIns="91436" bIns="45718">
            <a:spAutoFit/>
          </a:bodyPr>
          <a:lstStyle/>
          <a:p>
            <a:pPr>
              <a:spcBef>
                <a:spcPct val="20000"/>
              </a:spcBef>
              <a:spcAft>
                <a:spcPts val="1200"/>
              </a:spcAft>
              <a:buClr>
                <a:srgbClr val="FF5B00"/>
              </a:buClr>
            </a:pPr>
            <a:r>
              <a:rPr lang="en-US" sz="1400" dirty="0" smtClean="0">
                <a:effectLst>
                  <a:outerShdw blurRad="38100" dist="38100" dir="2700000" algn="tl">
                    <a:srgbClr val="000000">
                      <a:alpha val="43137"/>
                    </a:srgbClr>
                  </a:outerShdw>
                </a:effectLst>
                <a:latin typeface="Segoe Semibold" pitchFamily="34" charset="0"/>
                <a:cs typeface="Segoe UI" pitchFamily="34" charset="0"/>
              </a:rPr>
              <a:t>Centered on organizations </a:t>
            </a:r>
            <a:br>
              <a:rPr lang="en-US" sz="1400" dirty="0" smtClean="0">
                <a:effectLst>
                  <a:outerShdw blurRad="38100" dist="38100" dir="2700000" algn="tl">
                    <a:srgbClr val="000000">
                      <a:alpha val="43137"/>
                    </a:srgbClr>
                  </a:outerShdw>
                </a:effectLst>
                <a:latin typeface="Segoe Semibold" pitchFamily="34" charset="0"/>
                <a:cs typeface="Segoe UI" pitchFamily="34" charset="0"/>
              </a:rPr>
            </a:br>
            <a:r>
              <a:rPr lang="en-US" sz="1400" dirty="0" smtClean="0">
                <a:effectLst>
                  <a:outerShdw blurRad="38100" dist="38100" dir="2700000" algn="tl">
                    <a:srgbClr val="000000">
                      <a:alpha val="43137"/>
                    </a:srgbClr>
                  </a:outerShdw>
                </a:effectLst>
                <a:latin typeface="Segoe Semibold" pitchFamily="34" charset="0"/>
                <a:cs typeface="Segoe UI" pitchFamily="34" charset="0"/>
              </a:rPr>
              <a:t>up to 15 users</a:t>
            </a:r>
          </a:p>
        </p:txBody>
      </p:sp>
      <p:sp>
        <p:nvSpPr>
          <p:cNvPr id="53" name="Snip Single Corner Rectangle 52"/>
          <p:cNvSpPr/>
          <p:nvPr/>
        </p:nvSpPr>
        <p:spPr>
          <a:xfrm>
            <a:off x="420683" y="2625447"/>
            <a:ext cx="4114800" cy="365760"/>
          </a:xfrm>
          <a:prstGeom prst="snip1Rect">
            <a:avLst>
              <a:gd name="adj" fmla="val 30320"/>
            </a:avLst>
          </a:prstGeom>
          <a:gradFill flip="none" rotWithShape="1">
            <a:gsLst>
              <a:gs pos="0">
                <a:schemeClr val="accent2">
                  <a:lumMod val="50000"/>
                </a:schemeClr>
              </a:gs>
              <a:gs pos="31000">
                <a:schemeClr val="accent2">
                  <a:lumMod val="75000"/>
                </a:schemeClr>
              </a:gs>
              <a:gs pos="81000">
                <a:schemeClr val="accent2"/>
              </a:gs>
            </a:gsLst>
            <a:lin ang="13500000" scaled="1"/>
            <a:tileRect/>
          </a:gradFill>
          <a:ln>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lnSpc>
                <a:spcPct val="85000"/>
              </a:lnSpc>
            </a:pPr>
            <a:endParaRPr lang="en-US" sz="2300" dirty="0" smtClean="0">
              <a:gradFill>
                <a:gsLst>
                  <a:gs pos="0">
                    <a:schemeClr val="bg1"/>
                  </a:gs>
                  <a:gs pos="100000">
                    <a:schemeClr val="bg1"/>
                  </a:gs>
                </a:gsLst>
                <a:lin ang="13500000" scaled="1"/>
              </a:gradFill>
              <a:latin typeface="Segoe" pitchFamily="34" charset="0"/>
            </a:endParaRPr>
          </a:p>
        </p:txBody>
      </p:sp>
      <p:sp>
        <p:nvSpPr>
          <p:cNvPr id="55" name="Rectangle 54"/>
          <p:cNvSpPr/>
          <p:nvPr/>
        </p:nvSpPr>
        <p:spPr>
          <a:xfrm>
            <a:off x="426811" y="2664102"/>
            <a:ext cx="3412298" cy="307777"/>
          </a:xfrm>
          <a:prstGeom prst="rect">
            <a:avLst/>
          </a:prstGeom>
        </p:spPr>
        <p:txBody>
          <a:bodyPr wrap="square" lIns="91436" tIns="45718" rIns="91436" bIns="45718">
            <a:spAutoFit/>
          </a:bodyPr>
          <a:lstStyle/>
          <a:p>
            <a:pPr>
              <a:spcBef>
                <a:spcPct val="20000"/>
              </a:spcBef>
              <a:spcAft>
                <a:spcPts val="1200"/>
              </a:spcAft>
              <a:buClr>
                <a:srgbClr val="FF5B00"/>
              </a:buClr>
            </a:pPr>
            <a:r>
              <a:rPr lang="en-US" sz="1400" dirty="0" smtClean="0">
                <a:effectLst>
                  <a:outerShdw blurRad="38100" dist="38100" dir="2700000" algn="tl">
                    <a:srgbClr val="000000">
                      <a:alpha val="43137"/>
                    </a:srgbClr>
                  </a:outerShdw>
                </a:effectLst>
                <a:latin typeface="Segoe Semibold" pitchFamily="34" charset="0"/>
                <a:cs typeface="Segoe UI" pitchFamily="34" charset="0"/>
              </a:rPr>
              <a:t>Domain Conditions</a:t>
            </a:r>
          </a:p>
        </p:txBody>
      </p:sp>
      <p:sp>
        <p:nvSpPr>
          <p:cNvPr id="56" name="Rectangle 55"/>
          <p:cNvSpPr/>
          <p:nvPr/>
        </p:nvSpPr>
        <p:spPr>
          <a:xfrm>
            <a:off x="108072" y="3072588"/>
            <a:ext cx="4572000" cy="918196"/>
          </a:xfrm>
          <a:prstGeom prst="rect">
            <a:avLst/>
          </a:prstGeom>
        </p:spPr>
        <p:txBody>
          <a:bodyPr lIns="91436" tIns="45718" rIns="91436" bIns="45718">
            <a:spAutoFit/>
          </a:bodyPr>
          <a:lstStyle/>
          <a:p>
            <a:pPr marL="630213" lvl="1" indent="-284152">
              <a:spcAft>
                <a:spcPts val="600"/>
              </a:spcAft>
              <a:buSzPct val="65000"/>
              <a:buBlip>
                <a:blip r:embed="rId5"/>
              </a:buBlip>
            </a:pPr>
            <a:r>
              <a:rPr lang="en-US" sz="1400" dirty="0" smtClean="0">
                <a:solidFill>
                  <a:schemeClr val="bg1"/>
                </a:solidFill>
                <a:latin typeface="Segoe" pitchFamily="34" charset="0"/>
              </a:rPr>
              <a:t>No more than 15 users</a:t>
            </a:r>
          </a:p>
          <a:p>
            <a:pPr marL="630213" lvl="1" indent="-284152">
              <a:spcAft>
                <a:spcPts val="600"/>
              </a:spcAft>
              <a:buSzPct val="65000"/>
              <a:buBlip>
                <a:blip r:embed="rId5"/>
              </a:buBlip>
            </a:pPr>
            <a:r>
              <a:rPr lang="en-US" sz="1400" dirty="0" smtClean="0">
                <a:solidFill>
                  <a:schemeClr val="bg1"/>
                </a:solidFill>
                <a:latin typeface="Segoe" pitchFamily="34" charset="0"/>
              </a:rPr>
              <a:t>Should be at the root of the domain</a:t>
            </a:r>
          </a:p>
          <a:p>
            <a:pPr marL="630213" lvl="1" indent="-284152">
              <a:spcAft>
                <a:spcPts val="600"/>
              </a:spcAft>
              <a:buSzPct val="65000"/>
              <a:buBlip>
                <a:blip r:embed="rId5"/>
              </a:buBlip>
            </a:pPr>
            <a:r>
              <a:rPr lang="en-US" sz="1400" dirty="0" smtClean="0">
                <a:solidFill>
                  <a:schemeClr val="bg1"/>
                </a:solidFill>
                <a:latin typeface="Segoe" pitchFamily="34" charset="0"/>
              </a:rPr>
              <a:t>Domain should not have cross forest trusts</a:t>
            </a:r>
          </a:p>
        </p:txBody>
      </p:sp>
      <p:sp>
        <p:nvSpPr>
          <p:cNvPr id="57" name="Snip Single Corner Rectangle 56"/>
          <p:cNvSpPr/>
          <p:nvPr/>
        </p:nvSpPr>
        <p:spPr>
          <a:xfrm>
            <a:off x="423454" y="4138335"/>
            <a:ext cx="4114800" cy="548640"/>
          </a:xfrm>
          <a:prstGeom prst="snip1Rect">
            <a:avLst>
              <a:gd name="adj" fmla="val 30320"/>
            </a:avLst>
          </a:prstGeom>
          <a:gradFill flip="none" rotWithShape="1">
            <a:gsLst>
              <a:gs pos="0">
                <a:schemeClr val="accent2">
                  <a:lumMod val="50000"/>
                </a:schemeClr>
              </a:gs>
              <a:gs pos="31000">
                <a:schemeClr val="accent2">
                  <a:lumMod val="75000"/>
                </a:schemeClr>
              </a:gs>
              <a:gs pos="81000">
                <a:schemeClr val="accent2"/>
              </a:gs>
            </a:gsLst>
            <a:lin ang="13500000" scaled="1"/>
            <a:tileRect/>
          </a:gradFill>
          <a:ln>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lnSpc>
                <a:spcPct val="85000"/>
              </a:lnSpc>
            </a:pPr>
            <a:endParaRPr lang="en-US" sz="2300" dirty="0" smtClean="0">
              <a:gradFill>
                <a:gsLst>
                  <a:gs pos="0">
                    <a:schemeClr val="bg1"/>
                  </a:gs>
                  <a:gs pos="100000">
                    <a:schemeClr val="bg1"/>
                  </a:gs>
                </a:gsLst>
                <a:lin ang="13500000" scaled="1"/>
              </a:gradFill>
              <a:latin typeface="Segoe" pitchFamily="34" charset="0"/>
            </a:endParaRPr>
          </a:p>
        </p:txBody>
      </p:sp>
      <p:sp>
        <p:nvSpPr>
          <p:cNvPr id="58" name="Rectangle 57"/>
          <p:cNvSpPr/>
          <p:nvPr/>
        </p:nvSpPr>
        <p:spPr>
          <a:xfrm>
            <a:off x="372536" y="4176990"/>
            <a:ext cx="4301066" cy="528350"/>
          </a:xfrm>
          <a:prstGeom prst="rect">
            <a:avLst/>
          </a:prstGeom>
        </p:spPr>
        <p:txBody>
          <a:bodyPr wrap="square" lIns="91436" tIns="45718" rIns="91436" bIns="45718">
            <a:spAutoFit/>
          </a:bodyPr>
          <a:lstStyle/>
          <a:p>
            <a:pPr>
              <a:spcBef>
                <a:spcPct val="20000"/>
              </a:spcBef>
              <a:spcAft>
                <a:spcPts val="1200"/>
              </a:spcAft>
              <a:buClr>
                <a:srgbClr val="FF5B00"/>
              </a:buClr>
            </a:pPr>
            <a:r>
              <a:rPr lang="en-US" sz="1400" dirty="0" smtClean="0">
                <a:effectLst>
                  <a:outerShdw blurRad="38100" dist="38100" dir="2700000" algn="tl">
                    <a:srgbClr val="000000">
                      <a:alpha val="43137"/>
                    </a:srgbClr>
                  </a:outerShdw>
                </a:effectLst>
                <a:latin typeface="Segoe Semibold" pitchFamily="34" charset="0"/>
                <a:cs typeface="Segoe UI" pitchFamily="34" charset="0"/>
              </a:rPr>
              <a:t>Supported Upgrade path to Windows Servers Standard</a:t>
            </a:r>
          </a:p>
        </p:txBody>
      </p:sp>
      <p:sp>
        <p:nvSpPr>
          <p:cNvPr id="63" name="Rectangle 62"/>
          <p:cNvSpPr/>
          <p:nvPr/>
        </p:nvSpPr>
        <p:spPr bwMode="auto">
          <a:xfrm>
            <a:off x="390203" y="5237017"/>
            <a:ext cx="4114800" cy="831274"/>
          </a:xfrm>
          <a:prstGeom prst="rect">
            <a:avLst/>
          </a:prstGeom>
          <a:noFill/>
          <a:ln>
            <a:headEnd type="none" w="med" len="med"/>
            <a:tailEnd type="none" w="med" len="med"/>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endParaRPr lang="en-US" sz="2300" dirty="0" smtClean="0">
              <a:gradFill>
                <a:gsLst>
                  <a:gs pos="0">
                    <a:schemeClr val="tx1"/>
                  </a:gs>
                  <a:gs pos="50000">
                    <a:schemeClr val="tx1"/>
                  </a:gs>
                </a:gsLst>
                <a:lin ang="5400000" scaled="0"/>
              </a:gradFill>
              <a:latin typeface="Segoe" pitchFamily="34" charset="0"/>
            </a:endParaRPr>
          </a:p>
        </p:txBody>
      </p:sp>
      <p:sp>
        <p:nvSpPr>
          <p:cNvPr id="59" name="Snip Single Corner Rectangle 58"/>
          <p:cNvSpPr/>
          <p:nvPr/>
        </p:nvSpPr>
        <p:spPr>
          <a:xfrm>
            <a:off x="409599" y="4855995"/>
            <a:ext cx="4114800" cy="548640"/>
          </a:xfrm>
          <a:prstGeom prst="snip1Rect">
            <a:avLst>
              <a:gd name="adj" fmla="val 30320"/>
            </a:avLst>
          </a:prstGeom>
          <a:gradFill flip="none" rotWithShape="1">
            <a:gsLst>
              <a:gs pos="0">
                <a:schemeClr val="accent2">
                  <a:lumMod val="50000"/>
                </a:schemeClr>
              </a:gs>
              <a:gs pos="31000">
                <a:schemeClr val="accent2">
                  <a:lumMod val="75000"/>
                </a:schemeClr>
              </a:gs>
              <a:gs pos="81000">
                <a:schemeClr val="accent2"/>
              </a:gs>
            </a:gsLst>
            <a:lin ang="13500000" scaled="1"/>
            <a:tileRect/>
          </a:gradFill>
          <a:ln>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lnSpc>
                <a:spcPct val="85000"/>
              </a:lnSpc>
            </a:pPr>
            <a:endParaRPr lang="en-US" sz="2300" dirty="0" smtClean="0">
              <a:gradFill>
                <a:gsLst>
                  <a:gs pos="0">
                    <a:schemeClr val="bg1"/>
                  </a:gs>
                  <a:gs pos="100000">
                    <a:schemeClr val="bg1"/>
                  </a:gs>
                </a:gsLst>
                <a:lin ang="13500000" scaled="1"/>
              </a:gradFill>
              <a:latin typeface="Segoe" pitchFamily="34" charset="0"/>
            </a:endParaRPr>
          </a:p>
        </p:txBody>
      </p:sp>
      <p:sp>
        <p:nvSpPr>
          <p:cNvPr id="60" name="Rectangle 59"/>
          <p:cNvSpPr/>
          <p:nvPr/>
        </p:nvSpPr>
        <p:spPr>
          <a:xfrm>
            <a:off x="429582" y="4894650"/>
            <a:ext cx="3412298" cy="528350"/>
          </a:xfrm>
          <a:prstGeom prst="rect">
            <a:avLst/>
          </a:prstGeom>
        </p:spPr>
        <p:txBody>
          <a:bodyPr wrap="square" lIns="91436" tIns="45718" rIns="91436" bIns="45718">
            <a:spAutoFit/>
          </a:bodyPr>
          <a:lstStyle/>
          <a:p>
            <a:pPr>
              <a:spcBef>
                <a:spcPct val="20000"/>
              </a:spcBef>
              <a:spcAft>
                <a:spcPts val="1200"/>
              </a:spcAft>
              <a:buClr>
                <a:srgbClr val="FF5B00"/>
              </a:buClr>
            </a:pPr>
            <a:r>
              <a:rPr lang="en-US" sz="1400" dirty="0" smtClean="0">
                <a:effectLst>
                  <a:outerShdw blurRad="38100" dist="38100" dir="2700000" algn="tl">
                    <a:srgbClr val="000000">
                      <a:alpha val="43137"/>
                    </a:srgbClr>
                  </a:outerShdw>
                </a:effectLst>
                <a:latin typeface="Segoe Semibold" pitchFamily="34" charset="0"/>
                <a:cs typeface="Segoe UI" pitchFamily="34" charset="0"/>
              </a:rPr>
              <a:t>Same application logo requirements as Windows Server 2008 R2</a:t>
            </a:r>
          </a:p>
        </p:txBody>
      </p:sp>
      <p:pic>
        <p:nvPicPr>
          <p:cNvPr id="29" name="Picture 28" descr="EN-Works-WS08R2_gs.png"/>
          <p:cNvPicPr>
            <a:picLocks noChangeAspect="1"/>
          </p:cNvPicPr>
          <p:nvPr/>
        </p:nvPicPr>
        <p:blipFill>
          <a:blip r:embed="rId6" cstate="print"/>
          <a:stretch>
            <a:fillRect/>
          </a:stretch>
        </p:blipFill>
        <p:spPr>
          <a:xfrm>
            <a:off x="860801" y="5601393"/>
            <a:ext cx="1179705" cy="433647"/>
          </a:xfrm>
          <a:prstGeom prst="rect">
            <a:avLst/>
          </a:prstGeom>
          <a:effectLst>
            <a:outerShdw blurRad="50800" dist="38100" dir="2700000" algn="tl" rotWithShape="0">
              <a:prstClr val="black">
                <a:alpha val="40000"/>
              </a:prstClr>
            </a:outerShdw>
          </a:effectLst>
        </p:spPr>
      </p:pic>
      <p:pic>
        <p:nvPicPr>
          <p:cNvPr id="28" name="Picture 27" descr="EN-Cert-WS08R2_rgb.png"/>
          <p:cNvPicPr>
            <a:picLocks noChangeAspect="1"/>
          </p:cNvPicPr>
          <p:nvPr/>
        </p:nvPicPr>
        <p:blipFill>
          <a:blip r:embed="rId7" cstate="print"/>
          <a:stretch>
            <a:fillRect/>
          </a:stretch>
        </p:blipFill>
        <p:spPr>
          <a:xfrm>
            <a:off x="2288770" y="5539049"/>
            <a:ext cx="454430" cy="572743"/>
          </a:xfrm>
          <a:prstGeom prst="rect">
            <a:avLst/>
          </a:prstGeom>
          <a:effectLst>
            <a:outerShdw blurRad="50800" dist="38100" dir="2700000" algn="tl" rotWithShape="0">
              <a:prstClr val="black">
                <a:alpha val="40000"/>
              </a:prstClr>
            </a:outerShdw>
          </a:effectLst>
        </p:spPr>
      </p:pic>
      <p:sp>
        <p:nvSpPr>
          <p:cNvPr id="40" name="Snip Single Corner Rectangle 39"/>
          <p:cNvSpPr/>
          <p:nvPr/>
        </p:nvSpPr>
        <p:spPr>
          <a:xfrm>
            <a:off x="4710613" y="5597155"/>
            <a:ext cx="4114800" cy="548640"/>
          </a:xfrm>
          <a:prstGeom prst="snip1Rect">
            <a:avLst>
              <a:gd name="adj" fmla="val 30320"/>
            </a:avLst>
          </a:prstGeom>
          <a:gradFill flip="none" rotWithShape="1">
            <a:gsLst>
              <a:gs pos="0">
                <a:schemeClr val="accent2">
                  <a:lumMod val="50000"/>
                </a:schemeClr>
              </a:gs>
              <a:gs pos="31000">
                <a:schemeClr val="accent2">
                  <a:lumMod val="75000"/>
                </a:schemeClr>
              </a:gs>
              <a:gs pos="81000">
                <a:schemeClr val="accent2"/>
              </a:gs>
            </a:gsLst>
            <a:lin ang="13500000" scaled="1"/>
            <a:tileRect/>
          </a:gradFill>
          <a:ln>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2" tIns="45717" rIns="91432" bIns="45717" numCol="1" rtlCol="0" anchor="ctr" anchorCtr="0" compatLnSpc="1">
            <a:prstTxWarp prst="textNoShape">
              <a:avLst/>
            </a:prstTxWarp>
          </a:bodyPr>
          <a:lstStyle/>
          <a:p>
            <a:pPr algn="ctr">
              <a:lnSpc>
                <a:spcPct val="85000"/>
              </a:lnSpc>
              <a:spcBef>
                <a:spcPct val="20000"/>
              </a:spcBef>
              <a:spcAft>
                <a:spcPts val="1200"/>
              </a:spcAft>
              <a:buClr>
                <a:srgbClr val="FF5B00"/>
              </a:buClr>
            </a:pPr>
            <a:r>
              <a:rPr lang="en-US" sz="1400" b="1" dirty="0" smtClean="0">
                <a:solidFill>
                  <a:schemeClr val="tx1"/>
                </a:solidFill>
                <a:latin typeface="Segoe Semibold" pitchFamily="34" charset="0"/>
                <a:cs typeface="Segoe UI" pitchFamily="34" charset="0"/>
              </a:rPr>
              <a:t>All Languages and Markets</a:t>
            </a:r>
          </a:p>
        </p:txBody>
      </p:sp>
      <p:sp>
        <p:nvSpPr>
          <p:cNvPr id="42" name="Rectangle 41"/>
          <p:cNvSpPr/>
          <p:nvPr/>
        </p:nvSpPr>
        <p:spPr>
          <a:xfrm>
            <a:off x="3512285" y="6396335"/>
            <a:ext cx="6716889" cy="261610"/>
          </a:xfrm>
          <a:prstGeom prst="rect">
            <a:avLst/>
          </a:prstGeom>
        </p:spPr>
        <p:txBody>
          <a:bodyPr wrap="square">
            <a:spAutoFit/>
          </a:bodyPr>
          <a:lstStyle/>
          <a:p>
            <a:r>
              <a:rPr lang="en-US" sz="1100" dirty="0" smtClean="0"/>
              <a:t>More details http://www.microsoft.com/windowsserver2008/en/us/r2-compare-features.aspx</a:t>
            </a:r>
            <a:endParaRPr lang="en-US" dirty="0"/>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defTabSz="914027">
              <a:defRPr/>
            </a:pPr>
            <a:r>
              <a:rPr sz="3300" dirty="0" smtClean="0">
                <a:solidFill>
                  <a:schemeClr val="accent1"/>
                </a:solidFill>
              </a:rPr>
              <a:t>Windows Server 2008</a:t>
            </a:r>
            <a:r>
              <a:rPr lang="en-US" sz="3300" dirty="0" smtClean="0">
                <a:solidFill>
                  <a:schemeClr val="accent1"/>
                </a:solidFill>
              </a:rPr>
              <a:t>R2</a:t>
            </a:r>
            <a:r>
              <a:rPr sz="3300" dirty="0" smtClean="0">
                <a:solidFill>
                  <a:schemeClr val="accent1"/>
                </a:solidFill>
              </a:rPr>
              <a:t> Foundation</a:t>
            </a:r>
            <a:r>
              <a:rPr sz="3300" dirty="0" smtClean="0"/>
              <a:t/>
            </a:r>
            <a:br>
              <a:rPr sz="3300" dirty="0" smtClean="0"/>
            </a:br>
            <a:r>
              <a:rPr sz="1700" dirty="0" smtClean="0">
                <a:solidFill>
                  <a:schemeClr val="tx1"/>
                </a:solidFill>
              </a:rPr>
              <a:t>Selected role and specification comparison with Windows Server 2008</a:t>
            </a:r>
            <a:r>
              <a:rPr lang="en-US" sz="1700" dirty="0" smtClean="0">
                <a:solidFill>
                  <a:schemeClr val="tx1"/>
                </a:solidFill>
              </a:rPr>
              <a:t>R2</a:t>
            </a:r>
            <a:r>
              <a:rPr sz="1700" dirty="0" smtClean="0">
                <a:solidFill>
                  <a:schemeClr val="tx1"/>
                </a:solidFill>
              </a:rPr>
              <a:t> Standard </a:t>
            </a:r>
            <a:endParaRPr sz="1700" dirty="0">
              <a:solidFill>
                <a:schemeClr val="tx1"/>
              </a:solidFill>
            </a:endParaRPr>
          </a:p>
        </p:txBody>
      </p:sp>
      <p:sp>
        <p:nvSpPr>
          <p:cNvPr id="36" name="Snip Single Corner Rectangle 35"/>
          <p:cNvSpPr/>
          <p:nvPr/>
        </p:nvSpPr>
        <p:spPr>
          <a:xfrm>
            <a:off x="4953000" y="1736601"/>
            <a:ext cx="3993128" cy="775306"/>
          </a:xfrm>
          <a:prstGeom prst="snip1Rect">
            <a:avLst>
              <a:gd name="adj" fmla="val 0"/>
            </a:avLst>
          </a:prstGeom>
          <a:gradFill flip="none" rotWithShape="1">
            <a:gsLst>
              <a:gs pos="0">
                <a:schemeClr val="accent1">
                  <a:lumMod val="50000"/>
                </a:schemeClr>
              </a:gs>
              <a:gs pos="50000">
                <a:schemeClr val="accent1">
                  <a:lumMod val="75000"/>
                </a:schemeClr>
              </a:gs>
              <a:gs pos="100000">
                <a:schemeClr val="accent1"/>
              </a:gs>
            </a:gsLst>
            <a:lin ang="13500000" scaled="1"/>
            <a:tileRect/>
          </a:gradFill>
          <a:ln>
            <a:headEnd type="none" w="med" len="med"/>
            <a:tailEnd type="none" w="med" len="med"/>
          </a:ln>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7"/>
            <a:endParaRPr lang="en-US" dirty="0" smtClean="0">
              <a:gradFill>
                <a:gsLst>
                  <a:gs pos="0">
                    <a:prstClr val="white"/>
                  </a:gs>
                  <a:gs pos="100000">
                    <a:prstClr val="white"/>
                  </a:gs>
                </a:gsLst>
                <a:lin ang="13500000" scaled="1"/>
              </a:gradFill>
              <a:latin typeface="Segoe Semibold" pitchFamily="34" charset="0"/>
            </a:endParaRPr>
          </a:p>
        </p:txBody>
      </p:sp>
      <p:graphicFrame>
        <p:nvGraphicFramePr>
          <p:cNvPr id="37" name="Table 36"/>
          <p:cNvGraphicFramePr>
            <a:graphicFrameLocks noGrp="1"/>
          </p:cNvGraphicFramePr>
          <p:nvPr/>
        </p:nvGraphicFramePr>
        <p:xfrm>
          <a:off x="4953002" y="1710261"/>
          <a:ext cx="4004845" cy="2699250"/>
        </p:xfrm>
        <a:graphic>
          <a:graphicData uri="http://schemas.openxmlformats.org/drawingml/2006/table">
            <a:tbl>
              <a:tblPr>
                <a:tableStyleId>{2D5ABB26-0587-4C30-8999-92F81FD0307C}</a:tableStyleId>
              </a:tblPr>
              <a:tblGrid>
                <a:gridCol w="1568039"/>
                <a:gridCol w="1221464"/>
                <a:gridCol w="1215342"/>
              </a:tblGrid>
              <a:tr h="387899">
                <a:tc>
                  <a:txBody>
                    <a:bodyPr/>
                    <a:lstStyle>
                      <a:defPPr>
                        <a:defRPr lang="en-US"/>
                      </a:defPPr>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pPr algn="ctr"/>
                      <a:r>
                        <a:rPr lang="en-US" sz="1600" b="1" dirty="0">
                          <a:solidFill>
                            <a:schemeClr val="bg1"/>
                          </a:solidFill>
                        </a:rPr>
                        <a:t>Specification</a:t>
                      </a:r>
                    </a:p>
                  </a:txBody>
                  <a:tcPr marR="45720" anchor="ct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defPPr>
                        <a:defRPr lang="en-US"/>
                      </a:defPPr>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pPr algn="ctr"/>
                      <a:r>
                        <a:rPr lang="en-US" sz="1600" b="1" dirty="0" smtClean="0">
                          <a:solidFill>
                            <a:schemeClr val="bg1"/>
                          </a:solidFill>
                        </a:rPr>
                        <a:t>Foundation</a:t>
                      </a:r>
                      <a:endParaRPr lang="en-US" sz="1600" b="1" dirty="0">
                        <a:solidFill>
                          <a:schemeClr val="bg1"/>
                        </a:solidFill>
                      </a:endParaRPr>
                    </a:p>
                  </a:txBody>
                  <a:tcPr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defPPr>
                        <a:defRPr lang="en-US"/>
                      </a:defPPr>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pPr algn="ctr"/>
                      <a:r>
                        <a:rPr lang="en-US" sz="1600" b="1" dirty="0">
                          <a:solidFill>
                            <a:schemeClr val="bg1"/>
                          </a:solidFill>
                        </a:rPr>
                        <a:t>Standard</a:t>
                      </a:r>
                    </a:p>
                  </a:txBody>
                  <a:tcPr marR="45720" anchor="ct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r>
              <a:tr h="387899">
                <a:tc>
                  <a:txBody>
                    <a:bodyPr/>
                    <a:lstStyle>
                      <a:defPPr>
                        <a:defRPr lang="en-US"/>
                      </a:defPPr>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100" kern="1200" dirty="0" smtClean="0">
                          <a:solidFill>
                            <a:schemeClr val="tx1"/>
                          </a:solidFill>
                          <a:effectLst/>
                          <a:latin typeface="Calibri"/>
                          <a:ea typeface="+mn-ea"/>
                          <a:cs typeface="+mn-cs"/>
                        </a:rPr>
                        <a:t>BranchCache Content Server</a:t>
                      </a:r>
                      <a:endParaRPr lang="en-US" sz="1100" kern="1200" dirty="0">
                        <a:solidFill>
                          <a:schemeClr val="tx1"/>
                        </a:solidFill>
                        <a:effectLst/>
                        <a:latin typeface="Calibri"/>
                        <a:ea typeface="+mn-ea"/>
                        <a:cs typeface="+mn-cs"/>
                      </a:endParaRPr>
                    </a:p>
                  </a:txBody>
                  <a:tcPr marR="45720" marT="18288" marB="18288" anchor="ct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defPPr>
                        <a:defRPr lang="en-US"/>
                      </a:defPPr>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pPr marL="0" algn="r" defTabSz="1097280" rtl="0" eaLnBrk="1" latinLnBrk="0" hangingPunct="1"/>
                      <a:endParaRPr lang="en-US" sz="1600" kern="1200" dirty="0">
                        <a:solidFill>
                          <a:schemeClr val="bg1"/>
                        </a:solidFill>
                        <a:effectLst>
                          <a:outerShdw blurRad="38100" dist="38100" dir="2700000" algn="tl">
                            <a:srgbClr val="000000">
                              <a:alpha val="43137"/>
                            </a:srgbClr>
                          </a:outerShdw>
                        </a:effectLst>
                        <a:latin typeface="Calibri" pitchFamily="34" charset="0"/>
                        <a:ea typeface="+mn-ea"/>
                        <a:cs typeface="Calibri" pitchFamily="34" charset="0"/>
                      </a:endParaRPr>
                    </a:p>
                  </a:txBody>
                  <a:tcPr marL="228600" marR="45720" marT="1828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defPPr>
                        <a:defRPr lang="en-US"/>
                      </a:defPPr>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pPr marL="0" algn="r" defTabSz="1097280" rtl="0" eaLnBrk="1" latinLnBrk="0" hangingPunct="1"/>
                      <a:endParaRPr lang="en-US" sz="1600" kern="1200" dirty="0">
                        <a:solidFill>
                          <a:schemeClr val="bg1"/>
                        </a:solidFill>
                        <a:effectLst>
                          <a:outerShdw blurRad="38100" dist="38100" dir="2700000" algn="tl">
                            <a:srgbClr val="000000">
                              <a:alpha val="43137"/>
                            </a:srgbClr>
                          </a:outerShdw>
                        </a:effectLst>
                        <a:latin typeface="Calibri" pitchFamily="34" charset="0"/>
                        <a:ea typeface="+mn-ea"/>
                        <a:cs typeface="Calibri" pitchFamily="34" charset="0"/>
                      </a:endParaRPr>
                    </a:p>
                  </a:txBody>
                  <a:tcPr marL="320040" marR="45720" marT="18288" marB="0" anchor="ct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r>
              <a:tr h="371856">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100" dirty="0" smtClean="0">
                          <a:solidFill>
                            <a:schemeClr val="bg1"/>
                          </a:solidFill>
                          <a:effectLst/>
                          <a:latin typeface="Calibri" pitchFamily="34" charset="0"/>
                        </a:rPr>
                        <a:t>BranchCache</a:t>
                      </a:r>
                      <a:r>
                        <a:rPr lang="en-US" sz="1100" baseline="0" dirty="0" smtClean="0">
                          <a:solidFill>
                            <a:schemeClr val="bg1"/>
                          </a:solidFill>
                          <a:effectLst/>
                          <a:latin typeface="Calibri" pitchFamily="34" charset="0"/>
                        </a:rPr>
                        <a:t> Hosted Server</a:t>
                      </a:r>
                      <a:endParaRPr lang="en-US" sz="1100" b="1" dirty="0" smtClean="0">
                        <a:solidFill>
                          <a:schemeClr val="bg1"/>
                        </a:solidFill>
                        <a:effectLst/>
                        <a:latin typeface="Calibri" pitchFamily="34" charset="0"/>
                      </a:endParaRPr>
                    </a:p>
                  </a:txBody>
                  <a:tcPr marR="45720" marT="18288" marB="18288" anchor="ct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lumMod val="75000"/>
                        <a:lumOff val="25000"/>
                      </a:schemeClr>
                    </a:solidFill>
                  </a:tcPr>
                </a:tc>
                <a:tc>
                  <a:txBody>
                    <a:bodyPr/>
                    <a:lstStyle/>
                    <a:p>
                      <a:pPr algn="r"/>
                      <a:endParaRPr lang="en-US" sz="1600" dirty="0">
                        <a:solidFill>
                          <a:schemeClr val="tx1"/>
                        </a:solidFill>
                        <a:effectLst>
                          <a:outerShdw blurRad="38100" dist="38100" dir="2700000" algn="tl">
                            <a:srgbClr val="000000">
                              <a:alpha val="43137"/>
                            </a:srgbClr>
                          </a:outerShdw>
                        </a:effectLst>
                        <a:latin typeface="Calibri" pitchFamily="34" charset="0"/>
                      </a:endParaRPr>
                    </a:p>
                  </a:txBody>
                  <a:tcPr marL="228600" marR="45720" marT="1828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lumMod val="75000"/>
                        <a:lumOff val="25000"/>
                      </a:schemeClr>
                    </a:solidFill>
                  </a:tcPr>
                </a:tc>
                <a:tc>
                  <a:txBody>
                    <a:bodyPr/>
                    <a:lstStyle/>
                    <a:p>
                      <a:pPr algn="r"/>
                      <a:endParaRPr lang="en-US" sz="1600" dirty="0">
                        <a:solidFill>
                          <a:schemeClr val="tx1"/>
                        </a:solidFill>
                        <a:latin typeface="Calibri" pitchFamily="34" charset="0"/>
                      </a:endParaRPr>
                    </a:p>
                  </a:txBody>
                  <a:tcPr marL="320040" marR="45720" marT="18288" marB="0" anchor="ct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lumMod val="75000"/>
                        <a:lumOff val="25000"/>
                      </a:schemeClr>
                    </a:solidFill>
                  </a:tcPr>
                </a:tc>
              </a:tr>
              <a:tr h="387899">
                <a:tc>
                  <a:txBody>
                    <a:bodyPr/>
                    <a:lstStyle>
                      <a:defPPr>
                        <a:defRPr lang="en-US"/>
                      </a:defPPr>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r>
                        <a:rPr lang="en-US" sz="1100" dirty="0" smtClean="0">
                          <a:solidFill>
                            <a:schemeClr val="tx1"/>
                          </a:solidFill>
                          <a:effectLst/>
                        </a:rPr>
                        <a:t>Virtual Image Use Rights</a:t>
                      </a:r>
                      <a:endParaRPr lang="en-US" sz="1100" b="1" dirty="0">
                        <a:solidFill>
                          <a:schemeClr val="tx1"/>
                        </a:solidFill>
                        <a:effectLst/>
                      </a:endParaRPr>
                    </a:p>
                  </a:txBody>
                  <a:tcPr marR="45720" marT="18288" marB="18288" anchor="ct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defPPr>
                        <a:defRPr lang="en-US"/>
                      </a:defPPr>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pPr algn="r"/>
                      <a:endParaRPr lang="en-US" sz="1600" dirty="0">
                        <a:solidFill>
                          <a:schemeClr val="tx1"/>
                        </a:solidFill>
                        <a:effectLst/>
                      </a:endParaRPr>
                    </a:p>
                  </a:txBody>
                  <a:tcPr marL="228600" marR="45720" marT="1828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defPPr>
                        <a:defRPr lang="en-US"/>
                      </a:defPPr>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pPr algn="ctr"/>
                      <a:r>
                        <a:rPr lang="en-US" sz="1600" dirty="0" smtClean="0">
                          <a:solidFill>
                            <a:schemeClr val="tx1"/>
                          </a:solidFill>
                          <a:effectLst/>
                        </a:rPr>
                        <a:t>1</a:t>
                      </a:r>
                      <a:endParaRPr lang="en-US" sz="1600" dirty="0">
                        <a:solidFill>
                          <a:schemeClr val="tx1"/>
                        </a:solidFill>
                        <a:effectLst/>
                      </a:endParaRPr>
                    </a:p>
                  </a:txBody>
                  <a:tcPr marL="320040" marR="45720" marT="18288" marB="0" anchor="ct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r>
              <a:tr h="387899">
                <a:tc>
                  <a:txBody>
                    <a:bodyPr/>
                    <a:lstStyle/>
                    <a:p>
                      <a:pPr marL="0" algn="l" defTabSz="914363" rtl="0" eaLnBrk="1" latinLnBrk="0" hangingPunct="1"/>
                      <a:r>
                        <a:rPr lang="en-US" sz="1100" kern="1200" dirty="0" smtClean="0">
                          <a:solidFill>
                            <a:schemeClr val="bg1"/>
                          </a:solidFill>
                          <a:effectLst/>
                          <a:latin typeface="Calibri"/>
                          <a:ea typeface="+mn-ea"/>
                          <a:cs typeface="+mn-cs"/>
                        </a:rPr>
                        <a:t>Direct Access</a:t>
                      </a:r>
                      <a:endParaRPr lang="en-US" sz="1100" kern="1200" dirty="0">
                        <a:solidFill>
                          <a:schemeClr val="bg1"/>
                        </a:solidFill>
                        <a:effectLst/>
                        <a:latin typeface="Calibri"/>
                        <a:ea typeface="+mn-ea"/>
                        <a:cs typeface="+mn-cs"/>
                      </a:endParaRPr>
                    </a:p>
                  </a:txBody>
                  <a:tcPr marR="45720" marT="18288" marB="18288">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lumMod val="75000"/>
                        <a:lumOff val="25000"/>
                      </a:schemeClr>
                    </a:solidFill>
                  </a:tcPr>
                </a:tc>
                <a:tc>
                  <a:txBody>
                    <a:bodyPr/>
                    <a:lstStyle/>
                    <a:p>
                      <a:pPr algn="r"/>
                      <a:endParaRPr lang="en-US" sz="1600" dirty="0">
                        <a:solidFill>
                          <a:schemeClr val="tx1"/>
                        </a:solidFill>
                        <a:effectLst/>
                        <a:latin typeface="Calibri" pitchFamily="34" charset="0"/>
                        <a:cs typeface="Calibri" pitchFamily="34" charset="0"/>
                      </a:endParaRPr>
                    </a:p>
                  </a:txBody>
                  <a:tcPr marL="228600" marR="45720" marT="1828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lumMod val="75000"/>
                        <a:lumOff val="25000"/>
                      </a:schemeClr>
                    </a:solidFill>
                  </a:tcPr>
                </a:tc>
                <a:tc>
                  <a:txBody>
                    <a:bodyPr/>
                    <a:lstStyle/>
                    <a:p>
                      <a:pPr algn="r"/>
                      <a:endParaRPr lang="en-US" sz="1600" dirty="0">
                        <a:solidFill>
                          <a:schemeClr val="tx1"/>
                        </a:solidFill>
                        <a:effectLst/>
                        <a:latin typeface="Calibri" pitchFamily="34" charset="0"/>
                        <a:cs typeface="Calibri" pitchFamily="34" charset="0"/>
                      </a:endParaRPr>
                    </a:p>
                  </a:txBody>
                  <a:tcPr marL="320040" marR="45720" marT="18288" marB="0" anchor="ct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lumMod val="75000"/>
                        <a:lumOff val="25000"/>
                      </a:schemeClr>
                    </a:solidFill>
                  </a:tcPr>
                </a:tc>
              </a:tr>
              <a:tr h="387899">
                <a:tc>
                  <a:txBody>
                    <a:bodyPr/>
                    <a:lstStyle>
                      <a:defPPr>
                        <a:defRPr lang="en-US"/>
                      </a:defPPr>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pPr marL="0" algn="l" defTabSz="914363" rtl="0" eaLnBrk="1" latinLnBrk="0" hangingPunct="1"/>
                      <a:r>
                        <a:rPr lang="en-US" sz="1100" kern="1200" dirty="0">
                          <a:solidFill>
                            <a:schemeClr val="bg1"/>
                          </a:solidFill>
                          <a:effectLst>
                            <a:outerShdw blurRad="38100" dist="38100" dir="2700000" algn="tl">
                              <a:srgbClr val="000000">
                                <a:alpha val="43137"/>
                              </a:srgbClr>
                            </a:outerShdw>
                          </a:effectLst>
                          <a:latin typeface="Calibri"/>
                          <a:ea typeface="+mn-ea"/>
                          <a:cs typeface="+mn-cs"/>
                        </a:rPr>
                        <a:t>Network Access </a:t>
                      </a:r>
                      <a:r>
                        <a:rPr lang="en-US" sz="1100" kern="1200" dirty="0" smtClean="0">
                          <a:solidFill>
                            <a:schemeClr val="bg1"/>
                          </a:solidFill>
                          <a:effectLst>
                            <a:outerShdw blurRad="38100" dist="38100" dir="2700000" algn="tl">
                              <a:srgbClr val="000000">
                                <a:alpha val="43137"/>
                              </a:srgbClr>
                            </a:outerShdw>
                          </a:effectLst>
                          <a:latin typeface="Calibri"/>
                          <a:ea typeface="+mn-ea"/>
                          <a:cs typeface="+mn-cs"/>
                        </a:rPr>
                        <a:t>Protection</a:t>
                      </a:r>
                      <a:endParaRPr lang="en-US" sz="1100" kern="1200" dirty="0">
                        <a:solidFill>
                          <a:schemeClr val="bg1"/>
                        </a:solidFill>
                        <a:effectLst>
                          <a:outerShdw blurRad="38100" dist="38100" dir="2700000" algn="tl">
                            <a:srgbClr val="000000">
                              <a:alpha val="43137"/>
                            </a:srgbClr>
                          </a:outerShdw>
                        </a:effectLst>
                        <a:latin typeface="Calibri"/>
                        <a:ea typeface="+mn-ea"/>
                        <a:cs typeface="+mn-cs"/>
                      </a:endParaRPr>
                    </a:p>
                  </a:txBody>
                  <a:tcPr marR="45720" marT="18288" marB="18288">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lumMod val="75000"/>
                        <a:lumOff val="25000"/>
                      </a:schemeClr>
                    </a:solidFill>
                  </a:tcPr>
                </a:tc>
                <a:tc>
                  <a:txBody>
                    <a:bodyPr/>
                    <a:lstStyle/>
                    <a:p>
                      <a:pPr algn="r"/>
                      <a:endParaRPr lang="en-US" sz="1600"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a:txBody>
                  <a:tcPr marL="228600" marR="45720" marT="1828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lumMod val="75000"/>
                        <a:lumOff val="25000"/>
                      </a:schemeClr>
                    </a:solidFill>
                  </a:tcPr>
                </a:tc>
                <a:tc>
                  <a:txBody>
                    <a:bodyPr/>
                    <a:lstStyle/>
                    <a:p>
                      <a:pPr algn="r"/>
                      <a:endParaRPr lang="en-US" sz="1600"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a:txBody>
                  <a:tcPr marL="320040" marR="45720" marT="18288" marB="0" anchor="ct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lumMod val="75000"/>
                        <a:lumOff val="25000"/>
                      </a:schemeClr>
                    </a:solidFill>
                  </a:tcPr>
                </a:tc>
              </a:tr>
              <a:tr h="387899">
                <a:tc>
                  <a:txBody>
                    <a:bodyPr/>
                    <a:lstStyle>
                      <a:defPPr>
                        <a:defRPr lang="en-US"/>
                      </a:defPPr>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pPr marL="0" algn="l" defTabSz="914363" rtl="0" eaLnBrk="1" latinLnBrk="0" hangingPunct="1"/>
                      <a:r>
                        <a:rPr lang="en-US" sz="1100" kern="1200" dirty="0" smtClean="0">
                          <a:solidFill>
                            <a:schemeClr val="tx1"/>
                          </a:solidFill>
                          <a:effectLst/>
                          <a:latin typeface="Calibri"/>
                          <a:ea typeface="+mn-ea"/>
                          <a:cs typeface="+mn-cs"/>
                        </a:rPr>
                        <a:t>Remote Desktop Services</a:t>
                      </a:r>
                      <a:endParaRPr lang="en-US" sz="1100" kern="1200" dirty="0">
                        <a:solidFill>
                          <a:schemeClr val="tx1"/>
                        </a:solidFill>
                        <a:effectLst/>
                        <a:latin typeface="Calibri"/>
                        <a:ea typeface="+mn-ea"/>
                        <a:cs typeface="+mn-cs"/>
                      </a:endParaRPr>
                    </a:p>
                  </a:txBody>
                  <a:tcPr marR="45720" marT="18288" marB="18288">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r"/>
                      <a:endParaRPr lang="en-US" sz="1600" dirty="0">
                        <a:solidFill>
                          <a:schemeClr val="tx1"/>
                        </a:solidFill>
                        <a:effectLst/>
                        <a:latin typeface="Calibri" pitchFamily="34" charset="0"/>
                        <a:cs typeface="Calibri" pitchFamily="34" charset="0"/>
                      </a:endParaRPr>
                    </a:p>
                  </a:txBody>
                  <a:tcPr marL="228600" marR="45720" marT="1828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r"/>
                      <a:endParaRPr lang="en-US" sz="1600" dirty="0">
                        <a:solidFill>
                          <a:schemeClr val="tx1"/>
                        </a:solidFill>
                        <a:effectLst/>
                        <a:latin typeface="Calibri" pitchFamily="34" charset="0"/>
                        <a:cs typeface="Calibri" pitchFamily="34" charset="0"/>
                      </a:endParaRPr>
                    </a:p>
                  </a:txBody>
                  <a:tcPr marL="320040" marR="45720" marT="18288" marB="0" anchor="ct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bl>
          </a:graphicData>
        </a:graphic>
      </p:graphicFrame>
      <p:pic>
        <p:nvPicPr>
          <p:cNvPr id="40" name="Picture 122" descr="Complete.png"/>
          <p:cNvPicPr>
            <a:picLocks noChangeAspect="1"/>
          </p:cNvPicPr>
          <p:nvPr/>
        </p:nvPicPr>
        <p:blipFill>
          <a:blip r:embed="rId3" cstate="print"/>
          <a:srcRect/>
          <a:stretch>
            <a:fillRect/>
          </a:stretch>
        </p:blipFill>
        <p:spPr bwMode="auto">
          <a:xfrm>
            <a:off x="7135970" y="2167463"/>
            <a:ext cx="285750" cy="287337"/>
          </a:xfrm>
          <a:prstGeom prst="rect">
            <a:avLst/>
          </a:prstGeom>
          <a:noFill/>
          <a:ln w="9525">
            <a:noFill/>
            <a:miter lim="800000"/>
            <a:headEnd/>
            <a:tailEnd/>
          </a:ln>
        </p:spPr>
      </p:pic>
      <p:pic>
        <p:nvPicPr>
          <p:cNvPr id="43" name="Picture 138" descr="Complete.png"/>
          <p:cNvPicPr>
            <a:picLocks noChangeAspect="1"/>
          </p:cNvPicPr>
          <p:nvPr/>
        </p:nvPicPr>
        <p:blipFill>
          <a:blip r:embed="rId3" cstate="print"/>
          <a:srcRect/>
          <a:stretch>
            <a:fillRect/>
          </a:stretch>
        </p:blipFill>
        <p:spPr bwMode="auto">
          <a:xfrm>
            <a:off x="7979722" y="2929463"/>
            <a:ext cx="287337" cy="287337"/>
          </a:xfrm>
          <a:prstGeom prst="rect">
            <a:avLst/>
          </a:prstGeom>
          <a:noFill/>
          <a:ln w="9525">
            <a:noFill/>
            <a:miter lim="800000"/>
            <a:headEnd/>
            <a:tailEnd/>
          </a:ln>
        </p:spPr>
      </p:pic>
      <p:pic>
        <p:nvPicPr>
          <p:cNvPr id="44" name="Picture 142" descr="Complete.png"/>
          <p:cNvPicPr>
            <a:picLocks noChangeAspect="1"/>
          </p:cNvPicPr>
          <p:nvPr/>
        </p:nvPicPr>
        <p:blipFill>
          <a:blip r:embed="rId3" cstate="print"/>
          <a:srcRect/>
          <a:stretch>
            <a:fillRect/>
          </a:stretch>
        </p:blipFill>
        <p:spPr bwMode="auto">
          <a:xfrm>
            <a:off x="7979720" y="2167461"/>
            <a:ext cx="285750" cy="287338"/>
          </a:xfrm>
          <a:prstGeom prst="rect">
            <a:avLst/>
          </a:prstGeom>
          <a:noFill/>
          <a:ln w="9525">
            <a:noFill/>
            <a:miter lim="800000"/>
            <a:headEnd/>
            <a:tailEnd/>
          </a:ln>
        </p:spPr>
      </p:pic>
      <p:pic>
        <p:nvPicPr>
          <p:cNvPr id="46" name="Picture 81" descr="Ann Do Not Enter.png"/>
          <p:cNvPicPr>
            <a:picLocks noChangeAspect="1"/>
          </p:cNvPicPr>
          <p:nvPr/>
        </p:nvPicPr>
        <p:blipFill>
          <a:blip r:embed="rId4" cstate="print"/>
          <a:srcRect/>
          <a:stretch>
            <a:fillRect/>
          </a:stretch>
        </p:blipFill>
        <p:spPr bwMode="auto">
          <a:xfrm>
            <a:off x="7135970" y="2548463"/>
            <a:ext cx="284163" cy="287337"/>
          </a:xfrm>
          <a:prstGeom prst="rect">
            <a:avLst/>
          </a:prstGeom>
          <a:noFill/>
          <a:ln w="9525">
            <a:noFill/>
            <a:miter lim="800000"/>
            <a:headEnd/>
            <a:tailEnd/>
          </a:ln>
        </p:spPr>
      </p:pic>
      <p:pic>
        <p:nvPicPr>
          <p:cNvPr id="47" name="Picture 138" descr="Complete.png"/>
          <p:cNvPicPr>
            <a:picLocks noChangeAspect="1"/>
          </p:cNvPicPr>
          <p:nvPr/>
        </p:nvPicPr>
        <p:blipFill>
          <a:blip r:embed="rId3" cstate="print"/>
          <a:srcRect/>
          <a:stretch>
            <a:fillRect/>
          </a:stretch>
        </p:blipFill>
        <p:spPr bwMode="auto">
          <a:xfrm>
            <a:off x="7979722" y="3708924"/>
            <a:ext cx="287337" cy="287337"/>
          </a:xfrm>
          <a:prstGeom prst="rect">
            <a:avLst/>
          </a:prstGeom>
          <a:noFill/>
          <a:ln w="9525">
            <a:noFill/>
            <a:miter lim="800000"/>
            <a:headEnd/>
            <a:tailEnd/>
          </a:ln>
        </p:spPr>
      </p:pic>
      <p:pic>
        <p:nvPicPr>
          <p:cNvPr id="49" name="Picture 138" descr="Complete.png"/>
          <p:cNvPicPr>
            <a:picLocks noChangeAspect="1"/>
          </p:cNvPicPr>
          <p:nvPr/>
        </p:nvPicPr>
        <p:blipFill>
          <a:blip r:embed="rId3" cstate="print"/>
          <a:srcRect/>
          <a:stretch>
            <a:fillRect/>
          </a:stretch>
        </p:blipFill>
        <p:spPr bwMode="auto">
          <a:xfrm>
            <a:off x="7135972" y="4089924"/>
            <a:ext cx="287337" cy="287337"/>
          </a:xfrm>
          <a:prstGeom prst="rect">
            <a:avLst/>
          </a:prstGeom>
          <a:noFill/>
          <a:ln w="9525">
            <a:noFill/>
            <a:miter lim="800000"/>
            <a:headEnd/>
            <a:tailEnd/>
          </a:ln>
        </p:spPr>
      </p:pic>
      <p:pic>
        <p:nvPicPr>
          <p:cNvPr id="50" name="Picture 138" descr="Complete.png"/>
          <p:cNvPicPr>
            <a:picLocks noChangeAspect="1"/>
          </p:cNvPicPr>
          <p:nvPr/>
        </p:nvPicPr>
        <p:blipFill>
          <a:blip r:embed="rId3" cstate="print"/>
          <a:srcRect/>
          <a:stretch>
            <a:fillRect/>
          </a:stretch>
        </p:blipFill>
        <p:spPr bwMode="auto">
          <a:xfrm>
            <a:off x="7135972" y="3691463"/>
            <a:ext cx="287337" cy="287337"/>
          </a:xfrm>
          <a:prstGeom prst="rect">
            <a:avLst/>
          </a:prstGeom>
          <a:noFill/>
          <a:ln w="9525">
            <a:noFill/>
            <a:miter lim="800000"/>
            <a:headEnd/>
            <a:tailEnd/>
          </a:ln>
        </p:spPr>
      </p:pic>
      <p:pic>
        <p:nvPicPr>
          <p:cNvPr id="52" name="Picture 138" descr="Complete.png"/>
          <p:cNvPicPr>
            <a:picLocks noChangeAspect="1"/>
          </p:cNvPicPr>
          <p:nvPr/>
        </p:nvPicPr>
        <p:blipFill>
          <a:blip r:embed="rId3" cstate="print"/>
          <a:srcRect/>
          <a:stretch>
            <a:fillRect/>
          </a:stretch>
        </p:blipFill>
        <p:spPr bwMode="auto">
          <a:xfrm>
            <a:off x="7979722" y="4089924"/>
            <a:ext cx="287337" cy="287337"/>
          </a:xfrm>
          <a:prstGeom prst="rect">
            <a:avLst/>
          </a:prstGeom>
          <a:noFill/>
          <a:ln w="9525">
            <a:noFill/>
            <a:miter lim="800000"/>
            <a:headEnd/>
            <a:tailEnd/>
          </a:ln>
        </p:spPr>
      </p:pic>
      <p:pic>
        <p:nvPicPr>
          <p:cNvPr id="54" name="Picture 138" descr="Complete.png"/>
          <p:cNvPicPr>
            <a:picLocks noChangeAspect="1"/>
          </p:cNvPicPr>
          <p:nvPr/>
        </p:nvPicPr>
        <p:blipFill>
          <a:blip r:embed="rId3" cstate="print"/>
          <a:srcRect/>
          <a:stretch>
            <a:fillRect/>
          </a:stretch>
        </p:blipFill>
        <p:spPr bwMode="auto">
          <a:xfrm>
            <a:off x="7979722" y="3310463"/>
            <a:ext cx="287337" cy="287337"/>
          </a:xfrm>
          <a:prstGeom prst="rect">
            <a:avLst/>
          </a:prstGeom>
          <a:noFill/>
          <a:ln w="9525">
            <a:noFill/>
            <a:miter lim="800000"/>
            <a:headEnd/>
            <a:tailEnd/>
          </a:ln>
        </p:spPr>
      </p:pic>
      <p:pic>
        <p:nvPicPr>
          <p:cNvPr id="55" name="Picture 227" descr="Ann Do Not Enter.png"/>
          <p:cNvPicPr>
            <a:picLocks noChangeAspect="1"/>
          </p:cNvPicPr>
          <p:nvPr/>
        </p:nvPicPr>
        <p:blipFill>
          <a:blip r:embed="rId4" cstate="print"/>
          <a:srcRect/>
          <a:stretch>
            <a:fillRect/>
          </a:stretch>
        </p:blipFill>
        <p:spPr bwMode="auto">
          <a:xfrm>
            <a:off x="7105650" y="3306917"/>
            <a:ext cx="285750" cy="287337"/>
          </a:xfrm>
          <a:prstGeom prst="rect">
            <a:avLst/>
          </a:prstGeom>
          <a:noFill/>
          <a:ln w="9525">
            <a:noFill/>
            <a:miter lim="800000"/>
            <a:headEnd/>
            <a:tailEnd/>
          </a:ln>
        </p:spPr>
      </p:pic>
      <p:pic>
        <p:nvPicPr>
          <p:cNvPr id="57" name="Picture 227" descr="Ann Do Not Enter.png"/>
          <p:cNvPicPr>
            <a:picLocks noChangeAspect="1"/>
          </p:cNvPicPr>
          <p:nvPr/>
        </p:nvPicPr>
        <p:blipFill>
          <a:blip r:embed="rId4" cstate="print"/>
          <a:srcRect/>
          <a:stretch>
            <a:fillRect/>
          </a:stretch>
        </p:blipFill>
        <p:spPr bwMode="auto">
          <a:xfrm>
            <a:off x="7105650" y="2925918"/>
            <a:ext cx="285750" cy="287337"/>
          </a:xfrm>
          <a:prstGeom prst="rect">
            <a:avLst/>
          </a:prstGeom>
          <a:noFill/>
          <a:ln w="9525">
            <a:noFill/>
            <a:miter lim="800000"/>
            <a:headEnd/>
            <a:tailEnd/>
          </a:ln>
        </p:spPr>
      </p:pic>
      <p:pic>
        <p:nvPicPr>
          <p:cNvPr id="58" name="Picture 81" descr="Ann Do Not Enter.png"/>
          <p:cNvPicPr>
            <a:picLocks noChangeAspect="1"/>
          </p:cNvPicPr>
          <p:nvPr/>
        </p:nvPicPr>
        <p:blipFill>
          <a:blip r:embed="rId4" cstate="print"/>
          <a:srcRect/>
          <a:stretch>
            <a:fillRect/>
          </a:stretch>
        </p:blipFill>
        <p:spPr bwMode="auto">
          <a:xfrm>
            <a:off x="8001000" y="2544918"/>
            <a:ext cx="284163" cy="287337"/>
          </a:xfrm>
          <a:prstGeom prst="rect">
            <a:avLst/>
          </a:prstGeom>
          <a:noFill/>
          <a:ln w="9525">
            <a:noFill/>
            <a:miter lim="800000"/>
            <a:headEnd/>
            <a:tailEnd/>
          </a:ln>
        </p:spPr>
      </p:pic>
      <p:graphicFrame>
        <p:nvGraphicFramePr>
          <p:cNvPr id="59" name="Table 58"/>
          <p:cNvGraphicFramePr>
            <a:graphicFrameLocks noGrp="1"/>
          </p:cNvGraphicFramePr>
          <p:nvPr/>
        </p:nvGraphicFramePr>
        <p:xfrm>
          <a:off x="473224" y="1097008"/>
          <a:ext cx="4004845" cy="4932339"/>
        </p:xfrm>
        <a:graphic>
          <a:graphicData uri="http://schemas.openxmlformats.org/drawingml/2006/table">
            <a:tbl>
              <a:tblPr>
                <a:tableStyleId>{2D5ABB26-0587-4C30-8999-92F81FD0307C}</a:tableStyleId>
              </a:tblPr>
              <a:tblGrid>
                <a:gridCol w="1876574"/>
                <a:gridCol w="1137684"/>
                <a:gridCol w="990587"/>
              </a:tblGrid>
              <a:tr h="345158">
                <a:tc>
                  <a:txBody>
                    <a:bodyPr/>
                    <a:lstStyle>
                      <a:defPPr>
                        <a:defRPr lang="en-US"/>
                      </a:defPPr>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pPr algn="ctr"/>
                      <a:r>
                        <a:rPr lang="en-US" sz="1600" b="1" dirty="0" smtClean="0">
                          <a:solidFill>
                            <a:schemeClr val="bg1"/>
                          </a:solidFill>
                          <a:effectLst/>
                        </a:rPr>
                        <a:t>Role</a:t>
                      </a:r>
                      <a:endParaRPr lang="en-US" sz="1600" b="1" dirty="0">
                        <a:solidFill>
                          <a:schemeClr val="bg1"/>
                        </a:solidFill>
                        <a:effectLst/>
                      </a:endParaRPr>
                    </a:p>
                  </a:txBody>
                  <a:tcPr marR="45720" anchor="ctr">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chemeClr val="accent1"/>
                    </a:solidFill>
                  </a:tcPr>
                </a:tc>
                <a:tc>
                  <a:txBody>
                    <a:bodyPr/>
                    <a:lstStyle>
                      <a:defPPr>
                        <a:defRPr lang="en-US"/>
                      </a:defPPr>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pPr algn="ctr"/>
                      <a:r>
                        <a:rPr lang="en-US" sz="1600" b="1" dirty="0" smtClean="0">
                          <a:solidFill>
                            <a:schemeClr val="bg1"/>
                          </a:solidFill>
                          <a:effectLst/>
                        </a:rPr>
                        <a:t>Foundation</a:t>
                      </a:r>
                      <a:endParaRPr lang="en-US" sz="1600" b="1" dirty="0">
                        <a:solidFill>
                          <a:schemeClr val="bg1"/>
                        </a:solidFill>
                        <a:effectLst/>
                      </a:endParaRPr>
                    </a:p>
                  </a:txBody>
                  <a:tcPr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chemeClr val="accent1"/>
                    </a:solidFill>
                  </a:tcPr>
                </a:tc>
                <a:tc>
                  <a:txBody>
                    <a:bodyPr/>
                    <a:lstStyle>
                      <a:defPPr>
                        <a:defRPr lang="en-US"/>
                      </a:defPPr>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pPr algn="ctr"/>
                      <a:r>
                        <a:rPr lang="en-US" sz="1600" b="1" dirty="0">
                          <a:solidFill>
                            <a:schemeClr val="bg1"/>
                          </a:solidFill>
                          <a:effectLst/>
                        </a:rPr>
                        <a:t>Standard</a:t>
                      </a:r>
                    </a:p>
                  </a:txBody>
                  <a:tcPr marR="45720" anchor="ctr">
                    <a:lnL w="12700" cap="flat" cmpd="sng" algn="ctr">
                      <a:solidFill>
                        <a:schemeClr val="bg1"/>
                      </a:solidFill>
                      <a:prstDash val="solid"/>
                      <a:round/>
                      <a:headEnd type="none" w="med" len="med"/>
                      <a:tailEnd type="none" w="med" len="med"/>
                    </a:lnL>
                    <a:lnB w="12700" cap="flat" cmpd="sng" algn="ctr">
                      <a:solidFill>
                        <a:schemeClr val="bg1"/>
                      </a:solidFill>
                      <a:prstDash val="solid"/>
                      <a:round/>
                      <a:headEnd type="none" w="med" len="med"/>
                      <a:tailEnd type="none" w="med" len="med"/>
                    </a:lnB>
                    <a:solidFill>
                      <a:schemeClr val="accent1"/>
                    </a:solidFill>
                  </a:tcPr>
                </a:tc>
              </a:tr>
              <a:tr h="449351">
                <a:tc>
                  <a:txBody>
                    <a:bodyPr/>
                    <a:lstStyle>
                      <a:defPPr>
                        <a:defRPr lang="en-US"/>
                      </a:defPPr>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r>
                        <a:rPr lang="en-US" sz="1100" dirty="0" smtClean="0">
                          <a:solidFill>
                            <a:schemeClr val="tx1"/>
                          </a:solidFill>
                          <a:effectLst/>
                          <a:latin typeface="Calibri" pitchFamily="34" charset="0"/>
                        </a:rPr>
                        <a:t>Active Directory Domain Services</a:t>
                      </a:r>
                      <a:endParaRPr lang="en-US" sz="1100" b="1" dirty="0" smtClean="0">
                        <a:solidFill>
                          <a:schemeClr val="tx1"/>
                        </a:solidFill>
                        <a:effectLst/>
                        <a:latin typeface="Calibri" pitchFamily="34" charset="0"/>
                      </a:endParaRPr>
                    </a:p>
                  </a:txBody>
                  <a:tcPr marR="45720" marT="18288" marB="18288"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defPPr>
                        <a:defRPr lang="en-US"/>
                      </a:defPPr>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pPr algn="r"/>
                      <a:endParaRPr lang="en-US" sz="1600" dirty="0">
                        <a:solidFill>
                          <a:schemeClr val="bg1"/>
                        </a:solidFill>
                        <a:effectLst>
                          <a:outerShdw blurRad="38100" dist="38100" dir="2700000" algn="tl">
                            <a:srgbClr val="000000">
                              <a:alpha val="43137"/>
                            </a:srgbClr>
                          </a:outerShdw>
                        </a:effectLst>
                        <a:latin typeface="Calibri" pitchFamily="34" charset="0"/>
                      </a:endParaRPr>
                    </a:p>
                  </a:txBody>
                  <a:tcPr marL="228600" marR="45720" marT="1828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defPPr>
                        <a:defRPr lang="en-US"/>
                      </a:defPPr>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pPr algn="r"/>
                      <a:endParaRPr lang="en-US" sz="1600" dirty="0">
                        <a:solidFill>
                          <a:schemeClr val="bg1"/>
                        </a:solidFill>
                        <a:latin typeface="Calibri" pitchFamily="34" charset="0"/>
                      </a:endParaRPr>
                    </a:p>
                  </a:txBody>
                  <a:tcPr marL="320040" marR="45720" marT="18288" marB="0"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449351">
                <a:tc>
                  <a:txBody>
                    <a:bodyPr/>
                    <a:lstStyle>
                      <a:defPPr>
                        <a:defRPr lang="en-US"/>
                      </a:defPPr>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r>
                        <a:rPr lang="en-US" sz="1100" dirty="0" smtClean="0">
                          <a:solidFill>
                            <a:schemeClr val="bg1"/>
                          </a:solidFill>
                          <a:effectLst/>
                          <a:latin typeface="Calibri" pitchFamily="34" charset="0"/>
                        </a:rPr>
                        <a:t>Active Directory® Lightweight Directory Services</a:t>
                      </a:r>
                      <a:endParaRPr lang="en-US" sz="1100" b="1" dirty="0" smtClean="0">
                        <a:solidFill>
                          <a:schemeClr val="bg1"/>
                        </a:solidFill>
                        <a:effectLst/>
                        <a:latin typeface="Calibri" pitchFamily="34" charset="0"/>
                      </a:endParaRPr>
                    </a:p>
                  </a:txBody>
                  <a:tcPr marR="45720" marT="18288" marB="18288"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lumMod val="75000"/>
                        <a:lumOff val="25000"/>
                      </a:schemeClr>
                    </a:solidFill>
                  </a:tcPr>
                </a:tc>
                <a:tc>
                  <a:txBody>
                    <a:bodyPr/>
                    <a:lstStyle>
                      <a:defPPr>
                        <a:defRPr lang="en-US"/>
                      </a:defPPr>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pPr algn="r"/>
                      <a:endParaRPr lang="en-US" sz="1600" dirty="0">
                        <a:solidFill>
                          <a:schemeClr val="bg1"/>
                        </a:solidFill>
                        <a:effectLst>
                          <a:outerShdw blurRad="38100" dist="38100" dir="2700000" algn="tl">
                            <a:srgbClr val="000000">
                              <a:alpha val="43137"/>
                            </a:srgbClr>
                          </a:outerShdw>
                        </a:effectLst>
                        <a:latin typeface="Calibri" pitchFamily="34" charset="0"/>
                      </a:endParaRPr>
                    </a:p>
                  </a:txBody>
                  <a:tcPr marL="228600" marR="45720" marT="1828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lumMod val="75000"/>
                        <a:lumOff val="25000"/>
                      </a:schemeClr>
                    </a:solidFill>
                  </a:tcPr>
                </a:tc>
                <a:tc>
                  <a:txBody>
                    <a:bodyPr/>
                    <a:lstStyle>
                      <a:defPPr>
                        <a:defRPr lang="en-US"/>
                      </a:defPPr>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pPr algn="r"/>
                      <a:endParaRPr lang="en-US" sz="1600" dirty="0">
                        <a:solidFill>
                          <a:schemeClr val="bg1"/>
                        </a:solidFill>
                        <a:latin typeface="Calibri" pitchFamily="34" charset="0"/>
                      </a:endParaRPr>
                    </a:p>
                  </a:txBody>
                  <a:tcPr marL="320040" marR="45720" marT="18288" marB="0"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lumMod val="75000"/>
                        <a:lumOff val="25000"/>
                      </a:schemeClr>
                    </a:solidFill>
                  </a:tcPr>
                </a:tc>
              </a:tr>
              <a:tr h="449351">
                <a:tc>
                  <a:txBody>
                    <a:bodyPr/>
                    <a:lstStyle>
                      <a:defPPr>
                        <a:defRPr lang="en-US"/>
                      </a:defPPr>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r>
                        <a:rPr lang="en-US" sz="1100" dirty="0" smtClean="0">
                          <a:solidFill>
                            <a:schemeClr val="tx1"/>
                          </a:solidFill>
                          <a:effectLst/>
                          <a:latin typeface="Calibri" pitchFamily="34" charset="0"/>
                        </a:rPr>
                        <a:t>Active Directory® Rights Management Services</a:t>
                      </a:r>
                      <a:endParaRPr lang="en-US" sz="1100" b="1" dirty="0" smtClean="0">
                        <a:solidFill>
                          <a:schemeClr val="tx1"/>
                        </a:solidFill>
                        <a:effectLst/>
                        <a:latin typeface="Calibri" pitchFamily="34" charset="0"/>
                      </a:endParaRPr>
                    </a:p>
                  </a:txBody>
                  <a:tcPr marR="45720" marT="18288" marB="18288"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defPPr>
                        <a:defRPr lang="en-US"/>
                      </a:defPPr>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pPr algn="r"/>
                      <a:endParaRPr lang="en-US" sz="1600" dirty="0">
                        <a:solidFill>
                          <a:schemeClr val="bg1"/>
                        </a:solidFill>
                        <a:effectLst>
                          <a:outerShdw blurRad="38100" dist="38100" dir="2700000" algn="tl">
                            <a:srgbClr val="000000">
                              <a:alpha val="43137"/>
                            </a:srgbClr>
                          </a:outerShdw>
                        </a:effectLst>
                        <a:latin typeface="Calibri" pitchFamily="34" charset="0"/>
                      </a:endParaRPr>
                    </a:p>
                  </a:txBody>
                  <a:tcPr marL="228600" marR="45720" marT="1828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defPPr>
                        <a:defRPr lang="en-US"/>
                      </a:defPPr>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pPr algn="r"/>
                      <a:endParaRPr lang="en-US" sz="1600" dirty="0">
                        <a:solidFill>
                          <a:schemeClr val="bg1"/>
                        </a:solidFill>
                        <a:latin typeface="Calibri" pitchFamily="34" charset="0"/>
                      </a:endParaRPr>
                    </a:p>
                  </a:txBody>
                  <a:tcPr marL="320040" marR="45720" marT="18288" marB="0"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396447">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100" dirty="0" smtClean="0">
                          <a:solidFill>
                            <a:schemeClr val="bg1"/>
                          </a:solidFill>
                          <a:effectLst/>
                          <a:latin typeface="Calibri" pitchFamily="34" charset="0"/>
                        </a:rPr>
                        <a:t>DHCP Server</a:t>
                      </a:r>
                      <a:endParaRPr lang="en-US" sz="1100" b="1" dirty="0" smtClean="0">
                        <a:solidFill>
                          <a:schemeClr val="bg1"/>
                        </a:solidFill>
                        <a:effectLst/>
                        <a:latin typeface="Calibri" pitchFamily="34" charset="0"/>
                      </a:endParaRPr>
                    </a:p>
                  </a:txBody>
                  <a:tcPr marR="45720" marT="18288" marB="18288"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lumMod val="75000"/>
                        <a:lumOff val="25000"/>
                      </a:schemeClr>
                    </a:solidFill>
                  </a:tcPr>
                </a:tc>
                <a:tc>
                  <a:txBody>
                    <a:bodyPr/>
                    <a:lstStyle/>
                    <a:p>
                      <a:pPr algn="r"/>
                      <a:endParaRPr lang="en-US" sz="1600" dirty="0">
                        <a:solidFill>
                          <a:schemeClr val="bg1"/>
                        </a:solidFill>
                        <a:effectLst>
                          <a:outerShdw blurRad="38100" dist="38100" dir="2700000" algn="tl">
                            <a:srgbClr val="000000">
                              <a:alpha val="43137"/>
                            </a:srgbClr>
                          </a:outerShdw>
                        </a:effectLst>
                        <a:latin typeface="Calibri" pitchFamily="34" charset="0"/>
                      </a:endParaRPr>
                    </a:p>
                  </a:txBody>
                  <a:tcPr marL="228600" marR="45720" marT="1828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lumMod val="75000"/>
                        <a:lumOff val="25000"/>
                      </a:schemeClr>
                    </a:solidFill>
                  </a:tcPr>
                </a:tc>
                <a:tc>
                  <a:txBody>
                    <a:bodyPr/>
                    <a:lstStyle/>
                    <a:p>
                      <a:pPr algn="r"/>
                      <a:endParaRPr lang="en-US" sz="1600" dirty="0">
                        <a:solidFill>
                          <a:schemeClr val="bg1"/>
                        </a:solidFill>
                        <a:latin typeface="Calibri" pitchFamily="34" charset="0"/>
                      </a:endParaRPr>
                    </a:p>
                  </a:txBody>
                  <a:tcPr marL="320040" marR="45720" marT="18288" marB="0"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lumMod val="75000"/>
                        <a:lumOff val="25000"/>
                      </a:schemeClr>
                    </a:solidFill>
                  </a:tcPr>
                </a:tc>
              </a:tr>
              <a:tr h="396447">
                <a:tc>
                  <a:txBody>
                    <a:bodyPr/>
                    <a:lstStyle>
                      <a:defPPr>
                        <a:defRPr lang="en-US"/>
                      </a:defPPr>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r>
                        <a:rPr lang="en-US" sz="1100" dirty="0" smtClean="0">
                          <a:solidFill>
                            <a:schemeClr val="tx1"/>
                          </a:solidFill>
                          <a:effectLst/>
                          <a:latin typeface="Calibri" pitchFamily="34" charset="0"/>
                        </a:rPr>
                        <a:t>DNS Server</a:t>
                      </a:r>
                      <a:endParaRPr lang="en-US" sz="1100" b="1" dirty="0" smtClean="0">
                        <a:solidFill>
                          <a:schemeClr val="tx1"/>
                        </a:solidFill>
                        <a:effectLst/>
                        <a:latin typeface="Calibri" pitchFamily="34" charset="0"/>
                      </a:endParaRPr>
                    </a:p>
                  </a:txBody>
                  <a:tcPr marR="45720" marT="18288" marB="18288"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defPPr>
                        <a:defRPr lang="en-US"/>
                      </a:defPPr>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pPr algn="r"/>
                      <a:endParaRPr lang="en-US" sz="1600" dirty="0">
                        <a:solidFill>
                          <a:schemeClr val="bg1"/>
                        </a:solidFill>
                        <a:effectLst>
                          <a:outerShdw blurRad="38100" dist="38100" dir="2700000" algn="tl">
                            <a:srgbClr val="000000">
                              <a:alpha val="43137"/>
                            </a:srgbClr>
                          </a:outerShdw>
                        </a:effectLst>
                        <a:latin typeface="Calibri" pitchFamily="34" charset="0"/>
                      </a:endParaRPr>
                    </a:p>
                  </a:txBody>
                  <a:tcPr marL="228600" marR="45720" marT="1828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defPPr>
                        <a:defRPr lang="en-US"/>
                      </a:defPPr>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pPr algn="r"/>
                      <a:endParaRPr lang="en-US" sz="1600" dirty="0">
                        <a:solidFill>
                          <a:schemeClr val="bg1"/>
                        </a:solidFill>
                        <a:latin typeface="Calibri" pitchFamily="34" charset="0"/>
                      </a:endParaRPr>
                    </a:p>
                  </a:txBody>
                  <a:tcPr marL="320040" marR="45720" marT="18288" marB="0"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396447">
                <a:tc>
                  <a:txBody>
                    <a:bodyPr/>
                    <a:lstStyle>
                      <a:defPPr>
                        <a:defRPr lang="en-US"/>
                      </a:defPPr>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r>
                        <a:rPr lang="en-US" sz="1100" dirty="0" smtClean="0">
                          <a:solidFill>
                            <a:schemeClr val="bg1"/>
                          </a:solidFill>
                          <a:effectLst/>
                          <a:latin typeface="Calibri" pitchFamily="34" charset="0"/>
                        </a:rPr>
                        <a:t>File Services</a:t>
                      </a:r>
                      <a:endParaRPr lang="en-US" sz="1100" b="1" dirty="0" smtClean="0">
                        <a:solidFill>
                          <a:schemeClr val="bg1"/>
                        </a:solidFill>
                        <a:effectLst/>
                        <a:latin typeface="Calibri" pitchFamily="34" charset="0"/>
                      </a:endParaRPr>
                    </a:p>
                  </a:txBody>
                  <a:tcPr marR="45720" marT="18288" marB="18288"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lumMod val="75000"/>
                        <a:lumOff val="25000"/>
                      </a:schemeClr>
                    </a:solidFill>
                  </a:tcPr>
                </a:tc>
                <a:tc>
                  <a:txBody>
                    <a:bodyPr/>
                    <a:lstStyle>
                      <a:defPPr>
                        <a:defRPr lang="en-US"/>
                      </a:defPPr>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pPr algn="r"/>
                      <a:endParaRPr lang="en-US" sz="1600" dirty="0">
                        <a:solidFill>
                          <a:schemeClr val="bg1"/>
                        </a:solidFill>
                        <a:effectLst>
                          <a:outerShdw blurRad="38100" dist="38100" dir="2700000" algn="tl">
                            <a:srgbClr val="000000">
                              <a:alpha val="43137"/>
                            </a:srgbClr>
                          </a:outerShdw>
                        </a:effectLst>
                        <a:latin typeface="Calibri" pitchFamily="34" charset="0"/>
                      </a:endParaRPr>
                    </a:p>
                  </a:txBody>
                  <a:tcPr marL="228600" marR="45720" marT="1828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lumMod val="75000"/>
                        <a:lumOff val="25000"/>
                      </a:schemeClr>
                    </a:solidFill>
                  </a:tcPr>
                </a:tc>
                <a:tc>
                  <a:txBody>
                    <a:bodyPr/>
                    <a:lstStyle>
                      <a:defPPr>
                        <a:defRPr lang="en-US"/>
                      </a:defPPr>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pPr algn="r"/>
                      <a:endParaRPr lang="en-US" sz="1600" dirty="0">
                        <a:solidFill>
                          <a:schemeClr val="bg1"/>
                        </a:solidFill>
                        <a:latin typeface="Calibri" pitchFamily="34" charset="0"/>
                      </a:endParaRPr>
                    </a:p>
                  </a:txBody>
                  <a:tcPr marL="320040" marR="45720" marT="18288" marB="0"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lumMod val="75000"/>
                        <a:lumOff val="25000"/>
                      </a:schemeClr>
                    </a:solidFill>
                  </a:tcPr>
                </a:tc>
              </a:tr>
              <a:tr h="396447">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effectLst/>
                          <a:latin typeface="Calibri" pitchFamily="34" charset="0"/>
                        </a:rPr>
                        <a:t>Print Services</a:t>
                      </a:r>
                      <a:endParaRPr lang="en-US" sz="1100" b="1" dirty="0" smtClean="0">
                        <a:solidFill>
                          <a:schemeClr val="tx1"/>
                        </a:solidFill>
                        <a:effectLst/>
                        <a:latin typeface="Calibri" pitchFamily="34" charset="0"/>
                      </a:endParaRPr>
                    </a:p>
                  </a:txBody>
                  <a:tcPr marR="45720" marT="18288" marB="18288"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r"/>
                      <a:endParaRPr lang="en-US" sz="1600" dirty="0">
                        <a:solidFill>
                          <a:schemeClr val="bg1"/>
                        </a:solidFill>
                        <a:effectLst>
                          <a:outerShdw blurRad="38100" dist="38100" dir="2700000" algn="tl">
                            <a:srgbClr val="000000">
                              <a:alpha val="43137"/>
                            </a:srgbClr>
                          </a:outerShdw>
                        </a:effectLst>
                        <a:latin typeface="Calibri" pitchFamily="34" charset="0"/>
                      </a:endParaRPr>
                    </a:p>
                  </a:txBody>
                  <a:tcPr marL="228600" marR="45720" marT="1828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r"/>
                      <a:endParaRPr lang="en-US" sz="1600" dirty="0">
                        <a:solidFill>
                          <a:schemeClr val="bg1"/>
                        </a:solidFill>
                        <a:latin typeface="Calibri" pitchFamily="34" charset="0"/>
                      </a:endParaRPr>
                    </a:p>
                  </a:txBody>
                  <a:tcPr marL="320040" marR="45720" marT="18288" marB="0"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396447">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100" dirty="0" smtClean="0">
                          <a:solidFill>
                            <a:schemeClr val="bg1"/>
                          </a:solidFill>
                          <a:effectLst/>
                          <a:latin typeface="Calibri" pitchFamily="34" charset="0"/>
                        </a:rPr>
                        <a:t>Fax Server</a:t>
                      </a:r>
                      <a:endParaRPr lang="en-US" sz="1100" b="1" dirty="0" smtClean="0">
                        <a:solidFill>
                          <a:schemeClr val="bg1"/>
                        </a:solidFill>
                        <a:effectLst/>
                        <a:latin typeface="Calibri" pitchFamily="34" charset="0"/>
                      </a:endParaRPr>
                    </a:p>
                  </a:txBody>
                  <a:tcPr marR="45720" marT="18288" marB="18288"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lumMod val="75000"/>
                        <a:lumOff val="25000"/>
                      </a:schemeClr>
                    </a:solidFill>
                  </a:tcPr>
                </a:tc>
                <a:tc>
                  <a:txBody>
                    <a:bodyPr/>
                    <a:lstStyle/>
                    <a:p>
                      <a:pPr algn="r"/>
                      <a:endParaRPr lang="en-US" sz="1600" dirty="0">
                        <a:solidFill>
                          <a:schemeClr val="bg1"/>
                        </a:solidFill>
                        <a:effectLst>
                          <a:outerShdw blurRad="38100" dist="38100" dir="2700000" algn="tl">
                            <a:srgbClr val="000000">
                              <a:alpha val="43137"/>
                            </a:srgbClr>
                          </a:outerShdw>
                        </a:effectLst>
                        <a:latin typeface="Calibri" pitchFamily="34" charset="0"/>
                      </a:endParaRPr>
                    </a:p>
                  </a:txBody>
                  <a:tcPr marL="228600" marR="45720" marT="1828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lumMod val="75000"/>
                        <a:lumOff val="25000"/>
                      </a:schemeClr>
                    </a:solidFill>
                  </a:tcPr>
                </a:tc>
                <a:tc>
                  <a:txBody>
                    <a:bodyPr/>
                    <a:lstStyle/>
                    <a:p>
                      <a:pPr algn="r"/>
                      <a:endParaRPr lang="en-US" sz="1600" dirty="0">
                        <a:solidFill>
                          <a:schemeClr val="bg1"/>
                        </a:solidFill>
                        <a:latin typeface="Calibri" pitchFamily="34" charset="0"/>
                      </a:endParaRPr>
                    </a:p>
                  </a:txBody>
                  <a:tcPr marL="320040" marR="45720" marT="18288" marB="0"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lumMod val="75000"/>
                        <a:lumOff val="25000"/>
                      </a:schemeClr>
                    </a:solidFill>
                  </a:tcPr>
                </a:tc>
              </a:tr>
              <a:tr h="396447">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effectLst/>
                          <a:latin typeface="Calibri" pitchFamily="34" charset="0"/>
                        </a:rPr>
                        <a:t>Hyper-V™</a:t>
                      </a:r>
                      <a:endParaRPr lang="en-US" sz="1100" b="1" dirty="0" smtClean="0">
                        <a:solidFill>
                          <a:schemeClr val="tx1"/>
                        </a:solidFill>
                        <a:effectLst/>
                        <a:latin typeface="Calibri" pitchFamily="34" charset="0"/>
                      </a:endParaRPr>
                    </a:p>
                  </a:txBody>
                  <a:tcPr marR="45720" marT="18288" marB="18288"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r"/>
                      <a:endParaRPr lang="en-US" sz="1600" dirty="0">
                        <a:solidFill>
                          <a:schemeClr val="bg1"/>
                        </a:solidFill>
                        <a:effectLst>
                          <a:outerShdw blurRad="38100" dist="38100" dir="2700000" algn="tl">
                            <a:srgbClr val="000000">
                              <a:alpha val="43137"/>
                            </a:srgbClr>
                          </a:outerShdw>
                        </a:effectLst>
                        <a:latin typeface="Calibri" pitchFamily="34" charset="0"/>
                      </a:endParaRPr>
                    </a:p>
                  </a:txBody>
                  <a:tcPr marL="228600" marR="45720" marT="1828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r"/>
                      <a:endParaRPr lang="en-US" sz="1600" dirty="0">
                        <a:solidFill>
                          <a:schemeClr val="bg1"/>
                        </a:solidFill>
                        <a:latin typeface="Calibri" pitchFamily="34" charset="0"/>
                      </a:endParaRPr>
                    </a:p>
                  </a:txBody>
                  <a:tcPr marL="320040" marR="45720" marT="18288" marB="0"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463999">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100" dirty="0" smtClean="0">
                          <a:solidFill>
                            <a:schemeClr val="bg1"/>
                          </a:solidFill>
                          <a:effectLst/>
                          <a:latin typeface="Calibri" pitchFamily="34" charset="0"/>
                        </a:rPr>
                        <a:t>Web Services (Internet Information Services [IIS]) 7.5</a:t>
                      </a:r>
                      <a:endParaRPr lang="en-US" sz="1100" b="1" dirty="0" smtClean="0">
                        <a:solidFill>
                          <a:schemeClr val="bg1"/>
                        </a:solidFill>
                        <a:effectLst/>
                        <a:latin typeface="Calibri" pitchFamily="34" charset="0"/>
                      </a:endParaRPr>
                    </a:p>
                  </a:txBody>
                  <a:tcPr marR="45720" marT="18288" marB="18288"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lumMod val="75000"/>
                        <a:lumOff val="25000"/>
                      </a:schemeClr>
                    </a:solidFill>
                  </a:tcPr>
                </a:tc>
                <a:tc>
                  <a:txBody>
                    <a:bodyPr/>
                    <a:lstStyle/>
                    <a:p>
                      <a:pPr algn="r"/>
                      <a:endParaRPr lang="en-US" sz="1600" dirty="0">
                        <a:solidFill>
                          <a:schemeClr val="bg1"/>
                        </a:solidFill>
                        <a:effectLst>
                          <a:outerShdw blurRad="38100" dist="38100" dir="2700000" algn="tl">
                            <a:srgbClr val="000000">
                              <a:alpha val="43137"/>
                            </a:srgbClr>
                          </a:outerShdw>
                        </a:effectLst>
                        <a:latin typeface="Calibri" pitchFamily="34" charset="0"/>
                      </a:endParaRPr>
                    </a:p>
                  </a:txBody>
                  <a:tcPr marL="228600" marR="45720" marT="1828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lumMod val="75000"/>
                        <a:lumOff val="25000"/>
                      </a:schemeClr>
                    </a:solidFill>
                  </a:tcPr>
                </a:tc>
                <a:tc>
                  <a:txBody>
                    <a:bodyPr/>
                    <a:lstStyle/>
                    <a:p>
                      <a:pPr algn="r"/>
                      <a:endParaRPr lang="en-US" sz="1600" dirty="0">
                        <a:solidFill>
                          <a:schemeClr val="bg1"/>
                        </a:solidFill>
                        <a:latin typeface="Calibri" pitchFamily="34" charset="0"/>
                      </a:endParaRPr>
                    </a:p>
                  </a:txBody>
                  <a:tcPr marL="320040" marR="45720" marT="18288" marB="0"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lumMod val="75000"/>
                        <a:lumOff val="25000"/>
                      </a:schemeClr>
                    </a:solidFill>
                  </a:tcPr>
                </a:tc>
              </a:tr>
              <a:tr h="396447">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effectLst/>
                          <a:latin typeface="Calibri" pitchFamily="34" charset="0"/>
                        </a:rPr>
                        <a:t>Server Core*</a:t>
                      </a:r>
                      <a:endParaRPr lang="en-US" sz="1100" b="1" dirty="0" smtClean="0">
                        <a:solidFill>
                          <a:schemeClr val="tx1"/>
                        </a:solidFill>
                        <a:effectLst/>
                        <a:latin typeface="Calibri" pitchFamily="34" charset="0"/>
                      </a:endParaRPr>
                    </a:p>
                  </a:txBody>
                  <a:tcPr marR="45720" marT="18288" marB="18288"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tc>
                  <a:txBody>
                    <a:bodyPr/>
                    <a:lstStyle/>
                    <a:p>
                      <a:pPr algn="r"/>
                      <a:endParaRPr lang="en-US" sz="1600" dirty="0">
                        <a:solidFill>
                          <a:schemeClr val="bg1"/>
                        </a:solidFill>
                        <a:effectLst>
                          <a:outerShdw blurRad="38100" dist="38100" dir="2700000" algn="tl">
                            <a:srgbClr val="000000">
                              <a:alpha val="43137"/>
                            </a:srgbClr>
                          </a:outerShdw>
                        </a:effectLst>
                        <a:latin typeface="Calibri" pitchFamily="34" charset="0"/>
                      </a:endParaRPr>
                    </a:p>
                  </a:txBody>
                  <a:tcPr marL="228600" marR="45720" marT="1828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tc>
                  <a:txBody>
                    <a:bodyPr/>
                    <a:lstStyle/>
                    <a:p>
                      <a:pPr algn="r"/>
                      <a:endParaRPr lang="en-US" sz="1600" dirty="0">
                        <a:solidFill>
                          <a:schemeClr val="bg1"/>
                        </a:solidFill>
                        <a:latin typeface="Calibri" pitchFamily="34" charset="0"/>
                      </a:endParaRPr>
                    </a:p>
                  </a:txBody>
                  <a:tcPr marL="320040" marR="45720" marT="18288" marB="0"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r>
            </a:tbl>
          </a:graphicData>
        </a:graphic>
      </p:graphicFrame>
      <p:pic>
        <p:nvPicPr>
          <p:cNvPr id="60" name="Picture 64" descr="Complete.png"/>
          <p:cNvPicPr>
            <a:picLocks noChangeAspect="1"/>
          </p:cNvPicPr>
          <p:nvPr/>
        </p:nvPicPr>
        <p:blipFill>
          <a:blip r:embed="rId3" cstate="print"/>
          <a:srcRect/>
          <a:stretch>
            <a:fillRect/>
          </a:stretch>
        </p:blipFill>
        <p:spPr bwMode="auto">
          <a:xfrm>
            <a:off x="2756133" y="1973024"/>
            <a:ext cx="285750" cy="287338"/>
          </a:xfrm>
          <a:prstGeom prst="rect">
            <a:avLst/>
          </a:prstGeom>
          <a:noFill/>
          <a:ln w="9525">
            <a:noFill/>
            <a:miter lim="800000"/>
            <a:headEnd/>
            <a:tailEnd/>
          </a:ln>
        </p:spPr>
      </p:pic>
      <p:pic>
        <p:nvPicPr>
          <p:cNvPr id="61" name="Picture 65" descr="Complete.png"/>
          <p:cNvPicPr>
            <a:picLocks noChangeAspect="1"/>
          </p:cNvPicPr>
          <p:nvPr/>
        </p:nvPicPr>
        <p:blipFill>
          <a:blip r:embed="rId3" cstate="print"/>
          <a:srcRect/>
          <a:stretch>
            <a:fillRect/>
          </a:stretch>
        </p:blipFill>
        <p:spPr bwMode="auto">
          <a:xfrm>
            <a:off x="2756133" y="1545310"/>
            <a:ext cx="285750" cy="285750"/>
          </a:xfrm>
          <a:prstGeom prst="rect">
            <a:avLst/>
          </a:prstGeom>
          <a:noFill/>
          <a:ln w="9525">
            <a:noFill/>
            <a:miter lim="800000"/>
            <a:headEnd/>
            <a:tailEnd/>
          </a:ln>
        </p:spPr>
      </p:pic>
      <p:pic>
        <p:nvPicPr>
          <p:cNvPr id="62" name="Picture 66" descr="Complete.png"/>
          <p:cNvPicPr>
            <a:picLocks noChangeAspect="1"/>
          </p:cNvPicPr>
          <p:nvPr/>
        </p:nvPicPr>
        <p:blipFill>
          <a:blip r:embed="rId3" cstate="print"/>
          <a:srcRect/>
          <a:stretch>
            <a:fillRect/>
          </a:stretch>
        </p:blipFill>
        <p:spPr bwMode="auto">
          <a:xfrm>
            <a:off x="2756133" y="2423593"/>
            <a:ext cx="285750" cy="287337"/>
          </a:xfrm>
          <a:prstGeom prst="rect">
            <a:avLst/>
          </a:prstGeom>
          <a:noFill/>
          <a:ln w="9525">
            <a:noFill/>
            <a:miter lim="800000"/>
            <a:headEnd/>
            <a:tailEnd/>
          </a:ln>
        </p:spPr>
      </p:pic>
      <p:pic>
        <p:nvPicPr>
          <p:cNvPr id="63" name="Picture 67" descr="Complete.png"/>
          <p:cNvPicPr>
            <a:picLocks noChangeAspect="1"/>
          </p:cNvPicPr>
          <p:nvPr/>
        </p:nvPicPr>
        <p:blipFill>
          <a:blip r:embed="rId3" cstate="print"/>
          <a:srcRect/>
          <a:stretch>
            <a:fillRect/>
          </a:stretch>
        </p:blipFill>
        <p:spPr bwMode="auto">
          <a:xfrm>
            <a:off x="2756133" y="3646938"/>
            <a:ext cx="285750" cy="287337"/>
          </a:xfrm>
          <a:prstGeom prst="rect">
            <a:avLst/>
          </a:prstGeom>
          <a:noFill/>
          <a:ln w="9525">
            <a:noFill/>
            <a:miter lim="800000"/>
            <a:headEnd/>
            <a:tailEnd/>
          </a:ln>
        </p:spPr>
      </p:pic>
      <p:pic>
        <p:nvPicPr>
          <p:cNvPr id="65" name="Picture 68" descr="Complete.png"/>
          <p:cNvPicPr>
            <a:picLocks noChangeAspect="1"/>
          </p:cNvPicPr>
          <p:nvPr/>
        </p:nvPicPr>
        <p:blipFill>
          <a:blip r:embed="rId3" cstate="print"/>
          <a:srcRect/>
          <a:stretch>
            <a:fillRect/>
          </a:stretch>
        </p:blipFill>
        <p:spPr bwMode="auto">
          <a:xfrm>
            <a:off x="2755342" y="3249915"/>
            <a:ext cx="287337" cy="287338"/>
          </a:xfrm>
          <a:prstGeom prst="rect">
            <a:avLst/>
          </a:prstGeom>
          <a:noFill/>
          <a:ln w="9525">
            <a:noFill/>
            <a:miter lim="800000"/>
            <a:headEnd/>
            <a:tailEnd/>
          </a:ln>
        </p:spPr>
      </p:pic>
      <p:pic>
        <p:nvPicPr>
          <p:cNvPr id="66" name="Picture 69" descr="Complete.png"/>
          <p:cNvPicPr>
            <a:picLocks noChangeAspect="1"/>
          </p:cNvPicPr>
          <p:nvPr/>
        </p:nvPicPr>
        <p:blipFill>
          <a:blip r:embed="rId3" cstate="print"/>
          <a:srcRect/>
          <a:stretch>
            <a:fillRect/>
          </a:stretch>
        </p:blipFill>
        <p:spPr bwMode="auto">
          <a:xfrm>
            <a:off x="2755339" y="4043958"/>
            <a:ext cx="287338" cy="287338"/>
          </a:xfrm>
          <a:prstGeom prst="rect">
            <a:avLst/>
          </a:prstGeom>
          <a:noFill/>
          <a:ln w="9525">
            <a:noFill/>
            <a:miter lim="800000"/>
            <a:headEnd/>
            <a:tailEnd/>
          </a:ln>
        </p:spPr>
      </p:pic>
      <p:pic>
        <p:nvPicPr>
          <p:cNvPr id="67" name="Picture 70" descr="Complete.png"/>
          <p:cNvPicPr>
            <a:picLocks noChangeAspect="1"/>
          </p:cNvPicPr>
          <p:nvPr/>
        </p:nvPicPr>
        <p:blipFill>
          <a:blip r:embed="rId3" cstate="print"/>
          <a:srcRect/>
          <a:stretch>
            <a:fillRect/>
          </a:stretch>
        </p:blipFill>
        <p:spPr bwMode="auto">
          <a:xfrm>
            <a:off x="3842974" y="1531023"/>
            <a:ext cx="287338" cy="287337"/>
          </a:xfrm>
          <a:prstGeom prst="rect">
            <a:avLst/>
          </a:prstGeom>
          <a:noFill/>
          <a:ln w="9525">
            <a:noFill/>
            <a:miter lim="800000"/>
            <a:headEnd/>
            <a:tailEnd/>
          </a:ln>
        </p:spPr>
      </p:pic>
      <p:pic>
        <p:nvPicPr>
          <p:cNvPr id="68" name="Picture 71" descr="Complete.png"/>
          <p:cNvPicPr>
            <a:picLocks noChangeAspect="1"/>
          </p:cNvPicPr>
          <p:nvPr/>
        </p:nvPicPr>
        <p:blipFill>
          <a:blip r:embed="rId3" cstate="print"/>
          <a:srcRect/>
          <a:stretch>
            <a:fillRect/>
          </a:stretch>
        </p:blipFill>
        <p:spPr bwMode="auto">
          <a:xfrm>
            <a:off x="2756133" y="5269207"/>
            <a:ext cx="285750" cy="285750"/>
          </a:xfrm>
          <a:prstGeom prst="rect">
            <a:avLst/>
          </a:prstGeom>
          <a:noFill/>
          <a:ln w="9525">
            <a:noFill/>
            <a:miter lim="800000"/>
            <a:headEnd/>
            <a:tailEnd/>
          </a:ln>
        </p:spPr>
      </p:pic>
      <p:pic>
        <p:nvPicPr>
          <p:cNvPr id="69" name="Picture 72" descr="Complete.png"/>
          <p:cNvPicPr>
            <a:picLocks noChangeAspect="1"/>
          </p:cNvPicPr>
          <p:nvPr/>
        </p:nvPicPr>
        <p:blipFill>
          <a:blip r:embed="rId3" cstate="print"/>
          <a:srcRect/>
          <a:stretch>
            <a:fillRect/>
          </a:stretch>
        </p:blipFill>
        <p:spPr bwMode="auto">
          <a:xfrm>
            <a:off x="3842974" y="1961832"/>
            <a:ext cx="287338" cy="285750"/>
          </a:xfrm>
          <a:prstGeom prst="rect">
            <a:avLst/>
          </a:prstGeom>
          <a:noFill/>
          <a:ln w="9525">
            <a:noFill/>
            <a:miter lim="800000"/>
            <a:headEnd/>
            <a:tailEnd/>
          </a:ln>
        </p:spPr>
      </p:pic>
      <p:pic>
        <p:nvPicPr>
          <p:cNvPr id="70" name="Picture 73" descr="Complete.png"/>
          <p:cNvPicPr>
            <a:picLocks noChangeAspect="1"/>
          </p:cNvPicPr>
          <p:nvPr/>
        </p:nvPicPr>
        <p:blipFill>
          <a:blip r:embed="rId3" cstate="print"/>
          <a:srcRect/>
          <a:stretch>
            <a:fillRect/>
          </a:stretch>
        </p:blipFill>
        <p:spPr bwMode="auto">
          <a:xfrm>
            <a:off x="3842977" y="2412322"/>
            <a:ext cx="287337" cy="287337"/>
          </a:xfrm>
          <a:prstGeom prst="rect">
            <a:avLst/>
          </a:prstGeom>
          <a:noFill/>
          <a:ln w="9525">
            <a:noFill/>
            <a:miter lim="800000"/>
            <a:headEnd/>
            <a:tailEnd/>
          </a:ln>
        </p:spPr>
      </p:pic>
      <p:pic>
        <p:nvPicPr>
          <p:cNvPr id="71" name="Picture 74" descr="Complete.png"/>
          <p:cNvPicPr>
            <a:picLocks noChangeAspect="1"/>
          </p:cNvPicPr>
          <p:nvPr/>
        </p:nvPicPr>
        <p:blipFill>
          <a:blip r:embed="rId3" cstate="print"/>
          <a:srcRect/>
          <a:stretch>
            <a:fillRect/>
          </a:stretch>
        </p:blipFill>
        <p:spPr bwMode="auto">
          <a:xfrm>
            <a:off x="3842977" y="3242421"/>
            <a:ext cx="287337" cy="285750"/>
          </a:xfrm>
          <a:prstGeom prst="rect">
            <a:avLst/>
          </a:prstGeom>
          <a:noFill/>
          <a:ln w="9525">
            <a:noFill/>
            <a:miter lim="800000"/>
            <a:headEnd/>
            <a:tailEnd/>
          </a:ln>
        </p:spPr>
      </p:pic>
      <p:pic>
        <p:nvPicPr>
          <p:cNvPr id="72" name="Picture 75" descr="Complete.png"/>
          <p:cNvPicPr>
            <a:picLocks noChangeAspect="1"/>
          </p:cNvPicPr>
          <p:nvPr/>
        </p:nvPicPr>
        <p:blipFill>
          <a:blip r:embed="rId3" cstate="print"/>
          <a:srcRect/>
          <a:stretch>
            <a:fillRect/>
          </a:stretch>
        </p:blipFill>
        <p:spPr bwMode="auto">
          <a:xfrm>
            <a:off x="3843768" y="3640127"/>
            <a:ext cx="285750" cy="287337"/>
          </a:xfrm>
          <a:prstGeom prst="rect">
            <a:avLst/>
          </a:prstGeom>
          <a:noFill/>
          <a:ln w="9525">
            <a:noFill/>
            <a:miter lim="800000"/>
            <a:headEnd/>
            <a:tailEnd/>
          </a:ln>
        </p:spPr>
      </p:pic>
      <p:pic>
        <p:nvPicPr>
          <p:cNvPr id="73" name="Picture 76" descr="Complete.png"/>
          <p:cNvPicPr>
            <a:picLocks noChangeAspect="1"/>
          </p:cNvPicPr>
          <p:nvPr/>
        </p:nvPicPr>
        <p:blipFill>
          <a:blip r:embed="rId3" cstate="print"/>
          <a:srcRect/>
          <a:stretch>
            <a:fillRect/>
          </a:stretch>
        </p:blipFill>
        <p:spPr bwMode="auto">
          <a:xfrm>
            <a:off x="3843768" y="4039416"/>
            <a:ext cx="285750" cy="287338"/>
          </a:xfrm>
          <a:prstGeom prst="rect">
            <a:avLst/>
          </a:prstGeom>
          <a:noFill/>
          <a:ln w="9525">
            <a:noFill/>
            <a:miter lim="800000"/>
            <a:headEnd/>
            <a:tailEnd/>
          </a:ln>
        </p:spPr>
      </p:pic>
      <p:pic>
        <p:nvPicPr>
          <p:cNvPr id="74" name="Picture 77" descr="Complete.png"/>
          <p:cNvPicPr>
            <a:picLocks noChangeAspect="1"/>
          </p:cNvPicPr>
          <p:nvPr/>
        </p:nvPicPr>
        <p:blipFill>
          <a:blip r:embed="rId3" cstate="print"/>
          <a:srcRect/>
          <a:stretch>
            <a:fillRect/>
          </a:stretch>
        </p:blipFill>
        <p:spPr bwMode="auto">
          <a:xfrm>
            <a:off x="3842977" y="4838002"/>
            <a:ext cx="287337" cy="287337"/>
          </a:xfrm>
          <a:prstGeom prst="rect">
            <a:avLst/>
          </a:prstGeom>
          <a:noFill/>
          <a:ln w="9525">
            <a:noFill/>
            <a:miter lim="800000"/>
            <a:headEnd/>
            <a:tailEnd/>
          </a:ln>
        </p:spPr>
      </p:pic>
      <p:pic>
        <p:nvPicPr>
          <p:cNvPr id="75" name="Picture 78" descr="Complete.png"/>
          <p:cNvPicPr>
            <a:picLocks noChangeAspect="1"/>
          </p:cNvPicPr>
          <p:nvPr/>
        </p:nvPicPr>
        <p:blipFill>
          <a:blip r:embed="rId3" cstate="print"/>
          <a:srcRect/>
          <a:stretch>
            <a:fillRect/>
          </a:stretch>
        </p:blipFill>
        <p:spPr bwMode="auto">
          <a:xfrm>
            <a:off x="3843768" y="5266903"/>
            <a:ext cx="285750" cy="287337"/>
          </a:xfrm>
          <a:prstGeom prst="rect">
            <a:avLst/>
          </a:prstGeom>
          <a:noFill/>
          <a:ln w="9525">
            <a:noFill/>
            <a:miter lim="800000"/>
            <a:headEnd/>
            <a:tailEnd/>
          </a:ln>
        </p:spPr>
      </p:pic>
      <p:pic>
        <p:nvPicPr>
          <p:cNvPr id="76" name="Picture 79" descr="Complete.png"/>
          <p:cNvPicPr>
            <a:picLocks noChangeAspect="1"/>
          </p:cNvPicPr>
          <p:nvPr/>
        </p:nvPicPr>
        <p:blipFill>
          <a:blip r:embed="rId3" cstate="print"/>
          <a:srcRect/>
          <a:stretch>
            <a:fillRect/>
          </a:stretch>
        </p:blipFill>
        <p:spPr bwMode="auto">
          <a:xfrm>
            <a:off x="3842974" y="5686313"/>
            <a:ext cx="287338" cy="285750"/>
          </a:xfrm>
          <a:prstGeom prst="rect">
            <a:avLst/>
          </a:prstGeom>
          <a:noFill/>
          <a:ln w="9525">
            <a:noFill/>
            <a:miter lim="800000"/>
            <a:headEnd/>
            <a:tailEnd/>
          </a:ln>
        </p:spPr>
      </p:pic>
      <p:pic>
        <p:nvPicPr>
          <p:cNvPr id="77" name="Picture 80" descr="Ann Do Not Enter.png"/>
          <p:cNvPicPr>
            <a:picLocks noChangeAspect="1"/>
          </p:cNvPicPr>
          <p:nvPr/>
        </p:nvPicPr>
        <p:blipFill>
          <a:blip r:embed="rId4" cstate="print"/>
          <a:srcRect/>
          <a:stretch>
            <a:fillRect/>
          </a:stretch>
        </p:blipFill>
        <p:spPr bwMode="auto">
          <a:xfrm>
            <a:off x="2756929" y="5685522"/>
            <a:ext cx="284163" cy="287337"/>
          </a:xfrm>
          <a:prstGeom prst="rect">
            <a:avLst/>
          </a:prstGeom>
          <a:noFill/>
          <a:ln w="9525">
            <a:noFill/>
            <a:miter lim="800000"/>
            <a:headEnd/>
            <a:tailEnd/>
          </a:ln>
        </p:spPr>
      </p:pic>
      <p:pic>
        <p:nvPicPr>
          <p:cNvPr id="78" name="Picture 81" descr="Ann Do Not Enter.png"/>
          <p:cNvPicPr>
            <a:picLocks noChangeAspect="1"/>
          </p:cNvPicPr>
          <p:nvPr/>
        </p:nvPicPr>
        <p:blipFill>
          <a:blip r:embed="rId4" cstate="print"/>
          <a:srcRect/>
          <a:stretch>
            <a:fillRect/>
          </a:stretch>
        </p:blipFill>
        <p:spPr bwMode="auto">
          <a:xfrm>
            <a:off x="2756929" y="4838002"/>
            <a:ext cx="284163" cy="287337"/>
          </a:xfrm>
          <a:prstGeom prst="rect">
            <a:avLst/>
          </a:prstGeom>
          <a:noFill/>
          <a:ln w="9525">
            <a:noFill/>
            <a:miter lim="800000"/>
            <a:headEnd/>
            <a:tailEnd/>
          </a:ln>
        </p:spPr>
      </p:pic>
      <p:pic>
        <p:nvPicPr>
          <p:cNvPr id="79" name="Picture 83" descr="Complete.png"/>
          <p:cNvPicPr>
            <a:picLocks noChangeAspect="1"/>
          </p:cNvPicPr>
          <p:nvPr/>
        </p:nvPicPr>
        <p:blipFill>
          <a:blip r:embed="rId3" cstate="print"/>
          <a:srcRect/>
          <a:stretch>
            <a:fillRect/>
          </a:stretch>
        </p:blipFill>
        <p:spPr bwMode="auto">
          <a:xfrm>
            <a:off x="2756133" y="2852893"/>
            <a:ext cx="285750" cy="287338"/>
          </a:xfrm>
          <a:prstGeom prst="rect">
            <a:avLst/>
          </a:prstGeom>
          <a:noFill/>
          <a:ln w="9525">
            <a:noFill/>
            <a:miter lim="800000"/>
            <a:headEnd/>
            <a:tailEnd/>
          </a:ln>
        </p:spPr>
      </p:pic>
      <p:pic>
        <p:nvPicPr>
          <p:cNvPr id="80" name="Picture 84" descr="Complete.png"/>
          <p:cNvPicPr>
            <a:picLocks noChangeAspect="1"/>
          </p:cNvPicPr>
          <p:nvPr/>
        </p:nvPicPr>
        <p:blipFill>
          <a:blip r:embed="rId3" cstate="print"/>
          <a:srcRect/>
          <a:stretch>
            <a:fillRect/>
          </a:stretch>
        </p:blipFill>
        <p:spPr bwMode="auto">
          <a:xfrm>
            <a:off x="3842977" y="2843129"/>
            <a:ext cx="287337" cy="287338"/>
          </a:xfrm>
          <a:prstGeom prst="rect">
            <a:avLst/>
          </a:prstGeom>
          <a:noFill/>
          <a:ln w="9525">
            <a:noFill/>
            <a:miter lim="800000"/>
            <a:headEnd/>
            <a:tailEnd/>
          </a:ln>
        </p:spPr>
      </p:pic>
      <p:pic>
        <p:nvPicPr>
          <p:cNvPr id="81" name="Picture 85" descr="Complete.png"/>
          <p:cNvPicPr>
            <a:picLocks noChangeAspect="1"/>
          </p:cNvPicPr>
          <p:nvPr/>
        </p:nvPicPr>
        <p:blipFill>
          <a:blip r:embed="rId3" cstate="print"/>
          <a:srcRect/>
          <a:stretch>
            <a:fillRect/>
          </a:stretch>
        </p:blipFill>
        <p:spPr bwMode="auto">
          <a:xfrm>
            <a:off x="2755339" y="4440982"/>
            <a:ext cx="287338" cy="287337"/>
          </a:xfrm>
          <a:prstGeom prst="rect">
            <a:avLst/>
          </a:prstGeom>
          <a:noFill/>
          <a:ln w="9525">
            <a:noFill/>
            <a:miter lim="800000"/>
            <a:headEnd/>
            <a:tailEnd/>
          </a:ln>
        </p:spPr>
      </p:pic>
      <p:pic>
        <p:nvPicPr>
          <p:cNvPr id="82" name="Picture 86" descr="Complete.png"/>
          <p:cNvPicPr>
            <a:picLocks noChangeAspect="1"/>
          </p:cNvPicPr>
          <p:nvPr/>
        </p:nvPicPr>
        <p:blipFill>
          <a:blip r:embed="rId3" cstate="print"/>
          <a:srcRect/>
          <a:stretch>
            <a:fillRect/>
          </a:stretch>
        </p:blipFill>
        <p:spPr bwMode="auto">
          <a:xfrm>
            <a:off x="3843768" y="4438708"/>
            <a:ext cx="285750" cy="28733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1319" y="286012"/>
            <a:ext cx="8229600" cy="563562"/>
          </a:xfrm>
          <a:noFill/>
          <a:ln>
            <a:noFill/>
          </a:ln>
        </p:spPr>
        <p:style>
          <a:lnRef idx="2">
            <a:schemeClr val="accent6">
              <a:shade val="50000"/>
            </a:schemeClr>
          </a:lnRef>
          <a:fillRef idx="1">
            <a:schemeClr val="accent6"/>
          </a:fillRef>
          <a:effectRef idx="0">
            <a:schemeClr val="accent6"/>
          </a:effectRef>
          <a:fontRef idx="minor">
            <a:schemeClr val="lt1"/>
          </a:fontRef>
        </p:style>
        <p:txBody>
          <a:bodyPr>
            <a:noAutofit/>
          </a:bodyPr>
          <a:lstStyle/>
          <a:p>
            <a:pPr algn="l"/>
            <a:r>
              <a:rPr lang="en-US" sz="2300" dirty="0">
                <a:solidFill>
                  <a:schemeClr val="accent1"/>
                </a:solidFill>
                <a:latin typeface="Segoe" pitchFamily="34" charset="0"/>
                <a:cs typeface="Arial" charset="0"/>
              </a:rPr>
              <a:t>15 User Limitation on Windows Server 2008 R2 Foundation</a:t>
            </a:r>
          </a:p>
        </p:txBody>
      </p:sp>
      <p:graphicFrame>
        <p:nvGraphicFramePr>
          <p:cNvPr id="1026" name="Object 2"/>
          <p:cNvGraphicFramePr>
            <a:graphicFrameLocks noChangeAspect="1"/>
          </p:cNvGraphicFramePr>
          <p:nvPr/>
        </p:nvGraphicFramePr>
        <p:xfrm>
          <a:off x="685802" y="1676400"/>
          <a:ext cx="752475" cy="1246188"/>
        </p:xfrm>
        <a:graphic>
          <a:graphicData uri="http://schemas.openxmlformats.org/presentationml/2006/ole">
            <p:oleObj spid="_x0000_s1027" name="Visio" r:id="rId4" imgW="751797" imgH="1246372" progId="">
              <p:embed/>
            </p:oleObj>
          </a:graphicData>
        </a:graphic>
      </p:graphicFrame>
      <p:sp>
        <p:nvSpPr>
          <p:cNvPr id="6" name="TextBox 5"/>
          <p:cNvSpPr txBox="1"/>
          <p:nvPr/>
        </p:nvSpPr>
        <p:spPr>
          <a:xfrm>
            <a:off x="381002" y="1066800"/>
            <a:ext cx="5153281" cy="374462"/>
          </a:xfrm>
          <a:prstGeom prst="rect">
            <a:avLst/>
          </a:prstGeom>
          <a:noFill/>
        </p:spPr>
        <p:txBody>
          <a:bodyPr wrap="none" lIns="91432" tIns="45717" rIns="91432" bIns="45717" rtlCol="0">
            <a:spAutoFit/>
          </a:bodyPr>
          <a:lstStyle/>
          <a:p>
            <a:pPr defTabSz="914327"/>
            <a:r>
              <a:rPr lang="en-US" dirty="0" smtClean="0">
                <a:latin typeface="Calibri"/>
              </a:rPr>
              <a:t>Case 1: Standalone Foundation Server in Workgroup</a:t>
            </a:r>
            <a:endParaRPr lang="en-US" dirty="0">
              <a:latin typeface="Calibri"/>
            </a:endParaRPr>
          </a:p>
        </p:txBody>
      </p:sp>
      <p:pic>
        <p:nvPicPr>
          <p:cNvPr id="1027" name="Picture 3" descr="C:\Users\vikramg\Pictures\2008-05-11 PRESENTATION_DVD\Artwork_Imagery\HARDWARE_IMAGERY\Illustration - Misc Hardware\Windows Vista Illustration Icons\Generic User.png"/>
          <p:cNvPicPr>
            <a:picLocks noChangeAspect="1" noChangeArrowheads="1"/>
          </p:cNvPicPr>
          <p:nvPr/>
        </p:nvPicPr>
        <p:blipFill>
          <a:blip r:embed="rId5" cstate="print"/>
          <a:srcRect/>
          <a:stretch>
            <a:fillRect/>
          </a:stretch>
        </p:blipFill>
        <p:spPr bwMode="auto">
          <a:xfrm>
            <a:off x="1752600" y="2590802"/>
            <a:ext cx="476250" cy="579587"/>
          </a:xfrm>
          <a:prstGeom prst="rect">
            <a:avLst/>
          </a:prstGeom>
          <a:noFill/>
        </p:spPr>
      </p:pic>
      <p:pic>
        <p:nvPicPr>
          <p:cNvPr id="8" name="Picture 3" descr="C:\Users\vikramg\Pictures\2008-05-11 PRESENTATION_DVD\Artwork_Imagery\HARDWARE_IMAGERY\Illustration - Misc Hardware\Windows Vista Illustration Icons\Generic User.png"/>
          <p:cNvPicPr>
            <a:picLocks noChangeAspect="1" noChangeArrowheads="1"/>
          </p:cNvPicPr>
          <p:nvPr/>
        </p:nvPicPr>
        <p:blipFill>
          <a:blip r:embed="rId5" cstate="print"/>
          <a:srcRect/>
          <a:stretch>
            <a:fillRect/>
          </a:stretch>
        </p:blipFill>
        <p:spPr bwMode="auto">
          <a:xfrm>
            <a:off x="2190750" y="2620813"/>
            <a:ext cx="476250" cy="579587"/>
          </a:xfrm>
          <a:prstGeom prst="rect">
            <a:avLst/>
          </a:prstGeom>
          <a:noFill/>
        </p:spPr>
      </p:pic>
      <p:pic>
        <p:nvPicPr>
          <p:cNvPr id="9" name="Picture 3" descr="C:\Users\vikramg\Pictures\2008-05-11 PRESENTATION_DVD\Artwork_Imagery\HARDWARE_IMAGERY\Illustration - Misc Hardware\Windows Vista Illustration Icons\Generic User.png"/>
          <p:cNvPicPr>
            <a:picLocks noChangeAspect="1" noChangeArrowheads="1"/>
          </p:cNvPicPr>
          <p:nvPr/>
        </p:nvPicPr>
        <p:blipFill>
          <a:blip r:embed="rId5" cstate="print"/>
          <a:srcRect/>
          <a:stretch>
            <a:fillRect/>
          </a:stretch>
        </p:blipFill>
        <p:spPr bwMode="auto">
          <a:xfrm>
            <a:off x="2590800" y="2620813"/>
            <a:ext cx="476250" cy="579587"/>
          </a:xfrm>
          <a:prstGeom prst="rect">
            <a:avLst/>
          </a:prstGeom>
          <a:noFill/>
        </p:spPr>
      </p:pic>
      <p:pic>
        <p:nvPicPr>
          <p:cNvPr id="10" name="Picture 3" descr="C:\Users\vikramg\Pictures\2008-05-11 PRESENTATION_DVD\Artwork_Imagery\HARDWARE_IMAGERY\Illustration - Misc Hardware\Windows Vista Illustration Icons\Generic User.png"/>
          <p:cNvPicPr>
            <a:picLocks noChangeAspect="1" noChangeArrowheads="1"/>
          </p:cNvPicPr>
          <p:nvPr/>
        </p:nvPicPr>
        <p:blipFill>
          <a:blip r:embed="rId5" cstate="print"/>
          <a:srcRect/>
          <a:stretch>
            <a:fillRect/>
          </a:stretch>
        </p:blipFill>
        <p:spPr bwMode="auto">
          <a:xfrm>
            <a:off x="971550" y="2620813"/>
            <a:ext cx="476250" cy="579587"/>
          </a:xfrm>
          <a:prstGeom prst="rect">
            <a:avLst/>
          </a:prstGeom>
          <a:noFill/>
        </p:spPr>
      </p:pic>
      <p:pic>
        <p:nvPicPr>
          <p:cNvPr id="11" name="Picture 3" descr="C:\Users\vikramg\Pictures\2008-05-11 PRESENTATION_DVD\Artwork_Imagery\HARDWARE_IMAGERY\Illustration - Misc Hardware\Windows Vista Illustration Icons\Generic User.png"/>
          <p:cNvPicPr>
            <a:picLocks noChangeAspect="1" noChangeArrowheads="1"/>
          </p:cNvPicPr>
          <p:nvPr/>
        </p:nvPicPr>
        <p:blipFill>
          <a:blip r:embed="rId5" cstate="print"/>
          <a:srcRect/>
          <a:stretch>
            <a:fillRect/>
          </a:stretch>
        </p:blipFill>
        <p:spPr bwMode="auto">
          <a:xfrm>
            <a:off x="3048000" y="2620813"/>
            <a:ext cx="476250" cy="579587"/>
          </a:xfrm>
          <a:prstGeom prst="rect">
            <a:avLst/>
          </a:prstGeom>
          <a:noFill/>
        </p:spPr>
      </p:pic>
      <p:pic>
        <p:nvPicPr>
          <p:cNvPr id="12" name="Picture 3" descr="C:\Users\vikramg\Pictures\2008-05-11 PRESENTATION_DVD\Artwork_Imagery\HARDWARE_IMAGERY\Illustration - Misc Hardware\Windows Vista Illustration Icons\Generic User.png"/>
          <p:cNvPicPr>
            <a:picLocks noChangeAspect="1" noChangeArrowheads="1"/>
          </p:cNvPicPr>
          <p:nvPr/>
        </p:nvPicPr>
        <p:blipFill>
          <a:blip r:embed="rId5" cstate="print"/>
          <a:srcRect/>
          <a:stretch>
            <a:fillRect/>
          </a:stretch>
        </p:blipFill>
        <p:spPr bwMode="auto">
          <a:xfrm>
            <a:off x="3429000" y="2590802"/>
            <a:ext cx="476250" cy="579587"/>
          </a:xfrm>
          <a:prstGeom prst="rect">
            <a:avLst/>
          </a:prstGeom>
          <a:noFill/>
        </p:spPr>
      </p:pic>
      <p:pic>
        <p:nvPicPr>
          <p:cNvPr id="13" name="Picture 3" descr="C:\Users\vikramg\Pictures\2008-05-11 PRESENTATION_DVD\Artwork_Imagery\HARDWARE_IMAGERY\Illustration - Misc Hardware\Windows Vista Illustration Icons\Generic User.png"/>
          <p:cNvPicPr>
            <a:picLocks noChangeAspect="1" noChangeArrowheads="1"/>
          </p:cNvPicPr>
          <p:nvPr/>
        </p:nvPicPr>
        <p:blipFill>
          <a:blip r:embed="rId5" cstate="print"/>
          <a:srcRect/>
          <a:stretch>
            <a:fillRect/>
          </a:stretch>
        </p:blipFill>
        <p:spPr bwMode="auto">
          <a:xfrm>
            <a:off x="6096000" y="2590802"/>
            <a:ext cx="476250" cy="579587"/>
          </a:xfrm>
          <a:prstGeom prst="rect">
            <a:avLst/>
          </a:prstGeom>
          <a:noFill/>
        </p:spPr>
      </p:pic>
      <p:pic>
        <p:nvPicPr>
          <p:cNvPr id="14" name="Picture 3" descr="C:\Users\vikramg\Pictures\2008-05-11 PRESENTATION_DVD\Artwork_Imagery\HARDWARE_IMAGERY\Illustration - Misc Hardware\Windows Vista Illustration Icons\Generic User.png"/>
          <p:cNvPicPr>
            <a:picLocks noChangeAspect="1" noChangeArrowheads="1"/>
          </p:cNvPicPr>
          <p:nvPr/>
        </p:nvPicPr>
        <p:blipFill>
          <a:blip r:embed="rId5" cstate="print"/>
          <a:srcRect/>
          <a:stretch>
            <a:fillRect/>
          </a:stretch>
        </p:blipFill>
        <p:spPr bwMode="auto">
          <a:xfrm>
            <a:off x="5715000" y="2590802"/>
            <a:ext cx="476250" cy="579587"/>
          </a:xfrm>
          <a:prstGeom prst="rect">
            <a:avLst/>
          </a:prstGeom>
          <a:noFill/>
        </p:spPr>
      </p:pic>
      <p:pic>
        <p:nvPicPr>
          <p:cNvPr id="15" name="Picture 3" descr="C:\Users\vikramg\Pictures\2008-05-11 PRESENTATION_DVD\Artwork_Imagery\HARDWARE_IMAGERY\Illustration - Misc Hardware\Windows Vista Illustration Icons\Generic User.png"/>
          <p:cNvPicPr>
            <a:picLocks noChangeAspect="1" noChangeArrowheads="1"/>
          </p:cNvPicPr>
          <p:nvPr/>
        </p:nvPicPr>
        <p:blipFill>
          <a:blip r:embed="rId5" cstate="print"/>
          <a:srcRect/>
          <a:stretch>
            <a:fillRect/>
          </a:stretch>
        </p:blipFill>
        <p:spPr bwMode="auto">
          <a:xfrm>
            <a:off x="1371600" y="2620813"/>
            <a:ext cx="476250" cy="579587"/>
          </a:xfrm>
          <a:prstGeom prst="rect">
            <a:avLst/>
          </a:prstGeom>
          <a:noFill/>
        </p:spPr>
      </p:pic>
      <p:pic>
        <p:nvPicPr>
          <p:cNvPr id="16" name="Picture 3" descr="C:\Users\vikramg\Pictures\2008-05-11 PRESENTATION_DVD\Artwork_Imagery\HARDWARE_IMAGERY\Illustration - Misc Hardware\Windows Vista Illustration Icons\Generic User.png"/>
          <p:cNvPicPr>
            <a:picLocks noChangeAspect="1" noChangeArrowheads="1"/>
          </p:cNvPicPr>
          <p:nvPr/>
        </p:nvPicPr>
        <p:blipFill>
          <a:blip r:embed="rId5" cstate="print"/>
          <a:srcRect/>
          <a:stretch>
            <a:fillRect/>
          </a:stretch>
        </p:blipFill>
        <p:spPr bwMode="auto">
          <a:xfrm>
            <a:off x="3790950" y="2590802"/>
            <a:ext cx="476250" cy="579587"/>
          </a:xfrm>
          <a:prstGeom prst="rect">
            <a:avLst/>
          </a:prstGeom>
          <a:noFill/>
        </p:spPr>
      </p:pic>
      <p:pic>
        <p:nvPicPr>
          <p:cNvPr id="17" name="Picture 3" descr="C:\Users\vikramg\Pictures\2008-05-11 PRESENTATION_DVD\Artwork_Imagery\HARDWARE_IMAGERY\Illustration - Misc Hardware\Windows Vista Illustration Icons\Generic User.png"/>
          <p:cNvPicPr>
            <a:picLocks noChangeAspect="1" noChangeArrowheads="1"/>
          </p:cNvPicPr>
          <p:nvPr/>
        </p:nvPicPr>
        <p:blipFill>
          <a:blip r:embed="rId5" cstate="print"/>
          <a:srcRect/>
          <a:stretch>
            <a:fillRect/>
          </a:stretch>
        </p:blipFill>
        <p:spPr bwMode="auto">
          <a:xfrm>
            <a:off x="4191000" y="2590802"/>
            <a:ext cx="476250" cy="579587"/>
          </a:xfrm>
          <a:prstGeom prst="rect">
            <a:avLst/>
          </a:prstGeom>
          <a:noFill/>
        </p:spPr>
      </p:pic>
      <p:pic>
        <p:nvPicPr>
          <p:cNvPr id="18" name="Picture 3" descr="C:\Users\vikramg\Pictures\2008-05-11 PRESENTATION_DVD\Artwork_Imagery\HARDWARE_IMAGERY\Illustration - Misc Hardware\Windows Vista Illustration Icons\Generic User.png"/>
          <p:cNvPicPr>
            <a:picLocks noChangeAspect="1" noChangeArrowheads="1"/>
          </p:cNvPicPr>
          <p:nvPr/>
        </p:nvPicPr>
        <p:blipFill>
          <a:blip r:embed="rId5" cstate="print"/>
          <a:srcRect/>
          <a:stretch>
            <a:fillRect/>
          </a:stretch>
        </p:blipFill>
        <p:spPr bwMode="auto">
          <a:xfrm>
            <a:off x="4572000" y="2590802"/>
            <a:ext cx="476250" cy="579587"/>
          </a:xfrm>
          <a:prstGeom prst="rect">
            <a:avLst/>
          </a:prstGeom>
          <a:noFill/>
        </p:spPr>
      </p:pic>
      <p:pic>
        <p:nvPicPr>
          <p:cNvPr id="19" name="Picture 3" descr="C:\Users\vikramg\Pictures\2008-05-11 PRESENTATION_DVD\Artwork_Imagery\HARDWARE_IMAGERY\Illustration - Misc Hardware\Windows Vista Illustration Icons\Generic User.png"/>
          <p:cNvPicPr>
            <a:picLocks noChangeAspect="1" noChangeArrowheads="1"/>
          </p:cNvPicPr>
          <p:nvPr/>
        </p:nvPicPr>
        <p:blipFill>
          <a:blip r:embed="rId5" cstate="print"/>
          <a:srcRect/>
          <a:stretch>
            <a:fillRect/>
          </a:stretch>
        </p:blipFill>
        <p:spPr bwMode="auto">
          <a:xfrm>
            <a:off x="4953000" y="2590802"/>
            <a:ext cx="476250" cy="579587"/>
          </a:xfrm>
          <a:prstGeom prst="rect">
            <a:avLst/>
          </a:prstGeom>
          <a:noFill/>
        </p:spPr>
      </p:pic>
      <p:pic>
        <p:nvPicPr>
          <p:cNvPr id="20" name="Picture 3" descr="C:\Users\vikramg\Pictures\2008-05-11 PRESENTATION_DVD\Artwork_Imagery\HARDWARE_IMAGERY\Illustration - Misc Hardware\Windows Vista Illustration Icons\Generic User.png"/>
          <p:cNvPicPr>
            <a:picLocks noChangeAspect="1" noChangeArrowheads="1"/>
          </p:cNvPicPr>
          <p:nvPr/>
        </p:nvPicPr>
        <p:blipFill>
          <a:blip r:embed="rId5" cstate="print"/>
          <a:srcRect/>
          <a:stretch>
            <a:fillRect/>
          </a:stretch>
        </p:blipFill>
        <p:spPr bwMode="auto">
          <a:xfrm>
            <a:off x="5334000" y="2590802"/>
            <a:ext cx="476250" cy="579587"/>
          </a:xfrm>
          <a:prstGeom prst="rect">
            <a:avLst/>
          </a:prstGeom>
          <a:noFill/>
        </p:spPr>
      </p:pic>
      <p:pic>
        <p:nvPicPr>
          <p:cNvPr id="21" name="Picture 3" descr="C:\Users\vikramg\Pictures\2008-05-11 PRESENTATION_DVD\Artwork_Imagery\HARDWARE_IMAGERY\Illustration - Misc Hardware\Windows Vista Illustration Icons\Generic User.png"/>
          <p:cNvPicPr>
            <a:picLocks noChangeAspect="1" noChangeArrowheads="1"/>
          </p:cNvPicPr>
          <p:nvPr/>
        </p:nvPicPr>
        <p:blipFill>
          <a:blip r:embed="rId5" cstate="print"/>
          <a:srcRect/>
          <a:stretch>
            <a:fillRect/>
          </a:stretch>
        </p:blipFill>
        <p:spPr bwMode="auto">
          <a:xfrm>
            <a:off x="7162800" y="2667002"/>
            <a:ext cx="476250" cy="579587"/>
          </a:xfrm>
          <a:prstGeom prst="rect">
            <a:avLst/>
          </a:prstGeom>
          <a:noFill/>
        </p:spPr>
      </p:pic>
      <p:sp>
        <p:nvSpPr>
          <p:cNvPr id="22" name="&quot;No&quot; Symbol 21"/>
          <p:cNvSpPr/>
          <p:nvPr/>
        </p:nvSpPr>
        <p:spPr>
          <a:xfrm>
            <a:off x="1143000" y="1905000"/>
            <a:ext cx="381000" cy="381000"/>
          </a:xfrm>
          <a:prstGeom prst="noSmoking">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432" tIns="45717" rIns="91432" bIns="45717" rtlCol="0" anchor="ctr"/>
          <a:lstStyle/>
          <a:p>
            <a:pPr algn="ctr" defTabSz="914327"/>
            <a:endParaRPr lang="en-US" dirty="0">
              <a:solidFill>
                <a:prstClr val="black"/>
              </a:solidFill>
            </a:endParaRPr>
          </a:p>
        </p:txBody>
      </p:sp>
      <p:cxnSp>
        <p:nvCxnSpPr>
          <p:cNvPr id="24" name="Straight Connector 23"/>
          <p:cNvCxnSpPr/>
          <p:nvPr/>
        </p:nvCxnSpPr>
        <p:spPr>
          <a:xfrm>
            <a:off x="914400" y="3276600"/>
            <a:ext cx="5715000" cy="1588"/>
          </a:xfrm>
          <a:prstGeom prst="line">
            <a:avLst/>
          </a:prstGeom>
        </p:spPr>
        <p:style>
          <a:lnRef idx="3">
            <a:schemeClr val="dk1"/>
          </a:lnRef>
          <a:fillRef idx="0">
            <a:schemeClr val="dk1"/>
          </a:fillRef>
          <a:effectRef idx="2">
            <a:schemeClr val="dk1"/>
          </a:effectRef>
          <a:fontRef idx="minor">
            <a:schemeClr val="tx1"/>
          </a:fontRef>
        </p:style>
      </p:cxnSp>
      <p:sp>
        <p:nvSpPr>
          <p:cNvPr id="25" name="TextBox 24"/>
          <p:cNvSpPr txBox="1"/>
          <p:nvPr/>
        </p:nvSpPr>
        <p:spPr>
          <a:xfrm>
            <a:off x="2929721" y="3429000"/>
            <a:ext cx="1443504" cy="374462"/>
          </a:xfrm>
          <a:prstGeom prst="rect">
            <a:avLst/>
          </a:prstGeom>
          <a:noFill/>
        </p:spPr>
        <p:txBody>
          <a:bodyPr wrap="none" lIns="91432" tIns="45717" rIns="91432" bIns="45717" rtlCol="0">
            <a:spAutoFit/>
          </a:bodyPr>
          <a:lstStyle/>
          <a:p>
            <a:pPr defTabSz="914327"/>
            <a:r>
              <a:rPr lang="en-US" dirty="0" smtClean="0">
                <a:latin typeface="Calibri"/>
              </a:rPr>
              <a:t>Max 15 users</a:t>
            </a:r>
            <a:endParaRPr lang="en-US" dirty="0">
              <a:latin typeface="Calibri"/>
            </a:endParaRPr>
          </a:p>
        </p:txBody>
      </p:sp>
      <p:pic>
        <p:nvPicPr>
          <p:cNvPr id="1028" name="Picture 4" descr="C:\Users\vikramg\Pictures\2008-05-11 PRESENTATION_DVD\Artwork_Imagery\HARDWARE_IMAGERY\Illustration - Misc Hardware\Windows Vista Illustration Icons\Male User.png"/>
          <p:cNvPicPr>
            <a:picLocks noChangeAspect="1" noChangeArrowheads="1"/>
          </p:cNvPicPr>
          <p:nvPr/>
        </p:nvPicPr>
        <p:blipFill>
          <a:blip r:embed="rId6" cstate="print"/>
          <a:srcRect/>
          <a:stretch>
            <a:fillRect/>
          </a:stretch>
        </p:blipFill>
        <p:spPr bwMode="auto">
          <a:xfrm>
            <a:off x="7448553" y="2647953"/>
            <a:ext cx="704849" cy="704849"/>
          </a:xfrm>
          <a:prstGeom prst="rect">
            <a:avLst/>
          </a:prstGeom>
          <a:noFill/>
        </p:spPr>
      </p:pic>
      <p:sp>
        <p:nvSpPr>
          <p:cNvPr id="27" name="Isosceles Triangle 26"/>
          <p:cNvSpPr/>
          <p:nvPr/>
        </p:nvSpPr>
        <p:spPr>
          <a:xfrm>
            <a:off x="304800" y="4648200"/>
            <a:ext cx="2438400" cy="1828800"/>
          </a:xfrm>
          <a:prstGeom prst="triangle">
            <a:avLst/>
          </a:prstGeom>
          <a:solidFill>
            <a:srgbClr val="FFFF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32" tIns="45717" rIns="91432" bIns="45717" rtlCol="0" anchor="ctr"/>
          <a:lstStyle/>
          <a:p>
            <a:pPr algn="ctr" defTabSz="914327"/>
            <a:endParaRPr lang="en-US" sz="1000" dirty="0" smtClean="0">
              <a:solidFill>
                <a:prstClr val="black"/>
              </a:solidFill>
            </a:endParaRPr>
          </a:p>
          <a:p>
            <a:pPr algn="ctr" defTabSz="914327"/>
            <a:endParaRPr lang="en-US" sz="1000" dirty="0">
              <a:solidFill>
                <a:prstClr val="black"/>
              </a:solidFill>
            </a:endParaRPr>
          </a:p>
          <a:p>
            <a:pPr algn="ctr" defTabSz="914327"/>
            <a:endParaRPr lang="en-US" sz="1000" dirty="0" smtClean="0">
              <a:solidFill>
                <a:prstClr val="black"/>
              </a:solidFill>
            </a:endParaRPr>
          </a:p>
          <a:p>
            <a:pPr algn="ctr" defTabSz="914327"/>
            <a:endParaRPr lang="en-US" sz="1000" dirty="0">
              <a:solidFill>
                <a:prstClr val="black"/>
              </a:solidFill>
            </a:endParaRPr>
          </a:p>
          <a:p>
            <a:pPr algn="ctr" defTabSz="914327"/>
            <a:r>
              <a:rPr lang="en-US" sz="1000" dirty="0" smtClean="0">
                <a:solidFill>
                  <a:prstClr val="black"/>
                </a:solidFill>
              </a:rPr>
              <a:t>contoso.local</a:t>
            </a:r>
            <a:endParaRPr lang="en-US" sz="1000" dirty="0">
              <a:solidFill>
                <a:prstClr val="black"/>
              </a:solidFill>
            </a:endParaRPr>
          </a:p>
        </p:txBody>
      </p:sp>
      <p:grpSp>
        <p:nvGrpSpPr>
          <p:cNvPr id="2" name="Group 80"/>
          <p:cNvGrpSpPr/>
          <p:nvPr/>
        </p:nvGrpSpPr>
        <p:grpSpPr>
          <a:xfrm>
            <a:off x="1264099" y="5573605"/>
            <a:ext cx="640903" cy="598596"/>
            <a:chOff x="920751" y="5142988"/>
            <a:chExt cx="640903" cy="598596"/>
          </a:xfrm>
        </p:grpSpPr>
        <p:pic>
          <p:nvPicPr>
            <p:cNvPr id="32" name="Picture 2" descr="C:\Users\robbins\AppData\Local\Microsoft\Windows\Temporary Internet Files\Content.IE5\HGWUJ2Y6\MCj04316370000[1].png"/>
            <p:cNvPicPr>
              <a:picLocks noChangeAspect="1" noChangeArrowheads="1"/>
            </p:cNvPicPr>
            <p:nvPr/>
          </p:nvPicPr>
          <p:blipFill>
            <a:blip r:embed="rId7" cstate="print"/>
            <a:srcRect/>
            <a:stretch>
              <a:fillRect/>
            </a:stretch>
          </p:blipFill>
          <p:spPr bwMode="auto">
            <a:xfrm>
              <a:off x="920751" y="5142988"/>
              <a:ext cx="597200" cy="598596"/>
            </a:xfrm>
            <a:prstGeom prst="rect">
              <a:avLst/>
            </a:prstGeom>
            <a:noFill/>
            <a:ln w="9525">
              <a:noFill/>
              <a:miter lim="800000"/>
              <a:headEnd/>
              <a:tailEnd/>
            </a:ln>
          </p:spPr>
        </p:pic>
        <p:pic>
          <p:nvPicPr>
            <p:cNvPr id="33" name="Picture 122" descr="Triangle.png"/>
            <p:cNvPicPr>
              <a:picLocks noChangeAspect="1"/>
            </p:cNvPicPr>
            <p:nvPr/>
          </p:nvPicPr>
          <p:blipFill>
            <a:blip r:embed="rId8" cstate="print"/>
            <a:srcRect/>
            <a:stretch>
              <a:fillRect/>
            </a:stretch>
          </p:blipFill>
          <p:spPr bwMode="auto">
            <a:xfrm>
              <a:off x="1296541" y="5278769"/>
              <a:ext cx="265113" cy="253950"/>
            </a:xfrm>
            <a:prstGeom prst="rect">
              <a:avLst/>
            </a:prstGeom>
            <a:noFill/>
            <a:ln w="9525">
              <a:noFill/>
              <a:miter lim="800000"/>
              <a:headEnd/>
              <a:tailEnd/>
            </a:ln>
          </p:spPr>
        </p:pic>
      </p:grpSp>
      <p:sp>
        <p:nvSpPr>
          <p:cNvPr id="34" name="TextBox 33"/>
          <p:cNvSpPr txBox="1"/>
          <p:nvPr/>
        </p:nvSpPr>
        <p:spPr>
          <a:xfrm>
            <a:off x="2743202" y="5867400"/>
            <a:ext cx="2805728" cy="374458"/>
          </a:xfrm>
          <a:prstGeom prst="rect">
            <a:avLst/>
          </a:prstGeom>
          <a:noFill/>
        </p:spPr>
        <p:txBody>
          <a:bodyPr wrap="none" lIns="91432" tIns="45717" rIns="91432" bIns="45717" rtlCol="0">
            <a:spAutoFit/>
          </a:bodyPr>
          <a:lstStyle/>
          <a:p>
            <a:pPr defTabSz="914327"/>
            <a:r>
              <a:rPr lang="en-US" dirty="0">
                <a:latin typeface="Calibri"/>
              </a:rPr>
              <a:t>t</a:t>
            </a:r>
            <a:r>
              <a:rPr lang="en-US" dirty="0" smtClean="0">
                <a:latin typeface="Calibri"/>
              </a:rPr>
              <a:t>otal number of users in AD</a:t>
            </a:r>
            <a:endParaRPr lang="en-US" dirty="0">
              <a:latin typeface="Calibri"/>
            </a:endParaRPr>
          </a:p>
        </p:txBody>
      </p:sp>
      <p:sp>
        <p:nvSpPr>
          <p:cNvPr id="35" name="&quot;No&quot; Symbol 34"/>
          <p:cNvSpPr/>
          <p:nvPr/>
        </p:nvSpPr>
        <p:spPr>
          <a:xfrm>
            <a:off x="1295400" y="5562600"/>
            <a:ext cx="381000" cy="381000"/>
          </a:xfrm>
          <a:prstGeom prst="noSmoking">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432" tIns="45717" rIns="91432" bIns="45717" rtlCol="0" anchor="ctr"/>
          <a:lstStyle/>
          <a:p>
            <a:pPr algn="ctr" defTabSz="914327"/>
            <a:endParaRPr lang="en-US" dirty="0">
              <a:solidFill>
                <a:prstClr val="black"/>
              </a:solidFill>
            </a:endParaRPr>
          </a:p>
        </p:txBody>
      </p:sp>
      <p:pic>
        <p:nvPicPr>
          <p:cNvPr id="36" name="Picture 3" descr="C:\Users\vikramg\Pictures\2008-05-11 PRESENTATION_DVD\Artwork_Imagery\HARDWARE_IMAGERY\Illustration - Misc Hardware\Windows Vista Illustration Icons\Generic User.png"/>
          <p:cNvPicPr>
            <a:picLocks noChangeAspect="1" noChangeArrowheads="1"/>
          </p:cNvPicPr>
          <p:nvPr/>
        </p:nvPicPr>
        <p:blipFill>
          <a:blip r:embed="rId5" cstate="print"/>
          <a:srcRect/>
          <a:stretch>
            <a:fillRect/>
          </a:stretch>
        </p:blipFill>
        <p:spPr bwMode="auto">
          <a:xfrm>
            <a:off x="1447800" y="4895851"/>
            <a:ext cx="476250" cy="579587"/>
          </a:xfrm>
          <a:prstGeom prst="rect">
            <a:avLst/>
          </a:prstGeom>
          <a:noFill/>
        </p:spPr>
      </p:pic>
      <p:pic>
        <p:nvPicPr>
          <p:cNvPr id="37" name="Picture 4" descr="C:\Users\vikramg\Pictures\2008-05-11 PRESENTATION_DVD\Artwork_Imagery\HARDWARE_IMAGERY\Illustration - Misc Hardware\Windows Vista Illustration Icons\Male User.png"/>
          <p:cNvPicPr>
            <a:picLocks noChangeAspect="1" noChangeArrowheads="1"/>
          </p:cNvPicPr>
          <p:nvPr/>
        </p:nvPicPr>
        <p:blipFill>
          <a:blip r:embed="rId6" cstate="print"/>
          <a:srcRect/>
          <a:stretch>
            <a:fillRect/>
          </a:stretch>
        </p:blipFill>
        <p:spPr bwMode="auto">
          <a:xfrm>
            <a:off x="1733553" y="4876802"/>
            <a:ext cx="704849" cy="704849"/>
          </a:xfrm>
          <a:prstGeom prst="rect">
            <a:avLst/>
          </a:prstGeom>
          <a:noFill/>
        </p:spPr>
      </p:pic>
      <p:sp>
        <p:nvSpPr>
          <p:cNvPr id="38" name="TextBox 37"/>
          <p:cNvSpPr txBox="1"/>
          <p:nvPr/>
        </p:nvSpPr>
        <p:spPr>
          <a:xfrm>
            <a:off x="5372497" y="5867400"/>
            <a:ext cx="422445" cy="374462"/>
          </a:xfrm>
          <a:prstGeom prst="rect">
            <a:avLst/>
          </a:prstGeom>
          <a:noFill/>
        </p:spPr>
        <p:txBody>
          <a:bodyPr wrap="none" lIns="91432" tIns="45717" rIns="91432" bIns="45717" rtlCol="0">
            <a:spAutoFit/>
          </a:bodyPr>
          <a:lstStyle/>
          <a:p>
            <a:pPr defTabSz="914327"/>
            <a:r>
              <a:rPr lang="en-US" dirty="0" smtClean="0">
                <a:solidFill>
                  <a:srgbClr val="FF0000"/>
                </a:solidFill>
                <a:latin typeface="Calibri"/>
              </a:rPr>
              <a:t>17</a:t>
            </a:r>
            <a:endParaRPr lang="en-US" dirty="0">
              <a:solidFill>
                <a:srgbClr val="FF0000"/>
              </a:solidFill>
              <a:latin typeface="Calibri"/>
            </a:endParaRPr>
          </a:p>
        </p:txBody>
      </p:sp>
      <p:sp>
        <p:nvSpPr>
          <p:cNvPr id="39" name="TextBox 38"/>
          <p:cNvSpPr txBox="1"/>
          <p:nvPr/>
        </p:nvSpPr>
        <p:spPr>
          <a:xfrm>
            <a:off x="5372497" y="5867400"/>
            <a:ext cx="422445" cy="374462"/>
          </a:xfrm>
          <a:prstGeom prst="rect">
            <a:avLst/>
          </a:prstGeom>
          <a:noFill/>
        </p:spPr>
        <p:txBody>
          <a:bodyPr wrap="none" lIns="91432" tIns="45717" rIns="91432" bIns="45717" rtlCol="0">
            <a:spAutoFit/>
          </a:bodyPr>
          <a:lstStyle/>
          <a:p>
            <a:pPr defTabSz="914327"/>
            <a:r>
              <a:rPr lang="en-US" dirty="0" smtClean="0">
                <a:latin typeface="Calibri"/>
              </a:rPr>
              <a:t>15</a:t>
            </a:r>
            <a:endParaRPr lang="en-US" dirty="0">
              <a:latin typeface="Calibri"/>
            </a:endParaRPr>
          </a:p>
        </p:txBody>
      </p:sp>
      <p:sp>
        <p:nvSpPr>
          <p:cNvPr id="40" name="TextBox 39"/>
          <p:cNvSpPr txBox="1"/>
          <p:nvPr/>
        </p:nvSpPr>
        <p:spPr>
          <a:xfrm>
            <a:off x="533400" y="4126468"/>
            <a:ext cx="6026863" cy="374462"/>
          </a:xfrm>
          <a:prstGeom prst="rect">
            <a:avLst/>
          </a:prstGeom>
          <a:noFill/>
        </p:spPr>
        <p:txBody>
          <a:bodyPr wrap="none" lIns="91432" tIns="45717" rIns="91432" bIns="45717" rtlCol="0">
            <a:spAutoFit/>
          </a:bodyPr>
          <a:lstStyle/>
          <a:p>
            <a:pPr defTabSz="914327"/>
            <a:r>
              <a:rPr lang="en-US" dirty="0" smtClean="0">
                <a:latin typeface="Calibri"/>
              </a:rPr>
              <a:t>Case 2: Foundation Server participates in the Active Directory</a:t>
            </a:r>
          </a:p>
        </p:txBody>
      </p:sp>
      <p:sp>
        <p:nvSpPr>
          <p:cNvPr id="41" name="TextBox 40"/>
          <p:cNvSpPr txBox="1"/>
          <p:nvPr/>
        </p:nvSpPr>
        <p:spPr>
          <a:xfrm>
            <a:off x="1676400" y="1905000"/>
            <a:ext cx="817532" cy="374462"/>
          </a:xfrm>
          <a:prstGeom prst="rect">
            <a:avLst/>
          </a:prstGeom>
          <a:noFill/>
        </p:spPr>
        <p:txBody>
          <a:bodyPr wrap="none" lIns="91432" tIns="45717" rIns="91432" bIns="45717" rtlCol="0">
            <a:spAutoFit/>
          </a:bodyPr>
          <a:lstStyle/>
          <a:p>
            <a:pPr defTabSz="914327"/>
            <a:r>
              <a:rPr lang="en-US" b="1" dirty="0" smtClean="0">
                <a:ln w="12700">
                  <a:solidFill>
                    <a:srgbClr val="FF0000"/>
                  </a:solidFill>
                  <a:prstDash val="solid"/>
                </a:ln>
                <a:solidFill>
                  <a:srgbClr val="FF0000"/>
                </a:solidFill>
                <a:effectLst>
                  <a:outerShdw blurRad="41275" dist="20320" dir="1800000" algn="tl" rotWithShape="0">
                    <a:srgbClr val="000000">
                      <a:alpha val="40000"/>
                    </a:srgbClr>
                  </a:outerShdw>
                </a:effectLst>
                <a:latin typeface="Calibri"/>
              </a:rPr>
              <a:t>WARN</a:t>
            </a:r>
            <a:endParaRPr lang="en-US" b="1" dirty="0">
              <a:ln w="12700">
                <a:solidFill>
                  <a:srgbClr val="FF0000"/>
                </a:solidFill>
                <a:prstDash val="solid"/>
              </a:ln>
              <a:solidFill>
                <a:srgbClr val="FF0000"/>
              </a:solidFill>
              <a:effectLst>
                <a:outerShdw blurRad="41275" dist="20320" dir="1800000" algn="tl" rotWithShape="0">
                  <a:srgbClr val="000000">
                    <a:alpha val="40000"/>
                  </a:srgbClr>
                </a:outerShdw>
              </a:effectLst>
              <a:latin typeface="Calibri"/>
            </a:endParaRPr>
          </a:p>
        </p:txBody>
      </p:sp>
      <p:sp>
        <p:nvSpPr>
          <p:cNvPr id="42" name="TextBox 41"/>
          <p:cNvSpPr txBox="1"/>
          <p:nvPr/>
        </p:nvSpPr>
        <p:spPr>
          <a:xfrm>
            <a:off x="2013987" y="4507468"/>
            <a:ext cx="817532" cy="374462"/>
          </a:xfrm>
          <a:prstGeom prst="rect">
            <a:avLst/>
          </a:prstGeom>
          <a:noFill/>
        </p:spPr>
        <p:txBody>
          <a:bodyPr wrap="none" lIns="91432" tIns="45717" rIns="91432" bIns="45717" rtlCol="0">
            <a:spAutoFit/>
          </a:bodyPr>
          <a:lstStyle/>
          <a:p>
            <a:pPr defTabSz="914327"/>
            <a:r>
              <a:rPr lang="en-US" b="1" dirty="0" smtClean="0">
                <a:ln w="12700">
                  <a:solidFill>
                    <a:srgbClr val="FF0000"/>
                  </a:solidFill>
                  <a:prstDash val="solid"/>
                </a:ln>
                <a:solidFill>
                  <a:srgbClr val="FF0000"/>
                </a:solidFill>
                <a:effectLst>
                  <a:outerShdw blurRad="41275" dist="20320" dir="1800000" algn="tl" rotWithShape="0">
                    <a:srgbClr val="000000">
                      <a:alpha val="40000"/>
                    </a:srgbClr>
                  </a:outerShdw>
                </a:effectLst>
                <a:latin typeface="Calibri"/>
              </a:rPr>
              <a:t>WARN</a:t>
            </a:r>
            <a:endParaRPr lang="en-US" b="1" dirty="0">
              <a:ln w="12700">
                <a:solidFill>
                  <a:srgbClr val="FF0000"/>
                </a:solidFill>
                <a:prstDash val="solid"/>
              </a:ln>
              <a:solidFill>
                <a:srgbClr val="FF0000"/>
              </a:solidFill>
              <a:effectLst>
                <a:outerShdw blurRad="41275" dist="20320" dir="1800000" algn="tl" rotWithShape="0">
                  <a:srgbClr val="000000">
                    <a:alpha val="40000"/>
                  </a:srgbClr>
                </a:outerShdw>
              </a:effectLst>
              <a:latin typeface="Calibri"/>
            </a:endParaRPr>
          </a:p>
        </p:txBody>
      </p:sp>
      <p:pic>
        <p:nvPicPr>
          <p:cNvPr id="1032" name="Picture 8" descr="C:\Users\vikramg\Desktop\MediaBin_Items_1\WS08R2-Found_v_c.png"/>
          <p:cNvPicPr>
            <a:picLocks noChangeAspect="1" noChangeArrowheads="1"/>
          </p:cNvPicPr>
          <p:nvPr/>
        </p:nvPicPr>
        <p:blipFill>
          <a:blip r:embed="rId9" cstate="print"/>
          <a:srcRect/>
          <a:stretch>
            <a:fillRect/>
          </a:stretch>
        </p:blipFill>
        <p:spPr bwMode="auto">
          <a:xfrm>
            <a:off x="533400" y="5936756"/>
            <a:ext cx="1009650" cy="387844"/>
          </a:xfrm>
          <a:prstGeom prst="rect">
            <a:avLst/>
          </a:prstGeom>
          <a:noFill/>
        </p:spPr>
      </p:pic>
      <p:pic>
        <p:nvPicPr>
          <p:cNvPr id="46" name="Picture 8" descr="C:\Users\vikramg\Desktop\MediaBin_Items_1\WS08R2-Found_v_c.png"/>
          <p:cNvPicPr>
            <a:picLocks noChangeAspect="1" noChangeArrowheads="1"/>
          </p:cNvPicPr>
          <p:nvPr/>
        </p:nvPicPr>
        <p:blipFill>
          <a:blip r:embed="rId9" cstate="print"/>
          <a:srcRect/>
          <a:stretch>
            <a:fillRect/>
          </a:stretch>
        </p:blipFill>
        <p:spPr bwMode="auto">
          <a:xfrm>
            <a:off x="1080732" y="1411408"/>
            <a:ext cx="1009650" cy="387844"/>
          </a:xfrm>
          <a:prstGeom prst="rect">
            <a:avLst/>
          </a:prstGeom>
          <a:solidFill>
            <a:schemeClr val="tx1"/>
          </a:solidFill>
        </p:spPr>
      </p:pic>
      <p:pic>
        <p:nvPicPr>
          <p:cNvPr id="43" name="Picture 3" descr="C:\Users\vikramg\Pictures\2008-05-11 PRESENTATION_DVD\Artwork_Imagery\HARDWARE_IMAGERY\Illustration - Misc Hardware\Windows Vista Illustration Icons\Generic User.png"/>
          <p:cNvPicPr>
            <a:picLocks noChangeAspect="1" noChangeArrowheads="1"/>
          </p:cNvPicPr>
          <p:nvPr/>
        </p:nvPicPr>
        <p:blipFill>
          <a:blip r:embed="rId5" cstate="print"/>
          <a:srcRect/>
          <a:stretch>
            <a:fillRect/>
          </a:stretch>
        </p:blipFill>
        <p:spPr bwMode="auto">
          <a:xfrm>
            <a:off x="6461840" y="2604068"/>
            <a:ext cx="476250" cy="579587"/>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028"/>
                                        </p:tgtEl>
                                        <p:attrNameLst>
                                          <p:attrName>style.visibility</p:attrName>
                                        </p:attrNameLst>
                                      </p:cBhvr>
                                      <p:to>
                                        <p:strVal val="visible"/>
                                      </p:to>
                                    </p:set>
                                    <p:anim calcmode="lin" valueType="num">
                                      <p:cBhvr additive="base">
                                        <p:cTn id="11" dur="500" fill="hold"/>
                                        <p:tgtEl>
                                          <p:spTgt spid="1028"/>
                                        </p:tgtEl>
                                        <p:attrNameLst>
                                          <p:attrName>ppt_x</p:attrName>
                                        </p:attrNameLst>
                                      </p:cBhvr>
                                      <p:tavLst>
                                        <p:tav tm="0">
                                          <p:val>
                                            <p:strVal val="1+#ppt_w/2"/>
                                          </p:val>
                                        </p:tav>
                                        <p:tav tm="100000">
                                          <p:val>
                                            <p:strVal val="#ppt_x"/>
                                          </p:val>
                                        </p:tav>
                                      </p:tavLst>
                                    </p:anim>
                                    <p:anim calcmode="lin" valueType="num">
                                      <p:cBhvr additive="base">
                                        <p:cTn id="12" dur="500" fill="hold"/>
                                        <p:tgtEl>
                                          <p:spTgt spid="102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linds(horizontal)">
                                      <p:cBhvr>
                                        <p:cTn id="16" dur="500"/>
                                        <p:tgtEl>
                                          <p:spTgt spid="22"/>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blinds(horizontal)">
                                      <p:cBhvr>
                                        <p:cTn id="19" dur="500"/>
                                        <p:tgtEl>
                                          <p:spTgt spid="41"/>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nodeType="clickEffect">
                                  <p:stCondLst>
                                    <p:cond delay="0"/>
                                  </p:stCondLst>
                                  <p:childTnLst>
                                    <p:set>
                                      <p:cBhvr>
                                        <p:cTn id="23" dur="1" fill="hold">
                                          <p:stCondLst>
                                            <p:cond delay="0"/>
                                          </p:stCondLst>
                                        </p:cTn>
                                        <p:tgtEl>
                                          <p:spTgt spid="36"/>
                                        </p:tgtEl>
                                        <p:attrNameLst>
                                          <p:attrName>style.visibility</p:attrName>
                                        </p:attrNameLst>
                                      </p:cBhvr>
                                      <p:to>
                                        <p:strVal val="visible"/>
                                      </p:to>
                                    </p:set>
                                    <p:anim calcmode="lin" valueType="num">
                                      <p:cBhvr additive="base">
                                        <p:cTn id="24" dur="1000" fill="hold"/>
                                        <p:tgtEl>
                                          <p:spTgt spid="36"/>
                                        </p:tgtEl>
                                        <p:attrNameLst>
                                          <p:attrName>ppt_x</p:attrName>
                                        </p:attrNameLst>
                                      </p:cBhvr>
                                      <p:tavLst>
                                        <p:tav tm="0">
                                          <p:val>
                                            <p:strVal val="1+#ppt_w/2"/>
                                          </p:val>
                                        </p:tav>
                                        <p:tav tm="100000">
                                          <p:val>
                                            <p:strVal val="#ppt_x"/>
                                          </p:val>
                                        </p:tav>
                                      </p:tavLst>
                                    </p:anim>
                                    <p:anim calcmode="lin" valueType="num">
                                      <p:cBhvr additive="base">
                                        <p:cTn id="25" dur="1000" fill="hold"/>
                                        <p:tgtEl>
                                          <p:spTgt spid="36"/>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37"/>
                                        </p:tgtEl>
                                        <p:attrNameLst>
                                          <p:attrName>style.visibility</p:attrName>
                                        </p:attrNameLst>
                                      </p:cBhvr>
                                      <p:to>
                                        <p:strVal val="visible"/>
                                      </p:to>
                                    </p:set>
                                    <p:anim calcmode="lin" valueType="num">
                                      <p:cBhvr additive="base">
                                        <p:cTn id="28" dur="1000" fill="hold"/>
                                        <p:tgtEl>
                                          <p:spTgt spid="37"/>
                                        </p:tgtEl>
                                        <p:attrNameLst>
                                          <p:attrName>ppt_x</p:attrName>
                                        </p:attrNameLst>
                                      </p:cBhvr>
                                      <p:tavLst>
                                        <p:tav tm="0">
                                          <p:val>
                                            <p:strVal val="1+#ppt_w/2"/>
                                          </p:val>
                                        </p:tav>
                                        <p:tav tm="100000">
                                          <p:val>
                                            <p:strVal val="#ppt_x"/>
                                          </p:val>
                                        </p:tav>
                                      </p:tavLst>
                                    </p:anim>
                                    <p:anim calcmode="lin" valueType="num">
                                      <p:cBhvr additive="base">
                                        <p:cTn id="29" dur="1000" fill="hold"/>
                                        <p:tgtEl>
                                          <p:spTgt spid="37"/>
                                        </p:tgtEl>
                                        <p:attrNameLst>
                                          <p:attrName>ppt_y</p:attrName>
                                        </p:attrNameLst>
                                      </p:cBhvr>
                                      <p:tavLst>
                                        <p:tav tm="0">
                                          <p:val>
                                            <p:strVal val="#ppt_y"/>
                                          </p:val>
                                        </p:tav>
                                        <p:tav tm="100000">
                                          <p:val>
                                            <p:strVal val="#ppt_y"/>
                                          </p:val>
                                        </p:tav>
                                      </p:tavLst>
                                    </p:anim>
                                  </p:childTnLst>
                                </p:cTn>
                              </p:par>
                              <p:par>
                                <p:cTn id="30" presetID="3" presetClass="exit" presetSubtype="10" fill="hold" grpId="0" nodeType="withEffect">
                                  <p:stCondLst>
                                    <p:cond delay="0"/>
                                  </p:stCondLst>
                                  <p:childTnLst>
                                    <p:animEffect transition="out" filter="blinds(horizontal)">
                                      <p:cBhvr>
                                        <p:cTn id="31" dur="500"/>
                                        <p:tgtEl>
                                          <p:spTgt spid="39"/>
                                        </p:tgtEl>
                                      </p:cBhvr>
                                    </p:animEffect>
                                    <p:set>
                                      <p:cBhvr>
                                        <p:cTn id="32" dur="1" fill="hold">
                                          <p:stCondLst>
                                            <p:cond delay="499"/>
                                          </p:stCondLst>
                                        </p:cTn>
                                        <p:tgtEl>
                                          <p:spTgt spid="39"/>
                                        </p:tgtEl>
                                        <p:attrNameLst>
                                          <p:attrName>style.visibility</p:attrName>
                                        </p:attrNameLst>
                                      </p:cBhvr>
                                      <p:to>
                                        <p:strVal val="hidden"/>
                                      </p:to>
                                    </p:set>
                                  </p:childTnLst>
                                </p:cTn>
                              </p:par>
                              <p:par>
                                <p:cTn id="33" presetID="3" presetClass="entr" presetSubtype="10" fill="hold" grpId="0" nodeType="with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blinds(horizontal)">
                                      <p:cBhvr>
                                        <p:cTn id="35" dur="500"/>
                                        <p:tgtEl>
                                          <p:spTgt spid="38"/>
                                        </p:tgtEl>
                                      </p:cBhvr>
                                    </p:animEffect>
                                  </p:childTnLst>
                                </p:cTn>
                              </p:par>
                            </p:childTnLst>
                          </p:cTn>
                        </p:par>
                        <p:par>
                          <p:cTn id="36" fill="hold">
                            <p:stCondLst>
                              <p:cond delay="1000"/>
                            </p:stCondLst>
                            <p:childTnLst>
                              <p:par>
                                <p:cTn id="37" presetID="3" presetClass="entr" presetSubtype="10"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blinds(horizontal)">
                                      <p:cBhvr>
                                        <p:cTn id="39" dur="500"/>
                                        <p:tgtEl>
                                          <p:spTgt spid="35"/>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blinds(horizontal)">
                                      <p:cBhvr>
                                        <p:cTn id="4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5" grpId="0" animBg="1"/>
      <p:bldP spid="38" grpId="0"/>
      <p:bldP spid="39" grpId="0"/>
      <p:bldP spid="41" grpId="0"/>
      <p:bldP spid="4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a:noFill/>
          <a:ln>
            <a:noFill/>
          </a:ln>
        </p:spPr>
        <p:style>
          <a:lnRef idx="2">
            <a:schemeClr val="accent6">
              <a:shade val="50000"/>
            </a:schemeClr>
          </a:lnRef>
          <a:fillRef idx="1">
            <a:schemeClr val="accent6"/>
          </a:fillRef>
          <a:effectRef idx="0">
            <a:schemeClr val="accent6"/>
          </a:effectRef>
          <a:fontRef idx="minor">
            <a:schemeClr val="lt1"/>
          </a:fontRef>
        </p:style>
        <p:txBody>
          <a:bodyPr vert="horz" lIns="91432" tIns="45717" rIns="91432" bIns="45717" rtlCol="0" anchor="ctr">
            <a:noAutofit/>
          </a:bodyPr>
          <a:lstStyle/>
          <a:p>
            <a:r>
              <a:rPr lang="en-US" sz="2300" dirty="0">
                <a:solidFill>
                  <a:schemeClr val="accent1"/>
                </a:solidFill>
                <a:latin typeface="Segoe" pitchFamily="34" charset="0"/>
                <a:cs typeface="Arial" charset="0"/>
              </a:rPr>
              <a:t>Joining Windows Server 2008 R2 Foundation to AD</a:t>
            </a:r>
          </a:p>
        </p:txBody>
      </p:sp>
      <p:sp>
        <p:nvSpPr>
          <p:cNvPr id="3" name="Isosceles Triangle 2"/>
          <p:cNvSpPr/>
          <p:nvPr/>
        </p:nvSpPr>
        <p:spPr>
          <a:xfrm>
            <a:off x="2286001" y="1524000"/>
            <a:ext cx="2438400" cy="1828800"/>
          </a:xfrm>
          <a:prstGeom prst="triangle">
            <a:avLst/>
          </a:prstGeom>
          <a:solidFill>
            <a:srgbClr val="FFFF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32" tIns="45717" rIns="91432" bIns="45717" rtlCol="0" anchor="ctr"/>
          <a:lstStyle/>
          <a:p>
            <a:pPr algn="ctr" defTabSz="914327"/>
            <a:endParaRPr lang="en-US" sz="1000" dirty="0" smtClean="0">
              <a:solidFill>
                <a:prstClr val="black"/>
              </a:solidFill>
            </a:endParaRPr>
          </a:p>
          <a:p>
            <a:pPr algn="ctr" defTabSz="914327"/>
            <a:endParaRPr lang="en-US" sz="1000" dirty="0">
              <a:solidFill>
                <a:prstClr val="black"/>
              </a:solidFill>
            </a:endParaRPr>
          </a:p>
          <a:p>
            <a:pPr algn="ctr" defTabSz="914327"/>
            <a:endParaRPr lang="en-US" sz="1000" dirty="0" smtClean="0">
              <a:solidFill>
                <a:prstClr val="black"/>
              </a:solidFill>
            </a:endParaRPr>
          </a:p>
          <a:p>
            <a:pPr algn="ctr" defTabSz="914327"/>
            <a:endParaRPr lang="en-US" sz="1000" dirty="0">
              <a:solidFill>
                <a:prstClr val="black"/>
              </a:solidFill>
            </a:endParaRPr>
          </a:p>
          <a:p>
            <a:pPr algn="ctr" defTabSz="914327"/>
            <a:r>
              <a:rPr lang="en-US" sz="1000" dirty="0" smtClean="0">
                <a:solidFill>
                  <a:prstClr val="black"/>
                </a:solidFill>
              </a:rPr>
              <a:t>contoso.local</a:t>
            </a:r>
            <a:endParaRPr lang="en-US" sz="1000" dirty="0">
              <a:solidFill>
                <a:prstClr val="black"/>
              </a:solidFill>
            </a:endParaRPr>
          </a:p>
        </p:txBody>
      </p:sp>
      <p:graphicFrame>
        <p:nvGraphicFramePr>
          <p:cNvPr id="2050" name="Object 2"/>
          <p:cNvGraphicFramePr>
            <a:graphicFrameLocks noChangeAspect="1"/>
          </p:cNvGraphicFramePr>
          <p:nvPr/>
        </p:nvGraphicFramePr>
        <p:xfrm>
          <a:off x="2971801" y="2362200"/>
          <a:ext cx="476408" cy="788988"/>
        </p:xfrm>
        <a:graphic>
          <a:graphicData uri="http://schemas.openxmlformats.org/presentationml/2006/ole">
            <p:oleObj spid="_x0000_s2053" name="Visio" r:id="rId4" imgW="751797" imgH="1246372" progId="">
              <p:embed/>
            </p:oleObj>
          </a:graphicData>
        </a:graphic>
      </p:graphicFrame>
      <p:sp>
        <p:nvSpPr>
          <p:cNvPr id="6" name="Isosceles Triangle 5"/>
          <p:cNvSpPr/>
          <p:nvPr/>
        </p:nvSpPr>
        <p:spPr>
          <a:xfrm>
            <a:off x="3962401" y="3505200"/>
            <a:ext cx="1524000" cy="1143000"/>
          </a:xfrm>
          <a:prstGeom prst="triangle">
            <a:avLst/>
          </a:prstGeom>
          <a:solidFill>
            <a:srgbClr val="FFFF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32" tIns="45717" rIns="91432" bIns="45717" rtlCol="0" anchor="ctr"/>
          <a:lstStyle/>
          <a:p>
            <a:pPr algn="ctr" defTabSz="914327"/>
            <a:endParaRPr lang="en-US" sz="300" dirty="0">
              <a:solidFill>
                <a:prstClr val="black"/>
              </a:solidFill>
            </a:endParaRPr>
          </a:p>
        </p:txBody>
      </p:sp>
      <p:sp>
        <p:nvSpPr>
          <p:cNvPr id="7" name="TextBox 6"/>
          <p:cNvSpPr txBox="1"/>
          <p:nvPr/>
        </p:nvSpPr>
        <p:spPr>
          <a:xfrm>
            <a:off x="4191003" y="4706781"/>
            <a:ext cx="1031035" cy="246215"/>
          </a:xfrm>
          <a:prstGeom prst="rect">
            <a:avLst/>
          </a:prstGeom>
          <a:noFill/>
        </p:spPr>
        <p:txBody>
          <a:bodyPr wrap="none" lIns="91432" tIns="45717" rIns="91432" bIns="45717" rtlCol="0">
            <a:spAutoFit/>
          </a:bodyPr>
          <a:lstStyle/>
          <a:p>
            <a:pPr defTabSz="914327"/>
            <a:r>
              <a:rPr lang="en-US" sz="1000" dirty="0">
                <a:latin typeface="Calibri"/>
              </a:rPr>
              <a:t>u</a:t>
            </a:r>
            <a:r>
              <a:rPr lang="en-US" sz="1000" dirty="0" smtClean="0">
                <a:latin typeface="Calibri"/>
              </a:rPr>
              <a:t>k.contoso.local</a:t>
            </a:r>
            <a:endParaRPr lang="en-US" sz="1000" dirty="0">
              <a:latin typeface="Calibri"/>
            </a:endParaRPr>
          </a:p>
        </p:txBody>
      </p:sp>
      <p:grpSp>
        <p:nvGrpSpPr>
          <p:cNvPr id="4" name="Group 9"/>
          <p:cNvGrpSpPr/>
          <p:nvPr/>
        </p:nvGrpSpPr>
        <p:grpSpPr>
          <a:xfrm>
            <a:off x="4343403" y="3915475"/>
            <a:ext cx="826529" cy="656526"/>
            <a:chOff x="3821671" y="3610674"/>
            <a:chExt cx="826529" cy="656526"/>
          </a:xfrm>
        </p:grpSpPr>
        <p:graphicFrame>
          <p:nvGraphicFramePr>
            <p:cNvPr id="2051" name="Object 3"/>
            <p:cNvGraphicFramePr>
              <a:graphicFrameLocks noChangeAspect="1"/>
            </p:cNvGraphicFramePr>
            <p:nvPr/>
          </p:nvGraphicFramePr>
          <p:xfrm>
            <a:off x="4038600" y="3610674"/>
            <a:ext cx="228600" cy="378714"/>
          </p:xfrm>
          <a:graphic>
            <a:graphicData uri="http://schemas.openxmlformats.org/presentationml/2006/ole">
              <p:oleObj spid="_x0000_s2054" name="Visio" r:id="rId5" imgW="751797" imgH="1246372" progId="">
                <p:embed/>
              </p:oleObj>
            </a:graphicData>
          </a:graphic>
        </p:graphicFrame>
        <p:pic>
          <p:nvPicPr>
            <p:cNvPr id="2052" name="Picture 4" descr="C:\Users\vikramg\Desktop\MediaBin_Items_1\WS08R2-Found_v_c.png"/>
            <p:cNvPicPr>
              <a:picLocks noChangeAspect="1" noChangeArrowheads="1"/>
            </p:cNvPicPr>
            <p:nvPr/>
          </p:nvPicPr>
          <p:blipFill>
            <a:blip r:embed="rId6" cstate="print"/>
            <a:srcRect/>
            <a:stretch>
              <a:fillRect/>
            </a:stretch>
          </p:blipFill>
          <p:spPr bwMode="auto">
            <a:xfrm>
              <a:off x="3821671" y="3949700"/>
              <a:ext cx="826529" cy="317500"/>
            </a:xfrm>
            <a:prstGeom prst="rect">
              <a:avLst/>
            </a:prstGeom>
            <a:noFill/>
          </p:spPr>
        </p:pic>
      </p:grpSp>
      <p:sp>
        <p:nvSpPr>
          <p:cNvPr id="11" name="&quot;No&quot; Symbol 10"/>
          <p:cNvSpPr/>
          <p:nvPr/>
        </p:nvSpPr>
        <p:spPr>
          <a:xfrm>
            <a:off x="4495801" y="3886200"/>
            <a:ext cx="381000" cy="381000"/>
          </a:xfrm>
          <a:prstGeom prst="noSmoking">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432" tIns="45717" rIns="91432" bIns="45717" rtlCol="0" anchor="ctr"/>
          <a:lstStyle/>
          <a:p>
            <a:pPr algn="ctr" defTabSz="914327"/>
            <a:endParaRPr lang="en-US" dirty="0">
              <a:solidFill>
                <a:prstClr val="black"/>
              </a:solidFill>
            </a:endParaRPr>
          </a:p>
        </p:txBody>
      </p:sp>
      <p:sp>
        <p:nvSpPr>
          <p:cNvPr id="12" name="TextBox 11"/>
          <p:cNvSpPr txBox="1"/>
          <p:nvPr/>
        </p:nvSpPr>
        <p:spPr>
          <a:xfrm>
            <a:off x="5181601" y="3657600"/>
            <a:ext cx="1524000" cy="738658"/>
          </a:xfrm>
          <a:prstGeom prst="rect">
            <a:avLst/>
          </a:prstGeom>
          <a:noFill/>
        </p:spPr>
        <p:txBody>
          <a:bodyPr wrap="square" lIns="91432" tIns="45717" rIns="91432" bIns="45717" rtlCol="0">
            <a:spAutoFit/>
          </a:bodyPr>
          <a:lstStyle/>
          <a:p>
            <a:pPr algn="ctr" defTabSz="914327"/>
            <a:r>
              <a:rPr lang="en-US" sz="1400" b="1" dirty="0" smtClean="0">
                <a:ln w="12700">
                  <a:solidFill>
                    <a:srgbClr val="FF0000"/>
                  </a:solidFill>
                  <a:prstDash val="solid"/>
                </a:ln>
                <a:solidFill>
                  <a:srgbClr val="FF0000"/>
                </a:solidFill>
                <a:effectLst>
                  <a:outerShdw blurRad="41275" dist="20320" dir="1800000" algn="tl" rotWithShape="0">
                    <a:srgbClr val="000000">
                      <a:alpha val="40000"/>
                    </a:srgbClr>
                  </a:outerShdw>
                </a:effectLst>
                <a:latin typeface="Calibri"/>
              </a:rPr>
              <a:t>WARN </a:t>
            </a:r>
          </a:p>
          <a:p>
            <a:pPr algn="ctr" defTabSz="914327"/>
            <a:r>
              <a:rPr lang="en-US" sz="1400" b="1" dirty="0" smtClean="0">
                <a:ln w="12700">
                  <a:solidFill>
                    <a:srgbClr val="FF0000"/>
                  </a:solidFill>
                  <a:prstDash val="solid"/>
                </a:ln>
                <a:solidFill>
                  <a:srgbClr val="FF0000"/>
                </a:solidFill>
                <a:effectLst>
                  <a:outerShdw blurRad="41275" dist="20320" dir="1800000" algn="tl" rotWithShape="0">
                    <a:srgbClr val="000000">
                      <a:alpha val="40000"/>
                    </a:srgbClr>
                  </a:outerShdw>
                </a:effectLst>
                <a:latin typeface="Calibri"/>
              </a:rPr>
              <a:t>SHUTDOWN after 10days</a:t>
            </a:r>
            <a:endParaRPr lang="en-US" sz="1400" b="1" dirty="0">
              <a:ln w="12700">
                <a:solidFill>
                  <a:srgbClr val="FF0000"/>
                </a:solidFill>
                <a:prstDash val="solid"/>
              </a:ln>
              <a:solidFill>
                <a:srgbClr val="FF0000"/>
              </a:solidFill>
              <a:effectLst>
                <a:outerShdw blurRad="41275" dist="20320" dir="1800000" algn="tl" rotWithShape="0">
                  <a:srgbClr val="000000">
                    <a:alpha val="40000"/>
                  </a:srgbClr>
                </a:outerShdw>
              </a:effectLst>
              <a:latin typeface="Calibri"/>
            </a:endParaRPr>
          </a:p>
        </p:txBody>
      </p:sp>
      <p:grpSp>
        <p:nvGrpSpPr>
          <p:cNvPr id="5" name="Group 12"/>
          <p:cNvGrpSpPr/>
          <p:nvPr/>
        </p:nvGrpSpPr>
        <p:grpSpPr>
          <a:xfrm>
            <a:off x="3505203" y="2362200"/>
            <a:ext cx="826529" cy="656526"/>
            <a:chOff x="3821671" y="3610674"/>
            <a:chExt cx="826529" cy="656526"/>
          </a:xfrm>
        </p:grpSpPr>
        <p:graphicFrame>
          <p:nvGraphicFramePr>
            <p:cNvPr id="14" name="Object 3"/>
            <p:cNvGraphicFramePr>
              <a:graphicFrameLocks noChangeAspect="1"/>
            </p:cNvGraphicFramePr>
            <p:nvPr/>
          </p:nvGraphicFramePr>
          <p:xfrm>
            <a:off x="4038600" y="3610674"/>
            <a:ext cx="228600" cy="378714"/>
          </p:xfrm>
          <a:graphic>
            <a:graphicData uri="http://schemas.openxmlformats.org/presentationml/2006/ole">
              <p:oleObj spid="_x0000_s2055" name="Visio" r:id="rId7" imgW="751797" imgH="1246372" progId="">
                <p:embed/>
              </p:oleObj>
            </a:graphicData>
          </a:graphic>
        </p:graphicFrame>
        <p:pic>
          <p:nvPicPr>
            <p:cNvPr id="15" name="Picture 4" descr="C:\Users\vikramg\Desktop\MediaBin_Items_1\WS08R2-Found_v_c.png"/>
            <p:cNvPicPr>
              <a:picLocks noChangeAspect="1" noChangeArrowheads="1"/>
            </p:cNvPicPr>
            <p:nvPr/>
          </p:nvPicPr>
          <p:blipFill>
            <a:blip r:embed="rId6" cstate="print"/>
            <a:srcRect/>
            <a:stretch>
              <a:fillRect/>
            </a:stretch>
          </p:blipFill>
          <p:spPr bwMode="auto">
            <a:xfrm>
              <a:off x="3821671" y="3949700"/>
              <a:ext cx="826529" cy="317500"/>
            </a:xfrm>
            <a:prstGeom prst="rect">
              <a:avLst/>
            </a:prstGeom>
            <a:noFill/>
          </p:spPr>
        </p:pic>
      </p:grpSp>
      <p:sp>
        <p:nvSpPr>
          <p:cNvPr id="16" name="TextBox 15"/>
          <p:cNvSpPr txBox="1"/>
          <p:nvPr/>
        </p:nvSpPr>
        <p:spPr>
          <a:xfrm>
            <a:off x="4495800" y="2286002"/>
            <a:ext cx="2783006" cy="600158"/>
          </a:xfrm>
          <a:prstGeom prst="rect">
            <a:avLst/>
          </a:prstGeom>
          <a:noFill/>
        </p:spPr>
        <p:txBody>
          <a:bodyPr wrap="square" lIns="91432" tIns="45717" rIns="91432" bIns="45717" rtlCol="0">
            <a:spAutoFit/>
          </a:bodyPr>
          <a:lstStyle/>
          <a:p>
            <a:pPr algn="ctr" defTabSz="914327"/>
            <a:r>
              <a:rPr lang="en-US" sz="1100" b="1" dirty="0" smtClean="0">
                <a:ln w="12700">
                  <a:solidFill>
                    <a:srgbClr val="FF0000"/>
                  </a:solidFill>
                  <a:prstDash val="solid"/>
                </a:ln>
                <a:solidFill>
                  <a:srgbClr val="FF0000"/>
                </a:solidFill>
                <a:effectLst>
                  <a:outerShdw blurRad="41275" dist="20320" dir="1800000" algn="tl" rotWithShape="0">
                    <a:srgbClr val="000000">
                      <a:alpha val="40000"/>
                    </a:srgbClr>
                  </a:outerShdw>
                </a:effectLst>
                <a:latin typeface="Calibri"/>
              </a:rPr>
              <a:t>WARN</a:t>
            </a:r>
          </a:p>
          <a:p>
            <a:pPr algn="ctr" defTabSz="914327"/>
            <a:r>
              <a:rPr lang="en-US" sz="1100" dirty="0" smtClean="0">
                <a:latin typeface="Calibri"/>
              </a:rPr>
              <a:t>If  number of users in contoso.local                              (including uk.contoso.local) &gt;15</a:t>
            </a:r>
          </a:p>
        </p:txBody>
      </p:sp>
      <p:sp>
        <p:nvSpPr>
          <p:cNvPr id="20" name="&quot;No&quot; Symbol 19"/>
          <p:cNvSpPr/>
          <p:nvPr/>
        </p:nvSpPr>
        <p:spPr>
          <a:xfrm>
            <a:off x="3657601" y="2514600"/>
            <a:ext cx="381000" cy="381000"/>
          </a:xfrm>
          <a:prstGeom prst="noSmoking">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432" tIns="45717" rIns="91432" bIns="45717" rtlCol="0" anchor="ctr"/>
          <a:lstStyle/>
          <a:p>
            <a:pPr algn="ctr" defTabSz="914327"/>
            <a:endParaRPr lang="en-US" dirty="0">
              <a:solidFill>
                <a:prstClr val="black"/>
              </a:solidFill>
            </a:endParaRPr>
          </a:p>
        </p:txBody>
      </p:sp>
      <p:sp>
        <p:nvSpPr>
          <p:cNvPr id="21" name="TextBox 20"/>
          <p:cNvSpPr txBox="1"/>
          <p:nvPr/>
        </p:nvSpPr>
        <p:spPr>
          <a:xfrm>
            <a:off x="533402" y="5486400"/>
            <a:ext cx="8521605" cy="523214"/>
          </a:xfrm>
          <a:prstGeom prst="rect">
            <a:avLst/>
          </a:prstGeom>
          <a:noFill/>
        </p:spPr>
        <p:txBody>
          <a:bodyPr wrap="square" lIns="91432" tIns="45717" rIns="91432" bIns="45717" rtlCol="0">
            <a:spAutoFit/>
          </a:bodyPr>
          <a:lstStyle/>
          <a:p>
            <a:pPr indent="514309" defTabSz="914327">
              <a:buFont typeface="Wingdings" pitchFamily="2" charset="2"/>
              <a:buChar char="Ø"/>
            </a:pPr>
            <a:r>
              <a:rPr lang="en-US" sz="1400" dirty="0" smtClean="0">
                <a:latin typeface="Calibri"/>
              </a:rPr>
              <a:t>Foundation can </a:t>
            </a:r>
            <a:r>
              <a:rPr lang="en-US" sz="1400" dirty="0" smtClean="0">
                <a:solidFill>
                  <a:srgbClr val="FF0000"/>
                </a:solidFill>
                <a:latin typeface="Calibri"/>
              </a:rPr>
              <a:t>NOT</a:t>
            </a:r>
            <a:r>
              <a:rPr lang="en-US" sz="1400" dirty="0" smtClean="0">
                <a:latin typeface="Calibri"/>
              </a:rPr>
              <a:t> be used to create child domains or joined to child domains</a:t>
            </a:r>
          </a:p>
          <a:p>
            <a:pPr indent="514309" defTabSz="914327">
              <a:buFont typeface="Wingdings" pitchFamily="2" charset="2"/>
              <a:buChar char="Ø"/>
            </a:pPr>
            <a:r>
              <a:rPr lang="en-US" sz="1400" dirty="0" smtClean="0">
                <a:latin typeface="Calibri"/>
              </a:rPr>
              <a:t>Foundation can only be joined at the root domain provided the total number of users is 15 or lesser</a:t>
            </a:r>
            <a:endParaRPr lang="en-US" sz="1400" dirty="0">
              <a:latin typeface="Calibri"/>
            </a:endParaRPr>
          </a:p>
        </p:txBody>
      </p:sp>
      <p:pic>
        <p:nvPicPr>
          <p:cNvPr id="22" name="Picture 122" descr="Triangle.png"/>
          <p:cNvPicPr>
            <a:picLocks noChangeAspect="1"/>
          </p:cNvPicPr>
          <p:nvPr/>
        </p:nvPicPr>
        <p:blipFill>
          <a:blip r:embed="rId8" cstate="print"/>
          <a:srcRect/>
          <a:stretch>
            <a:fillRect/>
          </a:stretch>
        </p:blipFill>
        <p:spPr bwMode="auto">
          <a:xfrm>
            <a:off x="2743200" y="2743200"/>
            <a:ext cx="265113" cy="25395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3" presetClass="entr" presetSubtype="10" fill="hold" grpId="0" nodeType="afterEffect">
                                  <p:stCondLst>
                                    <p:cond delay="200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3000"/>
                                        <p:tgtEl>
                                          <p:spTgt spid="11"/>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linds(horizontal)">
                                      <p:cBhvr>
                                        <p:cTn id="15" dur="30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2"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1000" fill="hold"/>
                                        <p:tgtEl>
                                          <p:spTgt spid="5"/>
                                        </p:tgtEl>
                                        <p:attrNameLst>
                                          <p:attrName>ppt_x</p:attrName>
                                        </p:attrNameLst>
                                      </p:cBhvr>
                                      <p:tavLst>
                                        <p:tav tm="0">
                                          <p:val>
                                            <p:strVal val="1+#ppt_w/2"/>
                                          </p:val>
                                        </p:tav>
                                        <p:tav tm="100000">
                                          <p:val>
                                            <p:strVal val="#ppt_x"/>
                                          </p:val>
                                        </p:tav>
                                      </p:tavLst>
                                    </p:anim>
                                    <p:anim calcmode="lin" valueType="num">
                                      <p:cBhvr additive="base">
                                        <p:cTn id="21" dur="1000" fill="hold"/>
                                        <p:tgtEl>
                                          <p:spTgt spid="5"/>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2" presetClass="entr" presetSubtype="2"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1000" fill="hold"/>
                                        <p:tgtEl>
                                          <p:spTgt spid="16"/>
                                        </p:tgtEl>
                                        <p:attrNameLst>
                                          <p:attrName>ppt_x</p:attrName>
                                        </p:attrNameLst>
                                      </p:cBhvr>
                                      <p:tavLst>
                                        <p:tav tm="0">
                                          <p:val>
                                            <p:strVal val="1+#ppt_w/2"/>
                                          </p:val>
                                        </p:tav>
                                        <p:tav tm="100000">
                                          <p:val>
                                            <p:strVal val="#ppt_x"/>
                                          </p:val>
                                        </p:tav>
                                      </p:tavLst>
                                    </p:anim>
                                    <p:anim calcmode="lin" valueType="num">
                                      <p:cBhvr additive="base">
                                        <p:cTn id="26" dur="1000" fill="hold"/>
                                        <p:tgtEl>
                                          <p:spTgt spid="16"/>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3" presetClass="entr" presetSubtype="10"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blinds(horizontal)">
                                      <p:cBhvr>
                                        <p:cTn id="30"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6" grpId="0"/>
      <p:bldP spid="2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457200" y="274638"/>
            <a:ext cx="8229600" cy="639762"/>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vert="horz" lIns="91432" tIns="45717" rIns="91432" bIns="45717" rtlCol="0" anchor="ctr">
            <a:noAutofit/>
          </a:bodyPr>
          <a:lstStyle/>
          <a:p>
            <a:pPr>
              <a:lnSpc>
                <a:spcPct val="90000"/>
              </a:lnSpc>
              <a:defRPr/>
            </a:pPr>
            <a:r>
              <a:rPr lang="en-US" sz="2300" b="1" spc="-125" dirty="0" smtClean="0">
                <a:ln w="3175">
                  <a:noFill/>
                </a:ln>
                <a:solidFill>
                  <a:schemeClr val="accent1"/>
                </a:solidFill>
                <a:effectLst>
                  <a:outerShdw blurRad="50800" dist="38100" dir="2700000" algn="tl" rotWithShape="0">
                    <a:prstClr val="black">
                      <a:alpha val="40000"/>
                    </a:prstClr>
                  </a:outerShdw>
                </a:effectLst>
                <a:latin typeface="Segoe" pitchFamily="34" charset="0"/>
                <a:cs typeface="Arial" charset="0"/>
              </a:rPr>
              <a:t>Trusts and Windows Server 2008 R2 Foundation</a:t>
            </a:r>
          </a:p>
        </p:txBody>
      </p:sp>
      <p:sp>
        <p:nvSpPr>
          <p:cNvPr id="4" name="Isosceles Triangle 3"/>
          <p:cNvSpPr/>
          <p:nvPr/>
        </p:nvSpPr>
        <p:spPr>
          <a:xfrm>
            <a:off x="750632" y="1512332"/>
            <a:ext cx="2438400" cy="1828800"/>
          </a:xfrm>
          <a:prstGeom prst="triangle">
            <a:avLst/>
          </a:prstGeom>
          <a:solidFill>
            <a:srgbClr val="FFFF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32" tIns="45717" rIns="91432" bIns="45717" rtlCol="0" anchor="ctr"/>
          <a:lstStyle/>
          <a:p>
            <a:pPr algn="ctr" defTabSz="914327"/>
            <a:endParaRPr lang="en-US" sz="1000" dirty="0" smtClean="0">
              <a:solidFill>
                <a:prstClr val="black"/>
              </a:solidFill>
            </a:endParaRPr>
          </a:p>
          <a:p>
            <a:pPr algn="ctr" defTabSz="914327"/>
            <a:endParaRPr lang="en-US" sz="1000" dirty="0">
              <a:solidFill>
                <a:prstClr val="black"/>
              </a:solidFill>
            </a:endParaRPr>
          </a:p>
          <a:p>
            <a:pPr algn="ctr" defTabSz="914327"/>
            <a:endParaRPr lang="en-US" sz="1000" dirty="0" smtClean="0">
              <a:solidFill>
                <a:prstClr val="black"/>
              </a:solidFill>
            </a:endParaRPr>
          </a:p>
          <a:p>
            <a:pPr algn="ctr" defTabSz="914327"/>
            <a:endParaRPr lang="en-US" sz="1000" dirty="0">
              <a:solidFill>
                <a:prstClr val="black"/>
              </a:solidFill>
            </a:endParaRPr>
          </a:p>
          <a:p>
            <a:pPr algn="ctr" defTabSz="914327"/>
            <a:r>
              <a:rPr lang="en-US" sz="1000" dirty="0" smtClean="0">
                <a:solidFill>
                  <a:prstClr val="black"/>
                </a:solidFill>
              </a:rPr>
              <a:t>contoso.local</a:t>
            </a:r>
            <a:endParaRPr lang="en-US" sz="1000" dirty="0">
              <a:solidFill>
                <a:prstClr val="black"/>
              </a:solidFill>
            </a:endParaRPr>
          </a:p>
        </p:txBody>
      </p:sp>
      <p:grpSp>
        <p:nvGrpSpPr>
          <p:cNvPr id="2" name="Group 80"/>
          <p:cNvGrpSpPr/>
          <p:nvPr/>
        </p:nvGrpSpPr>
        <p:grpSpPr>
          <a:xfrm>
            <a:off x="1709929" y="2437736"/>
            <a:ext cx="640903" cy="598596"/>
            <a:chOff x="920751" y="5142988"/>
            <a:chExt cx="640903" cy="598596"/>
          </a:xfrm>
        </p:grpSpPr>
        <p:pic>
          <p:nvPicPr>
            <p:cNvPr id="6" name="Picture 2" descr="C:\Users\robbins\AppData\Local\Microsoft\Windows\Temporary Internet Files\Content.IE5\HGWUJ2Y6\MCj04316370000[1].png"/>
            <p:cNvPicPr>
              <a:picLocks noChangeAspect="1" noChangeArrowheads="1"/>
            </p:cNvPicPr>
            <p:nvPr/>
          </p:nvPicPr>
          <p:blipFill>
            <a:blip r:embed="rId4" cstate="print"/>
            <a:srcRect/>
            <a:stretch>
              <a:fillRect/>
            </a:stretch>
          </p:blipFill>
          <p:spPr bwMode="auto">
            <a:xfrm>
              <a:off x="920751" y="5142988"/>
              <a:ext cx="597200" cy="598596"/>
            </a:xfrm>
            <a:prstGeom prst="rect">
              <a:avLst/>
            </a:prstGeom>
            <a:noFill/>
            <a:ln w="9525">
              <a:noFill/>
              <a:miter lim="800000"/>
              <a:headEnd/>
              <a:tailEnd/>
            </a:ln>
          </p:spPr>
        </p:pic>
        <p:pic>
          <p:nvPicPr>
            <p:cNvPr id="7" name="Picture 122" descr="Triangle.png"/>
            <p:cNvPicPr>
              <a:picLocks noChangeAspect="1"/>
            </p:cNvPicPr>
            <p:nvPr/>
          </p:nvPicPr>
          <p:blipFill>
            <a:blip r:embed="rId5" cstate="print"/>
            <a:srcRect/>
            <a:stretch>
              <a:fillRect/>
            </a:stretch>
          </p:blipFill>
          <p:spPr bwMode="auto">
            <a:xfrm>
              <a:off x="1296541" y="5278769"/>
              <a:ext cx="265113" cy="253950"/>
            </a:xfrm>
            <a:prstGeom prst="rect">
              <a:avLst/>
            </a:prstGeom>
            <a:noFill/>
            <a:ln w="9525">
              <a:noFill/>
              <a:miter lim="800000"/>
              <a:headEnd/>
              <a:tailEnd/>
            </a:ln>
          </p:spPr>
        </p:pic>
      </p:grpSp>
      <p:sp>
        <p:nvSpPr>
          <p:cNvPr id="8" name="TextBox 7"/>
          <p:cNvSpPr txBox="1"/>
          <p:nvPr/>
        </p:nvSpPr>
        <p:spPr>
          <a:xfrm>
            <a:off x="801788" y="3479885"/>
            <a:ext cx="2358330" cy="261606"/>
          </a:xfrm>
          <a:prstGeom prst="rect">
            <a:avLst/>
          </a:prstGeom>
          <a:noFill/>
        </p:spPr>
        <p:txBody>
          <a:bodyPr wrap="none" lIns="91432" tIns="45717" rIns="91432" bIns="45717" rtlCol="0">
            <a:spAutoFit/>
          </a:bodyPr>
          <a:lstStyle/>
          <a:p>
            <a:pPr algn="ctr" defTabSz="914327"/>
            <a:r>
              <a:rPr lang="en-US" sz="1100" dirty="0">
                <a:latin typeface="Calibri"/>
              </a:rPr>
              <a:t>number of users in contoso.local &lt; 15 </a:t>
            </a:r>
          </a:p>
        </p:txBody>
      </p:sp>
      <p:sp>
        <p:nvSpPr>
          <p:cNvPr id="16" name="Isosceles Triangle 15"/>
          <p:cNvSpPr/>
          <p:nvPr/>
        </p:nvSpPr>
        <p:spPr>
          <a:xfrm>
            <a:off x="4865432" y="1600200"/>
            <a:ext cx="2438400" cy="1828800"/>
          </a:xfrm>
          <a:prstGeom prst="triangle">
            <a:avLst/>
          </a:prstGeom>
          <a:solidFill>
            <a:schemeClr val="accent3">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32" tIns="45717" rIns="91432" bIns="45717" rtlCol="0" anchor="ctr"/>
          <a:lstStyle/>
          <a:p>
            <a:pPr algn="ctr" defTabSz="914327"/>
            <a:endParaRPr lang="en-US" sz="1000" dirty="0" smtClean="0">
              <a:solidFill>
                <a:prstClr val="black"/>
              </a:solidFill>
            </a:endParaRPr>
          </a:p>
          <a:p>
            <a:pPr algn="ctr" defTabSz="914327"/>
            <a:endParaRPr lang="en-US" sz="1000" dirty="0">
              <a:solidFill>
                <a:prstClr val="black"/>
              </a:solidFill>
            </a:endParaRPr>
          </a:p>
          <a:p>
            <a:pPr algn="ctr" defTabSz="914327"/>
            <a:endParaRPr lang="en-US" sz="1000" dirty="0" smtClean="0">
              <a:solidFill>
                <a:prstClr val="black"/>
              </a:solidFill>
            </a:endParaRPr>
          </a:p>
          <a:p>
            <a:pPr algn="ctr" defTabSz="914327"/>
            <a:endParaRPr lang="en-US" sz="1000" dirty="0">
              <a:solidFill>
                <a:prstClr val="black"/>
              </a:solidFill>
            </a:endParaRPr>
          </a:p>
          <a:p>
            <a:pPr algn="ctr" defTabSz="914327"/>
            <a:r>
              <a:rPr lang="en-US" sz="1000" dirty="0" err="1" smtClean="0">
                <a:solidFill>
                  <a:prstClr val="black"/>
                </a:solidFill>
              </a:rPr>
              <a:t>fabrikam.corp</a:t>
            </a:r>
            <a:endParaRPr lang="en-US" sz="1000" dirty="0">
              <a:solidFill>
                <a:prstClr val="black"/>
              </a:solidFill>
            </a:endParaRPr>
          </a:p>
        </p:txBody>
      </p:sp>
      <p:graphicFrame>
        <p:nvGraphicFramePr>
          <p:cNvPr id="17" name="Object 2"/>
          <p:cNvGraphicFramePr>
            <a:graphicFrameLocks noChangeAspect="1"/>
          </p:cNvGraphicFramePr>
          <p:nvPr/>
        </p:nvGraphicFramePr>
        <p:xfrm>
          <a:off x="5856032" y="2362200"/>
          <a:ext cx="476408" cy="788988"/>
        </p:xfrm>
        <a:graphic>
          <a:graphicData uri="http://schemas.openxmlformats.org/presentationml/2006/ole">
            <p:oleObj spid="_x0000_s3076" name="Visio" r:id="rId6" imgW="751797" imgH="1246372" progId="">
              <p:embed/>
            </p:oleObj>
          </a:graphicData>
        </a:graphic>
      </p:graphicFrame>
      <p:sp>
        <p:nvSpPr>
          <p:cNvPr id="18" name="Isosceles Triangle 17"/>
          <p:cNvSpPr/>
          <p:nvPr/>
        </p:nvSpPr>
        <p:spPr>
          <a:xfrm>
            <a:off x="6541832" y="3581400"/>
            <a:ext cx="1524000" cy="1143000"/>
          </a:xfrm>
          <a:prstGeom prst="triangle">
            <a:avLst/>
          </a:prstGeom>
          <a:solidFill>
            <a:schemeClr val="accent3">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32" tIns="45717" rIns="91432" bIns="45717" rtlCol="0" anchor="ctr"/>
          <a:lstStyle/>
          <a:p>
            <a:pPr algn="ctr" defTabSz="914327"/>
            <a:endParaRPr lang="en-US" sz="300" dirty="0">
              <a:solidFill>
                <a:prstClr val="black"/>
              </a:solidFill>
            </a:endParaRPr>
          </a:p>
        </p:txBody>
      </p:sp>
      <p:sp>
        <p:nvSpPr>
          <p:cNvPr id="19" name="TextBox 18"/>
          <p:cNvSpPr txBox="1"/>
          <p:nvPr/>
        </p:nvSpPr>
        <p:spPr>
          <a:xfrm>
            <a:off x="6770432" y="4782981"/>
            <a:ext cx="1306768" cy="246221"/>
          </a:xfrm>
          <a:prstGeom prst="rect">
            <a:avLst/>
          </a:prstGeom>
          <a:noFill/>
        </p:spPr>
        <p:txBody>
          <a:bodyPr wrap="none" lIns="91432" tIns="45717" rIns="91432" bIns="45717" rtlCol="0">
            <a:spAutoFit/>
          </a:bodyPr>
          <a:lstStyle/>
          <a:p>
            <a:pPr defTabSz="914327"/>
            <a:r>
              <a:rPr lang="en-US" sz="1000" dirty="0" err="1" smtClean="0">
                <a:latin typeface="Calibri"/>
              </a:rPr>
              <a:t>fareast.fabrikam.corp</a:t>
            </a:r>
            <a:endParaRPr lang="en-US" sz="1000" dirty="0">
              <a:latin typeface="Calibri"/>
            </a:endParaRPr>
          </a:p>
        </p:txBody>
      </p:sp>
      <p:graphicFrame>
        <p:nvGraphicFramePr>
          <p:cNvPr id="21" name="Object 3"/>
          <p:cNvGraphicFramePr>
            <a:graphicFrameLocks noChangeAspect="1"/>
          </p:cNvGraphicFramePr>
          <p:nvPr/>
        </p:nvGraphicFramePr>
        <p:xfrm>
          <a:off x="7139761" y="3991676"/>
          <a:ext cx="228600" cy="378714"/>
        </p:xfrm>
        <a:graphic>
          <a:graphicData uri="http://schemas.openxmlformats.org/presentationml/2006/ole">
            <p:oleObj spid="_x0000_s3077" name="Visio" r:id="rId7" imgW="751797" imgH="1246372" progId="">
              <p:embed/>
            </p:oleObj>
          </a:graphicData>
        </a:graphic>
      </p:graphicFrame>
      <p:pic>
        <p:nvPicPr>
          <p:cNvPr id="22" name="Picture 4" descr="C:\Users\vikramg\Desktop\MediaBin_Items_1\WS08R2-Found_v_c.png"/>
          <p:cNvPicPr>
            <a:picLocks noChangeAspect="1" noChangeArrowheads="1"/>
          </p:cNvPicPr>
          <p:nvPr/>
        </p:nvPicPr>
        <p:blipFill>
          <a:blip r:embed="rId8" cstate="print"/>
          <a:srcRect/>
          <a:stretch>
            <a:fillRect/>
          </a:stretch>
        </p:blipFill>
        <p:spPr bwMode="auto">
          <a:xfrm>
            <a:off x="2122234" y="2819400"/>
            <a:ext cx="826529" cy="317500"/>
          </a:xfrm>
          <a:prstGeom prst="rect">
            <a:avLst/>
          </a:prstGeom>
          <a:noFill/>
        </p:spPr>
      </p:pic>
      <p:sp>
        <p:nvSpPr>
          <p:cNvPr id="30" name="Left-Right Arrow 29"/>
          <p:cNvSpPr/>
          <p:nvPr/>
        </p:nvSpPr>
        <p:spPr>
          <a:xfrm>
            <a:off x="2046032" y="1447800"/>
            <a:ext cx="3962400" cy="152400"/>
          </a:xfrm>
          <a:prstGeom prst="leftRightArrow">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91432" tIns="45717" rIns="91432" bIns="45717" rtlCol="0" anchor="ctr"/>
          <a:lstStyle/>
          <a:p>
            <a:pPr algn="ctr" defTabSz="914327"/>
            <a:endParaRPr lang="en-US" dirty="0">
              <a:solidFill>
                <a:prstClr val="white"/>
              </a:solidFill>
            </a:endParaRPr>
          </a:p>
        </p:txBody>
      </p:sp>
      <p:sp>
        <p:nvSpPr>
          <p:cNvPr id="31" name="TextBox 30"/>
          <p:cNvSpPr txBox="1"/>
          <p:nvPr/>
        </p:nvSpPr>
        <p:spPr>
          <a:xfrm>
            <a:off x="2427033" y="1676402"/>
            <a:ext cx="2837620" cy="307771"/>
          </a:xfrm>
          <a:prstGeom prst="rect">
            <a:avLst/>
          </a:prstGeom>
          <a:noFill/>
        </p:spPr>
        <p:txBody>
          <a:bodyPr wrap="none" lIns="91432" tIns="45717" rIns="91432" bIns="45717" rtlCol="0">
            <a:spAutoFit/>
          </a:bodyPr>
          <a:lstStyle/>
          <a:p>
            <a:pPr defTabSz="914327"/>
            <a:r>
              <a:rPr lang="en-US" sz="1400" dirty="0">
                <a:latin typeface="Calibri"/>
              </a:rPr>
              <a:t>t</a:t>
            </a:r>
            <a:r>
              <a:rPr lang="en-US" sz="1400" dirty="0" smtClean="0">
                <a:latin typeface="Calibri"/>
              </a:rPr>
              <a:t>rust between </a:t>
            </a:r>
            <a:r>
              <a:rPr lang="en-US" sz="1400" dirty="0" err="1" smtClean="0">
                <a:latin typeface="Calibri"/>
              </a:rPr>
              <a:t>contoso</a:t>
            </a:r>
            <a:r>
              <a:rPr lang="en-US" sz="1400" dirty="0" smtClean="0">
                <a:latin typeface="Calibri"/>
              </a:rPr>
              <a:t> and </a:t>
            </a:r>
            <a:r>
              <a:rPr lang="en-US" sz="1400" dirty="0" err="1" smtClean="0">
                <a:latin typeface="Calibri"/>
              </a:rPr>
              <a:t>fabrikam</a:t>
            </a:r>
            <a:endParaRPr lang="en-US" sz="1400" dirty="0">
              <a:latin typeface="Calibri"/>
            </a:endParaRPr>
          </a:p>
        </p:txBody>
      </p:sp>
      <p:sp>
        <p:nvSpPr>
          <p:cNvPr id="32" name="&quot;No&quot; Symbol 31"/>
          <p:cNvSpPr/>
          <p:nvPr/>
        </p:nvSpPr>
        <p:spPr>
          <a:xfrm>
            <a:off x="1817432" y="2514600"/>
            <a:ext cx="381000" cy="381000"/>
          </a:xfrm>
          <a:prstGeom prst="noSmoking">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432" tIns="45717" rIns="91432" bIns="45717" rtlCol="0" anchor="ctr"/>
          <a:lstStyle/>
          <a:p>
            <a:pPr algn="ctr" defTabSz="914327"/>
            <a:endParaRPr lang="en-US" dirty="0">
              <a:solidFill>
                <a:prstClr val="black"/>
              </a:solidFill>
            </a:endParaRPr>
          </a:p>
        </p:txBody>
      </p:sp>
      <p:sp>
        <p:nvSpPr>
          <p:cNvPr id="33" name="TextBox 32"/>
          <p:cNvSpPr txBox="1"/>
          <p:nvPr/>
        </p:nvSpPr>
        <p:spPr>
          <a:xfrm>
            <a:off x="2832416" y="2286000"/>
            <a:ext cx="1524000" cy="738658"/>
          </a:xfrm>
          <a:prstGeom prst="rect">
            <a:avLst/>
          </a:prstGeom>
          <a:noFill/>
        </p:spPr>
        <p:txBody>
          <a:bodyPr wrap="square" lIns="91432" tIns="45717" rIns="91432" bIns="45717" rtlCol="0">
            <a:spAutoFit/>
          </a:bodyPr>
          <a:lstStyle/>
          <a:p>
            <a:pPr algn="ctr" defTabSz="914327"/>
            <a:r>
              <a:rPr lang="en-US" sz="1400" b="1" dirty="0" smtClean="0">
                <a:ln w="12700">
                  <a:solidFill>
                    <a:srgbClr val="FF0000"/>
                  </a:solidFill>
                  <a:prstDash val="solid"/>
                </a:ln>
                <a:solidFill>
                  <a:srgbClr val="FF0000"/>
                </a:solidFill>
                <a:effectLst>
                  <a:outerShdw blurRad="41275" dist="20320" dir="1800000" algn="tl" rotWithShape="0">
                    <a:srgbClr val="000000">
                      <a:alpha val="40000"/>
                    </a:srgbClr>
                  </a:outerShdw>
                </a:effectLst>
                <a:latin typeface="Calibri"/>
              </a:rPr>
              <a:t>WARN </a:t>
            </a:r>
          </a:p>
          <a:p>
            <a:pPr algn="ctr" defTabSz="914327"/>
            <a:r>
              <a:rPr lang="en-US" sz="1400" b="1" dirty="0" smtClean="0">
                <a:ln w="12700">
                  <a:solidFill>
                    <a:srgbClr val="FF0000"/>
                  </a:solidFill>
                  <a:prstDash val="solid"/>
                </a:ln>
                <a:solidFill>
                  <a:srgbClr val="FF0000"/>
                </a:solidFill>
                <a:effectLst>
                  <a:outerShdw blurRad="41275" dist="20320" dir="1800000" algn="tl" rotWithShape="0">
                    <a:srgbClr val="000000">
                      <a:alpha val="40000"/>
                    </a:srgbClr>
                  </a:outerShdw>
                </a:effectLst>
                <a:latin typeface="Calibri"/>
              </a:rPr>
              <a:t>SHUTDOWN after 10days</a:t>
            </a:r>
            <a:endParaRPr lang="en-US" sz="1400" b="1" dirty="0">
              <a:ln w="12700">
                <a:solidFill>
                  <a:srgbClr val="FF0000"/>
                </a:solidFill>
                <a:prstDash val="solid"/>
              </a:ln>
              <a:solidFill>
                <a:srgbClr val="FF0000"/>
              </a:solidFill>
              <a:effectLst>
                <a:outerShdw blurRad="41275" dist="20320" dir="1800000" algn="tl" rotWithShape="0">
                  <a:srgbClr val="000000">
                    <a:alpha val="40000"/>
                  </a:srgbClr>
                </a:outerShdw>
              </a:effectLst>
              <a:latin typeface="Calibri"/>
            </a:endParaRPr>
          </a:p>
        </p:txBody>
      </p:sp>
      <p:sp>
        <p:nvSpPr>
          <p:cNvPr id="34" name="TextBox 33"/>
          <p:cNvSpPr txBox="1"/>
          <p:nvPr/>
        </p:nvSpPr>
        <p:spPr>
          <a:xfrm>
            <a:off x="10281" y="5410201"/>
            <a:ext cx="9227318" cy="338548"/>
          </a:xfrm>
          <a:prstGeom prst="rect">
            <a:avLst/>
          </a:prstGeom>
          <a:noFill/>
        </p:spPr>
        <p:txBody>
          <a:bodyPr wrap="none" lIns="91432" tIns="45717" rIns="91432" bIns="45717" rtlCol="0">
            <a:spAutoFit/>
          </a:bodyPr>
          <a:lstStyle/>
          <a:p>
            <a:pPr defTabSz="914327"/>
            <a:r>
              <a:rPr lang="en-US" sz="1600" dirty="0" smtClean="0">
                <a:latin typeface="Calibri"/>
              </a:rPr>
              <a:t>Establishing a Trust relationship between a domain containing Foundation and other domains is </a:t>
            </a:r>
            <a:r>
              <a:rPr lang="en-US" sz="1600" dirty="0" smtClean="0">
                <a:solidFill>
                  <a:srgbClr val="FF0000"/>
                </a:solidFill>
                <a:latin typeface="Calibri"/>
              </a:rPr>
              <a:t>NOT</a:t>
            </a:r>
            <a:r>
              <a:rPr lang="en-US" sz="1600" dirty="0" smtClean="0">
                <a:solidFill>
                  <a:prstClr val="black"/>
                </a:solidFill>
                <a:latin typeface="Calibri"/>
              </a:rPr>
              <a:t> </a:t>
            </a:r>
            <a:r>
              <a:rPr lang="en-US" sz="1600" dirty="0" smtClean="0">
                <a:latin typeface="Calibri"/>
              </a:rPr>
              <a:t>allowed</a:t>
            </a:r>
            <a:endParaRPr lang="en-US" sz="1600" dirty="0">
              <a:latin typeface="Calibri"/>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0"/>
                                        </p:tgtEl>
                                        <p:attrNameLst>
                                          <p:attrName>style.visibility</p:attrName>
                                        </p:attrNameLst>
                                      </p:cBhvr>
                                      <p:to>
                                        <p:strVal val="visible"/>
                                      </p:to>
                                    </p:set>
                                  </p:childTnLst>
                                </p:cTn>
                              </p:par>
                            </p:childTnLst>
                          </p:cTn>
                        </p:par>
                        <p:par>
                          <p:cTn id="9" fill="hold">
                            <p:stCondLst>
                              <p:cond delay="0"/>
                            </p:stCondLst>
                            <p:childTnLst>
                              <p:par>
                                <p:cTn id="10" presetID="3" presetClass="entr" presetSubtype="10" fill="hold" grpId="0" nodeType="afterEffect">
                                  <p:stCondLst>
                                    <p:cond delay="2000"/>
                                  </p:stCondLst>
                                  <p:childTnLst>
                                    <p:set>
                                      <p:cBhvr>
                                        <p:cTn id="11" dur="1" fill="hold">
                                          <p:stCondLst>
                                            <p:cond delay="0"/>
                                          </p:stCondLst>
                                        </p:cTn>
                                        <p:tgtEl>
                                          <p:spTgt spid="32"/>
                                        </p:tgtEl>
                                        <p:attrNameLst>
                                          <p:attrName>style.visibility</p:attrName>
                                        </p:attrNameLst>
                                      </p:cBhvr>
                                      <p:to>
                                        <p:strVal val="visible"/>
                                      </p:to>
                                    </p:set>
                                    <p:animEffect transition="in" filter="blinds(horizontal)">
                                      <p:cBhvr>
                                        <p:cTn id="12" dur="3000"/>
                                        <p:tgtEl>
                                          <p:spTgt spid="32"/>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blinds(horizontal)">
                                      <p:cBhvr>
                                        <p:cTn id="15" dur="3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p:bldP spid="32" grpId="0" animBg="1"/>
      <p:bldP spid="3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3929349"/>
            <a:ext cx="8884356" cy="1337595"/>
          </a:xfrm>
        </p:spPr>
        <p:txBody>
          <a:bodyPr/>
          <a:lstStyle/>
          <a:p>
            <a:pPr algn="r"/>
            <a:r>
              <a:rPr sz="48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mn-cs"/>
              </a:rPr>
              <a:t>Windows Server 2008 R2 Foundation   </a:t>
            </a:r>
            <a:r>
              <a:rPr sz="32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mn-cs"/>
              </a:rPr>
              <a:t>a new Operating System for small businesses</a:t>
            </a:r>
            <a:endParaRPr sz="60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mn-cs"/>
            </a:endParaRPr>
          </a:p>
        </p:txBody>
      </p:sp>
      <p:sp>
        <p:nvSpPr>
          <p:cNvPr id="3" name="Subtitle 2"/>
          <p:cNvSpPr>
            <a:spLocks noGrp="1"/>
          </p:cNvSpPr>
          <p:nvPr>
            <p:ph type="subTitle" idx="1"/>
          </p:nvPr>
        </p:nvSpPr>
        <p:spPr>
          <a:xfrm>
            <a:off x="3341511" y="5341785"/>
            <a:ext cx="5531556" cy="461665"/>
          </a:xfrm>
        </p:spPr>
        <p:txBody>
          <a:bodyPr/>
          <a:lstStyle/>
          <a:p>
            <a:r>
              <a:rPr lang="en-US" dirty="0" smtClean="0">
                <a:solidFill>
                  <a:schemeClr val="tx1"/>
                </a:solidFill>
              </a:rPr>
              <a:t>Vikram Ghosh</a:t>
            </a:r>
          </a:p>
          <a:p>
            <a:r>
              <a:rPr lang="en-US" dirty="0" smtClean="0"/>
              <a:t>Launch Lead – Windows Server Foundation</a:t>
            </a:r>
            <a:endParaRPr lang="en-US" dirty="0" smtClean="0">
              <a:solidFill>
                <a:schemeClr val="tx1"/>
              </a:solidFill>
            </a:endParaRPr>
          </a:p>
          <a:p>
            <a:r>
              <a:rPr lang="en-US" dirty="0" smtClean="0">
                <a:solidFill>
                  <a:schemeClr val="tx1"/>
                </a:solidFill>
              </a:rPr>
              <a:t>Microsoft</a:t>
            </a:r>
          </a:p>
          <a:p>
            <a:r>
              <a:rPr lang="en-US" dirty="0" smtClean="0">
                <a:solidFill>
                  <a:schemeClr val="tx1"/>
                </a:solidFill>
              </a:rPr>
              <a:t>SVR201</a:t>
            </a:r>
            <a:endParaRPr lang="en-US"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10"/>
          </p:nvPr>
        </p:nvSpPr>
        <p:spPr/>
        <p:txBody>
          <a:bodyPr/>
          <a:lstStyle/>
          <a:p>
            <a:r>
              <a:rPr lang="en-US" sz="8000" dirty="0" smtClean="0"/>
              <a:t>question &amp; answer</a:t>
            </a:r>
            <a:endParaRPr lang="en-US" sz="8000" dirty="0"/>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ounded Rectangle 28"/>
          <p:cNvSpPr/>
          <p:nvPr/>
        </p:nvSpPr>
        <p:spPr bwMode="auto">
          <a:xfrm>
            <a:off x="16204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9" name="Rounded Rectangle 48"/>
          <p:cNvSpPr/>
          <p:nvPr/>
        </p:nvSpPr>
        <p:spPr bwMode="auto">
          <a:xfrm>
            <a:off x="16204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4" name="Picture 23" descr="TechNet.png"/>
          <p:cNvPicPr>
            <a:picLocks noChangeAspect="1"/>
          </p:cNvPicPr>
          <p:nvPr/>
        </p:nvPicPr>
        <p:blipFill>
          <a:blip r:embed="rId3"/>
          <a:stretch>
            <a:fillRect/>
          </a:stretch>
        </p:blipFill>
        <p:spPr bwMode="black">
          <a:xfrm>
            <a:off x="762000" y="3607054"/>
            <a:ext cx="3624263" cy="738032"/>
          </a:xfrm>
          <a:prstGeom prst="rect">
            <a:avLst/>
          </a:prstGeom>
        </p:spPr>
      </p:pic>
      <p:grpSp>
        <p:nvGrpSpPr>
          <p:cNvPr id="2" name="Group 29"/>
          <p:cNvGrpSpPr/>
          <p:nvPr/>
        </p:nvGrpSpPr>
        <p:grpSpPr>
          <a:xfrm>
            <a:off x="276225" y="1426139"/>
            <a:ext cx="457200" cy="457200"/>
            <a:chOff x="0" y="1400175"/>
            <a:chExt cx="457200" cy="457200"/>
          </a:xfrm>
        </p:grpSpPr>
        <p:sp>
          <p:nvSpPr>
            <p:cNvPr id="31" name="Oval 30"/>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2" name="Oval 31"/>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3" name="Oval 32"/>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2" name="Oval 41"/>
          <p:cNvSpPr/>
          <p:nvPr/>
        </p:nvSpPr>
        <p:spPr bwMode="auto">
          <a:xfrm>
            <a:off x="123825"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47" name="Rectangle 46"/>
          <p:cNvSpPr/>
          <p:nvPr/>
        </p:nvSpPr>
        <p:spPr>
          <a:xfrm>
            <a:off x="838200" y="2322868"/>
            <a:ext cx="3849547" cy="954107"/>
          </a:xfrm>
          <a:prstGeom prst="rect">
            <a:avLst/>
          </a:prstGeom>
        </p:spPr>
        <p:txBody>
          <a:bodyPr wrap="square">
            <a:spAutoFit/>
          </a:bodyPr>
          <a:lstStyle/>
          <a:p>
            <a:pPr>
              <a:spcBef>
                <a:spcPts val="600"/>
              </a:spcBef>
            </a:pPr>
            <a:r>
              <a:rPr lang="en-US" sz="2000" dirty="0" smtClean="0">
                <a:hlinkClick r:id="rId4"/>
              </a:rPr>
              <a:t>www.microsoft.com/teched</a:t>
            </a:r>
            <a:r>
              <a:rPr lang="en-US" sz="2000" dirty="0" smtClean="0"/>
              <a:t> </a:t>
            </a:r>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Sessions On-Demand &amp; Community</a:t>
            </a:r>
          </a:p>
        </p:txBody>
      </p:sp>
      <p:sp>
        <p:nvSpPr>
          <p:cNvPr id="48" name="Rectangle 47"/>
          <p:cNvSpPr/>
          <p:nvPr/>
        </p:nvSpPr>
        <p:spPr>
          <a:xfrm>
            <a:off x="838200" y="4474336"/>
            <a:ext cx="3733800" cy="1046440"/>
          </a:xfrm>
          <a:prstGeom prst="rect">
            <a:avLst/>
          </a:prstGeom>
        </p:spPr>
        <p:txBody>
          <a:bodyPr wrap="square">
            <a:spAutoFit/>
          </a:bodyPr>
          <a:lstStyle/>
          <a:p>
            <a:pPr lvl="0">
              <a:spcBef>
                <a:spcPts val="600"/>
              </a:spcBef>
              <a:buSzPct val="120000"/>
              <a:tabLst>
                <a:tab pos="1828800" algn="l"/>
              </a:tabLst>
              <a:defRPr/>
            </a:pPr>
            <a:r>
              <a:rPr lang="en-US" sz="2000" dirty="0" smtClean="0">
                <a:latin typeface="Calibri" pitchFamily="34" charset="0"/>
                <a:hlinkClick r:id="rId5"/>
              </a:rPr>
              <a:t>http://microsoft.com/technet</a:t>
            </a:r>
            <a:r>
              <a:rPr lang="en-US" sz="2400" b="1" dirty="0" smtClean="0">
                <a:latin typeface="Calibri" pitchFamily="34" charset="0"/>
              </a:rPr>
              <a:t>  </a:t>
            </a:r>
            <a:endParaRPr lang="en-US" sz="2400" dirty="0" smtClean="0">
              <a:latin typeface="Calibri" pitchFamily="34" charset="0"/>
            </a:endParaRPr>
          </a:p>
          <a:p>
            <a:pPr marL="0" lvl="1">
              <a:tabLst>
                <a:tab pos="1828800" algn="l"/>
              </a:tabLst>
              <a:defRPr/>
            </a:pPr>
            <a:endParaRPr lang="en-US" dirty="0" smtClean="0">
              <a:latin typeface="Calibri" pitchFamily="34" charset="0"/>
            </a:endParaRPr>
          </a:p>
          <a:p>
            <a:pPr marL="0" lvl="1">
              <a:tabLst>
                <a:tab pos="1828800" algn="l"/>
              </a:tabLst>
              <a:defRPr/>
            </a:pPr>
            <a:r>
              <a:rPr lang="en-US" dirty="0" smtClean="0">
                <a:latin typeface="Calibri" pitchFamily="34" charset="0"/>
              </a:rPr>
              <a:t>Resources for IT Professionals</a:t>
            </a:r>
          </a:p>
        </p:txBody>
      </p:sp>
      <p:pic>
        <p:nvPicPr>
          <p:cNvPr id="25" name="Picture 24" descr="TechEd_online.png"/>
          <p:cNvPicPr>
            <a:picLocks noChangeAspect="1"/>
          </p:cNvPicPr>
          <p:nvPr/>
        </p:nvPicPr>
        <p:blipFill>
          <a:blip r:embed="rId6"/>
          <a:stretch>
            <a:fillRect/>
          </a:stretch>
        </p:blipFill>
        <p:spPr bwMode="black">
          <a:xfrm>
            <a:off x="914400" y="1281128"/>
            <a:ext cx="2409825" cy="1076325"/>
          </a:xfrm>
          <a:prstGeom prst="rect">
            <a:avLst/>
          </a:prstGeom>
        </p:spPr>
      </p:pic>
      <p:sp>
        <p:nvSpPr>
          <p:cNvPr id="22" name="Rounded Rectangle 21"/>
          <p:cNvSpPr/>
          <p:nvPr/>
        </p:nvSpPr>
        <p:spPr bwMode="auto">
          <a:xfrm>
            <a:off x="461223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7" name="Picture 26" descr="msdn_1inch_rgb.png"/>
          <p:cNvPicPr>
            <a:picLocks noChangeAspect="1"/>
          </p:cNvPicPr>
          <p:nvPr/>
        </p:nvPicPr>
        <p:blipFill>
          <a:blip r:embed="rId7"/>
          <a:stretch>
            <a:fillRect/>
          </a:stretch>
        </p:blipFill>
        <p:spPr bwMode="black">
          <a:xfrm>
            <a:off x="5457615" y="3583086"/>
            <a:ext cx="1857375" cy="942975"/>
          </a:xfrm>
          <a:prstGeom prst="rect">
            <a:avLst/>
          </a:prstGeom>
        </p:spPr>
      </p:pic>
      <p:sp>
        <p:nvSpPr>
          <p:cNvPr id="28" name="Rectangle 27"/>
          <p:cNvSpPr/>
          <p:nvPr/>
        </p:nvSpPr>
        <p:spPr>
          <a:xfrm>
            <a:off x="5457615" y="4474336"/>
            <a:ext cx="3352800" cy="1046440"/>
          </a:xfrm>
          <a:prstGeom prst="rect">
            <a:avLst/>
          </a:prstGeom>
        </p:spPr>
        <p:txBody>
          <a:bodyPr wrap="square">
            <a:spAutoFit/>
          </a:bodyPr>
          <a:lstStyle/>
          <a:p>
            <a:pPr>
              <a:spcBef>
                <a:spcPts val="600"/>
              </a:spcBef>
              <a:tabLst>
                <a:tab pos="1828800" algn="l"/>
              </a:tabLst>
            </a:pPr>
            <a:r>
              <a:rPr lang="en-US" sz="2000" dirty="0" smtClean="0">
                <a:hlinkClick r:id="rId8"/>
              </a:rPr>
              <a:t>http://microsoft.com/msdn</a:t>
            </a:r>
            <a:r>
              <a:rPr lang="en-US" sz="2400" b="1" dirty="0" smtClean="0"/>
              <a:t>  </a:t>
            </a:r>
            <a:endParaRPr lang="en-US" sz="2400" dirty="0" smtClean="0"/>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Resources for Developers</a:t>
            </a:r>
          </a:p>
        </p:txBody>
      </p:sp>
      <p:grpSp>
        <p:nvGrpSpPr>
          <p:cNvPr id="3" name="Group 29"/>
          <p:cNvGrpSpPr/>
          <p:nvPr/>
        </p:nvGrpSpPr>
        <p:grpSpPr>
          <a:xfrm>
            <a:off x="276225" y="3758636"/>
            <a:ext cx="457200" cy="457200"/>
            <a:chOff x="0" y="1400175"/>
            <a:chExt cx="457200" cy="457200"/>
          </a:xfrm>
        </p:grpSpPr>
        <p:sp>
          <p:nvSpPr>
            <p:cNvPr id="38" name="Oval 37"/>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9" name="Oval 38"/>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0" name="Oval 3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1" name="Oval 40"/>
          <p:cNvSpPr/>
          <p:nvPr/>
        </p:nvSpPr>
        <p:spPr bwMode="auto">
          <a:xfrm>
            <a:off x="123825" y="3664111"/>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grpSp>
        <p:nvGrpSpPr>
          <p:cNvPr id="4" name="Group 43"/>
          <p:cNvGrpSpPr/>
          <p:nvPr/>
        </p:nvGrpSpPr>
        <p:grpSpPr>
          <a:xfrm>
            <a:off x="4800600" y="3758636"/>
            <a:ext cx="457200" cy="457200"/>
            <a:chOff x="0" y="1400175"/>
            <a:chExt cx="457200" cy="457200"/>
          </a:xfrm>
        </p:grpSpPr>
        <p:sp>
          <p:nvSpPr>
            <p:cNvPr id="45" name="Oval 44"/>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6" name="Oval 45"/>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0" name="Oval 4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1" name="Oval 50"/>
          <p:cNvSpPr/>
          <p:nvPr/>
        </p:nvSpPr>
        <p:spPr bwMode="auto">
          <a:xfrm>
            <a:off x="4648200" y="3606236"/>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35" name="Rounded Rectangle 34"/>
          <p:cNvSpPr/>
          <p:nvPr/>
        </p:nvSpPr>
        <p:spPr bwMode="auto">
          <a:xfrm>
            <a:off x="461223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grpSp>
        <p:nvGrpSpPr>
          <p:cNvPr id="5" name="Group 29"/>
          <p:cNvGrpSpPr/>
          <p:nvPr/>
        </p:nvGrpSpPr>
        <p:grpSpPr>
          <a:xfrm>
            <a:off x="4761140" y="1426139"/>
            <a:ext cx="457200" cy="457200"/>
            <a:chOff x="0" y="1400175"/>
            <a:chExt cx="457200" cy="457200"/>
          </a:xfrm>
        </p:grpSpPr>
        <p:sp>
          <p:nvSpPr>
            <p:cNvPr id="37" name="Oval 36"/>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Oval 42"/>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Oval 43"/>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2" name="Oval 51"/>
          <p:cNvSpPr/>
          <p:nvPr/>
        </p:nvSpPr>
        <p:spPr bwMode="auto">
          <a:xfrm>
            <a:off x="4608740"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57" name="Rectangle 56"/>
          <p:cNvSpPr/>
          <p:nvPr/>
        </p:nvSpPr>
        <p:spPr>
          <a:xfrm>
            <a:off x="4629872" y="2322868"/>
            <a:ext cx="4514127" cy="954107"/>
          </a:xfrm>
          <a:prstGeom prst="rect">
            <a:avLst/>
          </a:prstGeom>
        </p:spPr>
        <p:txBody>
          <a:bodyPr wrap="square">
            <a:spAutoFit/>
          </a:bodyPr>
          <a:lstStyle/>
          <a:p>
            <a:pPr>
              <a:spcBef>
                <a:spcPts val="600"/>
              </a:spcBef>
            </a:pPr>
            <a:r>
              <a:rPr lang="en-US" sz="2000" dirty="0" smtClean="0">
                <a:hlinkClick r:id="rId9"/>
              </a:rPr>
              <a:t>www.microsoft.com/learning</a:t>
            </a:r>
            <a:r>
              <a:rPr lang="en-US" sz="2000" dirty="0" smtClean="0"/>
              <a:t>  </a:t>
            </a:r>
          </a:p>
          <a:p>
            <a:pPr marL="0" lvl="1" indent="0">
              <a:lnSpc>
                <a:spcPct val="100000"/>
              </a:lnSpc>
              <a:spcBef>
                <a:spcPts val="0"/>
              </a:spcBef>
              <a:buNone/>
              <a:tabLst>
                <a:tab pos="1828800" algn="l"/>
              </a:tabLst>
            </a:pPr>
            <a:endParaRPr lang="en-US" dirty="0" smtClean="0"/>
          </a:p>
          <a:p>
            <a:r>
              <a:rPr lang="en-US" dirty="0" smtClean="0"/>
              <a:t>Microsoft Certification &amp; Training Resources</a:t>
            </a:r>
            <a:endParaRPr lang="en-US" dirty="0"/>
          </a:p>
        </p:txBody>
      </p:sp>
      <p:sp>
        <p:nvSpPr>
          <p:cNvPr id="54" name="Title 1"/>
          <p:cNvSpPr>
            <a:spLocks noGrp="1"/>
          </p:cNvSpPr>
          <p:nvPr>
            <p:ph type="title"/>
          </p:nvPr>
        </p:nvSpPr>
        <p:spPr/>
        <p:txBody>
          <a:bodyPr vert="horz" wrap="square" lIns="0" tIns="0" rIns="0" bIns="0" rtlCol="0" anchor="t">
            <a:spAutoFit/>
          </a:bodyPr>
          <a:lstStyle/>
          <a:p>
            <a:r>
              <a:rPr/>
              <a:t>Resources</a:t>
            </a:r>
          </a:p>
        </p:txBody>
      </p:sp>
      <p:grpSp>
        <p:nvGrpSpPr>
          <p:cNvPr id="6" name="Group 57"/>
          <p:cNvGrpSpPr/>
          <p:nvPr/>
        </p:nvGrpSpPr>
        <p:grpSpPr bwMode="black">
          <a:xfrm>
            <a:off x="5457615" y="1234828"/>
            <a:ext cx="3477054" cy="771334"/>
            <a:chOff x="5561787" y="0"/>
            <a:chExt cx="3477054" cy="771334"/>
          </a:xfrm>
        </p:grpSpPr>
        <p:pic>
          <p:nvPicPr>
            <p:cNvPr id="56" name="Picture 55" descr="ms_Learning_w.eps"/>
            <p:cNvPicPr>
              <a:picLocks noChangeAspect="1"/>
            </p:cNvPicPr>
            <p:nvPr/>
          </p:nvPicPr>
          <p:blipFill>
            <a:blip r:embed="rId10"/>
            <a:srcRect l="51467"/>
            <a:stretch>
              <a:fillRect/>
            </a:stretch>
          </p:blipFill>
          <p:spPr bwMode="black">
            <a:xfrm>
              <a:off x="7257327" y="0"/>
              <a:ext cx="1781514" cy="771334"/>
            </a:xfrm>
            <a:prstGeom prst="rect">
              <a:avLst/>
            </a:prstGeom>
          </p:spPr>
        </p:pic>
        <p:pic>
          <p:nvPicPr>
            <p:cNvPr id="1026" name="Picture 2" descr="C:\Documents and Settings\Pennie\My Documents\ACERDATA (D)\Pennie's documents\MS Image\Boxshot_Logo\MICROSOFT\Microsoft Logo wht shadow.png"/>
            <p:cNvPicPr>
              <a:picLocks noChangeAspect="1" noChangeArrowheads="1"/>
            </p:cNvPicPr>
            <p:nvPr/>
          </p:nvPicPr>
          <p:blipFill>
            <a:blip r:embed="rId11"/>
            <a:srcRect/>
            <a:stretch>
              <a:fillRect/>
            </a:stretch>
          </p:blipFill>
          <p:spPr bwMode="black">
            <a:xfrm>
              <a:off x="5561787" y="254642"/>
              <a:ext cx="1693646" cy="312516"/>
            </a:xfrm>
            <a:prstGeom prst="rect">
              <a:avLst/>
            </a:prstGeom>
            <a:noFill/>
          </p:spPr>
        </p:pic>
      </p:grpSp>
      <p:sp>
        <p:nvSpPr>
          <p:cNvPr id="53" name="Rectangle 52"/>
          <p:cNvSpPr/>
          <p:nvPr/>
        </p:nvSpPr>
        <p:spPr bwMode="auto">
          <a:xfrm>
            <a:off x="-2298032" y="0"/>
            <a:ext cx="2141623" cy="30723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a:p>
            <a:pPr defTabSz="914099" fontAlgn="base">
              <a:spcBef>
                <a:spcPct val="0"/>
              </a:spcBef>
              <a:spcAft>
                <a:spcPct val="0"/>
              </a:spcAft>
            </a:pPr>
            <a:r>
              <a:rPr lang="en-US" sz="2000" b="1" dirty="0" smtClean="0">
                <a:solidFill>
                  <a:schemeClr val="accent5"/>
                </a:solidFill>
              </a:rPr>
              <a:t>Speakers, </a:t>
            </a:r>
          </a:p>
          <a:p>
            <a:r>
              <a:rPr lang="en-US" dirty="0" smtClean="0"/>
              <a:t>TechEd 2009 is not producing </a:t>
            </a:r>
          </a:p>
          <a:p>
            <a:r>
              <a:rPr lang="en-US" dirty="0" smtClean="0"/>
              <a:t>a DVD. Please announce that </a:t>
            </a:r>
          </a:p>
          <a:p>
            <a:r>
              <a:rPr lang="en-US" dirty="0" smtClean="0"/>
              <a:t>attendees can </a:t>
            </a:r>
            <a:r>
              <a:rPr lang="en-US" b="1" dirty="0" smtClean="0"/>
              <a:t>access session </a:t>
            </a:r>
            <a:endParaRPr lang="en-US" dirty="0" smtClean="0"/>
          </a:p>
          <a:p>
            <a:r>
              <a:rPr lang="en-US" b="1" dirty="0" smtClean="0"/>
              <a:t>recordings at TechEd Online. </a:t>
            </a:r>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par>
                          <p:cTn id="9" fill="hold">
                            <p:stCondLst>
                              <p:cond delay="0"/>
                            </p:stCondLst>
                            <p:childTnLst>
                              <p:par>
                                <p:cTn id="10" presetID="10" presetClass="exit" presetSubtype="0" fill="hold" grpId="1" nodeType="afterEffect">
                                  <p:stCondLst>
                                    <p:cond delay="200"/>
                                  </p:stCondLst>
                                  <p:childTnLst>
                                    <p:animEffect transition="out" filter="fade">
                                      <p:cBhvr>
                                        <p:cTn id="11" dur="2000"/>
                                        <p:tgtEl>
                                          <p:spTgt spid="42"/>
                                        </p:tgtEl>
                                      </p:cBhvr>
                                    </p:animEffect>
                                    <p:set>
                                      <p:cBhvr>
                                        <p:cTn id="12" dur="1" fill="hold">
                                          <p:stCondLst>
                                            <p:cond delay="1999"/>
                                          </p:stCondLst>
                                        </p:cTn>
                                        <p:tgtEl>
                                          <p:spTgt spid="42"/>
                                        </p:tgtEl>
                                        <p:attrNameLst>
                                          <p:attrName>style.visibility</p:attrName>
                                        </p:attrNameLst>
                                      </p:cBhvr>
                                      <p:to>
                                        <p:strVal val="hidden"/>
                                      </p:to>
                                    </p:set>
                                  </p:childTnLst>
                                </p:cTn>
                              </p:par>
                            </p:childTnLst>
                          </p:cTn>
                        </p:par>
                        <p:par>
                          <p:cTn id="13" fill="hold">
                            <p:stCondLst>
                              <p:cond delay="2200"/>
                            </p:stCondLst>
                            <p:childTnLst>
                              <p:par>
                                <p:cTn id="14" presetID="1"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3"/>
                                        </p:tgtEl>
                                        <p:attrNameLst>
                                          <p:attrName>style.visibility</p:attrName>
                                        </p:attrNameLst>
                                      </p:cBhvr>
                                      <p:to>
                                        <p:strVal val="visible"/>
                                      </p:to>
                                    </p:set>
                                  </p:childTnLst>
                                </p:cTn>
                              </p:par>
                            </p:childTnLst>
                          </p:cTn>
                        </p:par>
                        <p:par>
                          <p:cTn id="18" fill="hold">
                            <p:stCondLst>
                              <p:cond delay="2200"/>
                            </p:stCondLst>
                            <p:childTnLst>
                              <p:par>
                                <p:cTn id="19" presetID="10" presetClass="exit" presetSubtype="0" fill="hold" grpId="1" nodeType="afterEffect">
                                  <p:stCondLst>
                                    <p:cond delay="200"/>
                                  </p:stCondLst>
                                  <p:childTnLst>
                                    <p:animEffect transition="out" filter="fade">
                                      <p:cBhvr>
                                        <p:cTn id="20" dur="2000"/>
                                        <p:tgtEl>
                                          <p:spTgt spid="41"/>
                                        </p:tgtEl>
                                      </p:cBhvr>
                                    </p:animEffect>
                                    <p:set>
                                      <p:cBhvr>
                                        <p:cTn id="21" dur="1" fill="hold">
                                          <p:stCondLst>
                                            <p:cond delay="1999"/>
                                          </p:stCondLst>
                                        </p:cTn>
                                        <p:tgtEl>
                                          <p:spTgt spid="41"/>
                                        </p:tgtEl>
                                        <p:attrNameLst>
                                          <p:attrName>style.visibility</p:attrName>
                                        </p:attrNameLst>
                                      </p:cBhvr>
                                      <p:to>
                                        <p:strVal val="hidden"/>
                                      </p:to>
                                    </p:set>
                                  </p:childTnLst>
                                </p:cTn>
                              </p:par>
                            </p:childTnLst>
                          </p:cTn>
                        </p:par>
                        <p:par>
                          <p:cTn id="22" fill="hold">
                            <p:stCondLst>
                              <p:cond delay="4400"/>
                            </p:stCondLst>
                            <p:childTnLst>
                              <p:par>
                                <p:cTn id="23" presetID="1" presetClass="entr" presetSubtype="0"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par>
                          <p:cTn id="27" fill="hold">
                            <p:stCondLst>
                              <p:cond delay="4400"/>
                            </p:stCondLst>
                            <p:childTnLst>
                              <p:par>
                                <p:cTn id="28" presetID="10" presetClass="exit" presetSubtype="0" fill="hold" grpId="1" nodeType="afterEffect">
                                  <p:stCondLst>
                                    <p:cond delay="200"/>
                                  </p:stCondLst>
                                  <p:childTnLst>
                                    <p:animEffect transition="out" filter="fade">
                                      <p:cBhvr>
                                        <p:cTn id="29" dur="2000"/>
                                        <p:tgtEl>
                                          <p:spTgt spid="51"/>
                                        </p:tgtEl>
                                      </p:cBhvr>
                                    </p:animEffect>
                                    <p:set>
                                      <p:cBhvr>
                                        <p:cTn id="30" dur="1" fill="hold">
                                          <p:stCondLst>
                                            <p:cond delay="1999"/>
                                          </p:stCondLst>
                                        </p:cTn>
                                        <p:tgtEl>
                                          <p:spTgt spid="51"/>
                                        </p:tgtEl>
                                        <p:attrNameLst>
                                          <p:attrName>style.visibility</p:attrName>
                                        </p:attrNameLst>
                                      </p:cBhvr>
                                      <p:to>
                                        <p:strVal val="hidden"/>
                                      </p:to>
                                    </p:set>
                                  </p:childTnLst>
                                </p:cTn>
                              </p:par>
                            </p:childTnLst>
                          </p:cTn>
                        </p:par>
                        <p:par>
                          <p:cTn id="31" fill="hold">
                            <p:stCondLst>
                              <p:cond delay="6600"/>
                            </p:stCondLst>
                            <p:childTnLst>
                              <p:par>
                                <p:cTn id="32" presetID="1" presetClass="entr" presetSubtype="0" fill="hold" grpId="0" nodeType="afterEffect">
                                  <p:stCondLst>
                                    <p:cond delay="0"/>
                                  </p:stCondLst>
                                  <p:childTnLst>
                                    <p:set>
                                      <p:cBhvr>
                                        <p:cTn id="33" dur="1" fill="hold">
                                          <p:stCondLst>
                                            <p:cond delay="0"/>
                                          </p:stCondLst>
                                        </p:cTn>
                                        <p:tgtEl>
                                          <p:spTgt spid="52"/>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5"/>
                                        </p:tgtEl>
                                        <p:attrNameLst>
                                          <p:attrName>style.visibility</p:attrName>
                                        </p:attrNameLst>
                                      </p:cBhvr>
                                      <p:to>
                                        <p:strVal val="visible"/>
                                      </p:to>
                                    </p:set>
                                  </p:childTnLst>
                                </p:cTn>
                              </p:par>
                            </p:childTnLst>
                          </p:cTn>
                        </p:par>
                        <p:par>
                          <p:cTn id="36" fill="hold">
                            <p:stCondLst>
                              <p:cond delay="6600"/>
                            </p:stCondLst>
                            <p:childTnLst>
                              <p:par>
                                <p:cTn id="37" presetID="10" presetClass="exit" presetSubtype="0" fill="hold" grpId="1" nodeType="afterEffect">
                                  <p:stCondLst>
                                    <p:cond delay="200"/>
                                  </p:stCondLst>
                                  <p:childTnLst>
                                    <p:animEffect transition="out" filter="fade">
                                      <p:cBhvr>
                                        <p:cTn id="38" dur="2000"/>
                                        <p:tgtEl>
                                          <p:spTgt spid="52"/>
                                        </p:tgtEl>
                                      </p:cBhvr>
                                    </p:animEffect>
                                    <p:set>
                                      <p:cBhvr>
                                        <p:cTn id="39" dur="1" fill="hold">
                                          <p:stCondLst>
                                            <p:cond delay="1999"/>
                                          </p:stCondLst>
                                        </p:cTn>
                                        <p:tgtEl>
                                          <p:spTgt spid="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2" grpId="1" animBg="1"/>
      <p:bldP spid="41" grpId="0" animBg="1"/>
      <p:bldP spid="41" grpId="1" animBg="1"/>
      <p:bldP spid="51" grpId="0" animBg="1"/>
      <p:bldP spid="51" grpId="1" animBg="1"/>
      <p:bldP spid="52" grpId="0" animBg="1"/>
      <p:bldP spid="52"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val.png"/>
          <p:cNvPicPr>
            <a:picLocks noChangeAspect="1"/>
          </p:cNvPicPr>
          <p:nvPr/>
        </p:nvPicPr>
        <p:blipFill>
          <a:blip r:embed="rId2"/>
          <a:stretch>
            <a:fillRect/>
          </a:stretch>
        </p:blipFill>
        <p:spPr>
          <a:xfrm>
            <a:off x="1142" y="857"/>
            <a:ext cx="9142858" cy="6857143"/>
          </a:xfrm>
          <a:prstGeom prst="rect">
            <a:avLst/>
          </a:prstGeom>
        </p:spPr>
      </p:pic>
      <p:sp>
        <p:nvSpPr>
          <p:cNvPr id="3" name="Rounded Rectangle 2"/>
          <p:cNvSpPr/>
          <p:nvPr/>
        </p:nvSpPr>
        <p:spPr bwMode="blackGray">
          <a:xfrm>
            <a:off x="41077" y="3971504"/>
            <a:ext cx="505557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solidFill>
                  <a:srgbClr val="FFFFFF"/>
                </a:solidFill>
                <a:effectLst>
                  <a:outerShdw blurRad="38100" dist="38100" dir="2700000" algn="tl">
                    <a:srgbClr val="000000">
                      <a:alpha val="43137"/>
                    </a:srgbClr>
                  </a:outerShdw>
                </a:effectLst>
                <a:latin typeface="Segoe" pitchFamily="34" charset="0"/>
              </a:rPr>
              <a:t>Complete an evaluation on </a:t>
            </a:r>
            <a:r>
              <a:rPr lang="en-US" sz="3200" dirty="0" err="1" smtClean="0">
                <a:solidFill>
                  <a:srgbClr val="FFFFFF"/>
                </a:solidFill>
                <a:effectLst>
                  <a:outerShdw blurRad="38100" dist="38100" dir="2700000" algn="tl">
                    <a:srgbClr val="000000">
                      <a:alpha val="43137"/>
                    </a:srgbClr>
                  </a:outerShdw>
                </a:effectLst>
                <a:latin typeface="Segoe" pitchFamily="34" charset="0"/>
              </a:rPr>
              <a:t>CommNet</a:t>
            </a:r>
            <a:r>
              <a:rPr lang="en-US" sz="3200" dirty="0" smtClean="0">
                <a:solidFill>
                  <a:srgbClr val="FFFFFF"/>
                </a:solidFill>
                <a:effectLst>
                  <a:outerShdw blurRad="38100" dist="38100" dir="2700000" algn="tl">
                    <a:srgbClr val="000000">
                      <a:alpha val="43137"/>
                    </a:srgbClr>
                  </a:outerShdw>
                </a:effectLst>
                <a:latin typeface="Segoe" pitchFamily="34" charset="0"/>
              </a:rPr>
              <a:t> and enter to win an Xbox 360 Elite!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64" presetClass="path" presetSubtype="0" decel="50000" fill="hold" grpId="1" nodeType="withEffect">
                                  <p:stCondLst>
                                    <p:cond delay="0"/>
                                  </p:stCondLst>
                                  <p:childTnLst>
                                    <p:animMotion origin="layout" path="M -0.41701 -0.00138 L -2.77778E-6 -4.44444E-6 " pathEditMode="relative" rAng="0" ptsTypes="AA">
                                      <p:cBhvr>
                                        <p:cTn id="9" dur="1000" fill="hold"/>
                                        <p:tgtEl>
                                          <p:spTgt spid="3"/>
                                        </p:tgtEl>
                                        <p:attrNameLst>
                                          <p:attrName>ppt_x</p:attrName>
                                          <p:attrName>ppt_y</p:attrName>
                                        </p:attrNameLst>
                                      </p:cBhvr>
                                      <p:rCtr x="20900" y="1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stretch>
            <a:fillRect/>
          </a:stretch>
        </p:blipFill>
        <p:spPr bwMode="black">
          <a:xfrm>
            <a:off x="2286000" y="2590800"/>
            <a:ext cx="4572000" cy="986114"/>
          </a:xfrm>
          <a:prstGeom prst="rect">
            <a:avLst/>
          </a:prstGeom>
          <a:noFill/>
          <a:ln>
            <a:noFill/>
          </a:ln>
        </p:spPr>
      </p:pic>
      <p:sp>
        <p:nvSpPr>
          <p:cNvPr id="5" name="Text Box 3"/>
          <p:cNvSpPr txBox="1">
            <a:spLocks noChangeArrowheads="1"/>
          </p:cNvSpPr>
          <p:nvPr/>
        </p:nvSpPr>
        <p:spPr bwMode="blackWhite">
          <a:xfrm>
            <a:off x="967578" y="5580925"/>
            <a:ext cx="7208845" cy="461651"/>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600" dirty="0">
                <a:latin typeface="Calibri" pitchFamily="34" charset="0"/>
                <a:cs typeface="Arial" charset="0"/>
              </a:rPr>
              <a:t>© </a:t>
            </a:r>
            <a:r>
              <a:rPr lang="en-US" sz="600" dirty="0" smtClean="0">
                <a:latin typeface="Calibri" pitchFamily="34" charset="0"/>
                <a:cs typeface="Arial" charset="0"/>
              </a:rPr>
              <a:t>2009 Microsoft </a:t>
            </a:r>
            <a:r>
              <a:rPr lang="en-US" sz="600" dirty="0">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600" dirty="0">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00" dirty="0" smtClean="0">
                <a:latin typeface="Calibri" pitchFamily="34" charset="0"/>
                <a:cs typeface="Arial" charset="0"/>
              </a:rPr>
              <a:t>MICROSOFT </a:t>
            </a:r>
            <a:r>
              <a:rPr lang="en-US" sz="600" dirty="0">
                <a:latin typeface="Calibri" pitchFamily="34" charset="0"/>
                <a:cs typeface="Arial" charset="0"/>
              </a:rPr>
              <a:t>MAKES NO WARRANTIES, EXPRESS, IMPLIED OR STATUTORY, AS TO THE INFORMATION IN THIS PRESENTATION.</a:t>
            </a:r>
          </a:p>
        </p:txBody>
      </p:sp>
      <p:sp>
        <p:nvSpPr>
          <p:cNvPr id="6" name="Rectangle 5"/>
          <p:cNvSpPr/>
          <p:nvPr/>
        </p:nvSpPr>
        <p:spPr bwMode="auto">
          <a:xfrm>
            <a:off x="-2298032" y="0"/>
            <a:ext cx="2141623" cy="7940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Segoe UI" pitchFamily="34" charset="0"/>
                <a:cs typeface="Segoe UI" pitchFamily="34" charset="0"/>
              </a:rPr>
              <a:t>Agenda</a:t>
            </a:r>
            <a:endParaRPr lang="en-US" dirty="0"/>
          </a:p>
        </p:txBody>
      </p:sp>
      <p:sp>
        <p:nvSpPr>
          <p:cNvPr id="3" name="Content Placeholder 2"/>
          <p:cNvSpPr>
            <a:spLocks noGrp="1"/>
          </p:cNvSpPr>
          <p:nvPr>
            <p:ph idx="1"/>
          </p:nvPr>
        </p:nvSpPr>
        <p:spPr>
          <a:xfrm>
            <a:off x="158044" y="1412874"/>
            <a:ext cx="8726312" cy="4561205"/>
          </a:xfrm>
        </p:spPr>
        <p:txBody>
          <a:bodyPr/>
          <a:lstStyle/>
          <a:p>
            <a:r>
              <a:rPr lang="en-US" dirty="0" smtClean="0"/>
              <a:t>Low Cost Server – is there such a thing ?</a:t>
            </a:r>
          </a:p>
          <a:p>
            <a:r>
              <a:rPr lang="en-US" dirty="0" smtClean="0">
                <a:latin typeface="Segoe UI" pitchFamily="34" charset="0"/>
                <a:cs typeface="Segoe UI" pitchFamily="34" charset="0"/>
              </a:rPr>
              <a:t>Who buys these server and what do they do ?</a:t>
            </a:r>
          </a:p>
          <a:p>
            <a:r>
              <a:rPr lang="en-US" dirty="0" smtClean="0">
                <a:latin typeface="Segoe UI" pitchFamily="34" charset="0"/>
                <a:cs typeface="Segoe UI" pitchFamily="34" charset="0"/>
              </a:rPr>
              <a:t>Windows Server 2008 R2 Foundation</a:t>
            </a:r>
          </a:p>
          <a:p>
            <a:pPr lvl="1"/>
            <a:r>
              <a:rPr lang="en-US" dirty="0" smtClean="0">
                <a:latin typeface="Segoe UI" pitchFamily="34" charset="0"/>
                <a:cs typeface="Segoe UI" pitchFamily="34" charset="0"/>
              </a:rPr>
              <a:t>Product details</a:t>
            </a:r>
          </a:p>
          <a:p>
            <a:pPr lvl="1"/>
            <a:r>
              <a:rPr lang="en-US" dirty="0" smtClean="0">
                <a:latin typeface="Segoe UI" pitchFamily="34" charset="0"/>
                <a:cs typeface="Segoe UI" pitchFamily="34" charset="0"/>
              </a:rPr>
              <a:t>Usage scenarios</a:t>
            </a:r>
          </a:p>
          <a:p>
            <a:pPr lvl="1"/>
            <a:r>
              <a:rPr lang="en-US" dirty="0" smtClean="0">
                <a:latin typeface="Segoe UI" pitchFamily="34" charset="0"/>
                <a:cs typeface="Segoe UI" pitchFamily="34" charset="0"/>
              </a:rPr>
              <a:t>Availability</a:t>
            </a:r>
          </a:p>
          <a:p>
            <a:pPr marL="396875" lvl="1">
              <a:buBlip>
                <a:blip r:embed="rId3"/>
              </a:buBlip>
            </a:pPr>
            <a:r>
              <a:rPr lang="en-US" sz="3200" dirty="0" smtClean="0">
                <a:latin typeface="Segoe UI" pitchFamily="34" charset="0"/>
                <a:cs typeface="Segoe UI" pitchFamily="34" charset="0"/>
              </a:rPr>
              <a:t>Q&amp;A</a:t>
            </a:r>
          </a:p>
          <a:p>
            <a:pPr lvl="1"/>
            <a:endParaRPr lang="en-US" dirty="0" smtClean="0">
              <a:latin typeface="Segoe UI" pitchFamily="34" charset="0"/>
              <a:cs typeface="Segoe UI" pitchFamily="34" charset="0"/>
            </a:endParaRPr>
          </a:p>
          <a:p>
            <a:endParaRPr lang="en-US" dirty="0"/>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8044" y="76200"/>
            <a:ext cx="9211734" cy="443198"/>
          </a:xfrm>
        </p:spPr>
        <p:txBody>
          <a:bodyPr/>
          <a:lstStyle/>
          <a:p>
            <a:pPr marL="60325"/>
            <a:r>
              <a:rPr lang="en-US" sz="3200" dirty="0">
                <a:latin typeface="Segoe UI" pitchFamily="34" charset="0"/>
                <a:cs typeface="Segoe UI" pitchFamily="34" charset="0"/>
              </a:rPr>
              <a:t>What will a basic commodity server look like in 2012?</a:t>
            </a:r>
          </a:p>
        </p:txBody>
      </p:sp>
      <p:sp>
        <p:nvSpPr>
          <p:cNvPr id="50" name="Content Placeholder 2"/>
          <p:cNvSpPr txBox="1">
            <a:spLocks/>
          </p:cNvSpPr>
          <p:nvPr/>
        </p:nvSpPr>
        <p:spPr bwMode="auto">
          <a:xfrm>
            <a:off x="1246796" y="721221"/>
            <a:ext cx="2297915" cy="3941089"/>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fontScale="55000" lnSpcReduction="20000"/>
          </a:bodyPr>
          <a:lstStyle/>
          <a:p>
            <a:pPr marL="0" lvl="2" eaLnBrk="0" hangingPunct="0">
              <a:spcBef>
                <a:spcPct val="20000"/>
              </a:spcBef>
              <a:defRPr/>
            </a:pPr>
            <a:r>
              <a:rPr lang="en-US" sz="3200" b="1" dirty="0" smtClean="0">
                <a:latin typeface="+mn-lt"/>
              </a:rPr>
              <a:t>Basic Commodity Server</a:t>
            </a:r>
            <a:endParaRPr lang="en-US" sz="3200" dirty="0" smtClean="0">
              <a:latin typeface="+mn-lt"/>
            </a:endParaRPr>
          </a:p>
          <a:p>
            <a:pPr marL="112713" lvl="2" indent="-112713" eaLnBrk="0" hangingPunct="0">
              <a:spcBef>
                <a:spcPct val="20000"/>
              </a:spcBef>
              <a:buFont typeface="Arial" pitchFamily="34" charset="0"/>
              <a:buChar char="•"/>
              <a:defRPr/>
            </a:pPr>
            <a:r>
              <a:rPr lang="en-US" sz="3200" dirty="0" smtClean="0">
                <a:solidFill>
                  <a:srgbClr val="CCFFCC"/>
                </a:solidFill>
                <a:latin typeface="+mn-lt"/>
              </a:rPr>
              <a:t>1 or 2 sockets</a:t>
            </a:r>
          </a:p>
          <a:p>
            <a:pPr marL="112713" lvl="2" indent="-112713" eaLnBrk="0" hangingPunct="0">
              <a:spcBef>
                <a:spcPct val="20000"/>
              </a:spcBef>
              <a:buFont typeface="Arial" pitchFamily="34" charset="0"/>
              <a:buChar char="•"/>
              <a:defRPr/>
            </a:pPr>
            <a:r>
              <a:rPr lang="en-US" sz="3200" dirty="0" smtClean="0">
                <a:solidFill>
                  <a:srgbClr val="CCFFCC"/>
                </a:solidFill>
                <a:latin typeface="+mn-lt"/>
              </a:rPr>
              <a:t>Dual or quad core</a:t>
            </a:r>
          </a:p>
          <a:p>
            <a:pPr marL="112713" lvl="2" indent="-112713" eaLnBrk="0" hangingPunct="0">
              <a:spcBef>
                <a:spcPct val="20000"/>
              </a:spcBef>
              <a:buFont typeface="Arial" pitchFamily="34" charset="0"/>
              <a:buChar char="•"/>
              <a:defRPr/>
            </a:pPr>
            <a:r>
              <a:rPr lang="en-US" sz="3200" dirty="0" smtClean="0">
                <a:solidFill>
                  <a:srgbClr val="CCFFCC"/>
                </a:solidFill>
                <a:latin typeface="+mn-lt"/>
              </a:rPr>
              <a:t>4 to 16 hardware threads (logical processors)</a:t>
            </a:r>
          </a:p>
          <a:p>
            <a:pPr marL="112713" lvl="2" indent="-112713" eaLnBrk="0" hangingPunct="0">
              <a:spcBef>
                <a:spcPct val="20000"/>
              </a:spcBef>
              <a:buFont typeface="Arial" pitchFamily="34" charset="0"/>
              <a:buChar char="•"/>
              <a:defRPr/>
            </a:pPr>
            <a:r>
              <a:rPr lang="en-US" sz="3200" dirty="0" smtClean="0">
                <a:solidFill>
                  <a:srgbClr val="CCFFCC"/>
                </a:solidFill>
                <a:latin typeface="+mn-lt"/>
              </a:rPr>
              <a:t>½ - 2 GB DDR2 RAM (expandable to 8 to 64GB)</a:t>
            </a:r>
          </a:p>
          <a:p>
            <a:pPr marL="112713" lvl="2" indent="-112713" eaLnBrk="0" hangingPunct="0">
              <a:spcBef>
                <a:spcPct val="20000"/>
              </a:spcBef>
              <a:buFont typeface="Arial" pitchFamily="34" charset="0"/>
              <a:buChar char="•"/>
              <a:defRPr/>
            </a:pPr>
            <a:r>
              <a:rPr lang="en-US" sz="3200" dirty="0" smtClean="0">
                <a:solidFill>
                  <a:srgbClr val="CCFFCC"/>
                </a:solidFill>
                <a:latin typeface="+mn-lt"/>
              </a:rPr>
              <a:t>80 to 160GB attached 3.5 inch hard disk drive (up to 4 bays)</a:t>
            </a:r>
          </a:p>
          <a:p>
            <a:pPr marL="112713" lvl="2" indent="-112713" eaLnBrk="0" hangingPunct="0">
              <a:spcBef>
                <a:spcPct val="20000"/>
              </a:spcBef>
              <a:buFont typeface="Arial" pitchFamily="34" charset="0"/>
              <a:buChar char="•"/>
              <a:defRPr/>
            </a:pPr>
            <a:r>
              <a:rPr lang="en-US" sz="3200" dirty="0" smtClean="0">
                <a:solidFill>
                  <a:srgbClr val="CCFFCC"/>
                </a:solidFill>
                <a:latin typeface="+mn-lt"/>
              </a:rPr>
              <a:t>~$300 to $1500 without OS installed</a:t>
            </a:r>
          </a:p>
          <a:p>
            <a:pPr marL="112713" lvl="2" indent="-112713" eaLnBrk="0" hangingPunct="0">
              <a:spcBef>
                <a:spcPct val="20000"/>
              </a:spcBef>
              <a:buFont typeface="Arial" pitchFamily="34" charset="0"/>
              <a:buChar char="•"/>
              <a:defRPr/>
            </a:pPr>
            <a:endParaRPr lang="en-US" sz="1000" dirty="0" smtClean="0">
              <a:latin typeface="+mn-lt"/>
            </a:endParaRPr>
          </a:p>
          <a:p>
            <a:pPr marL="112713" lvl="2" indent="-112713" eaLnBrk="0" hangingPunct="0">
              <a:spcBef>
                <a:spcPct val="20000"/>
              </a:spcBef>
              <a:buFont typeface="Arial" pitchFamily="34" charset="0"/>
              <a:buChar char="•"/>
              <a:defRPr/>
            </a:pPr>
            <a:endParaRPr lang="en-US" sz="1000" dirty="0" smtClean="0">
              <a:latin typeface="+mn-lt"/>
            </a:endParaRPr>
          </a:p>
        </p:txBody>
      </p:sp>
      <p:pic>
        <p:nvPicPr>
          <p:cNvPr id="13" name="Picture 5" descr="Server"/>
          <p:cNvPicPr>
            <a:picLocks noChangeAspect="1" noChangeArrowheads="1"/>
          </p:cNvPicPr>
          <p:nvPr/>
        </p:nvPicPr>
        <p:blipFill>
          <a:blip r:embed="rId3" cstate="print"/>
          <a:srcRect/>
          <a:stretch>
            <a:fillRect/>
          </a:stretch>
        </p:blipFill>
        <p:spPr bwMode="auto">
          <a:xfrm>
            <a:off x="278743" y="1671185"/>
            <a:ext cx="916245" cy="1353222"/>
          </a:xfrm>
          <a:prstGeom prst="rect">
            <a:avLst/>
          </a:prstGeom>
          <a:noFill/>
        </p:spPr>
      </p:pic>
      <p:pic>
        <p:nvPicPr>
          <p:cNvPr id="15" name="Picture 5" descr="Server"/>
          <p:cNvPicPr>
            <a:picLocks noChangeAspect="1" noChangeArrowheads="1"/>
          </p:cNvPicPr>
          <p:nvPr/>
        </p:nvPicPr>
        <p:blipFill>
          <a:blip r:embed="rId3" cstate="print"/>
          <a:srcRect/>
          <a:stretch>
            <a:fillRect/>
          </a:stretch>
        </p:blipFill>
        <p:spPr bwMode="auto">
          <a:xfrm>
            <a:off x="4132212" y="1878085"/>
            <a:ext cx="481794" cy="719225"/>
          </a:xfrm>
          <a:prstGeom prst="rect">
            <a:avLst/>
          </a:prstGeom>
          <a:noFill/>
        </p:spPr>
      </p:pic>
      <p:sp>
        <p:nvSpPr>
          <p:cNvPr id="16" name="Content Placeholder 2"/>
          <p:cNvSpPr txBox="1">
            <a:spLocks/>
          </p:cNvSpPr>
          <p:nvPr/>
        </p:nvSpPr>
        <p:spPr bwMode="auto">
          <a:xfrm>
            <a:off x="358262" y="1294027"/>
            <a:ext cx="845388" cy="501764"/>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p>
            <a:pPr marL="112713" lvl="2" indent="-112713" eaLnBrk="0" hangingPunct="0">
              <a:spcBef>
                <a:spcPct val="20000"/>
              </a:spcBef>
              <a:defRPr/>
            </a:pPr>
            <a:r>
              <a:rPr lang="en-US" sz="1600" b="1" dirty="0" smtClean="0">
                <a:latin typeface="+mn-lt"/>
              </a:rPr>
              <a:t>2009</a:t>
            </a:r>
          </a:p>
        </p:txBody>
      </p:sp>
      <p:sp>
        <p:nvSpPr>
          <p:cNvPr id="17" name="Content Placeholder 2"/>
          <p:cNvSpPr txBox="1">
            <a:spLocks/>
          </p:cNvSpPr>
          <p:nvPr/>
        </p:nvSpPr>
        <p:spPr bwMode="auto">
          <a:xfrm>
            <a:off x="4136459" y="1370770"/>
            <a:ext cx="658715" cy="317776"/>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p>
            <a:pPr marL="112713" lvl="2" indent="-112713" eaLnBrk="0" hangingPunct="0">
              <a:spcBef>
                <a:spcPct val="20000"/>
              </a:spcBef>
              <a:defRPr/>
            </a:pPr>
            <a:r>
              <a:rPr lang="en-US" sz="1600" b="1" dirty="0" smtClean="0"/>
              <a:t>2012</a:t>
            </a:r>
          </a:p>
        </p:txBody>
      </p:sp>
      <p:sp>
        <p:nvSpPr>
          <p:cNvPr id="34" name="Right Arrow 33"/>
          <p:cNvSpPr/>
          <p:nvPr/>
        </p:nvSpPr>
        <p:spPr>
          <a:xfrm>
            <a:off x="3537839" y="1946114"/>
            <a:ext cx="552067" cy="516679"/>
          </a:xfrm>
          <a:prstGeom prst="rightArrow">
            <a:avLst>
              <a:gd name="adj1" fmla="val 51826"/>
              <a:gd name="adj2" fmla="val 56158"/>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35" name="Content Placeholder 2"/>
          <p:cNvSpPr txBox="1">
            <a:spLocks/>
          </p:cNvSpPr>
          <p:nvPr/>
        </p:nvSpPr>
        <p:spPr bwMode="auto">
          <a:xfrm>
            <a:off x="5066049" y="935717"/>
            <a:ext cx="4157932" cy="37524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fontScale="92500" lnSpcReduction="10000"/>
          </a:bodyPr>
          <a:lstStyle/>
          <a:p>
            <a:pPr marL="112713" lvl="2" indent="-112713" eaLnBrk="0" hangingPunct="0">
              <a:lnSpc>
                <a:spcPct val="80000"/>
              </a:lnSpc>
              <a:spcBef>
                <a:spcPct val="20000"/>
              </a:spcBef>
              <a:buFont typeface="Arial" pitchFamily="34" charset="0"/>
              <a:buChar char="•"/>
              <a:defRPr/>
            </a:pPr>
            <a:r>
              <a:rPr lang="en-US" dirty="0" smtClean="0">
                <a:solidFill>
                  <a:srgbClr val="CCFFCC"/>
                </a:solidFill>
              </a:rPr>
              <a:t>1 or 2 sockets (1P servers grow faster than 2P)</a:t>
            </a:r>
          </a:p>
          <a:p>
            <a:pPr marL="112713" lvl="2" indent="-112713" eaLnBrk="0" hangingPunct="0">
              <a:lnSpc>
                <a:spcPct val="80000"/>
              </a:lnSpc>
              <a:spcBef>
                <a:spcPct val="20000"/>
              </a:spcBef>
              <a:buFont typeface="Arial" pitchFamily="34" charset="0"/>
              <a:buChar char="•"/>
              <a:defRPr/>
            </a:pPr>
            <a:r>
              <a:rPr lang="en-US" dirty="0" smtClean="0">
                <a:solidFill>
                  <a:srgbClr val="CCFFCC"/>
                </a:solidFill>
              </a:rPr>
              <a:t>8 to 12 cores (i.e., 8 to 24 cores total on box), with 16 to 32 possible in this timeframe. Each core at least 2 to 3X faster than today’s cores</a:t>
            </a:r>
          </a:p>
          <a:p>
            <a:pPr marL="112713" lvl="2" indent="-112713" eaLnBrk="0" hangingPunct="0">
              <a:lnSpc>
                <a:spcPct val="80000"/>
              </a:lnSpc>
              <a:spcBef>
                <a:spcPct val="20000"/>
              </a:spcBef>
              <a:buFont typeface="Arial" pitchFamily="34" charset="0"/>
              <a:buChar char="•"/>
              <a:defRPr/>
            </a:pPr>
            <a:r>
              <a:rPr lang="en-US" dirty="0" smtClean="0">
                <a:solidFill>
                  <a:srgbClr val="CCFFCC"/>
                </a:solidFill>
              </a:rPr>
              <a:t>16 to 48 hardware threads (logical processors) on an Intel based system</a:t>
            </a:r>
          </a:p>
          <a:p>
            <a:pPr marL="112713" lvl="2" indent="-112713" eaLnBrk="0" hangingPunct="0">
              <a:lnSpc>
                <a:spcPct val="80000"/>
              </a:lnSpc>
              <a:spcBef>
                <a:spcPct val="20000"/>
              </a:spcBef>
              <a:buFont typeface="Arial" pitchFamily="34" charset="0"/>
              <a:buChar char="•"/>
              <a:defRPr/>
            </a:pPr>
            <a:r>
              <a:rPr lang="en-US" dirty="0" smtClean="0">
                <a:solidFill>
                  <a:srgbClr val="CCFFCC"/>
                </a:solidFill>
              </a:rPr>
              <a:t>24 GB or more DDR3 system memory  (at least 2X faster than today)</a:t>
            </a:r>
          </a:p>
          <a:p>
            <a:pPr marL="112713" lvl="2" indent="-112713" eaLnBrk="0" hangingPunct="0">
              <a:lnSpc>
                <a:spcPct val="80000"/>
              </a:lnSpc>
              <a:spcBef>
                <a:spcPct val="20000"/>
              </a:spcBef>
              <a:buFont typeface="Arial" pitchFamily="34" charset="0"/>
              <a:buChar char="•"/>
              <a:defRPr/>
            </a:pPr>
            <a:r>
              <a:rPr lang="en-US" dirty="0" smtClean="0">
                <a:solidFill>
                  <a:srgbClr val="CCFFCC"/>
                </a:solidFill>
              </a:rPr>
              <a:t>Non-volatile supplementary memory cache</a:t>
            </a:r>
          </a:p>
          <a:p>
            <a:pPr marL="112713" lvl="2" indent="-112713" eaLnBrk="0" hangingPunct="0">
              <a:lnSpc>
                <a:spcPct val="80000"/>
              </a:lnSpc>
              <a:spcBef>
                <a:spcPct val="20000"/>
              </a:spcBef>
              <a:buFont typeface="Arial" pitchFamily="34" charset="0"/>
              <a:buChar char="•"/>
              <a:defRPr/>
            </a:pPr>
            <a:r>
              <a:rPr lang="en-US" dirty="0" smtClean="0">
                <a:solidFill>
                  <a:srgbClr val="CCFFCC"/>
                </a:solidFill>
              </a:rPr>
              <a:t>On die memory controllers and networking for faster I/O</a:t>
            </a:r>
          </a:p>
          <a:p>
            <a:pPr marL="112713" lvl="2" indent="-112713" eaLnBrk="0" hangingPunct="0">
              <a:lnSpc>
                <a:spcPct val="80000"/>
              </a:lnSpc>
              <a:spcBef>
                <a:spcPct val="20000"/>
              </a:spcBef>
              <a:buFont typeface="Arial" pitchFamily="34" charset="0"/>
              <a:buChar char="•"/>
              <a:defRPr/>
            </a:pPr>
            <a:r>
              <a:rPr lang="en-US" dirty="0" smtClean="0">
                <a:solidFill>
                  <a:srgbClr val="CCFFCC"/>
                </a:solidFill>
              </a:rPr>
              <a:t>240GB+ attached solid state drive (10X to 100X+ or faster than HDDs)</a:t>
            </a:r>
          </a:p>
          <a:p>
            <a:pPr marL="112713" lvl="2" indent="-112713" eaLnBrk="0" hangingPunct="0">
              <a:lnSpc>
                <a:spcPct val="80000"/>
              </a:lnSpc>
              <a:spcBef>
                <a:spcPct val="20000"/>
              </a:spcBef>
              <a:buFont typeface="Arial" pitchFamily="34" charset="0"/>
              <a:buChar char="•"/>
              <a:defRPr/>
            </a:pPr>
            <a:r>
              <a:rPr lang="en-US" dirty="0" smtClean="0">
                <a:solidFill>
                  <a:srgbClr val="CCFFCC"/>
                </a:solidFill>
              </a:rPr>
              <a:t>~$250 to $1000</a:t>
            </a:r>
          </a:p>
        </p:txBody>
      </p:sp>
      <p:sp>
        <p:nvSpPr>
          <p:cNvPr id="37" name="Rectangle 36"/>
          <p:cNvSpPr/>
          <p:nvPr/>
        </p:nvSpPr>
        <p:spPr>
          <a:xfrm>
            <a:off x="1" y="4702144"/>
            <a:ext cx="9144000" cy="2155855"/>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endParaRPr>
          </a:p>
        </p:txBody>
      </p:sp>
      <p:sp>
        <p:nvSpPr>
          <p:cNvPr id="38" name="Content Placeholder 2"/>
          <p:cNvSpPr txBox="1">
            <a:spLocks/>
          </p:cNvSpPr>
          <p:nvPr/>
        </p:nvSpPr>
        <p:spPr bwMode="auto">
          <a:xfrm>
            <a:off x="508958" y="4807045"/>
            <a:ext cx="8108831" cy="2129977"/>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fontScale="92500" lnSpcReduction="20000"/>
          </a:bodyPr>
          <a:lstStyle/>
          <a:p>
            <a:pPr marL="173038" marR="0" lvl="0" indent="-173038" algn="l" defTabSz="914400" rtl="0" eaLnBrk="0" fontAlgn="base" latinLnBrk="0" hangingPunct="0">
              <a:lnSpc>
                <a:spcPct val="100000"/>
              </a:lnSpc>
              <a:spcBef>
                <a:spcPct val="20000"/>
              </a:spcBef>
              <a:spcAft>
                <a:spcPct val="0"/>
              </a:spcAft>
              <a:buClrTx/>
              <a:buSzTx/>
              <a:buFont typeface="Arial" pitchFamily="34" charset="0"/>
              <a:buChar char="•"/>
              <a:tabLst/>
              <a:defRPr/>
            </a:pPr>
            <a:r>
              <a:rPr kumimoji="0" lang="en-US" sz="1500" i="0" u="none" strike="noStrike" kern="1200" cap="none" spc="0" normalizeH="0" noProof="0" dirty="0" smtClean="0">
                <a:ln>
                  <a:noFill/>
                </a:ln>
                <a:solidFill>
                  <a:schemeClr val="bg1"/>
                </a:solidFill>
                <a:effectLst/>
                <a:uLnTx/>
                <a:uFillTx/>
                <a:latin typeface="+mn-lt"/>
                <a:ea typeface="+mn-ea"/>
                <a:cs typeface="+mn-cs"/>
              </a:rPr>
              <a:t>By 2012, the most </a:t>
            </a:r>
            <a:r>
              <a:rPr kumimoji="0" lang="en-US" sz="1500" i="1" u="none" strike="noStrike" kern="1200" cap="none" spc="0" normalizeH="0" noProof="0" dirty="0" smtClean="0">
                <a:ln>
                  <a:noFill/>
                </a:ln>
                <a:solidFill>
                  <a:schemeClr val="bg1"/>
                </a:solidFill>
                <a:effectLst/>
                <a:uLnTx/>
                <a:uFillTx/>
                <a:latin typeface="+mn-lt"/>
                <a:ea typeface="+mn-ea"/>
                <a:cs typeface="+mn-cs"/>
              </a:rPr>
              <a:t>basic</a:t>
            </a:r>
            <a:r>
              <a:rPr kumimoji="0" lang="en-US" sz="1500" i="0" u="none" strike="noStrike" kern="1200" cap="none" spc="0" normalizeH="0" noProof="0" dirty="0" smtClean="0">
                <a:ln>
                  <a:noFill/>
                </a:ln>
                <a:solidFill>
                  <a:schemeClr val="bg1"/>
                </a:solidFill>
                <a:effectLst/>
                <a:uLnTx/>
                <a:uFillTx/>
                <a:latin typeface="+mn-lt"/>
                <a:ea typeface="+mn-ea"/>
                <a:cs typeface="+mn-cs"/>
              </a:rPr>
              <a:t> commodity server will be a very powerful box in today’s terms.</a:t>
            </a:r>
          </a:p>
          <a:p>
            <a:pPr marL="173038" marR="0" lvl="0" indent="-173038" algn="l" defTabSz="914400" rtl="0" eaLnBrk="0" fontAlgn="base" latinLnBrk="0" hangingPunct="0">
              <a:lnSpc>
                <a:spcPct val="100000"/>
              </a:lnSpc>
              <a:spcBef>
                <a:spcPct val="20000"/>
              </a:spcBef>
              <a:spcAft>
                <a:spcPct val="0"/>
              </a:spcAft>
              <a:buClrTx/>
              <a:buSzTx/>
              <a:buFont typeface="Arial" pitchFamily="34" charset="0"/>
              <a:buChar char="•"/>
              <a:tabLst/>
              <a:defRPr/>
            </a:pPr>
            <a:r>
              <a:rPr lang="en-US" sz="1500" baseline="0" dirty="0" smtClean="0">
                <a:solidFill>
                  <a:schemeClr val="bg1"/>
                </a:solidFill>
                <a:latin typeface="+mn-lt"/>
              </a:rPr>
              <a:t>Processing</a:t>
            </a:r>
            <a:r>
              <a:rPr lang="en-US" sz="1500" dirty="0" smtClean="0">
                <a:solidFill>
                  <a:schemeClr val="bg1"/>
                </a:solidFill>
                <a:latin typeface="+mn-lt"/>
              </a:rPr>
              <a:t> speed is understated by simply counting future cores or hardware threads. Inherently faster cores, algorithmic throughput improvements, the ability to offload specialized processing to dedicated processing units on chip, faster DDR3 memory, faster I/O, larger on-chip memory caches, faster interconnects, and faster solid state drives will combine to boost performance dramatically. </a:t>
            </a:r>
          </a:p>
          <a:p>
            <a:pPr marL="173038" marR="0" lvl="0" indent="-173038" algn="l" defTabSz="914400" rtl="0" eaLnBrk="0" fontAlgn="base" latinLnBrk="0" hangingPunct="0">
              <a:lnSpc>
                <a:spcPct val="100000"/>
              </a:lnSpc>
              <a:spcBef>
                <a:spcPct val="20000"/>
              </a:spcBef>
              <a:spcAft>
                <a:spcPct val="0"/>
              </a:spcAft>
              <a:buClrTx/>
              <a:buSzTx/>
              <a:buFont typeface="Arial" pitchFamily="34" charset="0"/>
              <a:buChar char="•"/>
              <a:tabLst/>
              <a:defRPr/>
            </a:pPr>
            <a:r>
              <a:rPr lang="en-US" sz="1500" dirty="0" smtClean="0">
                <a:solidFill>
                  <a:schemeClr val="bg1"/>
                </a:solidFill>
                <a:latin typeface="+mn-lt"/>
              </a:rPr>
              <a:t>Unless software/workload demand for compute resources grows drastically, by 2012 to 2015, the  motivation within IT departments to seek much higher consolidation ratios to boost hardware utilization is inevitable.</a:t>
            </a:r>
          </a:p>
          <a:p>
            <a:pPr marL="173038" marR="0" lvl="0" indent="-173038" algn="l" defTabSz="914400" rtl="0" eaLnBrk="0" fontAlgn="base" latinLnBrk="0" hangingPunct="0">
              <a:lnSpc>
                <a:spcPct val="100000"/>
              </a:lnSpc>
              <a:spcBef>
                <a:spcPct val="20000"/>
              </a:spcBef>
              <a:spcAft>
                <a:spcPct val="0"/>
              </a:spcAft>
              <a:buClrTx/>
              <a:buSzTx/>
              <a:buFont typeface="Arial" pitchFamily="34" charset="0"/>
              <a:buChar char="•"/>
              <a:tabLst/>
              <a:defRPr/>
            </a:pPr>
            <a:r>
              <a:rPr lang="en-US" sz="1500" dirty="0" smtClean="0">
                <a:solidFill>
                  <a:schemeClr val="bg1"/>
                </a:solidFill>
                <a:latin typeface="+mn-lt"/>
              </a:rPr>
              <a:t>New memory hierarchies with non-volatile RAM in between cache and main memory are an important and far reaching change</a:t>
            </a:r>
          </a:p>
        </p:txBody>
      </p:sp>
      <p:sp>
        <p:nvSpPr>
          <p:cNvPr id="14" name="Content Placeholder 2"/>
          <p:cNvSpPr txBox="1">
            <a:spLocks/>
          </p:cNvSpPr>
          <p:nvPr/>
        </p:nvSpPr>
        <p:spPr bwMode="auto">
          <a:xfrm>
            <a:off x="185732" y="3057177"/>
            <a:ext cx="1052423" cy="580832"/>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p>
            <a:pPr marL="112713" lvl="2" indent="-112713" eaLnBrk="0" hangingPunct="0">
              <a:spcBef>
                <a:spcPct val="20000"/>
              </a:spcBef>
              <a:defRPr/>
            </a:pPr>
            <a:r>
              <a:rPr lang="en-US" sz="1000" dirty="0" smtClean="0">
                <a:latin typeface="+mn-lt"/>
              </a:rPr>
              <a:t>(2 to 8 way box)</a:t>
            </a:r>
          </a:p>
        </p:txBody>
      </p:sp>
      <p:sp>
        <p:nvSpPr>
          <p:cNvPr id="18" name="Content Placeholder 2"/>
          <p:cNvSpPr txBox="1">
            <a:spLocks/>
          </p:cNvSpPr>
          <p:nvPr/>
        </p:nvSpPr>
        <p:spPr bwMode="auto">
          <a:xfrm>
            <a:off x="3576934" y="2679454"/>
            <a:ext cx="1052423" cy="1118516"/>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p>
            <a:pPr marL="112713" lvl="2" indent="-112713" algn="ctr" eaLnBrk="0" hangingPunct="0">
              <a:spcBef>
                <a:spcPct val="20000"/>
              </a:spcBef>
              <a:defRPr/>
            </a:pPr>
            <a:r>
              <a:rPr lang="en-US" sz="1000" dirty="0" smtClean="0"/>
              <a:t>(8 to 24 way box, with performance perhaps roughly comparable to a 24 to 72 way box from circa 2008)</a:t>
            </a:r>
          </a:p>
        </p:txBody>
      </p:sp>
      <p:sp>
        <p:nvSpPr>
          <p:cNvPr id="19" name="TextBox 18"/>
          <p:cNvSpPr txBox="1"/>
          <p:nvPr/>
        </p:nvSpPr>
        <p:spPr>
          <a:xfrm>
            <a:off x="5136444" y="643465"/>
            <a:ext cx="3775905" cy="319446"/>
          </a:xfrm>
          <a:prstGeom prst="rect">
            <a:avLst/>
          </a:prstGeom>
          <a:noFill/>
        </p:spPr>
        <p:txBody>
          <a:bodyPr wrap="none" rtlCol="0">
            <a:spAutoFit/>
          </a:bodyPr>
          <a:lstStyle/>
          <a:p>
            <a:pPr marL="0" lvl="2" eaLnBrk="0" hangingPunct="0">
              <a:lnSpc>
                <a:spcPct val="80000"/>
              </a:lnSpc>
              <a:spcBef>
                <a:spcPct val="20000"/>
              </a:spcBef>
              <a:defRPr/>
            </a:pPr>
            <a:r>
              <a:rPr lang="en-US" b="1" dirty="0" smtClean="0"/>
              <a:t>Basic Commodity Server </a:t>
            </a:r>
            <a:r>
              <a:rPr lang="en-US" b="1" dirty="0" smtClean="0">
                <a:solidFill>
                  <a:srgbClr val="FF0000"/>
                </a:solidFill>
              </a:rPr>
              <a:t>(speculative)</a:t>
            </a: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Huh !!! Low Cost Server</a:t>
            </a:r>
            <a:endParaRPr lang="en-US" dirty="0"/>
          </a:p>
        </p:txBody>
      </p:sp>
      <p:pic>
        <p:nvPicPr>
          <p:cNvPr id="8" name="Picture 7" descr="Dell-US1.JPG"/>
          <p:cNvPicPr>
            <a:picLocks noChangeAspect="1"/>
          </p:cNvPicPr>
          <p:nvPr/>
        </p:nvPicPr>
        <p:blipFill>
          <a:blip r:embed="rId3"/>
          <a:stretch>
            <a:fillRect/>
          </a:stretch>
        </p:blipFill>
        <p:spPr>
          <a:xfrm>
            <a:off x="0" y="0"/>
            <a:ext cx="9144000" cy="6858000"/>
          </a:xfrm>
          <a:prstGeom prst="rect">
            <a:avLst/>
          </a:prstGeom>
        </p:spPr>
      </p:pic>
      <p:pic>
        <p:nvPicPr>
          <p:cNvPr id="9" name="Picture 8" descr="HP_US1.JPG"/>
          <p:cNvPicPr>
            <a:picLocks noChangeAspect="1"/>
          </p:cNvPicPr>
          <p:nvPr/>
        </p:nvPicPr>
        <p:blipFill>
          <a:blip r:embed="rId4"/>
          <a:stretch>
            <a:fillRect/>
          </a:stretch>
        </p:blipFill>
        <p:spPr>
          <a:xfrm>
            <a:off x="1728397" y="0"/>
            <a:ext cx="5575786" cy="68580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xit" presetSubtype="4" fill="hold" nodeType="clickEffect">
                                  <p:stCondLst>
                                    <p:cond delay="0"/>
                                  </p:stCondLst>
                                  <p:childTnLst>
                                    <p:anim calcmode="lin" valueType="num">
                                      <p:cBhvr additive="base">
                                        <p:cTn id="11" dur="500"/>
                                        <p:tgtEl>
                                          <p:spTgt spid="8"/>
                                        </p:tgtEl>
                                        <p:attrNameLst>
                                          <p:attrName>ppt_x</p:attrName>
                                        </p:attrNameLst>
                                      </p:cBhvr>
                                      <p:tavLst>
                                        <p:tav tm="0">
                                          <p:val>
                                            <p:strVal val="ppt_x"/>
                                          </p:val>
                                        </p:tav>
                                        <p:tav tm="100000">
                                          <p:val>
                                            <p:strVal val="ppt_x"/>
                                          </p:val>
                                        </p:tav>
                                      </p:tavLst>
                                    </p:anim>
                                    <p:anim calcmode="lin" valueType="num">
                                      <p:cBhvr additive="base">
                                        <p:cTn id="12" dur="500"/>
                                        <p:tgtEl>
                                          <p:spTgt spid="8"/>
                                        </p:tgtEl>
                                        <p:attrNameLst>
                                          <p:attrName>ppt_y</p:attrName>
                                        </p:attrNameLst>
                                      </p:cBhvr>
                                      <p:tavLst>
                                        <p:tav tm="0">
                                          <p:val>
                                            <p:strVal val="ppt_y"/>
                                          </p:val>
                                        </p:tav>
                                        <p:tav tm="100000">
                                          <p:val>
                                            <p:strVal val="1+ppt_h/2"/>
                                          </p:val>
                                        </p:tav>
                                      </p:tavLst>
                                    </p:anim>
                                    <p:set>
                                      <p:cBhvr>
                                        <p:cTn id="13" dur="1" fill="hold">
                                          <p:stCondLst>
                                            <p:cond delay="499"/>
                                          </p:stCondLst>
                                        </p:cTn>
                                        <p:tgtEl>
                                          <p:spTgt spid="8"/>
                                        </p:tgtEl>
                                        <p:attrNameLst>
                                          <p:attrName>style.visibility</p:attrName>
                                        </p:attrNameLst>
                                      </p:cBhvr>
                                      <p:to>
                                        <p:strVal val="hidden"/>
                                      </p:to>
                                    </p:set>
                                  </p:childTnLst>
                                </p:cTn>
                              </p:par>
                              <p:par>
                                <p:cTn id="14" presetID="2" presetClass="entr" presetSubtype="4"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xit" presetSubtype="4" fill="hold" nodeType="clickEffect">
                                  <p:stCondLst>
                                    <p:cond delay="0"/>
                                  </p:stCondLst>
                                  <p:childTnLst>
                                    <p:anim calcmode="lin" valueType="num">
                                      <p:cBhvr additive="base">
                                        <p:cTn id="21" dur="500"/>
                                        <p:tgtEl>
                                          <p:spTgt spid="9"/>
                                        </p:tgtEl>
                                        <p:attrNameLst>
                                          <p:attrName>ppt_x</p:attrName>
                                        </p:attrNameLst>
                                      </p:cBhvr>
                                      <p:tavLst>
                                        <p:tav tm="0">
                                          <p:val>
                                            <p:strVal val="ppt_x"/>
                                          </p:val>
                                        </p:tav>
                                        <p:tav tm="100000">
                                          <p:val>
                                            <p:strVal val="ppt_x"/>
                                          </p:val>
                                        </p:tav>
                                      </p:tavLst>
                                    </p:anim>
                                    <p:anim calcmode="lin" valueType="num">
                                      <p:cBhvr additive="base">
                                        <p:cTn id="22" dur="500"/>
                                        <p:tgtEl>
                                          <p:spTgt spid="9"/>
                                        </p:tgtEl>
                                        <p:attrNameLst>
                                          <p:attrName>ppt_y</p:attrName>
                                        </p:attrNameLst>
                                      </p:cBhvr>
                                      <p:tavLst>
                                        <p:tav tm="0">
                                          <p:val>
                                            <p:strVal val="ppt_y"/>
                                          </p:val>
                                        </p:tav>
                                        <p:tav tm="100000">
                                          <p:val>
                                            <p:strVal val="1+ppt_h/2"/>
                                          </p:val>
                                        </p:tav>
                                      </p:tavLst>
                                    </p:anim>
                                    <p:set>
                                      <p:cBhvr>
                                        <p:cTn id="23"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381000"/>
            <a:ext cx="8061613" cy="553998"/>
          </a:xfrm>
        </p:spPr>
        <p:txBody>
          <a:bodyPr/>
          <a:lstStyle/>
          <a:p>
            <a:r>
              <a:rPr lang="en-US" sz="4000" dirty="0" smtClean="0"/>
              <a:t>Market Overview - Low End Server </a:t>
            </a:r>
            <a:endParaRPr lang="en-US" sz="4000" dirty="0"/>
          </a:p>
        </p:txBody>
      </p:sp>
      <p:sp>
        <p:nvSpPr>
          <p:cNvPr id="6" name="Text Placeholder 5"/>
          <p:cNvSpPr>
            <a:spLocks noGrp="1"/>
          </p:cNvSpPr>
          <p:nvPr>
            <p:ph type="body" sz="quarter" idx="10"/>
          </p:nvPr>
        </p:nvSpPr>
        <p:spPr>
          <a:xfrm>
            <a:off x="762000" y="-2559424"/>
            <a:ext cx="8382000" cy="369332"/>
          </a:xfrm>
        </p:spPr>
        <p:txBody>
          <a:bodyPr/>
          <a:lstStyle/>
          <a:p>
            <a:pPr lvl="1"/>
            <a:endParaRPr lang="en-US" dirty="0" smtClean="0"/>
          </a:p>
        </p:txBody>
      </p:sp>
      <p:grpSp>
        <p:nvGrpSpPr>
          <p:cNvPr id="2" name="Group 21"/>
          <p:cNvGrpSpPr/>
          <p:nvPr/>
        </p:nvGrpSpPr>
        <p:grpSpPr>
          <a:xfrm>
            <a:off x="381000" y="1269514"/>
            <a:ext cx="8332694" cy="1500581"/>
            <a:chOff x="4754601" y="828550"/>
            <a:chExt cx="4078954" cy="1500581"/>
          </a:xfrm>
        </p:grpSpPr>
        <p:sp>
          <p:nvSpPr>
            <p:cNvPr id="25" name="Rectangle 24"/>
            <p:cNvSpPr/>
            <p:nvPr/>
          </p:nvSpPr>
          <p:spPr>
            <a:xfrm>
              <a:off x="4754601" y="1316890"/>
              <a:ext cx="4069080" cy="1012241"/>
            </a:xfrm>
            <a:prstGeom prst="rect">
              <a:avLst/>
            </a:prstGeom>
            <a:gradFill flip="none" rotWithShape="1">
              <a:gsLst>
                <a:gs pos="0">
                  <a:schemeClr val="bg1">
                    <a:lumMod val="85000"/>
                  </a:schemeClr>
                </a:gs>
                <a:gs pos="50000">
                  <a:schemeClr val="tx1">
                    <a:lumMod val="20000"/>
                    <a:lumOff val="80000"/>
                  </a:schemeClr>
                </a:gs>
                <a:gs pos="100000">
                  <a:schemeClr val="bg1">
                    <a:lumMod val="95000"/>
                  </a:schemeClr>
                </a:gs>
              </a:gsLst>
              <a:lin ang="13500000" scaled="1"/>
              <a:tileRect/>
            </a:gradFill>
            <a:ln>
              <a:solidFill>
                <a:schemeClr val="accent1"/>
              </a:solidFill>
              <a:headEnd type="none" w="med" len="med"/>
              <a:tailEnd type="none" w="med" len="med"/>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63"/>
              <a:endParaRPr lang="en-US" sz="2300" dirty="0" smtClean="0">
                <a:gradFill>
                  <a:gsLst>
                    <a:gs pos="0">
                      <a:schemeClr val="tx1"/>
                    </a:gs>
                    <a:gs pos="50000">
                      <a:schemeClr val="tx1"/>
                    </a:gs>
                  </a:gsLst>
                  <a:lin ang="5400000" scaled="0"/>
                </a:gradFill>
                <a:latin typeface="Segoe" pitchFamily="34" charset="0"/>
              </a:endParaRPr>
            </a:p>
          </p:txBody>
        </p:sp>
        <p:sp>
          <p:nvSpPr>
            <p:cNvPr id="26" name="Rectangle 25"/>
            <p:cNvSpPr/>
            <p:nvPr/>
          </p:nvSpPr>
          <p:spPr bwMode="auto">
            <a:xfrm>
              <a:off x="4847078" y="1312424"/>
              <a:ext cx="3896166" cy="897375"/>
            </a:xfrm>
            <a:prstGeom prst="rect">
              <a:avLst/>
            </a:prstGeom>
            <a:solidFill>
              <a:schemeClr val="bg1"/>
            </a:solidFill>
            <a:ln>
              <a:headEnd type="none" w="med" len="med"/>
              <a:tailEnd type="none" w="med" len="med"/>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63"/>
              <a:endParaRPr lang="en-US" sz="2300" dirty="0" smtClean="0">
                <a:gradFill>
                  <a:gsLst>
                    <a:gs pos="0">
                      <a:schemeClr val="tx1"/>
                    </a:gs>
                    <a:gs pos="50000">
                      <a:schemeClr val="tx1"/>
                    </a:gs>
                  </a:gsLst>
                  <a:lin ang="5400000" scaled="0"/>
                </a:gradFill>
                <a:latin typeface="Segoe" pitchFamily="34" charset="0"/>
              </a:endParaRPr>
            </a:p>
          </p:txBody>
        </p:sp>
        <p:sp>
          <p:nvSpPr>
            <p:cNvPr id="36" name="Snip Single Corner Rectangle 35"/>
            <p:cNvSpPr/>
            <p:nvPr/>
          </p:nvSpPr>
          <p:spPr>
            <a:xfrm>
              <a:off x="4754601" y="828550"/>
              <a:ext cx="4078954" cy="485812"/>
            </a:xfrm>
            <a:prstGeom prst="snip1Rect">
              <a:avLst>
                <a:gd name="adj" fmla="val 38178"/>
              </a:avLst>
            </a:prstGeom>
            <a:solidFill>
              <a:schemeClr val="tx1">
                <a:lumMod val="65000"/>
              </a:schemeClr>
            </a:solidFill>
            <a:ln>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886" algn="ctr" defTabSz="914063">
                <a:lnSpc>
                  <a:spcPct val="90000"/>
                </a:lnSpc>
                <a:buClr>
                  <a:srgbClr val="FFFF99"/>
                </a:buClr>
                <a:buSzPct val="80000"/>
                <a:tabLst>
                  <a:tab pos="424573" algn="l"/>
                </a:tabLst>
                <a:defRPr/>
              </a:pPr>
              <a:endParaRPr lang="en-US" altLang="zh-CN" sz="1100" dirty="0">
                <a:gradFill>
                  <a:gsLst>
                    <a:gs pos="0">
                      <a:schemeClr val="bg1"/>
                    </a:gs>
                    <a:gs pos="100000">
                      <a:schemeClr val="bg1"/>
                    </a:gs>
                  </a:gsLst>
                  <a:lin ang="13500000" scaled="1"/>
                </a:gradFill>
              </a:endParaRPr>
            </a:p>
          </p:txBody>
        </p:sp>
        <p:sp>
          <p:nvSpPr>
            <p:cNvPr id="37" name="Text Placeholder 23"/>
            <p:cNvSpPr txBox="1">
              <a:spLocks/>
            </p:cNvSpPr>
            <p:nvPr/>
          </p:nvSpPr>
          <p:spPr>
            <a:xfrm>
              <a:off x="4959525" y="1402641"/>
              <a:ext cx="3698700" cy="802271"/>
            </a:xfrm>
            <a:prstGeom prst="rect">
              <a:avLst/>
            </a:prstGeom>
          </p:spPr>
          <p:txBody>
            <a:bodyPr wrap="square">
              <a:spAutoFit/>
            </a:bodyPr>
            <a:lstStyle>
              <a:lvl1pPr marL="230188" indent="-230188">
                <a:buSzPct val="85000"/>
                <a:defRPr sz="1600"/>
              </a:lvl1pPr>
            </a:lstStyle>
            <a:p>
              <a:pPr>
                <a:lnSpc>
                  <a:spcPct val="90000"/>
                </a:lnSpc>
                <a:spcAft>
                  <a:spcPts val="400"/>
                </a:spcAft>
                <a:buBlip>
                  <a:blip r:embed="rId3"/>
                </a:buBlip>
              </a:pPr>
              <a:r>
                <a:rPr lang="en-US" sz="1400" dirty="0" smtClean="0">
                  <a:solidFill>
                    <a:srgbClr val="CCFFCC"/>
                  </a:solidFill>
                  <a:latin typeface="Segoe" pitchFamily="34" charset="0"/>
                </a:rPr>
                <a:t>Single Socket, Multi Core and Hyper threading Processors</a:t>
              </a:r>
            </a:p>
            <a:p>
              <a:pPr>
                <a:lnSpc>
                  <a:spcPct val="90000"/>
                </a:lnSpc>
                <a:spcAft>
                  <a:spcPts val="400"/>
                </a:spcAft>
                <a:buBlip>
                  <a:blip r:embed="rId3"/>
                </a:buBlip>
              </a:pPr>
              <a:r>
                <a:rPr lang="en-US" sz="1400" dirty="0" smtClean="0">
                  <a:solidFill>
                    <a:srgbClr val="CCFFCC"/>
                  </a:solidFill>
                  <a:latin typeface="Segoe" pitchFamily="34" charset="0"/>
                </a:rPr>
                <a:t>Typically  &lt;$1K price points, server grade hardware platform</a:t>
              </a:r>
            </a:p>
            <a:p>
              <a:pPr>
                <a:lnSpc>
                  <a:spcPct val="90000"/>
                </a:lnSpc>
                <a:spcAft>
                  <a:spcPts val="400"/>
                </a:spcAft>
                <a:buBlip>
                  <a:blip r:embed="rId3"/>
                </a:buBlip>
              </a:pPr>
              <a:r>
                <a:rPr lang="en-US" sz="1400" dirty="0" smtClean="0">
                  <a:solidFill>
                    <a:srgbClr val="CCFFCC"/>
                  </a:solidFill>
                  <a:latin typeface="Segoe" pitchFamily="34" charset="0"/>
                </a:rPr>
                <a:t>Continued decline in server hardware  ASPs </a:t>
              </a:r>
            </a:p>
          </p:txBody>
        </p:sp>
        <p:sp>
          <p:nvSpPr>
            <p:cNvPr id="38" name="Text Placeholder 27"/>
            <p:cNvSpPr txBox="1">
              <a:spLocks/>
            </p:cNvSpPr>
            <p:nvPr/>
          </p:nvSpPr>
          <p:spPr>
            <a:xfrm>
              <a:off x="4925656" y="871401"/>
              <a:ext cx="3890966" cy="400110"/>
            </a:xfrm>
            <a:prstGeom prst="rect">
              <a:avLst/>
            </a:prstGeom>
          </p:spPr>
          <p:txBody>
            <a:bodyPr wrap="square">
              <a:spAutoFit/>
            </a:bodyPr>
            <a:lstStyle>
              <a:lvl1pPr>
                <a:buFontTx/>
                <a:buNone/>
                <a:defRPr lang="en-US" sz="2000" kern="1200" dirty="0" smtClean="0">
                  <a:gradFill>
                    <a:gsLst>
                      <a:gs pos="0">
                        <a:schemeClr val="bg1"/>
                      </a:gs>
                      <a:gs pos="100000">
                        <a:schemeClr val="bg1"/>
                      </a:gs>
                    </a:gsLst>
                    <a:lin ang="13500000" scaled="1"/>
                  </a:gradFill>
                  <a:effectLst>
                    <a:outerShdw blurRad="38100" dist="38100" dir="2700000" algn="tl">
                      <a:srgbClr val="000000">
                        <a:alpha val="43137"/>
                      </a:srgbClr>
                    </a:outerShdw>
                  </a:effectLst>
                  <a:latin typeface="Segoe Semibold" pitchFamily="34" charset="0"/>
                  <a:ea typeface="+mn-ea"/>
                  <a:cs typeface="Segoe UI" pitchFamily="34" charset="0"/>
                </a:defRPr>
              </a:lvl1pPr>
            </a:lstStyle>
            <a:p>
              <a:pPr marL="342886" indent="-342886" defTabSz="914327">
                <a:spcBef>
                  <a:spcPct val="20000"/>
                </a:spcBef>
                <a:spcAft>
                  <a:spcPts val="1200"/>
                </a:spcAft>
                <a:buClr>
                  <a:srgbClr val="FF5B00"/>
                </a:buClr>
                <a:buSzPct val="65000"/>
              </a:pPr>
              <a:r>
                <a:rPr lang="en-US" spc="-50" dirty="0">
                  <a:solidFill>
                    <a:schemeClr val="tx1"/>
                  </a:solidFill>
                </a:rPr>
                <a:t>Server Hardware</a:t>
              </a:r>
            </a:p>
          </p:txBody>
        </p:sp>
      </p:grpSp>
      <p:pic>
        <p:nvPicPr>
          <p:cNvPr id="33" name="Picture 1" descr="C:\Courses\Wadeware\2008\2008_05_28 40818 Enterprise Service Readiness\EventsDVD_FY07\illustration - misc hardware\Windows Vista Illustration Icons\Processor.png"/>
          <p:cNvPicPr>
            <a:picLocks noChangeAspect="1" noChangeArrowheads="1"/>
          </p:cNvPicPr>
          <p:nvPr/>
        </p:nvPicPr>
        <p:blipFill>
          <a:blip r:embed="rId4" cstate="print"/>
          <a:srcRect/>
          <a:stretch>
            <a:fillRect/>
          </a:stretch>
        </p:blipFill>
        <p:spPr bwMode="auto">
          <a:xfrm>
            <a:off x="6874628" y="1871749"/>
            <a:ext cx="762000" cy="696622"/>
          </a:xfrm>
          <a:prstGeom prst="rect">
            <a:avLst/>
          </a:prstGeom>
          <a:noFill/>
        </p:spPr>
      </p:pic>
      <p:pic>
        <p:nvPicPr>
          <p:cNvPr id="34" name="Picture 4" descr="C:\Courses\Icons Windows Vista\Windows Vista Start Button.png"/>
          <p:cNvPicPr>
            <a:picLocks noChangeArrowheads="1"/>
          </p:cNvPicPr>
          <p:nvPr/>
        </p:nvPicPr>
        <p:blipFill>
          <a:blip r:embed="rId5" cstate="print"/>
          <a:srcRect/>
          <a:stretch>
            <a:fillRect/>
          </a:stretch>
        </p:blipFill>
        <p:spPr bwMode="auto">
          <a:xfrm>
            <a:off x="7701743" y="1918855"/>
            <a:ext cx="685833" cy="685800"/>
          </a:xfrm>
          <a:prstGeom prst="rect">
            <a:avLst/>
          </a:prstGeom>
          <a:noFill/>
        </p:spPr>
      </p:pic>
      <p:pic>
        <p:nvPicPr>
          <p:cNvPr id="35" name="Picture 3" descr="C:\Courses\Icons Windows Vista\imageres.dll_I0022_0409.png"/>
          <p:cNvPicPr>
            <a:picLocks noChangeAspect="1" noChangeArrowheads="1"/>
          </p:cNvPicPr>
          <p:nvPr/>
        </p:nvPicPr>
        <p:blipFill>
          <a:blip r:embed="rId6" cstate="print"/>
          <a:srcRect/>
          <a:stretch>
            <a:fillRect/>
          </a:stretch>
        </p:blipFill>
        <p:spPr bwMode="auto">
          <a:xfrm>
            <a:off x="6169844" y="2013066"/>
            <a:ext cx="667376" cy="667376"/>
          </a:xfrm>
          <a:prstGeom prst="rect">
            <a:avLst/>
          </a:prstGeom>
          <a:noFill/>
        </p:spPr>
      </p:pic>
      <p:grpSp>
        <p:nvGrpSpPr>
          <p:cNvPr id="3" name="Group 38"/>
          <p:cNvGrpSpPr/>
          <p:nvPr/>
        </p:nvGrpSpPr>
        <p:grpSpPr>
          <a:xfrm>
            <a:off x="383771" y="2918198"/>
            <a:ext cx="8332694" cy="1500581"/>
            <a:chOff x="4754601" y="828550"/>
            <a:chExt cx="4078954" cy="1500581"/>
          </a:xfrm>
        </p:grpSpPr>
        <p:sp>
          <p:nvSpPr>
            <p:cNvPr id="40" name="Rectangle 39"/>
            <p:cNvSpPr/>
            <p:nvPr/>
          </p:nvSpPr>
          <p:spPr>
            <a:xfrm>
              <a:off x="4754601" y="1316890"/>
              <a:ext cx="4069080" cy="1012241"/>
            </a:xfrm>
            <a:prstGeom prst="rect">
              <a:avLst/>
            </a:prstGeom>
            <a:gradFill flip="none" rotWithShape="1">
              <a:gsLst>
                <a:gs pos="0">
                  <a:schemeClr val="bg1">
                    <a:lumMod val="85000"/>
                  </a:schemeClr>
                </a:gs>
                <a:gs pos="50000">
                  <a:schemeClr val="tx1">
                    <a:lumMod val="20000"/>
                    <a:lumOff val="80000"/>
                  </a:schemeClr>
                </a:gs>
                <a:gs pos="100000">
                  <a:schemeClr val="bg1">
                    <a:lumMod val="95000"/>
                  </a:schemeClr>
                </a:gs>
              </a:gsLst>
              <a:lin ang="13500000" scaled="1"/>
              <a:tileRect/>
            </a:gradFill>
            <a:ln>
              <a:solidFill>
                <a:schemeClr val="accent1"/>
              </a:solidFill>
              <a:headEnd type="none" w="med" len="med"/>
              <a:tailEnd type="none" w="med" len="med"/>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63"/>
              <a:endParaRPr lang="en-US" sz="2300" dirty="0" smtClean="0">
                <a:gradFill>
                  <a:gsLst>
                    <a:gs pos="0">
                      <a:schemeClr val="tx1"/>
                    </a:gs>
                    <a:gs pos="50000">
                      <a:schemeClr val="tx1"/>
                    </a:gs>
                  </a:gsLst>
                  <a:lin ang="5400000" scaled="0"/>
                </a:gradFill>
                <a:latin typeface="Segoe" pitchFamily="34" charset="0"/>
              </a:endParaRPr>
            </a:p>
          </p:txBody>
        </p:sp>
        <p:sp>
          <p:nvSpPr>
            <p:cNvPr id="41" name="Rectangle 40"/>
            <p:cNvSpPr/>
            <p:nvPr/>
          </p:nvSpPr>
          <p:spPr bwMode="auto">
            <a:xfrm>
              <a:off x="4847078" y="1312424"/>
              <a:ext cx="3896166" cy="897375"/>
            </a:xfrm>
            <a:prstGeom prst="rect">
              <a:avLst/>
            </a:prstGeom>
            <a:solidFill>
              <a:schemeClr val="bg1"/>
            </a:solidFill>
            <a:ln>
              <a:headEnd type="none" w="med" len="med"/>
              <a:tailEnd type="none" w="med" len="med"/>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63"/>
              <a:endParaRPr lang="en-US" sz="2300" dirty="0" smtClean="0">
                <a:gradFill>
                  <a:gsLst>
                    <a:gs pos="0">
                      <a:schemeClr val="tx1"/>
                    </a:gs>
                    <a:gs pos="50000">
                      <a:schemeClr val="tx1"/>
                    </a:gs>
                  </a:gsLst>
                  <a:lin ang="5400000" scaled="0"/>
                </a:gradFill>
                <a:latin typeface="Segoe" pitchFamily="34" charset="0"/>
              </a:endParaRPr>
            </a:p>
          </p:txBody>
        </p:sp>
        <p:sp>
          <p:nvSpPr>
            <p:cNvPr id="42" name="Snip Single Corner Rectangle 41"/>
            <p:cNvSpPr/>
            <p:nvPr/>
          </p:nvSpPr>
          <p:spPr>
            <a:xfrm>
              <a:off x="4754601" y="828550"/>
              <a:ext cx="4078954" cy="485812"/>
            </a:xfrm>
            <a:prstGeom prst="snip1Rect">
              <a:avLst>
                <a:gd name="adj" fmla="val 38178"/>
              </a:avLst>
            </a:prstGeom>
            <a:solidFill>
              <a:schemeClr val="tx1">
                <a:lumMod val="65000"/>
              </a:schemeClr>
            </a:solidFill>
            <a:ln>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886" algn="ctr" defTabSz="914063">
                <a:lnSpc>
                  <a:spcPct val="90000"/>
                </a:lnSpc>
                <a:buClr>
                  <a:srgbClr val="FFFF99"/>
                </a:buClr>
                <a:buSzPct val="80000"/>
                <a:tabLst>
                  <a:tab pos="424573" algn="l"/>
                </a:tabLst>
                <a:defRPr/>
              </a:pPr>
              <a:endParaRPr lang="en-US" altLang="zh-CN" sz="1100" dirty="0">
                <a:gradFill>
                  <a:gsLst>
                    <a:gs pos="0">
                      <a:schemeClr val="bg1"/>
                    </a:gs>
                    <a:gs pos="100000">
                      <a:schemeClr val="bg1"/>
                    </a:gs>
                  </a:gsLst>
                  <a:lin ang="13500000" scaled="1"/>
                </a:gradFill>
              </a:endParaRPr>
            </a:p>
          </p:txBody>
        </p:sp>
        <p:sp>
          <p:nvSpPr>
            <p:cNvPr id="43" name="Text Placeholder 23"/>
            <p:cNvSpPr txBox="1">
              <a:spLocks/>
            </p:cNvSpPr>
            <p:nvPr/>
          </p:nvSpPr>
          <p:spPr>
            <a:xfrm>
              <a:off x="4959525" y="1402641"/>
              <a:ext cx="3698700" cy="802271"/>
            </a:xfrm>
            <a:prstGeom prst="rect">
              <a:avLst/>
            </a:prstGeom>
          </p:spPr>
          <p:txBody>
            <a:bodyPr wrap="square">
              <a:spAutoFit/>
            </a:bodyPr>
            <a:lstStyle>
              <a:lvl1pPr marL="230188" indent="-230188">
                <a:buSzPct val="85000"/>
                <a:defRPr sz="1600"/>
              </a:lvl1pPr>
            </a:lstStyle>
            <a:p>
              <a:pPr>
                <a:lnSpc>
                  <a:spcPct val="90000"/>
                </a:lnSpc>
                <a:spcAft>
                  <a:spcPts val="400"/>
                </a:spcAft>
                <a:buBlip>
                  <a:blip r:embed="rId3"/>
                </a:buBlip>
              </a:pPr>
              <a:r>
                <a:rPr lang="en-US" sz="1400" dirty="0" smtClean="0">
                  <a:solidFill>
                    <a:srgbClr val="CCFFCC"/>
                  </a:solidFill>
                  <a:latin typeface="Segoe" pitchFamily="34" charset="0"/>
                </a:rPr>
                <a:t>Windows XP/Vista installed on Servers used as Workstation.</a:t>
              </a:r>
            </a:p>
            <a:p>
              <a:pPr>
                <a:lnSpc>
                  <a:spcPct val="90000"/>
                </a:lnSpc>
                <a:spcAft>
                  <a:spcPts val="400"/>
                </a:spcAft>
                <a:buBlip>
                  <a:blip r:embed="rId3"/>
                </a:buBlip>
              </a:pPr>
              <a:r>
                <a:rPr lang="en-US" sz="1400" dirty="0" smtClean="0">
                  <a:solidFill>
                    <a:srgbClr val="CCFFCC"/>
                  </a:solidFill>
                  <a:latin typeface="Segoe" pitchFamily="34" charset="0"/>
                </a:rPr>
                <a:t>IT Investments drivers tied to applications and resource sharing </a:t>
              </a:r>
            </a:p>
            <a:p>
              <a:pPr>
                <a:lnSpc>
                  <a:spcPct val="90000"/>
                </a:lnSpc>
                <a:spcAft>
                  <a:spcPts val="400"/>
                </a:spcAft>
                <a:buBlip>
                  <a:blip r:embed="rId3"/>
                </a:buBlip>
              </a:pPr>
              <a:r>
                <a:rPr lang="en-US" sz="1400" dirty="0" smtClean="0">
                  <a:solidFill>
                    <a:srgbClr val="CCFFCC"/>
                  </a:solidFill>
                  <a:latin typeface="Segoe" pitchFamily="34" charset="0"/>
                </a:rPr>
                <a:t>Multi workloads support  and on current software requirements</a:t>
              </a:r>
            </a:p>
          </p:txBody>
        </p:sp>
        <p:sp>
          <p:nvSpPr>
            <p:cNvPr id="44" name="Text Placeholder 27"/>
            <p:cNvSpPr txBox="1">
              <a:spLocks/>
            </p:cNvSpPr>
            <p:nvPr/>
          </p:nvSpPr>
          <p:spPr>
            <a:xfrm>
              <a:off x="4925656" y="871401"/>
              <a:ext cx="3890966" cy="400110"/>
            </a:xfrm>
            <a:prstGeom prst="rect">
              <a:avLst/>
            </a:prstGeom>
          </p:spPr>
          <p:txBody>
            <a:bodyPr wrap="square">
              <a:spAutoFit/>
            </a:bodyPr>
            <a:lstStyle>
              <a:lvl1pPr>
                <a:buFontTx/>
                <a:buNone/>
                <a:defRPr lang="en-US" sz="2000" kern="1200" dirty="0" smtClean="0">
                  <a:gradFill>
                    <a:gsLst>
                      <a:gs pos="0">
                        <a:schemeClr val="bg1"/>
                      </a:gs>
                      <a:gs pos="100000">
                        <a:schemeClr val="bg1"/>
                      </a:gs>
                    </a:gsLst>
                    <a:lin ang="13500000" scaled="1"/>
                  </a:gradFill>
                  <a:effectLst>
                    <a:outerShdw blurRad="38100" dist="38100" dir="2700000" algn="tl">
                      <a:srgbClr val="000000">
                        <a:alpha val="43137"/>
                      </a:srgbClr>
                    </a:outerShdw>
                  </a:effectLst>
                  <a:latin typeface="Segoe Semibold" pitchFamily="34" charset="0"/>
                  <a:ea typeface="+mn-ea"/>
                  <a:cs typeface="Segoe UI" pitchFamily="34" charset="0"/>
                </a:defRPr>
              </a:lvl1pPr>
            </a:lstStyle>
            <a:p>
              <a:pPr marL="342886" indent="-342886" defTabSz="914327">
                <a:spcBef>
                  <a:spcPct val="20000"/>
                </a:spcBef>
                <a:spcAft>
                  <a:spcPts val="1200"/>
                </a:spcAft>
                <a:buClr>
                  <a:srgbClr val="FF5B00"/>
                </a:buClr>
                <a:buSzPct val="65000"/>
              </a:pPr>
              <a:r>
                <a:rPr lang="en-US" spc="-50" dirty="0">
                  <a:solidFill>
                    <a:schemeClr val="tx1"/>
                  </a:solidFill>
                </a:rPr>
                <a:t>Scenario and Workloads</a:t>
              </a:r>
            </a:p>
          </p:txBody>
        </p:sp>
      </p:grpSp>
      <p:grpSp>
        <p:nvGrpSpPr>
          <p:cNvPr id="4" name="Group 47"/>
          <p:cNvGrpSpPr/>
          <p:nvPr/>
        </p:nvGrpSpPr>
        <p:grpSpPr>
          <a:xfrm>
            <a:off x="6380700" y="3564824"/>
            <a:ext cx="735316" cy="675605"/>
            <a:chOff x="6081442" y="4738173"/>
            <a:chExt cx="616335" cy="566286"/>
          </a:xfrm>
        </p:grpSpPr>
        <p:pic>
          <p:nvPicPr>
            <p:cNvPr id="32" name="Picture 4" descr="C:\Courses\Icons Windows Vista\Server.png"/>
            <p:cNvPicPr>
              <a:picLocks noChangeAspect="1" noChangeArrowheads="1"/>
            </p:cNvPicPr>
            <p:nvPr/>
          </p:nvPicPr>
          <p:blipFill>
            <a:blip r:embed="rId7" cstate="print"/>
            <a:srcRect/>
            <a:stretch>
              <a:fillRect/>
            </a:stretch>
          </p:blipFill>
          <p:spPr bwMode="auto">
            <a:xfrm>
              <a:off x="6081442" y="4738173"/>
              <a:ext cx="616335" cy="566286"/>
            </a:xfrm>
            <a:prstGeom prst="rect">
              <a:avLst/>
            </a:prstGeom>
            <a:noFill/>
          </p:spPr>
        </p:pic>
        <p:pic>
          <p:nvPicPr>
            <p:cNvPr id="27" name="Picture 26" descr="WVista-Btn-whtTM_rgb.png"/>
            <p:cNvPicPr>
              <a:picLocks noChangeAspect="1"/>
            </p:cNvPicPr>
            <p:nvPr/>
          </p:nvPicPr>
          <p:blipFill>
            <a:blip r:embed="rId8" cstate="print"/>
            <a:stretch>
              <a:fillRect/>
            </a:stretch>
          </p:blipFill>
          <p:spPr>
            <a:xfrm>
              <a:off x="6274834" y="4814372"/>
              <a:ext cx="355556" cy="354611"/>
            </a:xfrm>
            <a:prstGeom prst="rect">
              <a:avLst/>
            </a:prstGeom>
          </p:spPr>
        </p:pic>
      </p:grpSp>
      <p:grpSp>
        <p:nvGrpSpPr>
          <p:cNvPr id="7" name="Group 57"/>
          <p:cNvGrpSpPr/>
          <p:nvPr/>
        </p:nvGrpSpPr>
        <p:grpSpPr>
          <a:xfrm>
            <a:off x="7614459" y="3507971"/>
            <a:ext cx="997556" cy="727281"/>
            <a:chOff x="4038600" y="2895600"/>
            <a:chExt cx="1192518" cy="1143000"/>
          </a:xfrm>
        </p:grpSpPr>
        <p:pic>
          <p:nvPicPr>
            <p:cNvPr id="30" name="Picture 44" descr="D:\Pennie's documents\MS Image\NEWFeb15\Windows_Vista_Icons_ for_Marketing_use\Server.png"/>
            <p:cNvPicPr>
              <a:picLocks noChangeAspect="1" noChangeArrowheads="1"/>
            </p:cNvPicPr>
            <p:nvPr/>
          </p:nvPicPr>
          <p:blipFill>
            <a:blip r:embed="rId9" cstate="print"/>
            <a:srcRect/>
            <a:stretch>
              <a:fillRect/>
            </a:stretch>
          </p:blipFill>
          <p:spPr bwMode="auto">
            <a:xfrm>
              <a:off x="4038600" y="2971800"/>
              <a:ext cx="800100" cy="1017604"/>
            </a:xfrm>
            <a:prstGeom prst="rect">
              <a:avLst/>
            </a:prstGeom>
            <a:noFill/>
            <a:ln w="9525">
              <a:noFill/>
              <a:miter lim="800000"/>
              <a:headEnd/>
              <a:tailEnd/>
            </a:ln>
          </p:spPr>
        </p:pic>
        <p:pic>
          <p:nvPicPr>
            <p:cNvPr id="31" name="Picture 3" descr="C:\Courses\Icons Windows Vista\filemgmt.dll_I00ec_0409.png"/>
            <p:cNvPicPr>
              <a:picLocks noChangeAspect="1" noChangeArrowheads="1"/>
            </p:cNvPicPr>
            <p:nvPr/>
          </p:nvPicPr>
          <p:blipFill>
            <a:blip r:embed="rId10" cstate="print"/>
            <a:srcRect/>
            <a:stretch>
              <a:fillRect/>
            </a:stretch>
          </p:blipFill>
          <p:spPr bwMode="auto">
            <a:xfrm>
              <a:off x="4267200" y="2895600"/>
              <a:ext cx="963918" cy="1143000"/>
            </a:xfrm>
            <a:prstGeom prst="rect">
              <a:avLst/>
            </a:prstGeom>
            <a:noFill/>
          </p:spPr>
        </p:pic>
      </p:grpSp>
      <p:pic>
        <p:nvPicPr>
          <p:cNvPr id="28" name="Picture 12" descr="C:\Courses\Icons Windows Vista\imageres.dll_I00a2_0409.png"/>
          <p:cNvPicPr>
            <a:picLocks noChangeAspect="1" noChangeArrowheads="1"/>
          </p:cNvPicPr>
          <p:nvPr/>
        </p:nvPicPr>
        <p:blipFill>
          <a:blip r:embed="rId11" cstate="print"/>
          <a:srcRect/>
          <a:stretch>
            <a:fillRect/>
          </a:stretch>
        </p:blipFill>
        <p:spPr bwMode="auto">
          <a:xfrm>
            <a:off x="7103736" y="3634086"/>
            <a:ext cx="530104" cy="530104"/>
          </a:xfrm>
          <a:prstGeom prst="rect">
            <a:avLst/>
          </a:prstGeom>
          <a:noFill/>
        </p:spPr>
      </p:pic>
      <p:grpSp>
        <p:nvGrpSpPr>
          <p:cNvPr id="8" name="Group 48"/>
          <p:cNvGrpSpPr/>
          <p:nvPr/>
        </p:nvGrpSpPr>
        <p:grpSpPr>
          <a:xfrm>
            <a:off x="369916" y="4583494"/>
            <a:ext cx="8332694" cy="1500581"/>
            <a:chOff x="4754601" y="828550"/>
            <a:chExt cx="4078954" cy="1500581"/>
          </a:xfrm>
        </p:grpSpPr>
        <p:sp>
          <p:nvSpPr>
            <p:cNvPr id="50" name="Rectangle 49"/>
            <p:cNvSpPr/>
            <p:nvPr/>
          </p:nvSpPr>
          <p:spPr>
            <a:xfrm>
              <a:off x="4754601" y="1316890"/>
              <a:ext cx="4069080" cy="1012241"/>
            </a:xfrm>
            <a:prstGeom prst="rect">
              <a:avLst/>
            </a:prstGeom>
            <a:gradFill flip="none" rotWithShape="1">
              <a:gsLst>
                <a:gs pos="0">
                  <a:schemeClr val="bg1">
                    <a:lumMod val="85000"/>
                  </a:schemeClr>
                </a:gs>
                <a:gs pos="50000">
                  <a:schemeClr val="tx1">
                    <a:lumMod val="20000"/>
                    <a:lumOff val="80000"/>
                  </a:schemeClr>
                </a:gs>
                <a:gs pos="100000">
                  <a:schemeClr val="bg1">
                    <a:lumMod val="95000"/>
                  </a:schemeClr>
                </a:gs>
              </a:gsLst>
              <a:lin ang="13500000" scaled="1"/>
              <a:tileRect/>
            </a:gradFill>
            <a:ln>
              <a:solidFill>
                <a:schemeClr val="accent1"/>
              </a:solidFill>
              <a:headEnd type="none" w="med" len="med"/>
              <a:tailEnd type="none" w="med" len="med"/>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63"/>
              <a:endParaRPr lang="en-US" sz="2300" dirty="0" smtClean="0">
                <a:gradFill>
                  <a:gsLst>
                    <a:gs pos="0">
                      <a:schemeClr val="tx1"/>
                    </a:gs>
                    <a:gs pos="50000">
                      <a:schemeClr val="tx1"/>
                    </a:gs>
                  </a:gsLst>
                  <a:lin ang="5400000" scaled="0"/>
                </a:gradFill>
                <a:latin typeface="Segoe" pitchFamily="34" charset="0"/>
              </a:endParaRPr>
            </a:p>
          </p:txBody>
        </p:sp>
        <p:sp>
          <p:nvSpPr>
            <p:cNvPr id="51" name="Rectangle 50"/>
            <p:cNvSpPr/>
            <p:nvPr/>
          </p:nvSpPr>
          <p:spPr bwMode="auto">
            <a:xfrm>
              <a:off x="4847078" y="1312424"/>
              <a:ext cx="3896166" cy="897375"/>
            </a:xfrm>
            <a:prstGeom prst="rect">
              <a:avLst/>
            </a:prstGeom>
            <a:solidFill>
              <a:schemeClr val="bg1"/>
            </a:solidFill>
            <a:ln>
              <a:headEnd type="none" w="med" len="med"/>
              <a:tailEnd type="none" w="med" len="med"/>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63"/>
              <a:endParaRPr lang="en-US" sz="2300" dirty="0" smtClean="0">
                <a:gradFill>
                  <a:gsLst>
                    <a:gs pos="0">
                      <a:schemeClr val="tx1"/>
                    </a:gs>
                    <a:gs pos="50000">
                      <a:schemeClr val="tx1"/>
                    </a:gs>
                  </a:gsLst>
                  <a:lin ang="5400000" scaled="0"/>
                </a:gradFill>
                <a:latin typeface="Segoe" pitchFamily="34" charset="0"/>
              </a:endParaRPr>
            </a:p>
          </p:txBody>
        </p:sp>
        <p:sp>
          <p:nvSpPr>
            <p:cNvPr id="52" name="Snip Single Corner Rectangle 51"/>
            <p:cNvSpPr/>
            <p:nvPr/>
          </p:nvSpPr>
          <p:spPr>
            <a:xfrm>
              <a:off x="4754601" y="828550"/>
              <a:ext cx="4078954" cy="485812"/>
            </a:xfrm>
            <a:prstGeom prst="snip1Rect">
              <a:avLst>
                <a:gd name="adj" fmla="val 38178"/>
              </a:avLst>
            </a:prstGeom>
            <a:solidFill>
              <a:schemeClr val="tx1">
                <a:lumMod val="65000"/>
              </a:schemeClr>
            </a:solidFill>
            <a:ln>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886" algn="ctr" defTabSz="914063">
                <a:lnSpc>
                  <a:spcPct val="90000"/>
                </a:lnSpc>
                <a:buClr>
                  <a:srgbClr val="FFFF99"/>
                </a:buClr>
                <a:buSzPct val="80000"/>
                <a:tabLst>
                  <a:tab pos="424573" algn="l"/>
                </a:tabLst>
                <a:defRPr/>
              </a:pPr>
              <a:endParaRPr lang="en-US" altLang="zh-CN" sz="1100" dirty="0">
                <a:gradFill>
                  <a:gsLst>
                    <a:gs pos="0">
                      <a:schemeClr val="bg1"/>
                    </a:gs>
                    <a:gs pos="100000">
                      <a:schemeClr val="bg1"/>
                    </a:gs>
                  </a:gsLst>
                  <a:lin ang="13500000" scaled="1"/>
                </a:gradFill>
              </a:endParaRPr>
            </a:p>
          </p:txBody>
        </p:sp>
        <p:sp>
          <p:nvSpPr>
            <p:cNvPr id="53" name="Text Placeholder 23"/>
            <p:cNvSpPr txBox="1">
              <a:spLocks/>
            </p:cNvSpPr>
            <p:nvPr/>
          </p:nvSpPr>
          <p:spPr>
            <a:xfrm>
              <a:off x="4959525" y="1402641"/>
              <a:ext cx="3698700" cy="802271"/>
            </a:xfrm>
            <a:prstGeom prst="rect">
              <a:avLst/>
            </a:prstGeom>
          </p:spPr>
          <p:txBody>
            <a:bodyPr wrap="square">
              <a:spAutoFit/>
            </a:bodyPr>
            <a:lstStyle>
              <a:lvl1pPr marL="230188" indent="-230188">
                <a:buSzPct val="85000"/>
                <a:defRPr sz="1600"/>
              </a:lvl1pPr>
            </a:lstStyle>
            <a:p>
              <a:pPr>
                <a:lnSpc>
                  <a:spcPct val="90000"/>
                </a:lnSpc>
                <a:spcAft>
                  <a:spcPts val="400"/>
                </a:spcAft>
                <a:buBlip>
                  <a:blip r:embed="rId3"/>
                </a:buBlip>
              </a:pPr>
              <a:r>
                <a:rPr lang="en-US" sz="1400" dirty="0" smtClean="0">
                  <a:solidFill>
                    <a:srgbClr val="CCFFCC"/>
                  </a:solidFill>
                  <a:latin typeface="Segoe" pitchFamily="34" charset="0"/>
                </a:rPr>
                <a:t>Small Business typically 1-25 employees</a:t>
              </a:r>
            </a:p>
            <a:p>
              <a:pPr>
                <a:lnSpc>
                  <a:spcPct val="90000"/>
                </a:lnSpc>
                <a:spcAft>
                  <a:spcPts val="400"/>
                </a:spcAft>
                <a:buBlip>
                  <a:blip r:embed="rId3"/>
                </a:buBlip>
              </a:pPr>
              <a:r>
                <a:rPr lang="en-US" sz="1400" dirty="0" smtClean="0">
                  <a:solidFill>
                    <a:srgbClr val="CCFFCC"/>
                  </a:solidFill>
                  <a:latin typeface="Segoe" pitchFamily="34" charset="0"/>
                </a:rPr>
                <a:t>Channel driven purchase, OEM , VAR and system builders</a:t>
              </a:r>
            </a:p>
            <a:p>
              <a:pPr>
                <a:lnSpc>
                  <a:spcPct val="90000"/>
                </a:lnSpc>
                <a:spcAft>
                  <a:spcPts val="400"/>
                </a:spcAft>
                <a:buBlip>
                  <a:blip r:embed="rId3"/>
                </a:buBlip>
              </a:pPr>
              <a:r>
                <a:rPr lang="en-US" sz="1400" dirty="0" smtClean="0">
                  <a:solidFill>
                    <a:srgbClr val="CCFFCC"/>
                  </a:solidFill>
                  <a:latin typeface="Segoe" pitchFamily="34" charset="0"/>
                </a:rPr>
                <a:t>Hardware Segment and Customer  Segment not defined by boundaries</a:t>
              </a:r>
            </a:p>
          </p:txBody>
        </p:sp>
        <p:sp>
          <p:nvSpPr>
            <p:cNvPr id="54" name="Text Placeholder 27"/>
            <p:cNvSpPr txBox="1">
              <a:spLocks/>
            </p:cNvSpPr>
            <p:nvPr/>
          </p:nvSpPr>
          <p:spPr>
            <a:xfrm>
              <a:off x="4925656" y="871401"/>
              <a:ext cx="3890966" cy="400110"/>
            </a:xfrm>
            <a:prstGeom prst="rect">
              <a:avLst/>
            </a:prstGeom>
          </p:spPr>
          <p:txBody>
            <a:bodyPr wrap="square">
              <a:spAutoFit/>
            </a:bodyPr>
            <a:lstStyle>
              <a:lvl1pPr>
                <a:buFontTx/>
                <a:buNone/>
                <a:defRPr lang="en-US" sz="2000" kern="1200" dirty="0" smtClean="0">
                  <a:gradFill>
                    <a:gsLst>
                      <a:gs pos="0">
                        <a:schemeClr val="bg1"/>
                      </a:gs>
                      <a:gs pos="100000">
                        <a:schemeClr val="bg1"/>
                      </a:gs>
                    </a:gsLst>
                    <a:lin ang="13500000" scaled="1"/>
                  </a:gradFill>
                  <a:effectLst>
                    <a:outerShdw blurRad="38100" dist="38100" dir="2700000" algn="tl">
                      <a:srgbClr val="000000">
                        <a:alpha val="43137"/>
                      </a:srgbClr>
                    </a:outerShdw>
                  </a:effectLst>
                  <a:latin typeface="Segoe Semibold" pitchFamily="34" charset="0"/>
                  <a:ea typeface="+mn-ea"/>
                  <a:cs typeface="Segoe UI" pitchFamily="34" charset="0"/>
                </a:defRPr>
              </a:lvl1pPr>
            </a:lstStyle>
            <a:p>
              <a:pPr marL="342886" indent="-342886" defTabSz="914327">
                <a:spcBef>
                  <a:spcPct val="20000"/>
                </a:spcBef>
                <a:spcAft>
                  <a:spcPts val="1200"/>
                </a:spcAft>
                <a:buClr>
                  <a:srgbClr val="FF5B00"/>
                </a:buClr>
                <a:buSzPct val="65000"/>
              </a:pPr>
              <a:r>
                <a:rPr lang="en-US" spc="-50" dirty="0">
                  <a:solidFill>
                    <a:schemeClr val="tx1"/>
                  </a:solidFill>
                </a:rPr>
                <a:t>Customer Segments and Geographies</a:t>
              </a:r>
            </a:p>
          </p:txBody>
        </p:sp>
      </p:grpSp>
      <p:pic>
        <p:nvPicPr>
          <p:cNvPr id="19" name="Picture 28" descr="Flag of China">
            <a:hlinkClick r:id="rId12" tooltip="Click to see flags and information on China"/>
          </p:cNvPr>
          <p:cNvPicPr>
            <a:picLocks noChangeAspect="1" noChangeArrowheads="1"/>
          </p:cNvPicPr>
          <p:nvPr/>
        </p:nvPicPr>
        <p:blipFill>
          <a:blip r:embed="rId13" cstate="print"/>
          <a:srcRect/>
          <a:stretch>
            <a:fillRect/>
          </a:stretch>
        </p:blipFill>
        <p:spPr bwMode="auto">
          <a:xfrm>
            <a:off x="6959546" y="5120640"/>
            <a:ext cx="374474" cy="234696"/>
          </a:xfrm>
          <a:prstGeom prst="rect">
            <a:avLst/>
          </a:prstGeom>
          <a:noFill/>
        </p:spPr>
      </p:pic>
      <p:pic>
        <p:nvPicPr>
          <p:cNvPr id="20" name="Picture 30" descr="Flag of Brazil">
            <a:hlinkClick r:id="rId14" tooltip="Click to see flags and information on Brazil"/>
          </p:cNvPr>
          <p:cNvPicPr>
            <a:picLocks noChangeAspect="1" noChangeArrowheads="1"/>
          </p:cNvPicPr>
          <p:nvPr/>
        </p:nvPicPr>
        <p:blipFill>
          <a:blip r:embed="rId15" cstate="print"/>
          <a:srcRect/>
          <a:stretch>
            <a:fillRect/>
          </a:stretch>
        </p:blipFill>
        <p:spPr bwMode="auto">
          <a:xfrm>
            <a:off x="6825701" y="5443370"/>
            <a:ext cx="390236" cy="244574"/>
          </a:xfrm>
          <a:prstGeom prst="rect">
            <a:avLst/>
          </a:prstGeom>
          <a:noFill/>
        </p:spPr>
      </p:pic>
      <p:pic>
        <p:nvPicPr>
          <p:cNvPr id="1029" name="Picture 5" descr="\\showsrus\images\Illustrations-Icons\Windows_Server_Icons\pngs\building.png"/>
          <p:cNvPicPr>
            <a:picLocks noChangeAspect="1" noChangeArrowheads="1"/>
          </p:cNvPicPr>
          <p:nvPr/>
        </p:nvPicPr>
        <p:blipFill>
          <a:blip r:embed="rId16" cstate="print"/>
          <a:srcRect/>
          <a:stretch>
            <a:fillRect/>
          </a:stretch>
        </p:blipFill>
        <p:spPr bwMode="auto">
          <a:xfrm>
            <a:off x="7399713" y="5198470"/>
            <a:ext cx="433387" cy="444452"/>
          </a:xfrm>
          <a:prstGeom prst="rect">
            <a:avLst/>
          </a:prstGeom>
          <a:noFill/>
        </p:spPr>
      </p:pic>
      <p:pic>
        <p:nvPicPr>
          <p:cNvPr id="23" name="Picture 24" descr="http://www.flags.net/images/smallflags/JAPA0001.GIF"/>
          <p:cNvPicPr>
            <a:picLocks noChangeAspect="1" noChangeArrowheads="1"/>
          </p:cNvPicPr>
          <p:nvPr/>
        </p:nvPicPr>
        <p:blipFill>
          <a:blip r:embed="rId17" cstate="print"/>
          <a:srcRect/>
          <a:stretch>
            <a:fillRect/>
          </a:stretch>
        </p:blipFill>
        <p:spPr bwMode="auto">
          <a:xfrm>
            <a:off x="7898152" y="5481756"/>
            <a:ext cx="419364" cy="262829"/>
          </a:xfrm>
          <a:prstGeom prst="rect">
            <a:avLst/>
          </a:prstGeom>
          <a:noFill/>
        </p:spPr>
      </p:pic>
      <p:pic>
        <p:nvPicPr>
          <p:cNvPr id="1031" name="Picture 7" descr="\\showsrus\images\Illustrations-Icons\world_flags\us.gif"/>
          <p:cNvPicPr>
            <a:picLocks noChangeAspect="1" noChangeArrowheads="1"/>
          </p:cNvPicPr>
          <p:nvPr/>
        </p:nvPicPr>
        <p:blipFill>
          <a:blip r:embed="rId18" cstate="print"/>
          <a:srcRect/>
          <a:stretch>
            <a:fillRect/>
          </a:stretch>
        </p:blipFill>
        <p:spPr bwMode="auto">
          <a:xfrm>
            <a:off x="7888290" y="5155441"/>
            <a:ext cx="380138" cy="200025"/>
          </a:xfrm>
          <a:prstGeom prst="rect">
            <a:avLst/>
          </a:prstGeom>
          <a:noFill/>
        </p:spPr>
      </p:pic>
      <p:pic>
        <p:nvPicPr>
          <p:cNvPr id="20482" name="Picture 2" descr="Flag of United Kingdom">
            <a:hlinkClick r:id="rId19" tooltip="Click to see flags and information on United Kingdom"/>
          </p:cNvPr>
          <p:cNvPicPr>
            <a:picLocks noChangeAspect="1" noChangeArrowheads="1"/>
          </p:cNvPicPr>
          <p:nvPr/>
        </p:nvPicPr>
        <p:blipFill>
          <a:blip r:embed="rId20" cstate="print"/>
          <a:srcRect/>
          <a:stretch>
            <a:fillRect/>
          </a:stretch>
        </p:blipFill>
        <p:spPr bwMode="auto">
          <a:xfrm>
            <a:off x="7393229" y="5690816"/>
            <a:ext cx="417225" cy="215132"/>
          </a:xfrm>
          <a:prstGeom prst="rect">
            <a:avLst/>
          </a:prstGeom>
          <a:noFill/>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53161" y="4732756"/>
            <a:ext cx="9561689" cy="752822"/>
          </a:xfrm>
        </p:spPr>
        <p:txBody>
          <a:bodyPr/>
          <a:lstStyle/>
          <a:p>
            <a:pPr>
              <a:spcBef>
                <a:spcPct val="20000"/>
              </a:spcBef>
            </a:pPr>
            <a:r>
              <a:rPr lang="en-US" sz="5400" b="1" spc="-56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cs typeface="+mn-cs"/>
              </a:rPr>
              <a:t>Windows Server 2008 R2 Foundation</a:t>
            </a:r>
            <a:endParaRPr lang="en-US" sz="5400" b="1" spc="-56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cs typeface="+mn-cs"/>
            </a:endParaRPr>
          </a:p>
        </p:txBody>
      </p:sp>
      <p:sp>
        <p:nvSpPr>
          <p:cNvPr id="7" name="Subtitle 6"/>
          <p:cNvSpPr>
            <a:spLocks noGrp="1"/>
          </p:cNvSpPr>
          <p:nvPr>
            <p:ph type="subTitle" idx="1"/>
          </p:nvPr>
        </p:nvSpPr>
        <p:spPr>
          <a:xfrm>
            <a:off x="531598" y="5428179"/>
            <a:ext cx="7030192" cy="461665"/>
          </a:xfrm>
        </p:spPr>
        <p:txBody>
          <a:bodyPr/>
          <a:lstStyle/>
          <a:p>
            <a:r>
              <a:rPr lang="en-US" sz="2400" i="1" dirty="0" smtClean="0"/>
              <a:t>Cost-effective technology foundation for your business</a:t>
            </a:r>
            <a:endParaRPr lang="en-US" sz="2400" i="1" dirty="0"/>
          </a:p>
        </p:txBody>
      </p:sp>
      <p:sp>
        <p:nvSpPr>
          <p:cNvPr id="4" name="Text Placeholder 3"/>
          <p:cNvSpPr>
            <a:spLocks noGrp="1"/>
          </p:cNvSpPr>
          <p:nvPr>
            <p:ph type="body" sz="quarter" idx="10"/>
          </p:nvPr>
        </p:nvSpPr>
        <p:spPr/>
        <p:txBody>
          <a:bodyPr/>
          <a:lstStyle/>
          <a:p>
            <a:r>
              <a:rPr lang="en-US" dirty="0" smtClean="0"/>
              <a:t>Introducing</a:t>
            </a:r>
            <a:endParaRPr lang="en-US" dirty="0"/>
          </a:p>
        </p:txBody>
      </p:sp>
      <p:sp>
        <p:nvSpPr>
          <p:cNvPr id="5" name="Footer Placeholder 4"/>
          <p:cNvSpPr>
            <a:spLocks noGrp="1"/>
          </p:cNvSpPr>
          <p:nvPr>
            <p:ph type="ftr" sz="quarter" idx="4294967295"/>
          </p:nvPr>
        </p:nvSpPr>
        <p:spPr>
          <a:xfrm>
            <a:off x="3124200" y="6446837"/>
            <a:ext cx="2895600" cy="365125"/>
          </a:xfrm>
          <a:prstGeom prst="rect">
            <a:avLst/>
          </a:prstGeom>
        </p:spPr>
        <p:txBody>
          <a:bodyPr/>
          <a:lstStyle/>
          <a:p>
            <a:r>
              <a:rPr lang="en-US" smtClean="0"/>
              <a:t>Microsoft Confidential</a:t>
            </a:r>
            <a:endParaRPr lang="en-US"/>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5"/>
          <p:cNvSpPr txBox="1">
            <a:spLocks/>
          </p:cNvSpPr>
          <p:nvPr/>
        </p:nvSpPr>
        <p:spPr>
          <a:xfrm>
            <a:off x="123825" y="133350"/>
            <a:ext cx="8229600" cy="887412"/>
          </a:xfrm>
          <a:prstGeom prst="rect">
            <a:avLst/>
          </a:prstGeom>
        </p:spPr>
        <p:txBody>
          <a:bodyPr vert="horz" lIns="91440" tIns="45720" rIns="91440" bIns="45720" rtlCol="0" anchor="ctr">
            <a:normAutofit/>
          </a:bodyPr>
          <a:lstStyle/>
          <a:p>
            <a:pPr>
              <a:lnSpc>
                <a:spcPct val="90000"/>
              </a:lnSpc>
              <a:spcBef>
                <a:spcPct val="0"/>
              </a:spcBef>
              <a:defRPr/>
            </a:pPr>
            <a:r>
              <a:rPr lang="en-US" sz="4000" spc="-150" dirty="0" smtClean="0">
                <a:ln w="3175">
                  <a:noFill/>
                </a:ln>
                <a:solidFill>
                  <a:srgbClr val="CCFFCC"/>
                </a:solidFill>
                <a:latin typeface="+mj-lt"/>
                <a:cs typeface="Arial" charset="0"/>
              </a:rPr>
              <a:t>Windows Server Foundation</a:t>
            </a:r>
            <a:endParaRPr lang="en-US" sz="4000" spc="-150" dirty="0">
              <a:ln w="3175">
                <a:noFill/>
              </a:ln>
              <a:solidFill>
                <a:srgbClr val="CCFFCC"/>
              </a:solidFill>
              <a:latin typeface="+mj-lt"/>
              <a:cs typeface="Arial" charset="0"/>
            </a:endParaRPr>
          </a:p>
        </p:txBody>
      </p:sp>
      <p:sp>
        <p:nvSpPr>
          <p:cNvPr id="23" name="TextBox 22"/>
          <p:cNvSpPr txBox="1"/>
          <p:nvPr/>
        </p:nvSpPr>
        <p:spPr>
          <a:xfrm>
            <a:off x="180622" y="869244"/>
            <a:ext cx="7055555" cy="646331"/>
          </a:xfrm>
          <a:prstGeom prst="rect">
            <a:avLst/>
          </a:prstGeom>
          <a:noFill/>
        </p:spPr>
        <p:txBody>
          <a:bodyPr wrap="square" rtlCol="0">
            <a:spAutoFit/>
          </a:bodyPr>
          <a:lstStyle/>
          <a:p>
            <a:r>
              <a:rPr lang="en-US" i="1" dirty="0" smtClean="0">
                <a:latin typeface="Segoe UI" pitchFamily="34" charset="0"/>
                <a:cs typeface="Segoe UI" pitchFamily="34" charset="0"/>
              </a:rPr>
              <a:t>“Cost-effective technology foundation for your business”</a:t>
            </a:r>
            <a:r>
              <a:rPr lang="en-US" i="1" dirty="0" smtClean="0">
                <a:solidFill>
                  <a:srgbClr val="C00000"/>
                </a:solidFill>
                <a:latin typeface="Segoe UI" pitchFamily="34" charset="0"/>
                <a:cs typeface="Segoe UI" pitchFamily="34" charset="0"/>
              </a:rPr>
              <a:t/>
            </a:r>
            <a:br>
              <a:rPr lang="en-US" i="1" dirty="0" smtClean="0">
                <a:solidFill>
                  <a:srgbClr val="C00000"/>
                </a:solidFill>
                <a:latin typeface="Segoe UI" pitchFamily="34" charset="0"/>
                <a:cs typeface="Segoe UI" pitchFamily="34" charset="0"/>
              </a:rPr>
            </a:br>
            <a:endParaRPr lang="en-US" i="1" dirty="0">
              <a:solidFill>
                <a:srgbClr val="C00000"/>
              </a:solidFill>
              <a:latin typeface="Segoe UI" pitchFamily="34" charset="0"/>
              <a:cs typeface="Segoe UI" pitchFamily="34" charset="0"/>
            </a:endParaRPr>
          </a:p>
        </p:txBody>
      </p:sp>
      <p:pic>
        <p:nvPicPr>
          <p:cNvPr id="25" name="Picture 24" descr="WPC Rectangle tall GRAY.png"/>
          <p:cNvPicPr>
            <a:picLocks noChangeAspect="1"/>
          </p:cNvPicPr>
          <p:nvPr/>
        </p:nvPicPr>
        <p:blipFill>
          <a:blip r:embed="rId3" cstate="print"/>
          <a:stretch>
            <a:fillRect/>
          </a:stretch>
        </p:blipFill>
        <p:spPr>
          <a:xfrm>
            <a:off x="5946422" y="2415822"/>
            <a:ext cx="2813755" cy="4380089"/>
          </a:xfrm>
          <a:prstGeom prst="rect">
            <a:avLst/>
          </a:prstGeom>
          <a:scene3d>
            <a:camera prst="orthographicFront"/>
            <a:lightRig rig="threePt" dir="t"/>
          </a:scene3d>
          <a:sp3d>
            <a:bevelT prst="angle"/>
          </a:sp3d>
        </p:spPr>
      </p:pic>
      <p:pic>
        <p:nvPicPr>
          <p:cNvPr id="22" name="Picture 21" descr="WPC Rectangle tall LIGHT GREEN.png"/>
          <p:cNvPicPr>
            <a:picLocks noChangeAspect="1"/>
          </p:cNvPicPr>
          <p:nvPr/>
        </p:nvPicPr>
        <p:blipFill>
          <a:blip r:embed="rId4" cstate="print"/>
          <a:stretch>
            <a:fillRect/>
          </a:stretch>
        </p:blipFill>
        <p:spPr>
          <a:xfrm>
            <a:off x="3090362" y="2435931"/>
            <a:ext cx="2802467" cy="4371269"/>
          </a:xfrm>
          <a:prstGeom prst="rect">
            <a:avLst/>
          </a:prstGeom>
          <a:scene3d>
            <a:camera prst="orthographicFront"/>
            <a:lightRig rig="threePt" dir="t"/>
          </a:scene3d>
          <a:sp3d>
            <a:bevelT prst="angle"/>
          </a:sp3d>
        </p:spPr>
      </p:pic>
      <p:pic>
        <p:nvPicPr>
          <p:cNvPr id="20" name="Picture 19" descr="WPC Rectangle tall BLUE.png"/>
          <p:cNvPicPr>
            <a:picLocks noChangeAspect="1"/>
          </p:cNvPicPr>
          <p:nvPr/>
        </p:nvPicPr>
        <p:blipFill>
          <a:blip r:embed="rId5" cstate="print"/>
          <a:stretch>
            <a:fillRect/>
          </a:stretch>
        </p:blipFill>
        <p:spPr>
          <a:xfrm>
            <a:off x="169333" y="2447238"/>
            <a:ext cx="2788356" cy="4334210"/>
          </a:xfrm>
          <a:prstGeom prst="rect">
            <a:avLst/>
          </a:prstGeom>
          <a:scene3d>
            <a:camera prst="orthographicFront"/>
            <a:lightRig rig="threePt" dir="t"/>
          </a:scene3d>
          <a:sp3d>
            <a:bevelT prst="angle"/>
          </a:sp3d>
        </p:spPr>
      </p:pic>
      <p:sp>
        <p:nvSpPr>
          <p:cNvPr id="6" name="Rounded Rectangle 5"/>
          <p:cNvSpPr/>
          <p:nvPr/>
        </p:nvSpPr>
        <p:spPr bwMode="auto">
          <a:xfrm>
            <a:off x="519288" y="2597151"/>
            <a:ext cx="2190045" cy="631472"/>
          </a:xfrm>
          <a:prstGeom prst="roundRect">
            <a:avLst>
              <a:gd name="adj" fmla="val 9033"/>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21" tIns="45712" rIns="91421" bIns="45712" numCol="1" rtlCol="0" anchor="ctr" anchorCtr="0" compatLnSpc="1">
            <a:prstTxWarp prst="textNoShape">
              <a:avLst/>
            </a:prstTxWarp>
          </a:bodyPr>
          <a:lstStyle/>
          <a:p>
            <a:pPr algn="ctr" defTabSz="913953"/>
            <a:r>
              <a:rPr lang="en-US" sz="2000" b="1" dirty="0" smtClean="0">
                <a:solidFill>
                  <a:schemeClr val="tx1"/>
                </a:solidFill>
                <a:latin typeface="Segoe UI" pitchFamily="34" charset="0"/>
                <a:cs typeface="Segoe UI" pitchFamily="34" charset="0"/>
              </a:rPr>
              <a:t>Business</a:t>
            </a:r>
          </a:p>
          <a:p>
            <a:pPr algn="ctr" defTabSz="913953"/>
            <a:r>
              <a:rPr lang="en-US" sz="2000" b="1" dirty="0" smtClean="0">
                <a:solidFill>
                  <a:schemeClr val="tx1"/>
                </a:solidFill>
                <a:latin typeface="Segoe UI" pitchFamily="34" charset="0"/>
                <a:cs typeface="Segoe UI" pitchFamily="34" charset="0"/>
              </a:rPr>
              <a:t>Value</a:t>
            </a:r>
            <a:endParaRPr lang="en-US" sz="2400" b="1" dirty="0" smtClean="0">
              <a:solidFill>
                <a:schemeClr val="tx1"/>
              </a:solidFill>
              <a:latin typeface="Segoe UI" pitchFamily="34" charset="0"/>
              <a:cs typeface="Segoe UI" pitchFamily="34" charset="0"/>
            </a:endParaRPr>
          </a:p>
        </p:txBody>
      </p:sp>
      <p:sp>
        <p:nvSpPr>
          <p:cNvPr id="9" name="TextBox 8"/>
          <p:cNvSpPr txBox="1">
            <a:spLocks noChangeArrowheads="1"/>
          </p:cNvSpPr>
          <p:nvPr/>
        </p:nvSpPr>
        <p:spPr bwMode="invGray">
          <a:xfrm>
            <a:off x="3253071" y="3411364"/>
            <a:ext cx="2514600" cy="1485900"/>
          </a:xfrm>
          <a:prstGeom prst="rect">
            <a:avLst/>
          </a:prstGeom>
          <a:noFill/>
          <a:ln w="9525" cap="flat" cmpd="sng" algn="ctr">
            <a:noFill/>
            <a:prstDash val="solid"/>
            <a:miter lim="800000"/>
            <a:headEnd type="none" w="med" len="med"/>
            <a:tailEnd type="none" w="med" len="med"/>
          </a:ln>
          <a:effectLst/>
        </p:spPr>
        <p:txBody>
          <a:bodyPr wrap="square" lIns="45717" tIns="38092" rIns="45717" bIns="38092">
            <a:noAutofit/>
          </a:bodyPr>
          <a:lstStyle/>
          <a:p>
            <a:pPr marL="342900" indent="-342900">
              <a:lnSpc>
                <a:spcPct val="90000"/>
              </a:lnSpc>
              <a:buFont typeface="Wingdings" pitchFamily="2" charset="2"/>
              <a:buChar char="§"/>
              <a:defRPr/>
            </a:pPr>
            <a:r>
              <a:rPr lang="en-US" dirty="0" smtClean="0">
                <a:latin typeface="Segoe UI" pitchFamily="34" charset="0"/>
                <a:cs typeface="Segoe UI" pitchFamily="34" charset="0"/>
              </a:rPr>
              <a:t>Easy to purchase, maintain and support</a:t>
            </a:r>
          </a:p>
          <a:p>
            <a:pPr marL="342900" indent="-342900">
              <a:lnSpc>
                <a:spcPct val="90000"/>
              </a:lnSpc>
              <a:buFont typeface="Wingdings" pitchFamily="2" charset="2"/>
              <a:buChar char="§"/>
              <a:defRPr/>
            </a:pPr>
            <a:r>
              <a:rPr lang="en-US" dirty="0" smtClean="0">
                <a:latin typeface="Segoe UI" pitchFamily="34" charset="0"/>
                <a:cs typeface="Segoe UI" pitchFamily="34" charset="0"/>
              </a:rPr>
              <a:t>Solid foundation to easily grow your business</a:t>
            </a:r>
          </a:p>
          <a:p>
            <a:pPr marL="342900" indent="-342900">
              <a:lnSpc>
                <a:spcPct val="90000"/>
              </a:lnSpc>
              <a:buFont typeface="Wingdings" pitchFamily="2" charset="2"/>
              <a:buChar char="§"/>
              <a:defRPr/>
            </a:pPr>
            <a:r>
              <a:rPr lang="en-US" dirty="0" smtClean="0">
                <a:latin typeface="Segoe UI" pitchFamily="34" charset="0"/>
                <a:cs typeface="Segoe UI" pitchFamily="34" charset="0"/>
              </a:rPr>
              <a:t>Simply compatible</a:t>
            </a:r>
          </a:p>
        </p:txBody>
      </p:sp>
      <p:sp>
        <p:nvSpPr>
          <p:cNvPr id="10" name="TextBox 9"/>
          <p:cNvSpPr txBox="1">
            <a:spLocks noChangeArrowheads="1"/>
          </p:cNvSpPr>
          <p:nvPr/>
        </p:nvSpPr>
        <p:spPr bwMode="invGray">
          <a:xfrm>
            <a:off x="6096000" y="3411364"/>
            <a:ext cx="2514600" cy="1485900"/>
          </a:xfrm>
          <a:prstGeom prst="rect">
            <a:avLst/>
          </a:prstGeom>
          <a:noFill/>
          <a:ln w="9525" cap="flat" cmpd="sng" algn="ctr">
            <a:noFill/>
            <a:prstDash val="solid"/>
            <a:miter lim="800000"/>
            <a:headEnd type="none" w="med" len="med"/>
            <a:tailEnd type="none" w="med" len="med"/>
          </a:ln>
          <a:effectLst/>
        </p:spPr>
        <p:txBody>
          <a:bodyPr wrap="square" lIns="45717" tIns="38092" rIns="45717" bIns="38092">
            <a:noAutofit/>
          </a:bodyPr>
          <a:lstStyle/>
          <a:p>
            <a:pPr marL="342900" indent="-342900">
              <a:lnSpc>
                <a:spcPct val="90000"/>
              </a:lnSpc>
              <a:defRPr/>
            </a:pPr>
            <a:r>
              <a:rPr lang="en-US" dirty="0" smtClean="0">
                <a:latin typeface="Segoe UI" pitchFamily="34" charset="0"/>
                <a:cs typeface="Segoe UI" pitchFamily="34" charset="0"/>
              </a:rPr>
              <a:t>The right technology to</a:t>
            </a:r>
          </a:p>
          <a:p>
            <a:pPr marL="342900" indent="-342900">
              <a:lnSpc>
                <a:spcPct val="90000"/>
              </a:lnSpc>
              <a:buFont typeface="Arial" pitchFamily="34" charset="0"/>
              <a:buChar char="•"/>
              <a:defRPr/>
            </a:pPr>
            <a:r>
              <a:rPr lang="en-US" dirty="0" smtClean="0">
                <a:latin typeface="Segoe UI" pitchFamily="34" charset="0"/>
                <a:cs typeface="Segoe UI" pitchFamily="34" charset="0"/>
              </a:rPr>
              <a:t>Run business applications</a:t>
            </a:r>
          </a:p>
          <a:p>
            <a:pPr marL="342900" indent="-342900">
              <a:lnSpc>
                <a:spcPct val="90000"/>
              </a:lnSpc>
              <a:buFont typeface="Arial" pitchFamily="34" charset="0"/>
              <a:buChar char="•"/>
              <a:defRPr/>
            </a:pPr>
            <a:r>
              <a:rPr lang="en-US" dirty="0" smtClean="0">
                <a:latin typeface="Segoe UI" pitchFamily="34" charset="0"/>
                <a:cs typeface="Segoe UI" pitchFamily="34" charset="0"/>
              </a:rPr>
              <a:t>Share information and resources</a:t>
            </a:r>
          </a:p>
          <a:p>
            <a:pPr marL="342900" indent="-342900">
              <a:lnSpc>
                <a:spcPct val="90000"/>
              </a:lnSpc>
              <a:buFont typeface="Arial" pitchFamily="34" charset="0"/>
              <a:buChar char="•"/>
              <a:defRPr/>
            </a:pPr>
            <a:r>
              <a:rPr lang="en-US" dirty="0" smtClean="0">
                <a:latin typeface="Segoe UI" pitchFamily="34" charset="0"/>
                <a:cs typeface="Segoe UI" pitchFamily="34" charset="0"/>
              </a:rPr>
              <a:t>Access computing resources reliably</a:t>
            </a:r>
          </a:p>
          <a:p>
            <a:pPr marL="342900" indent="-342900">
              <a:lnSpc>
                <a:spcPct val="90000"/>
              </a:lnSpc>
              <a:buFont typeface="Arial" pitchFamily="34" charset="0"/>
              <a:buChar char="•"/>
              <a:defRPr/>
            </a:pPr>
            <a:r>
              <a:rPr lang="en-US" dirty="0" smtClean="0">
                <a:latin typeface="Segoe UI" pitchFamily="34" charset="0"/>
                <a:cs typeface="Segoe UI" pitchFamily="34" charset="0"/>
              </a:rPr>
              <a:t>Safeguard your information</a:t>
            </a:r>
          </a:p>
        </p:txBody>
      </p:sp>
      <p:sp>
        <p:nvSpPr>
          <p:cNvPr id="17" name="TextBox 16"/>
          <p:cNvSpPr txBox="1">
            <a:spLocks noChangeArrowheads="1"/>
          </p:cNvSpPr>
          <p:nvPr/>
        </p:nvSpPr>
        <p:spPr bwMode="invGray">
          <a:xfrm>
            <a:off x="304800" y="3411364"/>
            <a:ext cx="2590800" cy="2171700"/>
          </a:xfrm>
          <a:prstGeom prst="rect">
            <a:avLst/>
          </a:prstGeom>
          <a:noFill/>
          <a:ln w="9525" cap="flat" cmpd="sng" algn="ctr">
            <a:noFill/>
            <a:prstDash val="solid"/>
            <a:miter lim="800000"/>
            <a:headEnd type="none" w="med" len="med"/>
            <a:tailEnd type="none" w="med" len="med"/>
          </a:ln>
          <a:effectLst/>
        </p:spPr>
        <p:txBody>
          <a:bodyPr wrap="square" lIns="45717" tIns="38092" rIns="45717" bIns="38092">
            <a:noAutofit/>
          </a:bodyPr>
          <a:lstStyle/>
          <a:p>
            <a:pPr marL="342900" indent="-342900">
              <a:lnSpc>
                <a:spcPct val="90000"/>
              </a:lnSpc>
              <a:buFont typeface="Wingdings" pitchFamily="2" charset="2"/>
              <a:buChar char="§"/>
              <a:defRPr/>
            </a:pPr>
            <a:r>
              <a:rPr lang="en-US" dirty="0" smtClean="0">
                <a:latin typeface="Segoe UI" pitchFamily="34" charset="0"/>
                <a:cs typeface="Segoe UI" pitchFamily="34" charset="0"/>
              </a:rPr>
              <a:t>Low cost of procurement </a:t>
            </a:r>
          </a:p>
          <a:p>
            <a:pPr marL="342900" indent="-342900">
              <a:lnSpc>
                <a:spcPct val="90000"/>
              </a:lnSpc>
              <a:buFont typeface="Wingdings" pitchFamily="2" charset="2"/>
              <a:buChar char="§"/>
              <a:defRPr/>
            </a:pPr>
            <a:r>
              <a:rPr lang="en-US" dirty="0" smtClean="0">
                <a:latin typeface="Segoe UI" pitchFamily="34" charset="0"/>
                <a:cs typeface="Segoe UI" pitchFamily="34" charset="0"/>
              </a:rPr>
              <a:t>Right capabilities for your business</a:t>
            </a:r>
          </a:p>
          <a:p>
            <a:pPr marL="342900" indent="-342900">
              <a:lnSpc>
                <a:spcPct val="90000"/>
              </a:lnSpc>
              <a:buFont typeface="Wingdings" pitchFamily="2" charset="2"/>
              <a:buChar char="§"/>
              <a:defRPr/>
            </a:pPr>
            <a:r>
              <a:rPr lang="en-US" dirty="0" smtClean="0">
                <a:latin typeface="Segoe UI" pitchFamily="34" charset="0"/>
                <a:cs typeface="Segoe UI" pitchFamily="34" charset="0"/>
              </a:rPr>
              <a:t>Stable, reliable and secure</a:t>
            </a:r>
          </a:p>
          <a:p>
            <a:pPr marL="342900" indent="-342900">
              <a:lnSpc>
                <a:spcPct val="90000"/>
              </a:lnSpc>
              <a:buFont typeface="Wingdings" pitchFamily="2" charset="2"/>
              <a:buChar char="§"/>
              <a:defRPr/>
            </a:pPr>
            <a:r>
              <a:rPr lang="en-US" dirty="0" smtClean="0">
                <a:latin typeface="Segoe UI" pitchFamily="34" charset="0"/>
                <a:cs typeface="Segoe UI" pitchFamily="34" charset="0"/>
              </a:rPr>
              <a:t>Benefit from the value of  genuine Windows</a:t>
            </a:r>
            <a:endParaRPr lang="en-US" sz="1400" dirty="0" smtClean="0">
              <a:latin typeface="Segoe UI" pitchFamily="34" charset="0"/>
              <a:cs typeface="Segoe UI" pitchFamily="34" charset="0"/>
            </a:endParaRPr>
          </a:p>
          <a:p>
            <a:pPr>
              <a:defRPr/>
            </a:pPr>
            <a:endParaRPr lang="en-US" sz="2000" dirty="0" smtClean="0">
              <a:latin typeface="Segoe UI" pitchFamily="34" charset="0"/>
              <a:cs typeface="Segoe UI" pitchFamily="34" charset="0"/>
            </a:endParaRPr>
          </a:p>
        </p:txBody>
      </p:sp>
      <p:sp>
        <p:nvSpPr>
          <p:cNvPr id="19" name="Rounded Rectangle 18"/>
          <p:cNvSpPr/>
          <p:nvPr/>
        </p:nvSpPr>
        <p:spPr bwMode="auto">
          <a:xfrm>
            <a:off x="3448782" y="2591505"/>
            <a:ext cx="2190045" cy="631472"/>
          </a:xfrm>
          <a:prstGeom prst="roundRect">
            <a:avLst>
              <a:gd name="adj" fmla="val 9033"/>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21" tIns="45712" rIns="91421" bIns="45712" numCol="1" rtlCol="0" anchor="ctr" anchorCtr="0" compatLnSpc="1">
            <a:prstTxWarp prst="textNoShape">
              <a:avLst/>
            </a:prstTxWarp>
          </a:bodyPr>
          <a:lstStyle/>
          <a:p>
            <a:pPr algn="ctr" defTabSz="913953"/>
            <a:r>
              <a:rPr lang="en-US" sz="2000" b="1" dirty="0" smtClean="0">
                <a:solidFill>
                  <a:schemeClr val="tx1"/>
                </a:solidFill>
                <a:latin typeface="Segoe UI" pitchFamily="34" charset="0"/>
                <a:cs typeface="Segoe UI" pitchFamily="34" charset="0"/>
              </a:rPr>
              <a:t>Simplicity</a:t>
            </a:r>
            <a:endParaRPr lang="en-US" sz="2400" b="1" dirty="0" smtClean="0">
              <a:solidFill>
                <a:schemeClr val="tx1"/>
              </a:solidFill>
              <a:latin typeface="Segoe UI" pitchFamily="34" charset="0"/>
              <a:cs typeface="Segoe UI" pitchFamily="34" charset="0"/>
            </a:endParaRPr>
          </a:p>
        </p:txBody>
      </p:sp>
      <p:sp>
        <p:nvSpPr>
          <p:cNvPr id="27" name="Rounded Rectangle 26"/>
          <p:cNvSpPr/>
          <p:nvPr/>
        </p:nvSpPr>
        <p:spPr bwMode="auto">
          <a:xfrm>
            <a:off x="6276675" y="2574570"/>
            <a:ext cx="2190045" cy="631472"/>
          </a:xfrm>
          <a:prstGeom prst="roundRect">
            <a:avLst>
              <a:gd name="adj" fmla="val 9033"/>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21" tIns="45712" rIns="91421" bIns="45712" numCol="1" rtlCol="0" anchor="ctr" anchorCtr="0" compatLnSpc="1">
            <a:prstTxWarp prst="textNoShape">
              <a:avLst/>
            </a:prstTxWarp>
          </a:bodyPr>
          <a:lstStyle/>
          <a:p>
            <a:pPr algn="ctr" defTabSz="913953"/>
            <a:r>
              <a:rPr lang="en-US" sz="2000" b="1" dirty="0" smtClean="0">
                <a:solidFill>
                  <a:schemeClr val="tx1"/>
                </a:solidFill>
                <a:latin typeface="Segoe UI" pitchFamily="34" charset="0"/>
                <a:cs typeface="Segoe UI" pitchFamily="34" charset="0"/>
              </a:rPr>
              <a:t>Technology Capabilities</a:t>
            </a:r>
            <a:endParaRPr lang="en-US" sz="2400" b="1" dirty="0" smtClean="0">
              <a:solidFill>
                <a:schemeClr val="tx1"/>
              </a:solidFill>
              <a:latin typeface="Segoe UI" pitchFamily="34" charset="0"/>
              <a:cs typeface="Segoe UI" pitchFamily="34" charset="0"/>
            </a:endParaRPr>
          </a:p>
        </p:txBody>
      </p:sp>
      <p:pic>
        <p:nvPicPr>
          <p:cNvPr id="28" name="Picture 3" descr="C:\Program Files\Microsoft Resource DVD Artwork\DVD_ART\Artwork_Imagery\Shapes and Graphics\Symbols\bracket holder.png"/>
          <p:cNvPicPr>
            <a:picLocks noChangeAspect="1" noChangeArrowheads="1"/>
          </p:cNvPicPr>
          <p:nvPr/>
        </p:nvPicPr>
        <p:blipFill>
          <a:blip r:embed="rId6" cstate="print"/>
          <a:srcRect/>
          <a:stretch>
            <a:fillRect/>
          </a:stretch>
        </p:blipFill>
        <p:spPr bwMode="auto">
          <a:xfrm rot="5400000" flipH="1">
            <a:off x="4108999" y="-52420"/>
            <a:ext cx="292018" cy="4657725"/>
          </a:xfrm>
          <a:prstGeom prst="rect">
            <a:avLst/>
          </a:prstGeom>
          <a:noFill/>
          <a:ln>
            <a:noFill/>
          </a:ln>
        </p:spPr>
      </p:pic>
      <p:pic>
        <p:nvPicPr>
          <p:cNvPr id="18" name="Picture 17" descr="WS08R2-Found_h_rgb_r.png"/>
          <p:cNvPicPr>
            <a:picLocks noChangeAspect="1"/>
          </p:cNvPicPr>
          <p:nvPr/>
        </p:nvPicPr>
        <p:blipFill>
          <a:blip r:embed="rId7"/>
          <a:stretch>
            <a:fillRect/>
          </a:stretch>
        </p:blipFill>
        <p:spPr>
          <a:xfrm>
            <a:off x="2246487" y="1320378"/>
            <a:ext cx="3962400" cy="749366"/>
          </a:xfrm>
          <a:prstGeom prst="rect">
            <a:avLst/>
          </a:prstGeom>
        </p:spPr>
      </p:pic>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Rectangle 73"/>
          <p:cNvSpPr/>
          <p:nvPr/>
        </p:nvSpPr>
        <p:spPr>
          <a:xfrm flipV="1">
            <a:off x="372636" y="4127869"/>
            <a:ext cx="8364965" cy="1741714"/>
          </a:xfrm>
          <a:prstGeom prst="rect">
            <a:avLst/>
          </a:prstGeom>
          <a:gradFill flip="none" rotWithShape="1">
            <a:gsLst>
              <a:gs pos="0">
                <a:schemeClr val="bg1">
                  <a:lumMod val="85000"/>
                </a:schemeClr>
              </a:gs>
              <a:gs pos="50000">
                <a:schemeClr val="tx1">
                  <a:lumMod val="20000"/>
                  <a:lumOff val="80000"/>
                </a:schemeClr>
              </a:gs>
              <a:gs pos="100000">
                <a:schemeClr val="bg1">
                  <a:lumMod val="95000"/>
                </a:schemeClr>
              </a:gs>
            </a:gsLst>
            <a:lin ang="13500000" scaled="1"/>
            <a:tileRect/>
          </a:gradFill>
          <a:ln>
            <a:solidFill>
              <a:schemeClr val="accent2"/>
            </a:solidFill>
            <a:headEnd type="none" w="med" len="med"/>
            <a:tailEnd type="none" w="med" len="med"/>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endParaRPr lang="en-US" sz="2300" dirty="0" smtClean="0">
              <a:gradFill>
                <a:gsLst>
                  <a:gs pos="0">
                    <a:schemeClr val="tx1"/>
                  </a:gs>
                  <a:gs pos="50000">
                    <a:schemeClr val="tx1"/>
                  </a:gs>
                </a:gsLst>
                <a:lin ang="5400000" scaled="0"/>
              </a:gradFill>
              <a:latin typeface="Segoe" pitchFamily="34" charset="0"/>
            </a:endParaRPr>
          </a:p>
        </p:txBody>
      </p:sp>
      <p:sp>
        <p:nvSpPr>
          <p:cNvPr id="66" name="Rectangle 65"/>
          <p:cNvSpPr/>
          <p:nvPr/>
        </p:nvSpPr>
        <p:spPr>
          <a:xfrm>
            <a:off x="-1" y="1099457"/>
            <a:ext cx="9144001" cy="1088572"/>
          </a:xfrm>
          <a:prstGeom prst="rect">
            <a:avLst/>
          </a:prstGeom>
          <a:gradFill flip="none" rotWithShape="1">
            <a:gsLst>
              <a:gs pos="0">
                <a:schemeClr val="bg1">
                  <a:lumMod val="85000"/>
                </a:schemeClr>
              </a:gs>
              <a:gs pos="50000">
                <a:schemeClr val="tx1">
                  <a:lumMod val="20000"/>
                  <a:lumOff val="80000"/>
                </a:schemeClr>
              </a:gs>
              <a:gs pos="100000">
                <a:schemeClr val="bg1">
                  <a:lumMod val="95000"/>
                </a:schemeClr>
              </a:gs>
            </a:gsLst>
            <a:lin ang="13500000" scaled="1"/>
            <a:tileRect/>
          </a:gradFill>
          <a:ln>
            <a:solidFill>
              <a:schemeClr val="accent1"/>
            </a:solidFill>
            <a:headEnd type="none" w="med" len="med"/>
            <a:tailEnd type="none" w="med" len="med"/>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endParaRPr lang="en-US" sz="2300" dirty="0" smtClean="0">
              <a:gradFill>
                <a:gsLst>
                  <a:gs pos="0">
                    <a:schemeClr val="tx1"/>
                  </a:gs>
                  <a:gs pos="50000">
                    <a:schemeClr val="tx1"/>
                  </a:gs>
                </a:gsLst>
                <a:lin ang="5400000" scaled="0"/>
              </a:gradFill>
              <a:latin typeface="Segoe" pitchFamily="34" charset="0"/>
            </a:endParaRPr>
          </a:p>
        </p:txBody>
      </p:sp>
      <p:sp>
        <p:nvSpPr>
          <p:cNvPr id="168" name="Snip Single Corner Rectangle 167"/>
          <p:cNvSpPr/>
          <p:nvPr/>
        </p:nvSpPr>
        <p:spPr>
          <a:xfrm>
            <a:off x="3354912" y="5110301"/>
            <a:ext cx="5384800" cy="552450"/>
          </a:xfrm>
          <a:prstGeom prst="snip1Rect">
            <a:avLst>
              <a:gd name="adj" fmla="val 45567"/>
            </a:avLst>
          </a:prstGeom>
          <a:solidFill>
            <a:srgbClr val="5E6A16"/>
          </a:solidFill>
          <a:ln>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lnSpc>
                <a:spcPct val="85000"/>
              </a:lnSpc>
            </a:pPr>
            <a:endParaRPr lang="en-US" sz="2300" dirty="0">
              <a:gradFill>
                <a:gsLst>
                  <a:gs pos="0">
                    <a:schemeClr val="bg1"/>
                  </a:gs>
                  <a:gs pos="100000">
                    <a:schemeClr val="bg1"/>
                  </a:gs>
                </a:gsLst>
                <a:lin ang="13500000" scaled="1"/>
              </a:gradFill>
              <a:latin typeface="Segoe" pitchFamily="34" charset="0"/>
            </a:endParaRPr>
          </a:p>
        </p:txBody>
      </p:sp>
      <p:pic>
        <p:nvPicPr>
          <p:cNvPr id="207" name="Picture 206" descr="Blue Embossed Line.png"/>
          <p:cNvPicPr>
            <a:picLocks noChangeAspect="1"/>
          </p:cNvPicPr>
          <p:nvPr/>
        </p:nvPicPr>
        <p:blipFill>
          <a:blip r:embed="rId3" cstate="print"/>
          <a:stretch>
            <a:fillRect/>
          </a:stretch>
        </p:blipFill>
        <p:spPr>
          <a:xfrm rot="5400000">
            <a:off x="7129802" y="2657471"/>
            <a:ext cx="1280429" cy="276225"/>
          </a:xfrm>
          <a:prstGeom prst="rect">
            <a:avLst/>
          </a:prstGeom>
        </p:spPr>
      </p:pic>
      <p:sp>
        <p:nvSpPr>
          <p:cNvPr id="44" name="Title 5"/>
          <p:cNvSpPr>
            <a:spLocks noGrp="1"/>
          </p:cNvSpPr>
          <p:nvPr>
            <p:ph type="title"/>
          </p:nvPr>
        </p:nvSpPr>
        <p:spPr>
          <a:xfrm>
            <a:off x="129819" y="106456"/>
            <a:ext cx="8382000" cy="553998"/>
          </a:xfrm>
        </p:spPr>
        <p:txBody>
          <a:bodyPr/>
          <a:lstStyle/>
          <a:p>
            <a:pPr>
              <a:defRPr/>
            </a:pPr>
            <a:r>
              <a:rPr lang="en-US" sz="4000" dirty="0"/>
              <a:t>Windows Server Product Offerings</a:t>
            </a:r>
          </a:p>
        </p:txBody>
      </p:sp>
      <p:grpSp>
        <p:nvGrpSpPr>
          <p:cNvPr id="2" name="Group 20"/>
          <p:cNvGrpSpPr/>
          <p:nvPr/>
        </p:nvGrpSpPr>
        <p:grpSpPr>
          <a:xfrm>
            <a:off x="2911106" y="1187924"/>
            <a:ext cx="1454069" cy="1002706"/>
            <a:chOff x="226360" y="2390331"/>
            <a:chExt cx="1411302" cy="1002706"/>
          </a:xfrm>
        </p:grpSpPr>
        <p:pic>
          <p:nvPicPr>
            <p:cNvPr id="51" name="Picture 50" descr="building gray w awning.png"/>
            <p:cNvPicPr>
              <a:picLocks noChangeAspect="1"/>
            </p:cNvPicPr>
            <p:nvPr/>
          </p:nvPicPr>
          <p:blipFill>
            <a:blip r:embed="rId4" cstate="print"/>
            <a:stretch>
              <a:fillRect/>
            </a:stretch>
          </p:blipFill>
          <p:spPr>
            <a:xfrm>
              <a:off x="422294" y="2390331"/>
              <a:ext cx="673835" cy="730825"/>
            </a:xfrm>
            <a:prstGeom prst="rect">
              <a:avLst/>
            </a:prstGeom>
          </p:spPr>
        </p:pic>
        <p:sp>
          <p:nvSpPr>
            <p:cNvPr id="52" name="TextBox 51"/>
            <p:cNvSpPr txBox="1"/>
            <p:nvPr/>
          </p:nvSpPr>
          <p:spPr>
            <a:xfrm>
              <a:off x="226360" y="3116038"/>
              <a:ext cx="1411302" cy="276999"/>
            </a:xfrm>
            <a:prstGeom prst="rect">
              <a:avLst/>
            </a:prstGeom>
            <a:noFill/>
          </p:spPr>
          <p:txBody>
            <a:bodyPr wrap="square" rtlCol="0">
              <a:spAutoFit/>
            </a:bodyPr>
            <a:lstStyle/>
            <a:p>
              <a:r>
                <a:rPr lang="en-US" sz="1200" b="1" dirty="0" smtClean="0">
                  <a:solidFill>
                    <a:schemeClr val="bg1"/>
                  </a:solidFill>
                  <a:latin typeface="Segoe UI" pitchFamily="34" charset="0"/>
                  <a:ea typeface="Segoe UI" pitchFamily="34" charset="0"/>
                  <a:cs typeface="Segoe UI" pitchFamily="34" charset="0"/>
                </a:rPr>
                <a:t>Small Business</a:t>
              </a:r>
            </a:p>
          </p:txBody>
        </p:sp>
      </p:grpSp>
      <p:grpSp>
        <p:nvGrpSpPr>
          <p:cNvPr id="3" name="Group 22"/>
          <p:cNvGrpSpPr/>
          <p:nvPr/>
        </p:nvGrpSpPr>
        <p:grpSpPr>
          <a:xfrm>
            <a:off x="4010892" y="1117049"/>
            <a:ext cx="3532909" cy="1061643"/>
            <a:chOff x="2819400" y="2244306"/>
            <a:chExt cx="3429000" cy="1061643"/>
          </a:xfrm>
        </p:grpSpPr>
        <p:pic>
          <p:nvPicPr>
            <p:cNvPr id="54" name="Picture 53" descr="manufacturer olive.png"/>
            <p:cNvPicPr>
              <a:picLocks noChangeAspect="1"/>
            </p:cNvPicPr>
            <p:nvPr/>
          </p:nvPicPr>
          <p:blipFill>
            <a:blip r:embed="rId5" cstate="print"/>
            <a:stretch>
              <a:fillRect/>
            </a:stretch>
          </p:blipFill>
          <p:spPr>
            <a:xfrm>
              <a:off x="4108076" y="2244306"/>
              <a:ext cx="885713" cy="867598"/>
            </a:xfrm>
            <a:prstGeom prst="rect">
              <a:avLst/>
            </a:prstGeom>
          </p:spPr>
        </p:pic>
        <p:sp>
          <p:nvSpPr>
            <p:cNvPr id="55" name="TextBox 54"/>
            <p:cNvSpPr txBox="1"/>
            <p:nvPr/>
          </p:nvSpPr>
          <p:spPr>
            <a:xfrm>
              <a:off x="2819400" y="3028950"/>
              <a:ext cx="3429000" cy="276999"/>
            </a:xfrm>
            <a:prstGeom prst="rect">
              <a:avLst/>
            </a:prstGeom>
            <a:noFill/>
          </p:spPr>
          <p:txBody>
            <a:bodyPr wrap="square" rtlCol="0">
              <a:spAutoFit/>
            </a:bodyPr>
            <a:lstStyle/>
            <a:p>
              <a:pPr algn="ctr"/>
              <a:r>
                <a:rPr lang="en-US" sz="1200" b="1" dirty="0" smtClean="0">
                  <a:solidFill>
                    <a:schemeClr val="bg1"/>
                  </a:solidFill>
                  <a:latin typeface="Segoe UI" pitchFamily="34" charset="0"/>
                  <a:ea typeface="Segoe UI" pitchFamily="34" charset="0"/>
                  <a:cs typeface="Segoe UI" pitchFamily="34" charset="0"/>
                </a:rPr>
                <a:t>Mid-Size Business</a:t>
              </a:r>
            </a:p>
          </p:txBody>
        </p:sp>
      </p:grpSp>
      <p:cxnSp>
        <p:nvCxnSpPr>
          <p:cNvPr id="57" name="Straight Connector 56"/>
          <p:cNvCxnSpPr/>
          <p:nvPr/>
        </p:nvCxnSpPr>
        <p:spPr>
          <a:xfrm>
            <a:off x="7734301" y="2388046"/>
            <a:ext cx="1271525" cy="1589"/>
          </a:xfrm>
          <a:prstGeom prst="line">
            <a:avLst/>
          </a:prstGeom>
          <a:ln w="28575">
            <a:solidFill>
              <a:schemeClr val="accent1"/>
            </a:solidFill>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4" name="Group 24"/>
          <p:cNvGrpSpPr/>
          <p:nvPr/>
        </p:nvGrpSpPr>
        <p:grpSpPr>
          <a:xfrm>
            <a:off x="7935726" y="1153887"/>
            <a:ext cx="2276764" cy="1182005"/>
            <a:chOff x="6887415" y="2327403"/>
            <a:chExt cx="2209800" cy="1182004"/>
          </a:xfrm>
        </p:grpSpPr>
        <p:pic>
          <p:nvPicPr>
            <p:cNvPr id="60" name="Picture 59" descr="enterprise blue.png"/>
            <p:cNvPicPr>
              <a:picLocks noChangeAspect="1"/>
            </p:cNvPicPr>
            <p:nvPr/>
          </p:nvPicPr>
          <p:blipFill>
            <a:blip r:embed="rId6" cstate="print"/>
            <a:stretch>
              <a:fillRect/>
            </a:stretch>
          </p:blipFill>
          <p:spPr>
            <a:xfrm>
              <a:off x="7026370" y="2327403"/>
              <a:ext cx="516890" cy="775334"/>
            </a:xfrm>
            <a:prstGeom prst="rect">
              <a:avLst/>
            </a:prstGeom>
          </p:spPr>
        </p:pic>
        <p:sp>
          <p:nvSpPr>
            <p:cNvPr id="61" name="TextBox 60"/>
            <p:cNvSpPr txBox="1"/>
            <p:nvPr/>
          </p:nvSpPr>
          <p:spPr>
            <a:xfrm>
              <a:off x="6887415" y="3078520"/>
              <a:ext cx="2209800" cy="430887"/>
            </a:xfrm>
            <a:prstGeom prst="rect">
              <a:avLst/>
            </a:prstGeom>
            <a:noFill/>
          </p:spPr>
          <p:txBody>
            <a:bodyPr wrap="square" rtlCol="0">
              <a:spAutoFit/>
            </a:bodyPr>
            <a:lstStyle/>
            <a:p>
              <a:r>
                <a:rPr lang="en-US" sz="1200" b="1" dirty="0" smtClean="0">
                  <a:latin typeface="Segoe UI" pitchFamily="34" charset="0"/>
                  <a:ea typeface="Segoe UI" pitchFamily="34" charset="0"/>
                  <a:cs typeface="Segoe UI" pitchFamily="34" charset="0"/>
                </a:rPr>
                <a:t>Enterprises</a:t>
              </a:r>
            </a:p>
            <a:p>
              <a:endParaRPr lang="en-US" sz="1000" b="1" dirty="0">
                <a:latin typeface="Segoe UI" pitchFamily="34" charset="0"/>
                <a:ea typeface="Segoe UI" pitchFamily="34" charset="0"/>
                <a:cs typeface="Segoe UI" pitchFamily="34" charset="0"/>
              </a:endParaRPr>
            </a:p>
          </p:txBody>
        </p:sp>
      </p:grpSp>
      <p:sp>
        <p:nvSpPr>
          <p:cNvPr id="81" name="TextBox 80"/>
          <p:cNvSpPr txBox="1"/>
          <p:nvPr/>
        </p:nvSpPr>
        <p:spPr>
          <a:xfrm>
            <a:off x="2400300" y="2346615"/>
            <a:ext cx="1905000" cy="400105"/>
          </a:xfrm>
          <a:prstGeom prst="rect">
            <a:avLst/>
          </a:prstGeom>
          <a:noFill/>
        </p:spPr>
        <p:txBody>
          <a:bodyPr wrap="square" lIns="91436" tIns="45718" rIns="91436" bIns="45718" rtlCol="0">
            <a:spAutoFit/>
          </a:bodyPr>
          <a:lstStyle/>
          <a:p>
            <a:endParaRPr lang="en-US" sz="1000" b="1" dirty="0" smtClean="0">
              <a:latin typeface="Segoe UI" pitchFamily="34" charset="0"/>
              <a:ea typeface="Segoe UI" pitchFamily="34" charset="0"/>
              <a:cs typeface="Segoe UI" pitchFamily="34" charset="0"/>
            </a:endParaRPr>
          </a:p>
          <a:p>
            <a:endParaRPr lang="en-US" sz="1000" b="1" dirty="0">
              <a:latin typeface="Segoe UI" pitchFamily="34" charset="0"/>
              <a:ea typeface="Segoe UI" pitchFamily="34" charset="0"/>
              <a:cs typeface="Segoe UI" pitchFamily="34" charset="0"/>
            </a:endParaRPr>
          </a:p>
        </p:txBody>
      </p:sp>
      <p:grpSp>
        <p:nvGrpSpPr>
          <p:cNvPr id="5" name="Group 116"/>
          <p:cNvGrpSpPr/>
          <p:nvPr/>
        </p:nvGrpSpPr>
        <p:grpSpPr>
          <a:xfrm>
            <a:off x="1871524" y="1147259"/>
            <a:ext cx="1090758" cy="1226987"/>
            <a:chOff x="1709593" y="1352731"/>
            <a:chExt cx="1090758" cy="1226987"/>
          </a:xfrm>
        </p:grpSpPr>
        <p:pic>
          <p:nvPicPr>
            <p:cNvPr id="75" name="Picture 74" descr="Home.png"/>
            <p:cNvPicPr>
              <a:picLocks noChangeAspect="1"/>
            </p:cNvPicPr>
            <p:nvPr/>
          </p:nvPicPr>
          <p:blipFill>
            <a:blip r:embed="rId7" cstate="print"/>
            <a:stretch>
              <a:fillRect/>
            </a:stretch>
          </p:blipFill>
          <p:spPr>
            <a:xfrm>
              <a:off x="1771650" y="1352731"/>
              <a:ext cx="826244" cy="826244"/>
            </a:xfrm>
            <a:prstGeom prst="rect">
              <a:avLst/>
            </a:prstGeom>
          </p:spPr>
        </p:pic>
        <p:sp>
          <p:nvSpPr>
            <p:cNvPr id="89" name="TextBox 88"/>
            <p:cNvSpPr txBox="1"/>
            <p:nvPr/>
          </p:nvSpPr>
          <p:spPr>
            <a:xfrm>
              <a:off x="1709593" y="2118053"/>
              <a:ext cx="1090758" cy="461665"/>
            </a:xfrm>
            <a:prstGeom prst="rect">
              <a:avLst/>
            </a:prstGeom>
            <a:noFill/>
          </p:spPr>
          <p:txBody>
            <a:bodyPr wrap="square" rtlCol="0">
              <a:spAutoFit/>
            </a:bodyPr>
            <a:lstStyle/>
            <a:p>
              <a:r>
                <a:rPr lang="en-US" sz="1200" b="1" dirty="0" smtClean="0">
                  <a:solidFill>
                    <a:schemeClr val="bg1"/>
                  </a:solidFill>
                  <a:latin typeface="Segoe UI" pitchFamily="34" charset="0"/>
                  <a:ea typeface="Segoe UI" pitchFamily="34" charset="0"/>
                  <a:cs typeface="Segoe UI" pitchFamily="34" charset="0"/>
                </a:rPr>
                <a:t>Consumer</a:t>
              </a:r>
            </a:p>
            <a:p>
              <a:endParaRPr lang="en-US" sz="1200" b="1" dirty="0" smtClean="0">
                <a:solidFill>
                  <a:schemeClr val="bg1"/>
                </a:solidFill>
                <a:latin typeface="Segoe UI" pitchFamily="34" charset="0"/>
                <a:ea typeface="Segoe UI" pitchFamily="34" charset="0"/>
                <a:cs typeface="Segoe UI" pitchFamily="34" charset="0"/>
              </a:endParaRPr>
            </a:p>
          </p:txBody>
        </p:sp>
      </p:grpSp>
      <p:sp>
        <p:nvSpPr>
          <p:cNvPr id="102" name="TextBox 101"/>
          <p:cNvSpPr txBox="1"/>
          <p:nvPr/>
        </p:nvSpPr>
        <p:spPr>
          <a:xfrm>
            <a:off x="130639" y="1907400"/>
            <a:ext cx="1643743" cy="276999"/>
          </a:xfrm>
          <a:prstGeom prst="rect">
            <a:avLst/>
          </a:prstGeom>
          <a:noFill/>
        </p:spPr>
        <p:txBody>
          <a:bodyPr wrap="square" lIns="91436" tIns="45718" rIns="91436" bIns="45718" rtlCol="0">
            <a:spAutoFit/>
          </a:bodyPr>
          <a:lstStyle/>
          <a:p>
            <a:r>
              <a:rPr lang="en-US" sz="1200" b="1" dirty="0" smtClean="0">
                <a:latin typeface="Segoe UI" pitchFamily="34" charset="0"/>
                <a:ea typeface="Segoe UI" pitchFamily="34" charset="0"/>
                <a:cs typeface="Segoe UI" pitchFamily="34" charset="0"/>
              </a:rPr>
              <a:t>Customer Segment</a:t>
            </a:r>
          </a:p>
        </p:txBody>
      </p:sp>
      <p:pic>
        <p:nvPicPr>
          <p:cNvPr id="114" name="Picture 113" descr="MSN icon people chat.png"/>
          <p:cNvPicPr>
            <a:picLocks noChangeAspect="1"/>
          </p:cNvPicPr>
          <p:nvPr/>
        </p:nvPicPr>
        <p:blipFill>
          <a:blip r:embed="rId8" cstate="print"/>
          <a:stretch>
            <a:fillRect/>
          </a:stretch>
        </p:blipFill>
        <p:spPr>
          <a:xfrm>
            <a:off x="548640" y="1156416"/>
            <a:ext cx="635192" cy="1038412"/>
          </a:xfrm>
          <a:prstGeom prst="rect">
            <a:avLst/>
          </a:prstGeom>
        </p:spPr>
      </p:pic>
      <p:cxnSp>
        <p:nvCxnSpPr>
          <p:cNvPr id="118" name="Straight Connector 117"/>
          <p:cNvCxnSpPr/>
          <p:nvPr/>
        </p:nvCxnSpPr>
        <p:spPr>
          <a:xfrm>
            <a:off x="1540328" y="2378521"/>
            <a:ext cx="785750" cy="1589"/>
          </a:xfrm>
          <a:prstGeom prst="line">
            <a:avLst/>
          </a:prstGeom>
          <a:ln w="28575">
            <a:solidFill>
              <a:schemeClr val="accent1"/>
            </a:solidFill>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6" name="Group 143"/>
          <p:cNvGrpSpPr/>
          <p:nvPr/>
        </p:nvGrpSpPr>
        <p:grpSpPr>
          <a:xfrm>
            <a:off x="1447800" y="4324263"/>
            <a:ext cx="933450" cy="476250"/>
            <a:chOff x="1447800" y="4724400"/>
            <a:chExt cx="933450" cy="476250"/>
          </a:xfrm>
          <a:solidFill>
            <a:schemeClr val="accent2">
              <a:lumMod val="25000"/>
            </a:schemeClr>
          </a:solidFill>
        </p:grpSpPr>
        <p:sp>
          <p:nvSpPr>
            <p:cNvPr id="140" name="Snip Single Corner Rectangle 139"/>
            <p:cNvSpPr/>
            <p:nvPr/>
          </p:nvSpPr>
          <p:spPr>
            <a:xfrm>
              <a:off x="1447800" y="4724400"/>
              <a:ext cx="933450" cy="476250"/>
            </a:xfrm>
            <a:prstGeom prst="snip1Rect">
              <a:avLst/>
            </a:prstGeom>
            <a:grpFill/>
            <a:ln>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63"/>
              <a:endParaRPr lang="en-US" dirty="0">
                <a:gradFill>
                  <a:gsLst>
                    <a:gs pos="0">
                      <a:schemeClr val="bg1"/>
                    </a:gs>
                    <a:gs pos="100000">
                      <a:schemeClr val="bg1"/>
                    </a:gs>
                  </a:gsLst>
                  <a:lin ang="13500000" scaled="1"/>
                </a:gradFill>
                <a:latin typeface="Segoe Semibold" pitchFamily="34" charset="0"/>
              </a:endParaRPr>
            </a:p>
          </p:txBody>
        </p:sp>
        <p:pic>
          <p:nvPicPr>
            <p:cNvPr id="141" name="Picture 140" descr="Windows Home Server logo v r.png"/>
            <p:cNvPicPr>
              <a:picLocks noChangeAspect="1"/>
            </p:cNvPicPr>
            <p:nvPr/>
          </p:nvPicPr>
          <p:blipFill>
            <a:blip r:embed="rId9" cstate="print"/>
            <a:stretch>
              <a:fillRect/>
            </a:stretch>
          </p:blipFill>
          <p:spPr>
            <a:xfrm>
              <a:off x="1628775" y="4758380"/>
              <a:ext cx="552450" cy="370832"/>
            </a:xfrm>
            <a:prstGeom prst="rect">
              <a:avLst/>
            </a:prstGeom>
            <a:grpFill/>
          </p:spPr>
        </p:pic>
      </p:grpSp>
      <p:sp>
        <p:nvSpPr>
          <p:cNvPr id="149" name="Snip Single Corner Rectangle 148"/>
          <p:cNvSpPr/>
          <p:nvPr/>
        </p:nvSpPr>
        <p:spPr>
          <a:xfrm>
            <a:off x="2195287" y="5122686"/>
            <a:ext cx="1066799" cy="540065"/>
          </a:xfrm>
          <a:prstGeom prst="snip1Rect">
            <a:avLst>
              <a:gd name="adj" fmla="val 24730"/>
            </a:avLst>
          </a:prstGeom>
          <a:solidFill>
            <a:srgbClr val="5E6A16"/>
          </a:solidFill>
          <a:ln>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lnSpc>
                <a:spcPct val="85000"/>
              </a:lnSpc>
            </a:pPr>
            <a:endParaRPr lang="en-US" sz="2300" dirty="0">
              <a:gradFill>
                <a:gsLst>
                  <a:gs pos="0">
                    <a:schemeClr val="bg1"/>
                  </a:gs>
                  <a:gs pos="100000">
                    <a:schemeClr val="bg1"/>
                  </a:gs>
                </a:gsLst>
                <a:lin ang="13500000" scaled="1"/>
              </a:gradFill>
              <a:latin typeface="Segoe" pitchFamily="34" charset="0"/>
            </a:endParaRPr>
          </a:p>
        </p:txBody>
      </p:sp>
      <p:grpSp>
        <p:nvGrpSpPr>
          <p:cNvPr id="7" name="Group 156"/>
          <p:cNvGrpSpPr/>
          <p:nvPr/>
        </p:nvGrpSpPr>
        <p:grpSpPr>
          <a:xfrm>
            <a:off x="2945643" y="4312925"/>
            <a:ext cx="1778758" cy="476250"/>
            <a:chOff x="3105149" y="4305300"/>
            <a:chExt cx="1171575" cy="476250"/>
          </a:xfrm>
          <a:solidFill>
            <a:schemeClr val="accent2">
              <a:lumMod val="25000"/>
            </a:schemeClr>
          </a:solidFill>
        </p:grpSpPr>
        <p:sp>
          <p:nvSpPr>
            <p:cNvPr id="154" name="Snip Single Corner Rectangle 153"/>
            <p:cNvSpPr/>
            <p:nvPr/>
          </p:nvSpPr>
          <p:spPr>
            <a:xfrm>
              <a:off x="3105149" y="4305300"/>
              <a:ext cx="1171575" cy="476250"/>
            </a:xfrm>
            <a:prstGeom prst="snip1Rect">
              <a:avLst/>
            </a:prstGeom>
            <a:grpFill/>
            <a:ln>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63"/>
              <a:endParaRPr lang="en-US" dirty="0">
                <a:gradFill>
                  <a:gsLst>
                    <a:gs pos="0">
                      <a:schemeClr val="bg1"/>
                    </a:gs>
                    <a:gs pos="100000">
                      <a:schemeClr val="bg1"/>
                    </a:gs>
                  </a:gsLst>
                  <a:lin ang="13500000" scaled="1"/>
                </a:gradFill>
                <a:latin typeface="Segoe Semibold" pitchFamily="34" charset="0"/>
              </a:endParaRPr>
            </a:p>
          </p:txBody>
        </p:sp>
        <p:pic>
          <p:nvPicPr>
            <p:cNvPr id="156" name="Picture 155" descr="Windows Small Business Server 2008 Logo-V Rev.png"/>
            <p:cNvPicPr>
              <a:picLocks noChangeAspect="1"/>
            </p:cNvPicPr>
            <p:nvPr/>
          </p:nvPicPr>
          <p:blipFill>
            <a:blip r:embed="rId10" cstate="print"/>
            <a:stretch>
              <a:fillRect/>
            </a:stretch>
          </p:blipFill>
          <p:spPr>
            <a:xfrm>
              <a:off x="3286125" y="4372257"/>
              <a:ext cx="895350" cy="323567"/>
            </a:xfrm>
            <a:prstGeom prst="rect">
              <a:avLst/>
            </a:prstGeom>
            <a:grpFill/>
          </p:spPr>
        </p:pic>
      </p:grpSp>
      <p:grpSp>
        <p:nvGrpSpPr>
          <p:cNvPr id="8" name="Group 178"/>
          <p:cNvGrpSpPr/>
          <p:nvPr/>
        </p:nvGrpSpPr>
        <p:grpSpPr>
          <a:xfrm>
            <a:off x="4800600" y="4308389"/>
            <a:ext cx="2362200" cy="476250"/>
            <a:chOff x="4562474" y="4305300"/>
            <a:chExt cx="3228976" cy="476250"/>
          </a:xfrm>
          <a:solidFill>
            <a:schemeClr val="accent2">
              <a:lumMod val="25000"/>
            </a:schemeClr>
          </a:solidFill>
        </p:grpSpPr>
        <p:sp>
          <p:nvSpPr>
            <p:cNvPr id="161" name="Snip Single Corner Rectangle 160"/>
            <p:cNvSpPr/>
            <p:nvPr/>
          </p:nvSpPr>
          <p:spPr>
            <a:xfrm>
              <a:off x="4562474" y="4305300"/>
              <a:ext cx="3228976" cy="476250"/>
            </a:xfrm>
            <a:prstGeom prst="snip1Rect">
              <a:avLst/>
            </a:prstGeom>
            <a:grpFill/>
            <a:ln>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63"/>
              <a:endParaRPr lang="en-US" dirty="0">
                <a:gradFill>
                  <a:gsLst>
                    <a:gs pos="0">
                      <a:schemeClr val="bg1"/>
                    </a:gs>
                    <a:gs pos="100000">
                      <a:schemeClr val="bg1"/>
                    </a:gs>
                  </a:gsLst>
                  <a:lin ang="13500000" scaled="1"/>
                </a:gradFill>
                <a:latin typeface="Segoe Semibold" pitchFamily="34" charset="0"/>
              </a:endParaRPr>
            </a:p>
          </p:txBody>
        </p:sp>
        <p:pic>
          <p:nvPicPr>
            <p:cNvPr id="163" name="Picture 162" descr="Windows Essential Business Server 2008 logo v r.png"/>
            <p:cNvPicPr>
              <a:picLocks noChangeAspect="1"/>
            </p:cNvPicPr>
            <p:nvPr/>
          </p:nvPicPr>
          <p:blipFill>
            <a:blip r:embed="rId11" cstate="print"/>
            <a:stretch>
              <a:fillRect/>
            </a:stretch>
          </p:blipFill>
          <p:spPr>
            <a:xfrm>
              <a:off x="5480087" y="4341533"/>
              <a:ext cx="1547527" cy="373568"/>
            </a:xfrm>
            <a:prstGeom prst="rect">
              <a:avLst/>
            </a:prstGeom>
            <a:grpFill/>
          </p:spPr>
        </p:pic>
      </p:grpSp>
      <p:pic>
        <p:nvPicPr>
          <p:cNvPr id="205" name="Picture 204" descr="Blue Embossed Line.png"/>
          <p:cNvPicPr>
            <a:picLocks noChangeAspect="1"/>
          </p:cNvPicPr>
          <p:nvPr/>
        </p:nvPicPr>
        <p:blipFill>
          <a:blip r:embed="rId3" cstate="print"/>
          <a:stretch>
            <a:fillRect/>
          </a:stretch>
        </p:blipFill>
        <p:spPr>
          <a:xfrm rot="5400000">
            <a:off x="1766887" y="2598282"/>
            <a:ext cx="1162050" cy="276225"/>
          </a:xfrm>
          <a:prstGeom prst="rect">
            <a:avLst/>
          </a:prstGeom>
        </p:spPr>
      </p:pic>
      <p:pic>
        <p:nvPicPr>
          <p:cNvPr id="206" name="Picture 205" descr="Blue Embossed Line.png"/>
          <p:cNvPicPr>
            <a:picLocks noChangeAspect="1"/>
          </p:cNvPicPr>
          <p:nvPr/>
        </p:nvPicPr>
        <p:blipFill>
          <a:blip r:embed="rId3" cstate="print"/>
          <a:stretch>
            <a:fillRect/>
          </a:stretch>
        </p:blipFill>
        <p:spPr>
          <a:xfrm rot="5400000">
            <a:off x="3719513" y="2703058"/>
            <a:ext cx="762000" cy="276225"/>
          </a:xfrm>
          <a:prstGeom prst="rect">
            <a:avLst/>
          </a:prstGeom>
        </p:spPr>
      </p:pic>
      <p:sp>
        <p:nvSpPr>
          <p:cNvPr id="78" name="TextBox 77"/>
          <p:cNvSpPr txBox="1"/>
          <p:nvPr/>
        </p:nvSpPr>
        <p:spPr>
          <a:xfrm>
            <a:off x="346846" y="4354628"/>
            <a:ext cx="965321" cy="397028"/>
          </a:xfrm>
          <a:prstGeom prst="rect">
            <a:avLst/>
          </a:prstGeom>
          <a:noFill/>
        </p:spPr>
        <p:txBody>
          <a:bodyPr wrap="none" lIns="91436" tIns="45718" rIns="91436" bIns="45718" rtlCol="0">
            <a:spAutoFit/>
          </a:bodyPr>
          <a:lstStyle/>
          <a:p>
            <a:pPr marL="228591" lvl="2" indent="-228591">
              <a:lnSpc>
                <a:spcPct val="90000"/>
              </a:lnSpc>
              <a:spcBef>
                <a:spcPct val="20000"/>
              </a:spcBef>
              <a:spcAft>
                <a:spcPts val="400"/>
              </a:spcAft>
              <a:buClr>
                <a:srgbClr val="FF5B00"/>
              </a:buClr>
              <a:buSzPct val="85000"/>
              <a:buFont typeface="Wingdings 3" pitchFamily="18" charset="2"/>
              <a:buChar char="u"/>
            </a:pPr>
            <a:r>
              <a:rPr lang="en-US" sz="1100" dirty="0" smtClean="0">
                <a:solidFill>
                  <a:schemeClr val="bg1"/>
                </a:solidFill>
                <a:latin typeface="Segoe" pitchFamily="34" charset="0"/>
              </a:rPr>
              <a:t>Solution </a:t>
            </a:r>
            <a:br>
              <a:rPr lang="en-US" sz="1100" dirty="0" smtClean="0">
                <a:solidFill>
                  <a:schemeClr val="bg1"/>
                </a:solidFill>
                <a:latin typeface="Segoe" pitchFamily="34" charset="0"/>
              </a:rPr>
            </a:br>
            <a:r>
              <a:rPr lang="en-US" sz="1100" dirty="0" smtClean="0">
                <a:solidFill>
                  <a:schemeClr val="bg1"/>
                </a:solidFill>
                <a:latin typeface="Segoe" pitchFamily="34" charset="0"/>
              </a:rPr>
              <a:t>Offers</a:t>
            </a:r>
            <a:endParaRPr lang="en-US" sz="1100" dirty="0">
              <a:solidFill>
                <a:schemeClr val="bg1"/>
              </a:solidFill>
              <a:latin typeface="Segoe" pitchFamily="34" charset="0"/>
            </a:endParaRPr>
          </a:p>
        </p:txBody>
      </p:sp>
      <p:sp>
        <p:nvSpPr>
          <p:cNvPr id="79" name="TextBox 78"/>
          <p:cNvSpPr txBox="1"/>
          <p:nvPr/>
        </p:nvSpPr>
        <p:spPr>
          <a:xfrm>
            <a:off x="346846" y="5243413"/>
            <a:ext cx="1293269" cy="397032"/>
          </a:xfrm>
          <a:prstGeom prst="rect">
            <a:avLst/>
          </a:prstGeom>
          <a:noFill/>
        </p:spPr>
        <p:txBody>
          <a:bodyPr wrap="square" lIns="91436" tIns="45718" rIns="91436" bIns="45718" rtlCol="0">
            <a:spAutoFit/>
          </a:bodyPr>
          <a:lstStyle/>
          <a:p>
            <a:pPr marL="228591" lvl="2" indent="-228591">
              <a:lnSpc>
                <a:spcPct val="90000"/>
              </a:lnSpc>
              <a:spcBef>
                <a:spcPct val="20000"/>
              </a:spcBef>
              <a:spcAft>
                <a:spcPts val="400"/>
              </a:spcAft>
              <a:buClr>
                <a:srgbClr val="FF5B00"/>
              </a:buClr>
              <a:buSzPct val="85000"/>
              <a:buFont typeface="Wingdings 3" pitchFamily="18" charset="2"/>
              <a:buChar char="u"/>
            </a:pPr>
            <a:r>
              <a:rPr lang="en-US" sz="1100" dirty="0" smtClean="0">
                <a:latin typeface="Segoe" pitchFamily="34" charset="0"/>
              </a:rPr>
              <a:t>Server </a:t>
            </a:r>
            <a:br>
              <a:rPr lang="en-US" sz="1100" dirty="0" smtClean="0">
                <a:latin typeface="Segoe" pitchFamily="34" charset="0"/>
              </a:rPr>
            </a:br>
            <a:r>
              <a:rPr lang="en-US" sz="1100" dirty="0" smtClean="0">
                <a:latin typeface="Segoe" pitchFamily="34" charset="0"/>
              </a:rPr>
              <a:t>Offers</a:t>
            </a:r>
            <a:endParaRPr lang="en-US" sz="1100" dirty="0">
              <a:latin typeface="Segoe" pitchFamily="34" charset="0"/>
            </a:endParaRPr>
          </a:p>
        </p:txBody>
      </p:sp>
      <p:pic>
        <p:nvPicPr>
          <p:cNvPr id="1026" name="Picture 2" descr="C:\Users\vikramg\Pictures\2008-05-11 PRESENTATION_DVD\Artwork_Imagery\HARDWARE_IMAGERY\Illustration - Misc Hardware\Windows Vista Illustration Icons\Users.png"/>
          <p:cNvPicPr>
            <a:picLocks noChangeAspect="1" noChangeArrowheads="1"/>
          </p:cNvPicPr>
          <p:nvPr/>
        </p:nvPicPr>
        <p:blipFill>
          <a:blip r:embed="rId12" cstate="print"/>
          <a:srcRect/>
          <a:stretch>
            <a:fillRect/>
          </a:stretch>
        </p:blipFill>
        <p:spPr bwMode="auto">
          <a:xfrm>
            <a:off x="947057" y="2264225"/>
            <a:ext cx="609600" cy="609600"/>
          </a:xfrm>
          <a:prstGeom prst="rect">
            <a:avLst/>
          </a:prstGeom>
          <a:noFill/>
          <a:effectLst>
            <a:reflection blurRad="6350" stA="52000" endA="300" endPos="35000" dir="5400000" sy="-100000" algn="bl" rotWithShape="0"/>
          </a:effectLst>
        </p:spPr>
      </p:pic>
      <p:sp>
        <p:nvSpPr>
          <p:cNvPr id="76" name="TextBox 75"/>
          <p:cNvSpPr txBox="1"/>
          <p:nvPr/>
        </p:nvSpPr>
        <p:spPr>
          <a:xfrm>
            <a:off x="1332783" y="2622632"/>
            <a:ext cx="1247775" cy="276999"/>
          </a:xfrm>
          <a:prstGeom prst="rect">
            <a:avLst/>
          </a:prstGeom>
          <a:noFill/>
        </p:spPr>
        <p:txBody>
          <a:bodyPr wrap="square" lIns="91436" tIns="45718" rIns="91436" bIns="45718" rtlCol="0">
            <a:spAutoFit/>
          </a:bodyPr>
          <a:lstStyle/>
          <a:p>
            <a:pPr algn="ctr"/>
            <a:r>
              <a:rPr lang="en-US" sz="1200" b="1" dirty="0" smtClean="0">
                <a:latin typeface="Segoe UI" pitchFamily="34" charset="0"/>
                <a:ea typeface="Segoe UI" pitchFamily="34" charset="0"/>
                <a:cs typeface="Segoe UI" pitchFamily="34" charset="0"/>
              </a:rPr>
              <a:t>Users</a:t>
            </a:r>
          </a:p>
        </p:txBody>
      </p:sp>
      <p:sp>
        <p:nvSpPr>
          <p:cNvPr id="90" name="TextBox 89"/>
          <p:cNvSpPr txBox="1"/>
          <p:nvPr/>
        </p:nvSpPr>
        <p:spPr>
          <a:xfrm>
            <a:off x="4038600" y="2841169"/>
            <a:ext cx="341752" cy="276995"/>
          </a:xfrm>
          <a:prstGeom prst="rect">
            <a:avLst/>
          </a:prstGeom>
          <a:noFill/>
        </p:spPr>
        <p:txBody>
          <a:bodyPr wrap="none" lIns="91436" tIns="45718" rIns="91436" bIns="45718" rtlCol="0">
            <a:spAutoFit/>
          </a:bodyPr>
          <a:lstStyle/>
          <a:p>
            <a:r>
              <a:rPr lang="en-US" sz="1200" b="1" dirty="0" smtClean="0"/>
              <a:t>50</a:t>
            </a:r>
            <a:endParaRPr lang="en-US" sz="1200" b="1" dirty="0"/>
          </a:p>
        </p:txBody>
      </p:sp>
      <p:sp>
        <p:nvSpPr>
          <p:cNvPr id="91" name="TextBox 90"/>
          <p:cNvSpPr txBox="1"/>
          <p:nvPr/>
        </p:nvSpPr>
        <p:spPr>
          <a:xfrm>
            <a:off x="7782465" y="2634133"/>
            <a:ext cx="420300" cy="276995"/>
          </a:xfrm>
          <a:prstGeom prst="rect">
            <a:avLst/>
          </a:prstGeom>
          <a:noFill/>
        </p:spPr>
        <p:txBody>
          <a:bodyPr wrap="none" lIns="91436" tIns="45718" rIns="91436" bIns="45718" rtlCol="0">
            <a:spAutoFit/>
          </a:bodyPr>
          <a:lstStyle/>
          <a:p>
            <a:r>
              <a:rPr lang="en-US" sz="1200" b="1" dirty="0" smtClean="0"/>
              <a:t>500</a:t>
            </a:r>
            <a:endParaRPr lang="en-US" sz="1200" b="1" dirty="0"/>
          </a:p>
        </p:txBody>
      </p:sp>
      <p:cxnSp>
        <p:nvCxnSpPr>
          <p:cNvPr id="94" name="Straight Arrow Connector 93"/>
          <p:cNvCxnSpPr/>
          <p:nvPr/>
        </p:nvCxnSpPr>
        <p:spPr>
          <a:xfrm>
            <a:off x="2362200" y="2764968"/>
            <a:ext cx="1752600" cy="1588"/>
          </a:xfrm>
          <a:prstGeom prst="straightConnector1">
            <a:avLst/>
          </a:prstGeom>
          <a:ln w="28575">
            <a:solidFill>
              <a:schemeClr val="accent1"/>
            </a:solidFill>
            <a:prstDash val="sys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8" name="Straight Arrow Connector 97"/>
          <p:cNvCxnSpPr/>
          <p:nvPr/>
        </p:nvCxnSpPr>
        <p:spPr>
          <a:xfrm>
            <a:off x="4114800" y="2764968"/>
            <a:ext cx="3657600" cy="1588"/>
          </a:xfrm>
          <a:prstGeom prst="straightConnector1">
            <a:avLst/>
          </a:prstGeom>
          <a:ln w="28575">
            <a:solidFill>
              <a:schemeClr val="accent1"/>
            </a:solidFill>
            <a:prstDash val="sys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101" name="Picture 100" descr="Blue Embossed Line.png"/>
          <p:cNvPicPr>
            <a:picLocks noChangeAspect="1"/>
          </p:cNvPicPr>
          <p:nvPr/>
        </p:nvPicPr>
        <p:blipFill>
          <a:blip r:embed="rId3" cstate="print"/>
          <a:stretch>
            <a:fillRect/>
          </a:stretch>
        </p:blipFill>
        <p:spPr>
          <a:xfrm rot="5400000">
            <a:off x="2681286" y="3236458"/>
            <a:ext cx="1219201" cy="276225"/>
          </a:xfrm>
          <a:prstGeom prst="rect">
            <a:avLst/>
          </a:prstGeom>
        </p:spPr>
      </p:pic>
      <p:sp>
        <p:nvSpPr>
          <p:cNvPr id="103" name="Rectangle 102"/>
          <p:cNvSpPr/>
          <p:nvPr/>
        </p:nvSpPr>
        <p:spPr>
          <a:xfrm>
            <a:off x="3276600" y="2841169"/>
            <a:ext cx="341752" cy="276995"/>
          </a:xfrm>
          <a:prstGeom prst="rect">
            <a:avLst/>
          </a:prstGeom>
          <a:noFill/>
          <a:ln w="3175">
            <a:noFill/>
          </a:ln>
          <a:effectLst>
            <a:glow rad="228600">
              <a:schemeClr val="accent1">
                <a:satMod val="175000"/>
                <a:alpha val="40000"/>
              </a:schemeClr>
            </a:glow>
            <a:reflection blurRad="6350" stA="50000" endA="300" endPos="55500" dist="101600" dir="5400000" sy="-100000" algn="bl" rotWithShape="0"/>
          </a:effectLst>
        </p:spPr>
        <p:txBody>
          <a:bodyPr wrap="none" lIns="91436" tIns="45718" rIns="91436" bIns="45718">
            <a:spAutoFit/>
          </a:bodyPr>
          <a:lstStyle/>
          <a:p>
            <a:r>
              <a:rPr lang="en-US" sz="1200" b="1" dirty="0" smtClean="0"/>
              <a:t>15</a:t>
            </a:r>
          </a:p>
        </p:txBody>
      </p:sp>
      <p:pic>
        <p:nvPicPr>
          <p:cNvPr id="109" name="Picture 108" descr="Blue Embossed Line.png"/>
          <p:cNvPicPr>
            <a:picLocks noChangeAspect="1"/>
          </p:cNvPicPr>
          <p:nvPr/>
        </p:nvPicPr>
        <p:blipFill>
          <a:blip r:embed="rId3" cstate="print"/>
          <a:stretch>
            <a:fillRect/>
          </a:stretch>
        </p:blipFill>
        <p:spPr>
          <a:xfrm rot="5400000">
            <a:off x="4129086" y="3236457"/>
            <a:ext cx="1219200" cy="276225"/>
          </a:xfrm>
          <a:prstGeom prst="rect">
            <a:avLst/>
          </a:prstGeom>
        </p:spPr>
      </p:pic>
      <p:sp>
        <p:nvSpPr>
          <p:cNvPr id="115" name="TextBox 114"/>
          <p:cNvSpPr txBox="1"/>
          <p:nvPr/>
        </p:nvSpPr>
        <p:spPr>
          <a:xfrm>
            <a:off x="4687440" y="2841169"/>
            <a:ext cx="341752" cy="276995"/>
          </a:xfrm>
          <a:prstGeom prst="rect">
            <a:avLst/>
          </a:prstGeom>
          <a:ln w="3175">
            <a:noFill/>
          </a:ln>
          <a:effectLst>
            <a:glow rad="228600">
              <a:schemeClr val="accent1">
                <a:satMod val="175000"/>
                <a:alpha val="40000"/>
              </a:schemeClr>
            </a:glow>
            <a:reflection blurRad="6350" stA="50000" endA="300" endPos="55500" dist="101600" dir="5400000" sy="-100000" algn="bl" rotWithShape="0"/>
          </a:effectLst>
        </p:spPr>
        <p:txBody>
          <a:bodyPr wrap="none" lIns="91436" tIns="45718" rIns="91436" bIns="45718">
            <a:spAutoFit/>
          </a:bodyPr>
          <a:lstStyle/>
          <a:p>
            <a:r>
              <a:rPr lang="en-US" sz="1200" b="1" dirty="0" smtClean="0"/>
              <a:t>75</a:t>
            </a:r>
          </a:p>
        </p:txBody>
      </p:sp>
      <p:pic>
        <p:nvPicPr>
          <p:cNvPr id="116" name="Picture 115" descr="Blue Embossed Line.png"/>
          <p:cNvPicPr>
            <a:picLocks noChangeAspect="1"/>
          </p:cNvPicPr>
          <p:nvPr/>
        </p:nvPicPr>
        <p:blipFill>
          <a:blip r:embed="rId3" cstate="print"/>
          <a:stretch>
            <a:fillRect/>
          </a:stretch>
        </p:blipFill>
        <p:spPr>
          <a:xfrm rot="5400000">
            <a:off x="6196013" y="3198357"/>
            <a:ext cx="1143000" cy="276225"/>
          </a:xfrm>
          <a:prstGeom prst="rect">
            <a:avLst/>
          </a:prstGeom>
        </p:spPr>
      </p:pic>
      <p:sp>
        <p:nvSpPr>
          <p:cNvPr id="117" name="TextBox 116"/>
          <p:cNvSpPr txBox="1"/>
          <p:nvPr/>
        </p:nvSpPr>
        <p:spPr>
          <a:xfrm>
            <a:off x="6324600" y="2917369"/>
            <a:ext cx="420300" cy="276995"/>
          </a:xfrm>
          <a:prstGeom prst="rect">
            <a:avLst/>
          </a:prstGeom>
          <a:ln w="3175">
            <a:noFill/>
          </a:ln>
          <a:effectLst>
            <a:glow rad="228600">
              <a:schemeClr val="accent1">
                <a:satMod val="175000"/>
                <a:alpha val="40000"/>
              </a:schemeClr>
            </a:glow>
            <a:reflection blurRad="6350" stA="50000" endA="300" endPos="55500" dist="101600" dir="5400000" sy="-100000" algn="bl" rotWithShape="0"/>
          </a:effectLst>
        </p:spPr>
        <p:txBody>
          <a:bodyPr wrap="none" lIns="91436" tIns="45718" rIns="91436" bIns="45718">
            <a:spAutoFit/>
          </a:bodyPr>
          <a:lstStyle/>
          <a:p>
            <a:r>
              <a:rPr lang="en-US" sz="1200" b="1" dirty="0" smtClean="0"/>
              <a:t>250</a:t>
            </a:r>
          </a:p>
        </p:txBody>
      </p:sp>
      <p:pic>
        <p:nvPicPr>
          <p:cNvPr id="11" name="Picture 3" descr="C:\Users\vikramg.REDMOND\Desktop\WS08-R2-DtCnt_v_rgb_r.png"/>
          <p:cNvPicPr>
            <a:picLocks noChangeAspect="1" noChangeArrowheads="1"/>
          </p:cNvPicPr>
          <p:nvPr/>
        </p:nvPicPr>
        <p:blipFill>
          <a:blip r:embed="rId13" cstate="print"/>
          <a:srcRect/>
          <a:stretch>
            <a:fillRect/>
          </a:stretch>
        </p:blipFill>
        <p:spPr bwMode="auto">
          <a:xfrm>
            <a:off x="7346241" y="5157675"/>
            <a:ext cx="1111966" cy="428877"/>
          </a:xfrm>
          <a:prstGeom prst="rect">
            <a:avLst/>
          </a:prstGeom>
          <a:noFill/>
        </p:spPr>
      </p:pic>
      <p:pic>
        <p:nvPicPr>
          <p:cNvPr id="1028" name="Picture 4" descr="C:\Users\vikramg.REDMOND\Desktop\WS08-R2-Ent_v_rgb_r.png"/>
          <p:cNvPicPr>
            <a:picLocks noChangeAspect="1" noChangeArrowheads="1"/>
          </p:cNvPicPr>
          <p:nvPr/>
        </p:nvPicPr>
        <p:blipFill>
          <a:blip r:embed="rId14" cstate="print"/>
          <a:srcRect/>
          <a:stretch>
            <a:fillRect/>
          </a:stretch>
        </p:blipFill>
        <p:spPr bwMode="auto">
          <a:xfrm>
            <a:off x="5592014" y="5174539"/>
            <a:ext cx="1022872" cy="412013"/>
          </a:xfrm>
          <a:prstGeom prst="rect">
            <a:avLst/>
          </a:prstGeom>
          <a:noFill/>
        </p:spPr>
      </p:pic>
      <p:pic>
        <p:nvPicPr>
          <p:cNvPr id="1029" name="Picture 5" descr="C:\Users\vikramg.REDMOND\Desktop\WS08R2-Found_v_rgb_r.png"/>
          <p:cNvPicPr>
            <a:picLocks noChangeAspect="1" noChangeArrowheads="1"/>
          </p:cNvPicPr>
          <p:nvPr/>
        </p:nvPicPr>
        <p:blipFill>
          <a:blip r:embed="rId15" cstate="print"/>
          <a:srcRect/>
          <a:stretch>
            <a:fillRect/>
          </a:stretch>
        </p:blipFill>
        <p:spPr bwMode="auto">
          <a:xfrm>
            <a:off x="2222750" y="5215077"/>
            <a:ext cx="963136" cy="371474"/>
          </a:xfrm>
          <a:prstGeom prst="rect">
            <a:avLst/>
          </a:prstGeom>
          <a:noFill/>
        </p:spPr>
      </p:pic>
      <p:pic>
        <p:nvPicPr>
          <p:cNvPr id="68" name="Picture 67" descr="WS08-R2-Std_v_rgb_r.png"/>
          <p:cNvPicPr>
            <a:picLocks noChangeAspect="1"/>
          </p:cNvPicPr>
          <p:nvPr/>
        </p:nvPicPr>
        <p:blipFill>
          <a:blip r:embed="rId16" cstate="print"/>
          <a:stretch>
            <a:fillRect/>
          </a:stretch>
        </p:blipFill>
        <p:spPr>
          <a:xfrm>
            <a:off x="3566886" y="5170085"/>
            <a:ext cx="1085850" cy="416467"/>
          </a:xfrm>
          <a:prstGeom prst="rect">
            <a:avLst/>
          </a:prstGeom>
        </p:spPr>
      </p:pic>
      <p:sp>
        <p:nvSpPr>
          <p:cNvPr id="67" name="Isosceles Triangle 66"/>
          <p:cNvSpPr/>
          <p:nvPr/>
        </p:nvSpPr>
        <p:spPr bwMode="auto">
          <a:xfrm rot="5400000">
            <a:off x="1498522" y="1550055"/>
            <a:ext cx="182880" cy="274320"/>
          </a:xfrm>
          <a:prstGeom prst="triangle">
            <a:avLst/>
          </a:prstGeom>
          <a:solidFill>
            <a:schemeClr val="accent1"/>
          </a:solidFill>
          <a:ln>
            <a:headEnd type="none" w="med" len="med"/>
            <a:tailEnd type="none" w="med" len="med"/>
          </a:ln>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endParaRPr lang="en-US" dirty="0" smtClean="0">
              <a:gradFill>
                <a:gsLst>
                  <a:gs pos="0">
                    <a:schemeClr val="bg1"/>
                  </a:gs>
                  <a:gs pos="100000">
                    <a:schemeClr val="bg1"/>
                  </a:gs>
                </a:gsLst>
                <a:lin ang="13500000" scaled="1"/>
              </a:gradFill>
              <a:effectLst>
                <a:outerShdw blurRad="38100" dist="38100" dir="2700000" algn="tl">
                  <a:srgbClr val="000000">
                    <a:alpha val="43137"/>
                  </a:srgbClr>
                </a:outerShdw>
              </a:effectLst>
              <a:latin typeface="Segoe" pitchFamily="34" charset="0"/>
            </a:endParaRPr>
          </a:p>
        </p:txBody>
      </p:sp>
      <p:sp>
        <p:nvSpPr>
          <p:cNvPr id="69" name="Isosceles Triangle 68"/>
          <p:cNvSpPr/>
          <p:nvPr/>
        </p:nvSpPr>
        <p:spPr bwMode="auto">
          <a:xfrm rot="10800000">
            <a:off x="4917846" y="2197239"/>
            <a:ext cx="182880" cy="274320"/>
          </a:xfrm>
          <a:prstGeom prst="triangle">
            <a:avLst/>
          </a:prstGeom>
          <a:solidFill>
            <a:schemeClr val="accent1"/>
          </a:solidFill>
          <a:ln>
            <a:headEnd type="none" w="med" len="med"/>
            <a:tailEnd type="none" w="med" len="med"/>
          </a:ln>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endParaRPr lang="en-US" dirty="0" smtClean="0">
              <a:gradFill>
                <a:gsLst>
                  <a:gs pos="0">
                    <a:schemeClr val="bg1"/>
                  </a:gs>
                  <a:gs pos="100000">
                    <a:schemeClr val="bg1"/>
                  </a:gs>
                </a:gsLst>
                <a:lin ang="13500000" scaled="1"/>
              </a:gradFill>
              <a:effectLst>
                <a:outerShdw blurRad="38100" dist="38100" dir="2700000" algn="tl">
                  <a:srgbClr val="000000">
                    <a:alpha val="43137"/>
                  </a:srgbClr>
                </a:outerShdw>
              </a:effectLst>
              <a:latin typeface="Segoe" pitchFamily="34" charset="0"/>
            </a:endParaRPr>
          </a:p>
        </p:txBody>
      </p:sp>
      <p:sp>
        <p:nvSpPr>
          <p:cNvPr id="70" name="Isosceles Triangle 69"/>
          <p:cNvSpPr/>
          <p:nvPr/>
        </p:nvSpPr>
        <p:spPr bwMode="auto">
          <a:xfrm rot="10800000">
            <a:off x="5693293" y="2188275"/>
            <a:ext cx="182880" cy="274320"/>
          </a:xfrm>
          <a:prstGeom prst="triangle">
            <a:avLst/>
          </a:prstGeom>
          <a:solidFill>
            <a:schemeClr val="accent1"/>
          </a:solidFill>
          <a:ln>
            <a:headEnd type="none" w="med" len="med"/>
            <a:tailEnd type="none" w="med" len="med"/>
          </a:ln>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endParaRPr lang="en-US" dirty="0" smtClean="0">
              <a:gradFill>
                <a:gsLst>
                  <a:gs pos="0">
                    <a:schemeClr val="bg1"/>
                  </a:gs>
                  <a:gs pos="100000">
                    <a:schemeClr val="bg1"/>
                  </a:gs>
                </a:gsLst>
                <a:lin ang="13500000" scaled="1"/>
              </a:gradFill>
              <a:effectLst>
                <a:outerShdw blurRad="38100" dist="38100" dir="2700000" algn="tl">
                  <a:srgbClr val="000000">
                    <a:alpha val="43137"/>
                  </a:srgbClr>
                </a:outerShdw>
              </a:effectLst>
              <a:latin typeface="Segoe" pitchFamily="34" charset="0"/>
            </a:endParaRPr>
          </a:p>
        </p:txBody>
      </p:sp>
      <p:sp>
        <p:nvSpPr>
          <p:cNvPr id="71" name="Isosceles Triangle 70"/>
          <p:cNvSpPr/>
          <p:nvPr/>
        </p:nvSpPr>
        <p:spPr bwMode="auto">
          <a:xfrm rot="10800000">
            <a:off x="6457855" y="2194998"/>
            <a:ext cx="182880" cy="274320"/>
          </a:xfrm>
          <a:prstGeom prst="triangle">
            <a:avLst/>
          </a:prstGeom>
          <a:solidFill>
            <a:schemeClr val="accent1"/>
          </a:solidFill>
          <a:ln>
            <a:headEnd type="none" w="med" len="med"/>
            <a:tailEnd type="none" w="med" len="med"/>
          </a:ln>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endParaRPr lang="en-US" dirty="0" smtClean="0">
              <a:gradFill>
                <a:gsLst>
                  <a:gs pos="0">
                    <a:schemeClr val="bg1"/>
                  </a:gs>
                  <a:gs pos="100000">
                    <a:schemeClr val="bg1"/>
                  </a:gs>
                </a:gsLst>
                <a:lin ang="13500000" scaled="1"/>
              </a:gradFill>
              <a:effectLst>
                <a:outerShdw blurRad="38100" dist="38100" dir="2700000" algn="tl">
                  <a:srgbClr val="000000">
                    <a:alpha val="43137"/>
                  </a:srgbClr>
                </a:outerShdw>
              </a:effectLst>
              <a:latin typeface="Segoe" pitchFamily="34" charset="0"/>
            </a:endParaRPr>
          </a:p>
        </p:txBody>
      </p:sp>
      <p:sp>
        <p:nvSpPr>
          <p:cNvPr id="72" name="Isosceles Triangle 71"/>
          <p:cNvSpPr/>
          <p:nvPr/>
        </p:nvSpPr>
        <p:spPr bwMode="auto">
          <a:xfrm rot="10800000">
            <a:off x="3339422" y="2197239"/>
            <a:ext cx="182880" cy="274320"/>
          </a:xfrm>
          <a:prstGeom prst="triangle">
            <a:avLst/>
          </a:prstGeom>
          <a:solidFill>
            <a:schemeClr val="accent1"/>
          </a:solidFill>
          <a:ln>
            <a:headEnd type="none" w="med" len="med"/>
            <a:tailEnd type="none" w="med" len="med"/>
          </a:ln>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endParaRPr lang="en-US" dirty="0" smtClean="0">
              <a:gradFill>
                <a:gsLst>
                  <a:gs pos="0">
                    <a:schemeClr val="bg1"/>
                  </a:gs>
                  <a:gs pos="100000">
                    <a:schemeClr val="bg1"/>
                  </a:gs>
                </a:gsLst>
                <a:lin ang="13500000" scaled="1"/>
              </a:gradFill>
              <a:effectLst>
                <a:outerShdw blurRad="38100" dist="38100" dir="2700000" algn="tl">
                  <a:srgbClr val="000000">
                    <a:alpha val="43137"/>
                  </a:srgbClr>
                </a:outerShdw>
              </a:effectLst>
              <a:latin typeface="Segoe" pitchFamily="34" charset="0"/>
            </a:endParaRPr>
          </a:p>
        </p:txBody>
      </p:sp>
      <p:cxnSp>
        <p:nvCxnSpPr>
          <p:cNvPr id="92" name="Straight Connector 91"/>
          <p:cNvCxnSpPr/>
          <p:nvPr/>
        </p:nvCxnSpPr>
        <p:spPr>
          <a:xfrm>
            <a:off x="394446" y="4948518"/>
            <a:ext cx="8321040" cy="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chEd09_Europ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TechEd09_Europe templat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TechEd_Europe4x3">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TechEd09_Europe</Template>
  <TotalTime>98</TotalTime>
  <Words>1294</Words>
  <Application>Microsoft Office PowerPoint</Application>
  <PresentationFormat>On-screen Show (4:3)</PresentationFormat>
  <Paragraphs>246</Paragraphs>
  <Slides>24</Slides>
  <Notes>22</Notes>
  <HiddenSlides>0</HiddenSlides>
  <MMClips>0</MMClips>
  <ScaleCrop>false</ScaleCrop>
  <HeadingPairs>
    <vt:vector size="6" baseType="variant">
      <vt:variant>
        <vt:lpstr>Theme</vt:lpstr>
      </vt:variant>
      <vt:variant>
        <vt:i4>3</vt:i4>
      </vt:variant>
      <vt:variant>
        <vt:lpstr>Embedded OLE Servers</vt:lpstr>
      </vt:variant>
      <vt:variant>
        <vt:i4>1</vt:i4>
      </vt:variant>
      <vt:variant>
        <vt:lpstr>Slide Titles</vt:lpstr>
      </vt:variant>
      <vt:variant>
        <vt:i4>24</vt:i4>
      </vt:variant>
    </vt:vector>
  </HeadingPairs>
  <TitlesOfParts>
    <vt:vector size="28" baseType="lpstr">
      <vt:lpstr>TechEd09_Europe</vt:lpstr>
      <vt:lpstr>TechEd09_Europe template</vt:lpstr>
      <vt:lpstr>TechEd_Europe4x3</vt:lpstr>
      <vt:lpstr>Visio</vt:lpstr>
      <vt:lpstr>Slide 1</vt:lpstr>
      <vt:lpstr>Windows Server 2008 R2 Foundation   a new Operating System for small businesses</vt:lpstr>
      <vt:lpstr>Agenda</vt:lpstr>
      <vt:lpstr>What will a basic commodity server look like in 2012?</vt:lpstr>
      <vt:lpstr>Huh !!! Low Cost Server</vt:lpstr>
      <vt:lpstr>Market Overview - Low End Server </vt:lpstr>
      <vt:lpstr>Windows Server 2008 R2 Foundation</vt:lpstr>
      <vt:lpstr>Slide 8</vt:lpstr>
      <vt:lpstr>Windows Server Product Offerings</vt:lpstr>
      <vt:lpstr>Simplified Partner Driven Go to Market Cost-effective technology foundation for your business</vt:lpstr>
      <vt:lpstr>Slide 11</vt:lpstr>
      <vt:lpstr>What is a server ?</vt:lpstr>
      <vt:lpstr>Slide 13</vt:lpstr>
      <vt:lpstr>Are Servers too complex ?</vt:lpstr>
      <vt:lpstr>Windows Server 2008 R2 Foundation Cost-effective technology foundation for your business </vt:lpstr>
      <vt:lpstr>Windows Server 2008R2 Foundation Selected role and specification comparison with Windows Server 2008R2 Standard </vt:lpstr>
      <vt:lpstr>15 User Limitation on Windows Server 2008 R2 Foundation</vt:lpstr>
      <vt:lpstr>Joining Windows Server 2008 R2 Foundation to AD</vt:lpstr>
      <vt:lpstr>Slide 19</vt:lpstr>
      <vt:lpstr>Slide 20</vt:lpstr>
      <vt:lpstr>Resources</vt:lpstr>
      <vt:lpstr>Slide 22</vt:lpstr>
      <vt:lpstr>Slide 23</vt:lpstr>
      <vt:lpstr>Slide 24</vt:lpstr>
    </vt:vector>
  </TitlesOfParts>
  <Manager>&lt;Content Manager Name Here&gt;</Manager>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Tech-Ed  Europe 2009</dc:subject>
  <dc:creator>Vikram Ghosh</dc:creator>
  <dc:description>Tech-Ed  Europe 2009</dc:description>
  <cp:lastModifiedBy>cn_user</cp:lastModifiedBy>
  <cp:revision>10</cp:revision>
  <dcterms:created xsi:type="dcterms:W3CDTF">2009-11-01T16:59:30Z</dcterms:created>
  <dcterms:modified xsi:type="dcterms:W3CDTF">2009-11-08T20:25:18Z</dcterms:modified>
</cp:coreProperties>
</file>