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51"/>
  </p:notesMasterIdLst>
  <p:handoutMasterIdLst>
    <p:handoutMasterId r:id="rId52"/>
  </p:handoutMasterIdLst>
  <p:sldIdLst>
    <p:sldId id="256" r:id="rId2"/>
    <p:sldId id="257" r:id="rId3"/>
    <p:sldId id="332" r:id="rId4"/>
    <p:sldId id="410" r:id="rId5"/>
    <p:sldId id="411" r:id="rId6"/>
    <p:sldId id="386" r:id="rId7"/>
    <p:sldId id="372" r:id="rId8"/>
    <p:sldId id="368" r:id="rId9"/>
    <p:sldId id="397" r:id="rId10"/>
    <p:sldId id="387" r:id="rId11"/>
    <p:sldId id="360" r:id="rId12"/>
    <p:sldId id="362" r:id="rId13"/>
    <p:sldId id="369" r:id="rId14"/>
    <p:sldId id="365" r:id="rId15"/>
    <p:sldId id="366" r:id="rId16"/>
    <p:sldId id="367" r:id="rId17"/>
    <p:sldId id="370" r:id="rId18"/>
    <p:sldId id="374" r:id="rId19"/>
    <p:sldId id="375" r:id="rId20"/>
    <p:sldId id="377" r:id="rId21"/>
    <p:sldId id="378" r:id="rId22"/>
    <p:sldId id="379" r:id="rId23"/>
    <p:sldId id="380" r:id="rId24"/>
    <p:sldId id="381" r:id="rId25"/>
    <p:sldId id="384" r:id="rId26"/>
    <p:sldId id="398" r:id="rId27"/>
    <p:sldId id="399" r:id="rId28"/>
    <p:sldId id="400" r:id="rId29"/>
    <p:sldId id="389" r:id="rId30"/>
    <p:sldId id="390" r:id="rId31"/>
    <p:sldId id="391" r:id="rId32"/>
    <p:sldId id="392" r:id="rId33"/>
    <p:sldId id="393" r:id="rId34"/>
    <p:sldId id="394" r:id="rId35"/>
    <p:sldId id="395" r:id="rId36"/>
    <p:sldId id="396" r:id="rId37"/>
    <p:sldId id="401" r:id="rId38"/>
    <p:sldId id="402" r:id="rId39"/>
    <p:sldId id="403" r:id="rId40"/>
    <p:sldId id="404" r:id="rId41"/>
    <p:sldId id="413" r:id="rId42"/>
    <p:sldId id="414" r:id="rId43"/>
    <p:sldId id="412" r:id="rId44"/>
    <p:sldId id="405" r:id="rId45"/>
    <p:sldId id="282" r:id="rId46"/>
    <p:sldId id="408" r:id="rId47"/>
    <p:sldId id="409" r:id="rId48"/>
    <p:sldId id="407" r:id="rId49"/>
    <p:sldId id="280" r:id="rId5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F3AF35"/>
    <a:srgbClr val="CCFFCC"/>
    <a:srgbClr val="99CC99"/>
    <a:srgbClr val="FFFFFF"/>
    <a:srgbClr val="CCCCCC"/>
    <a:srgbClr val="F6AE1E"/>
    <a:srgbClr val="FF0066"/>
    <a:srgbClr val="9C42E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29" autoAdjust="0"/>
    <p:restoredTop sz="96092" autoAdjust="0"/>
  </p:normalViewPr>
  <p:slideViewPr>
    <p:cSldViewPr snapToGrid="0">
      <p:cViewPr varScale="1">
        <p:scale>
          <a:sx n="68" d="100"/>
          <a:sy n="68" d="100"/>
        </p:scale>
        <p:origin x="-1320"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23064"/>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11/13/2009 12:18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11/13/2009 12:18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A7FFA2-10E9-43D4-99AF-077870D01C8D}" type="slidenum">
              <a:rPr lang="en-US"/>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11/13/2009 12:18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XTSeminars.wmf"/>
          <p:cNvPicPr>
            <a:picLocks noChangeAspect="1"/>
          </p:cNvPicPr>
          <p:nvPr userDrawn="1"/>
        </p:nvPicPr>
        <p:blipFill>
          <a:blip r:embed="rId16" cstate="print"/>
          <a:stretch>
            <a:fillRect/>
          </a:stretch>
        </p:blipFill>
        <p:spPr>
          <a:xfrm>
            <a:off x="141168" y="6460326"/>
            <a:ext cx="1857388" cy="303222"/>
          </a:xfrm>
          <a:prstGeom prst="rect">
            <a:avLst/>
          </a:prstGeom>
        </p:spPr>
      </p:pic>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slideLayout" Target="../slideLayouts/slideLayout4.xml"/><Relationship Id="rId1" Type="http://schemas.openxmlformats.org/officeDocument/2006/relationships/audio" Target="../media/audio3.wav"/><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hyperlink" Target="http://technet.microsoft.com/en-us/library/dd379504(WS.10).aspx"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4.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4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3.png"/><Relationship Id="rId4" Type="http://schemas.openxmlformats.org/officeDocument/2006/relationships/hyperlink" Target="http://microsoft.com/technet" TargetMode="External"/><Relationship Id="rId9" Type="http://schemas.openxmlformats.org/officeDocument/2006/relationships/image" Target="../media/image3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4.xml"/><Relationship Id="rId7" Type="http://schemas.openxmlformats.org/officeDocument/2006/relationships/image" Target="../media/image17.wmf"/><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16.wmf"/><Relationship Id="rId5" Type="http://schemas.openxmlformats.org/officeDocument/2006/relationships/image" Target="../media/image15.png"/><Relationship Id="rId4" Type="http://schemas.openxmlformats.org/officeDocument/2006/relationships/image" Target="../media/image14.wmf"/><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685800" y="304800"/>
            <a:ext cx="7772400" cy="1143000"/>
          </a:xfrm>
        </p:spPr>
        <p:txBody>
          <a:bodyPr/>
          <a:lstStyle/>
          <a:p>
            <a:r>
              <a:rPr lang="en-GB" dirty="0" err="1">
                <a:effectLst/>
              </a:rPr>
              <a:t>searchFlags</a:t>
            </a:r>
            <a:endParaRPr lang="en-US" dirty="0">
              <a:effectLst/>
            </a:endParaRPr>
          </a:p>
        </p:txBody>
      </p:sp>
      <p:sp>
        <p:nvSpPr>
          <p:cNvPr id="470019" name="Rectangle 3"/>
          <p:cNvSpPr>
            <a:spLocks noGrp="1" noChangeArrowheads="1"/>
          </p:cNvSpPr>
          <p:nvPr>
            <p:ph type="body" idx="1"/>
          </p:nvPr>
        </p:nvSpPr>
        <p:spPr>
          <a:xfrm>
            <a:off x="306388" y="5510667"/>
            <a:ext cx="8578850" cy="1133043"/>
          </a:xfrm>
        </p:spPr>
        <p:txBody>
          <a:bodyPr>
            <a:normAutofit/>
          </a:bodyPr>
          <a:lstStyle/>
          <a:p>
            <a:pPr>
              <a:lnSpc>
                <a:spcPct val="90000"/>
              </a:lnSpc>
            </a:pPr>
            <a:r>
              <a:rPr lang="en-GB" dirty="0" smtClean="0"/>
              <a:t>The feature is enabled if the bit is set to “1”</a:t>
            </a:r>
            <a:endParaRPr lang="en-GB" dirty="0"/>
          </a:p>
        </p:txBody>
      </p:sp>
      <p:sp>
        <p:nvSpPr>
          <p:cNvPr id="470028" name="AutoShape 12"/>
          <p:cNvSpPr>
            <a:spLocks/>
          </p:cNvSpPr>
          <p:nvPr/>
        </p:nvSpPr>
        <p:spPr bwMode="auto">
          <a:xfrm>
            <a:off x="3724599" y="3503336"/>
            <a:ext cx="2065338" cy="1047750"/>
          </a:xfrm>
          <a:prstGeom prst="borderCallout2">
            <a:avLst>
              <a:gd name="adj1" fmla="val 10907"/>
              <a:gd name="adj2" fmla="val 103690"/>
              <a:gd name="adj3" fmla="val 10907"/>
              <a:gd name="adj4" fmla="val 105764"/>
              <a:gd name="adj5" fmla="val -16819"/>
              <a:gd name="adj6" fmla="val 107995"/>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dirty="0">
                <a:solidFill>
                  <a:schemeClr val="bg1"/>
                </a:solidFill>
              </a:rPr>
              <a:t>Preserve this attribute on logical deletion (</a:t>
            </a:r>
            <a:r>
              <a:rPr lang="en-GB" sz="1600" b="1" dirty="0" err="1">
                <a:solidFill>
                  <a:schemeClr val="bg1"/>
                </a:solidFill>
              </a:rPr>
              <a:t>tombstoned</a:t>
            </a:r>
            <a:r>
              <a:rPr lang="en-GB" sz="1600" b="1" dirty="0">
                <a:solidFill>
                  <a:schemeClr val="bg1"/>
                </a:solidFill>
              </a:rPr>
              <a:t>)</a:t>
            </a:r>
            <a:endParaRPr lang="en-US" sz="1600" b="1" dirty="0">
              <a:solidFill>
                <a:schemeClr val="bg1"/>
              </a:solidFill>
            </a:endParaRPr>
          </a:p>
        </p:txBody>
      </p:sp>
      <p:sp>
        <p:nvSpPr>
          <p:cNvPr id="470029" name="AutoShape 13"/>
          <p:cNvSpPr>
            <a:spLocks/>
          </p:cNvSpPr>
          <p:nvPr/>
        </p:nvSpPr>
        <p:spPr bwMode="auto">
          <a:xfrm>
            <a:off x="3216310" y="4787912"/>
            <a:ext cx="2278063" cy="322263"/>
          </a:xfrm>
          <a:prstGeom prst="borderCallout2">
            <a:avLst>
              <a:gd name="adj1" fmla="val 35468"/>
              <a:gd name="adj2" fmla="val 103347"/>
              <a:gd name="adj3" fmla="val 35468"/>
              <a:gd name="adj4" fmla="val 123694"/>
              <a:gd name="adj5" fmla="val -449216"/>
              <a:gd name="adj6" fmla="val 164149"/>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a:solidFill>
                  <a:schemeClr val="bg1"/>
                </a:solidFill>
              </a:rPr>
              <a:t>Member of ANR set</a:t>
            </a:r>
            <a:endParaRPr lang="en-US" sz="1600" b="1">
              <a:solidFill>
                <a:schemeClr val="bg1"/>
              </a:solidFill>
            </a:endParaRPr>
          </a:p>
        </p:txBody>
      </p:sp>
      <p:sp>
        <p:nvSpPr>
          <p:cNvPr id="470032" name="AutoShape 16"/>
          <p:cNvSpPr>
            <a:spLocks/>
          </p:cNvSpPr>
          <p:nvPr/>
        </p:nvSpPr>
        <p:spPr bwMode="auto">
          <a:xfrm>
            <a:off x="6300823" y="822337"/>
            <a:ext cx="2365375" cy="1047750"/>
          </a:xfrm>
          <a:prstGeom prst="borderCallout2">
            <a:avLst>
              <a:gd name="adj1" fmla="val 10907"/>
              <a:gd name="adj2" fmla="val -3222"/>
              <a:gd name="adj3" fmla="val 10907"/>
              <a:gd name="adj4" fmla="val -27519"/>
              <a:gd name="adj5" fmla="val 160924"/>
              <a:gd name="adj6" fmla="val -28687"/>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a:solidFill>
                  <a:schemeClr val="bg1"/>
                </a:solidFill>
              </a:rPr>
              <a:t>Copy attribute</a:t>
            </a:r>
            <a:br>
              <a:rPr lang="en-GB" sz="1600" b="1">
                <a:solidFill>
                  <a:schemeClr val="bg1"/>
                </a:solidFill>
              </a:rPr>
            </a:br>
            <a:r>
              <a:rPr lang="en-GB" sz="1600" b="1">
                <a:solidFill>
                  <a:schemeClr val="bg1"/>
                </a:solidFill>
              </a:rPr>
              <a:t>when object is copied</a:t>
            </a:r>
            <a:br>
              <a:rPr lang="en-GB" sz="1600" b="1">
                <a:solidFill>
                  <a:schemeClr val="bg1"/>
                </a:solidFill>
              </a:rPr>
            </a:br>
            <a:r>
              <a:rPr lang="en-GB" sz="1600" b="1">
                <a:solidFill>
                  <a:schemeClr val="bg1"/>
                </a:solidFill>
              </a:rPr>
              <a:t>(user account copy)</a:t>
            </a:r>
            <a:endParaRPr lang="en-US" sz="1600" b="1">
              <a:solidFill>
                <a:schemeClr val="bg1"/>
              </a:solidFill>
            </a:endParaRPr>
          </a:p>
        </p:txBody>
      </p:sp>
      <p:grpSp>
        <p:nvGrpSpPr>
          <p:cNvPr id="2" name="Group 17"/>
          <p:cNvGrpSpPr>
            <a:grpSpLocks/>
          </p:cNvGrpSpPr>
          <p:nvPr/>
        </p:nvGrpSpPr>
        <p:grpSpPr bwMode="auto">
          <a:xfrm>
            <a:off x="6327810" y="3460762"/>
            <a:ext cx="2479675" cy="1754188"/>
            <a:chOff x="3530" y="1690"/>
            <a:chExt cx="1562" cy="1105"/>
          </a:xfrm>
        </p:grpSpPr>
        <p:sp>
          <p:nvSpPr>
            <p:cNvPr id="470034" name="Rectangle 18"/>
            <p:cNvSpPr>
              <a:spLocks noChangeArrowheads="1"/>
            </p:cNvSpPr>
            <p:nvPr/>
          </p:nvSpPr>
          <p:spPr bwMode="auto">
            <a:xfrm>
              <a:off x="3530" y="2466"/>
              <a:ext cx="1562" cy="329"/>
            </a:xfrm>
            <a:prstGeom prst="rect">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dirty="0">
                  <a:solidFill>
                    <a:schemeClr val="bg1"/>
                  </a:solidFill>
                </a:rPr>
                <a:t>Index over container and attribute</a:t>
              </a:r>
              <a:endParaRPr lang="en-US" sz="1600" b="1" dirty="0">
                <a:solidFill>
                  <a:schemeClr val="bg1"/>
                </a:solidFill>
              </a:endParaRPr>
            </a:p>
          </p:txBody>
        </p:sp>
        <p:sp>
          <p:nvSpPr>
            <p:cNvPr id="470035" name="Line 19"/>
            <p:cNvSpPr>
              <a:spLocks noChangeShapeType="1"/>
            </p:cNvSpPr>
            <p:nvPr/>
          </p:nvSpPr>
          <p:spPr bwMode="auto">
            <a:xfrm flipV="1">
              <a:off x="3767" y="1690"/>
              <a:ext cx="615" cy="702"/>
            </a:xfrm>
            <a:prstGeom prst="line">
              <a:avLst/>
            </a:prstGeom>
            <a:noFill/>
            <a:ln w="28575">
              <a:solidFill>
                <a:schemeClr val="accent5">
                  <a:lumMod val="40000"/>
                  <a:lumOff val="60000"/>
                </a:schemeClr>
              </a:solidFill>
              <a:round/>
              <a:headEnd/>
              <a:tailEnd/>
            </a:ln>
            <a:effectLst/>
          </p:spPr>
          <p:txBody>
            <a:bodyPr/>
            <a:lstStyle/>
            <a:p>
              <a:endParaRPr lang="en-US"/>
            </a:p>
          </p:txBody>
        </p:sp>
      </p:grpSp>
      <p:grpSp>
        <p:nvGrpSpPr>
          <p:cNvPr id="3" name="Group 20"/>
          <p:cNvGrpSpPr>
            <a:grpSpLocks/>
          </p:cNvGrpSpPr>
          <p:nvPr/>
        </p:nvGrpSpPr>
        <p:grpSpPr bwMode="auto">
          <a:xfrm>
            <a:off x="7653376" y="3398850"/>
            <a:ext cx="1204913" cy="1069975"/>
            <a:chOff x="4365" y="1651"/>
            <a:chExt cx="759" cy="674"/>
          </a:xfrm>
        </p:grpSpPr>
        <p:sp>
          <p:nvSpPr>
            <p:cNvPr id="470037" name="Rectangle 21"/>
            <p:cNvSpPr>
              <a:spLocks noChangeArrowheads="1"/>
            </p:cNvSpPr>
            <p:nvPr/>
          </p:nvSpPr>
          <p:spPr bwMode="auto">
            <a:xfrm>
              <a:off x="4365" y="1996"/>
              <a:ext cx="759" cy="329"/>
            </a:xfrm>
            <a:prstGeom prst="rect">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a:solidFill>
                    <a:schemeClr val="bg1"/>
                  </a:solidFill>
                </a:rPr>
                <a:t>Index over attribute</a:t>
              </a:r>
              <a:endParaRPr lang="en-US" sz="1600" b="1">
                <a:solidFill>
                  <a:schemeClr val="bg1"/>
                </a:solidFill>
              </a:endParaRPr>
            </a:p>
          </p:txBody>
        </p:sp>
        <p:sp>
          <p:nvSpPr>
            <p:cNvPr id="470038" name="Line 22"/>
            <p:cNvSpPr>
              <a:spLocks noChangeShapeType="1"/>
            </p:cNvSpPr>
            <p:nvPr/>
          </p:nvSpPr>
          <p:spPr bwMode="auto">
            <a:xfrm>
              <a:off x="5005" y="1651"/>
              <a:ext cx="0" cy="331"/>
            </a:xfrm>
            <a:prstGeom prst="line">
              <a:avLst/>
            </a:prstGeom>
            <a:noFill/>
            <a:ln w="28575">
              <a:solidFill>
                <a:schemeClr val="accent5">
                  <a:lumMod val="40000"/>
                  <a:lumOff val="60000"/>
                </a:schemeClr>
              </a:solidFill>
              <a:round/>
              <a:headEnd/>
              <a:tailEnd/>
            </a:ln>
            <a:effectLst/>
          </p:spPr>
          <p:txBody>
            <a:bodyPr/>
            <a:lstStyle/>
            <a:p>
              <a:endParaRPr lang="en-US"/>
            </a:p>
          </p:txBody>
        </p:sp>
      </p:grpSp>
      <p:sp>
        <p:nvSpPr>
          <p:cNvPr id="470020" name="Rectangle 4"/>
          <p:cNvSpPr>
            <a:spLocks noChangeArrowheads="1"/>
          </p:cNvSpPr>
          <p:nvPr/>
        </p:nvSpPr>
        <p:spPr bwMode="auto">
          <a:xfrm>
            <a:off x="8211562"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0</a:t>
            </a:r>
            <a:endParaRPr lang="en-US" sz="2400" b="1" dirty="0">
              <a:solidFill>
                <a:schemeClr val="bg2"/>
              </a:solidFill>
            </a:endParaRPr>
          </a:p>
        </p:txBody>
      </p:sp>
      <p:sp>
        <p:nvSpPr>
          <p:cNvPr id="470021" name="Rectangle 5"/>
          <p:cNvSpPr>
            <a:spLocks noChangeArrowheads="1"/>
          </p:cNvSpPr>
          <p:nvPr/>
        </p:nvSpPr>
        <p:spPr bwMode="auto">
          <a:xfrm>
            <a:off x="7393726"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1</a:t>
            </a:r>
            <a:endParaRPr lang="en-US" sz="2400" b="1" dirty="0">
              <a:solidFill>
                <a:schemeClr val="bg2"/>
              </a:solidFill>
            </a:endParaRPr>
          </a:p>
        </p:txBody>
      </p:sp>
      <p:sp>
        <p:nvSpPr>
          <p:cNvPr id="470022" name="Rectangle 6"/>
          <p:cNvSpPr>
            <a:spLocks noChangeArrowheads="1"/>
          </p:cNvSpPr>
          <p:nvPr/>
        </p:nvSpPr>
        <p:spPr bwMode="auto">
          <a:xfrm>
            <a:off x="6587763"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2</a:t>
            </a:r>
            <a:endParaRPr lang="en-US" sz="2400" b="1" dirty="0">
              <a:solidFill>
                <a:schemeClr val="bg2"/>
              </a:solidFill>
            </a:endParaRPr>
          </a:p>
        </p:txBody>
      </p:sp>
      <p:sp>
        <p:nvSpPr>
          <p:cNvPr id="470023" name="Rectangle 7"/>
          <p:cNvSpPr>
            <a:spLocks noChangeArrowheads="1"/>
          </p:cNvSpPr>
          <p:nvPr/>
        </p:nvSpPr>
        <p:spPr bwMode="auto">
          <a:xfrm>
            <a:off x="5771246"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3</a:t>
            </a:r>
            <a:endParaRPr lang="en-US" sz="2400" b="1" dirty="0">
              <a:solidFill>
                <a:schemeClr val="bg2"/>
              </a:solidFill>
            </a:endParaRPr>
          </a:p>
        </p:txBody>
      </p:sp>
      <p:sp>
        <p:nvSpPr>
          <p:cNvPr id="470024" name="Text Box 8"/>
          <p:cNvSpPr txBox="1">
            <a:spLocks noChangeArrowheads="1"/>
          </p:cNvSpPr>
          <p:nvPr/>
        </p:nvSpPr>
        <p:spPr bwMode="auto">
          <a:xfrm>
            <a:off x="8426574" y="2064050"/>
            <a:ext cx="340158"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1</a:t>
            </a:r>
            <a:endParaRPr lang="en-US" sz="2400" b="1">
              <a:solidFill>
                <a:srgbClr val="FFC000"/>
              </a:solidFill>
            </a:endParaRPr>
          </a:p>
        </p:txBody>
      </p:sp>
      <p:sp>
        <p:nvSpPr>
          <p:cNvPr id="470025" name="Text Box 9"/>
          <p:cNvSpPr txBox="1">
            <a:spLocks noChangeArrowheads="1"/>
          </p:cNvSpPr>
          <p:nvPr/>
        </p:nvSpPr>
        <p:spPr bwMode="auto">
          <a:xfrm>
            <a:off x="7656225" y="2064050"/>
            <a:ext cx="340158"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2</a:t>
            </a:r>
            <a:endParaRPr lang="en-US" sz="2400" b="1">
              <a:solidFill>
                <a:srgbClr val="FFC000"/>
              </a:solidFill>
            </a:endParaRPr>
          </a:p>
        </p:txBody>
      </p:sp>
      <p:sp>
        <p:nvSpPr>
          <p:cNvPr id="470026" name="Text Box 10"/>
          <p:cNvSpPr txBox="1">
            <a:spLocks noChangeArrowheads="1"/>
          </p:cNvSpPr>
          <p:nvPr/>
        </p:nvSpPr>
        <p:spPr bwMode="auto">
          <a:xfrm>
            <a:off x="6864772" y="2064050"/>
            <a:ext cx="340158"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4</a:t>
            </a:r>
            <a:endParaRPr lang="en-US" sz="2400" b="1">
              <a:solidFill>
                <a:srgbClr val="FFC000"/>
              </a:solidFill>
            </a:endParaRPr>
          </a:p>
        </p:txBody>
      </p:sp>
      <p:sp>
        <p:nvSpPr>
          <p:cNvPr id="470027" name="Text Box 11"/>
          <p:cNvSpPr txBox="1">
            <a:spLocks noChangeArrowheads="1"/>
          </p:cNvSpPr>
          <p:nvPr/>
        </p:nvSpPr>
        <p:spPr bwMode="auto">
          <a:xfrm>
            <a:off x="6021873" y="2064050"/>
            <a:ext cx="340158"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8</a:t>
            </a:r>
            <a:endParaRPr lang="en-US" sz="2400" b="1">
              <a:solidFill>
                <a:srgbClr val="FFC000"/>
              </a:solidFill>
            </a:endParaRPr>
          </a:p>
        </p:txBody>
      </p:sp>
      <p:sp>
        <p:nvSpPr>
          <p:cNvPr id="470030" name="Rectangle 14"/>
          <p:cNvSpPr>
            <a:spLocks noChangeArrowheads="1"/>
          </p:cNvSpPr>
          <p:nvPr/>
        </p:nvSpPr>
        <p:spPr bwMode="auto">
          <a:xfrm>
            <a:off x="4954731"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a:solidFill>
                  <a:schemeClr val="bg2"/>
                </a:solidFill>
              </a:rPr>
              <a:t>B</a:t>
            </a:r>
            <a:r>
              <a:rPr lang="en-GB" sz="2400" b="1" dirty="0" smtClean="0">
                <a:solidFill>
                  <a:schemeClr val="bg2"/>
                </a:solidFill>
              </a:rPr>
              <a:t>it 4</a:t>
            </a:r>
            <a:endParaRPr lang="en-US" sz="2400" b="1" dirty="0">
              <a:solidFill>
                <a:schemeClr val="bg2"/>
              </a:solidFill>
            </a:endParaRPr>
          </a:p>
        </p:txBody>
      </p:sp>
      <p:sp>
        <p:nvSpPr>
          <p:cNvPr id="470031" name="Text Box 15"/>
          <p:cNvSpPr txBox="1">
            <a:spLocks noChangeArrowheads="1"/>
          </p:cNvSpPr>
          <p:nvPr/>
        </p:nvSpPr>
        <p:spPr bwMode="auto">
          <a:xfrm>
            <a:off x="5156551" y="2064050"/>
            <a:ext cx="495649"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16</a:t>
            </a:r>
            <a:endParaRPr lang="en-US" sz="2400" b="1">
              <a:solidFill>
                <a:srgbClr val="FFC000"/>
              </a:solidFill>
            </a:endParaRPr>
          </a:p>
        </p:txBody>
      </p:sp>
      <p:sp>
        <p:nvSpPr>
          <p:cNvPr id="470040" name="Rectangle 24"/>
          <p:cNvSpPr>
            <a:spLocks noChangeArrowheads="1"/>
          </p:cNvSpPr>
          <p:nvPr/>
        </p:nvSpPr>
        <p:spPr bwMode="auto">
          <a:xfrm>
            <a:off x="4151405"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5</a:t>
            </a:r>
            <a:endParaRPr lang="en-US" sz="2400" b="1" dirty="0">
              <a:solidFill>
                <a:schemeClr val="bg2"/>
              </a:solidFill>
            </a:endParaRPr>
          </a:p>
        </p:txBody>
      </p:sp>
      <p:sp>
        <p:nvSpPr>
          <p:cNvPr id="470041" name="Rectangle 25"/>
          <p:cNvSpPr>
            <a:spLocks noChangeArrowheads="1"/>
          </p:cNvSpPr>
          <p:nvPr/>
        </p:nvSpPr>
        <p:spPr bwMode="auto">
          <a:xfrm>
            <a:off x="3354675"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a:solidFill>
                  <a:schemeClr val="bg2"/>
                </a:solidFill>
              </a:rPr>
              <a:t>B</a:t>
            </a:r>
            <a:r>
              <a:rPr lang="en-GB" sz="2400" b="1" dirty="0" smtClean="0">
                <a:solidFill>
                  <a:schemeClr val="bg2"/>
                </a:solidFill>
              </a:rPr>
              <a:t>it 6</a:t>
            </a:r>
            <a:endParaRPr lang="en-US" sz="2400" b="1" dirty="0">
              <a:solidFill>
                <a:schemeClr val="bg2"/>
              </a:solidFill>
            </a:endParaRPr>
          </a:p>
        </p:txBody>
      </p:sp>
      <p:sp>
        <p:nvSpPr>
          <p:cNvPr id="470042" name="Rectangle 26"/>
          <p:cNvSpPr>
            <a:spLocks noChangeArrowheads="1"/>
          </p:cNvSpPr>
          <p:nvPr/>
        </p:nvSpPr>
        <p:spPr bwMode="auto">
          <a:xfrm>
            <a:off x="2538159"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a:solidFill>
                  <a:schemeClr val="bg2"/>
                </a:solidFill>
              </a:rPr>
              <a:t>B</a:t>
            </a:r>
            <a:r>
              <a:rPr lang="en-GB" sz="2400" b="1" dirty="0" smtClean="0">
                <a:solidFill>
                  <a:schemeClr val="bg2"/>
                </a:solidFill>
              </a:rPr>
              <a:t>it 7</a:t>
            </a:r>
            <a:endParaRPr lang="en-US" sz="2400" b="1" dirty="0">
              <a:solidFill>
                <a:schemeClr val="bg2"/>
              </a:solidFill>
            </a:endParaRPr>
          </a:p>
        </p:txBody>
      </p:sp>
      <p:sp>
        <p:nvSpPr>
          <p:cNvPr id="470043" name="Text Box 27"/>
          <p:cNvSpPr txBox="1">
            <a:spLocks noChangeArrowheads="1"/>
          </p:cNvSpPr>
          <p:nvPr/>
        </p:nvSpPr>
        <p:spPr bwMode="auto">
          <a:xfrm>
            <a:off x="4371693" y="2064050"/>
            <a:ext cx="495649"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32</a:t>
            </a:r>
            <a:endParaRPr lang="en-US" sz="2400" b="1">
              <a:solidFill>
                <a:srgbClr val="FFC000"/>
              </a:solidFill>
            </a:endParaRPr>
          </a:p>
        </p:txBody>
      </p:sp>
      <p:sp>
        <p:nvSpPr>
          <p:cNvPr id="470044" name="Text Box 28"/>
          <p:cNvSpPr txBox="1">
            <a:spLocks noChangeArrowheads="1"/>
          </p:cNvSpPr>
          <p:nvPr/>
        </p:nvSpPr>
        <p:spPr bwMode="auto">
          <a:xfrm>
            <a:off x="3474712" y="2064050"/>
            <a:ext cx="495649" cy="461665"/>
          </a:xfrm>
          <a:prstGeom prst="rect">
            <a:avLst/>
          </a:prstGeom>
          <a:noFill/>
          <a:ln w="9525">
            <a:noFill/>
            <a:miter lim="800000"/>
            <a:headEnd/>
            <a:tailEnd/>
          </a:ln>
          <a:effectLst/>
        </p:spPr>
        <p:txBody>
          <a:bodyPr wrap="none">
            <a:spAutoFit/>
          </a:bodyPr>
          <a:lstStyle/>
          <a:p>
            <a:pPr eaLnBrk="1" hangingPunct="1"/>
            <a:r>
              <a:rPr lang="en-GB" sz="2400" b="1">
                <a:solidFill>
                  <a:srgbClr val="FFC000"/>
                </a:solidFill>
              </a:rPr>
              <a:t>64</a:t>
            </a:r>
            <a:endParaRPr lang="en-US" sz="2400" b="1">
              <a:solidFill>
                <a:srgbClr val="FFC000"/>
              </a:solidFill>
            </a:endParaRPr>
          </a:p>
        </p:txBody>
      </p:sp>
      <p:sp>
        <p:nvSpPr>
          <p:cNvPr id="470045" name="Text Box 29"/>
          <p:cNvSpPr txBox="1">
            <a:spLocks noChangeArrowheads="1"/>
          </p:cNvSpPr>
          <p:nvPr/>
        </p:nvSpPr>
        <p:spPr bwMode="auto">
          <a:xfrm>
            <a:off x="2577732" y="2064050"/>
            <a:ext cx="651140" cy="461665"/>
          </a:xfrm>
          <a:prstGeom prst="rect">
            <a:avLst/>
          </a:prstGeom>
          <a:noFill/>
          <a:ln w="9525">
            <a:noFill/>
            <a:miter lim="800000"/>
            <a:headEnd/>
            <a:tailEnd/>
          </a:ln>
          <a:effectLst/>
        </p:spPr>
        <p:txBody>
          <a:bodyPr wrap="none">
            <a:spAutoFit/>
          </a:bodyPr>
          <a:lstStyle/>
          <a:p>
            <a:pPr eaLnBrk="1" hangingPunct="1"/>
            <a:r>
              <a:rPr lang="en-GB" sz="2400" b="1" dirty="0">
                <a:solidFill>
                  <a:srgbClr val="FFC000"/>
                </a:solidFill>
              </a:rPr>
              <a:t>128</a:t>
            </a:r>
            <a:endParaRPr lang="en-US" sz="2400" b="1" dirty="0">
              <a:solidFill>
                <a:srgbClr val="FFC000"/>
              </a:solidFill>
            </a:endParaRPr>
          </a:p>
        </p:txBody>
      </p:sp>
      <p:sp>
        <p:nvSpPr>
          <p:cNvPr id="470046" name="AutoShape 30"/>
          <p:cNvSpPr>
            <a:spLocks/>
          </p:cNvSpPr>
          <p:nvPr/>
        </p:nvSpPr>
        <p:spPr bwMode="auto">
          <a:xfrm>
            <a:off x="1766923" y="1543062"/>
            <a:ext cx="1630362" cy="322263"/>
          </a:xfrm>
          <a:prstGeom prst="borderCallout2">
            <a:avLst>
              <a:gd name="adj1" fmla="val 35468"/>
              <a:gd name="adj2" fmla="val 104676"/>
              <a:gd name="adj3" fmla="val 35468"/>
              <a:gd name="adj4" fmla="val 108958"/>
              <a:gd name="adj5" fmla="val 313704"/>
              <a:gd name="adj6" fmla="val 170468"/>
            </a:avLst>
          </a:prstGeom>
          <a:solidFill>
            <a:schemeClr val="hlink"/>
          </a:solidFill>
          <a:ln w="28575">
            <a:solidFill>
              <a:schemeClr val="accent5">
                <a:lumMod val="40000"/>
                <a:lumOff val="60000"/>
              </a:schemeClr>
            </a:solidFill>
            <a:miter lim="800000"/>
            <a:headEnd/>
            <a:tailEnd/>
          </a:ln>
          <a:effectLst/>
        </p:spPr>
        <p:txBody>
          <a:bodyPr/>
          <a:lstStyle/>
          <a:p>
            <a:pPr algn="ctr" eaLnBrk="1" hangingPunct="1"/>
            <a:r>
              <a:rPr lang="en-GB" sz="1600" b="1">
                <a:solidFill>
                  <a:schemeClr val="bg1"/>
                </a:solidFill>
              </a:rPr>
              <a:t>Tuple Index</a:t>
            </a:r>
            <a:endParaRPr lang="en-US" sz="1600" b="1">
              <a:solidFill>
                <a:schemeClr val="bg1"/>
              </a:solidFill>
            </a:endParaRPr>
          </a:p>
        </p:txBody>
      </p:sp>
      <p:sp>
        <p:nvSpPr>
          <p:cNvPr id="470047" name="AutoShape 31"/>
          <p:cNvSpPr>
            <a:spLocks/>
          </p:cNvSpPr>
          <p:nvPr/>
        </p:nvSpPr>
        <p:spPr bwMode="auto">
          <a:xfrm>
            <a:off x="1071538" y="4775219"/>
            <a:ext cx="1630363" cy="322262"/>
          </a:xfrm>
          <a:prstGeom prst="borderCallout3">
            <a:avLst>
              <a:gd name="adj1" fmla="val 35468"/>
              <a:gd name="adj2" fmla="val 104676"/>
              <a:gd name="adj3" fmla="val 35468"/>
              <a:gd name="adj4" fmla="val 106231"/>
              <a:gd name="adj5" fmla="val -130051"/>
              <a:gd name="adj6" fmla="val 106231"/>
              <a:gd name="adj7" fmla="val -466465"/>
              <a:gd name="adj8" fmla="val 122013"/>
            </a:avLst>
          </a:prstGeom>
          <a:solidFill>
            <a:schemeClr val="hlink"/>
          </a:solidFill>
          <a:ln w="28575">
            <a:solidFill>
              <a:schemeClr val="accent5">
                <a:lumMod val="40000"/>
                <a:lumOff val="60000"/>
              </a:schemeClr>
            </a:solidFill>
            <a:miter lim="800000"/>
            <a:headEnd/>
            <a:tailEnd/>
          </a:ln>
          <a:effectLst/>
        </p:spPr>
        <p:txBody>
          <a:bodyPr/>
          <a:lstStyle/>
          <a:p>
            <a:pPr algn="ctr"/>
            <a:r>
              <a:rPr lang="en-GB" sz="1600" b="1" dirty="0">
                <a:solidFill>
                  <a:schemeClr val="bg1"/>
                </a:solidFill>
              </a:rPr>
              <a:t>Confidential</a:t>
            </a:r>
            <a:endParaRPr lang="en-US" sz="1600" b="1" dirty="0">
              <a:solidFill>
                <a:schemeClr val="bg1"/>
              </a:solidFill>
            </a:endParaRPr>
          </a:p>
        </p:txBody>
      </p:sp>
      <p:sp>
        <p:nvSpPr>
          <p:cNvPr id="33" name="Rectangle 26"/>
          <p:cNvSpPr>
            <a:spLocks noChangeArrowheads="1"/>
          </p:cNvSpPr>
          <p:nvPr/>
        </p:nvSpPr>
        <p:spPr bwMode="auto">
          <a:xfrm>
            <a:off x="1719733"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8</a:t>
            </a:r>
            <a:endParaRPr lang="en-US" sz="2400" b="1" dirty="0">
              <a:solidFill>
                <a:schemeClr val="bg2"/>
              </a:solidFill>
            </a:endParaRPr>
          </a:p>
        </p:txBody>
      </p:sp>
      <p:sp>
        <p:nvSpPr>
          <p:cNvPr id="34" name="Text Box 29"/>
          <p:cNvSpPr txBox="1">
            <a:spLocks noChangeArrowheads="1"/>
          </p:cNvSpPr>
          <p:nvPr/>
        </p:nvSpPr>
        <p:spPr bwMode="auto">
          <a:xfrm>
            <a:off x="1829586" y="2064050"/>
            <a:ext cx="651140" cy="461665"/>
          </a:xfrm>
          <a:prstGeom prst="rect">
            <a:avLst/>
          </a:prstGeom>
          <a:noFill/>
          <a:ln w="9525">
            <a:noFill/>
            <a:miter lim="800000"/>
            <a:headEnd/>
            <a:tailEnd/>
          </a:ln>
          <a:effectLst/>
        </p:spPr>
        <p:txBody>
          <a:bodyPr wrap="none">
            <a:spAutoFit/>
          </a:bodyPr>
          <a:lstStyle/>
          <a:p>
            <a:pPr eaLnBrk="1" hangingPunct="1"/>
            <a:r>
              <a:rPr lang="en-GB" sz="2400" b="1" dirty="0" smtClean="0">
                <a:solidFill>
                  <a:srgbClr val="FFC000"/>
                </a:solidFill>
              </a:rPr>
              <a:t>256</a:t>
            </a:r>
            <a:endParaRPr lang="en-US" sz="2400" b="1" dirty="0">
              <a:solidFill>
                <a:srgbClr val="FFC000"/>
              </a:solidFill>
            </a:endParaRPr>
          </a:p>
        </p:txBody>
      </p:sp>
      <p:sp>
        <p:nvSpPr>
          <p:cNvPr id="35" name="AutoShape 31"/>
          <p:cNvSpPr>
            <a:spLocks/>
          </p:cNvSpPr>
          <p:nvPr/>
        </p:nvSpPr>
        <p:spPr bwMode="auto">
          <a:xfrm>
            <a:off x="1428728" y="3632211"/>
            <a:ext cx="986183" cy="571504"/>
          </a:xfrm>
          <a:prstGeom prst="borderCallout3">
            <a:avLst>
              <a:gd name="adj1" fmla="val 35468"/>
              <a:gd name="adj2" fmla="val 104676"/>
              <a:gd name="adj3" fmla="val 35468"/>
              <a:gd name="adj4" fmla="val 106231"/>
              <a:gd name="adj5" fmla="val -24977"/>
              <a:gd name="adj6" fmla="val 114534"/>
              <a:gd name="adj7" fmla="val -63937"/>
              <a:gd name="adj8" fmla="val 89200"/>
            </a:avLst>
          </a:prstGeom>
          <a:solidFill>
            <a:srgbClr val="FFFF00"/>
          </a:solidFill>
          <a:ln w="28575">
            <a:solidFill>
              <a:schemeClr val="accent5">
                <a:lumMod val="40000"/>
                <a:lumOff val="60000"/>
              </a:schemeClr>
            </a:solidFill>
            <a:miter lim="800000"/>
            <a:headEnd/>
            <a:tailEnd/>
          </a:ln>
          <a:effectLst/>
        </p:spPr>
        <p:txBody>
          <a:bodyPr/>
          <a:lstStyle/>
          <a:p>
            <a:pPr algn="ctr" eaLnBrk="1" hangingPunct="1"/>
            <a:r>
              <a:rPr lang="en-GB" sz="1600" b="1" dirty="0" smtClean="0">
                <a:solidFill>
                  <a:srgbClr val="08080C"/>
                </a:solidFill>
              </a:rPr>
              <a:t>Don’t audit</a:t>
            </a:r>
            <a:endParaRPr lang="en-US" sz="1600" b="1" dirty="0">
              <a:solidFill>
                <a:srgbClr val="08080C"/>
              </a:solidFill>
            </a:endParaRPr>
          </a:p>
        </p:txBody>
      </p:sp>
      <p:sp>
        <p:nvSpPr>
          <p:cNvPr id="37" name="Rectangle 26"/>
          <p:cNvSpPr>
            <a:spLocks noChangeArrowheads="1"/>
          </p:cNvSpPr>
          <p:nvPr/>
        </p:nvSpPr>
        <p:spPr bwMode="auto">
          <a:xfrm>
            <a:off x="903266" y="2622648"/>
            <a:ext cx="811240" cy="6669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eaLnBrk="1" hangingPunct="1"/>
            <a:r>
              <a:rPr lang="en-GB" sz="2400" b="1" dirty="0" smtClean="0">
                <a:solidFill>
                  <a:schemeClr val="bg2"/>
                </a:solidFill>
              </a:rPr>
              <a:t>Bit 9</a:t>
            </a:r>
            <a:endParaRPr lang="en-US" sz="2400" b="1" dirty="0">
              <a:solidFill>
                <a:schemeClr val="bg2"/>
              </a:solidFill>
            </a:endParaRPr>
          </a:p>
        </p:txBody>
      </p:sp>
      <p:sp>
        <p:nvSpPr>
          <p:cNvPr id="39" name="Text Box 29"/>
          <p:cNvSpPr txBox="1">
            <a:spLocks noChangeArrowheads="1"/>
          </p:cNvSpPr>
          <p:nvPr/>
        </p:nvSpPr>
        <p:spPr bwMode="auto">
          <a:xfrm>
            <a:off x="986271" y="2064050"/>
            <a:ext cx="651140" cy="461665"/>
          </a:xfrm>
          <a:prstGeom prst="rect">
            <a:avLst/>
          </a:prstGeom>
          <a:noFill/>
          <a:ln w="9525">
            <a:noFill/>
            <a:miter lim="800000"/>
            <a:headEnd/>
            <a:tailEnd/>
          </a:ln>
          <a:effectLst/>
        </p:spPr>
        <p:txBody>
          <a:bodyPr wrap="none">
            <a:spAutoFit/>
          </a:bodyPr>
          <a:lstStyle/>
          <a:p>
            <a:pPr eaLnBrk="1" hangingPunct="1"/>
            <a:r>
              <a:rPr lang="en-GB" sz="2400" b="1" dirty="0" smtClean="0">
                <a:solidFill>
                  <a:srgbClr val="FFC000"/>
                </a:solidFill>
              </a:rPr>
              <a:t>512</a:t>
            </a:r>
            <a:endParaRPr lang="en-US" sz="2400" b="1" dirty="0">
              <a:solidFill>
                <a:srgbClr val="FFC000"/>
              </a:solidFill>
            </a:endParaRPr>
          </a:p>
        </p:txBody>
      </p:sp>
      <p:sp>
        <p:nvSpPr>
          <p:cNvPr id="40" name="AutoShape 31"/>
          <p:cNvSpPr>
            <a:spLocks/>
          </p:cNvSpPr>
          <p:nvPr/>
        </p:nvSpPr>
        <p:spPr bwMode="auto">
          <a:xfrm>
            <a:off x="214282" y="3632211"/>
            <a:ext cx="986183" cy="785818"/>
          </a:xfrm>
          <a:prstGeom prst="borderCallout3">
            <a:avLst>
              <a:gd name="adj1" fmla="val 35468"/>
              <a:gd name="adj2" fmla="val 104676"/>
              <a:gd name="adj3" fmla="val 35468"/>
              <a:gd name="adj4" fmla="val 106231"/>
              <a:gd name="adj5" fmla="val -24977"/>
              <a:gd name="adj6" fmla="val 114534"/>
              <a:gd name="adj7" fmla="val -41359"/>
              <a:gd name="adj8" fmla="val 107191"/>
            </a:avLst>
          </a:prstGeom>
          <a:solidFill>
            <a:srgbClr val="FFFF00"/>
          </a:solidFill>
          <a:ln w="28575">
            <a:solidFill>
              <a:schemeClr val="accent5">
                <a:lumMod val="40000"/>
                <a:lumOff val="60000"/>
              </a:schemeClr>
            </a:solidFill>
            <a:miter lim="800000"/>
            <a:headEnd/>
            <a:tailEnd/>
          </a:ln>
          <a:effectLst/>
        </p:spPr>
        <p:txBody>
          <a:bodyPr/>
          <a:lstStyle/>
          <a:p>
            <a:pPr algn="ctr" eaLnBrk="1" hangingPunct="1"/>
            <a:r>
              <a:rPr lang="en-GB" sz="1600" b="1" dirty="0" smtClean="0">
                <a:solidFill>
                  <a:srgbClr val="08080C"/>
                </a:solidFill>
              </a:rPr>
              <a:t>Don’t replicate to RODC</a:t>
            </a:r>
            <a:endParaRPr lang="en-US" sz="1600" b="1" dirty="0">
              <a:solidFill>
                <a:srgbClr val="08080C"/>
              </a:solidFill>
            </a:endParaRPr>
          </a:p>
        </p:txBody>
      </p:sp>
      <p:sp>
        <p:nvSpPr>
          <p:cNvPr id="38" name="TextBox 37"/>
          <p:cNvSpPr txBox="1"/>
          <p:nvPr/>
        </p:nvSpPr>
        <p:spPr>
          <a:xfrm>
            <a:off x="1633241" y="4203715"/>
            <a:ext cx="652743" cy="369332"/>
          </a:xfrm>
          <a:prstGeom prst="rect">
            <a:avLst/>
          </a:prstGeom>
          <a:noFill/>
        </p:spPr>
        <p:txBody>
          <a:bodyPr wrap="none" rtlCol="0">
            <a:spAutoFit/>
          </a:bodyPr>
          <a:lstStyle/>
          <a:p>
            <a:r>
              <a:rPr lang="en-GB" dirty="0" smtClean="0">
                <a:solidFill>
                  <a:schemeClr val="bg1"/>
                </a:solidFill>
              </a:rPr>
              <a:t>2008</a:t>
            </a:r>
            <a:endParaRPr lang="en-US" dirty="0">
              <a:solidFill>
                <a:schemeClr val="bg1"/>
              </a:solidFill>
            </a:endParaRPr>
          </a:p>
        </p:txBody>
      </p:sp>
      <p:sp>
        <p:nvSpPr>
          <p:cNvPr id="41" name="TextBox 40"/>
          <p:cNvSpPr txBox="1"/>
          <p:nvPr/>
        </p:nvSpPr>
        <p:spPr>
          <a:xfrm>
            <a:off x="428596" y="4418029"/>
            <a:ext cx="652743" cy="369332"/>
          </a:xfrm>
          <a:prstGeom prst="rect">
            <a:avLst/>
          </a:prstGeom>
          <a:noFill/>
        </p:spPr>
        <p:txBody>
          <a:bodyPr wrap="none" rtlCol="0">
            <a:spAutoFit/>
          </a:bodyPr>
          <a:lstStyle/>
          <a:p>
            <a:r>
              <a:rPr lang="en-GB" dirty="0" smtClean="0">
                <a:solidFill>
                  <a:schemeClr val="bg1"/>
                </a:solidFill>
              </a:rPr>
              <a:t>2008</a:t>
            </a:r>
            <a:endParaRPr lang="en-US" dirty="0">
              <a:solidFill>
                <a:schemeClr val="bg1"/>
              </a:solidFill>
            </a:endParaRPr>
          </a:p>
        </p:txBody>
      </p:sp>
      <p:sp>
        <p:nvSpPr>
          <p:cNvPr id="42" name="Oval 41"/>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
        <p:nvSpPr>
          <p:cNvPr id="44" name="Rectangle 43"/>
          <p:cNvSpPr/>
          <p:nvPr/>
        </p:nvSpPr>
        <p:spPr bwMode="auto">
          <a:xfrm>
            <a:off x="3701143" y="3483429"/>
            <a:ext cx="2119086" cy="1088571"/>
          </a:xfrm>
          <a:prstGeom prst="rect">
            <a:avLst/>
          </a:prstGeom>
          <a:noFill/>
          <a:ln w="7620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Rectangle 7"/>
          <p:cNvSpPr>
            <a:spLocks noChangeArrowheads="1"/>
          </p:cNvSpPr>
          <p:nvPr/>
        </p:nvSpPr>
        <p:spPr bwMode="auto">
          <a:xfrm>
            <a:off x="5647876" y="2513793"/>
            <a:ext cx="1038181" cy="8535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1" hangingPunct="1"/>
            <a:r>
              <a:rPr lang="en-GB" sz="2400" b="1" dirty="0" smtClean="0">
                <a:solidFill>
                  <a:schemeClr val="bg1"/>
                </a:solidFill>
              </a:rPr>
              <a:t>Bit 3</a:t>
            </a:r>
            <a:endParaRPr lang="en-US" sz="2400" b="1"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 Storage</a:t>
            </a:r>
            <a:endParaRPr lang="en-GB" dirty="0"/>
          </a:p>
        </p:txBody>
      </p:sp>
      <p:sp>
        <p:nvSpPr>
          <p:cNvPr id="3" name="Content Placeholder 2"/>
          <p:cNvSpPr>
            <a:spLocks noGrp="1"/>
          </p:cNvSpPr>
          <p:nvPr>
            <p:ph idx="1"/>
          </p:nvPr>
        </p:nvSpPr>
        <p:spPr>
          <a:xfrm>
            <a:off x="351972" y="5225106"/>
            <a:ext cx="8382000" cy="865050"/>
          </a:xfrm>
        </p:spPr>
        <p:txBody>
          <a:bodyPr/>
          <a:lstStyle/>
          <a:p>
            <a:r>
              <a:rPr lang="en-GB" dirty="0" smtClean="0"/>
              <a:t>If an object is moved the PDNT for the record is updated, the record never moves in the DB</a:t>
            </a:r>
          </a:p>
          <a:p>
            <a:pPr lvl="1"/>
            <a:endParaRPr lang="en-GB" dirty="0"/>
          </a:p>
        </p:txBody>
      </p:sp>
      <p:graphicFrame>
        <p:nvGraphicFramePr>
          <p:cNvPr id="4" name="Table 3"/>
          <p:cNvGraphicFramePr>
            <a:graphicFrameLocks noGrp="1"/>
          </p:cNvGraphicFramePr>
          <p:nvPr/>
        </p:nvGraphicFramePr>
        <p:xfrm>
          <a:off x="275771" y="1063178"/>
          <a:ext cx="8548915" cy="3708400"/>
        </p:xfrm>
        <a:graphic>
          <a:graphicData uri="http://schemas.openxmlformats.org/drawingml/2006/table">
            <a:tbl>
              <a:tblPr firstRow="1" bandRow="1">
                <a:tableStyleId>{93296810-A885-4BE3-A3E7-6D5BEEA58F35}</a:tableStyleId>
              </a:tblPr>
              <a:tblGrid>
                <a:gridCol w="1709783"/>
                <a:gridCol w="1709783"/>
                <a:gridCol w="1709783"/>
                <a:gridCol w="1709783"/>
                <a:gridCol w="1709783"/>
              </a:tblGrid>
              <a:tr h="370840">
                <a:tc>
                  <a:txBody>
                    <a:bodyPr/>
                    <a:lstStyle/>
                    <a:p>
                      <a:pPr algn="ctr"/>
                      <a:r>
                        <a:rPr lang="en-GB" dirty="0" smtClean="0"/>
                        <a:t>DNT</a:t>
                      </a:r>
                      <a:endParaRPr lang="en-GB" dirty="0"/>
                    </a:p>
                  </a:txBody>
                  <a:tcPr/>
                </a:tc>
                <a:tc>
                  <a:txBody>
                    <a:bodyPr/>
                    <a:lstStyle/>
                    <a:p>
                      <a:pPr algn="ctr"/>
                      <a:r>
                        <a:rPr lang="en-GB" dirty="0" smtClean="0"/>
                        <a:t>PDNT</a:t>
                      </a:r>
                      <a:endParaRPr lang="en-GB" dirty="0"/>
                    </a:p>
                  </a:txBody>
                  <a:tcPr/>
                </a:tc>
                <a:tc>
                  <a:txBody>
                    <a:bodyPr/>
                    <a:lstStyle/>
                    <a:p>
                      <a:pPr algn="ctr"/>
                      <a:r>
                        <a:rPr lang="en-GB" dirty="0" smtClean="0"/>
                        <a:t>NCDNT</a:t>
                      </a:r>
                      <a:endParaRPr lang="en-GB" dirty="0"/>
                    </a:p>
                  </a:txBody>
                  <a:tcPr/>
                </a:tc>
                <a:tc>
                  <a:txBody>
                    <a:bodyPr/>
                    <a:lstStyle/>
                    <a:p>
                      <a:pPr algn="ctr"/>
                      <a:r>
                        <a:rPr lang="en-GB" dirty="0" err="1" smtClean="0"/>
                        <a:t>instanceType</a:t>
                      </a:r>
                      <a:endParaRPr lang="en-GB" dirty="0"/>
                    </a:p>
                  </a:txBody>
                  <a:tcPr/>
                </a:tc>
                <a:tc>
                  <a:txBody>
                    <a:bodyPr/>
                    <a:lstStyle/>
                    <a:p>
                      <a:pPr algn="ctr"/>
                      <a:r>
                        <a:rPr lang="en-GB" dirty="0" smtClean="0"/>
                        <a:t>RDN</a:t>
                      </a:r>
                      <a:endParaRPr lang="en-GB" dirty="0"/>
                    </a:p>
                  </a:txBody>
                  <a:tcPr/>
                </a:tc>
              </a:tr>
              <a:tr h="370840">
                <a:tc>
                  <a:txBody>
                    <a:bodyPr/>
                    <a:lstStyle/>
                    <a:p>
                      <a:pPr algn="ctr"/>
                      <a:r>
                        <a:rPr lang="en-GB" dirty="0" smtClean="0"/>
                        <a:t>4024</a:t>
                      </a:r>
                      <a:endParaRPr lang="en-GB" dirty="0"/>
                    </a:p>
                  </a:txBody>
                  <a:tcPr/>
                </a:tc>
                <a:tc>
                  <a:txBody>
                    <a:bodyPr/>
                    <a:lstStyle/>
                    <a:p>
                      <a:pPr algn="ctr"/>
                      <a:r>
                        <a:rPr lang="en-GB" dirty="0" smtClean="0"/>
                        <a:t>1788</a:t>
                      </a:r>
                      <a:endParaRPr lang="en-GB" dirty="0"/>
                    </a:p>
                  </a:txBody>
                  <a:tcPr/>
                </a:tc>
                <a:tc>
                  <a:txBody>
                    <a:bodyPr/>
                    <a:lstStyle/>
                    <a:p>
                      <a:pPr algn="ctr"/>
                      <a:r>
                        <a:rPr lang="en-GB" dirty="0" smtClean="0"/>
                        <a:t>1788</a:t>
                      </a:r>
                      <a:endParaRPr lang="en-GB" dirty="0"/>
                    </a:p>
                  </a:txBody>
                  <a:tcPr/>
                </a:tc>
                <a:tc>
                  <a:txBody>
                    <a:bodyPr/>
                    <a:lstStyle/>
                    <a:p>
                      <a:pPr algn="ctr"/>
                      <a:r>
                        <a:rPr lang="en-GB" dirty="0" smtClean="0"/>
                        <a:t>4</a:t>
                      </a:r>
                      <a:endParaRPr lang="en-GB" dirty="0"/>
                    </a:p>
                  </a:txBody>
                  <a:tcPr/>
                </a:tc>
                <a:tc>
                  <a:txBody>
                    <a:bodyPr/>
                    <a:lstStyle/>
                    <a:p>
                      <a:r>
                        <a:rPr lang="en-GB" dirty="0" smtClean="0"/>
                        <a:t>Demo</a:t>
                      </a:r>
                      <a:endParaRPr lang="en-GB" dirty="0"/>
                    </a:p>
                  </a:txBody>
                  <a:tcPr/>
                </a:tc>
              </a:tr>
              <a:tr h="370840">
                <a:tc>
                  <a:txBody>
                    <a:bodyPr/>
                    <a:lstStyle/>
                    <a:p>
                      <a:pPr algn="ctr"/>
                      <a:r>
                        <a:rPr lang="en-GB" dirty="0" smtClean="0"/>
                        <a:t>4025</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4024</a:t>
                      </a:r>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4</a:t>
                      </a:r>
                    </a:p>
                  </a:txBody>
                  <a:tcPr/>
                </a:tc>
                <a:tc>
                  <a:txBody>
                    <a:bodyPr/>
                    <a:lstStyle/>
                    <a:p>
                      <a:r>
                        <a:rPr lang="en-GB" dirty="0" smtClean="0"/>
                        <a:t>London Users</a:t>
                      </a:r>
                      <a:endParaRPr lang="en-GB" dirty="0"/>
                    </a:p>
                  </a:txBody>
                  <a:tcPr/>
                </a:tc>
              </a:tr>
              <a:tr h="370840">
                <a:tc>
                  <a:txBody>
                    <a:bodyPr/>
                    <a:lstStyle/>
                    <a:p>
                      <a:pPr algn="ctr"/>
                      <a:r>
                        <a:rPr lang="en-GB" dirty="0" smtClean="0"/>
                        <a:t>4026</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4024</a:t>
                      </a:r>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Berlin Users</a:t>
                      </a:r>
                      <a:endParaRPr lang="en-GB" dirty="0"/>
                    </a:p>
                  </a:txBody>
                  <a:tcPr/>
                </a:tc>
              </a:tr>
              <a:tr h="370840">
                <a:tc>
                  <a:txBody>
                    <a:bodyPr/>
                    <a:lstStyle/>
                    <a:p>
                      <a:pPr algn="ctr"/>
                      <a:r>
                        <a:rPr lang="en-GB" dirty="0" smtClean="0"/>
                        <a:t>4027</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4024</a:t>
                      </a:r>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Groups</a:t>
                      </a:r>
                      <a:endParaRPr lang="en-GB" dirty="0"/>
                    </a:p>
                  </a:txBody>
                  <a:tcPr/>
                </a:tc>
              </a:tr>
              <a:tr h="370840">
                <a:tc>
                  <a:txBody>
                    <a:bodyPr/>
                    <a:lstStyle/>
                    <a:p>
                      <a:pPr algn="ctr"/>
                      <a:r>
                        <a:rPr lang="en-GB" dirty="0" smtClean="0"/>
                        <a:t>4028</a:t>
                      </a:r>
                      <a:endParaRPr lang="en-GB" dirty="0"/>
                    </a:p>
                  </a:txBody>
                  <a:tcPr/>
                </a:tc>
                <a:tc>
                  <a:txBody>
                    <a:bodyPr/>
                    <a:lstStyle/>
                    <a:p>
                      <a:pPr algn="ctr"/>
                      <a:r>
                        <a:rPr lang="en-GB" dirty="0" smtClean="0"/>
                        <a:t>4027</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G1</a:t>
                      </a:r>
                      <a:endParaRPr lang="en-GB" dirty="0"/>
                    </a:p>
                  </a:txBody>
                  <a:tcPr/>
                </a:tc>
              </a:tr>
              <a:tr h="370840">
                <a:tc>
                  <a:txBody>
                    <a:bodyPr/>
                    <a:lstStyle/>
                    <a:p>
                      <a:pPr algn="ctr"/>
                      <a:r>
                        <a:rPr lang="en-GB" dirty="0" smtClean="0"/>
                        <a:t>4029</a:t>
                      </a:r>
                      <a:endParaRPr lang="en-GB" dirty="0"/>
                    </a:p>
                  </a:txBody>
                  <a:tcPr/>
                </a:tc>
                <a:tc>
                  <a:txBody>
                    <a:bodyPr/>
                    <a:lstStyle/>
                    <a:p>
                      <a:pPr algn="ctr"/>
                      <a:r>
                        <a:rPr lang="en-GB" dirty="0" smtClean="0"/>
                        <a:t>4027</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G2</a:t>
                      </a:r>
                      <a:endParaRPr lang="en-GB" dirty="0"/>
                    </a:p>
                  </a:txBody>
                  <a:tcPr/>
                </a:tc>
              </a:tr>
              <a:tr h="370840">
                <a:tc>
                  <a:txBody>
                    <a:bodyPr/>
                    <a:lstStyle/>
                    <a:p>
                      <a:pPr algn="ctr"/>
                      <a:r>
                        <a:rPr lang="en-GB" dirty="0" smtClean="0"/>
                        <a:t>4030</a:t>
                      </a:r>
                      <a:endParaRPr lang="en-GB" dirty="0"/>
                    </a:p>
                  </a:txBody>
                  <a:tcPr/>
                </a:tc>
                <a:tc>
                  <a:txBody>
                    <a:bodyPr/>
                    <a:lstStyle/>
                    <a:p>
                      <a:pPr algn="ctr"/>
                      <a:r>
                        <a:rPr lang="en-GB" dirty="0" smtClean="0"/>
                        <a:t>4027</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G3</a:t>
                      </a:r>
                      <a:endParaRPr lang="en-GB" dirty="0"/>
                    </a:p>
                  </a:txBody>
                  <a:tcPr/>
                </a:tc>
              </a:tr>
              <a:tr h="370840">
                <a:tc>
                  <a:txBody>
                    <a:bodyPr/>
                    <a:lstStyle/>
                    <a:p>
                      <a:pPr algn="ctr"/>
                      <a:r>
                        <a:rPr lang="en-GB" dirty="0" smtClean="0"/>
                        <a:t>4031</a:t>
                      </a:r>
                      <a:endParaRPr lang="en-GB" dirty="0"/>
                    </a:p>
                  </a:txBody>
                  <a:tcPr/>
                </a:tc>
                <a:tc>
                  <a:txBody>
                    <a:bodyPr/>
                    <a:lstStyle/>
                    <a:p>
                      <a:pPr algn="ctr"/>
                      <a:r>
                        <a:rPr lang="en-GB" dirty="0" smtClean="0"/>
                        <a:t>4025</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Debbie</a:t>
                      </a:r>
                      <a:endParaRPr lang="en-GB" dirty="0"/>
                    </a:p>
                  </a:txBody>
                  <a:tcPr/>
                </a:tc>
              </a:tr>
              <a:tr h="370840">
                <a:tc>
                  <a:txBody>
                    <a:bodyPr/>
                    <a:lstStyle/>
                    <a:p>
                      <a:pPr algn="ctr"/>
                      <a:r>
                        <a:rPr lang="en-GB" dirty="0" smtClean="0"/>
                        <a:t>4032</a:t>
                      </a:r>
                      <a:endParaRPr lang="en-GB" dirty="0"/>
                    </a:p>
                  </a:txBody>
                  <a:tcPr/>
                </a:tc>
                <a:tc>
                  <a:txBody>
                    <a:bodyPr/>
                    <a:lstStyle/>
                    <a:p>
                      <a:pPr algn="ctr"/>
                      <a:r>
                        <a:rPr lang="en-GB" dirty="0" smtClean="0"/>
                        <a:t>4025</a:t>
                      </a:r>
                      <a:endParaRPr lang="en-GB"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GB" dirty="0" smtClean="0"/>
                        <a:t>1788</a:t>
                      </a:r>
                    </a:p>
                  </a:txBody>
                  <a:tcPr/>
                </a:tc>
                <a:tc>
                  <a:txBody>
                    <a:bodyPr/>
                    <a:lstStyle/>
                    <a:p>
                      <a:pPr algn="ctr"/>
                      <a:r>
                        <a:rPr lang="en-GB" dirty="0" smtClean="0"/>
                        <a:t>4</a:t>
                      </a:r>
                      <a:endParaRPr lang="en-GB" dirty="0"/>
                    </a:p>
                  </a:txBody>
                  <a:tcPr/>
                </a:tc>
                <a:tc>
                  <a:txBody>
                    <a:bodyPr/>
                    <a:lstStyle/>
                    <a:p>
                      <a:r>
                        <a:rPr lang="en-GB" dirty="0" smtClean="0"/>
                        <a:t>Dave</a:t>
                      </a:r>
                      <a:endParaRPr lang="en-GB" dirty="0"/>
                    </a:p>
                  </a:txBody>
                  <a:tcPr/>
                </a:tc>
              </a:tr>
            </a:tbl>
          </a:graphicData>
        </a:graphic>
      </p:graphicFrame>
      <p:sp>
        <p:nvSpPr>
          <p:cNvPr id="5" name="Oval 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Viewing the Database</a:t>
            </a:r>
            <a:endParaRPr lang="en-GB" dirty="0"/>
          </a:p>
        </p:txBody>
      </p:sp>
      <p:sp>
        <p:nvSpPr>
          <p:cNvPr id="5" name="Content Placeholder 4"/>
          <p:cNvSpPr>
            <a:spLocks noGrp="1"/>
          </p:cNvSpPr>
          <p:nvPr>
            <p:ph type="body" sz="quarter" idx="10"/>
          </p:nvPr>
        </p:nvSpPr>
        <p:spPr>
          <a:xfrm>
            <a:off x="381000" y="5372838"/>
            <a:ext cx="8382000" cy="1332748"/>
          </a:xfrm>
        </p:spPr>
        <p:txBody>
          <a:bodyPr/>
          <a:lstStyle/>
          <a:p>
            <a:r>
              <a:rPr lang="en-GB" dirty="0" err="1" smtClean="0"/>
              <a:t>dumpdatabase</a:t>
            </a:r>
            <a:r>
              <a:rPr lang="en-GB" dirty="0" smtClean="0"/>
              <a:t> is an operational (</a:t>
            </a:r>
            <a:r>
              <a:rPr lang="en-GB" dirty="0" err="1" smtClean="0"/>
              <a:t>RootDSE</a:t>
            </a:r>
            <a:r>
              <a:rPr lang="en-GB" dirty="0" smtClean="0"/>
              <a:t>) attribute</a:t>
            </a:r>
          </a:p>
          <a:p>
            <a:endParaRPr lang="en-GB" dirty="0"/>
          </a:p>
        </p:txBody>
      </p:sp>
      <p:sp>
        <p:nvSpPr>
          <p:cNvPr id="6" name="Oval 5"/>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pic>
        <p:nvPicPr>
          <p:cNvPr id="1026" name="Picture 2"/>
          <p:cNvPicPr>
            <a:picLocks noChangeAspect="1" noChangeArrowheads="1"/>
          </p:cNvPicPr>
          <p:nvPr/>
        </p:nvPicPr>
        <p:blipFill>
          <a:blip r:embed="rId2"/>
          <a:srcRect/>
          <a:stretch>
            <a:fillRect/>
          </a:stretch>
        </p:blipFill>
        <p:spPr bwMode="auto">
          <a:xfrm>
            <a:off x="451985" y="1212623"/>
            <a:ext cx="3746658" cy="4070577"/>
          </a:xfrm>
          <a:prstGeom prst="rect">
            <a:avLst/>
          </a:prstGeom>
          <a:noFill/>
          <a:ln w="9525">
            <a:noFill/>
            <a:miter lim="800000"/>
            <a:headEnd/>
            <a:tailEnd/>
          </a:ln>
        </p:spPr>
      </p:pic>
      <p:sp>
        <p:nvSpPr>
          <p:cNvPr id="10" name="TextBox 9"/>
          <p:cNvSpPr txBox="1"/>
          <p:nvPr/>
        </p:nvSpPr>
        <p:spPr>
          <a:xfrm>
            <a:off x="4920343" y="1306287"/>
            <a:ext cx="800219" cy="369332"/>
          </a:xfrm>
          <a:prstGeom prst="rect">
            <a:avLst/>
          </a:prstGeom>
          <a:noFill/>
        </p:spPr>
        <p:txBody>
          <a:bodyPr wrap="none" rtlCol="0">
            <a:spAutoFit/>
          </a:bodyPr>
          <a:lstStyle/>
          <a:p>
            <a:r>
              <a:rPr lang="en-GB" dirty="0" smtClean="0"/>
              <a:t>No DN</a:t>
            </a:r>
            <a:endParaRPr lang="en-GB" dirty="0"/>
          </a:p>
        </p:txBody>
      </p:sp>
      <p:cxnSp>
        <p:nvCxnSpPr>
          <p:cNvPr id="12" name="Straight Arrow Connector 11"/>
          <p:cNvCxnSpPr>
            <a:stCxn id="10" idx="1"/>
          </p:cNvCxnSpPr>
          <p:nvPr/>
        </p:nvCxnSpPr>
        <p:spPr>
          <a:xfrm rot="10800000" flipV="1">
            <a:off x="3715659" y="1490953"/>
            <a:ext cx="1204685" cy="14916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3" name="TextBox 12"/>
          <p:cNvSpPr txBox="1"/>
          <p:nvPr/>
        </p:nvSpPr>
        <p:spPr>
          <a:xfrm>
            <a:off x="4920343" y="2191659"/>
            <a:ext cx="3290260" cy="369332"/>
          </a:xfrm>
          <a:prstGeom prst="rect">
            <a:avLst/>
          </a:prstGeom>
          <a:noFill/>
        </p:spPr>
        <p:txBody>
          <a:bodyPr wrap="none" rtlCol="0">
            <a:spAutoFit/>
          </a:bodyPr>
          <a:lstStyle/>
          <a:p>
            <a:r>
              <a:rPr lang="en-GB" dirty="0" smtClean="0"/>
              <a:t>Required attributes for operation</a:t>
            </a:r>
            <a:endParaRPr lang="en-GB" dirty="0"/>
          </a:p>
        </p:txBody>
      </p:sp>
      <p:cxnSp>
        <p:nvCxnSpPr>
          <p:cNvPr id="14" name="Straight Arrow Connector 13"/>
          <p:cNvCxnSpPr>
            <a:stCxn id="13" idx="1"/>
          </p:cNvCxnSpPr>
          <p:nvPr/>
        </p:nvCxnSpPr>
        <p:spPr>
          <a:xfrm rot="10800000">
            <a:off x="3715657" y="2278741"/>
            <a:ext cx="1204686" cy="9758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6" name="TextBox 15"/>
          <p:cNvSpPr txBox="1"/>
          <p:nvPr/>
        </p:nvSpPr>
        <p:spPr>
          <a:xfrm>
            <a:off x="4920343" y="1756230"/>
            <a:ext cx="3109441" cy="369332"/>
          </a:xfrm>
          <a:prstGeom prst="rect">
            <a:avLst/>
          </a:prstGeom>
          <a:noFill/>
        </p:spPr>
        <p:txBody>
          <a:bodyPr wrap="none" rtlCol="0">
            <a:spAutoFit/>
          </a:bodyPr>
          <a:lstStyle/>
          <a:p>
            <a:r>
              <a:rPr lang="en-GB" dirty="0" smtClean="0"/>
              <a:t>Name of operational attribute</a:t>
            </a:r>
            <a:endParaRPr lang="en-GB" dirty="0"/>
          </a:p>
        </p:txBody>
      </p:sp>
      <p:cxnSp>
        <p:nvCxnSpPr>
          <p:cNvPr id="17" name="Straight Arrow Connector 16"/>
          <p:cNvCxnSpPr>
            <a:stCxn id="16" idx="1"/>
          </p:cNvCxnSpPr>
          <p:nvPr/>
        </p:nvCxnSpPr>
        <p:spPr>
          <a:xfrm rot="10800000" flipV="1">
            <a:off x="3715657" y="1940896"/>
            <a:ext cx="1204686" cy="105616"/>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21" name="TextBox 20"/>
          <p:cNvSpPr txBox="1"/>
          <p:nvPr/>
        </p:nvSpPr>
        <p:spPr>
          <a:xfrm>
            <a:off x="4557486" y="3280228"/>
            <a:ext cx="4150175" cy="707886"/>
          </a:xfrm>
          <a:prstGeom prst="rect">
            <a:avLst/>
          </a:prstGeom>
          <a:noFill/>
        </p:spPr>
        <p:txBody>
          <a:bodyPr wrap="none" rtlCol="0">
            <a:spAutoFit/>
          </a:bodyPr>
          <a:lstStyle/>
          <a:p>
            <a:r>
              <a:rPr lang="en-GB" sz="2000" dirty="0" err="1" smtClean="0"/>
              <a:t>Dumpdatabase</a:t>
            </a:r>
            <a:r>
              <a:rPr lang="en-GB" sz="2000" dirty="0" smtClean="0"/>
              <a:t>: dumps text version of</a:t>
            </a:r>
            <a:br>
              <a:rPr lang="en-GB" sz="2000" dirty="0" smtClean="0"/>
            </a:br>
            <a:r>
              <a:rPr lang="en-GB" sz="2000" dirty="0" smtClean="0"/>
              <a:t>the database in the NTDS directory</a:t>
            </a:r>
            <a:endParaRPr lang="en-GB"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Working with Deleted Objects</a:t>
            </a:r>
            <a:endParaRPr lang="en-GB" dirty="0"/>
          </a:p>
        </p:txBody>
      </p:sp>
      <p:sp>
        <p:nvSpPr>
          <p:cNvPr id="9" name="Text Placeholder 8"/>
          <p:cNvSpPr>
            <a:spLocks noGrp="1"/>
          </p:cNvSpPr>
          <p:nvPr>
            <p:ph type="body" sz="quarter" idx="10"/>
          </p:nvPr>
        </p:nvSpPr>
        <p:spPr>
          <a:xfrm>
            <a:off x="381000" y="3889829"/>
            <a:ext cx="8382000" cy="2481877"/>
          </a:xfrm>
        </p:spPr>
        <p:txBody>
          <a:bodyPr/>
          <a:lstStyle/>
          <a:p>
            <a:pPr lvl="0">
              <a:defRPr/>
            </a:pPr>
            <a:r>
              <a:rPr lang="en-GB" dirty="0" smtClean="0"/>
              <a:t>To view deleted objects requires</a:t>
            </a:r>
            <a:br>
              <a:rPr lang="en-GB" dirty="0" smtClean="0"/>
            </a:br>
            <a:r>
              <a:rPr lang="en-GB" dirty="0" smtClean="0"/>
              <a:t>an LDAP control</a:t>
            </a:r>
          </a:p>
          <a:p>
            <a:pPr lvl="1">
              <a:defRPr/>
            </a:pPr>
            <a:r>
              <a:rPr lang="en-GB" dirty="0" smtClean="0"/>
              <a:t>Can select the control in LDP</a:t>
            </a:r>
          </a:p>
          <a:p>
            <a:pPr lvl="0">
              <a:defRPr/>
            </a:pPr>
            <a:r>
              <a:rPr lang="en-GB" dirty="0" smtClean="0"/>
              <a:t>Windows 2008 R2 PowerShell with AD module</a:t>
            </a:r>
          </a:p>
          <a:p>
            <a:pPr lvl="1">
              <a:defRPr/>
            </a:pPr>
            <a:r>
              <a:rPr lang="en-GB" sz="2400" dirty="0" smtClean="0"/>
              <a:t>Get-</a:t>
            </a:r>
            <a:r>
              <a:rPr lang="en-GB" sz="2400" dirty="0" err="1" smtClean="0"/>
              <a:t>ADObject</a:t>
            </a:r>
            <a:r>
              <a:rPr lang="en-GB" sz="2400" dirty="0" smtClean="0"/>
              <a:t> –</a:t>
            </a:r>
            <a:r>
              <a:rPr lang="en-GB" sz="2400" dirty="0" err="1" smtClean="0"/>
              <a:t>LDAPFilter</a:t>
            </a:r>
            <a:r>
              <a:rPr lang="en-GB" sz="2400" dirty="0" smtClean="0"/>
              <a:t> {} –</a:t>
            </a:r>
            <a:r>
              <a:rPr lang="en-GB" sz="2400" dirty="0" err="1" smtClean="0"/>
              <a:t>IncludeDeletedObjects</a:t>
            </a:r>
            <a:endParaRPr lang="en-GB" sz="2400" dirty="0" smtClean="0"/>
          </a:p>
          <a:p>
            <a:pPr>
              <a:buNone/>
            </a:pPr>
            <a:endParaRPr lang="en-GB" dirty="0"/>
          </a:p>
        </p:txBody>
      </p:sp>
      <p:sp>
        <p:nvSpPr>
          <p:cNvPr id="5" name="Content Placeholder 2"/>
          <p:cNvSpPr txBox="1">
            <a:spLocks/>
          </p:cNvSpPr>
          <p:nvPr/>
        </p:nvSpPr>
        <p:spPr>
          <a:xfrm>
            <a:off x="381000" y="4677253"/>
            <a:ext cx="8516257" cy="1476802"/>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2"/>
              </a:buBlip>
              <a:tabLst/>
              <a:defRPr/>
            </a:pPr>
            <a:endParaRPr kumimoji="0" lang="en-GB" sz="3200" b="0" i="0" u="none" strike="noStrike" kern="1200" cap="none" spc="0" normalizeH="0" baseline="0" noProof="0" dirty="0">
              <a:ln>
                <a:noFill/>
              </a:ln>
              <a:solidFill>
                <a:srgbClr val="99CC99"/>
              </a:solidFill>
              <a:effectLst/>
              <a:uLnTx/>
              <a:uFillTx/>
              <a:latin typeface="+mn-lt"/>
              <a:ea typeface="+mn-ea"/>
              <a:cs typeface="+mn-cs"/>
            </a:endParaRPr>
          </a:p>
        </p:txBody>
      </p:sp>
      <p:sp>
        <p:nvSpPr>
          <p:cNvPr id="6" name="Oval 5"/>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pic>
        <p:nvPicPr>
          <p:cNvPr id="2050" name="Picture 2"/>
          <p:cNvPicPr>
            <a:picLocks noChangeAspect="1" noChangeArrowheads="1"/>
          </p:cNvPicPr>
          <p:nvPr/>
        </p:nvPicPr>
        <p:blipFill>
          <a:blip r:embed="rId3"/>
          <a:srcRect/>
          <a:stretch>
            <a:fillRect/>
          </a:stretch>
        </p:blipFill>
        <p:spPr bwMode="auto">
          <a:xfrm>
            <a:off x="332241" y="1072470"/>
            <a:ext cx="3864599" cy="2672216"/>
          </a:xfrm>
          <a:prstGeom prst="rect">
            <a:avLst/>
          </a:prstGeom>
          <a:noFill/>
          <a:ln w="9525">
            <a:noFill/>
            <a:miter lim="800000"/>
            <a:headEnd/>
            <a:tailEnd/>
          </a:ln>
        </p:spPr>
      </p:pic>
      <p:grpSp>
        <p:nvGrpSpPr>
          <p:cNvPr id="11" name="Group 10"/>
          <p:cNvGrpSpPr/>
          <p:nvPr/>
        </p:nvGrpSpPr>
        <p:grpSpPr>
          <a:xfrm>
            <a:off x="5420178" y="857703"/>
            <a:ext cx="3238500" cy="4305529"/>
            <a:chOff x="5420178" y="857703"/>
            <a:chExt cx="3238500" cy="4305529"/>
          </a:xfrm>
        </p:grpSpPr>
        <p:pic>
          <p:nvPicPr>
            <p:cNvPr id="2051" name="Picture 3"/>
            <p:cNvPicPr>
              <a:picLocks noChangeAspect="1" noChangeArrowheads="1"/>
            </p:cNvPicPr>
            <p:nvPr/>
          </p:nvPicPr>
          <p:blipFill>
            <a:blip r:embed="rId4"/>
            <a:srcRect/>
            <a:stretch>
              <a:fillRect/>
            </a:stretch>
          </p:blipFill>
          <p:spPr bwMode="auto">
            <a:xfrm>
              <a:off x="5420178" y="857703"/>
              <a:ext cx="3238500" cy="2762250"/>
            </a:xfrm>
            <a:prstGeom prst="rect">
              <a:avLst/>
            </a:prstGeom>
            <a:noFill/>
            <a:ln w="9525">
              <a:noFill/>
              <a:miter lim="800000"/>
              <a:headEnd/>
              <a:tailEnd/>
            </a:ln>
          </p:spPr>
        </p:pic>
        <p:pic>
          <p:nvPicPr>
            <p:cNvPr id="2053" name="Picture 5"/>
            <p:cNvPicPr>
              <a:picLocks noChangeAspect="1" noChangeArrowheads="1"/>
            </p:cNvPicPr>
            <p:nvPr/>
          </p:nvPicPr>
          <p:blipFill>
            <a:blip r:embed="rId5"/>
            <a:srcRect/>
            <a:stretch>
              <a:fillRect/>
            </a:stretch>
          </p:blipFill>
          <p:spPr bwMode="auto">
            <a:xfrm>
              <a:off x="7070499" y="3610657"/>
              <a:ext cx="1476375" cy="1552575"/>
            </a:xfrm>
            <a:prstGeom prst="rect">
              <a:avLst/>
            </a:prstGeom>
            <a:noFill/>
            <a:ln w="9525">
              <a:noFill/>
              <a:miter lim="800000"/>
              <a:headEnd/>
              <a:tailEnd/>
            </a:ln>
          </p:spPr>
        </p:pic>
      </p:grpSp>
      <p:sp>
        <p:nvSpPr>
          <p:cNvPr id="12" name="Right Arrow 11"/>
          <p:cNvSpPr/>
          <p:nvPr/>
        </p:nvSpPr>
        <p:spPr bwMode="auto">
          <a:xfrm>
            <a:off x="3614057" y="3106056"/>
            <a:ext cx="1712686" cy="23222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ight Arrow 12"/>
          <p:cNvSpPr/>
          <p:nvPr/>
        </p:nvSpPr>
        <p:spPr bwMode="auto">
          <a:xfrm rot="20397837">
            <a:off x="6078145" y="3233688"/>
            <a:ext cx="1027598" cy="186156"/>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Reanimating  an Object</a:t>
            </a:r>
            <a:endParaRPr lang="en-GB" dirty="0"/>
          </a:p>
        </p:txBody>
      </p:sp>
      <p:sp>
        <p:nvSpPr>
          <p:cNvPr id="3" name="Content Placeholder 2"/>
          <p:cNvSpPr>
            <a:spLocks noGrp="1"/>
          </p:cNvSpPr>
          <p:nvPr>
            <p:ph idx="1"/>
          </p:nvPr>
        </p:nvSpPr>
        <p:spPr/>
        <p:txBody>
          <a:bodyPr/>
          <a:lstStyle/>
          <a:p>
            <a:r>
              <a:rPr lang="en-GB" dirty="0" smtClean="0"/>
              <a:t>Using LDP, in one operation you must</a:t>
            </a:r>
          </a:p>
          <a:p>
            <a:pPr lvl="1"/>
            <a:r>
              <a:rPr lang="en-US" dirty="0" smtClean="0"/>
              <a:t>Remove the </a:t>
            </a:r>
            <a:r>
              <a:rPr lang="en-US" dirty="0" err="1" smtClean="0"/>
              <a:t>isDeleted</a:t>
            </a:r>
            <a:r>
              <a:rPr lang="en-US" dirty="0" smtClean="0"/>
              <a:t> attribute</a:t>
            </a:r>
          </a:p>
          <a:p>
            <a:pPr lvl="1"/>
            <a:r>
              <a:rPr lang="en-US" dirty="0" smtClean="0"/>
              <a:t>Replace </a:t>
            </a:r>
            <a:r>
              <a:rPr lang="en-US" dirty="0" err="1" smtClean="0"/>
              <a:t>distinguishedName</a:t>
            </a:r>
            <a:r>
              <a:rPr lang="en-US" dirty="0" smtClean="0"/>
              <a:t> attribute with a new value</a:t>
            </a:r>
          </a:p>
          <a:p>
            <a:r>
              <a:rPr lang="en-GB" dirty="0" smtClean="0"/>
              <a:t>Use </a:t>
            </a:r>
            <a:r>
              <a:rPr lang="en-GB" dirty="0" err="1" smtClean="0"/>
              <a:t>ADRestore</a:t>
            </a:r>
            <a:r>
              <a:rPr lang="en-GB" dirty="0" smtClean="0"/>
              <a:t> from the </a:t>
            </a:r>
            <a:r>
              <a:rPr lang="en-GB" dirty="0" err="1" smtClean="0"/>
              <a:t>Sysinternals</a:t>
            </a:r>
            <a:r>
              <a:rPr lang="en-GB" dirty="0" smtClean="0"/>
              <a:t> tools</a:t>
            </a:r>
          </a:p>
          <a:p>
            <a:r>
              <a:rPr lang="en-GB" dirty="0" smtClean="0"/>
              <a:t>Create own utility</a:t>
            </a:r>
          </a:p>
        </p:txBody>
      </p:sp>
      <p:sp>
        <p:nvSpPr>
          <p:cNvPr id="4" name="Oval 3"/>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Restored User Object</a:t>
            </a:r>
            <a:endParaRPr lang="en-GB" dirty="0"/>
          </a:p>
        </p:txBody>
      </p:sp>
      <p:sp>
        <p:nvSpPr>
          <p:cNvPr id="3" name="Content Placeholder 2"/>
          <p:cNvSpPr>
            <a:spLocks noGrp="1"/>
          </p:cNvSpPr>
          <p:nvPr>
            <p:ph idx="1"/>
          </p:nvPr>
        </p:nvSpPr>
        <p:spPr>
          <a:xfrm>
            <a:off x="381000" y="1412874"/>
            <a:ext cx="8382000" cy="3855811"/>
          </a:xfrm>
        </p:spPr>
        <p:txBody>
          <a:bodyPr/>
          <a:lstStyle/>
          <a:p>
            <a:r>
              <a:rPr lang="en-GB" dirty="0" smtClean="0"/>
              <a:t>Most attributes missing, including the password</a:t>
            </a:r>
          </a:p>
          <a:p>
            <a:r>
              <a:rPr lang="en-GB" dirty="0" smtClean="0"/>
              <a:t>All inbound linked attribute values missing</a:t>
            </a:r>
          </a:p>
          <a:p>
            <a:pPr lvl="1"/>
            <a:r>
              <a:rPr lang="en-GB" dirty="0" smtClean="0"/>
              <a:t>For example, group membership</a:t>
            </a:r>
          </a:p>
          <a:p>
            <a:r>
              <a:rPr lang="en-GB" dirty="0" smtClean="0"/>
              <a:t>All outbound linked attribute values missing</a:t>
            </a:r>
          </a:p>
          <a:p>
            <a:pPr lvl="1"/>
            <a:r>
              <a:rPr lang="en-GB" dirty="0" smtClean="0"/>
              <a:t>For example, attribute containing link to manager</a:t>
            </a:r>
          </a:p>
          <a:p>
            <a:r>
              <a:rPr lang="en-GB" dirty="0" smtClean="0"/>
              <a:t>Could repopulate missing values from mounted directory snapshot</a:t>
            </a:r>
          </a:p>
          <a:p>
            <a:r>
              <a:rPr lang="en-GB" dirty="0" smtClean="0"/>
              <a:t>Microsoft solution is an authoritative restore</a:t>
            </a:r>
          </a:p>
          <a:p>
            <a:pPr lvl="1"/>
            <a:r>
              <a:rPr lang="en-GB" dirty="0" smtClean="0"/>
              <a:t>Restoring linked attribute values can be problematic</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Object References</a:t>
            </a:r>
            <a:endParaRPr lang="en-GB" dirty="0"/>
          </a:p>
        </p:txBody>
      </p:sp>
      <p:sp>
        <p:nvSpPr>
          <p:cNvPr id="3" name="Content Placeholder 2"/>
          <p:cNvSpPr>
            <a:spLocks noGrp="1"/>
          </p:cNvSpPr>
          <p:nvPr>
            <p:ph idx="1"/>
          </p:nvPr>
        </p:nvSpPr>
        <p:spPr>
          <a:xfrm>
            <a:off x="381000" y="1412874"/>
            <a:ext cx="8382000" cy="4726669"/>
          </a:xfrm>
        </p:spPr>
        <p:txBody>
          <a:bodyPr/>
          <a:lstStyle/>
          <a:p>
            <a:r>
              <a:rPr lang="en-GB" dirty="0" smtClean="0"/>
              <a:t>One object can reference another either as a direct reference or using a linked-attribute reference</a:t>
            </a:r>
          </a:p>
          <a:p>
            <a:r>
              <a:rPr lang="en-GB" dirty="0" smtClean="0"/>
              <a:t>With a direct reference the attribute on one object reference the DN of another object</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271478" y="1545772"/>
            <a:ext cx="1088572" cy="27577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ectangle 28"/>
          <p:cNvSpPr/>
          <p:nvPr/>
        </p:nvSpPr>
        <p:spPr bwMode="auto">
          <a:xfrm>
            <a:off x="5392049" y="1545772"/>
            <a:ext cx="1088572" cy="27577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GB" dirty="0" smtClean="0"/>
              <a:t>Direct References</a:t>
            </a:r>
            <a:endParaRPr lang="en-GB" dirty="0"/>
          </a:p>
        </p:txBody>
      </p:sp>
      <p:sp>
        <p:nvSpPr>
          <p:cNvPr id="3" name="Content Placeholder 2"/>
          <p:cNvSpPr>
            <a:spLocks noGrp="1"/>
          </p:cNvSpPr>
          <p:nvPr>
            <p:ph idx="1"/>
          </p:nvPr>
        </p:nvSpPr>
        <p:spPr>
          <a:xfrm>
            <a:off x="366486" y="3555999"/>
            <a:ext cx="8382000" cy="1329508"/>
          </a:xfrm>
        </p:spPr>
        <p:txBody>
          <a:bodyPr/>
          <a:lstStyle/>
          <a:p>
            <a:r>
              <a:rPr lang="en-GB" dirty="0" smtClean="0"/>
              <a:t>If Dave is deleted</a:t>
            </a:r>
          </a:p>
          <a:p>
            <a:pPr lvl="1"/>
            <a:r>
              <a:rPr lang="en-GB" dirty="0" smtClean="0"/>
              <a:t>Incoming references remain</a:t>
            </a:r>
          </a:p>
          <a:p>
            <a:pPr lvl="1"/>
            <a:r>
              <a:rPr lang="en-GB" dirty="0" smtClean="0"/>
              <a:t>Outgoing references remain</a:t>
            </a:r>
          </a:p>
          <a:p>
            <a:pPr lvl="2"/>
            <a:r>
              <a:rPr lang="en-GB" dirty="0" smtClean="0"/>
              <a:t>Provided the attribute that holds the reference is retained on logical deletion</a:t>
            </a:r>
            <a:endParaRPr lang="en-GB" dirty="0"/>
          </a:p>
        </p:txBody>
      </p:sp>
      <p:pic>
        <p:nvPicPr>
          <p:cNvPr id="4"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1261944" y="1227565"/>
            <a:ext cx="1023210" cy="1080206"/>
          </a:xfrm>
          <a:prstGeom prst="rect">
            <a:avLst/>
          </a:prstGeom>
          <a:noFill/>
        </p:spPr>
      </p:pic>
      <p:sp>
        <p:nvSpPr>
          <p:cNvPr id="5" name="TextBox 4"/>
          <p:cNvSpPr txBox="1"/>
          <p:nvPr/>
        </p:nvSpPr>
        <p:spPr>
          <a:xfrm>
            <a:off x="1132107" y="2264229"/>
            <a:ext cx="1156983" cy="369332"/>
          </a:xfrm>
          <a:prstGeom prst="rect">
            <a:avLst/>
          </a:prstGeom>
          <a:noFill/>
        </p:spPr>
        <p:txBody>
          <a:bodyPr wrap="none" rtlCol="0">
            <a:spAutoFit/>
          </a:bodyPr>
          <a:lstStyle/>
          <a:p>
            <a:r>
              <a:rPr lang="en-GB" dirty="0" smtClean="0"/>
              <a:t>DNT: 4031</a:t>
            </a:r>
            <a:endParaRPr lang="en-GB" dirty="0"/>
          </a:p>
        </p:txBody>
      </p:sp>
      <p:sp>
        <p:nvSpPr>
          <p:cNvPr id="6" name="TextBox 5"/>
          <p:cNvSpPr txBox="1"/>
          <p:nvPr/>
        </p:nvSpPr>
        <p:spPr>
          <a:xfrm>
            <a:off x="2220677" y="1204686"/>
            <a:ext cx="1049198" cy="369332"/>
          </a:xfrm>
          <a:prstGeom prst="rect">
            <a:avLst/>
          </a:prstGeom>
          <a:noFill/>
        </p:spPr>
        <p:txBody>
          <a:bodyPr wrap="none" rtlCol="0">
            <a:spAutoFit/>
          </a:bodyPr>
          <a:lstStyle/>
          <a:p>
            <a:r>
              <a:rPr lang="en-GB" dirty="0" smtClean="0"/>
              <a:t>secretary</a:t>
            </a:r>
            <a:endParaRPr lang="en-GB" dirty="0"/>
          </a:p>
        </p:txBody>
      </p:sp>
      <p:sp>
        <p:nvSpPr>
          <p:cNvPr id="7" name="Rectangle 6"/>
          <p:cNvSpPr/>
          <p:nvPr/>
        </p:nvSpPr>
        <p:spPr bwMode="auto">
          <a:xfrm>
            <a:off x="2264220" y="1553029"/>
            <a:ext cx="1088572" cy="27577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4032</a:t>
            </a:r>
          </a:p>
        </p:txBody>
      </p:sp>
      <p:sp>
        <p:nvSpPr>
          <p:cNvPr id="8" name="TextBox 7"/>
          <p:cNvSpPr txBox="1"/>
          <p:nvPr/>
        </p:nvSpPr>
        <p:spPr>
          <a:xfrm>
            <a:off x="696677" y="1074061"/>
            <a:ext cx="854721" cy="369332"/>
          </a:xfrm>
          <a:prstGeom prst="rect">
            <a:avLst/>
          </a:prstGeom>
          <a:noFill/>
        </p:spPr>
        <p:txBody>
          <a:bodyPr wrap="none" rtlCol="0">
            <a:spAutoFit/>
          </a:bodyPr>
          <a:lstStyle/>
          <a:p>
            <a:r>
              <a:rPr lang="en-GB" dirty="0" smtClean="0"/>
              <a:t>Debbie</a:t>
            </a:r>
            <a:endParaRPr lang="en-GB" dirty="0"/>
          </a:p>
        </p:txBody>
      </p:sp>
      <p:pic>
        <p:nvPicPr>
          <p:cNvPr id="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5">
                <a:tint val="45000"/>
                <a:satMod val="400000"/>
              </a:schemeClr>
            </a:duotone>
          </a:blip>
          <a:srcRect/>
          <a:stretch>
            <a:fillRect/>
          </a:stretch>
        </p:blipFill>
        <p:spPr bwMode="auto">
          <a:xfrm>
            <a:off x="4382515" y="1227565"/>
            <a:ext cx="1023210" cy="1080206"/>
          </a:xfrm>
          <a:prstGeom prst="rect">
            <a:avLst/>
          </a:prstGeom>
          <a:noFill/>
        </p:spPr>
      </p:pic>
      <p:sp>
        <p:nvSpPr>
          <p:cNvPr id="10" name="TextBox 9"/>
          <p:cNvSpPr txBox="1"/>
          <p:nvPr/>
        </p:nvSpPr>
        <p:spPr>
          <a:xfrm>
            <a:off x="4252678" y="2264229"/>
            <a:ext cx="1156983" cy="369332"/>
          </a:xfrm>
          <a:prstGeom prst="rect">
            <a:avLst/>
          </a:prstGeom>
          <a:noFill/>
        </p:spPr>
        <p:txBody>
          <a:bodyPr wrap="none" rtlCol="0">
            <a:spAutoFit/>
          </a:bodyPr>
          <a:lstStyle/>
          <a:p>
            <a:r>
              <a:rPr lang="en-GB" dirty="0" smtClean="0"/>
              <a:t>DNT: 4032</a:t>
            </a:r>
            <a:endParaRPr lang="en-GB" dirty="0"/>
          </a:p>
        </p:txBody>
      </p:sp>
      <p:sp>
        <p:nvSpPr>
          <p:cNvPr id="11" name="TextBox 10"/>
          <p:cNvSpPr txBox="1"/>
          <p:nvPr/>
        </p:nvSpPr>
        <p:spPr>
          <a:xfrm>
            <a:off x="5341248" y="1204686"/>
            <a:ext cx="1049198" cy="369332"/>
          </a:xfrm>
          <a:prstGeom prst="rect">
            <a:avLst/>
          </a:prstGeom>
          <a:noFill/>
        </p:spPr>
        <p:txBody>
          <a:bodyPr wrap="none" rtlCol="0">
            <a:spAutoFit/>
          </a:bodyPr>
          <a:lstStyle/>
          <a:p>
            <a:r>
              <a:rPr lang="en-GB" dirty="0" smtClean="0"/>
              <a:t>secretary</a:t>
            </a:r>
            <a:endParaRPr lang="en-GB" dirty="0"/>
          </a:p>
        </p:txBody>
      </p:sp>
      <p:pic>
        <p:nvPicPr>
          <p:cNvPr id="13"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6">
                <a:tint val="45000"/>
                <a:satMod val="400000"/>
              </a:schemeClr>
            </a:duotone>
          </a:blip>
          <a:srcRect/>
          <a:stretch>
            <a:fillRect/>
          </a:stretch>
        </p:blipFill>
        <p:spPr bwMode="auto">
          <a:xfrm>
            <a:off x="7169258" y="1227565"/>
            <a:ext cx="1023210" cy="1080206"/>
          </a:xfrm>
          <a:prstGeom prst="rect">
            <a:avLst/>
          </a:prstGeom>
          <a:noFill/>
        </p:spPr>
      </p:pic>
      <p:sp>
        <p:nvSpPr>
          <p:cNvPr id="14" name="TextBox 13"/>
          <p:cNvSpPr txBox="1"/>
          <p:nvPr/>
        </p:nvSpPr>
        <p:spPr>
          <a:xfrm>
            <a:off x="7039421" y="2264229"/>
            <a:ext cx="1156983" cy="369332"/>
          </a:xfrm>
          <a:prstGeom prst="rect">
            <a:avLst/>
          </a:prstGeom>
          <a:noFill/>
        </p:spPr>
        <p:txBody>
          <a:bodyPr wrap="none" rtlCol="0">
            <a:spAutoFit/>
          </a:bodyPr>
          <a:lstStyle/>
          <a:p>
            <a:r>
              <a:rPr lang="en-GB" dirty="0" smtClean="0"/>
              <a:t>DNT: 4033</a:t>
            </a:r>
            <a:endParaRPr lang="en-GB" dirty="0"/>
          </a:p>
        </p:txBody>
      </p:sp>
      <p:sp>
        <p:nvSpPr>
          <p:cNvPr id="17" name="Rectangle 16"/>
          <p:cNvSpPr/>
          <p:nvPr/>
        </p:nvSpPr>
        <p:spPr bwMode="auto">
          <a:xfrm>
            <a:off x="5384791" y="1553029"/>
            <a:ext cx="1088572" cy="27577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4033</a:t>
            </a:r>
          </a:p>
        </p:txBody>
      </p:sp>
      <p:sp>
        <p:nvSpPr>
          <p:cNvPr id="20" name="TextBox 19"/>
          <p:cNvSpPr txBox="1"/>
          <p:nvPr/>
        </p:nvSpPr>
        <p:spPr>
          <a:xfrm>
            <a:off x="4034963" y="1074061"/>
            <a:ext cx="651460" cy="369332"/>
          </a:xfrm>
          <a:prstGeom prst="rect">
            <a:avLst/>
          </a:prstGeom>
          <a:noFill/>
        </p:spPr>
        <p:txBody>
          <a:bodyPr wrap="none" rtlCol="0">
            <a:spAutoFit/>
          </a:bodyPr>
          <a:lstStyle/>
          <a:p>
            <a:r>
              <a:rPr lang="en-GB" dirty="0" smtClean="0"/>
              <a:t>Dave</a:t>
            </a:r>
            <a:endParaRPr lang="en-GB" dirty="0"/>
          </a:p>
        </p:txBody>
      </p:sp>
      <p:sp>
        <p:nvSpPr>
          <p:cNvPr id="21" name="TextBox 20"/>
          <p:cNvSpPr txBox="1"/>
          <p:nvPr/>
        </p:nvSpPr>
        <p:spPr>
          <a:xfrm>
            <a:off x="6647535" y="1074061"/>
            <a:ext cx="678134" cy="369332"/>
          </a:xfrm>
          <a:prstGeom prst="rect">
            <a:avLst/>
          </a:prstGeom>
          <a:noFill/>
        </p:spPr>
        <p:txBody>
          <a:bodyPr wrap="none" rtlCol="0">
            <a:spAutoFit/>
          </a:bodyPr>
          <a:lstStyle/>
          <a:p>
            <a:r>
              <a:rPr lang="en-GB" dirty="0" err="1" smtClean="0"/>
              <a:t>Valya</a:t>
            </a:r>
            <a:endParaRPr lang="en-GB" dirty="0"/>
          </a:p>
        </p:txBody>
      </p:sp>
      <p:cxnSp>
        <p:nvCxnSpPr>
          <p:cNvPr id="23" name="Shape 22"/>
          <p:cNvCxnSpPr>
            <a:stCxn id="7" idx="2"/>
            <a:endCxn id="9" idx="1"/>
          </p:cNvCxnSpPr>
          <p:nvPr/>
        </p:nvCxnSpPr>
        <p:spPr>
          <a:xfrm rot="5400000" flipH="1" flipV="1">
            <a:off x="3564944" y="1011229"/>
            <a:ext cx="61132" cy="1574009"/>
          </a:xfrm>
          <a:prstGeom prst="bentConnector4">
            <a:avLst>
              <a:gd name="adj1" fmla="val -373945"/>
              <a:gd name="adj2" fmla="val 6729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hape 24"/>
          <p:cNvCxnSpPr>
            <a:stCxn id="17" idx="2"/>
            <a:endCxn id="13" idx="1"/>
          </p:cNvCxnSpPr>
          <p:nvPr/>
        </p:nvCxnSpPr>
        <p:spPr>
          <a:xfrm rot="5400000" flipH="1" flipV="1">
            <a:off x="6518601" y="1178143"/>
            <a:ext cx="61132" cy="1240181"/>
          </a:xfrm>
          <a:prstGeom prst="bentConnector4">
            <a:avLst>
              <a:gd name="adj1" fmla="val -373945"/>
              <a:gd name="adj2" fmla="val 71944"/>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364334" y="2699658"/>
            <a:ext cx="3364319" cy="369332"/>
          </a:xfrm>
          <a:prstGeom prst="rect">
            <a:avLst/>
          </a:prstGeom>
          <a:noFill/>
        </p:spPr>
        <p:txBody>
          <a:bodyPr wrap="none" rtlCol="0">
            <a:spAutoFit/>
          </a:bodyPr>
          <a:lstStyle/>
          <a:p>
            <a:r>
              <a:rPr lang="en-GB" dirty="0" smtClean="0"/>
              <a:t>Show in UI as DN, stored as a DNT</a:t>
            </a:r>
            <a:endParaRPr lang="en-GB" dirty="0"/>
          </a:p>
        </p:txBody>
      </p:sp>
      <p:sp>
        <p:nvSpPr>
          <p:cNvPr id="27" name="Up Arrow 26"/>
          <p:cNvSpPr/>
          <p:nvPr/>
        </p:nvSpPr>
        <p:spPr bwMode="auto">
          <a:xfrm>
            <a:off x="2670629" y="2264228"/>
            <a:ext cx="638628" cy="493486"/>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Oval 29"/>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dissolve">
                                      <p:cBhvr>
                                        <p:cTn id="10" dur="500"/>
                                        <p:tgtEl>
                                          <p:spTgt spid="2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dissolv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dissolve">
                                      <p:cBhvr>
                                        <p:cTn id="21" dur="500"/>
                                        <p:tgtEl>
                                          <p:spTgt spid="17"/>
                                        </p:tgtEl>
                                      </p:cBhvr>
                                    </p:animEffect>
                                  </p:childTnLst>
                                </p:cTn>
                              </p:par>
                              <p:par>
                                <p:cTn id="22" presetID="9"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dissolv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dissolve">
                                      <p:cBhvr>
                                        <p:cTn id="29" dur="500"/>
                                        <p:tgtEl>
                                          <p:spTgt spid="3">
                                            <p:txEl>
                                              <p:pRg st="0" end="0"/>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dissolve">
                                      <p:cBhvr>
                                        <p:cTn id="32" dur="500"/>
                                        <p:tgtEl>
                                          <p:spTgt spid="3">
                                            <p:txEl>
                                              <p:pRg st="1" end="1"/>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dissolve">
                                      <p:cBhvr>
                                        <p:cTn id="35" dur="500"/>
                                        <p:tgtEl>
                                          <p:spTgt spid="3">
                                            <p:txEl>
                                              <p:pRg st="2" end="2"/>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dissolve">
                                      <p:cBhvr>
                                        <p:cTn id="38" dur="500"/>
                                        <p:tgtEl>
                                          <p:spTgt spid="3">
                                            <p:txEl>
                                              <p:pRg st="3" end="3"/>
                                            </p:txEl>
                                          </p:spTgt>
                                        </p:tgtEl>
                                      </p:cBhvr>
                                    </p:animEffect>
                                  </p:childTnLst>
                                </p:cTn>
                              </p:par>
                            </p:childTnLst>
                          </p:cTn>
                        </p:par>
                        <p:par>
                          <p:cTn id="39" fill="hold">
                            <p:stCondLst>
                              <p:cond delay="500"/>
                            </p:stCondLst>
                            <p:childTnLst>
                              <p:par>
                                <p:cTn id="40" presetID="1"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17" grpId="0" animBg="1"/>
      <p:bldP spid="26" grpId="0"/>
      <p:bldP spid="27"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p:txBody>
          <a:bodyPr/>
          <a:lstStyle/>
          <a:p>
            <a:r>
              <a:rPr lang="en-GB" smtClean="0"/>
              <a:t>Linked Attributes</a:t>
            </a:r>
            <a:endParaRPr lang="en-US" dirty="0"/>
          </a:p>
        </p:txBody>
      </p:sp>
      <p:sp>
        <p:nvSpPr>
          <p:cNvPr id="462851" name="Rectangle 3"/>
          <p:cNvSpPr>
            <a:spLocks noGrp="1" noChangeArrowheads="1"/>
          </p:cNvSpPr>
          <p:nvPr>
            <p:ph type="body" idx="1"/>
          </p:nvPr>
        </p:nvSpPr>
        <p:spPr/>
        <p:txBody>
          <a:bodyPr/>
          <a:lstStyle/>
          <a:p>
            <a:r>
              <a:rPr lang="en-US" dirty="0" smtClean="0"/>
              <a:t>Linked attributes consist of a forward-link and back-link  pair</a:t>
            </a:r>
            <a:endParaRPr lang="en-GB" dirty="0" smtClean="0"/>
          </a:p>
          <a:p>
            <a:r>
              <a:rPr lang="en-GB" dirty="0" smtClean="0"/>
              <a:t>The forward link can be populated and the back link is calculated</a:t>
            </a:r>
          </a:p>
          <a:p>
            <a:pPr lvl="1"/>
            <a:r>
              <a:rPr lang="en-GB" dirty="0" smtClean="0"/>
              <a:t>Forward links may be single-valued or multi-valued</a:t>
            </a:r>
          </a:p>
          <a:p>
            <a:pPr lvl="1"/>
            <a:r>
              <a:rPr lang="en-GB" dirty="0" smtClean="0"/>
              <a:t>Back links are always multi-valued</a:t>
            </a:r>
          </a:p>
          <a:p>
            <a:r>
              <a:rPr lang="en-GB" dirty="0" smtClean="0"/>
              <a:t>Each linked pair is identified by the </a:t>
            </a:r>
            <a:r>
              <a:rPr lang="en-GB" dirty="0" err="1" smtClean="0"/>
              <a:t>linkID</a:t>
            </a:r>
            <a:r>
              <a:rPr lang="en-GB" dirty="0" smtClean="0"/>
              <a:t> property of an attribute</a:t>
            </a:r>
          </a:p>
          <a:p>
            <a:pPr lvl="1"/>
            <a:r>
              <a:rPr lang="en-GB" dirty="0" smtClean="0"/>
              <a:t>Forward </a:t>
            </a:r>
            <a:r>
              <a:rPr lang="en-GB" dirty="0" err="1" smtClean="0"/>
              <a:t>linkIDs</a:t>
            </a:r>
            <a:r>
              <a:rPr lang="en-GB" dirty="0" smtClean="0"/>
              <a:t> are even (n) and for each forward link the associated back-link is an odd number (n+1)</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r>
              <a:rPr lang="en-GB" dirty="0"/>
              <a:t>Single To Multi-Valued</a:t>
            </a:r>
            <a:endParaRPr lang="en-US" dirty="0"/>
          </a:p>
        </p:txBody>
      </p:sp>
      <p:sp>
        <p:nvSpPr>
          <p:cNvPr id="463875" name="Rectangle 3"/>
          <p:cNvSpPr>
            <a:spLocks noGrp="1" noChangeArrowheads="1"/>
          </p:cNvSpPr>
          <p:nvPr>
            <p:ph type="body" idx="1"/>
          </p:nvPr>
        </p:nvSpPr>
        <p:spPr>
          <a:xfrm>
            <a:off x="684213" y="4652964"/>
            <a:ext cx="7772400" cy="1512887"/>
          </a:xfrm>
        </p:spPr>
        <p:txBody>
          <a:bodyPr/>
          <a:lstStyle/>
          <a:p>
            <a:r>
              <a:rPr lang="en-GB" sz="2800" dirty="0" smtClean="0"/>
              <a:t>An entry is </a:t>
            </a:r>
            <a:r>
              <a:rPr lang="en-GB" sz="2800" dirty="0"/>
              <a:t>created in a link table when a value is added to the manager attribute</a:t>
            </a:r>
          </a:p>
          <a:p>
            <a:pPr lvl="1"/>
            <a:r>
              <a:rPr lang="en-GB" sz="2400" dirty="0"/>
              <a:t>The link tables are constructed on each </a:t>
            </a:r>
            <a:r>
              <a:rPr lang="en-GB" sz="2400" dirty="0" smtClean="0"/>
              <a:t>DC and hold the DNT values</a:t>
            </a:r>
            <a:endParaRPr lang="en-US" sz="2400" dirty="0"/>
          </a:p>
        </p:txBody>
      </p:sp>
      <p:sp>
        <p:nvSpPr>
          <p:cNvPr id="46" name="Slide Number Placeholder 45"/>
          <p:cNvSpPr>
            <a:spLocks noGrp="1"/>
          </p:cNvSpPr>
          <p:nvPr>
            <p:ph type="sldNum" sz="quarter" idx="4294967295"/>
          </p:nvPr>
        </p:nvSpPr>
        <p:spPr>
          <a:xfrm>
            <a:off x="-32" y="6321436"/>
            <a:ext cx="561964" cy="365125"/>
          </a:xfrm>
          <a:prstGeom prst="rect">
            <a:avLst/>
          </a:prstGeom>
        </p:spPr>
        <p:txBody>
          <a:bodyPr/>
          <a:lstStyle/>
          <a:p>
            <a:fld id="{2A4CC75D-E27A-4E35-928F-4BA3D6562225}" type="slidenum">
              <a:rPr lang="en-US" smtClean="0"/>
              <a:pPr/>
              <a:t>19</a:t>
            </a:fld>
            <a:endParaRPr lang="en-US" dirty="0"/>
          </a:p>
        </p:txBody>
      </p:sp>
      <p:sp>
        <p:nvSpPr>
          <p:cNvPr id="52" name="Text Box 7"/>
          <p:cNvSpPr txBox="1">
            <a:spLocks noChangeArrowheads="1"/>
          </p:cNvSpPr>
          <p:nvPr/>
        </p:nvSpPr>
        <p:spPr bwMode="auto">
          <a:xfrm>
            <a:off x="7459657" y="881732"/>
            <a:ext cx="833369" cy="411934"/>
          </a:xfrm>
          <a:prstGeom prst="rect">
            <a:avLst/>
          </a:prstGeom>
          <a:noFill/>
          <a:ln w="9525">
            <a:noFill/>
            <a:miter lim="800000"/>
            <a:headEnd/>
            <a:tailEnd/>
          </a:ln>
          <a:effectLst/>
        </p:spPr>
        <p:txBody>
          <a:bodyPr wrap="none">
            <a:spAutoFit/>
          </a:bodyPr>
          <a:lstStyle/>
          <a:p>
            <a:pPr algn="ctr"/>
            <a:r>
              <a:rPr lang="en-GB" sz="2000" dirty="0"/>
              <a:t>Nicola</a:t>
            </a:r>
            <a:endParaRPr lang="en-US" sz="2000" dirty="0"/>
          </a:p>
        </p:txBody>
      </p:sp>
      <p:sp>
        <p:nvSpPr>
          <p:cNvPr id="53" name="Text Box 8"/>
          <p:cNvSpPr txBox="1">
            <a:spLocks noChangeArrowheads="1"/>
          </p:cNvSpPr>
          <p:nvPr/>
        </p:nvSpPr>
        <p:spPr bwMode="auto">
          <a:xfrm>
            <a:off x="595307" y="864286"/>
            <a:ext cx="670376" cy="411934"/>
          </a:xfrm>
          <a:prstGeom prst="rect">
            <a:avLst/>
          </a:prstGeom>
          <a:noFill/>
          <a:ln w="9525">
            <a:noFill/>
            <a:miter lim="800000"/>
            <a:headEnd/>
            <a:tailEnd/>
          </a:ln>
          <a:effectLst/>
        </p:spPr>
        <p:txBody>
          <a:bodyPr wrap="none">
            <a:spAutoFit/>
          </a:bodyPr>
          <a:lstStyle/>
          <a:p>
            <a:pPr algn="ctr"/>
            <a:r>
              <a:rPr lang="en-GB" sz="2000"/>
              <a:t>John</a:t>
            </a:r>
            <a:endParaRPr lang="en-US" sz="2000"/>
          </a:p>
        </p:txBody>
      </p:sp>
      <p:graphicFrame>
        <p:nvGraphicFramePr>
          <p:cNvPr id="54" name="Group 9"/>
          <p:cNvGraphicFramePr>
            <a:graphicFrameLocks noGrp="1"/>
          </p:cNvGraphicFramePr>
          <p:nvPr/>
        </p:nvGraphicFramePr>
        <p:xfrm>
          <a:off x="3581394" y="1834249"/>
          <a:ext cx="2590800" cy="1382713"/>
        </p:xfrm>
        <a:graphic>
          <a:graphicData uri="http://schemas.openxmlformats.org/drawingml/2006/table">
            <a:tbl>
              <a:tblPr>
                <a:tableStyleId>{69C7853C-536D-4A76-A0AE-DD22124D55A5}</a:tableStyleId>
              </a:tblPr>
              <a:tblGrid>
                <a:gridCol w="1462088"/>
                <a:gridCol w="1128712"/>
              </a:tblGrid>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Forward</a:t>
                      </a:r>
                      <a:endParaRPr kumimoji="0" lang="en-US" sz="1600" b="1" i="0" u="none" strike="noStrike" cap="none" normalizeH="0" baseline="0" dirty="0" smtClean="0">
                        <a:ln>
                          <a:noFill/>
                        </a:ln>
                        <a:solidFill>
                          <a:srgbClr val="08080C"/>
                        </a:solidFill>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Back</a:t>
                      </a:r>
                      <a:endParaRPr kumimoji="0" lang="en-US" sz="1600" b="1" i="0" u="none" strike="noStrike" cap="none" normalizeH="0" baseline="0" dirty="0" smtClean="0">
                        <a:ln>
                          <a:noFill/>
                        </a:ln>
                        <a:solidFill>
                          <a:srgbClr val="08080C"/>
                        </a:solidFill>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4488">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bl>
          </a:graphicData>
        </a:graphic>
      </p:graphicFrame>
      <p:sp>
        <p:nvSpPr>
          <p:cNvPr id="55" name="Text Box 26"/>
          <p:cNvSpPr txBox="1">
            <a:spLocks noChangeArrowheads="1"/>
          </p:cNvSpPr>
          <p:nvPr/>
        </p:nvSpPr>
        <p:spPr bwMode="auto">
          <a:xfrm>
            <a:off x="7483471" y="1905686"/>
            <a:ext cx="994503" cy="411934"/>
          </a:xfrm>
          <a:prstGeom prst="rect">
            <a:avLst/>
          </a:prstGeom>
          <a:noFill/>
          <a:ln w="9525">
            <a:noFill/>
            <a:miter lim="800000"/>
            <a:headEnd/>
            <a:tailEnd/>
          </a:ln>
          <a:effectLst/>
        </p:spPr>
        <p:txBody>
          <a:bodyPr wrap="none">
            <a:spAutoFit/>
          </a:bodyPr>
          <a:lstStyle/>
          <a:p>
            <a:pPr algn="ctr"/>
            <a:r>
              <a:rPr lang="en-GB" sz="2000" dirty="0"/>
              <a:t>Reports</a:t>
            </a:r>
            <a:endParaRPr lang="en-US" sz="2000" dirty="0"/>
          </a:p>
        </p:txBody>
      </p:sp>
      <p:sp>
        <p:nvSpPr>
          <p:cNvPr id="56" name="Text Box 30"/>
          <p:cNvSpPr txBox="1">
            <a:spLocks noChangeArrowheads="1"/>
          </p:cNvSpPr>
          <p:nvPr/>
        </p:nvSpPr>
        <p:spPr bwMode="auto">
          <a:xfrm>
            <a:off x="7580308" y="2381930"/>
            <a:ext cx="741293" cy="411934"/>
          </a:xfrm>
          <a:prstGeom prst="rect">
            <a:avLst/>
          </a:prstGeom>
          <a:noFill/>
          <a:ln w="9525">
            <a:noFill/>
            <a:miter lim="800000"/>
            <a:headEnd/>
            <a:tailEnd/>
          </a:ln>
          <a:effectLst/>
        </p:spPr>
        <p:txBody>
          <a:bodyPr wrap="none">
            <a:spAutoFit/>
          </a:bodyPr>
          <a:lstStyle/>
          <a:p>
            <a:pPr algn="ctr"/>
            <a:r>
              <a:rPr lang="en-GB" sz="2000" dirty="0"/>
              <a:t>Peter</a:t>
            </a:r>
            <a:endParaRPr lang="en-US" sz="2000" dirty="0"/>
          </a:p>
        </p:txBody>
      </p:sp>
      <p:sp>
        <p:nvSpPr>
          <p:cNvPr id="57" name="Text Box 31"/>
          <p:cNvSpPr txBox="1">
            <a:spLocks noChangeArrowheads="1"/>
          </p:cNvSpPr>
          <p:nvPr/>
        </p:nvSpPr>
        <p:spPr bwMode="auto">
          <a:xfrm>
            <a:off x="7554909" y="3418574"/>
            <a:ext cx="994503" cy="411934"/>
          </a:xfrm>
          <a:prstGeom prst="rect">
            <a:avLst/>
          </a:prstGeom>
          <a:noFill/>
          <a:ln w="9525">
            <a:noFill/>
            <a:miter lim="800000"/>
            <a:headEnd/>
            <a:tailEnd/>
          </a:ln>
          <a:effectLst/>
        </p:spPr>
        <p:txBody>
          <a:bodyPr wrap="none">
            <a:spAutoFit/>
          </a:bodyPr>
          <a:lstStyle/>
          <a:p>
            <a:pPr algn="ctr"/>
            <a:r>
              <a:rPr lang="en-GB" sz="2000" dirty="0"/>
              <a:t>Reports</a:t>
            </a:r>
            <a:endParaRPr lang="en-US" sz="2000" dirty="0"/>
          </a:p>
        </p:txBody>
      </p:sp>
      <p:sp>
        <p:nvSpPr>
          <p:cNvPr id="58" name="Rectangle 32"/>
          <p:cNvSpPr>
            <a:spLocks noChangeArrowheads="1"/>
          </p:cNvSpPr>
          <p:nvPr/>
        </p:nvSpPr>
        <p:spPr bwMode="auto">
          <a:xfrm>
            <a:off x="1347782" y="1511987"/>
            <a:ext cx="1441450" cy="287337"/>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59" name="Text Box 33"/>
          <p:cNvSpPr txBox="1">
            <a:spLocks noChangeArrowheads="1"/>
          </p:cNvSpPr>
          <p:nvPr/>
        </p:nvSpPr>
        <p:spPr bwMode="auto">
          <a:xfrm>
            <a:off x="1498596" y="1151623"/>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sp>
        <p:nvSpPr>
          <p:cNvPr id="60" name="Text Box 34"/>
          <p:cNvSpPr txBox="1">
            <a:spLocks noChangeArrowheads="1"/>
          </p:cNvSpPr>
          <p:nvPr/>
        </p:nvSpPr>
        <p:spPr bwMode="auto">
          <a:xfrm>
            <a:off x="523990" y="2072374"/>
            <a:ext cx="800219" cy="400110"/>
          </a:xfrm>
          <a:prstGeom prst="rect">
            <a:avLst/>
          </a:prstGeom>
          <a:noFill/>
          <a:ln w="9525">
            <a:noFill/>
            <a:miter lim="800000"/>
            <a:headEnd/>
            <a:tailEnd/>
          </a:ln>
          <a:effectLst/>
        </p:spPr>
        <p:txBody>
          <a:bodyPr wrap="none">
            <a:spAutoFit/>
          </a:bodyPr>
          <a:lstStyle/>
          <a:p>
            <a:pPr algn="ctr"/>
            <a:r>
              <a:rPr lang="en-GB" sz="2000" dirty="0" smtClean="0"/>
              <a:t>Maria</a:t>
            </a:r>
            <a:endParaRPr lang="en-US" sz="2000" dirty="0"/>
          </a:p>
        </p:txBody>
      </p:sp>
      <p:sp>
        <p:nvSpPr>
          <p:cNvPr id="61" name="Rectangle 35"/>
          <p:cNvSpPr>
            <a:spLocks noChangeArrowheads="1"/>
          </p:cNvSpPr>
          <p:nvPr/>
        </p:nvSpPr>
        <p:spPr bwMode="auto">
          <a:xfrm>
            <a:off x="1347782" y="2720073"/>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62" name="Text Box 36"/>
          <p:cNvSpPr txBox="1">
            <a:spLocks noChangeArrowheads="1"/>
          </p:cNvSpPr>
          <p:nvPr/>
        </p:nvSpPr>
        <p:spPr bwMode="auto">
          <a:xfrm>
            <a:off x="1498596" y="2359711"/>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sp>
        <p:nvSpPr>
          <p:cNvPr id="63" name="Text Box 37"/>
          <p:cNvSpPr txBox="1">
            <a:spLocks noChangeArrowheads="1"/>
          </p:cNvSpPr>
          <p:nvPr/>
        </p:nvSpPr>
        <p:spPr bwMode="auto">
          <a:xfrm>
            <a:off x="615945" y="3297924"/>
            <a:ext cx="626774" cy="411934"/>
          </a:xfrm>
          <a:prstGeom prst="rect">
            <a:avLst/>
          </a:prstGeom>
          <a:noFill/>
          <a:ln w="9525">
            <a:noFill/>
            <a:miter lim="800000"/>
            <a:headEnd/>
            <a:tailEnd/>
          </a:ln>
          <a:effectLst/>
        </p:spPr>
        <p:txBody>
          <a:bodyPr wrap="none">
            <a:spAutoFit/>
          </a:bodyPr>
          <a:lstStyle/>
          <a:p>
            <a:pPr algn="ctr"/>
            <a:r>
              <a:rPr lang="en-GB" sz="2000"/>
              <a:t>Tom</a:t>
            </a:r>
            <a:endParaRPr lang="en-US" sz="2000"/>
          </a:p>
        </p:txBody>
      </p:sp>
      <p:sp>
        <p:nvSpPr>
          <p:cNvPr id="64" name="Rectangle 38"/>
          <p:cNvSpPr>
            <a:spLocks noChangeArrowheads="1"/>
          </p:cNvSpPr>
          <p:nvPr/>
        </p:nvSpPr>
        <p:spPr bwMode="auto">
          <a:xfrm>
            <a:off x="1347782" y="3945623"/>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65" name="Text Box 39"/>
          <p:cNvSpPr txBox="1">
            <a:spLocks noChangeArrowheads="1"/>
          </p:cNvSpPr>
          <p:nvPr/>
        </p:nvSpPr>
        <p:spPr bwMode="auto">
          <a:xfrm>
            <a:off x="1498596" y="3585261"/>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grpSp>
        <p:nvGrpSpPr>
          <p:cNvPr id="66" name="Group 40"/>
          <p:cNvGrpSpPr>
            <a:grpSpLocks/>
          </p:cNvGrpSpPr>
          <p:nvPr/>
        </p:nvGrpSpPr>
        <p:grpSpPr bwMode="auto">
          <a:xfrm>
            <a:off x="1608133" y="1458012"/>
            <a:ext cx="4406900" cy="1100138"/>
            <a:chOff x="821" y="1083"/>
            <a:chExt cx="2776" cy="693"/>
          </a:xfrm>
        </p:grpSpPr>
        <p:sp>
          <p:nvSpPr>
            <p:cNvPr id="67" name="Text Box 41"/>
            <p:cNvSpPr txBox="1">
              <a:spLocks noChangeArrowheads="1"/>
            </p:cNvSpPr>
            <p:nvPr/>
          </p:nvSpPr>
          <p:spPr bwMode="auto">
            <a:xfrm>
              <a:off x="821" y="1083"/>
              <a:ext cx="525"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Nicola</a:t>
              </a:r>
              <a:endParaRPr lang="en-US" sz="2000" dirty="0">
                <a:solidFill>
                  <a:sysClr val="windowText" lastClr="000000"/>
                </a:solidFill>
              </a:endParaRPr>
            </a:p>
          </p:txBody>
        </p:sp>
        <p:sp>
          <p:nvSpPr>
            <p:cNvPr id="68" name="Text Box 42"/>
            <p:cNvSpPr txBox="1">
              <a:spLocks noChangeArrowheads="1"/>
            </p:cNvSpPr>
            <p:nvPr/>
          </p:nvSpPr>
          <p:spPr bwMode="auto">
            <a:xfrm>
              <a:off x="2281" y="1517"/>
              <a:ext cx="422"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John</a:t>
              </a:r>
              <a:endParaRPr lang="en-US" sz="2000" dirty="0">
                <a:solidFill>
                  <a:schemeClr val="bg1">
                    <a:lumMod val="95000"/>
                  </a:schemeClr>
                </a:solidFill>
              </a:endParaRPr>
            </a:p>
          </p:txBody>
        </p:sp>
        <p:sp>
          <p:nvSpPr>
            <p:cNvPr id="69" name="Text Box 43"/>
            <p:cNvSpPr txBox="1">
              <a:spLocks noChangeArrowheads="1"/>
            </p:cNvSpPr>
            <p:nvPr/>
          </p:nvSpPr>
          <p:spPr bwMode="auto">
            <a:xfrm>
              <a:off x="3072" y="1509"/>
              <a:ext cx="525"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Nicola</a:t>
              </a:r>
              <a:endParaRPr lang="en-US" sz="2000">
                <a:solidFill>
                  <a:schemeClr val="bg1">
                    <a:lumMod val="95000"/>
                  </a:schemeClr>
                </a:solidFill>
              </a:endParaRPr>
            </a:p>
          </p:txBody>
        </p:sp>
        <p:cxnSp>
          <p:nvCxnSpPr>
            <p:cNvPr id="70" name="AutoShape 44"/>
            <p:cNvCxnSpPr>
              <a:cxnSpLocks noChangeShapeType="1"/>
            </p:cNvCxnSpPr>
            <p:nvPr/>
          </p:nvCxnSpPr>
          <p:spPr bwMode="auto">
            <a:xfrm>
              <a:off x="1595" y="1208"/>
              <a:ext cx="477" cy="439"/>
            </a:xfrm>
            <a:prstGeom prst="curvedConnector3">
              <a:avLst>
                <a:gd name="adj1" fmla="val 49894"/>
              </a:avLst>
            </a:prstGeom>
            <a:noFill/>
            <a:ln w="38100">
              <a:solidFill>
                <a:schemeClr val="accent5">
                  <a:lumMod val="40000"/>
                  <a:lumOff val="60000"/>
                </a:schemeClr>
              </a:solidFill>
              <a:round/>
              <a:headEnd/>
              <a:tailEnd type="triangle" w="med" len="med"/>
            </a:ln>
            <a:effectLst/>
          </p:spPr>
        </p:cxnSp>
      </p:grpSp>
      <p:grpSp>
        <p:nvGrpSpPr>
          <p:cNvPr id="71" name="Group 45"/>
          <p:cNvGrpSpPr>
            <a:grpSpLocks/>
          </p:cNvGrpSpPr>
          <p:nvPr/>
        </p:nvGrpSpPr>
        <p:grpSpPr bwMode="auto">
          <a:xfrm>
            <a:off x="1665283" y="2481951"/>
            <a:ext cx="4287838" cy="592138"/>
            <a:chOff x="857" y="1728"/>
            <a:chExt cx="2701" cy="373"/>
          </a:xfrm>
        </p:grpSpPr>
        <p:sp>
          <p:nvSpPr>
            <p:cNvPr id="72" name="Text Box 46"/>
            <p:cNvSpPr txBox="1">
              <a:spLocks noChangeArrowheads="1"/>
            </p:cNvSpPr>
            <p:nvPr/>
          </p:nvSpPr>
          <p:spPr bwMode="auto">
            <a:xfrm>
              <a:off x="857" y="1842"/>
              <a:ext cx="467"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Peter</a:t>
              </a:r>
              <a:endParaRPr lang="en-US" sz="2000" dirty="0">
                <a:solidFill>
                  <a:sysClr val="windowText" lastClr="000000"/>
                </a:solidFill>
              </a:endParaRPr>
            </a:p>
          </p:txBody>
        </p:sp>
        <p:sp>
          <p:nvSpPr>
            <p:cNvPr id="73" name="Text Box 47"/>
            <p:cNvSpPr txBox="1">
              <a:spLocks noChangeArrowheads="1"/>
            </p:cNvSpPr>
            <p:nvPr/>
          </p:nvSpPr>
          <p:spPr bwMode="auto">
            <a:xfrm>
              <a:off x="3091" y="1728"/>
              <a:ext cx="467"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Peter</a:t>
              </a:r>
              <a:endParaRPr lang="en-US" sz="2000">
                <a:solidFill>
                  <a:schemeClr val="bg1">
                    <a:lumMod val="95000"/>
                  </a:schemeClr>
                </a:solidFill>
              </a:endParaRPr>
            </a:p>
          </p:txBody>
        </p:sp>
        <p:sp>
          <p:nvSpPr>
            <p:cNvPr id="74" name="Text Box 48"/>
            <p:cNvSpPr txBox="1">
              <a:spLocks noChangeArrowheads="1"/>
            </p:cNvSpPr>
            <p:nvPr/>
          </p:nvSpPr>
          <p:spPr bwMode="auto">
            <a:xfrm>
              <a:off x="2228" y="1728"/>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cxnSp>
          <p:nvCxnSpPr>
            <p:cNvPr id="75" name="AutoShape 49"/>
            <p:cNvCxnSpPr>
              <a:cxnSpLocks noChangeShapeType="1"/>
            </p:cNvCxnSpPr>
            <p:nvPr/>
          </p:nvCxnSpPr>
          <p:spPr bwMode="auto">
            <a:xfrm flipV="1">
              <a:off x="1565" y="1865"/>
              <a:ext cx="499" cy="104"/>
            </a:xfrm>
            <a:prstGeom prst="curvedConnector3">
              <a:avLst>
                <a:gd name="adj1" fmla="val 49898"/>
              </a:avLst>
            </a:prstGeom>
            <a:noFill/>
            <a:ln w="38100">
              <a:solidFill>
                <a:schemeClr val="accent5">
                  <a:lumMod val="40000"/>
                  <a:lumOff val="60000"/>
                </a:schemeClr>
              </a:solidFill>
              <a:round/>
              <a:headEnd/>
              <a:tailEnd type="triangle" w="med" len="med"/>
            </a:ln>
            <a:effectLst/>
          </p:spPr>
        </p:cxnSp>
      </p:grpSp>
      <p:grpSp>
        <p:nvGrpSpPr>
          <p:cNvPr id="76" name="Group 50"/>
          <p:cNvGrpSpPr>
            <a:grpSpLocks/>
          </p:cNvGrpSpPr>
          <p:nvPr/>
        </p:nvGrpSpPr>
        <p:grpSpPr bwMode="auto">
          <a:xfrm>
            <a:off x="6172196" y="2104123"/>
            <a:ext cx="1154113" cy="939800"/>
            <a:chOff x="3696" y="1490"/>
            <a:chExt cx="727" cy="592"/>
          </a:xfrm>
        </p:grpSpPr>
        <p:cxnSp>
          <p:nvCxnSpPr>
            <p:cNvPr id="77" name="AutoShape 51"/>
            <p:cNvCxnSpPr>
              <a:cxnSpLocks noChangeShapeType="1"/>
            </p:cNvCxnSpPr>
            <p:nvPr/>
          </p:nvCxnSpPr>
          <p:spPr bwMode="auto">
            <a:xfrm flipV="1">
              <a:off x="3696" y="1490"/>
              <a:ext cx="727" cy="157"/>
            </a:xfrm>
            <a:prstGeom prst="curvedConnector3">
              <a:avLst>
                <a:gd name="adj1" fmla="val 49931"/>
              </a:avLst>
            </a:prstGeom>
            <a:noFill/>
            <a:ln w="38100" cap="rnd">
              <a:solidFill>
                <a:srgbClr val="FFCC00"/>
              </a:solidFill>
              <a:prstDash val="sysDot"/>
              <a:round/>
              <a:headEnd type="triangle" w="med" len="med"/>
              <a:tailEnd/>
            </a:ln>
            <a:effectLst/>
          </p:spPr>
        </p:cxnSp>
        <p:cxnSp>
          <p:nvCxnSpPr>
            <p:cNvPr id="78" name="AutoShape 52"/>
            <p:cNvCxnSpPr>
              <a:cxnSpLocks noChangeShapeType="1"/>
            </p:cNvCxnSpPr>
            <p:nvPr/>
          </p:nvCxnSpPr>
          <p:spPr bwMode="auto">
            <a:xfrm flipV="1">
              <a:off x="3696" y="1490"/>
              <a:ext cx="727" cy="592"/>
            </a:xfrm>
            <a:prstGeom prst="curvedConnector3">
              <a:avLst>
                <a:gd name="adj1" fmla="val 49931"/>
              </a:avLst>
            </a:prstGeom>
            <a:noFill/>
            <a:ln w="38100" cap="rnd">
              <a:solidFill>
                <a:srgbClr val="FFCC00"/>
              </a:solidFill>
              <a:prstDash val="sysDot"/>
              <a:round/>
              <a:headEnd type="triangle" w="med" len="med"/>
              <a:tailEnd/>
            </a:ln>
            <a:effectLst/>
          </p:spPr>
        </p:cxnSp>
      </p:grpSp>
      <p:cxnSp>
        <p:nvCxnSpPr>
          <p:cNvPr id="79" name="AutoShape 53"/>
          <p:cNvCxnSpPr>
            <a:cxnSpLocks noChangeShapeType="1"/>
          </p:cNvCxnSpPr>
          <p:nvPr/>
        </p:nvCxnSpPr>
        <p:spPr bwMode="auto">
          <a:xfrm>
            <a:off x="6172194" y="2699437"/>
            <a:ext cx="1225550" cy="917575"/>
          </a:xfrm>
          <a:prstGeom prst="curvedConnector3">
            <a:avLst>
              <a:gd name="adj1" fmla="val 50000"/>
            </a:avLst>
          </a:prstGeom>
          <a:noFill/>
          <a:ln w="38100" cap="rnd">
            <a:solidFill>
              <a:srgbClr val="FFCC00"/>
            </a:solidFill>
            <a:prstDash val="sysDot"/>
            <a:round/>
            <a:headEnd type="triangle" w="med" len="med"/>
            <a:tailEnd/>
          </a:ln>
          <a:effectLst/>
        </p:spPr>
      </p:cxnSp>
      <p:sp>
        <p:nvSpPr>
          <p:cNvPr id="80" name="Text Box 54"/>
          <p:cNvSpPr txBox="1">
            <a:spLocks noChangeArrowheads="1"/>
          </p:cNvSpPr>
          <p:nvPr/>
        </p:nvSpPr>
        <p:spPr bwMode="auto">
          <a:xfrm>
            <a:off x="2141533" y="1438961"/>
            <a:ext cx="184731" cy="411934"/>
          </a:xfrm>
          <a:prstGeom prst="rect">
            <a:avLst/>
          </a:prstGeom>
          <a:noFill/>
          <a:ln w="9525">
            <a:noFill/>
            <a:miter lim="800000"/>
            <a:headEnd/>
            <a:tailEnd/>
          </a:ln>
          <a:effectLst/>
        </p:spPr>
        <p:txBody>
          <a:bodyPr wrap="none">
            <a:spAutoFit/>
          </a:bodyPr>
          <a:lstStyle/>
          <a:p>
            <a:pPr algn="ctr"/>
            <a:endParaRPr lang="en-US" sz="2000"/>
          </a:p>
        </p:txBody>
      </p:sp>
      <p:sp>
        <p:nvSpPr>
          <p:cNvPr id="81" name="Text Box 55"/>
          <p:cNvSpPr txBox="1">
            <a:spLocks noChangeArrowheads="1"/>
          </p:cNvSpPr>
          <p:nvPr/>
        </p:nvSpPr>
        <p:spPr bwMode="auto">
          <a:xfrm>
            <a:off x="3657056" y="1338879"/>
            <a:ext cx="2445670" cy="411934"/>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Link Table (simplified)</a:t>
            </a:r>
            <a:endParaRPr lang="en-US" sz="2000" dirty="0">
              <a:solidFill>
                <a:schemeClr val="bg1">
                  <a:lumMod val="95000"/>
                </a:schemeClr>
              </a:solidFill>
            </a:endParaRPr>
          </a:p>
        </p:txBody>
      </p:sp>
      <p:grpSp>
        <p:nvGrpSpPr>
          <p:cNvPr id="82" name="Group 65"/>
          <p:cNvGrpSpPr>
            <a:grpSpLocks/>
          </p:cNvGrpSpPr>
          <p:nvPr/>
        </p:nvGrpSpPr>
        <p:grpSpPr bwMode="auto">
          <a:xfrm>
            <a:off x="1564590" y="2842315"/>
            <a:ext cx="4491041" cy="1457326"/>
            <a:chOff x="821" y="1955"/>
            <a:chExt cx="2829" cy="918"/>
          </a:xfrm>
        </p:grpSpPr>
        <p:cxnSp>
          <p:nvCxnSpPr>
            <p:cNvPr id="83" name="AutoShape 66"/>
            <p:cNvCxnSpPr>
              <a:cxnSpLocks noChangeShapeType="1"/>
              <a:stCxn id="64" idx="3"/>
              <a:endCxn id="99" idx="1"/>
            </p:cNvCxnSpPr>
            <p:nvPr/>
          </p:nvCxnSpPr>
          <p:spPr bwMode="auto">
            <a:xfrm flipV="1">
              <a:off x="1592" y="2085"/>
              <a:ext cx="501" cy="656"/>
            </a:xfrm>
            <a:prstGeom prst="curvedConnector3">
              <a:avLst>
                <a:gd name="adj1" fmla="val 50000"/>
              </a:avLst>
            </a:prstGeom>
            <a:noFill/>
            <a:ln w="38100">
              <a:solidFill>
                <a:schemeClr val="accent5">
                  <a:lumMod val="40000"/>
                  <a:lumOff val="60000"/>
                </a:schemeClr>
              </a:solidFill>
              <a:round/>
              <a:headEnd/>
              <a:tailEnd type="triangle" w="med" len="med"/>
            </a:ln>
            <a:effectLst/>
          </p:spPr>
        </p:cxnSp>
        <p:sp>
          <p:nvSpPr>
            <p:cNvPr id="84" name="Text Box 67"/>
            <p:cNvSpPr txBox="1">
              <a:spLocks noChangeArrowheads="1"/>
            </p:cNvSpPr>
            <p:nvPr/>
          </p:nvSpPr>
          <p:spPr bwMode="auto">
            <a:xfrm>
              <a:off x="2295" y="1955"/>
              <a:ext cx="395"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Tom</a:t>
              </a:r>
              <a:endParaRPr lang="en-US" sz="2000">
                <a:solidFill>
                  <a:schemeClr val="bg1">
                    <a:lumMod val="95000"/>
                  </a:schemeClr>
                </a:solidFill>
              </a:endParaRPr>
            </a:p>
          </p:txBody>
        </p:sp>
        <p:sp>
          <p:nvSpPr>
            <p:cNvPr id="85" name="Text Box 68"/>
            <p:cNvSpPr txBox="1">
              <a:spLocks noChangeArrowheads="1"/>
            </p:cNvSpPr>
            <p:nvPr/>
          </p:nvSpPr>
          <p:spPr bwMode="auto">
            <a:xfrm>
              <a:off x="3125" y="1955"/>
              <a:ext cx="525"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Nicola</a:t>
              </a:r>
              <a:endParaRPr lang="en-US" sz="2000" dirty="0">
                <a:solidFill>
                  <a:schemeClr val="bg1">
                    <a:lumMod val="95000"/>
                  </a:schemeClr>
                </a:solidFill>
              </a:endParaRPr>
            </a:p>
          </p:txBody>
        </p:sp>
        <p:sp>
          <p:nvSpPr>
            <p:cNvPr id="86" name="Text Box 69"/>
            <p:cNvSpPr txBox="1">
              <a:spLocks noChangeArrowheads="1"/>
            </p:cNvSpPr>
            <p:nvPr/>
          </p:nvSpPr>
          <p:spPr bwMode="auto">
            <a:xfrm>
              <a:off x="821" y="2614"/>
              <a:ext cx="525"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Nicola</a:t>
              </a:r>
              <a:endParaRPr lang="en-US" sz="2000" dirty="0">
                <a:solidFill>
                  <a:sysClr val="windowText" lastClr="000000"/>
                </a:solidFill>
              </a:endParaRPr>
            </a:p>
          </p:txBody>
        </p:sp>
      </p:grpSp>
      <p:pic>
        <p:nvPicPr>
          <p:cNvPr id="92"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616064" y="1147737"/>
            <a:ext cx="697485" cy="736337"/>
          </a:xfrm>
          <a:prstGeom prst="rect">
            <a:avLst/>
          </a:prstGeom>
          <a:noFill/>
        </p:spPr>
      </p:pic>
      <p:pic>
        <p:nvPicPr>
          <p:cNvPr id="93"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616064" y="2424994"/>
            <a:ext cx="697485" cy="736337"/>
          </a:xfrm>
          <a:prstGeom prst="rect">
            <a:avLst/>
          </a:prstGeom>
          <a:noFill/>
        </p:spPr>
      </p:pic>
      <p:pic>
        <p:nvPicPr>
          <p:cNvPr id="94"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6">
                <a:tint val="45000"/>
                <a:satMod val="400000"/>
              </a:schemeClr>
            </a:duotone>
          </a:blip>
          <a:srcRect/>
          <a:stretch>
            <a:fillRect/>
          </a:stretch>
        </p:blipFill>
        <p:spPr bwMode="auto">
          <a:xfrm>
            <a:off x="616064" y="3644194"/>
            <a:ext cx="697485" cy="736337"/>
          </a:xfrm>
          <a:prstGeom prst="rect">
            <a:avLst/>
          </a:prstGeom>
          <a:noFill/>
        </p:spPr>
      </p:pic>
      <p:pic>
        <p:nvPicPr>
          <p:cNvPr id="95"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rgbClr val="CCFFCC">
                <a:tint val="45000"/>
                <a:satMod val="400000"/>
              </a:srgbClr>
            </a:duotone>
          </a:blip>
          <a:srcRect/>
          <a:stretch>
            <a:fillRect/>
          </a:stretch>
        </p:blipFill>
        <p:spPr bwMode="auto">
          <a:xfrm>
            <a:off x="7640979" y="1292880"/>
            <a:ext cx="697485" cy="736337"/>
          </a:xfrm>
          <a:prstGeom prst="rect">
            <a:avLst/>
          </a:prstGeom>
          <a:noFill/>
        </p:spPr>
      </p:pic>
      <p:pic>
        <p:nvPicPr>
          <p:cNvPr id="96"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5">
                <a:tint val="45000"/>
                <a:satMod val="400000"/>
              </a:schemeClr>
            </a:duotone>
          </a:blip>
          <a:srcRect/>
          <a:stretch>
            <a:fillRect/>
          </a:stretch>
        </p:blipFill>
        <p:spPr bwMode="auto">
          <a:xfrm>
            <a:off x="7640979" y="2874937"/>
            <a:ext cx="697485" cy="736337"/>
          </a:xfrm>
          <a:prstGeom prst="rect">
            <a:avLst/>
          </a:prstGeom>
          <a:noFill/>
        </p:spPr>
      </p:pic>
      <p:sp>
        <p:nvSpPr>
          <p:cNvPr id="99" name="Rectangle 98"/>
          <p:cNvSpPr/>
          <p:nvPr/>
        </p:nvSpPr>
        <p:spPr bwMode="auto">
          <a:xfrm>
            <a:off x="3585026" y="2931885"/>
            <a:ext cx="333828" cy="232229"/>
          </a:xfrm>
          <a:prstGeom prst="rect">
            <a:avLst/>
          </a:prstGeom>
          <a:noFill/>
          <a:ln>
            <a:no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7" name="Oval 46"/>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wipe(left)">
                                      <p:cBhvr>
                                        <p:cTn id="12" dur="500"/>
                                        <p:tgtEl>
                                          <p:spTgt spid="7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wipe(left)">
                                      <p:cBhvr>
                                        <p:cTn id="17" dur="500"/>
                                        <p:tgtEl>
                                          <p:spTgt spid="8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wipe(up)">
                                      <p:cBhvr>
                                        <p:cTn id="22" dur="500"/>
                                        <p:tgtEl>
                                          <p:spTgt spid="7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wipe(down)">
                                      <p:cBhvr>
                                        <p:cTn id="27" dur="500"/>
                                        <p:tgtEl>
                                          <p:spTgt spid="7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63875">
                                            <p:txEl>
                                              <p:pRg st="0" end="0"/>
                                            </p:txEl>
                                          </p:spTgt>
                                        </p:tgtEl>
                                        <p:attrNameLst>
                                          <p:attrName>style.visibility</p:attrName>
                                        </p:attrNameLst>
                                      </p:cBhvr>
                                      <p:to>
                                        <p:strVal val="visible"/>
                                      </p:to>
                                    </p:set>
                                    <p:animEffect transition="in" filter="dissolve">
                                      <p:cBhvr>
                                        <p:cTn id="32" dur="500"/>
                                        <p:tgtEl>
                                          <p:spTgt spid="463875">
                                            <p:txEl>
                                              <p:pRg st="0" end="0"/>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463875">
                                            <p:txEl>
                                              <p:pRg st="1" end="1"/>
                                            </p:txEl>
                                          </p:spTgt>
                                        </p:tgtEl>
                                        <p:attrNameLst>
                                          <p:attrName>style.visibility</p:attrName>
                                        </p:attrNameLst>
                                      </p:cBhvr>
                                      <p:to>
                                        <p:strVal val="visible"/>
                                      </p:to>
                                    </p:set>
                                    <p:animEffect transition="in" filter="dissolve">
                                      <p:cBhvr>
                                        <p:cTn id="35" dur="500"/>
                                        <p:tgtEl>
                                          <p:spTgt spid="463875">
                                            <p:txEl>
                                              <p:pRg st="1" end="1"/>
                                            </p:txEl>
                                          </p:spTgt>
                                        </p:tgtEl>
                                      </p:cBhvr>
                                    </p:animEffect>
                                  </p:childTnLst>
                                </p:cTn>
                              </p:par>
                            </p:childTnLst>
                          </p:cTn>
                        </p:par>
                        <p:par>
                          <p:cTn id="36" fill="hold">
                            <p:stCondLst>
                              <p:cond delay="500"/>
                            </p:stCondLst>
                            <p:childTnLst>
                              <p:par>
                                <p:cTn id="37" presetID="1"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5" grpId="0" build="p"/>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81432"/>
            <a:ext cx="7921912" cy="1337595"/>
          </a:xfrm>
        </p:spPr>
        <p:txBody>
          <a:bodyPr/>
          <a:lstStyle/>
          <a:p>
            <a:r>
              <a:rPr lang="en-US" sz="4400" dirty="0" smtClean="0"/>
              <a:t>Online Recovery of Active Directory Deleted Objects and the Windows Server 2008 R2</a:t>
            </a:r>
            <a:br>
              <a:rPr lang="en-US" sz="4400" dirty="0" smtClean="0"/>
            </a:br>
            <a:r>
              <a:rPr lang="en-US" sz="4400" dirty="0" smtClean="0"/>
              <a:t>Recycle Bin </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53626" cy="461665"/>
          </a:xfrm>
        </p:spPr>
        <p:txBody>
          <a:bodyPr/>
          <a:lstStyle/>
          <a:p>
            <a:r>
              <a:rPr lang="en-US" dirty="0" smtClean="0"/>
              <a:t>John Craddock</a:t>
            </a:r>
            <a:endParaRPr lang="en-US" dirty="0" smtClean="0">
              <a:solidFill>
                <a:schemeClr val="tx1"/>
              </a:solidFill>
            </a:endParaRPr>
          </a:p>
          <a:p>
            <a:r>
              <a:rPr lang="en-US" dirty="0" smtClean="0">
                <a:solidFill>
                  <a:schemeClr val="tx1"/>
                </a:solidFill>
              </a:rPr>
              <a:t>Infrastructure &amp; Security Architect</a:t>
            </a:r>
          </a:p>
          <a:p>
            <a:r>
              <a:rPr lang="en-US" dirty="0" smtClean="0">
                <a:solidFill>
                  <a:schemeClr val="tx1"/>
                </a:solidFill>
              </a:rPr>
              <a:t>XTSeminars Ltd</a:t>
            </a:r>
          </a:p>
          <a:p>
            <a:r>
              <a:rPr lang="en-US" dirty="0" smtClean="0">
                <a:solidFill>
                  <a:schemeClr val="tx1"/>
                </a:solidFill>
              </a:rPr>
              <a:t>Session Code</a:t>
            </a:r>
            <a:r>
              <a:rPr lang="en-US" dirty="0" smtClean="0"/>
              <a:t>: SIA402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p:txBody>
          <a:bodyPr/>
          <a:lstStyle/>
          <a:p>
            <a:r>
              <a:rPr lang="en-GB" dirty="0"/>
              <a:t>Multi-Valued To Multi-Valued</a:t>
            </a:r>
            <a:endParaRPr lang="en-US" dirty="0"/>
          </a:p>
        </p:txBody>
      </p:sp>
      <p:sp>
        <p:nvSpPr>
          <p:cNvPr id="464906" name="Text Box 10"/>
          <p:cNvSpPr txBox="1">
            <a:spLocks noChangeArrowheads="1"/>
          </p:cNvSpPr>
          <p:nvPr/>
        </p:nvSpPr>
        <p:spPr bwMode="auto">
          <a:xfrm>
            <a:off x="7330648" y="1500175"/>
            <a:ext cx="670376" cy="411934"/>
          </a:xfrm>
          <a:prstGeom prst="rect">
            <a:avLst/>
          </a:prstGeom>
          <a:noFill/>
          <a:ln w="9525">
            <a:noFill/>
            <a:miter lim="800000"/>
            <a:headEnd/>
            <a:tailEnd/>
          </a:ln>
          <a:effectLst/>
        </p:spPr>
        <p:txBody>
          <a:bodyPr wrap="none">
            <a:spAutoFit/>
          </a:bodyPr>
          <a:lstStyle/>
          <a:p>
            <a:pPr algn="ctr"/>
            <a:r>
              <a:rPr lang="en-GB" sz="2000" dirty="0"/>
              <a:t>John</a:t>
            </a:r>
            <a:endParaRPr lang="en-US" sz="2000" dirty="0"/>
          </a:p>
        </p:txBody>
      </p:sp>
      <p:sp>
        <p:nvSpPr>
          <p:cNvPr id="464907" name="Text Box 11"/>
          <p:cNvSpPr txBox="1">
            <a:spLocks noChangeArrowheads="1"/>
          </p:cNvSpPr>
          <p:nvPr/>
        </p:nvSpPr>
        <p:spPr bwMode="auto">
          <a:xfrm>
            <a:off x="395288" y="1630363"/>
            <a:ext cx="476412" cy="411934"/>
          </a:xfrm>
          <a:prstGeom prst="rect">
            <a:avLst/>
          </a:prstGeom>
          <a:noFill/>
          <a:ln w="9525">
            <a:noFill/>
            <a:miter lim="800000"/>
            <a:headEnd/>
            <a:tailEnd/>
          </a:ln>
          <a:effectLst/>
        </p:spPr>
        <p:txBody>
          <a:bodyPr wrap="none">
            <a:spAutoFit/>
          </a:bodyPr>
          <a:lstStyle/>
          <a:p>
            <a:pPr algn="ctr"/>
            <a:r>
              <a:rPr lang="en-GB" sz="2000"/>
              <a:t>G1</a:t>
            </a:r>
            <a:endParaRPr lang="en-US" sz="2000"/>
          </a:p>
        </p:txBody>
      </p:sp>
      <p:graphicFrame>
        <p:nvGraphicFramePr>
          <p:cNvPr id="464908" name="Group 12"/>
          <p:cNvGraphicFramePr>
            <a:graphicFrameLocks noGrp="1"/>
          </p:cNvGraphicFramePr>
          <p:nvPr/>
        </p:nvGraphicFramePr>
        <p:xfrm>
          <a:off x="3284528" y="2600326"/>
          <a:ext cx="2590800" cy="2074863"/>
        </p:xfrm>
        <a:graphic>
          <a:graphicData uri="http://schemas.openxmlformats.org/drawingml/2006/table">
            <a:tbl>
              <a:tblPr>
                <a:tableStyleId>{69C7853C-536D-4A76-A0AE-DD22124D55A5}</a:tableStyleId>
              </a:tblPr>
              <a:tblGrid>
                <a:gridCol w="1462088"/>
                <a:gridCol w="1128712"/>
              </a:tblGrid>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Forward</a:t>
                      </a:r>
                      <a:endParaRPr kumimoji="0" lang="en-US" sz="1600" b="0" i="0" u="none" strike="noStrike" cap="none" normalizeH="0" baseline="0" dirty="0" smtClean="0">
                        <a:ln>
                          <a:noFill/>
                        </a:ln>
                        <a:solidFill>
                          <a:srgbClr val="08080C"/>
                        </a:solidFill>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Back</a:t>
                      </a:r>
                      <a:endParaRPr kumimoji="0" lang="en-US" sz="1600" b="0" i="0" u="none" strike="noStrike" cap="none" normalizeH="0" baseline="0" dirty="0" smtClean="0">
                        <a:ln>
                          <a:noFill/>
                        </a:ln>
                        <a:solidFill>
                          <a:srgbClr val="08080C"/>
                        </a:solidFill>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4488">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bl>
          </a:graphicData>
        </a:graphic>
      </p:graphicFrame>
      <p:sp>
        <p:nvSpPr>
          <p:cNvPr id="464931" name="Text Box 35"/>
          <p:cNvSpPr txBox="1">
            <a:spLocks noChangeArrowheads="1"/>
          </p:cNvSpPr>
          <p:nvPr/>
        </p:nvSpPr>
        <p:spPr bwMode="auto">
          <a:xfrm>
            <a:off x="7021514" y="2671764"/>
            <a:ext cx="1338828" cy="411934"/>
          </a:xfrm>
          <a:prstGeom prst="rect">
            <a:avLst/>
          </a:prstGeom>
          <a:noFill/>
          <a:ln w="9525">
            <a:noFill/>
            <a:miter lim="800000"/>
            <a:headEnd/>
            <a:tailEnd/>
          </a:ln>
          <a:effectLst/>
        </p:spPr>
        <p:txBody>
          <a:bodyPr wrap="none">
            <a:spAutoFit/>
          </a:bodyPr>
          <a:lstStyle/>
          <a:p>
            <a:pPr algn="ctr"/>
            <a:r>
              <a:rPr lang="en-GB" sz="2000"/>
              <a:t>MemberOf</a:t>
            </a:r>
            <a:endParaRPr lang="en-US" sz="2000"/>
          </a:p>
        </p:txBody>
      </p:sp>
      <p:sp>
        <p:nvSpPr>
          <p:cNvPr id="464935" name="Text Box 39"/>
          <p:cNvSpPr txBox="1">
            <a:spLocks noChangeArrowheads="1"/>
          </p:cNvSpPr>
          <p:nvPr/>
        </p:nvSpPr>
        <p:spPr bwMode="auto">
          <a:xfrm>
            <a:off x="7231183" y="3071810"/>
            <a:ext cx="800220" cy="400110"/>
          </a:xfrm>
          <a:prstGeom prst="rect">
            <a:avLst/>
          </a:prstGeom>
          <a:noFill/>
          <a:ln w="9525">
            <a:noFill/>
            <a:miter lim="800000"/>
            <a:headEnd/>
            <a:tailEnd/>
          </a:ln>
          <a:effectLst/>
        </p:spPr>
        <p:txBody>
          <a:bodyPr wrap="none">
            <a:spAutoFit/>
          </a:bodyPr>
          <a:lstStyle/>
          <a:p>
            <a:pPr algn="ctr"/>
            <a:r>
              <a:rPr lang="en-GB" sz="2000" dirty="0" smtClean="0"/>
              <a:t>Maria</a:t>
            </a:r>
            <a:endParaRPr lang="en-US" sz="2000" dirty="0"/>
          </a:p>
        </p:txBody>
      </p:sp>
      <p:sp>
        <p:nvSpPr>
          <p:cNvPr id="464936" name="Text Box 40"/>
          <p:cNvSpPr txBox="1">
            <a:spLocks noChangeArrowheads="1"/>
          </p:cNvSpPr>
          <p:nvPr/>
        </p:nvSpPr>
        <p:spPr bwMode="auto">
          <a:xfrm>
            <a:off x="7092951" y="4184651"/>
            <a:ext cx="1338828" cy="411934"/>
          </a:xfrm>
          <a:prstGeom prst="rect">
            <a:avLst/>
          </a:prstGeom>
          <a:noFill/>
          <a:ln w="9525">
            <a:noFill/>
            <a:miter lim="800000"/>
            <a:headEnd/>
            <a:tailEnd/>
          </a:ln>
          <a:effectLst/>
        </p:spPr>
        <p:txBody>
          <a:bodyPr wrap="none">
            <a:spAutoFit/>
          </a:bodyPr>
          <a:lstStyle/>
          <a:p>
            <a:pPr algn="ctr"/>
            <a:r>
              <a:rPr lang="en-GB" sz="2000"/>
              <a:t>MemberOf</a:t>
            </a:r>
            <a:endParaRPr lang="en-US" sz="2000"/>
          </a:p>
        </p:txBody>
      </p:sp>
      <p:sp>
        <p:nvSpPr>
          <p:cNvPr id="464937" name="Rectangle 41"/>
          <p:cNvSpPr>
            <a:spLocks noChangeArrowheads="1"/>
          </p:cNvSpPr>
          <p:nvPr/>
        </p:nvSpPr>
        <p:spPr bwMode="auto">
          <a:xfrm>
            <a:off x="1042988" y="2278064"/>
            <a:ext cx="1441450" cy="287337"/>
          </a:xfrm>
          <a:prstGeom prst="rect">
            <a:avLst/>
          </a:prstGeom>
          <a:solidFill>
            <a:srgbClr val="66FFFF"/>
          </a:solidFill>
          <a:ln w="9525">
            <a:solidFill>
              <a:schemeClr val="tx1"/>
            </a:solidFill>
            <a:miter lim="800000"/>
            <a:headEnd/>
            <a:tailEnd/>
          </a:ln>
          <a:effectLst/>
        </p:spPr>
        <p:txBody>
          <a:bodyPr wrap="none" anchor="ctr"/>
          <a:lstStyle/>
          <a:p>
            <a:endParaRPr lang="en-US"/>
          </a:p>
        </p:txBody>
      </p:sp>
      <p:sp>
        <p:nvSpPr>
          <p:cNvPr id="464938" name="Text Box 42"/>
          <p:cNvSpPr txBox="1">
            <a:spLocks noChangeArrowheads="1"/>
          </p:cNvSpPr>
          <p:nvPr/>
        </p:nvSpPr>
        <p:spPr bwMode="auto">
          <a:xfrm>
            <a:off x="1225551" y="1917701"/>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sp>
        <p:nvSpPr>
          <p:cNvPr id="464942" name="Text Box 46"/>
          <p:cNvSpPr txBox="1">
            <a:spLocks noChangeArrowheads="1"/>
          </p:cNvSpPr>
          <p:nvPr/>
        </p:nvSpPr>
        <p:spPr bwMode="auto">
          <a:xfrm>
            <a:off x="395288" y="2838450"/>
            <a:ext cx="476412" cy="411934"/>
          </a:xfrm>
          <a:prstGeom prst="rect">
            <a:avLst/>
          </a:prstGeom>
          <a:noFill/>
          <a:ln w="9525">
            <a:noFill/>
            <a:miter lim="800000"/>
            <a:headEnd/>
            <a:tailEnd/>
          </a:ln>
          <a:effectLst/>
        </p:spPr>
        <p:txBody>
          <a:bodyPr wrap="none">
            <a:spAutoFit/>
          </a:bodyPr>
          <a:lstStyle/>
          <a:p>
            <a:pPr algn="ctr"/>
            <a:r>
              <a:rPr lang="en-GB" sz="2000" dirty="0"/>
              <a:t>G2</a:t>
            </a:r>
            <a:endParaRPr lang="en-US" sz="2000" dirty="0"/>
          </a:p>
        </p:txBody>
      </p:sp>
      <p:sp>
        <p:nvSpPr>
          <p:cNvPr id="464943" name="Rectangle 47"/>
          <p:cNvSpPr>
            <a:spLocks noChangeArrowheads="1"/>
          </p:cNvSpPr>
          <p:nvPr/>
        </p:nvSpPr>
        <p:spPr bwMode="auto">
          <a:xfrm>
            <a:off x="1042988" y="3486150"/>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p>
        </p:txBody>
      </p:sp>
      <p:sp>
        <p:nvSpPr>
          <p:cNvPr id="464944" name="Text Box 48"/>
          <p:cNvSpPr txBox="1">
            <a:spLocks noChangeArrowheads="1"/>
          </p:cNvSpPr>
          <p:nvPr/>
        </p:nvSpPr>
        <p:spPr bwMode="auto">
          <a:xfrm>
            <a:off x="1225551" y="3125789"/>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sp>
        <p:nvSpPr>
          <p:cNvPr id="464948" name="Text Box 52"/>
          <p:cNvSpPr txBox="1">
            <a:spLocks noChangeArrowheads="1"/>
          </p:cNvSpPr>
          <p:nvPr/>
        </p:nvSpPr>
        <p:spPr bwMode="auto">
          <a:xfrm>
            <a:off x="395288" y="4064000"/>
            <a:ext cx="476412" cy="411934"/>
          </a:xfrm>
          <a:prstGeom prst="rect">
            <a:avLst/>
          </a:prstGeom>
          <a:noFill/>
          <a:ln w="9525">
            <a:noFill/>
            <a:miter lim="800000"/>
            <a:headEnd/>
            <a:tailEnd/>
          </a:ln>
          <a:effectLst/>
        </p:spPr>
        <p:txBody>
          <a:bodyPr wrap="none">
            <a:spAutoFit/>
          </a:bodyPr>
          <a:lstStyle/>
          <a:p>
            <a:pPr algn="ctr"/>
            <a:r>
              <a:rPr lang="en-GB" sz="2000"/>
              <a:t>G3</a:t>
            </a:r>
            <a:endParaRPr lang="en-US" sz="2000"/>
          </a:p>
        </p:txBody>
      </p:sp>
      <p:sp>
        <p:nvSpPr>
          <p:cNvPr id="464949" name="Rectangle 53"/>
          <p:cNvSpPr>
            <a:spLocks noChangeArrowheads="1"/>
          </p:cNvSpPr>
          <p:nvPr/>
        </p:nvSpPr>
        <p:spPr bwMode="auto">
          <a:xfrm>
            <a:off x="1042988" y="4711700"/>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dirty="0"/>
          </a:p>
        </p:txBody>
      </p:sp>
      <p:sp>
        <p:nvSpPr>
          <p:cNvPr id="464950" name="Text Box 54"/>
          <p:cNvSpPr txBox="1">
            <a:spLocks noChangeArrowheads="1"/>
          </p:cNvSpPr>
          <p:nvPr/>
        </p:nvSpPr>
        <p:spPr bwMode="auto">
          <a:xfrm>
            <a:off x="1225551" y="4351339"/>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grpSp>
        <p:nvGrpSpPr>
          <p:cNvPr id="2" name="Group 55"/>
          <p:cNvGrpSpPr>
            <a:grpSpLocks/>
          </p:cNvGrpSpPr>
          <p:nvPr/>
        </p:nvGrpSpPr>
        <p:grpSpPr bwMode="auto">
          <a:xfrm>
            <a:off x="1090615" y="2205040"/>
            <a:ext cx="4532313" cy="1119188"/>
            <a:chOff x="657" y="1071"/>
            <a:chExt cx="2855" cy="705"/>
          </a:xfrm>
        </p:grpSpPr>
        <p:sp>
          <p:nvSpPr>
            <p:cNvPr id="464952" name="Text Box 56"/>
            <p:cNvSpPr txBox="1">
              <a:spLocks noChangeArrowheads="1"/>
            </p:cNvSpPr>
            <p:nvPr/>
          </p:nvSpPr>
          <p:spPr bwMode="auto">
            <a:xfrm>
              <a:off x="657" y="1071"/>
              <a:ext cx="422" cy="259"/>
            </a:xfrm>
            <a:prstGeom prst="rect">
              <a:avLst/>
            </a:prstGeom>
            <a:noFill/>
            <a:ln w="9525">
              <a:noFill/>
              <a:miter lim="800000"/>
              <a:headEnd/>
              <a:tailEnd/>
            </a:ln>
            <a:effectLst/>
          </p:spPr>
          <p:txBody>
            <a:bodyPr wrap="none">
              <a:spAutoFit/>
            </a:bodyPr>
            <a:lstStyle/>
            <a:p>
              <a:pPr algn="ctr"/>
              <a:r>
                <a:rPr lang="en-GB" sz="2000" dirty="0">
                  <a:solidFill>
                    <a:schemeClr val="bg1"/>
                  </a:solidFill>
                </a:rPr>
                <a:t>J</a:t>
              </a:r>
              <a:r>
                <a:rPr lang="en-GB" sz="2000" dirty="0" smtClean="0">
                  <a:solidFill>
                    <a:schemeClr val="bg1"/>
                  </a:solidFill>
                </a:rPr>
                <a:t>ohn</a:t>
              </a:r>
              <a:endParaRPr lang="en-US" sz="2000" dirty="0">
                <a:solidFill>
                  <a:schemeClr val="bg1"/>
                </a:solidFill>
              </a:endParaRPr>
            </a:p>
          </p:txBody>
        </p:sp>
        <p:sp>
          <p:nvSpPr>
            <p:cNvPr id="464953" name="Text Box 57"/>
            <p:cNvSpPr txBox="1">
              <a:spLocks noChangeArrowheads="1"/>
            </p:cNvSpPr>
            <p:nvPr/>
          </p:nvSpPr>
          <p:spPr bwMode="auto">
            <a:xfrm>
              <a:off x="2314" y="1517"/>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G1</a:t>
              </a:r>
              <a:endParaRPr lang="en-US" sz="2000">
                <a:solidFill>
                  <a:schemeClr val="bg1">
                    <a:lumMod val="95000"/>
                  </a:schemeClr>
                </a:solidFill>
              </a:endParaRPr>
            </a:p>
          </p:txBody>
        </p:sp>
        <p:sp>
          <p:nvSpPr>
            <p:cNvPr id="464954" name="Text Box 58"/>
            <p:cNvSpPr txBox="1">
              <a:spLocks noChangeArrowheads="1"/>
            </p:cNvSpPr>
            <p:nvPr/>
          </p:nvSpPr>
          <p:spPr bwMode="auto">
            <a:xfrm>
              <a:off x="3090" y="1509"/>
              <a:ext cx="422"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John</a:t>
              </a:r>
              <a:endParaRPr lang="en-US" sz="2000">
                <a:solidFill>
                  <a:schemeClr val="bg1">
                    <a:lumMod val="95000"/>
                  </a:schemeClr>
                </a:solidFill>
              </a:endParaRPr>
            </a:p>
          </p:txBody>
        </p:sp>
        <p:cxnSp>
          <p:nvCxnSpPr>
            <p:cNvPr id="464955" name="AutoShape 59"/>
            <p:cNvCxnSpPr>
              <a:cxnSpLocks noChangeShapeType="1"/>
              <a:stCxn id="464937" idx="3"/>
            </p:cNvCxnSpPr>
            <p:nvPr/>
          </p:nvCxnSpPr>
          <p:spPr bwMode="auto">
            <a:xfrm>
              <a:off x="1565" y="1208"/>
              <a:ext cx="477" cy="439"/>
            </a:xfrm>
            <a:prstGeom prst="curvedConnector3">
              <a:avLst>
                <a:gd name="adj1" fmla="val 49894"/>
              </a:avLst>
            </a:prstGeom>
            <a:noFill/>
            <a:ln w="38100">
              <a:solidFill>
                <a:schemeClr val="tx1"/>
              </a:solidFill>
              <a:round/>
              <a:headEnd/>
              <a:tailEnd type="triangle" w="med" len="med"/>
            </a:ln>
            <a:effectLst/>
          </p:spPr>
        </p:cxnSp>
      </p:grpSp>
      <p:grpSp>
        <p:nvGrpSpPr>
          <p:cNvPr id="3" name="Group 60"/>
          <p:cNvGrpSpPr>
            <a:grpSpLocks/>
          </p:cNvGrpSpPr>
          <p:nvPr/>
        </p:nvGrpSpPr>
        <p:grpSpPr bwMode="auto">
          <a:xfrm>
            <a:off x="1046163" y="3248025"/>
            <a:ext cx="4616450" cy="565150"/>
            <a:chOff x="659" y="1728"/>
            <a:chExt cx="2908" cy="356"/>
          </a:xfrm>
        </p:grpSpPr>
        <p:sp>
          <p:nvSpPr>
            <p:cNvPr id="464957" name="Text Box 61"/>
            <p:cNvSpPr txBox="1">
              <a:spLocks noChangeArrowheads="1"/>
            </p:cNvSpPr>
            <p:nvPr/>
          </p:nvSpPr>
          <p:spPr bwMode="auto">
            <a:xfrm>
              <a:off x="659" y="1832"/>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58" name="Text Box 62"/>
            <p:cNvSpPr txBox="1">
              <a:spLocks noChangeArrowheads="1"/>
            </p:cNvSpPr>
            <p:nvPr/>
          </p:nvSpPr>
          <p:spPr bwMode="auto">
            <a:xfrm>
              <a:off x="3063" y="1728"/>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sp>
          <p:nvSpPr>
            <p:cNvPr id="464959" name="Text Box 63"/>
            <p:cNvSpPr txBox="1">
              <a:spLocks noChangeArrowheads="1"/>
            </p:cNvSpPr>
            <p:nvPr/>
          </p:nvSpPr>
          <p:spPr bwMode="auto">
            <a:xfrm>
              <a:off x="2336" y="1728"/>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G2</a:t>
              </a:r>
              <a:endParaRPr lang="en-US" sz="2000">
                <a:solidFill>
                  <a:schemeClr val="bg1">
                    <a:lumMod val="95000"/>
                  </a:schemeClr>
                </a:solidFill>
              </a:endParaRPr>
            </a:p>
          </p:txBody>
        </p:sp>
        <p:cxnSp>
          <p:nvCxnSpPr>
            <p:cNvPr id="464960" name="AutoShape 64"/>
            <p:cNvCxnSpPr>
              <a:cxnSpLocks noChangeShapeType="1"/>
            </p:cNvCxnSpPr>
            <p:nvPr/>
          </p:nvCxnSpPr>
          <p:spPr bwMode="auto">
            <a:xfrm flipV="1">
              <a:off x="1565" y="1865"/>
              <a:ext cx="499" cy="104"/>
            </a:xfrm>
            <a:prstGeom prst="curvedConnector3">
              <a:avLst>
                <a:gd name="adj1" fmla="val 49898"/>
              </a:avLst>
            </a:prstGeom>
            <a:noFill/>
            <a:ln w="38100">
              <a:solidFill>
                <a:schemeClr val="tx1"/>
              </a:solidFill>
              <a:round/>
              <a:headEnd/>
              <a:tailEnd type="triangle" w="med" len="med"/>
            </a:ln>
            <a:effectLst/>
          </p:spPr>
        </p:cxnSp>
      </p:grpSp>
      <p:grpSp>
        <p:nvGrpSpPr>
          <p:cNvPr id="4" name="Group 65"/>
          <p:cNvGrpSpPr>
            <a:grpSpLocks/>
          </p:cNvGrpSpPr>
          <p:nvPr/>
        </p:nvGrpSpPr>
        <p:grpSpPr bwMode="auto">
          <a:xfrm>
            <a:off x="1046163" y="3608391"/>
            <a:ext cx="4616450" cy="1430338"/>
            <a:chOff x="659" y="1955"/>
            <a:chExt cx="2908" cy="901"/>
          </a:xfrm>
        </p:grpSpPr>
        <p:sp>
          <p:nvSpPr>
            <p:cNvPr id="464962" name="Text Box 66"/>
            <p:cNvSpPr txBox="1">
              <a:spLocks noChangeArrowheads="1"/>
            </p:cNvSpPr>
            <p:nvPr/>
          </p:nvSpPr>
          <p:spPr bwMode="auto">
            <a:xfrm>
              <a:off x="659" y="2604"/>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63" name="Text Box 67"/>
            <p:cNvSpPr txBox="1">
              <a:spLocks noChangeArrowheads="1"/>
            </p:cNvSpPr>
            <p:nvPr/>
          </p:nvSpPr>
          <p:spPr bwMode="auto">
            <a:xfrm>
              <a:off x="3063" y="1955"/>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sp>
          <p:nvSpPr>
            <p:cNvPr id="464964" name="Text Box 68"/>
            <p:cNvSpPr txBox="1">
              <a:spLocks noChangeArrowheads="1"/>
            </p:cNvSpPr>
            <p:nvPr/>
          </p:nvSpPr>
          <p:spPr bwMode="auto">
            <a:xfrm>
              <a:off x="2336" y="1955"/>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G3</a:t>
              </a:r>
              <a:endParaRPr lang="en-US" sz="2000">
                <a:solidFill>
                  <a:schemeClr val="bg1">
                    <a:lumMod val="95000"/>
                  </a:schemeClr>
                </a:solidFill>
              </a:endParaRPr>
            </a:p>
          </p:txBody>
        </p:sp>
        <p:cxnSp>
          <p:nvCxnSpPr>
            <p:cNvPr id="464965" name="AutoShape 69"/>
            <p:cNvCxnSpPr>
              <a:cxnSpLocks noChangeShapeType="1"/>
            </p:cNvCxnSpPr>
            <p:nvPr/>
          </p:nvCxnSpPr>
          <p:spPr bwMode="auto">
            <a:xfrm flipV="1">
              <a:off x="1565" y="2082"/>
              <a:ext cx="499" cy="659"/>
            </a:xfrm>
            <a:prstGeom prst="curvedConnector3">
              <a:avLst>
                <a:gd name="adj1" fmla="val 28856"/>
              </a:avLst>
            </a:prstGeom>
            <a:noFill/>
            <a:ln w="38100">
              <a:solidFill>
                <a:schemeClr val="tx1"/>
              </a:solidFill>
              <a:round/>
              <a:headEnd/>
              <a:tailEnd type="triangle" w="med" len="med"/>
            </a:ln>
            <a:effectLst/>
          </p:spPr>
        </p:cxnSp>
      </p:grpSp>
      <p:grpSp>
        <p:nvGrpSpPr>
          <p:cNvPr id="5" name="Group 70"/>
          <p:cNvGrpSpPr>
            <a:grpSpLocks/>
          </p:cNvGrpSpPr>
          <p:nvPr/>
        </p:nvGrpSpPr>
        <p:grpSpPr bwMode="auto">
          <a:xfrm>
            <a:off x="1619250" y="3944940"/>
            <a:ext cx="3983038" cy="1108075"/>
            <a:chOff x="1020" y="2167"/>
            <a:chExt cx="2509" cy="698"/>
          </a:xfrm>
        </p:grpSpPr>
        <p:sp>
          <p:nvSpPr>
            <p:cNvPr id="464967" name="Text Box 71"/>
            <p:cNvSpPr txBox="1">
              <a:spLocks noChangeArrowheads="1"/>
            </p:cNvSpPr>
            <p:nvPr/>
          </p:nvSpPr>
          <p:spPr bwMode="auto">
            <a:xfrm>
              <a:off x="1020" y="2606"/>
              <a:ext cx="466" cy="259"/>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;John</a:t>
              </a:r>
              <a:endParaRPr lang="en-US" sz="2000" dirty="0">
                <a:solidFill>
                  <a:schemeClr val="bg1"/>
                </a:solidFill>
              </a:endParaRPr>
            </a:p>
          </p:txBody>
        </p:sp>
        <p:sp>
          <p:nvSpPr>
            <p:cNvPr id="464968" name="Text Box 72"/>
            <p:cNvSpPr txBox="1">
              <a:spLocks noChangeArrowheads="1"/>
            </p:cNvSpPr>
            <p:nvPr/>
          </p:nvSpPr>
          <p:spPr bwMode="auto">
            <a:xfrm>
              <a:off x="2336" y="2182"/>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G3</a:t>
              </a:r>
              <a:endParaRPr lang="en-US" sz="2000">
                <a:solidFill>
                  <a:schemeClr val="bg1">
                    <a:lumMod val="95000"/>
                  </a:schemeClr>
                </a:solidFill>
              </a:endParaRPr>
            </a:p>
          </p:txBody>
        </p:sp>
        <p:sp>
          <p:nvSpPr>
            <p:cNvPr id="464969" name="Text Box 73"/>
            <p:cNvSpPr txBox="1">
              <a:spLocks noChangeArrowheads="1"/>
            </p:cNvSpPr>
            <p:nvPr/>
          </p:nvSpPr>
          <p:spPr bwMode="auto">
            <a:xfrm>
              <a:off x="3107" y="2167"/>
              <a:ext cx="422"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John</a:t>
              </a:r>
              <a:endParaRPr lang="en-US" sz="2000">
                <a:solidFill>
                  <a:schemeClr val="bg1">
                    <a:lumMod val="95000"/>
                  </a:schemeClr>
                </a:solidFill>
              </a:endParaRPr>
            </a:p>
          </p:txBody>
        </p:sp>
        <p:cxnSp>
          <p:nvCxnSpPr>
            <p:cNvPr id="464970" name="AutoShape 74"/>
            <p:cNvCxnSpPr>
              <a:cxnSpLocks noChangeShapeType="1"/>
              <a:stCxn id="464949" idx="3"/>
              <a:endCxn id="0" idx="1"/>
            </p:cNvCxnSpPr>
            <p:nvPr/>
          </p:nvCxnSpPr>
          <p:spPr bwMode="auto">
            <a:xfrm flipV="1">
              <a:off x="1565" y="2300"/>
              <a:ext cx="499" cy="441"/>
            </a:xfrm>
            <a:prstGeom prst="curvedConnector3">
              <a:avLst>
                <a:gd name="adj1" fmla="val 49898"/>
              </a:avLst>
            </a:prstGeom>
            <a:noFill/>
            <a:ln w="38100">
              <a:solidFill>
                <a:schemeClr val="tx1"/>
              </a:solidFill>
              <a:round/>
              <a:headEnd/>
              <a:tailEnd type="triangle" w="med" len="med"/>
            </a:ln>
            <a:effectLst/>
          </p:spPr>
        </p:cxnSp>
      </p:grpSp>
      <p:grpSp>
        <p:nvGrpSpPr>
          <p:cNvPr id="6" name="Group 75"/>
          <p:cNvGrpSpPr>
            <a:grpSpLocks/>
          </p:cNvGrpSpPr>
          <p:nvPr/>
        </p:nvGrpSpPr>
        <p:grpSpPr bwMode="auto">
          <a:xfrm>
            <a:off x="5867402" y="2870201"/>
            <a:ext cx="1154113" cy="1285875"/>
            <a:chOff x="3696" y="1490"/>
            <a:chExt cx="727" cy="810"/>
          </a:xfrm>
        </p:grpSpPr>
        <p:cxnSp>
          <p:nvCxnSpPr>
            <p:cNvPr id="464972" name="AutoShape 76"/>
            <p:cNvCxnSpPr>
              <a:cxnSpLocks noChangeShapeType="1"/>
            </p:cNvCxnSpPr>
            <p:nvPr/>
          </p:nvCxnSpPr>
          <p:spPr bwMode="auto">
            <a:xfrm flipV="1">
              <a:off x="3696" y="1490"/>
              <a:ext cx="727" cy="157"/>
            </a:xfrm>
            <a:prstGeom prst="curvedConnector3">
              <a:avLst>
                <a:gd name="adj1" fmla="val 49931"/>
              </a:avLst>
            </a:prstGeom>
            <a:noFill/>
            <a:ln w="38100" cap="rnd">
              <a:solidFill>
                <a:srgbClr val="FFCC00"/>
              </a:solidFill>
              <a:prstDash val="sysDot"/>
              <a:round/>
              <a:headEnd type="triangle" w="med" len="med"/>
              <a:tailEnd/>
            </a:ln>
            <a:effectLst/>
          </p:spPr>
        </p:cxnSp>
        <p:cxnSp>
          <p:nvCxnSpPr>
            <p:cNvPr id="464973" name="AutoShape 77"/>
            <p:cNvCxnSpPr>
              <a:cxnSpLocks noChangeShapeType="1"/>
            </p:cNvCxnSpPr>
            <p:nvPr/>
          </p:nvCxnSpPr>
          <p:spPr bwMode="auto">
            <a:xfrm flipV="1">
              <a:off x="3696" y="1490"/>
              <a:ext cx="727" cy="810"/>
            </a:xfrm>
            <a:prstGeom prst="curvedConnector3">
              <a:avLst>
                <a:gd name="adj1" fmla="val 49931"/>
              </a:avLst>
            </a:prstGeom>
            <a:noFill/>
            <a:ln w="38100" cap="rnd">
              <a:solidFill>
                <a:srgbClr val="FFCC00"/>
              </a:solidFill>
              <a:prstDash val="sysDot"/>
              <a:round/>
              <a:headEnd type="triangle" w="med" len="med"/>
              <a:tailEnd/>
            </a:ln>
            <a:effectLst/>
          </p:spPr>
        </p:cxnSp>
      </p:grpSp>
      <p:grpSp>
        <p:nvGrpSpPr>
          <p:cNvPr id="7" name="Group 78"/>
          <p:cNvGrpSpPr>
            <a:grpSpLocks/>
          </p:cNvGrpSpPr>
          <p:nvPr/>
        </p:nvGrpSpPr>
        <p:grpSpPr bwMode="auto">
          <a:xfrm>
            <a:off x="5867400" y="3465513"/>
            <a:ext cx="1225550" cy="1036637"/>
            <a:chOff x="3696" y="1865"/>
            <a:chExt cx="772" cy="653"/>
          </a:xfrm>
        </p:grpSpPr>
        <p:cxnSp>
          <p:nvCxnSpPr>
            <p:cNvPr id="464975" name="AutoShape 79"/>
            <p:cNvCxnSpPr>
              <a:cxnSpLocks noChangeShapeType="1"/>
            </p:cNvCxnSpPr>
            <p:nvPr/>
          </p:nvCxnSpPr>
          <p:spPr bwMode="auto">
            <a:xfrm>
              <a:off x="3696" y="1865"/>
              <a:ext cx="772" cy="578"/>
            </a:xfrm>
            <a:prstGeom prst="curvedConnector3">
              <a:avLst>
                <a:gd name="adj1" fmla="val 50000"/>
              </a:avLst>
            </a:prstGeom>
            <a:noFill/>
            <a:ln w="38100" cap="rnd">
              <a:solidFill>
                <a:srgbClr val="FFCC00"/>
              </a:solidFill>
              <a:prstDash val="sysDot"/>
              <a:round/>
              <a:headEnd type="triangle" w="med" len="med"/>
              <a:tailEnd/>
            </a:ln>
            <a:effectLst/>
          </p:spPr>
        </p:cxnSp>
        <p:cxnSp>
          <p:nvCxnSpPr>
            <p:cNvPr id="464976" name="AutoShape 80"/>
            <p:cNvCxnSpPr>
              <a:cxnSpLocks noChangeShapeType="1"/>
            </p:cNvCxnSpPr>
            <p:nvPr/>
          </p:nvCxnSpPr>
          <p:spPr bwMode="auto">
            <a:xfrm>
              <a:off x="3696" y="2082"/>
              <a:ext cx="772" cy="361"/>
            </a:xfrm>
            <a:prstGeom prst="curvedConnector3">
              <a:avLst>
                <a:gd name="adj1" fmla="val 50000"/>
              </a:avLst>
            </a:prstGeom>
            <a:noFill/>
            <a:ln w="38100" cap="rnd">
              <a:solidFill>
                <a:srgbClr val="FFCC00"/>
              </a:solidFill>
              <a:prstDash val="sysDot"/>
              <a:round/>
              <a:headEnd type="triangle" w="med" len="med"/>
              <a:tailEnd/>
            </a:ln>
            <a:effectLst/>
          </p:spPr>
        </p:cxnSp>
        <p:cxnSp>
          <p:nvCxnSpPr>
            <p:cNvPr id="464977" name="AutoShape 81"/>
            <p:cNvCxnSpPr>
              <a:cxnSpLocks noChangeShapeType="1"/>
              <a:endCxn id="464936" idx="1"/>
            </p:cNvCxnSpPr>
            <p:nvPr/>
          </p:nvCxnSpPr>
          <p:spPr bwMode="auto">
            <a:xfrm flipV="1">
              <a:off x="3696" y="2448"/>
              <a:ext cx="772" cy="70"/>
            </a:xfrm>
            <a:prstGeom prst="curvedConnector3">
              <a:avLst>
                <a:gd name="adj1" fmla="val 50000"/>
              </a:avLst>
            </a:prstGeom>
            <a:noFill/>
            <a:ln w="38100" cap="rnd">
              <a:solidFill>
                <a:srgbClr val="FFCC00"/>
              </a:solidFill>
              <a:prstDash val="sysDot"/>
              <a:round/>
              <a:headEnd type="triangle" w="med" len="med"/>
              <a:tailEnd/>
            </a:ln>
            <a:effectLst/>
          </p:spPr>
        </p:cxnSp>
      </p:grpSp>
      <p:grpSp>
        <p:nvGrpSpPr>
          <p:cNvPr id="8" name="Group 82"/>
          <p:cNvGrpSpPr>
            <a:grpSpLocks/>
          </p:cNvGrpSpPr>
          <p:nvPr/>
        </p:nvGrpSpPr>
        <p:grpSpPr bwMode="auto">
          <a:xfrm>
            <a:off x="1593851" y="2205038"/>
            <a:ext cx="4068763" cy="2500313"/>
            <a:chOff x="1004" y="1071"/>
            <a:chExt cx="2563" cy="1575"/>
          </a:xfrm>
        </p:grpSpPr>
        <p:sp>
          <p:nvSpPr>
            <p:cNvPr id="464979" name="Text Box 83"/>
            <p:cNvSpPr txBox="1">
              <a:spLocks noChangeArrowheads="1"/>
            </p:cNvSpPr>
            <p:nvPr/>
          </p:nvSpPr>
          <p:spPr bwMode="auto">
            <a:xfrm>
              <a:off x="1004" y="1071"/>
              <a:ext cx="547"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80" name="Text Box 84"/>
            <p:cNvSpPr txBox="1">
              <a:spLocks noChangeArrowheads="1"/>
            </p:cNvSpPr>
            <p:nvPr/>
          </p:nvSpPr>
          <p:spPr bwMode="auto">
            <a:xfrm>
              <a:off x="2336" y="2387"/>
              <a:ext cx="300"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G1</a:t>
              </a:r>
              <a:endParaRPr lang="en-US" sz="2000" dirty="0">
                <a:solidFill>
                  <a:schemeClr val="bg1">
                    <a:lumMod val="95000"/>
                  </a:schemeClr>
                </a:solidFill>
              </a:endParaRPr>
            </a:p>
          </p:txBody>
        </p:sp>
        <p:sp>
          <p:nvSpPr>
            <p:cNvPr id="464981" name="Text Box 85"/>
            <p:cNvSpPr txBox="1">
              <a:spLocks noChangeArrowheads="1"/>
            </p:cNvSpPr>
            <p:nvPr/>
          </p:nvSpPr>
          <p:spPr bwMode="auto">
            <a:xfrm>
              <a:off x="3063" y="2387"/>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cxnSp>
          <p:nvCxnSpPr>
            <p:cNvPr id="464982" name="AutoShape 86"/>
            <p:cNvCxnSpPr>
              <a:cxnSpLocks noChangeShapeType="1"/>
              <a:stCxn id="464937" idx="3"/>
              <a:endCxn id="0" idx="1"/>
            </p:cNvCxnSpPr>
            <p:nvPr/>
          </p:nvCxnSpPr>
          <p:spPr bwMode="auto">
            <a:xfrm>
              <a:off x="1565" y="1208"/>
              <a:ext cx="499" cy="1310"/>
            </a:xfrm>
            <a:prstGeom prst="curvedConnector3">
              <a:avLst>
                <a:gd name="adj1" fmla="val 49898"/>
              </a:avLst>
            </a:prstGeom>
            <a:noFill/>
            <a:ln w="38100">
              <a:solidFill>
                <a:schemeClr val="tx1"/>
              </a:solidFill>
              <a:round/>
              <a:headEnd/>
              <a:tailEnd type="triangle" w="med" len="med"/>
            </a:ln>
            <a:effectLst/>
          </p:spPr>
        </p:cxnSp>
      </p:grpSp>
      <p:sp>
        <p:nvSpPr>
          <p:cNvPr id="464986" name="Text Box 90"/>
          <p:cNvSpPr txBox="1">
            <a:spLocks noChangeArrowheads="1"/>
          </p:cNvSpPr>
          <p:nvPr/>
        </p:nvSpPr>
        <p:spPr bwMode="auto">
          <a:xfrm>
            <a:off x="3214678" y="2062163"/>
            <a:ext cx="2445670" cy="411934"/>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Link Table (simplified)</a:t>
            </a:r>
            <a:endParaRPr lang="en-US" sz="2000">
              <a:solidFill>
                <a:schemeClr val="bg1">
                  <a:lumMod val="95000"/>
                </a:schemeClr>
              </a:solidFill>
            </a:endParaRPr>
          </a:p>
        </p:txBody>
      </p:sp>
      <p:pic>
        <p:nvPicPr>
          <p:cNvPr id="5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7307150" y="2033109"/>
            <a:ext cx="697485" cy="736337"/>
          </a:xfrm>
          <a:prstGeom prst="rect">
            <a:avLst/>
          </a:prstGeom>
          <a:noFill/>
        </p:spPr>
      </p:pic>
      <p:pic>
        <p:nvPicPr>
          <p:cNvPr id="5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7321664" y="3528080"/>
            <a:ext cx="697485" cy="736337"/>
          </a:xfrm>
          <a:prstGeom prst="rect">
            <a:avLst/>
          </a:prstGeom>
          <a:noFill/>
        </p:spPr>
      </p:pic>
      <p:pic>
        <p:nvPicPr>
          <p:cNvPr id="5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1946024"/>
            <a:ext cx="697485" cy="736337"/>
          </a:xfrm>
          <a:prstGeom prst="rect">
            <a:avLst/>
          </a:prstGeom>
          <a:noFill/>
        </p:spPr>
      </p:pic>
      <p:pic>
        <p:nvPicPr>
          <p:cNvPr id="60"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2098424"/>
            <a:ext cx="697485" cy="736337"/>
          </a:xfrm>
          <a:prstGeom prst="rect">
            <a:avLst/>
          </a:prstGeom>
          <a:noFill/>
        </p:spPr>
      </p:pic>
      <p:pic>
        <p:nvPicPr>
          <p:cNvPr id="61"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3179738"/>
            <a:ext cx="697485" cy="736337"/>
          </a:xfrm>
          <a:prstGeom prst="rect">
            <a:avLst/>
          </a:prstGeom>
          <a:noFill/>
        </p:spPr>
      </p:pic>
      <p:pic>
        <p:nvPicPr>
          <p:cNvPr id="62"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3332138"/>
            <a:ext cx="697485" cy="736337"/>
          </a:xfrm>
          <a:prstGeom prst="rect">
            <a:avLst/>
          </a:prstGeom>
          <a:noFill/>
        </p:spPr>
      </p:pic>
      <p:pic>
        <p:nvPicPr>
          <p:cNvPr id="63"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4355395"/>
            <a:ext cx="697485" cy="736337"/>
          </a:xfrm>
          <a:prstGeom prst="rect">
            <a:avLst/>
          </a:prstGeom>
          <a:noFill/>
        </p:spPr>
      </p:pic>
      <p:pic>
        <p:nvPicPr>
          <p:cNvPr id="65"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4507795"/>
            <a:ext cx="697485" cy="736337"/>
          </a:xfrm>
          <a:prstGeom prst="rect">
            <a:avLst/>
          </a:prstGeom>
          <a:noFill/>
        </p:spPr>
      </p:pic>
      <p:sp>
        <p:nvSpPr>
          <p:cNvPr id="64" name="Oval 6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1000"/>
                                        <p:tgtEl>
                                          <p:spTgt spid="7"/>
                                        </p:tgtEl>
                                      </p:cBhvr>
                                    </p:animEffect>
                                  </p:childTnLst>
                                </p:cTn>
                              </p:par>
                            </p:childTnLst>
                          </p:cTn>
                        </p:par>
                        <p:par>
                          <p:cTn id="38" fill="hold">
                            <p:stCondLst>
                              <p:cond delay="1000"/>
                            </p:stCondLst>
                            <p:childTnLst>
                              <p:par>
                                <p:cTn id="39" presetID="1"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r>
              <a:rPr lang="en-GB" dirty="0" smtClean="0"/>
              <a:t>Delete Maria</a:t>
            </a:r>
            <a:endParaRPr lang="en-US" dirty="0"/>
          </a:p>
        </p:txBody>
      </p:sp>
      <p:sp>
        <p:nvSpPr>
          <p:cNvPr id="463875" name="Rectangle 3"/>
          <p:cNvSpPr>
            <a:spLocks noGrp="1" noChangeArrowheads="1"/>
          </p:cNvSpPr>
          <p:nvPr>
            <p:ph type="body" idx="1"/>
          </p:nvPr>
        </p:nvSpPr>
        <p:spPr>
          <a:xfrm>
            <a:off x="684213" y="5196114"/>
            <a:ext cx="7772400" cy="969737"/>
          </a:xfrm>
        </p:spPr>
        <p:txBody>
          <a:bodyPr/>
          <a:lstStyle/>
          <a:p>
            <a:r>
              <a:rPr lang="en-GB" sz="2800" dirty="0" smtClean="0"/>
              <a:t>All outbound linked-attribute values are removed</a:t>
            </a:r>
          </a:p>
        </p:txBody>
      </p:sp>
      <p:sp>
        <p:nvSpPr>
          <p:cNvPr id="52" name="Text Box 7"/>
          <p:cNvSpPr txBox="1">
            <a:spLocks noChangeArrowheads="1"/>
          </p:cNvSpPr>
          <p:nvPr/>
        </p:nvSpPr>
        <p:spPr bwMode="auto">
          <a:xfrm>
            <a:off x="7459657" y="881732"/>
            <a:ext cx="833369" cy="411934"/>
          </a:xfrm>
          <a:prstGeom prst="rect">
            <a:avLst/>
          </a:prstGeom>
          <a:noFill/>
          <a:ln w="9525">
            <a:noFill/>
            <a:miter lim="800000"/>
            <a:headEnd/>
            <a:tailEnd/>
          </a:ln>
          <a:effectLst/>
        </p:spPr>
        <p:txBody>
          <a:bodyPr wrap="none">
            <a:spAutoFit/>
          </a:bodyPr>
          <a:lstStyle/>
          <a:p>
            <a:pPr algn="ctr"/>
            <a:r>
              <a:rPr lang="en-GB" sz="2000" dirty="0"/>
              <a:t>Nicola</a:t>
            </a:r>
            <a:endParaRPr lang="en-US" sz="2000" dirty="0"/>
          </a:p>
        </p:txBody>
      </p:sp>
      <p:sp>
        <p:nvSpPr>
          <p:cNvPr id="53" name="Text Box 8"/>
          <p:cNvSpPr txBox="1">
            <a:spLocks noChangeArrowheads="1"/>
          </p:cNvSpPr>
          <p:nvPr/>
        </p:nvSpPr>
        <p:spPr bwMode="auto">
          <a:xfrm>
            <a:off x="595307" y="864286"/>
            <a:ext cx="670376" cy="411934"/>
          </a:xfrm>
          <a:prstGeom prst="rect">
            <a:avLst/>
          </a:prstGeom>
          <a:noFill/>
          <a:ln w="9525">
            <a:noFill/>
            <a:miter lim="800000"/>
            <a:headEnd/>
            <a:tailEnd/>
          </a:ln>
          <a:effectLst/>
        </p:spPr>
        <p:txBody>
          <a:bodyPr wrap="none">
            <a:spAutoFit/>
          </a:bodyPr>
          <a:lstStyle/>
          <a:p>
            <a:pPr algn="ctr"/>
            <a:r>
              <a:rPr lang="en-GB" sz="2000"/>
              <a:t>John</a:t>
            </a:r>
            <a:endParaRPr lang="en-US" sz="2000"/>
          </a:p>
        </p:txBody>
      </p:sp>
      <p:graphicFrame>
        <p:nvGraphicFramePr>
          <p:cNvPr id="54" name="Group 9"/>
          <p:cNvGraphicFramePr>
            <a:graphicFrameLocks noGrp="1"/>
          </p:cNvGraphicFramePr>
          <p:nvPr/>
        </p:nvGraphicFramePr>
        <p:xfrm>
          <a:off x="3581394" y="1834249"/>
          <a:ext cx="2590800" cy="1382713"/>
        </p:xfrm>
        <a:graphic>
          <a:graphicData uri="http://schemas.openxmlformats.org/drawingml/2006/table">
            <a:tbl>
              <a:tblPr>
                <a:tableStyleId>{69C7853C-536D-4A76-A0AE-DD22124D55A5}</a:tableStyleId>
              </a:tblPr>
              <a:tblGrid>
                <a:gridCol w="1462088"/>
                <a:gridCol w="1128712"/>
              </a:tblGrid>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Forward</a:t>
                      </a:r>
                      <a:endParaRPr kumimoji="0" lang="en-US" sz="1600" b="1" i="0" u="none" strike="noStrike" cap="none" normalizeH="0" baseline="0" dirty="0" smtClean="0">
                        <a:ln>
                          <a:noFill/>
                        </a:ln>
                        <a:solidFill>
                          <a:srgbClr val="08080C"/>
                        </a:solidFill>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Back</a:t>
                      </a:r>
                      <a:endParaRPr kumimoji="0" lang="en-US" sz="1600" b="1" i="0" u="none" strike="noStrike" cap="none" normalizeH="0" baseline="0" dirty="0" smtClean="0">
                        <a:ln>
                          <a:noFill/>
                        </a:ln>
                        <a:solidFill>
                          <a:srgbClr val="08080C"/>
                        </a:solidFill>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4488">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bl>
          </a:graphicData>
        </a:graphic>
      </p:graphicFrame>
      <p:sp>
        <p:nvSpPr>
          <p:cNvPr id="55" name="Text Box 26"/>
          <p:cNvSpPr txBox="1">
            <a:spLocks noChangeArrowheads="1"/>
          </p:cNvSpPr>
          <p:nvPr/>
        </p:nvSpPr>
        <p:spPr bwMode="auto">
          <a:xfrm>
            <a:off x="7483471" y="1905686"/>
            <a:ext cx="994503" cy="411934"/>
          </a:xfrm>
          <a:prstGeom prst="rect">
            <a:avLst/>
          </a:prstGeom>
          <a:noFill/>
          <a:ln w="9525">
            <a:noFill/>
            <a:miter lim="800000"/>
            <a:headEnd/>
            <a:tailEnd/>
          </a:ln>
          <a:effectLst/>
        </p:spPr>
        <p:txBody>
          <a:bodyPr wrap="none">
            <a:spAutoFit/>
          </a:bodyPr>
          <a:lstStyle/>
          <a:p>
            <a:pPr algn="ctr"/>
            <a:r>
              <a:rPr lang="en-GB" sz="2000" dirty="0"/>
              <a:t>Reports</a:t>
            </a:r>
            <a:endParaRPr lang="en-US" sz="2000" dirty="0"/>
          </a:p>
        </p:txBody>
      </p:sp>
      <p:sp>
        <p:nvSpPr>
          <p:cNvPr id="56" name="Text Box 30"/>
          <p:cNvSpPr txBox="1">
            <a:spLocks noChangeArrowheads="1"/>
          </p:cNvSpPr>
          <p:nvPr/>
        </p:nvSpPr>
        <p:spPr bwMode="auto">
          <a:xfrm>
            <a:off x="7580308" y="2381930"/>
            <a:ext cx="741293" cy="411934"/>
          </a:xfrm>
          <a:prstGeom prst="rect">
            <a:avLst/>
          </a:prstGeom>
          <a:noFill/>
          <a:ln w="9525">
            <a:noFill/>
            <a:miter lim="800000"/>
            <a:headEnd/>
            <a:tailEnd/>
          </a:ln>
          <a:effectLst/>
        </p:spPr>
        <p:txBody>
          <a:bodyPr wrap="none">
            <a:spAutoFit/>
          </a:bodyPr>
          <a:lstStyle/>
          <a:p>
            <a:pPr algn="ctr"/>
            <a:r>
              <a:rPr lang="en-GB" sz="2000" dirty="0"/>
              <a:t>Peter</a:t>
            </a:r>
            <a:endParaRPr lang="en-US" sz="2000" dirty="0"/>
          </a:p>
        </p:txBody>
      </p:sp>
      <p:sp>
        <p:nvSpPr>
          <p:cNvPr id="57" name="Text Box 31"/>
          <p:cNvSpPr txBox="1">
            <a:spLocks noChangeArrowheads="1"/>
          </p:cNvSpPr>
          <p:nvPr/>
        </p:nvSpPr>
        <p:spPr bwMode="auto">
          <a:xfrm>
            <a:off x="7554909" y="3418574"/>
            <a:ext cx="994503" cy="411934"/>
          </a:xfrm>
          <a:prstGeom prst="rect">
            <a:avLst/>
          </a:prstGeom>
          <a:noFill/>
          <a:ln w="9525">
            <a:noFill/>
            <a:miter lim="800000"/>
            <a:headEnd/>
            <a:tailEnd/>
          </a:ln>
          <a:effectLst/>
        </p:spPr>
        <p:txBody>
          <a:bodyPr wrap="none">
            <a:spAutoFit/>
          </a:bodyPr>
          <a:lstStyle/>
          <a:p>
            <a:pPr algn="ctr"/>
            <a:r>
              <a:rPr lang="en-GB" sz="2000" dirty="0"/>
              <a:t>Reports</a:t>
            </a:r>
            <a:endParaRPr lang="en-US" sz="2000" dirty="0"/>
          </a:p>
        </p:txBody>
      </p:sp>
      <p:sp>
        <p:nvSpPr>
          <p:cNvPr id="58" name="Rectangle 32"/>
          <p:cNvSpPr>
            <a:spLocks noChangeArrowheads="1"/>
          </p:cNvSpPr>
          <p:nvPr/>
        </p:nvSpPr>
        <p:spPr bwMode="auto">
          <a:xfrm>
            <a:off x="1347782" y="1511987"/>
            <a:ext cx="1441450" cy="287337"/>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59" name="Text Box 33"/>
          <p:cNvSpPr txBox="1">
            <a:spLocks noChangeArrowheads="1"/>
          </p:cNvSpPr>
          <p:nvPr/>
        </p:nvSpPr>
        <p:spPr bwMode="auto">
          <a:xfrm>
            <a:off x="1498596" y="1151623"/>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sp>
        <p:nvSpPr>
          <p:cNvPr id="60" name="Text Box 34"/>
          <p:cNvSpPr txBox="1">
            <a:spLocks noChangeArrowheads="1"/>
          </p:cNvSpPr>
          <p:nvPr/>
        </p:nvSpPr>
        <p:spPr bwMode="auto">
          <a:xfrm>
            <a:off x="523990" y="2144946"/>
            <a:ext cx="800219" cy="400110"/>
          </a:xfrm>
          <a:prstGeom prst="rect">
            <a:avLst/>
          </a:prstGeom>
          <a:noFill/>
          <a:ln w="9525">
            <a:noFill/>
            <a:miter lim="800000"/>
            <a:headEnd/>
            <a:tailEnd/>
          </a:ln>
          <a:effectLst/>
        </p:spPr>
        <p:txBody>
          <a:bodyPr wrap="none">
            <a:spAutoFit/>
          </a:bodyPr>
          <a:lstStyle/>
          <a:p>
            <a:pPr algn="ctr"/>
            <a:r>
              <a:rPr lang="en-GB" sz="2000" dirty="0" smtClean="0"/>
              <a:t>Maria</a:t>
            </a:r>
            <a:endParaRPr lang="en-US" sz="2000" dirty="0"/>
          </a:p>
        </p:txBody>
      </p:sp>
      <p:sp>
        <p:nvSpPr>
          <p:cNvPr id="61" name="Rectangle 35"/>
          <p:cNvSpPr>
            <a:spLocks noChangeArrowheads="1"/>
          </p:cNvSpPr>
          <p:nvPr/>
        </p:nvSpPr>
        <p:spPr bwMode="auto">
          <a:xfrm>
            <a:off x="1347782" y="2720073"/>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62" name="Text Box 36"/>
          <p:cNvSpPr txBox="1">
            <a:spLocks noChangeArrowheads="1"/>
          </p:cNvSpPr>
          <p:nvPr/>
        </p:nvSpPr>
        <p:spPr bwMode="auto">
          <a:xfrm>
            <a:off x="1498596" y="2359711"/>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sp>
        <p:nvSpPr>
          <p:cNvPr id="63" name="Text Box 37"/>
          <p:cNvSpPr txBox="1">
            <a:spLocks noChangeArrowheads="1"/>
          </p:cNvSpPr>
          <p:nvPr/>
        </p:nvSpPr>
        <p:spPr bwMode="auto">
          <a:xfrm>
            <a:off x="615945" y="3297924"/>
            <a:ext cx="626774" cy="411934"/>
          </a:xfrm>
          <a:prstGeom prst="rect">
            <a:avLst/>
          </a:prstGeom>
          <a:noFill/>
          <a:ln w="9525">
            <a:noFill/>
            <a:miter lim="800000"/>
            <a:headEnd/>
            <a:tailEnd/>
          </a:ln>
          <a:effectLst/>
        </p:spPr>
        <p:txBody>
          <a:bodyPr wrap="none">
            <a:spAutoFit/>
          </a:bodyPr>
          <a:lstStyle/>
          <a:p>
            <a:pPr algn="ctr"/>
            <a:r>
              <a:rPr lang="en-GB" sz="2000"/>
              <a:t>Tom</a:t>
            </a:r>
            <a:endParaRPr lang="en-US" sz="2000"/>
          </a:p>
        </p:txBody>
      </p:sp>
      <p:sp>
        <p:nvSpPr>
          <p:cNvPr id="64" name="Rectangle 38"/>
          <p:cNvSpPr>
            <a:spLocks noChangeArrowheads="1"/>
          </p:cNvSpPr>
          <p:nvPr/>
        </p:nvSpPr>
        <p:spPr bwMode="auto">
          <a:xfrm>
            <a:off x="1347782" y="3945623"/>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solidFill>
                <a:schemeClr val="bg1">
                  <a:lumMod val="95000"/>
                </a:schemeClr>
              </a:solidFill>
            </a:endParaRPr>
          </a:p>
        </p:txBody>
      </p:sp>
      <p:sp>
        <p:nvSpPr>
          <p:cNvPr id="65" name="Text Box 39"/>
          <p:cNvSpPr txBox="1">
            <a:spLocks noChangeArrowheads="1"/>
          </p:cNvSpPr>
          <p:nvPr/>
        </p:nvSpPr>
        <p:spPr bwMode="auto">
          <a:xfrm>
            <a:off x="1498596" y="3585261"/>
            <a:ext cx="1107483" cy="411934"/>
          </a:xfrm>
          <a:prstGeom prst="rect">
            <a:avLst/>
          </a:prstGeom>
          <a:noFill/>
          <a:ln w="9525">
            <a:noFill/>
            <a:miter lim="800000"/>
            <a:headEnd/>
            <a:tailEnd/>
          </a:ln>
          <a:effectLst/>
        </p:spPr>
        <p:txBody>
          <a:bodyPr wrap="none">
            <a:spAutoFit/>
          </a:bodyPr>
          <a:lstStyle/>
          <a:p>
            <a:pPr algn="ctr"/>
            <a:r>
              <a:rPr lang="en-GB" sz="2000"/>
              <a:t>manager</a:t>
            </a:r>
            <a:endParaRPr lang="en-US" sz="2000"/>
          </a:p>
        </p:txBody>
      </p:sp>
      <p:grpSp>
        <p:nvGrpSpPr>
          <p:cNvPr id="2" name="Group 40"/>
          <p:cNvGrpSpPr>
            <a:grpSpLocks/>
          </p:cNvGrpSpPr>
          <p:nvPr/>
        </p:nvGrpSpPr>
        <p:grpSpPr bwMode="auto">
          <a:xfrm>
            <a:off x="1608133" y="1458012"/>
            <a:ext cx="4406900" cy="1100138"/>
            <a:chOff x="821" y="1083"/>
            <a:chExt cx="2776" cy="693"/>
          </a:xfrm>
        </p:grpSpPr>
        <p:sp>
          <p:nvSpPr>
            <p:cNvPr id="67" name="Text Box 41"/>
            <p:cNvSpPr txBox="1">
              <a:spLocks noChangeArrowheads="1"/>
            </p:cNvSpPr>
            <p:nvPr/>
          </p:nvSpPr>
          <p:spPr bwMode="auto">
            <a:xfrm>
              <a:off x="821" y="1083"/>
              <a:ext cx="525"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Nicola</a:t>
              </a:r>
              <a:endParaRPr lang="en-US" sz="2000" dirty="0">
                <a:solidFill>
                  <a:sysClr val="windowText" lastClr="000000"/>
                </a:solidFill>
              </a:endParaRPr>
            </a:p>
          </p:txBody>
        </p:sp>
        <p:sp>
          <p:nvSpPr>
            <p:cNvPr id="68" name="Text Box 42"/>
            <p:cNvSpPr txBox="1">
              <a:spLocks noChangeArrowheads="1"/>
            </p:cNvSpPr>
            <p:nvPr/>
          </p:nvSpPr>
          <p:spPr bwMode="auto">
            <a:xfrm>
              <a:off x="2281" y="1517"/>
              <a:ext cx="422"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John</a:t>
              </a:r>
              <a:endParaRPr lang="en-US" sz="2000" dirty="0">
                <a:solidFill>
                  <a:schemeClr val="bg1">
                    <a:lumMod val="95000"/>
                  </a:schemeClr>
                </a:solidFill>
              </a:endParaRPr>
            </a:p>
          </p:txBody>
        </p:sp>
        <p:sp>
          <p:nvSpPr>
            <p:cNvPr id="69" name="Text Box 43"/>
            <p:cNvSpPr txBox="1">
              <a:spLocks noChangeArrowheads="1"/>
            </p:cNvSpPr>
            <p:nvPr/>
          </p:nvSpPr>
          <p:spPr bwMode="auto">
            <a:xfrm>
              <a:off x="3072" y="1509"/>
              <a:ext cx="525"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Nicola</a:t>
              </a:r>
              <a:endParaRPr lang="en-US" sz="2000">
                <a:solidFill>
                  <a:schemeClr val="bg1">
                    <a:lumMod val="95000"/>
                  </a:schemeClr>
                </a:solidFill>
              </a:endParaRPr>
            </a:p>
          </p:txBody>
        </p:sp>
        <p:cxnSp>
          <p:nvCxnSpPr>
            <p:cNvPr id="70" name="AutoShape 44"/>
            <p:cNvCxnSpPr>
              <a:cxnSpLocks noChangeShapeType="1"/>
            </p:cNvCxnSpPr>
            <p:nvPr/>
          </p:nvCxnSpPr>
          <p:spPr bwMode="auto">
            <a:xfrm>
              <a:off x="1595" y="1208"/>
              <a:ext cx="477" cy="439"/>
            </a:xfrm>
            <a:prstGeom prst="curvedConnector3">
              <a:avLst>
                <a:gd name="adj1" fmla="val 49894"/>
              </a:avLst>
            </a:prstGeom>
            <a:noFill/>
            <a:ln w="38100">
              <a:solidFill>
                <a:schemeClr val="accent5">
                  <a:lumMod val="40000"/>
                  <a:lumOff val="60000"/>
                </a:schemeClr>
              </a:solidFill>
              <a:round/>
              <a:headEnd/>
              <a:tailEnd type="triangle" w="med" len="med"/>
            </a:ln>
            <a:effectLst/>
          </p:spPr>
        </p:cxnSp>
      </p:grpSp>
      <p:grpSp>
        <p:nvGrpSpPr>
          <p:cNvPr id="3" name="Group 45"/>
          <p:cNvGrpSpPr>
            <a:grpSpLocks/>
          </p:cNvGrpSpPr>
          <p:nvPr/>
        </p:nvGrpSpPr>
        <p:grpSpPr bwMode="auto">
          <a:xfrm>
            <a:off x="1665283" y="2481951"/>
            <a:ext cx="4287838" cy="592138"/>
            <a:chOff x="857" y="1728"/>
            <a:chExt cx="2701" cy="373"/>
          </a:xfrm>
        </p:grpSpPr>
        <p:sp>
          <p:nvSpPr>
            <p:cNvPr id="72" name="Text Box 46"/>
            <p:cNvSpPr txBox="1">
              <a:spLocks noChangeArrowheads="1"/>
            </p:cNvSpPr>
            <p:nvPr/>
          </p:nvSpPr>
          <p:spPr bwMode="auto">
            <a:xfrm>
              <a:off x="857" y="1842"/>
              <a:ext cx="467"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Peter</a:t>
              </a:r>
              <a:endParaRPr lang="en-US" sz="2000" dirty="0">
                <a:solidFill>
                  <a:sysClr val="windowText" lastClr="000000"/>
                </a:solidFill>
              </a:endParaRPr>
            </a:p>
          </p:txBody>
        </p:sp>
        <p:sp>
          <p:nvSpPr>
            <p:cNvPr id="73" name="Text Box 47"/>
            <p:cNvSpPr txBox="1">
              <a:spLocks noChangeArrowheads="1"/>
            </p:cNvSpPr>
            <p:nvPr/>
          </p:nvSpPr>
          <p:spPr bwMode="auto">
            <a:xfrm>
              <a:off x="3091" y="1728"/>
              <a:ext cx="467"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Peter</a:t>
              </a:r>
              <a:endParaRPr lang="en-US" sz="2000">
                <a:solidFill>
                  <a:schemeClr val="bg1">
                    <a:lumMod val="95000"/>
                  </a:schemeClr>
                </a:solidFill>
              </a:endParaRPr>
            </a:p>
          </p:txBody>
        </p:sp>
        <p:sp>
          <p:nvSpPr>
            <p:cNvPr id="74" name="Text Box 48"/>
            <p:cNvSpPr txBox="1">
              <a:spLocks noChangeArrowheads="1"/>
            </p:cNvSpPr>
            <p:nvPr/>
          </p:nvSpPr>
          <p:spPr bwMode="auto">
            <a:xfrm>
              <a:off x="2228" y="1728"/>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cxnSp>
          <p:nvCxnSpPr>
            <p:cNvPr id="75" name="AutoShape 49"/>
            <p:cNvCxnSpPr>
              <a:cxnSpLocks noChangeShapeType="1"/>
            </p:cNvCxnSpPr>
            <p:nvPr/>
          </p:nvCxnSpPr>
          <p:spPr bwMode="auto">
            <a:xfrm flipV="1">
              <a:off x="1565" y="1865"/>
              <a:ext cx="499" cy="104"/>
            </a:xfrm>
            <a:prstGeom prst="curvedConnector3">
              <a:avLst>
                <a:gd name="adj1" fmla="val 49898"/>
              </a:avLst>
            </a:prstGeom>
            <a:noFill/>
            <a:ln w="38100">
              <a:solidFill>
                <a:schemeClr val="accent5">
                  <a:lumMod val="40000"/>
                  <a:lumOff val="60000"/>
                </a:schemeClr>
              </a:solidFill>
              <a:round/>
              <a:headEnd/>
              <a:tailEnd type="triangle" w="med" len="med"/>
            </a:ln>
            <a:effectLst/>
          </p:spPr>
        </p:cxnSp>
      </p:grpSp>
      <p:grpSp>
        <p:nvGrpSpPr>
          <p:cNvPr id="4" name="Group 50"/>
          <p:cNvGrpSpPr>
            <a:grpSpLocks/>
          </p:cNvGrpSpPr>
          <p:nvPr/>
        </p:nvGrpSpPr>
        <p:grpSpPr bwMode="auto">
          <a:xfrm>
            <a:off x="6172196" y="2104123"/>
            <a:ext cx="1154113" cy="939800"/>
            <a:chOff x="3696" y="1490"/>
            <a:chExt cx="727" cy="592"/>
          </a:xfrm>
        </p:grpSpPr>
        <p:cxnSp>
          <p:nvCxnSpPr>
            <p:cNvPr id="77" name="AutoShape 51"/>
            <p:cNvCxnSpPr>
              <a:cxnSpLocks noChangeShapeType="1"/>
            </p:cNvCxnSpPr>
            <p:nvPr/>
          </p:nvCxnSpPr>
          <p:spPr bwMode="auto">
            <a:xfrm flipV="1">
              <a:off x="3696" y="1490"/>
              <a:ext cx="727" cy="157"/>
            </a:xfrm>
            <a:prstGeom prst="curvedConnector3">
              <a:avLst>
                <a:gd name="adj1" fmla="val 49931"/>
              </a:avLst>
            </a:prstGeom>
            <a:noFill/>
            <a:ln w="38100" cap="rnd">
              <a:solidFill>
                <a:srgbClr val="FFCC00"/>
              </a:solidFill>
              <a:prstDash val="sysDot"/>
              <a:round/>
              <a:headEnd type="triangle" w="med" len="med"/>
              <a:tailEnd/>
            </a:ln>
            <a:effectLst/>
          </p:spPr>
        </p:cxnSp>
        <p:cxnSp>
          <p:nvCxnSpPr>
            <p:cNvPr id="78" name="AutoShape 52"/>
            <p:cNvCxnSpPr>
              <a:cxnSpLocks noChangeShapeType="1"/>
            </p:cNvCxnSpPr>
            <p:nvPr/>
          </p:nvCxnSpPr>
          <p:spPr bwMode="auto">
            <a:xfrm flipV="1">
              <a:off x="3696" y="1490"/>
              <a:ext cx="727" cy="592"/>
            </a:xfrm>
            <a:prstGeom prst="curvedConnector3">
              <a:avLst>
                <a:gd name="adj1" fmla="val 49931"/>
              </a:avLst>
            </a:prstGeom>
            <a:noFill/>
            <a:ln w="38100" cap="rnd">
              <a:solidFill>
                <a:srgbClr val="FFCC00"/>
              </a:solidFill>
              <a:prstDash val="sysDot"/>
              <a:round/>
              <a:headEnd type="triangle" w="med" len="med"/>
              <a:tailEnd/>
            </a:ln>
            <a:effectLst/>
          </p:spPr>
        </p:cxnSp>
      </p:grpSp>
      <p:cxnSp>
        <p:nvCxnSpPr>
          <p:cNvPr id="79" name="AutoShape 53"/>
          <p:cNvCxnSpPr>
            <a:cxnSpLocks noChangeShapeType="1"/>
          </p:cNvCxnSpPr>
          <p:nvPr/>
        </p:nvCxnSpPr>
        <p:spPr bwMode="auto">
          <a:xfrm>
            <a:off x="6172194" y="2699437"/>
            <a:ext cx="1225550" cy="917575"/>
          </a:xfrm>
          <a:prstGeom prst="curvedConnector3">
            <a:avLst>
              <a:gd name="adj1" fmla="val 50000"/>
            </a:avLst>
          </a:prstGeom>
          <a:noFill/>
          <a:ln w="38100" cap="rnd">
            <a:solidFill>
              <a:srgbClr val="FFCC00"/>
            </a:solidFill>
            <a:prstDash val="sysDot"/>
            <a:round/>
            <a:headEnd type="triangle" w="med" len="med"/>
            <a:tailEnd/>
          </a:ln>
          <a:effectLst/>
        </p:spPr>
      </p:cxnSp>
      <p:sp>
        <p:nvSpPr>
          <p:cNvPr id="80" name="Text Box 54"/>
          <p:cNvSpPr txBox="1">
            <a:spLocks noChangeArrowheads="1"/>
          </p:cNvSpPr>
          <p:nvPr/>
        </p:nvSpPr>
        <p:spPr bwMode="auto">
          <a:xfrm>
            <a:off x="2141533" y="1438961"/>
            <a:ext cx="184731" cy="411934"/>
          </a:xfrm>
          <a:prstGeom prst="rect">
            <a:avLst/>
          </a:prstGeom>
          <a:noFill/>
          <a:ln w="9525">
            <a:noFill/>
            <a:miter lim="800000"/>
            <a:headEnd/>
            <a:tailEnd/>
          </a:ln>
          <a:effectLst/>
        </p:spPr>
        <p:txBody>
          <a:bodyPr wrap="none">
            <a:spAutoFit/>
          </a:bodyPr>
          <a:lstStyle/>
          <a:p>
            <a:pPr algn="ctr"/>
            <a:endParaRPr lang="en-US" sz="2000"/>
          </a:p>
        </p:txBody>
      </p:sp>
      <p:sp>
        <p:nvSpPr>
          <p:cNvPr id="81" name="Text Box 55"/>
          <p:cNvSpPr txBox="1">
            <a:spLocks noChangeArrowheads="1"/>
          </p:cNvSpPr>
          <p:nvPr/>
        </p:nvSpPr>
        <p:spPr bwMode="auto">
          <a:xfrm>
            <a:off x="3657056" y="1338879"/>
            <a:ext cx="2445670" cy="411934"/>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Link Table (simplified)</a:t>
            </a:r>
            <a:endParaRPr lang="en-US" sz="2000" dirty="0">
              <a:solidFill>
                <a:schemeClr val="bg1">
                  <a:lumMod val="95000"/>
                </a:schemeClr>
              </a:solidFill>
            </a:endParaRPr>
          </a:p>
        </p:txBody>
      </p:sp>
      <p:grpSp>
        <p:nvGrpSpPr>
          <p:cNvPr id="5" name="Group 65"/>
          <p:cNvGrpSpPr>
            <a:grpSpLocks/>
          </p:cNvGrpSpPr>
          <p:nvPr/>
        </p:nvGrpSpPr>
        <p:grpSpPr bwMode="auto">
          <a:xfrm>
            <a:off x="1564590" y="2842315"/>
            <a:ext cx="4491041" cy="1457326"/>
            <a:chOff x="821" y="1955"/>
            <a:chExt cx="2829" cy="918"/>
          </a:xfrm>
        </p:grpSpPr>
        <p:cxnSp>
          <p:nvCxnSpPr>
            <p:cNvPr id="83" name="AutoShape 66"/>
            <p:cNvCxnSpPr>
              <a:cxnSpLocks noChangeShapeType="1"/>
              <a:stCxn id="64" idx="3"/>
              <a:endCxn id="99" idx="1"/>
            </p:cNvCxnSpPr>
            <p:nvPr/>
          </p:nvCxnSpPr>
          <p:spPr bwMode="auto">
            <a:xfrm flipV="1">
              <a:off x="1592" y="2085"/>
              <a:ext cx="501" cy="656"/>
            </a:xfrm>
            <a:prstGeom prst="curvedConnector3">
              <a:avLst>
                <a:gd name="adj1" fmla="val 50000"/>
              </a:avLst>
            </a:prstGeom>
            <a:noFill/>
            <a:ln w="38100">
              <a:solidFill>
                <a:schemeClr val="accent5">
                  <a:lumMod val="40000"/>
                  <a:lumOff val="60000"/>
                </a:schemeClr>
              </a:solidFill>
              <a:round/>
              <a:headEnd/>
              <a:tailEnd type="triangle" w="med" len="med"/>
            </a:ln>
            <a:effectLst/>
          </p:spPr>
        </p:cxnSp>
        <p:sp>
          <p:nvSpPr>
            <p:cNvPr id="84" name="Text Box 67"/>
            <p:cNvSpPr txBox="1">
              <a:spLocks noChangeArrowheads="1"/>
            </p:cNvSpPr>
            <p:nvPr/>
          </p:nvSpPr>
          <p:spPr bwMode="auto">
            <a:xfrm>
              <a:off x="2295" y="1955"/>
              <a:ext cx="395"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Tom</a:t>
              </a:r>
              <a:endParaRPr lang="en-US" sz="2000">
                <a:solidFill>
                  <a:schemeClr val="bg1">
                    <a:lumMod val="95000"/>
                  </a:schemeClr>
                </a:solidFill>
              </a:endParaRPr>
            </a:p>
          </p:txBody>
        </p:sp>
        <p:sp>
          <p:nvSpPr>
            <p:cNvPr id="85" name="Text Box 68"/>
            <p:cNvSpPr txBox="1">
              <a:spLocks noChangeArrowheads="1"/>
            </p:cNvSpPr>
            <p:nvPr/>
          </p:nvSpPr>
          <p:spPr bwMode="auto">
            <a:xfrm>
              <a:off x="3125" y="1955"/>
              <a:ext cx="525"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Nicola</a:t>
              </a:r>
              <a:endParaRPr lang="en-US" sz="2000" dirty="0">
                <a:solidFill>
                  <a:schemeClr val="bg1">
                    <a:lumMod val="95000"/>
                  </a:schemeClr>
                </a:solidFill>
              </a:endParaRPr>
            </a:p>
          </p:txBody>
        </p:sp>
        <p:sp>
          <p:nvSpPr>
            <p:cNvPr id="86" name="Text Box 69"/>
            <p:cNvSpPr txBox="1">
              <a:spLocks noChangeArrowheads="1"/>
            </p:cNvSpPr>
            <p:nvPr/>
          </p:nvSpPr>
          <p:spPr bwMode="auto">
            <a:xfrm>
              <a:off x="821" y="2614"/>
              <a:ext cx="525" cy="259"/>
            </a:xfrm>
            <a:prstGeom prst="rect">
              <a:avLst/>
            </a:prstGeom>
            <a:noFill/>
            <a:ln w="9525">
              <a:noFill/>
              <a:miter lim="800000"/>
              <a:headEnd/>
              <a:tailEnd/>
            </a:ln>
            <a:effectLst/>
          </p:spPr>
          <p:txBody>
            <a:bodyPr wrap="none">
              <a:spAutoFit/>
            </a:bodyPr>
            <a:lstStyle/>
            <a:p>
              <a:pPr algn="ctr"/>
              <a:r>
                <a:rPr lang="en-GB" sz="2000" dirty="0">
                  <a:solidFill>
                    <a:sysClr val="windowText" lastClr="000000"/>
                  </a:solidFill>
                </a:rPr>
                <a:t>Nicola</a:t>
              </a:r>
              <a:endParaRPr lang="en-US" sz="2000" dirty="0">
                <a:solidFill>
                  <a:sysClr val="windowText" lastClr="000000"/>
                </a:solidFill>
              </a:endParaRPr>
            </a:p>
          </p:txBody>
        </p:sp>
      </p:grpSp>
      <p:pic>
        <p:nvPicPr>
          <p:cNvPr id="92"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616064" y="1147737"/>
            <a:ext cx="697485" cy="736337"/>
          </a:xfrm>
          <a:prstGeom prst="rect">
            <a:avLst/>
          </a:prstGeom>
          <a:noFill/>
        </p:spPr>
      </p:pic>
      <p:pic>
        <p:nvPicPr>
          <p:cNvPr id="93"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616064" y="2424994"/>
            <a:ext cx="697485" cy="736337"/>
          </a:xfrm>
          <a:prstGeom prst="rect">
            <a:avLst/>
          </a:prstGeom>
          <a:noFill/>
        </p:spPr>
      </p:pic>
      <p:pic>
        <p:nvPicPr>
          <p:cNvPr id="94"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6">
                <a:tint val="45000"/>
                <a:satMod val="400000"/>
              </a:schemeClr>
            </a:duotone>
          </a:blip>
          <a:srcRect/>
          <a:stretch>
            <a:fillRect/>
          </a:stretch>
        </p:blipFill>
        <p:spPr bwMode="auto">
          <a:xfrm>
            <a:off x="616064" y="3644194"/>
            <a:ext cx="697485" cy="736337"/>
          </a:xfrm>
          <a:prstGeom prst="rect">
            <a:avLst/>
          </a:prstGeom>
          <a:noFill/>
        </p:spPr>
      </p:pic>
      <p:pic>
        <p:nvPicPr>
          <p:cNvPr id="95"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rgbClr val="CCFFCC">
                <a:tint val="45000"/>
                <a:satMod val="400000"/>
              </a:srgbClr>
            </a:duotone>
          </a:blip>
          <a:srcRect/>
          <a:stretch>
            <a:fillRect/>
          </a:stretch>
        </p:blipFill>
        <p:spPr bwMode="auto">
          <a:xfrm>
            <a:off x="7640979" y="1292880"/>
            <a:ext cx="697485" cy="736337"/>
          </a:xfrm>
          <a:prstGeom prst="rect">
            <a:avLst/>
          </a:prstGeom>
          <a:noFill/>
        </p:spPr>
      </p:pic>
      <p:pic>
        <p:nvPicPr>
          <p:cNvPr id="96" name="Picture 68" descr="YellowUser"/>
          <p:cNvPicPr>
            <a:picLocks noChangeAspect="1" noChangeArrowheads="1"/>
          </p:cNvPicPr>
          <p:nvPr/>
        </p:nvPicPr>
        <p:blipFill>
          <a:blip r:embed="rId3">
            <a:clrChange>
              <a:clrFrom>
                <a:srgbClr val="08369A"/>
              </a:clrFrom>
              <a:clrTo>
                <a:srgbClr val="08369A">
                  <a:alpha val="0"/>
                </a:srgbClr>
              </a:clrTo>
            </a:clrChange>
            <a:duotone>
              <a:prstClr val="black"/>
              <a:schemeClr val="accent5">
                <a:tint val="45000"/>
                <a:satMod val="400000"/>
              </a:schemeClr>
            </a:duotone>
          </a:blip>
          <a:srcRect/>
          <a:stretch>
            <a:fillRect/>
          </a:stretch>
        </p:blipFill>
        <p:spPr bwMode="auto">
          <a:xfrm>
            <a:off x="7640979" y="2874937"/>
            <a:ext cx="697485" cy="736337"/>
          </a:xfrm>
          <a:prstGeom prst="rect">
            <a:avLst/>
          </a:prstGeom>
          <a:noFill/>
        </p:spPr>
      </p:pic>
      <p:sp>
        <p:nvSpPr>
          <p:cNvPr id="99" name="Rectangle 98"/>
          <p:cNvSpPr/>
          <p:nvPr/>
        </p:nvSpPr>
        <p:spPr bwMode="auto">
          <a:xfrm>
            <a:off x="3585026" y="2931885"/>
            <a:ext cx="333828" cy="232229"/>
          </a:xfrm>
          <a:prstGeom prst="rect">
            <a:avLst/>
          </a:prstGeom>
          <a:noFill/>
          <a:ln>
            <a:no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8" name="TextBox 47"/>
          <p:cNvSpPr txBox="1"/>
          <p:nvPr/>
        </p:nvSpPr>
        <p:spPr>
          <a:xfrm>
            <a:off x="588369" y="2265308"/>
            <a:ext cx="692818" cy="1200329"/>
          </a:xfrm>
          <a:prstGeom prst="rect">
            <a:avLst/>
          </a:prstGeom>
          <a:noFill/>
        </p:spPr>
        <p:txBody>
          <a:bodyPr wrap="none" rtlCol="0">
            <a:spAutoFit/>
          </a:bodyPr>
          <a:lstStyle/>
          <a:p>
            <a:r>
              <a:rPr lang="en-GB" sz="72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72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49" name="TextBox 48"/>
          <p:cNvSpPr txBox="1"/>
          <p:nvPr/>
        </p:nvSpPr>
        <p:spPr>
          <a:xfrm>
            <a:off x="1799772" y="2510972"/>
            <a:ext cx="43954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66" name="TextBox 65"/>
          <p:cNvSpPr txBox="1"/>
          <p:nvPr/>
        </p:nvSpPr>
        <p:spPr>
          <a:xfrm>
            <a:off x="6662058" y="3048001"/>
            <a:ext cx="43954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1" name="TextBox 70"/>
          <p:cNvSpPr txBox="1"/>
          <p:nvPr/>
        </p:nvSpPr>
        <p:spPr>
          <a:xfrm>
            <a:off x="3643081" y="2336823"/>
            <a:ext cx="244169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50" name="Oval 49"/>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dissolv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dissolve">
                                      <p:cBhvr>
                                        <p:cTn id="12" dur="500"/>
                                        <p:tgtEl>
                                          <p:spTgt spid="49"/>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dissolve">
                                      <p:cBhvr>
                                        <p:cTn id="15" dur="500"/>
                                        <p:tgtEl>
                                          <p:spTgt spid="71"/>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dissolve">
                                      <p:cBhvr>
                                        <p:cTn id="18" dur="500"/>
                                        <p:tgtEl>
                                          <p:spTgt spid="66"/>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63875">
                                            <p:txEl>
                                              <p:pRg st="0" end="0"/>
                                            </p:txEl>
                                          </p:spTgt>
                                        </p:tgtEl>
                                        <p:attrNameLst>
                                          <p:attrName>style.visibility</p:attrName>
                                        </p:attrNameLst>
                                      </p:cBhvr>
                                      <p:to>
                                        <p:strVal val="visible"/>
                                      </p:to>
                                    </p:set>
                                    <p:animEffect transition="in" filter="dissolve">
                                      <p:cBhvr>
                                        <p:cTn id="23" dur="500"/>
                                        <p:tgtEl>
                                          <p:spTgt spid="463875">
                                            <p:txEl>
                                              <p:pRg st="0" end="0"/>
                                            </p:txEl>
                                          </p:spTgt>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5" grpId="0" build="p"/>
      <p:bldP spid="48" grpId="0"/>
      <p:bldP spid="49" grpId="0"/>
      <p:bldP spid="66" grpId="0"/>
      <p:bldP spid="71" grpId="0"/>
      <p:bldP spid="5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a:xfrm>
            <a:off x="381000" y="230188"/>
            <a:ext cx="8382000" cy="664797"/>
          </a:xfrm>
        </p:spPr>
        <p:txBody>
          <a:bodyPr/>
          <a:lstStyle/>
          <a:p>
            <a:r>
              <a:rPr lang="en-GB" dirty="0" smtClean="0"/>
              <a:t>Delete Maria (continued)</a:t>
            </a:r>
            <a:endParaRPr lang="en-US" dirty="0"/>
          </a:p>
        </p:txBody>
      </p:sp>
      <p:sp>
        <p:nvSpPr>
          <p:cNvPr id="464906" name="Text Box 10"/>
          <p:cNvSpPr txBox="1">
            <a:spLocks noChangeArrowheads="1"/>
          </p:cNvSpPr>
          <p:nvPr/>
        </p:nvSpPr>
        <p:spPr bwMode="auto">
          <a:xfrm>
            <a:off x="7330648" y="1500175"/>
            <a:ext cx="670376" cy="411934"/>
          </a:xfrm>
          <a:prstGeom prst="rect">
            <a:avLst/>
          </a:prstGeom>
          <a:noFill/>
          <a:ln w="9525">
            <a:noFill/>
            <a:miter lim="800000"/>
            <a:headEnd/>
            <a:tailEnd/>
          </a:ln>
          <a:effectLst/>
        </p:spPr>
        <p:txBody>
          <a:bodyPr wrap="none">
            <a:spAutoFit/>
          </a:bodyPr>
          <a:lstStyle/>
          <a:p>
            <a:pPr algn="ctr"/>
            <a:r>
              <a:rPr lang="en-GB" sz="2000" dirty="0"/>
              <a:t>John</a:t>
            </a:r>
            <a:endParaRPr lang="en-US" sz="2000" dirty="0"/>
          </a:p>
        </p:txBody>
      </p:sp>
      <p:sp>
        <p:nvSpPr>
          <p:cNvPr id="464907" name="Text Box 11"/>
          <p:cNvSpPr txBox="1">
            <a:spLocks noChangeArrowheads="1"/>
          </p:cNvSpPr>
          <p:nvPr/>
        </p:nvSpPr>
        <p:spPr bwMode="auto">
          <a:xfrm>
            <a:off x="395288" y="1630363"/>
            <a:ext cx="476412" cy="411934"/>
          </a:xfrm>
          <a:prstGeom prst="rect">
            <a:avLst/>
          </a:prstGeom>
          <a:noFill/>
          <a:ln w="9525">
            <a:noFill/>
            <a:miter lim="800000"/>
            <a:headEnd/>
            <a:tailEnd/>
          </a:ln>
          <a:effectLst/>
        </p:spPr>
        <p:txBody>
          <a:bodyPr wrap="none">
            <a:spAutoFit/>
          </a:bodyPr>
          <a:lstStyle/>
          <a:p>
            <a:pPr algn="ctr"/>
            <a:r>
              <a:rPr lang="en-GB" sz="2000"/>
              <a:t>G1</a:t>
            </a:r>
            <a:endParaRPr lang="en-US" sz="2000"/>
          </a:p>
        </p:txBody>
      </p:sp>
      <p:graphicFrame>
        <p:nvGraphicFramePr>
          <p:cNvPr id="464908" name="Group 12"/>
          <p:cNvGraphicFramePr>
            <a:graphicFrameLocks noGrp="1"/>
          </p:cNvGraphicFramePr>
          <p:nvPr/>
        </p:nvGraphicFramePr>
        <p:xfrm>
          <a:off x="3284528" y="2600326"/>
          <a:ext cx="2590800" cy="2074863"/>
        </p:xfrm>
        <a:graphic>
          <a:graphicData uri="http://schemas.openxmlformats.org/drawingml/2006/table">
            <a:tbl>
              <a:tblPr>
                <a:tableStyleId>{69C7853C-536D-4A76-A0AE-DD22124D55A5}</a:tableStyleId>
              </a:tblPr>
              <a:tblGrid>
                <a:gridCol w="1462088"/>
                <a:gridCol w="1128712"/>
              </a:tblGrid>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Forward</a:t>
                      </a:r>
                      <a:endParaRPr kumimoji="0" lang="en-US" sz="1600" b="0" i="0" u="none" strike="noStrike" cap="none" normalizeH="0" baseline="0" dirty="0" smtClean="0">
                        <a:ln>
                          <a:noFill/>
                        </a:ln>
                        <a:solidFill>
                          <a:srgbClr val="08080C"/>
                        </a:solidFill>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r>
                        <a:rPr kumimoji="0" lang="en-GB" sz="1600" u="none" strike="noStrike" cap="none" normalizeH="0" baseline="0" dirty="0" smtClean="0">
                          <a:ln>
                            <a:noFill/>
                          </a:ln>
                          <a:effectLst/>
                        </a:rPr>
                        <a:t>Back</a:t>
                      </a:r>
                      <a:endParaRPr kumimoji="0" lang="en-US" sz="1600" b="0" i="0" u="none" strike="noStrike" cap="none" normalizeH="0" baseline="0" dirty="0" smtClean="0">
                        <a:ln>
                          <a:noFill/>
                        </a:ln>
                        <a:solidFill>
                          <a:srgbClr val="08080C"/>
                        </a:solidFill>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4488">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r>
              <a:tr h="346075">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
                          <a:schemeClr val="tx2"/>
                        </a:buClr>
                        <a:buSzTx/>
                        <a:buFontTx/>
                        <a:buNone/>
                        <a:tabLst/>
                      </a:pPr>
                      <a:endParaRPr kumimoji="0" lang="en-US" sz="12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endParaRPr>
                    </a:p>
                  </a:txBody>
                  <a:tcPr horzOverflow="overflow"/>
                </a:tc>
              </a:tr>
            </a:tbl>
          </a:graphicData>
        </a:graphic>
      </p:graphicFrame>
      <p:sp>
        <p:nvSpPr>
          <p:cNvPr id="464931" name="Text Box 35"/>
          <p:cNvSpPr txBox="1">
            <a:spLocks noChangeArrowheads="1"/>
          </p:cNvSpPr>
          <p:nvPr/>
        </p:nvSpPr>
        <p:spPr bwMode="auto">
          <a:xfrm>
            <a:off x="7021514" y="2671764"/>
            <a:ext cx="1338828" cy="411934"/>
          </a:xfrm>
          <a:prstGeom prst="rect">
            <a:avLst/>
          </a:prstGeom>
          <a:noFill/>
          <a:ln w="9525">
            <a:noFill/>
            <a:miter lim="800000"/>
            <a:headEnd/>
            <a:tailEnd/>
          </a:ln>
          <a:effectLst/>
        </p:spPr>
        <p:txBody>
          <a:bodyPr wrap="none">
            <a:spAutoFit/>
          </a:bodyPr>
          <a:lstStyle/>
          <a:p>
            <a:pPr algn="ctr"/>
            <a:r>
              <a:rPr lang="en-GB" sz="2000"/>
              <a:t>MemberOf</a:t>
            </a:r>
            <a:endParaRPr lang="en-US" sz="2000"/>
          </a:p>
        </p:txBody>
      </p:sp>
      <p:sp>
        <p:nvSpPr>
          <p:cNvPr id="464935" name="Text Box 39"/>
          <p:cNvSpPr txBox="1">
            <a:spLocks noChangeArrowheads="1"/>
          </p:cNvSpPr>
          <p:nvPr/>
        </p:nvSpPr>
        <p:spPr bwMode="auto">
          <a:xfrm>
            <a:off x="7231183" y="3071810"/>
            <a:ext cx="800220" cy="400110"/>
          </a:xfrm>
          <a:prstGeom prst="rect">
            <a:avLst/>
          </a:prstGeom>
          <a:noFill/>
          <a:ln w="9525">
            <a:noFill/>
            <a:miter lim="800000"/>
            <a:headEnd/>
            <a:tailEnd/>
          </a:ln>
          <a:effectLst/>
        </p:spPr>
        <p:txBody>
          <a:bodyPr wrap="none">
            <a:spAutoFit/>
          </a:bodyPr>
          <a:lstStyle/>
          <a:p>
            <a:pPr algn="ctr"/>
            <a:r>
              <a:rPr lang="en-GB" sz="2000" dirty="0" smtClean="0"/>
              <a:t>Maria</a:t>
            </a:r>
            <a:endParaRPr lang="en-US" sz="2000" dirty="0"/>
          </a:p>
        </p:txBody>
      </p:sp>
      <p:sp>
        <p:nvSpPr>
          <p:cNvPr id="464936" name="Text Box 40"/>
          <p:cNvSpPr txBox="1">
            <a:spLocks noChangeArrowheads="1"/>
          </p:cNvSpPr>
          <p:nvPr/>
        </p:nvSpPr>
        <p:spPr bwMode="auto">
          <a:xfrm>
            <a:off x="7092951" y="4184651"/>
            <a:ext cx="1338828" cy="411934"/>
          </a:xfrm>
          <a:prstGeom prst="rect">
            <a:avLst/>
          </a:prstGeom>
          <a:noFill/>
          <a:ln w="9525">
            <a:noFill/>
            <a:miter lim="800000"/>
            <a:headEnd/>
            <a:tailEnd/>
          </a:ln>
          <a:effectLst/>
        </p:spPr>
        <p:txBody>
          <a:bodyPr wrap="none">
            <a:spAutoFit/>
          </a:bodyPr>
          <a:lstStyle/>
          <a:p>
            <a:pPr algn="ctr"/>
            <a:r>
              <a:rPr lang="en-GB" sz="2000"/>
              <a:t>MemberOf</a:t>
            </a:r>
            <a:endParaRPr lang="en-US" sz="2000"/>
          </a:p>
        </p:txBody>
      </p:sp>
      <p:sp>
        <p:nvSpPr>
          <p:cNvPr id="464937" name="Rectangle 41"/>
          <p:cNvSpPr>
            <a:spLocks noChangeArrowheads="1"/>
          </p:cNvSpPr>
          <p:nvPr/>
        </p:nvSpPr>
        <p:spPr bwMode="auto">
          <a:xfrm>
            <a:off x="1042988" y="2278064"/>
            <a:ext cx="1441450" cy="287337"/>
          </a:xfrm>
          <a:prstGeom prst="rect">
            <a:avLst/>
          </a:prstGeom>
          <a:solidFill>
            <a:srgbClr val="66FFFF"/>
          </a:solidFill>
          <a:ln w="9525">
            <a:solidFill>
              <a:schemeClr val="tx1"/>
            </a:solidFill>
            <a:miter lim="800000"/>
            <a:headEnd/>
            <a:tailEnd/>
          </a:ln>
          <a:effectLst/>
        </p:spPr>
        <p:txBody>
          <a:bodyPr wrap="none" anchor="ctr"/>
          <a:lstStyle/>
          <a:p>
            <a:endParaRPr lang="en-US"/>
          </a:p>
        </p:txBody>
      </p:sp>
      <p:sp>
        <p:nvSpPr>
          <p:cNvPr id="464938" name="Text Box 42"/>
          <p:cNvSpPr txBox="1">
            <a:spLocks noChangeArrowheads="1"/>
          </p:cNvSpPr>
          <p:nvPr/>
        </p:nvSpPr>
        <p:spPr bwMode="auto">
          <a:xfrm>
            <a:off x="1225551" y="1917701"/>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sp>
        <p:nvSpPr>
          <p:cNvPr id="464942" name="Text Box 46"/>
          <p:cNvSpPr txBox="1">
            <a:spLocks noChangeArrowheads="1"/>
          </p:cNvSpPr>
          <p:nvPr/>
        </p:nvSpPr>
        <p:spPr bwMode="auto">
          <a:xfrm>
            <a:off x="395288" y="2838450"/>
            <a:ext cx="476412" cy="411934"/>
          </a:xfrm>
          <a:prstGeom prst="rect">
            <a:avLst/>
          </a:prstGeom>
          <a:noFill/>
          <a:ln w="9525">
            <a:noFill/>
            <a:miter lim="800000"/>
            <a:headEnd/>
            <a:tailEnd/>
          </a:ln>
          <a:effectLst/>
        </p:spPr>
        <p:txBody>
          <a:bodyPr wrap="none">
            <a:spAutoFit/>
          </a:bodyPr>
          <a:lstStyle/>
          <a:p>
            <a:pPr algn="ctr"/>
            <a:r>
              <a:rPr lang="en-GB" sz="2000" dirty="0"/>
              <a:t>G2</a:t>
            </a:r>
            <a:endParaRPr lang="en-US" sz="2000" dirty="0"/>
          </a:p>
        </p:txBody>
      </p:sp>
      <p:sp>
        <p:nvSpPr>
          <p:cNvPr id="464943" name="Rectangle 47"/>
          <p:cNvSpPr>
            <a:spLocks noChangeArrowheads="1"/>
          </p:cNvSpPr>
          <p:nvPr/>
        </p:nvSpPr>
        <p:spPr bwMode="auto">
          <a:xfrm>
            <a:off x="1042988" y="3486150"/>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a:p>
        </p:txBody>
      </p:sp>
      <p:sp>
        <p:nvSpPr>
          <p:cNvPr id="464944" name="Text Box 48"/>
          <p:cNvSpPr txBox="1">
            <a:spLocks noChangeArrowheads="1"/>
          </p:cNvSpPr>
          <p:nvPr/>
        </p:nvSpPr>
        <p:spPr bwMode="auto">
          <a:xfrm>
            <a:off x="1225551" y="3125789"/>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sp>
        <p:nvSpPr>
          <p:cNvPr id="464948" name="Text Box 52"/>
          <p:cNvSpPr txBox="1">
            <a:spLocks noChangeArrowheads="1"/>
          </p:cNvSpPr>
          <p:nvPr/>
        </p:nvSpPr>
        <p:spPr bwMode="auto">
          <a:xfrm>
            <a:off x="395288" y="4064000"/>
            <a:ext cx="476412" cy="411934"/>
          </a:xfrm>
          <a:prstGeom prst="rect">
            <a:avLst/>
          </a:prstGeom>
          <a:noFill/>
          <a:ln w="9525">
            <a:noFill/>
            <a:miter lim="800000"/>
            <a:headEnd/>
            <a:tailEnd/>
          </a:ln>
          <a:effectLst/>
        </p:spPr>
        <p:txBody>
          <a:bodyPr wrap="none">
            <a:spAutoFit/>
          </a:bodyPr>
          <a:lstStyle/>
          <a:p>
            <a:pPr algn="ctr"/>
            <a:r>
              <a:rPr lang="en-GB" sz="2000"/>
              <a:t>G3</a:t>
            </a:r>
            <a:endParaRPr lang="en-US" sz="2000"/>
          </a:p>
        </p:txBody>
      </p:sp>
      <p:sp>
        <p:nvSpPr>
          <p:cNvPr id="464949" name="Rectangle 53"/>
          <p:cNvSpPr>
            <a:spLocks noChangeArrowheads="1"/>
          </p:cNvSpPr>
          <p:nvPr/>
        </p:nvSpPr>
        <p:spPr bwMode="auto">
          <a:xfrm>
            <a:off x="1042988" y="4711700"/>
            <a:ext cx="1441450" cy="287338"/>
          </a:xfrm>
          <a:prstGeom prst="rect">
            <a:avLst/>
          </a:prstGeom>
          <a:solidFill>
            <a:srgbClr val="66FFFF"/>
          </a:solidFill>
          <a:ln w="9525">
            <a:solidFill>
              <a:schemeClr val="tx1"/>
            </a:solidFill>
            <a:miter lim="800000"/>
            <a:headEnd/>
            <a:tailEnd/>
          </a:ln>
          <a:effectLst/>
        </p:spPr>
        <p:txBody>
          <a:bodyPr wrap="none" anchor="ctr"/>
          <a:lstStyle/>
          <a:p>
            <a:endParaRPr lang="en-US" dirty="0"/>
          </a:p>
        </p:txBody>
      </p:sp>
      <p:sp>
        <p:nvSpPr>
          <p:cNvPr id="464950" name="Text Box 54"/>
          <p:cNvSpPr txBox="1">
            <a:spLocks noChangeArrowheads="1"/>
          </p:cNvSpPr>
          <p:nvPr/>
        </p:nvSpPr>
        <p:spPr bwMode="auto">
          <a:xfrm>
            <a:off x="1225551" y="4351339"/>
            <a:ext cx="1075936" cy="411934"/>
          </a:xfrm>
          <a:prstGeom prst="rect">
            <a:avLst/>
          </a:prstGeom>
          <a:noFill/>
          <a:ln w="9525">
            <a:noFill/>
            <a:miter lim="800000"/>
            <a:headEnd/>
            <a:tailEnd/>
          </a:ln>
          <a:effectLst/>
        </p:spPr>
        <p:txBody>
          <a:bodyPr wrap="none">
            <a:spAutoFit/>
          </a:bodyPr>
          <a:lstStyle/>
          <a:p>
            <a:pPr algn="ctr"/>
            <a:r>
              <a:rPr lang="en-GB" sz="2000"/>
              <a:t>member</a:t>
            </a:r>
            <a:endParaRPr lang="en-US" sz="2000"/>
          </a:p>
        </p:txBody>
      </p:sp>
      <p:grpSp>
        <p:nvGrpSpPr>
          <p:cNvPr id="2" name="Group 55"/>
          <p:cNvGrpSpPr>
            <a:grpSpLocks/>
          </p:cNvGrpSpPr>
          <p:nvPr/>
        </p:nvGrpSpPr>
        <p:grpSpPr bwMode="auto">
          <a:xfrm>
            <a:off x="1090615" y="2205040"/>
            <a:ext cx="4532313" cy="1119188"/>
            <a:chOff x="657" y="1071"/>
            <a:chExt cx="2855" cy="705"/>
          </a:xfrm>
        </p:grpSpPr>
        <p:sp>
          <p:nvSpPr>
            <p:cNvPr id="464952" name="Text Box 56"/>
            <p:cNvSpPr txBox="1">
              <a:spLocks noChangeArrowheads="1"/>
            </p:cNvSpPr>
            <p:nvPr/>
          </p:nvSpPr>
          <p:spPr bwMode="auto">
            <a:xfrm>
              <a:off x="657" y="1071"/>
              <a:ext cx="422" cy="259"/>
            </a:xfrm>
            <a:prstGeom prst="rect">
              <a:avLst/>
            </a:prstGeom>
            <a:noFill/>
            <a:ln w="9525">
              <a:noFill/>
              <a:miter lim="800000"/>
              <a:headEnd/>
              <a:tailEnd/>
            </a:ln>
            <a:effectLst/>
          </p:spPr>
          <p:txBody>
            <a:bodyPr wrap="none">
              <a:spAutoFit/>
            </a:bodyPr>
            <a:lstStyle/>
            <a:p>
              <a:pPr algn="ctr"/>
              <a:r>
                <a:rPr lang="en-GB" sz="2000" dirty="0">
                  <a:solidFill>
                    <a:schemeClr val="bg1"/>
                  </a:solidFill>
                </a:rPr>
                <a:t>J</a:t>
              </a:r>
              <a:r>
                <a:rPr lang="en-GB" sz="2000" dirty="0" smtClean="0">
                  <a:solidFill>
                    <a:schemeClr val="bg1"/>
                  </a:solidFill>
                </a:rPr>
                <a:t>ohn</a:t>
              </a:r>
              <a:endParaRPr lang="en-US" sz="2000" dirty="0">
                <a:solidFill>
                  <a:schemeClr val="bg1"/>
                </a:solidFill>
              </a:endParaRPr>
            </a:p>
          </p:txBody>
        </p:sp>
        <p:sp>
          <p:nvSpPr>
            <p:cNvPr id="464953" name="Text Box 57"/>
            <p:cNvSpPr txBox="1">
              <a:spLocks noChangeArrowheads="1"/>
            </p:cNvSpPr>
            <p:nvPr/>
          </p:nvSpPr>
          <p:spPr bwMode="auto">
            <a:xfrm>
              <a:off x="2314" y="1517"/>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G1</a:t>
              </a:r>
              <a:endParaRPr lang="en-US" sz="2000">
                <a:solidFill>
                  <a:schemeClr val="bg1">
                    <a:lumMod val="95000"/>
                  </a:schemeClr>
                </a:solidFill>
              </a:endParaRPr>
            </a:p>
          </p:txBody>
        </p:sp>
        <p:sp>
          <p:nvSpPr>
            <p:cNvPr id="464954" name="Text Box 58"/>
            <p:cNvSpPr txBox="1">
              <a:spLocks noChangeArrowheads="1"/>
            </p:cNvSpPr>
            <p:nvPr/>
          </p:nvSpPr>
          <p:spPr bwMode="auto">
            <a:xfrm>
              <a:off x="3090" y="1509"/>
              <a:ext cx="422"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John</a:t>
              </a:r>
              <a:endParaRPr lang="en-US" sz="2000">
                <a:solidFill>
                  <a:schemeClr val="bg1">
                    <a:lumMod val="95000"/>
                  </a:schemeClr>
                </a:solidFill>
              </a:endParaRPr>
            </a:p>
          </p:txBody>
        </p:sp>
        <p:cxnSp>
          <p:nvCxnSpPr>
            <p:cNvPr id="464955" name="AutoShape 59"/>
            <p:cNvCxnSpPr>
              <a:cxnSpLocks noChangeShapeType="1"/>
              <a:stCxn id="464937" idx="3"/>
            </p:cNvCxnSpPr>
            <p:nvPr/>
          </p:nvCxnSpPr>
          <p:spPr bwMode="auto">
            <a:xfrm>
              <a:off x="1565" y="1208"/>
              <a:ext cx="477" cy="439"/>
            </a:xfrm>
            <a:prstGeom prst="curvedConnector3">
              <a:avLst>
                <a:gd name="adj1" fmla="val 49894"/>
              </a:avLst>
            </a:prstGeom>
            <a:noFill/>
            <a:ln w="38100">
              <a:solidFill>
                <a:schemeClr val="tx1"/>
              </a:solidFill>
              <a:round/>
              <a:headEnd/>
              <a:tailEnd type="triangle" w="med" len="med"/>
            </a:ln>
            <a:effectLst/>
          </p:spPr>
        </p:cxnSp>
      </p:grpSp>
      <p:grpSp>
        <p:nvGrpSpPr>
          <p:cNvPr id="3" name="Group 60"/>
          <p:cNvGrpSpPr>
            <a:grpSpLocks/>
          </p:cNvGrpSpPr>
          <p:nvPr/>
        </p:nvGrpSpPr>
        <p:grpSpPr bwMode="auto">
          <a:xfrm>
            <a:off x="1046163" y="3248025"/>
            <a:ext cx="4616450" cy="565150"/>
            <a:chOff x="659" y="1728"/>
            <a:chExt cx="2908" cy="356"/>
          </a:xfrm>
        </p:grpSpPr>
        <p:sp>
          <p:nvSpPr>
            <p:cNvPr id="464957" name="Text Box 61"/>
            <p:cNvSpPr txBox="1">
              <a:spLocks noChangeArrowheads="1"/>
            </p:cNvSpPr>
            <p:nvPr/>
          </p:nvSpPr>
          <p:spPr bwMode="auto">
            <a:xfrm>
              <a:off x="659" y="1832"/>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58" name="Text Box 62"/>
            <p:cNvSpPr txBox="1">
              <a:spLocks noChangeArrowheads="1"/>
            </p:cNvSpPr>
            <p:nvPr/>
          </p:nvSpPr>
          <p:spPr bwMode="auto">
            <a:xfrm>
              <a:off x="3063" y="1728"/>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sp>
          <p:nvSpPr>
            <p:cNvPr id="464959" name="Text Box 63"/>
            <p:cNvSpPr txBox="1">
              <a:spLocks noChangeArrowheads="1"/>
            </p:cNvSpPr>
            <p:nvPr/>
          </p:nvSpPr>
          <p:spPr bwMode="auto">
            <a:xfrm>
              <a:off x="2336" y="1728"/>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G2</a:t>
              </a:r>
              <a:endParaRPr lang="en-US" sz="2000">
                <a:solidFill>
                  <a:schemeClr val="bg1">
                    <a:lumMod val="95000"/>
                  </a:schemeClr>
                </a:solidFill>
              </a:endParaRPr>
            </a:p>
          </p:txBody>
        </p:sp>
        <p:cxnSp>
          <p:nvCxnSpPr>
            <p:cNvPr id="464960" name="AutoShape 64"/>
            <p:cNvCxnSpPr>
              <a:cxnSpLocks noChangeShapeType="1"/>
            </p:cNvCxnSpPr>
            <p:nvPr/>
          </p:nvCxnSpPr>
          <p:spPr bwMode="auto">
            <a:xfrm flipV="1">
              <a:off x="1565" y="1865"/>
              <a:ext cx="499" cy="104"/>
            </a:xfrm>
            <a:prstGeom prst="curvedConnector3">
              <a:avLst>
                <a:gd name="adj1" fmla="val 49898"/>
              </a:avLst>
            </a:prstGeom>
            <a:noFill/>
            <a:ln w="38100">
              <a:solidFill>
                <a:schemeClr val="tx1"/>
              </a:solidFill>
              <a:round/>
              <a:headEnd/>
              <a:tailEnd type="triangle" w="med" len="med"/>
            </a:ln>
            <a:effectLst/>
          </p:spPr>
        </p:cxnSp>
      </p:grpSp>
      <p:grpSp>
        <p:nvGrpSpPr>
          <p:cNvPr id="4" name="Group 65"/>
          <p:cNvGrpSpPr>
            <a:grpSpLocks/>
          </p:cNvGrpSpPr>
          <p:nvPr/>
        </p:nvGrpSpPr>
        <p:grpSpPr bwMode="auto">
          <a:xfrm>
            <a:off x="1046163" y="3608391"/>
            <a:ext cx="4616450" cy="1430338"/>
            <a:chOff x="659" y="1955"/>
            <a:chExt cx="2908" cy="901"/>
          </a:xfrm>
        </p:grpSpPr>
        <p:sp>
          <p:nvSpPr>
            <p:cNvPr id="464962" name="Text Box 66"/>
            <p:cNvSpPr txBox="1">
              <a:spLocks noChangeArrowheads="1"/>
            </p:cNvSpPr>
            <p:nvPr/>
          </p:nvSpPr>
          <p:spPr bwMode="auto">
            <a:xfrm>
              <a:off x="659" y="2604"/>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63" name="Text Box 67"/>
            <p:cNvSpPr txBox="1">
              <a:spLocks noChangeArrowheads="1"/>
            </p:cNvSpPr>
            <p:nvPr/>
          </p:nvSpPr>
          <p:spPr bwMode="auto">
            <a:xfrm>
              <a:off x="3063" y="1955"/>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sp>
          <p:nvSpPr>
            <p:cNvPr id="464964" name="Text Box 68"/>
            <p:cNvSpPr txBox="1">
              <a:spLocks noChangeArrowheads="1"/>
            </p:cNvSpPr>
            <p:nvPr/>
          </p:nvSpPr>
          <p:spPr bwMode="auto">
            <a:xfrm>
              <a:off x="2336" y="1955"/>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G3</a:t>
              </a:r>
              <a:endParaRPr lang="en-US" sz="2000">
                <a:solidFill>
                  <a:schemeClr val="bg1">
                    <a:lumMod val="95000"/>
                  </a:schemeClr>
                </a:solidFill>
              </a:endParaRPr>
            </a:p>
          </p:txBody>
        </p:sp>
        <p:cxnSp>
          <p:nvCxnSpPr>
            <p:cNvPr id="464965" name="AutoShape 69"/>
            <p:cNvCxnSpPr>
              <a:cxnSpLocks noChangeShapeType="1"/>
            </p:cNvCxnSpPr>
            <p:nvPr/>
          </p:nvCxnSpPr>
          <p:spPr bwMode="auto">
            <a:xfrm flipV="1">
              <a:off x="1565" y="2082"/>
              <a:ext cx="499" cy="659"/>
            </a:xfrm>
            <a:prstGeom prst="curvedConnector3">
              <a:avLst>
                <a:gd name="adj1" fmla="val 28856"/>
              </a:avLst>
            </a:prstGeom>
            <a:noFill/>
            <a:ln w="38100">
              <a:solidFill>
                <a:schemeClr val="tx1"/>
              </a:solidFill>
              <a:round/>
              <a:headEnd/>
              <a:tailEnd type="triangle" w="med" len="med"/>
            </a:ln>
            <a:effectLst/>
          </p:spPr>
        </p:cxnSp>
      </p:grpSp>
      <p:grpSp>
        <p:nvGrpSpPr>
          <p:cNvPr id="5" name="Group 70"/>
          <p:cNvGrpSpPr>
            <a:grpSpLocks/>
          </p:cNvGrpSpPr>
          <p:nvPr/>
        </p:nvGrpSpPr>
        <p:grpSpPr bwMode="auto">
          <a:xfrm>
            <a:off x="1619250" y="3944940"/>
            <a:ext cx="3983038" cy="1108075"/>
            <a:chOff x="1020" y="2167"/>
            <a:chExt cx="2509" cy="698"/>
          </a:xfrm>
        </p:grpSpPr>
        <p:sp>
          <p:nvSpPr>
            <p:cNvPr id="464967" name="Text Box 71"/>
            <p:cNvSpPr txBox="1">
              <a:spLocks noChangeArrowheads="1"/>
            </p:cNvSpPr>
            <p:nvPr/>
          </p:nvSpPr>
          <p:spPr bwMode="auto">
            <a:xfrm>
              <a:off x="1020" y="2606"/>
              <a:ext cx="466" cy="259"/>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;John</a:t>
              </a:r>
              <a:endParaRPr lang="en-US" sz="2000" dirty="0">
                <a:solidFill>
                  <a:schemeClr val="bg1"/>
                </a:solidFill>
              </a:endParaRPr>
            </a:p>
          </p:txBody>
        </p:sp>
        <p:sp>
          <p:nvSpPr>
            <p:cNvPr id="464968" name="Text Box 72"/>
            <p:cNvSpPr txBox="1">
              <a:spLocks noChangeArrowheads="1"/>
            </p:cNvSpPr>
            <p:nvPr/>
          </p:nvSpPr>
          <p:spPr bwMode="auto">
            <a:xfrm>
              <a:off x="2336" y="2182"/>
              <a:ext cx="300"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G3</a:t>
              </a:r>
              <a:endParaRPr lang="en-US" sz="2000">
                <a:solidFill>
                  <a:schemeClr val="bg1">
                    <a:lumMod val="95000"/>
                  </a:schemeClr>
                </a:solidFill>
              </a:endParaRPr>
            </a:p>
          </p:txBody>
        </p:sp>
        <p:sp>
          <p:nvSpPr>
            <p:cNvPr id="464969" name="Text Box 73"/>
            <p:cNvSpPr txBox="1">
              <a:spLocks noChangeArrowheads="1"/>
            </p:cNvSpPr>
            <p:nvPr/>
          </p:nvSpPr>
          <p:spPr bwMode="auto">
            <a:xfrm>
              <a:off x="3107" y="2167"/>
              <a:ext cx="422" cy="259"/>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John</a:t>
              </a:r>
              <a:endParaRPr lang="en-US" sz="2000">
                <a:solidFill>
                  <a:schemeClr val="bg1">
                    <a:lumMod val="95000"/>
                  </a:schemeClr>
                </a:solidFill>
              </a:endParaRPr>
            </a:p>
          </p:txBody>
        </p:sp>
        <p:cxnSp>
          <p:nvCxnSpPr>
            <p:cNvPr id="464970" name="AutoShape 74"/>
            <p:cNvCxnSpPr>
              <a:cxnSpLocks noChangeShapeType="1"/>
              <a:stCxn id="464949" idx="3"/>
              <a:endCxn id="0" idx="1"/>
            </p:cNvCxnSpPr>
            <p:nvPr/>
          </p:nvCxnSpPr>
          <p:spPr bwMode="auto">
            <a:xfrm flipV="1">
              <a:off x="1565" y="2300"/>
              <a:ext cx="499" cy="441"/>
            </a:xfrm>
            <a:prstGeom prst="curvedConnector3">
              <a:avLst>
                <a:gd name="adj1" fmla="val 49898"/>
              </a:avLst>
            </a:prstGeom>
            <a:noFill/>
            <a:ln w="38100">
              <a:solidFill>
                <a:schemeClr val="tx1"/>
              </a:solidFill>
              <a:round/>
              <a:headEnd/>
              <a:tailEnd type="triangle" w="med" len="med"/>
            </a:ln>
            <a:effectLst/>
          </p:spPr>
        </p:cxnSp>
      </p:grpSp>
      <p:grpSp>
        <p:nvGrpSpPr>
          <p:cNvPr id="6" name="Group 75"/>
          <p:cNvGrpSpPr>
            <a:grpSpLocks/>
          </p:cNvGrpSpPr>
          <p:nvPr/>
        </p:nvGrpSpPr>
        <p:grpSpPr bwMode="auto">
          <a:xfrm>
            <a:off x="5867402" y="2870201"/>
            <a:ext cx="1154113" cy="1285875"/>
            <a:chOff x="3696" y="1490"/>
            <a:chExt cx="727" cy="810"/>
          </a:xfrm>
        </p:grpSpPr>
        <p:cxnSp>
          <p:nvCxnSpPr>
            <p:cNvPr id="464972" name="AutoShape 76"/>
            <p:cNvCxnSpPr>
              <a:cxnSpLocks noChangeShapeType="1"/>
            </p:cNvCxnSpPr>
            <p:nvPr/>
          </p:nvCxnSpPr>
          <p:spPr bwMode="auto">
            <a:xfrm flipV="1">
              <a:off x="3696" y="1490"/>
              <a:ext cx="727" cy="157"/>
            </a:xfrm>
            <a:prstGeom prst="curvedConnector3">
              <a:avLst>
                <a:gd name="adj1" fmla="val 49931"/>
              </a:avLst>
            </a:prstGeom>
            <a:noFill/>
            <a:ln w="38100" cap="rnd">
              <a:solidFill>
                <a:srgbClr val="FFCC00"/>
              </a:solidFill>
              <a:prstDash val="sysDot"/>
              <a:round/>
              <a:headEnd type="triangle" w="med" len="med"/>
              <a:tailEnd/>
            </a:ln>
            <a:effectLst/>
          </p:spPr>
        </p:cxnSp>
        <p:cxnSp>
          <p:nvCxnSpPr>
            <p:cNvPr id="464973" name="AutoShape 77"/>
            <p:cNvCxnSpPr>
              <a:cxnSpLocks noChangeShapeType="1"/>
            </p:cNvCxnSpPr>
            <p:nvPr/>
          </p:nvCxnSpPr>
          <p:spPr bwMode="auto">
            <a:xfrm flipV="1">
              <a:off x="3696" y="1490"/>
              <a:ext cx="727" cy="810"/>
            </a:xfrm>
            <a:prstGeom prst="curvedConnector3">
              <a:avLst>
                <a:gd name="adj1" fmla="val 49931"/>
              </a:avLst>
            </a:prstGeom>
            <a:noFill/>
            <a:ln w="38100" cap="rnd">
              <a:solidFill>
                <a:srgbClr val="FFCC00"/>
              </a:solidFill>
              <a:prstDash val="sysDot"/>
              <a:round/>
              <a:headEnd type="triangle" w="med" len="med"/>
              <a:tailEnd/>
            </a:ln>
            <a:effectLst/>
          </p:spPr>
        </p:cxnSp>
      </p:grpSp>
      <p:grpSp>
        <p:nvGrpSpPr>
          <p:cNvPr id="7" name="Group 78"/>
          <p:cNvGrpSpPr>
            <a:grpSpLocks/>
          </p:cNvGrpSpPr>
          <p:nvPr/>
        </p:nvGrpSpPr>
        <p:grpSpPr bwMode="auto">
          <a:xfrm>
            <a:off x="5867400" y="3465513"/>
            <a:ext cx="1225550" cy="1036637"/>
            <a:chOff x="3696" y="1865"/>
            <a:chExt cx="772" cy="653"/>
          </a:xfrm>
        </p:grpSpPr>
        <p:cxnSp>
          <p:nvCxnSpPr>
            <p:cNvPr id="464975" name="AutoShape 79"/>
            <p:cNvCxnSpPr>
              <a:cxnSpLocks noChangeShapeType="1"/>
            </p:cNvCxnSpPr>
            <p:nvPr/>
          </p:nvCxnSpPr>
          <p:spPr bwMode="auto">
            <a:xfrm>
              <a:off x="3696" y="1865"/>
              <a:ext cx="772" cy="578"/>
            </a:xfrm>
            <a:prstGeom prst="curvedConnector3">
              <a:avLst>
                <a:gd name="adj1" fmla="val 50000"/>
              </a:avLst>
            </a:prstGeom>
            <a:noFill/>
            <a:ln w="38100" cap="rnd">
              <a:solidFill>
                <a:srgbClr val="FFCC00"/>
              </a:solidFill>
              <a:prstDash val="sysDot"/>
              <a:round/>
              <a:headEnd type="triangle" w="med" len="med"/>
              <a:tailEnd/>
            </a:ln>
            <a:effectLst/>
          </p:spPr>
        </p:cxnSp>
        <p:cxnSp>
          <p:nvCxnSpPr>
            <p:cNvPr id="464976" name="AutoShape 80"/>
            <p:cNvCxnSpPr>
              <a:cxnSpLocks noChangeShapeType="1"/>
            </p:cNvCxnSpPr>
            <p:nvPr/>
          </p:nvCxnSpPr>
          <p:spPr bwMode="auto">
            <a:xfrm>
              <a:off x="3696" y="2082"/>
              <a:ext cx="772" cy="361"/>
            </a:xfrm>
            <a:prstGeom prst="curvedConnector3">
              <a:avLst>
                <a:gd name="adj1" fmla="val 50000"/>
              </a:avLst>
            </a:prstGeom>
            <a:noFill/>
            <a:ln w="38100" cap="rnd">
              <a:solidFill>
                <a:srgbClr val="FFCC00"/>
              </a:solidFill>
              <a:prstDash val="sysDot"/>
              <a:round/>
              <a:headEnd type="triangle" w="med" len="med"/>
              <a:tailEnd/>
            </a:ln>
            <a:effectLst/>
          </p:spPr>
        </p:cxnSp>
        <p:cxnSp>
          <p:nvCxnSpPr>
            <p:cNvPr id="464977" name="AutoShape 81"/>
            <p:cNvCxnSpPr>
              <a:cxnSpLocks noChangeShapeType="1"/>
              <a:endCxn id="464936" idx="1"/>
            </p:cNvCxnSpPr>
            <p:nvPr/>
          </p:nvCxnSpPr>
          <p:spPr bwMode="auto">
            <a:xfrm flipV="1">
              <a:off x="3696" y="2448"/>
              <a:ext cx="772" cy="70"/>
            </a:xfrm>
            <a:prstGeom prst="curvedConnector3">
              <a:avLst>
                <a:gd name="adj1" fmla="val 50000"/>
              </a:avLst>
            </a:prstGeom>
            <a:noFill/>
            <a:ln w="38100" cap="rnd">
              <a:solidFill>
                <a:srgbClr val="FFCC00"/>
              </a:solidFill>
              <a:prstDash val="sysDot"/>
              <a:round/>
              <a:headEnd type="triangle" w="med" len="med"/>
              <a:tailEnd/>
            </a:ln>
            <a:effectLst/>
          </p:spPr>
        </p:cxnSp>
      </p:grpSp>
      <p:grpSp>
        <p:nvGrpSpPr>
          <p:cNvPr id="8" name="Group 82"/>
          <p:cNvGrpSpPr>
            <a:grpSpLocks/>
          </p:cNvGrpSpPr>
          <p:nvPr/>
        </p:nvGrpSpPr>
        <p:grpSpPr bwMode="auto">
          <a:xfrm>
            <a:off x="1579563" y="2205038"/>
            <a:ext cx="4083050" cy="2500313"/>
            <a:chOff x="995" y="1071"/>
            <a:chExt cx="2572" cy="1575"/>
          </a:xfrm>
        </p:grpSpPr>
        <p:sp>
          <p:nvSpPr>
            <p:cNvPr id="464979" name="Text Box 83"/>
            <p:cNvSpPr txBox="1">
              <a:spLocks noChangeArrowheads="1"/>
            </p:cNvSpPr>
            <p:nvPr/>
          </p:nvSpPr>
          <p:spPr bwMode="auto">
            <a:xfrm>
              <a:off x="995" y="1071"/>
              <a:ext cx="547" cy="252"/>
            </a:xfrm>
            <a:prstGeom prst="rect">
              <a:avLst/>
            </a:prstGeom>
            <a:noFill/>
            <a:ln w="9525">
              <a:noFill/>
              <a:miter lim="800000"/>
              <a:headEnd/>
              <a:tailEnd/>
            </a:ln>
            <a:effectLst/>
          </p:spPr>
          <p:txBody>
            <a:bodyPr wrap="none">
              <a:spAutoFit/>
            </a:bodyPr>
            <a:lstStyle/>
            <a:p>
              <a:pPr algn="ctr"/>
              <a:r>
                <a:rPr lang="en-GB" sz="2000" dirty="0" smtClean="0">
                  <a:solidFill>
                    <a:schemeClr val="bg1"/>
                  </a:solidFill>
                </a:rPr>
                <a:t>;Maria</a:t>
              </a:r>
              <a:endParaRPr lang="en-US" sz="2000" dirty="0">
                <a:solidFill>
                  <a:schemeClr val="bg1"/>
                </a:solidFill>
              </a:endParaRPr>
            </a:p>
          </p:txBody>
        </p:sp>
        <p:sp>
          <p:nvSpPr>
            <p:cNvPr id="464980" name="Text Box 84"/>
            <p:cNvSpPr txBox="1">
              <a:spLocks noChangeArrowheads="1"/>
            </p:cNvSpPr>
            <p:nvPr/>
          </p:nvSpPr>
          <p:spPr bwMode="auto">
            <a:xfrm>
              <a:off x="2336" y="2387"/>
              <a:ext cx="300" cy="259"/>
            </a:xfrm>
            <a:prstGeom prst="rect">
              <a:avLst/>
            </a:prstGeom>
            <a:noFill/>
            <a:ln w="9525">
              <a:noFill/>
              <a:miter lim="800000"/>
              <a:headEnd/>
              <a:tailEnd/>
            </a:ln>
            <a:effectLst/>
          </p:spPr>
          <p:txBody>
            <a:bodyPr wrap="none">
              <a:spAutoFit/>
            </a:bodyPr>
            <a:lstStyle/>
            <a:p>
              <a:pPr algn="ctr"/>
              <a:r>
                <a:rPr lang="en-GB" sz="2000" dirty="0">
                  <a:solidFill>
                    <a:schemeClr val="bg1">
                      <a:lumMod val="95000"/>
                    </a:schemeClr>
                  </a:solidFill>
                </a:rPr>
                <a:t>G1</a:t>
              </a:r>
              <a:endParaRPr lang="en-US" sz="2000" dirty="0">
                <a:solidFill>
                  <a:schemeClr val="bg1">
                    <a:lumMod val="95000"/>
                  </a:schemeClr>
                </a:solidFill>
              </a:endParaRPr>
            </a:p>
          </p:txBody>
        </p:sp>
        <p:sp>
          <p:nvSpPr>
            <p:cNvPr id="464981" name="Text Box 85"/>
            <p:cNvSpPr txBox="1">
              <a:spLocks noChangeArrowheads="1"/>
            </p:cNvSpPr>
            <p:nvPr/>
          </p:nvSpPr>
          <p:spPr bwMode="auto">
            <a:xfrm>
              <a:off x="3063" y="2387"/>
              <a:ext cx="504" cy="252"/>
            </a:xfrm>
            <a:prstGeom prst="rect">
              <a:avLst/>
            </a:prstGeom>
            <a:noFill/>
            <a:ln w="9525">
              <a:noFill/>
              <a:miter lim="800000"/>
              <a:headEnd/>
              <a:tailEnd/>
            </a:ln>
            <a:effectLst/>
          </p:spPr>
          <p:txBody>
            <a:bodyPr wrap="none">
              <a:spAutoFit/>
            </a:bodyPr>
            <a:lstStyle/>
            <a:p>
              <a:pPr algn="ctr"/>
              <a:r>
                <a:rPr lang="en-GB" sz="2000" dirty="0" smtClean="0">
                  <a:solidFill>
                    <a:schemeClr val="bg1">
                      <a:lumMod val="95000"/>
                    </a:schemeClr>
                  </a:solidFill>
                </a:rPr>
                <a:t>Maria</a:t>
              </a:r>
              <a:endParaRPr lang="en-US" sz="2000" dirty="0">
                <a:solidFill>
                  <a:schemeClr val="bg1">
                    <a:lumMod val="95000"/>
                  </a:schemeClr>
                </a:solidFill>
              </a:endParaRPr>
            </a:p>
          </p:txBody>
        </p:sp>
        <p:cxnSp>
          <p:nvCxnSpPr>
            <p:cNvPr id="464982" name="AutoShape 86"/>
            <p:cNvCxnSpPr>
              <a:cxnSpLocks noChangeShapeType="1"/>
              <a:stCxn id="464937" idx="3"/>
              <a:endCxn id="0" idx="1"/>
            </p:cNvCxnSpPr>
            <p:nvPr/>
          </p:nvCxnSpPr>
          <p:spPr bwMode="auto">
            <a:xfrm>
              <a:off x="1565" y="1208"/>
              <a:ext cx="499" cy="1310"/>
            </a:xfrm>
            <a:prstGeom prst="curvedConnector3">
              <a:avLst>
                <a:gd name="adj1" fmla="val 49898"/>
              </a:avLst>
            </a:prstGeom>
            <a:noFill/>
            <a:ln w="38100">
              <a:solidFill>
                <a:schemeClr val="tx1"/>
              </a:solidFill>
              <a:round/>
              <a:headEnd/>
              <a:tailEnd type="triangle" w="med" len="med"/>
            </a:ln>
            <a:effectLst/>
          </p:spPr>
        </p:cxnSp>
      </p:grpSp>
      <p:sp>
        <p:nvSpPr>
          <p:cNvPr id="464986" name="Text Box 90"/>
          <p:cNvSpPr txBox="1">
            <a:spLocks noChangeArrowheads="1"/>
          </p:cNvSpPr>
          <p:nvPr/>
        </p:nvSpPr>
        <p:spPr bwMode="auto">
          <a:xfrm>
            <a:off x="3214678" y="2062163"/>
            <a:ext cx="2445670" cy="411934"/>
          </a:xfrm>
          <a:prstGeom prst="rect">
            <a:avLst/>
          </a:prstGeom>
          <a:noFill/>
          <a:ln w="9525">
            <a:noFill/>
            <a:miter lim="800000"/>
            <a:headEnd/>
            <a:tailEnd/>
          </a:ln>
          <a:effectLst/>
        </p:spPr>
        <p:txBody>
          <a:bodyPr wrap="none">
            <a:spAutoFit/>
          </a:bodyPr>
          <a:lstStyle/>
          <a:p>
            <a:pPr algn="ctr"/>
            <a:r>
              <a:rPr lang="en-GB" sz="2000">
                <a:solidFill>
                  <a:schemeClr val="bg1">
                    <a:lumMod val="95000"/>
                  </a:schemeClr>
                </a:solidFill>
              </a:rPr>
              <a:t>Link Table (simplified)</a:t>
            </a:r>
            <a:endParaRPr lang="en-US" sz="2000">
              <a:solidFill>
                <a:schemeClr val="bg1">
                  <a:lumMod val="95000"/>
                </a:schemeClr>
              </a:solidFill>
            </a:endParaRPr>
          </a:p>
        </p:txBody>
      </p:sp>
      <p:pic>
        <p:nvPicPr>
          <p:cNvPr id="5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7307150" y="2033109"/>
            <a:ext cx="697485" cy="736337"/>
          </a:xfrm>
          <a:prstGeom prst="rect">
            <a:avLst/>
          </a:prstGeom>
          <a:noFill/>
        </p:spPr>
      </p:pic>
      <p:pic>
        <p:nvPicPr>
          <p:cNvPr id="5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7321664" y="3528080"/>
            <a:ext cx="697485" cy="736337"/>
          </a:xfrm>
          <a:prstGeom prst="rect">
            <a:avLst/>
          </a:prstGeom>
          <a:noFill/>
        </p:spPr>
      </p:pic>
      <p:pic>
        <p:nvPicPr>
          <p:cNvPr id="5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1946024"/>
            <a:ext cx="697485" cy="736337"/>
          </a:xfrm>
          <a:prstGeom prst="rect">
            <a:avLst/>
          </a:prstGeom>
          <a:noFill/>
        </p:spPr>
      </p:pic>
      <p:pic>
        <p:nvPicPr>
          <p:cNvPr id="60"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2098424"/>
            <a:ext cx="697485" cy="736337"/>
          </a:xfrm>
          <a:prstGeom prst="rect">
            <a:avLst/>
          </a:prstGeom>
          <a:noFill/>
        </p:spPr>
      </p:pic>
      <p:pic>
        <p:nvPicPr>
          <p:cNvPr id="61"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3179738"/>
            <a:ext cx="697485" cy="736337"/>
          </a:xfrm>
          <a:prstGeom prst="rect">
            <a:avLst/>
          </a:prstGeom>
          <a:noFill/>
        </p:spPr>
      </p:pic>
      <p:pic>
        <p:nvPicPr>
          <p:cNvPr id="62"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3332138"/>
            <a:ext cx="697485" cy="736337"/>
          </a:xfrm>
          <a:prstGeom prst="rect">
            <a:avLst/>
          </a:prstGeom>
          <a:noFill/>
        </p:spPr>
      </p:pic>
      <p:pic>
        <p:nvPicPr>
          <p:cNvPr id="63"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253206" y="4355395"/>
            <a:ext cx="697485" cy="736337"/>
          </a:xfrm>
          <a:prstGeom prst="rect">
            <a:avLst/>
          </a:prstGeom>
          <a:noFill/>
        </p:spPr>
      </p:pic>
      <p:pic>
        <p:nvPicPr>
          <p:cNvPr id="65"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05606" y="4507795"/>
            <a:ext cx="697485" cy="736337"/>
          </a:xfrm>
          <a:prstGeom prst="rect">
            <a:avLst/>
          </a:prstGeom>
          <a:noFill/>
        </p:spPr>
      </p:pic>
      <p:sp>
        <p:nvSpPr>
          <p:cNvPr id="64" name="Rectangle 3"/>
          <p:cNvSpPr txBox="1">
            <a:spLocks noChangeArrowheads="1"/>
          </p:cNvSpPr>
          <p:nvPr/>
        </p:nvSpPr>
        <p:spPr>
          <a:xfrm>
            <a:off x="684213" y="5471880"/>
            <a:ext cx="7772400" cy="667663"/>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GB" sz="2800" b="0" i="0" u="none" strike="noStrike" kern="1200" cap="none" spc="0" normalizeH="0" baseline="0" noProof="0" dirty="0" smtClean="0">
                <a:ln>
                  <a:noFill/>
                </a:ln>
                <a:solidFill>
                  <a:srgbClr val="99CC99"/>
                </a:solidFill>
                <a:effectLst/>
                <a:uLnTx/>
                <a:uFillTx/>
                <a:latin typeface="+mn-lt"/>
                <a:ea typeface="+mn-ea"/>
                <a:cs typeface="+mn-cs"/>
              </a:rPr>
              <a:t>All Inbound linked-attribute values are removed</a:t>
            </a:r>
          </a:p>
        </p:txBody>
      </p:sp>
      <p:sp>
        <p:nvSpPr>
          <p:cNvPr id="66" name="TextBox 65"/>
          <p:cNvSpPr txBox="1"/>
          <p:nvPr/>
        </p:nvSpPr>
        <p:spPr>
          <a:xfrm>
            <a:off x="7349428" y="3353880"/>
            <a:ext cx="651140" cy="1107996"/>
          </a:xfrm>
          <a:prstGeom prst="rect">
            <a:avLst/>
          </a:prstGeom>
          <a:noFill/>
        </p:spPr>
        <p:txBody>
          <a:bodyPr wrap="none" rtlCol="0">
            <a:spAutoFit/>
          </a:bodyPr>
          <a:lstStyle/>
          <a:p>
            <a:r>
              <a:rPr lang="en-GB" sz="6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6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67" name="TextBox 66"/>
          <p:cNvSpPr txBox="1"/>
          <p:nvPr/>
        </p:nvSpPr>
        <p:spPr>
          <a:xfrm>
            <a:off x="6409467" y="3895895"/>
            <a:ext cx="566181" cy="923330"/>
          </a:xfrm>
          <a:prstGeom prst="rect">
            <a:avLst/>
          </a:prstGeom>
          <a:noFill/>
        </p:spPr>
        <p:txBody>
          <a:bodyPr wrap="none" rtlCol="0">
            <a:spAutoFit/>
          </a:bodyPr>
          <a:lstStyle/>
          <a:p>
            <a:r>
              <a:rPr lang="en-GB" sz="54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54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68" name="TextBox 67"/>
          <p:cNvSpPr txBox="1"/>
          <p:nvPr/>
        </p:nvSpPr>
        <p:spPr>
          <a:xfrm>
            <a:off x="3352801" y="3091543"/>
            <a:ext cx="244169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69" name="TextBox 68"/>
          <p:cNvSpPr txBox="1"/>
          <p:nvPr/>
        </p:nvSpPr>
        <p:spPr>
          <a:xfrm>
            <a:off x="1056944" y="3294744"/>
            <a:ext cx="748923"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0" name="TextBox 69"/>
          <p:cNvSpPr txBox="1"/>
          <p:nvPr/>
        </p:nvSpPr>
        <p:spPr>
          <a:xfrm>
            <a:off x="3352801" y="3468915"/>
            <a:ext cx="244169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1" name="TextBox 70"/>
          <p:cNvSpPr txBox="1"/>
          <p:nvPr/>
        </p:nvSpPr>
        <p:spPr>
          <a:xfrm>
            <a:off x="3352801" y="4151086"/>
            <a:ext cx="244169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2" name="TextBox 71"/>
          <p:cNvSpPr txBox="1"/>
          <p:nvPr/>
        </p:nvSpPr>
        <p:spPr>
          <a:xfrm>
            <a:off x="1608488" y="2075544"/>
            <a:ext cx="748923"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3" name="TextBox 72"/>
          <p:cNvSpPr txBox="1"/>
          <p:nvPr/>
        </p:nvSpPr>
        <p:spPr>
          <a:xfrm>
            <a:off x="1056944" y="4499431"/>
            <a:ext cx="748923"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4" name="TextBox 73"/>
          <p:cNvSpPr txBox="1"/>
          <p:nvPr/>
        </p:nvSpPr>
        <p:spPr>
          <a:xfrm>
            <a:off x="2598058" y="2743200"/>
            <a:ext cx="43954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5" name="TextBox 74"/>
          <p:cNvSpPr txBox="1"/>
          <p:nvPr/>
        </p:nvSpPr>
        <p:spPr>
          <a:xfrm>
            <a:off x="2496458" y="3294742"/>
            <a:ext cx="43954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6" name="TextBox 75"/>
          <p:cNvSpPr txBox="1"/>
          <p:nvPr/>
        </p:nvSpPr>
        <p:spPr>
          <a:xfrm>
            <a:off x="2540001" y="3889828"/>
            <a:ext cx="439544" cy="646331"/>
          </a:xfrm>
          <a:prstGeom prst="rect">
            <a:avLst/>
          </a:prstGeom>
          <a:noFill/>
        </p:spPr>
        <p:txBody>
          <a:bodyPr wrap="none" rtlCol="0">
            <a:spAutoFit/>
          </a:bodyPr>
          <a:lstStyle/>
          <a:p>
            <a:r>
              <a:rPr lang="en-GB" sz="36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X</a:t>
            </a:r>
            <a:endParaRPr lang="en-GB" sz="3600" b="1" dirty="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endParaRPr>
          </a:p>
        </p:txBody>
      </p:sp>
      <p:sp>
        <p:nvSpPr>
          <p:cNvPr id="78" name="Oval 77"/>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dissolve">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dissolve">
                                      <p:cBhvr>
                                        <p:cTn id="12" dur="500"/>
                                        <p:tgtEl>
                                          <p:spTgt spid="68"/>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dissolve">
                                      <p:cBhvr>
                                        <p:cTn id="15" dur="500"/>
                                        <p:tgtEl>
                                          <p:spTgt spid="70"/>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dissolve">
                                      <p:cBhvr>
                                        <p:cTn id="18" dur="500"/>
                                        <p:tgtEl>
                                          <p:spTgt spid="7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dissolve">
                                      <p:cBhvr>
                                        <p:cTn id="23" dur="500"/>
                                        <p:tgtEl>
                                          <p:spTgt spid="72"/>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dissolve">
                                      <p:cBhvr>
                                        <p:cTn id="26" dur="500"/>
                                        <p:tgtEl>
                                          <p:spTgt spid="69"/>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dissolve">
                                      <p:cBhvr>
                                        <p:cTn id="29" dur="500"/>
                                        <p:tgtEl>
                                          <p:spTgt spid="73"/>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dissolve">
                                      <p:cBhvr>
                                        <p:cTn id="32" dur="500"/>
                                        <p:tgtEl>
                                          <p:spTgt spid="75"/>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dissolve">
                                      <p:cBhvr>
                                        <p:cTn id="35" dur="500"/>
                                        <p:tgtEl>
                                          <p:spTgt spid="76"/>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dissolve">
                                      <p:cBhvr>
                                        <p:cTn id="38" dur="500"/>
                                        <p:tgtEl>
                                          <p:spTgt spid="7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dissolve">
                                      <p:cBhvr>
                                        <p:cTn id="43" dur="500"/>
                                        <p:tgtEl>
                                          <p:spTgt spid="64"/>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dissolve">
                                      <p:cBhvr>
                                        <p:cTn id="48" dur="500"/>
                                        <p:tgtEl>
                                          <p:spTgt spid="67"/>
                                        </p:tgtEl>
                                      </p:cBhvr>
                                    </p:animEffect>
                                  </p:childTnLst>
                                </p:cTn>
                              </p:par>
                              <p:par>
                                <p:cTn id="49" presetID="1"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6" grpId="0"/>
      <p:bldP spid="67" grpId="0"/>
      <p:bldP spid="68" grpId="0"/>
      <p:bldP spid="69" grpId="0"/>
      <p:bldP spid="70" grpId="0"/>
      <p:bldP spid="71" grpId="0"/>
      <p:bldP spid="72" grpId="0"/>
      <p:bldP spid="73" grpId="0"/>
      <p:bldP spid="74" grpId="0"/>
      <p:bldP spid="75" grpId="0"/>
      <p:bldP spid="76" grpId="0"/>
      <p:bldP spid="7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Restoring Linked Attributes</a:t>
            </a:r>
            <a:endParaRPr lang="en-GB" dirty="0"/>
          </a:p>
        </p:txBody>
      </p:sp>
      <p:sp>
        <p:nvSpPr>
          <p:cNvPr id="3" name="Content Placeholder 2"/>
          <p:cNvSpPr>
            <a:spLocks noGrp="1"/>
          </p:cNvSpPr>
          <p:nvPr>
            <p:ph idx="1"/>
          </p:nvPr>
        </p:nvSpPr>
        <p:spPr>
          <a:xfrm>
            <a:off x="351972" y="3657598"/>
            <a:ext cx="8382000" cy="1901371"/>
          </a:xfrm>
        </p:spPr>
        <p:txBody>
          <a:bodyPr/>
          <a:lstStyle/>
          <a:p>
            <a:r>
              <a:rPr lang="en-GB" dirty="0" smtClean="0"/>
              <a:t>Alternative to online reanimation</a:t>
            </a:r>
          </a:p>
          <a:p>
            <a:pPr lvl="1"/>
            <a:r>
              <a:rPr lang="en-GB" dirty="0" smtClean="0"/>
              <a:t>Authoritative restore</a:t>
            </a:r>
          </a:p>
          <a:p>
            <a:pPr lvl="1"/>
            <a:r>
              <a:rPr lang="en-GB" dirty="0" smtClean="0"/>
              <a:t>Third party solution</a:t>
            </a:r>
            <a:endParaRPr lang="en-GB" dirty="0"/>
          </a:p>
        </p:txBody>
      </p:sp>
      <p:pic>
        <p:nvPicPr>
          <p:cNvPr id="6"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4607493" y="1815395"/>
            <a:ext cx="697485" cy="736337"/>
          </a:xfrm>
          <a:prstGeom prst="rect">
            <a:avLst/>
          </a:prstGeom>
          <a:noFill/>
        </p:spPr>
      </p:pic>
      <p:pic>
        <p:nvPicPr>
          <p:cNvPr id="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659606" y="1670251"/>
            <a:ext cx="697485" cy="736337"/>
          </a:xfrm>
          <a:prstGeom prst="rect">
            <a:avLst/>
          </a:prstGeom>
          <a:noFill/>
        </p:spPr>
      </p:pic>
      <p:pic>
        <p:nvPicPr>
          <p:cNvPr id="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812006" y="1822651"/>
            <a:ext cx="697485" cy="736337"/>
          </a:xfrm>
          <a:prstGeom prst="rect">
            <a:avLst/>
          </a:prstGeom>
          <a:noFill/>
        </p:spPr>
      </p:pic>
      <p:sp>
        <p:nvSpPr>
          <p:cNvPr id="10" name="TextBox 9"/>
          <p:cNvSpPr txBox="1"/>
          <p:nvPr/>
        </p:nvSpPr>
        <p:spPr>
          <a:xfrm>
            <a:off x="4296229" y="2554514"/>
            <a:ext cx="1310936" cy="646331"/>
          </a:xfrm>
          <a:prstGeom prst="rect">
            <a:avLst/>
          </a:prstGeom>
          <a:noFill/>
        </p:spPr>
        <p:txBody>
          <a:bodyPr wrap="none" rtlCol="0">
            <a:spAutoFit/>
          </a:bodyPr>
          <a:lstStyle/>
          <a:p>
            <a:pPr algn="ctr"/>
            <a:r>
              <a:rPr lang="en-GB" dirty="0" smtClean="0"/>
              <a:t>Reanimated</a:t>
            </a:r>
            <a:br>
              <a:rPr lang="en-GB" dirty="0" smtClean="0"/>
            </a:br>
            <a:r>
              <a:rPr lang="en-GB" dirty="0" smtClean="0"/>
              <a:t>object</a:t>
            </a:r>
            <a:endParaRPr lang="en-GB" dirty="0"/>
          </a:p>
        </p:txBody>
      </p:sp>
      <p:sp>
        <p:nvSpPr>
          <p:cNvPr id="11" name="Bent Arrow 10"/>
          <p:cNvSpPr/>
          <p:nvPr/>
        </p:nvSpPr>
        <p:spPr bwMode="auto">
          <a:xfrm rot="16200000" flipH="1">
            <a:off x="6433460" y="-322941"/>
            <a:ext cx="522514" cy="3766458"/>
          </a:xfrm>
          <a:prstGeom prst="ben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11"/>
          <p:cNvSpPr txBox="1"/>
          <p:nvPr/>
        </p:nvSpPr>
        <p:spPr>
          <a:xfrm>
            <a:off x="5080001" y="1451429"/>
            <a:ext cx="3570529" cy="369332"/>
          </a:xfrm>
          <a:prstGeom prst="rect">
            <a:avLst/>
          </a:prstGeom>
          <a:noFill/>
        </p:spPr>
        <p:txBody>
          <a:bodyPr wrap="none" rtlCol="0">
            <a:spAutoFit/>
          </a:bodyPr>
          <a:lstStyle/>
          <a:p>
            <a:r>
              <a:rPr lang="en-GB" dirty="0" smtClean="0"/>
              <a:t>Manually restore all attribute values</a:t>
            </a:r>
            <a:endParaRPr lang="en-GB" dirty="0"/>
          </a:p>
        </p:txBody>
      </p:sp>
      <p:pic>
        <p:nvPicPr>
          <p:cNvPr id="13"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1501435" y="1670251"/>
            <a:ext cx="697485" cy="736337"/>
          </a:xfrm>
          <a:prstGeom prst="rect">
            <a:avLst/>
          </a:prstGeom>
          <a:noFill/>
        </p:spPr>
      </p:pic>
      <p:pic>
        <p:nvPicPr>
          <p:cNvPr id="14"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1653835" y="1822651"/>
            <a:ext cx="697485" cy="736337"/>
          </a:xfrm>
          <a:prstGeom prst="rect">
            <a:avLst/>
          </a:prstGeom>
          <a:noFill/>
        </p:spPr>
      </p:pic>
      <p:pic>
        <p:nvPicPr>
          <p:cNvPr id="15"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1501435" y="2555622"/>
            <a:ext cx="697485" cy="736337"/>
          </a:xfrm>
          <a:prstGeom prst="rect">
            <a:avLst/>
          </a:prstGeom>
          <a:noFill/>
        </p:spPr>
      </p:pic>
      <p:pic>
        <p:nvPicPr>
          <p:cNvPr id="16"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1653835" y="2708022"/>
            <a:ext cx="697485" cy="736337"/>
          </a:xfrm>
          <a:prstGeom prst="rect">
            <a:avLst/>
          </a:prstGeom>
          <a:noFill/>
        </p:spPr>
      </p:pic>
      <p:pic>
        <p:nvPicPr>
          <p:cNvPr id="1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659606" y="2555622"/>
            <a:ext cx="697485" cy="736337"/>
          </a:xfrm>
          <a:prstGeom prst="rect">
            <a:avLst/>
          </a:prstGeom>
          <a:noFill/>
        </p:spPr>
      </p:pic>
      <p:pic>
        <p:nvPicPr>
          <p:cNvPr id="1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812006" y="2708022"/>
            <a:ext cx="697485" cy="736337"/>
          </a:xfrm>
          <a:prstGeom prst="rect">
            <a:avLst/>
          </a:prstGeom>
          <a:noFill/>
        </p:spPr>
      </p:pic>
      <p:sp>
        <p:nvSpPr>
          <p:cNvPr id="19" name="Bent Arrow 18"/>
          <p:cNvSpPr/>
          <p:nvPr/>
        </p:nvSpPr>
        <p:spPr bwMode="auto">
          <a:xfrm rot="16200000" flipH="1">
            <a:off x="2463801" y="163289"/>
            <a:ext cx="522514" cy="2793998"/>
          </a:xfrm>
          <a:prstGeom prst="ben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 name="TextBox 19"/>
          <p:cNvSpPr txBox="1"/>
          <p:nvPr/>
        </p:nvSpPr>
        <p:spPr>
          <a:xfrm>
            <a:off x="1988456" y="1364343"/>
            <a:ext cx="2351156" cy="646331"/>
          </a:xfrm>
          <a:prstGeom prst="rect">
            <a:avLst/>
          </a:prstGeom>
          <a:noFill/>
        </p:spPr>
        <p:txBody>
          <a:bodyPr wrap="none" rtlCol="0">
            <a:spAutoFit/>
          </a:bodyPr>
          <a:lstStyle/>
          <a:p>
            <a:r>
              <a:rPr lang="en-GB" dirty="0" smtClean="0"/>
              <a:t>Manually restore all</a:t>
            </a:r>
            <a:br>
              <a:rPr lang="en-GB" dirty="0" smtClean="0"/>
            </a:br>
            <a:r>
              <a:rPr lang="en-GB" dirty="0" smtClean="0"/>
              <a:t>forward link references</a:t>
            </a:r>
            <a:endParaRPr lang="en-GB" dirty="0"/>
          </a:p>
        </p:txBody>
      </p:sp>
      <p:sp>
        <p:nvSpPr>
          <p:cNvPr id="21" name="Oval 20"/>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par>
                                <p:cTn id="27" presetID="9"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par>
                                <p:cTn id="30" presetID="9"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ssolve">
                                      <p:cBhvr>
                                        <p:cTn id="32" dur="500"/>
                                        <p:tgtEl>
                                          <p:spTgt spid="14"/>
                                        </p:tgtEl>
                                      </p:cBhvr>
                                    </p:animEffect>
                                  </p:childTnLst>
                                </p:cTn>
                              </p:par>
                              <p:par>
                                <p:cTn id="33" presetID="9"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dissolve">
                                      <p:cBhvr>
                                        <p:cTn id="35" dur="500"/>
                                        <p:tgtEl>
                                          <p:spTgt spid="15"/>
                                        </p:tgtEl>
                                      </p:cBhvr>
                                    </p:animEffect>
                                  </p:childTnLst>
                                </p:cTn>
                              </p:par>
                              <p:par>
                                <p:cTn id="36" presetID="9"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dissolve">
                                      <p:cBhvr>
                                        <p:cTn id="38" dur="500"/>
                                        <p:tgtEl>
                                          <p:spTgt spid="16"/>
                                        </p:tgtEl>
                                      </p:cBhvr>
                                    </p:animEffect>
                                  </p:childTnLst>
                                </p:cTn>
                              </p:par>
                              <p:par>
                                <p:cTn id="39" presetID="9"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ssolve">
                                      <p:cBhvr>
                                        <p:cTn id="41" dur="500"/>
                                        <p:tgtEl>
                                          <p:spTgt spid="17"/>
                                        </p:tgtEl>
                                      </p:cBhvr>
                                    </p:animEffect>
                                  </p:childTnLst>
                                </p:cTn>
                              </p:par>
                              <p:par>
                                <p:cTn id="42" presetID="9" presetClass="entr" presetSubtype="0"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ssolve">
                                      <p:cBhvr>
                                        <p:cTn id="44" dur="500"/>
                                        <p:tgtEl>
                                          <p:spTgt spid="18"/>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dissolve">
                                      <p:cBhvr>
                                        <p:cTn id="47" dur="500"/>
                                        <p:tgtEl>
                                          <p:spTgt spid="1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dissolv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3">
                                            <p:txEl>
                                              <p:pRg st="0" end="0"/>
                                            </p:txEl>
                                          </p:spTgt>
                                        </p:tgtEl>
                                        <p:attrNameLst>
                                          <p:attrName>style.visibility</p:attrName>
                                        </p:attrNameLst>
                                      </p:cBhvr>
                                      <p:to>
                                        <p:strVal val="visible"/>
                                      </p:to>
                                    </p:set>
                                    <p:animEffect transition="in" filter="dissolve">
                                      <p:cBhvr>
                                        <p:cTn id="55" dur="500"/>
                                        <p:tgtEl>
                                          <p:spTgt spid="3">
                                            <p:txEl>
                                              <p:pRg st="0" end="0"/>
                                            </p:txEl>
                                          </p:spTgt>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3">
                                            <p:txEl>
                                              <p:pRg st="1" end="1"/>
                                            </p:txEl>
                                          </p:spTgt>
                                        </p:tgtEl>
                                        <p:attrNameLst>
                                          <p:attrName>style.visibility</p:attrName>
                                        </p:attrNameLst>
                                      </p:cBhvr>
                                      <p:to>
                                        <p:strVal val="visible"/>
                                      </p:to>
                                    </p:set>
                                    <p:animEffect transition="in" filter="dissolve">
                                      <p:cBhvr>
                                        <p:cTn id="58" dur="500"/>
                                        <p:tgtEl>
                                          <p:spTgt spid="3">
                                            <p:txEl>
                                              <p:pRg st="1" end="1"/>
                                            </p:txEl>
                                          </p:spTgt>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dissolve">
                                      <p:cBhvr>
                                        <p:cTn id="61" dur="500"/>
                                        <p:tgtEl>
                                          <p:spTgt spid="3">
                                            <p:txEl>
                                              <p:pRg st="2" end="2"/>
                                            </p:txEl>
                                          </p:spTgt>
                                        </p:tgtEl>
                                      </p:cBhvr>
                                    </p:animEffect>
                                  </p:childTnLst>
                                </p:cTn>
                              </p:par>
                            </p:childTnLst>
                          </p:cTn>
                        </p:par>
                        <p:par>
                          <p:cTn id="62" fill="hold">
                            <p:stCondLst>
                              <p:cond delay="500"/>
                            </p:stCondLst>
                            <p:childTnLst>
                              <p:par>
                                <p:cTn id="63" presetID="1"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animBg="1"/>
      <p:bldP spid="12" grpId="0"/>
      <p:bldP spid="19" grpId="0" animBg="1"/>
      <p:bldP spid="20" grpId="0"/>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Authoritatively Restoring Maria</a:t>
            </a:r>
            <a:endParaRPr lang="en-GB" dirty="0"/>
          </a:p>
        </p:txBody>
      </p:sp>
      <p:sp>
        <p:nvSpPr>
          <p:cNvPr id="3" name="Content Placeholder 2"/>
          <p:cNvSpPr>
            <a:spLocks noGrp="1"/>
          </p:cNvSpPr>
          <p:nvPr>
            <p:ph idx="1"/>
          </p:nvPr>
        </p:nvSpPr>
        <p:spPr>
          <a:xfrm>
            <a:off x="381000" y="1412874"/>
            <a:ext cx="8574314" cy="4561205"/>
          </a:xfrm>
        </p:spPr>
        <p:txBody>
          <a:bodyPr/>
          <a:lstStyle/>
          <a:p>
            <a:r>
              <a:rPr lang="en-GB" dirty="0" smtClean="0"/>
              <a:t>Options</a:t>
            </a:r>
          </a:p>
          <a:p>
            <a:pPr lvl="1"/>
            <a:r>
              <a:rPr lang="en-GB" dirty="0" smtClean="0"/>
              <a:t>Boot into DS Restore Mode on a DC that has not received the replicated deletion of Maria</a:t>
            </a:r>
          </a:p>
          <a:p>
            <a:pPr lvl="2"/>
            <a:r>
              <a:rPr lang="en-GB" dirty="0" smtClean="0"/>
              <a:t>A lag-site may have been created for this</a:t>
            </a:r>
          </a:p>
          <a:p>
            <a:pPr lvl="1"/>
            <a:r>
              <a:rPr lang="en-GB" dirty="0" smtClean="0"/>
              <a:t>Boot a DC into DS restore mode</a:t>
            </a:r>
          </a:p>
          <a:p>
            <a:pPr lvl="2"/>
            <a:r>
              <a:rPr lang="en-GB" dirty="0" smtClean="0"/>
              <a:t>Restore AD from back-up</a:t>
            </a:r>
          </a:p>
          <a:p>
            <a:r>
              <a:rPr lang="en-GB" dirty="0" smtClean="0"/>
              <a:t>In DS Restore Mode mark Maria as authoritative</a:t>
            </a:r>
          </a:p>
          <a:p>
            <a:pPr lvl="1"/>
            <a:r>
              <a:rPr lang="en-GB" dirty="0" smtClean="0"/>
              <a:t>Use </a:t>
            </a:r>
            <a:r>
              <a:rPr lang="en-GB" dirty="0" err="1" smtClean="0"/>
              <a:t>ntdsutil</a:t>
            </a:r>
            <a:endParaRPr lang="en-GB" dirty="0" smtClean="0"/>
          </a:p>
          <a:p>
            <a:r>
              <a:rPr lang="en-GB" dirty="0" smtClean="0"/>
              <a:t>Restart the domain controller</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1329595"/>
          </a:xfrm>
        </p:spPr>
        <p:txBody>
          <a:bodyPr/>
          <a:lstStyle/>
          <a:p>
            <a:r>
              <a:rPr lang="en-US" dirty="0"/>
              <a:t>How </a:t>
            </a:r>
            <a:r>
              <a:rPr lang="en-US" dirty="0" smtClean="0"/>
              <a:t>successful </a:t>
            </a:r>
            <a:r>
              <a:rPr lang="en-US" dirty="0"/>
              <a:t>will you be?</a:t>
            </a:r>
            <a:br>
              <a:rPr lang="en-US" dirty="0"/>
            </a:br>
            <a:endParaRPr lang="en-GB" dirty="0"/>
          </a:p>
        </p:txBody>
      </p:sp>
      <p:sp>
        <p:nvSpPr>
          <p:cNvPr id="7" name="Content Placeholder 6"/>
          <p:cNvSpPr>
            <a:spLocks noGrp="1"/>
          </p:cNvSpPr>
          <p:nvPr>
            <p:ph idx="1"/>
          </p:nvPr>
        </p:nvSpPr>
        <p:spPr>
          <a:xfrm>
            <a:off x="381000" y="1412874"/>
            <a:ext cx="8382000" cy="4871812"/>
          </a:xfrm>
        </p:spPr>
        <p:txBody>
          <a:bodyPr/>
          <a:lstStyle/>
          <a:p>
            <a:r>
              <a:rPr lang="en-GB" dirty="0" smtClean="0"/>
              <a:t>On the authoritatively restored DC</a:t>
            </a:r>
          </a:p>
          <a:p>
            <a:pPr lvl="1"/>
            <a:r>
              <a:rPr lang="en-GB" dirty="0" smtClean="0"/>
              <a:t>The Maria is completely recovered including all entries for incoming and outgoing linked-attributes</a:t>
            </a:r>
          </a:p>
          <a:p>
            <a:pPr lvl="2"/>
            <a:r>
              <a:rPr lang="en-GB" dirty="0" smtClean="0"/>
              <a:t>Maria is a member of groups G1, G2 and G3</a:t>
            </a:r>
          </a:p>
          <a:p>
            <a:pPr lvl="2"/>
            <a:r>
              <a:rPr lang="en-GB" dirty="0" smtClean="0"/>
              <a:t>Maria’s manager attribute refers to  Peter</a:t>
            </a:r>
          </a:p>
          <a:p>
            <a:pPr lvl="1"/>
            <a:r>
              <a:rPr lang="en-GB" dirty="0" smtClean="0"/>
              <a:t>All of Maria’s attributes are marked as authoritative and will replicate to the other DCs in the domain</a:t>
            </a:r>
          </a:p>
          <a:p>
            <a:r>
              <a:rPr lang="en-GB" dirty="0" smtClean="0"/>
              <a:t>The incoming linked-attribute values may or may not replicate </a:t>
            </a:r>
          </a:p>
          <a:p>
            <a:pPr lvl="1"/>
            <a:r>
              <a:rPr lang="en-GB" dirty="0" smtClean="0"/>
              <a:t>It depends on the current forest functional level and the level when Maria was added to the groups</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bwMode="auto">
          <a:xfrm>
            <a:off x="4673601" y="1567537"/>
            <a:ext cx="4412343" cy="203200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34" name="Table 33"/>
          <p:cNvGraphicFramePr>
            <a:graphicFrameLocks noGrp="1"/>
          </p:cNvGraphicFramePr>
          <p:nvPr/>
        </p:nvGraphicFramePr>
        <p:xfrm>
          <a:off x="5841176" y="1860091"/>
          <a:ext cx="2191656" cy="788852"/>
        </p:xfrm>
        <a:graphic>
          <a:graphicData uri="http://schemas.openxmlformats.org/drawingml/2006/table">
            <a:tbl>
              <a:tblPr firstRow="1" bandRow="1">
                <a:tableStyleId>{5C22544A-7EE6-4342-B048-85BDC9FD1C3A}</a:tableStyleId>
              </a:tblPr>
              <a:tblGrid>
                <a:gridCol w="730552"/>
                <a:gridCol w="730552"/>
                <a:gridCol w="730552"/>
              </a:tblGrid>
              <a:tr h="394426">
                <a:tc>
                  <a:txBody>
                    <a:bodyPr/>
                    <a:lstStyle/>
                    <a:p>
                      <a:endParaRPr lang="en-GB" b="0" dirty="0">
                        <a:solidFill>
                          <a:schemeClr val="bg1"/>
                        </a:solidFill>
                      </a:endParaRPr>
                    </a:p>
                  </a:txBody>
                  <a:tcPr/>
                </a:tc>
                <a:tc>
                  <a:txBody>
                    <a:bodyPr/>
                    <a:lstStyle/>
                    <a:p>
                      <a:endParaRPr lang="en-GB" b="0" dirty="0">
                        <a:solidFill>
                          <a:schemeClr val="bg1"/>
                        </a:solidFill>
                      </a:endParaRPr>
                    </a:p>
                  </a:txBody>
                  <a:tcPr/>
                </a:tc>
                <a:tc>
                  <a:txBody>
                    <a:bodyPr/>
                    <a:lstStyle/>
                    <a:p>
                      <a:endParaRPr lang="en-GB" b="0" dirty="0">
                        <a:solidFill>
                          <a:schemeClr val="bg1"/>
                        </a:solidFill>
                      </a:endParaRPr>
                    </a:p>
                  </a:txBody>
                  <a:tcPr/>
                </a:tc>
              </a:tr>
              <a:tr h="394426">
                <a:tc>
                  <a:txBody>
                    <a:bodyPr/>
                    <a:lstStyle/>
                    <a:p>
                      <a:endParaRPr lang="en-GB" dirty="0"/>
                    </a:p>
                  </a:txBody>
                  <a:tcPr/>
                </a:tc>
                <a:tc>
                  <a:txBody>
                    <a:bodyPr/>
                    <a:lstStyle/>
                    <a:p>
                      <a:endParaRPr lang="en-GB"/>
                    </a:p>
                  </a:txBody>
                  <a:tcPr/>
                </a:tc>
                <a:tc>
                  <a:txBody>
                    <a:bodyPr/>
                    <a:lstStyle/>
                    <a:p>
                      <a:endParaRPr lang="en-GB" dirty="0"/>
                    </a:p>
                  </a:txBody>
                  <a:tcPr/>
                </a:tc>
              </a:tr>
            </a:tbl>
          </a:graphicData>
        </a:graphic>
      </p:graphicFrame>
      <p:sp>
        <p:nvSpPr>
          <p:cNvPr id="17" name="Rectangle 16"/>
          <p:cNvSpPr/>
          <p:nvPr/>
        </p:nvSpPr>
        <p:spPr bwMode="auto">
          <a:xfrm>
            <a:off x="58055" y="1567537"/>
            <a:ext cx="4412343" cy="203200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GB" dirty="0" smtClean="0"/>
              <a:t>Linked-Value replication</a:t>
            </a:r>
            <a:endParaRPr lang="en-GB" dirty="0"/>
          </a:p>
        </p:txBody>
      </p:sp>
      <p:sp>
        <p:nvSpPr>
          <p:cNvPr id="3" name="Content Placeholder 2"/>
          <p:cNvSpPr>
            <a:spLocks noGrp="1"/>
          </p:cNvSpPr>
          <p:nvPr>
            <p:ph idx="1"/>
          </p:nvPr>
        </p:nvSpPr>
        <p:spPr>
          <a:xfrm>
            <a:off x="381000" y="3643064"/>
            <a:ext cx="8382000" cy="1785277"/>
          </a:xfrm>
        </p:spPr>
        <p:txBody>
          <a:bodyPr/>
          <a:lstStyle/>
          <a:p>
            <a:r>
              <a:rPr lang="en-GB" dirty="0" smtClean="0"/>
              <a:t>Windows 2003 forest functionality introduced linked-value replication</a:t>
            </a:r>
          </a:p>
          <a:p>
            <a:pPr lvl="1"/>
            <a:r>
              <a:rPr lang="en-GB" dirty="0" smtClean="0"/>
              <a:t>Replication metadata is attached to each entry in the link tables</a:t>
            </a:r>
          </a:p>
          <a:p>
            <a:pPr lvl="1"/>
            <a:r>
              <a:rPr lang="en-GB" dirty="0" smtClean="0"/>
              <a:t>When Maria is restored all incoming linked-values are marked as authoritative in the link table</a:t>
            </a:r>
            <a:endParaRPr lang="en-GB" dirty="0"/>
          </a:p>
        </p:txBody>
      </p:sp>
      <p:sp>
        <p:nvSpPr>
          <p:cNvPr id="4" name="TextBox 3"/>
          <p:cNvSpPr txBox="1"/>
          <p:nvPr/>
        </p:nvSpPr>
        <p:spPr>
          <a:xfrm>
            <a:off x="449943" y="1582051"/>
            <a:ext cx="447558" cy="369332"/>
          </a:xfrm>
          <a:prstGeom prst="rect">
            <a:avLst/>
          </a:prstGeom>
          <a:noFill/>
        </p:spPr>
        <p:txBody>
          <a:bodyPr wrap="none" rtlCol="0">
            <a:spAutoFit/>
          </a:bodyPr>
          <a:lstStyle/>
          <a:p>
            <a:r>
              <a:rPr lang="en-GB" dirty="0" smtClean="0"/>
              <a:t>G1</a:t>
            </a:r>
            <a:endParaRPr lang="en-GB" dirty="0"/>
          </a:p>
        </p:txBody>
      </p:sp>
      <p:pic>
        <p:nvPicPr>
          <p:cNvPr id="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3547953" y="1902469"/>
            <a:ext cx="697485" cy="736337"/>
          </a:xfrm>
          <a:prstGeom prst="rect">
            <a:avLst/>
          </a:prstGeom>
          <a:noFill/>
        </p:spPr>
      </p:pic>
      <p:pic>
        <p:nvPicPr>
          <p:cNvPr id="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325778" y="1873446"/>
            <a:ext cx="697485" cy="736337"/>
          </a:xfrm>
          <a:prstGeom prst="rect">
            <a:avLst/>
          </a:prstGeom>
          <a:noFill/>
        </p:spPr>
      </p:pic>
      <p:pic>
        <p:nvPicPr>
          <p:cNvPr id="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78178" y="2025846"/>
            <a:ext cx="697485" cy="736337"/>
          </a:xfrm>
          <a:prstGeom prst="rect">
            <a:avLst/>
          </a:prstGeom>
          <a:noFill/>
        </p:spPr>
      </p:pic>
      <p:graphicFrame>
        <p:nvGraphicFramePr>
          <p:cNvPr id="11" name="Table 10"/>
          <p:cNvGraphicFramePr>
            <a:graphicFrameLocks noGrp="1"/>
          </p:cNvGraphicFramePr>
          <p:nvPr/>
        </p:nvGraphicFramePr>
        <p:xfrm>
          <a:off x="1204686" y="1857816"/>
          <a:ext cx="2191656" cy="788852"/>
        </p:xfrm>
        <a:graphic>
          <a:graphicData uri="http://schemas.openxmlformats.org/drawingml/2006/table">
            <a:tbl>
              <a:tblPr firstRow="1" bandRow="1">
                <a:tableStyleId>{5C22544A-7EE6-4342-B048-85BDC9FD1C3A}</a:tableStyleId>
              </a:tblPr>
              <a:tblGrid>
                <a:gridCol w="730552"/>
                <a:gridCol w="730552"/>
                <a:gridCol w="730552"/>
              </a:tblGrid>
              <a:tr h="394426">
                <a:tc>
                  <a:txBody>
                    <a:bodyPr/>
                    <a:lstStyle/>
                    <a:p>
                      <a:r>
                        <a:rPr lang="en-GB" b="0" dirty="0" smtClean="0">
                          <a:solidFill>
                            <a:schemeClr val="bg1"/>
                          </a:solidFill>
                        </a:rPr>
                        <a:t>1000</a:t>
                      </a:r>
                      <a:endParaRPr lang="en-GB" b="0" dirty="0">
                        <a:solidFill>
                          <a:schemeClr val="bg1"/>
                        </a:solidFill>
                      </a:endParaRPr>
                    </a:p>
                  </a:txBody>
                  <a:tcPr/>
                </a:tc>
                <a:tc>
                  <a:txBody>
                    <a:bodyPr/>
                    <a:lstStyle/>
                    <a:p>
                      <a:r>
                        <a:rPr lang="en-GB" b="0" dirty="0" smtClean="0">
                          <a:solidFill>
                            <a:schemeClr val="bg1"/>
                          </a:solidFill>
                        </a:rPr>
                        <a:t>2000</a:t>
                      </a:r>
                      <a:endParaRPr lang="en-GB" b="0" dirty="0">
                        <a:solidFill>
                          <a:schemeClr val="bg1"/>
                        </a:solidFill>
                      </a:endParaRPr>
                    </a:p>
                  </a:txBody>
                  <a:tcPr/>
                </a:tc>
                <a:tc>
                  <a:txBody>
                    <a:bodyPr/>
                    <a:lstStyle/>
                    <a:p>
                      <a:endParaRPr lang="en-GB" b="0" dirty="0">
                        <a:solidFill>
                          <a:schemeClr val="bg1"/>
                        </a:solidFill>
                      </a:endParaRPr>
                    </a:p>
                  </a:txBody>
                  <a:tcPr/>
                </a:tc>
              </a:tr>
              <a:tr h="394426">
                <a:tc>
                  <a:txBody>
                    <a:bodyPr/>
                    <a:lstStyle/>
                    <a:p>
                      <a:r>
                        <a:rPr lang="en-GB" dirty="0" smtClean="0"/>
                        <a:t>1000</a:t>
                      </a:r>
                      <a:endParaRPr lang="en-GB" dirty="0"/>
                    </a:p>
                  </a:txBody>
                  <a:tcPr/>
                </a:tc>
                <a:tc>
                  <a:txBody>
                    <a:bodyPr/>
                    <a:lstStyle/>
                    <a:p>
                      <a:r>
                        <a:rPr lang="en-GB" dirty="0" smtClean="0"/>
                        <a:t>4567</a:t>
                      </a:r>
                      <a:endParaRPr lang="en-GB" dirty="0"/>
                    </a:p>
                  </a:txBody>
                  <a:tcPr/>
                </a:tc>
                <a:tc>
                  <a:txBody>
                    <a:bodyPr/>
                    <a:lstStyle/>
                    <a:p>
                      <a:endParaRPr lang="en-GB" dirty="0"/>
                    </a:p>
                  </a:txBody>
                  <a:tcPr/>
                </a:tc>
              </a:tr>
            </a:tbl>
          </a:graphicData>
        </a:graphic>
      </p:graphicFrame>
      <p:sp>
        <p:nvSpPr>
          <p:cNvPr id="12" name="TextBox 11"/>
          <p:cNvSpPr txBox="1"/>
          <p:nvPr/>
        </p:nvSpPr>
        <p:spPr>
          <a:xfrm>
            <a:off x="3294746" y="2728674"/>
            <a:ext cx="1156983" cy="369332"/>
          </a:xfrm>
          <a:prstGeom prst="rect">
            <a:avLst/>
          </a:prstGeom>
          <a:noFill/>
        </p:spPr>
        <p:txBody>
          <a:bodyPr wrap="none" rtlCol="0">
            <a:spAutoFit/>
          </a:bodyPr>
          <a:lstStyle/>
          <a:p>
            <a:r>
              <a:rPr lang="en-GB" dirty="0" smtClean="0"/>
              <a:t>DNT: 2000</a:t>
            </a:r>
            <a:endParaRPr lang="en-GB" dirty="0"/>
          </a:p>
        </p:txBody>
      </p:sp>
      <p:sp>
        <p:nvSpPr>
          <p:cNvPr id="14" name="TextBox 13"/>
          <p:cNvSpPr txBox="1"/>
          <p:nvPr/>
        </p:nvSpPr>
        <p:spPr>
          <a:xfrm>
            <a:off x="130629" y="2728674"/>
            <a:ext cx="1156983" cy="369332"/>
          </a:xfrm>
          <a:prstGeom prst="rect">
            <a:avLst/>
          </a:prstGeom>
          <a:noFill/>
        </p:spPr>
        <p:txBody>
          <a:bodyPr wrap="none" rtlCol="0">
            <a:spAutoFit/>
          </a:bodyPr>
          <a:lstStyle/>
          <a:p>
            <a:r>
              <a:rPr lang="en-GB" dirty="0" smtClean="0"/>
              <a:t>DNT: 1000</a:t>
            </a:r>
            <a:endParaRPr lang="en-GB" dirty="0"/>
          </a:p>
        </p:txBody>
      </p:sp>
      <p:sp>
        <p:nvSpPr>
          <p:cNvPr id="16" name="TextBox 15"/>
          <p:cNvSpPr txBox="1"/>
          <p:nvPr/>
        </p:nvSpPr>
        <p:spPr>
          <a:xfrm>
            <a:off x="3497949" y="1523993"/>
            <a:ext cx="736099" cy="369332"/>
          </a:xfrm>
          <a:prstGeom prst="rect">
            <a:avLst/>
          </a:prstGeom>
          <a:noFill/>
        </p:spPr>
        <p:txBody>
          <a:bodyPr wrap="none" rtlCol="0">
            <a:spAutoFit/>
          </a:bodyPr>
          <a:lstStyle/>
          <a:p>
            <a:r>
              <a:rPr lang="en-GB" dirty="0" smtClean="0"/>
              <a:t>Maria</a:t>
            </a:r>
            <a:endParaRPr lang="en-GB" dirty="0"/>
          </a:p>
        </p:txBody>
      </p:sp>
      <p:sp>
        <p:nvSpPr>
          <p:cNvPr id="18" name="TextBox 17"/>
          <p:cNvSpPr txBox="1"/>
          <p:nvPr/>
        </p:nvSpPr>
        <p:spPr>
          <a:xfrm>
            <a:off x="595083" y="3164108"/>
            <a:ext cx="3441583" cy="369332"/>
          </a:xfrm>
          <a:prstGeom prst="rect">
            <a:avLst/>
          </a:prstGeom>
          <a:noFill/>
        </p:spPr>
        <p:txBody>
          <a:bodyPr wrap="none" rtlCol="0">
            <a:spAutoFit/>
          </a:bodyPr>
          <a:lstStyle/>
          <a:p>
            <a:r>
              <a:rPr lang="en-GB" dirty="0" smtClean="0"/>
              <a:t>DC1 Maria authoritatively restored</a:t>
            </a:r>
            <a:endParaRPr lang="en-GB" dirty="0"/>
          </a:p>
        </p:txBody>
      </p:sp>
      <p:sp>
        <p:nvSpPr>
          <p:cNvPr id="20" name="TextBox 19"/>
          <p:cNvSpPr txBox="1"/>
          <p:nvPr/>
        </p:nvSpPr>
        <p:spPr>
          <a:xfrm>
            <a:off x="5084158" y="1582051"/>
            <a:ext cx="447558" cy="369332"/>
          </a:xfrm>
          <a:prstGeom prst="rect">
            <a:avLst/>
          </a:prstGeom>
          <a:noFill/>
        </p:spPr>
        <p:txBody>
          <a:bodyPr wrap="none" rtlCol="0">
            <a:spAutoFit/>
          </a:bodyPr>
          <a:lstStyle/>
          <a:p>
            <a:r>
              <a:rPr lang="en-GB" dirty="0" smtClean="0"/>
              <a:t>G1</a:t>
            </a:r>
            <a:endParaRPr lang="en-GB" dirty="0"/>
          </a:p>
        </p:txBody>
      </p:sp>
      <p:pic>
        <p:nvPicPr>
          <p:cNvPr id="21"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tx2">
                <a:tint val="45000"/>
                <a:satMod val="400000"/>
              </a:schemeClr>
            </a:duotone>
          </a:blip>
          <a:srcRect/>
          <a:stretch>
            <a:fillRect/>
          </a:stretch>
        </p:blipFill>
        <p:spPr bwMode="auto">
          <a:xfrm>
            <a:off x="8182168" y="1902469"/>
            <a:ext cx="697485" cy="736337"/>
          </a:xfrm>
          <a:prstGeom prst="rect">
            <a:avLst/>
          </a:prstGeom>
          <a:noFill/>
        </p:spPr>
      </p:pic>
      <p:pic>
        <p:nvPicPr>
          <p:cNvPr id="22"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4959993" y="1873446"/>
            <a:ext cx="697485" cy="736337"/>
          </a:xfrm>
          <a:prstGeom prst="rect">
            <a:avLst/>
          </a:prstGeom>
          <a:noFill/>
        </p:spPr>
      </p:pic>
      <p:pic>
        <p:nvPicPr>
          <p:cNvPr id="23"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rgbClr val="F3AF35">
                <a:tint val="45000"/>
                <a:satMod val="400000"/>
              </a:srgbClr>
            </a:duotone>
          </a:blip>
          <a:srcRect/>
          <a:stretch>
            <a:fillRect/>
          </a:stretch>
        </p:blipFill>
        <p:spPr bwMode="auto">
          <a:xfrm>
            <a:off x="5112393" y="2025846"/>
            <a:ext cx="697485" cy="736337"/>
          </a:xfrm>
          <a:prstGeom prst="rect">
            <a:avLst/>
          </a:prstGeom>
          <a:noFill/>
        </p:spPr>
      </p:pic>
      <p:graphicFrame>
        <p:nvGraphicFramePr>
          <p:cNvPr id="24" name="Table 23"/>
          <p:cNvGraphicFramePr>
            <a:graphicFrameLocks noGrp="1"/>
          </p:cNvGraphicFramePr>
          <p:nvPr/>
        </p:nvGraphicFramePr>
        <p:xfrm>
          <a:off x="5838901" y="1857816"/>
          <a:ext cx="2191656" cy="788852"/>
        </p:xfrm>
        <a:graphic>
          <a:graphicData uri="http://schemas.openxmlformats.org/drawingml/2006/table">
            <a:tbl>
              <a:tblPr firstRow="1" bandRow="1">
                <a:tableStyleId>{5C22544A-7EE6-4342-B048-85BDC9FD1C3A}</a:tableStyleId>
              </a:tblPr>
              <a:tblGrid>
                <a:gridCol w="730552"/>
                <a:gridCol w="730552"/>
                <a:gridCol w="730552"/>
              </a:tblGrid>
              <a:tr h="394426">
                <a:tc>
                  <a:txBody>
                    <a:bodyPr/>
                    <a:lstStyle/>
                    <a:p>
                      <a:r>
                        <a:rPr lang="en-GB" b="0" dirty="0" smtClean="0">
                          <a:solidFill>
                            <a:schemeClr val="bg1"/>
                          </a:solidFill>
                        </a:rPr>
                        <a:t>8657</a:t>
                      </a:r>
                      <a:endParaRPr lang="en-GB" b="0" dirty="0">
                        <a:solidFill>
                          <a:schemeClr val="bg1"/>
                        </a:solidFill>
                      </a:endParaRPr>
                    </a:p>
                  </a:txBody>
                  <a:tcPr/>
                </a:tc>
                <a:tc>
                  <a:txBody>
                    <a:bodyPr/>
                    <a:lstStyle/>
                    <a:p>
                      <a:r>
                        <a:rPr lang="en-GB" b="0" dirty="0" smtClean="0">
                          <a:solidFill>
                            <a:schemeClr val="bg1"/>
                          </a:solidFill>
                        </a:rPr>
                        <a:t>7654</a:t>
                      </a:r>
                      <a:endParaRPr lang="en-GB" b="0" dirty="0">
                        <a:solidFill>
                          <a:schemeClr val="bg1"/>
                        </a:solidFill>
                      </a:endParaRPr>
                    </a:p>
                  </a:txBody>
                  <a:tcPr/>
                </a:tc>
                <a:tc>
                  <a:txBody>
                    <a:bodyPr/>
                    <a:lstStyle/>
                    <a:p>
                      <a:r>
                        <a:rPr lang="en-GB" b="0" dirty="0" smtClean="0">
                          <a:solidFill>
                            <a:schemeClr val="bg1"/>
                          </a:solidFill>
                        </a:rPr>
                        <a:t>AUTH</a:t>
                      </a:r>
                      <a:endParaRPr lang="en-GB" b="0" dirty="0">
                        <a:solidFill>
                          <a:schemeClr val="bg1"/>
                        </a:solidFill>
                      </a:endParaRPr>
                    </a:p>
                  </a:txBody>
                  <a:tcPr/>
                </a:tc>
              </a:tr>
              <a:tr h="394426">
                <a:tc>
                  <a:txBody>
                    <a:bodyPr/>
                    <a:lstStyle/>
                    <a:p>
                      <a:endParaRPr lang="en-GB" dirty="0"/>
                    </a:p>
                  </a:txBody>
                  <a:tcPr/>
                </a:tc>
                <a:tc>
                  <a:txBody>
                    <a:bodyPr/>
                    <a:lstStyle/>
                    <a:p>
                      <a:endParaRPr lang="en-GB"/>
                    </a:p>
                  </a:txBody>
                  <a:tcPr/>
                </a:tc>
                <a:tc>
                  <a:txBody>
                    <a:bodyPr/>
                    <a:lstStyle/>
                    <a:p>
                      <a:endParaRPr lang="en-GB" dirty="0"/>
                    </a:p>
                  </a:txBody>
                  <a:tcPr/>
                </a:tc>
              </a:tr>
            </a:tbl>
          </a:graphicData>
        </a:graphic>
      </p:graphicFrame>
      <p:sp>
        <p:nvSpPr>
          <p:cNvPr id="25" name="TextBox 24"/>
          <p:cNvSpPr txBox="1"/>
          <p:nvPr/>
        </p:nvSpPr>
        <p:spPr>
          <a:xfrm>
            <a:off x="7928961" y="2728674"/>
            <a:ext cx="1156983" cy="369332"/>
          </a:xfrm>
          <a:prstGeom prst="rect">
            <a:avLst/>
          </a:prstGeom>
          <a:noFill/>
        </p:spPr>
        <p:txBody>
          <a:bodyPr wrap="none" rtlCol="0">
            <a:spAutoFit/>
          </a:bodyPr>
          <a:lstStyle/>
          <a:p>
            <a:r>
              <a:rPr lang="en-GB" dirty="0" smtClean="0"/>
              <a:t>DNT: 7654</a:t>
            </a:r>
            <a:endParaRPr lang="en-GB" dirty="0"/>
          </a:p>
        </p:txBody>
      </p:sp>
      <p:sp>
        <p:nvSpPr>
          <p:cNvPr id="26" name="TextBox 25"/>
          <p:cNvSpPr txBox="1"/>
          <p:nvPr/>
        </p:nvSpPr>
        <p:spPr>
          <a:xfrm>
            <a:off x="4764844" y="2728674"/>
            <a:ext cx="1156983" cy="369332"/>
          </a:xfrm>
          <a:prstGeom prst="rect">
            <a:avLst/>
          </a:prstGeom>
          <a:noFill/>
        </p:spPr>
        <p:txBody>
          <a:bodyPr wrap="none" rtlCol="0">
            <a:spAutoFit/>
          </a:bodyPr>
          <a:lstStyle/>
          <a:p>
            <a:r>
              <a:rPr lang="en-GB" dirty="0" smtClean="0"/>
              <a:t>DNT: 8657</a:t>
            </a:r>
            <a:endParaRPr lang="en-GB" dirty="0"/>
          </a:p>
        </p:txBody>
      </p:sp>
      <p:sp>
        <p:nvSpPr>
          <p:cNvPr id="27" name="TextBox 26"/>
          <p:cNvSpPr txBox="1"/>
          <p:nvPr/>
        </p:nvSpPr>
        <p:spPr>
          <a:xfrm>
            <a:off x="8132164" y="1523993"/>
            <a:ext cx="736099" cy="369332"/>
          </a:xfrm>
          <a:prstGeom prst="rect">
            <a:avLst/>
          </a:prstGeom>
          <a:noFill/>
        </p:spPr>
        <p:txBody>
          <a:bodyPr wrap="none" rtlCol="0">
            <a:spAutoFit/>
          </a:bodyPr>
          <a:lstStyle/>
          <a:p>
            <a:r>
              <a:rPr lang="en-GB" dirty="0" smtClean="0"/>
              <a:t>Maria</a:t>
            </a:r>
            <a:endParaRPr lang="en-GB" dirty="0"/>
          </a:p>
        </p:txBody>
      </p:sp>
      <p:sp>
        <p:nvSpPr>
          <p:cNvPr id="28" name="TextBox 27"/>
          <p:cNvSpPr txBox="1"/>
          <p:nvPr/>
        </p:nvSpPr>
        <p:spPr>
          <a:xfrm>
            <a:off x="6680727" y="3091537"/>
            <a:ext cx="567784" cy="369332"/>
          </a:xfrm>
          <a:prstGeom prst="rect">
            <a:avLst/>
          </a:prstGeom>
          <a:noFill/>
        </p:spPr>
        <p:txBody>
          <a:bodyPr wrap="none" rtlCol="0">
            <a:spAutoFit/>
          </a:bodyPr>
          <a:lstStyle/>
          <a:p>
            <a:r>
              <a:rPr lang="en-GB" dirty="0" smtClean="0"/>
              <a:t>DC2</a:t>
            </a:r>
            <a:endParaRPr lang="en-GB" dirty="0"/>
          </a:p>
        </p:txBody>
      </p:sp>
      <p:sp>
        <p:nvSpPr>
          <p:cNvPr id="30" name="Rectangle 29"/>
          <p:cNvSpPr/>
          <p:nvPr/>
        </p:nvSpPr>
        <p:spPr bwMode="auto">
          <a:xfrm>
            <a:off x="1146629" y="1828799"/>
            <a:ext cx="2293257" cy="478972"/>
          </a:xfrm>
          <a:prstGeom prst="rect">
            <a:avLst/>
          </a:prstGeom>
          <a:noFill/>
          <a:ln w="57150">
            <a:solidFill>
              <a:srgbClr val="FFC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32" name="Shape 31"/>
          <p:cNvCxnSpPr>
            <a:stCxn id="30" idx="0"/>
            <a:endCxn id="33" idx="1"/>
          </p:cNvCxnSpPr>
          <p:nvPr/>
        </p:nvCxnSpPr>
        <p:spPr>
          <a:xfrm rot="5400000" flipH="1" flipV="1">
            <a:off x="2015477" y="1347820"/>
            <a:ext cx="758761" cy="203199"/>
          </a:xfrm>
          <a:prstGeom prst="bentConnector2">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496457" y="885372"/>
            <a:ext cx="4253216" cy="369332"/>
          </a:xfrm>
          <a:prstGeom prst="rect">
            <a:avLst/>
          </a:prstGeom>
          <a:noFill/>
        </p:spPr>
        <p:txBody>
          <a:bodyPr wrap="none" rtlCol="0">
            <a:spAutoFit/>
          </a:bodyPr>
          <a:lstStyle/>
          <a:p>
            <a:r>
              <a:rPr lang="en-GB" dirty="0" smtClean="0"/>
              <a:t>Replicates that G1 has Maria as a member</a:t>
            </a:r>
            <a:endParaRPr lang="en-GB" dirty="0"/>
          </a:p>
        </p:txBody>
      </p:sp>
      <p:sp>
        <p:nvSpPr>
          <p:cNvPr id="36" name="Rectangle 35"/>
          <p:cNvSpPr/>
          <p:nvPr/>
        </p:nvSpPr>
        <p:spPr bwMode="auto">
          <a:xfrm>
            <a:off x="5805715" y="1828799"/>
            <a:ext cx="2293257" cy="478972"/>
          </a:xfrm>
          <a:prstGeom prst="rect">
            <a:avLst/>
          </a:prstGeom>
          <a:noFill/>
          <a:ln w="57150">
            <a:solidFill>
              <a:srgbClr val="FFC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38" name="Shape 37"/>
          <p:cNvCxnSpPr>
            <a:stCxn id="33" idx="3"/>
            <a:endCxn id="36" idx="0"/>
          </p:cNvCxnSpPr>
          <p:nvPr/>
        </p:nvCxnSpPr>
        <p:spPr>
          <a:xfrm>
            <a:off x="6749673" y="1070038"/>
            <a:ext cx="202671" cy="758761"/>
          </a:xfrm>
          <a:prstGeom prst="bentConnector2">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
        <p:nvSpPr>
          <p:cNvPr id="35" name="TextBox 34"/>
          <p:cNvSpPr txBox="1"/>
          <p:nvPr/>
        </p:nvSpPr>
        <p:spPr>
          <a:xfrm>
            <a:off x="2634017" y="1883391"/>
            <a:ext cx="777922"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GB" dirty="0" smtClean="0"/>
              <a:t>AUTH</a:t>
            </a:r>
            <a:endParaRPr lang="en-GB" dirty="0"/>
          </a:p>
        </p:txBody>
      </p:sp>
      <p:sp>
        <p:nvSpPr>
          <p:cNvPr id="37" name="TextBox 36"/>
          <p:cNvSpPr txBox="1"/>
          <p:nvPr/>
        </p:nvSpPr>
        <p:spPr>
          <a:xfrm>
            <a:off x="7287904" y="1883391"/>
            <a:ext cx="777922"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GB" dirty="0" smtClean="0"/>
              <a:t>AUTH</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dissolve">
                                      <p:cBhvr>
                                        <p:cTn id="12" dur="500"/>
                                        <p:tgtEl>
                                          <p:spTgt spid="30"/>
                                        </p:tgtEl>
                                      </p:cBhvr>
                                    </p:animEffect>
                                  </p:childTnLst>
                                </p:cTn>
                              </p:par>
                              <p:par>
                                <p:cTn id="13" presetID="9"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dissolve">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dissolve">
                                      <p:cBhvr>
                                        <p:cTn id="26" dur="500"/>
                                        <p:tgtEl>
                                          <p:spTgt spid="36"/>
                                        </p:tgtEl>
                                      </p:cBhvr>
                                    </p:animEffect>
                                  </p:childTnLst>
                                </p:cTn>
                              </p:par>
                              <p:par>
                                <p:cTn id="27" presetID="9"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dissolve">
                                      <p:cBhvr>
                                        <p:cTn id="29" dur="500"/>
                                        <p:tgtEl>
                                          <p:spTgt spid="38"/>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dissolve">
                                      <p:cBhvr>
                                        <p:cTn id="32" dur="500"/>
                                        <p:tgtEl>
                                          <p:spTgt spid="37"/>
                                        </p:tgtEl>
                                      </p:cBhvr>
                                    </p:animEffect>
                                  </p:childTnLst>
                                </p:cTn>
                              </p:par>
                            </p:childTnLst>
                          </p:cTn>
                        </p:par>
                        <p:par>
                          <p:cTn id="33" fill="hold">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p:bldP spid="36" grpId="0" animBg="1"/>
      <p:bldP spid="31" grpId="0" animBg="1"/>
      <p:bldP spid="35"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 Linked Value Replication</a:t>
            </a:r>
            <a:endParaRPr lang="en-GB" dirty="0"/>
          </a:p>
        </p:txBody>
      </p:sp>
      <p:sp>
        <p:nvSpPr>
          <p:cNvPr id="3" name="Content Placeholder 2"/>
          <p:cNvSpPr>
            <a:spLocks noGrp="1"/>
          </p:cNvSpPr>
          <p:nvPr>
            <p:ph idx="1"/>
          </p:nvPr>
        </p:nvSpPr>
        <p:spPr/>
        <p:txBody>
          <a:bodyPr/>
          <a:lstStyle/>
          <a:p>
            <a:r>
              <a:rPr lang="en-GB" dirty="0" smtClean="0"/>
              <a:t>Prior to 2003 forest functionality replication metadata existed on the attribute and not the individual links</a:t>
            </a:r>
          </a:p>
          <a:p>
            <a:pPr lvl="1"/>
            <a:r>
              <a:rPr lang="en-GB" dirty="0" smtClean="0"/>
              <a:t>To restore Marias group membership one option was to authoritatively restore all groups that she belonged to</a:t>
            </a:r>
          </a:p>
          <a:p>
            <a:r>
              <a:rPr lang="en-GB" dirty="0" smtClean="0"/>
              <a:t>If Maria was added to some groups before and after linked-value replication was enabled</a:t>
            </a:r>
          </a:p>
          <a:p>
            <a:pPr lvl="1"/>
            <a:r>
              <a:rPr lang="en-GB" dirty="0" smtClean="0"/>
              <a:t>During an authoritative restore of Maria, some links would replicate others wouldn’t</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GB" dirty="0" smtClean="0"/>
              <a:t>Partial Solution</a:t>
            </a:r>
            <a:endParaRPr lang="en-GB" dirty="0"/>
          </a:p>
        </p:txBody>
      </p:sp>
      <p:sp>
        <p:nvSpPr>
          <p:cNvPr id="4" name="Text Placeholder 3"/>
          <p:cNvSpPr>
            <a:spLocks noGrp="1"/>
          </p:cNvSpPr>
          <p:nvPr>
            <p:ph type="body" sz="quarter" idx="10"/>
          </p:nvPr>
        </p:nvSpPr>
        <p:spPr>
          <a:xfrm>
            <a:off x="503167" y="1122430"/>
            <a:ext cx="8346073" cy="5554141"/>
          </a:xfrm>
        </p:spPr>
        <p:txBody>
          <a:bodyPr/>
          <a:lstStyle/>
          <a:p>
            <a:r>
              <a:rPr lang="en-GB" dirty="0" smtClean="0"/>
              <a:t>LDF Produced During Authoritative Restore</a:t>
            </a:r>
          </a:p>
          <a:p>
            <a:endParaRPr lang="en-GB" sz="1400" dirty="0" smtClean="0"/>
          </a:p>
          <a:p>
            <a:r>
              <a:rPr lang="en-GB" sz="1600" dirty="0" smtClean="0"/>
              <a:t># CN=G1,OU=</a:t>
            </a:r>
            <a:r>
              <a:rPr lang="en-GB" sz="1600" dirty="0" err="1" smtClean="0"/>
              <a:t>Groups,OU</a:t>
            </a:r>
            <a:r>
              <a:rPr lang="en-GB" sz="1600" dirty="0" smtClean="0"/>
              <a:t>=</a:t>
            </a:r>
            <a:r>
              <a:rPr lang="en-GB" sz="1600" dirty="0" err="1" smtClean="0"/>
              <a:t>Demo,DC</a:t>
            </a:r>
            <a:r>
              <a:rPr lang="en-GB" sz="1600" dirty="0" smtClean="0"/>
              <a:t>=</a:t>
            </a:r>
            <a:r>
              <a:rPr lang="en-GB" sz="1600" dirty="0" err="1" smtClean="0"/>
              <a:t>example,DC</a:t>
            </a:r>
            <a:r>
              <a:rPr lang="en-GB" sz="1600" dirty="0" smtClean="0"/>
              <a:t>=com</a:t>
            </a:r>
          </a:p>
          <a:p>
            <a:r>
              <a:rPr lang="en-GB" sz="1600" dirty="0" smtClean="0"/>
              <a:t># </a:t>
            </a:r>
            <a:r>
              <a:rPr lang="en-GB" sz="1600" dirty="0" err="1" smtClean="0"/>
              <a:t>dn</a:t>
            </a:r>
            <a:r>
              <a:rPr lang="en-GB" sz="1600" dirty="0" smtClean="0"/>
              <a:t>: &lt;GUID=4ec2d1b7-354b-4f17-9a6b-c567888bcf24&gt;</a:t>
            </a:r>
          </a:p>
          <a:p>
            <a:r>
              <a:rPr lang="en-GB" sz="1600" dirty="0" err="1" smtClean="0"/>
              <a:t>dn</a:t>
            </a:r>
            <a:r>
              <a:rPr lang="en-GB" sz="1600" dirty="0" smtClean="0"/>
              <a:t>:: PEdVSUQ9NGVjMmQxYjctMzU0Yi00ZjE3LTlhNmItYzU2Nzg4OGJjZjI0Pg==</a:t>
            </a:r>
          </a:p>
          <a:p>
            <a:r>
              <a:rPr lang="en-GB" sz="1600" dirty="0" smtClean="0"/>
              <a:t># Base64 encoded: &lt;GUID=4ec2d1b7-354b-4f17-9a6b-c567888bcf24&gt;</a:t>
            </a:r>
          </a:p>
          <a:p>
            <a:r>
              <a:rPr lang="en-GB" sz="1600" dirty="0" err="1" smtClean="0"/>
              <a:t>changetype</a:t>
            </a:r>
            <a:r>
              <a:rPr lang="en-GB" sz="1600" dirty="0" smtClean="0"/>
              <a:t>: modify</a:t>
            </a:r>
          </a:p>
          <a:p>
            <a:r>
              <a:rPr lang="en-GB" sz="1600" dirty="0" smtClean="0"/>
              <a:t>delete: member</a:t>
            </a:r>
          </a:p>
          <a:p>
            <a:r>
              <a:rPr lang="en-GB" sz="1600" dirty="0" smtClean="0"/>
              <a:t># CN=</a:t>
            </a:r>
            <a:r>
              <a:rPr lang="en-GB" sz="1600" dirty="0" err="1" smtClean="0"/>
              <a:t>Maria,OU</a:t>
            </a:r>
            <a:r>
              <a:rPr lang="en-GB" sz="1600" dirty="0" smtClean="0"/>
              <a:t>=Berlin </a:t>
            </a:r>
            <a:r>
              <a:rPr lang="en-GB" sz="1600" dirty="0" err="1" smtClean="0"/>
              <a:t>Users,OU</a:t>
            </a:r>
            <a:r>
              <a:rPr lang="en-GB" sz="1600" dirty="0" smtClean="0"/>
              <a:t>=</a:t>
            </a:r>
            <a:r>
              <a:rPr lang="en-GB" sz="1600" dirty="0" err="1" smtClean="0"/>
              <a:t>Demo,DC</a:t>
            </a:r>
            <a:r>
              <a:rPr lang="en-GB" sz="1600" dirty="0" smtClean="0"/>
              <a:t>=</a:t>
            </a:r>
            <a:r>
              <a:rPr lang="en-GB" sz="1600" dirty="0" err="1" smtClean="0"/>
              <a:t>example,DC</a:t>
            </a:r>
            <a:r>
              <a:rPr lang="en-GB" sz="1600" dirty="0" smtClean="0"/>
              <a:t>=com</a:t>
            </a:r>
          </a:p>
          <a:p>
            <a:r>
              <a:rPr lang="en-GB" sz="1600" dirty="0" smtClean="0"/>
              <a:t># member: &lt;GUID=6a677bde-f83e-49a5-b5fb-eb074a2899b7&gt;</a:t>
            </a:r>
          </a:p>
          <a:p>
            <a:r>
              <a:rPr lang="en-GB" sz="1600" dirty="0" smtClean="0"/>
              <a:t>member:: PEdVSUQ9NmE2NzdiZGUtZjgzZS00OWE1LWI1ZmItZWIwNzRhMjg5OWI3Pg==</a:t>
            </a:r>
          </a:p>
          <a:p>
            <a:r>
              <a:rPr lang="en-GB" sz="1600" dirty="0" smtClean="0"/>
              <a:t>-</a:t>
            </a:r>
          </a:p>
          <a:p>
            <a:endParaRPr lang="en-GB" sz="1600" dirty="0" smtClean="0"/>
          </a:p>
          <a:p>
            <a:r>
              <a:rPr lang="en-GB" sz="1600" dirty="0" smtClean="0"/>
              <a:t># CN=G1,OU=</a:t>
            </a:r>
            <a:r>
              <a:rPr lang="en-GB" sz="1600" dirty="0" err="1" smtClean="0"/>
              <a:t>Groups,OU</a:t>
            </a:r>
            <a:r>
              <a:rPr lang="en-GB" sz="1600" dirty="0" smtClean="0"/>
              <a:t>=</a:t>
            </a:r>
            <a:r>
              <a:rPr lang="en-GB" sz="1600" dirty="0" err="1" smtClean="0"/>
              <a:t>Demo,DC</a:t>
            </a:r>
            <a:r>
              <a:rPr lang="en-GB" sz="1600" dirty="0" smtClean="0"/>
              <a:t>=</a:t>
            </a:r>
            <a:r>
              <a:rPr lang="en-GB" sz="1600" dirty="0" err="1" smtClean="0"/>
              <a:t>example,DC</a:t>
            </a:r>
            <a:r>
              <a:rPr lang="en-GB" sz="1600" dirty="0" smtClean="0"/>
              <a:t>=com</a:t>
            </a:r>
          </a:p>
          <a:p>
            <a:r>
              <a:rPr lang="en-GB" sz="1600" dirty="0" smtClean="0"/>
              <a:t># </a:t>
            </a:r>
            <a:r>
              <a:rPr lang="en-GB" sz="1600" dirty="0" err="1" smtClean="0"/>
              <a:t>dn</a:t>
            </a:r>
            <a:r>
              <a:rPr lang="en-GB" sz="1600" dirty="0" smtClean="0"/>
              <a:t>: &lt;GUID=4ec2d1b7-354b-4f17-9a6b-c567888bcf24&gt;</a:t>
            </a:r>
          </a:p>
          <a:p>
            <a:r>
              <a:rPr lang="en-GB" sz="1600" dirty="0" err="1" smtClean="0"/>
              <a:t>dn</a:t>
            </a:r>
            <a:r>
              <a:rPr lang="en-GB" sz="1600" dirty="0" smtClean="0"/>
              <a:t>:: PEdVSUQ9NGVjMmQxYjctMzU0Yi00ZjE3LTlhNmItYzU2Nzg4OGJjZjI0Pg==</a:t>
            </a:r>
          </a:p>
          <a:p>
            <a:r>
              <a:rPr lang="en-GB" sz="1600" dirty="0" err="1" smtClean="0"/>
              <a:t>changetype</a:t>
            </a:r>
            <a:r>
              <a:rPr lang="en-GB" sz="1600" dirty="0" smtClean="0"/>
              <a:t>: modify</a:t>
            </a:r>
          </a:p>
          <a:p>
            <a:r>
              <a:rPr lang="en-GB" sz="1600" dirty="0" smtClean="0"/>
              <a:t>add: member</a:t>
            </a:r>
          </a:p>
          <a:p>
            <a:r>
              <a:rPr lang="en-GB" sz="1600" dirty="0" smtClean="0"/>
              <a:t># CN=</a:t>
            </a:r>
            <a:r>
              <a:rPr lang="en-GB" sz="1600" dirty="0" err="1" smtClean="0"/>
              <a:t>Maria,OU</a:t>
            </a:r>
            <a:r>
              <a:rPr lang="en-GB" sz="1600" dirty="0" smtClean="0"/>
              <a:t>=Berlin </a:t>
            </a:r>
            <a:r>
              <a:rPr lang="en-GB" sz="1600" dirty="0" err="1" smtClean="0"/>
              <a:t>Users,OU</a:t>
            </a:r>
            <a:r>
              <a:rPr lang="en-GB" sz="1600" dirty="0" smtClean="0"/>
              <a:t>=</a:t>
            </a:r>
            <a:r>
              <a:rPr lang="en-GB" sz="1600" dirty="0" err="1" smtClean="0"/>
              <a:t>Demo,DC</a:t>
            </a:r>
            <a:r>
              <a:rPr lang="en-GB" sz="1600" dirty="0" smtClean="0"/>
              <a:t>=</a:t>
            </a:r>
            <a:r>
              <a:rPr lang="en-GB" sz="1600" dirty="0" err="1" smtClean="0"/>
              <a:t>example,DC</a:t>
            </a:r>
            <a:r>
              <a:rPr lang="en-GB" sz="1600" dirty="0" smtClean="0"/>
              <a:t>=com</a:t>
            </a:r>
          </a:p>
          <a:p>
            <a:r>
              <a:rPr lang="en-GB" sz="1600" dirty="0" smtClean="0"/>
              <a:t># member: &lt;GUID=6a677bde-f83e-49a5-b5fb-eb074a2899b7&gt;</a:t>
            </a:r>
          </a:p>
          <a:p>
            <a:r>
              <a:rPr lang="en-GB" sz="1600" dirty="0" smtClean="0"/>
              <a:t>member:: PEdVSUQ9NmE2NzdiZGUtZjgzZS00OWE1LWI1ZmItZWIwNzRhMjg5OWI3Pg==</a:t>
            </a:r>
          </a:p>
          <a:p>
            <a:r>
              <a:rPr lang="en-GB" sz="1600" dirty="0" smtClean="0"/>
              <a:t>-</a:t>
            </a:r>
          </a:p>
          <a:p>
            <a:endParaRPr lang="en-GB" dirty="0" smtClean="0"/>
          </a:p>
          <a:p>
            <a:endParaRPr lang="en-GB" dirty="0"/>
          </a:p>
        </p:txBody>
      </p:sp>
      <p:sp>
        <p:nvSpPr>
          <p:cNvPr id="5" name="Oval 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59340" y="2333685"/>
            <a:ext cx="4314386" cy="4524315"/>
          </a:xfrm>
          <a:prstGeom prst="rect">
            <a:avLst/>
          </a:prstGeom>
          <a:noFill/>
          <a:scene3d>
            <a:camera prst="perspectiveRelaxed"/>
            <a:lightRig rig="threePt" dir="t"/>
          </a:scene3d>
        </p:spPr>
        <p:txBody>
          <a:bodyPr wrap="square" rtlCol="0">
            <a:spAutoFit/>
          </a:bodyPr>
          <a:lstStyle/>
          <a:p>
            <a:pPr algn="ctr"/>
            <a:r>
              <a:rPr lang="en-GB" sz="7200" dirty="0" smtClean="0"/>
              <a:t>The dawn</a:t>
            </a:r>
            <a:br>
              <a:rPr lang="en-GB" sz="7200" dirty="0" smtClean="0"/>
            </a:br>
            <a:r>
              <a:rPr lang="en-GB" sz="7200" dirty="0" smtClean="0"/>
              <a:t>of a </a:t>
            </a:r>
            <a:br>
              <a:rPr lang="en-GB" sz="7200" dirty="0" smtClean="0"/>
            </a:br>
            <a:r>
              <a:rPr lang="en-GB" sz="7200" dirty="0" smtClean="0"/>
              <a:t>New Era</a:t>
            </a:r>
          </a:p>
          <a:p>
            <a:pPr algn="ctr"/>
            <a:endParaRPr lang="en-GB" sz="7200" dirty="0"/>
          </a:p>
        </p:txBody>
      </p:sp>
      <p:pic>
        <p:nvPicPr>
          <p:cNvPr id="10" name="Picture 2" descr="C:\Documents and Settings\John\Local Settings\Temporary Internet Files\Content.IE5\7QMQWZ61\MCj02904760000[1].wmf"/>
          <p:cNvPicPr>
            <a:picLocks noChangeAspect="1" noChangeArrowheads="1"/>
          </p:cNvPicPr>
          <p:nvPr/>
        </p:nvPicPr>
        <p:blipFill>
          <a:blip r:embed="rId3"/>
          <a:srcRect/>
          <a:stretch>
            <a:fillRect/>
          </a:stretch>
        </p:blipFill>
        <p:spPr bwMode="auto">
          <a:xfrm>
            <a:off x="5950856" y="2505986"/>
            <a:ext cx="1204111" cy="1317279"/>
          </a:xfrm>
          <a:prstGeom prst="rect">
            <a:avLst/>
          </a:prstGeom>
          <a:noFill/>
        </p:spPr>
      </p:pic>
      <p:pic>
        <p:nvPicPr>
          <p:cNvPr id="14" name="Picture 2" descr="C:\Documents and Settings\John\Local Settings\Temporary Internet Files\Content.IE5\7QMQWZ61\MCj02904760000[1].wmf"/>
          <p:cNvPicPr>
            <a:picLocks noChangeAspect="1" noChangeArrowheads="1"/>
          </p:cNvPicPr>
          <p:nvPr/>
        </p:nvPicPr>
        <p:blipFill>
          <a:blip r:embed="rId3"/>
          <a:srcRect/>
          <a:stretch>
            <a:fillRect/>
          </a:stretch>
        </p:blipFill>
        <p:spPr bwMode="auto">
          <a:xfrm>
            <a:off x="1422399" y="2505986"/>
            <a:ext cx="1204111" cy="1317279"/>
          </a:xfrm>
          <a:prstGeom prst="rect">
            <a:avLst/>
          </a:prstGeom>
          <a:noFill/>
        </p:spPr>
      </p:pic>
      <p:grpSp>
        <p:nvGrpSpPr>
          <p:cNvPr id="36" name="Group 35"/>
          <p:cNvGrpSpPr/>
          <p:nvPr/>
        </p:nvGrpSpPr>
        <p:grpSpPr>
          <a:xfrm>
            <a:off x="2566946" y="735471"/>
            <a:ext cx="3875085" cy="1997630"/>
            <a:chOff x="2566946" y="735471"/>
            <a:chExt cx="3875085" cy="1997630"/>
          </a:xfrm>
        </p:grpSpPr>
        <p:grpSp>
          <p:nvGrpSpPr>
            <p:cNvPr id="16" name="Group 15"/>
            <p:cNvGrpSpPr/>
            <p:nvPr/>
          </p:nvGrpSpPr>
          <p:grpSpPr>
            <a:xfrm>
              <a:off x="4795794" y="833215"/>
              <a:ext cx="1646237" cy="1116012"/>
              <a:chOff x="2560638" y="1050925"/>
              <a:chExt cx="1646237" cy="1116012"/>
            </a:xfrm>
          </p:grpSpPr>
          <p:sp>
            <p:nvSpPr>
              <p:cNvPr id="17" name="Freeform 78"/>
              <p:cNvSpPr>
                <a:spLocks/>
              </p:cNvSpPr>
              <p:nvPr/>
            </p:nvSpPr>
            <p:spPr bwMode="auto">
              <a:xfrm>
                <a:off x="2797175" y="1050925"/>
                <a:ext cx="1409700" cy="1116012"/>
              </a:xfrm>
              <a:custGeom>
                <a:avLst/>
                <a:gdLst/>
                <a:ahLst/>
                <a:cxnLst>
                  <a:cxn ang="0">
                    <a:pos x="415" y="188"/>
                  </a:cxn>
                  <a:cxn ang="0">
                    <a:pos x="352" y="223"/>
                  </a:cxn>
                  <a:cxn ang="0">
                    <a:pos x="254" y="308"/>
                  </a:cxn>
                  <a:cxn ang="0">
                    <a:pos x="133" y="452"/>
                  </a:cxn>
                  <a:cxn ang="0">
                    <a:pos x="51" y="543"/>
                  </a:cxn>
                  <a:cxn ang="0">
                    <a:pos x="27" y="571"/>
                  </a:cxn>
                  <a:cxn ang="0">
                    <a:pos x="4" y="615"/>
                  </a:cxn>
                  <a:cxn ang="0">
                    <a:pos x="4" y="652"/>
                  </a:cxn>
                  <a:cxn ang="0">
                    <a:pos x="27" y="677"/>
                  </a:cxn>
                  <a:cxn ang="0">
                    <a:pos x="67" y="696"/>
                  </a:cxn>
                  <a:cxn ang="0">
                    <a:pos x="121" y="703"/>
                  </a:cxn>
                  <a:cxn ang="0">
                    <a:pos x="188" y="699"/>
                  </a:cxn>
                  <a:cxn ang="0">
                    <a:pos x="254" y="684"/>
                  </a:cxn>
                  <a:cxn ang="0">
                    <a:pos x="290" y="671"/>
                  </a:cxn>
                  <a:cxn ang="0">
                    <a:pos x="380" y="652"/>
                  </a:cxn>
                  <a:cxn ang="0">
                    <a:pos x="446" y="637"/>
                  </a:cxn>
                  <a:cxn ang="0">
                    <a:pos x="399" y="630"/>
                  </a:cxn>
                  <a:cxn ang="0">
                    <a:pos x="372" y="624"/>
                  </a:cxn>
                  <a:cxn ang="0">
                    <a:pos x="325" y="599"/>
                  </a:cxn>
                  <a:cxn ang="0">
                    <a:pos x="313" y="583"/>
                  </a:cxn>
                  <a:cxn ang="0">
                    <a:pos x="340" y="593"/>
                  </a:cxn>
                  <a:cxn ang="0">
                    <a:pos x="387" y="593"/>
                  </a:cxn>
                  <a:cxn ang="0">
                    <a:pos x="434" y="577"/>
                  </a:cxn>
                  <a:cxn ang="0">
                    <a:pos x="454" y="568"/>
                  </a:cxn>
                  <a:cxn ang="0">
                    <a:pos x="415" y="543"/>
                  </a:cxn>
                  <a:cxn ang="0">
                    <a:pos x="391" y="527"/>
                  </a:cxn>
                  <a:cxn ang="0">
                    <a:pos x="391" y="521"/>
                  </a:cxn>
                  <a:cxn ang="0">
                    <a:pos x="399" y="514"/>
                  </a:cxn>
                  <a:cxn ang="0">
                    <a:pos x="446" y="505"/>
                  </a:cxn>
                  <a:cxn ang="0">
                    <a:pos x="466" y="505"/>
                  </a:cxn>
                  <a:cxn ang="0">
                    <a:pos x="544" y="496"/>
                  </a:cxn>
                  <a:cxn ang="0">
                    <a:pos x="614" y="467"/>
                  </a:cxn>
                  <a:cxn ang="0">
                    <a:pos x="556" y="442"/>
                  </a:cxn>
                  <a:cxn ang="0">
                    <a:pos x="516" y="424"/>
                  </a:cxn>
                  <a:cxn ang="0">
                    <a:pos x="513" y="417"/>
                  </a:cxn>
                  <a:cxn ang="0">
                    <a:pos x="513" y="405"/>
                  </a:cxn>
                  <a:cxn ang="0">
                    <a:pos x="528" y="395"/>
                  </a:cxn>
                  <a:cxn ang="0">
                    <a:pos x="603" y="392"/>
                  </a:cxn>
                  <a:cxn ang="0">
                    <a:pos x="669" y="373"/>
                  </a:cxn>
                  <a:cxn ang="0">
                    <a:pos x="736" y="348"/>
                  </a:cxn>
                  <a:cxn ang="0">
                    <a:pos x="794" y="314"/>
                  </a:cxn>
                  <a:cxn ang="0">
                    <a:pos x="751" y="330"/>
                  </a:cxn>
                  <a:cxn ang="0">
                    <a:pos x="708" y="336"/>
                  </a:cxn>
                  <a:cxn ang="0">
                    <a:pos x="618" y="326"/>
                  </a:cxn>
                  <a:cxn ang="0">
                    <a:pos x="618" y="317"/>
                  </a:cxn>
                  <a:cxn ang="0">
                    <a:pos x="630" y="304"/>
                  </a:cxn>
                  <a:cxn ang="0">
                    <a:pos x="657" y="292"/>
                  </a:cxn>
                  <a:cxn ang="0">
                    <a:pos x="677" y="282"/>
                  </a:cxn>
                  <a:cxn ang="0">
                    <a:pos x="751" y="232"/>
                  </a:cxn>
                  <a:cxn ang="0">
                    <a:pos x="826" y="160"/>
                  </a:cxn>
                  <a:cxn ang="0">
                    <a:pos x="869" y="98"/>
                  </a:cxn>
                  <a:cxn ang="0">
                    <a:pos x="884" y="57"/>
                  </a:cxn>
                  <a:cxn ang="0">
                    <a:pos x="888" y="19"/>
                  </a:cxn>
                  <a:cxn ang="0">
                    <a:pos x="884" y="0"/>
                  </a:cxn>
                  <a:cxn ang="0">
                    <a:pos x="880" y="3"/>
                  </a:cxn>
                  <a:cxn ang="0">
                    <a:pos x="876" y="10"/>
                  </a:cxn>
                  <a:cxn ang="0">
                    <a:pos x="865" y="25"/>
                  </a:cxn>
                  <a:cxn ang="0">
                    <a:pos x="794" y="72"/>
                  </a:cxn>
                  <a:cxn ang="0">
                    <a:pos x="665" y="126"/>
                  </a:cxn>
                  <a:cxn ang="0">
                    <a:pos x="505" y="173"/>
                  </a:cxn>
                  <a:cxn ang="0">
                    <a:pos x="415" y="188"/>
                  </a:cxn>
                </a:cxnLst>
                <a:rect l="0" t="0" r="r" b="b"/>
                <a:pathLst>
                  <a:path w="888" h="703">
                    <a:moveTo>
                      <a:pt x="415" y="188"/>
                    </a:moveTo>
                    <a:lnTo>
                      <a:pt x="415" y="188"/>
                    </a:lnTo>
                    <a:lnTo>
                      <a:pt x="383" y="207"/>
                    </a:lnTo>
                    <a:lnTo>
                      <a:pt x="352" y="223"/>
                    </a:lnTo>
                    <a:lnTo>
                      <a:pt x="301" y="264"/>
                    </a:lnTo>
                    <a:lnTo>
                      <a:pt x="254" y="308"/>
                    </a:lnTo>
                    <a:lnTo>
                      <a:pt x="211" y="355"/>
                    </a:lnTo>
                    <a:lnTo>
                      <a:pt x="133" y="452"/>
                    </a:lnTo>
                    <a:lnTo>
                      <a:pt x="94" y="499"/>
                    </a:lnTo>
                    <a:lnTo>
                      <a:pt x="51" y="543"/>
                    </a:lnTo>
                    <a:lnTo>
                      <a:pt x="51" y="543"/>
                    </a:lnTo>
                    <a:lnTo>
                      <a:pt x="27" y="571"/>
                    </a:lnTo>
                    <a:lnTo>
                      <a:pt x="12" y="596"/>
                    </a:lnTo>
                    <a:lnTo>
                      <a:pt x="4" y="615"/>
                    </a:lnTo>
                    <a:lnTo>
                      <a:pt x="0" y="637"/>
                    </a:lnTo>
                    <a:lnTo>
                      <a:pt x="4" y="652"/>
                    </a:lnTo>
                    <a:lnTo>
                      <a:pt x="12" y="668"/>
                    </a:lnTo>
                    <a:lnTo>
                      <a:pt x="27" y="677"/>
                    </a:lnTo>
                    <a:lnTo>
                      <a:pt x="47" y="690"/>
                    </a:lnTo>
                    <a:lnTo>
                      <a:pt x="67" y="696"/>
                    </a:lnTo>
                    <a:lnTo>
                      <a:pt x="94" y="699"/>
                    </a:lnTo>
                    <a:lnTo>
                      <a:pt x="121" y="703"/>
                    </a:lnTo>
                    <a:lnTo>
                      <a:pt x="153" y="703"/>
                    </a:lnTo>
                    <a:lnTo>
                      <a:pt x="188" y="699"/>
                    </a:lnTo>
                    <a:lnTo>
                      <a:pt x="219" y="693"/>
                    </a:lnTo>
                    <a:lnTo>
                      <a:pt x="254" y="684"/>
                    </a:lnTo>
                    <a:lnTo>
                      <a:pt x="290" y="671"/>
                    </a:lnTo>
                    <a:lnTo>
                      <a:pt x="290" y="671"/>
                    </a:lnTo>
                    <a:lnTo>
                      <a:pt x="329" y="662"/>
                    </a:lnTo>
                    <a:lnTo>
                      <a:pt x="380" y="652"/>
                    </a:lnTo>
                    <a:lnTo>
                      <a:pt x="446" y="637"/>
                    </a:lnTo>
                    <a:lnTo>
                      <a:pt x="446" y="637"/>
                    </a:lnTo>
                    <a:lnTo>
                      <a:pt x="423" y="634"/>
                    </a:lnTo>
                    <a:lnTo>
                      <a:pt x="399" y="630"/>
                    </a:lnTo>
                    <a:lnTo>
                      <a:pt x="372" y="624"/>
                    </a:lnTo>
                    <a:lnTo>
                      <a:pt x="372" y="624"/>
                    </a:lnTo>
                    <a:lnTo>
                      <a:pt x="344" y="612"/>
                    </a:lnTo>
                    <a:lnTo>
                      <a:pt x="325" y="599"/>
                    </a:lnTo>
                    <a:lnTo>
                      <a:pt x="313" y="590"/>
                    </a:lnTo>
                    <a:lnTo>
                      <a:pt x="313" y="583"/>
                    </a:lnTo>
                    <a:lnTo>
                      <a:pt x="313" y="583"/>
                    </a:lnTo>
                    <a:lnTo>
                      <a:pt x="340" y="593"/>
                    </a:lnTo>
                    <a:lnTo>
                      <a:pt x="364" y="593"/>
                    </a:lnTo>
                    <a:lnTo>
                      <a:pt x="387" y="593"/>
                    </a:lnTo>
                    <a:lnTo>
                      <a:pt x="407" y="590"/>
                    </a:lnTo>
                    <a:lnTo>
                      <a:pt x="434" y="577"/>
                    </a:lnTo>
                    <a:lnTo>
                      <a:pt x="454" y="568"/>
                    </a:lnTo>
                    <a:lnTo>
                      <a:pt x="454" y="568"/>
                    </a:lnTo>
                    <a:lnTo>
                      <a:pt x="434" y="555"/>
                    </a:lnTo>
                    <a:lnTo>
                      <a:pt x="415" y="543"/>
                    </a:lnTo>
                    <a:lnTo>
                      <a:pt x="395" y="530"/>
                    </a:lnTo>
                    <a:lnTo>
                      <a:pt x="391" y="527"/>
                    </a:lnTo>
                    <a:lnTo>
                      <a:pt x="391" y="521"/>
                    </a:lnTo>
                    <a:lnTo>
                      <a:pt x="391" y="521"/>
                    </a:lnTo>
                    <a:lnTo>
                      <a:pt x="395" y="518"/>
                    </a:lnTo>
                    <a:lnTo>
                      <a:pt x="399" y="514"/>
                    </a:lnTo>
                    <a:lnTo>
                      <a:pt x="419" y="508"/>
                    </a:lnTo>
                    <a:lnTo>
                      <a:pt x="446" y="505"/>
                    </a:lnTo>
                    <a:lnTo>
                      <a:pt x="466" y="505"/>
                    </a:lnTo>
                    <a:lnTo>
                      <a:pt x="466" y="505"/>
                    </a:lnTo>
                    <a:lnTo>
                      <a:pt x="505" y="502"/>
                    </a:lnTo>
                    <a:lnTo>
                      <a:pt x="544" y="496"/>
                    </a:lnTo>
                    <a:lnTo>
                      <a:pt x="579" y="483"/>
                    </a:lnTo>
                    <a:lnTo>
                      <a:pt x="614" y="467"/>
                    </a:lnTo>
                    <a:lnTo>
                      <a:pt x="614" y="467"/>
                    </a:lnTo>
                    <a:lnTo>
                      <a:pt x="556" y="442"/>
                    </a:lnTo>
                    <a:lnTo>
                      <a:pt x="524" y="430"/>
                    </a:lnTo>
                    <a:lnTo>
                      <a:pt x="516" y="424"/>
                    </a:lnTo>
                    <a:lnTo>
                      <a:pt x="513" y="417"/>
                    </a:lnTo>
                    <a:lnTo>
                      <a:pt x="513" y="417"/>
                    </a:lnTo>
                    <a:lnTo>
                      <a:pt x="509" y="411"/>
                    </a:lnTo>
                    <a:lnTo>
                      <a:pt x="513" y="405"/>
                    </a:lnTo>
                    <a:lnTo>
                      <a:pt x="528" y="395"/>
                    </a:lnTo>
                    <a:lnTo>
                      <a:pt x="528" y="395"/>
                    </a:lnTo>
                    <a:lnTo>
                      <a:pt x="563" y="395"/>
                    </a:lnTo>
                    <a:lnTo>
                      <a:pt x="603" y="392"/>
                    </a:lnTo>
                    <a:lnTo>
                      <a:pt x="634" y="383"/>
                    </a:lnTo>
                    <a:lnTo>
                      <a:pt x="669" y="373"/>
                    </a:lnTo>
                    <a:lnTo>
                      <a:pt x="700" y="361"/>
                    </a:lnTo>
                    <a:lnTo>
                      <a:pt x="736" y="348"/>
                    </a:lnTo>
                    <a:lnTo>
                      <a:pt x="794" y="314"/>
                    </a:lnTo>
                    <a:lnTo>
                      <a:pt x="794" y="314"/>
                    </a:lnTo>
                    <a:lnTo>
                      <a:pt x="771" y="323"/>
                    </a:lnTo>
                    <a:lnTo>
                      <a:pt x="751" y="330"/>
                    </a:lnTo>
                    <a:lnTo>
                      <a:pt x="728" y="333"/>
                    </a:lnTo>
                    <a:lnTo>
                      <a:pt x="708" y="336"/>
                    </a:lnTo>
                    <a:lnTo>
                      <a:pt x="665" y="333"/>
                    </a:lnTo>
                    <a:lnTo>
                      <a:pt x="618" y="326"/>
                    </a:lnTo>
                    <a:lnTo>
                      <a:pt x="618" y="326"/>
                    </a:lnTo>
                    <a:lnTo>
                      <a:pt x="618" y="317"/>
                    </a:lnTo>
                    <a:lnTo>
                      <a:pt x="622" y="311"/>
                    </a:lnTo>
                    <a:lnTo>
                      <a:pt x="630" y="304"/>
                    </a:lnTo>
                    <a:lnTo>
                      <a:pt x="638" y="298"/>
                    </a:lnTo>
                    <a:lnTo>
                      <a:pt x="657" y="292"/>
                    </a:lnTo>
                    <a:lnTo>
                      <a:pt x="677" y="282"/>
                    </a:lnTo>
                    <a:lnTo>
                      <a:pt x="677" y="282"/>
                    </a:lnTo>
                    <a:lnTo>
                      <a:pt x="712" y="261"/>
                    </a:lnTo>
                    <a:lnTo>
                      <a:pt x="751" y="232"/>
                    </a:lnTo>
                    <a:lnTo>
                      <a:pt x="790" y="198"/>
                    </a:lnTo>
                    <a:lnTo>
                      <a:pt x="826" y="160"/>
                    </a:lnTo>
                    <a:lnTo>
                      <a:pt x="857" y="116"/>
                    </a:lnTo>
                    <a:lnTo>
                      <a:pt x="869" y="98"/>
                    </a:lnTo>
                    <a:lnTo>
                      <a:pt x="880" y="76"/>
                    </a:lnTo>
                    <a:lnTo>
                      <a:pt x="884" y="57"/>
                    </a:lnTo>
                    <a:lnTo>
                      <a:pt x="888" y="38"/>
                    </a:lnTo>
                    <a:lnTo>
                      <a:pt x="888" y="19"/>
                    </a:lnTo>
                    <a:lnTo>
                      <a:pt x="884" y="0"/>
                    </a:lnTo>
                    <a:lnTo>
                      <a:pt x="884" y="0"/>
                    </a:lnTo>
                    <a:lnTo>
                      <a:pt x="880" y="0"/>
                    </a:lnTo>
                    <a:lnTo>
                      <a:pt x="880" y="3"/>
                    </a:lnTo>
                    <a:lnTo>
                      <a:pt x="876" y="10"/>
                    </a:lnTo>
                    <a:lnTo>
                      <a:pt x="876" y="10"/>
                    </a:lnTo>
                    <a:lnTo>
                      <a:pt x="873" y="16"/>
                    </a:lnTo>
                    <a:lnTo>
                      <a:pt x="865" y="25"/>
                    </a:lnTo>
                    <a:lnTo>
                      <a:pt x="837" y="47"/>
                    </a:lnTo>
                    <a:lnTo>
                      <a:pt x="794" y="72"/>
                    </a:lnTo>
                    <a:lnTo>
                      <a:pt x="736" y="101"/>
                    </a:lnTo>
                    <a:lnTo>
                      <a:pt x="665" y="126"/>
                    </a:lnTo>
                    <a:lnTo>
                      <a:pt x="587" y="151"/>
                    </a:lnTo>
                    <a:lnTo>
                      <a:pt x="505" y="173"/>
                    </a:lnTo>
                    <a:lnTo>
                      <a:pt x="415" y="188"/>
                    </a:lnTo>
                    <a:lnTo>
                      <a:pt x="415" y="188"/>
                    </a:lnTo>
                    <a:close/>
                  </a:path>
                </a:pathLst>
              </a:custGeom>
              <a:solidFill>
                <a:srgbClr val="C2E8F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 name="Freeform 92"/>
              <p:cNvSpPr>
                <a:spLocks noEditPoints="1"/>
              </p:cNvSpPr>
              <p:nvPr/>
            </p:nvSpPr>
            <p:spPr bwMode="auto">
              <a:xfrm>
                <a:off x="2560638" y="1055688"/>
                <a:ext cx="1627187" cy="955675"/>
              </a:xfrm>
              <a:custGeom>
                <a:avLst/>
                <a:gdLst/>
                <a:ahLst/>
                <a:cxnLst>
                  <a:cxn ang="0">
                    <a:pos x="1025" y="0"/>
                  </a:cxn>
                  <a:cxn ang="0">
                    <a:pos x="1014" y="35"/>
                  </a:cxn>
                  <a:cxn ang="0">
                    <a:pos x="978" y="66"/>
                  </a:cxn>
                  <a:cxn ang="0">
                    <a:pos x="928" y="95"/>
                  </a:cxn>
                  <a:cxn ang="0">
                    <a:pos x="873" y="126"/>
                  </a:cxn>
                  <a:cxn ang="0">
                    <a:pos x="736" y="179"/>
                  </a:cxn>
                  <a:cxn ang="0">
                    <a:pos x="662" y="204"/>
                  </a:cxn>
                  <a:cxn ang="0">
                    <a:pos x="607" y="232"/>
                  </a:cxn>
                  <a:cxn ang="0">
                    <a:pos x="556" y="264"/>
                  </a:cxn>
                  <a:cxn ang="0">
                    <a:pos x="505" y="308"/>
                  </a:cxn>
                  <a:cxn ang="0">
                    <a:pos x="450" y="361"/>
                  </a:cxn>
                  <a:cxn ang="0">
                    <a:pos x="396" y="421"/>
                  </a:cxn>
                  <a:cxn ang="0">
                    <a:pos x="325" y="511"/>
                  </a:cxn>
                  <a:cxn ang="0">
                    <a:pos x="266" y="590"/>
                  </a:cxn>
                  <a:cxn ang="0">
                    <a:pos x="161" y="587"/>
                  </a:cxn>
                  <a:cxn ang="0">
                    <a:pos x="94" y="584"/>
                  </a:cxn>
                  <a:cxn ang="0">
                    <a:pos x="122" y="574"/>
                  </a:cxn>
                  <a:cxn ang="0">
                    <a:pos x="169" y="549"/>
                  </a:cxn>
                  <a:cxn ang="0">
                    <a:pos x="188" y="533"/>
                  </a:cxn>
                  <a:cxn ang="0">
                    <a:pos x="282" y="449"/>
                  </a:cxn>
                  <a:cxn ang="0">
                    <a:pos x="407" y="308"/>
                  </a:cxn>
                  <a:cxn ang="0">
                    <a:pos x="478" y="242"/>
                  </a:cxn>
                  <a:cxn ang="0">
                    <a:pos x="532" y="204"/>
                  </a:cxn>
                  <a:cxn ang="0">
                    <a:pos x="564" y="185"/>
                  </a:cxn>
                  <a:cxn ang="0">
                    <a:pos x="736" y="148"/>
                  </a:cxn>
                  <a:cxn ang="0">
                    <a:pos x="885" y="98"/>
                  </a:cxn>
                  <a:cxn ang="0">
                    <a:pos x="986" y="44"/>
                  </a:cxn>
                  <a:cxn ang="0">
                    <a:pos x="1022" y="13"/>
                  </a:cxn>
                  <a:cxn ang="0">
                    <a:pos x="1025" y="7"/>
                  </a:cxn>
                  <a:cxn ang="0">
                    <a:pos x="1025" y="0"/>
                  </a:cxn>
                  <a:cxn ang="0">
                    <a:pos x="0" y="602"/>
                  </a:cxn>
                  <a:cxn ang="0">
                    <a:pos x="4" y="602"/>
                  </a:cxn>
                </a:cxnLst>
                <a:rect l="0" t="0" r="r" b="b"/>
                <a:pathLst>
                  <a:path w="1025" h="602">
                    <a:moveTo>
                      <a:pt x="1025" y="0"/>
                    </a:moveTo>
                    <a:lnTo>
                      <a:pt x="1025" y="0"/>
                    </a:lnTo>
                    <a:lnTo>
                      <a:pt x="1022" y="19"/>
                    </a:lnTo>
                    <a:lnTo>
                      <a:pt x="1014" y="35"/>
                    </a:lnTo>
                    <a:lnTo>
                      <a:pt x="998" y="51"/>
                    </a:lnTo>
                    <a:lnTo>
                      <a:pt x="978" y="66"/>
                    </a:lnTo>
                    <a:lnTo>
                      <a:pt x="978" y="66"/>
                    </a:lnTo>
                    <a:lnTo>
                      <a:pt x="928" y="95"/>
                    </a:lnTo>
                    <a:lnTo>
                      <a:pt x="873" y="126"/>
                    </a:lnTo>
                    <a:lnTo>
                      <a:pt x="873" y="126"/>
                    </a:lnTo>
                    <a:lnTo>
                      <a:pt x="814" y="154"/>
                    </a:lnTo>
                    <a:lnTo>
                      <a:pt x="736" y="179"/>
                    </a:lnTo>
                    <a:lnTo>
                      <a:pt x="736" y="179"/>
                    </a:lnTo>
                    <a:lnTo>
                      <a:pt x="662" y="204"/>
                    </a:lnTo>
                    <a:lnTo>
                      <a:pt x="634" y="217"/>
                    </a:lnTo>
                    <a:lnTo>
                      <a:pt x="607" y="232"/>
                    </a:lnTo>
                    <a:lnTo>
                      <a:pt x="607" y="232"/>
                    </a:lnTo>
                    <a:lnTo>
                      <a:pt x="556" y="264"/>
                    </a:lnTo>
                    <a:lnTo>
                      <a:pt x="532" y="283"/>
                    </a:lnTo>
                    <a:lnTo>
                      <a:pt x="505" y="308"/>
                    </a:lnTo>
                    <a:lnTo>
                      <a:pt x="505" y="308"/>
                    </a:lnTo>
                    <a:lnTo>
                      <a:pt x="450" y="361"/>
                    </a:lnTo>
                    <a:lnTo>
                      <a:pt x="396" y="421"/>
                    </a:lnTo>
                    <a:lnTo>
                      <a:pt x="396" y="421"/>
                    </a:lnTo>
                    <a:lnTo>
                      <a:pt x="364" y="461"/>
                    </a:lnTo>
                    <a:lnTo>
                      <a:pt x="325" y="511"/>
                    </a:lnTo>
                    <a:lnTo>
                      <a:pt x="266" y="590"/>
                    </a:lnTo>
                    <a:lnTo>
                      <a:pt x="266" y="590"/>
                    </a:lnTo>
                    <a:lnTo>
                      <a:pt x="212" y="587"/>
                    </a:lnTo>
                    <a:lnTo>
                      <a:pt x="161" y="587"/>
                    </a:lnTo>
                    <a:lnTo>
                      <a:pt x="122" y="587"/>
                    </a:lnTo>
                    <a:lnTo>
                      <a:pt x="94" y="584"/>
                    </a:lnTo>
                    <a:lnTo>
                      <a:pt x="94" y="584"/>
                    </a:lnTo>
                    <a:lnTo>
                      <a:pt x="122" y="574"/>
                    </a:lnTo>
                    <a:lnTo>
                      <a:pt x="145" y="562"/>
                    </a:lnTo>
                    <a:lnTo>
                      <a:pt x="169" y="549"/>
                    </a:lnTo>
                    <a:lnTo>
                      <a:pt x="188" y="533"/>
                    </a:lnTo>
                    <a:lnTo>
                      <a:pt x="188" y="533"/>
                    </a:lnTo>
                    <a:lnTo>
                      <a:pt x="239" y="493"/>
                    </a:lnTo>
                    <a:lnTo>
                      <a:pt x="282" y="449"/>
                    </a:lnTo>
                    <a:lnTo>
                      <a:pt x="364" y="355"/>
                    </a:lnTo>
                    <a:lnTo>
                      <a:pt x="407" y="308"/>
                    </a:lnTo>
                    <a:lnTo>
                      <a:pt x="450" y="261"/>
                    </a:lnTo>
                    <a:lnTo>
                      <a:pt x="478" y="242"/>
                    </a:lnTo>
                    <a:lnTo>
                      <a:pt x="505" y="220"/>
                    </a:lnTo>
                    <a:lnTo>
                      <a:pt x="532" y="204"/>
                    </a:lnTo>
                    <a:lnTo>
                      <a:pt x="564" y="185"/>
                    </a:lnTo>
                    <a:lnTo>
                      <a:pt x="564" y="185"/>
                    </a:lnTo>
                    <a:lnTo>
                      <a:pt x="654" y="170"/>
                    </a:lnTo>
                    <a:lnTo>
                      <a:pt x="736" y="148"/>
                    </a:lnTo>
                    <a:lnTo>
                      <a:pt x="814" y="123"/>
                    </a:lnTo>
                    <a:lnTo>
                      <a:pt x="885" y="98"/>
                    </a:lnTo>
                    <a:lnTo>
                      <a:pt x="943" y="69"/>
                    </a:lnTo>
                    <a:lnTo>
                      <a:pt x="986" y="44"/>
                    </a:lnTo>
                    <a:lnTo>
                      <a:pt x="1014" y="22"/>
                    </a:lnTo>
                    <a:lnTo>
                      <a:pt x="1022" y="13"/>
                    </a:lnTo>
                    <a:lnTo>
                      <a:pt x="1025" y="7"/>
                    </a:lnTo>
                    <a:lnTo>
                      <a:pt x="1025" y="7"/>
                    </a:lnTo>
                    <a:lnTo>
                      <a:pt x="1025" y="0"/>
                    </a:lnTo>
                    <a:lnTo>
                      <a:pt x="1025" y="0"/>
                    </a:lnTo>
                    <a:close/>
                    <a:moveTo>
                      <a:pt x="4" y="602"/>
                    </a:moveTo>
                    <a:lnTo>
                      <a:pt x="0" y="602"/>
                    </a:lnTo>
                    <a:lnTo>
                      <a:pt x="4" y="596"/>
                    </a:lnTo>
                    <a:lnTo>
                      <a:pt x="4" y="602"/>
                    </a:lnTo>
                    <a:lnTo>
                      <a:pt x="4" y="602"/>
                    </a:lnTo>
                    <a:close/>
                  </a:path>
                </a:pathLst>
              </a:custGeom>
              <a:solidFill>
                <a:srgbClr val="E0F3F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9" name="Group 18"/>
            <p:cNvGrpSpPr/>
            <p:nvPr/>
          </p:nvGrpSpPr>
          <p:grpSpPr>
            <a:xfrm>
              <a:off x="2566946" y="735471"/>
              <a:ext cx="1497012" cy="1114425"/>
              <a:chOff x="331788" y="1011238"/>
              <a:chExt cx="1497012" cy="1114425"/>
            </a:xfrm>
          </p:grpSpPr>
          <p:sp>
            <p:nvSpPr>
              <p:cNvPr id="20" name="Freeform 93"/>
              <p:cNvSpPr>
                <a:spLocks/>
              </p:cNvSpPr>
              <p:nvPr/>
            </p:nvSpPr>
            <p:spPr bwMode="auto">
              <a:xfrm>
                <a:off x="331788" y="1011238"/>
                <a:ext cx="1409700" cy="1114425"/>
              </a:xfrm>
              <a:custGeom>
                <a:avLst/>
                <a:gdLst/>
                <a:ahLst/>
                <a:cxnLst>
                  <a:cxn ang="0">
                    <a:pos x="473" y="192"/>
                  </a:cxn>
                  <a:cxn ang="0">
                    <a:pos x="536" y="226"/>
                  </a:cxn>
                  <a:cxn ang="0">
                    <a:pos x="634" y="311"/>
                  </a:cxn>
                  <a:cxn ang="0">
                    <a:pos x="755" y="452"/>
                  </a:cxn>
                  <a:cxn ang="0">
                    <a:pos x="837" y="546"/>
                  </a:cxn>
                  <a:cxn ang="0">
                    <a:pos x="861" y="571"/>
                  </a:cxn>
                  <a:cxn ang="0">
                    <a:pos x="884" y="618"/>
                  </a:cxn>
                  <a:cxn ang="0">
                    <a:pos x="884" y="655"/>
                  </a:cxn>
                  <a:cxn ang="0">
                    <a:pos x="861" y="681"/>
                  </a:cxn>
                  <a:cxn ang="0">
                    <a:pos x="821" y="696"/>
                  </a:cxn>
                  <a:cxn ang="0">
                    <a:pos x="767" y="702"/>
                  </a:cxn>
                  <a:cxn ang="0">
                    <a:pos x="700" y="699"/>
                  </a:cxn>
                  <a:cxn ang="0">
                    <a:pos x="634" y="684"/>
                  </a:cxn>
                  <a:cxn ang="0">
                    <a:pos x="598" y="674"/>
                  </a:cxn>
                  <a:cxn ang="0">
                    <a:pos x="508" y="652"/>
                  </a:cxn>
                  <a:cxn ang="0">
                    <a:pos x="442" y="640"/>
                  </a:cxn>
                  <a:cxn ang="0">
                    <a:pos x="489" y="630"/>
                  </a:cxn>
                  <a:cxn ang="0">
                    <a:pos x="516" y="624"/>
                  </a:cxn>
                  <a:cxn ang="0">
                    <a:pos x="563" y="602"/>
                  </a:cxn>
                  <a:cxn ang="0">
                    <a:pos x="575" y="587"/>
                  </a:cxn>
                  <a:cxn ang="0">
                    <a:pos x="548" y="593"/>
                  </a:cxn>
                  <a:cxn ang="0">
                    <a:pos x="501" y="593"/>
                  </a:cxn>
                  <a:cxn ang="0">
                    <a:pos x="454" y="577"/>
                  </a:cxn>
                  <a:cxn ang="0">
                    <a:pos x="434" y="571"/>
                  </a:cxn>
                  <a:cxn ang="0">
                    <a:pos x="473" y="543"/>
                  </a:cxn>
                  <a:cxn ang="0">
                    <a:pos x="497" y="527"/>
                  </a:cxn>
                  <a:cxn ang="0">
                    <a:pos x="497" y="524"/>
                  </a:cxn>
                  <a:cxn ang="0">
                    <a:pos x="489" y="514"/>
                  </a:cxn>
                  <a:cxn ang="0">
                    <a:pos x="442" y="505"/>
                  </a:cxn>
                  <a:cxn ang="0">
                    <a:pos x="422" y="505"/>
                  </a:cxn>
                  <a:cxn ang="0">
                    <a:pos x="344" y="496"/>
                  </a:cxn>
                  <a:cxn ang="0">
                    <a:pos x="274" y="471"/>
                  </a:cxn>
                  <a:cxn ang="0">
                    <a:pos x="332" y="445"/>
                  </a:cxn>
                  <a:cxn ang="0">
                    <a:pos x="372" y="423"/>
                  </a:cxn>
                  <a:cxn ang="0">
                    <a:pos x="375" y="420"/>
                  </a:cxn>
                  <a:cxn ang="0">
                    <a:pos x="375" y="405"/>
                  </a:cxn>
                  <a:cxn ang="0">
                    <a:pos x="360" y="398"/>
                  </a:cxn>
                  <a:cxn ang="0">
                    <a:pos x="285" y="392"/>
                  </a:cxn>
                  <a:cxn ang="0">
                    <a:pos x="219" y="376"/>
                  </a:cxn>
                  <a:cxn ang="0">
                    <a:pos x="152" y="348"/>
                  </a:cxn>
                  <a:cxn ang="0">
                    <a:pos x="94" y="317"/>
                  </a:cxn>
                  <a:cxn ang="0">
                    <a:pos x="137" y="333"/>
                  </a:cxn>
                  <a:cxn ang="0">
                    <a:pos x="180" y="336"/>
                  </a:cxn>
                  <a:cxn ang="0">
                    <a:pos x="270" y="326"/>
                  </a:cxn>
                  <a:cxn ang="0">
                    <a:pos x="270" y="317"/>
                  </a:cxn>
                  <a:cxn ang="0">
                    <a:pos x="258" y="304"/>
                  </a:cxn>
                  <a:cxn ang="0">
                    <a:pos x="231" y="292"/>
                  </a:cxn>
                  <a:cxn ang="0">
                    <a:pos x="211" y="282"/>
                  </a:cxn>
                  <a:cxn ang="0">
                    <a:pos x="137" y="232"/>
                  </a:cxn>
                  <a:cxn ang="0">
                    <a:pos x="62" y="160"/>
                  </a:cxn>
                  <a:cxn ang="0">
                    <a:pos x="19" y="97"/>
                  </a:cxn>
                  <a:cxn ang="0">
                    <a:pos x="4" y="57"/>
                  </a:cxn>
                  <a:cxn ang="0">
                    <a:pos x="0" y="19"/>
                  </a:cxn>
                  <a:cxn ang="0">
                    <a:pos x="4" y="0"/>
                  </a:cxn>
                  <a:cxn ang="0">
                    <a:pos x="8" y="3"/>
                  </a:cxn>
                  <a:cxn ang="0">
                    <a:pos x="12" y="10"/>
                  </a:cxn>
                  <a:cxn ang="0">
                    <a:pos x="23" y="25"/>
                  </a:cxn>
                  <a:cxn ang="0">
                    <a:pos x="94" y="72"/>
                  </a:cxn>
                  <a:cxn ang="0">
                    <a:pos x="223" y="129"/>
                  </a:cxn>
                  <a:cxn ang="0">
                    <a:pos x="383" y="176"/>
                  </a:cxn>
                  <a:cxn ang="0">
                    <a:pos x="473" y="192"/>
                  </a:cxn>
                </a:cxnLst>
                <a:rect l="0" t="0" r="r" b="b"/>
                <a:pathLst>
                  <a:path w="888" h="702">
                    <a:moveTo>
                      <a:pt x="473" y="192"/>
                    </a:moveTo>
                    <a:lnTo>
                      <a:pt x="473" y="192"/>
                    </a:lnTo>
                    <a:lnTo>
                      <a:pt x="505" y="207"/>
                    </a:lnTo>
                    <a:lnTo>
                      <a:pt x="536" y="226"/>
                    </a:lnTo>
                    <a:lnTo>
                      <a:pt x="587" y="264"/>
                    </a:lnTo>
                    <a:lnTo>
                      <a:pt x="634" y="311"/>
                    </a:lnTo>
                    <a:lnTo>
                      <a:pt x="677" y="355"/>
                    </a:lnTo>
                    <a:lnTo>
                      <a:pt x="755" y="452"/>
                    </a:lnTo>
                    <a:lnTo>
                      <a:pt x="794" y="502"/>
                    </a:lnTo>
                    <a:lnTo>
                      <a:pt x="837" y="546"/>
                    </a:lnTo>
                    <a:lnTo>
                      <a:pt x="837" y="546"/>
                    </a:lnTo>
                    <a:lnTo>
                      <a:pt x="861" y="571"/>
                    </a:lnTo>
                    <a:lnTo>
                      <a:pt x="876" y="596"/>
                    </a:lnTo>
                    <a:lnTo>
                      <a:pt x="884" y="618"/>
                    </a:lnTo>
                    <a:lnTo>
                      <a:pt x="888" y="637"/>
                    </a:lnTo>
                    <a:lnTo>
                      <a:pt x="884" y="655"/>
                    </a:lnTo>
                    <a:lnTo>
                      <a:pt x="876" y="668"/>
                    </a:lnTo>
                    <a:lnTo>
                      <a:pt x="861" y="681"/>
                    </a:lnTo>
                    <a:lnTo>
                      <a:pt x="841" y="690"/>
                    </a:lnTo>
                    <a:lnTo>
                      <a:pt x="821" y="696"/>
                    </a:lnTo>
                    <a:lnTo>
                      <a:pt x="794" y="702"/>
                    </a:lnTo>
                    <a:lnTo>
                      <a:pt x="767" y="702"/>
                    </a:lnTo>
                    <a:lnTo>
                      <a:pt x="735" y="702"/>
                    </a:lnTo>
                    <a:lnTo>
                      <a:pt x="700" y="699"/>
                    </a:lnTo>
                    <a:lnTo>
                      <a:pt x="669" y="693"/>
                    </a:lnTo>
                    <a:lnTo>
                      <a:pt x="634" y="684"/>
                    </a:lnTo>
                    <a:lnTo>
                      <a:pt x="598" y="674"/>
                    </a:lnTo>
                    <a:lnTo>
                      <a:pt x="598" y="674"/>
                    </a:lnTo>
                    <a:lnTo>
                      <a:pt x="559" y="665"/>
                    </a:lnTo>
                    <a:lnTo>
                      <a:pt x="508" y="652"/>
                    </a:lnTo>
                    <a:lnTo>
                      <a:pt x="442" y="640"/>
                    </a:lnTo>
                    <a:lnTo>
                      <a:pt x="442" y="640"/>
                    </a:lnTo>
                    <a:lnTo>
                      <a:pt x="465" y="637"/>
                    </a:lnTo>
                    <a:lnTo>
                      <a:pt x="489" y="630"/>
                    </a:lnTo>
                    <a:lnTo>
                      <a:pt x="516" y="624"/>
                    </a:lnTo>
                    <a:lnTo>
                      <a:pt x="516" y="624"/>
                    </a:lnTo>
                    <a:lnTo>
                      <a:pt x="544" y="612"/>
                    </a:lnTo>
                    <a:lnTo>
                      <a:pt x="563" y="602"/>
                    </a:lnTo>
                    <a:lnTo>
                      <a:pt x="575" y="590"/>
                    </a:lnTo>
                    <a:lnTo>
                      <a:pt x="575" y="587"/>
                    </a:lnTo>
                    <a:lnTo>
                      <a:pt x="575" y="587"/>
                    </a:lnTo>
                    <a:lnTo>
                      <a:pt x="548" y="593"/>
                    </a:lnTo>
                    <a:lnTo>
                      <a:pt x="524" y="596"/>
                    </a:lnTo>
                    <a:lnTo>
                      <a:pt x="501" y="593"/>
                    </a:lnTo>
                    <a:lnTo>
                      <a:pt x="481" y="590"/>
                    </a:lnTo>
                    <a:lnTo>
                      <a:pt x="454" y="577"/>
                    </a:lnTo>
                    <a:lnTo>
                      <a:pt x="434" y="571"/>
                    </a:lnTo>
                    <a:lnTo>
                      <a:pt x="434" y="571"/>
                    </a:lnTo>
                    <a:lnTo>
                      <a:pt x="454" y="555"/>
                    </a:lnTo>
                    <a:lnTo>
                      <a:pt x="473" y="543"/>
                    </a:lnTo>
                    <a:lnTo>
                      <a:pt x="489" y="533"/>
                    </a:lnTo>
                    <a:lnTo>
                      <a:pt x="497" y="527"/>
                    </a:lnTo>
                    <a:lnTo>
                      <a:pt x="497" y="524"/>
                    </a:lnTo>
                    <a:lnTo>
                      <a:pt x="497" y="524"/>
                    </a:lnTo>
                    <a:lnTo>
                      <a:pt x="493" y="518"/>
                    </a:lnTo>
                    <a:lnTo>
                      <a:pt x="489" y="514"/>
                    </a:lnTo>
                    <a:lnTo>
                      <a:pt x="469" y="508"/>
                    </a:lnTo>
                    <a:lnTo>
                      <a:pt x="442" y="505"/>
                    </a:lnTo>
                    <a:lnTo>
                      <a:pt x="422" y="505"/>
                    </a:lnTo>
                    <a:lnTo>
                      <a:pt x="422" y="505"/>
                    </a:lnTo>
                    <a:lnTo>
                      <a:pt x="383" y="502"/>
                    </a:lnTo>
                    <a:lnTo>
                      <a:pt x="344" y="496"/>
                    </a:lnTo>
                    <a:lnTo>
                      <a:pt x="309" y="486"/>
                    </a:lnTo>
                    <a:lnTo>
                      <a:pt x="274" y="471"/>
                    </a:lnTo>
                    <a:lnTo>
                      <a:pt x="274" y="471"/>
                    </a:lnTo>
                    <a:lnTo>
                      <a:pt x="332" y="445"/>
                    </a:lnTo>
                    <a:lnTo>
                      <a:pt x="364" y="430"/>
                    </a:lnTo>
                    <a:lnTo>
                      <a:pt x="372" y="423"/>
                    </a:lnTo>
                    <a:lnTo>
                      <a:pt x="375" y="420"/>
                    </a:lnTo>
                    <a:lnTo>
                      <a:pt x="375" y="420"/>
                    </a:lnTo>
                    <a:lnTo>
                      <a:pt x="379" y="411"/>
                    </a:lnTo>
                    <a:lnTo>
                      <a:pt x="375" y="405"/>
                    </a:lnTo>
                    <a:lnTo>
                      <a:pt x="360" y="398"/>
                    </a:lnTo>
                    <a:lnTo>
                      <a:pt x="360" y="398"/>
                    </a:lnTo>
                    <a:lnTo>
                      <a:pt x="325" y="398"/>
                    </a:lnTo>
                    <a:lnTo>
                      <a:pt x="285" y="392"/>
                    </a:lnTo>
                    <a:lnTo>
                      <a:pt x="254" y="386"/>
                    </a:lnTo>
                    <a:lnTo>
                      <a:pt x="219" y="376"/>
                    </a:lnTo>
                    <a:lnTo>
                      <a:pt x="188" y="364"/>
                    </a:lnTo>
                    <a:lnTo>
                      <a:pt x="152" y="348"/>
                    </a:lnTo>
                    <a:lnTo>
                      <a:pt x="94" y="317"/>
                    </a:lnTo>
                    <a:lnTo>
                      <a:pt x="94" y="317"/>
                    </a:lnTo>
                    <a:lnTo>
                      <a:pt x="117" y="323"/>
                    </a:lnTo>
                    <a:lnTo>
                      <a:pt x="137" y="333"/>
                    </a:lnTo>
                    <a:lnTo>
                      <a:pt x="160" y="336"/>
                    </a:lnTo>
                    <a:lnTo>
                      <a:pt x="180" y="336"/>
                    </a:lnTo>
                    <a:lnTo>
                      <a:pt x="223" y="333"/>
                    </a:lnTo>
                    <a:lnTo>
                      <a:pt x="270" y="326"/>
                    </a:lnTo>
                    <a:lnTo>
                      <a:pt x="270" y="326"/>
                    </a:lnTo>
                    <a:lnTo>
                      <a:pt x="270" y="317"/>
                    </a:lnTo>
                    <a:lnTo>
                      <a:pt x="266" y="311"/>
                    </a:lnTo>
                    <a:lnTo>
                      <a:pt x="258" y="304"/>
                    </a:lnTo>
                    <a:lnTo>
                      <a:pt x="250" y="301"/>
                    </a:lnTo>
                    <a:lnTo>
                      <a:pt x="231" y="292"/>
                    </a:lnTo>
                    <a:lnTo>
                      <a:pt x="211" y="282"/>
                    </a:lnTo>
                    <a:lnTo>
                      <a:pt x="211" y="282"/>
                    </a:lnTo>
                    <a:lnTo>
                      <a:pt x="176" y="264"/>
                    </a:lnTo>
                    <a:lnTo>
                      <a:pt x="137" y="232"/>
                    </a:lnTo>
                    <a:lnTo>
                      <a:pt x="98" y="198"/>
                    </a:lnTo>
                    <a:lnTo>
                      <a:pt x="62" y="160"/>
                    </a:lnTo>
                    <a:lnTo>
                      <a:pt x="31" y="119"/>
                    </a:lnTo>
                    <a:lnTo>
                      <a:pt x="19" y="97"/>
                    </a:lnTo>
                    <a:lnTo>
                      <a:pt x="8" y="79"/>
                    </a:lnTo>
                    <a:lnTo>
                      <a:pt x="4" y="57"/>
                    </a:lnTo>
                    <a:lnTo>
                      <a:pt x="0" y="38"/>
                    </a:lnTo>
                    <a:lnTo>
                      <a:pt x="0" y="19"/>
                    </a:lnTo>
                    <a:lnTo>
                      <a:pt x="4" y="0"/>
                    </a:lnTo>
                    <a:lnTo>
                      <a:pt x="4" y="0"/>
                    </a:lnTo>
                    <a:lnTo>
                      <a:pt x="8" y="3"/>
                    </a:lnTo>
                    <a:lnTo>
                      <a:pt x="8" y="3"/>
                    </a:lnTo>
                    <a:lnTo>
                      <a:pt x="12" y="10"/>
                    </a:lnTo>
                    <a:lnTo>
                      <a:pt x="12" y="10"/>
                    </a:lnTo>
                    <a:lnTo>
                      <a:pt x="15" y="19"/>
                    </a:lnTo>
                    <a:lnTo>
                      <a:pt x="23" y="25"/>
                    </a:lnTo>
                    <a:lnTo>
                      <a:pt x="51" y="47"/>
                    </a:lnTo>
                    <a:lnTo>
                      <a:pt x="94" y="72"/>
                    </a:lnTo>
                    <a:lnTo>
                      <a:pt x="152" y="101"/>
                    </a:lnTo>
                    <a:lnTo>
                      <a:pt x="223" y="129"/>
                    </a:lnTo>
                    <a:lnTo>
                      <a:pt x="301" y="154"/>
                    </a:lnTo>
                    <a:lnTo>
                      <a:pt x="383" y="176"/>
                    </a:lnTo>
                    <a:lnTo>
                      <a:pt x="473" y="192"/>
                    </a:lnTo>
                    <a:lnTo>
                      <a:pt x="473" y="192"/>
                    </a:lnTo>
                    <a:close/>
                  </a:path>
                </a:pathLst>
              </a:custGeom>
              <a:solidFill>
                <a:srgbClr val="C2E8F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1" name="Freeform 94"/>
              <p:cNvSpPr>
                <a:spLocks/>
              </p:cNvSpPr>
              <p:nvPr/>
            </p:nvSpPr>
            <p:spPr bwMode="auto">
              <a:xfrm>
                <a:off x="858838" y="1304925"/>
                <a:ext cx="733425" cy="677862"/>
              </a:xfrm>
              <a:custGeom>
                <a:avLst/>
                <a:gdLst/>
                <a:ahLst/>
                <a:cxnLst>
                  <a:cxn ang="0">
                    <a:pos x="173" y="60"/>
                  </a:cxn>
                  <a:cxn ang="0">
                    <a:pos x="173" y="60"/>
                  </a:cxn>
                  <a:cxn ang="0">
                    <a:pos x="161" y="47"/>
                  </a:cxn>
                  <a:cxn ang="0">
                    <a:pos x="145" y="38"/>
                  </a:cxn>
                  <a:cxn ang="0">
                    <a:pos x="126" y="25"/>
                  </a:cxn>
                  <a:cxn ang="0">
                    <a:pos x="102" y="19"/>
                  </a:cxn>
                  <a:cxn ang="0">
                    <a:pos x="55" y="3"/>
                  </a:cxn>
                  <a:cxn ang="0">
                    <a:pos x="20" y="0"/>
                  </a:cxn>
                  <a:cxn ang="0">
                    <a:pos x="20" y="0"/>
                  </a:cxn>
                  <a:cxn ang="0">
                    <a:pos x="8" y="0"/>
                  </a:cxn>
                  <a:cxn ang="0">
                    <a:pos x="0" y="3"/>
                  </a:cxn>
                  <a:cxn ang="0">
                    <a:pos x="4" y="13"/>
                  </a:cxn>
                  <a:cxn ang="0">
                    <a:pos x="16" y="28"/>
                  </a:cxn>
                  <a:cxn ang="0">
                    <a:pos x="59" y="88"/>
                  </a:cxn>
                  <a:cxn ang="0">
                    <a:pos x="145" y="191"/>
                  </a:cxn>
                  <a:cxn ang="0">
                    <a:pos x="145" y="191"/>
                  </a:cxn>
                  <a:cxn ang="0">
                    <a:pos x="231" y="298"/>
                  </a:cxn>
                  <a:cxn ang="0">
                    <a:pos x="282" y="367"/>
                  </a:cxn>
                  <a:cxn ang="0">
                    <a:pos x="302" y="405"/>
                  </a:cxn>
                  <a:cxn ang="0">
                    <a:pos x="309" y="423"/>
                  </a:cxn>
                  <a:cxn ang="0">
                    <a:pos x="309" y="423"/>
                  </a:cxn>
                  <a:cxn ang="0">
                    <a:pos x="313" y="427"/>
                  </a:cxn>
                  <a:cxn ang="0">
                    <a:pos x="317" y="427"/>
                  </a:cxn>
                  <a:cxn ang="0">
                    <a:pos x="337" y="427"/>
                  </a:cxn>
                  <a:cxn ang="0">
                    <a:pos x="388" y="414"/>
                  </a:cxn>
                  <a:cxn ang="0">
                    <a:pos x="462" y="395"/>
                  </a:cxn>
                  <a:cxn ang="0">
                    <a:pos x="462" y="395"/>
                  </a:cxn>
                  <a:cxn ang="0">
                    <a:pos x="388" y="295"/>
                  </a:cxn>
                  <a:cxn ang="0">
                    <a:pos x="329" y="223"/>
                  </a:cxn>
                  <a:cxn ang="0">
                    <a:pos x="290" y="176"/>
                  </a:cxn>
                  <a:cxn ang="0">
                    <a:pos x="290" y="176"/>
                  </a:cxn>
                  <a:cxn ang="0">
                    <a:pos x="223" y="110"/>
                  </a:cxn>
                  <a:cxn ang="0">
                    <a:pos x="173" y="60"/>
                  </a:cxn>
                  <a:cxn ang="0">
                    <a:pos x="173" y="60"/>
                  </a:cxn>
                </a:cxnLst>
                <a:rect l="0" t="0" r="r" b="b"/>
                <a:pathLst>
                  <a:path w="462" h="427">
                    <a:moveTo>
                      <a:pt x="173" y="60"/>
                    </a:moveTo>
                    <a:lnTo>
                      <a:pt x="173" y="60"/>
                    </a:lnTo>
                    <a:lnTo>
                      <a:pt x="161" y="47"/>
                    </a:lnTo>
                    <a:lnTo>
                      <a:pt x="145" y="38"/>
                    </a:lnTo>
                    <a:lnTo>
                      <a:pt x="126" y="25"/>
                    </a:lnTo>
                    <a:lnTo>
                      <a:pt x="102" y="19"/>
                    </a:lnTo>
                    <a:lnTo>
                      <a:pt x="55" y="3"/>
                    </a:lnTo>
                    <a:lnTo>
                      <a:pt x="20" y="0"/>
                    </a:lnTo>
                    <a:lnTo>
                      <a:pt x="20" y="0"/>
                    </a:lnTo>
                    <a:lnTo>
                      <a:pt x="8" y="0"/>
                    </a:lnTo>
                    <a:lnTo>
                      <a:pt x="0" y="3"/>
                    </a:lnTo>
                    <a:lnTo>
                      <a:pt x="4" y="13"/>
                    </a:lnTo>
                    <a:lnTo>
                      <a:pt x="16" y="28"/>
                    </a:lnTo>
                    <a:lnTo>
                      <a:pt x="59" y="88"/>
                    </a:lnTo>
                    <a:lnTo>
                      <a:pt x="145" y="191"/>
                    </a:lnTo>
                    <a:lnTo>
                      <a:pt x="145" y="191"/>
                    </a:lnTo>
                    <a:lnTo>
                      <a:pt x="231" y="298"/>
                    </a:lnTo>
                    <a:lnTo>
                      <a:pt x="282" y="367"/>
                    </a:lnTo>
                    <a:lnTo>
                      <a:pt x="302" y="405"/>
                    </a:lnTo>
                    <a:lnTo>
                      <a:pt x="309" y="423"/>
                    </a:lnTo>
                    <a:lnTo>
                      <a:pt x="309" y="423"/>
                    </a:lnTo>
                    <a:lnTo>
                      <a:pt x="313" y="427"/>
                    </a:lnTo>
                    <a:lnTo>
                      <a:pt x="317" y="427"/>
                    </a:lnTo>
                    <a:lnTo>
                      <a:pt x="337" y="427"/>
                    </a:lnTo>
                    <a:lnTo>
                      <a:pt x="388" y="414"/>
                    </a:lnTo>
                    <a:lnTo>
                      <a:pt x="462" y="395"/>
                    </a:lnTo>
                    <a:lnTo>
                      <a:pt x="462" y="395"/>
                    </a:lnTo>
                    <a:lnTo>
                      <a:pt x="388" y="295"/>
                    </a:lnTo>
                    <a:lnTo>
                      <a:pt x="329" y="223"/>
                    </a:lnTo>
                    <a:lnTo>
                      <a:pt x="290" y="176"/>
                    </a:lnTo>
                    <a:lnTo>
                      <a:pt x="290" y="176"/>
                    </a:lnTo>
                    <a:lnTo>
                      <a:pt x="223" y="110"/>
                    </a:lnTo>
                    <a:lnTo>
                      <a:pt x="173" y="60"/>
                    </a:lnTo>
                    <a:lnTo>
                      <a:pt x="173" y="60"/>
                    </a:lnTo>
                    <a:close/>
                  </a:path>
                </a:pathLst>
              </a:custGeom>
              <a:solidFill>
                <a:srgbClr val="C2E8F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95"/>
              <p:cNvSpPr>
                <a:spLocks/>
              </p:cNvSpPr>
              <p:nvPr/>
            </p:nvSpPr>
            <p:spPr bwMode="auto">
              <a:xfrm>
                <a:off x="871538" y="1309688"/>
                <a:ext cx="708025" cy="661987"/>
              </a:xfrm>
              <a:custGeom>
                <a:avLst/>
                <a:gdLst/>
                <a:ahLst/>
                <a:cxnLst>
                  <a:cxn ang="0">
                    <a:pos x="168" y="60"/>
                  </a:cxn>
                  <a:cxn ang="0">
                    <a:pos x="168" y="60"/>
                  </a:cxn>
                  <a:cxn ang="0">
                    <a:pos x="157" y="47"/>
                  </a:cxn>
                  <a:cxn ang="0">
                    <a:pos x="141" y="38"/>
                  </a:cxn>
                  <a:cxn ang="0">
                    <a:pos x="121" y="29"/>
                  </a:cxn>
                  <a:cxn ang="0">
                    <a:pos x="98" y="19"/>
                  </a:cxn>
                  <a:cxn ang="0">
                    <a:pos x="51" y="7"/>
                  </a:cxn>
                  <a:cxn ang="0">
                    <a:pos x="16" y="0"/>
                  </a:cxn>
                  <a:cxn ang="0">
                    <a:pos x="16" y="0"/>
                  </a:cxn>
                  <a:cxn ang="0">
                    <a:pos x="4" y="0"/>
                  </a:cxn>
                  <a:cxn ang="0">
                    <a:pos x="0" y="7"/>
                  </a:cxn>
                  <a:cxn ang="0">
                    <a:pos x="4" y="16"/>
                  </a:cxn>
                  <a:cxn ang="0">
                    <a:pos x="12" y="32"/>
                  </a:cxn>
                  <a:cxn ang="0">
                    <a:pos x="59" y="88"/>
                  </a:cxn>
                  <a:cxn ang="0">
                    <a:pos x="141" y="188"/>
                  </a:cxn>
                  <a:cxn ang="0">
                    <a:pos x="141" y="188"/>
                  </a:cxn>
                  <a:cxn ang="0">
                    <a:pos x="227" y="292"/>
                  </a:cxn>
                  <a:cxn ang="0">
                    <a:pos x="274" y="358"/>
                  </a:cxn>
                  <a:cxn ang="0">
                    <a:pos x="294" y="395"/>
                  </a:cxn>
                  <a:cxn ang="0">
                    <a:pos x="301" y="414"/>
                  </a:cxn>
                  <a:cxn ang="0">
                    <a:pos x="301" y="414"/>
                  </a:cxn>
                  <a:cxn ang="0">
                    <a:pos x="305" y="417"/>
                  </a:cxn>
                  <a:cxn ang="0">
                    <a:pos x="309" y="417"/>
                  </a:cxn>
                  <a:cxn ang="0">
                    <a:pos x="325" y="417"/>
                  </a:cxn>
                  <a:cxn ang="0">
                    <a:pos x="376" y="405"/>
                  </a:cxn>
                  <a:cxn ang="0">
                    <a:pos x="446" y="386"/>
                  </a:cxn>
                  <a:cxn ang="0">
                    <a:pos x="446" y="386"/>
                  </a:cxn>
                  <a:cxn ang="0">
                    <a:pos x="376" y="289"/>
                  </a:cxn>
                  <a:cxn ang="0">
                    <a:pos x="321" y="217"/>
                  </a:cxn>
                  <a:cxn ang="0">
                    <a:pos x="282" y="173"/>
                  </a:cxn>
                  <a:cxn ang="0">
                    <a:pos x="282" y="173"/>
                  </a:cxn>
                  <a:cxn ang="0">
                    <a:pos x="215" y="107"/>
                  </a:cxn>
                  <a:cxn ang="0">
                    <a:pos x="168" y="60"/>
                  </a:cxn>
                  <a:cxn ang="0">
                    <a:pos x="168" y="60"/>
                  </a:cxn>
                </a:cxnLst>
                <a:rect l="0" t="0" r="r" b="b"/>
                <a:pathLst>
                  <a:path w="446" h="417">
                    <a:moveTo>
                      <a:pt x="168" y="60"/>
                    </a:moveTo>
                    <a:lnTo>
                      <a:pt x="168" y="60"/>
                    </a:lnTo>
                    <a:lnTo>
                      <a:pt x="157" y="47"/>
                    </a:lnTo>
                    <a:lnTo>
                      <a:pt x="141" y="38"/>
                    </a:lnTo>
                    <a:lnTo>
                      <a:pt x="121" y="29"/>
                    </a:lnTo>
                    <a:lnTo>
                      <a:pt x="98" y="19"/>
                    </a:lnTo>
                    <a:lnTo>
                      <a:pt x="51" y="7"/>
                    </a:lnTo>
                    <a:lnTo>
                      <a:pt x="16" y="0"/>
                    </a:lnTo>
                    <a:lnTo>
                      <a:pt x="16" y="0"/>
                    </a:lnTo>
                    <a:lnTo>
                      <a:pt x="4" y="0"/>
                    </a:lnTo>
                    <a:lnTo>
                      <a:pt x="0" y="7"/>
                    </a:lnTo>
                    <a:lnTo>
                      <a:pt x="4" y="16"/>
                    </a:lnTo>
                    <a:lnTo>
                      <a:pt x="12" y="32"/>
                    </a:lnTo>
                    <a:lnTo>
                      <a:pt x="59" y="88"/>
                    </a:lnTo>
                    <a:lnTo>
                      <a:pt x="141" y="188"/>
                    </a:lnTo>
                    <a:lnTo>
                      <a:pt x="141" y="188"/>
                    </a:lnTo>
                    <a:lnTo>
                      <a:pt x="227" y="292"/>
                    </a:lnTo>
                    <a:lnTo>
                      <a:pt x="274" y="358"/>
                    </a:lnTo>
                    <a:lnTo>
                      <a:pt x="294" y="395"/>
                    </a:lnTo>
                    <a:lnTo>
                      <a:pt x="301" y="414"/>
                    </a:lnTo>
                    <a:lnTo>
                      <a:pt x="301" y="414"/>
                    </a:lnTo>
                    <a:lnTo>
                      <a:pt x="305" y="417"/>
                    </a:lnTo>
                    <a:lnTo>
                      <a:pt x="309" y="417"/>
                    </a:lnTo>
                    <a:lnTo>
                      <a:pt x="325" y="417"/>
                    </a:lnTo>
                    <a:lnTo>
                      <a:pt x="376" y="405"/>
                    </a:lnTo>
                    <a:lnTo>
                      <a:pt x="446" y="386"/>
                    </a:lnTo>
                    <a:lnTo>
                      <a:pt x="446" y="386"/>
                    </a:lnTo>
                    <a:lnTo>
                      <a:pt x="376" y="289"/>
                    </a:lnTo>
                    <a:lnTo>
                      <a:pt x="321" y="217"/>
                    </a:lnTo>
                    <a:lnTo>
                      <a:pt x="282" y="173"/>
                    </a:lnTo>
                    <a:lnTo>
                      <a:pt x="282" y="173"/>
                    </a:lnTo>
                    <a:lnTo>
                      <a:pt x="215" y="107"/>
                    </a:lnTo>
                    <a:lnTo>
                      <a:pt x="168" y="60"/>
                    </a:lnTo>
                    <a:lnTo>
                      <a:pt x="168" y="60"/>
                    </a:lnTo>
                    <a:close/>
                  </a:path>
                </a:pathLst>
              </a:custGeom>
              <a:solidFill>
                <a:srgbClr val="BFE7F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3" name="Freeform 96"/>
              <p:cNvSpPr>
                <a:spLocks/>
              </p:cNvSpPr>
              <p:nvPr/>
            </p:nvSpPr>
            <p:spPr bwMode="auto">
              <a:xfrm>
                <a:off x="884238" y="1316038"/>
                <a:ext cx="688975" cy="646112"/>
              </a:xfrm>
              <a:custGeom>
                <a:avLst/>
                <a:gdLst/>
                <a:ahLst/>
                <a:cxnLst>
                  <a:cxn ang="0">
                    <a:pos x="160" y="56"/>
                  </a:cxn>
                  <a:cxn ang="0">
                    <a:pos x="160" y="56"/>
                  </a:cxn>
                  <a:cxn ang="0">
                    <a:pos x="153" y="47"/>
                  </a:cxn>
                  <a:cxn ang="0">
                    <a:pos x="137" y="37"/>
                  </a:cxn>
                  <a:cxn ang="0">
                    <a:pos x="117" y="28"/>
                  </a:cxn>
                  <a:cxn ang="0">
                    <a:pos x="94" y="18"/>
                  </a:cxn>
                  <a:cxn ang="0">
                    <a:pos x="51" y="6"/>
                  </a:cxn>
                  <a:cxn ang="0">
                    <a:pos x="16" y="0"/>
                  </a:cxn>
                  <a:cxn ang="0">
                    <a:pos x="16" y="0"/>
                  </a:cxn>
                  <a:cxn ang="0">
                    <a:pos x="4" y="3"/>
                  </a:cxn>
                  <a:cxn ang="0">
                    <a:pos x="0" y="6"/>
                  </a:cxn>
                  <a:cxn ang="0">
                    <a:pos x="0" y="15"/>
                  </a:cxn>
                  <a:cxn ang="0">
                    <a:pos x="12" y="31"/>
                  </a:cxn>
                  <a:cxn ang="0">
                    <a:pos x="55" y="84"/>
                  </a:cxn>
                  <a:cxn ang="0">
                    <a:pos x="137" y="181"/>
                  </a:cxn>
                  <a:cxn ang="0">
                    <a:pos x="137" y="181"/>
                  </a:cxn>
                  <a:cxn ang="0">
                    <a:pos x="219" y="285"/>
                  </a:cxn>
                  <a:cxn ang="0">
                    <a:pos x="266" y="351"/>
                  </a:cxn>
                  <a:cxn ang="0">
                    <a:pos x="286" y="385"/>
                  </a:cxn>
                  <a:cxn ang="0">
                    <a:pos x="293" y="404"/>
                  </a:cxn>
                  <a:cxn ang="0">
                    <a:pos x="293" y="404"/>
                  </a:cxn>
                  <a:cxn ang="0">
                    <a:pos x="293" y="407"/>
                  </a:cxn>
                  <a:cxn ang="0">
                    <a:pos x="301" y="407"/>
                  </a:cxn>
                  <a:cxn ang="0">
                    <a:pos x="317" y="407"/>
                  </a:cxn>
                  <a:cxn ang="0">
                    <a:pos x="364" y="398"/>
                  </a:cxn>
                  <a:cxn ang="0">
                    <a:pos x="434" y="379"/>
                  </a:cxn>
                  <a:cxn ang="0">
                    <a:pos x="434" y="379"/>
                  </a:cxn>
                  <a:cxn ang="0">
                    <a:pos x="364" y="282"/>
                  </a:cxn>
                  <a:cxn ang="0">
                    <a:pos x="309" y="213"/>
                  </a:cxn>
                  <a:cxn ang="0">
                    <a:pos x="274" y="169"/>
                  </a:cxn>
                  <a:cxn ang="0">
                    <a:pos x="274" y="169"/>
                  </a:cxn>
                  <a:cxn ang="0">
                    <a:pos x="207" y="106"/>
                  </a:cxn>
                  <a:cxn ang="0">
                    <a:pos x="160" y="56"/>
                  </a:cxn>
                  <a:cxn ang="0">
                    <a:pos x="160" y="56"/>
                  </a:cxn>
                </a:cxnLst>
                <a:rect l="0" t="0" r="r" b="b"/>
                <a:pathLst>
                  <a:path w="434" h="407">
                    <a:moveTo>
                      <a:pt x="160" y="56"/>
                    </a:moveTo>
                    <a:lnTo>
                      <a:pt x="160" y="56"/>
                    </a:lnTo>
                    <a:lnTo>
                      <a:pt x="153" y="47"/>
                    </a:lnTo>
                    <a:lnTo>
                      <a:pt x="137" y="37"/>
                    </a:lnTo>
                    <a:lnTo>
                      <a:pt x="117" y="28"/>
                    </a:lnTo>
                    <a:lnTo>
                      <a:pt x="94" y="18"/>
                    </a:lnTo>
                    <a:lnTo>
                      <a:pt x="51" y="6"/>
                    </a:lnTo>
                    <a:lnTo>
                      <a:pt x="16" y="0"/>
                    </a:lnTo>
                    <a:lnTo>
                      <a:pt x="16" y="0"/>
                    </a:lnTo>
                    <a:lnTo>
                      <a:pt x="4" y="3"/>
                    </a:lnTo>
                    <a:lnTo>
                      <a:pt x="0" y="6"/>
                    </a:lnTo>
                    <a:lnTo>
                      <a:pt x="0" y="15"/>
                    </a:lnTo>
                    <a:lnTo>
                      <a:pt x="12" y="31"/>
                    </a:lnTo>
                    <a:lnTo>
                      <a:pt x="55" y="84"/>
                    </a:lnTo>
                    <a:lnTo>
                      <a:pt x="137" y="181"/>
                    </a:lnTo>
                    <a:lnTo>
                      <a:pt x="137" y="181"/>
                    </a:lnTo>
                    <a:lnTo>
                      <a:pt x="219" y="285"/>
                    </a:lnTo>
                    <a:lnTo>
                      <a:pt x="266" y="351"/>
                    </a:lnTo>
                    <a:lnTo>
                      <a:pt x="286" y="385"/>
                    </a:lnTo>
                    <a:lnTo>
                      <a:pt x="293" y="404"/>
                    </a:lnTo>
                    <a:lnTo>
                      <a:pt x="293" y="404"/>
                    </a:lnTo>
                    <a:lnTo>
                      <a:pt x="293" y="407"/>
                    </a:lnTo>
                    <a:lnTo>
                      <a:pt x="301" y="407"/>
                    </a:lnTo>
                    <a:lnTo>
                      <a:pt x="317" y="407"/>
                    </a:lnTo>
                    <a:lnTo>
                      <a:pt x="364" y="398"/>
                    </a:lnTo>
                    <a:lnTo>
                      <a:pt x="434" y="379"/>
                    </a:lnTo>
                    <a:lnTo>
                      <a:pt x="434" y="379"/>
                    </a:lnTo>
                    <a:lnTo>
                      <a:pt x="364" y="282"/>
                    </a:lnTo>
                    <a:lnTo>
                      <a:pt x="309" y="213"/>
                    </a:lnTo>
                    <a:lnTo>
                      <a:pt x="274" y="169"/>
                    </a:lnTo>
                    <a:lnTo>
                      <a:pt x="274" y="169"/>
                    </a:lnTo>
                    <a:lnTo>
                      <a:pt x="207" y="106"/>
                    </a:lnTo>
                    <a:lnTo>
                      <a:pt x="160" y="56"/>
                    </a:lnTo>
                    <a:lnTo>
                      <a:pt x="160" y="56"/>
                    </a:lnTo>
                    <a:close/>
                  </a:path>
                </a:pathLst>
              </a:custGeom>
              <a:solidFill>
                <a:srgbClr val="BFE4E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4" name="Freeform 97"/>
              <p:cNvSpPr>
                <a:spLocks/>
              </p:cNvSpPr>
              <p:nvPr/>
            </p:nvSpPr>
            <p:spPr bwMode="auto">
              <a:xfrm>
                <a:off x="890588" y="1325563"/>
                <a:ext cx="676275" cy="627062"/>
              </a:xfrm>
              <a:custGeom>
                <a:avLst/>
                <a:gdLst/>
                <a:ahLst/>
                <a:cxnLst>
                  <a:cxn ang="0">
                    <a:pos x="160" y="53"/>
                  </a:cxn>
                  <a:cxn ang="0">
                    <a:pos x="160" y="53"/>
                  </a:cxn>
                  <a:cxn ang="0">
                    <a:pos x="149" y="44"/>
                  </a:cxn>
                  <a:cxn ang="0">
                    <a:pos x="133" y="34"/>
                  </a:cxn>
                  <a:cxn ang="0">
                    <a:pos x="94" y="15"/>
                  </a:cxn>
                  <a:cxn ang="0">
                    <a:pos x="51" y="3"/>
                  </a:cxn>
                  <a:cxn ang="0">
                    <a:pos x="16" y="0"/>
                  </a:cxn>
                  <a:cxn ang="0">
                    <a:pos x="16" y="0"/>
                  </a:cxn>
                  <a:cxn ang="0">
                    <a:pos x="8" y="0"/>
                  </a:cxn>
                  <a:cxn ang="0">
                    <a:pos x="0" y="3"/>
                  </a:cxn>
                  <a:cxn ang="0">
                    <a:pos x="4" y="12"/>
                  </a:cxn>
                  <a:cxn ang="0">
                    <a:pos x="12" y="28"/>
                  </a:cxn>
                  <a:cxn ang="0">
                    <a:pos x="55" y="81"/>
                  </a:cxn>
                  <a:cxn ang="0">
                    <a:pos x="137" y="175"/>
                  </a:cxn>
                  <a:cxn ang="0">
                    <a:pos x="137" y="175"/>
                  </a:cxn>
                  <a:cxn ang="0">
                    <a:pos x="215" y="276"/>
                  </a:cxn>
                  <a:cxn ang="0">
                    <a:pos x="258" y="338"/>
                  </a:cxn>
                  <a:cxn ang="0">
                    <a:pos x="282" y="376"/>
                  </a:cxn>
                  <a:cxn ang="0">
                    <a:pos x="286" y="392"/>
                  </a:cxn>
                  <a:cxn ang="0">
                    <a:pos x="286" y="392"/>
                  </a:cxn>
                  <a:cxn ang="0">
                    <a:pos x="289" y="395"/>
                  </a:cxn>
                  <a:cxn ang="0">
                    <a:pos x="293" y="395"/>
                  </a:cxn>
                  <a:cxn ang="0">
                    <a:pos x="309" y="395"/>
                  </a:cxn>
                  <a:cxn ang="0">
                    <a:pos x="360" y="385"/>
                  </a:cxn>
                  <a:cxn ang="0">
                    <a:pos x="426" y="367"/>
                  </a:cxn>
                  <a:cxn ang="0">
                    <a:pos x="426" y="367"/>
                  </a:cxn>
                  <a:cxn ang="0">
                    <a:pos x="356" y="273"/>
                  </a:cxn>
                  <a:cxn ang="0">
                    <a:pos x="305" y="204"/>
                  </a:cxn>
                  <a:cxn ang="0">
                    <a:pos x="270" y="163"/>
                  </a:cxn>
                  <a:cxn ang="0">
                    <a:pos x="270" y="163"/>
                  </a:cxn>
                  <a:cxn ang="0">
                    <a:pos x="203" y="100"/>
                  </a:cxn>
                  <a:cxn ang="0">
                    <a:pos x="160" y="53"/>
                  </a:cxn>
                  <a:cxn ang="0">
                    <a:pos x="160" y="53"/>
                  </a:cxn>
                </a:cxnLst>
                <a:rect l="0" t="0" r="r" b="b"/>
                <a:pathLst>
                  <a:path w="426" h="395">
                    <a:moveTo>
                      <a:pt x="160" y="53"/>
                    </a:moveTo>
                    <a:lnTo>
                      <a:pt x="160" y="53"/>
                    </a:lnTo>
                    <a:lnTo>
                      <a:pt x="149" y="44"/>
                    </a:lnTo>
                    <a:lnTo>
                      <a:pt x="133" y="34"/>
                    </a:lnTo>
                    <a:lnTo>
                      <a:pt x="94" y="15"/>
                    </a:lnTo>
                    <a:lnTo>
                      <a:pt x="51" y="3"/>
                    </a:lnTo>
                    <a:lnTo>
                      <a:pt x="16" y="0"/>
                    </a:lnTo>
                    <a:lnTo>
                      <a:pt x="16" y="0"/>
                    </a:lnTo>
                    <a:lnTo>
                      <a:pt x="8" y="0"/>
                    </a:lnTo>
                    <a:lnTo>
                      <a:pt x="0" y="3"/>
                    </a:lnTo>
                    <a:lnTo>
                      <a:pt x="4" y="12"/>
                    </a:lnTo>
                    <a:lnTo>
                      <a:pt x="12" y="28"/>
                    </a:lnTo>
                    <a:lnTo>
                      <a:pt x="55" y="81"/>
                    </a:lnTo>
                    <a:lnTo>
                      <a:pt x="137" y="175"/>
                    </a:lnTo>
                    <a:lnTo>
                      <a:pt x="137" y="175"/>
                    </a:lnTo>
                    <a:lnTo>
                      <a:pt x="215" y="276"/>
                    </a:lnTo>
                    <a:lnTo>
                      <a:pt x="258" y="338"/>
                    </a:lnTo>
                    <a:lnTo>
                      <a:pt x="282" y="376"/>
                    </a:lnTo>
                    <a:lnTo>
                      <a:pt x="286" y="392"/>
                    </a:lnTo>
                    <a:lnTo>
                      <a:pt x="286" y="392"/>
                    </a:lnTo>
                    <a:lnTo>
                      <a:pt x="289" y="395"/>
                    </a:lnTo>
                    <a:lnTo>
                      <a:pt x="293" y="395"/>
                    </a:lnTo>
                    <a:lnTo>
                      <a:pt x="309" y="395"/>
                    </a:lnTo>
                    <a:lnTo>
                      <a:pt x="360" y="385"/>
                    </a:lnTo>
                    <a:lnTo>
                      <a:pt x="426" y="367"/>
                    </a:lnTo>
                    <a:lnTo>
                      <a:pt x="426" y="367"/>
                    </a:lnTo>
                    <a:lnTo>
                      <a:pt x="356" y="273"/>
                    </a:lnTo>
                    <a:lnTo>
                      <a:pt x="305" y="204"/>
                    </a:lnTo>
                    <a:lnTo>
                      <a:pt x="270" y="163"/>
                    </a:lnTo>
                    <a:lnTo>
                      <a:pt x="270" y="163"/>
                    </a:lnTo>
                    <a:lnTo>
                      <a:pt x="203" y="100"/>
                    </a:lnTo>
                    <a:lnTo>
                      <a:pt x="160" y="53"/>
                    </a:lnTo>
                    <a:lnTo>
                      <a:pt x="160" y="53"/>
                    </a:lnTo>
                    <a:close/>
                  </a:path>
                </a:pathLst>
              </a:custGeom>
              <a:solidFill>
                <a:srgbClr val="BDE4EF"/>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98"/>
              <p:cNvSpPr>
                <a:spLocks/>
              </p:cNvSpPr>
              <p:nvPr/>
            </p:nvSpPr>
            <p:spPr bwMode="auto">
              <a:xfrm>
                <a:off x="903288" y="1330325"/>
                <a:ext cx="657225" cy="612775"/>
              </a:xfrm>
              <a:custGeom>
                <a:avLst/>
                <a:gdLst/>
                <a:ahLst/>
                <a:cxnLst>
                  <a:cxn ang="0">
                    <a:pos x="152" y="53"/>
                  </a:cxn>
                  <a:cxn ang="0">
                    <a:pos x="152" y="53"/>
                  </a:cxn>
                  <a:cxn ang="0">
                    <a:pos x="145" y="44"/>
                  </a:cxn>
                  <a:cxn ang="0">
                    <a:pos x="129" y="34"/>
                  </a:cxn>
                  <a:cxn ang="0">
                    <a:pos x="90" y="19"/>
                  </a:cxn>
                  <a:cxn ang="0">
                    <a:pos x="47" y="6"/>
                  </a:cxn>
                  <a:cxn ang="0">
                    <a:pos x="15" y="0"/>
                  </a:cxn>
                  <a:cxn ang="0">
                    <a:pos x="15" y="0"/>
                  </a:cxn>
                  <a:cxn ang="0">
                    <a:pos x="4" y="0"/>
                  </a:cxn>
                  <a:cxn ang="0">
                    <a:pos x="0" y="6"/>
                  </a:cxn>
                  <a:cxn ang="0">
                    <a:pos x="0" y="12"/>
                  </a:cxn>
                  <a:cxn ang="0">
                    <a:pos x="12" y="28"/>
                  </a:cxn>
                  <a:cxn ang="0">
                    <a:pos x="51" y="81"/>
                  </a:cxn>
                  <a:cxn ang="0">
                    <a:pos x="129" y="172"/>
                  </a:cxn>
                  <a:cxn ang="0">
                    <a:pos x="129" y="172"/>
                  </a:cxn>
                  <a:cxn ang="0">
                    <a:pos x="207" y="270"/>
                  </a:cxn>
                  <a:cxn ang="0">
                    <a:pos x="250" y="332"/>
                  </a:cxn>
                  <a:cxn ang="0">
                    <a:pos x="270" y="367"/>
                  </a:cxn>
                  <a:cxn ang="0">
                    <a:pos x="278" y="382"/>
                  </a:cxn>
                  <a:cxn ang="0">
                    <a:pos x="278" y="382"/>
                  </a:cxn>
                  <a:cxn ang="0">
                    <a:pos x="281" y="386"/>
                  </a:cxn>
                  <a:cxn ang="0">
                    <a:pos x="285" y="386"/>
                  </a:cxn>
                  <a:cxn ang="0">
                    <a:pos x="301" y="386"/>
                  </a:cxn>
                  <a:cxn ang="0">
                    <a:pos x="348" y="376"/>
                  </a:cxn>
                  <a:cxn ang="0">
                    <a:pos x="414" y="357"/>
                  </a:cxn>
                  <a:cxn ang="0">
                    <a:pos x="414" y="357"/>
                  </a:cxn>
                  <a:cxn ang="0">
                    <a:pos x="348" y="266"/>
                  </a:cxn>
                  <a:cxn ang="0">
                    <a:pos x="293" y="201"/>
                  </a:cxn>
                  <a:cxn ang="0">
                    <a:pos x="262" y="160"/>
                  </a:cxn>
                  <a:cxn ang="0">
                    <a:pos x="262" y="160"/>
                  </a:cxn>
                  <a:cxn ang="0">
                    <a:pos x="199" y="100"/>
                  </a:cxn>
                  <a:cxn ang="0">
                    <a:pos x="152" y="53"/>
                  </a:cxn>
                  <a:cxn ang="0">
                    <a:pos x="152" y="53"/>
                  </a:cxn>
                </a:cxnLst>
                <a:rect l="0" t="0" r="r" b="b"/>
                <a:pathLst>
                  <a:path w="414" h="386">
                    <a:moveTo>
                      <a:pt x="152" y="53"/>
                    </a:moveTo>
                    <a:lnTo>
                      <a:pt x="152" y="53"/>
                    </a:lnTo>
                    <a:lnTo>
                      <a:pt x="145" y="44"/>
                    </a:lnTo>
                    <a:lnTo>
                      <a:pt x="129" y="34"/>
                    </a:lnTo>
                    <a:lnTo>
                      <a:pt x="90" y="19"/>
                    </a:lnTo>
                    <a:lnTo>
                      <a:pt x="47" y="6"/>
                    </a:lnTo>
                    <a:lnTo>
                      <a:pt x="15" y="0"/>
                    </a:lnTo>
                    <a:lnTo>
                      <a:pt x="15" y="0"/>
                    </a:lnTo>
                    <a:lnTo>
                      <a:pt x="4" y="0"/>
                    </a:lnTo>
                    <a:lnTo>
                      <a:pt x="0" y="6"/>
                    </a:lnTo>
                    <a:lnTo>
                      <a:pt x="0" y="12"/>
                    </a:lnTo>
                    <a:lnTo>
                      <a:pt x="12" y="28"/>
                    </a:lnTo>
                    <a:lnTo>
                      <a:pt x="51" y="81"/>
                    </a:lnTo>
                    <a:lnTo>
                      <a:pt x="129" y="172"/>
                    </a:lnTo>
                    <a:lnTo>
                      <a:pt x="129" y="172"/>
                    </a:lnTo>
                    <a:lnTo>
                      <a:pt x="207" y="270"/>
                    </a:lnTo>
                    <a:lnTo>
                      <a:pt x="250" y="332"/>
                    </a:lnTo>
                    <a:lnTo>
                      <a:pt x="270" y="367"/>
                    </a:lnTo>
                    <a:lnTo>
                      <a:pt x="278" y="382"/>
                    </a:lnTo>
                    <a:lnTo>
                      <a:pt x="278" y="382"/>
                    </a:lnTo>
                    <a:lnTo>
                      <a:pt x="281" y="386"/>
                    </a:lnTo>
                    <a:lnTo>
                      <a:pt x="285" y="386"/>
                    </a:lnTo>
                    <a:lnTo>
                      <a:pt x="301" y="386"/>
                    </a:lnTo>
                    <a:lnTo>
                      <a:pt x="348" y="376"/>
                    </a:lnTo>
                    <a:lnTo>
                      <a:pt x="414" y="357"/>
                    </a:lnTo>
                    <a:lnTo>
                      <a:pt x="414" y="357"/>
                    </a:lnTo>
                    <a:lnTo>
                      <a:pt x="348" y="266"/>
                    </a:lnTo>
                    <a:lnTo>
                      <a:pt x="293" y="201"/>
                    </a:lnTo>
                    <a:lnTo>
                      <a:pt x="262" y="160"/>
                    </a:lnTo>
                    <a:lnTo>
                      <a:pt x="262" y="160"/>
                    </a:lnTo>
                    <a:lnTo>
                      <a:pt x="199" y="100"/>
                    </a:lnTo>
                    <a:lnTo>
                      <a:pt x="152" y="53"/>
                    </a:lnTo>
                    <a:lnTo>
                      <a:pt x="152" y="53"/>
                    </a:lnTo>
                    <a:close/>
                  </a:path>
                </a:pathLst>
              </a:custGeom>
              <a:solidFill>
                <a:srgbClr val="BAE3EE"/>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99"/>
              <p:cNvSpPr>
                <a:spLocks/>
              </p:cNvSpPr>
              <p:nvPr/>
            </p:nvSpPr>
            <p:spPr bwMode="auto">
              <a:xfrm>
                <a:off x="915988" y="1339850"/>
                <a:ext cx="633412" cy="592137"/>
              </a:xfrm>
              <a:custGeom>
                <a:avLst/>
                <a:gdLst/>
                <a:ahLst/>
                <a:cxnLst>
                  <a:cxn ang="0">
                    <a:pos x="148" y="50"/>
                  </a:cxn>
                  <a:cxn ang="0">
                    <a:pos x="148" y="50"/>
                  </a:cxn>
                  <a:cxn ang="0">
                    <a:pos x="140" y="41"/>
                  </a:cxn>
                  <a:cxn ang="0">
                    <a:pos x="125" y="32"/>
                  </a:cxn>
                  <a:cxn ang="0">
                    <a:pos x="86" y="16"/>
                  </a:cxn>
                  <a:cxn ang="0">
                    <a:pos x="47" y="3"/>
                  </a:cxn>
                  <a:cxn ang="0">
                    <a:pos x="11" y="0"/>
                  </a:cxn>
                  <a:cxn ang="0">
                    <a:pos x="11" y="0"/>
                  </a:cxn>
                  <a:cxn ang="0">
                    <a:pos x="4" y="0"/>
                  </a:cxn>
                  <a:cxn ang="0">
                    <a:pos x="0" y="3"/>
                  </a:cxn>
                  <a:cxn ang="0">
                    <a:pos x="0" y="13"/>
                  </a:cxn>
                  <a:cxn ang="0">
                    <a:pos x="7" y="25"/>
                  </a:cxn>
                  <a:cxn ang="0">
                    <a:pos x="50" y="75"/>
                  </a:cxn>
                  <a:cxn ang="0">
                    <a:pos x="125" y="166"/>
                  </a:cxn>
                  <a:cxn ang="0">
                    <a:pos x="125" y="166"/>
                  </a:cxn>
                  <a:cxn ang="0">
                    <a:pos x="199" y="260"/>
                  </a:cxn>
                  <a:cxn ang="0">
                    <a:pos x="242" y="320"/>
                  </a:cxn>
                  <a:cxn ang="0">
                    <a:pos x="262" y="354"/>
                  </a:cxn>
                  <a:cxn ang="0">
                    <a:pos x="270" y="370"/>
                  </a:cxn>
                  <a:cxn ang="0">
                    <a:pos x="270" y="370"/>
                  </a:cxn>
                  <a:cxn ang="0">
                    <a:pos x="270" y="373"/>
                  </a:cxn>
                  <a:cxn ang="0">
                    <a:pos x="273" y="373"/>
                  </a:cxn>
                  <a:cxn ang="0">
                    <a:pos x="289" y="373"/>
                  </a:cxn>
                  <a:cxn ang="0">
                    <a:pos x="336" y="364"/>
                  </a:cxn>
                  <a:cxn ang="0">
                    <a:pos x="399" y="345"/>
                  </a:cxn>
                  <a:cxn ang="0">
                    <a:pos x="399" y="345"/>
                  </a:cxn>
                  <a:cxn ang="0">
                    <a:pos x="336" y="257"/>
                  </a:cxn>
                  <a:cxn ang="0">
                    <a:pos x="285" y="195"/>
                  </a:cxn>
                  <a:cxn ang="0">
                    <a:pos x="250" y="154"/>
                  </a:cxn>
                  <a:cxn ang="0">
                    <a:pos x="250" y="154"/>
                  </a:cxn>
                  <a:cxn ang="0">
                    <a:pos x="191" y="94"/>
                  </a:cxn>
                  <a:cxn ang="0">
                    <a:pos x="148" y="50"/>
                  </a:cxn>
                  <a:cxn ang="0">
                    <a:pos x="148" y="50"/>
                  </a:cxn>
                </a:cxnLst>
                <a:rect l="0" t="0" r="r" b="b"/>
                <a:pathLst>
                  <a:path w="399" h="373">
                    <a:moveTo>
                      <a:pt x="148" y="50"/>
                    </a:moveTo>
                    <a:lnTo>
                      <a:pt x="148" y="50"/>
                    </a:lnTo>
                    <a:lnTo>
                      <a:pt x="140" y="41"/>
                    </a:lnTo>
                    <a:lnTo>
                      <a:pt x="125" y="32"/>
                    </a:lnTo>
                    <a:lnTo>
                      <a:pt x="86" y="16"/>
                    </a:lnTo>
                    <a:lnTo>
                      <a:pt x="47" y="3"/>
                    </a:lnTo>
                    <a:lnTo>
                      <a:pt x="11" y="0"/>
                    </a:lnTo>
                    <a:lnTo>
                      <a:pt x="11" y="0"/>
                    </a:lnTo>
                    <a:lnTo>
                      <a:pt x="4" y="0"/>
                    </a:lnTo>
                    <a:lnTo>
                      <a:pt x="0" y="3"/>
                    </a:lnTo>
                    <a:lnTo>
                      <a:pt x="0" y="13"/>
                    </a:lnTo>
                    <a:lnTo>
                      <a:pt x="7" y="25"/>
                    </a:lnTo>
                    <a:lnTo>
                      <a:pt x="50" y="75"/>
                    </a:lnTo>
                    <a:lnTo>
                      <a:pt x="125" y="166"/>
                    </a:lnTo>
                    <a:lnTo>
                      <a:pt x="125" y="166"/>
                    </a:lnTo>
                    <a:lnTo>
                      <a:pt x="199" y="260"/>
                    </a:lnTo>
                    <a:lnTo>
                      <a:pt x="242" y="320"/>
                    </a:lnTo>
                    <a:lnTo>
                      <a:pt x="262" y="354"/>
                    </a:lnTo>
                    <a:lnTo>
                      <a:pt x="270" y="370"/>
                    </a:lnTo>
                    <a:lnTo>
                      <a:pt x="270" y="370"/>
                    </a:lnTo>
                    <a:lnTo>
                      <a:pt x="270" y="373"/>
                    </a:lnTo>
                    <a:lnTo>
                      <a:pt x="273" y="373"/>
                    </a:lnTo>
                    <a:lnTo>
                      <a:pt x="289" y="373"/>
                    </a:lnTo>
                    <a:lnTo>
                      <a:pt x="336" y="364"/>
                    </a:lnTo>
                    <a:lnTo>
                      <a:pt x="399" y="345"/>
                    </a:lnTo>
                    <a:lnTo>
                      <a:pt x="399" y="345"/>
                    </a:lnTo>
                    <a:lnTo>
                      <a:pt x="336" y="257"/>
                    </a:lnTo>
                    <a:lnTo>
                      <a:pt x="285" y="195"/>
                    </a:lnTo>
                    <a:lnTo>
                      <a:pt x="250" y="154"/>
                    </a:lnTo>
                    <a:lnTo>
                      <a:pt x="250" y="154"/>
                    </a:lnTo>
                    <a:lnTo>
                      <a:pt x="191" y="94"/>
                    </a:lnTo>
                    <a:lnTo>
                      <a:pt x="148" y="50"/>
                    </a:lnTo>
                    <a:lnTo>
                      <a:pt x="148" y="50"/>
                    </a:lnTo>
                    <a:close/>
                  </a:path>
                </a:pathLst>
              </a:custGeom>
              <a:solidFill>
                <a:srgbClr val="B8E2EE"/>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100"/>
              <p:cNvSpPr>
                <a:spLocks/>
              </p:cNvSpPr>
              <p:nvPr/>
            </p:nvSpPr>
            <p:spPr bwMode="auto">
              <a:xfrm>
                <a:off x="922338" y="1344613"/>
                <a:ext cx="620712" cy="577850"/>
              </a:xfrm>
              <a:custGeom>
                <a:avLst/>
                <a:gdLst/>
                <a:ahLst/>
                <a:cxnLst>
                  <a:cxn ang="0">
                    <a:pos x="148" y="50"/>
                  </a:cxn>
                  <a:cxn ang="0">
                    <a:pos x="148" y="50"/>
                  </a:cxn>
                  <a:cxn ang="0">
                    <a:pos x="136" y="41"/>
                  </a:cxn>
                  <a:cxn ang="0">
                    <a:pos x="125" y="32"/>
                  </a:cxn>
                  <a:cxn ang="0">
                    <a:pos x="86" y="16"/>
                  </a:cxn>
                  <a:cxn ang="0">
                    <a:pos x="46" y="3"/>
                  </a:cxn>
                  <a:cxn ang="0">
                    <a:pos x="15" y="0"/>
                  </a:cxn>
                  <a:cxn ang="0">
                    <a:pos x="15" y="0"/>
                  </a:cxn>
                  <a:cxn ang="0">
                    <a:pos x="3" y="0"/>
                  </a:cxn>
                  <a:cxn ang="0">
                    <a:pos x="0" y="3"/>
                  </a:cxn>
                  <a:cxn ang="0">
                    <a:pos x="3" y="13"/>
                  </a:cxn>
                  <a:cxn ang="0">
                    <a:pos x="11" y="25"/>
                  </a:cxn>
                  <a:cxn ang="0">
                    <a:pos x="50" y="76"/>
                  </a:cxn>
                  <a:cxn ang="0">
                    <a:pos x="125" y="163"/>
                  </a:cxn>
                  <a:cxn ang="0">
                    <a:pos x="125" y="163"/>
                  </a:cxn>
                  <a:cxn ang="0">
                    <a:pos x="195" y="254"/>
                  </a:cxn>
                  <a:cxn ang="0">
                    <a:pos x="238" y="314"/>
                  </a:cxn>
                  <a:cxn ang="0">
                    <a:pos x="258" y="345"/>
                  </a:cxn>
                  <a:cxn ang="0">
                    <a:pos x="262" y="361"/>
                  </a:cxn>
                  <a:cxn ang="0">
                    <a:pos x="262" y="361"/>
                  </a:cxn>
                  <a:cxn ang="0">
                    <a:pos x="266" y="364"/>
                  </a:cxn>
                  <a:cxn ang="0">
                    <a:pos x="269" y="364"/>
                  </a:cxn>
                  <a:cxn ang="0">
                    <a:pos x="285" y="364"/>
                  </a:cxn>
                  <a:cxn ang="0">
                    <a:pos x="328" y="355"/>
                  </a:cxn>
                  <a:cxn ang="0">
                    <a:pos x="391" y="339"/>
                  </a:cxn>
                  <a:cxn ang="0">
                    <a:pos x="391" y="339"/>
                  </a:cxn>
                  <a:cxn ang="0">
                    <a:pos x="328" y="251"/>
                  </a:cxn>
                  <a:cxn ang="0">
                    <a:pos x="281" y="188"/>
                  </a:cxn>
                  <a:cxn ang="0">
                    <a:pos x="246" y="151"/>
                  </a:cxn>
                  <a:cxn ang="0">
                    <a:pos x="246" y="151"/>
                  </a:cxn>
                  <a:cxn ang="0">
                    <a:pos x="187" y="94"/>
                  </a:cxn>
                  <a:cxn ang="0">
                    <a:pos x="148" y="50"/>
                  </a:cxn>
                  <a:cxn ang="0">
                    <a:pos x="148" y="50"/>
                  </a:cxn>
                </a:cxnLst>
                <a:rect l="0" t="0" r="r" b="b"/>
                <a:pathLst>
                  <a:path w="391" h="364">
                    <a:moveTo>
                      <a:pt x="148" y="50"/>
                    </a:moveTo>
                    <a:lnTo>
                      <a:pt x="148" y="50"/>
                    </a:lnTo>
                    <a:lnTo>
                      <a:pt x="136" y="41"/>
                    </a:lnTo>
                    <a:lnTo>
                      <a:pt x="125" y="32"/>
                    </a:lnTo>
                    <a:lnTo>
                      <a:pt x="86" y="16"/>
                    </a:lnTo>
                    <a:lnTo>
                      <a:pt x="46" y="3"/>
                    </a:lnTo>
                    <a:lnTo>
                      <a:pt x="15" y="0"/>
                    </a:lnTo>
                    <a:lnTo>
                      <a:pt x="15" y="0"/>
                    </a:lnTo>
                    <a:lnTo>
                      <a:pt x="3" y="0"/>
                    </a:lnTo>
                    <a:lnTo>
                      <a:pt x="0" y="3"/>
                    </a:lnTo>
                    <a:lnTo>
                      <a:pt x="3" y="13"/>
                    </a:lnTo>
                    <a:lnTo>
                      <a:pt x="11" y="25"/>
                    </a:lnTo>
                    <a:lnTo>
                      <a:pt x="50" y="76"/>
                    </a:lnTo>
                    <a:lnTo>
                      <a:pt x="125" y="163"/>
                    </a:lnTo>
                    <a:lnTo>
                      <a:pt x="125" y="163"/>
                    </a:lnTo>
                    <a:lnTo>
                      <a:pt x="195" y="254"/>
                    </a:lnTo>
                    <a:lnTo>
                      <a:pt x="238" y="314"/>
                    </a:lnTo>
                    <a:lnTo>
                      <a:pt x="258" y="345"/>
                    </a:lnTo>
                    <a:lnTo>
                      <a:pt x="262" y="361"/>
                    </a:lnTo>
                    <a:lnTo>
                      <a:pt x="262" y="361"/>
                    </a:lnTo>
                    <a:lnTo>
                      <a:pt x="266" y="364"/>
                    </a:lnTo>
                    <a:lnTo>
                      <a:pt x="269" y="364"/>
                    </a:lnTo>
                    <a:lnTo>
                      <a:pt x="285" y="364"/>
                    </a:lnTo>
                    <a:lnTo>
                      <a:pt x="328" y="355"/>
                    </a:lnTo>
                    <a:lnTo>
                      <a:pt x="391" y="339"/>
                    </a:lnTo>
                    <a:lnTo>
                      <a:pt x="391" y="339"/>
                    </a:lnTo>
                    <a:lnTo>
                      <a:pt x="328" y="251"/>
                    </a:lnTo>
                    <a:lnTo>
                      <a:pt x="281" y="188"/>
                    </a:lnTo>
                    <a:lnTo>
                      <a:pt x="246" y="151"/>
                    </a:lnTo>
                    <a:lnTo>
                      <a:pt x="246" y="151"/>
                    </a:lnTo>
                    <a:lnTo>
                      <a:pt x="187" y="94"/>
                    </a:lnTo>
                    <a:lnTo>
                      <a:pt x="148" y="50"/>
                    </a:lnTo>
                    <a:lnTo>
                      <a:pt x="148" y="50"/>
                    </a:lnTo>
                    <a:close/>
                  </a:path>
                </a:pathLst>
              </a:custGeom>
              <a:solidFill>
                <a:srgbClr val="B8E0ED"/>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101"/>
              <p:cNvSpPr>
                <a:spLocks/>
              </p:cNvSpPr>
              <p:nvPr/>
            </p:nvSpPr>
            <p:spPr bwMode="auto">
              <a:xfrm>
                <a:off x="933450" y="1349375"/>
                <a:ext cx="603250" cy="563562"/>
              </a:xfrm>
              <a:custGeom>
                <a:avLst/>
                <a:gdLst/>
                <a:ahLst/>
                <a:cxnLst>
                  <a:cxn ang="0">
                    <a:pos x="141" y="51"/>
                  </a:cxn>
                  <a:cxn ang="0">
                    <a:pos x="141" y="51"/>
                  </a:cxn>
                  <a:cxn ang="0">
                    <a:pos x="133" y="41"/>
                  </a:cxn>
                  <a:cxn ang="0">
                    <a:pos x="118" y="32"/>
                  </a:cxn>
                  <a:cxn ang="0">
                    <a:pos x="82" y="16"/>
                  </a:cxn>
                  <a:cxn ang="0">
                    <a:pos x="43" y="7"/>
                  </a:cxn>
                  <a:cxn ang="0">
                    <a:pos x="12" y="0"/>
                  </a:cxn>
                  <a:cxn ang="0">
                    <a:pos x="12" y="0"/>
                  </a:cxn>
                  <a:cxn ang="0">
                    <a:pos x="4" y="4"/>
                  </a:cxn>
                  <a:cxn ang="0">
                    <a:pos x="0" y="7"/>
                  </a:cxn>
                  <a:cxn ang="0">
                    <a:pos x="0" y="13"/>
                  </a:cxn>
                  <a:cxn ang="0">
                    <a:pos x="8" y="26"/>
                  </a:cxn>
                  <a:cxn ang="0">
                    <a:pos x="47" y="76"/>
                  </a:cxn>
                  <a:cxn ang="0">
                    <a:pos x="118" y="160"/>
                  </a:cxn>
                  <a:cxn ang="0">
                    <a:pos x="118" y="160"/>
                  </a:cxn>
                  <a:cxn ang="0">
                    <a:pos x="192" y="248"/>
                  </a:cxn>
                  <a:cxn ang="0">
                    <a:pos x="231" y="305"/>
                  </a:cxn>
                  <a:cxn ang="0">
                    <a:pos x="251" y="336"/>
                  </a:cxn>
                  <a:cxn ang="0">
                    <a:pos x="255" y="352"/>
                  </a:cxn>
                  <a:cxn ang="0">
                    <a:pos x="255" y="352"/>
                  </a:cxn>
                  <a:cxn ang="0">
                    <a:pos x="262" y="355"/>
                  </a:cxn>
                  <a:cxn ang="0">
                    <a:pos x="278" y="355"/>
                  </a:cxn>
                  <a:cxn ang="0">
                    <a:pos x="317" y="345"/>
                  </a:cxn>
                  <a:cxn ang="0">
                    <a:pos x="380" y="330"/>
                  </a:cxn>
                  <a:cxn ang="0">
                    <a:pos x="380" y="330"/>
                  </a:cxn>
                  <a:cxn ang="0">
                    <a:pos x="317" y="248"/>
                  </a:cxn>
                  <a:cxn ang="0">
                    <a:pos x="270" y="185"/>
                  </a:cxn>
                  <a:cxn ang="0">
                    <a:pos x="239" y="148"/>
                  </a:cxn>
                  <a:cxn ang="0">
                    <a:pos x="239" y="148"/>
                  </a:cxn>
                  <a:cxn ang="0">
                    <a:pos x="180" y="91"/>
                  </a:cxn>
                  <a:cxn ang="0">
                    <a:pos x="141" y="51"/>
                  </a:cxn>
                  <a:cxn ang="0">
                    <a:pos x="141" y="51"/>
                  </a:cxn>
                </a:cxnLst>
                <a:rect l="0" t="0" r="r" b="b"/>
                <a:pathLst>
                  <a:path w="380" h="355">
                    <a:moveTo>
                      <a:pt x="141" y="51"/>
                    </a:moveTo>
                    <a:lnTo>
                      <a:pt x="141" y="51"/>
                    </a:lnTo>
                    <a:lnTo>
                      <a:pt x="133" y="41"/>
                    </a:lnTo>
                    <a:lnTo>
                      <a:pt x="118" y="32"/>
                    </a:lnTo>
                    <a:lnTo>
                      <a:pt x="82" y="16"/>
                    </a:lnTo>
                    <a:lnTo>
                      <a:pt x="43" y="7"/>
                    </a:lnTo>
                    <a:lnTo>
                      <a:pt x="12" y="0"/>
                    </a:lnTo>
                    <a:lnTo>
                      <a:pt x="12" y="0"/>
                    </a:lnTo>
                    <a:lnTo>
                      <a:pt x="4" y="4"/>
                    </a:lnTo>
                    <a:lnTo>
                      <a:pt x="0" y="7"/>
                    </a:lnTo>
                    <a:lnTo>
                      <a:pt x="0" y="13"/>
                    </a:lnTo>
                    <a:lnTo>
                      <a:pt x="8" y="26"/>
                    </a:lnTo>
                    <a:lnTo>
                      <a:pt x="47" y="76"/>
                    </a:lnTo>
                    <a:lnTo>
                      <a:pt x="118" y="160"/>
                    </a:lnTo>
                    <a:lnTo>
                      <a:pt x="118" y="160"/>
                    </a:lnTo>
                    <a:lnTo>
                      <a:pt x="192" y="248"/>
                    </a:lnTo>
                    <a:lnTo>
                      <a:pt x="231" y="305"/>
                    </a:lnTo>
                    <a:lnTo>
                      <a:pt x="251" y="336"/>
                    </a:lnTo>
                    <a:lnTo>
                      <a:pt x="255" y="352"/>
                    </a:lnTo>
                    <a:lnTo>
                      <a:pt x="255" y="352"/>
                    </a:lnTo>
                    <a:lnTo>
                      <a:pt x="262" y="355"/>
                    </a:lnTo>
                    <a:lnTo>
                      <a:pt x="278" y="355"/>
                    </a:lnTo>
                    <a:lnTo>
                      <a:pt x="317" y="345"/>
                    </a:lnTo>
                    <a:lnTo>
                      <a:pt x="380" y="330"/>
                    </a:lnTo>
                    <a:lnTo>
                      <a:pt x="380" y="330"/>
                    </a:lnTo>
                    <a:lnTo>
                      <a:pt x="317" y="248"/>
                    </a:lnTo>
                    <a:lnTo>
                      <a:pt x="270" y="185"/>
                    </a:lnTo>
                    <a:lnTo>
                      <a:pt x="239" y="148"/>
                    </a:lnTo>
                    <a:lnTo>
                      <a:pt x="239" y="148"/>
                    </a:lnTo>
                    <a:lnTo>
                      <a:pt x="180" y="91"/>
                    </a:lnTo>
                    <a:lnTo>
                      <a:pt x="141" y="51"/>
                    </a:lnTo>
                    <a:lnTo>
                      <a:pt x="141" y="51"/>
                    </a:lnTo>
                    <a:close/>
                  </a:path>
                </a:pathLst>
              </a:custGeom>
              <a:solidFill>
                <a:srgbClr val="B5DFEC"/>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102"/>
              <p:cNvSpPr>
                <a:spLocks/>
              </p:cNvSpPr>
              <p:nvPr/>
            </p:nvSpPr>
            <p:spPr bwMode="auto">
              <a:xfrm>
                <a:off x="946150" y="1360488"/>
                <a:ext cx="584200" cy="541337"/>
              </a:xfrm>
              <a:custGeom>
                <a:avLst/>
                <a:gdLst/>
                <a:ahLst/>
                <a:cxnLst>
                  <a:cxn ang="0">
                    <a:pos x="137" y="47"/>
                  </a:cxn>
                  <a:cxn ang="0">
                    <a:pos x="137" y="47"/>
                  </a:cxn>
                  <a:cxn ang="0">
                    <a:pos x="125" y="37"/>
                  </a:cxn>
                  <a:cxn ang="0">
                    <a:pos x="114" y="28"/>
                  </a:cxn>
                  <a:cxn ang="0">
                    <a:pos x="78" y="12"/>
                  </a:cxn>
                  <a:cxn ang="0">
                    <a:pos x="39" y="3"/>
                  </a:cxn>
                  <a:cxn ang="0">
                    <a:pos x="12" y="0"/>
                  </a:cxn>
                  <a:cxn ang="0">
                    <a:pos x="12" y="0"/>
                  </a:cxn>
                  <a:cxn ang="0">
                    <a:pos x="4" y="0"/>
                  </a:cxn>
                  <a:cxn ang="0">
                    <a:pos x="0" y="3"/>
                  </a:cxn>
                  <a:cxn ang="0">
                    <a:pos x="0" y="9"/>
                  </a:cxn>
                  <a:cxn ang="0">
                    <a:pos x="8" y="25"/>
                  </a:cxn>
                  <a:cxn ang="0">
                    <a:pos x="43" y="69"/>
                  </a:cxn>
                  <a:cxn ang="0">
                    <a:pos x="114" y="153"/>
                  </a:cxn>
                  <a:cxn ang="0">
                    <a:pos x="114" y="153"/>
                  </a:cxn>
                  <a:cxn ang="0">
                    <a:pos x="184" y="238"/>
                  </a:cxn>
                  <a:cxn ang="0">
                    <a:pos x="223" y="294"/>
                  </a:cxn>
                  <a:cxn ang="0">
                    <a:pos x="239" y="326"/>
                  </a:cxn>
                  <a:cxn ang="0">
                    <a:pos x="247" y="338"/>
                  </a:cxn>
                  <a:cxn ang="0">
                    <a:pos x="247" y="338"/>
                  </a:cxn>
                  <a:cxn ang="0">
                    <a:pos x="251" y="341"/>
                  </a:cxn>
                  <a:cxn ang="0">
                    <a:pos x="266" y="341"/>
                  </a:cxn>
                  <a:cxn ang="0">
                    <a:pos x="309" y="332"/>
                  </a:cxn>
                  <a:cxn ang="0">
                    <a:pos x="368" y="316"/>
                  </a:cxn>
                  <a:cxn ang="0">
                    <a:pos x="368" y="316"/>
                  </a:cxn>
                  <a:cxn ang="0">
                    <a:pos x="305" y="238"/>
                  </a:cxn>
                  <a:cxn ang="0">
                    <a:pos x="262" y="178"/>
                  </a:cxn>
                  <a:cxn ang="0">
                    <a:pos x="231" y="141"/>
                  </a:cxn>
                  <a:cxn ang="0">
                    <a:pos x="231" y="141"/>
                  </a:cxn>
                  <a:cxn ang="0">
                    <a:pos x="176" y="87"/>
                  </a:cxn>
                  <a:cxn ang="0">
                    <a:pos x="137" y="47"/>
                  </a:cxn>
                  <a:cxn ang="0">
                    <a:pos x="137" y="47"/>
                  </a:cxn>
                </a:cxnLst>
                <a:rect l="0" t="0" r="r" b="b"/>
                <a:pathLst>
                  <a:path w="368" h="341">
                    <a:moveTo>
                      <a:pt x="137" y="47"/>
                    </a:moveTo>
                    <a:lnTo>
                      <a:pt x="137" y="47"/>
                    </a:lnTo>
                    <a:lnTo>
                      <a:pt x="125" y="37"/>
                    </a:lnTo>
                    <a:lnTo>
                      <a:pt x="114" y="28"/>
                    </a:lnTo>
                    <a:lnTo>
                      <a:pt x="78" y="12"/>
                    </a:lnTo>
                    <a:lnTo>
                      <a:pt x="39" y="3"/>
                    </a:lnTo>
                    <a:lnTo>
                      <a:pt x="12" y="0"/>
                    </a:lnTo>
                    <a:lnTo>
                      <a:pt x="12" y="0"/>
                    </a:lnTo>
                    <a:lnTo>
                      <a:pt x="4" y="0"/>
                    </a:lnTo>
                    <a:lnTo>
                      <a:pt x="0" y="3"/>
                    </a:lnTo>
                    <a:lnTo>
                      <a:pt x="0" y="9"/>
                    </a:lnTo>
                    <a:lnTo>
                      <a:pt x="8" y="25"/>
                    </a:lnTo>
                    <a:lnTo>
                      <a:pt x="43" y="69"/>
                    </a:lnTo>
                    <a:lnTo>
                      <a:pt x="114" y="153"/>
                    </a:lnTo>
                    <a:lnTo>
                      <a:pt x="114" y="153"/>
                    </a:lnTo>
                    <a:lnTo>
                      <a:pt x="184" y="238"/>
                    </a:lnTo>
                    <a:lnTo>
                      <a:pt x="223" y="294"/>
                    </a:lnTo>
                    <a:lnTo>
                      <a:pt x="239" y="326"/>
                    </a:lnTo>
                    <a:lnTo>
                      <a:pt x="247" y="338"/>
                    </a:lnTo>
                    <a:lnTo>
                      <a:pt x="247" y="338"/>
                    </a:lnTo>
                    <a:lnTo>
                      <a:pt x="251" y="341"/>
                    </a:lnTo>
                    <a:lnTo>
                      <a:pt x="266" y="341"/>
                    </a:lnTo>
                    <a:lnTo>
                      <a:pt x="309" y="332"/>
                    </a:lnTo>
                    <a:lnTo>
                      <a:pt x="368" y="316"/>
                    </a:lnTo>
                    <a:lnTo>
                      <a:pt x="368" y="316"/>
                    </a:lnTo>
                    <a:lnTo>
                      <a:pt x="305" y="238"/>
                    </a:lnTo>
                    <a:lnTo>
                      <a:pt x="262" y="178"/>
                    </a:lnTo>
                    <a:lnTo>
                      <a:pt x="231" y="141"/>
                    </a:lnTo>
                    <a:lnTo>
                      <a:pt x="231" y="141"/>
                    </a:lnTo>
                    <a:lnTo>
                      <a:pt x="176" y="87"/>
                    </a:lnTo>
                    <a:lnTo>
                      <a:pt x="137" y="47"/>
                    </a:lnTo>
                    <a:lnTo>
                      <a:pt x="137" y="47"/>
                    </a:lnTo>
                    <a:close/>
                  </a:path>
                </a:pathLst>
              </a:custGeom>
              <a:solidFill>
                <a:srgbClr val="B3DEEC"/>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103"/>
              <p:cNvSpPr>
                <a:spLocks/>
              </p:cNvSpPr>
              <p:nvPr/>
            </p:nvSpPr>
            <p:spPr bwMode="auto">
              <a:xfrm>
                <a:off x="952500" y="1365250"/>
                <a:ext cx="571500" cy="527050"/>
              </a:xfrm>
              <a:custGeom>
                <a:avLst/>
                <a:gdLst/>
                <a:ahLst/>
                <a:cxnLst>
                  <a:cxn ang="0">
                    <a:pos x="133" y="47"/>
                  </a:cxn>
                  <a:cxn ang="0">
                    <a:pos x="133" y="47"/>
                  </a:cxn>
                  <a:cxn ang="0">
                    <a:pos x="125" y="37"/>
                  </a:cxn>
                  <a:cxn ang="0">
                    <a:pos x="114" y="28"/>
                  </a:cxn>
                  <a:cxn ang="0">
                    <a:pos x="78" y="16"/>
                  </a:cxn>
                  <a:cxn ang="0">
                    <a:pos x="43" y="3"/>
                  </a:cxn>
                  <a:cxn ang="0">
                    <a:pos x="12" y="0"/>
                  </a:cxn>
                  <a:cxn ang="0">
                    <a:pos x="12" y="0"/>
                  </a:cxn>
                  <a:cxn ang="0">
                    <a:pos x="4" y="0"/>
                  </a:cxn>
                  <a:cxn ang="0">
                    <a:pos x="0" y="3"/>
                  </a:cxn>
                  <a:cxn ang="0">
                    <a:pos x="4" y="12"/>
                  </a:cxn>
                  <a:cxn ang="0">
                    <a:pos x="8" y="25"/>
                  </a:cxn>
                  <a:cxn ang="0">
                    <a:pos x="47" y="69"/>
                  </a:cxn>
                  <a:cxn ang="0">
                    <a:pos x="114" y="150"/>
                  </a:cxn>
                  <a:cxn ang="0">
                    <a:pos x="114" y="150"/>
                  </a:cxn>
                  <a:cxn ang="0">
                    <a:pos x="180" y="232"/>
                  </a:cxn>
                  <a:cxn ang="0">
                    <a:pos x="219" y="285"/>
                  </a:cxn>
                  <a:cxn ang="0">
                    <a:pos x="235" y="316"/>
                  </a:cxn>
                  <a:cxn ang="0">
                    <a:pos x="243" y="332"/>
                  </a:cxn>
                  <a:cxn ang="0">
                    <a:pos x="243" y="332"/>
                  </a:cxn>
                  <a:cxn ang="0">
                    <a:pos x="247" y="332"/>
                  </a:cxn>
                  <a:cxn ang="0">
                    <a:pos x="262" y="332"/>
                  </a:cxn>
                  <a:cxn ang="0">
                    <a:pos x="301" y="323"/>
                  </a:cxn>
                  <a:cxn ang="0">
                    <a:pos x="360" y="310"/>
                  </a:cxn>
                  <a:cxn ang="0">
                    <a:pos x="360" y="310"/>
                  </a:cxn>
                  <a:cxn ang="0">
                    <a:pos x="301" y="232"/>
                  </a:cxn>
                  <a:cxn ang="0">
                    <a:pos x="254" y="172"/>
                  </a:cxn>
                  <a:cxn ang="0">
                    <a:pos x="227" y="138"/>
                  </a:cxn>
                  <a:cxn ang="0">
                    <a:pos x="227" y="138"/>
                  </a:cxn>
                  <a:cxn ang="0">
                    <a:pos x="172" y="84"/>
                  </a:cxn>
                  <a:cxn ang="0">
                    <a:pos x="133" y="47"/>
                  </a:cxn>
                  <a:cxn ang="0">
                    <a:pos x="133" y="47"/>
                  </a:cxn>
                </a:cxnLst>
                <a:rect l="0" t="0" r="r" b="b"/>
                <a:pathLst>
                  <a:path w="360" h="332">
                    <a:moveTo>
                      <a:pt x="133" y="47"/>
                    </a:moveTo>
                    <a:lnTo>
                      <a:pt x="133" y="47"/>
                    </a:lnTo>
                    <a:lnTo>
                      <a:pt x="125" y="37"/>
                    </a:lnTo>
                    <a:lnTo>
                      <a:pt x="114" y="28"/>
                    </a:lnTo>
                    <a:lnTo>
                      <a:pt x="78" y="16"/>
                    </a:lnTo>
                    <a:lnTo>
                      <a:pt x="43" y="3"/>
                    </a:lnTo>
                    <a:lnTo>
                      <a:pt x="12" y="0"/>
                    </a:lnTo>
                    <a:lnTo>
                      <a:pt x="12" y="0"/>
                    </a:lnTo>
                    <a:lnTo>
                      <a:pt x="4" y="0"/>
                    </a:lnTo>
                    <a:lnTo>
                      <a:pt x="0" y="3"/>
                    </a:lnTo>
                    <a:lnTo>
                      <a:pt x="4" y="12"/>
                    </a:lnTo>
                    <a:lnTo>
                      <a:pt x="8" y="25"/>
                    </a:lnTo>
                    <a:lnTo>
                      <a:pt x="47" y="69"/>
                    </a:lnTo>
                    <a:lnTo>
                      <a:pt x="114" y="150"/>
                    </a:lnTo>
                    <a:lnTo>
                      <a:pt x="114" y="150"/>
                    </a:lnTo>
                    <a:lnTo>
                      <a:pt x="180" y="232"/>
                    </a:lnTo>
                    <a:lnTo>
                      <a:pt x="219" y="285"/>
                    </a:lnTo>
                    <a:lnTo>
                      <a:pt x="235" y="316"/>
                    </a:lnTo>
                    <a:lnTo>
                      <a:pt x="243" y="332"/>
                    </a:lnTo>
                    <a:lnTo>
                      <a:pt x="243" y="332"/>
                    </a:lnTo>
                    <a:lnTo>
                      <a:pt x="247" y="332"/>
                    </a:lnTo>
                    <a:lnTo>
                      <a:pt x="262" y="332"/>
                    </a:lnTo>
                    <a:lnTo>
                      <a:pt x="301" y="323"/>
                    </a:lnTo>
                    <a:lnTo>
                      <a:pt x="360" y="310"/>
                    </a:lnTo>
                    <a:lnTo>
                      <a:pt x="360" y="310"/>
                    </a:lnTo>
                    <a:lnTo>
                      <a:pt x="301" y="232"/>
                    </a:lnTo>
                    <a:lnTo>
                      <a:pt x="254" y="172"/>
                    </a:lnTo>
                    <a:lnTo>
                      <a:pt x="227" y="138"/>
                    </a:lnTo>
                    <a:lnTo>
                      <a:pt x="227" y="138"/>
                    </a:lnTo>
                    <a:lnTo>
                      <a:pt x="172" y="84"/>
                    </a:lnTo>
                    <a:lnTo>
                      <a:pt x="133" y="47"/>
                    </a:lnTo>
                    <a:lnTo>
                      <a:pt x="133" y="47"/>
                    </a:lnTo>
                    <a:close/>
                  </a:path>
                </a:pathLst>
              </a:custGeom>
              <a:solidFill>
                <a:srgbClr val="B0DDEB"/>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104"/>
              <p:cNvSpPr>
                <a:spLocks/>
              </p:cNvSpPr>
              <p:nvPr/>
            </p:nvSpPr>
            <p:spPr bwMode="auto">
              <a:xfrm>
                <a:off x="965200" y="1370013"/>
                <a:ext cx="546100" cy="512762"/>
              </a:xfrm>
              <a:custGeom>
                <a:avLst/>
                <a:gdLst/>
                <a:ahLst/>
                <a:cxnLst>
                  <a:cxn ang="0">
                    <a:pos x="129" y="47"/>
                  </a:cxn>
                  <a:cxn ang="0">
                    <a:pos x="129" y="47"/>
                  </a:cxn>
                  <a:cxn ang="0">
                    <a:pos x="121" y="38"/>
                  </a:cxn>
                  <a:cxn ang="0">
                    <a:pos x="106" y="28"/>
                  </a:cxn>
                  <a:cxn ang="0">
                    <a:pos x="74" y="16"/>
                  </a:cxn>
                  <a:cxn ang="0">
                    <a:pos x="39" y="6"/>
                  </a:cxn>
                  <a:cxn ang="0">
                    <a:pos x="12" y="0"/>
                  </a:cxn>
                  <a:cxn ang="0">
                    <a:pos x="12" y="0"/>
                  </a:cxn>
                  <a:cxn ang="0">
                    <a:pos x="4" y="3"/>
                  </a:cxn>
                  <a:cxn ang="0">
                    <a:pos x="0" y="6"/>
                  </a:cxn>
                  <a:cxn ang="0">
                    <a:pos x="0" y="13"/>
                  </a:cxn>
                  <a:cxn ang="0">
                    <a:pos x="8" y="25"/>
                  </a:cxn>
                  <a:cxn ang="0">
                    <a:pos x="43" y="69"/>
                  </a:cxn>
                  <a:cxn ang="0">
                    <a:pos x="109" y="144"/>
                  </a:cxn>
                  <a:cxn ang="0">
                    <a:pos x="109" y="144"/>
                  </a:cxn>
                  <a:cxn ang="0">
                    <a:pos x="172" y="226"/>
                  </a:cxn>
                  <a:cxn ang="0">
                    <a:pos x="211" y="279"/>
                  </a:cxn>
                  <a:cxn ang="0">
                    <a:pos x="227" y="307"/>
                  </a:cxn>
                  <a:cxn ang="0">
                    <a:pos x="231" y="323"/>
                  </a:cxn>
                  <a:cxn ang="0">
                    <a:pos x="231" y="323"/>
                  </a:cxn>
                  <a:cxn ang="0">
                    <a:pos x="239" y="323"/>
                  </a:cxn>
                  <a:cxn ang="0">
                    <a:pos x="250" y="323"/>
                  </a:cxn>
                  <a:cxn ang="0">
                    <a:pos x="289" y="317"/>
                  </a:cxn>
                  <a:cxn ang="0">
                    <a:pos x="344" y="301"/>
                  </a:cxn>
                  <a:cxn ang="0">
                    <a:pos x="344" y="301"/>
                  </a:cxn>
                  <a:cxn ang="0">
                    <a:pos x="289" y="226"/>
                  </a:cxn>
                  <a:cxn ang="0">
                    <a:pos x="246" y="169"/>
                  </a:cxn>
                  <a:cxn ang="0">
                    <a:pos x="215" y="135"/>
                  </a:cxn>
                  <a:cxn ang="0">
                    <a:pos x="215" y="135"/>
                  </a:cxn>
                  <a:cxn ang="0">
                    <a:pos x="164" y="85"/>
                  </a:cxn>
                  <a:cxn ang="0">
                    <a:pos x="129" y="47"/>
                  </a:cxn>
                  <a:cxn ang="0">
                    <a:pos x="129" y="47"/>
                  </a:cxn>
                </a:cxnLst>
                <a:rect l="0" t="0" r="r" b="b"/>
                <a:pathLst>
                  <a:path w="344" h="323">
                    <a:moveTo>
                      <a:pt x="129" y="47"/>
                    </a:moveTo>
                    <a:lnTo>
                      <a:pt x="129" y="47"/>
                    </a:lnTo>
                    <a:lnTo>
                      <a:pt x="121" y="38"/>
                    </a:lnTo>
                    <a:lnTo>
                      <a:pt x="106" y="28"/>
                    </a:lnTo>
                    <a:lnTo>
                      <a:pt x="74" y="16"/>
                    </a:lnTo>
                    <a:lnTo>
                      <a:pt x="39" y="6"/>
                    </a:lnTo>
                    <a:lnTo>
                      <a:pt x="12" y="0"/>
                    </a:lnTo>
                    <a:lnTo>
                      <a:pt x="12" y="0"/>
                    </a:lnTo>
                    <a:lnTo>
                      <a:pt x="4" y="3"/>
                    </a:lnTo>
                    <a:lnTo>
                      <a:pt x="0" y="6"/>
                    </a:lnTo>
                    <a:lnTo>
                      <a:pt x="0" y="13"/>
                    </a:lnTo>
                    <a:lnTo>
                      <a:pt x="8" y="25"/>
                    </a:lnTo>
                    <a:lnTo>
                      <a:pt x="43" y="69"/>
                    </a:lnTo>
                    <a:lnTo>
                      <a:pt x="109" y="144"/>
                    </a:lnTo>
                    <a:lnTo>
                      <a:pt x="109" y="144"/>
                    </a:lnTo>
                    <a:lnTo>
                      <a:pt x="172" y="226"/>
                    </a:lnTo>
                    <a:lnTo>
                      <a:pt x="211" y="279"/>
                    </a:lnTo>
                    <a:lnTo>
                      <a:pt x="227" y="307"/>
                    </a:lnTo>
                    <a:lnTo>
                      <a:pt x="231" y="323"/>
                    </a:lnTo>
                    <a:lnTo>
                      <a:pt x="231" y="323"/>
                    </a:lnTo>
                    <a:lnTo>
                      <a:pt x="239" y="323"/>
                    </a:lnTo>
                    <a:lnTo>
                      <a:pt x="250" y="323"/>
                    </a:lnTo>
                    <a:lnTo>
                      <a:pt x="289" y="317"/>
                    </a:lnTo>
                    <a:lnTo>
                      <a:pt x="344" y="301"/>
                    </a:lnTo>
                    <a:lnTo>
                      <a:pt x="344" y="301"/>
                    </a:lnTo>
                    <a:lnTo>
                      <a:pt x="289" y="226"/>
                    </a:lnTo>
                    <a:lnTo>
                      <a:pt x="246" y="169"/>
                    </a:lnTo>
                    <a:lnTo>
                      <a:pt x="215" y="135"/>
                    </a:lnTo>
                    <a:lnTo>
                      <a:pt x="215" y="135"/>
                    </a:lnTo>
                    <a:lnTo>
                      <a:pt x="164" y="85"/>
                    </a:lnTo>
                    <a:lnTo>
                      <a:pt x="129" y="47"/>
                    </a:lnTo>
                    <a:lnTo>
                      <a:pt x="129" y="47"/>
                    </a:lnTo>
                    <a:close/>
                  </a:path>
                </a:pathLst>
              </a:custGeom>
              <a:solidFill>
                <a:srgbClr val="B0DDEB"/>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105"/>
              <p:cNvSpPr>
                <a:spLocks/>
              </p:cNvSpPr>
              <p:nvPr/>
            </p:nvSpPr>
            <p:spPr bwMode="auto">
              <a:xfrm>
                <a:off x="971550" y="1379538"/>
                <a:ext cx="533400" cy="493712"/>
              </a:xfrm>
              <a:custGeom>
                <a:avLst/>
                <a:gdLst/>
                <a:ahLst/>
                <a:cxnLst>
                  <a:cxn ang="0">
                    <a:pos x="125" y="44"/>
                  </a:cxn>
                  <a:cxn ang="0">
                    <a:pos x="125" y="44"/>
                  </a:cxn>
                  <a:cxn ang="0">
                    <a:pos x="117" y="35"/>
                  </a:cxn>
                  <a:cxn ang="0">
                    <a:pos x="105" y="28"/>
                  </a:cxn>
                  <a:cxn ang="0">
                    <a:pos x="74" y="13"/>
                  </a:cxn>
                  <a:cxn ang="0">
                    <a:pos x="39" y="3"/>
                  </a:cxn>
                  <a:cxn ang="0">
                    <a:pos x="12" y="0"/>
                  </a:cxn>
                  <a:cxn ang="0">
                    <a:pos x="12" y="0"/>
                  </a:cxn>
                  <a:cxn ang="0">
                    <a:pos x="4" y="0"/>
                  </a:cxn>
                  <a:cxn ang="0">
                    <a:pos x="0" y="3"/>
                  </a:cxn>
                  <a:cxn ang="0">
                    <a:pos x="4" y="10"/>
                  </a:cxn>
                  <a:cxn ang="0">
                    <a:pos x="12" y="22"/>
                  </a:cxn>
                  <a:cxn ang="0">
                    <a:pos x="43" y="63"/>
                  </a:cxn>
                  <a:cxn ang="0">
                    <a:pos x="105" y="138"/>
                  </a:cxn>
                  <a:cxn ang="0">
                    <a:pos x="105" y="138"/>
                  </a:cxn>
                  <a:cxn ang="0">
                    <a:pos x="168" y="217"/>
                  </a:cxn>
                  <a:cxn ang="0">
                    <a:pos x="203" y="267"/>
                  </a:cxn>
                  <a:cxn ang="0">
                    <a:pos x="223" y="295"/>
                  </a:cxn>
                  <a:cxn ang="0">
                    <a:pos x="227" y="311"/>
                  </a:cxn>
                  <a:cxn ang="0">
                    <a:pos x="227" y="311"/>
                  </a:cxn>
                  <a:cxn ang="0">
                    <a:pos x="231" y="311"/>
                  </a:cxn>
                  <a:cxn ang="0">
                    <a:pos x="246" y="311"/>
                  </a:cxn>
                  <a:cxn ang="0">
                    <a:pos x="281" y="304"/>
                  </a:cxn>
                  <a:cxn ang="0">
                    <a:pos x="336" y="289"/>
                  </a:cxn>
                  <a:cxn ang="0">
                    <a:pos x="336" y="289"/>
                  </a:cxn>
                  <a:cxn ang="0">
                    <a:pos x="281" y="217"/>
                  </a:cxn>
                  <a:cxn ang="0">
                    <a:pos x="238" y="163"/>
                  </a:cxn>
                  <a:cxn ang="0">
                    <a:pos x="211" y="129"/>
                  </a:cxn>
                  <a:cxn ang="0">
                    <a:pos x="211" y="129"/>
                  </a:cxn>
                  <a:cxn ang="0">
                    <a:pos x="160" y="79"/>
                  </a:cxn>
                  <a:cxn ang="0">
                    <a:pos x="125" y="44"/>
                  </a:cxn>
                  <a:cxn ang="0">
                    <a:pos x="125" y="44"/>
                  </a:cxn>
                </a:cxnLst>
                <a:rect l="0" t="0" r="r" b="b"/>
                <a:pathLst>
                  <a:path w="336" h="311">
                    <a:moveTo>
                      <a:pt x="125" y="44"/>
                    </a:moveTo>
                    <a:lnTo>
                      <a:pt x="125" y="44"/>
                    </a:lnTo>
                    <a:lnTo>
                      <a:pt x="117" y="35"/>
                    </a:lnTo>
                    <a:lnTo>
                      <a:pt x="105" y="28"/>
                    </a:lnTo>
                    <a:lnTo>
                      <a:pt x="74" y="13"/>
                    </a:lnTo>
                    <a:lnTo>
                      <a:pt x="39" y="3"/>
                    </a:lnTo>
                    <a:lnTo>
                      <a:pt x="12" y="0"/>
                    </a:lnTo>
                    <a:lnTo>
                      <a:pt x="12" y="0"/>
                    </a:lnTo>
                    <a:lnTo>
                      <a:pt x="4" y="0"/>
                    </a:lnTo>
                    <a:lnTo>
                      <a:pt x="0" y="3"/>
                    </a:lnTo>
                    <a:lnTo>
                      <a:pt x="4" y="10"/>
                    </a:lnTo>
                    <a:lnTo>
                      <a:pt x="12" y="22"/>
                    </a:lnTo>
                    <a:lnTo>
                      <a:pt x="43" y="63"/>
                    </a:lnTo>
                    <a:lnTo>
                      <a:pt x="105" y="138"/>
                    </a:lnTo>
                    <a:lnTo>
                      <a:pt x="105" y="138"/>
                    </a:lnTo>
                    <a:lnTo>
                      <a:pt x="168" y="217"/>
                    </a:lnTo>
                    <a:lnTo>
                      <a:pt x="203" y="267"/>
                    </a:lnTo>
                    <a:lnTo>
                      <a:pt x="223" y="295"/>
                    </a:lnTo>
                    <a:lnTo>
                      <a:pt x="227" y="311"/>
                    </a:lnTo>
                    <a:lnTo>
                      <a:pt x="227" y="311"/>
                    </a:lnTo>
                    <a:lnTo>
                      <a:pt x="231" y="311"/>
                    </a:lnTo>
                    <a:lnTo>
                      <a:pt x="246" y="311"/>
                    </a:lnTo>
                    <a:lnTo>
                      <a:pt x="281" y="304"/>
                    </a:lnTo>
                    <a:lnTo>
                      <a:pt x="336" y="289"/>
                    </a:lnTo>
                    <a:lnTo>
                      <a:pt x="336" y="289"/>
                    </a:lnTo>
                    <a:lnTo>
                      <a:pt x="281" y="217"/>
                    </a:lnTo>
                    <a:lnTo>
                      <a:pt x="238" y="163"/>
                    </a:lnTo>
                    <a:lnTo>
                      <a:pt x="211" y="129"/>
                    </a:lnTo>
                    <a:lnTo>
                      <a:pt x="211" y="129"/>
                    </a:lnTo>
                    <a:lnTo>
                      <a:pt x="160" y="79"/>
                    </a:lnTo>
                    <a:lnTo>
                      <a:pt x="125" y="44"/>
                    </a:lnTo>
                    <a:lnTo>
                      <a:pt x="125" y="44"/>
                    </a:lnTo>
                    <a:close/>
                  </a:path>
                </a:pathLst>
              </a:custGeom>
              <a:solidFill>
                <a:srgbClr val="ADDCEA"/>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3" name="Freeform 106"/>
              <p:cNvSpPr>
                <a:spLocks/>
              </p:cNvSpPr>
              <p:nvPr/>
            </p:nvSpPr>
            <p:spPr bwMode="auto">
              <a:xfrm>
                <a:off x="927100" y="1330325"/>
                <a:ext cx="703262" cy="646112"/>
              </a:xfrm>
              <a:custGeom>
                <a:avLst/>
                <a:gdLst/>
                <a:ahLst/>
                <a:cxnLst>
                  <a:cxn ang="0">
                    <a:pos x="0" y="0"/>
                  </a:cxn>
                  <a:cxn ang="0">
                    <a:pos x="0" y="0"/>
                  </a:cxn>
                  <a:cxn ang="0">
                    <a:pos x="36" y="16"/>
                  </a:cxn>
                  <a:cxn ang="0">
                    <a:pos x="36" y="16"/>
                  </a:cxn>
                  <a:cxn ang="0">
                    <a:pos x="67" y="31"/>
                  </a:cxn>
                  <a:cxn ang="0">
                    <a:pos x="94" y="47"/>
                  </a:cxn>
                  <a:cxn ang="0">
                    <a:pos x="94" y="47"/>
                  </a:cxn>
                  <a:cxn ang="0">
                    <a:pos x="122" y="63"/>
                  </a:cxn>
                  <a:cxn ang="0">
                    <a:pos x="149" y="78"/>
                  </a:cxn>
                  <a:cxn ang="0">
                    <a:pos x="149" y="78"/>
                  </a:cxn>
                  <a:cxn ang="0">
                    <a:pos x="169" y="94"/>
                  </a:cxn>
                  <a:cxn ang="0">
                    <a:pos x="192" y="122"/>
                  </a:cxn>
                  <a:cxn ang="0">
                    <a:pos x="192" y="122"/>
                  </a:cxn>
                  <a:cxn ang="0">
                    <a:pos x="247" y="188"/>
                  </a:cxn>
                  <a:cxn ang="0">
                    <a:pos x="247" y="188"/>
                  </a:cxn>
                  <a:cxn ang="0">
                    <a:pos x="266" y="216"/>
                  </a:cxn>
                  <a:cxn ang="0">
                    <a:pos x="290" y="248"/>
                  </a:cxn>
                  <a:cxn ang="0">
                    <a:pos x="290" y="248"/>
                  </a:cxn>
                  <a:cxn ang="0">
                    <a:pos x="317" y="279"/>
                  </a:cxn>
                  <a:cxn ang="0">
                    <a:pos x="329" y="295"/>
                  </a:cxn>
                  <a:cxn ang="0">
                    <a:pos x="356" y="317"/>
                  </a:cxn>
                  <a:cxn ang="0">
                    <a:pos x="356" y="317"/>
                  </a:cxn>
                  <a:cxn ang="0">
                    <a:pos x="403" y="360"/>
                  </a:cxn>
                  <a:cxn ang="0">
                    <a:pos x="423" y="370"/>
                  </a:cxn>
                  <a:cxn ang="0">
                    <a:pos x="439" y="379"/>
                  </a:cxn>
                  <a:cxn ang="0">
                    <a:pos x="439" y="379"/>
                  </a:cxn>
                  <a:cxn ang="0">
                    <a:pos x="443" y="379"/>
                  </a:cxn>
                  <a:cxn ang="0">
                    <a:pos x="443" y="382"/>
                  </a:cxn>
                  <a:cxn ang="0">
                    <a:pos x="435" y="389"/>
                  </a:cxn>
                  <a:cxn ang="0">
                    <a:pos x="399" y="398"/>
                  </a:cxn>
                  <a:cxn ang="0">
                    <a:pos x="341" y="407"/>
                  </a:cxn>
                  <a:cxn ang="0">
                    <a:pos x="341" y="407"/>
                  </a:cxn>
                  <a:cxn ang="0">
                    <a:pos x="302" y="354"/>
                  </a:cxn>
                  <a:cxn ang="0">
                    <a:pos x="255" y="285"/>
                  </a:cxn>
                  <a:cxn ang="0">
                    <a:pos x="255" y="285"/>
                  </a:cxn>
                  <a:cxn ang="0">
                    <a:pos x="208" y="197"/>
                  </a:cxn>
                  <a:cxn ang="0">
                    <a:pos x="208" y="197"/>
                  </a:cxn>
                  <a:cxn ang="0">
                    <a:pos x="180" y="160"/>
                  </a:cxn>
                  <a:cxn ang="0">
                    <a:pos x="153" y="125"/>
                  </a:cxn>
                  <a:cxn ang="0">
                    <a:pos x="153" y="125"/>
                  </a:cxn>
                  <a:cxn ang="0">
                    <a:pos x="133" y="103"/>
                  </a:cxn>
                  <a:cxn ang="0">
                    <a:pos x="102" y="75"/>
                  </a:cxn>
                  <a:cxn ang="0">
                    <a:pos x="102" y="75"/>
                  </a:cxn>
                  <a:cxn ang="0">
                    <a:pos x="0" y="0"/>
                  </a:cxn>
                  <a:cxn ang="0">
                    <a:pos x="0" y="0"/>
                  </a:cxn>
                </a:cxnLst>
                <a:rect l="0" t="0" r="r" b="b"/>
                <a:pathLst>
                  <a:path w="443" h="407">
                    <a:moveTo>
                      <a:pt x="0" y="0"/>
                    </a:moveTo>
                    <a:lnTo>
                      <a:pt x="0" y="0"/>
                    </a:lnTo>
                    <a:lnTo>
                      <a:pt x="36" y="16"/>
                    </a:lnTo>
                    <a:lnTo>
                      <a:pt x="36" y="16"/>
                    </a:lnTo>
                    <a:lnTo>
                      <a:pt x="67" y="31"/>
                    </a:lnTo>
                    <a:lnTo>
                      <a:pt x="94" y="47"/>
                    </a:lnTo>
                    <a:lnTo>
                      <a:pt x="94" y="47"/>
                    </a:lnTo>
                    <a:lnTo>
                      <a:pt x="122" y="63"/>
                    </a:lnTo>
                    <a:lnTo>
                      <a:pt x="149" y="78"/>
                    </a:lnTo>
                    <a:lnTo>
                      <a:pt x="149" y="78"/>
                    </a:lnTo>
                    <a:lnTo>
                      <a:pt x="169" y="94"/>
                    </a:lnTo>
                    <a:lnTo>
                      <a:pt x="192" y="122"/>
                    </a:lnTo>
                    <a:lnTo>
                      <a:pt x="192" y="122"/>
                    </a:lnTo>
                    <a:lnTo>
                      <a:pt x="247" y="188"/>
                    </a:lnTo>
                    <a:lnTo>
                      <a:pt x="247" y="188"/>
                    </a:lnTo>
                    <a:lnTo>
                      <a:pt x="266" y="216"/>
                    </a:lnTo>
                    <a:lnTo>
                      <a:pt x="290" y="248"/>
                    </a:lnTo>
                    <a:lnTo>
                      <a:pt x="290" y="248"/>
                    </a:lnTo>
                    <a:lnTo>
                      <a:pt x="317" y="279"/>
                    </a:lnTo>
                    <a:lnTo>
                      <a:pt x="329" y="295"/>
                    </a:lnTo>
                    <a:lnTo>
                      <a:pt x="356" y="317"/>
                    </a:lnTo>
                    <a:lnTo>
                      <a:pt x="356" y="317"/>
                    </a:lnTo>
                    <a:lnTo>
                      <a:pt x="403" y="360"/>
                    </a:lnTo>
                    <a:lnTo>
                      <a:pt x="423" y="370"/>
                    </a:lnTo>
                    <a:lnTo>
                      <a:pt x="439" y="379"/>
                    </a:lnTo>
                    <a:lnTo>
                      <a:pt x="439" y="379"/>
                    </a:lnTo>
                    <a:lnTo>
                      <a:pt x="443" y="379"/>
                    </a:lnTo>
                    <a:lnTo>
                      <a:pt x="443" y="382"/>
                    </a:lnTo>
                    <a:lnTo>
                      <a:pt x="435" y="389"/>
                    </a:lnTo>
                    <a:lnTo>
                      <a:pt x="399" y="398"/>
                    </a:lnTo>
                    <a:lnTo>
                      <a:pt x="341" y="407"/>
                    </a:lnTo>
                    <a:lnTo>
                      <a:pt x="341" y="407"/>
                    </a:lnTo>
                    <a:lnTo>
                      <a:pt x="302" y="354"/>
                    </a:lnTo>
                    <a:lnTo>
                      <a:pt x="255" y="285"/>
                    </a:lnTo>
                    <a:lnTo>
                      <a:pt x="255" y="285"/>
                    </a:lnTo>
                    <a:lnTo>
                      <a:pt x="208" y="197"/>
                    </a:lnTo>
                    <a:lnTo>
                      <a:pt x="208" y="197"/>
                    </a:lnTo>
                    <a:lnTo>
                      <a:pt x="180" y="160"/>
                    </a:lnTo>
                    <a:lnTo>
                      <a:pt x="153" y="125"/>
                    </a:lnTo>
                    <a:lnTo>
                      <a:pt x="153" y="125"/>
                    </a:lnTo>
                    <a:lnTo>
                      <a:pt x="133" y="103"/>
                    </a:lnTo>
                    <a:lnTo>
                      <a:pt x="102" y="75"/>
                    </a:lnTo>
                    <a:lnTo>
                      <a:pt x="102" y="75"/>
                    </a:lnTo>
                    <a:lnTo>
                      <a:pt x="0" y="0"/>
                    </a:lnTo>
                    <a:lnTo>
                      <a:pt x="0" y="0"/>
                    </a:lnTo>
                    <a:close/>
                  </a:path>
                </a:pathLst>
              </a:custGeom>
              <a:solidFill>
                <a:srgbClr val="EBF8FB"/>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4" name="Freeform 107"/>
              <p:cNvSpPr>
                <a:spLocks/>
              </p:cNvSpPr>
              <p:nvPr/>
            </p:nvSpPr>
            <p:spPr bwMode="auto">
              <a:xfrm>
                <a:off x="350838" y="1022350"/>
                <a:ext cx="1477962" cy="935037"/>
              </a:xfrm>
              <a:custGeom>
                <a:avLst/>
                <a:gdLst/>
                <a:ahLst/>
                <a:cxnLst>
                  <a:cxn ang="0">
                    <a:pos x="0" y="0"/>
                  </a:cxn>
                  <a:cxn ang="0">
                    <a:pos x="0" y="0"/>
                  </a:cxn>
                  <a:cxn ang="0">
                    <a:pos x="3" y="15"/>
                  </a:cxn>
                  <a:cxn ang="0">
                    <a:pos x="11" y="31"/>
                  </a:cxn>
                  <a:cxn ang="0">
                    <a:pos x="27" y="50"/>
                  </a:cxn>
                  <a:cxn ang="0">
                    <a:pos x="47" y="62"/>
                  </a:cxn>
                  <a:cxn ang="0">
                    <a:pos x="47" y="62"/>
                  </a:cxn>
                  <a:cxn ang="0">
                    <a:pos x="97" y="94"/>
                  </a:cxn>
                  <a:cxn ang="0">
                    <a:pos x="152" y="125"/>
                  </a:cxn>
                  <a:cxn ang="0">
                    <a:pos x="152" y="125"/>
                  </a:cxn>
                  <a:cxn ang="0">
                    <a:pos x="211" y="150"/>
                  </a:cxn>
                  <a:cxn ang="0">
                    <a:pos x="289" y="178"/>
                  </a:cxn>
                  <a:cxn ang="0">
                    <a:pos x="289" y="178"/>
                  </a:cxn>
                  <a:cxn ang="0">
                    <a:pos x="363" y="200"/>
                  </a:cxn>
                  <a:cxn ang="0">
                    <a:pos x="391" y="213"/>
                  </a:cxn>
                  <a:cxn ang="0">
                    <a:pos x="418" y="228"/>
                  </a:cxn>
                  <a:cxn ang="0">
                    <a:pos x="418" y="228"/>
                  </a:cxn>
                  <a:cxn ang="0">
                    <a:pos x="469" y="263"/>
                  </a:cxn>
                  <a:cxn ang="0">
                    <a:pos x="493" y="279"/>
                  </a:cxn>
                  <a:cxn ang="0">
                    <a:pos x="520" y="304"/>
                  </a:cxn>
                  <a:cxn ang="0">
                    <a:pos x="520" y="304"/>
                  </a:cxn>
                  <a:cxn ang="0">
                    <a:pos x="575" y="357"/>
                  </a:cxn>
                  <a:cxn ang="0">
                    <a:pos x="629" y="420"/>
                  </a:cxn>
                  <a:cxn ang="0">
                    <a:pos x="629" y="420"/>
                  </a:cxn>
                  <a:cxn ang="0">
                    <a:pos x="661" y="460"/>
                  </a:cxn>
                  <a:cxn ang="0">
                    <a:pos x="700" y="507"/>
                  </a:cxn>
                  <a:cxn ang="0">
                    <a:pos x="759" y="589"/>
                  </a:cxn>
                  <a:cxn ang="0">
                    <a:pos x="759" y="589"/>
                  </a:cxn>
                  <a:cxn ang="0">
                    <a:pos x="813" y="586"/>
                  </a:cxn>
                  <a:cxn ang="0">
                    <a:pos x="864" y="583"/>
                  </a:cxn>
                  <a:cxn ang="0">
                    <a:pos x="903" y="583"/>
                  </a:cxn>
                  <a:cxn ang="0">
                    <a:pos x="931" y="583"/>
                  </a:cxn>
                  <a:cxn ang="0">
                    <a:pos x="931" y="583"/>
                  </a:cxn>
                  <a:cxn ang="0">
                    <a:pos x="903" y="570"/>
                  </a:cxn>
                  <a:cxn ang="0">
                    <a:pos x="880" y="558"/>
                  </a:cxn>
                  <a:cxn ang="0">
                    <a:pos x="856" y="545"/>
                  </a:cxn>
                  <a:cxn ang="0">
                    <a:pos x="837" y="532"/>
                  </a:cxn>
                  <a:cxn ang="0">
                    <a:pos x="837" y="532"/>
                  </a:cxn>
                  <a:cxn ang="0">
                    <a:pos x="786" y="492"/>
                  </a:cxn>
                  <a:cxn ang="0">
                    <a:pos x="743" y="445"/>
                  </a:cxn>
                  <a:cxn ang="0">
                    <a:pos x="661" y="351"/>
                  </a:cxn>
                  <a:cxn ang="0">
                    <a:pos x="618" y="304"/>
                  </a:cxn>
                  <a:cxn ang="0">
                    <a:pos x="575" y="260"/>
                  </a:cxn>
                  <a:cxn ang="0">
                    <a:pos x="547" y="238"/>
                  </a:cxn>
                  <a:cxn ang="0">
                    <a:pos x="520" y="219"/>
                  </a:cxn>
                  <a:cxn ang="0">
                    <a:pos x="493" y="200"/>
                  </a:cxn>
                  <a:cxn ang="0">
                    <a:pos x="461" y="185"/>
                  </a:cxn>
                  <a:cxn ang="0">
                    <a:pos x="461" y="185"/>
                  </a:cxn>
                  <a:cxn ang="0">
                    <a:pos x="371" y="169"/>
                  </a:cxn>
                  <a:cxn ang="0">
                    <a:pos x="289" y="147"/>
                  </a:cxn>
                  <a:cxn ang="0">
                    <a:pos x="211" y="122"/>
                  </a:cxn>
                  <a:cxn ang="0">
                    <a:pos x="140" y="94"/>
                  </a:cxn>
                  <a:cxn ang="0">
                    <a:pos x="82" y="65"/>
                  </a:cxn>
                  <a:cxn ang="0">
                    <a:pos x="39" y="40"/>
                  </a:cxn>
                  <a:cxn ang="0">
                    <a:pos x="11" y="18"/>
                  </a:cxn>
                  <a:cxn ang="0">
                    <a:pos x="3" y="12"/>
                  </a:cxn>
                  <a:cxn ang="0">
                    <a:pos x="0" y="3"/>
                  </a:cxn>
                  <a:cxn ang="0">
                    <a:pos x="0" y="3"/>
                  </a:cxn>
                  <a:cxn ang="0">
                    <a:pos x="0" y="0"/>
                  </a:cxn>
                  <a:cxn ang="0">
                    <a:pos x="0" y="0"/>
                  </a:cxn>
                </a:cxnLst>
                <a:rect l="0" t="0" r="r" b="b"/>
                <a:pathLst>
                  <a:path w="931" h="589">
                    <a:moveTo>
                      <a:pt x="0" y="0"/>
                    </a:moveTo>
                    <a:lnTo>
                      <a:pt x="0" y="0"/>
                    </a:lnTo>
                    <a:lnTo>
                      <a:pt x="3" y="15"/>
                    </a:lnTo>
                    <a:lnTo>
                      <a:pt x="11" y="31"/>
                    </a:lnTo>
                    <a:lnTo>
                      <a:pt x="27" y="50"/>
                    </a:lnTo>
                    <a:lnTo>
                      <a:pt x="47" y="62"/>
                    </a:lnTo>
                    <a:lnTo>
                      <a:pt x="47" y="62"/>
                    </a:lnTo>
                    <a:lnTo>
                      <a:pt x="97" y="94"/>
                    </a:lnTo>
                    <a:lnTo>
                      <a:pt x="152" y="125"/>
                    </a:lnTo>
                    <a:lnTo>
                      <a:pt x="152" y="125"/>
                    </a:lnTo>
                    <a:lnTo>
                      <a:pt x="211" y="150"/>
                    </a:lnTo>
                    <a:lnTo>
                      <a:pt x="289" y="178"/>
                    </a:lnTo>
                    <a:lnTo>
                      <a:pt x="289" y="178"/>
                    </a:lnTo>
                    <a:lnTo>
                      <a:pt x="363" y="200"/>
                    </a:lnTo>
                    <a:lnTo>
                      <a:pt x="391" y="213"/>
                    </a:lnTo>
                    <a:lnTo>
                      <a:pt x="418" y="228"/>
                    </a:lnTo>
                    <a:lnTo>
                      <a:pt x="418" y="228"/>
                    </a:lnTo>
                    <a:lnTo>
                      <a:pt x="469" y="263"/>
                    </a:lnTo>
                    <a:lnTo>
                      <a:pt x="493" y="279"/>
                    </a:lnTo>
                    <a:lnTo>
                      <a:pt x="520" y="304"/>
                    </a:lnTo>
                    <a:lnTo>
                      <a:pt x="520" y="304"/>
                    </a:lnTo>
                    <a:lnTo>
                      <a:pt x="575" y="357"/>
                    </a:lnTo>
                    <a:lnTo>
                      <a:pt x="629" y="420"/>
                    </a:lnTo>
                    <a:lnTo>
                      <a:pt x="629" y="420"/>
                    </a:lnTo>
                    <a:lnTo>
                      <a:pt x="661" y="460"/>
                    </a:lnTo>
                    <a:lnTo>
                      <a:pt x="700" y="507"/>
                    </a:lnTo>
                    <a:lnTo>
                      <a:pt x="759" y="589"/>
                    </a:lnTo>
                    <a:lnTo>
                      <a:pt x="759" y="589"/>
                    </a:lnTo>
                    <a:lnTo>
                      <a:pt x="813" y="586"/>
                    </a:lnTo>
                    <a:lnTo>
                      <a:pt x="864" y="583"/>
                    </a:lnTo>
                    <a:lnTo>
                      <a:pt x="903" y="583"/>
                    </a:lnTo>
                    <a:lnTo>
                      <a:pt x="931" y="583"/>
                    </a:lnTo>
                    <a:lnTo>
                      <a:pt x="931" y="583"/>
                    </a:lnTo>
                    <a:lnTo>
                      <a:pt x="903" y="570"/>
                    </a:lnTo>
                    <a:lnTo>
                      <a:pt x="880" y="558"/>
                    </a:lnTo>
                    <a:lnTo>
                      <a:pt x="856" y="545"/>
                    </a:lnTo>
                    <a:lnTo>
                      <a:pt x="837" y="532"/>
                    </a:lnTo>
                    <a:lnTo>
                      <a:pt x="837" y="532"/>
                    </a:lnTo>
                    <a:lnTo>
                      <a:pt x="786" y="492"/>
                    </a:lnTo>
                    <a:lnTo>
                      <a:pt x="743" y="445"/>
                    </a:lnTo>
                    <a:lnTo>
                      <a:pt x="661" y="351"/>
                    </a:lnTo>
                    <a:lnTo>
                      <a:pt x="618" y="304"/>
                    </a:lnTo>
                    <a:lnTo>
                      <a:pt x="575" y="260"/>
                    </a:lnTo>
                    <a:lnTo>
                      <a:pt x="547" y="238"/>
                    </a:lnTo>
                    <a:lnTo>
                      <a:pt x="520" y="219"/>
                    </a:lnTo>
                    <a:lnTo>
                      <a:pt x="493" y="200"/>
                    </a:lnTo>
                    <a:lnTo>
                      <a:pt x="461" y="185"/>
                    </a:lnTo>
                    <a:lnTo>
                      <a:pt x="461" y="185"/>
                    </a:lnTo>
                    <a:lnTo>
                      <a:pt x="371" y="169"/>
                    </a:lnTo>
                    <a:lnTo>
                      <a:pt x="289" y="147"/>
                    </a:lnTo>
                    <a:lnTo>
                      <a:pt x="211" y="122"/>
                    </a:lnTo>
                    <a:lnTo>
                      <a:pt x="140" y="94"/>
                    </a:lnTo>
                    <a:lnTo>
                      <a:pt x="82" y="65"/>
                    </a:lnTo>
                    <a:lnTo>
                      <a:pt x="39" y="40"/>
                    </a:lnTo>
                    <a:lnTo>
                      <a:pt x="11" y="18"/>
                    </a:lnTo>
                    <a:lnTo>
                      <a:pt x="3" y="12"/>
                    </a:lnTo>
                    <a:lnTo>
                      <a:pt x="0" y="3"/>
                    </a:lnTo>
                    <a:lnTo>
                      <a:pt x="0" y="3"/>
                    </a:lnTo>
                    <a:lnTo>
                      <a:pt x="0" y="0"/>
                    </a:lnTo>
                    <a:lnTo>
                      <a:pt x="0" y="0"/>
                    </a:lnTo>
                    <a:close/>
                  </a:path>
                </a:pathLst>
              </a:custGeom>
              <a:solidFill>
                <a:srgbClr val="E0F3F8"/>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pic>
          <p:nvPicPr>
            <p:cNvPr id="15" name="Picture 2" descr="C:\Documents and Settings\John\Local Settings\Temporary Internet Files\Content.IE5\3JOBH0T2\MCj04315750000[1].png"/>
            <p:cNvPicPr>
              <a:picLocks noChangeAspect="1" noChangeArrowheads="1"/>
            </p:cNvPicPr>
            <p:nvPr/>
          </p:nvPicPr>
          <p:blipFill>
            <a:blip r:embed="rId4"/>
            <a:srcRect/>
            <a:stretch>
              <a:fillRect/>
            </a:stretch>
          </p:blipFill>
          <p:spPr bwMode="auto">
            <a:xfrm>
              <a:off x="3706704" y="815641"/>
              <a:ext cx="1904762" cy="1917460"/>
            </a:xfrm>
            <a:prstGeom prst="rect">
              <a:avLst/>
            </a:prstGeom>
            <a:noFill/>
          </p:spPr>
        </p:pic>
      </p:grpSp>
      <p:sp>
        <p:nvSpPr>
          <p:cNvPr id="35" name="Oval 3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pic>
        <p:nvPicPr>
          <p:cNvPr id="42" name="MSSN00254A0000[1].wav">
            <a:hlinkClick r:id="" action="ppaction://media"/>
          </p:cNvPr>
          <p:cNvPicPr>
            <a:picLocks noRot="1" noChangeAspect="1"/>
          </p:cNvPicPr>
          <p:nvPr>
            <a:wavAudioFile r:embed="rId1" name="MSSN00254A0000[1].wav"/>
          </p:nvPr>
        </p:nvPicPr>
        <p:blipFill>
          <a:blip r:embed="rId5"/>
          <a:stretch>
            <a:fillRect/>
          </a:stretch>
        </p:blipFill>
        <p:spPr>
          <a:xfrm>
            <a:off x="8336508" y="65532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par>
                                <p:cTn id="8" presetID="8" presetClass="entr" presetSubtype="1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amond(in)">
                                      <p:cBhvr>
                                        <p:cTn id="10" dur="2000"/>
                                        <p:tgtEl>
                                          <p:spTgt spid="14"/>
                                        </p:tgtEl>
                                      </p:cBhvr>
                                    </p:animEffect>
                                  </p:childTnLst>
                                </p:cTn>
                              </p:par>
                            </p:childTnLst>
                          </p:cTn>
                        </p:par>
                        <p:par>
                          <p:cTn id="11" fill="hold">
                            <p:stCondLst>
                              <p:cond delay="2000"/>
                            </p:stCondLst>
                            <p:childTnLst>
                              <p:par>
                                <p:cTn id="12" presetID="1" presetClass="mediacall" presetSubtype="0" fill="hold" nodeType="afterEffect">
                                  <p:stCondLst>
                                    <p:cond delay="0"/>
                                  </p:stCondLst>
                                  <p:childTnLst>
                                    <p:cmd type="call" cmd="playFrom(0.0)">
                                      <p:cBhvr>
                                        <p:cTn id="13" dur="1588" fill="hold"/>
                                        <p:tgtEl>
                                          <p:spTgt spid="42"/>
                                        </p:tgtEl>
                                      </p:cBhvr>
                                    </p:cmd>
                                  </p:childTnLst>
                                </p:cTn>
                              </p:par>
                            </p:childTnLst>
                          </p:cTn>
                        </p:par>
                        <p:par>
                          <p:cTn id="14" fill="hold">
                            <p:stCondLst>
                              <p:cond delay="3588"/>
                            </p:stCondLst>
                            <p:childTnLst>
                              <p:par>
                                <p:cTn id="15" presetID="1"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par>
                          <p:cTn id="17" fill="hold">
                            <p:stCondLst>
                              <p:cond delay="3588"/>
                            </p:stCondLst>
                            <p:childTnLst>
                              <p:par>
                                <p:cTn id="18" presetID="1"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0" fill="hold" display="0">
                  <p:stCondLst>
                    <p:cond delay="indefinite"/>
                  </p:stCondLst>
                  <p:endCondLst>
                    <p:cond evt="onNext" delay="0">
                      <p:tgtEl>
                        <p:sldTgt/>
                      </p:tgtEl>
                    </p:cond>
                    <p:cond evt="onPrev" delay="0">
                      <p:tgtEl>
                        <p:sldTgt/>
                      </p:tgtEl>
                    </p:cond>
                    <p:cond evt="onStopAudio" delay="0">
                      <p:tgtEl>
                        <p:sldTgt/>
                      </p:tgtEl>
                    </p:cond>
                  </p:endCondLst>
                </p:cTn>
                <p:tgtEl>
                  <p:spTgt spid="42"/>
                </p:tgtEl>
              </p:cMediaNode>
            </p:audio>
          </p:childTnLst>
        </p:cTn>
      </p:par>
    </p:tnLst>
    <p:bldLst>
      <p:bldP spid="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Agenda	</a:t>
            </a:r>
            <a:endParaRPr lang="en-GB" dirty="0"/>
          </a:p>
        </p:txBody>
      </p:sp>
      <p:sp>
        <p:nvSpPr>
          <p:cNvPr id="6" name="Content Placeholder 5"/>
          <p:cNvSpPr>
            <a:spLocks noGrp="1"/>
          </p:cNvSpPr>
          <p:nvPr>
            <p:ph idx="1"/>
          </p:nvPr>
        </p:nvSpPr>
        <p:spPr/>
        <p:txBody>
          <a:bodyPr/>
          <a:lstStyle/>
          <a:p>
            <a:r>
              <a:rPr lang="en-GB" dirty="0" smtClean="0"/>
              <a:t>Deleting and recovering directory objects</a:t>
            </a:r>
          </a:p>
          <a:p>
            <a:r>
              <a:rPr lang="en-GB" dirty="0" smtClean="0"/>
              <a:t>How objects are stored</a:t>
            </a:r>
          </a:p>
          <a:p>
            <a:r>
              <a:rPr lang="en-GB" dirty="0" smtClean="0"/>
              <a:t>Incoming and outgoing linked-attributes</a:t>
            </a:r>
          </a:p>
          <a:p>
            <a:r>
              <a:rPr lang="en-GB" dirty="0" smtClean="0"/>
              <a:t>Authoritative restore</a:t>
            </a:r>
          </a:p>
          <a:p>
            <a:r>
              <a:rPr lang="en-GB" dirty="0" smtClean="0"/>
              <a:t>Enabling the Recycle Bin</a:t>
            </a:r>
          </a:p>
          <a:p>
            <a:r>
              <a:rPr lang="en-GB" dirty="0" smtClean="0"/>
              <a:t>Live, deleted and recycled objects</a:t>
            </a:r>
          </a:p>
          <a:p>
            <a:r>
              <a:rPr lang="en-GB" dirty="0" smtClean="0"/>
              <a:t>Recovering deleted objects from the Recycle Bin</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Recycle Bin Enabled</a:t>
            </a:r>
            <a:endParaRPr lang="en-GB" dirty="0"/>
          </a:p>
        </p:txBody>
      </p:sp>
      <p:sp>
        <p:nvSpPr>
          <p:cNvPr id="23" name="Rounded Rectangle 22"/>
          <p:cNvSpPr/>
          <p:nvPr/>
        </p:nvSpPr>
        <p:spPr bwMode="auto">
          <a:xfrm>
            <a:off x="322732" y="1410064"/>
            <a:ext cx="1304362" cy="79337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TextBox 23"/>
          <p:cNvSpPr txBox="1"/>
          <p:nvPr/>
        </p:nvSpPr>
        <p:spPr>
          <a:xfrm>
            <a:off x="887509" y="1463853"/>
            <a:ext cx="772969" cy="646331"/>
          </a:xfrm>
          <a:prstGeom prst="rect">
            <a:avLst/>
          </a:prstGeom>
          <a:noFill/>
        </p:spPr>
        <p:txBody>
          <a:bodyPr wrap="none" rtlCol="0">
            <a:spAutoFit/>
          </a:bodyPr>
          <a:lstStyle/>
          <a:p>
            <a:pPr algn="ctr"/>
            <a:r>
              <a:rPr lang="en-GB" dirty="0" smtClean="0">
                <a:solidFill>
                  <a:schemeClr val="bg1"/>
                </a:solidFill>
              </a:rPr>
              <a:t>Live </a:t>
            </a:r>
            <a:br>
              <a:rPr lang="en-GB" dirty="0" smtClean="0">
                <a:solidFill>
                  <a:schemeClr val="bg1"/>
                </a:solidFill>
              </a:rPr>
            </a:br>
            <a:r>
              <a:rPr lang="en-GB" dirty="0" smtClean="0">
                <a:solidFill>
                  <a:schemeClr val="bg1"/>
                </a:solidFill>
              </a:rPr>
              <a:t>object</a:t>
            </a:r>
            <a:endParaRPr lang="en-GB" dirty="0">
              <a:solidFill>
                <a:schemeClr val="bg1"/>
              </a:solidFill>
            </a:endParaRPr>
          </a:p>
        </p:txBody>
      </p:sp>
      <p:sp>
        <p:nvSpPr>
          <p:cNvPr id="25" name="Rounded Rectangle 24"/>
          <p:cNvSpPr/>
          <p:nvPr/>
        </p:nvSpPr>
        <p:spPr bwMode="auto">
          <a:xfrm>
            <a:off x="2985249" y="1410064"/>
            <a:ext cx="1600200" cy="7933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TextBox 25"/>
          <p:cNvSpPr txBox="1"/>
          <p:nvPr/>
        </p:nvSpPr>
        <p:spPr>
          <a:xfrm>
            <a:off x="3542982" y="1463853"/>
            <a:ext cx="921534" cy="646331"/>
          </a:xfrm>
          <a:prstGeom prst="rect">
            <a:avLst/>
          </a:prstGeom>
          <a:noFill/>
        </p:spPr>
        <p:txBody>
          <a:bodyPr wrap="none" rtlCol="0">
            <a:spAutoFit/>
          </a:bodyPr>
          <a:lstStyle/>
          <a:p>
            <a:pPr algn="ctr"/>
            <a:r>
              <a:rPr lang="en-GB" dirty="0" smtClean="0"/>
              <a:t>Deleted</a:t>
            </a:r>
            <a:br>
              <a:rPr lang="en-GB" dirty="0" smtClean="0"/>
            </a:br>
            <a:r>
              <a:rPr lang="en-GB" dirty="0" smtClean="0"/>
              <a:t>object</a:t>
            </a:r>
            <a:endParaRPr lang="en-GB" dirty="0"/>
          </a:p>
        </p:txBody>
      </p:sp>
      <p:sp>
        <p:nvSpPr>
          <p:cNvPr id="27" name="Right Arrow 26"/>
          <p:cNvSpPr/>
          <p:nvPr/>
        </p:nvSpPr>
        <p:spPr bwMode="auto">
          <a:xfrm>
            <a:off x="1680884" y="1477300"/>
            <a:ext cx="1290918"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Delete</a:t>
            </a:r>
          </a:p>
        </p:txBody>
      </p:sp>
      <p:pic>
        <p:nvPicPr>
          <p:cNvPr id="28"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478181" y="1522377"/>
            <a:ext cx="495444" cy="523042"/>
          </a:xfrm>
          <a:prstGeom prst="rect">
            <a:avLst/>
          </a:prstGeom>
          <a:noFill/>
        </p:spPr>
      </p:pic>
      <p:sp>
        <p:nvSpPr>
          <p:cNvPr id="30" name="Rounded Rectangle 29"/>
          <p:cNvSpPr/>
          <p:nvPr/>
        </p:nvSpPr>
        <p:spPr bwMode="auto">
          <a:xfrm>
            <a:off x="3079379" y="4250354"/>
            <a:ext cx="1600200" cy="79337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Recycled</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object</a:t>
            </a:r>
          </a:p>
        </p:txBody>
      </p:sp>
      <p:sp>
        <p:nvSpPr>
          <p:cNvPr id="31" name="Right Arrow 30"/>
          <p:cNvSpPr/>
          <p:nvPr/>
        </p:nvSpPr>
        <p:spPr bwMode="auto">
          <a:xfrm rot="5400000">
            <a:off x="3574675" y="2231793"/>
            <a:ext cx="609603"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Rounded Rectangle 36"/>
          <p:cNvSpPr/>
          <p:nvPr/>
        </p:nvSpPr>
        <p:spPr bwMode="auto">
          <a:xfrm>
            <a:off x="5446061" y="4250354"/>
            <a:ext cx="1600200" cy="7933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Garbage</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collection</a:t>
            </a:r>
          </a:p>
        </p:txBody>
      </p:sp>
      <p:sp>
        <p:nvSpPr>
          <p:cNvPr id="38" name="Right Arrow 37"/>
          <p:cNvSpPr/>
          <p:nvPr/>
        </p:nvSpPr>
        <p:spPr bwMode="auto">
          <a:xfrm>
            <a:off x="4706472" y="4317590"/>
            <a:ext cx="739586" cy="645459"/>
          </a:xfrm>
          <a:prstGeom prs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7739591" y="4362667"/>
            <a:ext cx="495444" cy="523042"/>
          </a:xfrm>
          <a:prstGeom prst="rect">
            <a:avLst/>
          </a:prstGeom>
          <a:noFill/>
        </p:spPr>
      </p:pic>
      <p:sp>
        <p:nvSpPr>
          <p:cNvPr id="40" name="TextBox 39"/>
          <p:cNvSpPr txBox="1"/>
          <p:nvPr/>
        </p:nvSpPr>
        <p:spPr>
          <a:xfrm>
            <a:off x="7758952" y="4290696"/>
            <a:ext cx="423514" cy="646331"/>
          </a:xfrm>
          <a:prstGeom prst="rect">
            <a:avLst/>
          </a:prstGeom>
          <a:noFill/>
        </p:spPr>
        <p:txBody>
          <a:bodyPr wrap="none" rtlCol="0">
            <a:spAutoFit/>
          </a:bodyPr>
          <a:lstStyle/>
          <a:p>
            <a:r>
              <a:rPr lang="en-GB" sz="3600" dirty="0" smtClean="0">
                <a:solidFill>
                  <a:srgbClr val="FF0000"/>
                </a:solidFill>
              </a:rPr>
              <a:t>X</a:t>
            </a:r>
            <a:endParaRPr lang="en-GB" sz="3600" dirty="0">
              <a:solidFill>
                <a:srgbClr val="FF0000"/>
              </a:solidFill>
            </a:endParaRPr>
          </a:p>
        </p:txBody>
      </p:sp>
      <p:sp>
        <p:nvSpPr>
          <p:cNvPr id="41" name="Right Arrow 40"/>
          <p:cNvSpPr/>
          <p:nvPr/>
        </p:nvSpPr>
        <p:spPr bwMode="auto">
          <a:xfrm>
            <a:off x="7059707" y="4317590"/>
            <a:ext cx="739586" cy="645459"/>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2" name="TextBox 41"/>
          <p:cNvSpPr txBox="1"/>
          <p:nvPr/>
        </p:nvSpPr>
        <p:spPr>
          <a:xfrm>
            <a:off x="7503458" y="4842025"/>
            <a:ext cx="1352486" cy="646331"/>
          </a:xfrm>
          <a:prstGeom prst="rect">
            <a:avLst/>
          </a:prstGeom>
          <a:noFill/>
        </p:spPr>
        <p:txBody>
          <a:bodyPr wrap="none" rtlCol="0">
            <a:spAutoFit/>
          </a:bodyPr>
          <a:lstStyle/>
          <a:p>
            <a:pPr algn="ctr"/>
            <a:r>
              <a:rPr lang="en-GB" dirty="0" smtClean="0"/>
              <a:t>Purged from</a:t>
            </a:r>
            <a:br>
              <a:rPr lang="en-GB" dirty="0" smtClean="0"/>
            </a:br>
            <a:r>
              <a:rPr lang="en-GB" dirty="0" smtClean="0"/>
              <a:t>directory</a:t>
            </a:r>
            <a:endParaRPr lang="en-GB" dirty="0"/>
          </a:p>
        </p:txBody>
      </p:sp>
      <p:sp>
        <p:nvSpPr>
          <p:cNvPr id="43" name="TextBox 42"/>
          <p:cNvSpPr txBox="1"/>
          <p:nvPr/>
        </p:nvSpPr>
        <p:spPr>
          <a:xfrm>
            <a:off x="4733365" y="2351358"/>
            <a:ext cx="3347904" cy="369332"/>
          </a:xfrm>
          <a:prstGeom prst="rect">
            <a:avLst/>
          </a:prstGeom>
          <a:noFill/>
        </p:spPr>
        <p:txBody>
          <a:bodyPr wrap="none" rtlCol="0">
            <a:spAutoFit/>
          </a:bodyPr>
          <a:lstStyle/>
          <a:p>
            <a:r>
              <a:rPr lang="en-GB" dirty="0" smtClean="0"/>
              <a:t>Deleted object lifetime (180 days)</a:t>
            </a:r>
            <a:endParaRPr lang="en-GB" dirty="0"/>
          </a:p>
        </p:txBody>
      </p:sp>
      <p:sp>
        <p:nvSpPr>
          <p:cNvPr id="44" name="Right Brace 43"/>
          <p:cNvSpPr/>
          <p:nvPr/>
        </p:nvSpPr>
        <p:spPr>
          <a:xfrm>
            <a:off x="4437529" y="2230334"/>
            <a:ext cx="215153" cy="59167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 name="Right Brace 46"/>
          <p:cNvSpPr/>
          <p:nvPr/>
        </p:nvSpPr>
        <p:spPr>
          <a:xfrm rot="5400000">
            <a:off x="4830867" y="4906712"/>
            <a:ext cx="348800" cy="853084"/>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8" name="TextBox 47"/>
          <p:cNvSpPr txBox="1"/>
          <p:nvPr/>
        </p:nvSpPr>
        <p:spPr>
          <a:xfrm>
            <a:off x="4639236" y="5527826"/>
            <a:ext cx="3009350" cy="369332"/>
          </a:xfrm>
          <a:prstGeom prst="rect">
            <a:avLst/>
          </a:prstGeom>
          <a:noFill/>
        </p:spPr>
        <p:txBody>
          <a:bodyPr wrap="none" rtlCol="0">
            <a:spAutoFit/>
          </a:bodyPr>
          <a:lstStyle/>
          <a:p>
            <a:r>
              <a:rPr lang="en-GB" dirty="0" smtClean="0"/>
              <a:t>Tombstone lifetime (180 days)</a:t>
            </a:r>
            <a:endParaRPr lang="en-GB" dirty="0"/>
          </a:p>
        </p:txBody>
      </p:sp>
      <p:pic>
        <p:nvPicPr>
          <p:cNvPr id="4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3113805" y="1522377"/>
            <a:ext cx="495444" cy="523042"/>
          </a:xfrm>
          <a:prstGeom prst="rect">
            <a:avLst/>
          </a:prstGeom>
          <a:noFill/>
        </p:spPr>
      </p:pic>
      <p:sp>
        <p:nvSpPr>
          <p:cNvPr id="51" name="TextBox 50"/>
          <p:cNvSpPr txBox="1"/>
          <p:nvPr/>
        </p:nvSpPr>
        <p:spPr>
          <a:xfrm>
            <a:off x="2689411" y="1046994"/>
            <a:ext cx="2232791" cy="369332"/>
          </a:xfrm>
          <a:prstGeom prst="rect">
            <a:avLst/>
          </a:prstGeom>
          <a:noFill/>
        </p:spPr>
        <p:txBody>
          <a:bodyPr wrap="none" rtlCol="0">
            <a:spAutoFit/>
          </a:bodyPr>
          <a:lstStyle/>
          <a:p>
            <a:r>
              <a:rPr lang="en-GB" dirty="0" smtClean="0"/>
              <a:t>All attributes retained</a:t>
            </a:r>
            <a:endParaRPr lang="en-GB" dirty="0"/>
          </a:p>
        </p:txBody>
      </p:sp>
      <p:sp>
        <p:nvSpPr>
          <p:cNvPr id="52" name="Curved Left Arrow 51"/>
          <p:cNvSpPr/>
          <p:nvPr/>
        </p:nvSpPr>
        <p:spPr bwMode="auto">
          <a:xfrm rot="5400000">
            <a:off x="2043954" y="1544536"/>
            <a:ext cx="571497" cy="1875864"/>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5" name="TextBox 54"/>
          <p:cNvSpPr txBox="1"/>
          <p:nvPr/>
        </p:nvSpPr>
        <p:spPr>
          <a:xfrm>
            <a:off x="1143000" y="2647194"/>
            <a:ext cx="169257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Online undelete</a:t>
            </a:r>
            <a:endParaRPr lang="en-GB" dirty="0"/>
          </a:p>
        </p:txBody>
      </p:sp>
      <p:sp>
        <p:nvSpPr>
          <p:cNvPr id="29" name="Rounded Rectangle 28"/>
          <p:cNvSpPr/>
          <p:nvPr/>
        </p:nvSpPr>
        <p:spPr bwMode="auto">
          <a:xfrm>
            <a:off x="3051204" y="2886018"/>
            <a:ext cx="1600200" cy="7933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Garbage</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collection</a:t>
            </a:r>
          </a:p>
        </p:txBody>
      </p:sp>
      <p:sp>
        <p:nvSpPr>
          <p:cNvPr id="33" name="Right Arrow 32"/>
          <p:cNvSpPr/>
          <p:nvPr/>
        </p:nvSpPr>
        <p:spPr bwMode="auto">
          <a:xfrm rot="5400000">
            <a:off x="3629996" y="3627906"/>
            <a:ext cx="498964" cy="645459"/>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Oval 31"/>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dissolve">
                                      <p:cBhvr>
                                        <p:cTn id="10" dur="500"/>
                                        <p:tgtEl>
                                          <p:spTgt spid="2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9" presetClass="entr" presetSubtype="0"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dissolve">
                                      <p:cBhvr>
                                        <p:cTn id="16" dur="500"/>
                                        <p:tgtEl>
                                          <p:spTgt spid="4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dissolve">
                                      <p:cBhvr>
                                        <p:cTn id="19" dur="500"/>
                                        <p:tgtEl>
                                          <p:spTgt spid="51"/>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dissolve">
                                      <p:cBhvr>
                                        <p:cTn id="24" dur="500"/>
                                        <p:tgtEl>
                                          <p:spTgt spid="5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dissolve">
                                      <p:cBhvr>
                                        <p:cTn id="27" dur="500"/>
                                        <p:tgtEl>
                                          <p:spTgt spid="5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dissolve">
                                      <p:cBhvr>
                                        <p:cTn id="32" dur="500"/>
                                        <p:tgtEl>
                                          <p:spTgt spid="31"/>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dissolve">
                                      <p:cBhvr>
                                        <p:cTn id="35" dur="500"/>
                                        <p:tgtEl>
                                          <p:spTgt spid="4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dissolve">
                                      <p:cBhvr>
                                        <p:cTn id="38" dur="500"/>
                                        <p:tgtEl>
                                          <p:spTgt spid="4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dissolve">
                                      <p:cBhvr>
                                        <p:cTn id="43" dur="500"/>
                                        <p:tgtEl>
                                          <p:spTgt spid="2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dissolve">
                                      <p:cBhvr>
                                        <p:cTn id="46" dur="500"/>
                                        <p:tgtEl>
                                          <p:spTgt spid="33"/>
                                        </p:tgtEl>
                                      </p:cBhvr>
                                    </p:animEffect>
                                  </p:childTnLst>
                                </p:cTn>
                              </p:par>
                            </p:childTnLst>
                          </p:cTn>
                        </p:par>
                        <p:par>
                          <p:cTn id="47" fill="hold">
                            <p:stCondLst>
                              <p:cond delay="500"/>
                            </p:stCondLst>
                            <p:childTnLst>
                              <p:par>
                                <p:cTn id="48" presetID="9"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dissolve">
                                      <p:cBhvr>
                                        <p:cTn id="50" dur="500"/>
                                        <p:tgtEl>
                                          <p:spTgt spid="30"/>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dissolve">
                                      <p:cBhvr>
                                        <p:cTn id="55" dur="500"/>
                                        <p:tgtEl>
                                          <p:spTgt spid="38"/>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dissolve">
                                      <p:cBhvr>
                                        <p:cTn id="58" dur="500"/>
                                        <p:tgtEl>
                                          <p:spTgt spid="4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dissolve">
                                      <p:cBhvr>
                                        <p:cTn id="61" dur="500"/>
                                        <p:tgtEl>
                                          <p:spTgt spid="48"/>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dissolve">
                                      <p:cBhvr>
                                        <p:cTn id="66" dur="500"/>
                                        <p:tgtEl>
                                          <p:spTgt spid="37"/>
                                        </p:tgtEl>
                                      </p:cBhvr>
                                    </p:animEffect>
                                  </p:childTnLst>
                                </p:cTn>
                              </p:par>
                              <p:par>
                                <p:cTn id="67" presetID="9" presetClass="entr" presetSubtype="0" fill="hold"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dissolve">
                                      <p:cBhvr>
                                        <p:cTn id="69" dur="500"/>
                                        <p:tgtEl>
                                          <p:spTgt spid="39"/>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dissolve">
                                      <p:cBhvr>
                                        <p:cTn id="72" dur="500"/>
                                        <p:tgtEl>
                                          <p:spTgt spid="40"/>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dissolve">
                                      <p:cBhvr>
                                        <p:cTn id="75" dur="500"/>
                                        <p:tgtEl>
                                          <p:spTgt spid="41"/>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dissolve">
                                      <p:cBhvr>
                                        <p:cTn id="78" dur="500"/>
                                        <p:tgtEl>
                                          <p:spTgt spid="42"/>
                                        </p:tgtEl>
                                      </p:cBhvr>
                                    </p:animEffect>
                                  </p:childTnLst>
                                </p:cTn>
                              </p:par>
                            </p:childTnLst>
                          </p:cTn>
                        </p:par>
                        <p:par>
                          <p:cTn id="79" fill="hold">
                            <p:stCondLst>
                              <p:cond delay="500"/>
                            </p:stCondLst>
                            <p:childTnLst>
                              <p:par>
                                <p:cTn id="80" presetID="1"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animBg="1"/>
      <p:bldP spid="30" grpId="0" animBg="1"/>
      <p:bldP spid="31" grpId="0" animBg="1"/>
      <p:bldP spid="37" grpId="0" animBg="1"/>
      <p:bldP spid="38" grpId="0" animBg="1"/>
      <p:bldP spid="40" grpId="0"/>
      <p:bldP spid="41" grpId="0" animBg="1"/>
      <p:bldP spid="42" grpId="0"/>
      <p:bldP spid="43" grpId="0"/>
      <p:bldP spid="44" grpId="0" animBg="1"/>
      <p:bldP spid="47" grpId="0" animBg="1"/>
      <p:bldP spid="48" grpId="0"/>
      <p:bldP spid="51" grpId="0"/>
      <p:bldP spid="52" grpId="0" animBg="1"/>
      <p:bldP spid="55" grpId="0" animBg="1"/>
      <p:bldP spid="29" grpId="0" animBg="1"/>
      <p:bldP spid="33" grpId="0" animBg="1"/>
      <p:bldP spid="3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Recycle Bin for AD</a:t>
            </a:r>
            <a:endParaRPr lang="en-GB" dirty="0"/>
          </a:p>
        </p:txBody>
      </p:sp>
      <p:sp>
        <p:nvSpPr>
          <p:cNvPr id="3" name="Text Placeholder 2"/>
          <p:cNvSpPr>
            <a:spLocks noGrp="1"/>
          </p:cNvSpPr>
          <p:nvPr>
            <p:ph type="body" sz="quarter" idx="10"/>
          </p:nvPr>
        </p:nvSpPr>
        <p:spPr>
          <a:xfrm>
            <a:off x="381000" y="1411552"/>
            <a:ext cx="8763000" cy="2210862"/>
          </a:xfrm>
        </p:spPr>
        <p:txBody>
          <a:bodyPr/>
          <a:lstStyle/>
          <a:p>
            <a:r>
              <a:rPr lang="en-GB" dirty="0" smtClean="0"/>
              <a:t>Requires 2008 R2 Forest functionality</a:t>
            </a:r>
          </a:p>
          <a:p>
            <a:r>
              <a:rPr lang="en-GB" dirty="0" smtClean="0"/>
              <a:t>PowerShell driven</a:t>
            </a:r>
          </a:p>
          <a:p>
            <a:pPr lvl="1"/>
            <a:r>
              <a:rPr lang="en-US" dirty="0" smtClean="0"/>
              <a:t>Enable-</a:t>
            </a:r>
            <a:r>
              <a:rPr lang="en-US" dirty="0" err="1" smtClean="0"/>
              <a:t>ADOptionalFeature</a:t>
            </a:r>
            <a:r>
              <a:rPr lang="en-US" dirty="0" smtClean="0"/>
              <a:t> ‘Recycle Bin Feature’ –Scope </a:t>
            </a:r>
            <a:r>
              <a:rPr lang="en-US" dirty="0" err="1" smtClean="0"/>
              <a:t>ForestOrConfigurationSet</a:t>
            </a:r>
            <a:r>
              <a:rPr lang="en-US" dirty="0" smtClean="0"/>
              <a:t> –Target ‘forest’</a:t>
            </a:r>
          </a:p>
          <a:p>
            <a:pPr lvl="2"/>
            <a:r>
              <a:rPr lang="en-US" dirty="0" smtClean="0"/>
              <a:t>Once enabled cannot be disabled</a:t>
            </a:r>
            <a:endParaRPr lang="en-GB" dirty="0" smtClean="0"/>
          </a:p>
          <a:p>
            <a:pPr lvl="1"/>
            <a:r>
              <a:rPr lang="en-GB" dirty="0" smtClean="0"/>
              <a:t>Get-</a:t>
            </a:r>
            <a:r>
              <a:rPr lang="en-GB" dirty="0" err="1" smtClean="0"/>
              <a:t>ADObject</a:t>
            </a:r>
            <a:r>
              <a:rPr lang="en-GB" dirty="0" smtClean="0"/>
              <a:t> –</a:t>
            </a:r>
            <a:r>
              <a:rPr lang="en-GB" dirty="0" err="1" smtClean="0"/>
              <a:t>LDAPFilter</a:t>
            </a:r>
            <a:r>
              <a:rPr lang="en-GB" dirty="0" smtClean="0"/>
              <a:t> {} –</a:t>
            </a:r>
            <a:r>
              <a:rPr lang="en-GB" dirty="0" err="1" smtClean="0"/>
              <a:t>IncludeDeletedObjects</a:t>
            </a:r>
            <a:endParaRPr lang="en-GB" dirty="0" smtClean="0"/>
          </a:p>
          <a:p>
            <a:pPr lvl="1"/>
            <a:r>
              <a:rPr lang="en-GB" dirty="0" smtClean="0"/>
              <a:t>Restore-</a:t>
            </a:r>
            <a:r>
              <a:rPr lang="en-GB" dirty="0" err="1" smtClean="0"/>
              <a:t>ADObject</a:t>
            </a:r>
            <a:r>
              <a:rPr lang="en-GB" dirty="0" smtClean="0"/>
              <a:t> –Identity &lt;id&gt;</a:t>
            </a:r>
          </a:p>
          <a:p>
            <a:pPr lvl="1"/>
            <a:r>
              <a:rPr lang="en-GB" dirty="0" smtClean="0"/>
              <a:t>Parent object must be restored in advance of child object</a:t>
            </a:r>
          </a:p>
          <a:p>
            <a:r>
              <a:rPr lang="en-GB" dirty="0" smtClean="0"/>
              <a:t>Restores all attributes including linked attributes</a:t>
            </a:r>
          </a:p>
        </p:txBody>
      </p:sp>
      <p:sp>
        <p:nvSpPr>
          <p:cNvPr id="4" name="Oval 3"/>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Object Deletion</a:t>
            </a:r>
            <a:endParaRPr lang="en-GB" dirty="0"/>
          </a:p>
        </p:txBody>
      </p:sp>
      <p:sp>
        <p:nvSpPr>
          <p:cNvPr id="3" name="Content Placeholder 2"/>
          <p:cNvSpPr>
            <a:spLocks noGrp="1"/>
          </p:cNvSpPr>
          <p:nvPr>
            <p:ph type="body" sz="quarter" idx="10"/>
          </p:nvPr>
        </p:nvSpPr>
        <p:spPr>
          <a:xfrm>
            <a:off x="351972" y="2514603"/>
            <a:ext cx="8382000" cy="3653967"/>
          </a:xfrm>
        </p:spPr>
        <p:txBody>
          <a:bodyPr/>
          <a:lstStyle/>
          <a:p>
            <a:r>
              <a:rPr lang="en-GB" dirty="0" smtClean="0"/>
              <a:t>The object is moved to the deleted objects container</a:t>
            </a:r>
          </a:p>
          <a:p>
            <a:pPr lvl="1"/>
            <a:r>
              <a:rPr lang="en-GB" dirty="0" smtClean="0"/>
              <a:t>Referred to as a deleted object</a:t>
            </a:r>
          </a:p>
          <a:p>
            <a:pPr lvl="1"/>
            <a:r>
              <a:rPr lang="en-GB" dirty="0" err="1" smtClean="0"/>
              <a:t>isDeleted</a:t>
            </a:r>
            <a:r>
              <a:rPr lang="en-GB" dirty="0" smtClean="0"/>
              <a:t> attribute is set TRUE</a:t>
            </a:r>
          </a:p>
          <a:p>
            <a:pPr lvl="1"/>
            <a:r>
              <a:rPr lang="en-GB" dirty="0" err="1" smtClean="0"/>
              <a:t>isRecycled</a:t>
            </a:r>
            <a:r>
              <a:rPr lang="en-GB" dirty="0" smtClean="0"/>
              <a:t> attribute not present</a:t>
            </a:r>
          </a:p>
          <a:p>
            <a:pPr lvl="1"/>
            <a:r>
              <a:rPr lang="en-GB" dirty="0" err="1" smtClean="0"/>
              <a:t>lastKnownparent</a:t>
            </a:r>
            <a:r>
              <a:rPr lang="en-GB" dirty="0" smtClean="0"/>
              <a:t> set</a:t>
            </a:r>
          </a:p>
          <a:p>
            <a:pPr lvl="1"/>
            <a:r>
              <a:rPr lang="en-GB" dirty="0" err="1" smtClean="0"/>
              <a:t>msDS-LastknownRDN</a:t>
            </a:r>
            <a:r>
              <a:rPr lang="en-GB" dirty="0" smtClean="0"/>
              <a:t> set</a:t>
            </a:r>
          </a:p>
        </p:txBody>
      </p:sp>
      <p:sp>
        <p:nvSpPr>
          <p:cNvPr id="20" name="Rounded Rectangle 19"/>
          <p:cNvSpPr/>
          <p:nvPr/>
        </p:nvSpPr>
        <p:spPr bwMode="auto">
          <a:xfrm>
            <a:off x="4110962" y="800456"/>
            <a:ext cx="1304362" cy="79337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TextBox 20"/>
          <p:cNvSpPr txBox="1"/>
          <p:nvPr/>
        </p:nvSpPr>
        <p:spPr>
          <a:xfrm>
            <a:off x="4675739" y="854245"/>
            <a:ext cx="772969" cy="646331"/>
          </a:xfrm>
          <a:prstGeom prst="rect">
            <a:avLst/>
          </a:prstGeom>
          <a:noFill/>
        </p:spPr>
        <p:txBody>
          <a:bodyPr wrap="none" rtlCol="0">
            <a:spAutoFit/>
          </a:bodyPr>
          <a:lstStyle/>
          <a:p>
            <a:pPr algn="ctr"/>
            <a:r>
              <a:rPr lang="en-GB" dirty="0" smtClean="0">
                <a:solidFill>
                  <a:schemeClr val="bg1"/>
                </a:solidFill>
              </a:rPr>
              <a:t>Live </a:t>
            </a:r>
            <a:br>
              <a:rPr lang="en-GB" dirty="0" smtClean="0">
                <a:solidFill>
                  <a:schemeClr val="bg1"/>
                </a:solidFill>
              </a:rPr>
            </a:br>
            <a:r>
              <a:rPr lang="en-GB" dirty="0" smtClean="0">
                <a:solidFill>
                  <a:schemeClr val="bg1"/>
                </a:solidFill>
              </a:rPr>
              <a:t>object</a:t>
            </a:r>
            <a:endParaRPr lang="en-GB" dirty="0">
              <a:solidFill>
                <a:schemeClr val="bg1"/>
              </a:solidFill>
            </a:endParaRPr>
          </a:p>
        </p:txBody>
      </p:sp>
      <p:sp>
        <p:nvSpPr>
          <p:cNvPr id="22" name="Rounded Rectangle 21"/>
          <p:cNvSpPr/>
          <p:nvPr/>
        </p:nvSpPr>
        <p:spPr bwMode="auto">
          <a:xfrm>
            <a:off x="6773479" y="800456"/>
            <a:ext cx="1600200" cy="7933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TextBox 22"/>
          <p:cNvSpPr txBox="1"/>
          <p:nvPr/>
        </p:nvSpPr>
        <p:spPr>
          <a:xfrm>
            <a:off x="7331212" y="854245"/>
            <a:ext cx="921534" cy="646331"/>
          </a:xfrm>
          <a:prstGeom prst="rect">
            <a:avLst/>
          </a:prstGeom>
          <a:noFill/>
        </p:spPr>
        <p:txBody>
          <a:bodyPr wrap="none" rtlCol="0">
            <a:spAutoFit/>
          </a:bodyPr>
          <a:lstStyle/>
          <a:p>
            <a:pPr algn="ctr"/>
            <a:r>
              <a:rPr lang="en-GB" dirty="0" smtClean="0"/>
              <a:t>Deleted</a:t>
            </a:r>
            <a:br>
              <a:rPr lang="en-GB" dirty="0" smtClean="0"/>
            </a:br>
            <a:r>
              <a:rPr lang="en-GB" dirty="0" smtClean="0"/>
              <a:t>object</a:t>
            </a:r>
            <a:endParaRPr lang="en-GB" dirty="0"/>
          </a:p>
        </p:txBody>
      </p:sp>
      <p:sp>
        <p:nvSpPr>
          <p:cNvPr id="24" name="Right Arrow 23"/>
          <p:cNvSpPr/>
          <p:nvPr/>
        </p:nvSpPr>
        <p:spPr bwMode="auto">
          <a:xfrm>
            <a:off x="5469114" y="867692"/>
            <a:ext cx="1290918"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Delete</a:t>
            </a:r>
          </a:p>
        </p:txBody>
      </p:sp>
      <p:pic>
        <p:nvPicPr>
          <p:cNvPr id="25"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4266411" y="912769"/>
            <a:ext cx="495444" cy="523042"/>
          </a:xfrm>
          <a:prstGeom prst="rect">
            <a:avLst/>
          </a:prstGeom>
          <a:noFill/>
        </p:spPr>
      </p:pic>
      <p:pic>
        <p:nvPicPr>
          <p:cNvPr id="29"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6902035" y="912769"/>
            <a:ext cx="495444" cy="523042"/>
          </a:xfrm>
          <a:prstGeom prst="rect">
            <a:avLst/>
          </a:prstGeom>
          <a:noFill/>
        </p:spPr>
      </p:pic>
      <p:sp>
        <p:nvSpPr>
          <p:cNvPr id="30" name="TextBox 29"/>
          <p:cNvSpPr txBox="1"/>
          <p:nvPr/>
        </p:nvSpPr>
        <p:spPr>
          <a:xfrm>
            <a:off x="6477641" y="437386"/>
            <a:ext cx="2232791" cy="369332"/>
          </a:xfrm>
          <a:prstGeom prst="rect">
            <a:avLst/>
          </a:prstGeom>
          <a:noFill/>
        </p:spPr>
        <p:txBody>
          <a:bodyPr wrap="none" rtlCol="0">
            <a:spAutoFit/>
          </a:bodyPr>
          <a:lstStyle/>
          <a:p>
            <a:r>
              <a:rPr lang="en-GB" dirty="0" smtClean="0"/>
              <a:t>All attributes retained</a:t>
            </a:r>
            <a:endParaRPr lang="en-GB" dirty="0"/>
          </a:p>
        </p:txBody>
      </p:sp>
      <p:sp>
        <p:nvSpPr>
          <p:cNvPr id="31" name="Curved Left Arrow 30"/>
          <p:cNvSpPr/>
          <p:nvPr/>
        </p:nvSpPr>
        <p:spPr bwMode="auto">
          <a:xfrm rot="5400000">
            <a:off x="5832184" y="934928"/>
            <a:ext cx="571497" cy="1875864"/>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TextBox 31"/>
          <p:cNvSpPr txBox="1"/>
          <p:nvPr/>
        </p:nvSpPr>
        <p:spPr>
          <a:xfrm>
            <a:off x="5265058" y="1805358"/>
            <a:ext cx="169257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Online undelete</a:t>
            </a:r>
            <a:endParaRPr lang="en-GB" dirty="0"/>
          </a:p>
        </p:txBody>
      </p:sp>
      <p:sp>
        <p:nvSpPr>
          <p:cNvPr id="14" name="Oval 1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par>
                                <p:cTn id="8" presetID="9"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dissolve">
                                      <p:cBhvr>
                                        <p:cTn id="10" dur="500"/>
                                        <p:tgtEl>
                                          <p:spTgt spid="29"/>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 Deletion (continued)</a:t>
            </a:r>
            <a:endParaRPr lang="en-GB" dirty="0"/>
          </a:p>
        </p:txBody>
      </p:sp>
      <p:sp>
        <p:nvSpPr>
          <p:cNvPr id="3" name="Content Placeholder 2"/>
          <p:cNvSpPr>
            <a:spLocks noGrp="1"/>
          </p:cNvSpPr>
          <p:nvPr>
            <p:ph idx="1"/>
          </p:nvPr>
        </p:nvSpPr>
        <p:spPr>
          <a:xfrm>
            <a:off x="381000" y="1412874"/>
            <a:ext cx="8382000" cy="4973412"/>
          </a:xfrm>
        </p:spPr>
        <p:txBody>
          <a:bodyPr/>
          <a:lstStyle/>
          <a:p>
            <a:r>
              <a:rPr lang="en-US" dirty="0" smtClean="0"/>
              <a:t>The RDN of the object is changed to a "delete-mangled RDN”</a:t>
            </a:r>
          </a:p>
          <a:p>
            <a:r>
              <a:rPr lang="en-GB" dirty="0" smtClean="0"/>
              <a:t>All attribute values with the exception </a:t>
            </a:r>
            <a:r>
              <a:rPr lang="en-GB" dirty="0" err="1" smtClean="0"/>
              <a:t>objectCategory</a:t>
            </a:r>
            <a:r>
              <a:rPr lang="en-GB" dirty="0" smtClean="0"/>
              <a:t> and </a:t>
            </a:r>
            <a:r>
              <a:rPr lang="en-GB" dirty="0" err="1" smtClean="0"/>
              <a:t>sAMAccountType</a:t>
            </a:r>
            <a:r>
              <a:rPr lang="en-GB" dirty="0" smtClean="0"/>
              <a:t> are retained</a:t>
            </a:r>
          </a:p>
          <a:p>
            <a:pPr lvl="1"/>
            <a:r>
              <a:rPr lang="en-GB" dirty="0" smtClean="0"/>
              <a:t>If the object is undeleted these are automatically restored from the </a:t>
            </a:r>
            <a:r>
              <a:rPr lang="en-GB" dirty="0" err="1" smtClean="0"/>
              <a:t>defaultObjectCategory</a:t>
            </a:r>
            <a:r>
              <a:rPr lang="en-GB" dirty="0" smtClean="0"/>
              <a:t> and </a:t>
            </a:r>
            <a:r>
              <a:rPr lang="en-GB" dirty="0" err="1" smtClean="0"/>
              <a:t>userAccountControl</a:t>
            </a:r>
            <a:r>
              <a:rPr lang="en-GB" dirty="0" smtClean="0"/>
              <a:t> attributes</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 Deletion (continued)</a:t>
            </a:r>
            <a:endParaRPr lang="en-GB" dirty="0"/>
          </a:p>
        </p:txBody>
      </p:sp>
      <p:sp>
        <p:nvSpPr>
          <p:cNvPr id="3" name="Content Placeholder 2"/>
          <p:cNvSpPr>
            <a:spLocks noGrp="1"/>
          </p:cNvSpPr>
          <p:nvPr>
            <p:ph idx="1"/>
          </p:nvPr>
        </p:nvSpPr>
        <p:spPr>
          <a:xfrm>
            <a:off x="381000" y="1412874"/>
            <a:ext cx="8382000" cy="3580040"/>
          </a:xfrm>
        </p:spPr>
        <p:txBody>
          <a:bodyPr/>
          <a:lstStyle/>
          <a:p>
            <a:r>
              <a:rPr lang="en-GB" dirty="0" smtClean="0"/>
              <a:t>Linked-attribute values (references) to and from the object are retained</a:t>
            </a:r>
          </a:p>
          <a:p>
            <a:pPr lvl="1"/>
            <a:r>
              <a:rPr lang="en-GB" dirty="0" smtClean="0"/>
              <a:t>Not visible to LDAP with out special control</a:t>
            </a:r>
          </a:p>
          <a:p>
            <a:r>
              <a:rPr lang="en-GB" dirty="0" smtClean="0"/>
              <a:t>The object remains as a deleted object for the Deleted Object Lifetime (DOL = 180 days)</a:t>
            </a:r>
          </a:p>
          <a:p>
            <a:pPr lvl="1"/>
            <a:r>
              <a:rPr lang="en-GB" dirty="0" smtClean="0"/>
              <a:t>After this period the Garbage Collection service converts the object to a Recycled  Object </a:t>
            </a:r>
          </a:p>
        </p:txBody>
      </p:sp>
      <p:sp>
        <p:nvSpPr>
          <p:cNvPr id="5" name="Oval 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Recycled Object</a:t>
            </a:r>
            <a:endParaRPr lang="en-GB" dirty="0"/>
          </a:p>
        </p:txBody>
      </p:sp>
      <p:sp>
        <p:nvSpPr>
          <p:cNvPr id="3" name="Content Placeholder 2"/>
          <p:cNvSpPr>
            <a:spLocks noGrp="1"/>
          </p:cNvSpPr>
          <p:nvPr>
            <p:ph idx="1"/>
          </p:nvPr>
        </p:nvSpPr>
        <p:spPr/>
        <p:txBody>
          <a:bodyPr/>
          <a:lstStyle/>
          <a:p>
            <a:r>
              <a:rPr lang="en-GB" dirty="0" smtClean="0"/>
              <a:t>Similar characteristics to a pre-recycle bin tombstone object</a:t>
            </a:r>
          </a:p>
          <a:p>
            <a:pPr lvl="1"/>
            <a:r>
              <a:rPr lang="en-GB" dirty="0" smtClean="0"/>
              <a:t>The majority of attribute values are removed</a:t>
            </a:r>
          </a:p>
          <a:p>
            <a:pPr lvl="1"/>
            <a:r>
              <a:rPr lang="en-GB" dirty="0" smtClean="0"/>
              <a:t>Linked-attribute values (references) to and from the object are deleted</a:t>
            </a:r>
          </a:p>
          <a:p>
            <a:r>
              <a:rPr lang="en-GB" dirty="0" smtClean="0"/>
              <a:t> </a:t>
            </a:r>
            <a:r>
              <a:rPr lang="en-GB" dirty="0" err="1" smtClean="0"/>
              <a:t>isRecycled</a:t>
            </a:r>
            <a:r>
              <a:rPr lang="en-GB" dirty="0" smtClean="0"/>
              <a:t> set TRUE</a:t>
            </a:r>
          </a:p>
          <a:p>
            <a:r>
              <a:rPr lang="en-GB" dirty="0" smtClean="0"/>
              <a:t>A recycled object cannot be reanimated</a:t>
            </a:r>
          </a:p>
          <a:p>
            <a:pPr lvl="1"/>
            <a:r>
              <a:rPr lang="en-GB" dirty="0" smtClean="0"/>
              <a:t>Retained to allow replication to occur</a:t>
            </a:r>
            <a:endParaRPr lang="en-GB" dirty="0"/>
          </a:p>
        </p:txBody>
      </p:sp>
      <p:sp>
        <p:nvSpPr>
          <p:cNvPr id="5" name="Oval 4"/>
          <p:cNvSpPr/>
          <p:nvPr/>
        </p:nvSpPr>
        <p:spPr>
          <a:xfrm>
            <a:off x="8848763" y="142830"/>
            <a:ext cx="141310" cy="141310"/>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Lifetimes</a:t>
            </a:r>
            <a:endParaRPr lang="en-GB" dirty="0"/>
          </a:p>
        </p:txBody>
      </p:sp>
      <p:sp>
        <p:nvSpPr>
          <p:cNvPr id="3" name="Content Placeholder 2"/>
          <p:cNvSpPr>
            <a:spLocks noGrp="1"/>
          </p:cNvSpPr>
          <p:nvPr>
            <p:ph idx="1"/>
          </p:nvPr>
        </p:nvSpPr>
        <p:spPr/>
        <p:txBody>
          <a:bodyPr/>
          <a:lstStyle/>
          <a:p>
            <a:r>
              <a:rPr lang="en-GB" dirty="0" smtClean="0"/>
              <a:t>Recycled object remains for the Tombstone Lifetime (TSL = 180 days)</a:t>
            </a:r>
          </a:p>
          <a:p>
            <a:pPr lvl="1"/>
            <a:r>
              <a:rPr lang="en-GB" dirty="0" smtClean="0"/>
              <a:t>After this period the Garbage Collection service purges the object from the directory</a:t>
            </a:r>
          </a:p>
          <a:p>
            <a:r>
              <a:rPr lang="en-GB" dirty="0" smtClean="0"/>
              <a:t>The DOL and TSL values are held in attributes of the “</a:t>
            </a:r>
            <a:r>
              <a:rPr lang="en-GB" dirty="0" err="1" smtClean="0"/>
              <a:t>cn</a:t>
            </a:r>
            <a:r>
              <a:rPr lang="en-GB" dirty="0" smtClean="0"/>
              <a:t>=Directory Service, </a:t>
            </a:r>
            <a:r>
              <a:rPr lang="en-GB" dirty="0" err="1" smtClean="0"/>
              <a:t>cn</a:t>
            </a:r>
            <a:r>
              <a:rPr lang="en-GB" dirty="0" smtClean="0"/>
              <a:t>=windows NT, </a:t>
            </a:r>
            <a:r>
              <a:rPr lang="en-GB" dirty="0" err="1" smtClean="0"/>
              <a:t>cn</a:t>
            </a:r>
            <a:r>
              <a:rPr lang="en-GB" dirty="0" smtClean="0"/>
              <a:t>=Services, </a:t>
            </a:r>
            <a:r>
              <a:rPr lang="en-GB" dirty="0" err="1" smtClean="0"/>
              <a:t>cn</a:t>
            </a:r>
            <a:r>
              <a:rPr lang="en-GB" dirty="0" smtClean="0"/>
              <a:t>=configuration, dc=&lt;your forest&gt;</a:t>
            </a:r>
          </a:p>
          <a:p>
            <a:pPr lvl="1"/>
            <a:r>
              <a:rPr lang="en-GB" dirty="0" smtClean="0"/>
              <a:t>DOL in </a:t>
            </a:r>
            <a:r>
              <a:rPr lang="en-GB" dirty="0" err="1" smtClean="0"/>
              <a:t>msDS-deletedObjectLifetime</a:t>
            </a:r>
            <a:r>
              <a:rPr lang="en-GB" dirty="0" smtClean="0"/>
              <a:t> attribute</a:t>
            </a:r>
          </a:p>
          <a:p>
            <a:pPr lvl="1"/>
            <a:r>
              <a:rPr lang="en-GB" dirty="0" smtClean="0"/>
              <a:t>TSL in </a:t>
            </a:r>
            <a:r>
              <a:rPr lang="en-GB" dirty="0" err="1" smtClean="0"/>
              <a:t>tombstoneLifetime</a:t>
            </a:r>
            <a:r>
              <a:rPr lang="en-GB" dirty="0" smtClean="0"/>
              <a:t> attribute</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Thoughts	</a:t>
            </a:r>
            <a:endParaRPr lang="en-GB" dirty="0"/>
          </a:p>
        </p:txBody>
      </p:sp>
      <p:sp>
        <p:nvSpPr>
          <p:cNvPr id="3" name="Text Placeholder 2"/>
          <p:cNvSpPr>
            <a:spLocks noGrp="1"/>
          </p:cNvSpPr>
          <p:nvPr>
            <p:ph type="body" sz="quarter" idx="10"/>
          </p:nvPr>
        </p:nvSpPr>
        <p:spPr/>
        <p:txBody>
          <a:bodyPr/>
          <a:lstStyle/>
          <a:p>
            <a:r>
              <a:rPr lang="en-GB" dirty="0" smtClean="0"/>
              <a:t>Backups are valid for max of smallest value of DOL or TSL</a:t>
            </a:r>
          </a:p>
          <a:p>
            <a:pPr lvl="1"/>
            <a:r>
              <a:rPr lang="en-GB" dirty="0" smtClean="0"/>
              <a:t>Best practice recommendation DOL = TSL</a:t>
            </a:r>
          </a:p>
          <a:p>
            <a:r>
              <a:rPr lang="en-GB" dirty="0" smtClean="0"/>
              <a:t>Anticipated database growth 5-10%</a:t>
            </a:r>
          </a:p>
          <a:p>
            <a:r>
              <a:rPr lang="en-GB" dirty="0" smtClean="0"/>
              <a:t>On deletion, regulatory compliance may not allow retained of full copy of deleted object</a:t>
            </a:r>
          </a:p>
          <a:p>
            <a:pPr lvl="1"/>
            <a:r>
              <a:rPr lang="en-GB" dirty="0" smtClean="0"/>
              <a:t>Permanently delete with </a:t>
            </a:r>
          </a:p>
          <a:p>
            <a:pPr lvl="2"/>
            <a:r>
              <a:rPr lang="en-GB" dirty="0" smtClean="0"/>
              <a:t>Get-</a:t>
            </a:r>
            <a:r>
              <a:rPr lang="en-GB" dirty="0" err="1" smtClean="0"/>
              <a:t>Adobject</a:t>
            </a:r>
            <a:r>
              <a:rPr lang="en-GB" dirty="0" smtClean="0"/>
              <a:t> –</a:t>
            </a:r>
            <a:r>
              <a:rPr lang="en-GB" dirty="0" err="1" smtClean="0"/>
              <a:t>LDAPFilter</a:t>
            </a:r>
            <a:r>
              <a:rPr lang="en-GB" dirty="0" smtClean="0"/>
              <a:t> {} –</a:t>
            </a:r>
            <a:r>
              <a:rPr lang="en-GB" dirty="0" err="1" smtClean="0"/>
              <a:t>IncludeDeletedObjects</a:t>
            </a:r>
            <a:r>
              <a:rPr lang="en-GB" dirty="0" smtClean="0"/>
              <a:t> | Remove-</a:t>
            </a:r>
            <a:r>
              <a:rPr lang="en-GB" dirty="0" err="1" smtClean="0"/>
              <a:t>ADObject</a:t>
            </a:r>
            <a:endParaRPr lang="en-GB" dirty="0" smtClean="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Restoring Objects</a:t>
            </a:r>
            <a:endParaRPr lang="en-GB" dirty="0"/>
          </a:p>
        </p:txBody>
      </p:sp>
      <p:sp>
        <p:nvSpPr>
          <p:cNvPr id="3" name="Text Placeholder 2"/>
          <p:cNvSpPr>
            <a:spLocks noGrp="1"/>
          </p:cNvSpPr>
          <p:nvPr>
            <p:ph type="body" sz="quarter" idx="10"/>
          </p:nvPr>
        </p:nvSpPr>
        <p:spPr>
          <a:xfrm>
            <a:off x="381000" y="1411552"/>
            <a:ext cx="8763000" cy="2210862"/>
          </a:xfrm>
        </p:spPr>
        <p:txBody>
          <a:bodyPr/>
          <a:lstStyle/>
          <a:p>
            <a:r>
              <a:rPr lang="en-GB" dirty="0" smtClean="0"/>
              <a:t>Locate objects using the appropriate filter</a:t>
            </a:r>
          </a:p>
          <a:p>
            <a:pPr lvl="1"/>
            <a:r>
              <a:rPr lang="en-GB" dirty="0" smtClean="0"/>
              <a:t>Pipe the results into Restore-</a:t>
            </a:r>
            <a:r>
              <a:rPr lang="en-GB" dirty="0" err="1" smtClean="0"/>
              <a:t>ADObject</a:t>
            </a:r>
            <a:endParaRPr lang="en-GB" dirty="0" smtClean="0"/>
          </a:p>
          <a:p>
            <a:r>
              <a:rPr lang="en-GB" dirty="0" smtClean="0"/>
              <a:t>Many ingenious filters can be constructed</a:t>
            </a:r>
          </a:p>
          <a:p>
            <a:pPr lvl="1"/>
            <a:r>
              <a:rPr lang="en-GB" dirty="0" smtClean="0"/>
              <a:t>Restore uses with particular job title, description etc</a:t>
            </a:r>
          </a:p>
          <a:p>
            <a:pPr lvl="1"/>
            <a:r>
              <a:rPr lang="en-GB" dirty="0" smtClean="0"/>
              <a:t>Restore use deleted after a certain date</a:t>
            </a:r>
          </a:p>
          <a:p>
            <a:pPr lvl="2">
              <a:buNone/>
            </a:pPr>
            <a:r>
              <a:rPr lang="en-GB" dirty="0" smtClean="0"/>
              <a:t>$Event = New-Object </a:t>
            </a:r>
            <a:r>
              <a:rPr lang="en-GB" dirty="0" err="1" smtClean="0"/>
              <a:t>Datetime</a:t>
            </a:r>
            <a:r>
              <a:rPr lang="en-GB" dirty="0" smtClean="0"/>
              <a:t>(2009, 11, 5, 9,0,0)</a:t>
            </a:r>
          </a:p>
          <a:p>
            <a:pPr lvl="2">
              <a:buNone/>
            </a:pPr>
            <a:r>
              <a:rPr lang="en-GB" dirty="0" smtClean="0"/>
              <a:t>Get-</a:t>
            </a:r>
            <a:r>
              <a:rPr lang="en-GB" dirty="0" err="1" smtClean="0"/>
              <a:t>ADObject</a:t>
            </a:r>
            <a:r>
              <a:rPr lang="en-GB" dirty="0" smtClean="0"/>
              <a:t> –filter ‘</a:t>
            </a:r>
            <a:r>
              <a:rPr lang="en-GB" dirty="0" err="1" smtClean="0"/>
              <a:t>whenChanged</a:t>
            </a:r>
            <a:r>
              <a:rPr lang="en-GB" dirty="0" smtClean="0"/>
              <a:t> –</a:t>
            </a:r>
            <a:r>
              <a:rPr lang="en-GB" dirty="0" err="1" smtClean="0"/>
              <a:t>gt</a:t>
            </a:r>
            <a:r>
              <a:rPr lang="en-GB" dirty="0" smtClean="0"/>
              <a:t> $event –and </a:t>
            </a:r>
            <a:r>
              <a:rPr lang="en-GB" dirty="0" err="1" smtClean="0"/>
              <a:t>isDeleted</a:t>
            </a:r>
            <a:r>
              <a:rPr lang="en-GB" dirty="0" smtClean="0"/>
              <a:t> –</a:t>
            </a:r>
            <a:r>
              <a:rPr lang="en-GB" dirty="0" err="1" smtClean="0"/>
              <a:t>eq</a:t>
            </a:r>
            <a:r>
              <a:rPr lang="en-GB" dirty="0" smtClean="0"/>
              <a:t> $true’ -</a:t>
            </a:r>
            <a:r>
              <a:rPr lang="en-GB" dirty="0" err="1" smtClean="0"/>
              <a:t>includeDeletedObjects</a:t>
            </a:r>
            <a:r>
              <a:rPr lang="en-GB" dirty="0" smtClean="0"/>
              <a:t> |Restore-</a:t>
            </a:r>
            <a:r>
              <a:rPr lang="en-GB" dirty="0" err="1" smtClean="0"/>
              <a:t>ADObjects</a:t>
            </a:r>
            <a:endParaRPr lang="en-GB" dirty="0" smtClean="0"/>
          </a:p>
          <a:p>
            <a:pPr lvl="2">
              <a:buNone/>
            </a:pPr>
            <a:endParaRPr lang="en-GB" dirty="0" smtClean="0"/>
          </a:p>
          <a:p>
            <a:pPr lvl="2">
              <a:buNone/>
            </a:pPr>
            <a:endParaRPr lang="en-GB" dirty="0" smtClean="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Hierarchy Required</a:t>
            </a:r>
            <a:endParaRPr lang="en-GB" dirty="0"/>
          </a:p>
        </p:txBody>
      </p:sp>
      <p:sp>
        <p:nvSpPr>
          <p:cNvPr id="3" name="Text Placeholder 2"/>
          <p:cNvSpPr>
            <a:spLocks noGrp="1"/>
          </p:cNvSpPr>
          <p:nvPr>
            <p:ph type="body" sz="quarter" idx="10"/>
          </p:nvPr>
        </p:nvSpPr>
        <p:spPr/>
        <p:txBody>
          <a:bodyPr/>
          <a:lstStyle/>
          <a:p>
            <a:r>
              <a:rPr lang="en-GB" dirty="0" smtClean="0"/>
              <a:t>You cannot restore an object if the parent container does not exist</a:t>
            </a:r>
          </a:p>
          <a:p>
            <a:pPr lvl="1"/>
            <a:r>
              <a:rPr lang="en-GB" dirty="0" smtClean="0"/>
              <a:t>Restore-</a:t>
            </a:r>
            <a:r>
              <a:rPr lang="en-GB" dirty="0" err="1" smtClean="0"/>
              <a:t>ADObject</a:t>
            </a:r>
            <a:r>
              <a:rPr lang="en-GB" dirty="0" smtClean="0"/>
              <a:t> </a:t>
            </a:r>
          </a:p>
          <a:p>
            <a:pPr lvl="2"/>
            <a:r>
              <a:rPr lang="en-GB" dirty="0" smtClean="0"/>
              <a:t>Can restore to alternate name and path</a:t>
            </a:r>
          </a:p>
          <a:p>
            <a:r>
              <a:rPr lang="en-GB" dirty="0" smtClean="0"/>
              <a:t>Microsoft provides a script to aid restoring a hierarchy of objects</a:t>
            </a:r>
          </a:p>
          <a:p>
            <a:pPr lvl="1"/>
            <a:r>
              <a:rPr lang="en-US" dirty="0" smtClean="0">
                <a:hlinkClick r:id="rId2"/>
              </a:rPr>
              <a:t>http://technet.microsoft.com/en-us/library/dd379504(WS.10).aspx</a:t>
            </a:r>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ounded Rectangle 127"/>
          <p:cNvSpPr/>
          <p:nvPr/>
        </p:nvSpPr>
        <p:spPr bwMode="auto">
          <a:xfrm>
            <a:off x="406400" y="1727204"/>
            <a:ext cx="2525486" cy="2975429"/>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GB" dirty="0" smtClean="0"/>
              <a:t>Once Upon a Time</a:t>
            </a:r>
            <a:endParaRPr lang="en-GB" dirty="0"/>
          </a:p>
        </p:txBody>
      </p:sp>
      <p:sp>
        <p:nvSpPr>
          <p:cNvPr id="3" name="Content Placeholder 2"/>
          <p:cNvSpPr>
            <a:spLocks noGrp="1"/>
          </p:cNvSpPr>
          <p:nvPr>
            <p:ph idx="1"/>
          </p:nvPr>
        </p:nvSpPr>
        <p:spPr>
          <a:xfrm>
            <a:off x="381000" y="4834336"/>
            <a:ext cx="8382000" cy="894079"/>
          </a:xfrm>
        </p:spPr>
        <p:txBody>
          <a:bodyPr/>
          <a:lstStyle/>
          <a:p>
            <a:r>
              <a:rPr lang="en-GB" dirty="0" smtClean="0"/>
              <a:t>Why is the deleted object is retained in the database?</a:t>
            </a:r>
          </a:p>
          <a:p>
            <a:pPr lvl="1"/>
            <a:r>
              <a:rPr lang="en-GB" dirty="0" smtClean="0"/>
              <a:t> So that the deletion can replicate to other DCs</a:t>
            </a:r>
            <a:endParaRPr lang="en-GB" dirty="0"/>
          </a:p>
        </p:txBody>
      </p:sp>
      <p:sp>
        <p:nvSpPr>
          <p:cNvPr id="4" name="TextBox 3"/>
          <p:cNvSpPr txBox="1"/>
          <p:nvPr/>
        </p:nvSpPr>
        <p:spPr>
          <a:xfrm>
            <a:off x="3351158" y="3497934"/>
            <a:ext cx="3182603" cy="1015663"/>
          </a:xfrm>
          <a:prstGeom prst="rect">
            <a:avLst/>
          </a:prstGeom>
          <a:noFill/>
        </p:spPr>
        <p:txBody>
          <a:bodyPr wrap="none" rtlCol="0">
            <a:spAutoFit/>
          </a:bodyPr>
          <a:lstStyle/>
          <a:p>
            <a:pPr algn="ctr"/>
            <a:r>
              <a:rPr lang="en-GB" sz="2000" dirty="0" smtClean="0"/>
              <a:t>No online way back</a:t>
            </a:r>
          </a:p>
          <a:p>
            <a:pPr algn="ctr"/>
            <a:r>
              <a:rPr lang="en-GB" sz="2000" dirty="0" smtClean="0"/>
              <a:t>Only option for recovery was</a:t>
            </a:r>
          </a:p>
          <a:p>
            <a:pPr algn="ctr"/>
            <a:r>
              <a:rPr lang="en-GB" sz="2000" dirty="0" smtClean="0"/>
              <a:t>an Authoritative  Restore</a:t>
            </a:r>
            <a:endParaRPr lang="en-GB" sz="2000" dirty="0"/>
          </a:p>
        </p:txBody>
      </p:sp>
      <p:sp>
        <p:nvSpPr>
          <p:cNvPr id="6" name="TextBox 5"/>
          <p:cNvSpPr txBox="1"/>
          <p:nvPr/>
        </p:nvSpPr>
        <p:spPr>
          <a:xfrm>
            <a:off x="972459" y="1030514"/>
            <a:ext cx="1224374" cy="369332"/>
          </a:xfrm>
          <a:prstGeom prst="rect">
            <a:avLst/>
          </a:prstGeom>
          <a:noFill/>
        </p:spPr>
        <p:txBody>
          <a:bodyPr wrap="none" rtlCol="0">
            <a:spAutoFit/>
          </a:bodyPr>
          <a:lstStyle/>
          <a:p>
            <a:r>
              <a:rPr lang="en-GB" dirty="0" smtClean="0"/>
              <a:t>Live Object</a:t>
            </a:r>
            <a:endParaRPr lang="en-GB" dirty="0"/>
          </a:p>
        </p:txBody>
      </p:sp>
      <p:sp>
        <p:nvSpPr>
          <p:cNvPr id="7" name="TextBox 6"/>
          <p:cNvSpPr txBox="1"/>
          <p:nvPr/>
        </p:nvSpPr>
        <p:spPr>
          <a:xfrm>
            <a:off x="7046685" y="798287"/>
            <a:ext cx="1850571" cy="923330"/>
          </a:xfrm>
          <a:prstGeom prst="rect">
            <a:avLst/>
          </a:prstGeom>
          <a:noFill/>
        </p:spPr>
        <p:txBody>
          <a:bodyPr wrap="none" rtlCol="0">
            <a:spAutoFit/>
          </a:bodyPr>
          <a:lstStyle/>
          <a:p>
            <a:pPr algn="ctr"/>
            <a:r>
              <a:rPr lang="en-GB" dirty="0" smtClean="0"/>
              <a:t>Deleted object</a:t>
            </a:r>
            <a:br>
              <a:rPr lang="en-GB" dirty="0" smtClean="0"/>
            </a:br>
            <a:r>
              <a:rPr lang="en-GB" dirty="0" smtClean="0"/>
              <a:t>Stripped of assets</a:t>
            </a:r>
          </a:p>
          <a:p>
            <a:pPr algn="ctr"/>
            <a:endParaRPr lang="en-GB" dirty="0"/>
          </a:p>
        </p:txBody>
      </p:sp>
      <p:pic>
        <p:nvPicPr>
          <p:cNvPr id="182273" name="Picture 1" descr="C:\Documents and Settings\John\Local Settings\Temporary Internet Files\Content.IE5\70N1AW2Y\MCSY01894_0000[1].wmf"/>
          <p:cNvPicPr>
            <a:picLocks noChangeAspect="1" noChangeArrowheads="1"/>
          </p:cNvPicPr>
          <p:nvPr/>
        </p:nvPicPr>
        <p:blipFill>
          <a:blip r:embed="rId2"/>
          <a:srcRect/>
          <a:stretch>
            <a:fillRect/>
          </a:stretch>
        </p:blipFill>
        <p:spPr bwMode="auto">
          <a:xfrm>
            <a:off x="4553604" y="0"/>
            <a:ext cx="1774623" cy="2791845"/>
          </a:xfrm>
          <a:prstGeom prst="rect">
            <a:avLst/>
          </a:prstGeom>
          <a:noFill/>
        </p:spPr>
      </p:pic>
      <p:pic>
        <p:nvPicPr>
          <p:cNvPr id="182277" name="Picture 5" descr="C:\Documents and Settings\John\Local Settings\Temporary Internet Files\Content.IE5\3JOBH0T2\MCj04238440000[1].wmf"/>
          <p:cNvPicPr>
            <a:picLocks noChangeAspect="1" noChangeArrowheads="1"/>
          </p:cNvPicPr>
          <p:nvPr/>
        </p:nvPicPr>
        <p:blipFill>
          <a:blip r:embed="rId3"/>
          <a:srcRect/>
          <a:stretch>
            <a:fillRect/>
          </a:stretch>
        </p:blipFill>
        <p:spPr bwMode="auto">
          <a:xfrm>
            <a:off x="7079564" y="2385414"/>
            <a:ext cx="1048431" cy="1013649"/>
          </a:xfrm>
          <a:prstGeom prst="rect">
            <a:avLst/>
          </a:prstGeom>
          <a:noFill/>
        </p:spPr>
      </p:pic>
      <p:pic>
        <p:nvPicPr>
          <p:cNvPr id="182279" name="Picture 7" descr="C:\Documents and Settings\John\Local Settings\Temporary Internet Files\Content.IE5\UFHSMTN4\MCDD00016_0000[1].wmf"/>
          <p:cNvPicPr>
            <a:picLocks noChangeAspect="1" noChangeArrowheads="1"/>
          </p:cNvPicPr>
          <p:nvPr/>
        </p:nvPicPr>
        <p:blipFill>
          <a:blip r:embed="rId4">
            <a:duotone>
              <a:prstClr val="black"/>
              <a:srgbClr val="FF0000">
                <a:tint val="45000"/>
                <a:satMod val="400000"/>
              </a:srgbClr>
            </a:duotone>
          </a:blip>
          <a:srcRect/>
          <a:stretch>
            <a:fillRect/>
          </a:stretch>
        </p:blipFill>
        <p:spPr bwMode="auto">
          <a:xfrm>
            <a:off x="7041401" y="4180113"/>
            <a:ext cx="1273825" cy="606545"/>
          </a:xfrm>
          <a:prstGeom prst="rect">
            <a:avLst/>
          </a:prstGeom>
          <a:noFill/>
          <a:ln>
            <a:noFill/>
          </a:ln>
        </p:spPr>
      </p:pic>
      <p:grpSp>
        <p:nvGrpSpPr>
          <p:cNvPr id="5" name="Group 123"/>
          <p:cNvGrpSpPr/>
          <p:nvPr/>
        </p:nvGrpSpPr>
        <p:grpSpPr>
          <a:xfrm>
            <a:off x="7378696" y="3468914"/>
            <a:ext cx="140863" cy="229054"/>
            <a:chOff x="1689102" y="3481391"/>
            <a:chExt cx="438150" cy="681038"/>
          </a:xfrm>
          <a:solidFill>
            <a:srgbClr val="FF0000"/>
          </a:solidFill>
        </p:grpSpPr>
        <p:sp>
          <p:nvSpPr>
            <p:cNvPr id="182294"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2295"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2297"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2298"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2299"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82300"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8" name="Group 57"/>
          <p:cNvGrpSpPr/>
          <p:nvPr/>
        </p:nvGrpSpPr>
        <p:grpSpPr>
          <a:xfrm>
            <a:off x="396458" y="1976056"/>
            <a:ext cx="2306334" cy="2465318"/>
            <a:chOff x="396458" y="1976056"/>
            <a:chExt cx="2306334" cy="2465318"/>
          </a:xfrm>
        </p:grpSpPr>
        <p:pic>
          <p:nvPicPr>
            <p:cNvPr id="182392" name="Picture 120" descr="C:\Documents and Settings\John\Local Settings\Temporary Internet Files\Content.IE5\3WEOPPKB\MCj03340340000[1].wmf"/>
            <p:cNvPicPr>
              <a:picLocks noChangeAspect="1" noChangeArrowheads="1"/>
            </p:cNvPicPr>
            <p:nvPr/>
          </p:nvPicPr>
          <p:blipFill>
            <a:blip r:embed="rId5"/>
            <a:srcRect/>
            <a:stretch>
              <a:fillRect/>
            </a:stretch>
          </p:blipFill>
          <p:spPr bwMode="auto">
            <a:xfrm>
              <a:off x="396458" y="2194147"/>
              <a:ext cx="2306334" cy="2247227"/>
            </a:xfrm>
            <a:prstGeom prst="rect">
              <a:avLst/>
            </a:prstGeom>
            <a:noFill/>
          </p:spPr>
        </p:pic>
        <p:pic>
          <p:nvPicPr>
            <p:cNvPr id="182275" name="Picture 3" descr="C:\Documents and Settings\John\Local Settings\Temporary Internet Files\Content.IE5\CDZHN7MZ\MCj04238600000[1].wmf"/>
            <p:cNvPicPr>
              <a:picLocks noChangeAspect="1" noChangeArrowheads="1"/>
            </p:cNvPicPr>
            <p:nvPr/>
          </p:nvPicPr>
          <p:blipFill>
            <a:blip r:embed="rId6"/>
            <a:srcRect/>
            <a:stretch>
              <a:fillRect/>
            </a:stretch>
          </p:blipFill>
          <p:spPr bwMode="auto">
            <a:xfrm>
              <a:off x="1196974" y="1976056"/>
              <a:ext cx="849539" cy="938369"/>
            </a:xfrm>
            <a:prstGeom prst="rect">
              <a:avLst/>
            </a:prstGeom>
            <a:noFill/>
          </p:spPr>
        </p:pic>
      </p:grpSp>
      <p:sp>
        <p:nvSpPr>
          <p:cNvPr id="129" name="Curved Down Arrow 128"/>
          <p:cNvSpPr/>
          <p:nvPr/>
        </p:nvSpPr>
        <p:spPr bwMode="auto">
          <a:xfrm>
            <a:off x="2452914" y="1103086"/>
            <a:ext cx="5370285" cy="1248228"/>
          </a:xfrm>
          <a:prstGeom prst="curved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0" name="TextBox 129"/>
          <p:cNvSpPr txBox="1"/>
          <p:nvPr/>
        </p:nvSpPr>
        <p:spPr>
          <a:xfrm rot="20238335">
            <a:off x="3193140" y="1582054"/>
            <a:ext cx="1654630" cy="369332"/>
          </a:xfrm>
          <a:prstGeom prst="rect">
            <a:avLst/>
          </a:prstGeom>
          <a:noFill/>
        </p:spPr>
        <p:txBody>
          <a:bodyPr wrap="none" rtlCol="0">
            <a:prstTxWarp prst="textArchUp">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r>
              <a:rPr lang="en-GB"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Delete</a:t>
            </a:r>
            <a:endParaRPr lang="en-GB"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grpSp>
        <p:nvGrpSpPr>
          <p:cNvPr id="9" name="Group 130"/>
          <p:cNvGrpSpPr/>
          <p:nvPr/>
        </p:nvGrpSpPr>
        <p:grpSpPr>
          <a:xfrm>
            <a:off x="7668981" y="3933371"/>
            <a:ext cx="140863" cy="229054"/>
            <a:chOff x="1689102" y="3481391"/>
            <a:chExt cx="438150" cy="681038"/>
          </a:xfrm>
          <a:solidFill>
            <a:srgbClr val="FF0000"/>
          </a:solidFill>
        </p:grpSpPr>
        <p:sp>
          <p:nvSpPr>
            <p:cNvPr id="132"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3"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4"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5"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6"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37"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0" name="Group 137"/>
          <p:cNvGrpSpPr/>
          <p:nvPr/>
        </p:nvGrpSpPr>
        <p:grpSpPr>
          <a:xfrm>
            <a:off x="7857666" y="3585027"/>
            <a:ext cx="140863" cy="229054"/>
            <a:chOff x="1689102" y="3481391"/>
            <a:chExt cx="438150" cy="681038"/>
          </a:xfrm>
          <a:solidFill>
            <a:srgbClr val="FF0000"/>
          </a:solidFill>
        </p:grpSpPr>
        <p:sp>
          <p:nvSpPr>
            <p:cNvPr id="139"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0"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1"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2"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3"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4"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1" name="Group 144"/>
          <p:cNvGrpSpPr/>
          <p:nvPr/>
        </p:nvGrpSpPr>
        <p:grpSpPr>
          <a:xfrm>
            <a:off x="7668981" y="3947884"/>
            <a:ext cx="140863" cy="229054"/>
            <a:chOff x="1689102" y="3481391"/>
            <a:chExt cx="438150" cy="681038"/>
          </a:xfrm>
          <a:solidFill>
            <a:srgbClr val="FF0000"/>
          </a:solidFill>
        </p:grpSpPr>
        <p:sp>
          <p:nvSpPr>
            <p:cNvPr id="146"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7"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8"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49"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0"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1"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2" name="Group 151"/>
          <p:cNvGrpSpPr/>
          <p:nvPr/>
        </p:nvGrpSpPr>
        <p:grpSpPr>
          <a:xfrm>
            <a:off x="7335152" y="3991427"/>
            <a:ext cx="140863" cy="229054"/>
            <a:chOff x="1689102" y="3481391"/>
            <a:chExt cx="438150" cy="681038"/>
          </a:xfrm>
          <a:solidFill>
            <a:srgbClr val="FF0000"/>
          </a:solidFill>
        </p:grpSpPr>
        <p:sp>
          <p:nvSpPr>
            <p:cNvPr id="153"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4"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5"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6"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7"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58"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grpSp>
        <p:nvGrpSpPr>
          <p:cNvPr id="13" name="Group 158"/>
          <p:cNvGrpSpPr/>
          <p:nvPr/>
        </p:nvGrpSpPr>
        <p:grpSpPr>
          <a:xfrm>
            <a:off x="7610923" y="3526970"/>
            <a:ext cx="140863" cy="229054"/>
            <a:chOff x="1689102" y="3481391"/>
            <a:chExt cx="438150" cy="681038"/>
          </a:xfrm>
          <a:solidFill>
            <a:srgbClr val="FF0000"/>
          </a:solidFill>
        </p:grpSpPr>
        <p:sp>
          <p:nvSpPr>
            <p:cNvPr id="160" name="Freeform 22"/>
            <p:cNvSpPr>
              <a:spLocks/>
            </p:cNvSpPr>
            <p:nvPr/>
          </p:nvSpPr>
          <p:spPr bwMode="auto">
            <a:xfrm>
              <a:off x="1689102" y="3481391"/>
              <a:ext cx="438150" cy="681038"/>
            </a:xfrm>
            <a:custGeom>
              <a:avLst/>
              <a:gdLst/>
              <a:ahLst/>
              <a:cxnLst>
                <a:cxn ang="0">
                  <a:pos x="308" y="11"/>
                </a:cxn>
                <a:cxn ang="0">
                  <a:pos x="281" y="36"/>
                </a:cxn>
                <a:cxn ang="0">
                  <a:pos x="243" y="76"/>
                </a:cxn>
                <a:cxn ang="0">
                  <a:pos x="222" y="99"/>
                </a:cxn>
                <a:cxn ang="0">
                  <a:pos x="200" y="125"/>
                </a:cxn>
                <a:cxn ang="0">
                  <a:pos x="177" y="154"/>
                </a:cxn>
                <a:cxn ang="0">
                  <a:pos x="156" y="186"/>
                </a:cxn>
                <a:cxn ang="0">
                  <a:pos x="131" y="218"/>
                </a:cxn>
                <a:cxn ang="0">
                  <a:pos x="108" y="253"/>
                </a:cxn>
                <a:cxn ang="0">
                  <a:pos x="87" y="291"/>
                </a:cxn>
                <a:cxn ang="0">
                  <a:pos x="67" y="331"/>
                </a:cxn>
                <a:cxn ang="0">
                  <a:pos x="49" y="370"/>
                </a:cxn>
                <a:cxn ang="0">
                  <a:pos x="32" y="412"/>
                </a:cxn>
                <a:cxn ang="0">
                  <a:pos x="19" y="456"/>
                </a:cxn>
                <a:cxn ang="0">
                  <a:pos x="10" y="501"/>
                </a:cxn>
                <a:cxn ang="0">
                  <a:pos x="0" y="545"/>
                </a:cxn>
                <a:cxn ang="0">
                  <a:pos x="0" y="595"/>
                </a:cxn>
                <a:cxn ang="0">
                  <a:pos x="2" y="640"/>
                </a:cxn>
                <a:cxn ang="0">
                  <a:pos x="10" y="684"/>
                </a:cxn>
                <a:cxn ang="0">
                  <a:pos x="21" y="720"/>
                </a:cxn>
                <a:cxn ang="0">
                  <a:pos x="40" y="752"/>
                </a:cxn>
                <a:cxn ang="0">
                  <a:pos x="63" y="781"/>
                </a:cxn>
                <a:cxn ang="0">
                  <a:pos x="91" y="805"/>
                </a:cxn>
                <a:cxn ang="0">
                  <a:pos x="120" y="822"/>
                </a:cxn>
                <a:cxn ang="0">
                  <a:pos x="154" y="838"/>
                </a:cxn>
                <a:cxn ang="0">
                  <a:pos x="188" y="847"/>
                </a:cxn>
                <a:cxn ang="0">
                  <a:pos x="226" y="853"/>
                </a:cxn>
                <a:cxn ang="0">
                  <a:pos x="262" y="855"/>
                </a:cxn>
                <a:cxn ang="0">
                  <a:pos x="299" y="853"/>
                </a:cxn>
                <a:cxn ang="0">
                  <a:pos x="337" y="847"/>
                </a:cxn>
                <a:cxn ang="0">
                  <a:pos x="373" y="838"/>
                </a:cxn>
                <a:cxn ang="0">
                  <a:pos x="405" y="824"/>
                </a:cxn>
                <a:cxn ang="0">
                  <a:pos x="439" y="807"/>
                </a:cxn>
                <a:cxn ang="0">
                  <a:pos x="468" y="786"/>
                </a:cxn>
                <a:cxn ang="0">
                  <a:pos x="494" y="762"/>
                </a:cxn>
                <a:cxn ang="0">
                  <a:pos x="515" y="733"/>
                </a:cxn>
                <a:cxn ang="0">
                  <a:pos x="532" y="701"/>
                </a:cxn>
                <a:cxn ang="0">
                  <a:pos x="544" y="669"/>
                </a:cxn>
                <a:cxn ang="0">
                  <a:pos x="551" y="633"/>
                </a:cxn>
                <a:cxn ang="0">
                  <a:pos x="549" y="593"/>
                </a:cxn>
                <a:cxn ang="0">
                  <a:pos x="548" y="553"/>
                </a:cxn>
                <a:cxn ang="0">
                  <a:pos x="542" y="513"/>
                </a:cxn>
                <a:cxn ang="0">
                  <a:pos x="534" y="471"/>
                </a:cxn>
                <a:cxn ang="0">
                  <a:pos x="525" y="431"/>
                </a:cxn>
                <a:cxn ang="0">
                  <a:pos x="513" y="389"/>
                </a:cxn>
                <a:cxn ang="0">
                  <a:pos x="498" y="350"/>
                </a:cxn>
                <a:cxn ang="0">
                  <a:pos x="485" y="310"/>
                </a:cxn>
                <a:cxn ang="0">
                  <a:pos x="468" y="272"/>
                </a:cxn>
                <a:cxn ang="0">
                  <a:pos x="453" y="236"/>
                </a:cxn>
                <a:cxn ang="0">
                  <a:pos x="439" y="199"/>
                </a:cxn>
                <a:cxn ang="0">
                  <a:pos x="422" y="167"/>
                </a:cxn>
                <a:cxn ang="0">
                  <a:pos x="403" y="135"/>
                </a:cxn>
                <a:cxn ang="0">
                  <a:pos x="388" y="104"/>
                </a:cxn>
                <a:cxn ang="0">
                  <a:pos x="373" y="80"/>
                </a:cxn>
                <a:cxn ang="0">
                  <a:pos x="361" y="59"/>
                </a:cxn>
                <a:cxn ang="0">
                  <a:pos x="338" y="23"/>
                </a:cxn>
                <a:cxn ang="0">
                  <a:pos x="325" y="0"/>
                </a:cxn>
              </a:cxnLst>
              <a:rect l="0" t="0" r="r" b="b"/>
              <a:pathLst>
                <a:path w="551" h="857">
                  <a:moveTo>
                    <a:pt x="325" y="0"/>
                  </a:moveTo>
                  <a:lnTo>
                    <a:pt x="321" y="2"/>
                  </a:lnTo>
                  <a:lnTo>
                    <a:pt x="308" y="11"/>
                  </a:lnTo>
                  <a:lnTo>
                    <a:pt x="299" y="17"/>
                  </a:lnTo>
                  <a:lnTo>
                    <a:pt x="293" y="27"/>
                  </a:lnTo>
                  <a:lnTo>
                    <a:pt x="281" y="36"/>
                  </a:lnTo>
                  <a:lnTo>
                    <a:pt x="270" y="49"/>
                  </a:lnTo>
                  <a:lnTo>
                    <a:pt x="257" y="61"/>
                  </a:lnTo>
                  <a:lnTo>
                    <a:pt x="243" y="76"/>
                  </a:lnTo>
                  <a:lnTo>
                    <a:pt x="236" y="82"/>
                  </a:lnTo>
                  <a:lnTo>
                    <a:pt x="230" y="89"/>
                  </a:lnTo>
                  <a:lnTo>
                    <a:pt x="222" y="99"/>
                  </a:lnTo>
                  <a:lnTo>
                    <a:pt x="217" y="108"/>
                  </a:lnTo>
                  <a:lnTo>
                    <a:pt x="207" y="116"/>
                  </a:lnTo>
                  <a:lnTo>
                    <a:pt x="200" y="125"/>
                  </a:lnTo>
                  <a:lnTo>
                    <a:pt x="192" y="133"/>
                  </a:lnTo>
                  <a:lnTo>
                    <a:pt x="186" y="144"/>
                  </a:lnTo>
                  <a:lnTo>
                    <a:pt x="177" y="154"/>
                  </a:lnTo>
                  <a:lnTo>
                    <a:pt x="169" y="163"/>
                  </a:lnTo>
                  <a:lnTo>
                    <a:pt x="162" y="175"/>
                  </a:lnTo>
                  <a:lnTo>
                    <a:pt x="156" y="186"/>
                  </a:lnTo>
                  <a:lnTo>
                    <a:pt x="146" y="196"/>
                  </a:lnTo>
                  <a:lnTo>
                    <a:pt x="139" y="207"/>
                  </a:lnTo>
                  <a:lnTo>
                    <a:pt x="131" y="218"/>
                  </a:lnTo>
                  <a:lnTo>
                    <a:pt x="124" y="230"/>
                  </a:lnTo>
                  <a:lnTo>
                    <a:pt x="116" y="241"/>
                  </a:lnTo>
                  <a:lnTo>
                    <a:pt x="108" y="253"/>
                  </a:lnTo>
                  <a:lnTo>
                    <a:pt x="101" y="266"/>
                  </a:lnTo>
                  <a:lnTo>
                    <a:pt x="95" y="279"/>
                  </a:lnTo>
                  <a:lnTo>
                    <a:pt x="87" y="291"/>
                  </a:lnTo>
                  <a:lnTo>
                    <a:pt x="80" y="304"/>
                  </a:lnTo>
                  <a:lnTo>
                    <a:pt x="72" y="317"/>
                  </a:lnTo>
                  <a:lnTo>
                    <a:pt x="67" y="331"/>
                  </a:lnTo>
                  <a:lnTo>
                    <a:pt x="59" y="344"/>
                  </a:lnTo>
                  <a:lnTo>
                    <a:pt x="53" y="357"/>
                  </a:lnTo>
                  <a:lnTo>
                    <a:pt x="49" y="370"/>
                  </a:lnTo>
                  <a:lnTo>
                    <a:pt x="44" y="386"/>
                  </a:lnTo>
                  <a:lnTo>
                    <a:pt x="38" y="399"/>
                  </a:lnTo>
                  <a:lnTo>
                    <a:pt x="32" y="412"/>
                  </a:lnTo>
                  <a:lnTo>
                    <a:pt x="29" y="427"/>
                  </a:lnTo>
                  <a:lnTo>
                    <a:pt x="23" y="441"/>
                  </a:lnTo>
                  <a:lnTo>
                    <a:pt x="19" y="456"/>
                  </a:lnTo>
                  <a:lnTo>
                    <a:pt x="13" y="471"/>
                  </a:lnTo>
                  <a:lnTo>
                    <a:pt x="11" y="486"/>
                  </a:lnTo>
                  <a:lnTo>
                    <a:pt x="10" y="501"/>
                  </a:lnTo>
                  <a:lnTo>
                    <a:pt x="6" y="515"/>
                  </a:lnTo>
                  <a:lnTo>
                    <a:pt x="4" y="530"/>
                  </a:lnTo>
                  <a:lnTo>
                    <a:pt x="0" y="545"/>
                  </a:lnTo>
                  <a:lnTo>
                    <a:pt x="0" y="562"/>
                  </a:lnTo>
                  <a:lnTo>
                    <a:pt x="0" y="577"/>
                  </a:lnTo>
                  <a:lnTo>
                    <a:pt x="0" y="595"/>
                  </a:lnTo>
                  <a:lnTo>
                    <a:pt x="0" y="610"/>
                  </a:lnTo>
                  <a:lnTo>
                    <a:pt x="2" y="625"/>
                  </a:lnTo>
                  <a:lnTo>
                    <a:pt x="2" y="640"/>
                  </a:lnTo>
                  <a:lnTo>
                    <a:pt x="4" y="655"/>
                  </a:lnTo>
                  <a:lnTo>
                    <a:pt x="6" y="669"/>
                  </a:lnTo>
                  <a:lnTo>
                    <a:pt x="10" y="684"/>
                  </a:lnTo>
                  <a:lnTo>
                    <a:pt x="13" y="695"/>
                  </a:lnTo>
                  <a:lnTo>
                    <a:pt x="17" y="707"/>
                  </a:lnTo>
                  <a:lnTo>
                    <a:pt x="21" y="720"/>
                  </a:lnTo>
                  <a:lnTo>
                    <a:pt x="29" y="731"/>
                  </a:lnTo>
                  <a:lnTo>
                    <a:pt x="32" y="743"/>
                  </a:lnTo>
                  <a:lnTo>
                    <a:pt x="40" y="752"/>
                  </a:lnTo>
                  <a:lnTo>
                    <a:pt x="46" y="762"/>
                  </a:lnTo>
                  <a:lnTo>
                    <a:pt x="55" y="773"/>
                  </a:lnTo>
                  <a:lnTo>
                    <a:pt x="63" y="781"/>
                  </a:lnTo>
                  <a:lnTo>
                    <a:pt x="72" y="788"/>
                  </a:lnTo>
                  <a:lnTo>
                    <a:pt x="80" y="796"/>
                  </a:lnTo>
                  <a:lnTo>
                    <a:pt x="91" y="805"/>
                  </a:lnTo>
                  <a:lnTo>
                    <a:pt x="101" y="811"/>
                  </a:lnTo>
                  <a:lnTo>
                    <a:pt x="108" y="817"/>
                  </a:lnTo>
                  <a:lnTo>
                    <a:pt x="120" y="822"/>
                  </a:lnTo>
                  <a:lnTo>
                    <a:pt x="131" y="828"/>
                  </a:lnTo>
                  <a:lnTo>
                    <a:pt x="141" y="832"/>
                  </a:lnTo>
                  <a:lnTo>
                    <a:pt x="154" y="838"/>
                  </a:lnTo>
                  <a:lnTo>
                    <a:pt x="164" y="841"/>
                  </a:lnTo>
                  <a:lnTo>
                    <a:pt x="177" y="845"/>
                  </a:lnTo>
                  <a:lnTo>
                    <a:pt x="188" y="847"/>
                  </a:lnTo>
                  <a:lnTo>
                    <a:pt x="200" y="849"/>
                  </a:lnTo>
                  <a:lnTo>
                    <a:pt x="211" y="851"/>
                  </a:lnTo>
                  <a:lnTo>
                    <a:pt x="226" y="853"/>
                  </a:lnTo>
                  <a:lnTo>
                    <a:pt x="238" y="853"/>
                  </a:lnTo>
                  <a:lnTo>
                    <a:pt x="249" y="855"/>
                  </a:lnTo>
                  <a:lnTo>
                    <a:pt x="262" y="855"/>
                  </a:lnTo>
                  <a:lnTo>
                    <a:pt x="276" y="857"/>
                  </a:lnTo>
                  <a:lnTo>
                    <a:pt x="287" y="855"/>
                  </a:lnTo>
                  <a:lnTo>
                    <a:pt x="299" y="853"/>
                  </a:lnTo>
                  <a:lnTo>
                    <a:pt x="312" y="853"/>
                  </a:lnTo>
                  <a:lnTo>
                    <a:pt x="323" y="851"/>
                  </a:lnTo>
                  <a:lnTo>
                    <a:pt x="337" y="847"/>
                  </a:lnTo>
                  <a:lnTo>
                    <a:pt x="348" y="845"/>
                  </a:lnTo>
                  <a:lnTo>
                    <a:pt x="359" y="841"/>
                  </a:lnTo>
                  <a:lnTo>
                    <a:pt x="373" y="838"/>
                  </a:lnTo>
                  <a:lnTo>
                    <a:pt x="382" y="832"/>
                  </a:lnTo>
                  <a:lnTo>
                    <a:pt x="395" y="828"/>
                  </a:lnTo>
                  <a:lnTo>
                    <a:pt x="405" y="824"/>
                  </a:lnTo>
                  <a:lnTo>
                    <a:pt x="416" y="819"/>
                  </a:lnTo>
                  <a:lnTo>
                    <a:pt x="428" y="813"/>
                  </a:lnTo>
                  <a:lnTo>
                    <a:pt x="439" y="807"/>
                  </a:lnTo>
                  <a:lnTo>
                    <a:pt x="449" y="802"/>
                  </a:lnTo>
                  <a:lnTo>
                    <a:pt x="460" y="794"/>
                  </a:lnTo>
                  <a:lnTo>
                    <a:pt x="468" y="786"/>
                  </a:lnTo>
                  <a:lnTo>
                    <a:pt x="475" y="779"/>
                  </a:lnTo>
                  <a:lnTo>
                    <a:pt x="485" y="769"/>
                  </a:lnTo>
                  <a:lnTo>
                    <a:pt x="494" y="762"/>
                  </a:lnTo>
                  <a:lnTo>
                    <a:pt x="500" y="750"/>
                  </a:lnTo>
                  <a:lnTo>
                    <a:pt x="508" y="743"/>
                  </a:lnTo>
                  <a:lnTo>
                    <a:pt x="515" y="733"/>
                  </a:lnTo>
                  <a:lnTo>
                    <a:pt x="523" y="724"/>
                  </a:lnTo>
                  <a:lnTo>
                    <a:pt x="527" y="712"/>
                  </a:lnTo>
                  <a:lnTo>
                    <a:pt x="532" y="701"/>
                  </a:lnTo>
                  <a:lnTo>
                    <a:pt x="536" y="691"/>
                  </a:lnTo>
                  <a:lnTo>
                    <a:pt x="540" y="680"/>
                  </a:lnTo>
                  <a:lnTo>
                    <a:pt x="544" y="669"/>
                  </a:lnTo>
                  <a:lnTo>
                    <a:pt x="548" y="655"/>
                  </a:lnTo>
                  <a:lnTo>
                    <a:pt x="548" y="644"/>
                  </a:lnTo>
                  <a:lnTo>
                    <a:pt x="551" y="633"/>
                  </a:lnTo>
                  <a:lnTo>
                    <a:pt x="549" y="619"/>
                  </a:lnTo>
                  <a:lnTo>
                    <a:pt x="549" y="606"/>
                  </a:lnTo>
                  <a:lnTo>
                    <a:pt x="549" y="593"/>
                  </a:lnTo>
                  <a:lnTo>
                    <a:pt x="549" y="579"/>
                  </a:lnTo>
                  <a:lnTo>
                    <a:pt x="548" y="566"/>
                  </a:lnTo>
                  <a:lnTo>
                    <a:pt x="548" y="553"/>
                  </a:lnTo>
                  <a:lnTo>
                    <a:pt x="546" y="538"/>
                  </a:lnTo>
                  <a:lnTo>
                    <a:pt x="546" y="526"/>
                  </a:lnTo>
                  <a:lnTo>
                    <a:pt x="542" y="513"/>
                  </a:lnTo>
                  <a:lnTo>
                    <a:pt x="540" y="500"/>
                  </a:lnTo>
                  <a:lnTo>
                    <a:pt x="536" y="486"/>
                  </a:lnTo>
                  <a:lnTo>
                    <a:pt x="534" y="471"/>
                  </a:lnTo>
                  <a:lnTo>
                    <a:pt x="530" y="458"/>
                  </a:lnTo>
                  <a:lnTo>
                    <a:pt x="529" y="444"/>
                  </a:lnTo>
                  <a:lnTo>
                    <a:pt x="525" y="431"/>
                  </a:lnTo>
                  <a:lnTo>
                    <a:pt x="523" y="418"/>
                  </a:lnTo>
                  <a:lnTo>
                    <a:pt x="519" y="405"/>
                  </a:lnTo>
                  <a:lnTo>
                    <a:pt x="513" y="389"/>
                  </a:lnTo>
                  <a:lnTo>
                    <a:pt x="510" y="376"/>
                  </a:lnTo>
                  <a:lnTo>
                    <a:pt x="504" y="363"/>
                  </a:lnTo>
                  <a:lnTo>
                    <a:pt x="498" y="350"/>
                  </a:lnTo>
                  <a:lnTo>
                    <a:pt x="494" y="336"/>
                  </a:lnTo>
                  <a:lnTo>
                    <a:pt x="491" y="323"/>
                  </a:lnTo>
                  <a:lnTo>
                    <a:pt x="485" y="310"/>
                  </a:lnTo>
                  <a:lnTo>
                    <a:pt x="479" y="296"/>
                  </a:lnTo>
                  <a:lnTo>
                    <a:pt x="475" y="283"/>
                  </a:lnTo>
                  <a:lnTo>
                    <a:pt x="468" y="272"/>
                  </a:lnTo>
                  <a:lnTo>
                    <a:pt x="464" y="258"/>
                  </a:lnTo>
                  <a:lnTo>
                    <a:pt x="458" y="245"/>
                  </a:lnTo>
                  <a:lnTo>
                    <a:pt x="453" y="236"/>
                  </a:lnTo>
                  <a:lnTo>
                    <a:pt x="449" y="222"/>
                  </a:lnTo>
                  <a:lnTo>
                    <a:pt x="445" y="213"/>
                  </a:lnTo>
                  <a:lnTo>
                    <a:pt x="439" y="199"/>
                  </a:lnTo>
                  <a:lnTo>
                    <a:pt x="432" y="188"/>
                  </a:lnTo>
                  <a:lnTo>
                    <a:pt x="426" y="177"/>
                  </a:lnTo>
                  <a:lnTo>
                    <a:pt x="422" y="167"/>
                  </a:lnTo>
                  <a:lnTo>
                    <a:pt x="416" y="154"/>
                  </a:lnTo>
                  <a:lnTo>
                    <a:pt x="409" y="144"/>
                  </a:lnTo>
                  <a:lnTo>
                    <a:pt x="403" y="135"/>
                  </a:lnTo>
                  <a:lnTo>
                    <a:pt x="399" y="125"/>
                  </a:lnTo>
                  <a:lnTo>
                    <a:pt x="394" y="116"/>
                  </a:lnTo>
                  <a:lnTo>
                    <a:pt x="388" y="104"/>
                  </a:lnTo>
                  <a:lnTo>
                    <a:pt x="382" y="95"/>
                  </a:lnTo>
                  <a:lnTo>
                    <a:pt x="378" y="89"/>
                  </a:lnTo>
                  <a:lnTo>
                    <a:pt x="373" y="80"/>
                  </a:lnTo>
                  <a:lnTo>
                    <a:pt x="369" y="72"/>
                  </a:lnTo>
                  <a:lnTo>
                    <a:pt x="365" y="65"/>
                  </a:lnTo>
                  <a:lnTo>
                    <a:pt x="361" y="59"/>
                  </a:lnTo>
                  <a:lnTo>
                    <a:pt x="352" y="44"/>
                  </a:lnTo>
                  <a:lnTo>
                    <a:pt x="346" y="30"/>
                  </a:lnTo>
                  <a:lnTo>
                    <a:pt x="338" y="23"/>
                  </a:lnTo>
                  <a:lnTo>
                    <a:pt x="335" y="15"/>
                  </a:lnTo>
                  <a:lnTo>
                    <a:pt x="327" y="2"/>
                  </a:lnTo>
                  <a:lnTo>
                    <a:pt x="325" y="0"/>
                  </a:lnTo>
                  <a:lnTo>
                    <a:pt x="3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61" name="Freeform 23"/>
            <p:cNvSpPr>
              <a:spLocks/>
            </p:cNvSpPr>
            <p:nvPr/>
          </p:nvSpPr>
          <p:spPr bwMode="auto">
            <a:xfrm>
              <a:off x="1722438" y="3530601"/>
              <a:ext cx="371475" cy="595313"/>
            </a:xfrm>
            <a:custGeom>
              <a:avLst/>
              <a:gdLst/>
              <a:ahLst/>
              <a:cxnLst>
                <a:cxn ang="0">
                  <a:pos x="262" y="11"/>
                </a:cxn>
                <a:cxn ang="0">
                  <a:pos x="239" y="32"/>
                </a:cxn>
                <a:cxn ang="0">
                  <a:pos x="207" y="66"/>
                </a:cxn>
                <a:cxn ang="0">
                  <a:pos x="177" y="100"/>
                </a:cxn>
                <a:cxn ang="0">
                  <a:pos x="158" y="127"/>
                </a:cxn>
                <a:cxn ang="0">
                  <a:pos x="137" y="152"/>
                </a:cxn>
                <a:cxn ang="0">
                  <a:pos x="120" y="182"/>
                </a:cxn>
                <a:cxn ang="0">
                  <a:pos x="97" y="211"/>
                </a:cxn>
                <a:cxn ang="0">
                  <a:pos x="82" y="243"/>
                </a:cxn>
                <a:cxn ang="0">
                  <a:pos x="61" y="277"/>
                </a:cxn>
                <a:cxn ang="0">
                  <a:pos x="45" y="311"/>
                </a:cxn>
                <a:cxn ang="0">
                  <a:pos x="30" y="347"/>
                </a:cxn>
                <a:cxn ang="0">
                  <a:pos x="19" y="385"/>
                </a:cxn>
                <a:cxn ang="0">
                  <a:pos x="9" y="425"/>
                </a:cxn>
                <a:cxn ang="0">
                  <a:pos x="2" y="463"/>
                </a:cxn>
                <a:cxn ang="0">
                  <a:pos x="0" y="505"/>
                </a:cxn>
                <a:cxn ang="0">
                  <a:pos x="2" y="547"/>
                </a:cxn>
                <a:cxn ang="0">
                  <a:pos x="4" y="585"/>
                </a:cxn>
                <a:cxn ang="0">
                  <a:pos x="13" y="617"/>
                </a:cxn>
                <a:cxn ang="0">
                  <a:pos x="28" y="648"/>
                </a:cxn>
                <a:cxn ang="0">
                  <a:pos x="45" y="676"/>
                </a:cxn>
                <a:cxn ang="0">
                  <a:pos x="66" y="697"/>
                </a:cxn>
                <a:cxn ang="0">
                  <a:pos x="91" y="716"/>
                </a:cxn>
                <a:cxn ang="0">
                  <a:pos x="120" y="727"/>
                </a:cxn>
                <a:cxn ang="0">
                  <a:pos x="148" y="741"/>
                </a:cxn>
                <a:cxn ang="0">
                  <a:pos x="179" y="744"/>
                </a:cxn>
                <a:cxn ang="0">
                  <a:pos x="211" y="748"/>
                </a:cxn>
                <a:cxn ang="0">
                  <a:pos x="243" y="748"/>
                </a:cxn>
                <a:cxn ang="0">
                  <a:pos x="274" y="744"/>
                </a:cxn>
                <a:cxn ang="0">
                  <a:pos x="304" y="735"/>
                </a:cxn>
                <a:cxn ang="0">
                  <a:pos x="334" y="725"/>
                </a:cxn>
                <a:cxn ang="0">
                  <a:pos x="361" y="710"/>
                </a:cxn>
                <a:cxn ang="0">
                  <a:pos x="390" y="695"/>
                </a:cxn>
                <a:cxn ang="0">
                  <a:pos x="430" y="649"/>
                </a:cxn>
                <a:cxn ang="0">
                  <a:pos x="449" y="615"/>
                </a:cxn>
                <a:cxn ang="0">
                  <a:pos x="460" y="587"/>
                </a:cxn>
                <a:cxn ang="0">
                  <a:pos x="468" y="554"/>
                </a:cxn>
                <a:cxn ang="0">
                  <a:pos x="466" y="518"/>
                </a:cxn>
                <a:cxn ang="0">
                  <a:pos x="462" y="484"/>
                </a:cxn>
                <a:cxn ang="0">
                  <a:pos x="458" y="446"/>
                </a:cxn>
                <a:cxn ang="0">
                  <a:pos x="454" y="412"/>
                </a:cxn>
                <a:cxn ang="0">
                  <a:pos x="445" y="376"/>
                </a:cxn>
                <a:cxn ang="0">
                  <a:pos x="435" y="342"/>
                </a:cxn>
                <a:cxn ang="0">
                  <a:pos x="424" y="306"/>
                </a:cxn>
                <a:cxn ang="0">
                  <a:pos x="411" y="271"/>
                </a:cxn>
                <a:cxn ang="0">
                  <a:pos x="397" y="237"/>
                </a:cxn>
                <a:cxn ang="0">
                  <a:pos x="384" y="205"/>
                </a:cxn>
                <a:cxn ang="0">
                  <a:pos x="371" y="175"/>
                </a:cxn>
                <a:cxn ang="0">
                  <a:pos x="357" y="144"/>
                </a:cxn>
                <a:cxn ang="0">
                  <a:pos x="344" y="118"/>
                </a:cxn>
                <a:cxn ang="0">
                  <a:pos x="331" y="93"/>
                </a:cxn>
                <a:cxn ang="0">
                  <a:pos x="314" y="64"/>
                </a:cxn>
                <a:cxn ang="0">
                  <a:pos x="293" y="28"/>
                </a:cxn>
                <a:cxn ang="0">
                  <a:pos x="277" y="4"/>
                </a:cxn>
              </a:cxnLst>
              <a:rect l="0" t="0" r="r" b="b"/>
              <a:pathLst>
                <a:path w="468" h="750">
                  <a:moveTo>
                    <a:pt x="276" y="0"/>
                  </a:moveTo>
                  <a:lnTo>
                    <a:pt x="272" y="2"/>
                  </a:lnTo>
                  <a:lnTo>
                    <a:pt x="262" y="11"/>
                  </a:lnTo>
                  <a:lnTo>
                    <a:pt x="255" y="15"/>
                  </a:lnTo>
                  <a:lnTo>
                    <a:pt x="249" y="24"/>
                  </a:lnTo>
                  <a:lnTo>
                    <a:pt x="239" y="32"/>
                  </a:lnTo>
                  <a:lnTo>
                    <a:pt x="230" y="43"/>
                  </a:lnTo>
                  <a:lnTo>
                    <a:pt x="218" y="53"/>
                  </a:lnTo>
                  <a:lnTo>
                    <a:pt x="207" y="66"/>
                  </a:lnTo>
                  <a:lnTo>
                    <a:pt x="196" y="80"/>
                  </a:lnTo>
                  <a:lnTo>
                    <a:pt x="184" y="95"/>
                  </a:lnTo>
                  <a:lnTo>
                    <a:pt x="177" y="100"/>
                  </a:lnTo>
                  <a:lnTo>
                    <a:pt x="169" y="108"/>
                  </a:lnTo>
                  <a:lnTo>
                    <a:pt x="161" y="118"/>
                  </a:lnTo>
                  <a:lnTo>
                    <a:pt x="158" y="127"/>
                  </a:lnTo>
                  <a:lnTo>
                    <a:pt x="150" y="135"/>
                  </a:lnTo>
                  <a:lnTo>
                    <a:pt x="144" y="144"/>
                  </a:lnTo>
                  <a:lnTo>
                    <a:pt x="137" y="152"/>
                  </a:lnTo>
                  <a:lnTo>
                    <a:pt x="133" y="163"/>
                  </a:lnTo>
                  <a:lnTo>
                    <a:pt x="125" y="173"/>
                  </a:lnTo>
                  <a:lnTo>
                    <a:pt x="120" y="182"/>
                  </a:lnTo>
                  <a:lnTo>
                    <a:pt x="112" y="190"/>
                  </a:lnTo>
                  <a:lnTo>
                    <a:pt x="104" y="201"/>
                  </a:lnTo>
                  <a:lnTo>
                    <a:pt x="97" y="211"/>
                  </a:lnTo>
                  <a:lnTo>
                    <a:pt x="93" y="220"/>
                  </a:lnTo>
                  <a:lnTo>
                    <a:pt x="85" y="232"/>
                  </a:lnTo>
                  <a:lnTo>
                    <a:pt x="82" y="243"/>
                  </a:lnTo>
                  <a:lnTo>
                    <a:pt x="74" y="254"/>
                  </a:lnTo>
                  <a:lnTo>
                    <a:pt x="66" y="266"/>
                  </a:lnTo>
                  <a:lnTo>
                    <a:pt x="61" y="277"/>
                  </a:lnTo>
                  <a:lnTo>
                    <a:pt x="57" y="289"/>
                  </a:lnTo>
                  <a:lnTo>
                    <a:pt x="51" y="300"/>
                  </a:lnTo>
                  <a:lnTo>
                    <a:pt x="45" y="311"/>
                  </a:lnTo>
                  <a:lnTo>
                    <a:pt x="42" y="323"/>
                  </a:lnTo>
                  <a:lnTo>
                    <a:pt x="38" y="336"/>
                  </a:lnTo>
                  <a:lnTo>
                    <a:pt x="30" y="347"/>
                  </a:lnTo>
                  <a:lnTo>
                    <a:pt x="26" y="359"/>
                  </a:lnTo>
                  <a:lnTo>
                    <a:pt x="23" y="372"/>
                  </a:lnTo>
                  <a:lnTo>
                    <a:pt x="19" y="385"/>
                  </a:lnTo>
                  <a:lnTo>
                    <a:pt x="15" y="397"/>
                  </a:lnTo>
                  <a:lnTo>
                    <a:pt x="11" y="410"/>
                  </a:lnTo>
                  <a:lnTo>
                    <a:pt x="9" y="425"/>
                  </a:lnTo>
                  <a:lnTo>
                    <a:pt x="7" y="439"/>
                  </a:lnTo>
                  <a:lnTo>
                    <a:pt x="4" y="450"/>
                  </a:lnTo>
                  <a:lnTo>
                    <a:pt x="2" y="463"/>
                  </a:lnTo>
                  <a:lnTo>
                    <a:pt x="0" y="477"/>
                  </a:lnTo>
                  <a:lnTo>
                    <a:pt x="0" y="492"/>
                  </a:lnTo>
                  <a:lnTo>
                    <a:pt x="0" y="505"/>
                  </a:lnTo>
                  <a:lnTo>
                    <a:pt x="0" y="518"/>
                  </a:lnTo>
                  <a:lnTo>
                    <a:pt x="0" y="532"/>
                  </a:lnTo>
                  <a:lnTo>
                    <a:pt x="2" y="547"/>
                  </a:lnTo>
                  <a:lnTo>
                    <a:pt x="2" y="558"/>
                  </a:lnTo>
                  <a:lnTo>
                    <a:pt x="2" y="572"/>
                  </a:lnTo>
                  <a:lnTo>
                    <a:pt x="4" y="585"/>
                  </a:lnTo>
                  <a:lnTo>
                    <a:pt x="7" y="596"/>
                  </a:lnTo>
                  <a:lnTo>
                    <a:pt x="9" y="608"/>
                  </a:lnTo>
                  <a:lnTo>
                    <a:pt x="13" y="617"/>
                  </a:lnTo>
                  <a:lnTo>
                    <a:pt x="17" y="629"/>
                  </a:lnTo>
                  <a:lnTo>
                    <a:pt x="23" y="640"/>
                  </a:lnTo>
                  <a:lnTo>
                    <a:pt x="28" y="648"/>
                  </a:lnTo>
                  <a:lnTo>
                    <a:pt x="32" y="657"/>
                  </a:lnTo>
                  <a:lnTo>
                    <a:pt x="38" y="667"/>
                  </a:lnTo>
                  <a:lnTo>
                    <a:pt x="45" y="676"/>
                  </a:lnTo>
                  <a:lnTo>
                    <a:pt x="53" y="682"/>
                  </a:lnTo>
                  <a:lnTo>
                    <a:pt x="59" y="689"/>
                  </a:lnTo>
                  <a:lnTo>
                    <a:pt x="66" y="697"/>
                  </a:lnTo>
                  <a:lnTo>
                    <a:pt x="76" y="705"/>
                  </a:lnTo>
                  <a:lnTo>
                    <a:pt x="84" y="710"/>
                  </a:lnTo>
                  <a:lnTo>
                    <a:pt x="91" y="716"/>
                  </a:lnTo>
                  <a:lnTo>
                    <a:pt x="101" y="720"/>
                  </a:lnTo>
                  <a:lnTo>
                    <a:pt x="110" y="725"/>
                  </a:lnTo>
                  <a:lnTo>
                    <a:pt x="120" y="727"/>
                  </a:lnTo>
                  <a:lnTo>
                    <a:pt x="129" y="733"/>
                  </a:lnTo>
                  <a:lnTo>
                    <a:pt x="139" y="735"/>
                  </a:lnTo>
                  <a:lnTo>
                    <a:pt x="148" y="741"/>
                  </a:lnTo>
                  <a:lnTo>
                    <a:pt x="158" y="741"/>
                  </a:lnTo>
                  <a:lnTo>
                    <a:pt x="169" y="742"/>
                  </a:lnTo>
                  <a:lnTo>
                    <a:pt x="179" y="744"/>
                  </a:lnTo>
                  <a:lnTo>
                    <a:pt x="190" y="748"/>
                  </a:lnTo>
                  <a:lnTo>
                    <a:pt x="199" y="748"/>
                  </a:lnTo>
                  <a:lnTo>
                    <a:pt x="211" y="748"/>
                  </a:lnTo>
                  <a:lnTo>
                    <a:pt x="222" y="748"/>
                  </a:lnTo>
                  <a:lnTo>
                    <a:pt x="234" y="750"/>
                  </a:lnTo>
                  <a:lnTo>
                    <a:pt x="243" y="748"/>
                  </a:lnTo>
                  <a:lnTo>
                    <a:pt x="253" y="748"/>
                  </a:lnTo>
                  <a:lnTo>
                    <a:pt x="264" y="746"/>
                  </a:lnTo>
                  <a:lnTo>
                    <a:pt x="274" y="744"/>
                  </a:lnTo>
                  <a:lnTo>
                    <a:pt x="283" y="741"/>
                  </a:lnTo>
                  <a:lnTo>
                    <a:pt x="295" y="739"/>
                  </a:lnTo>
                  <a:lnTo>
                    <a:pt x="304" y="735"/>
                  </a:lnTo>
                  <a:lnTo>
                    <a:pt x="315" y="733"/>
                  </a:lnTo>
                  <a:lnTo>
                    <a:pt x="323" y="729"/>
                  </a:lnTo>
                  <a:lnTo>
                    <a:pt x="334" y="725"/>
                  </a:lnTo>
                  <a:lnTo>
                    <a:pt x="344" y="720"/>
                  </a:lnTo>
                  <a:lnTo>
                    <a:pt x="353" y="716"/>
                  </a:lnTo>
                  <a:lnTo>
                    <a:pt x="361" y="710"/>
                  </a:lnTo>
                  <a:lnTo>
                    <a:pt x="371" y="705"/>
                  </a:lnTo>
                  <a:lnTo>
                    <a:pt x="380" y="699"/>
                  </a:lnTo>
                  <a:lnTo>
                    <a:pt x="390" y="695"/>
                  </a:lnTo>
                  <a:lnTo>
                    <a:pt x="403" y="680"/>
                  </a:lnTo>
                  <a:lnTo>
                    <a:pt x="418" y="667"/>
                  </a:lnTo>
                  <a:lnTo>
                    <a:pt x="430" y="649"/>
                  </a:lnTo>
                  <a:lnTo>
                    <a:pt x="441" y="634"/>
                  </a:lnTo>
                  <a:lnTo>
                    <a:pt x="445" y="623"/>
                  </a:lnTo>
                  <a:lnTo>
                    <a:pt x="449" y="615"/>
                  </a:lnTo>
                  <a:lnTo>
                    <a:pt x="454" y="606"/>
                  </a:lnTo>
                  <a:lnTo>
                    <a:pt x="458" y="596"/>
                  </a:lnTo>
                  <a:lnTo>
                    <a:pt x="460" y="587"/>
                  </a:lnTo>
                  <a:lnTo>
                    <a:pt x="462" y="575"/>
                  </a:lnTo>
                  <a:lnTo>
                    <a:pt x="464" y="564"/>
                  </a:lnTo>
                  <a:lnTo>
                    <a:pt x="468" y="554"/>
                  </a:lnTo>
                  <a:lnTo>
                    <a:pt x="466" y="541"/>
                  </a:lnTo>
                  <a:lnTo>
                    <a:pt x="466" y="530"/>
                  </a:lnTo>
                  <a:lnTo>
                    <a:pt x="466" y="518"/>
                  </a:lnTo>
                  <a:lnTo>
                    <a:pt x="466" y="507"/>
                  </a:lnTo>
                  <a:lnTo>
                    <a:pt x="464" y="496"/>
                  </a:lnTo>
                  <a:lnTo>
                    <a:pt x="462" y="484"/>
                  </a:lnTo>
                  <a:lnTo>
                    <a:pt x="462" y="471"/>
                  </a:lnTo>
                  <a:lnTo>
                    <a:pt x="462" y="461"/>
                  </a:lnTo>
                  <a:lnTo>
                    <a:pt x="458" y="446"/>
                  </a:lnTo>
                  <a:lnTo>
                    <a:pt x="456" y="437"/>
                  </a:lnTo>
                  <a:lnTo>
                    <a:pt x="456" y="423"/>
                  </a:lnTo>
                  <a:lnTo>
                    <a:pt x="454" y="412"/>
                  </a:lnTo>
                  <a:lnTo>
                    <a:pt x="450" y="401"/>
                  </a:lnTo>
                  <a:lnTo>
                    <a:pt x="449" y="387"/>
                  </a:lnTo>
                  <a:lnTo>
                    <a:pt x="445" y="376"/>
                  </a:lnTo>
                  <a:lnTo>
                    <a:pt x="443" y="366"/>
                  </a:lnTo>
                  <a:lnTo>
                    <a:pt x="439" y="351"/>
                  </a:lnTo>
                  <a:lnTo>
                    <a:pt x="435" y="342"/>
                  </a:lnTo>
                  <a:lnTo>
                    <a:pt x="431" y="328"/>
                  </a:lnTo>
                  <a:lnTo>
                    <a:pt x="428" y="317"/>
                  </a:lnTo>
                  <a:lnTo>
                    <a:pt x="424" y="306"/>
                  </a:lnTo>
                  <a:lnTo>
                    <a:pt x="418" y="294"/>
                  </a:lnTo>
                  <a:lnTo>
                    <a:pt x="414" y="283"/>
                  </a:lnTo>
                  <a:lnTo>
                    <a:pt x="411" y="271"/>
                  </a:lnTo>
                  <a:lnTo>
                    <a:pt x="407" y="260"/>
                  </a:lnTo>
                  <a:lnTo>
                    <a:pt x="403" y="249"/>
                  </a:lnTo>
                  <a:lnTo>
                    <a:pt x="397" y="237"/>
                  </a:lnTo>
                  <a:lnTo>
                    <a:pt x="393" y="226"/>
                  </a:lnTo>
                  <a:lnTo>
                    <a:pt x="390" y="216"/>
                  </a:lnTo>
                  <a:lnTo>
                    <a:pt x="384" y="205"/>
                  </a:lnTo>
                  <a:lnTo>
                    <a:pt x="380" y="195"/>
                  </a:lnTo>
                  <a:lnTo>
                    <a:pt x="376" y="186"/>
                  </a:lnTo>
                  <a:lnTo>
                    <a:pt x="371" y="175"/>
                  </a:lnTo>
                  <a:lnTo>
                    <a:pt x="367" y="165"/>
                  </a:lnTo>
                  <a:lnTo>
                    <a:pt x="361" y="154"/>
                  </a:lnTo>
                  <a:lnTo>
                    <a:pt x="357" y="144"/>
                  </a:lnTo>
                  <a:lnTo>
                    <a:pt x="353" y="137"/>
                  </a:lnTo>
                  <a:lnTo>
                    <a:pt x="348" y="127"/>
                  </a:lnTo>
                  <a:lnTo>
                    <a:pt x="344" y="118"/>
                  </a:lnTo>
                  <a:lnTo>
                    <a:pt x="338" y="110"/>
                  </a:lnTo>
                  <a:lnTo>
                    <a:pt x="334" y="100"/>
                  </a:lnTo>
                  <a:lnTo>
                    <a:pt x="331" y="93"/>
                  </a:lnTo>
                  <a:lnTo>
                    <a:pt x="325" y="85"/>
                  </a:lnTo>
                  <a:lnTo>
                    <a:pt x="321" y="78"/>
                  </a:lnTo>
                  <a:lnTo>
                    <a:pt x="314" y="64"/>
                  </a:lnTo>
                  <a:lnTo>
                    <a:pt x="308" y="51"/>
                  </a:lnTo>
                  <a:lnTo>
                    <a:pt x="298" y="38"/>
                  </a:lnTo>
                  <a:lnTo>
                    <a:pt x="293" y="28"/>
                  </a:lnTo>
                  <a:lnTo>
                    <a:pt x="287" y="21"/>
                  </a:lnTo>
                  <a:lnTo>
                    <a:pt x="283" y="13"/>
                  </a:lnTo>
                  <a:lnTo>
                    <a:pt x="277" y="4"/>
                  </a:lnTo>
                  <a:lnTo>
                    <a:pt x="276" y="0"/>
                  </a:lnTo>
                  <a:lnTo>
                    <a:pt x="27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62" name="Freeform 25"/>
            <p:cNvSpPr>
              <a:spLocks/>
            </p:cNvSpPr>
            <p:nvPr/>
          </p:nvSpPr>
          <p:spPr bwMode="auto">
            <a:xfrm>
              <a:off x="1751013" y="3581401"/>
              <a:ext cx="252412" cy="522288"/>
            </a:xfrm>
            <a:custGeom>
              <a:avLst/>
              <a:gdLst/>
              <a:ahLst/>
              <a:cxnLst>
                <a:cxn ang="0">
                  <a:pos x="219" y="0"/>
                </a:cxn>
                <a:cxn ang="0">
                  <a:pos x="152" y="76"/>
                </a:cxn>
                <a:cxn ang="0">
                  <a:pos x="93" y="162"/>
                </a:cxn>
                <a:cxn ang="0">
                  <a:pos x="44" y="261"/>
                </a:cxn>
                <a:cxn ang="0">
                  <a:pos x="8" y="365"/>
                </a:cxn>
                <a:cxn ang="0">
                  <a:pos x="0" y="462"/>
                </a:cxn>
                <a:cxn ang="0">
                  <a:pos x="9" y="547"/>
                </a:cxn>
                <a:cxn ang="0">
                  <a:pos x="46" y="612"/>
                </a:cxn>
                <a:cxn ang="0">
                  <a:pos x="112" y="646"/>
                </a:cxn>
                <a:cxn ang="0">
                  <a:pos x="179" y="658"/>
                </a:cxn>
                <a:cxn ang="0">
                  <a:pos x="243" y="639"/>
                </a:cxn>
                <a:cxn ang="0">
                  <a:pos x="289" y="591"/>
                </a:cxn>
                <a:cxn ang="0">
                  <a:pos x="317" y="489"/>
                </a:cxn>
                <a:cxn ang="0">
                  <a:pos x="317" y="371"/>
                </a:cxn>
                <a:cxn ang="0">
                  <a:pos x="295" y="215"/>
                </a:cxn>
                <a:cxn ang="0">
                  <a:pos x="219" y="0"/>
                </a:cxn>
                <a:cxn ang="0">
                  <a:pos x="219" y="0"/>
                </a:cxn>
              </a:cxnLst>
              <a:rect l="0" t="0" r="r" b="b"/>
              <a:pathLst>
                <a:path w="317" h="658">
                  <a:moveTo>
                    <a:pt x="219" y="0"/>
                  </a:moveTo>
                  <a:lnTo>
                    <a:pt x="152" y="76"/>
                  </a:lnTo>
                  <a:lnTo>
                    <a:pt x="93" y="162"/>
                  </a:lnTo>
                  <a:lnTo>
                    <a:pt x="44" y="261"/>
                  </a:lnTo>
                  <a:lnTo>
                    <a:pt x="8" y="365"/>
                  </a:lnTo>
                  <a:lnTo>
                    <a:pt x="0" y="462"/>
                  </a:lnTo>
                  <a:lnTo>
                    <a:pt x="9" y="547"/>
                  </a:lnTo>
                  <a:lnTo>
                    <a:pt x="46" y="612"/>
                  </a:lnTo>
                  <a:lnTo>
                    <a:pt x="112" y="646"/>
                  </a:lnTo>
                  <a:lnTo>
                    <a:pt x="179" y="658"/>
                  </a:lnTo>
                  <a:lnTo>
                    <a:pt x="243" y="639"/>
                  </a:lnTo>
                  <a:lnTo>
                    <a:pt x="289" y="591"/>
                  </a:lnTo>
                  <a:lnTo>
                    <a:pt x="317" y="489"/>
                  </a:lnTo>
                  <a:lnTo>
                    <a:pt x="317" y="371"/>
                  </a:lnTo>
                  <a:lnTo>
                    <a:pt x="295" y="215"/>
                  </a:lnTo>
                  <a:lnTo>
                    <a:pt x="219" y="0"/>
                  </a:lnTo>
                  <a:lnTo>
                    <a:pt x="21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 name="Freeform 26"/>
            <p:cNvSpPr>
              <a:spLocks/>
            </p:cNvSpPr>
            <p:nvPr/>
          </p:nvSpPr>
          <p:spPr bwMode="auto">
            <a:xfrm>
              <a:off x="1785938" y="3641726"/>
              <a:ext cx="182562" cy="425450"/>
            </a:xfrm>
            <a:custGeom>
              <a:avLst/>
              <a:gdLst/>
              <a:ahLst/>
              <a:cxnLst>
                <a:cxn ang="0">
                  <a:pos x="156" y="0"/>
                </a:cxn>
                <a:cxn ang="0">
                  <a:pos x="89" y="88"/>
                </a:cxn>
                <a:cxn ang="0">
                  <a:pos x="45" y="188"/>
                </a:cxn>
                <a:cxn ang="0">
                  <a:pos x="9" y="287"/>
                </a:cxn>
                <a:cxn ang="0">
                  <a:pos x="0" y="390"/>
                </a:cxn>
                <a:cxn ang="0">
                  <a:pos x="11" y="466"/>
                </a:cxn>
                <a:cxn ang="0">
                  <a:pos x="57" y="519"/>
                </a:cxn>
                <a:cxn ang="0">
                  <a:pos x="116" y="536"/>
                </a:cxn>
                <a:cxn ang="0">
                  <a:pos x="175" y="519"/>
                </a:cxn>
                <a:cxn ang="0">
                  <a:pos x="215" y="449"/>
                </a:cxn>
                <a:cxn ang="0">
                  <a:pos x="230" y="319"/>
                </a:cxn>
                <a:cxn ang="0">
                  <a:pos x="222" y="202"/>
                </a:cxn>
                <a:cxn ang="0">
                  <a:pos x="175" y="44"/>
                </a:cxn>
                <a:cxn ang="0">
                  <a:pos x="156" y="0"/>
                </a:cxn>
                <a:cxn ang="0">
                  <a:pos x="156" y="0"/>
                </a:cxn>
              </a:cxnLst>
              <a:rect l="0" t="0" r="r" b="b"/>
              <a:pathLst>
                <a:path w="230" h="536">
                  <a:moveTo>
                    <a:pt x="156" y="0"/>
                  </a:moveTo>
                  <a:lnTo>
                    <a:pt x="89" y="88"/>
                  </a:lnTo>
                  <a:lnTo>
                    <a:pt x="45" y="188"/>
                  </a:lnTo>
                  <a:lnTo>
                    <a:pt x="9" y="287"/>
                  </a:lnTo>
                  <a:lnTo>
                    <a:pt x="0" y="390"/>
                  </a:lnTo>
                  <a:lnTo>
                    <a:pt x="11" y="466"/>
                  </a:lnTo>
                  <a:lnTo>
                    <a:pt x="57" y="519"/>
                  </a:lnTo>
                  <a:lnTo>
                    <a:pt x="116" y="536"/>
                  </a:lnTo>
                  <a:lnTo>
                    <a:pt x="175" y="519"/>
                  </a:lnTo>
                  <a:lnTo>
                    <a:pt x="215" y="449"/>
                  </a:lnTo>
                  <a:lnTo>
                    <a:pt x="230" y="319"/>
                  </a:lnTo>
                  <a:lnTo>
                    <a:pt x="222" y="202"/>
                  </a:lnTo>
                  <a:lnTo>
                    <a:pt x="175" y="44"/>
                  </a:lnTo>
                  <a:lnTo>
                    <a:pt x="156" y="0"/>
                  </a:lnTo>
                  <a:lnTo>
                    <a:pt x="15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 name="Freeform 27"/>
            <p:cNvSpPr>
              <a:spLocks/>
            </p:cNvSpPr>
            <p:nvPr/>
          </p:nvSpPr>
          <p:spPr bwMode="auto">
            <a:xfrm>
              <a:off x="1903413" y="3592513"/>
              <a:ext cx="168275" cy="536575"/>
            </a:xfrm>
            <a:custGeom>
              <a:avLst/>
              <a:gdLst/>
              <a:ahLst/>
              <a:cxnLst>
                <a:cxn ang="0">
                  <a:pos x="59" y="0"/>
                </a:cxn>
                <a:cxn ang="0">
                  <a:pos x="97" y="97"/>
                </a:cxn>
                <a:cxn ang="0">
                  <a:pos x="141" y="239"/>
                </a:cxn>
                <a:cxn ang="0">
                  <a:pos x="162" y="366"/>
                </a:cxn>
                <a:cxn ang="0">
                  <a:pos x="158" y="482"/>
                </a:cxn>
                <a:cxn ang="0">
                  <a:pos x="137" y="583"/>
                </a:cxn>
                <a:cxn ang="0">
                  <a:pos x="82" y="644"/>
                </a:cxn>
                <a:cxn ang="0">
                  <a:pos x="0" y="676"/>
                </a:cxn>
                <a:cxn ang="0">
                  <a:pos x="105" y="661"/>
                </a:cxn>
                <a:cxn ang="0">
                  <a:pos x="173" y="617"/>
                </a:cxn>
                <a:cxn ang="0">
                  <a:pos x="203" y="552"/>
                </a:cxn>
                <a:cxn ang="0">
                  <a:pos x="213" y="467"/>
                </a:cxn>
                <a:cxn ang="0">
                  <a:pos x="203" y="347"/>
                </a:cxn>
                <a:cxn ang="0">
                  <a:pos x="177" y="241"/>
                </a:cxn>
                <a:cxn ang="0">
                  <a:pos x="114" y="83"/>
                </a:cxn>
                <a:cxn ang="0">
                  <a:pos x="59" y="0"/>
                </a:cxn>
                <a:cxn ang="0">
                  <a:pos x="59" y="0"/>
                </a:cxn>
              </a:cxnLst>
              <a:rect l="0" t="0" r="r" b="b"/>
              <a:pathLst>
                <a:path w="213" h="676">
                  <a:moveTo>
                    <a:pt x="59" y="0"/>
                  </a:moveTo>
                  <a:lnTo>
                    <a:pt x="97" y="97"/>
                  </a:lnTo>
                  <a:lnTo>
                    <a:pt x="141" y="239"/>
                  </a:lnTo>
                  <a:lnTo>
                    <a:pt x="162" y="366"/>
                  </a:lnTo>
                  <a:lnTo>
                    <a:pt x="158" y="482"/>
                  </a:lnTo>
                  <a:lnTo>
                    <a:pt x="137" y="583"/>
                  </a:lnTo>
                  <a:lnTo>
                    <a:pt x="82" y="644"/>
                  </a:lnTo>
                  <a:lnTo>
                    <a:pt x="0" y="676"/>
                  </a:lnTo>
                  <a:lnTo>
                    <a:pt x="105" y="661"/>
                  </a:lnTo>
                  <a:lnTo>
                    <a:pt x="173" y="617"/>
                  </a:lnTo>
                  <a:lnTo>
                    <a:pt x="203" y="552"/>
                  </a:lnTo>
                  <a:lnTo>
                    <a:pt x="213" y="467"/>
                  </a:lnTo>
                  <a:lnTo>
                    <a:pt x="203" y="347"/>
                  </a:lnTo>
                  <a:lnTo>
                    <a:pt x="177" y="241"/>
                  </a:lnTo>
                  <a:lnTo>
                    <a:pt x="114" y="83"/>
                  </a:lnTo>
                  <a:lnTo>
                    <a:pt x="59" y="0"/>
                  </a:lnTo>
                  <a:lnTo>
                    <a:pt x="5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65" name="Freeform 28"/>
            <p:cNvSpPr>
              <a:spLocks/>
            </p:cNvSpPr>
            <p:nvPr/>
          </p:nvSpPr>
          <p:spPr bwMode="auto">
            <a:xfrm>
              <a:off x="1816100" y="3722688"/>
              <a:ext cx="100012" cy="303213"/>
            </a:xfrm>
            <a:custGeom>
              <a:avLst/>
              <a:gdLst/>
              <a:ahLst/>
              <a:cxnLst>
                <a:cxn ang="0">
                  <a:pos x="89" y="0"/>
                </a:cxn>
                <a:cxn ang="0">
                  <a:pos x="47" y="76"/>
                </a:cxn>
                <a:cxn ang="0">
                  <a:pos x="19" y="160"/>
                </a:cxn>
                <a:cxn ang="0">
                  <a:pos x="0" y="251"/>
                </a:cxn>
                <a:cxn ang="0">
                  <a:pos x="0" y="319"/>
                </a:cxn>
                <a:cxn ang="0">
                  <a:pos x="21" y="370"/>
                </a:cxn>
                <a:cxn ang="0">
                  <a:pos x="51" y="384"/>
                </a:cxn>
                <a:cxn ang="0">
                  <a:pos x="87" y="367"/>
                </a:cxn>
                <a:cxn ang="0">
                  <a:pos x="118" y="308"/>
                </a:cxn>
                <a:cxn ang="0">
                  <a:pos x="125" y="220"/>
                </a:cxn>
                <a:cxn ang="0">
                  <a:pos x="121" y="108"/>
                </a:cxn>
                <a:cxn ang="0">
                  <a:pos x="89" y="0"/>
                </a:cxn>
                <a:cxn ang="0">
                  <a:pos x="89" y="0"/>
                </a:cxn>
              </a:cxnLst>
              <a:rect l="0" t="0" r="r" b="b"/>
              <a:pathLst>
                <a:path w="125" h="384">
                  <a:moveTo>
                    <a:pt x="89" y="0"/>
                  </a:moveTo>
                  <a:lnTo>
                    <a:pt x="47" y="76"/>
                  </a:lnTo>
                  <a:lnTo>
                    <a:pt x="19" y="160"/>
                  </a:lnTo>
                  <a:lnTo>
                    <a:pt x="0" y="251"/>
                  </a:lnTo>
                  <a:lnTo>
                    <a:pt x="0" y="319"/>
                  </a:lnTo>
                  <a:lnTo>
                    <a:pt x="21" y="370"/>
                  </a:lnTo>
                  <a:lnTo>
                    <a:pt x="51" y="384"/>
                  </a:lnTo>
                  <a:lnTo>
                    <a:pt x="87" y="367"/>
                  </a:lnTo>
                  <a:lnTo>
                    <a:pt x="118" y="308"/>
                  </a:lnTo>
                  <a:lnTo>
                    <a:pt x="125" y="220"/>
                  </a:lnTo>
                  <a:lnTo>
                    <a:pt x="121" y="108"/>
                  </a:lnTo>
                  <a:lnTo>
                    <a:pt x="89" y="0"/>
                  </a:ln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7" name="Oval 56"/>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dissolve">
                                      <p:cBhvr>
                                        <p:cTn id="7" dur="500"/>
                                        <p:tgtEl>
                                          <p:spTgt spid="128"/>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 calcmode="lin" valueType="num">
                                      <p:cBhvr>
                                        <p:cTn id="13" dur="500" fill="hold"/>
                                        <p:tgtEl>
                                          <p:spTgt spid="8"/>
                                        </p:tgtEl>
                                        <p:attrNameLst>
                                          <p:attrName>style.rotation</p:attrName>
                                        </p:attrNameLst>
                                      </p:cBhvr>
                                      <p:tavLst>
                                        <p:tav tm="0">
                                          <p:val>
                                            <p:fltVal val="360"/>
                                          </p:val>
                                        </p:tav>
                                        <p:tav tm="100000">
                                          <p:val>
                                            <p:fltVal val="0"/>
                                          </p:val>
                                        </p:tav>
                                      </p:tavLst>
                                    </p:anim>
                                    <p:animEffect transition="in" filter="fade">
                                      <p:cBhvr>
                                        <p:cTn id="14" dur="500"/>
                                        <p:tgtEl>
                                          <p:spTgt spid="8"/>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0"/>
                                        </p:tgtEl>
                                        <p:attrNameLst>
                                          <p:attrName>style.visibility</p:attrName>
                                        </p:attrNameLst>
                                      </p:cBhvr>
                                      <p:to>
                                        <p:strVal val="visible"/>
                                      </p:to>
                                    </p:set>
                                    <p:animEffect transition="in" filter="dissolve">
                                      <p:cBhvr>
                                        <p:cTn id="22" dur="500"/>
                                        <p:tgtEl>
                                          <p:spTgt spid="13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dissolve">
                                      <p:cBhvr>
                                        <p:cTn id="27" dur="500"/>
                                        <p:tgtEl>
                                          <p:spTgt spid="129"/>
                                        </p:tgtEl>
                                      </p:cBhvr>
                                    </p:animEffect>
                                  </p:childTnLst>
                                </p:cTn>
                              </p:par>
                              <p:par>
                                <p:cTn id="28" presetID="9" presetClass="entr" presetSubtype="0" fill="hold" nodeType="withEffect">
                                  <p:stCondLst>
                                    <p:cond delay="0"/>
                                  </p:stCondLst>
                                  <p:childTnLst>
                                    <p:set>
                                      <p:cBhvr>
                                        <p:cTn id="29" dur="1" fill="hold">
                                          <p:stCondLst>
                                            <p:cond delay="0"/>
                                          </p:stCondLst>
                                        </p:cTn>
                                        <p:tgtEl>
                                          <p:spTgt spid="182277"/>
                                        </p:tgtEl>
                                        <p:attrNameLst>
                                          <p:attrName>style.visibility</p:attrName>
                                        </p:attrNameLst>
                                      </p:cBhvr>
                                      <p:to>
                                        <p:strVal val="visible"/>
                                      </p:to>
                                    </p:set>
                                    <p:animEffect transition="in" filter="dissolve">
                                      <p:cBhvr>
                                        <p:cTn id="30" dur="500"/>
                                        <p:tgtEl>
                                          <p:spTgt spid="182277"/>
                                        </p:tgtEl>
                                      </p:cBhvr>
                                    </p:animEffect>
                                  </p:childTnLst>
                                </p:cTn>
                              </p:par>
                              <p:par>
                                <p:cTn id="31" presetID="9" presetClass="entr" presetSubtype="0" fill="hold" nodeType="withEffect">
                                  <p:stCondLst>
                                    <p:cond delay="0"/>
                                  </p:stCondLst>
                                  <p:childTnLst>
                                    <p:set>
                                      <p:cBhvr>
                                        <p:cTn id="32" dur="1" fill="hold">
                                          <p:stCondLst>
                                            <p:cond delay="0"/>
                                          </p:stCondLst>
                                        </p:cTn>
                                        <p:tgtEl>
                                          <p:spTgt spid="182273"/>
                                        </p:tgtEl>
                                        <p:attrNameLst>
                                          <p:attrName>style.visibility</p:attrName>
                                        </p:attrNameLst>
                                      </p:cBhvr>
                                      <p:to>
                                        <p:strVal val="visible"/>
                                      </p:to>
                                    </p:set>
                                    <p:animEffect transition="in" filter="dissolve">
                                      <p:cBhvr>
                                        <p:cTn id="33" dur="500"/>
                                        <p:tgtEl>
                                          <p:spTgt spid="182273"/>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dissolve">
                                      <p:cBhvr>
                                        <p:cTn id="38" dur="500"/>
                                        <p:tgtEl>
                                          <p:spTgt spid="7"/>
                                        </p:tgtEl>
                                      </p:cBhvr>
                                    </p:animEffect>
                                  </p:childTnLst>
                                </p:cTn>
                              </p:par>
                            </p:childTnLst>
                          </p:cTn>
                        </p:par>
                        <p:par>
                          <p:cTn id="39" fill="hold">
                            <p:stCondLst>
                              <p:cond delay="500"/>
                            </p:stCondLst>
                            <p:childTnLst>
                              <p:par>
                                <p:cTn id="40" presetID="22" presetClass="entr" presetSubtype="1"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up)">
                                      <p:cBhvr>
                                        <p:cTn id="42" dur="500"/>
                                        <p:tgtEl>
                                          <p:spTgt spid="9"/>
                                        </p:tgtEl>
                                      </p:cBhvr>
                                    </p:animEffect>
                                  </p:childTnLst>
                                </p:cTn>
                              </p:par>
                            </p:childTnLst>
                          </p:cTn>
                        </p:par>
                        <p:par>
                          <p:cTn id="43" fill="hold">
                            <p:stCondLst>
                              <p:cond delay="1000"/>
                            </p:stCondLst>
                            <p:childTnLst>
                              <p:par>
                                <p:cTn id="44" presetID="22" presetClass="entr" presetSubtype="1"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1500"/>
                            </p:stCondLst>
                            <p:childTnLst>
                              <p:par>
                                <p:cTn id="48" presetID="22" presetClass="entr" presetSubtype="1"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2000"/>
                            </p:stCondLst>
                            <p:childTnLst>
                              <p:par>
                                <p:cTn id="52" presetID="22" presetClass="entr" presetSubtype="1"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up)">
                                      <p:cBhvr>
                                        <p:cTn id="54" dur="500"/>
                                        <p:tgtEl>
                                          <p:spTgt spid="10"/>
                                        </p:tgtEl>
                                      </p:cBhvr>
                                    </p:animEffect>
                                  </p:childTnLst>
                                </p:cTn>
                              </p:par>
                            </p:childTnLst>
                          </p:cTn>
                        </p:par>
                        <p:par>
                          <p:cTn id="55" fill="hold">
                            <p:stCondLst>
                              <p:cond delay="2500"/>
                            </p:stCondLst>
                            <p:childTnLst>
                              <p:par>
                                <p:cTn id="56" presetID="9" presetClass="entr" presetSubtype="0" fill="hold" nodeType="afterEffect">
                                  <p:stCondLst>
                                    <p:cond delay="0"/>
                                  </p:stCondLst>
                                  <p:childTnLst>
                                    <p:set>
                                      <p:cBhvr>
                                        <p:cTn id="57" dur="1" fill="hold">
                                          <p:stCondLst>
                                            <p:cond delay="0"/>
                                          </p:stCondLst>
                                        </p:cTn>
                                        <p:tgtEl>
                                          <p:spTgt spid="182279"/>
                                        </p:tgtEl>
                                        <p:attrNameLst>
                                          <p:attrName>style.visibility</p:attrName>
                                        </p:attrNameLst>
                                      </p:cBhvr>
                                      <p:to>
                                        <p:strVal val="visible"/>
                                      </p:to>
                                    </p:set>
                                    <p:animEffect transition="in" filter="dissolve">
                                      <p:cBhvr>
                                        <p:cTn id="58" dur="500"/>
                                        <p:tgtEl>
                                          <p:spTgt spid="182279"/>
                                        </p:tgtEl>
                                      </p:cBhvr>
                                    </p:animEffect>
                                  </p:childTnLst>
                                </p:cTn>
                              </p:par>
                            </p:childTnLst>
                          </p:cTn>
                        </p:par>
                        <p:par>
                          <p:cTn id="59" fill="hold">
                            <p:stCondLst>
                              <p:cond delay="3000"/>
                            </p:stCondLst>
                            <p:childTnLst>
                              <p:par>
                                <p:cTn id="60" presetID="22" presetClass="entr" presetSubtype="1"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up)">
                                      <p:cBhvr>
                                        <p:cTn id="62" dur="500"/>
                                        <p:tgtEl>
                                          <p:spTgt spid="5"/>
                                        </p:tgtEl>
                                      </p:cBhvr>
                                    </p:animEffect>
                                  </p:childTnLst>
                                </p:cTn>
                              </p:par>
                            </p:childTnLst>
                          </p:cTn>
                        </p:par>
                        <p:par>
                          <p:cTn id="63" fill="hold">
                            <p:stCondLst>
                              <p:cond delay="3500"/>
                            </p:stCondLst>
                            <p:childTnLst>
                              <p:par>
                                <p:cTn id="64" presetID="22" presetClass="entr" presetSubtype="1"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up)">
                                      <p:cBhvr>
                                        <p:cTn id="66" dur="500"/>
                                        <p:tgtEl>
                                          <p:spTgt spid="13"/>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dissolve">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3">
                                            <p:txEl>
                                              <p:pRg st="0" end="0"/>
                                            </p:txEl>
                                          </p:spTgt>
                                        </p:tgtEl>
                                        <p:attrNameLst>
                                          <p:attrName>style.visibility</p:attrName>
                                        </p:attrNameLst>
                                      </p:cBhvr>
                                      <p:to>
                                        <p:strVal val="visible"/>
                                      </p:to>
                                    </p:set>
                                    <p:animEffect transition="in" filter="dissolve">
                                      <p:cBhvr>
                                        <p:cTn id="76" dur="500"/>
                                        <p:tgtEl>
                                          <p:spTgt spid="3">
                                            <p:txEl>
                                              <p:pRg st="0" end="0"/>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3">
                                            <p:txEl>
                                              <p:pRg st="1" end="1"/>
                                            </p:txEl>
                                          </p:spTgt>
                                        </p:tgtEl>
                                        <p:attrNameLst>
                                          <p:attrName>style.visibility</p:attrName>
                                        </p:attrNameLst>
                                      </p:cBhvr>
                                      <p:to>
                                        <p:strVal val="visible"/>
                                      </p:to>
                                    </p:set>
                                    <p:animEffect transition="in" filter="dissolve">
                                      <p:cBhvr>
                                        <p:cTn id="81" dur="500"/>
                                        <p:tgtEl>
                                          <p:spTgt spid="3">
                                            <p:txEl>
                                              <p:pRg st="1" end="1"/>
                                            </p:txEl>
                                          </p:spTgt>
                                        </p:tgtEl>
                                      </p:cBhvr>
                                    </p:animEffect>
                                  </p:childTnLst>
                                </p:cTn>
                              </p:par>
                            </p:childTnLst>
                          </p:cTn>
                        </p:par>
                        <p:par>
                          <p:cTn id="82" fill="hold">
                            <p:stCondLst>
                              <p:cond delay="500"/>
                            </p:stCondLst>
                            <p:childTnLst>
                              <p:par>
                                <p:cTn id="83" presetID="1" presetClass="entr" presetSubtype="0" fill="hold" grpId="0" nodeType="afterEffect">
                                  <p:stCondLst>
                                    <p:cond delay="0"/>
                                  </p:stCondLst>
                                  <p:childTnLst>
                                    <p:set>
                                      <p:cBhvr>
                                        <p:cTn id="8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3" grpId="0" uiExpand="1" build="p"/>
      <p:bldP spid="4" grpId="0"/>
      <p:bldP spid="6" grpId="0"/>
      <p:bldP spid="7" grpId="0"/>
      <p:bldP spid="129" grpId="0" animBg="1"/>
      <p:bldP spid="130" grpId="0"/>
      <p:bldP spid="5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ounded Rectangle 127"/>
          <p:cNvSpPr/>
          <p:nvPr/>
        </p:nvSpPr>
        <p:spPr bwMode="auto">
          <a:xfrm>
            <a:off x="406400" y="1727204"/>
            <a:ext cx="2525486" cy="2975429"/>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GB" dirty="0" smtClean="0"/>
              <a:t>And Now</a:t>
            </a:r>
            <a:endParaRPr lang="en-GB" dirty="0"/>
          </a:p>
        </p:txBody>
      </p:sp>
      <p:sp>
        <p:nvSpPr>
          <p:cNvPr id="6" name="TextBox 5"/>
          <p:cNvSpPr txBox="1"/>
          <p:nvPr/>
        </p:nvSpPr>
        <p:spPr>
          <a:xfrm>
            <a:off x="972459" y="1030514"/>
            <a:ext cx="1224374" cy="369332"/>
          </a:xfrm>
          <a:prstGeom prst="rect">
            <a:avLst/>
          </a:prstGeom>
          <a:noFill/>
        </p:spPr>
        <p:txBody>
          <a:bodyPr wrap="none" rtlCol="0">
            <a:spAutoFit/>
          </a:bodyPr>
          <a:lstStyle/>
          <a:p>
            <a:r>
              <a:rPr lang="en-GB" dirty="0" smtClean="0"/>
              <a:t>Live Object</a:t>
            </a:r>
            <a:endParaRPr lang="en-GB" dirty="0"/>
          </a:p>
        </p:txBody>
      </p:sp>
      <p:pic>
        <p:nvPicPr>
          <p:cNvPr id="182392" name="Picture 120" descr="C:\Documents and Settings\John\Local Settings\Temporary Internet Files\Content.IE5\3WEOPPKB\MCj03340340000[1].wmf"/>
          <p:cNvPicPr>
            <a:picLocks noChangeAspect="1" noChangeArrowheads="1"/>
          </p:cNvPicPr>
          <p:nvPr/>
        </p:nvPicPr>
        <p:blipFill>
          <a:blip r:embed="rId2"/>
          <a:srcRect/>
          <a:stretch>
            <a:fillRect/>
          </a:stretch>
        </p:blipFill>
        <p:spPr bwMode="auto">
          <a:xfrm>
            <a:off x="396458" y="2194147"/>
            <a:ext cx="2306334" cy="2247227"/>
          </a:xfrm>
          <a:prstGeom prst="rect">
            <a:avLst/>
          </a:prstGeom>
          <a:noFill/>
        </p:spPr>
      </p:pic>
      <p:pic>
        <p:nvPicPr>
          <p:cNvPr id="182275" name="Picture 3" descr="C:\Documents and Settings\John\Local Settings\Temporary Internet Files\Content.IE5\CDZHN7MZ\MCj04238600000[1].wmf"/>
          <p:cNvPicPr>
            <a:picLocks noChangeAspect="1" noChangeArrowheads="1"/>
          </p:cNvPicPr>
          <p:nvPr/>
        </p:nvPicPr>
        <p:blipFill>
          <a:blip r:embed="rId3"/>
          <a:srcRect/>
          <a:stretch>
            <a:fillRect/>
          </a:stretch>
        </p:blipFill>
        <p:spPr bwMode="auto">
          <a:xfrm>
            <a:off x="1196974" y="1976056"/>
            <a:ext cx="849539" cy="938369"/>
          </a:xfrm>
          <a:prstGeom prst="rect">
            <a:avLst/>
          </a:prstGeom>
          <a:noFill/>
        </p:spPr>
      </p:pic>
      <p:sp>
        <p:nvSpPr>
          <p:cNvPr id="130" name="TextBox 129"/>
          <p:cNvSpPr txBox="1"/>
          <p:nvPr/>
        </p:nvSpPr>
        <p:spPr>
          <a:xfrm rot="20238335">
            <a:off x="2931883" y="1161140"/>
            <a:ext cx="1654630" cy="369332"/>
          </a:xfrm>
          <a:prstGeom prst="rect">
            <a:avLst/>
          </a:prstGeom>
          <a:noFill/>
        </p:spPr>
        <p:txBody>
          <a:bodyPr wrap="none" rtlCol="0">
            <a:prstTxWarp prst="textArchUp">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r>
              <a:rPr lang="en-GB"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Delete</a:t>
            </a:r>
            <a:endParaRPr lang="en-GB"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7" name="Rounded Rectangle 56"/>
          <p:cNvSpPr/>
          <p:nvPr/>
        </p:nvSpPr>
        <p:spPr bwMode="auto">
          <a:xfrm>
            <a:off x="6270171" y="1727204"/>
            <a:ext cx="2525486" cy="2975429"/>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58" name="Picture 120" descr="C:\Documents and Settings\John\Local Settings\Temporary Internet Files\Content.IE5\3WEOPPKB\MCj03340340000[1].wmf"/>
          <p:cNvPicPr>
            <a:picLocks noChangeAspect="1" noChangeArrowheads="1"/>
          </p:cNvPicPr>
          <p:nvPr/>
        </p:nvPicPr>
        <p:blipFill>
          <a:blip r:embed="rId2"/>
          <a:srcRect/>
          <a:stretch>
            <a:fillRect/>
          </a:stretch>
        </p:blipFill>
        <p:spPr bwMode="auto">
          <a:xfrm>
            <a:off x="6260229" y="2194147"/>
            <a:ext cx="2306334" cy="2247227"/>
          </a:xfrm>
          <a:prstGeom prst="rect">
            <a:avLst/>
          </a:prstGeom>
          <a:noFill/>
        </p:spPr>
      </p:pic>
      <p:pic>
        <p:nvPicPr>
          <p:cNvPr id="59" name="Picture 3" descr="C:\Documents and Settings\John\Local Settings\Temporary Internet Files\Content.IE5\CDZHN7MZ\MCj04238600000[1].wmf"/>
          <p:cNvPicPr>
            <a:picLocks noChangeAspect="1" noChangeArrowheads="1"/>
          </p:cNvPicPr>
          <p:nvPr/>
        </p:nvPicPr>
        <p:blipFill>
          <a:blip r:embed="rId3"/>
          <a:srcRect/>
          <a:stretch>
            <a:fillRect/>
          </a:stretch>
        </p:blipFill>
        <p:spPr bwMode="auto">
          <a:xfrm>
            <a:off x="7060745" y="1976056"/>
            <a:ext cx="849539" cy="938369"/>
          </a:xfrm>
          <a:prstGeom prst="rect">
            <a:avLst/>
          </a:prstGeom>
          <a:noFill/>
        </p:spPr>
      </p:pic>
      <p:sp>
        <p:nvSpPr>
          <p:cNvPr id="129" name="Curved Down Arrow 128"/>
          <p:cNvSpPr/>
          <p:nvPr/>
        </p:nvSpPr>
        <p:spPr bwMode="auto">
          <a:xfrm>
            <a:off x="2206171" y="682172"/>
            <a:ext cx="5370285" cy="1248228"/>
          </a:xfrm>
          <a:prstGeom prst="curved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1" name="Rounded Rectangle 60"/>
          <p:cNvSpPr/>
          <p:nvPr/>
        </p:nvSpPr>
        <p:spPr bwMode="auto">
          <a:xfrm>
            <a:off x="6284687" y="1741715"/>
            <a:ext cx="2554508" cy="3004457"/>
          </a:xfrm>
          <a:prstGeom prst="roundRect">
            <a:avLst/>
          </a:prstGeom>
          <a:solidFill>
            <a:srgbClr val="000000">
              <a:alpha val="52941"/>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2" name="Curved Down Arrow 61"/>
          <p:cNvSpPr/>
          <p:nvPr/>
        </p:nvSpPr>
        <p:spPr bwMode="auto">
          <a:xfrm rot="10800000">
            <a:off x="2206171" y="4557484"/>
            <a:ext cx="5370285" cy="1248228"/>
          </a:xfrm>
          <a:prstGeom prst="curved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3" name="TextBox 62"/>
          <p:cNvSpPr txBox="1"/>
          <p:nvPr/>
        </p:nvSpPr>
        <p:spPr>
          <a:xfrm rot="20238335">
            <a:off x="5442856" y="5021939"/>
            <a:ext cx="1654630" cy="369332"/>
          </a:xfrm>
          <a:prstGeom prst="rect">
            <a:avLst/>
          </a:prstGeom>
          <a:noFill/>
        </p:spPr>
        <p:txBody>
          <a:bodyPr wrap="none" rtlCol="0">
            <a:prstTxWarp prst="textArchDow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r>
              <a:rPr lang="en-GB"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Restore</a:t>
            </a:r>
            <a:endParaRPr lang="en-GB"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5" name="Oval 14"/>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dissolve">
                                      <p:cBhvr>
                                        <p:cTn id="7" dur="500"/>
                                        <p:tgtEl>
                                          <p:spTgt spid="13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9"/>
                                        </p:tgtEl>
                                        <p:attrNameLst>
                                          <p:attrName>style.visibility</p:attrName>
                                        </p:attrNameLst>
                                      </p:cBhvr>
                                      <p:to>
                                        <p:strVal val="visible"/>
                                      </p:to>
                                    </p:set>
                                    <p:animEffect transition="in" filter="dissolve">
                                      <p:cBhvr>
                                        <p:cTn id="12" dur="500"/>
                                        <p:tgtEl>
                                          <p:spTgt spid="129"/>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diamond(in)">
                                      <p:cBhvr>
                                        <p:cTn id="15" dur="20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dissolve">
                                      <p:cBhvr>
                                        <p:cTn id="20" dur="500"/>
                                        <p:tgtEl>
                                          <p:spTgt spid="62"/>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dissolve">
                                      <p:cBhvr>
                                        <p:cTn id="23" dur="500"/>
                                        <p:tgtEl>
                                          <p:spTgt spid="63"/>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29" grpId="0" animBg="1"/>
      <p:bldP spid="61" grpId="0" animBg="1"/>
      <p:bldP spid="62" grpId="0" animBg="1"/>
      <p:bldP spid="63" grpId="0"/>
      <p:bldP spid="1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2173" y="1535687"/>
            <a:ext cx="8287653" cy="2308324"/>
          </a:xfrm>
          <a:prstGeom prst="rect">
            <a:avLst/>
          </a:prstGeom>
          <a:noFill/>
        </p:spPr>
        <p:txBody>
          <a:bodyPr wrap="none" rtlCol="0">
            <a:spAutoFit/>
          </a:bodyPr>
          <a:lstStyle/>
          <a:p>
            <a:pPr algn="ctr"/>
            <a:r>
              <a:rPr lang="en-GB" sz="7200" dirty="0" smtClean="0"/>
              <a:t>Thanks for coming</a:t>
            </a:r>
            <a:r>
              <a:rPr lang="en-GB" sz="7200" smtClean="0"/>
              <a:t/>
            </a:r>
            <a:br>
              <a:rPr lang="en-GB" sz="7200" smtClean="0"/>
            </a:br>
            <a:r>
              <a:rPr lang="en-GB" sz="7200" smtClean="0"/>
              <a:t>Have </a:t>
            </a:r>
            <a:r>
              <a:rPr lang="en-GB" sz="7200" dirty="0" smtClean="0"/>
              <a:t>a good trip back</a:t>
            </a:r>
            <a:endParaRPr lang="en-GB" sz="72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Summary	</a:t>
            </a:r>
            <a:endParaRPr lang="en-GB" dirty="0"/>
          </a:p>
        </p:txBody>
      </p:sp>
      <p:sp>
        <p:nvSpPr>
          <p:cNvPr id="6" name="Content Placeholder 5"/>
          <p:cNvSpPr>
            <a:spLocks noGrp="1"/>
          </p:cNvSpPr>
          <p:nvPr>
            <p:ph idx="1"/>
          </p:nvPr>
        </p:nvSpPr>
        <p:spPr/>
        <p:txBody>
          <a:bodyPr/>
          <a:lstStyle/>
          <a:p>
            <a:r>
              <a:rPr lang="en-GB" dirty="0" smtClean="0"/>
              <a:t>Deleting and recovering directory objects</a:t>
            </a:r>
          </a:p>
          <a:p>
            <a:r>
              <a:rPr lang="en-GB" dirty="0" smtClean="0"/>
              <a:t>How objects are stored</a:t>
            </a:r>
          </a:p>
          <a:p>
            <a:r>
              <a:rPr lang="en-GB" dirty="0" smtClean="0"/>
              <a:t>Incoming and outgoing linked-attributes</a:t>
            </a:r>
          </a:p>
          <a:p>
            <a:r>
              <a:rPr lang="en-GB" dirty="0" smtClean="0"/>
              <a:t>Authoritative restore</a:t>
            </a:r>
          </a:p>
          <a:p>
            <a:r>
              <a:rPr lang="en-GB" dirty="0" smtClean="0"/>
              <a:t>Enabling the Recycle Bin</a:t>
            </a:r>
          </a:p>
          <a:p>
            <a:r>
              <a:rPr lang="en-GB" dirty="0" smtClean="0"/>
              <a:t>Live, deleted and recycled objects</a:t>
            </a:r>
          </a:p>
          <a:p>
            <a:r>
              <a:rPr lang="en-GB" dirty="0" smtClean="0"/>
              <a:t>Recovering deleted objects from the Recycle Bin</a:t>
            </a:r>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179871"/>
            <a:ext cx="8385048" cy="1932020"/>
          </a:xfrm>
        </p:spPr>
        <p:txBody>
          <a:bodyPr/>
          <a:lstStyle/>
          <a:p>
            <a:endParaRPr dirty="0" smtClean="0"/>
          </a:p>
          <a:p>
            <a:endParaRPr lang="en-US" dirty="0" smtClean="0"/>
          </a:p>
          <a:p>
            <a:r>
              <a:rPr dirty="0" smtClean="0"/>
              <a:t>Breakout Sessions:</a:t>
            </a:r>
          </a:p>
          <a:p>
            <a:r>
              <a:rPr lang="en-US" dirty="0" smtClean="0"/>
              <a:t>SIA402 Recovery of Active Directory Deleted Objects and the Windows Server 2008 R2 Recycle Bin</a:t>
            </a:r>
          </a:p>
          <a:p>
            <a:r>
              <a:rPr lang="en-US" dirty="0" smtClean="0"/>
              <a:t>SVR317 Managing Windows Server 2008 R2 and Windows 7 with Windows PowerShell V2</a:t>
            </a:r>
          </a:p>
          <a:p>
            <a:endParaRPr lang="en-US" dirty="0" smtClean="0"/>
          </a:p>
          <a:p>
            <a:endParaRPr dirty="0" smtClean="0"/>
          </a:p>
          <a:p>
            <a:endParaRPr dirty="0" smtClean="0"/>
          </a:p>
        </p:txBody>
      </p:sp>
      <p:sp>
        <p:nvSpPr>
          <p:cNvPr id="18" name="Content Placeholder 17"/>
          <p:cNvSpPr>
            <a:spLocks noGrp="1"/>
          </p:cNvSpPr>
          <p:nvPr>
            <p:ph sz="quarter" idx="11"/>
          </p:nvPr>
        </p:nvSpPr>
        <p:spPr>
          <a:xfrm>
            <a:off x="381000" y="3040576"/>
            <a:ext cx="8385048" cy="685800"/>
          </a:xfrm>
        </p:spPr>
        <p:txBody>
          <a:bodyPr/>
          <a:lstStyle/>
          <a:p>
            <a:pPr>
              <a:defRPr/>
            </a:pPr>
            <a:r>
              <a:rPr dirty="0" smtClean="0"/>
              <a:t>Interactive Theater Sessions :</a:t>
            </a:r>
          </a:p>
          <a:p>
            <a:pPr>
              <a:defRPr/>
            </a:pPr>
            <a:r>
              <a:rPr lang="en-US" dirty="0" smtClean="0"/>
              <a:t>SIA02-IS Active Directory: What's New in R2</a:t>
            </a:r>
            <a:endParaRPr dirty="0" smtClean="0"/>
          </a:p>
        </p:txBody>
      </p:sp>
      <p:sp>
        <p:nvSpPr>
          <p:cNvPr id="19" name="Content Placeholder 18"/>
          <p:cNvSpPr>
            <a:spLocks noGrp="1"/>
          </p:cNvSpPr>
          <p:nvPr>
            <p:ph sz="quarter" idx="12"/>
          </p:nvPr>
        </p:nvSpPr>
        <p:spPr>
          <a:xfrm>
            <a:off x="381000" y="3973539"/>
            <a:ext cx="8385048" cy="1158900"/>
          </a:xfrm>
        </p:spPr>
        <p:txBody>
          <a:bodyPr/>
          <a:lstStyle/>
          <a:p>
            <a:r>
              <a:rPr dirty="0" smtClean="0"/>
              <a:t>Hands-on Labs:</a:t>
            </a:r>
          </a:p>
          <a:p>
            <a:r>
              <a:rPr lang="en-US" dirty="0" smtClean="0"/>
              <a:t>WSV03-HOL Advanced Windows PowerShell Scripting</a:t>
            </a:r>
          </a:p>
          <a:p>
            <a:r>
              <a:rPr lang="en-US" dirty="0" smtClean="0"/>
              <a:t>WSV20-HOL Windows Server 2008 R2: What's New in Microsoft Active Directory</a:t>
            </a:r>
          </a:p>
          <a:p>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My Sessions at </a:t>
            </a:r>
            <a:r>
              <a:rPr dirty="0" err="1" smtClean="0"/>
              <a:t>TechEd</a:t>
            </a:r>
            <a:endParaRPr lang="en-US" dirty="0"/>
          </a:p>
        </p:txBody>
      </p:sp>
      <p:sp>
        <p:nvSpPr>
          <p:cNvPr id="17" name="Content Placeholder 16"/>
          <p:cNvSpPr>
            <a:spLocks noGrp="1"/>
          </p:cNvSpPr>
          <p:nvPr>
            <p:ph sz="quarter" idx="10"/>
          </p:nvPr>
        </p:nvSpPr>
        <p:spPr>
          <a:xfrm>
            <a:off x="366713" y="1371595"/>
            <a:ext cx="8385048" cy="2934933"/>
          </a:xfrm>
        </p:spPr>
        <p:txBody>
          <a:bodyPr/>
          <a:lstStyle/>
          <a:p>
            <a:r>
              <a:rPr dirty="0" smtClean="0"/>
              <a:t>Breakout Sessions:</a:t>
            </a:r>
          </a:p>
          <a:p>
            <a:r>
              <a:rPr lang="en-US" dirty="0" smtClean="0"/>
              <a:t>SIA319 What's Windows Server 2008 R2 Going to Do for Your Active Directory?</a:t>
            </a:r>
          </a:p>
          <a:p>
            <a:r>
              <a:rPr lang="en-US" dirty="0" smtClean="0"/>
              <a:t>SIA402 Recovery of Active Directory Deleted Objects and the Windows Server 2008 R2 Recycle Bin</a:t>
            </a:r>
          </a:p>
          <a:p>
            <a:r>
              <a:rPr lang="en-US" dirty="0" smtClean="0"/>
              <a:t>SVR401 DirectAccess Technical Drilldown, Part 1 of 2: IPv6 and Transition Technologies</a:t>
            </a:r>
          </a:p>
          <a:p>
            <a:r>
              <a:rPr lang="en-US" dirty="0" smtClean="0"/>
              <a:t>SVR402 DirectAccess Technical Drilldown, Part 2 of 2: Putting It All Together</a:t>
            </a:r>
          </a:p>
          <a:p>
            <a:endParaRPr dirty="0" smtClean="0"/>
          </a:p>
        </p:txBody>
      </p:sp>
      <p:sp>
        <p:nvSpPr>
          <p:cNvPr id="18" name="Content Placeholder 17"/>
          <p:cNvSpPr>
            <a:spLocks noGrp="1"/>
          </p:cNvSpPr>
          <p:nvPr>
            <p:ph sz="quarter" idx="11"/>
          </p:nvPr>
        </p:nvSpPr>
        <p:spPr>
          <a:xfrm>
            <a:off x="381000" y="3953185"/>
            <a:ext cx="8385048" cy="1610184"/>
          </a:xfrm>
        </p:spPr>
        <p:txBody>
          <a:bodyPr/>
          <a:lstStyle/>
          <a:p>
            <a:pPr>
              <a:defRPr/>
            </a:pPr>
            <a:r>
              <a:rPr dirty="0" smtClean="0"/>
              <a:t>Interactive Theater Sessions:</a:t>
            </a:r>
          </a:p>
          <a:p>
            <a:pPr>
              <a:defRPr/>
            </a:pPr>
            <a:r>
              <a:rPr lang="en-US" dirty="0" smtClean="0"/>
              <a:t>SVR08-IS End-to-End Remote Connectivity with DirectAccess</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Significant Events</a:t>
            </a:r>
            <a:endParaRPr lang="en-GB" dirty="0"/>
          </a:p>
        </p:txBody>
      </p:sp>
      <p:sp>
        <p:nvSpPr>
          <p:cNvPr id="10" name="Right Arrow 9"/>
          <p:cNvSpPr/>
          <p:nvPr/>
        </p:nvSpPr>
        <p:spPr bwMode="auto">
          <a:xfrm>
            <a:off x="711200" y="1625600"/>
            <a:ext cx="7881257" cy="696686"/>
          </a:xfrm>
          <a:prstGeom prst="rightArrow">
            <a:avLst/>
          </a:prstGeom>
          <a:gradFill flip="none"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path path="circle">
              <a:fillToRect r="100000" b="100000"/>
            </a:path>
            <a:tileRect l="-100000" t="-10000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3" name="Group 14"/>
          <p:cNvGrpSpPr/>
          <p:nvPr/>
        </p:nvGrpSpPr>
        <p:grpSpPr>
          <a:xfrm>
            <a:off x="609600" y="1465944"/>
            <a:ext cx="1907382" cy="2373520"/>
            <a:chOff x="609600" y="1465944"/>
            <a:chExt cx="1907382" cy="2373520"/>
          </a:xfrm>
        </p:grpSpPr>
        <p:sp>
          <p:nvSpPr>
            <p:cNvPr id="4" name="TextBox 3"/>
            <p:cNvSpPr txBox="1"/>
            <p:nvPr/>
          </p:nvSpPr>
          <p:spPr>
            <a:xfrm>
              <a:off x="1030514" y="2917361"/>
              <a:ext cx="1075872" cy="369332"/>
            </a:xfrm>
            <a:prstGeom prst="rect">
              <a:avLst/>
            </a:prstGeom>
            <a:noFill/>
          </p:spPr>
          <p:txBody>
            <a:bodyPr wrap="none" rtlCol="0">
              <a:spAutoFit/>
            </a:bodyPr>
            <a:lstStyle/>
            <a:p>
              <a:r>
                <a:rPr lang="en-GB" dirty="0" smtClean="0"/>
                <a:t>2003 SKU</a:t>
              </a:r>
              <a:endParaRPr lang="en-GB" dirty="0"/>
            </a:p>
          </p:txBody>
        </p:sp>
        <p:sp>
          <p:nvSpPr>
            <p:cNvPr id="5" name="TextBox 4"/>
            <p:cNvSpPr txBox="1"/>
            <p:nvPr/>
          </p:nvSpPr>
          <p:spPr>
            <a:xfrm>
              <a:off x="609600" y="3193133"/>
              <a:ext cx="1907382" cy="646331"/>
            </a:xfrm>
            <a:prstGeom prst="rect">
              <a:avLst/>
            </a:prstGeom>
            <a:noFill/>
          </p:spPr>
          <p:txBody>
            <a:bodyPr wrap="none" rtlCol="0">
              <a:spAutoFit/>
            </a:bodyPr>
            <a:lstStyle/>
            <a:p>
              <a:pPr algn="ctr"/>
              <a:r>
                <a:rPr lang="en-GB" dirty="0" smtClean="0"/>
                <a:t>Re-animation</a:t>
              </a:r>
            </a:p>
            <a:p>
              <a:pPr algn="ctr"/>
              <a:r>
                <a:rPr lang="en-GB" dirty="0" smtClean="0"/>
                <a:t>of deleted objects</a:t>
              </a:r>
              <a:endParaRPr lang="en-GB" dirty="0"/>
            </a:p>
          </p:txBody>
        </p:sp>
        <p:sp>
          <p:nvSpPr>
            <p:cNvPr id="11" name="Rectangle 10"/>
            <p:cNvSpPr/>
            <p:nvPr/>
          </p:nvSpPr>
          <p:spPr bwMode="auto">
            <a:xfrm>
              <a:off x="1538514" y="1465944"/>
              <a:ext cx="116114" cy="130628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5" name="Group 15"/>
          <p:cNvGrpSpPr/>
          <p:nvPr/>
        </p:nvGrpSpPr>
        <p:grpSpPr>
          <a:xfrm>
            <a:off x="3744673" y="1465944"/>
            <a:ext cx="1363258" cy="2329978"/>
            <a:chOff x="3744673" y="1465944"/>
            <a:chExt cx="1363258" cy="2329978"/>
          </a:xfrm>
        </p:grpSpPr>
        <p:sp>
          <p:nvSpPr>
            <p:cNvPr id="6" name="TextBox 5"/>
            <p:cNvSpPr txBox="1"/>
            <p:nvPr/>
          </p:nvSpPr>
          <p:spPr>
            <a:xfrm>
              <a:off x="3802737" y="2888334"/>
              <a:ext cx="1286827" cy="369332"/>
            </a:xfrm>
            <a:prstGeom prst="rect">
              <a:avLst/>
            </a:prstGeom>
            <a:noFill/>
          </p:spPr>
          <p:txBody>
            <a:bodyPr wrap="none" rtlCol="0">
              <a:spAutoFit/>
            </a:bodyPr>
            <a:lstStyle/>
            <a:p>
              <a:r>
                <a:rPr lang="en-GB" dirty="0" smtClean="0"/>
                <a:t>2003 Forest</a:t>
              </a:r>
              <a:endParaRPr lang="en-GB" dirty="0"/>
            </a:p>
          </p:txBody>
        </p:sp>
        <p:sp>
          <p:nvSpPr>
            <p:cNvPr id="7" name="TextBox 6"/>
            <p:cNvSpPr txBox="1"/>
            <p:nvPr/>
          </p:nvSpPr>
          <p:spPr>
            <a:xfrm>
              <a:off x="3744673" y="3149591"/>
              <a:ext cx="1363258" cy="646331"/>
            </a:xfrm>
            <a:prstGeom prst="rect">
              <a:avLst/>
            </a:prstGeom>
            <a:noFill/>
          </p:spPr>
          <p:txBody>
            <a:bodyPr wrap="none" rtlCol="0">
              <a:spAutoFit/>
            </a:bodyPr>
            <a:lstStyle/>
            <a:p>
              <a:pPr algn="ctr"/>
              <a:r>
                <a:rPr lang="en-GB" dirty="0" smtClean="0"/>
                <a:t>Linked-value</a:t>
              </a:r>
              <a:br>
                <a:rPr lang="en-GB" dirty="0" smtClean="0"/>
              </a:br>
              <a:r>
                <a:rPr lang="en-GB" dirty="0" smtClean="0"/>
                <a:t>replication</a:t>
              </a:r>
              <a:endParaRPr lang="en-GB" dirty="0"/>
            </a:p>
          </p:txBody>
        </p:sp>
        <p:sp>
          <p:nvSpPr>
            <p:cNvPr id="12" name="Rectangle 11"/>
            <p:cNvSpPr/>
            <p:nvPr/>
          </p:nvSpPr>
          <p:spPr bwMode="auto">
            <a:xfrm>
              <a:off x="4354286" y="1465944"/>
              <a:ext cx="116114" cy="1306285"/>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16" name="Group 16"/>
          <p:cNvGrpSpPr/>
          <p:nvPr/>
        </p:nvGrpSpPr>
        <p:grpSpPr>
          <a:xfrm>
            <a:off x="6647543" y="1465944"/>
            <a:ext cx="1668727" cy="2315462"/>
            <a:chOff x="6647543" y="1465944"/>
            <a:chExt cx="1668727" cy="2315462"/>
          </a:xfrm>
        </p:grpSpPr>
        <p:sp>
          <p:nvSpPr>
            <p:cNvPr id="8" name="TextBox 7"/>
            <p:cNvSpPr txBox="1"/>
            <p:nvPr/>
          </p:nvSpPr>
          <p:spPr>
            <a:xfrm>
              <a:off x="6720113" y="2844790"/>
              <a:ext cx="1581780" cy="369332"/>
            </a:xfrm>
            <a:prstGeom prst="rect">
              <a:avLst/>
            </a:prstGeom>
            <a:noFill/>
          </p:spPr>
          <p:txBody>
            <a:bodyPr wrap="none" rtlCol="0">
              <a:spAutoFit/>
            </a:bodyPr>
            <a:lstStyle/>
            <a:p>
              <a:r>
                <a:rPr lang="en-GB" dirty="0" smtClean="0"/>
                <a:t>2008 R2 Forest</a:t>
              </a:r>
              <a:endParaRPr lang="en-GB" dirty="0"/>
            </a:p>
          </p:txBody>
        </p:sp>
        <p:sp>
          <p:nvSpPr>
            <p:cNvPr id="9" name="TextBox 8"/>
            <p:cNvSpPr txBox="1"/>
            <p:nvPr/>
          </p:nvSpPr>
          <p:spPr>
            <a:xfrm>
              <a:off x="6647543" y="3135075"/>
              <a:ext cx="1668727" cy="646331"/>
            </a:xfrm>
            <a:prstGeom prst="rect">
              <a:avLst/>
            </a:prstGeom>
            <a:noFill/>
          </p:spPr>
          <p:txBody>
            <a:bodyPr wrap="none" rtlCol="0">
              <a:spAutoFit/>
            </a:bodyPr>
            <a:lstStyle/>
            <a:p>
              <a:pPr algn="ctr"/>
              <a:r>
                <a:rPr lang="en-GB" dirty="0" smtClean="0"/>
                <a:t>Recycle Bin </a:t>
              </a:r>
              <a:br>
                <a:rPr lang="en-GB" dirty="0" smtClean="0"/>
              </a:br>
              <a:r>
                <a:rPr lang="en-GB" dirty="0" smtClean="0"/>
                <a:t>can be enabled </a:t>
              </a:r>
              <a:endParaRPr lang="en-GB" dirty="0"/>
            </a:p>
          </p:txBody>
        </p:sp>
        <p:sp>
          <p:nvSpPr>
            <p:cNvPr id="13" name="Rectangle 12"/>
            <p:cNvSpPr/>
            <p:nvPr/>
          </p:nvSpPr>
          <p:spPr bwMode="auto">
            <a:xfrm>
              <a:off x="7416800" y="1465944"/>
              <a:ext cx="116114" cy="1306285"/>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14" name="Oval 1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6" name="Picture 4" descr="C:\Documents and Settings\John\Local Settings\Temporary Internet Files\Content.IE5\T5YP23EJ\MCj02326640000[1].wmf"/>
          <p:cNvPicPr>
            <a:picLocks noChangeAspect="1" noChangeArrowheads="1"/>
          </p:cNvPicPr>
          <p:nvPr/>
        </p:nvPicPr>
        <p:blipFill>
          <a:blip r:embed="rId4"/>
          <a:srcRect/>
          <a:stretch>
            <a:fillRect/>
          </a:stretch>
        </p:blipFill>
        <p:spPr bwMode="auto">
          <a:xfrm>
            <a:off x="4676295" y="1205798"/>
            <a:ext cx="3683934" cy="4550147"/>
          </a:xfrm>
          <a:prstGeom prst="rect">
            <a:avLst/>
          </a:prstGeom>
          <a:noFill/>
        </p:spPr>
      </p:pic>
      <p:pic>
        <p:nvPicPr>
          <p:cNvPr id="7" name="Picture 1" descr="C:\Documents and Settings\John\Local Settings\Temporary Internet Files\Content.IE5\HDWMLUD4\MCj04417350000[1].png"/>
          <p:cNvPicPr>
            <a:picLocks noChangeAspect="1" noChangeArrowheads="1"/>
          </p:cNvPicPr>
          <p:nvPr/>
        </p:nvPicPr>
        <p:blipFill>
          <a:blip r:embed="rId5"/>
          <a:srcRect/>
          <a:stretch>
            <a:fillRect/>
          </a:stretch>
        </p:blipFill>
        <p:spPr bwMode="auto">
          <a:xfrm>
            <a:off x="2814586" y="205708"/>
            <a:ext cx="2220686" cy="2220686"/>
          </a:xfrm>
          <a:prstGeom prst="rect">
            <a:avLst/>
          </a:prstGeom>
          <a:noFill/>
        </p:spPr>
      </p:pic>
      <p:sp>
        <p:nvSpPr>
          <p:cNvPr id="9" name="TextBox 8"/>
          <p:cNvSpPr txBox="1"/>
          <p:nvPr/>
        </p:nvSpPr>
        <p:spPr>
          <a:xfrm>
            <a:off x="648255" y="1030516"/>
            <a:ext cx="4314386" cy="5632311"/>
          </a:xfrm>
          <a:prstGeom prst="rect">
            <a:avLst/>
          </a:prstGeom>
          <a:noFill/>
          <a:scene3d>
            <a:camera prst="perspectiveRelaxed"/>
            <a:lightRig rig="threePt" dir="t"/>
          </a:scene3d>
        </p:spPr>
        <p:txBody>
          <a:bodyPr wrap="square" rtlCol="0">
            <a:spAutoFit/>
          </a:bodyPr>
          <a:lstStyle/>
          <a:p>
            <a:pPr algn="ctr"/>
            <a:r>
              <a:rPr lang="en-GB" sz="7200" dirty="0" smtClean="0"/>
              <a:t>In the </a:t>
            </a:r>
            <a:br>
              <a:rPr lang="en-GB" sz="7200" dirty="0" smtClean="0"/>
            </a:br>
            <a:r>
              <a:rPr lang="en-GB" sz="7200" dirty="0" smtClean="0"/>
              <a:t>dark days </a:t>
            </a:r>
            <a:br>
              <a:rPr lang="en-GB" sz="7200" dirty="0" smtClean="0"/>
            </a:br>
            <a:r>
              <a:rPr lang="en-GB" sz="7200" dirty="0" smtClean="0"/>
              <a:t>before the </a:t>
            </a:r>
            <a:br>
              <a:rPr lang="en-GB" sz="7200" dirty="0" smtClean="0"/>
            </a:br>
            <a:r>
              <a:rPr lang="en-GB" sz="7200" dirty="0" smtClean="0"/>
              <a:t>recycle bin</a:t>
            </a:r>
          </a:p>
          <a:p>
            <a:pPr algn="ctr"/>
            <a:endParaRPr lang="en-GB" sz="7200" dirty="0"/>
          </a:p>
        </p:txBody>
      </p:sp>
      <p:pic>
        <p:nvPicPr>
          <p:cNvPr id="11" name="Picture 1" descr="C:\Documents and Settings\John\Local Settings\Temporary Internet Files\Content.IE5\HDWMLUD4\MCj04417350000[1].png"/>
          <p:cNvPicPr>
            <a:picLocks noChangeAspect="1" noChangeArrowheads="1"/>
          </p:cNvPicPr>
          <p:nvPr/>
        </p:nvPicPr>
        <p:blipFill>
          <a:blip r:embed="rId5"/>
          <a:srcRect/>
          <a:stretch>
            <a:fillRect/>
          </a:stretch>
        </p:blipFill>
        <p:spPr bwMode="auto">
          <a:xfrm>
            <a:off x="629782" y="0"/>
            <a:ext cx="2220686" cy="2220686"/>
          </a:xfrm>
          <a:prstGeom prst="rect">
            <a:avLst/>
          </a:prstGeom>
          <a:noFill/>
        </p:spPr>
      </p:pic>
      <p:pic>
        <p:nvPicPr>
          <p:cNvPr id="12" name="Picture 4" descr="C:\Documents and Settings\John\Local Settings\Temporary Internet Files\Content.IE5\QHNHT7QK\MCj04359270000[1].wmf"/>
          <p:cNvPicPr>
            <a:picLocks noGrp="1" noChangeAspect="1" noChangeArrowheads="1"/>
          </p:cNvPicPr>
          <p:nvPr>
            <p:ph idx="1"/>
          </p:nvPr>
        </p:nvPicPr>
        <p:blipFill>
          <a:blip r:embed="rId6">
            <a:duotone>
              <a:schemeClr val="accent2">
                <a:shade val="45000"/>
                <a:satMod val="135000"/>
              </a:schemeClr>
              <a:prstClr val="white"/>
            </a:duotone>
          </a:blip>
          <a:srcRect/>
          <a:stretch>
            <a:fillRect/>
          </a:stretch>
        </p:blipFill>
        <p:spPr bwMode="auto">
          <a:xfrm>
            <a:off x="591004" y="2237912"/>
            <a:ext cx="1063626" cy="649409"/>
          </a:xfrm>
          <a:prstGeom prst="rect">
            <a:avLst/>
          </a:prstGeom>
          <a:noFill/>
        </p:spPr>
      </p:pic>
      <p:pic>
        <p:nvPicPr>
          <p:cNvPr id="13" name="Picture 5" descr="C:\Documents and Settings\John\Local Settings\Temporary Internet Files\Content.IE5\YNY36RT3\MCj04361470000[1].wmf"/>
          <p:cNvPicPr>
            <a:picLocks noChangeAspect="1" noChangeArrowheads="1"/>
          </p:cNvPicPr>
          <p:nvPr/>
        </p:nvPicPr>
        <p:blipFill>
          <a:blip r:embed="rId7">
            <a:duotone>
              <a:schemeClr val="accent4">
                <a:shade val="45000"/>
                <a:satMod val="135000"/>
              </a:schemeClr>
              <a:prstClr val="white"/>
            </a:duotone>
          </a:blip>
          <a:srcRect/>
          <a:stretch>
            <a:fillRect/>
          </a:stretch>
        </p:blipFill>
        <p:spPr bwMode="auto">
          <a:xfrm>
            <a:off x="2136321" y="4945813"/>
            <a:ext cx="1088198" cy="379114"/>
          </a:xfrm>
          <a:prstGeom prst="rect">
            <a:avLst/>
          </a:prstGeom>
          <a:noFill/>
        </p:spPr>
      </p:pic>
      <p:sp>
        <p:nvSpPr>
          <p:cNvPr id="8" name="Oval 7"/>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pic>
        <p:nvPicPr>
          <p:cNvPr id="15" name="MSSN00693A0000[1].wav">
            <a:hlinkClick r:id="" action="ppaction://media"/>
          </p:cNvPr>
          <p:cNvPicPr>
            <a:picLocks noRot="1" noChangeAspect="1"/>
          </p:cNvPicPr>
          <p:nvPr>
            <a:wavAudioFile r:embed="rId1" name="MSSN00693A0000[1].wav"/>
          </p:nvPr>
        </p:nvPicPr>
        <p:blipFill>
          <a:blip r:embed="rId8"/>
          <a:stretch>
            <a:fillRect/>
          </a:stretch>
        </p:blipFill>
        <p:spPr>
          <a:xfrm>
            <a:off x="8839200" y="6376988"/>
            <a:ext cx="304800" cy="304800"/>
          </a:xfrm>
          <a:prstGeom prst="rect">
            <a:avLst/>
          </a:prstGeom>
        </p:spPr>
      </p:pic>
      <p:pic>
        <p:nvPicPr>
          <p:cNvPr id="16" name="MSSN00692A0000[1].wav">
            <a:hlinkClick r:id="" action="ppaction://media"/>
          </p:cNvPr>
          <p:cNvPicPr>
            <a:picLocks noRot="1" noChangeAspect="1"/>
          </p:cNvPicPr>
          <p:nvPr>
            <a:wavAudioFile r:embed="rId2" name="MSSN00692A0000[1].wav"/>
          </p:nvPr>
        </p:nvPicPr>
        <p:blipFill>
          <a:blip r:embed="rId9"/>
          <a:stretch>
            <a:fillRect/>
          </a:stretch>
        </p:blipFill>
        <p:spPr>
          <a:xfrm>
            <a:off x="8134350" y="6376987"/>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blinds(horizontal)">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80">
                                          <p:stCondLst>
                                            <p:cond delay="0"/>
                                          </p:stCondLst>
                                        </p:cTn>
                                        <p:tgtEl>
                                          <p:spTgt spid="11"/>
                                        </p:tgtEl>
                                      </p:cBhvr>
                                    </p:animEffect>
                                    <p:anim calcmode="lin" valueType="num">
                                      <p:cBhvr>
                                        <p:cTn id="15"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0" dur="26">
                                          <p:stCondLst>
                                            <p:cond delay="650"/>
                                          </p:stCondLst>
                                        </p:cTn>
                                        <p:tgtEl>
                                          <p:spTgt spid="11"/>
                                        </p:tgtEl>
                                      </p:cBhvr>
                                      <p:to x="100000" y="60000"/>
                                    </p:animScale>
                                    <p:animScale>
                                      <p:cBhvr>
                                        <p:cTn id="21" dur="166" decel="50000">
                                          <p:stCondLst>
                                            <p:cond delay="676"/>
                                          </p:stCondLst>
                                        </p:cTn>
                                        <p:tgtEl>
                                          <p:spTgt spid="11"/>
                                        </p:tgtEl>
                                      </p:cBhvr>
                                      <p:to x="100000" y="100000"/>
                                    </p:animScale>
                                    <p:animScale>
                                      <p:cBhvr>
                                        <p:cTn id="22" dur="26">
                                          <p:stCondLst>
                                            <p:cond delay="1312"/>
                                          </p:stCondLst>
                                        </p:cTn>
                                        <p:tgtEl>
                                          <p:spTgt spid="11"/>
                                        </p:tgtEl>
                                      </p:cBhvr>
                                      <p:to x="100000" y="80000"/>
                                    </p:animScale>
                                    <p:animScale>
                                      <p:cBhvr>
                                        <p:cTn id="23" dur="166" decel="50000">
                                          <p:stCondLst>
                                            <p:cond delay="1338"/>
                                          </p:stCondLst>
                                        </p:cTn>
                                        <p:tgtEl>
                                          <p:spTgt spid="11"/>
                                        </p:tgtEl>
                                      </p:cBhvr>
                                      <p:to x="100000" y="100000"/>
                                    </p:animScale>
                                    <p:animScale>
                                      <p:cBhvr>
                                        <p:cTn id="24" dur="26">
                                          <p:stCondLst>
                                            <p:cond delay="1642"/>
                                          </p:stCondLst>
                                        </p:cTn>
                                        <p:tgtEl>
                                          <p:spTgt spid="11"/>
                                        </p:tgtEl>
                                      </p:cBhvr>
                                      <p:to x="100000" y="90000"/>
                                    </p:animScale>
                                    <p:animScale>
                                      <p:cBhvr>
                                        <p:cTn id="25" dur="166" decel="50000">
                                          <p:stCondLst>
                                            <p:cond delay="1668"/>
                                          </p:stCondLst>
                                        </p:cTn>
                                        <p:tgtEl>
                                          <p:spTgt spid="11"/>
                                        </p:tgtEl>
                                      </p:cBhvr>
                                      <p:to x="100000" y="100000"/>
                                    </p:animScale>
                                    <p:animScale>
                                      <p:cBhvr>
                                        <p:cTn id="26" dur="26">
                                          <p:stCondLst>
                                            <p:cond delay="1808"/>
                                          </p:stCondLst>
                                        </p:cTn>
                                        <p:tgtEl>
                                          <p:spTgt spid="11"/>
                                        </p:tgtEl>
                                      </p:cBhvr>
                                      <p:to x="100000" y="95000"/>
                                    </p:animScale>
                                    <p:animScale>
                                      <p:cBhvr>
                                        <p:cTn id="27" dur="166" decel="50000">
                                          <p:stCondLst>
                                            <p:cond delay="1834"/>
                                          </p:stCondLst>
                                        </p:cTn>
                                        <p:tgtEl>
                                          <p:spTgt spid="11"/>
                                        </p:tgtEl>
                                      </p:cBhvr>
                                      <p:to x="100000" y="100000"/>
                                    </p:animScale>
                                  </p:childTnLst>
                                </p:cTn>
                              </p:par>
                              <p:par>
                                <p:cTn id="28" presetID="17" presetClass="entr" presetSubtype="1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strVal val="#ppt_h"/>
                                          </p:val>
                                        </p:tav>
                                        <p:tav tm="100000">
                                          <p:val>
                                            <p:strVal val="#ppt_h"/>
                                          </p:val>
                                        </p:tav>
                                      </p:tavLst>
                                    </p:anim>
                                  </p:childTnLst>
                                </p:cTn>
                              </p:par>
                              <p:par>
                                <p:cTn id="32" presetID="26"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80">
                                          <p:stCondLst>
                                            <p:cond delay="0"/>
                                          </p:stCondLst>
                                        </p:cTn>
                                        <p:tgtEl>
                                          <p:spTgt spid="7"/>
                                        </p:tgtEl>
                                      </p:cBhvr>
                                    </p:animEffect>
                                    <p:anim calcmode="lin" valueType="num">
                                      <p:cBhvr>
                                        <p:cTn id="3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0" dur="26">
                                          <p:stCondLst>
                                            <p:cond delay="650"/>
                                          </p:stCondLst>
                                        </p:cTn>
                                        <p:tgtEl>
                                          <p:spTgt spid="7"/>
                                        </p:tgtEl>
                                      </p:cBhvr>
                                      <p:to x="100000" y="60000"/>
                                    </p:animScale>
                                    <p:animScale>
                                      <p:cBhvr>
                                        <p:cTn id="41" dur="166" decel="50000">
                                          <p:stCondLst>
                                            <p:cond delay="676"/>
                                          </p:stCondLst>
                                        </p:cTn>
                                        <p:tgtEl>
                                          <p:spTgt spid="7"/>
                                        </p:tgtEl>
                                      </p:cBhvr>
                                      <p:to x="100000" y="100000"/>
                                    </p:animScale>
                                    <p:animScale>
                                      <p:cBhvr>
                                        <p:cTn id="42" dur="26">
                                          <p:stCondLst>
                                            <p:cond delay="1312"/>
                                          </p:stCondLst>
                                        </p:cTn>
                                        <p:tgtEl>
                                          <p:spTgt spid="7"/>
                                        </p:tgtEl>
                                      </p:cBhvr>
                                      <p:to x="100000" y="80000"/>
                                    </p:animScale>
                                    <p:animScale>
                                      <p:cBhvr>
                                        <p:cTn id="43" dur="166" decel="50000">
                                          <p:stCondLst>
                                            <p:cond delay="1338"/>
                                          </p:stCondLst>
                                        </p:cTn>
                                        <p:tgtEl>
                                          <p:spTgt spid="7"/>
                                        </p:tgtEl>
                                      </p:cBhvr>
                                      <p:to x="100000" y="100000"/>
                                    </p:animScale>
                                    <p:animScale>
                                      <p:cBhvr>
                                        <p:cTn id="44" dur="26">
                                          <p:stCondLst>
                                            <p:cond delay="1642"/>
                                          </p:stCondLst>
                                        </p:cTn>
                                        <p:tgtEl>
                                          <p:spTgt spid="7"/>
                                        </p:tgtEl>
                                      </p:cBhvr>
                                      <p:to x="100000" y="90000"/>
                                    </p:animScale>
                                    <p:animScale>
                                      <p:cBhvr>
                                        <p:cTn id="45" dur="166" decel="50000">
                                          <p:stCondLst>
                                            <p:cond delay="1668"/>
                                          </p:stCondLst>
                                        </p:cTn>
                                        <p:tgtEl>
                                          <p:spTgt spid="7"/>
                                        </p:tgtEl>
                                      </p:cBhvr>
                                      <p:to x="100000" y="100000"/>
                                    </p:animScale>
                                    <p:animScale>
                                      <p:cBhvr>
                                        <p:cTn id="46" dur="26">
                                          <p:stCondLst>
                                            <p:cond delay="1808"/>
                                          </p:stCondLst>
                                        </p:cTn>
                                        <p:tgtEl>
                                          <p:spTgt spid="7"/>
                                        </p:tgtEl>
                                      </p:cBhvr>
                                      <p:to x="100000" y="95000"/>
                                    </p:animScale>
                                    <p:animScale>
                                      <p:cBhvr>
                                        <p:cTn id="47" dur="166" decel="50000">
                                          <p:stCondLst>
                                            <p:cond delay="1834"/>
                                          </p:stCondLst>
                                        </p:cTn>
                                        <p:tgtEl>
                                          <p:spTgt spid="7"/>
                                        </p:tgtEl>
                                      </p:cBhvr>
                                      <p:to x="100000" y="100000"/>
                                    </p:animScale>
                                  </p:childTnLst>
                                </p:cTn>
                              </p:par>
                              <p:par>
                                <p:cTn id="48" presetID="1" presetClass="mediacall" presetSubtype="0" fill="hold" nodeType="withEffect">
                                  <p:stCondLst>
                                    <p:cond delay="0"/>
                                  </p:stCondLst>
                                  <p:childTnLst>
                                    <p:cmd type="call" cmd="playFrom(0.0)">
                                      <p:cBhvr>
                                        <p:cTn id="49" dur="1" fill="hold"/>
                                        <p:tgtEl>
                                          <p:spTgt spid="15"/>
                                        </p:tgtEl>
                                      </p:cBhvr>
                                    </p:cmd>
                                  </p:childTnLst>
                                </p:cTn>
                              </p:par>
                            </p:childTnLst>
                          </p:cTn>
                        </p:par>
                        <p:par>
                          <p:cTn id="50" fill="hold">
                            <p:stCondLst>
                              <p:cond delay="2000"/>
                            </p:stCondLst>
                            <p:childTnLst>
                              <p:par>
                                <p:cTn id="51" presetID="1" presetClass="mediacall" presetSubtype="0" fill="hold" nodeType="afterEffect">
                                  <p:stCondLst>
                                    <p:cond delay="0"/>
                                  </p:stCondLst>
                                  <p:childTnLst>
                                    <p:cmd type="call" cmd="playFrom(0.0)">
                                      <p:cBhvr>
                                        <p:cTn id="52" dur="5534" fill="hold"/>
                                        <p:tgtEl>
                                          <p:spTgt spid="16"/>
                                        </p:tgtEl>
                                      </p:cBhvr>
                                    </p:cmd>
                                  </p:childTnLst>
                                </p:cTn>
                              </p:par>
                              <p:par>
                                <p:cTn id="53" presetID="53" presetClass="entr" presetSubtype="0"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par>
                                <p:cTn id="58" presetID="53"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63" fill="hold" display="0">
                  <p:stCondLst>
                    <p:cond delay="indefinite"/>
                  </p:stCondLst>
                  <p:endCondLst>
                    <p:cond evt="onPrev" delay="0">
                      <p:tgtEl>
                        <p:sldTgt/>
                      </p:tgtEl>
                    </p:cond>
                    <p:cond evt="onStopAudio" delay="0">
                      <p:tgtEl>
                        <p:sldTgt/>
                      </p:tgtEl>
                    </p:cond>
                  </p:endCondLst>
                </p:cTn>
                <p:tgtEl>
                  <p:spTgt spid="15"/>
                </p:tgtEl>
              </p:cMediaNode>
            </p:audio>
            <p:audio>
              <p:cMediaNode showWhenStopped="0">
                <p:cTn id="64"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bldLst>
      <p:bldP spid="9"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Object Deletion</a:t>
            </a:r>
            <a:endParaRPr lang="en-GB" dirty="0"/>
          </a:p>
        </p:txBody>
      </p:sp>
      <p:sp>
        <p:nvSpPr>
          <p:cNvPr id="3" name="Content Placeholder 2"/>
          <p:cNvSpPr>
            <a:spLocks noGrp="1"/>
          </p:cNvSpPr>
          <p:nvPr>
            <p:ph type="body" sz="quarter" idx="10"/>
          </p:nvPr>
        </p:nvSpPr>
        <p:spPr>
          <a:xfrm>
            <a:off x="381000" y="3124204"/>
            <a:ext cx="8382000" cy="2210862"/>
          </a:xfrm>
        </p:spPr>
        <p:txBody>
          <a:bodyPr/>
          <a:lstStyle/>
          <a:p>
            <a:r>
              <a:rPr lang="en-GB" dirty="0" smtClean="0"/>
              <a:t>The object is moved to the deleted objects container</a:t>
            </a:r>
          </a:p>
          <a:p>
            <a:pPr lvl="1"/>
            <a:r>
              <a:rPr lang="en-GB" dirty="0" smtClean="0"/>
              <a:t>Referred to as a tombstone</a:t>
            </a:r>
          </a:p>
          <a:p>
            <a:pPr lvl="1"/>
            <a:r>
              <a:rPr lang="en-GB" dirty="0" err="1" smtClean="0"/>
              <a:t>isDeleted</a:t>
            </a:r>
            <a:r>
              <a:rPr lang="en-GB" dirty="0" smtClean="0"/>
              <a:t> attribute is set TRUE</a:t>
            </a:r>
          </a:p>
          <a:p>
            <a:pPr lvl="1"/>
            <a:r>
              <a:rPr lang="en-GB" dirty="0" smtClean="0"/>
              <a:t>The majority of attribute values are removed</a:t>
            </a:r>
          </a:p>
          <a:p>
            <a:pPr lvl="2"/>
            <a:r>
              <a:rPr lang="en-GB" dirty="0" smtClean="0"/>
              <a:t>Attributes can be retained by setting their </a:t>
            </a:r>
            <a:r>
              <a:rPr lang="en-GB" dirty="0" err="1" smtClean="0"/>
              <a:t>searchFlags</a:t>
            </a:r>
            <a:r>
              <a:rPr lang="en-GB" dirty="0" smtClean="0"/>
              <a:t> property</a:t>
            </a:r>
          </a:p>
          <a:p>
            <a:pPr lvl="1">
              <a:buNone/>
            </a:pPr>
            <a:endParaRPr lang="en-GB" dirty="0" smtClean="0"/>
          </a:p>
          <a:p>
            <a:pPr lvl="1"/>
            <a:endParaRPr lang="en-GB" dirty="0" smtClean="0"/>
          </a:p>
          <a:p>
            <a:pPr lvl="2"/>
            <a:endParaRPr lang="en-GB" dirty="0" smtClean="0"/>
          </a:p>
          <a:p>
            <a:endParaRPr lang="en-GB" dirty="0" smtClean="0"/>
          </a:p>
        </p:txBody>
      </p:sp>
      <p:sp>
        <p:nvSpPr>
          <p:cNvPr id="20" name="Oval 19"/>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grpSp>
        <p:nvGrpSpPr>
          <p:cNvPr id="21" name="Group 20"/>
          <p:cNvGrpSpPr/>
          <p:nvPr/>
        </p:nvGrpSpPr>
        <p:grpSpPr>
          <a:xfrm>
            <a:off x="322732" y="1492624"/>
            <a:ext cx="1337746" cy="793377"/>
            <a:chOff x="322732" y="1492624"/>
            <a:chExt cx="1337746" cy="793377"/>
          </a:xfrm>
        </p:grpSpPr>
        <p:sp>
          <p:nvSpPr>
            <p:cNvPr id="22" name="Rounded Rectangle 21"/>
            <p:cNvSpPr/>
            <p:nvPr/>
          </p:nvSpPr>
          <p:spPr bwMode="auto">
            <a:xfrm>
              <a:off x="322732" y="1492624"/>
              <a:ext cx="1304362" cy="79337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 name="TextBox 22"/>
            <p:cNvSpPr txBox="1"/>
            <p:nvPr/>
          </p:nvSpPr>
          <p:spPr>
            <a:xfrm>
              <a:off x="887509" y="1546413"/>
              <a:ext cx="772969" cy="646331"/>
            </a:xfrm>
            <a:prstGeom prst="rect">
              <a:avLst/>
            </a:prstGeom>
            <a:noFill/>
          </p:spPr>
          <p:txBody>
            <a:bodyPr wrap="none" rtlCol="0">
              <a:spAutoFit/>
            </a:bodyPr>
            <a:lstStyle/>
            <a:p>
              <a:pPr algn="ctr"/>
              <a:r>
                <a:rPr lang="en-GB" dirty="0" smtClean="0">
                  <a:solidFill>
                    <a:schemeClr val="bg1"/>
                  </a:solidFill>
                </a:rPr>
                <a:t>Live </a:t>
              </a:r>
              <a:br>
                <a:rPr lang="en-GB" dirty="0" smtClean="0">
                  <a:solidFill>
                    <a:schemeClr val="bg1"/>
                  </a:solidFill>
                </a:rPr>
              </a:br>
              <a:r>
                <a:rPr lang="en-GB" dirty="0" smtClean="0">
                  <a:solidFill>
                    <a:schemeClr val="bg1"/>
                  </a:solidFill>
                </a:rPr>
                <a:t>object</a:t>
              </a:r>
              <a:endParaRPr lang="en-GB" dirty="0">
                <a:solidFill>
                  <a:schemeClr val="bg1"/>
                </a:solidFill>
              </a:endParaRPr>
            </a:p>
          </p:txBody>
        </p:sp>
        <p:pic>
          <p:nvPicPr>
            <p:cNvPr id="24"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3">
                  <a:tint val="45000"/>
                  <a:satMod val="400000"/>
                </a:schemeClr>
              </a:duotone>
            </a:blip>
            <a:srcRect/>
            <a:stretch>
              <a:fillRect/>
            </a:stretch>
          </p:blipFill>
          <p:spPr bwMode="auto">
            <a:xfrm>
              <a:off x="478181" y="1604937"/>
              <a:ext cx="495444" cy="523042"/>
            </a:xfrm>
            <a:prstGeom prst="rect">
              <a:avLst/>
            </a:prstGeom>
            <a:noFill/>
          </p:spPr>
        </p:pic>
      </p:grpSp>
      <p:grpSp>
        <p:nvGrpSpPr>
          <p:cNvPr id="25" name="Group 24"/>
          <p:cNvGrpSpPr/>
          <p:nvPr/>
        </p:nvGrpSpPr>
        <p:grpSpPr>
          <a:xfrm>
            <a:off x="1680884" y="1021978"/>
            <a:ext cx="3718525" cy="1264023"/>
            <a:chOff x="1680884" y="1021978"/>
            <a:chExt cx="3718525" cy="1264023"/>
          </a:xfrm>
        </p:grpSpPr>
        <p:grpSp>
          <p:nvGrpSpPr>
            <p:cNvPr id="26" name="Group 23"/>
            <p:cNvGrpSpPr/>
            <p:nvPr/>
          </p:nvGrpSpPr>
          <p:grpSpPr>
            <a:xfrm>
              <a:off x="1680884" y="1021978"/>
              <a:ext cx="3718525" cy="1264023"/>
              <a:chOff x="1680884" y="1021978"/>
              <a:chExt cx="3718525" cy="1264023"/>
            </a:xfrm>
          </p:grpSpPr>
          <p:sp>
            <p:nvSpPr>
              <p:cNvPr id="28" name="Rounded Rectangle 6"/>
              <p:cNvSpPr/>
              <p:nvPr/>
            </p:nvSpPr>
            <p:spPr bwMode="auto">
              <a:xfrm>
                <a:off x="2985249" y="1492624"/>
                <a:ext cx="1600200" cy="7933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TextBox 28"/>
              <p:cNvSpPr txBox="1"/>
              <p:nvPr/>
            </p:nvSpPr>
            <p:spPr>
              <a:xfrm>
                <a:off x="3391657" y="1546413"/>
                <a:ext cx="1224181" cy="646331"/>
              </a:xfrm>
              <a:prstGeom prst="rect">
                <a:avLst/>
              </a:prstGeom>
              <a:noFill/>
            </p:spPr>
            <p:txBody>
              <a:bodyPr wrap="none" rtlCol="0">
                <a:spAutoFit/>
              </a:bodyPr>
              <a:lstStyle/>
              <a:p>
                <a:pPr algn="ctr"/>
                <a:r>
                  <a:rPr lang="en-GB" dirty="0" smtClean="0"/>
                  <a:t>Tombstone</a:t>
                </a:r>
                <a:br>
                  <a:rPr lang="en-GB" dirty="0" smtClean="0"/>
                </a:br>
                <a:r>
                  <a:rPr lang="en-GB" dirty="0" smtClean="0"/>
                  <a:t>object</a:t>
                </a:r>
                <a:endParaRPr lang="en-GB" dirty="0"/>
              </a:p>
            </p:txBody>
          </p:sp>
          <p:sp>
            <p:nvSpPr>
              <p:cNvPr id="30" name="Right Arrow 29"/>
              <p:cNvSpPr/>
              <p:nvPr/>
            </p:nvSpPr>
            <p:spPr bwMode="auto">
              <a:xfrm>
                <a:off x="1680884" y="1559860"/>
                <a:ext cx="1290918"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Delete</a:t>
                </a:r>
              </a:p>
            </p:txBody>
          </p:sp>
          <p:sp>
            <p:nvSpPr>
              <p:cNvPr id="31" name="TextBox 30"/>
              <p:cNvSpPr txBox="1"/>
              <p:nvPr/>
            </p:nvSpPr>
            <p:spPr>
              <a:xfrm>
                <a:off x="2433917" y="1021978"/>
                <a:ext cx="2965492" cy="369332"/>
              </a:xfrm>
              <a:prstGeom prst="rect">
                <a:avLst/>
              </a:prstGeom>
              <a:noFill/>
            </p:spPr>
            <p:txBody>
              <a:bodyPr wrap="none" rtlCol="0">
                <a:spAutoFit/>
              </a:bodyPr>
              <a:lstStyle/>
              <a:p>
                <a:r>
                  <a:rPr lang="en-GB" dirty="0" smtClean="0"/>
                  <a:t>Majority of attributes deleted</a:t>
                </a:r>
                <a:endParaRPr lang="en-GB" dirty="0"/>
              </a:p>
            </p:txBody>
          </p:sp>
        </p:grpSp>
        <p:pic>
          <p:nvPicPr>
            <p:cNvPr id="27"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3046569" y="1604937"/>
              <a:ext cx="495444" cy="523042"/>
            </a:xfrm>
            <a:prstGeom prst="rect">
              <a:avLst/>
            </a:prstGeom>
            <a:noFill/>
          </p:spPr>
        </p:pic>
      </p:grpSp>
      <p:grpSp>
        <p:nvGrpSpPr>
          <p:cNvPr id="32" name="Group 31"/>
          <p:cNvGrpSpPr/>
          <p:nvPr/>
        </p:nvGrpSpPr>
        <p:grpSpPr>
          <a:xfrm>
            <a:off x="5351932" y="1492624"/>
            <a:ext cx="3409883" cy="1238002"/>
            <a:chOff x="5351932" y="1492624"/>
            <a:chExt cx="3409883" cy="1238002"/>
          </a:xfrm>
        </p:grpSpPr>
        <p:sp>
          <p:nvSpPr>
            <p:cNvPr id="33" name="Rounded Rectangle 32"/>
            <p:cNvSpPr/>
            <p:nvPr/>
          </p:nvSpPr>
          <p:spPr bwMode="auto">
            <a:xfrm>
              <a:off x="5351932" y="1492624"/>
              <a:ext cx="1600200" cy="7933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GB" sz="2000" dirty="0" smtClean="0">
                  <a:solidFill>
                    <a:srgbClr val="FFFFFF"/>
                  </a:solidFill>
                  <a:effectLst>
                    <a:outerShdw blurRad="38100" dist="38100" dir="2700000" algn="tl">
                      <a:srgbClr val="000000">
                        <a:alpha val="43137"/>
                      </a:srgbClr>
                    </a:outerShdw>
                  </a:effectLst>
                  <a:latin typeface="Calibri" pitchFamily="34" charset="0"/>
                </a:rPr>
                <a:t>Garbage</a:t>
              </a:r>
              <a:br>
                <a:rPr lang="en-GB" sz="2000" dirty="0" smtClean="0">
                  <a:solidFill>
                    <a:srgbClr val="FFFFFF"/>
                  </a:solidFill>
                  <a:effectLst>
                    <a:outerShdw blurRad="38100" dist="38100" dir="2700000" algn="tl">
                      <a:srgbClr val="000000">
                        <a:alpha val="43137"/>
                      </a:srgbClr>
                    </a:outerShdw>
                  </a:effectLst>
                  <a:latin typeface="Calibri" pitchFamily="34" charset="0"/>
                </a:rPr>
              </a:br>
              <a:r>
                <a:rPr lang="en-GB" sz="2000" dirty="0" smtClean="0">
                  <a:solidFill>
                    <a:srgbClr val="FFFFFF"/>
                  </a:solidFill>
                  <a:effectLst>
                    <a:outerShdw blurRad="38100" dist="38100" dir="2700000" algn="tl">
                      <a:srgbClr val="000000">
                        <a:alpha val="43137"/>
                      </a:srgbClr>
                    </a:outerShdw>
                  </a:effectLst>
                  <a:latin typeface="Calibri" pitchFamily="34" charset="0"/>
                </a:rPr>
                <a:t>collection</a:t>
              </a:r>
            </a:p>
          </p:txBody>
        </p:sp>
        <p:pic>
          <p:nvPicPr>
            <p:cNvPr id="34" name="Picture 68" descr="YellowUser"/>
            <p:cNvPicPr>
              <a:picLocks noChangeAspect="1" noChangeArrowheads="1"/>
            </p:cNvPicPr>
            <p:nvPr/>
          </p:nvPicPr>
          <p:blipFill>
            <a:blip r:embed="rId2">
              <a:clrChange>
                <a:clrFrom>
                  <a:srgbClr val="08369A"/>
                </a:clrFrom>
                <a:clrTo>
                  <a:srgbClr val="08369A">
                    <a:alpha val="0"/>
                  </a:srgbClr>
                </a:clrTo>
              </a:clrChange>
              <a:duotone>
                <a:prstClr val="black"/>
                <a:schemeClr val="accent1">
                  <a:lumMod val="20000"/>
                  <a:lumOff val="80000"/>
                  <a:tint val="45000"/>
                  <a:satMod val="400000"/>
                </a:schemeClr>
              </a:duotone>
            </a:blip>
            <a:srcRect/>
            <a:stretch>
              <a:fillRect/>
            </a:stretch>
          </p:blipFill>
          <p:spPr bwMode="auto">
            <a:xfrm>
              <a:off x="7645462" y="1604937"/>
              <a:ext cx="495444" cy="523042"/>
            </a:xfrm>
            <a:prstGeom prst="rect">
              <a:avLst/>
            </a:prstGeom>
            <a:noFill/>
          </p:spPr>
        </p:pic>
        <p:sp>
          <p:nvSpPr>
            <p:cNvPr id="35" name="TextBox 34"/>
            <p:cNvSpPr txBox="1"/>
            <p:nvPr/>
          </p:nvSpPr>
          <p:spPr>
            <a:xfrm>
              <a:off x="7664823" y="1532966"/>
              <a:ext cx="423514" cy="646331"/>
            </a:xfrm>
            <a:prstGeom prst="rect">
              <a:avLst/>
            </a:prstGeom>
            <a:noFill/>
          </p:spPr>
          <p:txBody>
            <a:bodyPr wrap="none" rtlCol="0">
              <a:spAutoFit/>
            </a:bodyPr>
            <a:lstStyle/>
            <a:p>
              <a:r>
                <a:rPr lang="en-GB" sz="3600" dirty="0" smtClean="0">
                  <a:solidFill>
                    <a:srgbClr val="FF0000"/>
                  </a:solidFill>
                </a:rPr>
                <a:t>X</a:t>
              </a:r>
              <a:endParaRPr lang="en-GB" sz="3600" dirty="0">
                <a:solidFill>
                  <a:srgbClr val="FF0000"/>
                </a:solidFill>
              </a:endParaRPr>
            </a:p>
          </p:txBody>
        </p:sp>
        <p:sp>
          <p:nvSpPr>
            <p:cNvPr id="36" name="Right Arrow 35"/>
            <p:cNvSpPr/>
            <p:nvPr/>
          </p:nvSpPr>
          <p:spPr bwMode="auto">
            <a:xfrm>
              <a:off x="6965578" y="1559860"/>
              <a:ext cx="739586" cy="645459"/>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TextBox 36"/>
            <p:cNvSpPr txBox="1"/>
            <p:nvPr/>
          </p:nvSpPr>
          <p:spPr>
            <a:xfrm>
              <a:off x="7409329" y="2084295"/>
              <a:ext cx="1352486" cy="646331"/>
            </a:xfrm>
            <a:prstGeom prst="rect">
              <a:avLst/>
            </a:prstGeom>
            <a:noFill/>
          </p:spPr>
          <p:txBody>
            <a:bodyPr wrap="none" rtlCol="0">
              <a:spAutoFit/>
            </a:bodyPr>
            <a:lstStyle/>
            <a:p>
              <a:pPr algn="ctr"/>
              <a:r>
                <a:rPr lang="en-GB" dirty="0" smtClean="0"/>
                <a:t>Purged from</a:t>
              </a:r>
              <a:br>
                <a:rPr lang="en-GB" dirty="0" smtClean="0"/>
              </a:br>
              <a:r>
                <a:rPr lang="en-GB" dirty="0" smtClean="0"/>
                <a:t>directory</a:t>
              </a:r>
              <a:endParaRPr lang="en-GB" dirty="0"/>
            </a:p>
          </p:txBody>
        </p:sp>
      </p:grpSp>
      <p:grpSp>
        <p:nvGrpSpPr>
          <p:cNvPr id="38" name="Group 37"/>
          <p:cNvGrpSpPr/>
          <p:nvPr/>
        </p:nvGrpSpPr>
        <p:grpSpPr>
          <a:xfrm>
            <a:off x="4498042" y="1559860"/>
            <a:ext cx="3069861" cy="1619909"/>
            <a:chOff x="4498042" y="1559860"/>
            <a:chExt cx="3069861" cy="1619909"/>
          </a:xfrm>
        </p:grpSpPr>
        <p:sp>
          <p:nvSpPr>
            <p:cNvPr id="39" name="Right Arrow 38"/>
            <p:cNvSpPr/>
            <p:nvPr/>
          </p:nvSpPr>
          <p:spPr bwMode="auto">
            <a:xfrm>
              <a:off x="4612343" y="1559860"/>
              <a:ext cx="739586" cy="645459"/>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0" name="Right Brace 39"/>
            <p:cNvSpPr/>
            <p:nvPr/>
          </p:nvSpPr>
          <p:spPr>
            <a:xfrm rot="5400000">
              <a:off x="4760260" y="2138083"/>
              <a:ext cx="389964" cy="91440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TextBox 40"/>
            <p:cNvSpPr txBox="1"/>
            <p:nvPr/>
          </p:nvSpPr>
          <p:spPr>
            <a:xfrm>
              <a:off x="4558553" y="2810437"/>
              <a:ext cx="3009350" cy="369332"/>
            </a:xfrm>
            <a:prstGeom prst="rect">
              <a:avLst/>
            </a:prstGeom>
            <a:noFill/>
          </p:spPr>
          <p:txBody>
            <a:bodyPr wrap="none" rtlCol="0">
              <a:spAutoFit/>
            </a:bodyPr>
            <a:lstStyle/>
            <a:p>
              <a:r>
                <a:rPr lang="en-GB" dirty="0" smtClean="0"/>
                <a:t>Tombstone lifetime (180 days)</a:t>
              </a:r>
              <a:endParaRPr lang="en-GB" dirty="0"/>
            </a:p>
          </p:txBody>
        </p:sp>
      </p:grpSp>
      <p:grpSp>
        <p:nvGrpSpPr>
          <p:cNvPr id="42" name="Group 41"/>
          <p:cNvGrpSpPr/>
          <p:nvPr/>
        </p:nvGrpSpPr>
        <p:grpSpPr>
          <a:xfrm>
            <a:off x="1156446" y="2292727"/>
            <a:ext cx="2809359" cy="739123"/>
            <a:chOff x="1156446" y="2292727"/>
            <a:chExt cx="2809359" cy="739123"/>
          </a:xfrm>
        </p:grpSpPr>
        <p:sp>
          <p:nvSpPr>
            <p:cNvPr id="43" name="Curved Left Arrow 42"/>
            <p:cNvSpPr/>
            <p:nvPr/>
          </p:nvSpPr>
          <p:spPr bwMode="auto">
            <a:xfrm rot="5400000">
              <a:off x="2084296" y="1600203"/>
              <a:ext cx="571497" cy="1956546"/>
            </a:xfrm>
            <a:prstGeom prst="curvedLef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4" name="TextBox 43"/>
            <p:cNvSpPr txBox="1"/>
            <p:nvPr/>
          </p:nvSpPr>
          <p:spPr>
            <a:xfrm>
              <a:off x="1156446" y="2662518"/>
              <a:ext cx="280935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GB" dirty="0" smtClean="0"/>
                <a:t>Offline authoritative restore</a:t>
              </a:r>
              <a:endParaRPr lang="en-GB"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ssolve">
                                      <p:cBhvr>
                                        <p:cTn id="15" dur="500"/>
                                        <p:tgtEl>
                                          <p:spTgt spid="3">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ssolve">
                                      <p:cBhvr>
                                        <p:cTn id="18" dur="500"/>
                                        <p:tgtEl>
                                          <p:spTgt spid="3">
                                            <p:txEl>
                                              <p:pRg st="1" end="1"/>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ssolve">
                                      <p:cBhvr>
                                        <p:cTn id="21" dur="500"/>
                                        <p:tgtEl>
                                          <p:spTgt spid="3">
                                            <p:txEl>
                                              <p:pRg st="2" end="2"/>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dissolve">
                                      <p:cBhvr>
                                        <p:cTn id="24" dur="500"/>
                                        <p:tgtEl>
                                          <p:spTgt spid="3">
                                            <p:txEl>
                                              <p:pRg st="3" end="3"/>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dissolve">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dissolve">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dissolve">
                                      <p:cBhvr>
                                        <p:cTn id="42" dur="500"/>
                                        <p:tgtEl>
                                          <p:spTgt spid="32"/>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 Deletion (continued)</a:t>
            </a:r>
            <a:endParaRPr lang="en-GB" dirty="0"/>
          </a:p>
        </p:txBody>
      </p:sp>
      <p:sp>
        <p:nvSpPr>
          <p:cNvPr id="3" name="Content Placeholder 2"/>
          <p:cNvSpPr>
            <a:spLocks noGrp="1"/>
          </p:cNvSpPr>
          <p:nvPr>
            <p:ph idx="1"/>
          </p:nvPr>
        </p:nvSpPr>
        <p:spPr>
          <a:xfrm>
            <a:off x="381000" y="1412874"/>
            <a:ext cx="8382000" cy="4973412"/>
          </a:xfrm>
        </p:spPr>
        <p:txBody>
          <a:bodyPr/>
          <a:lstStyle/>
          <a:p>
            <a:r>
              <a:rPr lang="en-US" dirty="0" smtClean="0"/>
              <a:t>The RDN of the object is changed to a "delete-mangled RDN”</a:t>
            </a:r>
          </a:p>
          <a:p>
            <a:pPr lvl="1"/>
            <a:r>
              <a:rPr lang="en-US" dirty="0" smtClean="0"/>
              <a:t>The mangled RDN includes the GUID of the object</a:t>
            </a:r>
          </a:p>
          <a:p>
            <a:pPr lvl="2"/>
            <a:r>
              <a:rPr lang="en-US" dirty="0" smtClean="0"/>
              <a:t>Guarantees the mangle RDN is unique within the Deleted Objects container</a:t>
            </a:r>
          </a:p>
          <a:p>
            <a:pPr lvl="3"/>
            <a:r>
              <a:rPr lang="en-US" dirty="0" smtClean="0"/>
              <a:t>There is no hierarchy in the container </a:t>
            </a:r>
          </a:p>
          <a:p>
            <a:r>
              <a:rPr lang="en-GB" dirty="0" smtClean="0"/>
              <a:t>Linked-attribute values (references) to and from the object are deleted</a:t>
            </a:r>
          </a:p>
          <a:p>
            <a:pPr lvl="1"/>
            <a:r>
              <a:rPr lang="en-GB" dirty="0" smtClean="0"/>
              <a:t>Not controlled by </a:t>
            </a:r>
            <a:r>
              <a:rPr lang="en-GB" dirty="0" err="1" smtClean="0"/>
              <a:t>searchFlags</a:t>
            </a:r>
            <a:endParaRPr lang="en-GB" dirty="0" smtClean="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Tombstone Lifetime</a:t>
            </a:r>
            <a:endParaRPr lang="en-GB" dirty="0"/>
          </a:p>
        </p:txBody>
      </p:sp>
      <p:sp>
        <p:nvSpPr>
          <p:cNvPr id="3" name="Content Placeholder 2"/>
          <p:cNvSpPr>
            <a:spLocks noGrp="1"/>
          </p:cNvSpPr>
          <p:nvPr>
            <p:ph idx="1"/>
          </p:nvPr>
        </p:nvSpPr>
        <p:spPr/>
        <p:txBody>
          <a:bodyPr/>
          <a:lstStyle/>
          <a:p>
            <a:r>
              <a:rPr lang="en-GB" dirty="0" smtClean="0"/>
              <a:t>The object remains as a tombstone object for the Tombstone Lifetime (TSL = 180 days)</a:t>
            </a:r>
          </a:p>
          <a:p>
            <a:pPr lvl="1"/>
            <a:r>
              <a:rPr lang="en-GB" dirty="0" smtClean="0"/>
              <a:t>After this period the Garbage Collection service purges the object from the database</a:t>
            </a:r>
          </a:p>
          <a:p>
            <a:r>
              <a:rPr lang="en-GB" dirty="0" smtClean="0"/>
              <a:t>Backups older than the TSL cannot be used</a:t>
            </a:r>
          </a:p>
          <a:p>
            <a:pPr lvl="1"/>
            <a:r>
              <a:rPr lang="en-GB" dirty="0" smtClean="0"/>
              <a:t>This prevents objects that where deliberately deleted being reintroduced</a:t>
            </a:r>
          </a:p>
          <a:p>
            <a:endParaRPr lang="en-GB" dirty="0"/>
          </a:p>
        </p:txBody>
      </p:sp>
      <p:sp>
        <p:nvSpPr>
          <p:cNvPr id="4" name="Oval 3"/>
          <p:cNvSpPr/>
          <p:nvPr/>
        </p:nvSpPr>
        <p:spPr>
          <a:xfrm>
            <a:off x="8848763" y="142830"/>
            <a:ext cx="141310" cy="141310"/>
          </a:xfrm>
          <a:prstGeom prst="ellipse">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endParaRPr lang="en-US">
              <a:solidFill>
                <a:prstClr val="white"/>
              </a:solidFill>
              <a:latin typeface="Calibri"/>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17328</TotalTime>
  <Words>2472</Words>
  <Application>Microsoft Office PowerPoint</Application>
  <PresentationFormat>On-screen Show (4:3)</PresentationFormat>
  <Paragraphs>557</Paragraphs>
  <Slides>49</Slides>
  <Notes>7</Notes>
  <HiddenSlides>1</HiddenSlides>
  <MMClips>3</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TechEd09_Europe</vt:lpstr>
      <vt:lpstr>Slide 1</vt:lpstr>
      <vt:lpstr>Online Recovery of Active Directory Deleted Objects and the Windows Server 2008 R2 Recycle Bin </vt:lpstr>
      <vt:lpstr>Agenda </vt:lpstr>
      <vt:lpstr>Once Upon a Time</vt:lpstr>
      <vt:lpstr>Significant Events</vt:lpstr>
      <vt:lpstr>Slide 6</vt:lpstr>
      <vt:lpstr>Object Deletion</vt:lpstr>
      <vt:lpstr>Object Deletion (continued)</vt:lpstr>
      <vt:lpstr>Tombstone Lifetime</vt:lpstr>
      <vt:lpstr>searchFlags</vt:lpstr>
      <vt:lpstr>Object Storage</vt:lpstr>
      <vt:lpstr>Viewing the Database</vt:lpstr>
      <vt:lpstr>Working with Deleted Objects</vt:lpstr>
      <vt:lpstr>Reanimating  an Object</vt:lpstr>
      <vt:lpstr>Restored User Object</vt:lpstr>
      <vt:lpstr>Object References</vt:lpstr>
      <vt:lpstr>Direct References</vt:lpstr>
      <vt:lpstr>Linked Attributes</vt:lpstr>
      <vt:lpstr>Single To Multi-Valued</vt:lpstr>
      <vt:lpstr>Multi-Valued To Multi-Valued</vt:lpstr>
      <vt:lpstr>Delete Maria</vt:lpstr>
      <vt:lpstr>Delete Maria (continued)</vt:lpstr>
      <vt:lpstr>Restoring Linked Attributes</vt:lpstr>
      <vt:lpstr>Authoritatively Restoring Maria</vt:lpstr>
      <vt:lpstr>How successful will you be? </vt:lpstr>
      <vt:lpstr>Linked-Value replication</vt:lpstr>
      <vt:lpstr>No Linked Value Replication</vt:lpstr>
      <vt:lpstr>Partial Solution</vt:lpstr>
      <vt:lpstr>Slide 29</vt:lpstr>
      <vt:lpstr>Recycle Bin Enabled</vt:lpstr>
      <vt:lpstr>Recycle Bin for AD</vt:lpstr>
      <vt:lpstr>Object Deletion</vt:lpstr>
      <vt:lpstr>Object Deletion (continued)</vt:lpstr>
      <vt:lpstr>Object Deletion (continued)</vt:lpstr>
      <vt:lpstr>Recycled Object</vt:lpstr>
      <vt:lpstr>Lifetimes</vt:lpstr>
      <vt:lpstr>Other Thoughts </vt:lpstr>
      <vt:lpstr>Restoring Objects</vt:lpstr>
      <vt:lpstr>Hierarchy Required</vt:lpstr>
      <vt:lpstr>And Now</vt:lpstr>
      <vt:lpstr>Slide 41</vt:lpstr>
      <vt:lpstr>Slide 42</vt:lpstr>
      <vt:lpstr>Slide 43</vt:lpstr>
      <vt:lpstr>Summary </vt:lpstr>
      <vt:lpstr>Resources</vt:lpstr>
      <vt:lpstr>Related Content</vt:lpstr>
      <vt:lpstr>My Sessions at TechEd</vt:lpstr>
      <vt:lpstr>Slide 48</vt:lpstr>
      <vt:lpstr>Slide 49</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 </dc:subject>
  <dc:creator> </dc:creator>
  <dc:description>Template: Slidework LLC
Formatting:
Event Date: May 11 - 15, 2009
Event Location: Los Angeles, CA
Audience:</dc:description>
  <cp:lastModifiedBy>John</cp:lastModifiedBy>
  <cp:revision>54</cp:revision>
  <dcterms:created xsi:type="dcterms:W3CDTF">2009-09-30T14:43:28Z</dcterms:created>
  <dcterms:modified xsi:type="dcterms:W3CDTF">2009-11-13T11:21:30Z</dcterms:modified>
</cp:coreProperties>
</file>